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10.xml" ContentType="application/vnd.openxmlformats-officedocument.drawingml.char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charts/chart5.xml" ContentType="application/vnd.openxmlformats-officedocument.drawingml.char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72" r:id="rId2"/>
    <p:sldId id="275" r:id="rId3"/>
    <p:sldId id="270" r:id="rId4"/>
    <p:sldId id="327" r:id="rId5"/>
    <p:sldId id="329" r:id="rId6"/>
    <p:sldId id="332" r:id="rId7"/>
    <p:sldId id="333" r:id="rId8"/>
    <p:sldId id="334" r:id="rId9"/>
    <p:sldId id="287" r:id="rId10"/>
    <p:sldId id="288" r:id="rId11"/>
    <p:sldId id="289" r:id="rId12"/>
    <p:sldId id="290" r:id="rId13"/>
    <p:sldId id="339" r:id="rId14"/>
    <p:sldId id="291" r:id="rId15"/>
    <p:sldId id="292" r:id="rId16"/>
    <p:sldId id="293" r:id="rId17"/>
    <p:sldId id="276" r:id="rId18"/>
    <p:sldId id="277" r:id="rId19"/>
    <p:sldId id="278" r:id="rId20"/>
    <p:sldId id="279" r:id="rId21"/>
    <p:sldId id="280" r:id="rId22"/>
    <p:sldId id="281" r:id="rId23"/>
    <p:sldId id="282" r:id="rId24"/>
    <p:sldId id="294" r:id="rId25"/>
    <p:sldId id="295" r:id="rId26"/>
    <p:sldId id="296" r:id="rId27"/>
    <p:sldId id="297" r:id="rId28"/>
    <p:sldId id="298" r:id="rId29"/>
    <p:sldId id="299" r:id="rId30"/>
    <p:sldId id="300" r:id="rId31"/>
    <p:sldId id="271" r:id="rId32"/>
    <p:sldId id="283" r:id="rId33"/>
    <p:sldId id="284" r:id="rId34"/>
    <p:sldId id="285" r:id="rId35"/>
    <p:sldId id="313" r:id="rId36"/>
    <p:sldId id="340" r:id="rId37"/>
    <p:sldId id="316" r:id="rId38"/>
    <p:sldId id="317" r:id="rId39"/>
    <p:sldId id="318" r:id="rId40"/>
    <p:sldId id="319" r:id="rId41"/>
    <p:sldId id="273" r:id="rId42"/>
    <p:sldId id="342" r:id="rId43"/>
    <p:sldId id="343" r:id="rId44"/>
    <p:sldId id="344" r:id="rId45"/>
    <p:sldId id="345" r:id="rId46"/>
    <p:sldId id="346" r:id="rId47"/>
    <p:sldId id="347" r:id="rId48"/>
    <p:sldId id="348" r:id="rId49"/>
    <p:sldId id="353" r:id="rId50"/>
    <p:sldId id="320" r:id="rId51"/>
    <p:sldId id="321" r:id="rId52"/>
    <p:sldId id="322" r:id="rId53"/>
    <p:sldId id="323" r:id="rId54"/>
    <p:sldId id="325" r:id="rId55"/>
    <p:sldId id="326" r:id="rId56"/>
    <p:sldId id="341" r:id="rId57"/>
    <p:sldId id="286" r:id="rId58"/>
    <p:sldId id="337" r:id="rId59"/>
    <p:sldId id="274" r:id="rId6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518E"/>
    <a:srgbClr val="99CCFF"/>
    <a:srgbClr val="CCECFF"/>
    <a:srgbClr val="FF9900"/>
    <a:srgbClr val="D6A300"/>
    <a:srgbClr val="9933FF"/>
    <a:srgbClr val="9900FF"/>
  </p:clrMru>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78853" autoAdjust="0"/>
  </p:normalViewPr>
  <p:slideViewPr>
    <p:cSldViewPr>
      <p:cViewPr varScale="1">
        <p:scale>
          <a:sx n="52" d="100"/>
          <a:sy n="52" d="100"/>
        </p:scale>
        <p:origin x="-18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06"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2904188161824601"/>
          <c:y val="2.5612745098039333E-2"/>
          <c:w val="0.87095811838175463"/>
          <c:h val="0.82746834954454218"/>
        </c:manualLayout>
      </c:layout>
      <c:barChart>
        <c:barDir val="col"/>
        <c:grouping val="clustered"/>
        <c:ser>
          <c:idx val="0"/>
          <c:order val="0"/>
          <c:tx>
            <c:strRef>
              <c:f>Sheet1!$B$1</c:f>
              <c:strCache>
                <c:ptCount val="1"/>
                <c:pt idx="0">
                  <c:v>Series 1</c:v>
                </c:pt>
              </c:strCache>
            </c:strRef>
          </c:tx>
          <c:spPr>
            <a:solidFill>
              <a:schemeClr val="accent2"/>
            </a:solidFill>
            <a:ln>
              <a:solidFill>
                <a:schemeClr val="tx1"/>
              </a:solidFill>
            </a:ln>
          </c:spPr>
          <c:dLbls>
            <c:numFmt formatCode="#,##0" sourceLinked="0"/>
            <c:showVal val="1"/>
          </c:dLbls>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General</c:formatCode>
                <c:ptCount val="10"/>
                <c:pt idx="0">
                  <c:v>1030</c:v>
                </c:pt>
                <c:pt idx="1">
                  <c:v>1060</c:v>
                </c:pt>
                <c:pt idx="2">
                  <c:v>1024</c:v>
                </c:pt>
                <c:pt idx="3">
                  <c:v>1060</c:v>
                </c:pt>
                <c:pt idx="4">
                  <c:v>1097</c:v>
                </c:pt>
                <c:pt idx="5">
                  <c:v>1003</c:v>
                </c:pt>
                <c:pt idx="6">
                  <c:v>1016</c:v>
                </c:pt>
                <c:pt idx="7">
                  <c:v>937</c:v>
                </c:pt>
                <c:pt idx="8">
                  <c:v>943</c:v>
                </c:pt>
                <c:pt idx="9">
                  <c:v>1006</c:v>
                </c:pt>
              </c:numCache>
            </c:numRef>
          </c:val>
        </c:ser>
        <c:axId val="83136512"/>
        <c:axId val="83138432"/>
      </c:barChart>
      <c:catAx>
        <c:axId val="83136512"/>
        <c:scaling>
          <c:orientation val="minMax"/>
        </c:scaling>
        <c:axPos val="b"/>
        <c:title>
          <c:tx>
            <c:rich>
              <a:bodyPr/>
              <a:lstStyle/>
              <a:p>
                <a:pPr>
                  <a:defRPr sz="1400"/>
                </a:pPr>
                <a:r>
                  <a:rPr lang="en-US" sz="1400"/>
                  <a:t>Year of Diagnosis</a:t>
                </a:r>
              </a:p>
            </c:rich>
          </c:tx>
          <c:layout/>
        </c:title>
        <c:numFmt formatCode="General" sourceLinked="1"/>
        <c:majorTickMark val="none"/>
        <c:tickLblPos val="nextTo"/>
        <c:spPr>
          <a:ln>
            <a:solidFill>
              <a:srgbClr val="000000"/>
            </a:solidFill>
          </a:ln>
        </c:spPr>
        <c:crossAx val="83138432"/>
        <c:crosses val="autoZero"/>
        <c:auto val="1"/>
        <c:lblAlgn val="ctr"/>
        <c:lblOffset val="100"/>
      </c:catAx>
      <c:valAx>
        <c:axId val="83138432"/>
        <c:scaling>
          <c:orientation val="minMax"/>
        </c:scaling>
        <c:axPos val="l"/>
        <c:title>
          <c:tx>
            <c:rich>
              <a:bodyPr rot="-5400000" vert="horz"/>
              <a:lstStyle/>
              <a:p>
                <a:pPr>
                  <a:defRPr sz="1400"/>
                </a:pPr>
                <a:r>
                  <a:rPr lang="en-US" sz="1400"/>
                  <a:t>Number of Newly Diagnosed HIV/AIDS Cases</a:t>
                </a:r>
              </a:p>
            </c:rich>
          </c:tx>
          <c:layout>
            <c:manualLayout>
              <c:xMode val="edge"/>
              <c:yMode val="edge"/>
              <c:x val="6.6160964793193933E-3"/>
              <c:y val="8.058630538829821E-2"/>
            </c:manualLayout>
          </c:layout>
        </c:title>
        <c:numFmt formatCode="#,##0" sourceLinked="0"/>
        <c:tickLblPos val="nextTo"/>
        <c:spPr>
          <a:ln>
            <a:solidFill>
              <a:srgbClr val="000000"/>
            </a:solidFill>
          </a:ln>
        </c:spPr>
        <c:crossAx val="83136512"/>
        <c:crosses val="autoZero"/>
        <c:crossBetween val="between"/>
      </c:valAx>
    </c:plotArea>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manualLayout>
          <c:layoutTarget val="inner"/>
          <c:xMode val="edge"/>
          <c:yMode val="edge"/>
          <c:x val="0.21068521147971259"/>
          <c:y val="6.6614501312335969E-2"/>
          <c:w val="0.61682968339895394"/>
          <c:h val="0.68433005249344181"/>
        </c:manualLayout>
      </c:layout>
      <c:barChart>
        <c:barDir val="col"/>
        <c:grouping val="stacked"/>
        <c:ser>
          <c:idx val="0"/>
          <c:order val="0"/>
          <c:tx>
            <c:strRef>
              <c:f>Sheet1!$B$1</c:f>
              <c:strCache>
                <c:ptCount val="1"/>
                <c:pt idx="0">
                  <c:v>15-24</c:v>
                </c:pt>
              </c:strCache>
            </c:strRef>
          </c:tx>
          <c:spPr>
            <a:solidFill>
              <a:schemeClr val="accent2">
                <a:lumMod val="75000"/>
              </a:schemeClr>
            </a:solidFill>
            <a:ln>
              <a:solidFill>
                <a:schemeClr val="tx1"/>
              </a:solidFill>
            </a:ln>
          </c:spPr>
          <c:cat>
            <c:strRef>
              <c:f>Sheet1!$A$2:$A$3</c:f>
              <c:strCache>
                <c:ptCount val="2"/>
                <c:pt idx="0">
                  <c:v>Age at Diagnosis</c:v>
                </c:pt>
                <c:pt idx="1">
                  <c:v>Current Age as of 12/31/2013</c:v>
                </c:pt>
              </c:strCache>
            </c:strRef>
          </c:cat>
          <c:val>
            <c:numRef>
              <c:f>Sheet1!$B$2:$B$3</c:f>
              <c:numCache>
                <c:formatCode>0.0%</c:formatCode>
                <c:ptCount val="2"/>
                <c:pt idx="0">
                  <c:v>0.18860000000000021</c:v>
                </c:pt>
                <c:pt idx="1">
                  <c:v>4.2200000000000001E-2</c:v>
                </c:pt>
              </c:numCache>
            </c:numRef>
          </c:val>
        </c:ser>
        <c:ser>
          <c:idx val="1"/>
          <c:order val="1"/>
          <c:tx>
            <c:strRef>
              <c:f>Sheet1!$C$1</c:f>
              <c:strCache>
                <c:ptCount val="1"/>
                <c:pt idx="0">
                  <c:v>25-34</c:v>
                </c:pt>
              </c:strCache>
            </c:strRef>
          </c:tx>
          <c:spPr>
            <a:solidFill>
              <a:srgbClr val="0070C0"/>
            </a:solidFill>
            <a:ln>
              <a:solidFill>
                <a:schemeClr val="tx1"/>
              </a:solidFill>
            </a:ln>
          </c:spPr>
          <c:cat>
            <c:strRef>
              <c:f>Sheet1!$A$2:$A$3</c:f>
              <c:strCache>
                <c:ptCount val="2"/>
                <c:pt idx="0">
                  <c:v>Age at Diagnosis</c:v>
                </c:pt>
                <c:pt idx="1">
                  <c:v>Current Age as of 12/31/2013</c:v>
                </c:pt>
              </c:strCache>
            </c:strRef>
          </c:cat>
          <c:val>
            <c:numRef>
              <c:f>Sheet1!$C$2:$C$3</c:f>
              <c:numCache>
                <c:formatCode>0.0%</c:formatCode>
                <c:ptCount val="2"/>
                <c:pt idx="0">
                  <c:v>0.35900000000000032</c:v>
                </c:pt>
                <c:pt idx="1">
                  <c:v>0.1381</c:v>
                </c:pt>
              </c:numCache>
            </c:numRef>
          </c:val>
        </c:ser>
        <c:ser>
          <c:idx val="2"/>
          <c:order val="2"/>
          <c:tx>
            <c:strRef>
              <c:f>Sheet1!$D$1</c:f>
              <c:strCache>
                <c:ptCount val="1"/>
                <c:pt idx="0">
                  <c:v>35-44</c:v>
                </c:pt>
              </c:strCache>
            </c:strRef>
          </c:tx>
          <c:spPr>
            <a:solidFill>
              <a:srgbClr val="00B0F0"/>
            </a:solidFill>
            <a:ln>
              <a:solidFill>
                <a:schemeClr val="tx1"/>
              </a:solidFill>
            </a:ln>
          </c:spPr>
          <c:cat>
            <c:strRef>
              <c:f>Sheet1!$A$2:$A$3</c:f>
              <c:strCache>
                <c:ptCount val="2"/>
                <c:pt idx="0">
                  <c:v>Age at Diagnosis</c:v>
                </c:pt>
                <c:pt idx="1">
                  <c:v>Current Age as of 12/31/2013</c:v>
                </c:pt>
              </c:strCache>
            </c:strRef>
          </c:cat>
          <c:val>
            <c:numRef>
              <c:f>Sheet1!$D$2:$D$3</c:f>
              <c:numCache>
                <c:formatCode>0.0%</c:formatCode>
                <c:ptCount val="2"/>
                <c:pt idx="0">
                  <c:v>0.2797</c:v>
                </c:pt>
                <c:pt idx="1">
                  <c:v>0.21530000000000021</c:v>
                </c:pt>
              </c:numCache>
            </c:numRef>
          </c:val>
        </c:ser>
        <c:ser>
          <c:idx val="3"/>
          <c:order val="3"/>
          <c:tx>
            <c:strRef>
              <c:f>Sheet1!$E$1</c:f>
              <c:strCache>
                <c:ptCount val="1"/>
                <c:pt idx="0">
                  <c:v>45-54</c:v>
                </c:pt>
              </c:strCache>
            </c:strRef>
          </c:tx>
          <c:spPr>
            <a:solidFill>
              <a:schemeClr val="accent1">
                <a:lumMod val="90000"/>
              </a:schemeClr>
            </a:solidFill>
            <a:ln>
              <a:solidFill>
                <a:schemeClr val="tx1"/>
              </a:solidFill>
            </a:ln>
          </c:spPr>
          <c:cat>
            <c:strRef>
              <c:f>Sheet1!$A$2:$A$3</c:f>
              <c:strCache>
                <c:ptCount val="2"/>
                <c:pt idx="0">
                  <c:v>Age at Diagnosis</c:v>
                </c:pt>
                <c:pt idx="1">
                  <c:v>Current Age as of 12/31/2013</c:v>
                </c:pt>
              </c:strCache>
            </c:strRef>
          </c:cat>
          <c:val>
            <c:numRef>
              <c:f>Sheet1!$E$2:$E$3</c:f>
              <c:numCache>
                <c:formatCode>0.0%</c:formatCode>
                <c:ptCount val="2"/>
                <c:pt idx="0">
                  <c:v>0.11970000000000022</c:v>
                </c:pt>
                <c:pt idx="1">
                  <c:v>0.35400000000000031</c:v>
                </c:pt>
              </c:numCache>
            </c:numRef>
          </c:val>
        </c:ser>
        <c:ser>
          <c:idx val="4"/>
          <c:order val="4"/>
          <c:tx>
            <c:strRef>
              <c:f>Sheet1!$F$1</c:f>
              <c:strCache>
                <c:ptCount val="1"/>
                <c:pt idx="0">
                  <c:v>55+</c:v>
                </c:pt>
              </c:strCache>
            </c:strRef>
          </c:tx>
          <c:spPr>
            <a:solidFill>
              <a:schemeClr val="bg1"/>
            </a:solidFill>
            <a:ln>
              <a:solidFill>
                <a:schemeClr val="tx1"/>
              </a:solidFill>
            </a:ln>
          </c:spPr>
          <c:cat>
            <c:strRef>
              <c:f>Sheet1!$A$2:$A$3</c:f>
              <c:strCache>
                <c:ptCount val="2"/>
                <c:pt idx="0">
                  <c:v>Age at Diagnosis</c:v>
                </c:pt>
                <c:pt idx="1">
                  <c:v>Current Age as of 12/31/2013</c:v>
                </c:pt>
              </c:strCache>
            </c:strRef>
          </c:cat>
          <c:val>
            <c:numRef>
              <c:f>Sheet1!$F$2:$F$3</c:f>
              <c:numCache>
                <c:formatCode>0.0%</c:formatCode>
                <c:ptCount val="2"/>
                <c:pt idx="0">
                  <c:v>3.8699999999999998E-2</c:v>
                </c:pt>
                <c:pt idx="1">
                  <c:v>0.24780000000000021</c:v>
                </c:pt>
              </c:numCache>
            </c:numRef>
          </c:val>
        </c:ser>
        <c:overlap val="100"/>
        <c:axId val="85209472"/>
        <c:axId val="85211008"/>
      </c:barChart>
      <c:catAx>
        <c:axId val="85209472"/>
        <c:scaling>
          <c:orientation val="minMax"/>
        </c:scaling>
        <c:axPos val="b"/>
        <c:majorTickMark val="none"/>
        <c:tickLblPos val="nextTo"/>
        <c:spPr>
          <a:ln>
            <a:solidFill>
              <a:srgbClr val="000000"/>
            </a:solidFill>
          </a:ln>
        </c:spPr>
        <c:txPr>
          <a:bodyPr/>
          <a:lstStyle/>
          <a:p>
            <a:pPr>
              <a:defRPr sz="1400" b="1"/>
            </a:pPr>
            <a:endParaRPr lang="en-US"/>
          </a:p>
        </c:txPr>
        <c:crossAx val="85211008"/>
        <c:crosses val="autoZero"/>
        <c:auto val="1"/>
        <c:lblAlgn val="ctr"/>
        <c:lblOffset val="100"/>
      </c:catAx>
      <c:valAx>
        <c:axId val="85211008"/>
        <c:scaling>
          <c:orientation val="minMax"/>
          <c:max val="1"/>
        </c:scaling>
        <c:axPos val="l"/>
        <c:numFmt formatCode="0.0%" sourceLinked="1"/>
        <c:tickLblPos val="nextTo"/>
        <c:spPr>
          <a:ln>
            <a:solidFill>
              <a:srgbClr val="000000"/>
            </a:solidFill>
          </a:ln>
        </c:spPr>
        <c:txPr>
          <a:bodyPr/>
          <a:lstStyle/>
          <a:p>
            <a:pPr>
              <a:defRPr sz="1400"/>
            </a:pPr>
            <a:endParaRPr lang="en-US"/>
          </a:p>
        </c:txPr>
        <c:crossAx val="85209472"/>
        <c:crosses val="autoZero"/>
        <c:crossBetween val="between"/>
        <c:majorUnit val="0.2"/>
      </c:valAx>
    </c:plotArea>
    <c:legend>
      <c:legendPos val="r"/>
      <c:layout>
        <c:manualLayout>
          <c:xMode val="edge"/>
          <c:yMode val="edge"/>
          <c:x val="0.83036644457904296"/>
          <c:y val="0.13959042910333891"/>
          <c:w val="0.15937714516454674"/>
          <c:h val="0.47275682109503758"/>
        </c:manualLayout>
      </c:layout>
      <c:txPr>
        <a:bodyPr/>
        <a:lstStyle/>
        <a:p>
          <a:pPr>
            <a:defRPr sz="1600"/>
          </a:pPr>
          <a:endParaRPr lang="en-US"/>
        </a:p>
      </c:txPr>
    </c:legend>
    <c:plotVisOnly val="1"/>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b="0">
                <a:solidFill>
                  <a:srgbClr val="002060"/>
                </a:solidFill>
              </a:defRPr>
            </a:pPr>
            <a:r>
              <a:rPr lang="en-US" sz="2800" b="0" dirty="0">
                <a:solidFill>
                  <a:srgbClr val="002060"/>
                </a:solidFill>
              </a:rPr>
              <a:t>HIV Continuum of Care in Virginia, 2013 </a:t>
            </a:r>
          </a:p>
        </c:rich>
      </c:tx>
      <c:layout>
        <c:manualLayout>
          <c:xMode val="edge"/>
          <c:yMode val="edge"/>
          <c:x val="0.14263188976377952"/>
          <c:y val="2.4096385542168676E-2"/>
        </c:manualLayout>
      </c:layout>
    </c:title>
    <c:plotArea>
      <c:layout>
        <c:manualLayout>
          <c:layoutTarget val="inner"/>
          <c:xMode val="edge"/>
          <c:yMode val="edge"/>
          <c:x val="0.10015387139107611"/>
          <c:y val="0.15703396262214284"/>
          <c:w val="0.87762390638670629"/>
          <c:h val="0.66170777598583363"/>
        </c:manualLayout>
      </c:layout>
      <c:barChart>
        <c:barDir val="col"/>
        <c:grouping val="clustered"/>
        <c:ser>
          <c:idx val="0"/>
          <c:order val="0"/>
          <c:tx>
            <c:strRef>
              <c:f>Sheet1!$B$1</c:f>
              <c:strCache>
                <c:ptCount val="1"/>
                <c:pt idx="0">
                  <c:v>Series 1</c:v>
                </c:pt>
              </c:strCache>
            </c:strRef>
          </c:tx>
          <c:spPr>
            <a:solidFill>
              <a:schemeClr val="accent3"/>
            </a:solidFill>
            <a:ln>
              <a:solidFill>
                <a:schemeClr val="tx1"/>
              </a:solidFill>
            </a:ln>
          </c:spPr>
          <c:dPt>
            <c:idx val="0"/>
            <c:spPr>
              <a:solidFill>
                <a:srgbClr val="00B0F0"/>
              </a:solidFill>
              <a:ln>
                <a:solidFill>
                  <a:schemeClr val="tx1"/>
                </a:solidFill>
              </a:ln>
            </c:spPr>
          </c:dPt>
          <c:dPt>
            <c:idx val="1"/>
            <c:spPr>
              <a:solidFill>
                <a:srgbClr val="000099"/>
              </a:solidFill>
              <a:ln>
                <a:solidFill>
                  <a:schemeClr val="tx1"/>
                </a:solidFill>
              </a:ln>
            </c:spPr>
          </c:dPt>
          <c:dPt>
            <c:idx val="2"/>
            <c:spPr>
              <a:solidFill>
                <a:srgbClr val="00B0F0"/>
              </a:solidFill>
              <a:ln>
                <a:solidFill>
                  <a:schemeClr val="tx1"/>
                </a:solidFill>
              </a:ln>
            </c:spPr>
          </c:dPt>
          <c:dPt>
            <c:idx val="3"/>
            <c:spPr>
              <a:solidFill>
                <a:srgbClr val="00B0F0"/>
              </a:solidFill>
              <a:ln>
                <a:solidFill>
                  <a:schemeClr val="tx1"/>
                </a:solidFill>
              </a:ln>
            </c:spPr>
          </c:dPt>
          <c:dPt>
            <c:idx val="4"/>
            <c:spPr>
              <a:solidFill>
                <a:srgbClr val="00B0F0"/>
              </a:solidFill>
              <a:ln>
                <a:solidFill>
                  <a:schemeClr val="tx1"/>
                </a:solidFill>
              </a:ln>
            </c:spPr>
          </c:dPt>
          <c:dLbls>
            <c:txPr>
              <a:bodyPr/>
              <a:lstStyle/>
              <a:p>
                <a:pPr>
                  <a:defRPr sz="2000"/>
                </a:pPr>
                <a:endParaRPr lang="en-US"/>
              </a:p>
            </c:txPr>
            <c:showVal val="1"/>
          </c:dLbls>
          <c:cat>
            <c:strRef>
              <c:f>Sheet1!$A$2:$A$6</c:f>
              <c:strCache>
                <c:ptCount val="5"/>
                <c:pt idx="0">
                  <c:v>Persons diagnosed and living with HIV</c:v>
                </c:pt>
                <c:pt idx="1">
                  <c:v>Newly diagnosed with HIV and linked to care within 90 days</c:v>
                </c:pt>
                <c:pt idx="2">
                  <c:v>Evidence of a care marker in 2013</c:v>
                </c:pt>
                <c:pt idx="3">
                  <c:v>Retained in care in 2013</c:v>
                </c:pt>
                <c:pt idx="4">
                  <c:v>Virally suppressed in 2013 </c:v>
                </c:pt>
              </c:strCache>
            </c:strRef>
          </c:cat>
          <c:val>
            <c:numRef>
              <c:f>Sheet1!$B$2:$B$6</c:f>
              <c:numCache>
                <c:formatCode>0%</c:formatCode>
                <c:ptCount val="5"/>
                <c:pt idx="0">
                  <c:v>1</c:v>
                </c:pt>
                <c:pt idx="1">
                  <c:v>0.78129999999999999</c:v>
                </c:pt>
                <c:pt idx="2">
                  <c:v>0.50039999999999996</c:v>
                </c:pt>
                <c:pt idx="3">
                  <c:v>0.39100000000000157</c:v>
                </c:pt>
                <c:pt idx="4">
                  <c:v>0.37400000000000133</c:v>
                </c:pt>
              </c:numCache>
            </c:numRef>
          </c:val>
        </c:ser>
        <c:axId val="85457536"/>
        <c:axId val="85668224"/>
      </c:barChart>
      <c:catAx>
        <c:axId val="85457536"/>
        <c:scaling>
          <c:orientation val="minMax"/>
        </c:scaling>
        <c:axPos val="b"/>
        <c:majorTickMark val="none"/>
        <c:tickLblPos val="nextTo"/>
        <c:spPr>
          <a:ln>
            <a:solidFill>
              <a:prstClr val="black"/>
            </a:solidFill>
          </a:ln>
        </c:spPr>
        <c:txPr>
          <a:bodyPr/>
          <a:lstStyle/>
          <a:p>
            <a:pPr>
              <a:defRPr sz="1600"/>
            </a:pPr>
            <a:endParaRPr lang="en-US"/>
          </a:p>
        </c:txPr>
        <c:crossAx val="85668224"/>
        <c:crosses val="autoZero"/>
        <c:auto val="1"/>
        <c:lblAlgn val="ctr"/>
        <c:lblOffset val="100"/>
      </c:catAx>
      <c:valAx>
        <c:axId val="85668224"/>
        <c:scaling>
          <c:orientation val="minMax"/>
          <c:max val="1"/>
        </c:scaling>
        <c:axPos val="l"/>
        <c:numFmt formatCode="0%" sourceLinked="1"/>
        <c:tickLblPos val="nextTo"/>
        <c:spPr>
          <a:ln>
            <a:solidFill>
              <a:prstClr val="black"/>
            </a:solidFill>
          </a:ln>
        </c:spPr>
        <c:crossAx val="85457536"/>
        <c:crosses val="autoZero"/>
        <c:crossBetween val="between"/>
      </c:valAx>
    </c:plotArea>
    <c:plotVisOnly val="1"/>
  </c:chart>
  <c:txPr>
    <a:bodyPr/>
    <a:lstStyle/>
    <a:p>
      <a:pPr>
        <a:defRPr sz="1800">
          <a:latin typeface="+mj-lt"/>
        </a:defRPr>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b="0">
                <a:solidFill>
                  <a:srgbClr val="002060"/>
                </a:solidFill>
              </a:defRPr>
            </a:pPr>
            <a:r>
              <a:rPr lang="en-US" sz="2800" b="0" dirty="0">
                <a:solidFill>
                  <a:srgbClr val="002060"/>
                </a:solidFill>
              </a:rPr>
              <a:t>HIV Continuum of Care in </a:t>
            </a:r>
            <a:r>
              <a:rPr lang="en-US" sz="2800" b="0" dirty="0" smtClean="0">
                <a:solidFill>
                  <a:srgbClr val="002060"/>
                </a:solidFill>
              </a:rPr>
              <a:t>Virginia by Health Region, </a:t>
            </a:r>
            <a:r>
              <a:rPr lang="en-US" sz="2800" b="0" dirty="0">
                <a:solidFill>
                  <a:srgbClr val="002060"/>
                </a:solidFill>
              </a:rPr>
              <a:t>2013 </a:t>
            </a:r>
          </a:p>
        </c:rich>
      </c:tx>
      <c:layout>
        <c:manualLayout>
          <c:xMode val="edge"/>
          <c:yMode val="edge"/>
          <c:x val="0.10790966754155729"/>
          <c:y val="2.4096385542168676E-2"/>
        </c:manualLayout>
      </c:layout>
    </c:title>
    <c:plotArea>
      <c:layout>
        <c:manualLayout>
          <c:layoutTarget val="inner"/>
          <c:xMode val="edge"/>
          <c:yMode val="edge"/>
          <c:x val="8.2000656167978997E-2"/>
          <c:y val="0.15703396262214286"/>
          <c:w val="0.90746073928258952"/>
          <c:h val="0.67060320020238828"/>
        </c:manualLayout>
      </c:layout>
      <c:barChart>
        <c:barDir val="col"/>
        <c:grouping val="clustered"/>
        <c:ser>
          <c:idx val="0"/>
          <c:order val="0"/>
          <c:tx>
            <c:strRef>
              <c:f>Sheet1!$B$1</c:f>
              <c:strCache>
                <c:ptCount val="1"/>
                <c:pt idx="0">
                  <c:v>Central (N=5,830)</c:v>
                </c:pt>
              </c:strCache>
            </c:strRef>
          </c:tx>
          <c:spPr>
            <a:solidFill>
              <a:srgbClr val="000099"/>
            </a:solidFill>
            <a:ln>
              <a:solidFill>
                <a:schemeClr val="tx1"/>
              </a:solidFill>
            </a:ln>
          </c:spPr>
          <c:dLbls>
            <c:dLbl>
              <c:idx val="0"/>
              <c:delete val="1"/>
            </c:dLbl>
            <c:dLbl>
              <c:idx val="2"/>
              <c:layout>
                <c:manualLayout>
                  <c:x val="4.1666666666666683E-3"/>
                  <c:y val="4.0160642570281095E-3"/>
                </c:manualLayout>
              </c:layout>
              <c:showVal val="1"/>
            </c:dLbl>
            <c:dLbl>
              <c:idx val="3"/>
              <c:layout>
                <c:manualLayout>
                  <c:x val="5.5555555555555558E-3"/>
                  <c:y val="8.0321285140562242E-3"/>
                </c:manualLayout>
              </c:layout>
              <c:showVal val="1"/>
            </c:dLbl>
            <c:txPr>
              <a:bodyPr rot="-2700000"/>
              <a:lstStyle/>
              <a:p>
                <a:pPr>
                  <a:defRPr sz="1600"/>
                </a:pPr>
                <a:endParaRPr lang="en-US"/>
              </a:p>
            </c:txPr>
            <c:showVal val="1"/>
          </c:dLbls>
          <c:cat>
            <c:strRef>
              <c:f>Sheet1!$A$2:$A$6</c:f>
              <c:strCache>
                <c:ptCount val="5"/>
                <c:pt idx="0">
                  <c:v>Persons diagnosed and living with HIV</c:v>
                </c:pt>
                <c:pt idx="1">
                  <c:v>Newly diagnosed with HIV and linked to care within 90 days</c:v>
                </c:pt>
                <c:pt idx="2">
                  <c:v>Evidence of a care marker in 2013</c:v>
                </c:pt>
                <c:pt idx="3">
                  <c:v>Retained in care in 2013</c:v>
                </c:pt>
                <c:pt idx="4">
                  <c:v>Virally suppressed in 2013 </c:v>
                </c:pt>
              </c:strCache>
            </c:strRef>
          </c:cat>
          <c:val>
            <c:numRef>
              <c:f>Sheet1!$B$2:$B$6</c:f>
              <c:numCache>
                <c:formatCode>0%</c:formatCode>
                <c:ptCount val="5"/>
                <c:pt idx="0">
                  <c:v>1</c:v>
                </c:pt>
                <c:pt idx="1">
                  <c:v>0.79227053140096559</c:v>
                </c:pt>
                <c:pt idx="2">
                  <c:v>0.59609064175748139</c:v>
                </c:pt>
                <c:pt idx="3">
                  <c:v>0.49610000000000032</c:v>
                </c:pt>
                <c:pt idx="4">
                  <c:v>0.47740000000000032</c:v>
                </c:pt>
              </c:numCache>
            </c:numRef>
          </c:val>
        </c:ser>
        <c:ser>
          <c:idx val="1"/>
          <c:order val="1"/>
          <c:tx>
            <c:strRef>
              <c:f>Sheet1!$C$1</c:f>
              <c:strCache>
                <c:ptCount val="1"/>
                <c:pt idx="0">
                  <c:v>Eastern (N=7,628)</c:v>
                </c:pt>
              </c:strCache>
            </c:strRef>
          </c:tx>
          <c:spPr>
            <a:solidFill>
              <a:srgbClr val="0070C0"/>
            </a:solidFill>
            <a:ln>
              <a:solidFill>
                <a:prstClr val="black"/>
              </a:solidFill>
            </a:ln>
          </c:spPr>
          <c:dLbls>
            <c:dLbl>
              <c:idx val="0"/>
              <c:delete val="1"/>
            </c:dLbl>
            <c:dLbl>
              <c:idx val="1"/>
              <c:layout>
                <c:manualLayout>
                  <c:x val="0"/>
                  <c:y val="1.2048192771084354E-2"/>
                </c:manualLayout>
              </c:layout>
              <c:showVal val="1"/>
            </c:dLbl>
            <c:txPr>
              <a:bodyPr rot="-2700000"/>
              <a:lstStyle/>
              <a:p>
                <a:pPr>
                  <a:defRPr sz="1600"/>
                </a:pPr>
                <a:endParaRPr lang="en-US"/>
              </a:p>
            </c:txPr>
            <c:showVal val="1"/>
          </c:dLbls>
          <c:cat>
            <c:strRef>
              <c:f>Sheet1!$A$2:$A$6</c:f>
              <c:strCache>
                <c:ptCount val="5"/>
                <c:pt idx="0">
                  <c:v>Persons diagnosed and living with HIV</c:v>
                </c:pt>
                <c:pt idx="1">
                  <c:v>Newly diagnosed with HIV and linked to care within 90 days</c:v>
                </c:pt>
                <c:pt idx="2">
                  <c:v>Evidence of a care marker in 2013</c:v>
                </c:pt>
                <c:pt idx="3">
                  <c:v>Retained in care in 2013</c:v>
                </c:pt>
                <c:pt idx="4">
                  <c:v>Virally suppressed in 2013 </c:v>
                </c:pt>
              </c:strCache>
            </c:strRef>
          </c:cat>
          <c:val>
            <c:numRef>
              <c:f>Sheet1!$C$2:$C$6</c:f>
              <c:numCache>
                <c:formatCode>0%</c:formatCode>
                <c:ptCount val="5"/>
                <c:pt idx="0">
                  <c:v>1</c:v>
                </c:pt>
                <c:pt idx="1">
                  <c:v>0.73469387755102211</c:v>
                </c:pt>
                <c:pt idx="2">
                  <c:v>0.42942266949152591</c:v>
                </c:pt>
                <c:pt idx="3">
                  <c:v>0.31870000000000032</c:v>
                </c:pt>
                <c:pt idx="4">
                  <c:v>0.26190000000000002</c:v>
                </c:pt>
              </c:numCache>
            </c:numRef>
          </c:val>
        </c:ser>
        <c:ser>
          <c:idx val="2"/>
          <c:order val="2"/>
          <c:tx>
            <c:strRef>
              <c:f>Sheet1!$D$1</c:f>
              <c:strCache>
                <c:ptCount val="1"/>
                <c:pt idx="0">
                  <c:v>Northern (N=7,366)</c:v>
                </c:pt>
              </c:strCache>
            </c:strRef>
          </c:tx>
          <c:spPr>
            <a:solidFill>
              <a:schemeClr val="bg1"/>
            </a:solidFill>
            <a:ln>
              <a:solidFill>
                <a:prstClr val="black"/>
              </a:solidFill>
            </a:ln>
          </c:spPr>
          <c:dLbls>
            <c:dLbl>
              <c:idx val="0"/>
              <c:spPr/>
              <c:txPr>
                <a:bodyPr rot="0"/>
                <a:lstStyle/>
                <a:p>
                  <a:pPr>
                    <a:defRPr sz="1800"/>
                  </a:pPr>
                  <a:endParaRPr lang="en-US"/>
                </a:p>
              </c:txPr>
            </c:dLbl>
            <c:dLbl>
              <c:idx val="2"/>
              <c:layout>
                <c:manualLayout>
                  <c:x val="0"/>
                  <c:y val="6.0240963855422037E-3"/>
                </c:manualLayout>
              </c:layout>
              <c:showVal val="1"/>
            </c:dLbl>
            <c:txPr>
              <a:bodyPr rot="-2700000"/>
              <a:lstStyle/>
              <a:p>
                <a:pPr>
                  <a:defRPr sz="1600"/>
                </a:pPr>
                <a:endParaRPr lang="en-US"/>
              </a:p>
            </c:txPr>
            <c:showVal val="1"/>
          </c:dLbls>
          <c:cat>
            <c:strRef>
              <c:f>Sheet1!$A$2:$A$6</c:f>
              <c:strCache>
                <c:ptCount val="5"/>
                <c:pt idx="0">
                  <c:v>Persons diagnosed and living with HIV</c:v>
                </c:pt>
                <c:pt idx="1">
                  <c:v>Newly diagnosed with HIV and linked to care within 90 days</c:v>
                </c:pt>
                <c:pt idx="2">
                  <c:v>Evidence of a care marker in 2013</c:v>
                </c:pt>
                <c:pt idx="3">
                  <c:v>Retained in care in 2013</c:v>
                </c:pt>
                <c:pt idx="4">
                  <c:v>Virally suppressed in 2013 </c:v>
                </c:pt>
              </c:strCache>
            </c:strRef>
          </c:cat>
          <c:val>
            <c:numRef>
              <c:f>Sheet1!$D$2:$D$6</c:f>
              <c:numCache>
                <c:formatCode>0%</c:formatCode>
                <c:ptCount val="5"/>
                <c:pt idx="0">
                  <c:v>1</c:v>
                </c:pt>
                <c:pt idx="1">
                  <c:v>0.78136200716845849</c:v>
                </c:pt>
                <c:pt idx="2">
                  <c:v>0.43979703784969831</c:v>
                </c:pt>
                <c:pt idx="3">
                  <c:v>0.31610000000000038</c:v>
                </c:pt>
                <c:pt idx="4">
                  <c:v>0.34370000000000001</c:v>
                </c:pt>
              </c:numCache>
            </c:numRef>
          </c:val>
        </c:ser>
        <c:ser>
          <c:idx val="3"/>
          <c:order val="3"/>
          <c:tx>
            <c:strRef>
              <c:f>Sheet1!$E$1</c:f>
              <c:strCache>
                <c:ptCount val="1"/>
                <c:pt idx="0">
                  <c:v>Northwest (N=1,967)</c:v>
                </c:pt>
              </c:strCache>
            </c:strRef>
          </c:tx>
          <c:spPr>
            <a:solidFill>
              <a:srgbClr val="41B6C4"/>
            </a:solidFill>
            <a:ln>
              <a:solidFill>
                <a:prstClr val="black"/>
              </a:solidFill>
            </a:ln>
          </c:spPr>
          <c:dLbls>
            <c:dLbl>
              <c:idx val="0"/>
              <c:delete val="1"/>
            </c:dLbl>
            <c:dLbl>
              <c:idx val="1"/>
              <c:layout>
                <c:manualLayout>
                  <c:x val="1.3888888888888991E-3"/>
                  <c:y val="0"/>
                </c:manualLayout>
              </c:layout>
              <c:showVal val="1"/>
            </c:dLbl>
            <c:dLbl>
              <c:idx val="2"/>
              <c:layout>
                <c:manualLayout>
                  <c:x val="-2.77777777777781E-3"/>
                  <c:y val="1.405622489959839E-2"/>
                </c:manualLayout>
              </c:layout>
              <c:showVal val="1"/>
            </c:dLbl>
            <c:dLbl>
              <c:idx val="3"/>
              <c:layout>
                <c:manualLayout>
                  <c:x val="-1.3888888888887996E-3"/>
                  <c:y val="6.0240963855422037E-3"/>
                </c:manualLayout>
              </c:layout>
              <c:showVal val="1"/>
            </c:dLbl>
            <c:dLbl>
              <c:idx val="4"/>
              <c:layout>
                <c:manualLayout>
                  <c:x val="0"/>
                  <c:y val="2.0080321285140612E-3"/>
                </c:manualLayout>
              </c:layout>
              <c:showVal val="1"/>
            </c:dLbl>
            <c:txPr>
              <a:bodyPr rot="-2700000"/>
              <a:lstStyle/>
              <a:p>
                <a:pPr>
                  <a:defRPr sz="1600"/>
                </a:pPr>
                <a:endParaRPr lang="en-US"/>
              </a:p>
            </c:txPr>
            <c:showVal val="1"/>
          </c:dLbls>
          <c:cat>
            <c:strRef>
              <c:f>Sheet1!$A$2:$A$6</c:f>
              <c:strCache>
                <c:ptCount val="5"/>
                <c:pt idx="0">
                  <c:v>Persons diagnosed and living with HIV</c:v>
                </c:pt>
                <c:pt idx="1">
                  <c:v>Newly diagnosed with HIV and linked to care within 90 days</c:v>
                </c:pt>
                <c:pt idx="2">
                  <c:v>Evidence of a care marker in 2013</c:v>
                </c:pt>
                <c:pt idx="3">
                  <c:v>Retained in care in 2013</c:v>
                </c:pt>
                <c:pt idx="4">
                  <c:v>Virally suppressed in 2013 </c:v>
                </c:pt>
              </c:strCache>
            </c:strRef>
          </c:cat>
          <c:val>
            <c:numRef>
              <c:f>Sheet1!$E$2:$E$6</c:f>
              <c:numCache>
                <c:formatCode>0%</c:formatCode>
                <c:ptCount val="5"/>
                <c:pt idx="0">
                  <c:v>1</c:v>
                </c:pt>
                <c:pt idx="1">
                  <c:v>0.86206896551724055</c:v>
                </c:pt>
                <c:pt idx="2">
                  <c:v>0.61270491803278793</c:v>
                </c:pt>
                <c:pt idx="3">
                  <c:v>0.51180000000000003</c:v>
                </c:pt>
                <c:pt idx="4">
                  <c:v>0.5004999999999995</c:v>
                </c:pt>
              </c:numCache>
            </c:numRef>
          </c:val>
        </c:ser>
        <c:ser>
          <c:idx val="4"/>
          <c:order val="4"/>
          <c:tx>
            <c:strRef>
              <c:f>Sheet1!$F$1</c:f>
              <c:strCache>
                <c:ptCount val="1"/>
                <c:pt idx="0">
                  <c:v>Southwest (N=2,084)</c:v>
                </c:pt>
              </c:strCache>
            </c:strRef>
          </c:tx>
          <c:spPr>
            <a:solidFill>
              <a:schemeClr val="accent5"/>
            </a:solidFill>
            <a:ln>
              <a:solidFill>
                <a:prstClr val="black"/>
              </a:solidFill>
            </a:ln>
          </c:spPr>
          <c:dLbls>
            <c:dLbl>
              <c:idx val="0"/>
              <c:delete val="1"/>
            </c:dLbl>
            <c:dLbl>
              <c:idx val="1"/>
              <c:layout>
                <c:manualLayout>
                  <c:x val="6.944444444444477E-3"/>
                  <c:y val="8.0321285140562242E-3"/>
                </c:manualLayout>
              </c:layout>
              <c:showVal val="1"/>
            </c:dLbl>
            <c:dLbl>
              <c:idx val="2"/>
              <c:layout>
                <c:manualLayout>
                  <c:x val="9.7222222222222224E-3"/>
                  <c:y val="8.0321285140562242E-3"/>
                </c:manualLayout>
              </c:layout>
              <c:showVal val="1"/>
            </c:dLbl>
            <c:dLbl>
              <c:idx val="3"/>
              <c:layout>
                <c:manualLayout>
                  <c:x val="1.1111111111111125E-2"/>
                  <c:y val="6.0240963855422037E-3"/>
                </c:manualLayout>
              </c:layout>
              <c:showVal val="1"/>
            </c:dLbl>
            <c:dLbl>
              <c:idx val="4"/>
              <c:layout>
                <c:manualLayout>
                  <c:x val="4.1666666666666683E-3"/>
                  <c:y val="1.0040160642570349E-2"/>
                </c:manualLayout>
              </c:layout>
              <c:showVal val="1"/>
            </c:dLbl>
            <c:txPr>
              <a:bodyPr rot="-2700000"/>
              <a:lstStyle/>
              <a:p>
                <a:pPr>
                  <a:defRPr sz="1600"/>
                </a:pPr>
                <a:endParaRPr lang="en-US"/>
              </a:p>
            </c:txPr>
            <c:showVal val="1"/>
          </c:dLbls>
          <c:cat>
            <c:strRef>
              <c:f>Sheet1!$A$2:$A$6</c:f>
              <c:strCache>
                <c:ptCount val="5"/>
                <c:pt idx="0">
                  <c:v>Persons diagnosed and living with HIV</c:v>
                </c:pt>
                <c:pt idx="1">
                  <c:v>Newly diagnosed with HIV and linked to care within 90 days</c:v>
                </c:pt>
                <c:pt idx="2">
                  <c:v>Evidence of a care marker in 2013</c:v>
                </c:pt>
                <c:pt idx="3">
                  <c:v>Retained in care in 2013</c:v>
                </c:pt>
                <c:pt idx="4">
                  <c:v>Virally suppressed in 2013 </c:v>
                </c:pt>
              </c:strCache>
            </c:strRef>
          </c:cat>
          <c:val>
            <c:numRef>
              <c:f>Sheet1!$F$2:$F$6</c:f>
              <c:numCache>
                <c:formatCode>0%</c:formatCode>
                <c:ptCount val="5"/>
                <c:pt idx="0">
                  <c:v>1</c:v>
                </c:pt>
                <c:pt idx="1">
                  <c:v>0.85555555555555562</c:v>
                </c:pt>
                <c:pt idx="2">
                  <c:v>0.63828763828763824</c:v>
                </c:pt>
                <c:pt idx="3">
                  <c:v>0.54590000000000005</c:v>
                </c:pt>
                <c:pt idx="4">
                  <c:v>0.5165999999999995</c:v>
                </c:pt>
              </c:numCache>
            </c:numRef>
          </c:val>
        </c:ser>
        <c:axId val="85845504"/>
        <c:axId val="85847040"/>
      </c:barChart>
      <c:catAx>
        <c:axId val="85845504"/>
        <c:scaling>
          <c:orientation val="minMax"/>
        </c:scaling>
        <c:axPos val="b"/>
        <c:majorTickMark val="none"/>
        <c:tickLblPos val="nextTo"/>
        <c:spPr>
          <a:ln>
            <a:solidFill>
              <a:prstClr val="black"/>
            </a:solidFill>
          </a:ln>
        </c:spPr>
        <c:txPr>
          <a:bodyPr/>
          <a:lstStyle/>
          <a:p>
            <a:pPr>
              <a:defRPr sz="1600"/>
            </a:pPr>
            <a:endParaRPr lang="en-US"/>
          </a:p>
        </c:txPr>
        <c:crossAx val="85847040"/>
        <c:crosses val="autoZero"/>
        <c:auto val="1"/>
        <c:lblAlgn val="ctr"/>
        <c:lblOffset val="100"/>
      </c:catAx>
      <c:valAx>
        <c:axId val="85847040"/>
        <c:scaling>
          <c:orientation val="minMax"/>
          <c:max val="1"/>
        </c:scaling>
        <c:axPos val="l"/>
        <c:numFmt formatCode="0%" sourceLinked="1"/>
        <c:tickLblPos val="nextTo"/>
        <c:spPr>
          <a:ln>
            <a:solidFill>
              <a:prstClr val="black"/>
            </a:solidFill>
          </a:ln>
        </c:spPr>
        <c:crossAx val="85845504"/>
        <c:crosses val="autoZero"/>
        <c:crossBetween val="between"/>
      </c:valAx>
    </c:plotArea>
    <c:legend>
      <c:legendPos val="r"/>
      <c:layout>
        <c:manualLayout>
          <c:xMode val="edge"/>
          <c:yMode val="edge"/>
          <c:x val="0.63950000000000062"/>
          <c:y val="0.13309758719919068"/>
          <c:w val="0.31605555555555581"/>
          <c:h val="0.23986892451696573"/>
        </c:manualLayout>
      </c:layout>
      <c:overlay val="1"/>
    </c:legend>
    <c:plotVisOnly val="1"/>
  </c:chart>
  <c:txPr>
    <a:bodyPr/>
    <a:lstStyle/>
    <a:p>
      <a:pPr>
        <a:defRPr sz="1800">
          <a:latin typeface="+mj-lt"/>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4"/>
  <c:chart>
    <c:autoTitleDeleted val="1"/>
    <c:plotArea>
      <c:layout>
        <c:manualLayout>
          <c:layoutTarget val="inner"/>
          <c:xMode val="edge"/>
          <c:yMode val="edge"/>
          <c:x val="9.0909090909091064E-2"/>
          <c:y val="4.9250698501397003E-2"/>
          <c:w val="0.81818181818182134"/>
          <c:h val="0.87096774193548387"/>
        </c:manualLayout>
      </c:layout>
      <c:pieChart>
        <c:varyColors val="1"/>
        <c:firstSliceAng val="0"/>
      </c:pie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6"/>
  <c:chart>
    <c:autoTitleDeleted val="1"/>
    <c:plotArea>
      <c:layout>
        <c:manualLayout>
          <c:layoutTarget val="inner"/>
          <c:xMode val="edge"/>
          <c:yMode val="edge"/>
          <c:x val="0.1739130434782627"/>
          <c:y val="0"/>
          <c:w val="0.73913043478260854"/>
          <c:h val="0.94444444444444464"/>
        </c:manualLayout>
      </c:layout>
      <c:pieChart>
        <c:varyColors val="1"/>
        <c:firstSliceAng val="0"/>
      </c:pie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8"/>
  <c:chart>
    <c:autoTitleDeleted val="1"/>
    <c:plotArea>
      <c:layout>
        <c:manualLayout>
          <c:layoutTarget val="inner"/>
          <c:xMode val="edge"/>
          <c:yMode val="edge"/>
          <c:x val="0.10714285714285714"/>
          <c:y val="4.5454545454545463E-2"/>
          <c:w val="0.71428571428571463"/>
          <c:h val="0.90909090909090906"/>
        </c:manualLayout>
      </c:layout>
      <c:pieChart>
        <c:varyColors val="1"/>
        <c:ser>
          <c:idx val="0"/>
          <c:order val="0"/>
          <c:tx>
            <c:strRef>
              <c:f>Sheet1!$B$1</c:f>
              <c:strCache>
                <c:ptCount val="1"/>
                <c:pt idx="0">
                  <c:v>Sales</c:v>
                </c:pt>
              </c:strCache>
            </c:strRef>
          </c:tx>
          <c:dLbls>
            <c:dLbl>
              <c:idx val="0"/>
              <c:layout>
                <c:manualLayout>
                  <c:x val="-0.29122773715785716"/>
                  <c:y val="-6.6976855165831545E-2"/>
                </c:manualLayout>
              </c:layout>
              <c:spPr/>
              <c:txPr>
                <a:bodyPr/>
                <a:lstStyle/>
                <a:p>
                  <a:pPr>
                    <a:defRPr sz="1100">
                      <a:solidFill>
                        <a:schemeClr val="bg1"/>
                      </a:solidFill>
                    </a:defRPr>
                  </a:pPr>
                  <a:endParaRPr lang="en-US"/>
                </a:p>
              </c:txPr>
              <c:showCatName val="1"/>
            </c:dLbl>
            <c:dLbl>
              <c:idx val="1"/>
              <c:spPr/>
              <c:txPr>
                <a:bodyPr/>
                <a:lstStyle/>
                <a:p>
                  <a:pPr>
                    <a:defRPr sz="1100">
                      <a:solidFill>
                        <a:schemeClr val="bg1"/>
                      </a:solidFill>
                    </a:defRPr>
                  </a:pPr>
                  <a:endParaRPr lang="en-US"/>
                </a:p>
              </c:txPr>
            </c:dLbl>
            <c:dLbl>
              <c:idx val="2"/>
              <c:layout>
                <c:manualLayout>
                  <c:x val="0.17812992125984237"/>
                  <c:y val="0.22537878787878787"/>
                </c:manualLayout>
              </c:layout>
              <c:spPr/>
              <c:txPr>
                <a:bodyPr/>
                <a:lstStyle/>
                <a:p>
                  <a:pPr>
                    <a:defRPr sz="1100">
                      <a:solidFill>
                        <a:schemeClr val="bg1"/>
                      </a:solidFill>
                    </a:defRPr>
                  </a:pPr>
                  <a:endParaRPr lang="en-US"/>
                </a:p>
              </c:txPr>
              <c:showCatName val="1"/>
            </c:dLbl>
            <c:dLbl>
              <c:idx val="3"/>
              <c:layout>
                <c:manualLayout>
                  <c:x val="0.19953505811773553"/>
                  <c:y val="9.0909090909091064E-2"/>
                </c:manualLayout>
              </c:layout>
              <c:spPr/>
              <c:txPr>
                <a:bodyPr/>
                <a:lstStyle/>
                <a:p>
                  <a:pPr>
                    <a:defRPr sz="1100">
                      <a:solidFill>
                        <a:schemeClr val="bg1"/>
                      </a:solidFill>
                    </a:defRPr>
                  </a:pPr>
                  <a:endParaRPr lang="en-US"/>
                </a:p>
              </c:txPr>
              <c:showCatName val="1"/>
            </c:dLbl>
            <c:txPr>
              <a:bodyPr/>
              <a:lstStyle/>
              <a:p>
                <a:pPr>
                  <a:defRPr sz="1100"/>
                </a:pPr>
                <a:endParaRPr lang="en-US"/>
              </a:p>
            </c:txPr>
            <c:showCatName val="1"/>
            <c:showLeaderLines val="1"/>
          </c:dLbls>
          <c:cat>
            <c:strRef>
              <c:f>Sheet1!$A$2:$A$5</c:f>
              <c:strCache>
                <c:ptCount val="4"/>
                <c:pt idx="0">
                  <c:v>MSM</c:v>
                </c:pt>
                <c:pt idx="1">
                  <c:v>HC</c:v>
                </c:pt>
                <c:pt idx="2">
                  <c:v>NRR/NIR</c:v>
                </c:pt>
                <c:pt idx="3">
                  <c:v>IDU/MSM-IDU</c:v>
                </c:pt>
              </c:strCache>
            </c:strRef>
          </c:cat>
          <c:val>
            <c:numRef>
              <c:f>Sheet1!$B$2:$B$5</c:f>
              <c:numCache>
                <c:formatCode>0.00%</c:formatCode>
                <c:ptCount val="4"/>
                <c:pt idx="0">
                  <c:v>0.57970000000000255</c:v>
                </c:pt>
                <c:pt idx="1">
                  <c:v>0.20290000000000041</c:v>
                </c:pt>
                <c:pt idx="2">
                  <c:v>0.1643</c:v>
                </c:pt>
                <c:pt idx="3">
                  <c:v>5.3100000000000001E-2</c:v>
                </c:pt>
              </c:numCache>
            </c:numRef>
          </c:val>
        </c:ser>
        <c:firstSliceAng val="0"/>
      </c:pie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0.10714285714285714"/>
          <c:y val="4.5454545454545463E-2"/>
          <c:w val="0.71428571428571463"/>
          <c:h val="0.90909090909090906"/>
        </c:manualLayout>
      </c:layout>
      <c:pieChart>
        <c:varyColors val="1"/>
        <c:ser>
          <c:idx val="0"/>
          <c:order val="0"/>
          <c:tx>
            <c:strRef>
              <c:f>Sheet1!$B$1</c:f>
              <c:strCache>
                <c:ptCount val="1"/>
                <c:pt idx="0">
                  <c:v>Sales</c:v>
                </c:pt>
              </c:strCache>
            </c:strRef>
          </c:tx>
          <c:dLbls>
            <c:dLbl>
              <c:idx val="0"/>
              <c:layout>
                <c:manualLayout>
                  <c:x val="-0.26517857142857182"/>
                  <c:y val="-1.4430923407301359E-2"/>
                </c:manualLayout>
              </c:layout>
              <c:spPr/>
              <c:txPr>
                <a:bodyPr/>
                <a:lstStyle/>
                <a:p>
                  <a:pPr>
                    <a:defRPr sz="1100">
                      <a:solidFill>
                        <a:schemeClr val="bg1"/>
                      </a:solidFill>
                    </a:defRPr>
                  </a:pPr>
                  <a:endParaRPr lang="en-US"/>
                </a:p>
              </c:txPr>
              <c:showCatName val="1"/>
            </c:dLbl>
            <c:dLbl>
              <c:idx val="1"/>
              <c:layout>
                <c:manualLayout>
                  <c:x val="0.10360868953880766"/>
                  <c:y val="-0.15132545931758531"/>
                </c:manualLayout>
              </c:layout>
              <c:spPr/>
              <c:txPr>
                <a:bodyPr/>
                <a:lstStyle/>
                <a:p>
                  <a:pPr>
                    <a:defRPr sz="1100">
                      <a:solidFill>
                        <a:schemeClr val="bg1"/>
                      </a:solidFill>
                    </a:defRPr>
                  </a:pPr>
                  <a:endParaRPr lang="en-US"/>
                </a:p>
              </c:txPr>
              <c:showCatName val="1"/>
            </c:dLbl>
            <c:dLbl>
              <c:idx val="2"/>
              <c:layout>
                <c:manualLayout>
                  <c:x val="0.17812992125984237"/>
                  <c:y val="0.15719696969697025"/>
                </c:manualLayout>
              </c:layout>
              <c:spPr/>
              <c:txPr>
                <a:bodyPr/>
                <a:lstStyle/>
                <a:p>
                  <a:pPr>
                    <a:defRPr sz="1100">
                      <a:solidFill>
                        <a:schemeClr val="bg1"/>
                      </a:solidFill>
                    </a:defRPr>
                  </a:pPr>
                  <a:endParaRPr lang="en-US"/>
                </a:p>
              </c:txPr>
              <c:showCatName val="1"/>
            </c:dLbl>
            <c:dLbl>
              <c:idx val="3"/>
              <c:layout>
                <c:manualLayout>
                  <c:x val="0.12810601799775018"/>
                  <c:y val="9.0909090909091064E-2"/>
                </c:manualLayout>
              </c:layout>
              <c:spPr/>
              <c:txPr>
                <a:bodyPr/>
                <a:lstStyle/>
                <a:p>
                  <a:pPr>
                    <a:defRPr sz="1100">
                      <a:solidFill>
                        <a:schemeClr val="bg1"/>
                      </a:solidFill>
                    </a:defRPr>
                  </a:pPr>
                  <a:endParaRPr lang="en-US"/>
                </a:p>
              </c:txPr>
              <c:showCatName val="1"/>
            </c:dLbl>
            <c:txPr>
              <a:bodyPr/>
              <a:lstStyle/>
              <a:p>
                <a:pPr>
                  <a:defRPr sz="1100"/>
                </a:pPr>
                <a:endParaRPr lang="en-US"/>
              </a:p>
            </c:txPr>
            <c:showCatName val="1"/>
            <c:showLeaderLines val="1"/>
          </c:dLbls>
          <c:cat>
            <c:strRef>
              <c:f>Sheet1!$A$2:$A$5</c:f>
              <c:strCache>
                <c:ptCount val="4"/>
                <c:pt idx="0">
                  <c:v>MSM</c:v>
                </c:pt>
                <c:pt idx="1">
                  <c:v>HC</c:v>
                </c:pt>
                <c:pt idx="2">
                  <c:v>NRR/NIR</c:v>
                </c:pt>
                <c:pt idx="3">
                  <c:v>IDU/MSM-IDU</c:v>
                </c:pt>
              </c:strCache>
            </c:strRef>
          </c:cat>
          <c:val>
            <c:numRef>
              <c:f>Sheet1!$B$2:$B$5</c:f>
              <c:numCache>
                <c:formatCode>0.00%</c:formatCode>
                <c:ptCount val="4"/>
                <c:pt idx="0">
                  <c:v>0.51600000000000001</c:v>
                </c:pt>
                <c:pt idx="1">
                  <c:v>0.10199999999999998</c:v>
                </c:pt>
                <c:pt idx="2">
                  <c:v>0.35570000000000002</c:v>
                </c:pt>
                <c:pt idx="3">
                  <c:v>1.7500000000000005E-2</c:v>
                </c:pt>
              </c:numCache>
            </c:numRef>
          </c:val>
        </c:ser>
        <c:firstSliceAng val="0"/>
      </c:pieChart>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0.10714285714285714"/>
          <c:y val="4.5454545454545463E-2"/>
          <c:w val="0.71428571428571463"/>
          <c:h val="0.90909090909090906"/>
        </c:manualLayout>
      </c:layout>
      <c:pieChart>
        <c:varyColors val="1"/>
        <c:ser>
          <c:idx val="0"/>
          <c:order val="0"/>
          <c:tx>
            <c:strRef>
              <c:f>Sheet1!$B$1</c:f>
              <c:strCache>
                <c:ptCount val="1"/>
                <c:pt idx="0">
                  <c:v>Sales</c:v>
                </c:pt>
              </c:strCache>
            </c:strRef>
          </c:tx>
          <c:dLbls>
            <c:dLbl>
              <c:idx val="0"/>
              <c:layout>
                <c:manualLayout>
                  <c:x val="-0.30089285714285957"/>
                  <c:y val="3.8614292531615392E-2"/>
                </c:manualLayout>
              </c:layout>
              <c:showCatName val="1"/>
            </c:dLbl>
            <c:dLbl>
              <c:idx val="1"/>
              <c:layout>
                <c:manualLayout>
                  <c:x val="0.14277348143982097"/>
                  <c:y val="-0.15132545931758531"/>
                </c:manualLayout>
              </c:layout>
              <c:showCatName val="1"/>
            </c:dLbl>
            <c:dLbl>
              <c:idx val="2"/>
              <c:layout>
                <c:manualLayout>
                  <c:x val="0.21384420697412887"/>
                  <c:y val="0.11174242424242424"/>
                </c:manualLayout>
              </c:layout>
              <c:showCatName val="1"/>
            </c:dLbl>
            <c:dLbl>
              <c:idx val="3"/>
              <c:layout>
                <c:manualLayout>
                  <c:x val="0.11620172478440238"/>
                  <c:y val="9.0909090909091064E-2"/>
                </c:manualLayout>
              </c:layout>
              <c:showCatName val="1"/>
            </c:dLbl>
            <c:txPr>
              <a:bodyPr/>
              <a:lstStyle/>
              <a:p>
                <a:pPr>
                  <a:defRPr sz="1100">
                    <a:solidFill>
                      <a:schemeClr val="bg1"/>
                    </a:solidFill>
                  </a:defRPr>
                </a:pPr>
                <a:endParaRPr lang="en-US"/>
              </a:p>
            </c:txPr>
            <c:showCatName val="1"/>
            <c:showLeaderLines val="1"/>
          </c:dLbls>
          <c:cat>
            <c:strRef>
              <c:f>Sheet1!$A$2:$A$5</c:f>
              <c:strCache>
                <c:ptCount val="4"/>
                <c:pt idx="0">
                  <c:v>MSM</c:v>
                </c:pt>
                <c:pt idx="1">
                  <c:v>HC</c:v>
                </c:pt>
                <c:pt idx="2">
                  <c:v>NRR/NIR</c:v>
                </c:pt>
                <c:pt idx="3">
                  <c:v>IDU/MSM-IDU</c:v>
                </c:pt>
              </c:strCache>
            </c:strRef>
          </c:cat>
          <c:val>
            <c:numRef>
              <c:f>Sheet1!$B$2:$B$5</c:f>
              <c:numCache>
                <c:formatCode>0.00%</c:formatCode>
                <c:ptCount val="4"/>
                <c:pt idx="0">
                  <c:v>0.50900000000000001</c:v>
                </c:pt>
                <c:pt idx="1">
                  <c:v>0.12540000000000001</c:v>
                </c:pt>
                <c:pt idx="2">
                  <c:v>0.34410000000000002</c:v>
                </c:pt>
                <c:pt idx="3">
                  <c:v>1.4400000000000001E-2</c:v>
                </c:pt>
              </c:numCache>
            </c:numRef>
          </c:val>
        </c:ser>
        <c:firstSliceAng val="0"/>
      </c:pieChart>
    </c:plotArea>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0.10714285714285714"/>
          <c:y val="4.5454545454545463E-2"/>
          <c:w val="0.71428571428571463"/>
          <c:h val="0.90909090909090906"/>
        </c:manualLayout>
      </c:layout>
      <c:pieChart>
        <c:varyColors val="1"/>
        <c:ser>
          <c:idx val="0"/>
          <c:order val="0"/>
          <c:tx>
            <c:strRef>
              <c:f>Sheet1!$B$1</c:f>
              <c:strCache>
                <c:ptCount val="1"/>
                <c:pt idx="0">
                  <c:v>Sales</c:v>
                </c:pt>
              </c:strCache>
            </c:strRef>
          </c:tx>
          <c:dLbls>
            <c:dLbl>
              <c:idx val="0"/>
              <c:layout>
                <c:manualLayout>
                  <c:x val="-0.30065569928758962"/>
                  <c:y val="5.3353018372703412E-2"/>
                </c:manualLayout>
              </c:layout>
              <c:showCatName val="1"/>
            </c:dLbl>
            <c:dLbl>
              <c:idx val="1"/>
              <c:layout>
                <c:manualLayout>
                  <c:x val="0.18687265654293272"/>
                  <c:y val="-0.15491410164638619"/>
                </c:manualLayout>
              </c:layout>
              <c:showCatName val="1"/>
            </c:dLbl>
            <c:dLbl>
              <c:idx val="2"/>
              <c:layout>
                <c:manualLayout>
                  <c:x val="0.17812992125984237"/>
                  <c:y val="0.21022727272727346"/>
                </c:manualLayout>
              </c:layout>
              <c:showCatName val="1"/>
            </c:dLbl>
            <c:dLbl>
              <c:idx val="3"/>
              <c:layout>
                <c:manualLayout>
                  <c:x val="0.15786839145106996"/>
                  <c:y val="9.0909090909091064E-2"/>
                </c:manualLayout>
              </c:layout>
              <c:showCatName val="1"/>
            </c:dLbl>
            <c:showCatName val="1"/>
            <c:showLeaderLines val="1"/>
          </c:dLbls>
          <c:cat>
            <c:strRef>
              <c:f>Sheet1!$A$2:$A$5</c:f>
              <c:strCache>
                <c:ptCount val="4"/>
                <c:pt idx="0">
                  <c:v>MSM</c:v>
                </c:pt>
                <c:pt idx="1">
                  <c:v>HC</c:v>
                </c:pt>
                <c:pt idx="2">
                  <c:v>NRR/NIR</c:v>
                </c:pt>
                <c:pt idx="3">
                  <c:v>IDU/MSM-IDU</c:v>
                </c:pt>
              </c:strCache>
            </c:strRef>
          </c:cat>
          <c:val>
            <c:numRef>
              <c:f>Sheet1!$B$2:$B$5</c:f>
              <c:numCache>
                <c:formatCode>0.00%</c:formatCode>
                <c:ptCount val="4"/>
                <c:pt idx="0">
                  <c:v>0.5111</c:v>
                </c:pt>
                <c:pt idx="1">
                  <c:v>0.21110000000000001</c:v>
                </c:pt>
                <c:pt idx="2">
                  <c:v>0.21110000000000001</c:v>
                </c:pt>
                <c:pt idx="3">
                  <c:v>3.3300000000000003E-2</c:v>
                </c:pt>
              </c:numCache>
            </c:numRef>
          </c:val>
        </c:ser>
        <c:firstSliceAng val="0"/>
      </c:pieChart>
    </c:plotArea>
    <c:plotVisOnly val="1"/>
  </c:chart>
  <c:txPr>
    <a:bodyPr/>
    <a:lstStyle/>
    <a:p>
      <a:pPr>
        <a:defRPr sz="1100">
          <a:solidFill>
            <a:schemeClr val="bg1"/>
          </a:solidFil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0.10714285714285714"/>
          <c:y val="4.5454545454545463E-2"/>
          <c:w val="0.71428571428571463"/>
          <c:h val="0.90909090909090906"/>
        </c:manualLayout>
      </c:layout>
      <c:pieChart>
        <c:varyColors val="1"/>
        <c:ser>
          <c:idx val="0"/>
          <c:order val="0"/>
          <c:tx>
            <c:strRef>
              <c:f>Sheet1!$B$1</c:f>
              <c:strCache>
                <c:ptCount val="1"/>
                <c:pt idx="0">
                  <c:v>Sales</c:v>
                </c:pt>
              </c:strCache>
            </c:strRef>
          </c:tx>
          <c:dLbls>
            <c:dLbl>
              <c:idx val="0"/>
              <c:layout>
                <c:manualLayout>
                  <c:x val="-0.27113095238095236"/>
                  <c:y val="6.739501312335959E-2"/>
                </c:manualLayout>
              </c:layout>
              <c:showCatName val="1"/>
            </c:dLbl>
            <c:dLbl>
              <c:idx val="1"/>
              <c:layout>
                <c:manualLayout>
                  <c:x val="0.1443199287589052"/>
                  <c:y val="-0.14943151992364587"/>
                </c:manualLayout>
              </c:layout>
              <c:showCatName val="1"/>
            </c:dLbl>
            <c:dLbl>
              <c:idx val="2"/>
              <c:layout>
                <c:manualLayout>
                  <c:x val="0.17812992125984237"/>
                  <c:y val="0.11174242424242424"/>
                </c:manualLayout>
              </c:layout>
              <c:showCatName val="1"/>
            </c:dLbl>
            <c:dLbl>
              <c:idx val="3"/>
              <c:layout>
                <c:manualLayout>
                  <c:x val="0.22929696287964021"/>
                  <c:y val="9.0909090909091064E-2"/>
                </c:manualLayout>
              </c:layout>
              <c:spPr/>
              <c:txPr>
                <a:bodyPr/>
                <a:lstStyle/>
                <a:p>
                  <a:pPr>
                    <a:defRPr>
                      <a:solidFill>
                        <a:schemeClr val="bg1"/>
                      </a:solidFill>
                    </a:defRPr>
                  </a:pPr>
                  <a:endParaRPr lang="en-US"/>
                </a:p>
              </c:txPr>
              <c:showCatName val="1"/>
            </c:dLbl>
            <c:showCatName val="1"/>
            <c:showLeaderLines val="1"/>
          </c:dLbls>
          <c:cat>
            <c:strRef>
              <c:f>Sheet1!$A$2:$A$5</c:f>
              <c:strCache>
                <c:ptCount val="4"/>
                <c:pt idx="0">
                  <c:v>MSM</c:v>
                </c:pt>
                <c:pt idx="1">
                  <c:v>HC</c:v>
                </c:pt>
                <c:pt idx="2">
                  <c:v>NRR/NIR</c:v>
                </c:pt>
                <c:pt idx="3">
                  <c:v>IDU/MSM-IDU</c:v>
                </c:pt>
              </c:strCache>
            </c:strRef>
          </c:cat>
          <c:val>
            <c:numRef>
              <c:f>Sheet1!$B$2:$B$5</c:f>
              <c:numCache>
                <c:formatCode>0.00%</c:formatCode>
                <c:ptCount val="4"/>
                <c:pt idx="0">
                  <c:v>0.49430000000000163</c:v>
                </c:pt>
                <c:pt idx="1">
                  <c:v>0.12640000000000001</c:v>
                </c:pt>
                <c:pt idx="2">
                  <c:v>0.31030000000000163</c:v>
                </c:pt>
                <c:pt idx="3">
                  <c:v>6.9000000000000034E-2</c:v>
                </c:pt>
              </c:numCache>
            </c:numRef>
          </c:val>
        </c:ser>
        <c:firstSliceAng val="0"/>
      </c:pieChart>
    </c:plotArea>
    <c:plotVisOnly val="1"/>
  </c:chart>
  <c:txPr>
    <a:bodyPr/>
    <a:lstStyle/>
    <a:p>
      <a:pPr>
        <a:defRPr sz="1100">
          <a:solidFill>
            <a:schemeClr val="bg1"/>
          </a:solidFil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12"/>
  <c:chart>
    <c:autoTitleDeleted val="1"/>
    <c:plotArea>
      <c:layout>
        <c:manualLayout>
          <c:layoutTarget val="inner"/>
          <c:xMode val="edge"/>
          <c:yMode val="edge"/>
          <c:x val="0.15041241372606406"/>
          <c:y val="0.14076740407449276"/>
          <c:w val="0.72035281647486826"/>
          <c:h val="0.79698609482325256"/>
        </c:manualLayout>
      </c:layout>
      <c:pieChart>
        <c:varyColors val="1"/>
        <c:ser>
          <c:idx val="0"/>
          <c:order val="0"/>
          <c:tx>
            <c:strRef>
              <c:f>Sheet1!$B$1</c:f>
              <c:strCache>
                <c:ptCount val="1"/>
                <c:pt idx="0">
                  <c:v>Column1</c:v>
                </c:pt>
              </c:strCache>
            </c:strRef>
          </c:tx>
          <c:dLbls>
            <c:numFmt formatCode="0.0%" sourceLinked="0"/>
            <c:txPr>
              <a:bodyPr/>
              <a:lstStyle/>
              <a:p>
                <a:pPr>
                  <a:defRPr b="1">
                    <a:solidFill>
                      <a:schemeClr val="bg1"/>
                    </a:solidFill>
                  </a:defRPr>
                </a:pPr>
                <a:endParaRPr lang="en-US"/>
              </a:p>
            </c:txPr>
            <c:showVal val="1"/>
            <c:showCatName val="1"/>
            <c:separator> </c:separator>
            <c:showLeaderLines val="1"/>
          </c:dLbls>
          <c:cat>
            <c:strRef>
              <c:f>Sheet1!$A$2:$A$3</c:f>
              <c:strCache>
                <c:ptCount val="2"/>
                <c:pt idx="0">
                  <c:v>Male</c:v>
                </c:pt>
                <c:pt idx="1">
                  <c:v>Female</c:v>
                </c:pt>
              </c:strCache>
            </c:strRef>
          </c:cat>
          <c:val>
            <c:numRef>
              <c:f>Sheet1!$B$2:$B$3</c:f>
              <c:numCache>
                <c:formatCode>0.00%</c:formatCode>
                <c:ptCount val="2"/>
                <c:pt idx="0">
                  <c:v>0.74200000000000277</c:v>
                </c:pt>
                <c:pt idx="1">
                  <c:v>0.25800000000000001</c:v>
                </c:pt>
              </c:numCache>
            </c:numRef>
          </c:val>
        </c:ser>
        <c:firstSliceAng val="0"/>
      </c:pieChart>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CF777-39B6-4C9A-A3BF-437A6B1FD5D1}" type="doc">
      <dgm:prSet loTypeId="urn:microsoft.com/office/officeart/2005/8/layout/hProcess9" loCatId="process" qsTypeId="urn:microsoft.com/office/officeart/2005/8/quickstyle/simple1" qsCatId="simple" csTypeId="urn:microsoft.com/office/officeart/2005/8/colors/accent6_3" csCatId="accent6" phldr="1"/>
      <dgm:spPr/>
      <dgm:t>
        <a:bodyPr/>
        <a:lstStyle/>
        <a:p>
          <a:endParaRPr lang="en-US"/>
        </a:p>
      </dgm:t>
    </dgm:pt>
    <dgm:pt modelId="{EFCE77B1-FF30-4CF2-8EA2-C9BAF2BE68EB}">
      <dgm:prSet phldrT="[Text]"/>
      <dgm:spPr/>
      <dgm:t>
        <a:bodyPr/>
        <a:lstStyle/>
        <a:p>
          <a:r>
            <a:rPr lang="en-US" dirty="0" smtClean="0"/>
            <a:t>Collect data on Persons Living with HIV</a:t>
          </a:r>
          <a:endParaRPr lang="en-US" dirty="0"/>
        </a:p>
      </dgm:t>
    </dgm:pt>
    <dgm:pt modelId="{E38C2D65-9651-421D-AD5F-1DE68D415F7F}" type="parTrans" cxnId="{CA13189B-F493-4715-8658-8BAEBE1F6B57}">
      <dgm:prSet/>
      <dgm:spPr/>
      <dgm:t>
        <a:bodyPr/>
        <a:lstStyle/>
        <a:p>
          <a:endParaRPr lang="en-US"/>
        </a:p>
      </dgm:t>
    </dgm:pt>
    <dgm:pt modelId="{42E5A88D-658D-490D-A5DD-F1068B3E19A1}" type="sibTrans" cxnId="{CA13189B-F493-4715-8658-8BAEBE1F6B57}">
      <dgm:prSet/>
      <dgm:spPr/>
      <dgm:t>
        <a:bodyPr/>
        <a:lstStyle/>
        <a:p>
          <a:endParaRPr lang="en-US"/>
        </a:p>
      </dgm:t>
    </dgm:pt>
    <dgm:pt modelId="{9BFE49ED-C1CB-4727-93EF-08A1390DF8FB}">
      <dgm:prSet phldrT="[Text]"/>
      <dgm:spPr/>
      <dgm:t>
        <a:bodyPr/>
        <a:lstStyle/>
        <a:p>
          <a:r>
            <a:rPr lang="en-US" dirty="0" smtClean="0"/>
            <a:t>Work with providers and other stakeholders to improve data quality and understand needs</a:t>
          </a:r>
          <a:endParaRPr lang="en-US" dirty="0"/>
        </a:p>
      </dgm:t>
    </dgm:pt>
    <dgm:pt modelId="{EF1B18C1-0D84-4392-88A1-7DF2D2EB127A}" type="parTrans" cxnId="{CF4D951E-F2D6-42B6-A132-F6D80B4A5D68}">
      <dgm:prSet/>
      <dgm:spPr/>
      <dgm:t>
        <a:bodyPr/>
        <a:lstStyle/>
        <a:p>
          <a:endParaRPr lang="en-US"/>
        </a:p>
      </dgm:t>
    </dgm:pt>
    <dgm:pt modelId="{25206A5E-450A-41F7-A813-8C65C3480AB3}" type="sibTrans" cxnId="{CF4D951E-F2D6-42B6-A132-F6D80B4A5D68}">
      <dgm:prSet/>
      <dgm:spPr/>
      <dgm:t>
        <a:bodyPr/>
        <a:lstStyle/>
        <a:p>
          <a:endParaRPr lang="en-US"/>
        </a:p>
      </dgm:t>
    </dgm:pt>
    <dgm:pt modelId="{08B26C07-E1E4-45AD-97BE-C68C1DB0706A}">
      <dgm:prSet phldrT="[Text]"/>
      <dgm:spPr/>
      <dgm:t>
        <a:bodyPr/>
        <a:lstStyle/>
        <a:p>
          <a:r>
            <a:rPr lang="en-US" dirty="0" smtClean="0"/>
            <a:t>Disseminate information on HIV data, trends, rates to monitor the epidemic </a:t>
          </a:r>
          <a:endParaRPr lang="en-US" dirty="0"/>
        </a:p>
      </dgm:t>
    </dgm:pt>
    <dgm:pt modelId="{B65919F3-6EBC-4092-98E1-DA764A1E0DAD}" type="parTrans" cxnId="{127CF385-7A24-48AA-AA2E-AF7F1B39DE57}">
      <dgm:prSet/>
      <dgm:spPr/>
      <dgm:t>
        <a:bodyPr/>
        <a:lstStyle/>
        <a:p>
          <a:endParaRPr lang="en-US"/>
        </a:p>
      </dgm:t>
    </dgm:pt>
    <dgm:pt modelId="{AC053EA4-CC8A-4145-A1EC-FA8E858B6BC0}" type="sibTrans" cxnId="{127CF385-7A24-48AA-AA2E-AF7F1B39DE57}">
      <dgm:prSet/>
      <dgm:spPr/>
      <dgm:t>
        <a:bodyPr/>
        <a:lstStyle/>
        <a:p>
          <a:endParaRPr lang="en-US"/>
        </a:p>
      </dgm:t>
    </dgm:pt>
    <dgm:pt modelId="{624C97D3-F32B-41B9-92F6-D20DF4BBDB86}" type="pres">
      <dgm:prSet presAssocID="{665CF777-39B6-4C9A-A3BF-437A6B1FD5D1}" presName="CompostProcess" presStyleCnt="0">
        <dgm:presLayoutVars>
          <dgm:dir/>
          <dgm:resizeHandles val="exact"/>
        </dgm:presLayoutVars>
      </dgm:prSet>
      <dgm:spPr/>
      <dgm:t>
        <a:bodyPr/>
        <a:lstStyle/>
        <a:p>
          <a:endParaRPr lang="en-US"/>
        </a:p>
      </dgm:t>
    </dgm:pt>
    <dgm:pt modelId="{A675E95D-734A-462F-AD13-5C974710DA07}" type="pres">
      <dgm:prSet presAssocID="{665CF777-39B6-4C9A-A3BF-437A6B1FD5D1}" presName="arrow" presStyleLbl="bgShp" presStyleIdx="0" presStyleCnt="1"/>
      <dgm:spPr/>
    </dgm:pt>
    <dgm:pt modelId="{2CF3242E-C187-4AB4-A2E5-0958D47EF409}" type="pres">
      <dgm:prSet presAssocID="{665CF777-39B6-4C9A-A3BF-437A6B1FD5D1}" presName="linearProcess" presStyleCnt="0"/>
      <dgm:spPr/>
    </dgm:pt>
    <dgm:pt modelId="{475C152F-F761-41A8-9669-277CB6522B2E}" type="pres">
      <dgm:prSet presAssocID="{EFCE77B1-FF30-4CF2-8EA2-C9BAF2BE68EB}" presName="textNode" presStyleLbl="node1" presStyleIdx="0" presStyleCnt="3">
        <dgm:presLayoutVars>
          <dgm:bulletEnabled val="1"/>
        </dgm:presLayoutVars>
      </dgm:prSet>
      <dgm:spPr/>
      <dgm:t>
        <a:bodyPr/>
        <a:lstStyle/>
        <a:p>
          <a:endParaRPr lang="en-US"/>
        </a:p>
      </dgm:t>
    </dgm:pt>
    <dgm:pt modelId="{1CCF87DD-C7D3-45E6-B923-7D19E67C8629}" type="pres">
      <dgm:prSet presAssocID="{42E5A88D-658D-490D-A5DD-F1068B3E19A1}" presName="sibTrans" presStyleCnt="0"/>
      <dgm:spPr/>
    </dgm:pt>
    <dgm:pt modelId="{40F317B2-662A-4821-A90F-022142AF3AB4}" type="pres">
      <dgm:prSet presAssocID="{9BFE49ED-C1CB-4727-93EF-08A1390DF8FB}" presName="textNode" presStyleLbl="node1" presStyleIdx="1" presStyleCnt="3">
        <dgm:presLayoutVars>
          <dgm:bulletEnabled val="1"/>
        </dgm:presLayoutVars>
      </dgm:prSet>
      <dgm:spPr/>
      <dgm:t>
        <a:bodyPr/>
        <a:lstStyle/>
        <a:p>
          <a:endParaRPr lang="en-US"/>
        </a:p>
      </dgm:t>
    </dgm:pt>
    <dgm:pt modelId="{8238B113-5C7C-4D0A-BCAF-C6DDE4443687}" type="pres">
      <dgm:prSet presAssocID="{25206A5E-450A-41F7-A813-8C65C3480AB3}" presName="sibTrans" presStyleCnt="0"/>
      <dgm:spPr/>
    </dgm:pt>
    <dgm:pt modelId="{2C41A05C-6D11-437A-AFE0-37E666909106}" type="pres">
      <dgm:prSet presAssocID="{08B26C07-E1E4-45AD-97BE-C68C1DB0706A}" presName="textNode" presStyleLbl="node1" presStyleIdx="2" presStyleCnt="3">
        <dgm:presLayoutVars>
          <dgm:bulletEnabled val="1"/>
        </dgm:presLayoutVars>
      </dgm:prSet>
      <dgm:spPr/>
      <dgm:t>
        <a:bodyPr/>
        <a:lstStyle/>
        <a:p>
          <a:endParaRPr lang="en-US"/>
        </a:p>
      </dgm:t>
    </dgm:pt>
  </dgm:ptLst>
  <dgm:cxnLst>
    <dgm:cxn modelId="{253E19BB-8E56-4DDF-922A-59DCFDD1EA01}" type="presOf" srcId="{665CF777-39B6-4C9A-A3BF-437A6B1FD5D1}" destId="{624C97D3-F32B-41B9-92F6-D20DF4BBDB86}" srcOrd="0" destOrd="0" presId="urn:microsoft.com/office/officeart/2005/8/layout/hProcess9"/>
    <dgm:cxn modelId="{127CF385-7A24-48AA-AA2E-AF7F1B39DE57}" srcId="{665CF777-39B6-4C9A-A3BF-437A6B1FD5D1}" destId="{08B26C07-E1E4-45AD-97BE-C68C1DB0706A}" srcOrd="2" destOrd="0" parTransId="{B65919F3-6EBC-4092-98E1-DA764A1E0DAD}" sibTransId="{AC053EA4-CC8A-4145-A1EC-FA8E858B6BC0}"/>
    <dgm:cxn modelId="{1E739A15-E8D2-4998-9DB8-1AFD1758CAAA}" type="presOf" srcId="{EFCE77B1-FF30-4CF2-8EA2-C9BAF2BE68EB}" destId="{475C152F-F761-41A8-9669-277CB6522B2E}" srcOrd="0" destOrd="0" presId="urn:microsoft.com/office/officeart/2005/8/layout/hProcess9"/>
    <dgm:cxn modelId="{CA13189B-F493-4715-8658-8BAEBE1F6B57}" srcId="{665CF777-39B6-4C9A-A3BF-437A6B1FD5D1}" destId="{EFCE77B1-FF30-4CF2-8EA2-C9BAF2BE68EB}" srcOrd="0" destOrd="0" parTransId="{E38C2D65-9651-421D-AD5F-1DE68D415F7F}" sibTransId="{42E5A88D-658D-490D-A5DD-F1068B3E19A1}"/>
    <dgm:cxn modelId="{92F7644E-4FB7-4685-B81A-E010AA13AF09}" type="presOf" srcId="{9BFE49ED-C1CB-4727-93EF-08A1390DF8FB}" destId="{40F317B2-662A-4821-A90F-022142AF3AB4}" srcOrd="0" destOrd="0" presId="urn:microsoft.com/office/officeart/2005/8/layout/hProcess9"/>
    <dgm:cxn modelId="{CF4D951E-F2D6-42B6-A132-F6D80B4A5D68}" srcId="{665CF777-39B6-4C9A-A3BF-437A6B1FD5D1}" destId="{9BFE49ED-C1CB-4727-93EF-08A1390DF8FB}" srcOrd="1" destOrd="0" parTransId="{EF1B18C1-0D84-4392-88A1-7DF2D2EB127A}" sibTransId="{25206A5E-450A-41F7-A813-8C65C3480AB3}"/>
    <dgm:cxn modelId="{2DB488A0-BC7D-4219-8C22-EAF4175ACC95}" type="presOf" srcId="{08B26C07-E1E4-45AD-97BE-C68C1DB0706A}" destId="{2C41A05C-6D11-437A-AFE0-37E666909106}" srcOrd="0" destOrd="0" presId="urn:microsoft.com/office/officeart/2005/8/layout/hProcess9"/>
    <dgm:cxn modelId="{C723B397-C923-456C-86B4-FF12FB4FB759}" type="presParOf" srcId="{624C97D3-F32B-41B9-92F6-D20DF4BBDB86}" destId="{A675E95D-734A-462F-AD13-5C974710DA07}" srcOrd="0" destOrd="0" presId="urn:microsoft.com/office/officeart/2005/8/layout/hProcess9"/>
    <dgm:cxn modelId="{6AAF55E4-F48C-4C3B-8D8C-0DC4A662177C}" type="presParOf" srcId="{624C97D3-F32B-41B9-92F6-D20DF4BBDB86}" destId="{2CF3242E-C187-4AB4-A2E5-0958D47EF409}" srcOrd="1" destOrd="0" presId="urn:microsoft.com/office/officeart/2005/8/layout/hProcess9"/>
    <dgm:cxn modelId="{2EB36C19-C8C8-412E-80AA-7D3834168DA7}" type="presParOf" srcId="{2CF3242E-C187-4AB4-A2E5-0958D47EF409}" destId="{475C152F-F761-41A8-9669-277CB6522B2E}" srcOrd="0" destOrd="0" presId="urn:microsoft.com/office/officeart/2005/8/layout/hProcess9"/>
    <dgm:cxn modelId="{0AD00543-F867-441A-B558-8B232F8EAFA2}" type="presParOf" srcId="{2CF3242E-C187-4AB4-A2E5-0958D47EF409}" destId="{1CCF87DD-C7D3-45E6-B923-7D19E67C8629}" srcOrd="1" destOrd="0" presId="urn:microsoft.com/office/officeart/2005/8/layout/hProcess9"/>
    <dgm:cxn modelId="{3291BEAB-AC7C-4776-880B-EB76E70DD60F}" type="presParOf" srcId="{2CF3242E-C187-4AB4-A2E5-0958D47EF409}" destId="{40F317B2-662A-4821-A90F-022142AF3AB4}" srcOrd="2" destOrd="0" presId="urn:microsoft.com/office/officeart/2005/8/layout/hProcess9"/>
    <dgm:cxn modelId="{8C630C59-E87E-40C2-93F8-ECB036FCA9A8}" type="presParOf" srcId="{2CF3242E-C187-4AB4-A2E5-0958D47EF409}" destId="{8238B113-5C7C-4D0A-BCAF-C6DDE4443687}" srcOrd="3" destOrd="0" presId="urn:microsoft.com/office/officeart/2005/8/layout/hProcess9"/>
    <dgm:cxn modelId="{78FE54EC-69EA-4651-B99C-269456041208}" type="presParOf" srcId="{2CF3242E-C187-4AB4-A2E5-0958D47EF409}" destId="{2C41A05C-6D11-437A-AFE0-37E666909106}"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D71243-9A53-4F8E-B5B7-2B3098B37B15}"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9AA0EEF9-D020-408F-BB35-4F565A1CF385}">
      <dgm:prSet phldrT="[Text]" custT="1"/>
      <dgm:spPr/>
      <dgm:t>
        <a:bodyPr/>
        <a:lstStyle/>
        <a:p>
          <a:r>
            <a:rPr lang="en-US" sz="2800" dirty="0" smtClean="0"/>
            <a:t>Sampling Frame</a:t>
          </a:r>
          <a:endParaRPr lang="en-US" sz="2800" dirty="0"/>
        </a:p>
      </dgm:t>
    </dgm:pt>
    <dgm:pt modelId="{CF9CCAEF-2A41-4160-9480-C3744A008DC6}" type="parTrans" cxnId="{8DDCDE29-C757-4553-86E3-75D73335E6D5}">
      <dgm:prSet/>
      <dgm:spPr/>
      <dgm:t>
        <a:bodyPr/>
        <a:lstStyle/>
        <a:p>
          <a:endParaRPr lang="en-US"/>
        </a:p>
      </dgm:t>
    </dgm:pt>
    <dgm:pt modelId="{86ED8C32-30E3-4236-8FF7-E3E5A407669E}" type="sibTrans" cxnId="{8DDCDE29-C757-4553-86E3-75D73335E6D5}">
      <dgm:prSet/>
      <dgm:spPr/>
      <dgm:t>
        <a:bodyPr/>
        <a:lstStyle/>
        <a:p>
          <a:endParaRPr lang="en-US"/>
        </a:p>
      </dgm:t>
    </dgm:pt>
    <dgm:pt modelId="{9DFD9BFE-FF3E-435A-943A-D03623C09B8B}">
      <dgm:prSet phldrT="[Text]" custT="1"/>
      <dgm:spPr/>
      <dgm:t>
        <a:bodyPr/>
        <a:lstStyle/>
        <a:p>
          <a:r>
            <a:rPr lang="en-US" sz="1800" dirty="0" smtClean="0"/>
            <a:t>Cases in </a:t>
          </a:r>
          <a:r>
            <a:rPr lang="en-US" sz="1800" dirty="0" err="1" smtClean="0"/>
            <a:t>eHARS</a:t>
          </a:r>
          <a:endParaRPr lang="en-US" sz="1800" dirty="0"/>
        </a:p>
      </dgm:t>
    </dgm:pt>
    <dgm:pt modelId="{C336DA5D-F7B2-46B0-BC8F-812423D5D58B}" type="parTrans" cxnId="{98CCBCDD-EB3F-4CAF-8364-41F20BCF83C7}">
      <dgm:prSet/>
      <dgm:spPr/>
      <dgm:t>
        <a:bodyPr/>
        <a:lstStyle/>
        <a:p>
          <a:endParaRPr lang="en-US"/>
        </a:p>
      </dgm:t>
    </dgm:pt>
    <dgm:pt modelId="{FD2F7F85-E745-461B-9A94-5960D8A7C831}" type="sibTrans" cxnId="{98CCBCDD-EB3F-4CAF-8364-41F20BCF83C7}">
      <dgm:prSet/>
      <dgm:spPr/>
      <dgm:t>
        <a:bodyPr/>
        <a:lstStyle/>
        <a:p>
          <a:endParaRPr lang="en-US"/>
        </a:p>
      </dgm:t>
    </dgm:pt>
    <dgm:pt modelId="{84E4492A-279E-48CB-8D13-E285A8299F2C}">
      <dgm:prSet phldrT="[Text]" custT="1"/>
      <dgm:spPr/>
      <dgm:t>
        <a:bodyPr/>
        <a:lstStyle/>
        <a:p>
          <a:r>
            <a:rPr lang="en-US" sz="2800" dirty="0" smtClean="0"/>
            <a:t>Sample of Participants</a:t>
          </a:r>
          <a:endParaRPr lang="en-US" sz="2800" dirty="0"/>
        </a:p>
      </dgm:t>
    </dgm:pt>
    <dgm:pt modelId="{FE011095-ED66-4C3E-9E24-EBEBAD580E29}" type="parTrans" cxnId="{CB0243EB-6277-48BC-9870-5FEBA426CDF5}">
      <dgm:prSet/>
      <dgm:spPr/>
      <dgm:t>
        <a:bodyPr/>
        <a:lstStyle/>
        <a:p>
          <a:endParaRPr lang="en-US"/>
        </a:p>
      </dgm:t>
    </dgm:pt>
    <dgm:pt modelId="{F4939E59-C39F-4BB9-A14D-C51F03236FEC}" type="sibTrans" cxnId="{CB0243EB-6277-48BC-9870-5FEBA426CDF5}">
      <dgm:prSet/>
      <dgm:spPr/>
      <dgm:t>
        <a:bodyPr/>
        <a:lstStyle/>
        <a:p>
          <a:endParaRPr lang="en-US"/>
        </a:p>
      </dgm:t>
    </dgm:pt>
    <dgm:pt modelId="{873F7DA2-D5A0-4E49-B801-71004BAAFFB9}">
      <dgm:prSet phldrT="[Text]" custT="1"/>
      <dgm:spPr/>
      <dgm:t>
        <a:bodyPr/>
        <a:lstStyle/>
        <a:p>
          <a:r>
            <a:rPr lang="en-US" sz="1800" dirty="0" smtClean="0"/>
            <a:t>Selected from </a:t>
          </a:r>
          <a:r>
            <a:rPr lang="en-US" sz="1800" dirty="0" err="1" smtClean="0"/>
            <a:t>eHARS</a:t>
          </a:r>
          <a:endParaRPr lang="en-US" sz="1800" dirty="0"/>
        </a:p>
      </dgm:t>
    </dgm:pt>
    <dgm:pt modelId="{34BB0547-46FB-43C9-BBA4-940C09E40109}" type="parTrans" cxnId="{69D56FA0-614D-41A4-81F1-E8E0DFCA7CC6}">
      <dgm:prSet/>
      <dgm:spPr/>
      <dgm:t>
        <a:bodyPr/>
        <a:lstStyle/>
        <a:p>
          <a:endParaRPr lang="en-US"/>
        </a:p>
      </dgm:t>
    </dgm:pt>
    <dgm:pt modelId="{F1E06C51-0627-4BBF-85E2-2023320EC4E8}" type="sibTrans" cxnId="{69D56FA0-614D-41A4-81F1-E8E0DFCA7CC6}">
      <dgm:prSet/>
      <dgm:spPr/>
      <dgm:t>
        <a:bodyPr/>
        <a:lstStyle/>
        <a:p>
          <a:endParaRPr lang="en-US"/>
        </a:p>
      </dgm:t>
    </dgm:pt>
    <dgm:pt modelId="{C70F6ECE-56FF-4D8C-8335-E93192F0A409}">
      <dgm:prSet phldrT="[Text]" custT="1"/>
      <dgm:spPr/>
      <dgm:t>
        <a:bodyPr/>
        <a:lstStyle/>
        <a:p>
          <a:r>
            <a:rPr lang="en-US" sz="2800" dirty="0" smtClean="0"/>
            <a:t>HIV-Care Facilities</a:t>
          </a:r>
          <a:endParaRPr lang="en-US" sz="2800" dirty="0"/>
        </a:p>
      </dgm:t>
    </dgm:pt>
    <dgm:pt modelId="{0071A0B9-0A43-4775-9F7B-25C79E9DA3A6}" type="parTrans" cxnId="{2A4A5D0D-C9E0-4D6F-BC9F-3F236A7C84B2}">
      <dgm:prSet/>
      <dgm:spPr/>
      <dgm:t>
        <a:bodyPr/>
        <a:lstStyle/>
        <a:p>
          <a:endParaRPr lang="en-US"/>
        </a:p>
      </dgm:t>
    </dgm:pt>
    <dgm:pt modelId="{3A12F163-0351-4DCE-92A3-77D8F974A82B}" type="sibTrans" cxnId="{2A4A5D0D-C9E0-4D6F-BC9F-3F236A7C84B2}">
      <dgm:prSet/>
      <dgm:spPr/>
      <dgm:t>
        <a:bodyPr/>
        <a:lstStyle/>
        <a:p>
          <a:endParaRPr lang="en-US"/>
        </a:p>
      </dgm:t>
    </dgm:pt>
    <dgm:pt modelId="{F165DBB8-E771-44C1-BAC1-70E28743E3A0}">
      <dgm:prSet phldrT="[Text]" custT="1"/>
      <dgm:spPr/>
      <dgm:t>
        <a:bodyPr/>
        <a:lstStyle/>
        <a:p>
          <a:r>
            <a:rPr lang="en-US" sz="1800" dirty="0" smtClean="0"/>
            <a:t>Usual place of care</a:t>
          </a:r>
          <a:endParaRPr lang="en-US" sz="1800" dirty="0"/>
        </a:p>
      </dgm:t>
    </dgm:pt>
    <dgm:pt modelId="{71E94F33-80F6-4DC2-81EE-BE47513FF179}" type="parTrans" cxnId="{E3C69A6F-C5E9-4D0A-93F3-A352AAAC88DA}">
      <dgm:prSet/>
      <dgm:spPr/>
      <dgm:t>
        <a:bodyPr/>
        <a:lstStyle/>
        <a:p>
          <a:endParaRPr lang="en-US"/>
        </a:p>
      </dgm:t>
    </dgm:pt>
    <dgm:pt modelId="{AE1541DA-F0B2-47F2-9123-A8D615BD2758}" type="sibTrans" cxnId="{E3C69A6F-C5E9-4D0A-93F3-A352AAAC88DA}">
      <dgm:prSet/>
      <dgm:spPr/>
      <dgm:t>
        <a:bodyPr/>
        <a:lstStyle/>
        <a:p>
          <a:endParaRPr lang="en-US"/>
        </a:p>
      </dgm:t>
    </dgm:pt>
    <dgm:pt modelId="{74BA29E1-A242-46CD-94F6-5193C8E6225F}" type="pres">
      <dgm:prSet presAssocID="{67D71243-9A53-4F8E-B5B7-2B3098B37B15}" presName="Name0" presStyleCnt="0">
        <dgm:presLayoutVars>
          <dgm:dir/>
          <dgm:animLvl val="lvl"/>
          <dgm:resizeHandles val="exact"/>
        </dgm:presLayoutVars>
      </dgm:prSet>
      <dgm:spPr/>
      <dgm:t>
        <a:bodyPr/>
        <a:lstStyle/>
        <a:p>
          <a:endParaRPr lang="en-US"/>
        </a:p>
      </dgm:t>
    </dgm:pt>
    <dgm:pt modelId="{9952D658-A344-4E3F-B82D-0DFCB24B4AB7}" type="pres">
      <dgm:prSet presAssocID="{C70F6ECE-56FF-4D8C-8335-E93192F0A409}" presName="boxAndChildren" presStyleCnt="0"/>
      <dgm:spPr/>
    </dgm:pt>
    <dgm:pt modelId="{86306CEA-C00A-4B76-BCF1-8C490323EB96}" type="pres">
      <dgm:prSet presAssocID="{C70F6ECE-56FF-4D8C-8335-E93192F0A409}" presName="parentTextBox" presStyleLbl="node1" presStyleIdx="0" presStyleCnt="3"/>
      <dgm:spPr/>
      <dgm:t>
        <a:bodyPr/>
        <a:lstStyle/>
        <a:p>
          <a:endParaRPr lang="en-US"/>
        </a:p>
      </dgm:t>
    </dgm:pt>
    <dgm:pt modelId="{43BE14AD-48C7-499D-8BFE-9904558500F6}" type="pres">
      <dgm:prSet presAssocID="{C70F6ECE-56FF-4D8C-8335-E93192F0A409}" presName="entireBox" presStyleLbl="node1" presStyleIdx="0" presStyleCnt="3"/>
      <dgm:spPr/>
      <dgm:t>
        <a:bodyPr/>
        <a:lstStyle/>
        <a:p>
          <a:endParaRPr lang="en-US"/>
        </a:p>
      </dgm:t>
    </dgm:pt>
    <dgm:pt modelId="{87795A40-0357-4BF5-AB1C-4A0BE83330D8}" type="pres">
      <dgm:prSet presAssocID="{C70F6ECE-56FF-4D8C-8335-E93192F0A409}" presName="descendantBox" presStyleCnt="0"/>
      <dgm:spPr/>
    </dgm:pt>
    <dgm:pt modelId="{444216E4-D40A-49FF-8E67-E953BF40A701}" type="pres">
      <dgm:prSet presAssocID="{F165DBB8-E771-44C1-BAC1-70E28743E3A0}" presName="childTextBox" presStyleLbl="fgAccFollowNode1" presStyleIdx="0" presStyleCnt="3">
        <dgm:presLayoutVars>
          <dgm:bulletEnabled val="1"/>
        </dgm:presLayoutVars>
      </dgm:prSet>
      <dgm:spPr/>
      <dgm:t>
        <a:bodyPr/>
        <a:lstStyle/>
        <a:p>
          <a:endParaRPr lang="en-US"/>
        </a:p>
      </dgm:t>
    </dgm:pt>
    <dgm:pt modelId="{09D45025-723D-47D7-ABDC-6DE3EA46F215}" type="pres">
      <dgm:prSet presAssocID="{F4939E59-C39F-4BB9-A14D-C51F03236FEC}" presName="sp" presStyleCnt="0"/>
      <dgm:spPr/>
    </dgm:pt>
    <dgm:pt modelId="{DFDA477B-09FC-4D37-AD31-D82F85390DCA}" type="pres">
      <dgm:prSet presAssocID="{84E4492A-279E-48CB-8D13-E285A8299F2C}" presName="arrowAndChildren" presStyleCnt="0"/>
      <dgm:spPr/>
    </dgm:pt>
    <dgm:pt modelId="{FC47F388-1152-441F-ADB7-C4697F188C86}" type="pres">
      <dgm:prSet presAssocID="{84E4492A-279E-48CB-8D13-E285A8299F2C}" presName="parentTextArrow" presStyleLbl="node1" presStyleIdx="0" presStyleCnt="3"/>
      <dgm:spPr/>
      <dgm:t>
        <a:bodyPr/>
        <a:lstStyle/>
        <a:p>
          <a:endParaRPr lang="en-US"/>
        </a:p>
      </dgm:t>
    </dgm:pt>
    <dgm:pt modelId="{D361B8A1-2AA2-49C2-8435-713FEAD09ADC}" type="pres">
      <dgm:prSet presAssocID="{84E4492A-279E-48CB-8D13-E285A8299F2C}" presName="arrow" presStyleLbl="node1" presStyleIdx="1" presStyleCnt="3"/>
      <dgm:spPr/>
      <dgm:t>
        <a:bodyPr/>
        <a:lstStyle/>
        <a:p>
          <a:endParaRPr lang="en-US"/>
        </a:p>
      </dgm:t>
    </dgm:pt>
    <dgm:pt modelId="{216764BD-2E88-4CE2-9770-113579818F51}" type="pres">
      <dgm:prSet presAssocID="{84E4492A-279E-48CB-8D13-E285A8299F2C}" presName="descendantArrow" presStyleCnt="0"/>
      <dgm:spPr/>
    </dgm:pt>
    <dgm:pt modelId="{56D35E86-A198-4F59-A9D8-1E291DDD737E}" type="pres">
      <dgm:prSet presAssocID="{873F7DA2-D5A0-4E49-B801-71004BAAFFB9}" presName="childTextArrow" presStyleLbl="fgAccFollowNode1" presStyleIdx="1" presStyleCnt="3">
        <dgm:presLayoutVars>
          <dgm:bulletEnabled val="1"/>
        </dgm:presLayoutVars>
      </dgm:prSet>
      <dgm:spPr/>
      <dgm:t>
        <a:bodyPr/>
        <a:lstStyle/>
        <a:p>
          <a:endParaRPr lang="en-US"/>
        </a:p>
      </dgm:t>
    </dgm:pt>
    <dgm:pt modelId="{BF1246B6-2AAC-4A58-A477-6201AD08D7BD}" type="pres">
      <dgm:prSet presAssocID="{86ED8C32-30E3-4236-8FF7-E3E5A407669E}" presName="sp" presStyleCnt="0"/>
      <dgm:spPr/>
    </dgm:pt>
    <dgm:pt modelId="{211F6EF8-E279-4283-9FE3-29DF19B3E8DF}" type="pres">
      <dgm:prSet presAssocID="{9AA0EEF9-D020-408F-BB35-4F565A1CF385}" presName="arrowAndChildren" presStyleCnt="0"/>
      <dgm:spPr/>
    </dgm:pt>
    <dgm:pt modelId="{2C737D16-7D16-436D-89CA-02800BEC9D24}" type="pres">
      <dgm:prSet presAssocID="{9AA0EEF9-D020-408F-BB35-4F565A1CF385}" presName="parentTextArrow" presStyleLbl="node1" presStyleIdx="1" presStyleCnt="3"/>
      <dgm:spPr/>
      <dgm:t>
        <a:bodyPr/>
        <a:lstStyle/>
        <a:p>
          <a:endParaRPr lang="en-US"/>
        </a:p>
      </dgm:t>
    </dgm:pt>
    <dgm:pt modelId="{DF879AA2-2C15-4ECF-87AD-75975A60BC6B}" type="pres">
      <dgm:prSet presAssocID="{9AA0EEF9-D020-408F-BB35-4F565A1CF385}" presName="arrow" presStyleLbl="node1" presStyleIdx="2" presStyleCnt="3"/>
      <dgm:spPr/>
      <dgm:t>
        <a:bodyPr/>
        <a:lstStyle/>
        <a:p>
          <a:endParaRPr lang="en-US"/>
        </a:p>
      </dgm:t>
    </dgm:pt>
    <dgm:pt modelId="{CA802445-CDB7-4DD0-AB27-2B7B1831259F}" type="pres">
      <dgm:prSet presAssocID="{9AA0EEF9-D020-408F-BB35-4F565A1CF385}" presName="descendantArrow" presStyleCnt="0"/>
      <dgm:spPr/>
    </dgm:pt>
    <dgm:pt modelId="{31C0A954-2873-4939-BBE9-720EC9BE5EBF}" type="pres">
      <dgm:prSet presAssocID="{9DFD9BFE-FF3E-435A-943A-D03623C09B8B}" presName="childTextArrow" presStyleLbl="fgAccFollowNode1" presStyleIdx="2" presStyleCnt="3">
        <dgm:presLayoutVars>
          <dgm:bulletEnabled val="1"/>
        </dgm:presLayoutVars>
      </dgm:prSet>
      <dgm:spPr/>
      <dgm:t>
        <a:bodyPr/>
        <a:lstStyle/>
        <a:p>
          <a:endParaRPr lang="en-US"/>
        </a:p>
      </dgm:t>
    </dgm:pt>
  </dgm:ptLst>
  <dgm:cxnLst>
    <dgm:cxn modelId="{98CCBCDD-EB3F-4CAF-8364-41F20BCF83C7}" srcId="{9AA0EEF9-D020-408F-BB35-4F565A1CF385}" destId="{9DFD9BFE-FF3E-435A-943A-D03623C09B8B}" srcOrd="0" destOrd="0" parTransId="{C336DA5D-F7B2-46B0-BC8F-812423D5D58B}" sibTransId="{FD2F7F85-E745-461B-9A94-5960D8A7C831}"/>
    <dgm:cxn modelId="{CB0243EB-6277-48BC-9870-5FEBA426CDF5}" srcId="{67D71243-9A53-4F8E-B5B7-2B3098B37B15}" destId="{84E4492A-279E-48CB-8D13-E285A8299F2C}" srcOrd="1" destOrd="0" parTransId="{FE011095-ED66-4C3E-9E24-EBEBAD580E29}" sibTransId="{F4939E59-C39F-4BB9-A14D-C51F03236FEC}"/>
    <dgm:cxn modelId="{5CB9A3DA-3D86-462A-A00B-7DE1BDCBA500}" type="presOf" srcId="{C70F6ECE-56FF-4D8C-8335-E93192F0A409}" destId="{86306CEA-C00A-4B76-BCF1-8C490323EB96}" srcOrd="0" destOrd="0" presId="urn:microsoft.com/office/officeart/2005/8/layout/process4"/>
    <dgm:cxn modelId="{E6395970-52FA-4889-91D5-CA328753CD20}" type="presOf" srcId="{84E4492A-279E-48CB-8D13-E285A8299F2C}" destId="{FC47F388-1152-441F-ADB7-C4697F188C86}" srcOrd="0" destOrd="0" presId="urn:microsoft.com/office/officeart/2005/8/layout/process4"/>
    <dgm:cxn modelId="{6F31AECE-C6BE-4031-8DB6-91B33534CD5B}" type="presOf" srcId="{84E4492A-279E-48CB-8D13-E285A8299F2C}" destId="{D361B8A1-2AA2-49C2-8435-713FEAD09ADC}" srcOrd="1" destOrd="0" presId="urn:microsoft.com/office/officeart/2005/8/layout/process4"/>
    <dgm:cxn modelId="{0256009C-04AF-48F3-80DB-9859939894AD}" type="presOf" srcId="{873F7DA2-D5A0-4E49-B801-71004BAAFFB9}" destId="{56D35E86-A198-4F59-A9D8-1E291DDD737E}" srcOrd="0" destOrd="0" presId="urn:microsoft.com/office/officeart/2005/8/layout/process4"/>
    <dgm:cxn modelId="{AF82622E-B0BE-4D9C-BC7C-1428881C01C8}" type="presOf" srcId="{9DFD9BFE-FF3E-435A-943A-D03623C09B8B}" destId="{31C0A954-2873-4939-BBE9-720EC9BE5EBF}" srcOrd="0" destOrd="0" presId="urn:microsoft.com/office/officeart/2005/8/layout/process4"/>
    <dgm:cxn modelId="{088AE5F1-A36B-4047-84D1-ABCB9FA18ABA}" type="presOf" srcId="{C70F6ECE-56FF-4D8C-8335-E93192F0A409}" destId="{43BE14AD-48C7-499D-8BFE-9904558500F6}" srcOrd="1" destOrd="0" presId="urn:microsoft.com/office/officeart/2005/8/layout/process4"/>
    <dgm:cxn modelId="{69D56FA0-614D-41A4-81F1-E8E0DFCA7CC6}" srcId="{84E4492A-279E-48CB-8D13-E285A8299F2C}" destId="{873F7DA2-D5A0-4E49-B801-71004BAAFFB9}" srcOrd="0" destOrd="0" parTransId="{34BB0547-46FB-43C9-BBA4-940C09E40109}" sibTransId="{F1E06C51-0627-4BBF-85E2-2023320EC4E8}"/>
    <dgm:cxn modelId="{54F81599-8FAE-402A-BF15-4B7214C6B8C0}" type="presOf" srcId="{9AA0EEF9-D020-408F-BB35-4F565A1CF385}" destId="{DF879AA2-2C15-4ECF-87AD-75975A60BC6B}" srcOrd="1" destOrd="0" presId="urn:microsoft.com/office/officeart/2005/8/layout/process4"/>
    <dgm:cxn modelId="{ABC17473-62EB-46E3-BC2D-762A2531BAE3}" type="presOf" srcId="{9AA0EEF9-D020-408F-BB35-4F565A1CF385}" destId="{2C737D16-7D16-436D-89CA-02800BEC9D24}" srcOrd="0" destOrd="0" presId="urn:microsoft.com/office/officeart/2005/8/layout/process4"/>
    <dgm:cxn modelId="{DBC32C20-8D3E-4C13-B123-9ADDF7AA512A}" type="presOf" srcId="{F165DBB8-E771-44C1-BAC1-70E28743E3A0}" destId="{444216E4-D40A-49FF-8E67-E953BF40A701}" srcOrd="0" destOrd="0" presId="urn:microsoft.com/office/officeart/2005/8/layout/process4"/>
    <dgm:cxn modelId="{8DDCDE29-C757-4553-86E3-75D73335E6D5}" srcId="{67D71243-9A53-4F8E-B5B7-2B3098B37B15}" destId="{9AA0EEF9-D020-408F-BB35-4F565A1CF385}" srcOrd="0" destOrd="0" parTransId="{CF9CCAEF-2A41-4160-9480-C3744A008DC6}" sibTransId="{86ED8C32-30E3-4236-8FF7-E3E5A407669E}"/>
    <dgm:cxn modelId="{E3C69A6F-C5E9-4D0A-93F3-A352AAAC88DA}" srcId="{C70F6ECE-56FF-4D8C-8335-E93192F0A409}" destId="{F165DBB8-E771-44C1-BAC1-70E28743E3A0}" srcOrd="0" destOrd="0" parTransId="{71E94F33-80F6-4DC2-81EE-BE47513FF179}" sibTransId="{AE1541DA-F0B2-47F2-9123-A8D615BD2758}"/>
    <dgm:cxn modelId="{E08061E3-FB9D-4A10-A601-08E236439975}" type="presOf" srcId="{67D71243-9A53-4F8E-B5B7-2B3098B37B15}" destId="{74BA29E1-A242-46CD-94F6-5193C8E6225F}" srcOrd="0" destOrd="0" presId="urn:microsoft.com/office/officeart/2005/8/layout/process4"/>
    <dgm:cxn modelId="{2A4A5D0D-C9E0-4D6F-BC9F-3F236A7C84B2}" srcId="{67D71243-9A53-4F8E-B5B7-2B3098B37B15}" destId="{C70F6ECE-56FF-4D8C-8335-E93192F0A409}" srcOrd="2" destOrd="0" parTransId="{0071A0B9-0A43-4775-9F7B-25C79E9DA3A6}" sibTransId="{3A12F163-0351-4DCE-92A3-77D8F974A82B}"/>
    <dgm:cxn modelId="{5C780844-C106-4B51-8CEB-848F8CC5BC0E}" type="presParOf" srcId="{74BA29E1-A242-46CD-94F6-5193C8E6225F}" destId="{9952D658-A344-4E3F-B82D-0DFCB24B4AB7}" srcOrd="0" destOrd="0" presId="urn:microsoft.com/office/officeart/2005/8/layout/process4"/>
    <dgm:cxn modelId="{6D4CD1D6-3D00-48C1-BC69-B8986015296C}" type="presParOf" srcId="{9952D658-A344-4E3F-B82D-0DFCB24B4AB7}" destId="{86306CEA-C00A-4B76-BCF1-8C490323EB96}" srcOrd="0" destOrd="0" presId="urn:microsoft.com/office/officeart/2005/8/layout/process4"/>
    <dgm:cxn modelId="{9E213F99-CDB6-4530-A049-2587E7FAC5D1}" type="presParOf" srcId="{9952D658-A344-4E3F-B82D-0DFCB24B4AB7}" destId="{43BE14AD-48C7-499D-8BFE-9904558500F6}" srcOrd="1" destOrd="0" presId="urn:microsoft.com/office/officeart/2005/8/layout/process4"/>
    <dgm:cxn modelId="{F67EA1F9-36E2-48AF-AE8B-D7833918CA64}" type="presParOf" srcId="{9952D658-A344-4E3F-B82D-0DFCB24B4AB7}" destId="{87795A40-0357-4BF5-AB1C-4A0BE83330D8}" srcOrd="2" destOrd="0" presId="urn:microsoft.com/office/officeart/2005/8/layout/process4"/>
    <dgm:cxn modelId="{469020C4-95DD-45E5-845E-85EA2E46B36F}" type="presParOf" srcId="{87795A40-0357-4BF5-AB1C-4A0BE83330D8}" destId="{444216E4-D40A-49FF-8E67-E953BF40A701}" srcOrd="0" destOrd="0" presId="urn:microsoft.com/office/officeart/2005/8/layout/process4"/>
    <dgm:cxn modelId="{22F57E04-5F0B-4163-A7E6-4FEE447B43EA}" type="presParOf" srcId="{74BA29E1-A242-46CD-94F6-5193C8E6225F}" destId="{09D45025-723D-47D7-ABDC-6DE3EA46F215}" srcOrd="1" destOrd="0" presId="urn:microsoft.com/office/officeart/2005/8/layout/process4"/>
    <dgm:cxn modelId="{ADE389F0-951B-460B-8B79-CEE160D842FC}" type="presParOf" srcId="{74BA29E1-A242-46CD-94F6-5193C8E6225F}" destId="{DFDA477B-09FC-4D37-AD31-D82F85390DCA}" srcOrd="2" destOrd="0" presId="urn:microsoft.com/office/officeart/2005/8/layout/process4"/>
    <dgm:cxn modelId="{4F56A8AB-8374-4FE9-ACBF-F9AEADE5FCB6}" type="presParOf" srcId="{DFDA477B-09FC-4D37-AD31-D82F85390DCA}" destId="{FC47F388-1152-441F-ADB7-C4697F188C86}" srcOrd="0" destOrd="0" presId="urn:microsoft.com/office/officeart/2005/8/layout/process4"/>
    <dgm:cxn modelId="{74991F0D-E6A9-4E93-80B3-06BE6C52DBBA}" type="presParOf" srcId="{DFDA477B-09FC-4D37-AD31-D82F85390DCA}" destId="{D361B8A1-2AA2-49C2-8435-713FEAD09ADC}" srcOrd="1" destOrd="0" presId="urn:microsoft.com/office/officeart/2005/8/layout/process4"/>
    <dgm:cxn modelId="{B8BDF533-F3C9-46BB-B6C8-DD7E5860F430}" type="presParOf" srcId="{DFDA477B-09FC-4D37-AD31-D82F85390DCA}" destId="{216764BD-2E88-4CE2-9770-113579818F51}" srcOrd="2" destOrd="0" presId="urn:microsoft.com/office/officeart/2005/8/layout/process4"/>
    <dgm:cxn modelId="{A7F36E4A-9DDD-416B-941A-58C3C1F9409E}" type="presParOf" srcId="{216764BD-2E88-4CE2-9770-113579818F51}" destId="{56D35E86-A198-4F59-A9D8-1E291DDD737E}" srcOrd="0" destOrd="0" presId="urn:microsoft.com/office/officeart/2005/8/layout/process4"/>
    <dgm:cxn modelId="{80E3DCD9-8491-47E1-AF96-5EA7D1A8DBCA}" type="presParOf" srcId="{74BA29E1-A242-46CD-94F6-5193C8E6225F}" destId="{BF1246B6-2AAC-4A58-A477-6201AD08D7BD}" srcOrd="3" destOrd="0" presId="urn:microsoft.com/office/officeart/2005/8/layout/process4"/>
    <dgm:cxn modelId="{715E43AE-9510-40B8-BE11-ADEA2F94A616}" type="presParOf" srcId="{74BA29E1-A242-46CD-94F6-5193C8E6225F}" destId="{211F6EF8-E279-4283-9FE3-29DF19B3E8DF}" srcOrd="4" destOrd="0" presId="urn:microsoft.com/office/officeart/2005/8/layout/process4"/>
    <dgm:cxn modelId="{EB227E48-66F0-4C23-8357-370F038257E4}" type="presParOf" srcId="{211F6EF8-E279-4283-9FE3-29DF19B3E8DF}" destId="{2C737D16-7D16-436D-89CA-02800BEC9D24}" srcOrd="0" destOrd="0" presId="urn:microsoft.com/office/officeart/2005/8/layout/process4"/>
    <dgm:cxn modelId="{F3C67023-B3FA-4E4D-B141-7906F469ABF8}" type="presParOf" srcId="{211F6EF8-E279-4283-9FE3-29DF19B3E8DF}" destId="{DF879AA2-2C15-4ECF-87AD-75975A60BC6B}" srcOrd="1" destOrd="0" presId="urn:microsoft.com/office/officeart/2005/8/layout/process4"/>
    <dgm:cxn modelId="{BB2EDEDA-BB88-4CBF-A7D9-13CAB73FFB12}" type="presParOf" srcId="{211F6EF8-E279-4283-9FE3-29DF19B3E8DF}" destId="{CA802445-CDB7-4DD0-AB27-2B7B1831259F}" srcOrd="2" destOrd="0" presId="urn:microsoft.com/office/officeart/2005/8/layout/process4"/>
    <dgm:cxn modelId="{0E2ADA70-61B3-4E71-8DDD-633B00172D73}" type="presParOf" srcId="{CA802445-CDB7-4DD0-AB27-2B7B1831259F}" destId="{31C0A954-2873-4939-BBE9-720EC9BE5EBF}" srcOrd="0"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1A4518-AA5F-475E-B274-A1690E78C352}" type="doc">
      <dgm:prSet loTypeId="urn:microsoft.com/office/officeart/2005/8/layout/matrix2" loCatId="matrix" qsTypeId="urn:microsoft.com/office/officeart/2005/8/quickstyle/simple1" qsCatId="simple" csTypeId="urn:microsoft.com/office/officeart/2005/8/colors/accent2_3" csCatId="accent2" phldr="1"/>
      <dgm:spPr/>
      <dgm:t>
        <a:bodyPr/>
        <a:lstStyle/>
        <a:p>
          <a:endParaRPr lang="en-US"/>
        </a:p>
      </dgm:t>
    </dgm:pt>
    <dgm:pt modelId="{130CE7A8-9961-4DD8-A2A1-6E0153C0C310}">
      <dgm:prSet phldrT="[Text]"/>
      <dgm:spPr/>
      <dgm:t>
        <a:bodyPr/>
        <a:lstStyle/>
        <a:p>
          <a:r>
            <a:rPr lang="en-US" dirty="0" smtClean="0"/>
            <a:t>Collect data on newly identified cases of HIV</a:t>
          </a:r>
          <a:endParaRPr lang="en-US" dirty="0"/>
        </a:p>
      </dgm:t>
    </dgm:pt>
    <dgm:pt modelId="{DA2711E6-92D4-4F2B-AB34-3DD232EF775D}" type="parTrans" cxnId="{488B0943-C9AD-4579-8B6F-81A7078A6519}">
      <dgm:prSet/>
      <dgm:spPr/>
      <dgm:t>
        <a:bodyPr/>
        <a:lstStyle/>
        <a:p>
          <a:endParaRPr lang="en-US"/>
        </a:p>
      </dgm:t>
    </dgm:pt>
    <dgm:pt modelId="{662BCDA4-0104-4E70-A35C-C4F566838601}" type="sibTrans" cxnId="{488B0943-C9AD-4579-8B6F-81A7078A6519}">
      <dgm:prSet/>
      <dgm:spPr/>
      <dgm:t>
        <a:bodyPr/>
        <a:lstStyle/>
        <a:p>
          <a:endParaRPr lang="en-US"/>
        </a:p>
      </dgm:t>
    </dgm:pt>
    <dgm:pt modelId="{D07AA873-2474-4C81-B50D-ECD4B1E7618D}">
      <dgm:prSet phldrT="[Text]"/>
      <dgm:spPr/>
      <dgm:t>
        <a:bodyPr/>
        <a:lstStyle/>
        <a:p>
          <a:r>
            <a:rPr lang="en-US" dirty="0" smtClean="0"/>
            <a:t>Collect ongoing data on labs for persons living with HIV</a:t>
          </a:r>
          <a:endParaRPr lang="en-US" dirty="0"/>
        </a:p>
      </dgm:t>
    </dgm:pt>
    <dgm:pt modelId="{F49F04A9-3F43-4A67-B0DD-2ED3FE7BCED7}" type="parTrans" cxnId="{AF5360E8-D9A5-47EE-B0BA-F1014DF3B56A}">
      <dgm:prSet/>
      <dgm:spPr/>
      <dgm:t>
        <a:bodyPr/>
        <a:lstStyle/>
        <a:p>
          <a:endParaRPr lang="en-US"/>
        </a:p>
      </dgm:t>
    </dgm:pt>
    <dgm:pt modelId="{032317AC-29D3-47FD-81C0-85B6C26B0FC2}" type="sibTrans" cxnId="{AF5360E8-D9A5-47EE-B0BA-F1014DF3B56A}">
      <dgm:prSet/>
      <dgm:spPr/>
      <dgm:t>
        <a:bodyPr/>
        <a:lstStyle/>
        <a:p>
          <a:endParaRPr lang="en-US"/>
        </a:p>
      </dgm:t>
    </dgm:pt>
    <dgm:pt modelId="{A948D435-C31B-419C-8B6A-1FCE2C1DA147}">
      <dgm:prSet phldrT="[Text]"/>
      <dgm:spPr/>
      <dgm:t>
        <a:bodyPr/>
        <a:lstStyle/>
        <a:p>
          <a:r>
            <a:rPr lang="en-US" dirty="0" smtClean="0"/>
            <a:t>Data utilized as base for Ryan White and HIV Prevention funding</a:t>
          </a:r>
          <a:endParaRPr lang="en-US" dirty="0"/>
        </a:p>
      </dgm:t>
    </dgm:pt>
    <dgm:pt modelId="{1E6517DE-FEC7-470F-8CD2-872F2A7E1660}" type="parTrans" cxnId="{1B0A918B-3484-49B3-A36F-FFEBA8044A96}">
      <dgm:prSet/>
      <dgm:spPr/>
      <dgm:t>
        <a:bodyPr/>
        <a:lstStyle/>
        <a:p>
          <a:endParaRPr lang="en-US"/>
        </a:p>
      </dgm:t>
    </dgm:pt>
    <dgm:pt modelId="{C46CEB56-1D86-472C-8F69-8AE06147BED8}" type="sibTrans" cxnId="{1B0A918B-3484-49B3-A36F-FFEBA8044A96}">
      <dgm:prSet/>
      <dgm:spPr/>
      <dgm:t>
        <a:bodyPr/>
        <a:lstStyle/>
        <a:p>
          <a:endParaRPr lang="en-US"/>
        </a:p>
      </dgm:t>
    </dgm:pt>
    <dgm:pt modelId="{9CBC098E-310A-4A94-AC40-7AC55BD0A123}">
      <dgm:prSet phldrT="[Text]"/>
      <dgm:spPr/>
      <dgm:t>
        <a:bodyPr/>
        <a:lstStyle/>
        <a:p>
          <a:r>
            <a:rPr lang="en-US" dirty="0" smtClean="0"/>
            <a:t>Base for HIV Continuum of Care and assessing epidemic in VA</a:t>
          </a:r>
          <a:endParaRPr lang="en-US" dirty="0"/>
        </a:p>
      </dgm:t>
    </dgm:pt>
    <dgm:pt modelId="{B88E94CA-1C9C-44F0-8CC1-318ED3C797BE}" type="parTrans" cxnId="{A95D1907-9B39-4DD7-8BFE-197DCB12EE4A}">
      <dgm:prSet/>
      <dgm:spPr/>
      <dgm:t>
        <a:bodyPr/>
        <a:lstStyle/>
        <a:p>
          <a:endParaRPr lang="en-US"/>
        </a:p>
      </dgm:t>
    </dgm:pt>
    <dgm:pt modelId="{18FA2965-939D-4963-8AE5-ACAF6E2B66D3}" type="sibTrans" cxnId="{A95D1907-9B39-4DD7-8BFE-197DCB12EE4A}">
      <dgm:prSet/>
      <dgm:spPr/>
      <dgm:t>
        <a:bodyPr/>
        <a:lstStyle/>
        <a:p>
          <a:endParaRPr lang="en-US"/>
        </a:p>
      </dgm:t>
    </dgm:pt>
    <dgm:pt modelId="{015BF612-C8FC-452B-852F-4ABE087F972C}" type="pres">
      <dgm:prSet presAssocID="{261A4518-AA5F-475E-B274-A1690E78C352}" presName="matrix" presStyleCnt="0">
        <dgm:presLayoutVars>
          <dgm:chMax val="1"/>
          <dgm:dir/>
          <dgm:resizeHandles val="exact"/>
        </dgm:presLayoutVars>
      </dgm:prSet>
      <dgm:spPr/>
      <dgm:t>
        <a:bodyPr/>
        <a:lstStyle/>
        <a:p>
          <a:endParaRPr lang="en-US"/>
        </a:p>
      </dgm:t>
    </dgm:pt>
    <dgm:pt modelId="{F56308B3-04A5-4F22-8586-C3E2BCAA196C}" type="pres">
      <dgm:prSet presAssocID="{261A4518-AA5F-475E-B274-A1690E78C352}" presName="axisShape" presStyleLbl="bgShp" presStyleIdx="0" presStyleCnt="1"/>
      <dgm:spPr/>
      <dgm:t>
        <a:bodyPr/>
        <a:lstStyle/>
        <a:p>
          <a:endParaRPr lang="en-US"/>
        </a:p>
      </dgm:t>
    </dgm:pt>
    <dgm:pt modelId="{154796F2-4263-498D-8CE4-C269083DB7D1}" type="pres">
      <dgm:prSet presAssocID="{261A4518-AA5F-475E-B274-A1690E78C352}" presName="rect1" presStyleLbl="node1" presStyleIdx="0" presStyleCnt="4">
        <dgm:presLayoutVars>
          <dgm:chMax val="0"/>
          <dgm:chPref val="0"/>
          <dgm:bulletEnabled val="1"/>
        </dgm:presLayoutVars>
      </dgm:prSet>
      <dgm:spPr/>
      <dgm:t>
        <a:bodyPr/>
        <a:lstStyle/>
        <a:p>
          <a:endParaRPr lang="en-US"/>
        </a:p>
      </dgm:t>
    </dgm:pt>
    <dgm:pt modelId="{A47F7C55-119B-4603-97EA-7690BE4950C5}" type="pres">
      <dgm:prSet presAssocID="{261A4518-AA5F-475E-B274-A1690E78C352}" presName="rect2" presStyleLbl="node1" presStyleIdx="1" presStyleCnt="4">
        <dgm:presLayoutVars>
          <dgm:chMax val="0"/>
          <dgm:chPref val="0"/>
          <dgm:bulletEnabled val="1"/>
        </dgm:presLayoutVars>
      </dgm:prSet>
      <dgm:spPr/>
      <dgm:t>
        <a:bodyPr/>
        <a:lstStyle/>
        <a:p>
          <a:endParaRPr lang="en-US"/>
        </a:p>
      </dgm:t>
    </dgm:pt>
    <dgm:pt modelId="{13696485-85B5-4BA1-AC5E-7C57E5D4FBC5}" type="pres">
      <dgm:prSet presAssocID="{261A4518-AA5F-475E-B274-A1690E78C352}" presName="rect3" presStyleLbl="node1" presStyleIdx="2" presStyleCnt="4">
        <dgm:presLayoutVars>
          <dgm:chMax val="0"/>
          <dgm:chPref val="0"/>
          <dgm:bulletEnabled val="1"/>
        </dgm:presLayoutVars>
      </dgm:prSet>
      <dgm:spPr/>
      <dgm:t>
        <a:bodyPr/>
        <a:lstStyle/>
        <a:p>
          <a:endParaRPr lang="en-US"/>
        </a:p>
      </dgm:t>
    </dgm:pt>
    <dgm:pt modelId="{4F85493B-AD20-4499-8C7A-0D28457D4183}" type="pres">
      <dgm:prSet presAssocID="{261A4518-AA5F-475E-B274-A1690E78C352}" presName="rect4" presStyleLbl="node1" presStyleIdx="3" presStyleCnt="4">
        <dgm:presLayoutVars>
          <dgm:chMax val="0"/>
          <dgm:chPref val="0"/>
          <dgm:bulletEnabled val="1"/>
        </dgm:presLayoutVars>
      </dgm:prSet>
      <dgm:spPr/>
      <dgm:t>
        <a:bodyPr/>
        <a:lstStyle/>
        <a:p>
          <a:endParaRPr lang="en-US"/>
        </a:p>
      </dgm:t>
    </dgm:pt>
  </dgm:ptLst>
  <dgm:cxnLst>
    <dgm:cxn modelId="{488B0943-C9AD-4579-8B6F-81A7078A6519}" srcId="{261A4518-AA5F-475E-B274-A1690E78C352}" destId="{130CE7A8-9961-4DD8-A2A1-6E0153C0C310}" srcOrd="0" destOrd="0" parTransId="{DA2711E6-92D4-4F2B-AB34-3DD232EF775D}" sibTransId="{662BCDA4-0104-4E70-A35C-C4F566838601}"/>
    <dgm:cxn modelId="{5AEA1ECD-63D1-49D0-97B8-61F2221F73EF}" type="presOf" srcId="{130CE7A8-9961-4DD8-A2A1-6E0153C0C310}" destId="{154796F2-4263-498D-8CE4-C269083DB7D1}" srcOrd="0" destOrd="0" presId="urn:microsoft.com/office/officeart/2005/8/layout/matrix2"/>
    <dgm:cxn modelId="{7D958135-1C16-4DAC-85D0-330C3365B3AE}" type="presOf" srcId="{A948D435-C31B-419C-8B6A-1FCE2C1DA147}" destId="{13696485-85B5-4BA1-AC5E-7C57E5D4FBC5}" srcOrd="0" destOrd="0" presId="urn:microsoft.com/office/officeart/2005/8/layout/matrix2"/>
    <dgm:cxn modelId="{A95D1907-9B39-4DD7-8BFE-197DCB12EE4A}" srcId="{261A4518-AA5F-475E-B274-A1690E78C352}" destId="{9CBC098E-310A-4A94-AC40-7AC55BD0A123}" srcOrd="3" destOrd="0" parTransId="{B88E94CA-1C9C-44F0-8CC1-318ED3C797BE}" sibTransId="{18FA2965-939D-4963-8AE5-ACAF6E2B66D3}"/>
    <dgm:cxn modelId="{5AD887DC-D660-4358-9867-69CFCE8BBA45}" type="presOf" srcId="{261A4518-AA5F-475E-B274-A1690E78C352}" destId="{015BF612-C8FC-452B-852F-4ABE087F972C}" srcOrd="0" destOrd="0" presId="urn:microsoft.com/office/officeart/2005/8/layout/matrix2"/>
    <dgm:cxn modelId="{89D3D323-5506-4F7E-8299-D0484E9AC9A9}" type="presOf" srcId="{9CBC098E-310A-4A94-AC40-7AC55BD0A123}" destId="{4F85493B-AD20-4499-8C7A-0D28457D4183}" srcOrd="0" destOrd="0" presId="urn:microsoft.com/office/officeart/2005/8/layout/matrix2"/>
    <dgm:cxn modelId="{AF5360E8-D9A5-47EE-B0BA-F1014DF3B56A}" srcId="{261A4518-AA5F-475E-B274-A1690E78C352}" destId="{D07AA873-2474-4C81-B50D-ECD4B1E7618D}" srcOrd="1" destOrd="0" parTransId="{F49F04A9-3F43-4A67-B0DD-2ED3FE7BCED7}" sibTransId="{032317AC-29D3-47FD-81C0-85B6C26B0FC2}"/>
    <dgm:cxn modelId="{1B0A918B-3484-49B3-A36F-FFEBA8044A96}" srcId="{261A4518-AA5F-475E-B274-A1690E78C352}" destId="{A948D435-C31B-419C-8B6A-1FCE2C1DA147}" srcOrd="2" destOrd="0" parTransId="{1E6517DE-FEC7-470F-8CD2-872F2A7E1660}" sibTransId="{C46CEB56-1D86-472C-8F69-8AE06147BED8}"/>
    <dgm:cxn modelId="{2797345D-2A72-445B-B686-06290BD7F59D}" type="presOf" srcId="{D07AA873-2474-4C81-B50D-ECD4B1E7618D}" destId="{A47F7C55-119B-4603-97EA-7690BE4950C5}" srcOrd="0" destOrd="0" presId="urn:microsoft.com/office/officeart/2005/8/layout/matrix2"/>
    <dgm:cxn modelId="{13A23F94-B9AF-469A-9E3A-07234EF682CE}" type="presParOf" srcId="{015BF612-C8FC-452B-852F-4ABE087F972C}" destId="{F56308B3-04A5-4F22-8586-C3E2BCAA196C}" srcOrd="0" destOrd="0" presId="urn:microsoft.com/office/officeart/2005/8/layout/matrix2"/>
    <dgm:cxn modelId="{5479394B-ACEC-485A-B5A0-16ED375237DC}" type="presParOf" srcId="{015BF612-C8FC-452B-852F-4ABE087F972C}" destId="{154796F2-4263-498D-8CE4-C269083DB7D1}" srcOrd="1" destOrd="0" presId="urn:microsoft.com/office/officeart/2005/8/layout/matrix2"/>
    <dgm:cxn modelId="{2808D4F3-2391-4E78-AF1C-E35463B51BB7}" type="presParOf" srcId="{015BF612-C8FC-452B-852F-4ABE087F972C}" destId="{A47F7C55-119B-4603-97EA-7690BE4950C5}" srcOrd="2" destOrd="0" presId="urn:microsoft.com/office/officeart/2005/8/layout/matrix2"/>
    <dgm:cxn modelId="{AEF819FF-ADC5-4437-A398-210770AE536A}" type="presParOf" srcId="{015BF612-C8FC-452B-852F-4ABE087F972C}" destId="{13696485-85B5-4BA1-AC5E-7C57E5D4FBC5}" srcOrd="3" destOrd="0" presId="urn:microsoft.com/office/officeart/2005/8/layout/matrix2"/>
    <dgm:cxn modelId="{8483FA51-FF02-4840-8EF4-28AB8DC1826C}" type="presParOf" srcId="{015BF612-C8FC-452B-852F-4ABE087F972C}" destId="{4F85493B-AD20-4499-8C7A-0D28457D4183}"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09E84F-1393-4411-95A1-89025AA43C6A}"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E7EE4ECA-B8F3-48DC-BFF8-4A5A668556B0}">
      <dgm:prSet phldrT="[Text]"/>
      <dgm:spPr/>
      <dgm:t>
        <a:bodyPr/>
        <a:lstStyle/>
        <a:p>
          <a:r>
            <a:rPr lang="en-US" dirty="0" smtClean="0"/>
            <a:t>Purpose</a:t>
          </a:r>
          <a:endParaRPr lang="en-US" dirty="0"/>
        </a:p>
      </dgm:t>
    </dgm:pt>
    <dgm:pt modelId="{B6546D5A-3CC4-4F75-B1AE-E40C3AACABBA}" type="parTrans" cxnId="{2C3F583F-37AF-4F7E-8ABB-4EFBE6841C13}">
      <dgm:prSet/>
      <dgm:spPr/>
      <dgm:t>
        <a:bodyPr/>
        <a:lstStyle/>
        <a:p>
          <a:endParaRPr lang="en-US"/>
        </a:p>
      </dgm:t>
    </dgm:pt>
    <dgm:pt modelId="{C8A42A32-77C3-4670-9270-191957016F58}" type="sibTrans" cxnId="{2C3F583F-37AF-4F7E-8ABB-4EFBE6841C13}">
      <dgm:prSet/>
      <dgm:spPr/>
      <dgm:t>
        <a:bodyPr/>
        <a:lstStyle/>
        <a:p>
          <a:endParaRPr lang="en-US"/>
        </a:p>
      </dgm:t>
    </dgm:pt>
    <dgm:pt modelId="{2D73022A-3D00-4735-814F-8FCA9323C9DB}">
      <dgm:prSet phldrT="[Text]"/>
      <dgm:spPr/>
      <dgm:t>
        <a:bodyPr/>
        <a:lstStyle/>
        <a:p>
          <a:r>
            <a:rPr lang="en-US" dirty="0" smtClean="0"/>
            <a:t>Provides  estimates of the number of new HIV infections over a certain period of time. </a:t>
          </a:r>
          <a:endParaRPr lang="en-US" dirty="0"/>
        </a:p>
      </dgm:t>
    </dgm:pt>
    <dgm:pt modelId="{CB3B80B1-09D3-4FE4-BABB-F4F2048C03C9}" type="parTrans" cxnId="{583F10F8-E96E-4C52-806C-5AFFC80D5BE2}">
      <dgm:prSet/>
      <dgm:spPr/>
      <dgm:t>
        <a:bodyPr/>
        <a:lstStyle/>
        <a:p>
          <a:endParaRPr lang="en-US"/>
        </a:p>
      </dgm:t>
    </dgm:pt>
    <dgm:pt modelId="{84740944-69F6-4B34-8174-D7AE62D2EF23}" type="sibTrans" cxnId="{583F10F8-E96E-4C52-806C-5AFFC80D5BE2}">
      <dgm:prSet/>
      <dgm:spPr/>
      <dgm:t>
        <a:bodyPr/>
        <a:lstStyle/>
        <a:p>
          <a:endParaRPr lang="en-US"/>
        </a:p>
      </dgm:t>
    </dgm:pt>
    <dgm:pt modelId="{E988F7D0-AA2D-4702-AAD0-B547327FF22C}">
      <dgm:prSet phldrT="[Text]"/>
      <dgm:spPr/>
      <dgm:t>
        <a:bodyPr/>
        <a:lstStyle/>
        <a:p>
          <a:r>
            <a:rPr lang="en-US" dirty="0" smtClean="0"/>
            <a:t>Definition</a:t>
          </a:r>
          <a:endParaRPr lang="en-US" dirty="0"/>
        </a:p>
      </dgm:t>
    </dgm:pt>
    <dgm:pt modelId="{F0ACB704-080E-4793-BBF5-3F12E50EED9E}" type="parTrans" cxnId="{E52B3C0B-B893-4C86-BF2C-818828E00671}">
      <dgm:prSet/>
      <dgm:spPr/>
      <dgm:t>
        <a:bodyPr/>
        <a:lstStyle/>
        <a:p>
          <a:endParaRPr lang="en-US"/>
        </a:p>
      </dgm:t>
    </dgm:pt>
    <dgm:pt modelId="{CBF4E5AC-2E70-41D6-8203-5136E951B55A}" type="sibTrans" cxnId="{E52B3C0B-B893-4C86-BF2C-818828E00671}">
      <dgm:prSet/>
      <dgm:spPr/>
      <dgm:t>
        <a:bodyPr/>
        <a:lstStyle/>
        <a:p>
          <a:endParaRPr lang="en-US"/>
        </a:p>
      </dgm:t>
    </dgm:pt>
    <dgm:pt modelId="{1F086A7E-8A04-4A10-B08B-F0D45AB38D36}">
      <dgm:prSet phldrT="[Text]"/>
      <dgm:spPr/>
      <dgm:t>
        <a:bodyPr/>
        <a:lstStyle/>
        <a:p>
          <a:r>
            <a:rPr lang="en-US" dirty="0" smtClean="0"/>
            <a:t>Incidence refers to persons newly infected with HIV in a specified time period, whereas a person newly diagnosed with HIV may have been infected for years before being diagnosed.</a:t>
          </a:r>
          <a:endParaRPr lang="en-US" dirty="0"/>
        </a:p>
      </dgm:t>
    </dgm:pt>
    <dgm:pt modelId="{618A8055-A376-42D8-A6D1-62E58FA8AE4F}" type="parTrans" cxnId="{6530D793-C687-4E9E-968D-C7CF85A1E818}">
      <dgm:prSet/>
      <dgm:spPr/>
      <dgm:t>
        <a:bodyPr/>
        <a:lstStyle/>
        <a:p>
          <a:endParaRPr lang="en-US"/>
        </a:p>
      </dgm:t>
    </dgm:pt>
    <dgm:pt modelId="{D28B5647-58BF-419E-81FD-F35557786F52}" type="sibTrans" cxnId="{6530D793-C687-4E9E-968D-C7CF85A1E818}">
      <dgm:prSet/>
      <dgm:spPr/>
      <dgm:t>
        <a:bodyPr/>
        <a:lstStyle/>
        <a:p>
          <a:endParaRPr lang="en-US"/>
        </a:p>
      </dgm:t>
    </dgm:pt>
    <dgm:pt modelId="{398B8E78-42EC-47B1-AE2D-CD974577332D}">
      <dgm:prSet phldrT="[Text]"/>
      <dgm:spPr/>
      <dgm:t>
        <a:bodyPr/>
        <a:lstStyle/>
        <a:p>
          <a:r>
            <a:rPr lang="en-US" dirty="0" smtClean="0"/>
            <a:t>Usages</a:t>
          </a:r>
          <a:endParaRPr lang="en-US" dirty="0"/>
        </a:p>
      </dgm:t>
    </dgm:pt>
    <dgm:pt modelId="{9E2E9C19-F7F7-4112-9F05-DF016BE4C707}" type="parTrans" cxnId="{90922C3F-B91A-4F21-9703-E8FB1E90101A}">
      <dgm:prSet/>
      <dgm:spPr/>
      <dgm:t>
        <a:bodyPr/>
        <a:lstStyle/>
        <a:p>
          <a:endParaRPr lang="en-US"/>
        </a:p>
      </dgm:t>
    </dgm:pt>
    <dgm:pt modelId="{9EF02650-2C56-4D5B-A2D6-F23391C27FFE}" type="sibTrans" cxnId="{90922C3F-B91A-4F21-9703-E8FB1E90101A}">
      <dgm:prSet/>
      <dgm:spPr/>
      <dgm:t>
        <a:bodyPr/>
        <a:lstStyle/>
        <a:p>
          <a:endParaRPr lang="en-US"/>
        </a:p>
      </dgm:t>
    </dgm:pt>
    <dgm:pt modelId="{49BB0512-3DEF-4BFB-A3F7-2007D9768E94}">
      <dgm:prSet phldrT="[Text]"/>
      <dgm:spPr/>
      <dgm:t>
        <a:bodyPr/>
        <a:lstStyle/>
        <a:p>
          <a:r>
            <a:rPr lang="en-US" dirty="0" smtClean="0"/>
            <a:t>Important for prevention evaluation and planning, public health policy development, resource allocation and to identify disease trends.</a:t>
          </a:r>
          <a:endParaRPr lang="en-US" dirty="0"/>
        </a:p>
      </dgm:t>
    </dgm:pt>
    <dgm:pt modelId="{2F0723CF-96BF-4F18-BD98-F8FC20DCB244}" type="parTrans" cxnId="{F4819E72-346D-4C5F-9FE1-93A6C1229CC2}">
      <dgm:prSet/>
      <dgm:spPr/>
      <dgm:t>
        <a:bodyPr/>
        <a:lstStyle/>
        <a:p>
          <a:endParaRPr lang="en-US"/>
        </a:p>
      </dgm:t>
    </dgm:pt>
    <dgm:pt modelId="{5D74428F-455E-4C3D-9F78-498B9390EC93}" type="sibTrans" cxnId="{F4819E72-346D-4C5F-9FE1-93A6C1229CC2}">
      <dgm:prSet/>
      <dgm:spPr/>
      <dgm:t>
        <a:bodyPr/>
        <a:lstStyle/>
        <a:p>
          <a:endParaRPr lang="en-US"/>
        </a:p>
      </dgm:t>
    </dgm:pt>
    <dgm:pt modelId="{9524B32B-2289-4AE0-B101-8681371A9864}" type="pres">
      <dgm:prSet presAssocID="{B609E84F-1393-4411-95A1-89025AA43C6A}" presName="Name0" presStyleCnt="0">
        <dgm:presLayoutVars>
          <dgm:dir/>
          <dgm:animLvl val="lvl"/>
          <dgm:resizeHandles val="exact"/>
        </dgm:presLayoutVars>
      </dgm:prSet>
      <dgm:spPr/>
      <dgm:t>
        <a:bodyPr/>
        <a:lstStyle/>
        <a:p>
          <a:endParaRPr lang="en-US"/>
        </a:p>
      </dgm:t>
    </dgm:pt>
    <dgm:pt modelId="{B0F9BB32-AE70-4A1B-B941-38FA82CB8917}" type="pres">
      <dgm:prSet presAssocID="{E7EE4ECA-B8F3-48DC-BFF8-4A5A668556B0}" presName="composite" presStyleCnt="0"/>
      <dgm:spPr/>
      <dgm:t>
        <a:bodyPr/>
        <a:lstStyle/>
        <a:p>
          <a:endParaRPr lang="en-US"/>
        </a:p>
      </dgm:t>
    </dgm:pt>
    <dgm:pt modelId="{2FE9DF66-F168-4819-AAB5-D2AE9E827409}" type="pres">
      <dgm:prSet presAssocID="{E7EE4ECA-B8F3-48DC-BFF8-4A5A668556B0}" presName="parTx" presStyleLbl="alignNode1" presStyleIdx="0" presStyleCnt="3">
        <dgm:presLayoutVars>
          <dgm:chMax val="0"/>
          <dgm:chPref val="0"/>
          <dgm:bulletEnabled val="1"/>
        </dgm:presLayoutVars>
      </dgm:prSet>
      <dgm:spPr/>
      <dgm:t>
        <a:bodyPr/>
        <a:lstStyle/>
        <a:p>
          <a:endParaRPr lang="en-US"/>
        </a:p>
      </dgm:t>
    </dgm:pt>
    <dgm:pt modelId="{EA1E6499-37E9-41C6-BAA3-32686D3F4C70}" type="pres">
      <dgm:prSet presAssocID="{E7EE4ECA-B8F3-48DC-BFF8-4A5A668556B0}" presName="desTx" presStyleLbl="alignAccFollowNode1" presStyleIdx="0" presStyleCnt="3">
        <dgm:presLayoutVars>
          <dgm:bulletEnabled val="1"/>
        </dgm:presLayoutVars>
      </dgm:prSet>
      <dgm:spPr/>
      <dgm:t>
        <a:bodyPr/>
        <a:lstStyle/>
        <a:p>
          <a:endParaRPr lang="en-US"/>
        </a:p>
      </dgm:t>
    </dgm:pt>
    <dgm:pt modelId="{3D6D1D02-26D2-4EAE-B446-B8DB767A3674}" type="pres">
      <dgm:prSet presAssocID="{C8A42A32-77C3-4670-9270-191957016F58}" presName="space" presStyleCnt="0"/>
      <dgm:spPr/>
      <dgm:t>
        <a:bodyPr/>
        <a:lstStyle/>
        <a:p>
          <a:endParaRPr lang="en-US"/>
        </a:p>
      </dgm:t>
    </dgm:pt>
    <dgm:pt modelId="{611336A8-90D7-4C97-A37B-0CA6A34D641D}" type="pres">
      <dgm:prSet presAssocID="{E988F7D0-AA2D-4702-AAD0-B547327FF22C}" presName="composite" presStyleCnt="0"/>
      <dgm:spPr/>
      <dgm:t>
        <a:bodyPr/>
        <a:lstStyle/>
        <a:p>
          <a:endParaRPr lang="en-US"/>
        </a:p>
      </dgm:t>
    </dgm:pt>
    <dgm:pt modelId="{A8EF3329-ABA3-4EE1-9F87-BAE07B310621}" type="pres">
      <dgm:prSet presAssocID="{E988F7D0-AA2D-4702-AAD0-B547327FF22C}" presName="parTx" presStyleLbl="alignNode1" presStyleIdx="1" presStyleCnt="3">
        <dgm:presLayoutVars>
          <dgm:chMax val="0"/>
          <dgm:chPref val="0"/>
          <dgm:bulletEnabled val="1"/>
        </dgm:presLayoutVars>
      </dgm:prSet>
      <dgm:spPr/>
      <dgm:t>
        <a:bodyPr/>
        <a:lstStyle/>
        <a:p>
          <a:endParaRPr lang="en-US"/>
        </a:p>
      </dgm:t>
    </dgm:pt>
    <dgm:pt modelId="{A048AD1A-259A-4228-BB4E-250408934DFF}" type="pres">
      <dgm:prSet presAssocID="{E988F7D0-AA2D-4702-AAD0-B547327FF22C}" presName="desTx" presStyleLbl="alignAccFollowNode1" presStyleIdx="1" presStyleCnt="3">
        <dgm:presLayoutVars>
          <dgm:bulletEnabled val="1"/>
        </dgm:presLayoutVars>
      </dgm:prSet>
      <dgm:spPr/>
      <dgm:t>
        <a:bodyPr/>
        <a:lstStyle/>
        <a:p>
          <a:endParaRPr lang="en-US"/>
        </a:p>
      </dgm:t>
    </dgm:pt>
    <dgm:pt modelId="{04691B36-17F8-4300-B229-E2424969F324}" type="pres">
      <dgm:prSet presAssocID="{CBF4E5AC-2E70-41D6-8203-5136E951B55A}" presName="space" presStyleCnt="0"/>
      <dgm:spPr/>
      <dgm:t>
        <a:bodyPr/>
        <a:lstStyle/>
        <a:p>
          <a:endParaRPr lang="en-US"/>
        </a:p>
      </dgm:t>
    </dgm:pt>
    <dgm:pt modelId="{8B0ED87B-3340-40E3-9341-6FA135ECD424}" type="pres">
      <dgm:prSet presAssocID="{398B8E78-42EC-47B1-AE2D-CD974577332D}" presName="composite" presStyleCnt="0"/>
      <dgm:spPr/>
      <dgm:t>
        <a:bodyPr/>
        <a:lstStyle/>
        <a:p>
          <a:endParaRPr lang="en-US"/>
        </a:p>
      </dgm:t>
    </dgm:pt>
    <dgm:pt modelId="{2C7DF47C-B0C0-44FF-B26A-F62347C72452}" type="pres">
      <dgm:prSet presAssocID="{398B8E78-42EC-47B1-AE2D-CD974577332D}" presName="parTx" presStyleLbl="alignNode1" presStyleIdx="2" presStyleCnt="3">
        <dgm:presLayoutVars>
          <dgm:chMax val="0"/>
          <dgm:chPref val="0"/>
          <dgm:bulletEnabled val="1"/>
        </dgm:presLayoutVars>
      </dgm:prSet>
      <dgm:spPr/>
      <dgm:t>
        <a:bodyPr/>
        <a:lstStyle/>
        <a:p>
          <a:endParaRPr lang="en-US"/>
        </a:p>
      </dgm:t>
    </dgm:pt>
    <dgm:pt modelId="{3EFB8832-AF7D-4F31-AB2C-BA4935E0ED5F}" type="pres">
      <dgm:prSet presAssocID="{398B8E78-42EC-47B1-AE2D-CD974577332D}" presName="desTx" presStyleLbl="alignAccFollowNode1" presStyleIdx="2" presStyleCnt="3">
        <dgm:presLayoutVars>
          <dgm:bulletEnabled val="1"/>
        </dgm:presLayoutVars>
      </dgm:prSet>
      <dgm:spPr/>
      <dgm:t>
        <a:bodyPr/>
        <a:lstStyle/>
        <a:p>
          <a:endParaRPr lang="en-US"/>
        </a:p>
      </dgm:t>
    </dgm:pt>
  </dgm:ptLst>
  <dgm:cxnLst>
    <dgm:cxn modelId="{46F3C3D8-F27D-495A-AEDB-E5D1628FAE66}" type="presOf" srcId="{2D73022A-3D00-4735-814F-8FCA9323C9DB}" destId="{EA1E6499-37E9-41C6-BAA3-32686D3F4C70}" srcOrd="0" destOrd="0" presId="urn:microsoft.com/office/officeart/2005/8/layout/hList1"/>
    <dgm:cxn modelId="{BBD9D1F6-22D3-4BC4-8BB8-9BCED3DC0510}" type="presOf" srcId="{B609E84F-1393-4411-95A1-89025AA43C6A}" destId="{9524B32B-2289-4AE0-B101-8681371A9864}" srcOrd="0" destOrd="0" presId="urn:microsoft.com/office/officeart/2005/8/layout/hList1"/>
    <dgm:cxn modelId="{F4819E72-346D-4C5F-9FE1-93A6C1229CC2}" srcId="{398B8E78-42EC-47B1-AE2D-CD974577332D}" destId="{49BB0512-3DEF-4BFB-A3F7-2007D9768E94}" srcOrd="0" destOrd="0" parTransId="{2F0723CF-96BF-4F18-BD98-F8FC20DCB244}" sibTransId="{5D74428F-455E-4C3D-9F78-498B9390EC93}"/>
    <dgm:cxn modelId="{2C3F583F-37AF-4F7E-8ABB-4EFBE6841C13}" srcId="{B609E84F-1393-4411-95A1-89025AA43C6A}" destId="{E7EE4ECA-B8F3-48DC-BFF8-4A5A668556B0}" srcOrd="0" destOrd="0" parTransId="{B6546D5A-3CC4-4F75-B1AE-E40C3AACABBA}" sibTransId="{C8A42A32-77C3-4670-9270-191957016F58}"/>
    <dgm:cxn modelId="{5AA26D7A-B180-4172-A96D-A6003BF34DD0}" type="presOf" srcId="{398B8E78-42EC-47B1-AE2D-CD974577332D}" destId="{2C7DF47C-B0C0-44FF-B26A-F62347C72452}" srcOrd="0" destOrd="0" presId="urn:microsoft.com/office/officeart/2005/8/layout/hList1"/>
    <dgm:cxn modelId="{1C9F5732-8E8F-49B8-A586-AA1403D915AC}" type="presOf" srcId="{E7EE4ECA-B8F3-48DC-BFF8-4A5A668556B0}" destId="{2FE9DF66-F168-4819-AAB5-D2AE9E827409}" srcOrd="0" destOrd="0" presId="urn:microsoft.com/office/officeart/2005/8/layout/hList1"/>
    <dgm:cxn modelId="{9D439B87-BFEE-4E44-9425-9C4292913076}" type="presOf" srcId="{E988F7D0-AA2D-4702-AAD0-B547327FF22C}" destId="{A8EF3329-ABA3-4EE1-9F87-BAE07B310621}" srcOrd="0" destOrd="0" presId="urn:microsoft.com/office/officeart/2005/8/layout/hList1"/>
    <dgm:cxn modelId="{90922C3F-B91A-4F21-9703-E8FB1E90101A}" srcId="{B609E84F-1393-4411-95A1-89025AA43C6A}" destId="{398B8E78-42EC-47B1-AE2D-CD974577332D}" srcOrd="2" destOrd="0" parTransId="{9E2E9C19-F7F7-4112-9F05-DF016BE4C707}" sibTransId="{9EF02650-2C56-4D5B-A2D6-F23391C27FFE}"/>
    <dgm:cxn modelId="{6530D793-C687-4E9E-968D-C7CF85A1E818}" srcId="{E988F7D0-AA2D-4702-AAD0-B547327FF22C}" destId="{1F086A7E-8A04-4A10-B08B-F0D45AB38D36}" srcOrd="0" destOrd="0" parTransId="{618A8055-A376-42D8-A6D1-62E58FA8AE4F}" sibTransId="{D28B5647-58BF-419E-81FD-F35557786F52}"/>
    <dgm:cxn modelId="{EE3D25E0-B214-4ABA-9560-12F1050F5553}" type="presOf" srcId="{1F086A7E-8A04-4A10-B08B-F0D45AB38D36}" destId="{A048AD1A-259A-4228-BB4E-250408934DFF}" srcOrd="0" destOrd="0" presId="urn:microsoft.com/office/officeart/2005/8/layout/hList1"/>
    <dgm:cxn modelId="{583F10F8-E96E-4C52-806C-5AFFC80D5BE2}" srcId="{E7EE4ECA-B8F3-48DC-BFF8-4A5A668556B0}" destId="{2D73022A-3D00-4735-814F-8FCA9323C9DB}" srcOrd="0" destOrd="0" parTransId="{CB3B80B1-09D3-4FE4-BABB-F4F2048C03C9}" sibTransId="{84740944-69F6-4B34-8174-D7AE62D2EF23}"/>
    <dgm:cxn modelId="{074CD2C5-EC64-4B9B-AE11-C0205B095029}" type="presOf" srcId="{49BB0512-3DEF-4BFB-A3F7-2007D9768E94}" destId="{3EFB8832-AF7D-4F31-AB2C-BA4935E0ED5F}" srcOrd="0" destOrd="0" presId="urn:microsoft.com/office/officeart/2005/8/layout/hList1"/>
    <dgm:cxn modelId="{E52B3C0B-B893-4C86-BF2C-818828E00671}" srcId="{B609E84F-1393-4411-95A1-89025AA43C6A}" destId="{E988F7D0-AA2D-4702-AAD0-B547327FF22C}" srcOrd="1" destOrd="0" parTransId="{F0ACB704-080E-4793-BBF5-3F12E50EED9E}" sibTransId="{CBF4E5AC-2E70-41D6-8203-5136E951B55A}"/>
    <dgm:cxn modelId="{FF878C3F-0D40-4306-BC1D-02C3304873CB}" type="presParOf" srcId="{9524B32B-2289-4AE0-B101-8681371A9864}" destId="{B0F9BB32-AE70-4A1B-B941-38FA82CB8917}" srcOrd="0" destOrd="0" presId="urn:microsoft.com/office/officeart/2005/8/layout/hList1"/>
    <dgm:cxn modelId="{78FBC9F5-8415-476A-B9E5-CF72E3908C36}" type="presParOf" srcId="{B0F9BB32-AE70-4A1B-B941-38FA82CB8917}" destId="{2FE9DF66-F168-4819-AAB5-D2AE9E827409}" srcOrd="0" destOrd="0" presId="urn:microsoft.com/office/officeart/2005/8/layout/hList1"/>
    <dgm:cxn modelId="{75475E5F-D069-4E93-8C7B-5E9AB07D890D}" type="presParOf" srcId="{B0F9BB32-AE70-4A1B-B941-38FA82CB8917}" destId="{EA1E6499-37E9-41C6-BAA3-32686D3F4C70}" srcOrd="1" destOrd="0" presId="urn:microsoft.com/office/officeart/2005/8/layout/hList1"/>
    <dgm:cxn modelId="{C0BC1057-2259-44A7-B744-2B8F6066A08F}" type="presParOf" srcId="{9524B32B-2289-4AE0-B101-8681371A9864}" destId="{3D6D1D02-26D2-4EAE-B446-B8DB767A3674}" srcOrd="1" destOrd="0" presId="urn:microsoft.com/office/officeart/2005/8/layout/hList1"/>
    <dgm:cxn modelId="{2A103DDB-C6FD-4F86-860C-C9166AB028F1}" type="presParOf" srcId="{9524B32B-2289-4AE0-B101-8681371A9864}" destId="{611336A8-90D7-4C97-A37B-0CA6A34D641D}" srcOrd="2" destOrd="0" presId="urn:microsoft.com/office/officeart/2005/8/layout/hList1"/>
    <dgm:cxn modelId="{AF502923-47D2-49E3-BEE1-D8A904C58561}" type="presParOf" srcId="{611336A8-90D7-4C97-A37B-0CA6A34D641D}" destId="{A8EF3329-ABA3-4EE1-9F87-BAE07B310621}" srcOrd="0" destOrd="0" presId="urn:microsoft.com/office/officeart/2005/8/layout/hList1"/>
    <dgm:cxn modelId="{81A403D3-60C9-46A7-95B7-EEDDF3BBE261}" type="presParOf" srcId="{611336A8-90D7-4C97-A37B-0CA6A34D641D}" destId="{A048AD1A-259A-4228-BB4E-250408934DFF}" srcOrd="1" destOrd="0" presId="urn:microsoft.com/office/officeart/2005/8/layout/hList1"/>
    <dgm:cxn modelId="{199A02F5-86B6-432B-B9B0-D52D33B5E5D8}" type="presParOf" srcId="{9524B32B-2289-4AE0-B101-8681371A9864}" destId="{04691B36-17F8-4300-B229-E2424969F324}" srcOrd="3" destOrd="0" presId="urn:microsoft.com/office/officeart/2005/8/layout/hList1"/>
    <dgm:cxn modelId="{839AB890-7815-4F6D-B7DE-060BEC4337B7}" type="presParOf" srcId="{9524B32B-2289-4AE0-B101-8681371A9864}" destId="{8B0ED87B-3340-40E3-9341-6FA135ECD424}" srcOrd="4" destOrd="0" presId="urn:microsoft.com/office/officeart/2005/8/layout/hList1"/>
    <dgm:cxn modelId="{62B41A8F-8D21-408A-9EEB-BA679733481D}" type="presParOf" srcId="{8B0ED87B-3340-40E3-9341-6FA135ECD424}" destId="{2C7DF47C-B0C0-44FF-B26A-F62347C72452}" srcOrd="0" destOrd="0" presId="urn:microsoft.com/office/officeart/2005/8/layout/hList1"/>
    <dgm:cxn modelId="{916615D6-564A-40B7-B272-ED7983394B53}" type="presParOf" srcId="{8B0ED87B-3340-40E3-9341-6FA135ECD424}" destId="{3EFB8832-AF7D-4F31-AB2C-BA4935E0ED5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B8F1CC-BE5D-4AA7-B7EA-038A69C8CDB4}" type="doc">
      <dgm:prSet loTypeId="urn:microsoft.com/office/officeart/2005/8/layout/hierarchy3" loCatId="list" qsTypeId="urn:microsoft.com/office/officeart/2005/8/quickstyle/simple5" qsCatId="simple" csTypeId="urn:microsoft.com/office/officeart/2005/8/colors/accent2_3" csCatId="accent2" phldr="1"/>
      <dgm:spPr/>
      <dgm:t>
        <a:bodyPr/>
        <a:lstStyle/>
        <a:p>
          <a:endParaRPr lang="en-US"/>
        </a:p>
      </dgm:t>
    </dgm:pt>
    <dgm:pt modelId="{60BB726F-C6B5-47EF-9724-C435096AA41F}">
      <dgm:prSet phldrT="[Text]" custT="1"/>
      <dgm:spPr/>
      <dgm:t>
        <a:bodyPr/>
        <a:lstStyle/>
        <a:p>
          <a:r>
            <a:rPr lang="en-US" sz="2800" dirty="0" smtClean="0"/>
            <a:t>Collection</a:t>
          </a:r>
          <a:endParaRPr lang="en-US" sz="2800" dirty="0"/>
        </a:p>
      </dgm:t>
    </dgm:pt>
    <dgm:pt modelId="{21D72D2E-8F7B-4C23-A4A9-22CA4DF1AE88}" type="parTrans" cxnId="{317B9F7C-69C0-4B5D-A621-24BCFD860B5F}">
      <dgm:prSet/>
      <dgm:spPr/>
      <dgm:t>
        <a:bodyPr/>
        <a:lstStyle/>
        <a:p>
          <a:endParaRPr lang="en-US"/>
        </a:p>
      </dgm:t>
    </dgm:pt>
    <dgm:pt modelId="{9CAEF6E4-DAAA-4921-AA2D-69170249DACF}" type="sibTrans" cxnId="{317B9F7C-69C0-4B5D-A621-24BCFD860B5F}">
      <dgm:prSet/>
      <dgm:spPr/>
      <dgm:t>
        <a:bodyPr/>
        <a:lstStyle/>
        <a:p>
          <a:endParaRPr lang="en-US"/>
        </a:p>
      </dgm:t>
    </dgm:pt>
    <dgm:pt modelId="{35416B44-7124-4F31-8975-C8A82FBB3E69}">
      <dgm:prSet phldrT="[Text]"/>
      <dgm:spPr/>
      <dgm:t>
        <a:bodyPr/>
        <a:lstStyle/>
        <a:p>
          <a:r>
            <a:rPr lang="en-US" dirty="0" smtClean="0">
              <a:solidFill>
                <a:schemeClr val="tx1"/>
              </a:solidFill>
            </a:rPr>
            <a:t>All HIV nucleotide sequence data from laboratories that perform HIV genotypic drug resistance testing; </a:t>
          </a:r>
          <a:endParaRPr lang="en-US" dirty="0">
            <a:solidFill>
              <a:schemeClr val="tx1"/>
            </a:solidFill>
          </a:endParaRPr>
        </a:p>
      </dgm:t>
    </dgm:pt>
    <dgm:pt modelId="{00A55ACC-394E-4BB8-A696-661C9DDC58A1}" type="parTrans" cxnId="{AC312F52-7080-4A09-B597-F23825D94FB4}">
      <dgm:prSet/>
      <dgm:spPr/>
      <dgm:t>
        <a:bodyPr/>
        <a:lstStyle/>
        <a:p>
          <a:endParaRPr lang="en-US"/>
        </a:p>
      </dgm:t>
    </dgm:pt>
    <dgm:pt modelId="{0E82EAA5-4A2C-40FB-BFBE-6166277848FD}" type="sibTrans" cxnId="{AC312F52-7080-4A09-B597-F23825D94FB4}">
      <dgm:prSet/>
      <dgm:spPr/>
      <dgm:t>
        <a:bodyPr/>
        <a:lstStyle/>
        <a:p>
          <a:endParaRPr lang="en-US"/>
        </a:p>
      </dgm:t>
    </dgm:pt>
    <dgm:pt modelId="{73ACED3E-089C-4DE0-85AD-B05CE0EA0281}">
      <dgm:prSet phldrT="[Text]"/>
      <dgm:spPr/>
      <dgm:t>
        <a:bodyPr/>
        <a:lstStyle/>
        <a:p>
          <a:r>
            <a:rPr lang="en-US" smtClean="0">
              <a:solidFill>
                <a:schemeClr val="tx1"/>
              </a:solidFill>
            </a:rPr>
            <a:t>Have data for 2013-2014 from one site, working to bring other labs on board and change regulation</a:t>
          </a:r>
          <a:endParaRPr lang="en-US" dirty="0">
            <a:solidFill>
              <a:schemeClr val="tx1"/>
            </a:solidFill>
          </a:endParaRPr>
        </a:p>
      </dgm:t>
    </dgm:pt>
    <dgm:pt modelId="{B1688A8A-C1AF-46B9-A195-A571E900E02A}" type="parTrans" cxnId="{E4F9916E-32CA-4805-B52F-EB3CE072CD8F}">
      <dgm:prSet/>
      <dgm:spPr/>
      <dgm:t>
        <a:bodyPr/>
        <a:lstStyle/>
        <a:p>
          <a:endParaRPr lang="en-US"/>
        </a:p>
      </dgm:t>
    </dgm:pt>
    <dgm:pt modelId="{EEABE7D8-54B1-43C8-9968-1A4FD9AEB255}" type="sibTrans" cxnId="{E4F9916E-32CA-4805-B52F-EB3CE072CD8F}">
      <dgm:prSet/>
      <dgm:spPr/>
      <dgm:t>
        <a:bodyPr/>
        <a:lstStyle/>
        <a:p>
          <a:endParaRPr lang="en-US"/>
        </a:p>
      </dgm:t>
    </dgm:pt>
    <dgm:pt modelId="{646B7A29-267D-4D26-BFE9-F061E396D22A}">
      <dgm:prSet phldrT="[Text]" custT="1"/>
      <dgm:spPr/>
      <dgm:t>
        <a:bodyPr/>
        <a:lstStyle/>
        <a:p>
          <a:r>
            <a:rPr lang="en-US" sz="2800" dirty="0" smtClean="0"/>
            <a:t>Analysis</a:t>
          </a:r>
          <a:endParaRPr lang="en-US" sz="2800" dirty="0"/>
        </a:p>
      </dgm:t>
    </dgm:pt>
    <dgm:pt modelId="{68C00AD9-6DE6-402E-B86D-13D05C16581E}" type="parTrans" cxnId="{D22E958F-1C84-46CD-B2BE-3F9761B1F0D5}">
      <dgm:prSet/>
      <dgm:spPr/>
      <dgm:t>
        <a:bodyPr/>
        <a:lstStyle/>
        <a:p>
          <a:endParaRPr lang="en-US"/>
        </a:p>
      </dgm:t>
    </dgm:pt>
    <dgm:pt modelId="{EE59D5DE-3D42-4B5C-8BF5-C14BA6E989CB}" type="sibTrans" cxnId="{D22E958F-1C84-46CD-B2BE-3F9761B1F0D5}">
      <dgm:prSet/>
      <dgm:spPr/>
      <dgm:t>
        <a:bodyPr/>
        <a:lstStyle/>
        <a:p>
          <a:endParaRPr lang="en-US"/>
        </a:p>
      </dgm:t>
    </dgm:pt>
    <dgm:pt modelId="{5C8EC680-A703-4B56-8ABA-58961B9F75F7}">
      <dgm:prSet phldrT="[Text]"/>
      <dgm:spPr/>
      <dgm:t>
        <a:bodyPr/>
        <a:lstStyle/>
        <a:p>
          <a:r>
            <a:rPr lang="en-US" dirty="0" smtClean="0">
              <a:solidFill>
                <a:schemeClr val="tx1"/>
              </a:solidFill>
            </a:rPr>
            <a:t>Assess HIV drug resistance, evaluate HIV genetic diversity, and describe HIV transmission patterns</a:t>
          </a:r>
          <a:endParaRPr lang="en-US" dirty="0">
            <a:solidFill>
              <a:schemeClr val="tx1"/>
            </a:solidFill>
          </a:endParaRPr>
        </a:p>
      </dgm:t>
    </dgm:pt>
    <dgm:pt modelId="{07764F7E-92BE-43CC-A38E-F0DDF756A6F0}" type="parTrans" cxnId="{9C625C3F-E89F-4E87-A56C-F36D65FF9A0A}">
      <dgm:prSet/>
      <dgm:spPr/>
      <dgm:t>
        <a:bodyPr/>
        <a:lstStyle/>
        <a:p>
          <a:endParaRPr lang="en-US"/>
        </a:p>
      </dgm:t>
    </dgm:pt>
    <dgm:pt modelId="{5A690B9E-214F-4715-8400-B4853747C5E2}" type="sibTrans" cxnId="{9C625C3F-E89F-4E87-A56C-F36D65FF9A0A}">
      <dgm:prSet/>
      <dgm:spPr/>
      <dgm:t>
        <a:bodyPr/>
        <a:lstStyle/>
        <a:p>
          <a:endParaRPr lang="en-US"/>
        </a:p>
      </dgm:t>
    </dgm:pt>
    <dgm:pt modelId="{718E7A06-8CF6-475C-A301-D598C48BCDCE}">
      <dgm:prSet phldrT="[Text]"/>
      <dgm:spPr/>
      <dgm:t>
        <a:bodyPr/>
        <a:lstStyle/>
        <a:p>
          <a:r>
            <a:rPr lang="en-US" smtClean="0">
              <a:solidFill>
                <a:schemeClr val="tx1"/>
              </a:solidFill>
            </a:rPr>
            <a:t>Disseminate findings to physicians, HIV planning groups</a:t>
          </a:r>
          <a:endParaRPr lang="en-US" dirty="0">
            <a:solidFill>
              <a:schemeClr val="tx1"/>
            </a:solidFill>
          </a:endParaRPr>
        </a:p>
      </dgm:t>
    </dgm:pt>
    <dgm:pt modelId="{08E5710F-54F4-46C1-81D1-1AF16C941976}" type="parTrans" cxnId="{2147F71B-D6C8-466A-8454-FB4406AE9D11}">
      <dgm:prSet/>
      <dgm:spPr/>
      <dgm:t>
        <a:bodyPr/>
        <a:lstStyle/>
        <a:p>
          <a:endParaRPr lang="en-US"/>
        </a:p>
      </dgm:t>
    </dgm:pt>
    <dgm:pt modelId="{570F5044-ACA9-4724-AA48-BDF979FF140E}" type="sibTrans" cxnId="{2147F71B-D6C8-466A-8454-FB4406AE9D11}">
      <dgm:prSet/>
      <dgm:spPr/>
      <dgm:t>
        <a:bodyPr/>
        <a:lstStyle/>
        <a:p>
          <a:endParaRPr lang="en-US"/>
        </a:p>
      </dgm:t>
    </dgm:pt>
    <dgm:pt modelId="{A0A1B5F9-C325-4D88-A0C1-35D166AAADAC}" type="pres">
      <dgm:prSet presAssocID="{81B8F1CC-BE5D-4AA7-B7EA-038A69C8CDB4}" presName="diagram" presStyleCnt="0">
        <dgm:presLayoutVars>
          <dgm:chPref val="1"/>
          <dgm:dir/>
          <dgm:animOne val="branch"/>
          <dgm:animLvl val="lvl"/>
          <dgm:resizeHandles/>
        </dgm:presLayoutVars>
      </dgm:prSet>
      <dgm:spPr/>
      <dgm:t>
        <a:bodyPr/>
        <a:lstStyle/>
        <a:p>
          <a:endParaRPr lang="en-US"/>
        </a:p>
      </dgm:t>
    </dgm:pt>
    <dgm:pt modelId="{61FC885C-17BF-4F53-8F69-D5DA4CC452E6}" type="pres">
      <dgm:prSet presAssocID="{60BB726F-C6B5-47EF-9724-C435096AA41F}" presName="root" presStyleCnt="0"/>
      <dgm:spPr/>
      <dgm:t>
        <a:bodyPr/>
        <a:lstStyle/>
        <a:p>
          <a:endParaRPr lang="en-US"/>
        </a:p>
      </dgm:t>
    </dgm:pt>
    <dgm:pt modelId="{8BF4BECD-8282-482B-8470-BEF32EDB581B}" type="pres">
      <dgm:prSet presAssocID="{60BB726F-C6B5-47EF-9724-C435096AA41F}" presName="rootComposite" presStyleCnt="0"/>
      <dgm:spPr/>
      <dgm:t>
        <a:bodyPr/>
        <a:lstStyle/>
        <a:p>
          <a:endParaRPr lang="en-US"/>
        </a:p>
      </dgm:t>
    </dgm:pt>
    <dgm:pt modelId="{4F9B6129-3E52-4A51-9EBB-B0F159B6F90A}" type="pres">
      <dgm:prSet presAssocID="{60BB726F-C6B5-47EF-9724-C435096AA41F}" presName="rootText" presStyleLbl="node1" presStyleIdx="0" presStyleCnt="2" custScaleY="68568"/>
      <dgm:spPr/>
      <dgm:t>
        <a:bodyPr/>
        <a:lstStyle/>
        <a:p>
          <a:endParaRPr lang="en-US"/>
        </a:p>
      </dgm:t>
    </dgm:pt>
    <dgm:pt modelId="{FF7BE60F-7043-4937-A96A-40057D23225B}" type="pres">
      <dgm:prSet presAssocID="{60BB726F-C6B5-47EF-9724-C435096AA41F}" presName="rootConnector" presStyleLbl="node1" presStyleIdx="0" presStyleCnt="2"/>
      <dgm:spPr/>
      <dgm:t>
        <a:bodyPr/>
        <a:lstStyle/>
        <a:p>
          <a:endParaRPr lang="en-US"/>
        </a:p>
      </dgm:t>
    </dgm:pt>
    <dgm:pt modelId="{7A28835C-FD9C-45DB-BC83-5BCDCA18C106}" type="pres">
      <dgm:prSet presAssocID="{60BB726F-C6B5-47EF-9724-C435096AA41F}" presName="childShape" presStyleCnt="0"/>
      <dgm:spPr/>
      <dgm:t>
        <a:bodyPr/>
        <a:lstStyle/>
        <a:p>
          <a:endParaRPr lang="en-US"/>
        </a:p>
      </dgm:t>
    </dgm:pt>
    <dgm:pt modelId="{A81CE441-8434-44E4-BABB-AE39BF3F80C1}" type="pres">
      <dgm:prSet presAssocID="{00A55ACC-394E-4BB8-A696-661C9DDC58A1}" presName="Name13" presStyleLbl="parChTrans1D2" presStyleIdx="0" presStyleCnt="4"/>
      <dgm:spPr/>
      <dgm:t>
        <a:bodyPr/>
        <a:lstStyle/>
        <a:p>
          <a:endParaRPr lang="en-US"/>
        </a:p>
      </dgm:t>
    </dgm:pt>
    <dgm:pt modelId="{B5DE4DCD-203C-4CFF-8FF3-CB6B445D7F75}" type="pres">
      <dgm:prSet presAssocID="{35416B44-7124-4F31-8975-C8A82FBB3E69}" presName="childText" presStyleLbl="bgAcc1" presStyleIdx="0" presStyleCnt="4">
        <dgm:presLayoutVars>
          <dgm:bulletEnabled val="1"/>
        </dgm:presLayoutVars>
      </dgm:prSet>
      <dgm:spPr/>
      <dgm:t>
        <a:bodyPr/>
        <a:lstStyle/>
        <a:p>
          <a:endParaRPr lang="en-US"/>
        </a:p>
      </dgm:t>
    </dgm:pt>
    <dgm:pt modelId="{7443FC1C-3C32-416E-8FC4-B3ABBC3AAADC}" type="pres">
      <dgm:prSet presAssocID="{B1688A8A-C1AF-46B9-A195-A571E900E02A}" presName="Name13" presStyleLbl="parChTrans1D2" presStyleIdx="1" presStyleCnt="4"/>
      <dgm:spPr/>
      <dgm:t>
        <a:bodyPr/>
        <a:lstStyle/>
        <a:p>
          <a:endParaRPr lang="en-US"/>
        </a:p>
      </dgm:t>
    </dgm:pt>
    <dgm:pt modelId="{0ACB39F5-F897-48FC-ADFE-ECE767340F19}" type="pres">
      <dgm:prSet presAssocID="{73ACED3E-089C-4DE0-85AD-B05CE0EA0281}" presName="childText" presStyleLbl="bgAcc1" presStyleIdx="1" presStyleCnt="4">
        <dgm:presLayoutVars>
          <dgm:bulletEnabled val="1"/>
        </dgm:presLayoutVars>
      </dgm:prSet>
      <dgm:spPr/>
      <dgm:t>
        <a:bodyPr/>
        <a:lstStyle/>
        <a:p>
          <a:endParaRPr lang="en-US"/>
        </a:p>
      </dgm:t>
    </dgm:pt>
    <dgm:pt modelId="{31C34C93-E237-498B-938D-C3F5032578C8}" type="pres">
      <dgm:prSet presAssocID="{646B7A29-267D-4D26-BFE9-F061E396D22A}" presName="root" presStyleCnt="0"/>
      <dgm:spPr/>
      <dgm:t>
        <a:bodyPr/>
        <a:lstStyle/>
        <a:p>
          <a:endParaRPr lang="en-US"/>
        </a:p>
      </dgm:t>
    </dgm:pt>
    <dgm:pt modelId="{CC5225E8-15F8-4193-BCC3-7F42C4B3294E}" type="pres">
      <dgm:prSet presAssocID="{646B7A29-267D-4D26-BFE9-F061E396D22A}" presName="rootComposite" presStyleCnt="0"/>
      <dgm:spPr/>
      <dgm:t>
        <a:bodyPr/>
        <a:lstStyle/>
        <a:p>
          <a:endParaRPr lang="en-US"/>
        </a:p>
      </dgm:t>
    </dgm:pt>
    <dgm:pt modelId="{6B9F71F9-C01B-4B3F-B14F-37BF3E7ED952}" type="pres">
      <dgm:prSet presAssocID="{646B7A29-267D-4D26-BFE9-F061E396D22A}" presName="rootText" presStyleLbl="node1" presStyleIdx="1" presStyleCnt="2" custScaleY="66619"/>
      <dgm:spPr/>
      <dgm:t>
        <a:bodyPr/>
        <a:lstStyle/>
        <a:p>
          <a:endParaRPr lang="en-US"/>
        </a:p>
      </dgm:t>
    </dgm:pt>
    <dgm:pt modelId="{E2321187-75D2-4F1E-84B2-E7DBE7A22BE9}" type="pres">
      <dgm:prSet presAssocID="{646B7A29-267D-4D26-BFE9-F061E396D22A}" presName="rootConnector" presStyleLbl="node1" presStyleIdx="1" presStyleCnt="2"/>
      <dgm:spPr/>
      <dgm:t>
        <a:bodyPr/>
        <a:lstStyle/>
        <a:p>
          <a:endParaRPr lang="en-US"/>
        </a:p>
      </dgm:t>
    </dgm:pt>
    <dgm:pt modelId="{55E01359-C0D3-48D1-B0DF-2BEAE6545394}" type="pres">
      <dgm:prSet presAssocID="{646B7A29-267D-4D26-BFE9-F061E396D22A}" presName="childShape" presStyleCnt="0"/>
      <dgm:spPr/>
      <dgm:t>
        <a:bodyPr/>
        <a:lstStyle/>
        <a:p>
          <a:endParaRPr lang="en-US"/>
        </a:p>
      </dgm:t>
    </dgm:pt>
    <dgm:pt modelId="{DC9CBBD4-164C-44F7-AB2C-01E2F3EE55B6}" type="pres">
      <dgm:prSet presAssocID="{07764F7E-92BE-43CC-A38E-F0DDF756A6F0}" presName="Name13" presStyleLbl="parChTrans1D2" presStyleIdx="2" presStyleCnt="4"/>
      <dgm:spPr/>
      <dgm:t>
        <a:bodyPr/>
        <a:lstStyle/>
        <a:p>
          <a:endParaRPr lang="en-US"/>
        </a:p>
      </dgm:t>
    </dgm:pt>
    <dgm:pt modelId="{AAF2954B-F426-4796-AF44-A96A065B117C}" type="pres">
      <dgm:prSet presAssocID="{5C8EC680-A703-4B56-8ABA-58961B9F75F7}" presName="childText" presStyleLbl="bgAcc1" presStyleIdx="2" presStyleCnt="4">
        <dgm:presLayoutVars>
          <dgm:bulletEnabled val="1"/>
        </dgm:presLayoutVars>
      </dgm:prSet>
      <dgm:spPr/>
      <dgm:t>
        <a:bodyPr/>
        <a:lstStyle/>
        <a:p>
          <a:endParaRPr lang="en-US"/>
        </a:p>
      </dgm:t>
    </dgm:pt>
    <dgm:pt modelId="{B7358690-6DC5-487D-8FE2-6DE681AB013C}" type="pres">
      <dgm:prSet presAssocID="{08E5710F-54F4-46C1-81D1-1AF16C941976}" presName="Name13" presStyleLbl="parChTrans1D2" presStyleIdx="3" presStyleCnt="4"/>
      <dgm:spPr/>
      <dgm:t>
        <a:bodyPr/>
        <a:lstStyle/>
        <a:p>
          <a:endParaRPr lang="en-US"/>
        </a:p>
      </dgm:t>
    </dgm:pt>
    <dgm:pt modelId="{10C43D22-F8F3-4924-8C92-F4260EBEB73E}" type="pres">
      <dgm:prSet presAssocID="{718E7A06-8CF6-475C-A301-D598C48BCDCE}" presName="childText" presStyleLbl="bgAcc1" presStyleIdx="3" presStyleCnt="4">
        <dgm:presLayoutVars>
          <dgm:bulletEnabled val="1"/>
        </dgm:presLayoutVars>
      </dgm:prSet>
      <dgm:spPr/>
      <dgm:t>
        <a:bodyPr/>
        <a:lstStyle/>
        <a:p>
          <a:endParaRPr lang="en-US"/>
        </a:p>
      </dgm:t>
    </dgm:pt>
  </dgm:ptLst>
  <dgm:cxnLst>
    <dgm:cxn modelId="{AC312F52-7080-4A09-B597-F23825D94FB4}" srcId="{60BB726F-C6B5-47EF-9724-C435096AA41F}" destId="{35416B44-7124-4F31-8975-C8A82FBB3E69}" srcOrd="0" destOrd="0" parTransId="{00A55ACC-394E-4BB8-A696-661C9DDC58A1}" sibTransId="{0E82EAA5-4A2C-40FB-BFBE-6166277848FD}"/>
    <dgm:cxn modelId="{B8426547-F78B-4D59-A0DF-35E8DDC9FD19}" type="presOf" srcId="{60BB726F-C6B5-47EF-9724-C435096AA41F}" destId="{FF7BE60F-7043-4937-A96A-40057D23225B}" srcOrd="1" destOrd="0" presId="urn:microsoft.com/office/officeart/2005/8/layout/hierarchy3"/>
    <dgm:cxn modelId="{65D22F5B-38AE-4789-B0E8-A9B79B3ACADF}" type="presOf" srcId="{81B8F1CC-BE5D-4AA7-B7EA-038A69C8CDB4}" destId="{A0A1B5F9-C325-4D88-A0C1-35D166AAADAC}" srcOrd="0" destOrd="0" presId="urn:microsoft.com/office/officeart/2005/8/layout/hierarchy3"/>
    <dgm:cxn modelId="{E4F9916E-32CA-4805-B52F-EB3CE072CD8F}" srcId="{60BB726F-C6B5-47EF-9724-C435096AA41F}" destId="{73ACED3E-089C-4DE0-85AD-B05CE0EA0281}" srcOrd="1" destOrd="0" parTransId="{B1688A8A-C1AF-46B9-A195-A571E900E02A}" sibTransId="{EEABE7D8-54B1-43C8-9968-1A4FD9AEB255}"/>
    <dgm:cxn modelId="{2321B00B-A637-424E-8EDB-5687382F0A28}" type="presOf" srcId="{5C8EC680-A703-4B56-8ABA-58961B9F75F7}" destId="{AAF2954B-F426-4796-AF44-A96A065B117C}" srcOrd="0" destOrd="0" presId="urn:microsoft.com/office/officeart/2005/8/layout/hierarchy3"/>
    <dgm:cxn modelId="{987F9312-38AE-4C70-B020-BB6C3795FBCE}" type="presOf" srcId="{73ACED3E-089C-4DE0-85AD-B05CE0EA0281}" destId="{0ACB39F5-F897-48FC-ADFE-ECE767340F19}" srcOrd="0" destOrd="0" presId="urn:microsoft.com/office/officeart/2005/8/layout/hierarchy3"/>
    <dgm:cxn modelId="{8C53A3BC-6E2F-481C-AF18-27D56F87CA83}" type="presOf" srcId="{00A55ACC-394E-4BB8-A696-661C9DDC58A1}" destId="{A81CE441-8434-44E4-BABB-AE39BF3F80C1}" srcOrd="0" destOrd="0" presId="urn:microsoft.com/office/officeart/2005/8/layout/hierarchy3"/>
    <dgm:cxn modelId="{D594773D-92AB-4194-8C8F-A84F3BD4B234}" type="presOf" srcId="{07764F7E-92BE-43CC-A38E-F0DDF756A6F0}" destId="{DC9CBBD4-164C-44F7-AB2C-01E2F3EE55B6}" srcOrd="0" destOrd="0" presId="urn:microsoft.com/office/officeart/2005/8/layout/hierarchy3"/>
    <dgm:cxn modelId="{6DAF367E-9AF1-4CAD-AA53-3D41B64598C1}" type="presOf" srcId="{60BB726F-C6B5-47EF-9724-C435096AA41F}" destId="{4F9B6129-3E52-4A51-9EBB-B0F159B6F90A}" srcOrd="0" destOrd="0" presId="urn:microsoft.com/office/officeart/2005/8/layout/hierarchy3"/>
    <dgm:cxn modelId="{60CFC490-D683-4423-8047-BB3454438E90}" type="presOf" srcId="{B1688A8A-C1AF-46B9-A195-A571E900E02A}" destId="{7443FC1C-3C32-416E-8FC4-B3ABBC3AAADC}" srcOrd="0" destOrd="0" presId="urn:microsoft.com/office/officeart/2005/8/layout/hierarchy3"/>
    <dgm:cxn modelId="{51382687-2E0F-4B38-AEA8-A5D6B3E111EC}" type="presOf" srcId="{718E7A06-8CF6-475C-A301-D598C48BCDCE}" destId="{10C43D22-F8F3-4924-8C92-F4260EBEB73E}" srcOrd="0" destOrd="0" presId="urn:microsoft.com/office/officeart/2005/8/layout/hierarchy3"/>
    <dgm:cxn modelId="{624C6EDD-17BE-4CB3-83B3-00BC2C22F8D4}" type="presOf" srcId="{35416B44-7124-4F31-8975-C8A82FBB3E69}" destId="{B5DE4DCD-203C-4CFF-8FF3-CB6B445D7F75}" srcOrd="0" destOrd="0" presId="urn:microsoft.com/office/officeart/2005/8/layout/hierarchy3"/>
    <dgm:cxn modelId="{D4439E82-9386-467F-9550-8CB69BC3BB73}" type="presOf" srcId="{08E5710F-54F4-46C1-81D1-1AF16C941976}" destId="{B7358690-6DC5-487D-8FE2-6DE681AB013C}" srcOrd="0" destOrd="0" presId="urn:microsoft.com/office/officeart/2005/8/layout/hierarchy3"/>
    <dgm:cxn modelId="{9C625C3F-E89F-4E87-A56C-F36D65FF9A0A}" srcId="{646B7A29-267D-4D26-BFE9-F061E396D22A}" destId="{5C8EC680-A703-4B56-8ABA-58961B9F75F7}" srcOrd="0" destOrd="0" parTransId="{07764F7E-92BE-43CC-A38E-F0DDF756A6F0}" sibTransId="{5A690B9E-214F-4715-8400-B4853747C5E2}"/>
    <dgm:cxn modelId="{317B9F7C-69C0-4B5D-A621-24BCFD860B5F}" srcId="{81B8F1CC-BE5D-4AA7-B7EA-038A69C8CDB4}" destId="{60BB726F-C6B5-47EF-9724-C435096AA41F}" srcOrd="0" destOrd="0" parTransId="{21D72D2E-8F7B-4C23-A4A9-22CA4DF1AE88}" sibTransId="{9CAEF6E4-DAAA-4921-AA2D-69170249DACF}"/>
    <dgm:cxn modelId="{2147F71B-D6C8-466A-8454-FB4406AE9D11}" srcId="{646B7A29-267D-4D26-BFE9-F061E396D22A}" destId="{718E7A06-8CF6-475C-A301-D598C48BCDCE}" srcOrd="1" destOrd="0" parTransId="{08E5710F-54F4-46C1-81D1-1AF16C941976}" sibTransId="{570F5044-ACA9-4724-AA48-BDF979FF140E}"/>
    <dgm:cxn modelId="{D22E958F-1C84-46CD-B2BE-3F9761B1F0D5}" srcId="{81B8F1CC-BE5D-4AA7-B7EA-038A69C8CDB4}" destId="{646B7A29-267D-4D26-BFE9-F061E396D22A}" srcOrd="1" destOrd="0" parTransId="{68C00AD9-6DE6-402E-B86D-13D05C16581E}" sibTransId="{EE59D5DE-3D42-4B5C-8BF5-C14BA6E989CB}"/>
    <dgm:cxn modelId="{2E617243-8D32-4A1F-923E-0B2F17E3B472}" type="presOf" srcId="{646B7A29-267D-4D26-BFE9-F061E396D22A}" destId="{6B9F71F9-C01B-4B3F-B14F-37BF3E7ED952}" srcOrd="0" destOrd="0" presId="urn:microsoft.com/office/officeart/2005/8/layout/hierarchy3"/>
    <dgm:cxn modelId="{9C66C62A-87CC-48C2-82B6-6B6F65D039AE}" type="presOf" srcId="{646B7A29-267D-4D26-BFE9-F061E396D22A}" destId="{E2321187-75D2-4F1E-84B2-E7DBE7A22BE9}" srcOrd="1" destOrd="0" presId="urn:microsoft.com/office/officeart/2005/8/layout/hierarchy3"/>
    <dgm:cxn modelId="{6A87B64A-F230-42EC-A548-C233E9178B24}" type="presParOf" srcId="{A0A1B5F9-C325-4D88-A0C1-35D166AAADAC}" destId="{61FC885C-17BF-4F53-8F69-D5DA4CC452E6}" srcOrd="0" destOrd="0" presId="urn:microsoft.com/office/officeart/2005/8/layout/hierarchy3"/>
    <dgm:cxn modelId="{CC588FE3-7A87-475C-BCD1-EAEE0E2F9A7B}" type="presParOf" srcId="{61FC885C-17BF-4F53-8F69-D5DA4CC452E6}" destId="{8BF4BECD-8282-482B-8470-BEF32EDB581B}" srcOrd="0" destOrd="0" presId="urn:microsoft.com/office/officeart/2005/8/layout/hierarchy3"/>
    <dgm:cxn modelId="{AE0A936E-C7C5-4490-B5E1-1FC0360EA839}" type="presParOf" srcId="{8BF4BECD-8282-482B-8470-BEF32EDB581B}" destId="{4F9B6129-3E52-4A51-9EBB-B0F159B6F90A}" srcOrd="0" destOrd="0" presId="urn:microsoft.com/office/officeart/2005/8/layout/hierarchy3"/>
    <dgm:cxn modelId="{ACD12266-D129-414D-A47D-61926C89D24F}" type="presParOf" srcId="{8BF4BECD-8282-482B-8470-BEF32EDB581B}" destId="{FF7BE60F-7043-4937-A96A-40057D23225B}" srcOrd="1" destOrd="0" presId="urn:microsoft.com/office/officeart/2005/8/layout/hierarchy3"/>
    <dgm:cxn modelId="{133AD590-E9E4-44ED-8CAB-5E418F45CC23}" type="presParOf" srcId="{61FC885C-17BF-4F53-8F69-D5DA4CC452E6}" destId="{7A28835C-FD9C-45DB-BC83-5BCDCA18C106}" srcOrd="1" destOrd="0" presId="urn:microsoft.com/office/officeart/2005/8/layout/hierarchy3"/>
    <dgm:cxn modelId="{2E0F9E9B-10EC-4828-913C-1DD79E77311D}" type="presParOf" srcId="{7A28835C-FD9C-45DB-BC83-5BCDCA18C106}" destId="{A81CE441-8434-44E4-BABB-AE39BF3F80C1}" srcOrd="0" destOrd="0" presId="urn:microsoft.com/office/officeart/2005/8/layout/hierarchy3"/>
    <dgm:cxn modelId="{349CC77D-A4A0-4DBF-ADD5-14898FD73E2F}" type="presParOf" srcId="{7A28835C-FD9C-45DB-BC83-5BCDCA18C106}" destId="{B5DE4DCD-203C-4CFF-8FF3-CB6B445D7F75}" srcOrd="1" destOrd="0" presId="urn:microsoft.com/office/officeart/2005/8/layout/hierarchy3"/>
    <dgm:cxn modelId="{5245BD07-3B92-4BCA-985F-E5A433BE8E66}" type="presParOf" srcId="{7A28835C-FD9C-45DB-BC83-5BCDCA18C106}" destId="{7443FC1C-3C32-416E-8FC4-B3ABBC3AAADC}" srcOrd="2" destOrd="0" presId="urn:microsoft.com/office/officeart/2005/8/layout/hierarchy3"/>
    <dgm:cxn modelId="{1C20F424-3B8F-479D-ADED-03131FEBA2E1}" type="presParOf" srcId="{7A28835C-FD9C-45DB-BC83-5BCDCA18C106}" destId="{0ACB39F5-F897-48FC-ADFE-ECE767340F19}" srcOrd="3" destOrd="0" presId="urn:microsoft.com/office/officeart/2005/8/layout/hierarchy3"/>
    <dgm:cxn modelId="{36C2DA6D-A359-4DFC-B95C-0D1E0AFF694B}" type="presParOf" srcId="{A0A1B5F9-C325-4D88-A0C1-35D166AAADAC}" destId="{31C34C93-E237-498B-938D-C3F5032578C8}" srcOrd="1" destOrd="0" presId="urn:microsoft.com/office/officeart/2005/8/layout/hierarchy3"/>
    <dgm:cxn modelId="{6721828D-85CB-49CE-8820-59B3BB4893E4}" type="presParOf" srcId="{31C34C93-E237-498B-938D-C3F5032578C8}" destId="{CC5225E8-15F8-4193-BCC3-7F42C4B3294E}" srcOrd="0" destOrd="0" presId="urn:microsoft.com/office/officeart/2005/8/layout/hierarchy3"/>
    <dgm:cxn modelId="{C8AC9DF4-6E37-4C59-AB20-B989DF38D5B3}" type="presParOf" srcId="{CC5225E8-15F8-4193-BCC3-7F42C4B3294E}" destId="{6B9F71F9-C01B-4B3F-B14F-37BF3E7ED952}" srcOrd="0" destOrd="0" presId="urn:microsoft.com/office/officeart/2005/8/layout/hierarchy3"/>
    <dgm:cxn modelId="{C546E0D7-9B75-499C-A979-94DA9D0595DA}" type="presParOf" srcId="{CC5225E8-15F8-4193-BCC3-7F42C4B3294E}" destId="{E2321187-75D2-4F1E-84B2-E7DBE7A22BE9}" srcOrd="1" destOrd="0" presId="urn:microsoft.com/office/officeart/2005/8/layout/hierarchy3"/>
    <dgm:cxn modelId="{6B074DC8-C2A0-48CF-BE1F-CE8A8454CAC4}" type="presParOf" srcId="{31C34C93-E237-498B-938D-C3F5032578C8}" destId="{55E01359-C0D3-48D1-B0DF-2BEAE6545394}" srcOrd="1" destOrd="0" presId="urn:microsoft.com/office/officeart/2005/8/layout/hierarchy3"/>
    <dgm:cxn modelId="{4B5ADCBA-93C7-4DEA-8A1D-4F6255F2CE2F}" type="presParOf" srcId="{55E01359-C0D3-48D1-B0DF-2BEAE6545394}" destId="{DC9CBBD4-164C-44F7-AB2C-01E2F3EE55B6}" srcOrd="0" destOrd="0" presId="urn:microsoft.com/office/officeart/2005/8/layout/hierarchy3"/>
    <dgm:cxn modelId="{E52118FD-CB69-40A7-97BF-882205A2C080}" type="presParOf" srcId="{55E01359-C0D3-48D1-B0DF-2BEAE6545394}" destId="{AAF2954B-F426-4796-AF44-A96A065B117C}" srcOrd="1" destOrd="0" presId="urn:microsoft.com/office/officeart/2005/8/layout/hierarchy3"/>
    <dgm:cxn modelId="{107185B2-C356-4052-BC30-3F5D4BF74EC9}" type="presParOf" srcId="{55E01359-C0D3-48D1-B0DF-2BEAE6545394}" destId="{B7358690-6DC5-487D-8FE2-6DE681AB013C}" srcOrd="2" destOrd="0" presId="urn:microsoft.com/office/officeart/2005/8/layout/hierarchy3"/>
    <dgm:cxn modelId="{E789831C-93E7-4289-81F6-F577E14A4AC1}" type="presParOf" srcId="{55E01359-C0D3-48D1-B0DF-2BEAE6545394}" destId="{10C43D22-F8F3-4924-8C92-F4260EBEB73E}"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314D4B-D9B5-47E1-AFE8-63BE3FD5F6DF}"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F5F6E556-FCEE-4E7E-9AB4-0D3282431CA8}">
      <dgm:prSet phldrT="[Text]"/>
      <dgm:spPr>
        <a:solidFill>
          <a:schemeClr val="accent6">
            <a:lumMod val="60000"/>
            <a:lumOff val="40000"/>
            <a:alpha val="50000"/>
          </a:schemeClr>
        </a:solidFill>
      </dgm:spPr>
      <dgm:t>
        <a:bodyPr/>
        <a:lstStyle/>
        <a:p>
          <a:r>
            <a:rPr lang="en-US" dirty="0" smtClean="0"/>
            <a:t>CD4 test</a:t>
          </a:r>
          <a:endParaRPr lang="en-US" dirty="0"/>
        </a:p>
      </dgm:t>
    </dgm:pt>
    <dgm:pt modelId="{3A9EDBA6-5A5E-4A2D-8CE9-61D7CB949CA3}" type="parTrans" cxnId="{DF03D739-2A0F-4D27-B456-56C6DC9767C8}">
      <dgm:prSet/>
      <dgm:spPr/>
      <dgm:t>
        <a:bodyPr/>
        <a:lstStyle/>
        <a:p>
          <a:endParaRPr lang="en-US"/>
        </a:p>
      </dgm:t>
    </dgm:pt>
    <dgm:pt modelId="{AD5BD718-D84B-488C-A0E4-E40276745ADD}" type="sibTrans" cxnId="{DF03D739-2A0F-4D27-B456-56C6DC9767C8}">
      <dgm:prSet/>
      <dgm:spPr/>
      <dgm:t>
        <a:bodyPr/>
        <a:lstStyle/>
        <a:p>
          <a:endParaRPr lang="en-US"/>
        </a:p>
      </dgm:t>
    </dgm:pt>
    <dgm:pt modelId="{80E5CD67-486B-4C76-9157-6D71C9F35DDF}">
      <dgm:prSet phldrT="[Text]"/>
      <dgm:spPr>
        <a:solidFill>
          <a:schemeClr val="accent1">
            <a:lumMod val="50000"/>
            <a:alpha val="50000"/>
          </a:schemeClr>
        </a:solidFill>
      </dgm:spPr>
      <dgm:t>
        <a:bodyPr/>
        <a:lstStyle/>
        <a:p>
          <a:r>
            <a:rPr lang="en-US" dirty="0" smtClean="0"/>
            <a:t>Viral load test</a:t>
          </a:r>
          <a:endParaRPr lang="en-US" dirty="0"/>
        </a:p>
      </dgm:t>
    </dgm:pt>
    <dgm:pt modelId="{BF3CED6D-BCAA-4216-856F-4A0C86A2D86F}" type="parTrans" cxnId="{71F29731-7E13-4CE2-87A9-28F62491BC2D}">
      <dgm:prSet/>
      <dgm:spPr/>
      <dgm:t>
        <a:bodyPr/>
        <a:lstStyle/>
        <a:p>
          <a:endParaRPr lang="en-US"/>
        </a:p>
      </dgm:t>
    </dgm:pt>
    <dgm:pt modelId="{4262234F-AF57-4DC8-9697-23C680260724}" type="sibTrans" cxnId="{71F29731-7E13-4CE2-87A9-28F62491BC2D}">
      <dgm:prSet/>
      <dgm:spPr/>
      <dgm:t>
        <a:bodyPr/>
        <a:lstStyle/>
        <a:p>
          <a:endParaRPr lang="en-US"/>
        </a:p>
      </dgm:t>
    </dgm:pt>
    <dgm:pt modelId="{E0E12C8B-1738-46E2-942C-FCA1102654DA}">
      <dgm:prSet phldrT="[Text]"/>
      <dgm:spPr/>
      <dgm:t>
        <a:bodyPr/>
        <a:lstStyle/>
        <a:p>
          <a:r>
            <a:rPr lang="en-US" dirty="0" smtClean="0"/>
            <a:t>HIV medical care visit</a:t>
          </a:r>
          <a:endParaRPr lang="en-US" dirty="0"/>
        </a:p>
      </dgm:t>
    </dgm:pt>
    <dgm:pt modelId="{D7C7F4D2-A370-4080-AF9C-2A127BB9901C}" type="parTrans" cxnId="{C41516B0-3235-4FEB-8EE4-6D880CD3F29A}">
      <dgm:prSet/>
      <dgm:spPr/>
      <dgm:t>
        <a:bodyPr/>
        <a:lstStyle/>
        <a:p>
          <a:endParaRPr lang="en-US"/>
        </a:p>
      </dgm:t>
    </dgm:pt>
    <dgm:pt modelId="{B0870445-7788-4F52-AA07-DC233DD1FE30}" type="sibTrans" cxnId="{C41516B0-3235-4FEB-8EE4-6D880CD3F29A}">
      <dgm:prSet/>
      <dgm:spPr/>
      <dgm:t>
        <a:bodyPr/>
        <a:lstStyle/>
        <a:p>
          <a:endParaRPr lang="en-US"/>
        </a:p>
      </dgm:t>
    </dgm:pt>
    <dgm:pt modelId="{21E35F9A-2740-44CD-AC31-D49E87FA74BA}">
      <dgm:prSet phldrT="[Text]"/>
      <dgm:spPr>
        <a:solidFill>
          <a:schemeClr val="accent2">
            <a:lumMod val="75000"/>
            <a:alpha val="50000"/>
          </a:schemeClr>
        </a:solidFill>
      </dgm:spPr>
      <dgm:t>
        <a:bodyPr/>
        <a:lstStyle/>
        <a:p>
          <a:r>
            <a:rPr lang="en-US" dirty="0" smtClean="0"/>
            <a:t>ART prescription</a:t>
          </a:r>
          <a:endParaRPr lang="en-US" dirty="0"/>
        </a:p>
      </dgm:t>
    </dgm:pt>
    <dgm:pt modelId="{60C0CA1B-BF49-4A15-9839-CF2071159B77}" type="parTrans" cxnId="{D8155C6E-B9A8-425B-98E2-FC726D9B8140}">
      <dgm:prSet/>
      <dgm:spPr/>
      <dgm:t>
        <a:bodyPr/>
        <a:lstStyle/>
        <a:p>
          <a:endParaRPr lang="en-US"/>
        </a:p>
      </dgm:t>
    </dgm:pt>
    <dgm:pt modelId="{7525467C-0EAB-4FF6-BDCE-457463A0FE08}" type="sibTrans" cxnId="{D8155C6E-B9A8-425B-98E2-FC726D9B8140}">
      <dgm:prSet/>
      <dgm:spPr/>
      <dgm:t>
        <a:bodyPr/>
        <a:lstStyle/>
        <a:p>
          <a:endParaRPr lang="en-US"/>
        </a:p>
      </dgm:t>
    </dgm:pt>
    <dgm:pt modelId="{02627EDD-971F-4F4D-B3B5-F2C10AC38423}" type="pres">
      <dgm:prSet presAssocID="{D4314D4B-D9B5-47E1-AFE8-63BE3FD5F6DF}" presName="Name0" presStyleCnt="0">
        <dgm:presLayoutVars>
          <dgm:dir/>
          <dgm:resizeHandles val="exact"/>
        </dgm:presLayoutVars>
      </dgm:prSet>
      <dgm:spPr/>
      <dgm:t>
        <a:bodyPr/>
        <a:lstStyle/>
        <a:p>
          <a:endParaRPr lang="en-US"/>
        </a:p>
      </dgm:t>
    </dgm:pt>
    <dgm:pt modelId="{65496114-8C03-4805-A87E-8A732CF1833A}" type="pres">
      <dgm:prSet presAssocID="{F5F6E556-FCEE-4E7E-9AB4-0D3282431CA8}" presName="Name5" presStyleLbl="vennNode1" presStyleIdx="0" presStyleCnt="4">
        <dgm:presLayoutVars>
          <dgm:bulletEnabled val="1"/>
        </dgm:presLayoutVars>
      </dgm:prSet>
      <dgm:spPr/>
      <dgm:t>
        <a:bodyPr/>
        <a:lstStyle/>
        <a:p>
          <a:endParaRPr lang="en-US"/>
        </a:p>
      </dgm:t>
    </dgm:pt>
    <dgm:pt modelId="{D132752E-68E8-4D98-987E-01509EF46750}" type="pres">
      <dgm:prSet presAssocID="{AD5BD718-D84B-488C-A0E4-E40276745ADD}" presName="space" presStyleCnt="0"/>
      <dgm:spPr/>
    </dgm:pt>
    <dgm:pt modelId="{491222D4-0078-4E5D-BA0E-40B56AEBF490}" type="pres">
      <dgm:prSet presAssocID="{80E5CD67-486B-4C76-9157-6D71C9F35DDF}" presName="Name5" presStyleLbl="vennNode1" presStyleIdx="1" presStyleCnt="4">
        <dgm:presLayoutVars>
          <dgm:bulletEnabled val="1"/>
        </dgm:presLayoutVars>
      </dgm:prSet>
      <dgm:spPr/>
      <dgm:t>
        <a:bodyPr/>
        <a:lstStyle/>
        <a:p>
          <a:endParaRPr lang="en-US"/>
        </a:p>
      </dgm:t>
    </dgm:pt>
    <dgm:pt modelId="{51179B2B-5FEB-458B-98C8-A83E083A3E1C}" type="pres">
      <dgm:prSet presAssocID="{4262234F-AF57-4DC8-9697-23C680260724}" presName="space" presStyleCnt="0"/>
      <dgm:spPr/>
    </dgm:pt>
    <dgm:pt modelId="{EF50D7A9-F2F7-47D9-A68B-90616723A8F0}" type="pres">
      <dgm:prSet presAssocID="{E0E12C8B-1738-46E2-942C-FCA1102654DA}" presName="Name5" presStyleLbl="vennNode1" presStyleIdx="2" presStyleCnt="4">
        <dgm:presLayoutVars>
          <dgm:bulletEnabled val="1"/>
        </dgm:presLayoutVars>
      </dgm:prSet>
      <dgm:spPr/>
      <dgm:t>
        <a:bodyPr/>
        <a:lstStyle/>
        <a:p>
          <a:endParaRPr lang="en-US"/>
        </a:p>
      </dgm:t>
    </dgm:pt>
    <dgm:pt modelId="{8E483D86-133B-4E28-A2C9-6BE7790BA958}" type="pres">
      <dgm:prSet presAssocID="{B0870445-7788-4F52-AA07-DC233DD1FE30}" presName="space" presStyleCnt="0"/>
      <dgm:spPr/>
    </dgm:pt>
    <dgm:pt modelId="{8ADE4DC9-90AB-4B19-9FC9-E2DB6C4B9191}" type="pres">
      <dgm:prSet presAssocID="{21E35F9A-2740-44CD-AC31-D49E87FA74BA}" presName="Name5" presStyleLbl="vennNode1" presStyleIdx="3" presStyleCnt="4">
        <dgm:presLayoutVars>
          <dgm:bulletEnabled val="1"/>
        </dgm:presLayoutVars>
      </dgm:prSet>
      <dgm:spPr/>
      <dgm:t>
        <a:bodyPr/>
        <a:lstStyle/>
        <a:p>
          <a:endParaRPr lang="en-US"/>
        </a:p>
      </dgm:t>
    </dgm:pt>
  </dgm:ptLst>
  <dgm:cxnLst>
    <dgm:cxn modelId="{71F29731-7E13-4CE2-87A9-28F62491BC2D}" srcId="{D4314D4B-D9B5-47E1-AFE8-63BE3FD5F6DF}" destId="{80E5CD67-486B-4C76-9157-6D71C9F35DDF}" srcOrd="1" destOrd="0" parTransId="{BF3CED6D-BCAA-4216-856F-4A0C86A2D86F}" sibTransId="{4262234F-AF57-4DC8-9697-23C680260724}"/>
    <dgm:cxn modelId="{370BE8A3-D06B-4FA7-B4A3-D6824F2EC292}" type="presOf" srcId="{E0E12C8B-1738-46E2-942C-FCA1102654DA}" destId="{EF50D7A9-F2F7-47D9-A68B-90616723A8F0}" srcOrd="0" destOrd="0" presId="urn:microsoft.com/office/officeart/2005/8/layout/venn3"/>
    <dgm:cxn modelId="{0AAB2220-2148-4CE3-A8CB-A47450F4EF53}" type="presOf" srcId="{80E5CD67-486B-4C76-9157-6D71C9F35DDF}" destId="{491222D4-0078-4E5D-BA0E-40B56AEBF490}" srcOrd="0" destOrd="0" presId="urn:microsoft.com/office/officeart/2005/8/layout/venn3"/>
    <dgm:cxn modelId="{DF03D739-2A0F-4D27-B456-56C6DC9767C8}" srcId="{D4314D4B-D9B5-47E1-AFE8-63BE3FD5F6DF}" destId="{F5F6E556-FCEE-4E7E-9AB4-0D3282431CA8}" srcOrd="0" destOrd="0" parTransId="{3A9EDBA6-5A5E-4A2D-8CE9-61D7CB949CA3}" sibTransId="{AD5BD718-D84B-488C-A0E4-E40276745ADD}"/>
    <dgm:cxn modelId="{AEBD81DA-EA82-4ECC-9357-E7B832E13995}" type="presOf" srcId="{21E35F9A-2740-44CD-AC31-D49E87FA74BA}" destId="{8ADE4DC9-90AB-4B19-9FC9-E2DB6C4B9191}" srcOrd="0" destOrd="0" presId="urn:microsoft.com/office/officeart/2005/8/layout/venn3"/>
    <dgm:cxn modelId="{D8155C6E-B9A8-425B-98E2-FC726D9B8140}" srcId="{D4314D4B-D9B5-47E1-AFE8-63BE3FD5F6DF}" destId="{21E35F9A-2740-44CD-AC31-D49E87FA74BA}" srcOrd="3" destOrd="0" parTransId="{60C0CA1B-BF49-4A15-9839-CF2071159B77}" sibTransId="{7525467C-0EAB-4FF6-BDCE-457463A0FE08}"/>
    <dgm:cxn modelId="{3F47B325-6352-44E5-BD8C-870470AB3872}" type="presOf" srcId="{F5F6E556-FCEE-4E7E-9AB4-0D3282431CA8}" destId="{65496114-8C03-4805-A87E-8A732CF1833A}" srcOrd="0" destOrd="0" presId="urn:microsoft.com/office/officeart/2005/8/layout/venn3"/>
    <dgm:cxn modelId="{C41516B0-3235-4FEB-8EE4-6D880CD3F29A}" srcId="{D4314D4B-D9B5-47E1-AFE8-63BE3FD5F6DF}" destId="{E0E12C8B-1738-46E2-942C-FCA1102654DA}" srcOrd="2" destOrd="0" parTransId="{D7C7F4D2-A370-4080-AF9C-2A127BB9901C}" sibTransId="{B0870445-7788-4F52-AA07-DC233DD1FE30}"/>
    <dgm:cxn modelId="{D6299645-88DB-458B-B05A-F52DB96A6DE8}" type="presOf" srcId="{D4314D4B-D9B5-47E1-AFE8-63BE3FD5F6DF}" destId="{02627EDD-971F-4F4D-B3B5-F2C10AC38423}" srcOrd="0" destOrd="0" presId="urn:microsoft.com/office/officeart/2005/8/layout/venn3"/>
    <dgm:cxn modelId="{D125C3A2-F858-4DA5-95A0-28555EDF7D25}" type="presParOf" srcId="{02627EDD-971F-4F4D-B3B5-F2C10AC38423}" destId="{65496114-8C03-4805-A87E-8A732CF1833A}" srcOrd="0" destOrd="0" presId="urn:microsoft.com/office/officeart/2005/8/layout/venn3"/>
    <dgm:cxn modelId="{F42C2F14-ECEB-4E24-BA85-24394C6E2649}" type="presParOf" srcId="{02627EDD-971F-4F4D-B3B5-F2C10AC38423}" destId="{D132752E-68E8-4D98-987E-01509EF46750}" srcOrd="1" destOrd="0" presId="urn:microsoft.com/office/officeart/2005/8/layout/venn3"/>
    <dgm:cxn modelId="{AA9AB263-8F5E-4DAA-BA42-E9CFAFE34963}" type="presParOf" srcId="{02627EDD-971F-4F4D-B3B5-F2C10AC38423}" destId="{491222D4-0078-4E5D-BA0E-40B56AEBF490}" srcOrd="2" destOrd="0" presId="urn:microsoft.com/office/officeart/2005/8/layout/venn3"/>
    <dgm:cxn modelId="{B72F39B4-EC0B-47D7-B708-257196494FE7}" type="presParOf" srcId="{02627EDD-971F-4F4D-B3B5-F2C10AC38423}" destId="{51179B2B-5FEB-458B-98C8-A83E083A3E1C}" srcOrd="3" destOrd="0" presId="urn:microsoft.com/office/officeart/2005/8/layout/venn3"/>
    <dgm:cxn modelId="{D0CE158A-BEE6-4759-A0B3-C0B21FA0CFFD}" type="presParOf" srcId="{02627EDD-971F-4F4D-B3B5-F2C10AC38423}" destId="{EF50D7A9-F2F7-47D9-A68B-90616723A8F0}" srcOrd="4" destOrd="0" presId="urn:microsoft.com/office/officeart/2005/8/layout/venn3"/>
    <dgm:cxn modelId="{72F3B029-D121-4269-99EA-45C1438B07B3}" type="presParOf" srcId="{02627EDD-971F-4F4D-B3B5-F2C10AC38423}" destId="{8E483D86-133B-4E28-A2C9-6BE7790BA958}" srcOrd="5" destOrd="0" presId="urn:microsoft.com/office/officeart/2005/8/layout/venn3"/>
    <dgm:cxn modelId="{0A241380-8790-4412-BB3B-5D976269280B}" type="presParOf" srcId="{02627EDD-971F-4F4D-B3B5-F2C10AC38423}" destId="{8ADE4DC9-90AB-4B19-9FC9-E2DB6C4B9191}" srcOrd="6"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D4624A-1003-4010-BEF7-97257468FF4C}" type="doc">
      <dgm:prSet loTypeId="urn:microsoft.com/office/officeart/2005/8/layout/vProcess5" loCatId="process" qsTypeId="urn:microsoft.com/office/officeart/2005/8/quickstyle/3d2" qsCatId="3D" csTypeId="urn:microsoft.com/office/officeart/2005/8/colors/accent2_3" csCatId="accent2" phldr="1"/>
      <dgm:spPr/>
      <dgm:t>
        <a:bodyPr/>
        <a:lstStyle/>
        <a:p>
          <a:endParaRPr lang="en-US"/>
        </a:p>
      </dgm:t>
    </dgm:pt>
    <dgm:pt modelId="{96FCF601-3B90-46CD-9339-F877BD63FDF9}">
      <dgm:prSet phldrT="[Text]"/>
      <dgm:spPr/>
      <dgm:t>
        <a:bodyPr/>
        <a:lstStyle/>
        <a:p>
          <a:r>
            <a:rPr lang="en-US" sz="2400" b="1" dirty="0" smtClean="0"/>
            <a:t>State Level</a:t>
          </a:r>
          <a:endParaRPr lang="en-US" sz="2400" b="1" dirty="0"/>
        </a:p>
      </dgm:t>
    </dgm:pt>
    <dgm:pt modelId="{2F9CA0A2-A73E-4E5B-A7C4-629341C33AD9}" type="parTrans" cxnId="{5B6C7013-2E8B-46D7-A740-2207F55C432C}">
      <dgm:prSet/>
      <dgm:spPr/>
      <dgm:t>
        <a:bodyPr/>
        <a:lstStyle/>
        <a:p>
          <a:endParaRPr lang="en-US"/>
        </a:p>
      </dgm:t>
    </dgm:pt>
    <dgm:pt modelId="{928A4D0B-AB78-40A0-B567-FF1EE2B4C143}" type="sibTrans" cxnId="{5B6C7013-2E8B-46D7-A740-2207F55C432C}">
      <dgm:prSet/>
      <dgm:spPr/>
      <dgm:t>
        <a:bodyPr/>
        <a:lstStyle/>
        <a:p>
          <a:endParaRPr lang="en-US"/>
        </a:p>
      </dgm:t>
    </dgm:pt>
    <dgm:pt modelId="{AD9B8E19-5863-49C8-BDED-21F747DC2865}">
      <dgm:prSet phldrT="[Text]"/>
      <dgm:spPr/>
      <dgm:t>
        <a:bodyPr/>
        <a:lstStyle/>
        <a:p>
          <a:r>
            <a:rPr lang="en-US" sz="2400" b="1" dirty="0" smtClean="0"/>
            <a:t>Health Care Facility Level</a:t>
          </a:r>
          <a:endParaRPr lang="en-US" sz="2400" b="1" dirty="0"/>
        </a:p>
      </dgm:t>
    </dgm:pt>
    <dgm:pt modelId="{7CDC9300-5B4B-4CF7-89AA-6F2DD124F8BA}" type="parTrans" cxnId="{F33788FB-45E0-4590-9874-C7FF09796B61}">
      <dgm:prSet/>
      <dgm:spPr/>
      <dgm:t>
        <a:bodyPr/>
        <a:lstStyle/>
        <a:p>
          <a:endParaRPr lang="en-US"/>
        </a:p>
      </dgm:t>
    </dgm:pt>
    <dgm:pt modelId="{CB23A295-B19C-4231-AFBA-70FBF935D9B0}" type="sibTrans" cxnId="{F33788FB-45E0-4590-9874-C7FF09796B61}">
      <dgm:prSet/>
      <dgm:spPr/>
      <dgm:t>
        <a:bodyPr/>
        <a:lstStyle/>
        <a:p>
          <a:endParaRPr lang="en-US"/>
        </a:p>
      </dgm:t>
    </dgm:pt>
    <dgm:pt modelId="{85112E84-A91D-43F7-AAA6-CC6F3555921D}">
      <dgm:prSet phldrT="[Text]"/>
      <dgm:spPr/>
      <dgm:t>
        <a:bodyPr/>
        <a:lstStyle/>
        <a:p>
          <a:r>
            <a:rPr lang="en-US" sz="2400" b="1" dirty="0" smtClean="0"/>
            <a:t>Patient Level</a:t>
          </a:r>
          <a:endParaRPr lang="en-US" sz="2400" b="1" dirty="0"/>
        </a:p>
      </dgm:t>
    </dgm:pt>
    <dgm:pt modelId="{DD50C55E-BDF1-4397-9670-B61CAB9BCE49}" type="parTrans" cxnId="{603995E2-A785-4D3D-ADB7-1C5000D7D8AF}">
      <dgm:prSet/>
      <dgm:spPr/>
      <dgm:t>
        <a:bodyPr/>
        <a:lstStyle/>
        <a:p>
          <a:endParaRPr lang="en-US"/>
        </a:p>
      </dgm:t>
    </dgm:pt>
    <dgm:pt modelId="{E236D8F2-6473-477E-A4B3-2EA096E3EC0B}" type="sibTrans" cxnId="{603995E2-A785-4D3D-ADB7-1C5000D7D8AF}">
      <dgm:prSet/>
      <dgm:spPr/>
      <dgm:t>
        <a:bodyPr/>
        <a:lstStyle/>
        <a:p>
          <a:endParaRPr lang="en-US"/>
        </a:p>
      </dgm:t>
    </dgm:pt>
    <dgm:pt modelId="{4A301DD7-7461-4700-8B4B-E450C3C057E7}">
      <dgm:prSet custT="1"/>
      <dgm:spPr/>
      <dgm:t>
        <a:bodyPr/>
        <a:lstStyle/>
        <a:p>
          <a:r>
            <a:rPr lang="en-US" sz="1800" dirty="0" smtClean="0"/>
            <a:t>23  Project Areas</a:t>
          </a:r>
          <a:endParaRPr lang="en-US" sz="1800" dirty="0"/>
        </a:p>
      </dgm:t>
    </dgm:pt>
    <dgm:pt modelId="{0688663D-31FA-4D90-B982-821BE0DCA816}" type="parTrans" cxnId="{7E8FC469-F069-44B3-B272-1C88A65F6951}">
      <dgm:prSet/>
      <dgm:spPr/>
      <dgm:t>
        <a:bodyPr/>
        <a:lstStyle/>
        <a:p>
          <a:endParaRPr lang="en-US"/>
        </a:p>
      </dgm:t>
    </dgm:pt>
    <dgm:pt modelId="{54877E6E-AEC6-4807-9CA5-780D63DDF5D6}" type="sibTrans" cxnId="{7E8FC469-F069-44B3-B272-1C88A65F6951}">
      <dgm:prSet/>
      <dgm:spPr/>
      <dgm:t>
        <a:bodyPr/>
        <a:lstStyle/>
        <a:p>
          <a:endParaRPr lang="en-US"/>
        </a:p>
      </dgm:t>
    </dgm:pt>
    <dgm:pt modelId="{4DD4FBDF-6600-4369-8C57-2ACE6F94E380}">
      <dgm:prSet custT="1"/>
      <dgm:spPr/>
      <dgm:t>
        <a:bodyPr/>
        <a:lstStyle/>
        <a:p>
          <a:r>
            <a:rPr lang="en-US" sz="1600" dirty="0" smtClean="0"/>
            <a:t>Sample of HIV medical care facilities from each state (small, medium, and large) </a:t>
          </a:r>
          <a:endParaRPr lang="en-US" sz="1600" dirty="0"/>
        </a:p>
      </dgm:t>
    </dgm:pt>
    <dgm:pt modelId="{BF6A07E1-979F-4145-9101-1A88A92B469E}" type="parTrans" cxnId="{EA1A74A4-44BF-4856-B5C2-CA64B8C750EE}">
      <dgm:prSet/>
      <dgm:spPr/>
      <dgm:t>
        <a:bodyPr/>
        <a:lstStyle/>
        <a:p>
          <a:endParaRPr lang="en-US"/>
        </a:p>
      </dgm:t>
    </dgm:pt>
    <dgm:pt modelId="{8F726552-452C-42EE-A886-9C2261DFE0B7}" type="sibTrans" cxnId="{EA1A74A4-44BF-4856-B5C2-CA64B8C750EE}">
      <dgm:prSet/>
      <dgm:spPr/>
      <dgm:t>
        <a:bodyPr/>
        <a:lstStyle/>
        <a:p>
          <a:endParaRPr lang="en-US"/>
        </a:p>
      </dgm:t>
    </dgm:pt>
    <dgm:pt modelId="{11AF0ABB-3207-4B3D-A98E-2A795697C384}">
      <dgm:prSet custT="1"/>
      <dgm:spPr/>
      <dgm:t>
        <a:bodyPr/>
        <a:lstStyle/>
        <a:p>
          <a:r>
            <a:rPr lang="en-US" sz="1600" dirty="0" smtClean="0"/>
            <a:t>Sampling frame reconstructed every 2 years</a:t>
          </a:r>
          <a:endParaRPr lang="en-US" sz="1600" dirty="0"/>
        </a:p>
      </dgm:t>
    </dgm:pt>
    <dgm:pt modelId="{9B0B24A4-E3BA-4ACB-8508-2D5228E1E638}" type="parTrans" cxnId="{63C5EE85-E676-43D9-B20E-96CADDE2254B}">
      <dgm:prSet/>
      <dgm:spPr/>
      <dgm:t>
        <a:bodyPr/>
        <a:lstStyle/>
        <a:p>
          <a:endParaRPr lang="en-US"/>
        </a:p>
      </dgm:t>
    </dgm:pt>
    <dgm:pt modelId="{B241CC7E-623F-4BB2-AF2E-4E6E946FA378}" type="sibTrans" cxnId="{63C5EE85-E676-43D9-B20E-96CADDE2254B}">
      <dgm:prSet/>
      <dgm:spPr/>
      <dgm:t>
        <a:bodyPr/>
        <a:lstStyle/>
        <a:p>
          <a:endParaRPr lang="en-US"/>
        </a:p>
      </dgm:t>
    </dgm:pt>
    <dgm:pt modelId="{1E79FA8A-4314-471D-B025-87A1167EE33D}">
      <dgm:prSet custT="1"/>
      <dgm:spPr/>
      <dgm:t>
        <a:bodyPr rIns="0"/>
        <a:lstStyle/>
        <a:p>
          <a:r>
            <a:rPr lang="en-US" sz="1600" dirty="0" smtClean="0"/>
            <a:t>Sample of patients from each facility selected to participate </a:t>
          </a:r>
          <a:endParaRPr lang="en-US" sz="1600" dirty="0"/>
        </a:p>
      </dgm:t>
    </dgm:pt>
    <dgm:pt modelId="{A3EB729C-3400-4C35-A7C9-E918086D562C}" type="parTrans" cxnId="{7D00AEE8-A5DA-4277-9B06-A4BF122B1DEA}">
      <dgm:prSet/>
      <dgm:spPr/>
      <dgm:t>
        <a:bodyPr/>
        <a:lstStyle/>
        <a:p>
          <a:endParaRPr lang="en-US"/>
        </a:p>
      </dgm:t>
    </dgm:pt>
    <dgm:pt modelId="{6FB52F59-6368-411F-AB70-CDD64930D140}" type="sibTrans" cxnId="{7D00AEE8-A5DA-4277-9B06-A4BF122B1DEA}">
      <dgm:prSet/>
      <dgm:spPr/>
      <dgm:t>
        <a:bodyPr/>
        <a:lstStyle/>
        <a:p>
          <a:endParaRPr lang="en-US"/>
        </a:p>
      </dgm:t>
    </dgm:pt>
    <dgm:pt modelId="{2C1A839D-835F-4EA5-B694-5B55A1BDDF71}">
      <dgm:prSet custT="1"/>
      <dgm:spPr/>
      <dgm:t>
        <a:bodyPr rIns="0"/>
        <a:lstStyle/>
        <a:p>
          <a:r>
            <a:rPr lang="en-US" sz="1600" dirty="0" smtClean="0"/>
            <a:t>Behavioral and clinical information to represent HIV+ patients in HIV medical care</a:t>
          </a:r>
          <a:endParaRPr lang="en-US" sz="1600" dirty="0"/>
        </a:p>
      </dgm:t>
    </dgm:pt>
    <dgm:pt modelId="{2ACF5C66-A051-4544-9D9A-FDF0F5E2E876}" type="parTrans" cxnId="{7611275A-0776-41B1-93B3-40BDDFDE1F25}">
      <dgm:prSet/>
      <dgm:spPr/>
      <dgm:t>
        <a:bodyPr/>
        <a:lstStyle/>
        <a:p>
          <a:endParaRPr lang="en-US"/>
        </a:p>
      </dgm:t>
    </dgm:pt>
    <dgm:pt modelId="{1B341A85-C51B-446F-88BD-FF8C72632202}" type="sibTrans" cxnId="{7611275A-0776-41B1-93B3-40BDDFDE1F25}">
      <dgm:prSet/>
      <dgm:spPr/>
      <dgm:t>
        <a:bodyPr/>
        <a:lstStyle/>
        <a:p>
          <a:endParaRPr lang="en-US"/>
        </a:p>
      </dgm:t>
    </dgm:pt>
    <dgm:pt modelId="{7A69B5E4-B4BE-4BAB-8B23-5A4371F08909}">
      <dgm:prSet custT="1"/>
      <dgm:spPr/>
      <dgm:t>
        <a:bodyPr/>
        <a:lstStyle/>
        <a:p>
          <a:r>
            <a:rPr lang="en-US" sz="1800" dirty="0" smtClean="0"/>
            <a:t>16 states, 1 U.S. territory, 6 separately funded cities</a:t>
          </a:r>
          <a:endParaRPr lang="en-US" sz="1800" dirty="0"/>
        </a:p>
      </dgm:t>
    </dgm:pt>
    <dgm:pt modelId="{D22458BC-733C-41D2-B946-56EDE2067E85}" type="parTrans" cxnId="{6F10F9A4-A2D5-4DC5-97E8-DC40839416F9}">
      <dgm:prSet/>
      <dgm:spPr/>
      <dgm:t>
        <a:bodyPr/>
        <a:lstStyle/>
        <a:p>
          <a:endParaRPr lang="en-US"/>
        </a:p>
      </dgm:t>
    </dgm:pt>
    <dgm:pt modelId="{BDE8CED2-A92A-43A0-9F39-7FFBAAE8722C}" type="sibTrans" cxnId="{6F10F9A4-A2D5-4DC5-97E8-DC40839416F9}">
      <dgm:prSet/>
      <dgm:spPr/>
      <dgm:t>
        <a:bodyPr/>
        <a:lstStyle/>
        <a:p>
          <a:endParaRPr lang="en-US"/>
        </a:p>
      </dgm:t>
    </dgm:pt>
    <dgm:pt modelId="{6322C441-F712-4F0E-91E5-4474A00C6BA0}">
      <dgm:prSet custT="1"/>
      <dgm:spPr/>
      <dgm:t>
        <a:bodyPr/>
        <a:lstStyle/>
        <a:p>
          <a:r>
            <a:rPr lang="en-US" sz="1600" dirty="0" smtClean="0"/>
            <a:t>25-50 facilities from each project area</a:t>
          </a:r>
          <a:endParaRPr lang="en-US" sz="1600" dirty="0"/>
        </a:p>
      </dgm:t>
    </dgm:pt>
    <dgm:pt modelId="{A42E9E7A-FE96-4274-B551-270608E023B8}" type="parTrans" cxnId="{136B95E4-74A6-4C97-9EB8-18A3BA973C78}">
      <dgm:prSet/>
      <dgm:spPr/>
      <dgm:t>
        <a:bodyPr/>
        <a:lstStyle/>
        <a:p>
          <a:endParaRPr lang="en-US"/>
        </a:p>
      </dgm:t>
    </dgm:pt>
    <dgm:pt modelId="{40D4820E-85ED-4444-A071-6B6DC960A606}" type="sibTrans" cxnId="{136B95E4-74A6-4C97-9EB8-18A3BA973C78}">
      <dgm:prSet/>
      <dgm:spPr/>
      <dgm:t>
        <a:bodyPr/>
        <a:lstStyle/>
        <a:p>
          <a:endParaRPr lang="en-US"/>
        </a:p>
      </dgm:t>
    </dgm:pt>
    <dgm:pt modelId="{74B8804B-849A-4B55-9074-6C837775ACF6}">
      <dgm:prSet custT="1"/>
      <dgm:spPr/>
      <dgm:t>
        <a:bodyPr rIns="0"/>
        <a:lstStyle/>
        <a:p>
          <a:r>
            <a:rPr lang="en-US" sz="1600" dirty="0" smtClean="0"/>
            <a:t>400 sampled for Virginia; 100-800 for other project areas</a:t>
          </a:r>
          <a:endParaRPr lang="en-US" sz="1600" dirty="0"/>
        </a:p>
      </dgm:t>
    </dgm:pt>
    <dgm:pt modelId="{DF1ECB88-D84B-4347-8FB6-0D2056CFBE22}" type="parTrans" cxnId="{80039AB2-66A5-466B-A154-9738830AA7C0}">
      <dgm:prSet/>
      <dgm:spPr/>
      <dgm:t>
        <a:bodyPr/>
        <a:lstStyle/>
        <a:p>
          <a:endParaRPr lang="en-US"/>
        </a:p>
      </dgm:t>
    </dgm:pt>
    <dgm:pt modelId="{B3BC4965-BE88-4906-B141-069BD3785A67}" type="sibTrans" cxnId="{80039AB2-66A5-466B-A154-9738830AA7C0}">
      <dgm:prSet/>
      <dgm:spPr/>
      <dgm:t>
        <a:bodyPr/>
        <a:lstStyle/>
        <a:p>
          <a:endParaRPr lang="en-US"/>
        </a:p>
      </dgm:t>
    </dgm:pt>
    <dgm:pt modelId="{94C6E08E-C7AC-408D-9CCC-1E291FF8F3D2}" type="pres">
      <dgm:prSet presAssocID="{56D4624A-1003-4010-BEF7-97257468FF4C}" presName="outerComposite" presStyleCnt="0">
        <dgm:presLayoutVars>
          <dgm:chMax val="5"/>
          <dgm:dir/>
          <dgm:resizeHandles val="exact"/>
        </dgm:presLayoutVars>
      </dgm:prSet>
      <dgm:spPr/>
      <dgm:t>
        <a:bodyPr/>
        <a:lstStyle/>
        <a:p>
          <a:endParaRPr lang="en-US"/>
        </a:p>
      </dgm:t>
    </dgm:pt>
    <dgm:pt modelId="{88074573-4DD2-4455-950B-6583FDD030BC}" type="pres">
      <dgm:prSet presAssocID="{56D4624A-1003-4010-BEF7-97257468FF4C}" presName="dummyMaxCanvas" presStyleCnt="0">
        <dgm:presLayoutVars/>
      </dgm:prSet>
      <dgm:spPr/>
      <dgm:t>
        <a:bodyPr/>
        <a:lstStyle/>
        <a:p>
          <a:endParaRPr lang="en-US"/>
        </a:p>
      </dgm:t>
    </dgm:pt>
    <dgm:pt modelId="{25FD2D59-07BC-43EC-ABD4-FCC88ED03658}" type="pres">
      <dgm:prSet presAssocID="{56D4624A-1003-4010-BEF7-97257468FF4C}" presName="ThreeNodes_1" presStyleLbl="node1" presStyleIdx="0" presStyleCnt="3" custScaleX="95502" custLinFactNeighborX="2076">
        <dgm:presLayoutVars>
          <dgm:bulletEnabled val="1"/>
        </dgm:presLayoutVars>
      </dgm:prSet>
      <dgm:spPr/>
      <dgm:t>
        <a:bodyPr/>
        <a:lstStyle/>
        <a:p>
          <a:endParaRPr lang="en-US"/>
        </a:p>
      </dgm:t>
    </dgm:pt>
    <dgm:pt modelId="{D20F75ED-0057-41D6-A293-3C72383F8F83}" type="pres">
      <dgm:prSet presAssocID="{56D4624A-1003-4010-BEF7-97257468FF4C}" presName="ThreeNodes_2" presStyleLbl="node1" presStyleIdx="1" presStyleCnt="3" custScaleX="95502" custLinFactNeighborX="-3287">
        <dgm:presLayoutVars>
          <dgm:bulletEnabled val="1"/>
        </dgm:presLayoutVars>
      </dgm:prSet>
      <dgm:spPr/>
      <dgm:t>
        <a:bodyPr/>
        <a:lstStyle/>
        <a:p>
          <a:endParaRPr lang="en-US"/>
        </a:p>
      </dgm:t>
    </dgm:pt>
    <dgm:pt modelId="{07FC2261-55BE-4C36-A48F-4F870FE20A28}" type="pres">
      <dgm:prSet presAssocID="{56D4624A-1003-4010-BEF7-97257468FF4C}" presName="ThreeNodes_3" presStyleLbl="node1" presStyleIdx="2" presStyleCnt="3" custScaleX="95502" custLinFactNeighborX="-8997">
        <dgm:presLayoutVars>
          <dgm:bulletEnabled val="1"/>
        </dgm:presLayoutVars>
      </dgm:prSet>
      <dgm:spPr/>
      <dgm:t>
        <a:bodyPr/>
        <a:lstStyle/>
        <a:p>
          <a:endParaRPr lang="en-US"/>
        </a:p>
      </dgm:t>
    </dgm:pt>
    <dgm:pt modelId="{177B1540-29D1-44EF-A4E1-47F40213F776}" type="pres">
      <dgm:prSet presAssocID="{56D4624A-1003-4010-BEF7-97257468FF4C}" presName="ThreeConn_1-2" presStyleLbl="fgAccFollowNode1" presStyleIdx="0" presStyleCnt="2" custLinFactNeighborX="-70437">
        <dgm:presLayoutVars>
          <dgm:bulletEnabled val="1"/>
        </dgm:presLayoutVars>
      </dgm:prSet>
      <dgm:spPr/>
      <dgm:t>
        <a:bodyPr/>
        <a:lstStyle/>
        <a:p>
          <a:endParaRPr lang="en-US"/>
        </a:p>
      </dgm:t>
    </dgm:pt>
    <dgm:pt modelId="{83376096-8282-4D51-B5CA-BCA757F36678}" type="pres">
      <dgm:prSet presAssocID="{56D4624A-1003-4010-BEF7-97257468FF4C}" presName="ThreeConn_2-3" presStyleLbl="fgAccFollowNode1" presStyleIdx="1" presStyleCnt="2" custLinFactNeighborX="-43741" custLinFactNeighborY="-1010">
        <dgm:presLayoutVars>
          <dgm:bulletEnabled val="1"/>
        </dgm:presLayoutVars>
      </dgm:prSet>
      <dgm:spPr/>
      <dgm:t>
        <a:bodyPr/>
        <a:lstStyle/>
        <a:p>
          <a:endParaRPr lang="en-US"/>
        </a:p>
      </dgm:t>
    </dgm:pt>
    <dgm:pt modelId="{7C5EDAFB-EDC3-4A96-93C4-5707EF2C4A8D}" type="pres">
      <dgm:prSet presAssocID="{56D4624A-1003-4010-BEF7-97257468FF4C}" presName="ThreeNodes_1_text" presStyleLbl="node1" presStyleIdx="2" presStyleCnt="3">
        <dgm:presLayoutVars>
          <dgm:bulletEnabled val="1"/>
        </dgm:presLayoutVars>
      </dgm:prSet>
      <dgm:spPr/>
      <dgm:t>
        <a:bodyPr/>
        <a:lstStyle/>
        <a:p>
          <a:endParaRPr lang="en-US"/>
        </a:p>
      </dgm:t>
    </dgm:pt>
    <dgm:pt modelId="{4EFEFAD1-7791-4CAC-84C0-D79B05B35DC3}" type="pres">
      <dgm:prSet presAssocID="{56D4624A-1003-4010-BEF7-97257468FF4C}" presName="ThreeNodes_2_text" presStyleLbl="node1" presStyleIdx="2" presStyleCnt="3">
        <dgm:presLayoutVars>
          <dgm:bulletEnabled val="1"/>
        </dgm:presLayoutVars>
      </dgm:prSet>
      <dgm:spPr/>
      <dgm:t>
        <a:bodyPr/>
        <a:lstStyle/>
        <a:p>
          <a:endParaRPr lang="en-US"/>
        </a:p>
      </dgm:t>
    </dgm:pt>
    <dgm:pt modelId="{85497ABC-78BD-4FE0-9A76-24931628B76A}" type="pres">
      <dgm:prSet presAssocID="{56D4624A-1003-4010-BEF7-97257468FF4C}" presName="ThreeNodes_3_text" presStyleLbl="node1" presStyleIdx="2" presStyleCnt="3">
        <dgm:presLayoutVars>
          <dgm:bulletEnabled val="1"/>
        </dgm:presLayoutVars>
      </dgm:prSet>
      <dgm:spPr/>
      <dgm:t>
        <a:bodyPr/>
        <a:lstStyle/>
        <a:p>
          <a:endParaRPr lang="en-US"/>
        </a:p>
      </dgm:t>
    </dgm:pt>
  </dgm:ptLst>
  <dgm:cxnLst>
    <dgm:cxn modelId="{7611275A-0776-41B1-93B3-40BDDFDE1F25}" srcId="{85112E84-A91D-43F7-AAA6-CC6F3555921D}" destId="{2C1A839D-835F-4EA5-B694-5B55A1BDDF71}" srcOrd="1" destOrd="0" parTransId="{2ACF5C66-A051-4544-9D9A-FDF0F5E2E876}" sibTransId="{1B341A85-C51B-446F-88BD-FF8C72632202}"/>
    <dgm:cxn modelId="{A0A5A733-1CB4-45E5-82E9-DA49AAA5E08D}" type="presOf" srcId="{2C1A839D-835F-4EA5-B694-5B55A1BDDF71}" destId="{85497ABC-78BD-4FE0-9A76-24931628B76A}" srcOrd="1" destOrd="2" presId="urn:microsoft.com/office/officeart/2005/8/layout/vProcess5"/>
    <dgm:cxn modelId="{E03B4143-237F-4D8C-825B-7A6688C79CD2}" type="presOf" srcId="{4A301DD7-7461-4700-8B4B-E450C3C057E7}" destId="{25FD2D59-07BC-43EC-ABD4-FCC88ED03658}" srcOrd="0" destOrd="1" presId="urn:microsoft.com/office/officeart/2005/8/layout/vProcess5"/>
    <dgm:cxn modelId="{569E2675-4907-4FBC-BA4F-07AEEBFE001A}" type="presOf" srcId="{7A69B5E4-B4BE-4BAB-8B23-5A4371F08909}" destId="{7C5EDAFB-EDC3-4A96-93C4-5707EF2C4A8D}" srcOrd="1" destOrd="2" presId="urn:microsoft.com/office/officeart/2005/8/layout/vProcess5"/>
    <dgm:cxn modelId="{7D00AEE8-A5DA-4277-9B06-A4BF122B1DEA}" srcId="{85112E84-A91D-43F7-AAA6-CC6F3555921D}" destId="{1E79FA8A-4314-471D-B025-87A1167EE33D}" srcOrd="0" destOrd="0" parTransId="{A3EB729C-3400-4C35-A7C9-E918086D562C}" sibTransId="{6FB52F59-6368-411F-AB70-CDD64930D140}"/>
    <dgm:cxn modelId="{5CCD3828-C16D-4F34-A16F-83D754A942F4}" type="presOf" srcId="{928A4D0B-AB78-40A0-B567-FF1EE2B4C143}" destId="{177B1540-29D1-44EF-A4E1-47F40213F776}" srcOrd="0" destOrd="0" presId="urn:microsoft.com/office/officeart/2005/8/layout/vProcess5"/>
    <dgm:cxn modelId="{136B95E4-74A6-4C97-9EB8-18A3BA973C78}" srcId="{AD9B8E19-5863-49C8-BDED-21F747DC2865}" destId="{6322C441-F712-4F0E-91E5-4474A00C6BA0}" srcOrd="2" destOrd="0" parTransId="{A42E9E7A-FE96-4274-B551-270608E023B8}" sibTransId="{40D4820E-85ED-4444-A071-6B6DC960A606}"/>
    <dgm:cxn modelId="{AA5E0587-44F8-4605-9E7C-02532C928779}" type="presOf" srcId="{1E79FA8A-4314-471D-B025-87A1167EE33D}" destId="{85497ABC-78BD-4FE0-9A76-24931628B76A}" srcOrd="1" destOrd="1" presId="urn:microsoft.com/office/officeart/2005/8/layout/vProcess5"/>
    <dgm:cxn modelId="{EA1A74A4-44BF-4856-B5C2-CA64B8C750EE}" srcId="{AD9B8E19-5863-49C8-BDED-21F747DC2865}" destId="{4DD4FBDF-6600-4369-8C57-2ACE6F94E380}" srcOrd="0" destOrd="0" parTransId="{BF6A07E1-979F-4145-9101-1A88A92B469E}" sibTransId="{8F726552-452C-42EE-A886-9C2261DFE0B7}"/>
    <dgm:cxn modelId="{8354C496-0368-4F6A-92AA-3E33A99D0727}" type="presOf" srcId="{56D4624A-1003-4010-BEF7-97257468FF4C}" destId="{94C6E08E-C7AC-408D-9CCC-1E291FF8F3D2}" srcOrd="0" destOrd="0" presId="urn:microsoft.com/office/officeart/2005/8/layout/vProcess5"/>
    <dgm:cxn modelId="{63C5EE85-E676-43D9-B20E-96CADDE2254B}" srcId="{AD9B8E19-5863-49C8-BDED-21F747DC2865}" destId="{11AF0ABB-3207-4B3D-A98E-2A795697C384}" srcOrd="1" destOrd="0" parTransId="{9B0B24A4-E3BA-4ACB-8508-2D5228E1E638}" sibTransId="{B241CC7E-623F-4BB2-AF2E-4E6E946FA378}"/>
    <dgm:cxn modelId="{E5B0CC02-AEE2-46F3-B9DB-A8023900F9F2}" type="presOf" srcId="{CB23A295-B19C-4231-AFBA-70FBF935D9B0}" destId="{83376096-8282-4D51-B5CA-BCA757F36678}" srcOrd="0" destOrd="0" presId="urn:microsoft.com/office/officeart/2005/8/layout/vProcess5"/>
    <dgm:cxn modelId="{353102E9-2E63-43DF-971A-72AC3FF534F3}" type="presOf" srcId="{4DD4FBDF-6600-4369-8C57-2ACE6F94E380}" destId="{D20F75ED-0057-41D6-A293-3C72383F8F83}" srcOrd="0" destOrd="1" presId="urn:microsoft.com/office/officeart/2005/8/layout/vProcess5"/>
    <dgm:cxn modelId="{060B1451-E117-4333-931E-88EBB4AE3223}" type="presOf" srcId="{96FCF601-3B90-46CD-9339-F877BD63FDF9}" destId="{7C5EDAFB-EDC3-4A96-93C4-5707EF2C4A8D}" srcOrd="1" destOrd="0" presId="urn:microsoft.com/office/officeart/2005/8/layout/vProcess5"/>
    <dgm:cxn modelId="{059A3C71-9766-4694-B42C-7F7751530695}" type="presOf" srcId="{1E79FA8A-4314-471D-B025-87A1167EE33D}" destId="{07FC2261-55BE-4C36-A48F-4F870FE20A28}" srcOrd="0" destOrd="1" presId="urn:microsoft.com/office/officeart/2005/8/layout/vProcess5"/>
    <dgm:cxn modelId="{5B8608B8-98A6-4B0D-893B-FA681B87AD25}" type="presOf" srcId="{4DD4FBDF-6600-4369-8C57-2ACE6F94E380}" destId="{4EFEFAD1-7791-4CAC-84C0-D79B05B35DC3}" srcOrd="1" destOrd="1" presId="urn:microsoft.com/office/officeart/2005/8/layout/vProcess5"/>
    <dgm:cxn modelId="{71E58560-C5F7-4870-9CCA-D74A4640CC0C}" type="presOf" srcId="{2C1A839D-835F-4EA5-B694-5B55A1BDDF71}" destId="{07FC2261-55BE-4C36-A48F-4F870FE20A28}" srcOrd="0" destOrd="2" presId="urn:microsoft.com/office/officeart/2005/8/layout/vProcess5"/>
    <dgm:cxn modelId="{2A02852F-132B-4884-AE7F-C6C7CBF59434}" type="presOf" srcId="{4A301DD7-7461-4700-8B4B-E450C3C057E7}" destId="{7C5EDAFB-EDC3-4A96-93C4-5707EF2C4A8D}" srcOrd="1" destOrd="1" presId="urn:microsoft.com/office/officeart/2005/8/layout/vProcess5"/>
    <dgm:cxn modelId="{F33788FB-45E0-4590-9874-C7FF09796B61}" srcId="{56D4624A-1003-4010-BEF7-97257468FF4C}" destId="{AD9B8E19-5863-49C8-BDED-21F747DC2865}" srcOrd="1" destOrd="0" parTransId="{7CDC9300-5B4B-4CF7-89AA-6F2DD124F8BA}" sibTransId="{CB23A295-B19C-4231-AFBA-70FBF935D9B0}"/>
    <dgm:cxn modelId="{694609CF-D8FA-4598-B23C-67E387BB3816}" type="presOf" srcId="{74B8804B-849A-4B55-9074-6C837775ACF6}" destId="{85497ABC-78BD-4FE0-9A76-24931628B76A}" srcOrd="1" destOrd="3" presId="urn:microsoft.com/office/officeart/2005/8/layout/vProcess5"/>
    <dgm:cxn modelId="{0A0F5A12-CA62-4915-9A42-08811FE53DD4}" type="presOf" srcId="{85112E84-A91D-43F7-AAA6-CC6F3555921D}" destId="{07FC2261-55BE-4C36-A48F-4F870FE20A28}" srcOrd="0" destOrd="0" presId="urn:microsoft.com/office/officeart/2005/8/layout/vProcess5"/>
    <dgm:cxn modelId="{7E8FC469-F069-44B3-B272-1C88A65F6951}" srcId="{96FCF601-3B90-46CD-9339-F877BD63FDF9}" destId="{4A301DD7-7461-4700-8B4B-E450C3C057E7}" srcOrd="0" destOrd="0" parTransId="{0688663D-31FA-4D90-B982-821BE0DCA816}" sibTransId="{54877E6E-AEC6-4807-9CA5-780D63DDF5D6}"/>
    <dgm:cxn modelId="{5B6C7013-2E8B-46D7-A740-2207F55C432C}" srcId="{56D4624A-1003-4010-BEF7-97257468FF4C}" destId="{96FCF601-3B90-46CD-9339-F877BD63FDF9}" srcOrd="0" destOrd="0" parTransId="{2F9CA0A2-A73E-4E5B-A7C4-629341C33AD9}" sibTransId="{928A4D0B-AB78-40A0-B567-FF1EE2B4C143}"/>
    <dgm:cxn modelId="{80039AB2-66A5-466B-A154-9738830AA7C0}" srcId="{85112E84-A91D-43F7-AAA6-CC6F3555921D}" destId="{74B8804B-849A-4B55-9074-6C837775ACF6}" srcOrd="2" destOrd="0" parTransId="{DF1ECB88-D84B-4347-8FB6-0D2056CFBE22}" sibTransId="{B3BC4965-BE88-4906-B141-069BD3785A67}"/>
    <dgm:cxn modelId="{6F10F9A4-A2D5-4DC5-97E8-DC40839416F9}" srcId="{96FCF601-3B90-46CD-9339-F877BD63FDF9}" destId="{7A69B5E4-B4BE-4BAB-8B23-5A4371F08909}" srcOrd="1" destOrd="0" parTransId="{D22458BC-733C-41D2-B946-56EDE2067E85}" sibTransId="{BDE8CED2-A92A-43A0-9F39-7FFBAAE8722C}"/>
    <dgm:cxn modelId="{C24A2F32-FC2C-4211-BF81-52D7B6864F15}" type="presOf" srcId="{AD9B8E19-5863-49C8-BDED-21F747DC2865}" destId="{4EFEFAD1-7791-4CAC-84C0-D79B05B35DC3}" srcOrd="1" destOrd="0" presId="urn:microsoft.com/office/officeart/2005/8/layout/vProcess5"/>
    <dgm:cxn modelId="{8552AFC9-D22A-42ED-A5C4-91FA28F166EB}" type="presOf" srcId="{6322C441-F712-4F0E-91E5-4474A00C6BA0}" destId="{4EFEFAD1-7791-4CAC-84C0-D79B05B35DC3}" srcOrd="1" destOrd="3" presId="urn:microsoft.com/office/officeart/2005/8/layout/vProcess5"/>
    <dgm:cxn modelId="{6672F1CE-EF7A-4933-A57D-EE232669658E}" type="presOf" srcId="{96FCF601-3B90-46CD-9339-F877BD63FDF9}" destId="{25FD2D59-07BC-43EC-ABD4-FCC88ED03658}" srcOrd="0" destOrd="0" presId="urn:microsoft.com/office/officeart/2005/8/layout/vProcess5"/>
    <dgm:cxn modelId="{3ADD60C5-11FF-4230-9BF0-01FBCF3A288E}" type="presOf" srcId="{11AF0ABB-3207-4B3D-A98E-2A795697C384}" destId="{4EFEFAD1-7791-4CAC-84C0-D79B05B35DC3}" srcOrd="1" destOrd="2" presId="urn:microsoft.com/office/officeart/2005/8/layout/vProcess5"/>
    <dgm:cxn modelId="{FEFE4DA6-CD70-4ABE-B316-051123B20D7D}" type="presOf" srcId="{85112E84-A91D-43F7-AAA6-CC6F3555921D}" destId="{85497ABC-78BD-4FE0-9A76-24931628B76A}" srcOrd="1" destOrd="0" presId="urn:microsoft.com/office/officeart/2005/8/layout/vProcess5"/>
    <dgm:cxn modelId="{428B892B-B673-4A16-A8D1-544989FED16C}" type="presOf" srcId="{74B8804B-849A-4B55-9074-6C837775ACF6}" destId="{07FC2261-55BE-4C36-A48F-4F870FE20A28}" srcOrd="0" destOrd="3" presId="urn:microsoft.com/office/officeart/2005/8/layout/vProcess5"/>
    <dgm:cxn modelId="{603995E2-A785-4D3D-ADB7-1C5000D7D8AF}" srcId="{56D4624A-1003-4010-BEF7-97257468FF4C}" destId="{85112E84-A91D-43F7-AAA6-CC6F3555921D}" srcOrd="2" destOrd="0" parTransId="{DD50C55E-BDF1-4397-9670-B61CAB9BCE49}" sibTransId="{E236D8F2-6473-477E-A4B3-2EA096E3EC0B}"/>
    <dgm:cxn modelId="{0003FBCB-D55F-4949-A965-DC82001A94B7}" type="presOf" srcId="{AD9B8E19-5863-49C8-BDED-21F747DC2865}" destId="{D20F75ED-0057-41D6-A293-3C72383F8F83}" srcOrd="0" destOrd="0" presId="urn:microsoft.com/office/officeart/2005/8/layout/vProcess5"/>
    <dgm:cxn modelId="{CB963C0D-12B1-4842-B720-0B102CA53014}" type="presOf" srcId="{6322C441-F712-4F0E-91E5-4474A00C6BA0}" destId="{D20F75ED-0057-41D6-A293-3C72383F8F83}" srcOrd="0" destOrd="3" presId="urn:microsoft.com/office/officeart/2005/8/layout/vProcess5"/>
    <dgm:cxn modelId="{278508CB-1194-484C-9FB0-0143BE4EB86F}" type="presOf" srcId="{11AF0ABB-3207-4B3D-A98E-2A795697C384}" destId="{D20F75ED-0057-41D6-A293-3C72383F8F83}" srcOrd="0" destOrd="2" presId="urn:microsoft.com/office/officeart/2005/8/layout/vProcess5"/>
    <dgm:cxn modelId="{7FE3A22C-6C67-4D73-A11C-F8F1E4877EAA}" type="presOf" srcId="{7A69B5E4-B4BE-4BAB-8B23-5A4371F08909}" destId="{25FD2D59-07BC-43EC-ABD4-FCC88ED03658}" srcOrd="0" destOrd="2" presId="urn:microsoft.com/office/officeart/2005/8/layout/vProcess5"/>
    <dgm:cxn modelId="{3EE328D1-8612-4F2F-95A6-2036FDDC2B6A}" type="presParOf" srcId="{94C6E08E-C7AC-408D-9CCC-1E291FF8F3D2}" destId="{88074573-4DD2-4455-950B-6583FDD030BC}" srcOrd="0" destOrd="0" presId="urn:microsoft.com/office/officeart/2005/8/layout/vProcess5"/>
    <dgm:cxn modelId="{A19EAC6C-F1E1-41D8-B450-F2A75C4234A8}" type="presParOf" srcId="{94C6E08E-C7AC-408D-9CCC-1E291FF8F3D2}" destId="{25FD2D59-07BC-43EC-ABD4-FCC88ED03658}" srcOrd="1" destOrd="0" presId="urn:microsoft.com/office/officeart/2005/8/layout/vProcess5"/>
    <dgm:cxn modelId="{DAE33283-4234-458F-A0DB-2C7EB4E9FEEE}" type="presParOf" srcId="{94C6E08E-C7AC-408D-9CCC-1E291FF8F3D2}" destId="{D20F75ED-0057-41D6-A293-3C72383F8F83}" srcOrd="2" destOrd="0" presId="urn:microsoft.com/office/officeart/2005/8/layout/vProcess5"/>
    <dgm:cxn modelId="{3ED91898-E117-4D5E-8AE2-2B949E776FB3}" type="presParOf" srcId="{94C6E08E-C7AC-408D-9CCC-1E291FF8F3D2}" destId="{07FC2261-55BE-4C36-A48F-4F870FE20A28}" srcOrd="3" destOrd="0" presId="urn:microsoft.com/office/officeart/2005/8/layout/vProcess5"/>
    <dgm:cxn modelId="{3D0FDC06-FF9F-4481-ABA6-1EA41BA514B9}" type="presParOf" srcId="{94C6E08E-C7AC-408D-9CCC-1E291FF8F3D2}" destId="{177B1540-29D1-44EF-A4E1-47F40213F776}" srcOrd="4" destOrd="0" presId="urn:microsoft.com/office/officeart/2005/8/layout/vProcess5"/>
    <dgm:cxn modelId="{E05A3156-25BD-471F-B994-5AE9C3248D41}" type="presParOf" srcId="{94C6E08E-C7AC-408D-9CCC-1E291FF8F3D2}" destId="{83376096-8282-4D51-B5CA-BCA757F36678}" srcOrd="5" destOrd="0" presId="urn:microsoft.com/office/officeart/2005/8/layout/vProcess5"/>
    <dgm:cxn modelId="{CCE18EB6-A44F-4D0D-83B3-BDB274FEBEE7}" type="presParOf" srcId="{94C6E08E-C7AC-408D-9CCC-1E291FF8F3D2}" destId="{7C5EDAFB-EDC3-4A96-93C4-5707EF2C4A8D}" srcOrd="6" destOrd="0" presId="urn:microsoft.com/office/officeart/2005/8/layout/vProcess5"/>
    <dgm:cxn modelId="{7C0FC7EE-AFF6-431A-A492-E0776B176B3C}" type="presParOf" srcId="{94C6E08E-C7AC-408D-9CCC-1E291FF8F3D2}" destId="{4EFEFAD1-7791-4CAC-84C0-D79B05B35DC3}" srcOrd="7" destOrd="0" presId="urn:microsoft.com/office/officeart/2005/8/layout/vProcess5"/>
    <dgm:cxn modelId="{DF0CD7A3-151F-44C4-8D9F-82BDFAE05962}" type="presParOf" srcId="{94C6E08E-C7AC-408D-9CCC-1E291FF8F3D2}" destId="{85497ABC-78BD-4FE0-9A76-24931628B76A}"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D4624A-1003-4010-BEF7-97257468FF4C}" type="doc">
      <dgm:prSet loTypeId="urn:microsoft.com/office/officeart/2005/8/layout/vProcess5" loCatId="process" qsTypeId="urn:microsoft.com/office/officeart/2005/8/quickstyle/3d2" qsCatId="3D" csTypeId="urn:microsoft.com/office/officeart/2005/8/colors/accent2_3" csCatId="accent2" phldr="1"/>
      <dgm:spPr/>
      <dgm:t>
        <a:bodyPr/>
        <a:lstStyle/>
        <a:p>
          <a:endParaRPr lang="en-US"/>
        </a:p>
      </dgm:t>
    </dgm:pt>
    <dgm:pt modelId="{96FCF601-3B90-46CD-9339-F877BD63FDF9}">
      <dgm:prSet phldrT="[Text]"/>
      <dgm:spPr/>
      <dgm:t>
        <a:bodyPr/>
        <a:lstStyle/>
        <a:p>
          <a:r>
            <a:rPr lang="en-US" b="1" dirty="0" smtClean="0"/>
            <a:t>State Level</a:t>
          </a:r>
          <a:endParaRPr lang="en-US" b="1" dirty="0"/>
        </a:p>
      </dgm:t>
    </dgm:pt>
    <dgm:pt modelId="{2F9CA0A2-A73E-4E5B-A7C4-629341C33AD9}" type="parTrans" cxnId="{5B6C7013-2E8B-46D7-A740-2207F55C432C}">
      <dgm:prSet/>
      <dgm:spPr/>
      <dgm:t>
        <a:bodyPr/>
        <a:lstStyle/>
        <a:p>
          <a:endParaRPr lang="en-US"/>
        </a:p>
      </dgm:t>
    </dgm:pt>
    <dgm:pt modelId="{928A4D0B-AB78-40A0-B567-FF1EE2B4C143}" type="sibTrans" cxnId="{5B6C7013-2E8B-46D7-A740-2207F55C432C}">
      <dgm:prSet/>
      <dgm:spPr/>
      <dgm:t>
        <a:bodyPr/>
        <a:lstStyle/>
        <a:p>
          <a:endParaRPr lang="en-US"/>
        </a:p>
      </dgm:t>
    </dgm:pt>
    <dgm:pt modelId="{85112E84-A91D-43F7-AAA6-CC6F3555921D}">
      <dgm:prSet phldrT="[Text]"/>
      <dgm:spPr/>
      <dgm:t>
        <a:bodyPr/>
        <a:lstStyle/>
        <a:p>
          <a:r>
            <a:rPr lang="en-US" b="1" dirty="0" smtClean="0"/>
            <a:t>Patient Level</a:t>
          </a:r>
          <a:endParaRPr lang="en-US" b="1" dirty="0"/>
        </a:p>
      </dgm:t>
    </dgm:pt>
    <dgm:pt modelId="{DD50C55E-BDF1-4397-9670-B61CAB9BCE49}" type="parTrans" cxnId="{603995E2-A785-4D3D-ADB7-1C5000D7D8AF}">
      <dgm:prSet/>
      <dgm:spPr/>
      <dgm:t>
        <a:bodyPr/>
        <a:lstStyle/>
        <a:p>
          <a:endParaRPr lang="en-US"/>
        </a:p>
      </dgm:t>
    </dgm:pt>
    <dgm:pt modelId="{E236D8F2-6473-477E-A4B3-2EA096E3EC0B}" type="sibTrans" cxnId="{603995E2-A785-4D3D-ADB7-1C5000D7D8AF}">
      <dgm:prSet/>
      <dgm:spPr/>
      <dgm:t>
        <a:bodyPr/>
        <a:lstStyle/>
        <a:p>
          <a:endParaRPr lang="en-US"/>
        </a:p>
      </dgm:t>
    </dgm:pt>
    <dgm:pt modelId="{4A301DD7-7461-4700-8B4B-E450C3C057E7}">
      <dgm:prSet/>
      <dgm:spPr/>
      <dgm:t>
        <a:bodyPr/>
        <a:lstStyle/>
        <a:p>
          <a:r>
            <a:rPr lang="en-US" dirty="0" smtClean="0"/>
            <a:t>Up to 26  Project Areas possible, contingent on resource availability</a:t>
          </a:r>
          <a:endParaRPr lang="en-US" dirty="0"/>
        </a:p>
      </dgm:t>
    </dgm:pt>
    <dgm:pt modelId="{0688663D-31FA-4D90-B982-821BE0DCA816}" type="parTrans" cxnId="{7E8FC469-F069-44B3-B272-1C88A65F6951}">
      <dgm:prSet/>
      <dgm:spPr/>
      <dgm:t>
        <a:bodyPr/>
        <a:lstStyle/>
        <a:p>
          <a:endParaRPr lang="en-US"/>
        </a:p>
      </dgm:t>
    </dgm:pt>
    <dgm:pt modelId="{54877E6E-AEC6-4807-9CA5-780D63DDF5D6}" type="sibTrans" cxnId="{7E8FC469-F069-44B3-B272-1C88A65F6951}">
      <dgm:prSet/>
      <dgm:spPr/>
      <dgm:t>
        <a:bodyPr/>
        <a:lstStyle/>
        <a:p>
          <a:endParaRPr lang="en-US"/>
        </a:p>
      </dgm:t>
    </dgm:pt>
    <dgm:pt modelId="{1E79FA8A-4314-471D-B025-87A1167EE33D}">
      <dgm:prSet/>
      <dgm:spPr/>
      <dgm:t>
        <a:bodyPr/>
        <a:lstStyle/>
        <a:p>
          <a:pPr>
            <a:tabLst/>
          </a:pPr>
          <a:r>
            <a:rPr lang="en-US" dirty="0" smtClean="0"/>
            <a:t>Sample of patients selected to participate  from HIV Surveillance database for Virginia (eHARS)</a:t>
          </a:r>
          <a:endParaRPr lang="en-US" dirty="0"/>
        </a:p>
      </dgm:t>
    </dgm:pt>
    <dgm:pt modelId="{A3EB729C-3400-4C35-A7C9-E918086D562C}" type="parTrans" cxnId="{7D00AEE8-A5DA-4277-9B06-A4BF122B1DEA}">
      <dgm:prSet/>
      <dgm:spPr/>
      <dgm:t>
        <a:bodyPr/>
        <a:lstStyle/>
        <a:p>
          <a:endParaRPr lang="en-US"/>
        </a:p>
      </dgm:t>
    </dgm:pt>
    <dgm:pt modelId="{6FB52F59-6368-411F-AB70-CDD64930D140}" type="sibTrans" cxnId="{7D00AEE8-A5DA-4277-9B06-A4BF122B1DEA}">
      <dgm:prSet/>
      <dgm:spPr/>
      <dgm:t>
        <a:bodyPr/>
        <a:lstStyle/>
        <a:p>
          <a:endParaRPr lang="en-US"/>
        </a:p>
      </dgm:t>
    </dgm:pt>
    <dgm:pt modelId="{7A69B5E4-B4BE-4BAB-8B23-5A4371F08909}">
      <dgm:prSet/>
      <dgm:spPr/>
      <dgm:t>
        <a:bodyPr/>
        <a:lstStyle/>
        <a:p>
          <a:r>
            <a:rPr lang="en-US" dirty="0" smtClean="0"/>
            <a:t>Same 16 states, 1 U.S. territory, 6 separately funded cities as 2014</a:t>
          </a:r>
          <a:endParaRPr lang="en-US" dirty="0"/>
        </a:p>
      </dgm:t>
    </dgm:pt>
    <dgm:pt modelId="{D22458BC-733C-41D2-B946-56EDE2067E85}" type="parTrans" cxnId="{6F10F9A4-A2D5-4DC5-97E8-DC40839416F9}">
      <dgm:prSet/>
      <dgm:spPr/>
      <dgm:t>
        <a:bodyPr/>
        <a:lstStyle/>
        <a:p>
          <a:endParaRPr lang="en-US"/>
        </a:p>
      </dgm:t>
    </dgm:pt>
    <dgm:pt modelId="{BDE8CED2-A92A-43A0-9F39-7FFBAAE8722C}" type="sibTrans" cxnId="{6F10F9A4-A2D5-4DC5-97E8-DC40839416F9}">
      <dgm:prSet/>
      <dgm:spPr/>
      <dgm:t>
        <a:bodyPr/>
        <a:lstStyle/>
        <a:p>
          <a:endParaRPr lang="en-US"/>
        </a:p>
      </dgm:t>
    </dgm:pt>
    <dgm:pt modelId="{74B8804B-849A-4B55-9074-6C837775ACF6}">
      <dgm:prSet/>
      <dgm:spPr/>
      <dgm:t>
        <a:bodyPr/>
        <a:lstStyle/>
        <a:p>
          <a:r>
            <a:rPr lang="en-US" dirty="0" smtClean="0"/>
            <a:t>400 sampled for Virginia; 100-800 for other project areas</a:t>
          </a:r>
          <a:endParaRPr lang="en-US" dirty="0"/>
        </a:p>
      </dgm:t>
    </dgm:pt>
    <dgm:pt modelId="{DF1ECB88-D84B-4347-8FB6-0D2056CFBE22}" type="parTrans" cxnId="{80039AB2-66A5-466B-A154-9738830AA7C0}">
      <dgm:prSet/>
      <dgm:spPr/>
      <dgm:t>
        <a:bodyPr/>
        <a:lstStyle/>
        <a:p>
          <a:endParaRPr lang="en-US"/>
        </a:p>
      </dgm:t>
    </dgm:pt>
    <dgm:pt modelId="{B3BC4965-BE88-4906-B141-069BD3785A67}" type="sibTrans" cxnId="{80039AB2-66A5-466B-A154-9738830AA7C0}">
      <dgm:prSet/>
      <dgm:spPr/>
      <dgm:t>
        <a:bodyPr/>
        <a:lstStyle/>
        <a:p>
          <a:endParaRPr lang="en-US"/>
        </a:p>
      </dgm:t>
    </dgm:pt>
    <dgm:pt modelId="{5A420328-464B-4D42-968C-2E82E95CD971}">
      <dgm:prSet/>
      <dgm:spPr/>
      <dgm:t>
        <a:bodyPr/>
        <a:lstStyle/>
        <a:p>
          <a:r>
            <a:rPr lang="en-US" dirty="0" smtClean="0"/>
            <a:t>Potential for 3 additional states</a:t>
          </a:r>
          <a:endParaRPr lang="en-US" dirty="0"/>
        </a:p>
      </dgm:t>
    </dgm:pt>
    <dgm:pt modelId="{5E0CA3D6-DA3C-40C4-9000-D68292F76556}" type="parTrans" cxnId="{76F6370B-B8CE-44B1-B229-2A3BB59C5595}">
      <dgm:prSet/>
      <dgm:spPr/>
      <dgm:t>
        <a:bodyPr/>
        <a:lstStyle/>
        <a:p>
          <a:endParaRPr lang="en-US"/>
        </a:p>
      </dgm:t>
    </dgm:pt>
    <dgm:pt modelId="{0D1C3788-9968-44A8-ABFA-927A96D7236D}" type="sibTrans" cxnId="{76F6370B-B8CE-44B1-B229-2A3BB59C5595}">
      <dgm:prSet/>
      <dgm:spPr/>
      <dgm:t>
        <a:bodyPr/>
        <a:lstStyle/>
        <a:p>
          <a:endParaRPr lang="en-US"/>
        </a:p>
      </dgm:t>
    </dgm:pt>
    <dgm:pt modelId="{94C6E08E-C7AC-408D-9CCC-1E291FF8F3D2}" type="pres">
      <dgm:prSet presAssocID="{56D4624A-1003-4010-BEF7-97257468FF4C}" presName="outerComposite" presStyleCnt="0">
        <dgm:presLayoutVars>
          <dgm:chMax val="5"/>
          <dgm:dir/>
          <dgm:resizeHandles val="exact"/>
        </dgm:presLayoutVars>
      </dgm:prSet>
      <dgm:spPr/>
      <dgm:t>
        <a:bodyPr/>
        <a:lstStyle/>
        <a:p>
          <a:endParaRPr lang="en-US"/>
        </a:p>
      </dgm:t>
    </dgm:pt>
    <dgm:pt modelId="{88074573-4DD2-4455-950B-6583FDD030BC}" type="pres">
      <dgm:prSet presAssocID="{56D4624A-1003-4010-BEF7-97257468FF4C}" presName="dummyMaxCanvas" presStyleCnt="0">
        <dgm:presLayoutVars/>
      </dgm:prSet>
      <dgm:spPr/>
      <dgm:t>
        <a:bodyPr/>
        <a:lstStyle/>
        <a:p>
          <a:endParaRPr lang="en-US"/>
        </a:p>
      </dgm:t>
    </dgm:pt>
    <dgm:pt modelId="{A9CB8D04-2B42-42CA-B86E-C80CE9168795}" type="pres">
      <dgm:prSet presAssocID="{56D4624A-1003-4010-BEF7-97257468FF4C}" presName="TwoNodes_1" presStyleLbl="node1" presStyleIdx="0" presStyleCnt="2">
        <dgm:presLayoutVars>
          <dgm:bulletEnabled val="1"/>
        </dgm:presLayoutVars>
      </dgm:prSet>
      <dgm:spPr/>
      <dgm:t>
        <a:bodyPr/>
        <a:lstStyle/>
        <a:p>
          <a:endParaRPr lang="en-US"/>
        </a:p>
      </dgm:t>
    </dgm:pt>
    <dgm:pt modelId="{7DA63DCB-AD7F-4747-8C3D-9E5CCC84F468}" type="pres">
      <dgm:prSet presAssocID="{56D4624A-1003-4010-BEF7-97257468FF4C}" presName="TwoNodes_2" presStyleLbl="node1" presStyleIdx="1" presStyleCnt="2" custScaleX="99020" custScaleY="96391">
        <dgm:presLayoutVars>
          <dgm:bulletEnabled val="1"/>
        </dgm:presLayoutVars>
      </dgm:prSet>
      <dgm:spPr/>
      <dgm:t>
        <a:bodyPr/>
        <a:lstStyle/>
        <a:p>
          <a:endParaRPr lang="en-US"/>
        </a:p>
      </dgm:t>
    </dgm:pt>
    <dgm:pt modelId="{AAEDD150-89CA-4731-BE6D-4833C5082701}" type="pres">
      <dgm:prSet presAssocID="{56D4624A-1003-4010-BEF7-97257468FF4C}" presName="TwoConn_1-2" presStyleLbl="fgAccFollowNode1" presStyleIdx="0" presStyleCnt="1">
        <dgm:presLayoutVars>
          <dgm:bulletEnabled val="1"/>
        </dgm:presLayoutVars>
      </dgm:prSet>
      <dgm:spPr/>
      <dgm:t>
        <a:bodyPr/>
        <a:lstStyle/>
        <a:p>
          <a:endParaRPr lang="en-US"/>
        </a:p>
      </dgm:t>
    </dgm:pt>
    <dgm:pt modelId="{9C39972A-51B3-4FD6-B3AC-D05BA2F39A73}" type="pres">
      <dgm:prSet presAssocID="{56D4624A-1003-4010-BEF7-97257468FF4C}" presName="TwoNodes_1_text" presStyleLbl="node1" presStyleIdx="1" presStyleCnt="2">
        <dgm:presLayoutVars>
          <dgm:bulletEnabled val="1"/>
        </dgm:presLayoutVars>
      </dgm:prSet>
      <dgm:spPr/>
      <dgm:t>
        <a:bodyPr/>
        <a:lstStyle/>
        <a:p>
          <a:endParaRPr lang="en-US"/>
        </a:p>
      </dgm:t>
    </dgm:pt>
    <dgm:pt modelId="{297CD097-5E79-47C6-AA7A-ECD4D82D5290}" type="pres">
      <dgm:prSet presAssocID="{56D4624A-1003-4010-BEF7-97257468FF4C}" presName="TwoNodes_2_text" presStyleLbl="node1" presStyleIdx="1" presStyleCnt="2">
        <dgm:presLayoutVars>
          <dgm:bulletEnabled val="1"/>
        </dgm:presLayoutVars>
      </dgm:prSet>
      <dgm:spPr/>
      <dgm:t>
        <a:bodyPr/>
        <a:lstStyle/>
        <a:p>
          <a:endParaRPr lang="en-US"/>
        </a:p>
      </dgm:t>
    </dgm:pt>
  </dgm:ptLst>
  <dgm:cxnLst>
    <dgm:cxn modelId="{6F10F9A4-A2D5-4DC5-97E8-DC40839416F9}" srcId="{96FCF601-3B90-46CD-9339-F877BD63FDF9}" destId="{7A69B5E4-B4BE-4BAB-8B23-5A4371F08909}" srcOrd="1" destOrd="0" parTransId="{D22458BC-733C-41D2-B946-56EDE2067E85}" sibTransId="{BDE8CED2-A92A-43A0-9F39-7FFBAAE8722C}"/>
    <dgm:cxn modelId="{3EF657E9-C36D-4A6A-A626-A26B114DCDEB}" type="presOf" srcId="{4A301DD7-7461-4700-8B4B-E450C3C057E7}" destId="{9C39972A-51B3-4FD6-B3AC-D05BA2F39A73}" srcOrd="1" destOrd="1" presId="urn:microsoft.com/office/officeart/2005/8/layout/vProcess5"/>
    <dgm:cxn modelId="{80039AB2-66A5-466B-A154-9738830AA7C0}" srcId="{85112E84-A91D-43F7-AAA6-CC6F3555921D}" destId="{74B8804B-849A-4B55-9074-6C837775ACF6}" srcOrd="1" destOrd="0" parTransId="{DF1ECB88-D84B-4347-8FB6-0D2056CFBE22}" sibTransId="{B3BC4965-BE88-4906-B141-069BD3785A67}"/>
    <dgm:cxn modelId="{3CD06241-DFA0-4AB3-915B-E895DB38A968}" type="presOf" srcId="{5A420328-464B-4D42-968C-2E82E95CD971}" destId="{A9CB8D04-2B42-42CA-B86E-C80CE9168795}" srcOrd="0" destOrd="3" presId="urn:microsoft.com/office/officeart/2005/8/layout/vProcess5"/>
    <dgm:cxn modelId="{FABC8B0A-6A95-4252-8634-60766519578D}" type="presOf" srcId="{85112E84-A91D-43F7-AAA6-CC6F3555921D}" destId="{7DA63DCB-AD7F-4747-8C3D-9E5CCC84F468}" srcOrd="0" destOrd="0" presId="urn:microsoft.com/office/officeart/2005/8/layout/vProcess5"/>
    <dgm:cxn modelId="{829E50E8-204D-479C-821E-DD6FD8B1A0BE}" type="presOf" srcId="{74B8804B-849A-4B55-9074-6C837775ACF6}" destId="{7DA63DCB-AD7F-4747-8C3D-9E5CCC84F468}" srcOrd="0" destOrd="2" presId="urn:microsoft.com/office/officeart/2005/8/layout/vProcess5"/>
    <dgm:cxn modelId="{7E8FC469-F069-44B3-B272-1C88A65F6951}" srcId="{96FCF601-3B90-46CD-9339-F877BD63FDF9}" destId="{4A301DD7-7461-4700-8B4B-E450C3C057E7}" srcOrd="0" destOrd="0" parTransId="{0688663D-31FA-4D90-B982-821BE0DCA816}" sibTransId="{54877E6E-AEC6-4807-9CA5-780D63DDF5D6}"/>
    <dgm:cxn modelId="{603995E2-A785-4D3D-ADB7-1C5000D7D8AF}" srcId="{56D4624A-1003-4010-BEF7-97257468FF4C}" destId="{85112E84-A91D-43F7-AAA6-CC6F3555921D}" srcOrd="1" destOrd="0" parTransId="{DD50C55E-BDF1-4397-9670-B61CAB9BCE49}" sibTransId="{E236D8F2-6473-477E-A4B3-2EA096E3EC0B}"/>
    <dgm:cxn modelId="{FDEA07AB-B4C2-4681-BD24-766C412EB485}" type="presOf" srcId="{96FCF601-3B90-46CD-9339-F877BD63FDF9}" destId="{9C39972A-51B3-4FD6-B3AC-D05BA2F39A73}" srcOrd="1" destOrd="0" presId="urn:microsoft.com/office/officeart/2005/8/layout/vProcess5"/>
    <dgm:cxn modelId="{D0E3F336-ECAD-4A3C-8D12-B396083CA18A}" type="presOf" srcId="{5A420328-464B-4D42-968C-2E82E95CD971}" destId="{9C39972A-51B3-4FD6-B3AC-D05BA2F39A73}" srcOrd="1" destOrd="3" presId="urn:microsoft.com/office/officeart/2005/8/layout/vProcess5"/>
    <dgm:cxn modelId="{43EC7182-40CF-44B0-9280-B60F8AD38F45}" type="presOf" srcId="{74B8804B-849A-4B55-9074-6C837775ACF6}" destId="{297CD097-5E79-47C6-AA7A-ECD4D82D5290}" srcOrd="1" destOrd="2" presId="urn:microsoft.com/office/officeart/2005/8/layout/vProcess5"/>
    <dgm:cxn modelId="{781B80E6-40ED-4087-AE23-0C9B70845DB7}" type="presOf" srcId="{56D4624A-1003-4010-BEF7-97257468FF4C}" destId="{94C6E08E-C7AC-408D-9CCC-1E291FF8F3D2}" srcOrd="0" destOrd="0" presId="urn:microsoft.com/office/officeart/2005/8/layout/vProcess5"/>
    <dgm:cxn modelId="{6B5AD819-7547-4BB5-A36D-FAEFCAF0CB53}" type="presOf" srcId="{7A69B5E4-B4BE-4BAB-8B23-5A4371F08909}" destId="{9C39972A-51B3-4FD6-B3AC-D05BA2F39A73}" srcOrd="1" destOrd="2" presId="urn:microsoft.com/office/officeart/2005/8/layout/vProcess5"/>
    <dgm:cxn modelId="{824D443C-1539-4086-A505-0597B448FBD9}" type="presOf" srcId="{4A301DD7-7461-4700-8B4B-E450C3C057E7}" destId="{A9CB8D04-2B42-42CA-B86E-C80CE9168795}" srcOrd="0" destOrd="1" presId="urn:microsoft.com/office/officeart/2005/8/layout/vProcess5"/>
    <dgm:cxn modelId="{2F9955B7-80B1-4EA6-AA24-B89614754C14}" type="presOf" srcId="{1E79FA8A-4314-471D-B025-87A1167EE33D}" destId="{297CD097-5E79-47C6-AA7A-ECD4D82D5290}" srcOrd="1" destOrd="1" presId="urn:microsoft.com/office/officeart/2005/8/layout/vProcess5"/>
    <dgm:cxn modelId="{5B6C7013-2E8B-46D7-A740-2207F55C432C}" srcId="{56D4624A-1003-4010-BEF7-97257468FF4C}" destId="{96FCF601-3B90-46CD-9339-F877BD63FDF9}" srcOrd="0" destOrd="0" parTransId="{2F9CA0A2-A73E-4E5B-A7C4-629341C33AD9}" sibTransId="{928A4D0B-AB78-40A0-B567-FF1EE2B4C143}"/>
    <dgm:cxn modelId="{D3625023-BD4B-4661-87D9-25E58F7B9B58}" type="presOf" srcId="{7A69B5E4-B4BE-4BAB-8B23-5A4371F08909}" destId="{A9CB8D04-2B42-42CA-B86E-C80CE9168795}" srcOrd="0" destOrd="2" presId="urn:microsoft.com/office/officeart/2005/8/layout/vProcess5"/>
    <dgm:cxn modelId="{76F6370B-B8CE-44B1-B229-2A3BB59C5595}" srcId="{96FCF601-3B90-46CD-9339-F877BD63FDF9}" destId="{5A420328-464B-4D42-968C-2E82E95CD971}" srcOrd="2" destOrd="0" parTransId="{5E0CA3D6-DA3C-40C4-9000-D68292F76556}" sibTransId="{0D1C3788-9968-44A8-ABFA-927A96D7236D}"/>
    <dgm:cxn modelId="{0EF6EFD0-D09E-4F4F-A808-2AB51268166A}" type="presOf" srcId="{85112E84-A91D-43F7-AAA6-CC6F3555921D}" destId="{297CD097-5E79-47C6-AA7A-ECD4D82D5290}" srcOrd="1" destOrd="0" presId="urn:microsoft.com/office/officeart/2005/8/layout/vProcess5"/>
    <dgm:cxn modelId="{7D00AEE8-A5DA-4277-9B06-A4BF122B1DEA}" srcId="{85112E84-A91D-43F7-AAA6-CC6F3555921D}" destId="{1E79FA8A-4314-471D-B025-87A1167EE33D}" srcOrd="0" destOrd="0" parTransId="{A3EB729C-3400-4C35-A7C9-E918086D562C}" sibTransId="{6FB52F59-6368-411F-AB70-CDD64930D140}"/>
    <dgm:cxn modelId="{EF1172B2-66C0-4C3D-8B6F-15FFDD23FC1E}" type="presOf" srcId="{1E79FA8A-4314-471D-B025-87A1167EE33D}" destId="{7DA63DCB-AD7F-4747-8C3D-9E5CCC84F468}" srcOrd="0" destOrd="1" presId="urn:microsoft.com/office/officeart/2005/8/layout/vProcess5"/>
    <dgm:cxn modelId="{3C6BBED6-55E5-48B4-928B-35A2BA1226FE}" type="presOf" srcId="{96FCF601-3B90-46CD-9339-F877BD63FDF9}" destId="{A9CB8D04-2B42-42CA-B86E-C80CE9168795}" srcOrd="0" destOrd="0" presId="urn:microsoft.com/office/officeart/2005/8/layout/vProcess5"/>
    <dgm:cxn modelId="{1905F601-D6EC-4712-B1DE-C68643267B4E}" type="presOf" srcId="{928A4D0B-AB78-40A0-B567-FF1EE2B4C143}" destId="{AAEDD150-89CA-4731-BE6D-4833C5082701}" srcOrd="0" destOrd="0" presId="urn:microsoft.com/office/officeart/2005/8/layout/vProcess5"/>
    <dgm:cxn modelId="{F869CF2A-5D63-411E-8541-86196D1FB3B1}" type="presParOf" srcId="{94C6E08E-C7AC-408D-9CCC-1E291FF8F3D2}" destId="{88074573-4DD2-4455-950B-6583FDD030BC}" srcOrd="0" destOrd="0" presId="urn:microsoft.com/office/officeart/2005/8/layout/vProcess5"/>
    <dgm:cxn modelId="{F92D9C18-1DB0-4990-8AB9-0A2A3CAC7274}" type="presParOf" srcId="{94C6E08E-C7AC-408D-9CCC-1E291FF8F3D2}" destId="{A9CB8D04-2B42-42CA-B86E-C80CE9168795}" srcOrd="1" destOrd="0" presId="urn:microsoft.com/office/officeart/2005/8/layout/vProcess5"/>
    <dgm:cxn modelId="{3D9D92F0-253A-48CC-AB95-FD8AAD70CC79}" type="presParOf" srcId="{94C6E08E-C7AC-408D-9CCC-1E291FF8F3D2}" destId="{7DA63DCB-AD7F-4747-8C3D-9E5CCC84F468}" srcOrd="2" destOrd="0" presId="urn:microsoft.com/office/officeart/2005/8/layout/vProcess5"/>
    <dgm:cxn modelId="{28625093-49CA-4D3E-A043-27BB1E7ED90A}" type="presParOf" srcId="{94C6E08E-C7AC-408D-9CCC-1E291FF8F3D2}" destId="{AAEDD150-89CA-4731-BE6D-4833C5082701}" srcOrd="3" destOrd="0" presId="urn:microsoft.com/office/officeart/2005/8/layout/vProcess5"/>
    <dgm:cxn modelId="{8A922C88-B90F-4251-B3E9-AC65C7F533EF}" type="presParOf" srcId="{94C6E08E-C7AC-408D-9CCC-1E291FF8F3D2}" destId="{9C39972A-51B3-4FD6-B3AC-D05BA2F39A73}" srcOrd="4" destOrd="0" presId="urn:microsoft.com/office/officeart/2005/8/layout/vProcess5"/>
    <dgm:cxn modelId="{BF20C375-97F7-4E17-BF4C-914C6738B5F2}" type="presParOf" srcId="{94C6E08E-C7AC-408D-9CCC-1E291FF8F3D2}" destId="{297CD097-5E79-47C6-AA7A-ECD4D82D5290}"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F01CDC-F6AC-4352-AD23-5C8D0ADC035A}"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7A19AC07-C014-4957-B7F7-0CB50B5702B9}">
      <dgm:prSet phldrT="[Text]"/>
      <dgm:spPr>
        <a:solidFill>
          <a:srgbClr val="0070C0"/>
        </a:solidFill>
      </dgm:spPr>
      <dgm:t>
        <a:bodyPr/>
        <a:lstStyle/>
        <a:p>
          <a:r>
            <a:rPr lang="en-US" b="1" dirty="0" smtClean="0"/>
            <a:t>Sampling Frame</a:t>
          </a:r>
          <a:endParaRPr lang="en-US" b="1" dirty="0"/>
        </a:p>
      </dgm:t>
    </dgm:pt>
    <dgm:pt modelId="{3CC44AD7-9500-4CD5-B6B4-3F09526416BC}" type="parTrans" cxnId="{1B61F972-4A60-4CF8-867D-69F313ECF093}">
      <dgm:prSet/>
      <dgm:spPr/>
      <dgm:t>
        <a:bodyPr/>
        <a:lstStyle/>
        <a:p>
          <a:endParaRPr lang="en-US"/>
        </a:p>
      </dgm:t>
    </dgm:pt>
    <dgm:pt modelId="{4160FBF2-8D31-486A-8788-245C07293F94}" type="sibTrans" cxnId="{1B61F972-4A60-4CF8-867D-69F313ECF093}">
      <dgm:prSet/>
      <dgm:spPr/>
      <dgm:t>
        <a:bodyPr/>
        <a:lstStyle/>
        <a:p>
          <a:endParaRPr lang="en-US"/>
        </a:p>
      </dgm:t>
    </dgm:pt>
    <dgm:pt modelId="{626FD52A-C160-4C01-AF5A-723E7F8C1955}">
      <dgm:prSet phldrT="[Text]"/>
      <dgm:spPr>
        <a:solidFill>
          <a:srgbClr val="C00000"/>
        </a:solidFill>
      </dgm:spPr>
      <dgm:t>
        <a:bodyPr/>
        <a:lstStyle/>
        <a:p>
          <a:r>
            <a:rPr lang="en-US" b="1" baseline="0" dirty="0" smtClean="0">
              <a:latin typeface="+mn-lt"/>
              <a:ea typeface="+mn-ea"/>
              <a:cs typeface="+mn-cs"/>
            </a:rPr>
            <a:t>Present in the national HIV case surveillance dataset</a:t>
          </a:r>
          <a:endParaRPr lang="en-US" b="1" dirty="0"/>
        </a:p>
      </dgm:t>
    </dgm:pt>
    <dgm:pt modelId="{C4A626C7-6FBD-4389-8A98-B3D98F958208}" type="parTrans" cxnId="{92F038B1-1357-41A5-800A-1A28373A78A4}">
      <dgm:prSet/>
      <dgm:spPr>
        <a:solidFill>
          <a:srgbClr val="C00000"/>
        </a:solidFill>
      </dgm:spPr>
      <dgm:t>
        <a:bodyPr/>
        <a:lstStyle/>
        <a:p>
          <a:endParaRPr lang="en-US"/>
        </a:p>
      </dgm:t>
    </dgm:pt>
    <dgm:pt modelId="{2B1E52C7-FA2A-4B88-B269-2B339A6030B1}" type="sibTrans" cxnId="{92F038B1-1357-41A5-800A-1A28373A78A4}">
      <dgm:prSet/>
      <dgm:spPr/>
      <dgm:t>
        <a:bodyPr/>
        <a:lstStyle/>
        <a:p>
          <a:endParaRPr lang="en-US"/>
        </a:p>
      </dgm:t>
    </dgm:pt>
    <dgm:pt modelId="{8066E105-0735-41DB-9052-95559596B178}">
      <dgm:prSet phldrT="[Text]"/>
      <dgm:spPr>
        <a:solidFill>
          <a:srgbClr val="00B050"/>
        </a:solidFill>
      </dgm:spPr>
      <dgm:t>
        <a:bodyPr/>
        <a:lstStyle/>
        <a:p>
          <a:r>
            <a:rPr lang="en-US" b="1" dirty="0" smtClean="0"/>
            <a:t>Meet the HIV case surveillance definition</a:t>
          </a:r>
          <a:endParaRPr lang="en-US" b="1" dirty="0"/>
        </a:p>
      </dgm:t>
    </dgm:pt>
    <dgm:pt modelId="{4E78FB49-A044-4D44-BC70-1C036B0A218F}" type="parTrans" cxnId="{25C664F4-E841-4E76-948A-E691A236AB15}">
      <dgm:prSet/>
      <dgm:spPr>
        <a:solidFill>
          <a:srgbClr val="00B050"/>
        </a:solidFill>
      </dgm:spPr>
      <dgm:t>
        <a:bodyPr/>
        <a:lstStyle/>
        <a:p>
          <a:endParaRPr lang="en-US"/>
        </a:p>
      </dgm:t>
    </dgm:pt>
    <dgm:pt modelId="{BB490ABC-6BE0-4E67-8D0B-C71BAD35B2F1}" type="sibTrans" cxnId="{25C664F4-E841-4E76-948A-E691A236AB15}">
      <dgm:prSet/>
      <dgm:spPr/>
      <dgm:t>
        <a:bodyPr/>
        <a:lstStyle/>
        <a:p>
          <a:endParaRPr lang="en-US"/>
        </a:p>
      </dgm:t>
    </dgm:pt>
    <dgm:pt modelId="{20DF0987-E0D3-400A-BD36-F98B62F863AB}">
      <dgm:prSet phldrT="[Text]"/>
      <dgm:spPr>
        <a:solidFill>
          <a:srgbClr val="7030A0"/>
        </a:solidFill>
      </dgm:spPr>
      <dgm:t>
        <a:bodyPr/>
        <a:lstStyle/>
        <a:p>
          <a:r>
            <a:rPr lang="en-US" b="1" dirty="0" smtClean="0"/>
            <a:t>Diagnosed with HIV as of 12/31/2014</a:t>
          </a:r>
          <a:endParaRPr lang="en-US" b="1" dirty="0"/>
        </a:p>
      </dgm:t>
    </dgm:pt>
    <dgm:pt modelId="{F50A7F44-8F67-4E9D-BED6-7FFD5F0A2801}" type="parTrans" cxnId="{6DF7E94F-DDFC-4550-A6D1-4AC06E75575F}">
      <dgm:prSet/>
      <dgm:spPr>
        <a:solidFill>
          <a:srgbClr val="7030A0"/>
        </a:solidFill>
      </dgm:spPr>
      <dgm:t>
        <a:bodyPr/>
        <a:lstStyle/>
        <a:p>
          <a:endParaRPr lang="en-US"/>
        </a:p>
      </dgm:t>
    </dgm:pt>
    <dgm:pt modelId="{ACCAE194-2DD8-4C0C-9049-4D799458143E}" type="sibTrans" cxnId="{6DF7E94F-DDFC-4550-A6D1-4AC06E75575F}">
      <dgm:prSet/>
      <dgm:spPr/>
      <dgm:t>
        <a:bodyPr/>
        <a:lstStyle/>
        <a:p>
          <a:endParaRPr lang="en-US"/>
        </a:p>
      </dgm:t>
    </dgm:pt>
    <dgm:pt modelId="{82E25846-653E-43EF-BB09-2072C13998C4}">
      <dgm:prSet phldrT="[Text]"/>
      <dgm:spPr>
        <a:solidFill>
          <a:schemeClr val="accent1">
            <a:lumMod val="75000"/>
          </a:schemeClr>
        </a:solidFill>
      </dgm:spPr>
      <dgm:t>
        <a:bodyPr/>
        <a:lstStyle/>
        <a:p>
          <a:r>
            <a:rPr lang="en-US" b="1" dirty="0" smtClean="0"/>
            <a:t>Age ≥ 18 years as of 12/31/2014</a:t>
          </a:r>
          <a:endParaRPr lang="en-US" b="1" dirty="0"/>
        </a:p>
      </dgm:t>
    </dgm:pt>
    <dgm:pt modelId="{2A2C45D5-6ACD-4E23-ABC4-D2E397B8B4E5}" type="parTrans" cxnId="{DEFB4E2A-87FF-4F8C-B049-BD1C12EF999D}">
      <dgm:prSet/>
      <dgm:spPr>
        <a:solidFill>
          <a:schemeClr val="accent1">
            <a:lumMod val="75000"/>
          </a:schemeClr>
        </a:solidFill>
      </dgm:spPr>
      <dgm:t>
        <a:bodyPr/>
        <a:lstStyle/>
        <a:p>
          <a:endParaRPr lang="en-US"/>
        </a:p>
      </dgm:t>
    </dgm:pt>
    <dgm:pt modelId="{D83D6B2C-F08E-4D1E-AD0C-F2C47DC7A666}" type="sibTrans" cxnId="{DEFB4E2A-87FF-4F8C-B049-BD1C12EF999D}">
      <dgm:prSet/>
      <dgm:spPr/>
      <dgm:t>
        <a:bodyPr/>
        <a:lstStyle/>
        <a:p>
          <a:endParaRPr lang="en-US"/>
        </a:p>
      </dgm:t>
    </dgm:pt>
    <dgm:pt modelId="{21B7C250-5A7A-4D47-BD5E-86BB9AB50405}">
      <dgm:prSet phldrT="[Text]"/>
      <dgm:spPr>
        <a:solidFill>
          <a:srgbClr val="FF9900"/>
        </a:solidFill>
      </dgm:spPr>
      <dgm:t>
        <a:bodyPr/>
        <a:lstStyle/>
        <a:p>
          <a:r>
            <a:rPr lang="en-US" b="1" dirty="0" smtClean="0"/>
            <a:t>Most recently reported address in VA</a:t>
          </a:r>
          <a:endParaRPr lang="en-US" b="1" dirty="0"/>
        </a:p>
      </dgm:t>
    </dgm:pt>
    <dgm:pt modelId="{789EF094-30B4-43F2-9727-97C001C3981C}" type="parTrans" cxnId="{82C4900B-458A-49BB-B54D-CBE8409F2B4B}">
      <dgm:prSet/>
      <dgm:spPr>
        <a:solidFill>
          <a:srgbClr val="FF9900"/>
        </a:solidFill>
      </dgm:spPr>
      <dgm:t>
        <a:bodyPr/>
        <a:lstStyle/>
        <a:p>
          <a:endParaRPr lang="en-US"/>
        </a:p>
      </dgm:t>
    </dgm:pt>
    <dgm:pt modelId="{1506BC06-0A87-4D65-A816-1AE5D81FC84B}" type="sibTrans" cxnId="{82C4900B-458A-49BB-B54D-CBE8409F2B4B}">
      <dgm:prSet/>
      <dgm:spPr/>
      <dgm:t>
        <a:bodyPr/>
        <a:lstStyle/>
        <a:p>
          <a:endParaRPr lang="en-US"/>
        </a:p>
      </dgm:t>
    </dgm:pt>
    <dgm:pt modelId="{7E3832B9-B823-438C-98B5-15415B845A79}">
      <dgm:prSet phldrT="[Text]"/>
      <dgm:spPr>
        <a:solidFill>
          <a:srgbClr val="C00000"/>
        </a:solidFill>
      </dgm:spPr>
      <dgm:t>
        <a:bodyPr/>
        <a:lstStyle/>
        <a:p>
          <a:r>
            <a:rPr lang="en-US" b="1" dirty="0" smtClean="0"/>
            <a:t>No death documented as of 12/31/2014</a:t>
          </a:r>
          <a:endParaRPr lang="en-US" b="1" dirty="0"/>
        </a:p>
      </dgm:t>
    </dgm:pt>
    <dgm:pt modelId="{32132EDA-AEA3-4BD6-A11D-9BC25C74AE5D}" type="parTrans" cxnId="{C48D2054-2BA6-4888-945D-7B6AAE32B558}">
      <dgm:prSet/>
      <dgm:spPr>
        <a:solidFill>
          <a:srgbClr val="C00000"/>
        </a:solidFill>
      </dgm:spPr>
      <dgm:t>
        <a:bodyPr/>
        <a:lstStyle/>
        <a:p>
          <a:endParaRPr lang="en-US"/>
        </a:p>
      </dgm:t>
    </dgm:pt>
    <dgm:pt modelId="{AE11D98A-3156-4050-9FFD-6821E41265B5}" type="sibTrans" cxnId="{C48D2054-2BA6-4888-945D-7B6AAE32B558}">
      <dgm:prSet/>
      <dgm:spPr/>
      <dgm:t>
        <a:bodyPr/>
        <a:lstStyle/>
        <a:p>
          <a:endParaRPr lang="en-US"/>
        </a:p>
      </dgm:t>
    </dgm:pt>
    <dgm:pt modelId="{D835D14A-3D2F-4E1F-AE6C-0B15036E3B57}" type="pres">
      <dgm:prSet presAssocID="{77F01CDC-F6AC-4352-AD23-5C8D0ADC035A}" presName="cycle" presStyleCnt="0">
        <dgm:presLayoutVars>
          <dgm:chMax val="1"/>
          <dgm:dir/>
          <dgm:animLvl val="ctr"/>
          <dgm:resizeHandles val="exact"/>
        </dgm:presLayoutVars>
      </dgm:prSet>
      <dgm:spPr/>
      <dgm:t>
        <a:bodyPr/>
        <a:lstStyle/>
        <a:p>
          <a:endParaRPr lang="en-US"/>
        </a:p>
      </dgm:t>
    </dgm:pt>
    <dgm:pt modelId="{52527DBA-0098-4C85-9CB2-7A6F1F4E0B59}" type="pres">
      <dgm:prSet presAssocID="{7A19AC07-C014-4957-B7F7-0CB50B5702B9}" presName="centerShape" presStyleLbl="node0" presStyleIdx="0" presStyleCnt="1"/>
      <dgm:spPr/>
      <dgm:t>
        <a:bodyPr/>
        <a:lstStyle/>
        <a:p>
          <a:endParaRPr lang="en-US"/>
        </a:p>
      </dgm:t>
    </dgm:pt>
    <dgm:pt modelId="{E1961C21-11A9-4018-8ECE-6D42E5B31DBF}" type="pres">
      <dgm:prSet presAssocID="{C4A626C7-6FBD-4389-8A98-B3D98F958208}" presName="parTrans" presStyleLbl="bgSibTrans2D1" presStyleIdx="0" presStyleCnt="6"/>
      <dgm:spPr/>
      <dgm:t>
        <a:bodyPr/>
        <a:lstStyle/>
        <a:p>
          <a:endParaRPr lang="en-US"/>
        </a:p>
      </dgm:t>
    </dgm:pt>
    <dgm:pt modelId="{CFF36CA6-7ED3-4E42-86BB-910B74ABCF01}" type="pres">
      <dgm:prSet presAssocID="{626FD52A-C160-4C01-AF5A-723E7F8C1955}" presName="node" presStyleLbl="node1" presStyleIdx="0" presStyleCnt="6">
        <dgm:presLayoutVars>
          <dgm:bulletEnabled val="1"/>
        </dgm:presLayoutVars>
      </dgm:prSet>
      <dgm:spPr/>
      <dgm:t>
        <a:bodyPr/>
        <a:lstStyle/>
        <a:p>
          <a:endParaRPr lang="en-US"/>
        </a:p>
      </dgm:t>
    </dgm:pt>
    <dgm:pt modelId="{1162AD67-20E0-4D0E-BFCD-D49B2A56E5E0}" type="pres">
      <dgm:prSet presAssocID="{4E78FB49-A044-4D44-BC70-1C036B0A218F}" presName="parTrans" presStyleLbl="bgSibTrans2D1" presStyleIdx="1" presStyleCnt="6"/>
      <dgm:spPr/>
      <dgm:t>
        <a:bodyPr/>
        <a:lstStyle/>
        <a:p>
          <a:endParaRPr lang="en-US"/>
        </a:p>
      </dgm:t>
    </dgm:pt>
    <dgm:pt modelId="{7B776A06-151D-4B4E-BE2C-C5730180883C}" type="pres">
      <dgm:prSet presAssocID="{8066E105-0735-41DB-9052-95559596B178}" presName="node" presStyleLbl="node1" presStyleIdx="1" presStyleCnt="6">
        <dgm:presLayoutVars>
          <dgm:bulletEnabled val="1"/>
        </dgm:presLayoutVars>
      </dgm:prSet>
      <dgm:spPr/>
      <dgm:t>
        <a:bodyPr/>
        <a:lstStyle/>
        <a:p>
          <a:endParaRPr lang="en-US"/>
        </a:p>
      </dgm:t>
    </dgm:pt>
    <dgm:pt modelId="{8E87DAD6-298D-4C4F-B1BE-FAD030AD9D07}" type="pres">
      <dgm:prSet presAssocID="{F50A7F44-8F67-4E9D-BED6-7FFD5F0A2801}" presName="parTrans" presStyleLbl="bgSibTrans2D1" presStyleIdx="2" presStyleCnt="6"/>
      <dgm:spPr/>
      <dgm:t>
        <a:bodyPr/>
        <a:lstStyle/>
        <a:p>
          <a:endParaRPr lang="en-US"/>
        </a:p>
      </dgm:t>
    </dgm:pt>
    <dgm:pt modelId="{AE45DBA9-EE19-4E6D-BF88-62ED3FB325D1}" type="pres">
      <dgm:prSet presAssocID="{20DF0987-E0D3-400A-BD36-F98B62F863AB}" presName="node" presStyleLbl="node1" presStyleIdx="2" presStyleCnt="6">
        <dgm:presLayoutVars>
          <dgm:bulletEnabled val="1"/>
        </dgm:presLayoutVars>
      </dgm:prSet>
      <dgm:spPr/>
      <dgm:t>
        <a:bodyPr/>
        <a:lstStyle/>
        <a:p>
          <a:endParaRPr lang="en-US"/>
        </a:p>
      </dgm:t>
    </dgm:pt>
    <dgm:pt modelId="{0153814E-A591-4B9E-8C24-0F5E4B28CB44}" type="pres">
      <dgm:prSet presAssocID="{2A2C45D5-6ACD-4E23-ABC4-D2E397B8B4E5}" presName="parTrans" presStyleLbl="bgSibTrans2D1" presStyleIdx="3" presStyleCnt="6"/>
      <dgm:spPr/>
      <dgm:t>
        <a:bodyPr/>
        <a:lstStyle/>
        <a:p>
          <a:endParaRPr lang="en-US"/>
        </a:p>
      </dgm:t>
    </dgm:pt>
    <dgm:pt modelId="{D05A4A38-F411-4D42-BFA5-57A254A00348}" type="pres">
      <dgm:prSet presAssocID="{82E25846-653E-43EF-BB09-2072C13998C4}" presName="node" presStyleLbl="node1" presStyleIdx="3" presStyleCnt="6">
        <dgm:presLayoutVars>
          <dgm:bulletEnabled val="1"/>
        </dgm:presLayoutVars>
      </dgm:prSet>
      <dgm:spPr/>
      <dgm:t>
        <a:bodyPr/>
        <a:lstStyle/>
        <a:p>
          <a:endParaRPr lang="en-US"/>
        </a:p>
      </dgm:t>
    </dgm:pt>
    <dgm:pt modelId="{F46EB61F-6C4F-492F-B35E-F77F1D1EE590}" type="pres">
      <dgm:prSet presAssocID="{789EF094-30B4-43F2-9727-97C001C3981C}" presName="parTrans" presStyleLbl="bgSibTrans2D1" presStyleIdx="4" presStyleCnt="6"/>
      <dgm:spPr/>
      <dgm:t>
        <a:bodyPr/>
        <a:lstStyle/>
        <a:p>
          <a:endParaRPr lang="en-US"/>
        </a:p>
      </dgm:t>
    </dgm:pt>
    <dgm:pt modelId="{158AF2BF-2378-4472-B629-F2E7D275F87A}" type="pres">
      <dgm:prSet presAssocID="{21B7C250-5A7A-4D47-BD5E-86BB9AB50405}" presName="node" presStyleLbl="node1" presStyleIdx="4" presStyleCnt="6">
        <dgm:presLayoutVars>
          <dgm:bulletEnabled val="1"/>
        </dgm:presLayoutVars>
      </dgm:prSet>
      <dgm:spPr/>
      <dgm:t>
        <a:bodyPr/>
        <a:lstStyle/>
        <a:p>
          <a:endParaRPr lang="en-US"/>
        </a:p>
      </dgm:t>
    </dgm:pt>
    <dgm:pt modelId="{CAB22D4A-432B-44E0-B2EB-8E5E97D71FB9}" type="pres">
      <dgm:prSet presAssocID="{32132EDA-AEA3-4BD6-A11D-9BC25C74AE5D}" presName="parTrans" presStyleLbl="bgSibTrans2D1" presStyleIdx="5" presStyleCnt="6"/>
      <dgm:spPr/>
      <dgm:t>
        <a:bodyPr/>
        <a:lstStyle/>
        <a:p>
          <a:endParaRPr lang="en-US"/>
        </a:p>
      </dgm:t>
    </dgm:pt>
    <dgm:pt modelId="{9107FF7C-0CA2-4A06-94D7-829777D9B942}" type="pres">
      <dgm:prSet presAssocID="{7E3832B9-B823-438C-98B5-15415B845A79}" presName="node" presStyleLbl="node1" presStyleIdx="5" presStyleCnt="6">
        <dgm:presLayoutVars>
          <dgm:bulletEnabled val="1"/>
        </dgm:presLayoutVars>
      </dgm:prSet>
      <dgm:spPr/>
      <dgm:t>
        <a:bodyPr/>
        <a:lstStyle/>
        <a:p>
          <a:endParaRPr lang="en-US"/>
        </a:p>
      </dgm:t>
    </dgm:pt>
  </dgm:ptLst>
  <dgm:cxnLst>
    <dgm:cxn modelId="{3FD3C63F-C441-4CCE-83CC-03503A28C978}" type="presOf" srcId="{626FD52A-C160-4C01-AF5A-723E7F8C1955}" destId="{CFF36CA6-7ED3-4E42-86BB-910B74ABCF01}" srcOrd="0" destOrd="0" presId="urn:microsoft.com/office/officeart/2005/8/layout/radial4"/>
    <dgm:cxn modelId="{F25851AF-BD3D-4472-B2FA-43CE36E0E064}" type="presOf" srcId="{32132EDA-AEA3-4BD6-A11D-9BC25C74AE5D}" destId="{CAB22D4A-432B-44E0-B2EB-8E5E97D71FB9}" srcOrd="0" destOrd="0" presId="urn:microsoft.com/office/officeart/2005/8/layout/radial4"/>
    <dgm:cxn modelId="{260D487B-CF3F-4AF1-8F59-D8B0DCFBCF67}" type="presOf" srcId="{7E3832B9-B823-438C-98B5-15415B845A79}" destId="{9107FF7C-0CA2-4A06-94D7-829777D9B942}" srcOrd="0" destOrd="0" presId="urn:microsoft.com/office/officeart/2005/8/layout/radial4"/>
    <dgm:cxn modelId="{D0E35D6B-45CB-410A-81C3-0F1F72765D84}" type="presOf" srcId="{8066E105-0735-41DB-9052-95559596B178}" destId="{7B776A06-151D-4B4E-BE2C-C5730180883C}" srcOrd="0" destOrd="0" presId="urn:microsoft.com/office/officeart/2005/8/layout/radial4"/>
    <dgm:cxn modelId="{82C4900B-458A-49BB-B54D-CBE8409F2B4B}" srcId="{7A19AC07-C014-4957-B7F7-0CB50B5702B9}" destId="{21B7C250-5A7A-4D47-BD5E-86BB9AB50405}" srcOrd="4" destOrd="0" parTransId="{789EF094-30B4-43F2-9727-97C001C3981C}" sibTransId="{1506BC06-0A87-4D65-A816-1AE5D81FC84B}"/>
    <dgm:cxn modelId="{EF4D44B9-FB08-462B-8F21-B431D7B71387}" type="presOf" srcId="{77F01CDC-F6AC-4352-AD23-5C8D0ADC035A}" destId="{D835D14A-3D2F-4E1F-AE6C-0B15036E3B57}" srcOrd="0" destOrd="0" presId="urn:microsoft.com/office/officeart/2005/8/layout/radial4"/>
    <dgm:cxn modelId="{7DEFCE34-A50B-4592-A81B-A8E25A1ADEC0}" type="presOf" srcId="{C4A626C7-6FBD-4389-8A98-B3D98F958208}" destId="{E1961C21-11A9-4018-8ECE-6D42E5B31DBF}" srcOrd="0" destOrd="0" presId="urn:microsoft.com/office/officeart/2005/8/layout/radial4"/>
    <dgm:cxn modelId="{C48D2054-2BA6-4888-945D-7B6AAE32B558}" srcId="{7A19AC07-C014-4957-B7F7-0CB50B5702B9}" destId="{7E3832B9-B823-438C-98B5-15415B845A79}" srcOrd="5" destOrd="0" parTransId="{32132EDA-AEA3-4BD6-A11D-9BC25C74AE5D}" sibTransId="{AE11D98A-3156-4050-9FFD-6821E41265B5}"/>
    <dgm:cxn modelId="{B44613BF-B5E3-4002-93DE-C7F10F118D63}" type="presOf" srcId="{4E78FB49-A044-4D44-BC70-1C036B0A218F}" destId="{1162AD67-20E0-4D0E-BFCD-D49B2A56E5E0}" srcOrd="0" destOrd="0" presId="urn:microsoft.com/office/officeart/2005/8/layout/radial4"/>
    <dgm:cxn modelId="{92F038B1-1357-41A5-800A-1A28373A78A4}" srcId="{7A19AC07-C014-4957-B7F7-0CB50B5702B9}" destId="{626FD52A-C160-4C01-AF5A-723E7F8C1955}" srcOrd="0" destOrd="0" parTransId="{C4A626C7-6FBD-4389-8A98-B3D98F958208}" sibTransId="{2B1E52C7-FA2A-4B88-B269-2B339A6030B1}"/>
    <dgm:cxn modelId="{89FEEF2E-5E2B-451B-B068-B611DC0C9664}" type="presOf" srcId="{20DF0987-E0D3-400A-BD36-F98B62F863AB}" destId="{AE45DBA9-EE19-4E6D-BF88-62ED3FB325D1}" srcOrd="0" destOrd="0" presId="urn:microsoft.com/office/officeart/2005/8/layout/radial4"/>
    <dgm:cxn modelId="{25F64AF4-F6C3-4C06-926C-480F9BE4330D}" type="presOf" srcId="{21B7C250-5A7A-4D47-BD5E-86BB9AB50405}" destId="{158AF2BF-2378-4472-B629-F2E7D275F87A}" srcOrd="0" destOrd="0" presId="urn:microsoft.com/office/officeart/2005/8/layout/radial4"/>
    <dgm:cxn modelId="{282CFE18-6C87-4314-BAAC-BB2CA4AA356B}" type="presOf" srcId="{7A19AC07-C014-4957-B7F7-0CB50B5702B9}" destId="{52527DBA-0098-4C85-9CB2-7A6F1F4E0B59}" srcOrd="0" destOrd="0" presId="urn:microsoft.com/office/officeart/2005/8/layout/radial4"/>
    <dgm:cxn modelId="{1B61F972-4A60-4CF8-867D-69F313ECF093}" srcId="{77F01CDC-F6AC-4352-AD23-5C8D0ADC035A}" destId="{7A19AC07-C014-4957-B7F7-0CB50B5702B9}" srcOrd="0" destOrd="0" parTransId="{3CC44AD7-9500-4CD5-B6B4-3F09526416BC}" sibTransId="{4160FBF2-8D31-486A-8788-245C07293F94}"/>
    <dgm:cxn modelId="{25C664F4-E841-4E76-948A-E691A236AB15}" srcId="{7A19AC07-C014-4957-B7F7-0CB50B5702B9}" destId="{8066E105-0735-41DB-9052-95559596B178}" srcOrd="1" destOrd="0" parTransId="{4E78FB49-A044-4D44-BC70-1C036B0A218F}" sibTransId="{BB490ABC-6BE0-4E67-8D0B-C71BAD35B2F1}"/>
    <dgm:cxn modelId="{6DF7E94F-DDFC-4550-A6D1-4AC06E75575F}" srcId="{7A19AC07-C014-4957-B7F7-0CB50B5702B9}" destId="{20DF0987-E0D3-400A-BD36-F98B62F863AB}" srcOrd="2" destOrd="0" parTransId="{F50A7F44-8F67-4E9D-BED6-7FFD5F0A2801}" sibTransId="{ACCAE194-2DD8-4C0C-9049-4D799458143E}"/>
    <dgm:cxn modelId="{F7513883-6654-4C60-A2C2-DC24E54F1013}" type="presOf" srcId="{82E25846-653E-43EF-BB09-2072C13998C4}" destId="{D05A4A38-F411-4D42-BFA5-57A254A00348}" srcOrd="0" destOrd="0" presId="urn:microsoft.com/office/officeart/2005/8/layout/radial4"/>
    <dgm:cxn modelId="{4011FCA3-E93D-4876-9567-036DCCF258EE}" type="presOf" srcId="{2A2C45D5-6ACD-4E23-ABC4-D2E397B8B4E5}" destId="{0153814E-A591-4B9E-8C24-0F5E4B28CB44}" srcOrd="0" destOrd="0" presId="urn:microsoft.com/office/officeart/2005/8/layout/radial4"/>
    <dgm:cxn modelId="{ABD0FBE6-C837-4187-86F2-6079A8103303}" type="presOf" srcId="{789EF094-30B4-43F2-9727-97C001C3981C}" destId="{F46EB61F-6C4F-492F-B35E-F77F1D1EE590}" srcOrd="0" destOrd="0" presId="urn:microsoft.com/office/officeart/2005/8/layout/radial4"/>
    <dgm:cxn modelId="{DEFB4E2A-87FF-4F8C-B049-BD1C12EF999D}" srcId="{7A19AC07-C014-4957-B7F7-0CB50B5702B9}" destId="{82E25846-653E-43EF-BB09-2072C13998C4}" srcOrd="3" destOrd="0" parTransId="{2A2C45D5-6ACD-4E23-ABC4-D2E397B8B4E5}" sibTransId="{D83D6B2C-F08E-4D1E-AD0C-F2C47DC7A666}"/>
    <dgm:cxn modelId="{D39C67CD-DBB6-4A24-82A2-C6005C275890}" type="presOf" srcId="{F50A7F44-8F67-4E9D-BED6-7FFD5F0A2801}" destId="{8E87DAD6-298D-4C4F-B1BE-FAD030AD9D07}" srcOrd="0" destOrd="0" presId="urn:microsoft.com/office/officeart/2005/8/layout/radial4"/>
    <dgm:cxn modelId="{CD2974EE-BF55-48C8-9763-2AD445B1B281}" type="presParOf" srcId="{D835D14A-3D2F-4E1F-AE6C-0B15036E3B57}" destId="{52527DBA-0098-4C85-9CB2-7A6F1F4E0B59}" srcOrd="0" destOrd="0" presId="urn:microsoft.com/office/officeart/2005/8/layout/radial4"/>
    <dgm:cxn modelId="{054B7B19-50F4-4667-A63B-C01B3BEEFA3B}" type="presParOf" srcId="{D835D14A-3D2F-4E1F-AE6C-0B15036E3B57}" destId="{E1961C21-11A9-4018-8ECE-6D42E5B31DBF}" srcOrd="1" destOrd="0" presId="urn:microsoft.com/office/officeart/2005/8/layout/radial4"/>
    <dgm:cxn modelId="{72E2E323-852D-4DC3-88AF-94B50F595D06}" type="presParOf" srcId="{D835D14A-3D2F-4E1F-AE6C-0B15036E3B57}" destId="{CFF36CA6-7ED3-4E42-86BB-910B74ABCF01}" srcOrd="2" destOrd="0" presId="urn:microsoft.com/office/officeart/2005/8/layout/radial4"/>
    <dgm:cxn modelId="{1FF11294-9486-4471-9822-2C5236B0A062}" type="presParOf" srcId="{D835D14A-3D2F-4E1F-AE6C-0B15036E3B57}" destId="{1162AD67-20E0-4D0E-BFCD-D49B2A56E5E0}" srcOrd="3" destOrd="0" presId="urn:microsoft.com/office/officeart/2005/8/layout/radial4"/>
    <dgm:cxn modelId="{B060D7D5-4EAE-43AD-B076-F85EC51FCFE7}" type="presParOf" srcId="{D835D14A-3D2F-4E1F-AE6C-0B15036E3B57}" destId="{7B776A06-151D-4B4E-BE2C-C5730180883C}" srcOrd="4" destOrd="0" presId="urn:microsoft.com/office/officeart/2005/8/layout/radial4"/>
    <dgm:cxn modelId="{E43BD414-2968-4101-A6F5-C7979F6E70D0}" type="presParOf" srcId="{D835D14A-3D2F-4E1F-AE6C-0B15036E3B57}" destId="{8E87DAD6-298D-4C4F-B1BE-FAD030AD9D07}" srcOrd="5" destOrd="0" presId="urn:microsoft.com/office/officeart/2005/8/layout/radial4"/>
    <dgm:cxn modelId="{A51294A3-CAD3-4608-9408-324B87F88936}" type="presParOf" srcId="{D835D14A-3D2F-4E1F-AE6C-0B15036E3B57}" destId="{AE45DBA9-EE19-4E6D-BF88-62ED3FB325D1}" srcOrd="6" destOrd="0" presId="urn:microsoft.com/office/officeart/2005/8/layout/radial4"/>
    <dgm:cxn modelId="{FD3316E1-A826-49B7-A6D0-6D8B5407E7DA}" type="presParOf" srcId="{D835D14A-3D2F-4E1F-AE6C-0B15036E3B57}" destId="{0153814E-A591-4B9E-8C24-0F5E4B28CB44}" srcOrd="7" destOrd="0" presId="urn:microsoft.com/office/officeart/2005/8/layout/radial4"/>
    <dgm:cxn modelId="{8C86D7C8-1470-4AA2-BF8D-BB728DA1685B}" type="presParOf" srcId="{D835D14A-3D2F-4E1F-AE6C-0B15036E3B57}" destId="{D05A4A38-F411-4D42-BFA5-57A254A00348}" srcOrd="8" destOrd="0" presId="urn:microsoft.com/office/officeart/2005/8/layout/radial4"/>
    <dgm:cxn modelId="{3CE0055F-E4EE-4C57-A0B6-3F64E5924068}" type="presParOf" srcId="{D835D14A-3D2F-4E1F-AE6C-0B15036E3B57}" destId="{F46EB61F-6C4F-492F-B35E-F77F1D1EE590}" srcOrd="9" destOrd="0" presId="urn:microsoft.com/office/officeart/2005/8/layout/radial4"/>
    <dgm:cxn modelId="{E3B2B996-DDAA-42A6-9068-A18A23FA4CB1}" type="presParOf" srcId="{D835D14A-3D2F-4E1F-AE6C-0B15036E3B57}" destId="{158AF2BF-2378-4472-B629-F2E7D275F87A}" srcOrd="10" destOrd="0" presId="urn:microsoft.com/office/officeart/2005/8/layout/radial4"/>
    <dgm:cxn modelId="{662C42AC-8143-4551-81F3-6912C7D7D134}" type="presParOf" srcId="{D835D14A-3D2F-4E1F-AE6C-0B15036E3B57}" destId="{CAB22D4A-432B-44E0-B2EB-8E5E97D71FB9}" srcOrd="11" destOrd="0" presId="urn:microsoft.com/office/officeart/2005/8/layout/radial4"/>
    <dgm:cxn modelId="{73D01CA6-3E2C-4146-9DF6-6F9A50C9F4AB}" type="presParOf" srcId="{D835D14A-3D2F-4E1F-AE6C-0B15036E3B57}" destId="{9107FF7C-0CA2-4A06-94D7-829777D9B942}" srcOrd="12"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8B8986-61BC-4BB0-935D-BD62FC1C5699}"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EA468B3D-C193-4C30-A3E2-AD6CB97B86E7}">
      <dgm:prSet phldrT="[Text]" custT="1"/>
      <dgm:spPr/>
      <dgm:t>
        <a:bodyPr/>
        <a:lstStyle/>
        <a:p>
          <a:r>
            <a:rPr lang="en-US" sz="2800" dirty="0" smtClean="0"/>
            <a:t>Sampling Frame</a:t>
          </a:r>
          <a:endParaRPr lang="en-US" sz="2800" dirty="0"/>
        </a:p>
      </dgm:t>
    </dgm:pt>
    <dgm:pt modelId="{82A6D444-E9F3-494F-B475-50874B89A404}" type="parTrans" cxnId="{EF07C300-8DCE-4DDD-82C2-F0938FB09B48}">
      <dgm:prSet/>
      <dgm:spPr/>
      <dgm:t>
        <a:bodyPr/>
        <a:lstStyle/>
        <a:p>
          <a:endParaRPr lang="en-US"/>
        </a:p>
      </dgm:t>
    </dgm:pt>
    <dgm:pt modelId="{122D48C1-C152-4970-B18E-625115970860}" type="sibTrans" cxnId="{EF07C300-8DCE-4DDD-82C2-F0938FB09B48}">
      <dgm:prSet/>
      <dgm:spPr/>
      <dgm:t>
        <a:bodyPr/>
        <a:lstStyle/>
        <a:p>
          <a:endParaRPr lang="en-US"/>
        </a:p>
      </dgm:t>
    </dgm:pt>
    <dgm:pt modelId="{4FB9EFF1-E2E4-4E42-B3B2-AEB923A82A66}">
      <dgm:prSet phldrT="[Text]" custT="1"/>
      <dgm:spPr/>
      <dgm:t>
        <a:bodyPr/>
        <a:lstStyle/>
        <a:p>
          <a:r>
            <a:rPr lang="en-US" sz="1800" dirty="0" smtClean="0"/>
            <a:t>Census of HIV-Care Facilities</a:t>
          </a:r>
          <a:endParaRPr lang="en-US" sz="1800" dirty="0"/>
        </a:p>
      </dgm:t>
    </dgm:pt>
    <dgm:pt modelId="{A51B41F6-8B50-44C8-9DEC-B2685C7947AD}" type="parTrans" cxnId="{90A880DB-DA24-41F2-90CA-C985081BD087}">
      <dgm:prSet/>
      <dgm:spPr/>
      <dgm:t>
        <a:bodyPr/>
        <a:lstStyle/>
        <a:p>
          <a:endParaRPr lang="en-US"/>
        </a:p>
      </dgm:t>
    </dgm:pt>
    <dgm:pt modelId="{0A1C3A3A-DBC1-4EFE-80D6-2FE71BE3DA50}" type="sibTrans" cxnId="{90A880DB-DA24-41F2-90CA-C985081BD087}">
      <dgm:prSet/>
      <dgm:spPr/>
      <dgm:t>
        <a:bodyPr/>
        <a:lstStyle/>
        <a:p>
          <a:endParaRPr lang="en-US"/>
        </a:p>
      </dgm:t>
    </dgm:pt>
    <dgm:pt modelId="{85EEA9E8-4561-4260-905B-549824B04361}">
      <dgm:prSet phldrT="[Text]" custT="1"/>
      <dgm:spPr/>
      <dgm:t>
        <a:bodyPr/>
        <a:lstStyle/>
        <a:p>
          <a:r>
            <a:rPr lang="en-US" sz="2800" dirty="0" smtClean="0"/>
            <a:t>Sample</a:t>
          </a:r>
          <a:endParaRPr lang="en-US" sz="2800" dirty="0"/>
        </a:p>
      </dgm:t>
    </dgm:pt>
    <dgm:pt modelId="{13A88622-3A58-46B2-A1DB-6D5F639B93D5}" type="parTrans" cxnId="{5247BD73-5A36-4FDC-B7E3-2CBC37611816}">
      <dgm:prSet/>
      <dgm:spPr/>
      <dgm:t>
        <a:bodyPr/>
        <a:lstStyle/>
        <a:p>
          <a:endParaRPr lang="en-US"/>
        </a:p>
      </dgm:t>
    </dgm:pt>
    <dgm:pt modelId="{A596F065-BF20-4CEF-9584-781C2667DE24}" type="sibTrans" cxnId="{5247BD73-5A36-4FDC-B7E3-2CBC37611816}">
      <dgm:prSet/>
      <dgm:spPr/>
      <dgm:t>
        <a:bodyPr/>
        <a:lstStyle/>
        <a:p>
          <a:endParaRPr lang="en-US"/>
        </a:p>
      </dgm:t>
    </dgm:pt>
    <dgm:pt modelId="{EDEDC4A6-DF04-4D2D-8C2B-0A657E2B880C}">
      <dgm:prSet phldrT="[Text]" custT="1"/>
      <dgm:spPr/>
      <dgm:t>
        <a:bodyPr/>
        <a:lstStyle/>
        <a:p>
          <a:r>
            <a:rPr lang="en-US" sz="1800" dirty="0" smtClean="0"/>
            <a:t>Participating Facilities</a:t>
          </a:r>
          <a:endParaRPr lang="en-US" sz="1800" dirty="0"/>
        </a:p>
      </dgm:t>
    </dgm:pt>
    <dgm:pt modelId="{EB02A0D6-4D49-4F6D-B5AC-070B05A3D114}" type="parTrans" cxnId="{5A69F10D-84BE-4E47-8408-9928FC096754}">
      <dgm:prSet/>
      <dgm:spPr/>
      <dgm:t>
        <a:bodyPr/>
        <a:lstStyle/>
        <a:p>
          <a:endParaRPr lang="en-US"/>
        </a:p>
      </dgm:t>
    </dgm:pt>
    <dgm:pt modelId="{42EC3DF9-ED8F-431B-B5B8-56A019C147FA}" type="sibTrans" cxnId="{5A69F10D-84BE-4E47-8408-9928FC096754}">
      <dgm:prSet/>
      <dgm:spPr/>
      <dgm:t>
        <a:bodyPr/>
        <a:lstStyle/>
        <a:p>
          <a:endParaRPr lang="en-US"/>
        </a:p>
      </dgm:t>
    </dgm:pt>
    <dgm:pt modelId="{667A8194-9F76-4268-8716-A925C333BA61}">
      <dgm:prSet phldrT="[Text]" custT="1"/>
      <dgm:spPr/>
      <dgm:t>
        <a:bodyPr/>
        <a:lstStyle/>
        <a:p>
          <a:r>
            <a:rPr lang="en-US" sz="2800" dirty="0" smtClean="0"/>
            <a:t>Sample of Participants</a:t>
          </a:r>
          <a:endParaRPr lang="en-US" sz="2800" dirty="0"/>
        </a:p>
      </dgm:t>
    </dgm:pt>
    <dgm:pt modelId="{F816365C-074A-4104-900B-5FC54C1516FA}" type="parTrans" cxnId="{AC2F61F9-0683-449A-8AF4-D8A2942FC781}">
      <dgm:prSet/>
      <dgm:spPr/>
      <dgm:t>
        <a:bodyPr/>
        <a:lstStyle/>
        <a:p>
          <a:endParaRPr lang="en-US"/>
        </a:p>
      </dgm:t>
    </dgm:pt>
    <dgm:pt modelId="{BEE9606B-A1DF-44BD-979F-54C60866F9DD}" type="sibTrans" cxnId="{AC2F61F9-0683-449A-8AF4-D8A2942FC781}">
      <dgm:prSet/>
      <dgm:spPr/>
      <dgm:t>
        <a:bodyPr/>
        <a:lstStyle/>
        <a:p>
          <a:endParaRPr lang="en-US"/>
        </a:p>
      </dgm:t>
    </dgm:pt>
    <dgm:pt modelId="{BA50A649-B82E-4D9A-8E08-C6895DD5A4DC}">
      <dgm:prSet phldrT="[Text]" custT="1"/>
      <dgm:spPr/>
      <dgm:t>
        <a:bodyPr/>
        <a:lstStyle/>
        <a:p>
          <a:r>
            <a:rPr lang="en-US" sz="1800" dirty="0" smtClean="0"/>
            <a:t>Selected from participating facilities</a:t>
          </a:r>
          <a:endParaRPr lang="en-US" sz="1800" dirty="0"/>
        </a:p>
      </dgm:t>
    </dgm:pt>
    <dgm:pt modelId="{022CB1D8-9F2D-4B59-AEDB-708837049666}" type="parTrans" cxnId="{EB484EA0-B8A5-44CB-A2D2-89E72D6C874E}">
      <dgm:prSet/>
      <dgm:spPr/>
      <dgm:t>
        <a:bodyPr/>
        <a:lstStyle/>
        <a:p>
          <a:endParaRPr lang="en-US"/>
        </a:p>
      </dgm:t>
    </dgm:pt>
    <dgm:pt modelId="{35F8765F-A3A7-4122-A478-AEB07A518B10}" type="sibTrans" cxnId="{EB484EA0-B8A5-44CB-A2D2-89E72D6C874E}">
      <dgm:prSet/>
      <dgm:spPr/>
      <dgm:t>
        <a:bodyPr/>
        <a:lstStyle/>
        <a:p>
          <a:endParaRPr lang="en-US"/>
        </a:p>
      </dgm:t>
    </dgm:pt>
    <dgm:pt modelId="{B0B0C2C9-C2C1-43C6-B572-EC9695AF98FD}" type="pres">
      <dgm:prSet presAssocID="{868B8986-61BC-4BB0-935D-BD62FC1C5699}" presName="Name0" presStyleCnt="0">
        <dgm:presLayoutVars>
          <dgm:dir/>
          <dgm:animLvl val="lvl"/>
          <dgm:resizeHandles val="exact"/>
        </dgm:presLayoutVars>
      </dgm:prSet>
      <dgm:spPr/>
      <dgm:t>
        <a:bodyPr/>
        <a:lstStyle/>
        <a:p>
          <a:endParaRPr lang="en-US"/>
        </a:p>
      </dgm:t>
    </dgm:pt>
    <dgm:pt modelId="{5B5AD112-4203-40A3-B1A1-4CFFD90EFC43}" type="pres">
      <dgm:prSet presAssocID="{667A8194-9F76-4268-8716-A925C333BA61}" presName="boxAndChildren" presStyleCnt="0"/>
      <dgm:spPr/>
    </dgm:pt>
    <dgm:pt modelId="{F6800892-B7A3-44CC-B5F8-E1C591D4B3BE}" type="pres">
      <dgm:prSet presAssocID="{667A8194-9F76-4268-8716-A925C333BA61}" presName="parentTextBox" presStyleLbl="node1" presStyleIdx="0" presStyleCnt="3"/>
      <dgm:spPr/>
      <dgm:t>
        <a:bodyPr/>
        <a:lstStyle/>
        <a:p>
          <a:endParaRPr lang="en-US"/>
        </a:p>
      </dgm:t>
    </dgm:pt>
    <dgm:pt modelId="{63C7F662-D62E-4503-9C61-235F4E49A16C}" type="pres">
      <dgm:prSet presAssocID="{667A8194-9F76-4268-8716-A925C333BA61}" presName="entireBox" presStyleLbl="node1" presStyleIdx="0" presStyleCnt="3"/>
      <dgm:spPr/>
      <dgm:t>
        <a:bodyPr/>
        <a:lstStyle/>
        <a:p>
          <a:endParaRPr lang="en-US"/>
        </a:p>
      </dgm:t>
    </dgm:pt>
    <dgm:pt modelId="{1F283782-FB36-4889-878A-516C2F35B661}" type="pres">
      <dgm:prSet presAssocID="{667A8194-9F76-4268-8716-A925C333BA61}" presName="descendantBox" presStyleCnt="0"/>
      <dgm:spPr/>
    </dgm:pt>
    <dgm:pt modelId="{D366D258-8DF3-4FE6-A29D-02AE082509BA}" type="pres">
      <dgm:prSet presAssocID="{BA50A649-B82E-4D9A-8E08-C6895DD5A4DC}" presName="childTextBox" presStyleLbl="fgAccFollowNode1" presStyleIdx="0" presStyleCnt="3">
        <dgm:presLayoutVars>
          <dgm:bulletEnabled val="1"/>
        </dgm:presLayoutVars>
      </dgm:prSet>
      <dgm:spPr/>
      <dgm:t>
        <a:bodyPr/>
        <a:lstStyle/>
        <a:p>
          <a:endParaRPr lang="en-US"/>
        </a:p>
      </dgm:t>
    </dgm:pt>
    <dgm:pt modelId="{7A5F09BF-B395-4DBE-9298-D6F64B1978EA}" type="pres">
      <dgm:prSet presAssocID="{A596F065-BF20-4CEF-9584-781C2667DE24}" presName="sp" presStyleCnt="0"/>
      <dgm:spPr/>
    </dgm:pt>
    <dgm:pt modelId="{5AE3012B-8272-4972-89AE-B5F98DFA7D48}" type="pres">
      <dgm:prSet presAssocID="{85EEA9E8-4561-4260-905B-549824B04361}" presName="arrowAndChildren" presStyleCnt="0"/>
      <dgm:spPr/>
    </dgm:pt>
    <dgm:pt modelId="{170A2471-78B8-470F-92B4-5035D20558C9}" type="pres">
      <dgm:prSet presAssocID="{85EEA9E8-4561-4260-905B-549824B04361}" presName="parentTextArrow" presStyleLbl="node1" presStyleIdx="0" presStyleCnt="3"/>
      <dgm:spPr/>
      <dgm:t>
        <a:bodyPr/>
        <a:lstStyle/>
        <a:p>
          <a:endParaRPr lang="en-US"/>
        </a:p>
      </dgm:t>
    </dgm:pt>
    <dgm:pt modelId="{E2A9F2E2-7EEC-48A2-9E73-781BFF04EB95}" type="pres">
      <dgm:prSet presAssocID="{85EEA9E8-4561-4260-905B-549824B04361}" presName="arrow" presStyleLbl="node1" presStyleIdx="1" presStyleCnt="3"/>
      <dgm:spPr/>
      <dgm:t>
        <a:bodyPr/>
        <a:lstStyle/>
        <a:p>
          <a:endParaRPr lang="en-US"/>
        </a:p>
      </dgm:t>
    </dgm:pt>
    <dgm:pt modelId="{E19F0741-A650-4C62-BA06-EC16FE03B175}" type="pres">
      <dgm:prSet presAssocID="{85EEA9E8-4561-4260-905B-549824B04361}" presName="descendantArrow" presStyleCnt="0"/>
      <dgm:spPr/>
    </dgm:pt>
    <dgm:pt modelId="{8E1980CC-5D3E-4F52-8EE8-96EBF8C04BA7}" type="pres">
      <dgm:prSet presAssocID="{EDEDC4A6-DF04-4D2D-8C2B-0A657E2B880C}" presName="childTextArrow" presStyleLbl="fgAccFollowNode1" presStyleIdx="1" presStyleCnt="3">
        <dgm:presLayoutVars>
          <dgm:bulletEnabled val="1"/>
        </dgm:presLayoutVars>
      </dgm:prSet>
      <dgm:spPr/>
      <dgm:t>
        <a:bodyPr/>
        <a:lstStyle/>
        <a:p>
          <a:endParaRPr lang="en-US"/>
        </a:p>
      </dgm:t>
    </dgm:pt>
    <dgm:pt modelId="{CEA8D7E1-9B00-48C5-A2B1-B2DEF88644A5}" type="pres">
      <dgm:prSet presAssocID="{122D48C1-C152-4970-B18E-625115970860}" presName="sp" presStyleCnt="0"/>
      <dgm:spPr/>
    </dgm:pt>
    <dgm:pt modelId="{090840E0-33A5-4D87-A36C-09B21D9B3390}" type="pres">
      <dgm:prSet presAssocID="{EA468B3D-C193-4C30-A3E2-AD6CB97B86E7}" presName="arrowAndChildren" presStyleCnt="0"/>
      <dgm:spPr/>
    </dgm:pt>
    <dgm:pt modelId="{843050CA-61B1-4FED-AD66-08BE9E457F61}" type="pres">
      <dgm:prSet presAssocID="{EA468B3D-C193-4C30-A3E2-AD6CB97B86E7}" presName="parentTextArrow" presStyleLbl="node1" presStyleIdx="1" presStyleCnt="3"/>
      <dgm:spPr/>
      <dgm:t>
        <a:bodyPr/>
        <a:lstStyle/>
        <a:p>
          <a:endParaRPr lang="en-US"/>
        </a:p>
      </dgm:t>
    </dgm:pt>
    <dgm:pt modelId="{4C012753-95CE-423F-8B3A-D2DE505146F0}" type="pres">
      <dgm:prSet presAssocID="{EA468B3D-C193-4C30-A3E2-AD6CB97B86E7}" presName="arrow" presStyleLbl="node1" presStyleIdx="2" presStyleCnt="3"/>
      <dgm:spPr/>
      <dgm:t>
        <a:bodyPr/>
        <a:lstStyle/>
        <a:p>
          <a:endParaRPr lang="en-US"/>
        </a:p>
      </dgm:t>
    </dgm:pt>
    <dgm:pt modelId="{C6594A39-CFAA-4FA8-8EEE-910C810932AF}" type="pres">
      <dgm:prSet presAssocID="{EA468B3D-C193-4C30-A3E2-AD6CB97B86E7}" presName="descendantArrow" presStyleCnt="0"/>
      <dgm:spPr/>
    </dgm:pt>
    <dgm:pt modelId="{E375F18A-1F6C-4A6A-885F-A61CFB3CE59A}" type="pres">
      <dgm:prSet presAssocID="{4FB9EFF1-E2E4-4E42-B3B2-AEB923A82A66}" presName="childTextArrow" presStyleLbl="fgAccFollowNode1" presStyleIdx="2" presStyleCnt="3">
        <dgm:presLayoutVars>
          <dgm:bulletEnabled val="1"/>
        </dgm:presLayoutVars>
      </dgm:prSet>
      <dgm:spPr/>
      <dgm:t>
        <a:bodyPr/>
        <a:lstStyle/>
        <a:p>
          <a:endParaRPr lang="en-US"/>
        </a:p>
      </dgm:t>
    </dgm:pt>
  </dgm:ptLst>
  <dgm:cxnLst>
    <dgm:cxn modelId="{189A1E70-2127-4C8D-9766-F18CBB39F935}" type="presOf" srcId="{EDEDC4A6-DF04-4D2D-8C2B-0A657E2B880C}" destId="{8E1980CC-5D3E-4F52-8EE8-96EBF8C04BA7}" srcOrd="0" destOrd="0" presId="urn:microsoft.com/office/officeart/2005/8/layout/process4"/>
    <dgm:cxn modelId="{A0C031B4-3C3B-4AE9-A87E-175F80803D21}" type="presOf" srcId="{667A8194-9F76-4268-8716-A925C333BA61}" destId="{63C7F662-D62E-4503-9C61-235F4E49A16C}" srcOrd="1" destOrd="0" presId="urn:microsoft.com/office/officeart/2005/8/layout/process4"/>
    <dgm:cxn modelId="{5247BD73-5A36-4FDC-B7E3-2CBC37611816}" srcId="{868B8986-61BC-4BB0-935D-BD62FC1C5699}" destId="{85EEA9E8-4561-4260-905B-549824B04361}" srcOrd="1" destOrd="0" parTransId="{13A88622-3A58-46B2-A1DB-6D5F639B93D5}" sibTransId="{A596F065-BF20-4CEF-9584-781C2667DE24}"/>
    <dgm:cxn modelId="{AF964799-9CEA-4AEA-B120-7DDBE8041E25}" type="presOf" srcId="{667A8194-9F76-4268-8716-A925C333BA61}" destId="{F6800892-B7A3-44CC-B5F8-E1C591D4B3BE}" srcOrd="0" destOrd="0" presId="urn:microsoft.com/office/officeart/2005/8/layout/process4"/>
    <dgm:cxn modelId="{EB484EA0-B8A5-44CB-A2D2-89E72D6C874E}" srcId="{667A8194-9F76-4268-8716-A925C333BA61}" destId="{BA50A649-B82E-4D9A-8E08-C6895DD5A4DC}" srcOrd="0" destOrd="0" parTransId="{022CB1D8-9F2D-4B59-AEDB-708837049666}" sibTransId="{35F8765F-A3A7-4122-A478-AEB07A518B10}"/>
    <dgm:cxn modelId="{5A69F10D-84BE-4E47-8408-9928FC096754}" srcId="{85EEA9E8-4561-4260-905B-549824B04361}" destId="{EDEDC4A6-DF04-4D2D-8C2B-0A657E2B880C}" srcOrd="0" destOrd="0" parTransId="{EB02A0D6-4D49-4F6D-B5AC-070B05A3D114}" sibTransId="{42EC3DF9-ED8F-431B-B5B8-56A019C147FA}"/>
    <dgm:cxn modelId="{3030B497-ACF8-4EA8-8E25-1E24BEA971DA}" type="presOf" srcId="{85EEA9E8-4561-4260-905B-549824B04361}" destId="{E2A9F2E2-7EEC-48A2-9E73-781BFF04EB95}" srcOrd="1" destOrd="0" presId="urn:microsoft.com/office/officeart/2005/8/layout/process4"/>
    <dgm:cxn modelId="{95817038-52F5-4EBF-BBA5-2C6BBBBF5121}" type="presOf" srcId="{4FB9EFF1-E2E4-4E42-B3B2-AEB923A82A66}" destId="{E375F18A-1F6C-4A6A-885F-A61CFB3CE59A}" srcOrd="0" destOrd="0" presId="urn:microsoft.com/office/officeart/2005/8/layout/process4"/>
    <dgm:cxn modelId="{AC2F61F9-0683-449A-8AF4-D8A2942FC781}" srcId="{868B8986-61BC-4BB0-935D-BD62FC1C5699}" destId="{667A8194-9F76-4268-8716-A925C333BA61}" srcOrd="2" destOrd="0" parTransId="{F816365C-074A-4104-900B-5FC54C1516FA}" sibTransId="{BEE9606B-A1DF-44BD-979F-54C60866F9DD}"/>
    <dgm:cxn modelId="{560446A8-56E0-44D1-AFD7-43829AD73B70}" type="presOf" srcId="{868B8986-61BC-4BB0-935D-BD62FC1C5699}" destId="{B0B0C2C9-C2C1-43C6-B572-EC9695AF98FD}" srcOrd="0" destOrd="0" presId="urn:microsoft.com/office/officeart/2005/8/layout/process4"/>
    <dgm:cxn modelId="{90A880DB-DA24-41F2-90CA-C985081BD087}" srcId="{EA468B3D-C193-4C30-A3E2-AD6CB97B86E7}" destId="{4FB9EFF1-E2E4-4E42-B3B2-AEB923A82A66}" srcOrd="0" destOrd="0" parTransId="{A51B41F6-8B50-44C8-9DEC-B2685C7947AD}" sibTransId="{0A1C3A3A-DBC1-4EFE-80D6-2FE71BE3DA50}"/>
    <dgm:cxn modelId="{1A912384-175F-42F5-B83A-C6E65D02E6D8}" type="presOf" srcId="{EA468B3D-C193-4C30-A3E2-AD6CB97B86E7}" destId="{843050CA-61B1-4FED-AD66-08BE9E457F61}" srcOrd="0" destOrd="0" presId="urn:microsoft.com/office/officeart/2005/8/layout/process4"/>
    <dgm:cxn modelId="{E9171F2D-DFEF-425C-A0FD-33E0FD9A5B56}" type="presOf" srcId="{EA468B3D-C193-4C30-A3E2-AD6CB97B86E7}" destId="{4C012753-95CE-423F-8B3A-D2DE505146F0}" srcOrd="1" destOrd="0" presId="urn:microsoft.com/office/officeart/2005/8/layout/process4"/>
    <dgm:cxn modelId="{9D7C2620-AA05-4C8C-A7C1-D3CB60567B2B}" type="presOf" srcId="{85EEA9E8-4561-4260-905B-549824B04361}" destId="{170A2471-78B8-470F-92B4-5035D20558C9}" srcOrd="0" destOrd="0" presId="urn:microsoft.com/office/officeart/2005/8/layout/process4"/>
    <dgm:cxn modelId="{EF07C300-8DCE-4DDD-82C2-F0938FB09B48}" srcId="{868B8986-61BC-4BB0-935D-BD62FC1C5699}" destId="{EA468B3D-C193-4C30-A3E2-AD6CB97B86E7}" srcOrd="0" destOrd="0" parTransId="{82A6D444-E9F3-494F-B475-50874B89A404}" sibTransId="{122D48C1-C152-4970-B18E-625115970860}"/>
    <dgm:cxn modelId="{8023A9B3-5F72-4118-BD00-3AC8658360C3}" type="presOf" srcId="{BA50A649-B82E-4D9A-8E08-C6895DD5A4DC}" destId="{D366D258-8DF3-4FE6-A29D-02AE082509BA}" srcOrd="0" destOrd="0" presId="urn:microsoft.com/office/officeart/2005/8/layout/process4"/>
    <dgm:cxn modelId="{207C640D-8C49-4774-885D-2B43C3FA9A3A}" type="presParOf" srcId="{B0B0C2C9-C2C1-43C6-B572-EC9695AF98FD}" destId="{5B5AD112-4203-40A3-B1A1-4CFFD90EFC43}" srcOrd="0" destOrd="0" presId="urn:microsoft.com/office/officeart/2005/8/layout/process4"/>
    <dgm:cxn modelId="{766032BF-3052-4E87-BFB8-FBA8AC0008E9}" type="presParOf" srcId="{5B5AD112-4203-40A3-B1A1-4CFFD90EFC43}" destId="{F6800892-B7A3-44CC-B5F8-E1C591D4B3BE}" srcOrd="0" destOrd="0" presId="urn:microsoft.com/office/officeart/2005/8/layout/process4"/>
    <dgm:cxn modelId="{2948FBEA-3D14-42AD-B599-8A14897D730A}" type="presParOf" srcId="{5B5AD112-4203-40A3-B1A1-4CFFD90EFC43}" destId="{63C7F662-D62E-4503-9C61-235F4E49A16C}" srcOrd="1" destOrd="0" presId="urn:microsoft.com/office/officeart/2005/8/layout/process4"/>
    <dgm:cxn modelId="{25FC4B2F-D947-4ECB-8AAF-23E5C1F61976}" type="presParOf" srcId="{5B5AD112-4203-40A3-B1A1-4CFFD90EFC43}" destId="{1F283782-FB36-4889-878A-516C2F35B661}" srcOrd="2" destOrd="0" presId="urn:microsoft.com/office/officeart/2005/8/layout/process4"/>
    <dgm:cxn modelId="{B8367B13-E839-44CF-BD73-885345CFE154}" type="presParOf" srcId="{1F283782-FB36-4889-878A-516C2F35B661}" destId="{D366D258-8DF3-4FE6-A29D-02AE082509BA}" srcOrd="0" destOrd="0" presId="urn:microsoft.com/office/officeart/2005/8/layout/process4"/>
    <dgm:cxn modelId="{DC4D986D-F530-4C20-B080-09FE1BE160CF}" type="presParOf" srcId="{B0B0C2C9-C2C1-43C6-B572-EC9695AF98FD}" destId="{7A5F09BF-B395-4DBE-9298-D6F64B1978EA}" srcOrd="1" destOrd="0" presId="urn:microsoft.com/office/officeart/2005/8/layout/process4"/>
    <dgm:cxn modelId="{16B4000E-56FA-4B83-83FB-3D8C676D0888}" type="presParOf" srcId="{B0B0C2C9-C2C1-43C6-B572-EC9695AF98FD}" destId="{5AE3012B-8272-4972-89AE-B5F98DFA7D48}" srcOrd="2" destOrd="0" presId="urn:microsoft.com/office/officeart/2005/8/layout/process4"/>
    <dgm:cxn modelId="{73D26AEF-4713-482C-BA3C-FBDDB51F7AC8}" type="presParOf" srcId="{5AE3012B-8272-4972-89AE-B5F98DFA7D48}" destId="{170A2471-78B8-470F-92B4-5035D20558C9}" srcOrd="0" destOrd="0" presId="urn:microsoft.com/office/officeart/2005/8/layout/process4"/>
    <dgm:cxn modelId="{9BE901BD-96FE-42AB-9111-B86A0BE2871A}" type="presParOf" srcId="{5AE3012B-8272-4972-89AE-B5F98DFA7D48}" destId="{E2A9F2E2-7EEC-48A2-9E73-781BFF04EB95}" srcOrd="1" destOrd="0" presId="urn:microsoft.com/office/officeart/2005/8/layout/process4"/>
    <dgm:cxn modelId="{540F218D-1340-400D-9F4D-C3D93A72B92D}" type="presParOf" srcId="{5AE3012B-8272-4972-89AE-B5F98DFA7D48}" destId="{E19F0741-A650-4C62-BA06-EC16FE03B175}" srcOrd="2" destOrd="0" presId="urn:microsoft.com/office/officeart/2005/8/layout/process4"/>
    <dgm:cxn modelId="{3D416DB8-72CA-4501-822D-F941EED472A4}" type="presParOf" srcId="{E19F0741-A650-4C62-BA06-EC16FE03B175}" destId="{8E1980CC-5D3E-4F52-8EE8-96EBF8C04BA7}" srcOrd="0" destOrd="0" presId="urn:microsoft.com/office/officeart/2005/8/layout/process4"/>
    <dgm:cxn modelId="{77966D51-C536-455C-AC75-B75515A6E923}" type="presParOf" srcId="{B0B0C2C9-C2C1-43C6-B572-EC9695AF98FD}" destId="{CEA8D7E1-9B00-48C5-A2B1-B2DEF88644A5}" srcOrd="3" destOrd="0" presId="urn:microsoft.com/office/officeart/2005/8/layout/process4"/>
    <dgm:cxn modelId="{319D3109-420E-4EF7-889C-716DEDC76D14}" type="presParOf" srcId="{B0B0C2C9-C2C1-43C6-B572-EC9695AF98FD}" destId="{090840E0-33A5-4D87-A36C-09B21D9B3390}" srcOrd="4" destOrd="0" presId="urn:microsoft.com/office/officeart/2005/8/layout/process4"/>
    <dgm:cxn modelId="{B48DB02D-558D-4A75-B27D-8F67365F6E2F}" type="presParOf" srcId="{090840E0-33A5-4D87-A36C-09B21D9B3390}" destId="{843050CA-61B1-4FED-AD66-08BE9E457F61}" srcOrd="0" destOrd="0" presId="urn:microsoft.com/office/officeart/2005/8/layout/process4"/>
    <dgm:cxn modelId="{10712652-6E51-41C4-B350-1418F8EFB055}" type="presParOf" srcId="{090840E0-33A5-4D87-A36C-09B21D9B3390}" destId="{4C012753-95CE-423F-8B3A-D2DE505146F0}" srcOrd="1" destOrd="0" presId="urn:microsoft.com/office/officeart/2005/8/layout/process4"/>
    <dgm:cxn modelId="{13B92A0A-A374-4A25-AF04-CBE9577E424A}" type="presParOf" srcId="{090840E0-33A5-4D87-A36C-09B21D9B3390}" destId="{C6594A39-CFAA-4FA8-8EEE-910C810932AF}" srcOrd="2" destOrd="0" presId="urn:microsoft.com/office/officeart/2005/8/layout/process4"/>
    <dgm:cxn modelId="{7BE21EEB-321A-4123-B5F4-3D84615E845F}" type="presParOf" srcId="{C6594A39-CFAA-4FA8-8EEE-910C810932AF}" destId="{E375F18A-1F6C-4A6A-885F-A61CFB3CE59A}"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75E95D-734A-462F-AD13-5C974710DA07}">
      <dsp:nvSpPr>
        <dsp:cNvPr id="0" name=""/>
        <dsp:cNvSpPr/>
      </dsp:nvSpPr>
      <dsp:spPr>
        <a:xfrm>
          <a:off x="617219" y="0"/>
          <a:ext cx="6995160" cy="525780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C152F-F761-41A8-9669-277CB6522B2E}">
      <dsp:nvSpPr>
        <dsp:cNvPr id="0" name=""/>
        <dsp:cNvSpPr/>
      </dsp:nvSpPr>
      <dsp:spPr>
        <a:xfrm>
          <a:off x="8840" y="1577340"/>
          <a:ext cx="2648902" cy="2103120"/>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Collect data on Persons Living with HIV</a:t>
          </a:r>
          <a:endParaRPr lang="en-US" sz="2100" kern="1200" dirty="0"/>
        </a:p>
      </dsp:txBody>
      <dsp:txXfrm>
        <a:off x="8840" y="1577340"/>
        <a:ext cx="2648902" cy="2103120"/>
      </dsp:txXfrm>
    </dsp:sp>
    <dsp:sp modelId="{40F317B2-662A-4821-A90F-022142AF3AB4}">
      <dsp:nvSpPr>
        <dsp:cNvPr id="0" name=""/>
        <dsp:cNvSpPr/>
      </dsp:nvSpPr>
      <dsp:spPr>
        <a:xfrm>
          <a:off x="2790348" y="1577340"/>
          <a:ext cx="2648902" cy="2103120"/>
        </a:xfrm>
        <a:prstGeom prst="roundRect">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Work with providers and other stakeholders to improve data quality and understand needs</a:t>
          </a:r>
          <a:endParaRPr lang="en-US" sz="2100" kern="1200" dirty="0"/>
        </a:p>
      </dsp:txBody>
      <dsp:txXfrm>
        <a:off x="2790348" y="1577340"/>
        <a:ext cx="2648902" cy="2103120"/>
      </dsp:txXfrm>
    </dsp:sp>
    <dsp:sp modelId="{2C41A05C-6D11-437A-AFE0-37E666909106}">
      <dsp:nvSpPr>
        <dsp:cNvPr id="0" name=""/>
        <dsp:cNvSpPr/>
      </dsp:nvSpPr>
      <dsp:spPr>
        <a:xfrm>
          <a:off x="5571857" y="1577340"/>
          <a:ext cx="2648902" cy="2103120"/>
        </a:xfrm>
        <a:prstGeom prst="roundRect">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Disseminate information on HIV data, trends, rates to monitor the epidemic </a:t>
          </a:r>
          <a:endParaRPr lang="en-US" sz="2100" kern="1200" dirty="0"/>
        </a:p>
      </dsp:txBody>
      <dsp:txXfrm>
        <a:off x="5571857" y="1577340"/>
        <a:ext cx="2648902" cy="21031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BE14AD-48C7-499D-8BFE-9904558500F6}">
      <dsp:nvSpPr>
        <dsp:cNvPr id="0" name=""/>
        <dsp:cNvSpPr/>
      </dsp:nvSpPr>
      <dsp:spPr>
        <a:xfrm>
          <a:off x="0" y="2974343"/>
          <a:ext cx="4041774" cy="976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HIV-Care Facilities</a:t>
          </a:r>
          <a:endParaRPr lang="en-US" sz="2800" kern="1200" dirty="0"/>
        </a:p>
      </dsp:txBody>
      <dsp:txXfrm>
        <a:off x="0" y="2974343"/>
        <a:ext cx="4041774" cy="527172"/>
      </dsp:txXfrm>
    </dsp:sp>
    <dsp:sp modelId="{444216E4-D40A-49FF-8E67-E953BF40A701}">
      <dsp:nvSpPr>
        <dsp:cNvPr id="0" name=""/>
        <dsp:cNvSpPr/>
      </dsp:nvSpPr>
      <dsp:spPr>
        <a:xfrm>
          <a:off x="0" y="3481991"/>
          <a:ext cx="4041774" cy="44907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Usual place of care</a:t>
          </a:r>
          <a:endParaRPr lang="en-US" sz="1800" kern="1200" dirty="0"/>
        </a:p>
      </dsp:txBody>
      <dsp:txXfrm>
        <a:off x="0" y="3481991"/>
        <a:ext cx="4041774" cy="449073"/>
      </dsp:txXfrm>
    </dsp:sp>
    <dsp:sp modelId="{D361B8A1-2AA2-49C2-8435-713FEAD09ADC}">
      <dsp:nvSpPr>
        <dsp:cNvPr id="0" name=""/>
        <dsp:cNvSpPr/>
      </dsp:nvSpPr>
      <dsp:spPr>
        <a:xfrm rot="10800000">
          <a:off x="0" y="1487521"/>
          <a:ext cx="4041774" cy="1501466"/>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Sample of Participants</a:t>
          </a:r>
          <a:endParaRPr lang="en-US" sz="2800" kern="1200" dirty="0"/>
        </a:p>
      </dsp:txBody>
      <dsp:txXfrm>
        <a:off x="0" y="1487521"/>
        <a:ext cx="4041774" cy="527014"/>
      </dsp:txXfrm>
    </dsp:sp>
    <dsp:sp modelId="{56D35E86-A198-4F59-A9D8-1E291DDD737E}">
      <dsp:nvSpPr>
        <dsp:cNvPr id="0" name=""/>
        <dsp:cNvSpPr/>
      </dsp:nvSpPr>
      <dsp:spPr>
        <a:xfrm>
          <a:off x="0" y="2014535"/>
          <a:ext cx="4041774" cy="44893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Selected from </a:t>
          </a:r>
          <a:r>
            <a:rPr lang="en-US" sz="1800" kern="1200" dirty="0" err="1" smtClean="0"/>
            <a:t>eHARS</a:t>
          </a:r>
          <a:endParaRPr lang="en-US" sz="1800" kern="1200" dirty="0"/>
        </a:p>
      </dsp:txBody>
      <dsp:txXfrm>
        <a:off x="0" y="2014535"/>
        <a:ext cx="4041774" cy="448938"/>
      </dsp:txXfrm>
    </dsp:sp>
    <dsp:sp modelId="{DF879AA2-2C15-4ECF-87AD-75975A60BC6B}">
      <dsp:nvSpPr>
        <dsp:cNvPr id="0" name=""/>
        <dsp:cNvSpPr/>
      </dsp:nvSpPr>
      <dsp:spPr>
        <a:xfrm rot="10800000">
          <a:off x="0" y="698"/>
          <a:ext cx="4041774" cy="1501466"/>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Sampling Frame</a:t>
          </a:r>
          <a:endParaRPr lang="en-US" sz="2800" kern="1200" dirty="0"/>
        </a:p>
      </dsp:txBody>
      <dsp:txXfrm>
        <a:off x="0" y="698"/>
        <a:ext cx="4041774" cy="527014"/>
      </dsp:txXfrm>
    </dsp:sp>
    <dsp:sp modelId="{31C0A954-2873-4939-BBE9-720EC9BE5EBF}">
      <dsp:nvSpPr>
        <dsp:cNvPr id="0" name=""/>
        <dsp:cNvSpPr/>
      </dsp:nvSpPr>
      <dsp:spPr>
        <a:xfrm>
          <a:off x="0" y="527713"/>
          <a:ext cx="4041774" cy="44893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Cases in </a:t>
          </a:r>
          <a:r>
            <a:rPr lang="en-US" sz="1800" kern="1200" dirty="0" err="1" smtClean="0"/>
            <a:t>eHARS</a:t>
          </a:r>
          <a:endParaRPr lang="en-US" sz="1800" kern="1200" dirty="0"/>
        </a:p>
      </dsp:txBody>
      <dsp:txXfrm>
        <a:off x="0" y="527713"/>
        <a:ext cx="4041774" cy="4489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6308B3-04A5-4F22-8586-C3E2BCAA196C}">
      <dsp:nvSpPr>
        <dsp:cNvPr id="0" name=""/>
        <dsp:cNvSpPr/>
      </dsp:nvSpPr>
      <dsp:spPr>
        <a:xfrm>
          <a:off x="1585118" y="0"/>
          <a:ext cx="5059363" cy="505936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4796F2-4263-498D-8CE4-C269083DB7D1}">
      <dsp:nvSpPr>
        <dsp:cNvPr id="0" name=""/>
        <dsp:cNvSpPr/>
      </dsp:nvSpPr>
      <dsp:spPr>
        <a:xfrm>
          <a:off x="1913977" y="328858"/>
          <a:ext cx="2023745" cy="2023745"/>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data on newly identified cases of HIV</a:t>
          </a:r>
          <a:endParaRPr lang="en-US" sz="2000" kern="1200" dirty="0"/>
        </a:p>
      </dsp:txBody>
      <dsp:txXfrm>
        <a:off x="1913977" y="328858"/>
        <a:ext cx="2023745" cy="2023745"/>
      </dsp:txXfrm>
    </dsp:sp>
    <dsp:sp modelId="{A47F7C55-119B-4603-97EA-7690BE4950C5}">
      <dsp:nvSpPr>
        <dsp:cNvPr id="0" name=""/>
        <dsp:cNvSpPr/>
      </dsp:nvSpPr>
      <dsp:spPr>
        <a:xfrm>
          <a:off x="4291877" y="328858"/>
          <a:ext cx="2023745" cy="2023745"/>
        </a:xfrm>
        <a:prstGeom prst="round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ongoing data on labs for persons living with HIV</a:t>
          </a:r>
          <a:endParaRPr lang="en-US" sz="2000" kern="1200" dirty="0"/>
        </a:p>
      </dsp:txBody>
      <dsp:txXfrm>
        <a:off x="4291877" y="328858"/>
        <a:ext cx="2023745" cy="2023745"/>
      </dsp:txXfrm>
    </dsp:sp>
    <dsp:sp modelId="{13696485-85B5-4BA1-AC5E-7C57E5D4FBC5}">
      <dsp:nvSpPr>
        <dsp:cNvPr id="0" name=""/>
        <dsp:cNvSpPr/>
      </dsp:nvSpPr>
      <dsp:spPr>
        <a:xfrm>
          <a:off x="1913977" y="2706759"/>
          <a:ext cx="2023745" cy="2023745"/>
        </a:xfrm>
        <a:prstGeom prst="round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Data utilized as base for Ryan White and HIV Prevention funding</a:t>
          </a:r>
          <a:endParaRPr lang="en-US" sz="2000" kern="1200" dirty="0"/>
        </a:p>
      </dsp:txBody>
      <dsp:txXfrm>
        <a:off x="1913977" y="2706759"/>
        <a:ext cx="2023745" cy="2023745"/>
      </dsp:txXfrm>
    </dsp:sp>
    <dsp:sp modelId="{4F85493B-AD20-4499-8C7A-0D28457D4183}">
      <dsp:nvSpPr>
        <dsp:cNvPr id="0" name=""/>
        <dsp:cNvSpPr/>
      </dsp:nvSpPr>
      <dsp:spPr>
        <a:xfrm>
          <a:off x="4291877" y="2706759"/>
          <a:ext cx="2023745" cy="2023745"/>
        </a:xfrm>
        <a:prstGeom prst="round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Base for HIV Continuum of Care and assessing epidemic in VA</a:t>
          </a:r>
          <a:endParaRPr lang="en-US" sz="2000" kern="1200" dirty="0"/>
        </a:p>
      </dsp:txBody>
      <dsp:txXfrm>
        <a:off x="4291877" y="2706759"/>
        <a:ext cx="2023745" cy="20237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E9DF66-F168-4819-AAB5-D2AE9E827409}">
      <dsp:nvSpPr>
        <dsp:cNvPr id="0" name=""/>
        <dsp:cNvSpPr/>
      </dsp:nvSpPr>
      <dsp:spPr>
        <a:xfrm>
          <a:off x="2571" y="267351"/>
          <a:ext cx="2507456" cy="604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Purpose</a:t>
          </a:r>
          <a:endParaRPr lang="en-US" sz="2100" kern="1200" dirty="0"/>
        </a:p>
      </dsp:txBody>
      <dsp:txXfrm>
        <a:off x="2571" y="267351"/>
        <a:ext cx="2507456" cy="604800"/>
      </dsp:txXfrm>
    </dsp:sp>
    <dsp:sp modelId="{EA1E6499-37E9-41C6-BAA3-32686D3F4C70}">
      <dsp:nvSpPr>
        <dsp:cNvPr id="0" name=""/>
        <dsp:cNvSpPr/>
      </dsp:nvSpPr>
      <dsp:spPr>
        <a:xfrm>
          <a:off x="2571" y="872151"/>
          <a:ext cx="2507456" cy="39198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Provides  estimates of the number of new HIV infections over a certain period of time. </a:t>
          </a:r>
          <a:endParaRPr lang="en-US" sz="2100" kern="1200" dirty="0"/>
        </a:p>
      </dsp:txBody>
      <dsp:txXfrm>
        <a:off x="2571" y="872151"/>
        <a:ext cx="2507456" cy="3919860"/>
      </dsp:txXfrm>
    </dsp:sp>
    <dsp:sp modelId="{A8EF3329-ABA3-4EE1-9F87-BAE07B310621}">
      <dsp:nvSpPr>
        <dsp:cNvPr id="0" name=""/>
        <dsp:cNvSpPr/>
      </dsp:nvSpPr>
      <dsp:spPr>
        <a:xfrm>
          <a:off x="2861071" y="267351"/>
          <a:ext cx="2507456" cy="604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Definition</a:t>
          </a:r>
          <a:endParaRPr lang="en-US" sz="2100" kern="1200" dirty="0"/>
        </a:p>
      </dsp:txBody>
      <dsp:txXfrm>
        <a:off x="2861071" y="267351"/>
        <a:ext cx="2507456" cy="604800"/>
      </dsp:txXfrm>
    </dsp:sp>
    <dsp:sp modelId="{A048AD1A-259A-4228-BB4E-250408934DFF}">
      <dsp:nvSpPr>
        <dsp:cNvPr id="0" name=""/>
        <dsp:cNvSpPr/>
      </dsp:nvSpPr>
      <dsp:spPr>
        <a:xfrm>
          <a:off x="2861071" y="872151"/>
          <a:ext cx="2507456" cy="39198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Incidence refers to persons newly infected with HIV in a specified time period, whereas a person newly diagnosed with HIV may have been infected for years before being diagnosed.</a:t>
          </a:r>
          <a:endParaRPr lang="en-US" sz="2100" kern="1200" dirty="0"/>
        </a:p>
      </dsp:txBody>
      <dsp:txXfrm>
        <a:off x="2861071" y="872151"/>
        <a:ext cx="2507456" cy="3919860"/>
      </dsp:txXfrm>
    </dsp:sp>
    <dsp:sp modelId="{2C7DF47C-B0C0-44FF-B26A-F62347C72452}">
      <dsp:nvSpPr>
        <dsp:cNvPr id="0" name=""/>
        <dsp:cNvSpPr/>
      </dsp:nvSpPr>
      <dsp:spPr>
        <a:xfrm>
          <a:off x="5719571" y="267351"/>
          <a:ext cx="2507456" cy="604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Usages</a:t>
          </a:r>
          <a:endParaRPr lang="en-US" sz="2100" kern="1200" dirty="0"/>
        </a:p>
      </dsp:txBody>
      <dsp:txXfrm>
        <a:off x="5719571" y="267351"/>
        <a:ext cx="2507456" cy="604800"/>
      </dsp:txXfrm>
    </dsp:sp>
    <dsp:sp modelId="{3EFB8832-AF7D-4F31-AB2C-BA4935E0ED5F}">
      <dsp:nvSpPr>
        <dsp:cNvPr id="0" name=""/>
        <dsp:cNvSpPr/>
      </dsp:nvSpPr>
      <dsp:spPr>
        <a:xfrm>
          <a:off x="5719571" y="872151"/>
          <a:ext cx="2507456" cy="39198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Important for prevention evaluation and planning, public health policy development, resource allocation and to identify disease trends.</a:t>
          </a:r>
          <a:endParaRPr lang="en-US" sz="2100" kern="1200" dirty="0"/>
        </a:p>
      </dsp:txBody>
      <dsp:txXfrm>
        <a:off x="5719571" y="872151"/>
        <a:ext cx="2507456" cy="39198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9B6129-3E52-4A51-9EBB-B0F159B6F90A}">
      <dsp:nvSpPr>
        <dsp:cNvPr id="0" name=""/>
        <dsp:cNvSpPr/>
      </dsp:nvSpPr>
      <dsp:spPr>
        <a:xfrm>
          <a:off x="543483" y="1443"/>
          <a:ext cx="3174503" cy="1088346"/>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Collection</a:t>
          </a:r>
          <a:endParaRPr lang="en-US" sz="2800" kern="1200" dirty="0"/>
        </a:p>
      </dsp:txBody>
      <dsp:txXfrm>
        <a:off x="543483" y="1443"/>
        <a:ext cx="3174503" cy="1088346"/>
      </dsp:txXfrm>
    </dsp:sp>
    <dsp:sp modelId="{A81CE441-8434-44E4-BABB-AE39BF3F80C1}">
      <dsp:nvSpPr>
        <dsp:cNvPr id="0" name=""/>
        <dsp:cNvSpPr/>
      </dsp:nvSpPr>
      <dsp:spPr>
        <a:xfrm>
          <a:off x="860933" y="1089790"/>
          <a:ext cx="317450" cy="1190438"/>
        </a:xfrm>
        <a:custGeom>
          <a:avLst/>
          <a:gdLst/>
          <a:ahLst/>
          <a:cxnLst/>
          <a:rect l="0" t="0" r="0" b="0"/>
          <a:pathLst>
            <a:path>
              <a:moveTo>
                <a:pt x="0" y="0"/>
              </a:moveTo>
              <a:lnTo>
                <a:pt x="0" y="1190438"/>
              </a:lnTo>
              <a:lnTo>
                <a:pt x="317450" y="1190438"/>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E4DCD-203C-4CFF-8FF3-CB6B445D7F75}">
      <dsp:nvSpPr>
        <dsp:cNvPr id="0" name=""/>
        <dsp:cNvSpPr/>
      </dsp:nvSpPr>
      <dsp:spPr>
        <a:xfrm>
          <a:off x="1178383" y="1486603"/>
          <a:ext cx="2539603" cy="1587251"/>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All HIV nucleotide sequence data from laboratories that perform HIV genotypic drug resistance testing; </a:t>
          </a:r>
          <a:endParaRPr lang="en-US" sz="1800" kern="1200" dirty="0">
            <a:solidFill>
              <a:schemeClr val="tx1"/>
            </a:solidFill>
          </a:endParaRPr>
        </a:p>
      </dsp:txBody>
      <dsp:txXfrm>
        <a:off x="1178383" y="1486603"/>
        <a:ext cx="2539603" cy="1587251"/>
      </dsp:txXfrm>
    </dsp:sp>
    <dsp:sp modelId="{7443FC1C-3C32-416E-8FC4-B3ABBC3AAADC}">
      <dsp:nvSpPr>
        <dsp:cNvPr id="0" name=""/>
        <dsp:cNvSpPr/>
      </dsp:nvSpPr>
      <dsp:spPr>
        <a:xfrm>
          <a:off x="860933" y="1089790"/>
          <a:ext cx="317450" cy="3174503"/>
        </a:xfrm>
        <a:custGeom>
          <a:avLst/>
          <a:gdLst/>
          <a:ahLst/>
          <a:cxnLst/>
          <a:rect l="0" t="0" r="0" b="0"/>
          <a:pathLst>
            <a:path>
              <a:moveTo>
                <a:pt x="0" y="0"/>
              </a:moveTo>
              <a:lnTo>
                <a:pt x="0" y="3174503"/>
              </a:lnTo>
              <a:lnTo>
                <a:pt x="317450" y="3174503"/>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B39F5-F897-48FC-ADFE-ECE767340F19}">
      <dsp:nvSpPr>
        <dsp:cNvPr id="0" name=""/>
        <dsp:cNvSpPr/>
      </dsp:nvSpPr>
      <dsp:spPr>
        <a:xfrm>
          <a:off x="1178383" y="3470667"/>
          <a:ext cx="2539603" cy="1587251"/>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9340"/>
              <a:lumOff val="1058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smtClean="0">
              <a:solidFill>
                <a:schemeClr val="tx1"/>
              </a:solidFill>
            </a:rPr>
            <a:t>Have data for 2013-2014 from one site, working to bring other labs on board and change regulation</a:t>
          </a:r>
          <a:endParaRPr lang="en-US" sz="1800" kern="1200" dirty="0">
            <a:solidFill>
              <a:schemeClr val="tx1"/>
            </a:solidFill>
          </a:endParaRPr>
        </a:p>
      </dsp:txBody>
      <dsp:txXfrm>
        <a:off x="1178383" y="3470667"/>
        <a:ext cx="2539603" cy="1587251"/>
      </dsp:txXfrm>
    </dsp:sp>
    <dsp:sp modelId="{6B9F71F9-C01B-4B3F-B14F-37BF3E7ED952}">
      <dsp:nvSpPr>
        <dsp:cNvPr id="0" name=""/>
        <dsp:cNvSpPr/>
      </dsp:nvSpPr>
      <dsp:spPr>
        <a:xfrm>
          <a:off x="4511612" y="1443"/>
          <a:ext cx="3174503" cy="1057411"/>
        </a:xfrm>
        <a:prstGeom prst="roundRect">
          <a:avLst>
            <a:gd name="adj" fmla="val 10000"/>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Analysis</a:t>
          </a:r>
          <a:endParaRPr lang="en-US" sz="2800" kern="1200" dirty="0"/>
        </a:p>
      </dsp:txBody>
      <dsp:txXfrm>
        <a:off x="4511612" y="1443"/>
        <a:ext cx="3174503" cy="1057411"/>
      </dsp:txXfrm>
    </dsp:sp>
    <dsp:sp modelId="{DC9CBBD4-164C-44F7-AB2C-01E2F3EE55B6}">
      <dsp:nvSpPr>
        <dsp:cNvPr id="0" name=""/>
        <dsp:cNvSpPr/>
      </dsp:nvSpPr>
      <dsp:spPr>
        <a:xfrm>
          <a:off x="4829063" y="1058854"/>
          <a:ext cx="317450" cy="1190438"/>
        </a:xfrm>
        <a:custGeom>
          <a:avLst/>
          <a:gdLst/>
          <a:ahLst/>
          <a:cxnLst/>
          <a:rect l="0" t="0" r="0" b="0"/>
          <a:pathLst>
            <a:path>
              <a:moveTo>
                <a:pt x="0" y="0"/>
              </a:moveTo>
              <a:lnTo>
                <a:pt x="0" y="1190438"/>
              </a:lnTo>
              <a:lnTo>
                <a:pt x="317450" y="1190438"/>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2954B-F426-4796-AF44-A96A065B117C}">
      <dsp:nvSpPr>
        <dsp:cNvPr id="0" name=""/>
        <dsp:cNvSpPr/>
      </dsp:nvSpPr>
      <dsp:spPr>
        <a:xfrm>
          <a:off x="5146513" y="1455667"/>
          <a:ext cx="2539603" cy="1587251"/>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18679"/>
              <a:lumOff val="2116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Assess HIV drug resistance, evaluate HIV genetic diversity, and describe HIV transmission patterns</a:t>
          </a:r>
          <a:endParaRPr lang="en-US" sz="1800" kern="1200" dirty="0">
            <a:solidFill>
              <a:schemeClr val="tx1"/>
            </a:solidFill>
          </a:endParaRPr>
        </a:p>
      </dsp:txBody>
      <dsp:txXfrm>
        <a:off x="5146513" y="1455667"/>
        <a:ext cx="2539603" cy="1587251"/>
      </dsp:txXfrm>
    </dsp:sp>
    <dsp:sp modelId="{B7358690-6DC5-487D-8FE2-6DE681AB013C}">
      <dsp:nvSpPr>
        <dsp:cNvPr id="0" name=""/>
        <dsp:cNvSpPr/>
      </dsp:nvSpPr>
      <dsp:spPr>
        <a:xfrm>
          <a:off x="4829063" y="1058854"/>
          <a:ext cx="317450" cy="3174503"/>
        </a:xfrm>
        <a:custGeom>
          <a:avLst/>
          <a:gdLst/>
          <a:ahLst/>
          <a:cxnLst/>
          <a:rect l="0" t="0" r="0" b="0"/>
          <a:pathLst>
            <a:path>
              <a:moveTo>
                <a:pt x="0" y="0"/>
              </a:moveTo>
              <a:lnTo>
                <a:pt x="0" y="3174503"/>
              </a:lnTo>
              <a:lnTo>
                <a:pt x="317450" y="3174503"/>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C43D22-F8F3-4924-8C92-F4260EBEB73E}">
      <dsp:nvSpPr>
        <dsp:cNvPr id="0" name=""/>
        <dsp:cNvSpPr/>
      </dsp:nvSpPr>
      <dsp:spPr>
        <a:xfrm>
          <a:off x="5146513" y="3439732"/>
          <a:ext cx="2539603" cy="1587251"/>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28019"/>
              <a:lumOff val="317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smtClean="0">
              <a:solidFill>
                <a:schemeClr val="tx1"/>
              </a:solidFill>
            </a:rPr>
            <a:t>Disseminate findings to physicians, HIV planning groups</a:t>
          </a:r>
          <a:endParaRPr lang="en-US" sz="1800" kern="1200" dirty="0">
            <a:solidFill>
              <a:schemeClr val="tx1"/>
            </a:solidFill>
          </a:endParaRPr>
        </a:p>
      </dsp:txBody>
      <dsp:txXfrm>
        <a:off x="5146513" y="3439732"/>
        <a:ext cx="2539603" cy="158725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496114-8C03-4805-A87E-8A732CF1833A}">
      <dsp:nvSpPr>
        <dsp:cNvPr id="0" name=""/>
        <dsp:cNvSpPr/>
      </dsp:nvSpPr>
      <dsp:spPr>
        <a:xfrm>
          <a:off x="20995" y="1692"/>
          <a:ext cx="2206414" cy="2206414"/>
        </a:xfrm>
        <a:prstGeom prst="ellipse">
          <a:avLst/>
        </a:prstGeom>
        <a:solidFill>
          <a:schemeClr val="accent6">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426" tIns="24130" rIns="121426" bIns="24130" numCol="1" spcCol="1270" anchor="ctr" anchorCtr="0">
          <a:noAutofit/>
        </a:bodyPr>
        <a:lstStyle/>
        <a:p>
          <a:pPr lvl="0" algn="ctr" defTabSz="844550">
            <a:lnSpc>
              <a:spcPct val="90000"/>
            </a:lnSpc>
            <a:spcBef>
              <a:spcPct val="0"/>
            </a:spcBef>
            <a:spcAft>
              <a:spcPct val="35000"/>
            </a:spcAft>
          </a:pPr>
          <a:r>
            <a:rPr lang="en-US" sz="1900" kern="1200" dirty="0" smtClean="0"/>
            <a:t>CD4 test</a:t>
          </a:r>
          <a:endParaRPr lang="en-US" sz="1900" kern="1200" dirty="0"/>
        </a:p>
      </dsp:txBody>
      <dsp:txXfrm>
        <a:off x="20995" y="1692"/>
        <a:ext cx="2206414" cy="2206414"/>
      </dsp:txXfrm>
    </dsp:sp>
    <dsp:sp modelId="{491222D4-0078-4E5D-BA0E-40B56AEBF490}">
      <dsp:nvSpPr>
        <dsp:cNvPr id="0" name=""/>
        <dsp:cNvSpPr/>
      </dsp:nvSpPr>
      <dsp:spPr>
        <a:xfrm>
          <a:off x="1786127" y="1692"/>
          <a:ext cx="2206414" cy="2206414"/>
        </a:xfrm>
        <a:prstGeom prst="ellipse">
          <a:avLst/>
        </a:prstGeom>
        <a:solidFill>
          <a:schemeClr val="accent1">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426" tIns="24130" rIns="121426" bIns="24130" numCol="1" spcCol="1270" anchor="ctr" anchorCtr="0">
          <a:noAutofit/>
        </a:bodyPr>
        <a:lstStyle/>
        <a:p>
          <a:pPr lvl="0" algn="ctr" defTabSz="844550">
            <a:lnSpc>
              <a:spcPct val="90000"/>
            </a:lnSpc>
            <a:spcBef>
              <a:spcPct val="0"/>
            </a:spcBef>
            <a:spcAft>
              <a:spcPct val="35000"/>
            </a:spcAft>
          </a:pPr>
          <a:r>
            <a:rPr lang="en-US" sz="1900" kern="1200" dirty="0" smtClean="0"/>
            <a:t>Viral load test</a:t>
          </a:r>
          <a:endParaRPr lang="en-US" sz="1900" kern="1200" dirty="0"/>
        </a:p>
      </dsp:txBody>
      <dsp:txXfrm>
        <a:off x="1786127" y="1692"/>
        <a:ext cx="2206414" cy="2206414"/>
      </dsp:txXfrm>
    </dsp:sp>
    <dsp:sp modelId="{EF50D7A9-F2F7-47D9-A68B-90616723A8F0}">
      <dsp:nvSpPr>
        <dsp:cNvPr id="0" name=""/>
        <dsp:cNvSpPr/>
      </dsp:nvSpPr>
      <dsp:spPr>
        <a:xfrm>
          <a:off x="3551258" y="1692"/>
          <a:ext cx="2206414" cy="220641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426" tIns="24130" rIns="121426" bIns="24130" numCol="1" spcCol="1270" anchor="ctr" anchorCtr="0">
          <a:noAutofit/>
        </a:bodyPr>
        <a:lstStyle/>
        <a:p>
          <a:pPr lvl="0" algn="ctr" defTabSz="844550">
            <a:lnSpc>
              <a:spcPct val="90000"/>
            </a:lnSpc>
            <a:spcBef>
              <a:spcPct val="0"/>
            </a:spcBef>
            <a:spcAft>
              <a:spcPct val="35000"/>
            </a:spcAft>
          </a:pPr>
          <a:r>
            <a:rPr lang="en-US" sz="1900" kern="1200" dirty="0" smtClean="0"/>
            <a:t>HIV medical care visit</a:t>
          </a:r>
          <a:endParaRPr lang="en-US" sz="1900" kern="1200" dirty="0"/>
        </a:p>
      </dsp:txBody>
      <dsp:txXfrm>
        <a:off x="3551258" y="1692"/>
        <a:ext cx="2206414" cy="2206414"/>
      </dsp:txXfrm>
    </dsp:sp>
    <dsp:sp modelId="{8ADE4DC9-90AB-4B19-9FC9-E2DB6C4B9191}">
      <dsp:nvSpPr>
        <dsp:cNvPr id="0" name=""/>
        <dsp:cNvSpPr/>
      </dsp:nvSpPr>
      <dsp:spPr>
        <a:xfrm>
          <a:off x="5316389" y="1692"/>
          <a:ext cx="2206414" cy="2206414"/>
        </a:xfrm>
        <a:prstGeom prst="ellipse">
          <a:avLst/>
        </a:prstGeom>
        <a:solidFill>
          <a:schemeClr val="accent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426" tIns="24130" rIns="121426" bIns="24130" numCol="1" spcCol="1270" anchor="ctr" anchorCtr="0">
          <a:noAutofit/>
        </a:bodyPr>
        <a:lstStyle/>
        <a:p>
          <a:pPr lvl="0" algn="ctr" defTabSz="844550">
            <a:lnSpc>
              <a:spcPct val="90000"/>
            </a:lnSpc>
            <a:spcBef>
              <a:spcPct val="0"/>
            </a:spcBef>
            <a:spcAft>
              <a:spcPct val="35000"/>
            </a:spcAft>
          </a:pPr>
          <a:r>
            <a:rPr lang="en-US" sz="1900" kern="1200" dirty="0" smtClean="0"/>
            <a:t>ART prescription</a:t>
          </a:r>
          <a:endParaRPr lang="en-US" sz="1900" kern="1200" dirty="0"/>
        </a:p>
      </dsp:txBody>
      <dsp:txXfrm>
        <a:off x="5316389" y="1692"/>
        <a:ext cx="2206414" cy="220641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FD2D59-07BC-43EC-ABD4-FCC88ED03658}">
      <dsp:nvSpPr>
        <dsp:cNvPr id="0" name=""/>
        <dsp:cNvSpPr/>
      </dsp:nvSpPr>
      <dsp:spPr>
        <a:xfrm>
          <a:off x="364169" y="0"/>
          <a:ext cx="8041363" cy="1440180"/>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1066800">
            <a:lnSpc>
              <a:spcPct val="90000"/>
            </a:lnSpc>
            <a:spcBef>
              <a:spcPct val="0"/>
            </a:spcBef>
            <a:spcAft>
              <a:spcPct val="35000"/>
            </a:spcAft>
          </a:pPr>
          <a:r>
            <a:rPr lang="en-US" sz="2400" b="1" kern="1200" dirty="0" smtClean="0"/>
            <a:t>State Level</a:t>
          </a:r>
          <a:endParaRPr lang="en-US" sz="2400" b="1" kern="1200" dirty="0"/>
        </a:p>
        <a:p>
          <a:pPr marL="171450" lvl="1" indent="-171450" algn="l" defTabSz="800100">
            <a:lnSpc>
              <a:spcPct val="90000"/>
            </a:lnSpc>
            <a:spcBef>
              <a:spcPct val="0"/>
            </a:spcBef>
            <a:spcAft>
              <a:spcPct val="15000"/>
            </a:spcAft>
            <a:buChar char="••"/>
          </a:pPr>
          <a:r>
            <a:rPr lang="en-US" sz="1800" kern="1200" dirty="0" smtClean="0"/>
            <a:t>23  Project Areas</a:t>
          </a:r>
          <a:endParaRPr lang="en-US" sz="1800" kern="1200" dirty="0"/>
        </a:p>
        <a:p>
          <a:pPr marL="171450" lvl="1" indent="-171450" algn="l" defTabSz="800100">
            <a:lnSpc>
              <a:spcPct val="90000"/>
            </a:lnSpc>
            <a:spcBef>
              <a:spcPct val="0"/>
            </a:spcBef>
            <a:spcAft>
              <a:spcPct val="15000"/>
            </a:spcAft>
            <a:buChar char="••"/>
          </a:pPr>
          <a:r>
            <a:rPr lang="en-US" sz="1800" kern="1200" dirty="0" smtClean="0"/>
            <a:t>16 states, 1 U.S. territory, 6 separately funded cities</a:t>
          </a:r>
          <a:endParaRPr lang="en-US" sz="1800" kern="1200" dirty="0"/>
        </a:p>
      </dsp:txBody>
      <dsp:txXfrm>
        <a:off x="364169" y="0"/>
        <a:ext cx="6637767" cy="1440180"/>
      </dsp:txXfrm>
    </dsp:sp>
    <dsp:sp modelId="{D20F75ED-0057-41D6-A293-3C72383F8F83}">
      <dsp:nvSpPr>
        <dsp:cNvPr id="0" name=""/>
        <dsp:cNvSpPr/>
      </dsp:nvSpPr>
      <dsp:spPr>
        <a:xfrm>
          <a:off x="655549" y="1680209"/>
          <a:ext cx="8041363" cy="1440180"/>
        </a:xfrm>
        <a:prstGeom prst="roundRect">
          <a:avLst>
            <a:gd name="adj" fmla="val 10000"/>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Health Care Facility Level</a:t>
          </a:r>
          <a:endParaRPr lang="en-US" sz="2400" b="1" kern="1200" dirty="0"/>
        </a:p>
        <a:p>
          <a:pPr marL="171450" lvl="1" indent="-171450" algn="l" defTabSz="711200">
            <a:lnSpc>
              <a:spcPct val="90000"/>
            </a:lnSpc>
            <a:spcBef>
              <a:spcPct val="0"/>
            </a:spcBef>
            <a:spcAft>
              <a:spcPct val="15000"/>
            </a:spcAft>
            <a:buChar char="••"/>
          </a:pPr>
          <a:r>
            <a:rPr lang="en-US" sz="1600" kern="1200" dirty="0" smtClean="0"/>
            <a:t>Sample of HIV medical care facilities from each state (small, medium, and large) </a:t>
          </a:r>
          <a:endParaRPr lang="en-US" sz="1600" kern="1200" dirty="0"/>
        </a:p>
        <a:p>
          <a:pPr marL="171450" lvl="1" indent="-171450" algn="l" defTabSz="711200">
            <a:lnSpc>
              <a:spcPct val="90000"/>
            </a:lnSpc>
            <a:spcBef>
              <a:spcPct val="0"/>
            </a:spcBef>
            <a:spcAft>
              <a:spcPct val="15000"/>
            </a:spcAft>
            <a:buChar char="••"/>
          </a:pPr>
          <a:r>
            <a:rPr lang="en-US" sz="1600" kern="1200" dirty="0" smtClean="0"/>
            <a:t>Sampling frame reconstructed every 2 years</a:t>
          </a:r>
          <a:endParaRPr lang="en-US" sz="1600" kern="1200" dirty="0"/>
        </a:p>
        <a:p>
          <a:pPr marL="171450" lvl="1" indent="-171450" algn="l" defTabSz="711200">
            <a:lnSpc>
              <a:spcPct val="90000"/>
            </a:lnSpc>
            <a:spcBef>
              <a:spcPct val="0"/>
            </a:spcBef>
            <a:spcAft>
              <a:spcPct val="15000"/>
            </a:spcAft>
            <a:buChar char="••"/>
          </a:pPr>
          <a:r>
            <a:rPr lang="en-US" sz="1600" kern="1200" dirty="0" smtClean="0"/>
            <a:t>25-50 facilities from each project area</a:t>
          </a:r>
          <a:endParaRPr lang="en-US" sz="1600" kern="1200" dirty="0"/>
        </a:p>
      </dsp:txBody>
      <dsp:txXfrm>
        <a:off x="655549" y="1680209"/>
        <a:ext cx="6437821" cy="1440179"/>
      </dsp:txXfrm>
    </dsp:sp>
    <dsp:sp modelId="{07FC2261-55BE-4C36-A48F-4F870FE20A28}">
      <dsp:nvSpPr>
        <dsp:cNvPr id="0" name=""/>
        <dsp:cNvSpPr/>
      </dsp:nvSpPr>
      <dsp:spPr>
        <a:xfrm>
          <a:off x="917711" y="3360419"/>
          <a:ext cx="8041363" cy="1440180"/>
        </a:xfrm>
        <a:prstGeom prst="roundRect">
          <a:avLst>
            <a:gd name="adj" fmla="val 10000"/>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Patient Level</a:t>
          </a:r>
          <a:endParaRPr lang="en-US" sz="2400" b="1" kern="1200" dirty="0"/>
        </a:p>
        <a:p>
          <a:pPr marL="171450" lvl="1" indent="-171450" algn="l" defTabSz="711200">
            <a:lnSpc>
              <a:spcPct val="90000"/>
            </a:lnSpc>
            <a:spcBef>
              <a:spcPct val="0"/>
            </a:spcBef>
            <a:spcAft>
              <a:spcPct val="15000"/>
            </a:spcAft>
            <a:buChar char="••"/>
          </a:pPr>
          <a:r>
            <a:rPr lang="en-US" sz="1600" kern="1200" dirty="0" smtClean="0"/>
            <a:t>Sample of patients from each facility selected to participate </a:t>
          </a:r>
          <a:endParaRPr lang="en-US" sz="1600" kern="1200" dirty="0"/>
        </a:p>
        <a:p>
          <a:pPr marL="171450" lvl="1" indent="-171450" algn="l" defTabSz="711200">
            <a:lnSpc>
              <a:spcPct val="90000"/>
            </a:lnSpc>
            <a:spcBef>
              <a:spcPct val="0"/>
            </a:spcBef>
            <a:spcAft>
              <a:spcPct val="15000"/>
            </a:spcAft>
            <a:buChar char="••"/>
          </a:pPr>
          <a:r>
            <a:rPr lang="en-US" sz="1600" kern="1200" dirty="0" smtClean="0"/>
            <a:t>Behavioral and clinical information to represent HIV+ patients in HIV medical care</a:t>
          </a:r>
          <a:endParaRPr lang="en-US" sz="1600" kern="1200" dirty="0"/>
        </a:p>
        <a:p>
          <a:pPr marL="171450" lvl="1" indent="-171450" algn="l" defTabSz="711200">
            <a:lnSpc>
              <a:spcPct val="90000"/>
            </a:lnSpc>
            <a:spcBef>
              <a:spcPct val="0"/>
            </a:spcBef>
            <a:spcAft>
              <a:spcPct val="15000"/>
            </a:spcAft>
            <a:buChar char="••"/>
          </a:pPr>
          <a:r>
            <a:rPr lang="en-US" sz="1600" kern="1200" dirty="0" smtClean="0"/>
            <a:t>400 sampled for Virginia; 100-800 for other project areas</a:t>
          </a:r>
          <a:endParaRPr lang="en-US" sz="1600" kern="1200" dirty="0"/>
        </a:p>
      </dsp:txBody>
      <dsp:txXfrm>
        <a:off x="917711" y="3360419"/>
        <a:ext cx="6437821" cy="1440179"/>
      </dsp:txXfrm>
    </dsp:sp>
    <dsp:sp modelId="{177B1540-29D1-44EF-A4E1-47F40213F776}">
      <dsp:nvSpPr>
        <dsp:cNvPr id="0" name=""/>
        <dsp:cNvSpPr/>
      </dsp:nvSpPr>
      <dsp:spPr>
        <a:xfrm>
          <a:off x="6824610" y="1092136"/>
          <a:ext cx="936117" cy="936117"/>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24610" y="1092136"/>
        <a:ext cx="936117" cy="936117"/>
      </dsp:txXfrm>
    </dsp:sp>
    <dsp:sp modelId="{83376096-8282-4D51-B5CA-BCA757F36678}">
      <dsp:nvSpPr>
        <dsp:cNvPr id="0" name=""/>
        <dsp:cNvSpPr/>
      </dsp:nvSpPr>
      <dsp:spPr>
        <a:xfrm>
          <a:off x="7817466" y="2753290"/>
          <a:ext cx="936117" cy="936117"/>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817466" y="2753290"/>
        <a:ext cx="936117" cy="93611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CB8D04-2B42-42CA-B86E-C80CE9168795}">
      <dsp:nvSpPr>
        <dsp:cNvPr id="0" name=""/>
        <dsp:cNvSpPr/>
      </dsp:nvSpPr>
      <dsp:spPr>
        <a:xfrm>
          <a:off x="0" y="0"/>
          <a:ext cx="7383780" cy="2160270"/>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State Level</a:t>
          </a:r>
          <a:endParaRPr lang="en-US" sz="2400" b="1" kern="1200" dirty="0"/>
        </a:p>
        <a:p>
          <a:pPr marL="171450" lvl="1" indent="-171450" algn="l" defTabSz="844550">
            <a:lnSpc>
              <a:spcPct val="90000"/>
            </a:lnSpc>
            <a:spcBef>
              <a:spcPct val="0"/>
            </a:spcBef>
            <a:spcAft>
              <a:spcPct val="15000"/>
            </a:spcAft>
            <a:buChar char="••"/>
          </a:pPr>
          <a:r>
            <a:rPr lang="en-US" sz="1900" kern="1200" dirty="0" smtClean="0"/>
            <a:t>Up to 26  Project Areas possible, contingent on resource availability</a:t>
          </a:r>
          <a:endParaRPr lang="en-US" sz="1900" kern="1200" dirty="0"/>
        </a:p>
        <a:p>
          <a:pPr marL="171450" lvl="1" indent="-171450" algn="l" defTabSz="844550">
            <a:lnSpc>
              <a:spcPct val="90000"/>
            </a:lnSpc>
            <a:spcBef>
              <a:spcPct val="0"/>
            </a:spcBef>
            <a:spcAft>
              <a:spcPct val="15000"/>
            </a:spcAft>
            <a:buChar char="••"/>
          </a:pPr>
          <a:r>
            <a:rPr lang="en-US" sz="1900" kern="1200" dirty="0" smtClean="0"/>
            <a:t>Same 16 states, 1 U.S. territory, 6 separately funded cities as 2014</a:t>
          </a:r>
          <a:endParaRPr lang="en-US" sz="1900" kern="1200" dirty="0"/>
        </a:p>
        <a:p>
          <a:pPr marL="171450" lvl="1" indent="-171450" algn="l" defTabSz="844550">
            <a:lnSpc>
              <a:spcPct val="90000"/>
            </a:lnSpc>
            <a:spcBef>
              <a:spcPct val="0"/>
            </a:spcBef>
            <a:spcAft>
              <a:spcPct val="15000"/>
            </a:spcAft>
            <a:buChar char="••"/>
          </a:pPr>
          <a:r>
            <a:rPr lang="en-US" sz="1900" kern="1200" dirty="0" smtClean="0"/>
            <a:t>Potential for 3 additional states</a:t>
          </a:r>
          <a:endParaRPr lang="en-US" sz="1900" kern="1200" dirty="0"/>
        </a:p>
      </dsp:txBody>
      <dsp:txXfrm>
        <a:off x="0" y="0"/>
        <a:ext cx="5277516" cy="2160270"/>
      </dsp:txXfrm>
    </dsp:sp>
    <dsp:sp modelId="{7DA63DCB-AD7F-4747-8C3D-9E5CCC84F468}">
      <dsp:nvSpPr>
        <dsp:cNvPr id="0" name=""/>
        <dsp:cNvSpPr/>
      </dsp:nvSpPr>
      <dsp:spPr>
        <a:xfrm>
          <a:off x="1339200" y="2679312"/>
          <a:ext cx="7311418" cy="2082305"/>
        </a:xfrm>
        <a:prstGeom prst="roundRect">
          <a:avLst>
            <a:gd name="adj" fmla="val 10000"/>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Patient Level</a:t>
          </a:r>
          <a:endParaRPr lang="en-US" sz="2400" b="1" kern="1200" dirty="0"/>
        </a:p>
        <a:p>
          <a:pPr marL="171450" lvl="1" indent="-171450" algn="l" defTabSz="844550">
            <a:lnSpc>
              <a:spcPct val="90000"/>
            </a:lnSpc>
            <a:spcBef>
              <a:spcPct val="0"/>
            </a:spcBef>
            <a:spcAft>
              <a:spcPct val="15000"/>
            </a:spcAft>
            <a:buChar char="••"/>
            <a:tabLst/>
          </a:pPr>
          <a:r>
            <a:rPr lang="en-US" sz="1900" kern="1200" dirty="0" smtClean="0"/>
            <a:t>Sample of patients selected to participate  from HIV Surveillance database for Virginia (eHARS)</a:t>
          </a:r>
          <a:endParaRPr lang="en-US" sz="1900" kern="1200" dirty="0"/>
        </a:p>
        <a:p>
          <a:pPr marL="171450" lvl="1" indent="-171450" algn="l" defTabSz="844550">
            <a:lnSpc>
              <a:spcPct val="90000"/>
            </a:lnSpc>
            <a:spcBef>
              <a:spcPct val="0"/>
            </a:spcBef>
            <a:spcAft>
              <a:spcPct val="15000"/>
            </a:spcAft>
            <a:buChar char="••"/>
          </a:pPr>
          <a:r>
            <a:rPr lang="en-US" sz="1900" kern="1200" dirty="0" smtClean="0"/>
            <a:t>400 sampled for Virginia; 100-800 for other project areas</a:t>
          </a:r>
          <a:endParaRPr lang="en-US" sz="1900" kern="1200" dirty="0"/>
        </a:p>
      </dsp:txBody>
      <dsp:txXfrm>
        <a:off x="1339200" y="2679312"/>
        <a:ext cx="4630753" cy="2082305"/>
      </dsp:txXfrm>
    </dsp:sp>
    <dsp:sp modelId="{AAEDD150-89CA-4731-BE6D-4833C5082701}">
      <dsp:nvSpPr>
        <dsp:cNvPr id="0" name=""/>
        <dsp:cNvSpPr/>
      </dsp:nvSpPr>
      <dsp:spPr>
        <a:xfrm>
          <a:off x="5979604" y="1698212"/>
          <a:ext cx="1404175" cy="1404175"/>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79604" y="1698212"/>
        <a:ext cx="1404175" cy="140417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527DBA-0098-4C85-9CB2-7A6F1F4E0B59}">
      <dsp:nvSpPr>
        <dsp:cNvPr id="0" name=""/>
        <dsp:cNvSpPr/>
      </dsp:nvSpPr>
      <dsp:spPr>
        <a:xfrm>
          <a:off x="3096163" y="2918347"/>
          <a:ext cx="2265872" cy="2265872"/>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dirty="0" smtClean="0"/>
            <a:t>Sampling Frame</a:t>
          </a:r>
          <a:endParaRPr lang="en-US" sz="2900" b="1" kern="1200" dirty="0"/>
        </a:p>
      </dsp:txBody>
      <dsp:txXfrm>
        <a:off x="3096163" y="2918347"/>
        <a:ext cx="2265872" cy="2265872"/>
      </dsp:txXfrm>
    </dsp:sp>
    <dsp:sp modelId="{E1961C21-11A9-4018-8ECE-6D42E5B31DBF}">
      <dsp:nvSpPr>
        <dsp:cNvPr id="0" name=""/>
        <dsp:cNvSpPr/>
      </dsp:nvSpPr>
      <dsp:spPr>
        <a:xfrm rot="10800000">
          <a:off x="793909" y="3728397"/>
          <a:ext cx="2175629" cy="645773"/>
        </a:xfrm>
        <a:prstGeom prst="lef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CFF36CA6-7ED3-4E42-86BB-910B74ABCF01}">
      <dsp:nvSpPr>
        <dsp:cNvPr id="0" name=""/>
        <dsp:cNvSpPr/>
      </dsp:nvSpPr>
      <dsp:spPr>
        <a:xfrm>
          <a:off x="854" y="3416839"/>
          <a:ext cx="1586110" cy="126888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baseline="0" dirty="0" smtClean="0">
              <a:latin typeface="+mn-lt"/>
              <a:ea typeface="+mn-ea"/>
              <a:cs typeface="+mn-cs"/>
            </a:rPr>
            <a:t>Present in the national HIV case surveillance dataset</a:t>
          </a:r>
          <a:endParaRPr lang="en-US" sz="1700" b="1" kern="1200" dirty="0"/>
        </a:p>
      </dsp:txBody>
      <dsp:txXfrm>
        <a:off x="854" y="3416839"/>
        <a:ext cx="1586110" cy="1268888"/>
      </dsp:txXfrm>
    </dsp:sp>
    <dsp:sp modelId="{1162AD67-20E0-4D0E-BFCD-D49B2A56E5E0}">
      <dsp:nvSpPr>
        <dsp:cNvPr id="0" name=""/>
        <dsp:cNvSpPr/>
      </dsp:nvSpPr>
      <dsp:spPr>
        <a:xfrm rot="12960000">
          <a:off x="1242218" y="2348644"/>
          <a:ext cx="2175629" cy="645773"/>
        </a:xfrm>
        <a:prstGeom prst="lef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7B776A06-151D-4B4E-BE2C-C5730180883C}">
      <dsp:nvSpPr>
        <dsp:cNvPr id="0" name=""/>
        <dsp:cNvSpPr/>
      </dsp:nvSpPr>
      <dsp:spPr>
        <a:xfrm>
          <a:off x="656917" y="1397685"/>
          <a:ext cx="1586110" cy="126888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t>Meet the HIV case surveillance definition</a:t>
          </a:r>
          <a:endParaRPr lang="en-US" sz="1700" b="1" kern="1200" dirty="0"/>
        </a:p>
      </dsp:txBody>
      <dsp:txXfrm>
        <a:off x="656917" y="1397685"/>
        <a:ext cx="1586110" cy="1268888"/>
      </dsp:txXfrm>
    </dsp:sp>
    <dsp:sp modelId="{8E87DAD6-298D-4C4F-B1BE-FAD030AD9D07}">
      <dsp:nvSpPr>
        <dsp:cNvPr id="0" name=""/>
        <dsp:cNvSpPr/>
      </dsp:nvSpPr>
      <dsp:spPr>
        <a:xfrm rot="15120000">
          <a:off x="2415906" y="1495910"/>
          <a:ext cx="2175629" cy="645773"/>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AE45DBA9-EE19-4E6D-BF88-62ED3FB325D1}">
      <dsp:nvSpPr>
        <dsp:cNvPr id="0" name=""/>
        <dsp:cNvSpPr/>
      </dsp:nvSpPr>
      <dsp:spPr>
        <a:xfrm>
          <a:off x="2374512" y="149779"/>
          <a:ext cx="1586110" cy="1268888"/>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t>Diagnosed with HIV as of 12/31/2014</a:t>
          </a:r>
          <a:endParaRPr lang="en-US" sz="1700" b="1" kern="1200" dirty="0"/>
        </a:p>
      </dsp:txBody>
      <dsp:txXfrm>
        <a:off x="2374512" y="149779"/>
        <a:ext cx="1586110" cy="1268888"/>
      </dsp:txXfrm>
    </dsp:sp>
    <dsp:sp modelId="{0153814E-A591-4B9E-8C24-0F5E4B28CB44}">
      <dsp:nvSpPr>
        <dsp:cNvPr id="0" name=""/>
        <dsp:cNvSpPr/>
      </dsp:nvSpPr>
      <dsp:spPr>
        <a:xfrm rot="17280000">
          <a:off x="3866663" y="1495910"/>
          <a:ext cx="2175629" cy="645773"/>
        </a:xfrm>
        <a:prstGeom prst="lef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05A4A38-F411-4D42-BFA5-57A254A00348}">
      <dsp:nvSpPr>
        <dsp:cNvPr id="0" name=""/>
        <dsp:cNvSpPr/>
      </dsp:nvSpPr>
      <dsp:spPr>
        <a:xfrm>
          <a:off x="4497576" y="149779"/>
          <a:ext cx="1586110" cy="1268888"/>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t>Age ≥ 18 years as of 12/31/2014</a:t>
          </a:r>
          <a:endParaRPr lang="en-US" sz="1700" b="1" kern="1200" dirty="0"/>
        </a:p>
      </dsp:txBody>
      <dsp:txXfrm>
        <a:off x="4497576" y="149779"/>
        <a:ext cx="1586110" cy="1268888"/>
      </dsp:txXfrm>
    </dsp:sp>
    <dsp:sp modelId="{F46EB61F-6C4F-492F-B35E-F77F1D1EE590}">
      <dsp:nvSpPr>
        <dsp:cNvPr id="0" name=""/>
        <dsp:cNvSpPr/>
      </dsp:nvSpPr>
      <dsp:spPr>
        <a:xfrm rot="19440000">
          <a:off x="5040351" y="2348644"/>
          <a:ext cx="2175629" cy="645773"/>
        </a:xfrm>
        <a:prstGeom prst="leftArrow">
          <a:avLst>
            <a:gd name="adj1" fmla="val 60000"/>
            <a:gd name="adj2" fmla="val 50000"/>
          </a:avLst>
        </a:prstGeom>
        <a:solidFill>
          <a:srgbClr val="FF9900"/>
        </a:solidFill>
        <a:ln>
          <a:noFill/>
        </a:ln>
        <a:effectLst/>
      </dsp:spPr>
      <dsp:style>
        <a:lnRef idx="0">
          <a:scrgbClr r="0" g="0" b="0"/>
        </a:lnRef>
        <a:fillRef idx="1">
          <a:scrgbClr r="0" g="0" b="0"/>
        </a:fillRef>
        <a:effectRef idx="0">
          <a:scrgbClr r="0" g="0" b="0"/>
        </a:effectRef>
        <a:fontRef idx="minor">
          <a:schemeClr val="lt1"/>
        </a:fontRef>
      </dsp:style>
    </dsp:sp>
    <dsp:sp modelId="{158AF2BF-2378-4472-B629-F2E7D275F87A}">
      <dsp:nvSpPr>
        <dsp:cNvPr id="0" name=""/>
        <dsp:cNvSpPr/>
      </dsp:nvSpPr>
      <dsp:spPr>
        <a:xfrm>
          <a:off x="6215171" y="1397685"/>
          <a:ext cx="1586110" cy="1268888"/>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t>Most recently reported address in VA</a:t>
          </a:r>
          <a:endParaRPr lang="en-US" sz="1700" b="1" kern="1200" dirty="0"/>
        </a:p>
      </dsp:txBody>
      <dsp:txXfrm>
        <a:off x="6215171" y="1397685"/>
        <a:ext cx="1586110" cy="1268888"/>
      </dsp:txXfrm>
    </dsp:sp>
    <dsp:sp modelId="{CAB22D4A-432B-44E0-B2EB-8E5E97D71FB9}">
      <dsp:nvSpPr>
        <dsp:cNvPr id="0" name=""/>
        <dsp:cNvSpPr/>
      </dsp:nvSpPr>
      <dsp:spPr>
        <a:xfrm>
          <a:off x="5488660" y="3728397"/>
          <a:ext cx="2175629" cy="645773"/>
        </a:xfrm>
        <a:prstGeom prst="lef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9107FF7C-0CA2-4A06-94D7-829777D9B942}">
      <dsp:nvSpPr>
        <dsp:cNvPr id="0" name=""/>
        <dsp:cNvSpPr/>
      </dsp:nvSpPr>
      <dsp:spPr>
        <a:xfrm>
          <a:off x="6871234" y="3416839"/>
          <a:ext cx="1586110" cy="126888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t>No death documented as of 12/31/2014</a:t>
          </a:r>
          <a:endParaRPr lang="en-US" sz="1700" b="1" kern="1200" dirty="0"/>
        </a:p>
      </dsp:txBody>
      <dsp:txXfrm>
        <a:off x="6871234" y="3416839"/>
        <a:ext cx="1586110" cy="126888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C7F662-D62E-4503-9C61-235F4E49A16C}">
      <dsp:nvSpPr>
        <dsp:cNvPr id="0" name=""/>
        <dsp:cNvSpPr/>
      </dsp:nvSpPr>
      <dsp:spPr>
        <a:xfrm>
          <a:off x="0" y="2974343"/>
          <a:ext cx="4040187" cy="9762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Sample of Participants</a:t>
          </a:r>
          <a:endParaRPr lang="en-US" sz="2800" kern="1200" dirty="0"/>
        </a:p>
      </dsp:txBody>
      <dsp:txXfrm>
        <a:off x="0" y="2974343"/>
        <a:ext cx="4040187" cy="527172"/>
      </dsp:txXfrm>
    </dsp:sp>
    <dsp:sp modelId="{D366D258-8DF3-4FE6-A29D-02AE082509BA}">
      <dsp:nvSpPr>
        <dsp:cNvPr id="0" name=""/>
        <dsp:cNvSpPr/>
      </dsp:nvSpPr>
      <dsp:spPr>
        <a:xfrm>
          <a:off x="0" y="3481991"/>
          <a:ext cx="4040187" cy="44907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Selected from participating facilities</a:t>
          </a:r>
          <a:endParaRPr lang="en-US" sz="1800" kern="1200" dirty="0"/>
        </a:p>
      </dsp:txBody>
      <dsp:txXfrm>
        <a:off x="0" y="3481991"/>
        <a:ext cx="4040187" cy="449073"/>
      </dsp:txXfrm>
    </dsp:sp>
    <dsp:sp modelId="{E2A9F2E2-7EEC-48A2-9E73-781BFF04EB95}">
      <dsp:nvSpPr>
        <dsp:cNvPr id="0" name=""/>
        <dsp:cNvSpPr/>
      </dsp:nvSpPr>
      <dsp:spPr>
        <a:xfrm rot="10800000">
          <a:off x="0" y="1487521"/>
          <a:ext cx="4040187" cy="1501466"/>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Sample</a:t>
          </a:r>
          <a:endParaRPr lang="en-US" sz="2800" kern="1200" dirty="0"/>
        </a:p>
      </dsp:txBody>
      <dsp:txXfrm>
        <a:off x="0" y="1487521"/>
        <a:ext cx="4040187" cy="527014"/>
      </dsp:txXfrm>
    </dsp:sp>
    <dsp:sp modelId="{8E1980CC-5D3E-4F52-8EE8-96EBF8C04BA7}">
      <dsp:nvSpPr>
        <dsp:cNvPr id="0" name=""/>
        <dsp:cNvSpPr/>
      </dsp:nvSpPr>
      <dsp:spPr>
        <a:xfrm>
          <a:off x="0" y="2014535"/>
          <a:ext cx="4040187" cy="44893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Participating Facilities</a:t>
          </a:r>
          <a:endParaRPr lang="en-US" sz="1800" kern="1200" dirty="0"/>
        </a:p>
      </dsp:txBody>
      <dsp:txXfrm>
        <a:off x="0" y="2014535"/>
        <a:ext cx="4040187" cy="448938"/>
      </dsp:txXfrm>
    </dsp:sp>
    <dsp:sp modelId="{4C012753-95CE-423F-8B3A-D2DE505146F0}">
      <dsp:nvSpPr>
        <dsp:cNvPr id="0" name=""/>
        <dsp:cNvSpPr/>
      </dsp:nvSpPr>
      <dsp:spPr>
        <a:xfrm rot="10800000">
          <a:off x="0" y="698"/>
          <a:ext cx="4040187" cy="1501466"/>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Sampling Frame</a:t>
          </a:r>
          <a:endParaRPr lang="en-US" sz="2800" kern="1200" dirty="0"/>
        </a:p>
      </dsp:txBody>
      <dsp:txXfrm>
        <a:off x="0" y="698"/>
        <a:ext cx="4040187" cy="527014"/>
      </dsp:txXfrm>
    </dsp:sp>
    <dsp:sp modelId="{E375F18A-1F6C-4A6A-885F-A61CFB3CE59A}">
      <dsp:nvSpPr>
        <dsp:cNvPr id="0" name=""/>
        <dsp:cNvSpPr/>
      </dsp:nvSpPr>
      <dsp:spPr>
        <a:xfrm>
          <a:off x="0" y="527713"/>
          <a:ext cx="4040187" cy="44893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Census of HIV-Care Facilities</a:t>
          </a:r>
          <a:endParaRPr lang="en-US" sz="1800" kern="1200" dirty="0"/>
        </a:p>
      </dsp:txBody>
      <dsp:txXfrm>
        <a:off x="0" y="527713"/>
        <a:ext cx="4040187" cy="4489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0.625</cdr:x>
      <cdr:y>0.15663</cdr:y>
    </cdr:from>
    <cdr:to>
      <cdr:x>0.71667</cdr:x>
      <cdr:y>0.2233</cdr:y>
    </cdr:to>
    <cdr:sp macro="" textlink="">
      <cdr:nvSpPr>
        <cdr:cNvPr id="2" name="Rectangle 1"/>
        <cdr:cNvSpPr/>
      </cdr:nvSpPr>
      <cdr:spPr>
        <a:xfrm xmlns:a="http://schemas.openxmlformats.org/drawingml/2006/main">
          <a:off x="5715000" y="990600"/>
          <a:ext cx="838230" cy="421661"/>
        </a:xfrm>
        <a:prstGeom xmlns:a="http://schemas.openxmlformats.org/drawingml/2006/main" prst="rect">
          <a:avLst/>
        </a:prstGeom>
        <a:solidFill xmlns:a="http://schemas.openxmlformats.org/drawingml/2006/main">
          <a:srgbClr val="00B0F0"/>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0.625</cdr:x>
      <cdr:y>0.24096</cdr:y>
    </cdr:from>
    <cdr:to>
      <cdr:x>0.71667</cdr:x>
      <cdr:y>0.30762</cdr:y>
    </cdr:to>
    <cdr:sp macro="" textlink="">
      <cdr:nvSpPr>
        <cdr:cNvPr id="3" name="Rectangle 2"/>
        <cdr:cNvSpPr/>
      </cdr:nvSpPr>
      <cdr:spPr>
        <a:xfrm xmlns:a="http://schemas.openxmlformats.org/drawingml/2006/main">
          <a:off x="5715000" y="1524000"/>
          <a:ext cx="838230" cy="421598"/>
        </a:xfrm>
        <a:prstGeom xmlns:a="http://schemas.openxmlformats.org/drawingml/2006/main" prst="rect">
          <a:avLst/>
        </a:prstGeom>
        <a:solidFill xmlns:a="http://schemas.openxmlformats.org/drawingml/2006/main">
          <a:srgbClr val="000099"/>
        </a:solidFill>
        <a:ln xmlns:a="http://schemas.openxmlformats.org/drawingml/2006/main" w="6350" cap="flat" cmpd="sng" algn="ctr">
          <a:solidFill>
            <a:schemeClr val="tx1"/>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dr:relSizeAnchor xmlns:cdr="http://schemas.openxmlformats.org/drawingml/2006/chartDrawing">
    <cdr:from>
      <cdr:x>0.725</cdr:x>
      <cdr:y>0.14458</cdr:y>
    </cdr:from>
    <cdr:to>
      <cdr:x>0.975</cdr:x>
      <cdr:y>0.23347</cdr:y>
    </cdr:to>
    <cdr:sp macro="" textlink="">
      <cdr:nvSpPr>
        <cdr:cNvPr id="4" name="TextBox 3"/>
        <cdr:cNvSpPr txBox="1"/>
      </cdr:nvSpPr>
      <cdr:spPr>
        <a:xfrm xmlns:a="http://schemas.openxmlformats.org/drawingml/2006/main">
          <a:off x="6629400" y="914400"/>
          <a:ext cx="2286030" cy="5621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mj-lt"/>
            </a:rPr>
            <a:t>Persons living with HIV disease as of 12/31/2013</a:t>
          </a:r>
          <a:endParaRPr lang="en-US" sz="1400" dirty="0">
            <a:latin typeface="+mj-lt"/>
          </a:endParaRPr>
        </a:p>
      </cdr:txBody>
    </cdr:sp>
  </cdr:relSizeAnchor>
  <cdr:relSizeAnchor xmlns:cdr="http://schemas.openxmlformats.org/drawingml/2006/chartDrawing">
    <cdr:from>
      <cdr:x>0.73333</cdr:x>
      <cdr:y>0.24096</cdr:y>
    </cdr:from>
    <cdr:to>
      <cdr:x>0.95833</cdr:x>
      <cdr:y>0.35207</cdr:y>
    </cdr:to>
    <cdr:sp macro="" textlink="">
      <cdr:nvSpPr>
        <cdr:cNvPr id="5" name="TextBox 1"/>
        <cdr:cNvSpPr txBox="1"/>
      </cdr:nvSpPr>
      <cdr:spPr>
        <a:xfrm xmlns:a="http://schemas.openxmlformats.org/drawingml/2006/main">
          <a:off x="6705600" y="1524000"/>
          <a:ext cx="2057400" cy="7027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smtClean="0">
              <a:latin typeface="+mj-lt"/>
            </a:rPr>
            <a:t>Persons newly diagnosed with HIV in 2013 (N=1,006)</a:t>
          </a:r>
          <a:endParaRPr lang="en-US" sz="1400" dirty="0">
            <a:latin typeface="+mj-lt"/>
          </a:endParaRPr>
        </a:p>
      </cdr:txBody>
    </cdr:sp>
  </cdr:relSizeAnchor>
  <cdr:relSizeAnchor xmlns:cdr="http://schemas.openxmlformats.org/drawingml/2006/chartDrawing">
    <cdr:from>
      <cdr:x>0.11667</cdr:x>
      <cdr:y>0.25556</cdr:y>
    </cdr:from>
    <cdr:to>
      <cdr:x>0.28333</cdr:x>
      <cdr:y>0.36667</cdr:y>
    </cdr:to>
    <cdr:sp macro="" textlink="">
      <cdr:nvSpPr>
        <cdr:cNvPr id="6" name="TextBox 5"/>
        <cdr:cNvSpPr txBox="1"/>
      </cdr:nvSpPr>
      <cdr:spPr>
        <a:xfrm xmlns:a="http://schemas.openxmlformats.org/drawingml/2006/main">
          <a:off x="1066800" y="1616315"/>
          <a:ext cx="1524000" cy="7027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latin typeface="+mj-lt"/>
            </a:rPr>
            <a:t>24,887</a:t>
          </a:r>
          <a:endParaRPr lang="en-US" sz="2800" b="1" dirty="0">
            <a:latin typeface="+mj-lt"/>
          </a:endParaRPr>
        </a:p>
      </cdr:txBody>
    </cdr:sp>
  </cdr:relSizeAnchor>
  <cdr:relSizeAnchor xmlns:cdr="http://schemas.openxmlformats.org/drawingml/2006/chartDrawing">
    <cdr:from>
      <cdr:x>0.29167</cdr:x>
      <cdr:y>0.3253</cdr:y>
    </cdr:from>
    <cdr:to>
      <cdr:x>0.43333</cdr:x>
      <cdr:y>0.43641</cdr:y>
    </cdr:to>
    <cdr:sp macro="" textlink="">
      <cdr:nvSpPr>
        <cdr:cNvPr id="7" name="TextBox 1"/>
        <cdr:cNvSpPr txBox="1"/>
      </cdr:nvSpPr>
      <cdr:spPr>
        <a:xfrm xmlns:a="http://schemas.openxmlformats.org/drawingml/2006/main">
          <a:off x="2667000" y="2057400"/>
          <a:ext cx="1295370" cy="7027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800" b="1" dirty="0" smtClean="0">
              <a:solidFill>
                <a:schemeClr val="bg1"/>
              </a:solidFill>
              <a:latin typeface="+mj-lt"/>
            </a:rPr>
            <a:t>786</a:t>
          </a:r>
          <a:endParaRPr lang="en-US" sz="2800" b="1" dirty="0">
            <a:solidFill>
              <a:schemeClr val="bg1"/>
            </a:solidFill>
            <a:latin typeface="+mj-lt"/>
          </a:endParaRPr>
        </a:p>
      </cdr:txBody>
    </cdr:sp>
  </cdr:relSizeAnchor>
  <cdr:relSizeAnchor xmlns:cdr="http://schemas.openxmlformats.org/drawingml/2006/chartDrawing">
    <cdr:from>
      <cdr:x>0.46667</cdr:x>
      <cdr:y>0.54217</cdr:y>
    </cdr:from>
    <cdr:to>
      <cdr:x>0.625</cdr:x>
      <cdr:y>0.65328</cdr:y>
    </cdr:to>
    <cdr:sp macro="" textlink="">
      <cdr:nvSpPr>
        <cdr:cNvPr id="8" name="TextBox 1"/>
        <cdr:cNvSpPr txBox="1"/>
      </cdr:nvSpPr>
      <cdr:spPr>
        <a:xfrm xmlns:a="http://schemas.openxmlformats.org/drawingml/2006/main">
          <a:off x="4267200" y="3429008"/>
          <a:ext cx="1447800" cy="7027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b="1" dirty="0" smtClean="0">
              <a:latin typeface="+mj-lt"/>
            </a:rPr>
            <a:t>12,453</a:t>
          </a:r>
          <a:endParaRPr lang="en-US" sz="2800" b="1" dirty="0">
            <a:latin typeface="+mj-lt"/>
          </a:endParaRPr>
        </a:p>
      </cdr:txBody>
    </cdr:sp>
  </cdr:relSizeAnchor>
  <cdr:relSizeAnchor xmlns:cdr="http://schemas.openxmlformats.org/drawingml/2006/chartDrawing">
    <cdr:from>
      <cdr:x>0.63333</cdr:x>
      <cdr:y>0.58889</cdr:y>
    </cdr:from>
    <cdr:to>
      <cdr:x>0.8</cdr:x>
      <cdr:y>0.67778</cdr:y>
    </cdr:to>
    <cdr:sp macro="" textlink="">
      <cdr:nvSpPr>
        <cdr:cNvPr id="9" name="TextBox 1"/>
        <cdr:cNvSpPr txBox="1"/>
      </cdr:nvSpPr>
      <cdr:spPr>
        <a:xfrm xmlns:a="http://schemas.openxmlformats.org/drawingml/2006/main">
          <a:off x="5791200" y="3724494"/>
          <a:ext cx="1524000" cy="5621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800" b="1" dirty="0" smtClean="0">
              <a:latin typeface="+mj-lt"/>
            </a:rPr>
            <a:t>9,734</a:t>
          </a:r>
          <a:endParaRPr lang="en-US" sz="2800" b="1" dirty="0">
            <a:latin typeface="+mj-lt"/>
          </a:endParaRPr>
        </a:p>
      </cdr:txBody>
    </cdr:sp>
  </cdr:relSizeAnchor>
  <cdr:relSizeAnchor xmlns:cdr="http://schemas.openxmlformats.org/drawingml/2006/chartDrawing">
    <cdr:from>
      <cdr:x>0.81667</cdr:x>
      <cdr:y>0.61446</cdr:y>
    </cdr:from>
    <cdr:to>
      <cdr:x>0.96667</cdr:x>
      <cdr:y>0.72557</cdr:y>
    </cdr:to>
    <cdr:sp macro="" textlink="">
      <cdr:nvSpPr>
        <cdr:cNvPr id="10" name="TextBox 1"/>
        <cdr:cNvSpPr txBox="1"/>
      </cdr:nvSpPr>
      <cdr:spPr>
        <a:xfrm xmlns:a="http://schemas.openxmlformats.org/drawingml/2006/main">
          <a:off x="7467600" y="3886214"/>
          <a:ext cx="1371630" cy="7027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800" b="1" dirty="0" smtClean="0">
              <a:latin typeface="+mj-lt"/>
            </a:rPr>
            <a:t>9,310</a:t>
          </a:r>
          <a:endParaRPr lang="en-US" sz="2800" b="1" dirty="0">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490" cy="464663"/>
          </a:xfrm>
          <a:prstGeom prst="rect">
            <a:avLst/>
          </a:prstGeom>
        </p:spPr>
        <p:txBody>
          <a:bodyPr vert="horz" lIns="91320" tIns="45660" rIns="91320" bIns="45660" rtlCol="0"/>
          <a:lstStyle>
            <a:lvl1pPr algn="l">
              <a:defRPr sz="1200"/>
            </a:lvl1pPr>
          </a:lstStyle>
          <a:p>
            <a:pPr>
              <a:defRPr/>
            </a:pPr>
            <a:endParaRPr lang="en-US"/>
          </a:p>
        </p:txBody>
      </p:sp>
      <p:sp>
        <p:nvSpPr>
          <p:cNvPr id="3" name="Date Placeholder 2"/>
          <p:cNvSpPr>
            <a:spLocks noGrp="1"/>
          </p:cNvSpPr>
          <p:nvPr>
            <p:ph type="dt" sz="quarter" idx="1"/>
          </p:nvPr>
        </p:nvSpPr>
        <p:spPr>
          <a:xfrm>
            <a:off x="3884961" y="0"/>
            <a:ext cx="2971490" cy="464663"/>
          </a:xfrm>
          <a:prstGeom prst="rect">
            <a:avLst/>
          </a:prstGeom>
        </p:spPr>
        <p:txBody>
          <a:bodyPr vert="horz" lIns="91320" tIns="45660" rIns="91320" bIns="45660" rtlCol="0"/>
          <a:lstStyle>
            <a:lvl1pPr algn="r">
              <a:defRPr sz="1200"/>
            </a:lvl1pPr>
          </a:lstStyle>
          <a:p>
            <a:pPr>
              <a:defRPr/>
            </a:pPr>
            <a:fld id="{4EA1EE83-2025-4D3F-992D-3171E0AEB9D4}" type="datetimeFigureOut">
              <a:rPr lang="en-US"/>
              <a:pPr>
                <a:defRPr/>
              </a:pPr>
              <a:t>4/20/2015</a:t>
            </a:fld>
            <a:endParaRPr lang="en-US"/>
          </a:p>
        </p:txBody>
      </p:sp>
      <p:sp>
        <p:nvSpPr>
          <p:cNvPr id="4" name="Footer Placeholder 3"/>
          <p:cNvSpPr>
            <a:spLocks noGrp="1"/>
          </p:cNvSpPr>
          <p:nvPr>
            <p:ph type="ftr" sz="quarter" idx="2"/>
          </p:nvPr>
        </p:nvSpPr>
        <p:spPr>
          <a:xfrm>
            <a:off x="0" y="8830154"/>
            <a:ext cx="2971490" cy="464663"/>
          </a:xfrm>
          <a:prstGeom prst="rect">
            <a:avLst/>
          </a:prstGeom>
        </p:spPr>
        <p:txBody>
          <a:bodyPr vert="horz" lIns="91320" tIns="45660" rIns="91320" bIns="4566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961" y="8830154"/>
            <a:ext cx="2971490" cy="464663"/>
          </a:xfrm>
          <a:prstGeom prst="rect">
            <a:avLst/>
          </a:prstGeom>
        </p:spPr>
        <p:txBody>
          <a:bodyPr vert="horz" lIns="91320" tIns="45660" rIns="91320" bIns="45660" rtlCol="0" anchor="b"/>
          <a:lstStyle>
            <a:lvl1pPr algn="r">
              <a:defRPr sz="1200"/>
            </a:lvl1pPr>
          </a:lstStyle>
          <a:p>
            <a:pPr>
              <a:defRPr/>
            </a:pPr>
            <a:fld id="{AAA5B504-1BD7-4EA0-9610-1A956BD40D6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490" cy="464663"/>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idx="1"/>
          </p:nvPr>
        </p:nvSpPr>
        <p:spPr bwMode="auto">
          <a:xfrm>
            <a:off x="3884961" y="0"/>
            <a:ext cx="2971490" cy="464663"/>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08075" y="700088"/>
            <a:ext cx="4641850" cy="3482975"/>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492" y="4415080"/>
            <a:ext cx="5487020" cy="4183539"/>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30154"/>
            <a:ext cx="2971490" cy="464663"/>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defRPr sz="1200"/>
            </a:lvl1pPr>
          </a:lstStyle>
          <a:p>
            <a:pPr>
              <a:defRPr/>
            </a:pPr>
            <a:endParaRPr lang="en-US"/>
          </a:p>
        </p:txBody>
      </p:sp>
      <p:sp>
        <p:nvSpPr>
          <p:cNvPr id="19463" name="Rectangle 7"/>
          <p:cNvSpPr>
            <a:spLocks noGrp="1" noChangeArrowheads="1"/>
          </p:cNvSpPr>
          <p:nvPr>
            <p:ph type="sldNum" sz="quarter" idx="5"/>
          </p:nvPr>
        </p:nvSpPr>
        <p:spPr bwMode="auto">
          <a:xfrm>
            <a:off x="3884961" y="8830154"/>
            <a:ext cx="2971490" cy="464663"/>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lgn="r">
              <a:defRPr sz="1200"/>
            </a:lvl1pPr>
          </a:lstStyle>
          <a:p>
            <a:pPr>
              <a:defRPr/>
            </a:pPr>
            <a:fld id="{EF2EA361-E457-4B84-8BDD-640636643900}"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latin typeface="Arial" pitchFamily="34" charset="0"/>
                <a:cs typeface="Arial" pitchFamily="34" charset="0"/>
              </a:rPr>
              <a:t> HIV surveillance programs collect a core set of information on persons with a diagnosis of HIV infection, persons who are living with HIV infection, and persons who have died from HIV infection</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MMP is a supplemental surveillance system that can collect information in addition to what core surveillance can collect regarding the clinical outcomes and behaviors of HIV-infected persons </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MMP is designed to produce nationally representative data on the HIV population in care in the US with respect to seeking medical care, access to and utilization of health care services, and ongoing risk behaviors.</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The program grew out of experience with previous supplemental surveillance programs, and is funded by the CDC and conducted by state and local health departments.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latin typeface="Arial" pitchFamily="34" charset="0"/>
                <a:cs typeface="Arial" pitchFamily="34" charset="0"/>
              </a:rPr>
              <a:t>The aims of MMP are to provide nationally and locally representative data to:</a:t>
            </a:r>
          </a:p>
          <a:p>
            <a:pPr lvl="1">
              <a:buFont typeface="Arial" pitchFamily="34" charset="0"/>
              <a:buChar char="•"/>
            </a:pPr>
            <a:r>
              <a:rPr lang="en-US" dirty="0" smtClean="0">
                <a:latin typeface="Arial" pitchFamily="34" charset="0"/>
                <a:cs typeface="Arial" pitchFamily="34" charset="0"/>
              </a:rPr>
              <a:t> describe behaviors and clinical outcomes of persons in care for HIV</a:t>
            </a:r>
          </a:p>
          <a:p>
            <a:pPr lvl="1">
              <a:buFont typeface="Arial" pitchFamily="34" charset="0"/>
              <a:buChar char="•"/>
            </a:pPr>
            <a:r>
              <a:rPr lang="en-US" dirty="0" smtClean="0">
                <a:latin typeface="Arial" pitchFamily="34" charset="0"/>
                <a:cs typeface="Arial" pitchFamily="34" charset="0"/>
              </a:rPr>
              <a:t> describe the prevalence of co-morbidities related to HIV disease</a:t>
            </a:r>
          </a:p>
          <a:p>
            <a:pPr lvl="1">
              <a:buFont typeface="Arial" pitchFamily="34" charset="0"/>
              <a:buChar char="•"/>
            </a:pPr>
            <a:r>
              <a:rPr lang="en-US" dirty="0" smtClean="0">
                <a:latin typeface="Arial" pitchFamily="34" charset="0"/>
                <a:cs typeface="Arial" pitchFamily="34" charset="0"/>
              </a:rPr>
              <a:t> to determine the prevalence of ongoing risk behaviors and access to, and use of, prevention services among persons living with HIV </a:t>
            </a:r>
          </a:p>
          <a:p>
            <a:pPr lvl="1">
              <a:buFont typeface="Arial" pitchFamily="34" charset="0"/>
              <a:buChar char="•"/>
            </a:pPr>
            <a:r>
              <a:rPr lang="en-US" dirty="0" smtClean="0">
                <a:latin typeface="Arial" pitchFamily="34" charset="0"/>
                <a:cs typeface="Arial" pitchFamily="34" charset="0"/>
              </a:rPr>
              <a:t> describe HIV care and support services received and the quality of such services </a:t>
            </a:r>
          </a:p>
          <a:p>
            <a:pPr lvl="1">
              <a:buFont typeface="Arial" pitchFamily="34" charset="0"/>
              <a:buChar char="•"/>
            </a:pPr>
            <a:r>
              <a:rPr lang="en-US" dirty="0" smtClean="0">
                <a:latin typeface="Arial" pitchFamily="34" charset="0"/>
                <a:cs typeface="Arial" pitchFamily="34" charset="0"/>
              </a:rPr>
              <a:t> identify met and unmet needs for HIV care and prevention services to inform prevention and care planning groups, health care providers, and other stakeholders</a:t>
            </a:r>
          </a:p>
          <a:p>
            <a:pPr lvl="1">
              <a:buFont typeface="Arial" pitchFamily="34" charset="0"/>
              <a:buChar char="•"/>
            </a:pPr>
            <a:endParaRPr lang="en-US" dirty="0" smtClean="0"/>
          </a:p>
          <a:p>
            <a:pPr lvl="1">
              <a:buFont typeface="Arial" pitchFamily="34" charset="0"/>
              <a:buChar char="•"/>
            </a:pPr>
            <a:endParaRPr lang="en-US" dirty="0" smtClean="0"/>
          </a:p>
          <a:p>
            <a:endParaRPr lang="en-US" dirty="0" smtClean="0">
              <a:latin typeface="+mn-lt"/>
            </a:endParaRPr>
          </a:p>
          <a:p>
            <a:r>
              <a:rPr lang="en-US" sz="1400" dirty="0" smtClean="0">
                <a:latin typeface="+mn-lt"/>
              </a:rPr>
              <a:t> </a:t>
            </a:r>
            <a:endParaRPr lang="en-US" dirty="0" smtClean="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latin typeface="Arial" pitchFamily="34" charset="0"/>
                <a:cs typeface="Arial" pitchFamily="34" charset="0"/>
              </a:rPr>
              <a:t> MMP is unique in that it provides comprehensive information from patient samples carefully selected to represent everyone receiving medical care for HIV in the U.S. </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Because MMP’s national estimates are representative, information gathered from MMP may be used by HIV prevention community planning groups, Ryan White planning councils, HIV care providers , policy makers and service planners, and people living with HIV/AIDS to highlight disparities in care and services and advocate for additional resources. </a:t>
            </a:r>
          </a:p>
          <a:p>
            <a:pPr>
              <a:buFont typeface="Arial" pitchFamily="34" charset="0"/>
              <a:buChar char="•"/>
            </a:pPr>
            <a:endParaRPr lang="en-US" dirty="0" smtClean="0">
              <a:latin typeface="Arial" pitchFamily="34" charset="0"/>
              <a:cs typeface="Arial" pitchFamily="34" charset="0"/>
            </a:endParaRPr>
          </a:p>
          <a:p>
            <a:pPr defTabSz="931653" eaLnBrk="1" fontAlgn="auto" hangingPunct="1">
              <a:spcBef>
                <a:spcPts val="0"/>
              </a:spcBef>
              <a:spcAft>
                <a:spcPts val="0"/>
              </a:spcAft>
              <a:buFont typeface="Arial" pitchFamily="34" charset="0"/>
              <a:buChar char="•"/>
              <a:defRPr/>
            </a:pPr>
            <a:r>
              <a:rPr lang="en-US" dirty="0" smtClean="0">
                <a:latin typeface="Arial" pitchFamily="34" charset="0"/>
                <a:cs typeface="Arial" pitchFamily="34" charset="0"/>
              </a:rPr>
              <a:t> For a program to be effective, it must meet the needs of the population it serves. MMP data provide information on prevention, care-seeking, treatment, and risk behaviors that can assist in designing, and more importantly improving, HIV programs. </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0396" indent="-230396" defTabSz="931653" eaLnBrk="1" fontAlgn="auto" hangingPunct="1">
              <a:spcBef>
                <a:spcPts val="0"/>
              </a:spcBef>
              <a:spcAft>
                <a:spcPts val="0"/>
              </a:spcAft>
              <a:buFont typeface="Arial" pitchFamily="34" charset="0"/>
              <a:buChar char="•"/>
              <a:defRPr/>
            </a:pPr>
            <a:r>
              <a:rPr lang="en-US" sz="1100" dirty="0" smtClean="0">
                <a:latin typeface="Arial" pitchFamily="34" charset="0"/>
                <a:cs typeface="Arial" pitchFamily="34" charset="0"/>
              </a:rPr>
              <a:t>MMP uses a 3-stage sampling design.  </a:t>
            </a:r>
          </a:p>
          <a:p>
            <a:pPr marL="230396" indent="-230396">
              <a:buAutoNum type="arabicParenR"/>
            </a:pPr>
            <a:endParaRPr lang="en-US" sz="1100" b="1" dirty="0" smtClean="0">
              <a:latin typeface="Arial" pitchFamily="34" charset="0"/>
              <a:cs typeface="Arial" pitchFamily="34" charset="0"/>
            </a:endParaRPr>
          </a:p>
          <a:p>
            <a:pPr marL="232914" indent="-232914">
              <a:buFont typeface="+mj-lt"/>
              <a:buAutoNum type="arabicPeriod"/>
            </a:pPr>
            <a:r>
              <a:rPr lang="en-US" sz="1100" dirty="0" smtClean="0">
                <a:latin typeface="Arial" pitchFamily="34" charset="0"/>
                <a:cs typeface="Arial" pitchFamily="34" charset="0"/>
              </a:rPr>
              <a:t>During the first stage of sampling, which is conducted at the state level, project areas are selected from across the nation to participate. All 50 states, the District of Columbia, and Puerto Rico are eligible for inclusion in MMP. Project areas are selected using a geographically stratified random sampling where the probability of selection is proportional to the prevalence of AIDS in each project area.  Sites are selected to represent low, medium, and high prevalence areas of the country. In the 2014 data collection cycle, there are 23 project areas, consisting of 16 states, 6 independent cities, and 1 outlying US territory (Puerto Rico).  The project areas selected are estimated to include over 80% of the total HIV/AIDS cases in the US.</a:t>
            </a:r>
          </a:p>
          <a:p>
            <a:pPr marL="232914" indent="-232914">
              <a:buFont typeface="+mj-lt"/>
              <a:buAutoNum type="arabicPeriod"/>
            </a:pPr>
            <a:endParaRPr lang="en-US" sz="1100" dirty="0" smtClean="0">
              <a:latin typeface="Arial" pitchFamily="34" charset="0"/>
              <a:cs typeface="Arial" pitchFamily="34" charset="0"/>
            </a:endParaRPr>
          </a:p>
          <a:p>
            <a:pPr marL="232914" indent="-232914">
              <a:buFont typeface="+mj-lt"/>
              <a:buAutoNum type="arabicPeriod"/>
            </a:pPr>
            <a:r>
              <a:rPr lang="en-US" sz="1100" dirty="0" smtClean="0">
                <a:latin typeface="Arial" pitchFamily="34" charset="0"/>
                <a:cs typeface="Arial" pitchFamily="34" charset="0"/>
              </a:rPr>
              <a:t>During the second stage of sampling, which is conducted at the facility level, project areas construct a facility sampling frame, which is a complete list of all of the facilities that provide outpatient HIV medical care in the project area’s jurisdiction.  For the purposes of creating this facility sampling frame, facilities are eligible to participate if they order CD4 and/or HIV viral load tests or prescribe antiretroviral medications in the context of treating and managing HIV.    From this list of all facilities that provide HIV care, the MMP staff from VDH recruit to determine which facilities agree to participate.  Facility participation is very important, because those that participate represent those not selected to participate.</a:t>
            </a:r>
          </a:p>
          <a:p>
            <a:pPr marL="232914" indent="-232914">
              <a:buFont typeface="+mj-lt"/>
              <a:buAutoNum type="arabicPeriod"/>
            </a:pPr>
            <a:endParaRPr lang="en-US" sz="1100" dirty="0" smtClean="0">
              <a:latin typeface="Arial" pitchFamily="34" charset="0"/>
              <a:cs typeface="Arial" pitchFamily="34" charset="0"/>
            </a:endParaRPr>
          </a:p>
          <a:p>
            <a:pPr marL="232914" indent="-232914">
              <a:buFont typeface="+mj-lt"/>
              <a:buAutoNum type="arabicPeriod"/>
            </a:pPr>
            <a:r>
              <a:rPr lang="en-US" sz="1100" dirty="0" smtClean="0">
                <a:latin typeface="Arial" pitchFamily="34" charset="0"/>
                <a:cs typeface="Arial" pitchFamily="34" charset="0"/>
              </a:rPr>
              <a:t>During the third stage of sampling, which is conducted at the patient level, a sample of 400 patients is selected each year from  participating HIV care facilities.  Patients must be at least 18 years old, diagnosed with HIV, and receiving care.  The total resulting population from all project areas combined is approximately 10,000 patients per data collection cycle nationwide.  </a:t>
            </a:r>
          </a:p>
          <a:p>
            <a:pPr marL="232914" indent="-232914">
              <a:buFont typeface="+mj-lt"/>
              <a:buAutoNum type="arabicPeriod"/>
            </a:pPr>
            <a:endParaRPr lang="en-US" sz="1100" dirty="0" smtClean="0">
              <a:latin typeface="Arial" pitchFamily="34" charset="0"/>
              <a:cs typeface="Arial" pitchFamily="34" charset="0"/>
            </a:endParaRPr>
          </a:p>
          <a:p>
            <a:pPr marL="232914" indent="-232914">
              <a:buFont typeface="Arial" pitchFamily="34" charset="0"/>
              <a:buChar char="•"/>
            </a:pPr>
            <a:r>
              <a:rPr lang="en-US" sz="1100" dirty="0" smtClean="0">
                <a:latin typeface="Arial" pitchFamily="34" charset="0"/>
                <a:cs typeface="Arial" pitchFamily="34" charset="0"/>
              </a:rPr>
              <a:t>Patients who are selected are then asked to participate in an interview and answer questions about their HIV care.</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latin typeface="Arial" pitchFamily="34" charset="0"/>
                <a:cs typeface="Arial" pitchFamily="34" charset="0"/>
              </a:rPr>
              <a:t> There are 2 methods of data collection for MMP – interview and medical record abstractions</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Interviews are performed with patients who provide consent, and are either performed over the phone or in-person in a private location, such as in the clinic or at the patient’s home</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Interviews are arranged to accommodate patient’s schedule and are performed by trained interviewers in either English or Spanish </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The interviews take approximately 45-60 minutes to complete and participants are reimbursed with a $40 </a:t>
            </a:r>
            <a:r>
              <a:rPr lang="en-US" dirty="0" err="1" smtClean="0">
                <a:latin typeface="Arial" pitchFamily="34" charset="0"/>
                <a:cs typeface="Arial" pitchFamily="34" charset="0"/>
              </a:rPr>
              <a:t>Walmart</a:t>
            </a:r>
            <a:r>
              <a:rPr lang="en-US" dirty="0" smtClean="0">
                <a:latin typeface="Arial" pitchFamily="34" charset="0"/>
                <a:cs typeface="Arial" pitchFamily="34" charset="0"/>
              </a:rPr>
              <a:t> gift card for their participation</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There are 13 modules</a:t>
            </a:r>
            <a:r>
              <a:rPr lang="en-US" baseline="0" dirty="0" smtClean="0">
                <a:latin typeface="Arial" pitchFamily="34" charset="0"/>
                <a:cs typeface="Arial" pitchFamily="34" charset="0"/>
              </a:rPr>
              <a:t> in the interview that covers information such as HIV treatment and adherence, sexual behaviors, and access to health care.</a:t>
            </a:r>
            <a:endParaRPr lang="en-US" dirty="0" smtClean="0">
              <a:latin typeface="Arial" pitchFamily="34" charset="0"/>
              <a:cs typeface="Arial" pitchFamily="34" charset="0"/>
            </a:endParaRPr>
          </a:p>
          <a:p>
            <a:pPr>
              <a:buFont typeface="Arial" pitchFamily="34" charset="0"/>
              <a:buNone/>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800" dirty="0" smtClean="0"/>
              <a:t> </a:t>
            </a:r>
            <a:r>
              <a:rPr lang="en-US" dirty="0" smtClean="0">
                <a:latin typeface="Arial" pitchFamily="34" charset="0"/>
                <a:cs typeface="Arial" pitchFamily="34" charset="0"/>
              </a:rPr>
              <a:t>Patients’ medical records are abstracted after the interview is completed using a web-based application provided by the CDC.</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The observation period during which medical record data is abstracted is a 2-year period. For patients participating in the interview, medical record data for 2 years prior to the interview date are abstracted.</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For example, if a participant was interviewed today, their medical record would be abstracted for information back through April 20, 2013</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The information abstracted from medical records includes: 1) diagnosis of opportunistic infections, 2) non-HIV associated </a:t>
            </a:r>
            <a:r>
              <a:rPr lang="en-US" dirty="0" err="1" smtClean="0">
                <a:latin typeface="Arial" pitchFamily="34" charset="0"/>
                <a:cs typeface="Arial" pitchFamily="34" charset="0"/>
              </a:rPr>
              <a:t>comorbidities</a:t>
            </a:r>
            <a:r>
              <a:rPr lang="en-US" dirty="0" smtClean="0">
                <a:latin typeface="Arial" pitchFamily="34" charset="0"/>
                <a:cs typeface="Arial" pitchFamily="34" charset="0"/>
              </a:rPr>
              <a:t>, 3) preventive care received, 4) ARV and other medications prescribed, 5) lab results, and 6) health services utilization</a:t>
            </a:r>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2" defTabSz="931653">
              <a:buFont typeface="Arial" pitchFamily="34" charset="0"/>
              <a:buChar char="•"/>
              <a:defRPr/>
            </a:pPr>
            <a:r>
              <a:rPr lang="en-US" dirty="0" smtClean="0">
                <a:latin typeface="Arial" pitchFamily="34" charset="0"/>
                <a:cs typeface="Arial" pitchFamily="34" charset="0"/>
              </a:rPr>
              <a:t> The data collected from MMP can be used to evaluate a number of current issues</a:t>
            </a:r>
          </a:p>
          <a:p>
            <a:pPr marL="0" lvl="2" defTabSz="931653">
              <a:buFont typeface="Arial" pitchFamily="34" charset="0"/>
              <a:buChar char="•"/>
              <a:defRPr/>
            </a:pPr>
            <a:r>
              <a:rPr lang="en-US" dirty="0" smtClean="0">
                <a:latin typeface="Arial" pitchFamily="34" charset="0"/>
                <a:cs typeface="Arial" pitchFamily="34" charset="0"/>
              </a:rPr>
              <a:t> One example is the contribution of MMP data to the HIV continuum of care previously discussed by Lauren Yerkes</a:t>
            </a:r>
          </a:p>
          <a:p>
            <a:pPr marL="0" lvl="2" defTabSz="931653">
              <a:buFont typeface="Arial" pitchFamily="34" charset="0"/>
              <a:buChar char="•"/>
              <a:defRPr/>
            </a:pPr>
            <a:r>
              <a:rPr lang="en-US" dirty="0" smtClean="0">
                <a:latin typeface="Arial" pitchFamily="34" charset="0"/>
                <a:cs typeface="Arial" pitchFamily="34" charset="0"/>
              </a:rPr>
              <a:t> All MMP participants are HIV infected, so the diagnosis portion is already addressed</a:t>
            </a:r>
          </a:p>
          <a:p>
            <a:pPr marL="0" lvl="2" defTabSz="931653">
              <a:buFont typeface="Arial" pitchFamily="34" charset="0"/>
              <a:buChar char="•"/>
              <a:defRPr/>
            </a:pPr>
            <a:r>
              <a:rPr lang="en-US" dirty="0" smtClean="0">
                <a:latin typeface="Arial" pitchFamily="34" charset="0"/>
                <a:cs typeface="Arial" pitchFamily="34" charset="0"/>
              </a:rPr>
              <a:t> However, other information collected in the MMP interview and medical record abstraction provide data to satisfy the other stages of the care continuum.</a:t>
            </a:r>
          </a:p>
          <a:p>
            <a:pPr marL="0" lvl="2" defTabSz="931653">
              <a:buFont typeface="Arial" pitchFamily="34" charset="0"/>
              <a:buChar char="•"/>
              <a:defRPr/>
            </a:pPr>
            <a:r>
              <a:rPr lang="en-US" dirty="0" smtClean="0">
                <a:latin typeface="Arial" pitchFamily="34" charset="0"/>
                <a:cs typeface="Arial" pitchFamily="34" charset="0"/>
              </a:rPr>
              <a:t> Of particular use are the data that can evaluate the percentage of HIV patients prescribed ART, as those data are not collected through core surveillance efforts</a:t>
            </a:r>
          </a:p>
          <a:p>
            <a:pPr marL="0" lvl="2" defTabSz="931653">
              <a:buFont typeface="Arial" pitchFamily="34" charset="0"/>
              <a:buChar char="•"/>
              <a:defRPr/>
            </a:pPr>
            <a:endParaRPr lang="en-US" dirty="0" smtClean="0">
              <a:latin typeface="Arial" pitchFamily="34" charset="0"/>
              <a:cs typeface="Arial" pitchFamily="34" charset="0"/>
            </a:endParaRPr>
          </a:p>
          <a:p>
            <a:pPr marL="0" lvl="2" defTabSz="931653">
              <a:buFont typeface="Arial" pitchFamily="34" charset="0"/>
              <a:buChar char="•"/>
              <a:defRPr/>
            </a:pPr>
            <a:r>
              <a:rPr lang="en-US" dirty="0" smtClean="0">
                <a:latin typeface="Arial" pitchFamily="34" charset="0"/>
                <a:cs typeface="Arial" pitchFamily="34" charset="0"/>
              </a:rPr>
              <a:t> MMP data can also be used to evaluate the impact of the Affordable Care Act on the National HIV/AIDS Strategy</a:t>
            </a:r>
          </a:p>
          <a:p>
            <a:pPr marL="0" lvl="2" defTabSz="931653">
              <a:buFont typeface="Arial" pitchFamily="34" charset="0"/>
              <a:buChar char="•"/>
              <a:defRPr/>
            </a:pPr>
            <a:r>
              <a:rPr lang="en-US" dirty="0" smtClean="0">
                <a:latin typeface="Arial" pitchFamily="34" charset="0"/>
                <a:cs typeface="Arial" pitchFamily="34" charset="0"/>
              </a:rPr>
              <a:t> There are data points collected in the MMP interview and medical record abstraction regarding insurance status and met/unmet needs</a:t>
            </a:r>
          </a:p>
          <a:p>
            <a:pPr marL="0" lvl="2" defTabSz="931653">
              <a:buFont typeface="Arial" pitchFamily="34" charset="0"/>
              <a:buChar char="•"/>
              <a:defRPr/>
            </a:pPr>
            <a:r>
              <a:rPr lang="en-US" dirty="0" smtClean="0">
                <a:latin typeface="Arial" pitchFamily="34" charset="0"/>
                <a:cs typeface="Arial" pitchFamily="34" charset="0"/>
              </a:rPr>
              <a:t> These data can be used to evaluate the changes HIV-infected patients are experiencing with regards to service needs, as well as healthcare access and costs, with the introduction of ACA</a:t>
            </a:r>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Data collected via the medical monitoring project supplements our core and incidence surveillance programs by providing a more complete picture of what our in-care population looks like, in terms of behavioral and clinical characteristics.</a:t>
            </a:r>
          </a:p>
          <a:p>
            <a:pPr>
              <a:buFontTx/>
              <a:buChar char="•"/>
            </a:pPr>
            <a:endParaRPr lang="en-US" smtClean="0"/>
          </a:p>
          <a:p>
            <a:pPr>
              <a:buFontTx/>
              <a:buChar char="•"/>
            </a:pPr>
            <a:r>
              <a:rPr lang="en-US" smtClean="0"/>
              <a:t>In addition, data can be used to inform partner stakeholders within VDH, such as HIV care services and HIV prevention; as well as our external stakeholder partners via factsheets, presentations, abstracts, and papers.</a:t>
            </a:r>
          </a:p>
          <a:p>
            <a:pPr>
              <a:buFontTx/>
              <a:buChar char="•"/>
            </a:pPr>
            <a:endParaRPr lang="en-US" smtClean="0"/>
          </a:p>
          <a:p>
            <a:pPr>
              <a:buFontTx/>
              <a:buChar char="•"/>
            </a:pPr>
            <a:r>
              <a:rPr lang="en-US" smtClean="0"/>
              <a:t>As can be seen on this slide, data are collected for several domains.</a:t>
            </a:r>
          </a:p>
          <a:p>
            <a:pPr>
              <a:buFontTx/>
              <a:buChar char="•"/>
            </a:pPr>
            <a:endParaRPr lang="en-US" smtClean="0"/>
          </a:p>
          <a:p>
            <a:pPr>
              <a:buFontTx/>
              <a:buChar char="•"/>
            </a:pPr>
            <a:r>
              <a:rPr lang="en-US" smtClean="0"/>
              <a:t>At VDH, we are currently working on abstracts/papers looking at the influence of mental health on the likelihood someone has an undetectable viral load; predictors for ART treatment adherence (or non-adherence we may say) and factors that may influence ART taking behaviors and beliefs.</a:t>
            </a:r>
          </a:p>
          <a:p>
            <a:pPr>
              <a:buFontTx/>
              <a:buChar char="•"/>
            </a:pPr>
            <a:endParaRPr lang="en-US" smtClean="0"/>
          </a:p>
          <a:p>
            <a:pPr>
              <a:buFontTx/>
              <a:buChar char="•"/>
            </a:pPr>
            <a:r>
              <a:rPr lang="en-US" smtClean="0"/>
              <a:t>Reports can be found on our website. Check back often, as we hope to publish on the website frequently. For example, we are working on a summary report of clinical and behavioral characteristics of patients who participated in MMP in 2010, with 2011 coming out close after. We will publish this summary report each year.</a:t>
            </a:r>
          </a:p>
        </p:txBody>
      </p:sp>
      <p:sp>
        <p:nvSpPr>
          <p:cNvPr id="4" name="Slide Number Placeholder 3"/>
          <p:cNvSpPr>
            <a:spLocks noGrp="1"/>
          </p:cNvSpPr>
          <p:nvPr>
            <p:ph type="sldNum" sz="quarter" idx="5"/>
          </p:nvPr>
        </p:nvSpPr>
        <p:spPr/>
        <p:txBody>
          <a:bodyPr/>
          <a:lstStyle/>
          <a:p>
            <a:pPr>
              <a:defRPr/>
            </a:pPr>
            <a:fld id="{E9D3AE65-EA13-4ACF-BE18-D12D7FAD7501}" type="slidenum">
              <a:rPr lang="en-US" smtClean="0"/>
              <a:pPr>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2" defTabSz="914302">
              <a:buFont typeface="Arial" pitchFamily="34" charset="0"/>
              <a:buChar char="•"/>
              <a:defRPr/>
            </a:pPr>
            <a:r>
              <a:rPr lang="en-US" baseline="0" dirty="0" smtClean="0">
                <a:latin typeface="Arial" pitchFamily="34" charset="0"/>
                <a:cs typeface="Arial" pitchFamily="34" charset="0"/>
              </a:rPr>
              <a:t> </a:t>
            </a:r>
            <a:r>
              <a:rPr lang="en-US" dirty="0" smtClean="0">
                <a:latin typeface="Arial" pitchFamily="34" charset="0"/>
                <a:cs typeface="Arial" pitchFamily="34" charset="0"/>
              </a:rPr>
              <a:t>The data collected from MMP can be used to evaluate a number of current issues</a:t>
            </a:r>
          </a:p>
          <a:p>
            <a:pPr marL="0" lvl="2" defTabSz="914302">
              <a:buFont typeface="Arial" pitchFamily="34" charset="0"/>
              <a:buChar char="•"/>
              <a:defRPr/>
            </a:pPr>
            <a:endParaRPr lang="en-US" dirty="0" smtClean="0">
              <a:latin typeface="Arial" pitchFamily="34" charset="0"/>
              <a:cs typeface="Arial" pitchFamily="34" charset="0"/>
            </a:endParaRPr>
          </a:p>
          <a:p>
            <a:pPr>
              <a:buFont typeface="Arial" pitchFamily="34" charset="0"/>
              <a:buChar char="•"/>
            </a:pPr>
            <a:r>
              <a:rPr lang="en-US" baseline="0" dirty="0" smtClean="0"/>
              <a:t> This slide shows the number of participants that participate each year; as well as participation by region. </a:t>
            </a:r>
          </a:p>
          <a:p>
            <a:pPr>
              <a:buFont typeface="Arial" pitchFamily="34" charset="0"/>
              <a:buChar char="•"/>
            </a:pPr>
            <a:endParaRPr lang="en-US" baseline="0" dirty="0" smtClean="0"/>
          </a:p>
          <a:p>
            <a:pPr>
              <a:buFont typeface="Arial" pitchFamily="34" charset="0"/>
              <a:buChar char="•"/>
            </a:pPr>
            <a:r>
              <a:rPr lang="en-US" baseline="0" dirty="0" smtClean="0"/>
              <a:t> Between regions, we see a discrepancy in numbers, due to population density and site participation rates.</a:t>
            </a:r>
          </a:p>
          <a:p>
            <a:pPr>
              <a:buFont typeface="Arial" pitchFamily="34" charset="0"/>
              <a:buChar char="•"/>
            </a:pPr>
            <a:endParaRPr lang="en-US" baseline="0" dirty="0" smtClean="0"/>
          </a:p>
          <a:p>
            <a:pPr>
              <a:buFont typeface="Arial" pitchFamily="34" charset="0"/>
              <a:buChar char="•"/>
            </a:pPr>
            <a:r>
              <a:rPr lang="en-US" baseline="0" dirty="0" smtClean="0"/>
              <a:t>  But, for the most part, across time, we’ve seen an increase in participation in MMP. This is important, as it allows us to apply statistical weights to our final data that then enables us to produce findings that are representative of all HIV-positive patients in Virginia. </a:t>
            </a:r>
          </a:p>
          <a:p>
            <a:pPr>
              <a:buFont typeface="Arial" pitchFamily="34" charset="0"/>
              <a:buChar char="•"/>
            </a:pPr>
            <a:endParaRPr lang="en-US" baseline="0" dirty="0" smtClean="0"/>
          </a:p>
          <a:p>
            <a:pPr>
              <a:buFont typeface="Arial" pitchFamily="34" charset="0"/>
              <a:buChar char="•"/>
            </a:pPr>
            <a:r>
              <a:rPr lang="en-US" baseline="0" dirty="0" smtClean="0"/>
              <a:t>  For the next few slides, I’d like to show you some of the ways we can use data from MMP. </a:t>
            </a:r>
          </a:p>
          <a:p>
            <a:pPr>
              <a:buFont typeface="Arial" pitchFamily="34" charset="0"/>
              <a:buChar char="•"/>
            </a:pPr>
            <a:endParaRPr lang="en-US" baseline="0" dirty="0" smtClean="0"/>
          </a:p>
          <a:p>
            <a:pPr>
              <a:buFont typeface="Arial" pitchFamily="34" charset="0"/>
              <a:buChar char="•"/>
            </a:pPr>
            <a:r>
              <a:rPr lang="en-US" baseline="0" dirty="0" smtClean="0"/>
              <a:t> Data utilized in the examples are from the </a:t>
            </a:r>
            <a:r>
              <a:rPr lang="en-US" baseline="0" dirty="0" err="1" smtClean="0"/>
              <a:t>unweighted</a:t>
            </a:r>
            <a:r>
              <a:rPr lang="en-US" baseline="0" dirty="0" smtClean="0"/>
              <a:t> data from the MMP 2013 data collection cycle. This includes individuals receiving care at a HIV medical care provider from January through April 2013. </a:t>
            </a:r>
          </a:p>
          <a:p>
            <a:pPr>
              <a:buFont typeface="Arial" pitchFamily="34" charset="0"/>
              <a:buChar char="•"/>
            </a:pPr>
            <a:endParaRPr lang="en-US" baseline="0" dirty="0" smtClean="0"/>
          </a:p>
          <a:p>
            <a:pPr>
              <a:buFont typeface="Arial" pitchFamily="34" charset="0"/>
              <a:buChar char="•"/>
            </a:pPr>
            <a:r>
              <a:rPr lang="en-US" baseline="0" dirty="0" smtClean="0"/>
              <a:t> Please keep in mind these data are considered preliminary and because statistical weights are not yet incorporated, findings may not representative of the in-care population as a whole. </a:t>
            </a:r>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This</a:t>
            </a:r>
            <a:r>
              <a:rPr lang="en-US" baseline="0" dirty="0" smtClean="0"/>
              <a:t> slide illustrates what MMP collects beyond the standard demographics of sex at birth, gender, age, race, etc.</a:t>
            </a:r>
          </a:p>
          <a:p>
            <a:pPr>
              <a:buFont typeface="Arial" pitchFamily="34" charset="0"/>
              <a:buChar char="•"/>
            </a:pPr>
            <a:endParaRPr lang="en-US" baseline="0" dirty="0" smtClean="0"/>
          </a:p>
          <a:p>
            <a:pPr>
              <a:buFont typeface="Arial" pitchFamily="34" charset="0"/>
              <a:buChar char="•"/>
            </a:pPr>
            <a:r>
              <a:rPr lang="en-US" baseline="0" dirty="0" smtClean="0"/>
              <a:t> Once data weights are applied, these enhanced </a:t>
            </a:r>
            <a:r>
              <a:rPr lang="en-US" baseline="0" dirty="0" err="1" smtClean="0"/>
              <a:t>sociodemographics</a:t>
            </a:r>
            <a:r>
              <a:rPr lang="en-US" baseline="0" dirty="0" smtClean="0"/>
              <a:t> provide a clearer picture of what the in-care population looks like in terms of education, income, housing and even health care access.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Font typeface="Arial" pitchFamily="34" charset="0"/>
              <a:buChar char="•"/>
            </a:pPr>
            <a:r>
              <a:rPr lang="en-US" dirty="0" smtClean="0">
                <a:solidFill>
                  <a:srgbClr val="FF0000"/>
                </a:solidFill>
              </a:rPr>
              <a:t> I wanted to start off by introducing myself.  My name is Kristen Kreisel, and I am the Project Coordinator for the Medical Monitoring Project at the Virginia Department of Health.</a:t>
            </a:r>
          </a:p>
          <a:p>
            <a:pPr defTabSz="898489">
              <a:buFont typeface="Arial" pitchFamily="34" charset="0"/>
              <a:buChar char="•"/>
              <a:defRPr/>
            </a:pPr>
            <a:r>
              <a:rPr lang="en-US" dirty="0" smtClean="0">
                <a:solidFill>
                  <a:srgbClr val="FF0000"/>
                </a:solidFill>
              </a:rPr>
              <a:t> We really wanted to thank all of you for taking the time out of your busy schedules to join us today.  </a:t>
            </a:r>
          </a:p>
          <a:p>
            <a:pPr defTabSz="898489">
              <a:buFont typeface="Arial" pitchFamily="34" charset="0"/>
              <a:buChar char="•"/>
              <a:defRPr/>
            </a:pPr>
            <a:r>
              <a:rPr lang="en-US" dirty="0" smtClean="0">
                <a:solidFill>
                  <a:srgbClr val="FF0000"/>
                </a:solidFill>
              </a:rPr>
              <a:t> Many of you may be wondering why you’ve been invited to this webinar, especially if you have not been involved in the Medical Monitoring Project before or even know what it is. If you don’t know what the Medical Monitoring Project, or MMP, is, we’ll provide all of the information you need to know today. The purpose of this webinar is to inform all of the HIV care providers around Virginia about some upcoming changes to the protocol for MMP and illicit your feedback. As a HIV care provider, HIV patients receiving care at your facility could be sampled in the next cycle of MMP, so we want to hear what you have to say about these upcoming changes to the sampling methodology.  You’re our partners and without your involvement, MMP really isn’t possible.  </a:t>
            </a:r>
          </a:p>
          <a:p>
            <a:pPr>
              <a:buFont typeface="Arial" pitchFamily="34" charset="0"/>
              <a:buChar char="•"/>
            </a:pPr>
            <a:endParaRPr lang="en-US" dirty="0" smtClean="0"/>
          </a:p>
          <a:p>
            <a:pPr>
              <a:buFont typeface="Arial" pitchFamily="34" charset="0"/>
              <a:buChar char="•"/>
            </a:pPr>
            <a:r>
              <a:rPr lang="en-US" dirty="0" smtClean="0"/>
              <a:t>  With that being</a:t>
            </a:r>
            <a:r>
              <a:rPr lang="en-US" baseline="0" dirty="0" smtClean="0"/>
              <a:t> said, t</a:t>
            </a:r>
            <a:r>
              <a:rPr lang="en-US" dirty="0" smtClean="0"/>
              <a:t>here are a handful of </a:t>
            </a:r>
            <a:r>
              <a:rPr lang="en-US" baseline="0" dirty="0" smtClean="0"/>
              <a:t>people presenting on today’s call, so I’ve listed all of the presenters in order of presentation.  Everyone presenting today is involved with MMP in one way or another, and we also have our MMP Project Officer with us today as a representative for CDC.</a:t>
            </a:r>
          </a:p>
          <a:p>
            <a:pPr>
              <a:buFont typeface="Arial" pitchFamily="34" charset="0"/>
              <a:buNone/>
            </a:pPr>
            <a:endParaRPr lang="en-US" baseline="0" dirty="0" smtClean="0"/>
          </a:p>
          <a:p>
            <a:pPr>
              <a:buFont typeface="Arial" pitchFamily="34" charset="0"/>
              <a:buChar char="•"/>
            </a:pPr>
            <a:r>
              <a:rPr lang="en-US" baseline="0" dirty="0" smtClean="0"/>
              <a:t> Just a few housekeeping items:</a:t>
            </a:r>
          </a:p>
          <a:p>
            <a:pPr lvl="1">
              <a:buFont typeface="Arial" pitchFamily="34" charset="0"/>
              <a:buChar char="•"/>
            </a:pPr>
            <a:r>
              <a:rPr lang="en-US" baseline="0" dirty="0" smtClean="0"/>
              <a:t> We have quite a bit of information to go over and anticipate that there could be a fair bit of discussion.  Please hold your questions for discussion sections that we have placed throughout the presentation.</a:t>
            </a:r>
          </a:p>
          <a:p>
            <a:pPr lvl="1">
              <a:buFont typeface="Arial" pitchFamily="34" charset="0"/>
              <a:buChar char="•"/>
            </a:pPr>
            <a:r>
              <a:rPr lang="en-US" baseline="0" dirty="0" smtClean="0"/>
              <a:t> We encourage the use of the chat feature in the </a:t>
            </a:r>
            <a:r>
              <a:rPr lang="en-US" baseline="0" dirty="0" err="1" smtClean="0"/>
              <a:t>Genesys</a:t>
            </a:r>
            <a:r>
              <a:rPr lang="en-US" baseline="0" dirty="0" smtClean="0"/>
              <a:t> webinar software.  If you should have any questions that you don’t want to forget, please feel free to type your questions as we go and we will address them during the discussion sections.</a:t>
            </a:r>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t>
            </a:r>
            <a:r>
              <a:rPr lang="en-US" dirty="0" smtClean="0"/>
              <a:t>MMP data can provide</a:t>
            </a:r>
            <a:r>
              <a:rPr lang="en-US" baseline="0" dirty="0" smtClean="0"/>
              <a:t> data support for resource planning and allocation for our partner units, such as HIV care services and HIV prevention services.</a:t>
            </a:r>
          </a:p>
          <a:p>
            <a:pPr>
              <a:buFont typeface="Arial" pitchFamily="34" charset="0"/>
              <a:buChar char="•"/>
            </a:pPr>
            <a:endParaRPr lang="en-US" baseline="0" dirty="0" smtClean="0"/>
          </a:p>
          <a:p>
            <a:pPr>
              <a:buFont typeface="Arial" pitchFamily="34" charset="0"/>
              <a:buChar char="•"/>
            </a:pPr>
            <a:r>
              <a:rPr lang="en-US" baseline="0" dirty="0" smtClean="0"/>
              <a:t> MMP collects met and unmet need data from patient interviews.</a:t>
            </a:r>
          </a:p>
          <a:p>
            <a:pPr>
              <a:buFont typeface="Arial" pitchFamily="34" charset="0"/>
              <a:buChar char="•"/>
            </a:pPr>
            <a:endParaRPr lang="en-US" baseline="0" dirty="0" smtClean="0"/>
          </a:p>
          <a:p>
            <a:pPr>
              <a:buFont typeface="Arial" pitchFamily="34" charset="0"/>
              <a:buChar char="•"/>
            </a:pPr>
            <a:r>
              <a:rPr lang="en-US" baseline="0" dirty="0" smtClean="0"/>
              <a:t> This slide shows the top 5 most frequently reported unmet need in 2013, for ancillary services needed, but not received in the prior 12 months.</a:t>
            </a:r>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We also collect</a:t>
            </a:r>
            <a:r>
              <a:rPr lang="en-US" baseline="0" dirty="0" smtClean="0"/>
              <a:t> data on treatment adherence.</a:t>
            </a:r>
          </a:p>
          <a:p>
            <a:pPr>
              <a:buFont typeface="Arial" pitchFamily="34" charset="0"/>
              <a:buChar char="•"/>
            </a:pPr>
            <a:endParaRPr lang="en-US" baseline="0" dirty="0" smtClean="0"/>
          </a:p>
          <a:p>
            <a:pPr>
              <a:buFont typeface="Arial" pitchFamily="34" charset="0"/>
              <a:buChar char="•"/>
            </a:pPr>
            <a:r>
              <a:rPr lang="en-US" baseline="0" dirty="0" smtClean="0"/>
              <a:t>These two items use a 3-day window to assess more recent ART adherence.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buFont typeface="Arial" pitchFamily="34" charset="0"/>
              <a:buChar char="•"/>
              <a:defRPr/>
            </a:pPr>
            <a:r>
              <a:rPr lang="en-US" baseline="0" dirty="0" smtClean="0"/>
              <a:t> </a:t>
            </a:r>
            <a:r>
              <a:rPr lang="en-US" dirty="0" smtClean="0"/>
              <a:t>This is the third</a:t>
            </a:r>
            <a:r>
              <a:rPr lang="en-US" baseline="0" dirty="0" smtClean="0"/>
              <a:t> treatment adherence item; and it collects data on a more open ended time retrospective time frame.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US" dirty="0" smtClean="0"/>
              <a:t> Finally, for the last MMP data</a:t>
            </a:r>
            <a:r>
              <a:rPr lang="en-US" baseline="0" dirty="0" smtClean="0"/>
              <a:t> example we have for you today, we collect interview and medical record information on substance use and mental health symptoms/diagnoses.</a:t>
            </a:r>
          </a:p>
          <a:p>
            <a:pPr>
              <a:buFont typeface="Arial" pitchFamily="34" charset="0"/>
              <a:buChar char="•"/>
            </a:pPr>
            <a:endParaRPr lang="en-US" baseline="0" dirty="0" smtClean="0"/>
          </a:p>
          <a:p>
            <a:pPr>
              <a:buFont typeface="Arial" pitchFamily="34" charset="0"/>
              <a:buChar char="•"/>
            </a:pPr>
            <a:r>
              <a:rPr lang="en-US" baseline="0" dirty="0" smtClean="0"/>
              <a:t> For substance use, we see that 55% of our study population in 2013 reported smoking cigarettes on a daily basis. This is consistent with what we’ve seen in previous data collection cycles; and higher than what is seen with the general population (around 21%). As for non-IDU, 20% of the population reported use in the past 12 months. Most reported marijuana use only. Binge drinking was self-reported at 14%, and calculated by current gender. A couple of patients reported IDU.</a:t>
            </a:r>
          </a:p>
          <a:p>
            <a:pPr>
              <a:buFont typeface="Arial" pitchFamily="34" charset="0"/>
              <a:buChar char="•"/>
            </a:pPr>
            <a:endParaRPr lang="en-US" baseline="0" dirty="0" smtClean="0"/>
          </a:p>
          <a:p>
            <a:pPr>
              <a:buFont typeface="Arial" pitchFamily="34" charset="0"/>
              <a:buChar char="•"/>
            </a:pPr>
            <a:r>
              <a:rPr lang="en-US" baseline="0" dirty="0" smtClean="0"/>
              <a:t> In the interview, we administer the Patient Health Questionnaire- 8, or PHQ-8. The PHQ-8 is considered the gold standard for assessing the presence and severity of behavioral symptoms associated with depression. Patient that score a 10 or higher are considered to report moderate to severe depression symptoms. In 2013, almost 30% of participants scored a 10 or higher.</a:t>
            </a:r>
          </a:p>
          <a:p>
            <a:pPr>
              <a:buFont typeface="Arial" pitchFamily="34" charset="0"/>
              <a:buChar char="•"/>
            </a:pPr>
            <a:endParaRPr lang="en-US" baseline="0" dirty="0" smtClean="0"/>
          </a:p>
          <a:p>
            <a:pPr>
              <a:buFont typeface="Arial" pitchFamily="34" charset="0"/>
              <a:buChar char="•"/>
            </a:pPr>
            <a:r>
              <a:rPr lang="en-US" baseline="0" dirty="0" smtClean="0"/>
              <a:t>Please keep in mind that that these examples were just a few of the types of data we can pull from MMP. If you have any questions after the webinar, my email address will be shared at the end of the webinar. We’re about to enter a discussion section of the webinar, so I’m going to hand the webinar back to Kristen and if there are any pressing questions I can answer now, just let me know. Thank you for your time.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Possible questions for discussion:</a:t>
            </a:r>
          </a:p>
          <a:p>
            <a:pPr lvl="1">
              <a:buFont typeface="Arial" pitchFamily="34" charset="0"/>
              <a:buChar char="•"/>
            </a:pPr>
            <a:r>
              <a:rPr lang="en-US" baseline="0" dirty="0" smtClean="0"/>
              <a:t> Any questions in chat feature of </a:t>
            </a:r>
            <a:r>
              <a:rPr lang="en-US" baseline="0" dirty="0" err="1" smtClean="0"/>
              <a:t>Genesys</a:t>
            </a:r>
            <a:r>
              <a:rPr lang="en-US" baseline="0" dirty="0" smtClean="0"/>
              <a:t> software?</a:t>
            </a:r>
          </a:p>
          <a:p>
            <a:pPr lvl="1">
              <a:buFont typeface="Arial" pitchFamily="34" charset="0"/>
              <a:buChar char="•"/>
            </a:pPr>
            <a:r>
              <a:rPr lang="en-US" baseline="0" dirty="0" smtClean="0"/>
              <a:t> Providers’ current experience with MMP?</a:t>
            </a:r>
          </a:p>
          <a:p>
            <a:pPr lvl="1">
              <a:buFont typeface="Arial" pitchFamily="34" charset="0"/>
              <a:buChar char="•"/>
            </a:pPr>
            <a:r>
              <a:rPr lang="en-US" baseline="0" dirty="0" smtClean="0"/>
              <a:t> More explanation for those providers who have not participated in the past?</a:t>
            </a:r>
            <a:endParaRPr lang="en-US" dirty="0" smtClean="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latin typeface="Arial" pitchFamily="34" charset="0"/>
                <a:cs typeface="Arial" pitchFamily="34" charset="0"/>
              </a:rPr>
              <a:t> In 2015, new sampling methods will be implemented switching to a Case Surveillance Based Sampling method, or CSBS.</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This change in methodology will expand the MMP population of inference to include all HIV-diagnosed persons both receiving and not receiving HIV care. </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This will result in the data that is collected being </a:t>
            </a:r>
            <a:r>
              <a:rPr lang="en-US" dirty="0" err="1" smtClean="0">
                <a:latin typeface="Arial" pitchFamily="34" charset="0"/>
                <a:cs typeface="Arial" pitchFamily="34" charset="0"/>
              </a:rPr>
              <a:t>generalizable</a:t>
            </a:r>
            <a:r>
              <a:rPr lang="en-US" dirty="0" smtClean="0">
                <a:latin typeface="Arial" pitchFamily="34" charset="0"/>
                <a:cs typeface="Arial" pitchFamily="34" charset="0"/>
              </a:rPr>
              <a:t> to all HIV infected adults in the US, no longer just those in care, which will allow for a direct estimation of the proportion of HIV-diagnosed persons who have not been linked to or retained in HIV care. </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For those not engaged in care, the data collected will assist in addressing barriers to engagement in care, which subsequently impacts early initiation of antiretroviral therapy.  In addition, these data can help to identify demographic or behavioral factors that predict linkage or retention.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607016-FCAA-44FE-8879-638FFE3866EE}" type="slidenum">
              <a:rPr lang="en-US" smtClean="0"/>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0396" indent="-230396" defTabSz="931653" eaLnBrk="1" fontAlgn="auto" hangingPunct="1">
              <a:spcBef>
                <a:spcPts val="0"/>
              </a:spcBef>
              <a:spcAft>
                <a:spcPts val="0"/>
              </a:spcAft>
              <a:buFont typeface="Arial" pitchFamily="34" charset="0"/>
              <a:buChar char="•"/>
              <a:defRPr/>
            </a:pPr>
            <a:r>
              <a:rPr lang="en-US" dirty="0" smtClean="0">
                <a:latin typeface="Arial" pitchFamily="34" charset="0"/>
                <a:cs typeface="Arial" pitchFamily="34" charset="0"/>
              </a:rPr>
              <a:t>With the change in methodology to using case surveillance based sampling, starting in June, the MMP 2015 protocol will use a 2-stage sampling design.  </a:t>
            </a:r>
          </a:p>
          <a:p>
            <a:pPr marL="230396" indent="-230396">
              <a:buAutoNum type="arabicParenR"/>
            </a:pPr>
            <a:endParaRPr lang="en-US" b="1" dirty="0" smtClean="0">
              <a:latin typeface="Arial" pitchFamily="34" charset="0"/>
              <a:cs typeface="Arial" pitchFamily="34" charset="0"/>
            </a:endParaRPr>
          </a:p>
          <a:p>
            <a:pPr marL="232914" indent="-232914">
              <a:buFont typeface="+mj-lt"/>
              <a:buAutoNum type="arabicPeriod"/>
            </a:pPr>
            <a:r>
              <a:rPr lang="en-US" dirty="0" smtClean="0">
                <a:latin typeface="Arial" pitchFamily="34" charset="0"/>
                <a:cs typeface="Arial" pitchFamily="34" charset="0"/>
              </a:rPr>
              <a:t>The first stage of sampling will remain the same, where the project areas are selected at the state level using the same probability proportional to size sampling strategy as before.  If resources allow, there will be an additional 3 states added as project areas, but the other project areas will remain the same as 2014</a:t>
            </a:r>
          </a:p>
          <a:p>
            <a:pPr marL="232914" indent="-232914">
              <a:buFont typeface="+mj-lt"/>
              <a:buAutoNum type="arabicPeriod"/>
            </a:pPr>
            <a:endParaRPr lang="en-US" dirty="0" smtClean="0">
              <a:latin typeface="Arial" pitchFamily="34" charset="0"/>
              <a:cs typeface="Arial" pitchFamily="34" charset="0"/>
            </a:endParaRPr>
          </a:p>
          <a:p>
            <a:pPr marL="232914" indent="-232914">
              <a:buFont typeface="+mj-lt"/>
              <a:buAutoNum type="arabicPeriod"/>
            </a:pPr>
            <a:r>
              <a:rPr lang="en-US" dirty="0" smtClean="0">
                <a:latin typeface="Arial" pitchFamily="34" charset="0"/>
                <a:cs typeface="Arial" pitchFamily="34" charset="0"/>
              </a:rPr>
              <a:t>However, now, with the new sampling methods being implemented, instead of requesting lists of HIV patients that have received care at facilities around the state, we will be selecting our sample directly out of the HIV surveillance database for Virginia.  This means less work for the facilities!</a:t>
            </a:r>
          </a:p>
          <a:p>
            <a:pPr marL="232914" indent="-232914">
              <a:buFont typeface="+mj-lt"/>
              <a:buAutoNum type="arabicPeriod"/>
            </a:pPr>
            <a:endParaRPr lang="en-US" dirty="0" smtClean="0">
              <a:latin typeface="Arial" pitchFamily="34" charset="0"/>
              <a:cs typeface="Arial" pitchFamily="34" charset="0"/>
            </a:endParaRPr>
          </a:p>
          <a:p>
            <a:pPr marL="232914" indent="-232914" defTabSz="931653" eaLnBrk="1" fontAlgn="auto" hangingPunct="1">
              <a:spcBef>
                <a:spcPts val="0"/>
              </a:spcBef>
              <a:spcAft>
                <a:spcPts val="0"/>
              </a:spcAft>
              <a:buFont typeface="+mj-lt"/>
              <a:buAutoNum type="arabicPeriod"/>
              <a:defRPr/>
            </a:pPr>
            <a:r>
              <a:rPr lang="en-US" dirty="0" smtClean="0">
                <a:latin typeface="Arial" pitchFamily="34" charset="0"/>
                <a:cs typeface="Arial" pitchFamily="34" charset="0"/>
              </a:rPr>
              <a:t>Virginia will still have an annual sample of 400 patients and participants must be at least 18 years old and diagnosed with HIV, but receiving care is no longer a criteria for eligibility. Patients who are selected will still then be asked to participate in an interview and medical record abstraction.</a:t>
            </a:r>
          </a:p>
          <a:p>
            <a:pPr marL="232914" indent="-232914" defTabSz="931653" eaLnBrk="1" fontAlgn="auto" hangingPunct="1">
              <a:spcBef>
                <a:spcPts val="0"/>
              </a:spcBef>
              <a:spcAft>
                <a:spcPts val="0"/>
              </a:spcAft>
              <a:buFont typeface="+mj-lt"/>
              <a:buAutoNum type="arabicPeriod"/>
              <a:defRPr/>
            </a:pPr>
            <a:endParaRPr lang="en-US" dirty="0" smtClean="0">
              <a:latin typeface="Arial" pitchFamily="34" charset="0"/>
              <a:cs typeface="Arial" pitchFamily="34" charset="0"/>
            </a:endParaRPr>
          </a:p>
          <a:p>
            <a:pPr marL="232914" indent="-232914" defTabSz="931653" eaLnBrk="1" fontAlgn="auto" hangingPunct="1">
              <a:spcBef>
                <a:spcPts val="0"/>
              </a:spcBef>
              <a:spcAft>
                <a:spcPts val="0"/>
              </a:spcAft>
              <a:buFont typeface="+mj-lt"/>
              <a:buAutoNum type="arabicPeriod"/>
              <a:defRPr/>
            </a:pPr>
            <a:endParaRPr lang="en-US" dirty="0" smtClean="0">
              <a:latin typeface="Arial" pitchFamily="34" charset="0"/>
              <a:cs typeface="Arial" pitchFamily="34" charset="0"/>
            </a:endParaRPr>
          </a:p>
          <a:p>
            <a:pPr marL="232914" indent="-232914">
              <a:buFont typeface="+mj-lt"/>
              <a:buAutoNum type="arabicPeriod"/>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To be included in the sampling frame, persons must meet the following inclusion criteria: </a:t>
            </a:r>
          </a:p>
          <a:p>
            <a:endParaRPr lang="en-US" dirty="0" smtClean="0">
              <a:latin typeface="+mn-lt"/>
            </a:endParaRPr>
          </a:p>
          <a:p>
            <a:r>
              <a:rPr lang="en-US" dirty="0" smtClean="0">
                <a:latin typeface="+mn-lt"/>
              </a:rPr>
              <a:t>1. Present in the national HIV case surveillance dataset</a:t>
            </a:r>
          </a:p>
          <a:p>
            <a:r>
              <a:rPr lang="en-US" dirty="0" smtClean="0">
                <a:latin typeface="+mn-lt"/>
              </a:rPr>
              <a:t>2. Meet the HIV case surveillance definition </a:t>
            </a:r>
          </a:p>
          <a:p>
            <a:r>
              <a:rPr lang="en-US" dirty="0" smtClean="0">
                <a:latin typeface="+mn-lt"/>
              </a:rPr>
              <a:t>3. Diagnosed with HIV as of the sampling date of December 31, 2014</a:t>
            </a:r>
          </a:p>
          <a:p>
            <a:r>
              <a:rPr lang="en-US" dirty="0" smtClean="0">
                <a:latin typeface="+mn-lt"/>
              </a:rPr>
              <a:t>4. Age ≥ 18 years on December 31, 2014</a:t>
            </a:r>
          </a:p>
          <a:p>
            <a:r>
              <a:rPr lang="en-US" dirty="0" smtClean="0">
                <a:latin typeface="+mn-lt"/>
              </a:rPr>
              <a:t>5. Most recently reported address is within VA</a:t>
            </a:r>
          </a:p>
          <a:p>
            <a:r>
              <a:rPr lang="en-US" dirty="0" smtClean="0">
                <a:latin typeface="+mn-lt"/>
              </a:rPr>
              <a:t>6. No death documented as of December 31, 2014</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9607016-FCAA-44FE-8879-638FFE3866EE}"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better understand the reasons for the changes in the methodology, I will present some background information in the next two slides.</a:t>
            </a:r>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BA68B-F929-492C-A947-0D3D4DBB645E}" type="slidenum">
              <a:rPr lang="en-US"/>
              <a:pPr/>
              <a:t>36</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n-US" dirty="0" smtClean="0"/>
              <a:t>This chart</a:t>
            </a:r>
            <a:r>
              <a:rPr lang="en-US" baseline="0" dirty="0" smtClean="0"/>
              <a:t> shows data f</a:t>
            </a:r>
            <a:r>
              <a:rPr lang="en-US" dirty="0" smtClean="0"/>
              <a:t>rom </a:t>
            </a:r>
            <a:r>
              <a:rPr lang="en-US" dirty="0"/>
              <a:t>AIDS case reporting in the </a:t>
            </a:r>
            <a:r>
              <a:rPr lang="en-US" dirty="0" smtClean="0"/>
              <a:t>US between 1985 and 2003;</a:t>
            </a:r>
            <a:r>
              <a:rPr lang="en-US" baseline="0" dirty="0" smtClean="0"/>
              <a:t> from the mid 80s to the early 90s, the number of AIDS cases and deaths increased. In 1993 a new case definition was implemented and with the introduction of </a:t>
            </a:r>
            <a:r>
              <a:rPr lang="en-US" baseline="0" dirty="0" err="1" smtClean="0"/>
              <a:t>HAART</a:t>
            </a:r>
            <a:r>
              <a:rPr lang="en-US" baseline="0" dirty="0" smtClean="0"/>
              <a:t> in the mid 90s, the number of AIDS cases and deaths continued on the downward trend.  </a:t>
            </a:r>
          </a:p>
          <a:p>
            <a:endParaRPr lang="en-US" baseline="0" dirty="0" smtClean="0"/>
          </a:p>
          <a:p>
            <a:r>
              <a:rPr lang="en-US" baseline="0" dirty="0" smtClean="0"/>
              <a:t>But around 1998/1999,  number of AIDS cases started leveling off and at that time the r</a:t>
            </a:r>
            <a:r>
              <a:rPr lang="en-US" dirty="0" smtClean="0"/>
              <a:t>easons for the leveling were thought</a:t>
            </a:r>
            <a:r>
              <a:rPr lang="en-US" baseline="0" dirty="0" smtClean="0"/>
              <a:t> to</a:t>
            </a:r>
            <a:r>
              <a:rPr lang="en-US" dirty="0" smtClean="0"/>
              <a:t> include resistance, late presentation to care or late initiation of ART, poor adherence to ART or treatment failure. </a:t>
            </a:r>
          </a:p>
          <a:p>
            <a:endParaRPr lang="en-US" dirty="0" smtClean="0"/>
          </a:p>
          <a:p>
            <a:pPr defTabSz="931653" eaLnBrk="1" fontAlgn="auto" hangingPunct="1">
              <a:spcBef>
                <a:spcPts val="0"/>
              </a:spcBef>
              <a:spcAft>
                <a:spcPts val="0"/>
              </a:spcAft>
              <a:defRPr/>
            </a:pPr>
            <a:r>
              <a:rPr lang="en-US" dirty="0" smtClean="0"/>
              <a:t>Case surveillance, the core HIV</a:t>
            </a:r>
            <a:r>
              <a:rPr lang="en-US" baseline="0" dirty="0" smtClean="0"/>
              <a:t> surveillance program provides a core set of data that has over the years characterized the HIV epidemic nationally and locally, </a:t>
            </a:r>
            <a:r>
              <a:rPr lang="en-US" dirty="0" smtClean="0"/>
              <a:t>case surveillance can describe these trends, but supplemental surveillance programs were needed to explore the reasons for the trends and so in the mid 2000s, CDC implemented supplemental HIV surveillance programs</a:t>
            </a:r>
            <a:r>
              <a:rPr lang="en-US" baseline="0" dirty="0" smtClean="0"/>
              <a:t>. The </a:t>
            </a:r>
            <a:r>
              <a:rPr lang="en-US" dirty="0" smtClean="0"/>
              <a:t>Medical Monitoring Project was implemented</a:t>
            </a:r>
            <a:r>
              <a:rPr lang="en-US" baseline="0" dirty="0" smtClean="0"/>
              <a:t> in 2005 following pilot studies conducted in 2004. Other supplemental HIV surveillance programs implemented included: HIV Incidence Surveillance which focuses on new/recent cases as opposed to long term newly diagnosed cases; Molecular HIV Surveillance which collects sequence data and uses molecular epidemiology techniques to characterize the disease and the National HIV Behavioral Surveillance program which focuses on those at high risk for HIV infection.</a:t>
            </a:r>
            <a:endParaRPr lang="en-US" dirty="0" smtClean="0"/>
          </a:p>
          <a:p>
            <a:endParaRPr lang="en-US" dirty="0" smtClean="0"/>
          </a:p>
          <a:p>
            <a:endParaRPr lang="en-US" dirty="0"/>
          </a:p>
          <a:p>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64447A-F2A0-4251-86E2-1F075A1DEDEC}"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goals and objectives of </a:t>
            </a:r>
            <a:r>
              <a:rPr lang="en-US" dirty="0" err="1" smtClean="0"/>
              <a:t>MMP</a:t>
            </a:r>
            <a:r>
              <a:rPr lang="en-US" dirty="0" smtClean="0"/>
              <a:t> have been mentioned by Kristen and at the implementation of </a:t>
            </a:r>
            <a:r>
              <a:rPr lang="en-US" dirty="0" err="1" smtClean="0"/>
              <a:t>MMP</a:t>
            </a:r>
            <a:r>
              <a:rPr lang="en-US" dirty="0" smtClean="0"/>
              <a:t>, </a:t>
            </a:r>
            <a:r>
              <a:rPr lang="en-US" baseline="0" dirty="0" smtClean="0"/>
              <a:t>a comprehensive roster of HIV-infected persons did not exist. </a:t>
            </a:r>
          </a:p>
          <a:p>
            <a:r>
              <a:rPr lang="en-US" baseline="0" dirty="0" smtClean="0"/>
              <a:t>	The national HIV registry included both name and non-name based jurisdictions</a:t>
            </a:r>
          </a:p>
          <a:p>
            <a:endParaRPr lang="en-US" baseline="0" dirty="0" smtClean="0"/>
          </a:p>
          <a:p>
            <a:r>
              <a:rPr lang="en-US" baseline="0" dirty="0" smtClean="0"/>
              <a:t>Although Virginia has had mandated name based reporting since 1989, not all reporting jurisdictions in the US legally required name-based reporting. States that did not mandate name reporting used unique identifiers to report their cases.</a:t>
            </a:r>
          </a:p>
          <a:p>
            <a:endParaRPr lang="en-US" baseline="0" dirty="0" smtClean="0"/>
          </a:p>
          <a:p>
            <a:r>
              <a:rPr lang="en-US" baseline="0" dirty="0" smtClean="0"/>
              <a:t>Based on the need to gather additional information, sampling patients from HIV-care facilities not only  allowed for the creation of lists of those in care for HIV but for the collection of data through a linked patient interview and medical records data.</a:t>
            </a:r>
          </a:p>
          <a:p>
            <a:endParaRPr lang="en-US" baseline="0" dirty="0" smtClean="0"/>
          </a:p>
          <a:p>
            <a:r>
              <a:rPr lang="en-US" baseline="0" dirty="0" smtClean="0"/>
              <a:t>At this time, </a:t>
            </a:r>
            <a:r>
              <a:rPr lang="en-US" baseline="0" dirty="0" err="1" smtClean="0"/>
              <a:t>HAART</a:t>
            </a:r>
            <a:r>
              <a:rPr lang="en-US" baseline="0" dirty="0" smtClean="0"/>
              <a:t> had been clearly demonstrated to be an effective treatment regimen and the importance of ART was clear however, the role of ART in HIV prevention was not yet firmly established when </a:t>
            </a:r>
            <a:r>
              <a:rPr lang="en-US" baseline="0" dirty="0" err="1" smtClean="0"/>
              <a:t>MMP</a:t>
            </a:r>
            <a:r>
              <a:rPr lang="en-US" baseline="0" dirty="0" smtClean="0"/>
              <a:t> was first proposed. </a:t>
            </a:r>
          </a:p>
          <a:p>
            <a:endParaRPr lang="en-US" baseline="0" dirty="0" smtClean="0"/>
          </a:p>
        </p:txBody>
      </p:sp>
      <p:sp>
        <p:nvSpPr>
          <p:cNvPr id="4" name="Slide Number Placeholder 3"/>
          <p:cNvSpPr>
            <a:spLocks noGrp="1"/>
          </p:cNvSpPr>
          <p:nvPr>
            <p:ph type="sldNum" sz="quarter" idx="10"/>
          </p:nvPr>
        </p:nvSpPr>
        <p:spPr/>
        <p:txBody>
          <a:bodyPr/>
          <a:lstStyle/>
          <a:p>
            <a:fld id="{F8C44091-7712-4D81-BADA-E75743622A69}"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53" eaLnBrk="1" fontAlgn="auto" hangingPunct="1">
              <a:spcBef>
                <a:spcPts val="0"/>
              </a:spcBef>
              <a:spcAft>
                <a:spcPts val="0"/>
              </a:spcAft>
              <a:buFont typeface="Arial" pitchFamily="34" charset="0"/>
              <a:buChar char="•"/>
              <a:defRPr/>
            </a:pPr>
            <a:r>
              <a:rPr lang="en-US" baseline="0" dirty="0" smtClean="0"/>
              <a:t>Just like the implementation of s</a:t>
            </a:r>
            <a:r>
              <a:rPr lang="en-US" dirty="0" smtClean="0"/>
              <a:t>upplemental surveillance projects were needed to provide more in-depth information about persons with HIV and AIDS, such as disease progression, clinical outcomes, risk and health-related behaviors, and issues surrounding access to care, there is a need to</a:t>
            </a:r>
            <a:r>
              <a:rPr lang="en-US" baseline="0" dirty="0" smtClean="0"/>
              <a:t> change the </a:t>
            </a:r>
            <a:r>
              <a:rPr lang="en-US" baseline="0" dirty="0" err="1" smtClean="0"/>
              <a:t>MMP</a:t>
            </a:r>
            <a:r>
              <a:rPr lang="en-US" baseline="0" dirty="0" smtClean="0"/>
              <a:t> methodology to better address information gaps regarding progress with linkage and retention in care and to enhance the value of the data collected.</a:t>
            </a:r>
          </a:p>
          <a:p>
            <a:pPr lvl="1">
              <a:buFont typeface="Arial" pitchFamily="34" charset="0"/>
              <a:buChar char="•"/>
            </a:pPr>
            <a:endParaRPr lang="en-US" baseline="0" dirty="0" smtClean="0"/>
          </a:p>
          <a:p>
            <a:pPr>
              <a:buFont typeface="Arial" pitchFamily="34" charset="0"/>
              <a:buChar char="•"/>
            </a:pPr>
            <a:r>
              <a:rPr lang="en-US" baseline="0" dirty="0" smtClean="0"/>
              <a:t>In recent years, strong evidence has emerged that by reducing the amount of HIV in the blood to undetectable levels, ART can sharply reduce the transmission of HIV, and that the reduction of HIV to undetectable levels can sharply decrease HIV transmission rates.</a:t>
            </a:r>
          </a:p>
          <a:p>
            <a:endParaRPr lang="en-US" baseline="0" dirty="0" smtClean="0"/>
          </a:p>
        </p:txBody>
      </p:sp>
      <p:sp>
        <p:nvSpPr>
          <p:cNvPr id="4" name="Slide Number Placeholder 3"/>
          <p:cNvSpPr>
            <a:spLocks noGrp="1"/>
          </p:cNvSpPr>
          <p:nvPr>
            <p:ph type="sldNum" sz="quarter" idx="10"/>
          </p:nvPr>
        </p:nvSpPr>
        <p:spPr/>
        <p:txBody>
          <a:bodyPr/>
          <a:lstStyle/>
          <a:p>
            <a:fld id="{F8C44091-7712-4D81-BADA-E75743622A69}" type="slidenum">
              <a:rPr lang="en-US" smtClean="0"/>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As of 2008, all HIV reporting jurisdictions in the United States have been required to include names in their local registries which facilitates the de-duplication of cases allowing for the expansion of the target population to include all HIV diagnosed persons regardless of their care status. </a:t>
            </a:r>
          </a:p>
          <a:p>
            <a:pPr>
              <a:buFont typeface="Arial" pitchFamily="34" charset="0"/>
              <a:buChar char="•"/>
            </a:pPr>
            <a:endParaRPr lang="en-US" baseline="0" dirty="0" smtClean="0"/>
          </a:p>
          <a:p>
            <a:pPr>
              <a:buFont typeface="Arial" pitchFamily="34" charset="0"/>
              <a:buChar char="•"/>
            </a:pPr>
            <a:r>
              <a:rPr lang="en-US" baseline="0" dirty="0" smtClean="0"/>
              <a:t>Additionally, in a review of national data systems including the National HIV Surveillance System, the institute of medicine further recommended that </a:t>
            </a:r>
            <a:r>
              <a:rPr lang="en-US" baseline="0" dirty="0" err="1" smtClean="0"/>
              <a:t>MMP</a:t>
            </a:r>
            <a:r>
              <a:rPr lang="en-US" baseline="0" dirty="0" smtClean="0"/>
              <a:t> take steps to either make its population more representative of the national population of people living with HIV. </a:t>
            </a:r>
          </a:p>
          <a:p>
            <a:pPr lvl="1">
              <a:buFont typeface="Arial" pitchFamily="34" charset="0"/>
              <a:buChar char="•"/>
            </a:pPr>
            <a:r>
              <a:rPr lang="en-US" baseline="0" dirty="0" smtClean="0"/>
              <a:t>This meant including all HIV diagnosed individuals regardless of their care status</a:t>
            </a:r>
          </a:p>
          <a:p>
            <a:pPr lvl="1">
              <a:buFont typeface="Arial" pitchFamily="34" charset="0"/>
              <a:buChar char="•"/>
            </a:pPr>
            <a:r>
              <a:rPr lang="en-US" baseline="0" dirty="0" smtClean="0"/>
              <a:t>With the requirement that as of 2008, all jurisdictions move to name based reporting, it is now possible sample from the national system</a:t>
            </a:r>
          </a:p>
          <a:p>
            <a:pPr>
              <a:buFont typeface="Arial" pitchFamily="34" charset="0"/>
              <a:buChar char="•"/>
            </a:pPr>
            <a:r>
              <a:rPr lang="en-US" baseline="0" dirty="0" smtClean="0"/>
              <a:t>The 2010 National HIV AIDS Strategy – Increasing access to care.</a:t>
            </a:r>
          </a:p>
          <a:p>
            <a:pPr lvl="1">
              <a:buFont typeface="Arial" pitchFamily="34" charset="0"/>
              <a:buChar char="•"/>
            </a:pPr>
            <a:r>
              <a:rPr lang="en-US" baseline="0" dirty="0" smtClean="0"/>
              <a:t>As a national system, the current methodology does not provide any information on those who are not in care</a:t>
            </a:r>
          </a:p>
          <a:p>
            <a:pPr lvl="1">
              <a:buFont typeface="Arial" pitchFamily="34" charset="0"/>
              <a:buNone/>
            </a:pPr>
            <a:endParaRPr lang="en-US" baseline="0" dirty="0" smtClean="0"/>
          </a:p>
          <a:p>
            <a:pPr>
              <a:buFont typeface="Arial" pitchFamily="34" charset="0"/>
              <a:buChar char="•"/>
            </a:pPr>
            <a:r>
              <a:rPr lang="en-US" baseline="0" dirty="0" smtClean="0"/>
              <a:t>Increase </a:t>
            </a:r>
            <a:r>
              <a:rPr lang="en-US" baseline="0" dirty="0" err="1" smtClean="0"/>
              <a:t>MMP’s</a:t>
            </a:r>
            <a:r>
              <a:rPr lang="en-US" baseline="0" dirty="0" smtClean="0"/>
              <a:t> capacity to monitor and guide efforts to prevent HIV infection.</a:t>
            </a:r>
          </a:p>
          <a:p>
            <a:pPr lvl="1">
              <a:buFont typeface="Arial" pitchFamily="34" charset="0"/>
              <a:buChar char="•"/>
            </a:pPr>
            <a:r>
              <a:rPr lang="en-US" baseline="0" dirty="0" err="1" smtClean="0"/>
              <a:t>MMP</a:t>
            </a:r>
            <a:r>
              <a:rPr lang="en-US" baseline="0" dirty="0" smtClean="0"/>
              <a:t> is the only HIV surveillance system that collects data on ART.</a:t>
            </a:r>
          </a:p>
          <a:p>
            <a:pPr lvl="1">
              <a:buFont typeface="Arial" pitchFamily="34" charset="0"/>
              <a:buChar char="•"/>
            </a:pPr>
            <a:r>
              <a:rPr lang="en-US" baseline="0" dirty="0" smtClean="0"/>
              <a:t>With the increased focus on the role of ART in HIV prevention, it is imperative that the methodology changes</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8C44091-7712-4D81-BADA-E75743622A69}"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HIV care continuum</a:t>
            </a:r>
            <a:r>
              <a:rPr lang="en-US" baseline="0" dirty="0" smtClean="0"/>
              <a:t> is being used as tool in HIV prevention and </a:t>
            </a:r>
            <a:r>
              <a:rPr lang="en-US" baseline="0" dirty="0" err="1" smtClean="0"/>
              <a:t>MMP</a:t>
            </a:r>
            <a:r>
              <a:rPr lang="en-US" baseline="0" dirty="0" smtClean="0"/>
              <a:t> currently provides data needed to determine those engaged in care, prescribed ART and virally suppressed. Changing the methodology will provide information on those diagnosed but not linked to care or engaged in care, barriers in accessing care or staying engaged in care. </a:t>
            </a:r>
            <a:endParaRPr lang="en-US" dirty="0"/>
          </a:p>
        </p:txBody>
      </p:sp>
      <p:sp>
        <p:nvSpPr>
          <p:cNvPr id="4" name="Slide Number Placeholder 3"/>
          <p:cNvSpPr>
            <a:spLocks noGrp="1"/>
          </p:cNvSpPr>
          <p:nvPr>
            <p:ph type="sldNum" sz="quarter" idx="10"/>
          </p:nvPr>
        </p:nvSpPr>
        <p:spPr/>
        <p:txBody>
          <a:bodyPr/>
          <a:lstStyle/>
          <a:p>
            <a:fld id="{F8C44091-7712-4D81-BADA-E75743622A69}" type="slidenum">
              <a:rPr lang="en-US" smtClean="0"/>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Possible questions for discussion:</a:t>
            </a:r>
          </a:p>
          <a:p>
            <a:pPr lvl="1">
              <a:buFont typeface="Arial" pitchFamily="34" charset="0"/>
              <a:buChar char="•"/>
            </a:pPr>
            <a:r>
              <a:rPr lang="en-US" baseline="0" dirty="0" smtClean="0"/>
              <a:t> Any questions in chat feature of </a:t>
            </a:r>
            <a:r>
              <a:rPr lang="en-US" baseline="0" dirty="0" err="1" smtClean="0"/>
              <a:t>Genesys</a:t>
            </a:r>
            <a:r>
              <a:rPr lang="en-US" baseline="0" dirty="0" smtClean="0"/>
              <a:t> software?</a:t>
            </a:r>
          </a:p>
          <a:p>
            <a:pPr lvl="1">
              <a:buFont typeface="Arial" pitchFamily="34" charset="0"/>
              <a:buChar char="•"/>
            </a:pPr>
            <a:r>
              <a:rPr lang="en-US" baseline="0" dirty="0" smtClean="0"/>
              <a:t> Questions about new design?</a:t>
            </a:r>
          </a:p>
          <a:p>
            <a:pPr lvl="1">
              <a:buFont typeface="Arial" pitchFamily="34" charset="0"/>
              <a:buChar char="•"/>
            </a:pPr>
            <a:r>
              <a:rPr lang="en-US" baseline="0" dirty="0" smtClean="0"/>
              <a:t> How does this affect providers? Facilities?</a:t>
            </a:r>
          </a:p>
          <a:p>
            <a:pPr lvl="1">
              <a:buFont typeface="Arial" pitchFamily="34" charset="0"/>
              <a:buChar char="•"/>
            </a:pPr>
            <a:r>
              <a:rPr lang="en-US" baseline="0" dirty="0" smtClean="0"/>
              <a:t> How does this affect/benefit the patients?</a:t>
            </a:r>
          </a:p>
          <a:p>
            <a:pPr lvl="1">
              <a:buFont typeface="Arial" pitchFamily="34" charset="0"/>
              <a:buChar char="•"/>
            </a:pPr>
            <a:r>
              <a:rPr lang="en-US" baseline="0" dirty="0" smtClean="0"/>
              <a:t> What do we need from the providers?  </a:t>
            </a:r>
          </a:p>
          <a:p>
            <a:pPr lvl="1">
              <a:buFont typeface="Arial" pitchFamily="34" charset="0"/>
              <a:buChar char="•"/>
            </a:pPr>
            <a:r>
              <a:rPr lang="en-US" baseline="0" dirty="0" smtClean="0"/>
              <a:t> How does this change affect facilities with an IRB determination?</a:t>
            </a:r>
          </a:p>
          <a:p>
            <a:pPr lvl="1">
              <a:buFont typeface="Arial" pitchFamily="34" charset="0"/>
              <a:buChar char="•"/>
            </a:pPr>
            <a:r>
              <a:rPr lang="en-US" baseline="0" dirty="0" smtClean="0"/>
              <a:t> Release of information form for MRA’s?  Separate for each facility?</a:t>
            </a:r>
          </a:p>
          <a:p>
            <a:pPr lvl="1">
              <a:buFont typeface="Arial" pitchFamily="34" charset="0"/>
              <a:buChar char="•"/>
            </a:pPr>
            <a:r>
              <a:rPr lang="en-US" baseline="0" dirty="0" smtClean="0"/>
              <a:t> Still possible to perform interviews at facilities if requested by patient?</a:t>
            </a:r>
          </a:p>
          <a:p>
            <a:pPr lvl="1">
              <a:buFont typeface="Arial" pitchFamily="34" charset="0"/>
              <a:buChar char="•"/>
            </a:pPr>
            <a:r>
              <a:rPr lang="en-US" baseline="0" dirty="0" smtClean="0"/>
              <a:t> MMP staff will contact facilities for updated contact info for patients</a:t>
            </a:r>
          </a:p>
          <a:p>
            <a:pPr lvl="1">
              <a:buFont typeface="Arial" pitchFamily="34" charset="0"/>
              <a:buChar char="•"/>
            </a:pPr>
            <a:r>
              <a:rPr lang="en-US" baseline="0" dirty="0" smtClean="0"/>
              <a:t> Updated consent forms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41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I’d like to acknowledge</a:t>
            </a:r>
            <a:r>
              <a:rPr lang="en-US" baseline="0" dirty="0" smtClean="0"/>
              <a:t> all the people both at CDC and in the project areas who have contributed to the CSBS pilot—not all of whom could be fit on this slide. In particular, I’d like to acknowledge our five CSBS project areas—Los Angeles, Mississippi, New York City, San Francisco, and Washington</a:t>
            </a:r>
          </a:p>
          <a:p>
            <a:r>
              <a:rPr lang="en-US" baseline="0" dirty="0" smtClean="0"/>
              <a:t>Also, Stan Wei (PI for project) for the slides</a:t>
            </a:r>
            <a:endParaRPr lang="en-US" dirty="0"/>
          </a:p>
        </p:txBody>
      </p:sp>
      <p:sp>
        <p:nvSpPr>
          <p:cNvPr id="4" name="Slide Number Placeholder 3"/>
          <p:cNvSpPr>
            <a:spLocks noGrp="1"/>
          </p:cNvSpPr>
          <p:nvPr>
            <p:ph type="sldNum" sz="quarter" idx="10"/>
          </p:nvPr>
        </p:nvSpPr>
        <p:spPr/>
        <p:txBody>
          <a:bodyPr/>
          <a:lstStyle/>
          <a:p>
            <a:fld id="{03659D30-497E-442E-B93D-8379E29FBDB6}" type="slidenum">
              <a:rPr lang="en-US" smtClean="0"/>
              <a:pPr/>
              <a:t>43</a:t>
            </a:fld>
            <a:endParaRPr lang="en-US"/>
          </a:p>
        </p:txBody>
      </p:sp>
    </p:spTree>
    <p:extLst>
      <p:ext uri="{BB962C8B-B14F-4D97-AF65-F5344CB8AC3E}">
        <p14:creationId xmlns="" xmlns:p14="http://schemas.microsoft.com/office/powerpoint/2010/main" val="3986890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couple caveats.  I will be showing a lot of unpublished data from the pilot,</a:t>
            </a:r>
            <a:r>
              <a:rPr lang="en-US" baseline="0" dirty="0" smtClean="0"/>
              <a:t> so please do not distribute without checking with me, and because this is an internal presentation the determination was made that it need not be cleared, so the findings and conclusions are mine alone and should not reflect poorly on anyone else.</a:t>
            </a:r>
            <a:endParaRPr lang="en-US" dirty="0"/>
          </a:p>
        </p:txBody>
      </p:sp>
      <p:sp>
        <p:nvSpPr>
          <p:cNvPr id="4" name="Slide Number Placeholder 3"/>
          <p:cNvSpPr>
            <a:spLocks noGrp="1"/>
          </p:cNvSpPr>
          <p:nvPr>
            <p:ph type="sldNum" sz="quarter" idx="10"/>
          </p:nvPr>
        </p:nvSpPr>
        <p:spPr/>
        <p:txBody>
          <a:bodyPr/>
          <a:lstStyle/>
          <a:p>
            <a:fld id="{620D1E0D-036D-4FBE-BC41-5A44F7DB6546}" type="slidenum">
              <a:rPr lang="en-US" smtClean="0"/>
              <a:pPr/>
              <a:t>44</a:t>
            </a:fld>
            <a:endParaRPr lang="en-US"/>
          </a:p>
        </p:txBody>
      </p:sp>
    </p:spTree>
    <p:extLst>
      <p:ext uri="{BB962C8B-B14F-4D97-AF65-F5344CB8AC3E}">
        <p14:creationId xmlns="" xmlns:p14="http://schemas.microsoft.com/office/powerpoint/2010/main" val="1964661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currently</a:t>
            </a:r>
            <a:r>
              <a:rPr lang="en-US" baseline="0" dirty="0" smtClean="0"/>
              <a:t> designed, MMP conducts facility-based sampling.  That is, we sample participants off of patient lists obtained from HIV facilities.  By its nature, only those who are in some sense retained in care are eligible for participation. </a:t>
            </a:r>
            <a:r>
              <a:rPr lang="en-US" sz="1100" dirty="0"/>
              <a:t>In this figure, you see the full continuum of HIV care from HIV-infected to virally suppressed.  </a:t>
            </a:r>
            <a:r>
              <a:rPr lang="en-US" baseline="0" dirty="0" smtClean="0"/>
              <a:t>MMP currently captures about 40% of the HIV-infected population.</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45</a:t>
            </a:fld>
            <a:endParaRPr lang="en-US" dirty="0"/>
          </a:p>
        </p:txBody>
      </p:sp>
    </p:spTree>
    <p:extLst>
      <p:ext uri="{BB962C8B-B14F-4D97-AF65-F5344CB8AC3E}">
        <p14:creationId xmlns="" xmlns:p14="http://schemas.microsoft.com/office/powerpoint/2010/main" val="4172759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CSBS demonstration project is an effort to develop methods to expand its reference population from the 40% of HIV infected who are retained in care to the 86% who are diagnosed with HIV, capturing this additional 46% made up of persons diagnosed but not receiving HIV care.</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46</a:t>
            </a:fld>
            <a:endParaRPr lang="en-US" dirty="0"/>
          </a:p>
        </p:txBody>
      </p:sp>
    </p:spTree>
    <p:extLst>
      <p:ext uri="{BB962C8B-B14F-4D97-AF65-F5344CB8AC3E}">
        <p14:creationId xmlns="" xmlns:p14="http://schemas.microsoft.com/office/powerpoint/2010/main" val="4172759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sample</a:t>
            </a:r>
            <a:r>
              <a:rPr lang="en-US" baseline="0" dirty="0" smtClean="0"/>
              <a:t> from among all living HIV-diagnosed adults in national case surveillance data, oversampling the recently diagnosed (won’t be done for MMP 2015).  Then we locate and enroll those sampled persons through public health and other available data systems. Like MMP, we collect and weight interview and medical record abstraction data.  We also export linked data from the HIV case surveillance system.</a:t>
            </a:r>
            <a:endParaRPr lang="en-US" dirty="0"/>
          </a:p>
        </p:txBody>
      </p:sp>
      <p:sp>
        <p:nvSpPr>
          <p:cNvPr id="4" name="Slide Number Placeholder 3"/>
          <p:cNvSpPr>
            <a:spLocks noGrp="1"/>
          </p:cNvSpPr>
          <p:nvPr>
            <p:ph type="sldNum" sz="quarter" idx="10"/>
          </p:nvPr>
        </p:nvSpPr>
        <p:spPr/>
        <p:txBody>
          <a:bodyPr/>
          <a:lstStyle/>
          <a:p>
            <a:fld id="{7F2BD88F-67D1-4709-A43D-91DBE18251FC}" type="slidenum">
              <a:rPr lang="en-US" smtClean="0"/>
              <a:pPr/>
              <a:t>47</a:t>
            </a:fld>
            <a:endParaRPr lang="en-US"/>
          </a:p>
        </p:txBody>
      </p:sp>
    </p:spTree>
    <p:extLst>
      <p:ext uri="{BB962C8B-B14F-4D97-AF65-F5344CB8AC3E}">
        <p14:creationId xmlns="" xmlns:p14="http://schemas.microsoft.com/office/powerpoint/2010/main" val="21537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IDU includes</a:t>
            </a:r>
            <a:r>
              <a:rPr lang="en-US" baseline="0" dirty="0" smtClean="0"/>
              <a:t> MSM-IDU as well</a:t>
            </a:r>
          </a:p>
          <a:p>
            <a:pPr>
              <a:buFont typeface="Arial" charset="0"/>
              <a:buChar char="•"/>
            </a:pPr>
            <a:r>
              <a:rPr lang="en-US" baseline="0" dirty="0" smtClean="0"/>
              <a:t>Northwest has more newly diagnosed male cases than other regions</a:t>
            </a:r>
          </a:p>
          <a:p>
            <a:pPr>
              <a:buFont typeface="Arial" charset="0"/>
              <a:buChar char="•"/>
            </a:pPr>
            <a:r>
              <a:rPr lang="en-US" baseline="0" dirty="0" smtClean="0"/>
              <a:t>Central and Eastern have more predominance in newly diagnosed cases among 15-34 year olds. Northern, Northwest, and Southwest, have a little more even distribution among the age groups. Northern has a high percentage of 35-54 year olds than other regions. </a:t>
            </a:r>
          </a:p>
          <a:p>
            <a:pPr>
              <a:buFont typeface="Arial" charset="0"/>
              <a:buChar char="•"/>
            </a:pPr>
            <a:r>
              <a:rPr lang="en-US" baseline="0" dirty="0" smtClean="0"/>
              <a:t>Northern and Northwest have the most newly diagnosed cases attributed to Hispanics; Northern (19%) and Northwest (12.6%) Southwest has more White new diagnoses than Black or Hispanic</a:t>
            </a:r>
          </a:p>
          <a:p>
            <a:pPr>
              <a:buFont typeface="Arial" charset="0"/>
              <a:buChar char="•"/>
            </a:pPr>
            <a:r>
              <a:rPr lang="en-US" baseline="0" dirty="0" smtClean="0"/>
              <a:t>Eastern has the highest percentage of cases attributed to MSM transmission; Northwest has highest percentage of IDU out of all the regions. Southwest has the highest percentage of cases attributed to heterosexual transmission. Risk percentages are only calculated for those who DID report or identify a risk. Those that were NIR/NRR were excluded from the pie charts. Also did not include pediatric cases or cases attributed to receipt of blood transfusion/organ transplant</a:t>
            </a:r>
            <a:endParaRPr lang="en-US" dirty="0"/>
          </a:p>
        </p:txBody>
      </p:sp>
      <p:sp>
        <p:nvSpPr>
          <p:cNvPr id="4" name="Slide Number Placeholder 3"/>
          <p:cNvSpPr>
            <a:spLocks noGrp="1"/>
          </p:cNvSpPr>
          <p:nvPr>
            <p:ph type="sldNum" sz="quarter" idx="10"/>
          </p:nvPr>
        </p:nvSpPr>
        <p:spPr/>
        <p:txBody>
          <a:bodyPr/>
          <a:lstStyle/>
          <a:p>
            <a:fld id="{63F93556-EBE7-47F9-B3F0-16414B4DDE71}" type="slidenum">
              <a:rPr lang="en-US" smtClean="0"/>
              <a:pPr/>
              <a:t>10</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pilot</a:t>
            </a:r>
            <a:r>
              <a:rPr lang="en-US" baseline="0" dirty="0" smtClean="0"/>
              <a:t> project, we wanted to know two key things: 1. could you use this sampling strategy to successfully locate and interview HIV-diagnosed persons and 2. were we getting at that out of care population that is needed to guide HIV prevention efforts.</a:t>
            </a:r>
            <a:endParaRPr lang="en-US" dirty="0"/>
          </a:p>
        </p:txBody>
      </p:sp>
      <p:sp>
        <p:nvSpPr>
          <p:cNvPr id="4" name="Slide Number Placeholder 3"/>
          <p:cNvSpPr>
            <a:spLocks noGrp="1"/>
          </p:cNvSpPr>
          <p:nvPr>
            <p:ph type="sldNum" sz="quarter" idx="10"/>
          </p:nvPr>
        </p:nvSpPr>
        <p:spPr/>
        <p:txBody>
          <a:bodyPr/>
          <a:lstStyle/>
          <a:p>
            <a:fld id="{620D1E0D-036D-4FBE-BC41-5A44F7DB6546}" type="slidenum">
              <a:rPr lang="en-US" smtClean="0"/>
              <a:pPr/>
              <a:t>48</a:t>
            </a:fld>
            <a:endParaRPr lang="en-US"/>
          </a:p>
        </p:txBody>
      </p:sp>
    </p:spTree>
    <p:extLst>
      <p:ext uri="{BB962C8B-B14F-4D97-AF65-F5344CB8AC3E}">
        <p14:creationId xmlns="" xmlns:p14="http://schemas.microsoft.com/office/powerpoint/2010/main" val="1986276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the</a:t>
            </a:r>
            <a:r>
              <a:rPr lang="en-US" baseline="0" dirty="0" smtClean="0"/>
              <a:t> Division of HIV/AIDS prevention at CDC has judged the CSBS pilot to be promising.  The overall response rate for CSBS has been comparable to the MMP overall response rate and about ¼ of CSBS participants are less engaged in care than MMP participants.  Based on these encouraging findings and on the compelling public health data needs, the Division of HIV/AIDS prevention has decided that MMP will adopt CSBS methods in its 2015 data collection cycle (to begin in June of 2015).  So those are the core findings from the pilot.  We sampled people, we found them, we interviewed them, and it went well enough that we’re going full speed ahead with national implementation in less than 4 months. </a:t>
            </a:r>
            <a:endParaRPr lang="en-US" dirty="0"/>
          </a:p>
        </p:txBody>
      </p:sp>
      <p:sp>
        <p:nvSpPr>
          <p:cNvPr id="4" name="Slide Number Placeholder 3"/>
          <p:cNvSpPr>
            <a:spLocks noGrp="1"/>
          </p:cNvSpPr>
          <p:nvPr>
            <p:ph type="sldNum" sz="quarter" idx="10"/>
          </p:nvPr>
        </p:nvSpPr>
        <p:spPr/>
        <p:txBody>
          <a:bodyPr/>
          <a:lstStyle/>
          <a:p>
            <a:fld id="{7F2BD88F-67D1-4709-A43D-91DBE18251FC}" type="slidenum">
              <a:rPr lang="en-US" smtClean="0"/>
              <a:pPr/>
              <a:t>49</a:t>
            </a:fld>
            <a:endParaRPr lang="en-US"/>
          </a:p>
        </p:txBody>
      </p:sp>
    </p:spTree>
    <p:extLst>
      <p:ext uri="{BB962C8B-B14F-4D97-AF65-F5344CB8AC3E}">
        <p14:creationId xmlns="" xmlns:p14="http://schemas.microsoft.com/office/powerpoint/2010/main" val="2747618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schematic</a:t>
            </a:r>
            <a:r>
              <a:rPr lang="en-US" baseline="0" dirty="0" smtClean="0"/>
              <a:t> of how things will be changing as far as facility </a:t>
            </a:r>
            <a:r>
              <a:rPr lang="en-US" baseline="0" dirty="0" err="1" smtClean="0"/>
              <a:t>involvment</a:t>
            </a:r>
            <a:r>
              <a:rPr lang="en-US" baseline="0" dirty="0" smtClean="0"/>
              <a:t>. As previously stated, the patient sample will no longer be drawn from lists provided by HIV care facilities but from the state HIV registry. This means that we will no longer contact care facilities to obtain patient lists.</a:t>
            </a:r>
            <a:endParaRPr lang="en-US" dirty="0"/>
          </a:p>
        </p:txBody>
      </p:sp>
      <p:sp>
        <p:nvSpPr>
          <p:cNvPr id="4" name="Slide Number Placeholder 3"/>
          <p:cNvSpPr>
            <a:spLocks noGrp="1"/>
          </p:cNvSpPr>
          <p:nvPr>
            <p:ph type="sldNum" sz="quarter" idx="10"/>
          </p:nvPr>
        </p:nvSpPr>
        <p:spPr/>
        <p:txBody>
          <a:bodyPr/>
          <a:lstStyle/>
          <a:p>
            <a:fld id="{F8C44091-7712-4D81-BADA-E75743622A69}" type="slidenum">
              <a:rPr lang="en-US" smtClean="0"/>
              <a:pPr/>
              <a:t>50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Census of HIV-care providers in Virginia</a:t>
            </a:r>
          </a:p>
          <a:p>
            <a:r>
              <a:rPr lang="en-US" dirty="0" smtClean="0"/>
              <a:t>	</a:t>
            </a:r>
          </a:p>
          <a:p>
            <a:r>
              <a:rPr lang="en-US" dirty="0" err="1" smtClean="0"/>
              <a:t>MMP</a:t>
            </a:r>
            <a:r>
              <a:rPr lang="en-US" dirty="0" smtClean="0"/>
              <a:t> will no longer be sampling</a:t>
            </a:r>
            <a:r>
              <a:rPr lang="en-US" baseline="0" dirty="0" smtClean="0"/>
              <a:t> facilities, this previously require interactions with only sampled facilities. With </a:t>
            </a:r>
            <a:r>
              <a:rPr lang="en-US" baseline="0" dirty="0" err="1" smtClean="0"/>
              <a:t>CSBS</a:t>
            </a:r>
            <a:r>
              <a:rPr lang="en-US" baseline="0" dirty="0" smtClean="0"/>
              <a:t>, </a:t>
            </a:r>
            <a:r>
              <a:rPr lang="en-US" baseline="0" dirty="0" err="1" smtClean="0"/>
              <a:t>MMP</a:t>
            </a:r>
            <a:r>
              <a:rPr lang="en-US" baseline="0" dirty="0" smtClean="0"/>
              <a:t> will possibly be interacting with all HIV-care facilities</a:t>
            </a:r>
          </a:p>
          <a:p>
            <a:endParaRPr lang="en-US" baseline="0" dirty="0" smtClean="0"/>
          </a:p>
          <a:p>
            <a:r>
              <a:rPr lang="en-US" baseline="0" dirty="0" smtClean="0"/>
              <a:t>As already stated, the patient sample will include HIV positive individuals both in and out of care or not fully engaged in care and may have been to the facility on a very limited basis.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8C44091-7712-4D81-BADA-E75743622A69}" type="slidenum">
              <a:rPr lang="en-US" smtClean="0"/>
              <a:pPr/>
              <a:t>51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a:t>
            </a:r>
            <a:r>
              <a:rPr lang="en-US" baseline="0" dirty="0" smtClean="0"/>
              <a:t> </a:t>
            </a:r>
            <a:r>
              <a:rPr lang="en-US" baseline="0" dirty="0" err="1" smtClean="0"/>
              <a:t>MMP</a:t>
            </a:r>
            <a:r>
              <a:rPr lang="en-US" baseline="0" dirty="0" smtClean="0"/>
              <a:t> works with sampled facilities for two years, this will change as there will be no sampling of facilities</a:t>
            </a:r>
            <a:endParaRPr lang="en-US" dirty="0"/>
          </a:p>
        </p:txBody>
      </p:sp>
      <p:sp>
        <p:nvSpPr>
          <p:cNvPr id="4" name="Slide Number Placeholder 3"/>
          <p:cNvSpPr>
            <a:spLocks noGrp="1"/>
          </p:cNvSpPr>
          <p:nvPr>
            <p:ph type="sldNum" sz="quarter" idx="10"/>
          </p:nvPr>
        </p:nvSpPr>
        <p:spPr/>
        <p:txBody>
          <a:bodyPr/>
          <a:lstStyle/>
          <a:p>
            <a:fld id="{986DC4DC-959D-4359-B6D1-18B26ADADA6D}" type="slidenum">
              <a:rPr lang="en-US" smtClean="0"/>
              <a:pPr/>
              <a:t>53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Sampling from HIV-care facilities has almost</a:t>
            </a:r>
            <a:r>
              <a:rPr lang="en-US" baseline="0" dirty="0" smtClean="0"/>
              <a:t> always guaranteed that the patient will be from Virginia. Since the implementation of HIV in Virginia in 2005, there has been only one or two occasions where the sampled patient was residing in another jurisdiction at the time of their interview. </a:t>
            </a:r>
            <a:r>
              <a:rPr lang="en-US" baseline="0" dirty="0" err="1" smtClean="0"/>
              <a:t>CSBS</a:t>
            </a:r>
            <a:r>
              <a:rPr lang="en-US" baseline="0" dirty="0" smtClean="0"/>
              <a:t> will sample from the </a:t>
            </a:r>
            <a:r>
              <a:rPr lang="en-US" baseline="0" dirty="0" err="1" smtClean="0"/>
              <a:t>NHSS</a:t>
            </a:r>
            <a:r>
              <a:rPr lang="en-US" baseline="0" dirty="0" smtClean="0"/>
              <a:t>  and with reporting delays, transfers from one jurisdiction to another are not normally captured</a:t>
            </a:r>
          </a:p>
        </p:txBody>
      </p:sp>
      <p:sp>
        <p:nvSpPr>
          <p:cNvPr id="4" name="Slide Number Placeholder 3"/>
          <p:cNvSpPr>
            <a:spLocks noGrp="1"/>
          </p:cNvSpPr>
          <p:nvPr>
            <p:ph type="sldNum" sz="quarter" idx="10"/>
          </p:nvPr>
        </p:nvSpPr>
        <p:spPr/>
        <p:txBody>
          <a:bodyPr/>
          <a:lstStyle/>
          <a:p>
            <a:fld id="{94F6F012-22ED-4D97-B4FD-24290B60DBFC}" type="slidenum">
              <a:rPr lang="en-US" smtClean="0"/>
              <a:pPr/>
              <a:t>54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CSBS</a:t>
            </a:r>
            <a:r>
              <a:rPr lang="en-US" dirty="0" smtClean="0"/>
              <a:t> will provide an opportunity</a:t>
            </a:r>
            <a:r>
              <a:rPr lang="en-US" baseline="0" dirty="0" smtClean="0"/>
              <a:t> to possibly connect with a more varied sample of HIV-diagnosed persons thus improving the quality of the data collected.</a:t>
            </a:r>
          </a:p>
          <a:p>
            <a:endParaRPr lang="en-US" baseline="0" dirty="0" smtClean="0"/>
          </a:p>
          <a:p>
            <a:r>
              <a:rPr lang="en-US" baseline="0" dirty="0" smtClean="0"/>
              <a:t>Encounters in the recruit process will provide the health department with an additional opportunity to not only deliver messages on the importance of getting into care but also the benefits of staying in care</a:t>
            </a:r>
          </a:p>
          <a:p>
            <a:endParaRPr lang="en-US" baseline="0" dirty="0" smtClean="0"/>
          </a:p>
          <a:p>
            <a:r>
              <a:rPr lang="en-US" baseline="0" dirty="0" smtClean="0"/>
              <a:t>The new methodology requires </a:t>
            </a:r>
            <a:r>
              <a:rPr lang="en-US" baseline="0" dirty="0" err="1" smtClean="0"/>
              <a:t>MMP</a:t>
            </a:r>
            <a:r>
              <a:rPr lang="en-US" baseline="0" dirty="0" smtClean="0"/>
              <a:t> staff to actively refer patients to care – We have the benefit of </a:t>
            </a:r>
            <a:r>
              <a:rPr lang="en-US" baseline="0" dirty="0" err="1" smtClean="0"/>
              <a:t>CAPUS</a:t>
            </a:r>
            <a:r>
              <a:rPr lang="en-US" baseline="0" dirty="0" smtClean="0"/>
              <a:t> and </a:t>
            </a:r>
            <a:r>
              <a:rPr lang="en-US" baseline="0" dirty="0" err="1" smtClean="0"/>
              <a:t>SPNS</a:t>
            </a:r>
            <a:r>
              <a:rPr lang="en-US" baseline="0" dirty="0" smtClean="0"/>
              <a:t>; both have developed active referral systems that are currently in use in Virginia</a:t>
            </a:r>
          </a:p>
          <a:p>
            <a:pPr>
              <a:buFont typeface="Arial" pitchFamily="34" charset="0"/>
              <a:buChar char="•"/>
            </a:pPr>
            <a:r>
              <a:rPr lang="en-US" dirty="0" smtClean="0">
                <a:solidFill>
                  <a:schemeClr val="tx1"/>
                </a:solidFill>
              </a:rPr>
              <a:t>Enhance the value of the data collected</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Opportunity to deliver messages on the importance of regular HIV care</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Linking  HIV-diagnosed persons to needed service via an active referral system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4F6F012-22ED-4D97-B4FD-24290B60DBFC}" type="slidenum">
              <a:rPr lang="en-US" smtClean="0"/>
              <a:pPr/>
              <a:t>55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Possible questions for discussion:</a:t>
            </a:r>
          </a:p>
          <a:p>
            <a:pPr lvl="1">
              <a:buFont typeface="Arial" pitchFamily="34" charset="0"/>
              <a:buChar char="•"/>
            </a:pPr>
            <a:r>
              <a:rPr lang="en-US" baseline="0" dirty="0" smtClean="0"/>
              <a:t> Any questions in chat feature of </a:t>
            </a:r>
            <a:r>
              <a:rPr lang="en-US" baseline="0" dirty="0" err="1" smtClean="0"/>
              <a:t>Genesys</a:t>
            </a:r>
            <a:r>
              <a:rPr lang="en-US" baseline="0" dirty="0" smtClean="0"/>
              <a:t> software?</a:t>
            </a:r>
          </a:p>
          <a:p>
            <a:pPr lvl="1">
              <a:buFont typeface="Arial" pitchFamily="34" charset="0"/>
              <a:buChar char="•"/>
            </a:pPr>
            <a:r>
              <a:rPr lang="en-US" baseline="0" dirty="0" smtClean="0"/>
              <a:t> Further input/opinions/feedback from providers?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59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Females: a little over ¼ of persons living with HIV; Males approximately</a:t>
            </a:r>
            <a:r>
              <a:rPr lang="en-US" baseline="0" dirty="0" smtClean="0"/>
              <a:t> ¾ </a:t>
            </a:r>
          </a:p>
          <a:p>
            <a:r>
              <a:rPr lang="en-US" baseline="0" dirty="0" smtClean="0"/>
              <a:t>Black, non-Hispanics: almost 60% of all prevalent cases, White, NH (30.2%), Hispanics 7.4%</a:t>
            </a:r>
          </a:p>
          <a:p>
            <a:r>
              <a:rPr lang="en-US" baseline="0" dirty="0" smtClean="0"/>
              <a:t>Age at diagnosis: greatest percentage is among those 25-34, followed by 35-44; current age: greatest percentage is those 45-54, followed by 55+ </a:t>
            </a:r>
            <a:endParaRPr lang="en-US" dirty="0" smtClean="0"/>
          </a:p>
          <a:p>
            <a:r>
              <a:rPr lang="en-US" dirty="0" smtClean="0"/>
              <a:t>Percent of PLWHA:</a:t>
            </a:r>
            <a:r>
              <a:rPr lang="en-US" baseline="0" dirty="0" smtClean="0"/>
              <a:t> denominator only includes those who did report or identify a risk for transmission</a:t>
            </a:r>
            <a:endParaRPr lang="en-US" dirty="0"/>
          </a:p>
        </p:txBody>
      </p:sp>
      <p:sp>
        <p:nvSpPr>
          <p:cNvPr id="4" name="Slide Number Placeholder 3"/>
          <p:cNvSpPr>
            <a:spLocks noGrp="1"/>
          </p:cNvSpPr>
          <p:nvPr>
            <p:ph type="sldNum" sz="quarter" idx="10"/>
          </p:nvPr>
        </p:nvSpPr>
        <p:spPr/>
        <p:txBody>
          <a:bodyPr/>
          <a:lstStyle/>
          <a:p>
            <a:fld id="{0F994CA0-9878-4206-9747-6FFE1C2EB95E}"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latin typeface="Arial" pitchFamily="34" charset="0"/>
              <a:ea typeface="Batang" pitchFamily="18" charset="-127"/>
              <a:cs typeface="Arial" pitchFamily="34" charset="0"/>
            </a:endParaRPr>
          </a:p>
        </p:txBody>
      </p:sp>
      <p:sp>
        <p:nvSpPr>
          <p:cNvPr id="4" name="Slide Number Placeholder 3"/>
          <p:cNvSpPr>
            <a:spLocks noGrp="1"/>
          </p:cNvSpPr>
          <p:nvPr>
            <p:ph type="sldNum" sz="quarter" idx="10"/>
          </p:nvPr>
        </p:nvSpPr>
        <p:spPr/>
        <p:txBody>
          <a:bodyPr/>
          <a:lstStyle/>
          <a:p>
            <a:fld id="{3462D4E2-A81B-4449-982A-E640E24B5F34}"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smtClean="0">
                <a:latin typeface="Arial" pitchFamily="34" charset="0"/>
                <a:cs typeface="Arial" pitchFamily="34" charset="0"/>
              </a:rPr>
              <a:t>The Centers for Disease Control (CDC) currently uses two markers of care to collect care continuum information, either a viral load test or a CD4 test. Since both surveillance and care data sources are integrated together, we also have information on HIV medical care visits from VACRS and ART prescriptions from ADAP which enables us to use more than the two care markers (CD4 count or viral load)  to determine a person’s progress through the continuum. We define a care marker as evidence of a HIV medical care visit date, a CD4 count and test date, a viral load value and test date, and/or an antiretroviral medication prescription and date. </a:t>
            </a:r>
          </a:p>
          <a:p>
            <a:endParaRPr lang="en-US" sz="900" dirty="0" smtClean="0">
              <a:latin typeface="Arial" pitchFamily="34" charset="0"/>
              <a:cs typeface="Arial" pitchFamily="34" charset="0"/>
            </a:endParaRPr>
          </a:p>
          <a:p>
            <a:r>
              <a:rPr lang="en-US" sz="900" dirty="0" smtClean="0">
                <a:latin typeface="Arial" pitchFamily="34" charset="0"/>
                <a:cs typeface="Arial" pitchFamily="34" charset="0"/>
              </a:rPr>
              <a:t>What are the definitions of linkage to care, retention in care, and viral suppression? They are typically defined in these ways here, but there are many different definitions of the care continuum as of this point. Linkage to care is defined as evidence of a care marker within 90 days of initial HIV diagnosis, retention is defined as 2 or more care markers in a 12-month timeframe, at least 3 months apart, and viral suppression is the last viral load that was measured is &lt;200 copies/ml. </a:t>
            </a:r>
          </a:p>
          <a:p>
            <a:endParaRPr lang="en-US" sz="9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462D4E2-A81B-4449-982A-E640E24B5F34}"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6C059-DC38-4C6B-B5F3-BC14D647080B}"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6C059-DC38-4C6B-B5F3-BC14D647080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12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800600"/>
          </a:xfrm>
        </p:spPr>
        <p:txBody>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extLst>
      <p:ext uri="{BB962C8B-B14F-4D97-AF65-F5344CB8AC3E}">
        <p14:creationId xmlns="" xmlns:p14="http://schemas.microsoft.com/office/powerpoint/2010/main" val="26226594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VDH_background"/>
          <p:cNvPicPr>
            <a:picLocks noChangeAspect="1" noChangeArrowheads="1"/>
          </p:cNvPicPr>
          <p:nvPr userDrawn="1"/>
        </p:nvPicPr>
        <p:blipFill>
          <a:blip r:embed="rId16" cstate="print"/>
          <a:srcRect/>
          <a:stretch>
            <a:fillRect/>
          </a:stretch>
        </p:blipFill>
        <p:spPr bwMode="auto">
          <a:xfrm>
            <a:off x="0" y="6083300"/>
            <a:ext cx="9144000" cy="7747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457200" y="16002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4"/>
          <p:cNvSpPr txBox="1">
            <a:spLocks noChangeArrowheads="1"/>
          </p:cNvSpPr>
          <p:nvPr userDrawn="1"/>
        </p:nvSpPr>
        <p:spPr>
          <a:xfrm>
            <a:off x="0" y="6553200"/>
            <a:ext cx="2133600" cy="228600"/>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9815DCB-6524-455A-B70A-BCAEF8678CB5}"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lvl1pPr algn="l" rtl="0" eaLnBrk="0" fontAlgn="base" hangingPunct="0">
        <a:spcBef>
          <a:spcPct val="0"/>
        </a:spcBef>
        <a:spcAft>
          <a:spcPct val="0"/>
        </a:spcAft>
        <a:defRPr sz="3600">
          <a:solidFill>
            <a:srgbClr val="003366"/>
          </a:solidFill>
          <a:latin typeface="+mj-lt"/>
          <a:ea typeface="+mj-ea"/>
          <a:cs typeface="+mj-cs"/>
        </a:defRPr>
      </a:lvl1pPr>
      <a:lvl2pPr algn="l" rtl="0" eaLnBrk="0" fontAlgn="base" hangingPunct="0">
        <a:spcBef>
          <a:spcPct val="0"/>
        </a:spcBef>
        <a:spcAft>
          <a:spcPct val="0"/>
        </a:spcAft>
        <a:defRPr sz="3600">
          <a:solidFill>
            <a:srgbClr val="003366"/>
          </a:solidFill>
          <a:latin typeface="Trebuchet MS" pitchFamily="34" charset="0"/>
        </a:defRPr>
      </a:lvl2pPr>
      <a:lvl3pPr algn="l" rtl="0" eaLnBrk="0" fontAlgn="base" hangingPunct="0">
        <a:spcBef>
          <a:spcPct val="0"/>
        </a:spcBef>
        <a:spcAft>
          <a:spcPct val="0"/>
        </a:spcAft>
        <a:defRPr sz="3600">
          <a:solidFill>
            <a:srgbClr val="003366"/>
          </a:solidFill>
          <a:latin typeface="Trebuchet MS" pitchFamily="34" charset="0"/>
        </a:defRPr>
      </a:lvl3pPr>
      <a:lvl4pPr algn="l" rtl="0" eaLnBrk="0" fontAlgn="base" hangingPunct="0">
        <a:spcBef>
          <a:spcPct val="0"/>
        </a:spcBef>
        <a:spcAft>
          <a:spcPct val="0"/>
        </a:spcAft>
        <a:defRPr sz="3600">
          <a:solidFill>
            <a:srgbClr val="003366"/>
          </a:solidFill>
          <a:latin typeface="Trebuchet MS" pitchFamily="34" charset="0"/>
        </a:defRPr>
      </a:lvl4pPr>
      <a:lvl5pPr algn="l" rtl="0" eaLnBrk="0" fontAlgn="base" hangingPunct="0">
        <a:spcBef>
          <a:spcPct val="0"/>
        </a:spcBef>
        <a:spcAft>
          <a:spcPct val="0"/>
        </a:spcAft>
        <a:defRPr sz="3600">
          <a:solidFill>
            <a:srgbClr val="003366"/>
          </a:solidFill>
          <a:latin typeface="Trebuchet MS"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p:titleStyle>
    <p:body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Char char="•"/>
        <a:defRPr sz="2400">
          <a:solidFill>
            <a:srgbClr val="777777"/>
          </a:solidFill>
          <a:latin typeface="+mn-lt"/>
        </a:defRPr>
      </a:lvl3pPr>
      <a:lvl4pPr marL="1600200" indent="-228600" algn="l" rtl="0" eaLnBrk="0" fontAlgn="base" hangingPunct="0">
        <a:spcBef>
          <a:spcPct val="20000"/>
        </a:spcBef>
        <a:spcAft>
          <a:spcPct val="0"/>
        </a:spcAft>
        <a:buChar char="•"/>
        <a:defRPr sz="2400">
          <a:solidFill>
            <a:srgbClr val="777777"/>
          </a:solidFill>
          <a:latin typeface="+mn-lt"/>
        </a:defRPr>
      </a:lvl4pPr>
      <a:lvl5pPr marL="2057400" indent="-228600" algn="l" rtl="0" eaLnBrk="0" fontAlgn="base" hangingPunct="0">
        <a:spcBef>
          <a:spcPct val="20000"/>
        </a:spcBef>
        <a:spcAft>
          <a:spcPct val="0"/>
        </a:spcAft>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vdh.virginia.gov/epidemiology/DiseasePreven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acebook.com/DiseasePreventionHotline" TargetMode="Externa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vdh.virginia.gov/epidemiology/DiseasePrevention/Programs/HIV-AIDS/SurveillanceProgram/MMP.htm" TargetMode="External"/><Relationship Id="rId2" Type="http://schemas.openxmlformats.org/officeDocument/2006/relationships/hyperlink" Target="http://www.cdc.gov/hiv/statistics/systems/mmp/"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mailto:celestine.buyu@vdh.virginia.gov" TargetMode="External"/><Relationship Id="rId3" Type="http://schemas.openxmlformats.org/officeDocument/2006/relationships/hyperlink" Target="mailto:fll0@cdc.gov" TargetMode="External"/><Relationship Id="rId7" Type="http://schemas.openxmlformats.org/officeDocument/2006/relationships/hyperlink" Target="mailto:jennifer.kienzle@vdh.virginia.gov" TargetMode="External"/><Relationship Id="rId2"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hyperlink" Target="mailto:kristen.kreisel@vdh.virginia.gov" TargetMode="External"/><Relationship Id="rId5" Type="http://schemas.openxmlformats.org/officeDocument/2006/relationships/hyperlink" Target="mailto:lauren.yerkes@vdh.virginia.gov" TargetMode="External"/><Relationship Id="rId4" Type="http://schemas.openxmlformats.org/officeDocument/2006/relationships/hyperlink" Target="mailto:anne.rhodes@vdh.virginia.gov"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81200"/>
            <a:ext cx="9144000" cy="1828800"/>
          </a:xfrm>
        </p:spPr>
        <p:txBody>
          <a:bodyPr>
            <a:noAutofit/>
          </a:bodyPr>
          <a:lstStyle/>
          <a:p>
            <a:r>
              <a:rPr lang="en-US" sz="3600" b="1" dirty="0" smtClean="0">
                <a:solidFill>
                  <a:srgbClr val="002060"/>
                </a:solidFill>
              </a:rPr>
              <a:t>Virginia Department of Health</a:t>
            </a:r>
          </a:p>
          <a:p>
            <a:r>
              <a:rPr lang="en-US" sz="3600" b="1" dirty="0" smtClean="0">
                <a:solidFill>
                  <a:srgbClr val="002060"/>
                </a:solidFill>
              </a:rPr>
              <a:t>Medical Monitoring Project</a:t>
            </a:r>
          </a:p>
          <a:p>
            <a:r>
              <a:rPr lang="en-US" sz="3600" b="1" dirty="0" smtClean="0">
                <a:solidFill>
                  <a:srgbClr val="002060"/>
                </a:solidFill>
              </a:rPr>
              <a:t>Stakeholder Meeting</a:t>
            </a:r>
            <a:endParaRPr lang="en-US" sz="3600" b="1" dirty="0">
              <a:solidFill>
                <a:srgbClr val="002060"/>
              </a:solidFill>
            </a:endParaRPr>
          </a:p>
        </p:txBody>
      </p:sp>
      <p:sp>
        <p:nvSpPr>
          <p:cNvPr id="4" name="Subtitle 2"/>
          <p:cNvSpPr txBox="1">
            <a:spLocks/>
          </p:cNvSpPr>
          <p:nvPr/>
        </p:nvSpPr>
        <p:spPr>
          <a:xfrm>
            <a:off x="1371600" y="4343400"/>
            <a:ext cx="6400800" cy="914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i="0" u="none" strike="noStrike" kern="1200" cap="none" spc="0" normalizeH="0" baseline="0" noProof="0" dirty="0" smtClean="0">
                <a:ln>
                  <a:noFill/>
                </a:ln>
                <a:solidFill>
                  <a:schemeClr val="accent4">
                    <a:lumMod val="65000"/>
                    <a:lumOff val="35000"/>
                  </a:schemeClr>
                </a:solidFill>
                <a:effectLst/>
                <a:uLnTx/>
                <a:uFillTx/>
                <a:latin typeface="+mn-lt"/>
                <a:ea typeface="+mn-ea"/>
                <a:cs typeface="+mn-cs"/>
              </a:rPr>
              <a:t>Monday, April 20, 2015</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solidFill>
                  <a:schemeClr val="accent4">
                    <a:lumMod val="65000"/>
                    <a:lumOff val="35000"/>
                  </a:schemeClr>
                </a:solidFill>
              </a:rPr>
              <a:t>10-11:30am</a:t>
            </a:r>
          </a:p>
        </p:txBody>
      </p:sp>
      <p:pic>
        <p:nvPicPr>
          <p:cNvPr id="6" name="Picture 5" descr="mmp_logo.png"/>
          <p:cNvPicPr>
            <a:picLocks noChangeAspect="1"/>
          </p:cNvPicPr>
          <p:nvPr/>
        </p:nvPicPr>
        <p:blipFill>
          <a:blip r:embed="rId3" cstate="print"/>
          <a:stretch>
            <a:fillRect/>
          </a:stretch>
        </p:blipFill>
        <p:spPr>
          <a:xfrm>
            <a:off x="0" y="0"/>
            <a:ext cx="2743200" cy="14606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066800"/>
          </a:xfrm>
        </p:spPr>
        <p:txBody>
          <a:bodyPr>
            <a:normAutofit/>
          </a:bodyPr>
          <a:lstStyle/>
          <a:p>
            <a:pPr algn="ctr"/>
            <a:r>
              <a:rPr lang="en-US" sz="3600" dirty="0" smtClean="0">
                <a:latin typeface="+mj-lt"/>
              </a:rPr>
              <a:t>New HIV Diagnoses by Region, 2013</a:t>
            </a:r>
            <a:endParaRPr lang="en-US" sz="3600" dirty="0">
              <a:latin typeface="+mj-lt"/>
            </a:endParaRPr>
          </a:p>
        </p:txBody>
      </p:sp>
      <p:graphicFrame>
        <p:nvGraphicFramePr>
          <p:cNvPr id="6" name="Content Placeholder 5"/>
          <p:cNvGraphicFramePr>
            <a:graphicFrameLocks noGrp="1"/>
          </p:cNvGraphicFramePr>
          <p:nvPr>
            <p:ph idx="1"/>
          </p:nvPr>
        </p:nvGraphicFramePr>
        <p:xfrm>
          <a:off x="152400" y="914401"/>
          <a:ext cx="8839200" cy="5066305"/>
        </p:xfrm>
        <a:graphic>
          <a:graphicData uri="http://schemas.openxmlformats.org/drawingml/2006/table">
            <a:tbl>
              <a:tblPr firstRow="1" bandRow="1">
                <a:tableStyleId>{93296810-A885-4BE3-A3E7-6D5BEEA58F35}</a:tableStyleId>
              </a:tblPr>
              <a:tblGrid>
                <a:gridCol w="736599"/>
                <a:gridCol w="1620520"/>
                <a:gridCol w="1620520"/>
                <a:gridCol w="1584959"/>
                <a:gridCol w="1600202"/>
                <a:gridCol w="1676400"/>
              </a:tblGrid>
              <a:tr h="578928">
                <a:tc>
                  <a:txBody>
                    <a:bodyPr/>
                    <a:lstStyle/>
                    <a:p>
                      <a:endParaRPr lang="en-US" dirty="0">
                        <a:latin typeface="Calibri" pitchFamily="34" charset="0"/>
                      </a:endParaRPr>
                    </a:p>
                  </a:txBody>
                  <a:tcPr/>
                </a:tc>
                <a:tc>
                  <a:txBody>
                    <a:bodyPr/>
                    <a:lstStyle/>
                    <a:p>
                      <a:pPr algn="ctr"/>
                      <a:r>
                        <a:rPr lang="en-US" sz="1600" dirty="0" smtClean="0"/>
                        <a:t>Central</a:t>
                      </a:r>
                    </a:p>
                    <a:p>
                      <a:pPr algn="ctr"/>
                      <a:r>
                        <a:rPr lang="en-US" sz="1600" dirty="0" smtClean="0"/>
                        <a:t>(N=</a:t>
                      </a:r>
                      <a:r>
                        <a:rPr lang="en-US" sz="1600" baseline="0" dirty="0" smtClean="0"/>
                        <a:t> 207)</a:t>
                      </a:r>
                      <a:endParaRPr lang="en-US" sz="1600" dirty="0">
                        <a:latin typeface="Calibri" pitchFamily="34" charset="0"/>
                      </a:endParaRPr>
                    </a:p>
                  </a:txBody>
                  <a:tcPr/>
                </a:tc>
                <a:tc>
                  <a:txBody>
                    <a:bodyPr/>
                    <a:lstStyle/>
                    <a:p>
                      <a:pPr algn="ctr"/>
                      <a:r>
                        <a:rPr lang="en-US" sz="1600" dirty="0" smtClean="0"/>
                        <a:t>Eastern</a:t>
                      </a:r>
                    </a:p>
                    <a:p>
                      <a:pPr algn="ctr"/>
                      <a:r>
                        <a:rPr lang="en-US" sz="1600" dirty="0" smtClean="0"/>
                        <a:t>(N= 343)</a:t>
                      </a:r>
                      <a:endParaRPr lang="en-US" sz="1600" dirty="0">
                        <a:latin typeface="Calibri" pitchFamily="34" charset="0"/>
                      </a:endParaRPr>
                    </a:p>
                  </a:txBody>
                  <a:tcPr/>
                </a:tc>
                <a:tc>
                  <a:txBody>
                    <a:bodyPr/>
                    <a:lstStyle/>
                    <a:p>
                      <a:pPr algn="ctr"/>
                      <a:r>
                        <a:rPr lang="en-US" sz="1600" dirty="0" smtClean="0"/>
                        <a:t>Northern</a:t>
                      </a:r>
                    </a:p>
                    <a:p>
                      <a:pPr algn="ctr"/>
                      <a:r>
                        <a:rPr lang="en-US" sz="1600" dirty="0" smtClean="0"/>
                        <a:t>(N=</a:t>
                      </a:r>
                      <a:r>
                        <a:rPr lang="en-US" sz="1600" baseline="0" dirty="0" smtClean="0"/>
                        <a:t> 279)</a:t>
                      </a:r>
                      <a:endParaRPr lang="en-US" sz="1600" dirty="0">
                        <a:latin typeface="Calibri" pitchFamily="34" charset="0"/>
                      </a:endParaRPr>
                    </a:p>
                  </a:txBody>
                  <a:tcPr/>
                </a:tc>
                <a:tc>
                  <a:txBody>
                    <a:bodyPr/>
                    <a:lstStyle/>
                    <a:p>
                      <a:pPr algn="ctr"/>
                      <a:r>
                        <a:rPr lang="en-US" sz="1600" dirty="0" smtClean="0"/>
                        <a:t>Northwest</a:t>
                      </a:r>
                    </a:p>
                    <a:p>
                      <a:pPr algn="ctr"/>
                      <a:r>
                        <a:rPr lang="en-US" sz="1600" dirty="0" smtClean="0"/>
                        <a:t>(N=</a:t>
                      </a:r>
                      <a:r>
                        <a:rPr lang="en-US" sz="1600" baseline="0" dirty="0" smtClean="0"/>
                        <a:t> 87)</a:t>
                      </a:r>
                      <a:endParaRPr lang="en-US" sz="1600" dirty="0">
                        <a:latin typeface="Calibri" pitchFamily="34" charset="0"/>
                      </a:endParaRPr>
                    </a:p>
                  </a:txBody>
                  <a:tcPr/>
                </a:tc>
                <a:tc>
                  <a:txBody>
                    <a:bodyPr/>
                    <a:lstStyle/>
                    <a:p>
                      <a:pPr algn="ctr"/>
                      <a:r>
                        <a:rPr lang="en-US" sz="1600" dirty="0" smtClean="0"/>
                        <a:t>Southwest</a:t>
                      </a:r>
                    </a:p>
                    <a:p>
                      <a:pPr algn="ctr"/>
                      <a:r>
                        <a:rPr lang="en-US" sz="1600" dirty="0" smtClean="0"/>
                        <a:t>(N</a:t>
                      </a:r>
                      <a:r>
                        <a:rPr lang="en-US" sz="1600" baseline="0" dirty="0" smtClean="0"/>
                        <a:t> = 90)</a:t>
                      </a:r>
                      <a:endParaRPr lang="en-US" sz="1600" dirty="0">
                        <a:latin typeface="Calibri" pitchFamily="34" charset="0"/>
                      </a:endParaRPr>
                    </a:p>
                  </a:txBody>
                  <a:tcPr/>
                </a:tc>
              </a:tr>
              <a:tr h="623532">
                <a:tc>
                  <a:txBody>
                    <a:bodyPr/>
                    <a:lstStyle/>
                    <a:p>
                      <a:r>
                        <a:rPr lang="en-US" dirty="0" smtClean="0"/>
                        <a:t>Sex</a:t>
                      </a:r>
                      <a:endParaRPr lang="en-US" dirty="0">
                        <a:latin typeface="Calibri" pitchFamily="34" charset="0"/>
                      </a:endParaRPr>
                    </a:p>
                  </a:txBody>
                  <a:tcPr/>
                </a:tc>
                <a:tc>
                  <a:txBody>
                    <a:bodyPr/>
                    <a:lstStyle/>
                    <a:p>
                      <a:pPr algn="ctr"/>
                      <a:r>
                        <a:rPr lang="en-US" sz="1600" dirty="0" smtClean="0"/>
                        <a:t>79.2% male</a:t>
                      </a:r>
                    </a:p>
                    <a:p>
                      <a:pPr algn="ctr"/>
                      <a:r>
                        <a:rPr lang="en-US" sz="1600" dirty="0" smtClean="0"/>
                        <a:t>20.8%</a:t>
                      </a:r>
                      <a:r>
                        <a:rPr lang="en-US" sz="1600" baseline="0" dirty="0" smtClean="0"/>
                        <a:t> female</a:t>
                      </a:r>
                      <a:endParaRPr lang="en-US" sz="1600" dirty="0">
                        <a:latin typeface="Calibri" pitchFamily="34" charset="0"/>
                      </a:endParaRPr>
                    </a:p>
                  </a:txBody>
                  <a:tcPr/>
                </a:tc>
                <a:tc>
                  <a:txBody>
                    <a:bodyPr/>
                    <a:lstStyle/>
                    <a:p>
                      <a:pPr algn="ctr"/>
                      <a:r>
                        <a:rPr lang="en-US" sz="1600" dirty="0" smtClean="0"/>
                        <a:t>81.6% male</a:t>
                      </a:r>
                    </a:p>
                    <a:p>
                      <a:pPr algn="ctr"/>
                      <a:r>
                        <a:rPr lang="en-US" sz="1600" dirty="0" smtClean="0"/>
                        <a:t>18.4% female</a:t>
                      </a:r>
                      <a:endParaRPr lang="en-US" sz="1600" dirty="0">
                        <a:latin typeface="Calibri" pitchFamily="34" charset="0"/>
                      </a:endParaRPr>
                    </a:p>
                  </a:txBody>
                  <a:tcPr/>
                </a:tc>
                <a:tc>
                  <a:txBody>
                    <a:bodyPr/>
                    <a:lstStyle/>
                    <a:p>
                      <a:pPr algn="ctr"/>
                      <a:r>
                        <a:rPr lang="en-US" sz="1600" dirty="0" smtClean="0"/>
                        <a:t>81.0% male </a:t>
                      </a:r>
                    </a:p>
                    <a:p>
                      <a:pPr algn="ctr"/>
                      <a:r>
                        <a:rPr lang="en-US" sz="1600" dirty="0" smtClean="0"/>
                        <a:t>19.0%</a:t>
                      </a:r>
                      <a:r>
                        <a:rPr lang="en-US" sz="1600" baseline="0" dirty="0" smtClean="0"/>
                        <a:t> female</a:t>
                      </a:r>
                      <a:endParaRPr lang="en-US" sz="1600" dirty="0">
                        <a:latin typeface="Calibri" pitchFamily="34" charset="0"/>
                      </a:endParaRPr>
                    </a:p>
                  </a:txBody>
                  <a:tcPr/>
                </a:tc>
                <a:tc>
                  <a:txBody>
                    <a:bodyPr/>
                    <a:lstStyle/>
                    <a:p>
                      <a:pPr algn="ctr"/>
                      <a:r>
                        <a:rPr lang="en-US" sz="1600" dirty="0" smtClean="0"/>
                        <a:t>82.8% male</a:t>
                      </a:r>
                    </a:p>
                    <a:p>
                      <a:pPr algn="ctr"/>
                      <a:r>
                        <a:rPr lang="en-US" sz="1600" dirty="0" smtClean="0"/>
                        <a:t>17.2% female</a:t>
                      </a:r>
                      <a:endParaRPr lang="en-US" sz="1600" dirty="0">
                        <a:latin typeface="Calibri" pitchFamily="34" charset="0"/>
                      </a:endParaRPr>
                    </a:p>
                  </a:txBody>
                  <a:tcPr/>
                </a:tc>
                <a:tc>
                  <a:txBody>
                    <a:bodyPr/>
                    <a:lstStyle/>
                    <a:p>
                      <a:pPr algn="ctr"/>
                      <a:r>
                        <a:rPr lang="en-US" sz="1600" dirty="0" smtClean="0"/>
                        <a:t>77.8% male </a:t>
                      </a:r>
                    </a:p>
                    <a:p>
                      <a:pPr algn="ctr"/>
                      <a:r>
                        <a:rPr lang="en-US" sz="1600" dirty="0" smtClean="0"/>
                        <a:t>22.2% female</a:t>
                      </a:r>
                      <a:endParaRPr lang="en-US" sz="1600" b="1" dirty="0">
                        <a:latin typeface="Calibri" pitchFamily="34" charset="0"/>
                      </a:endParaRPr>
                    </a:p>
                  </a:txBody>
                  <a:tcPr/>
                </a:tc>
              </a:tr>
              <a:tr h="804412">
                <a:tc>
                  <a:txBody>
                    <a:bodyPr/>
                    <a:lstStyle/>
                    <a:p>
                      <a:r>
                        <a:rPr lang="en-US" dirty="0" smtClean="0"/>
                        <a:t>Race</a:t>
                      </a:r>
                      <a:endParaRPr lang="en-US" dirty="0">
                        <a:latin typeface="Calibri" pitchFamily="34" charset="0"/>
                      </a:endParaRPr>
                    </a:p>
                  </a:txBody>
                  <a:tcPr/>
                </a:tc>
                <a:tc>
                  <a:txBody>
                    <a:bodyPr/>
                    <a:lstStyle/>
                    <a:p>
                      <a:pPr algn="ctr"/>
                      <a:r>
                        <a:rPr lang="en-US" sz="1400" dirty="0" smtClean="0"/>
                        <a:t>75.9%</a:t>
                      </a:r>
                      <a:r>
                        <a:rPr lang="en-US" sz="1400" baseline="0" dirty="0" smtClean="0"/>
                        <a:t> Black, NH</a:t>
                      </a:r>
                    </a:p>
                    <a:p>
                      <a:pPr algn="ctr"/>
                      <a:r>
                        <a:rPr lang="en-US" sz="1400" baseline="0" dirty="0" smtClean="0"/>
                        <a:t>20.8% White, NH</a:t>
                      </a:r>
                    </a:p>
                    <a:p>
                      <a:pPr algn="ctr"/>
                      <a:r>
                        <a:rPr lang="en-US" sz="1400" baseline="0" dirty="0" smtClean="0"/>
                        <a:t>2.4% Hispanic</a:t>
                      </a:r>
                      <a:endParaRPr lang="en-US" sz="1400" dirty="0">
                        <a:latin typeface="Calibri" pitchFamily="34" charset="0"/>
                      </a:endParaRPr>
                    </a:p>
                  </a:txBody>
                  <a:tcPr/>
                </a:tc>
                <a:tc>
                  <a:txBody>
                    <a:bodyPr/>
                    <a:lstStyle/>
                    <a:p>
                      <a:pPr algn="ctr"/>
                      <a:r>
                        <a:rPr lang="en-US" sz="1400" dirty="0" smtClean="0"/>
                        <a:t>72.0% Black, NH</a:t>
                      </a:r>
                    </a:p>
                    <a:p>
                      <a:pPr algn="ctr"/>
                      <a:r>
                        <a:rPr lang="en-US" sz="1400" dirty="0" smtClean="0"/>
                        <a:t>21.9% White, NH</a:t>
                      </a:r>
                    </a:p>
                    <a:p>
                      <a:pPr algn="ctr"/>
                      <a:r>
                        <a:rPr lang="en-US" sz="1400" dirty="0" smtClean="0"/>
                        <a:t>4.4%</a:t>
                      </a:r>
                      <a:r>
                        <a:rPr lang="en-US" sz="1400" baseline="0" dirty="0" smtClean="0"/>
                        <a:t> Hispanic</a:t>
                      </a:r>
                      <a:endParaRPr lang="en-US" sz="1400" dirty="0">
                        <a:latin typeface="Calibri" pitchFamily="34" charset="0"/>
                      </a:endParaRPr>
                    </a:p>
                  </a:txBody>
                  <a:tcPr/>
                </a:tc>
                <a:tc>
                  <a:txBody>
                    <a:bodyPr/>
                    <a:lstStyle/>
                    <a:p>
                      <a:pPr algn="ctr"/>
                      <a:r>
                        <a:rPr lang="en-US" sz="1400" dirty="0" smtClean="0"/>
                        <a:t>44.4% Black, NH</a:t>
                      </a:r>
                    </a:p>
                    <a:p>
                      <a:pPr algn="ctr"/>
                      <a:r>
                        <a:rPr lang="en-US" sz="1400" dirty="0" smtClean="0"/>
                        <a:t>42.5% White, NH</a:t>
                      </a:r>
                    </a:p>
                    <a:p>
                      <a:pPr algn="ctr"/>
                      <a:r>
                        <a:rPr lang="en-US" sz="1400" dirty="0" smtClean="0"/>
                        <a:t>18.6% Hispanic</a:t>
                      </a:r>
                      <a:endParaRPr lang="en-US" sz="1400" b="1" dirty="0">
                        <a:latin typeface="Calibri" pitchFamily="34" charset="0"/>
                      </a:endParaRPr>
                    </a:p>
                  </a:txBody>
                  <a:tcPr/>
                </a:tc>
                <a:tc>
                  <a:txBody>
                    <a:bodyPr/>
                    <a:lstStyle/>
                    <a:p>
                      <a:pPr algn="ctr"/>
                      <a:r>
                        <a:rPr lang="en-US" sz="1400" dirty="0" smtClean="0"/>
                        <a:t>44.8% Black, NH</a:t>
                      </a:r>
                    </a:p>
                    <a:p>
                      <a:pPr algn="ctr"/>
                      <a:r>
                        <a:rPr lang="en-US" sz="1400" dirty="0" smtClean="0"/>
                        <a:t>42.5% White, NH</a:t>
                      </a:r>
                    </a:p>
                    <a:p>
                      <a:pPr algn="ctr"/>
                      <a:r>
                        <a:rPr lang="en-US" sz="1400" dirty="0" smtClean="0"/>
                        <a:t>11.5%</a:t>
                      </a:r>
                      <a:r>
                        <a:rPr lang="en-US" sz="1400" baseline="0" dirty="0" smtClean="0"/>
                        <a:t> Hispanic</a:t>
                      </a:r>
                      <a:endParaRPr lang="en-US" sz="1400" dirty="0">
                        <a:latin typeface="Calibri" pitchFamily="34" charset="0"/>
                      </a:endParaRPr>
                    </a:p>
                  </a:txBody>
                  <a:tcPr/>
                </a:tc>
                <a:tc>
                  <a:txBody>
                    <a:bodyPr/>
                    <a:lstStyle/>
                    <a:p>
                      <a:pPr algn="ctr"/>
                      <a:r>
                        <a:rPr lang="en-US" sz="1400" dirty="0" smtClean="0"/>
                        <a:t>44.4%</a:t>
                      </a:r>
                      <a:r>
                        <a:rPr lang="en-US" sz="1400" baseline="0" dirty="0" smtClean="0"/>
                        <a:t> Black, NH</a:t>
                      </a:r>
                    </a:p>
                    <a:p>
                      <a:pPr algn="ctr"/>
                      <a:r>
                        <a:rPr lang="en-US" sz="1400" baseline="0" dirty="0" smtClean="0"/>
                        <a:t>51.1% White, NH</a:t>
                      </a:r>
                    </a:p>
                    <a:p>
                      <a:pPr algn="ctr"/>
                      <a:r>
                        <a:rPr lang="en-US" sz="1400" baseline="0" dirty="0" smtClean="0"/>
                        <a:t>3.3% Hispanic</a:t>
                      </a:r>
                      <a:endParaRPr lang="en-US" sz="1400" dirty="0">
                        <a:latin typeface="Calibri" pitchFamily="34" charset="0"/>
                      </a:endParaRPr>
                    </a:p>
                  </a:txBody>
                  <a:tcPr/>
                </a:tc>
              </a:tr>
              <a:tr h="1345735">
                <a:tc>
                  <a:txBody>
                    <a:bodyPr/>
                    <a:lstStyle/>
                    <a:p>
                      <a:r>
                        <a:rPr lang="en-US" dirty="0" smtClean="0"/>
                        <a:t>Age at </a:t>
                      </a:r>
                      <a:r>
                        <a:rPr lang="en-US" dirty="0" err="1" smtClean="0"/>
                        <a:t>Dx</a:t>
                      </a:r>
                      <a:endParaRPr lang="en-US" dirty="0">
                        <a:latin typeface="Calibri" pitchFamily="34" charset="0"/>
                      </a:endParaRPr>
                    </a:p>
                  </a:txBody>
                  <a:tcPr/>
                </a:tc>
                <a:tc>
                  <a:txBody>
                    <a:bodyPr/>
                    <a:lstStyle/>
                    <a:p>
                      <a:pPr algn="ctr"/>
                      <a:r>
                        <a:rPr lang="en-US" sz="1600" dirty="0" smtClean="0"/>
                        <a:t>34.8%</a:t>
                      </a:r>
                      <a:r>
                        <a:rPr lang="en-US" sz="1600" baseline="0" dirty="0" smtClean="0"/>
                        <a:t> 15-24</a:t>
                      </a:r>
                    </a:p>
                    <a:p>
                      <a:pPr algn="ctr"/>
                      <a:r>
                        <a:rPr lang="en-US" sz="1600" baseline="0" dirty="0" smtClean="0"/>
                        <a:t>28.0% 25-34</a:t>
                      </a:r>
                    </a:p>
                    <a:p>
                      <a:pPr algn="ctr"/>
                      <a:r>
                        <a:rPr lang="en-US" sz="1600" baseline="0" dirty="0" smtClean="0"/>
                        <a:t>13.5% 35-44</a:t>
                      </a:r>
                    </a:p>
                    <a:p>
                      <a:pPr algn="ctr"/>
                      <a:r>
                        <a:rPr lang="en-US" sz="1600" baseline="0" dirty="0" smtClean="0"/>
                        <a:t>13.0% 45-54</a:t>
                      </a:r>
                    </a:p>
                    <a:p>
                      <a:pPr algn="ctr"/>
                      <a:r>
                        <a:rPr lang="en-US" sz="1600" baseline="0" dirty="0" smtClean="0"/>
                        <a:t>10.6% 55+</a:t>
                      </a:r>
                      <a:endParaRPr lang="en-US" sz="1600" dirty="0">
                        <a:latin typeface="Calibri" pitchFamily="34" charset="0"/>
                      </a:endParaRPr>
                    </a:p>
                  </a:txBody>
                  <a:tcPr/>
                </a:tc>
                <a:tc>
                  <a:txBody>
                    <a:bodyPr/>
                    <a:lstStyle/>
                    <a:p>
                      <a:pPr algn="ctr"/>
                      <a:r>
                        <a:rPr lang="en-US" sz="1600" dirty="0" smtClean="0"/>
                        <a:t>30.0% 15-24</a:t>
                      </a:r>
                    </a:p>
                    <a:p>
                      <a:pPr algn="ctr"/>
                      <a:r>
                        <a:rPr lang="en-US" sz="1600" dirty="0" smtClean="0"/>
                        <a:t>31.5%</a:t>
                      </a:r>
                      <a:r>
                        <a:rPr lang="en-US" sz="1600" baseline="0" dirty="0" smtClean="0"/>
                        <a:t> 25-34</a:t>
                      </a:r>
                    </a:p>
                    <a:p>
                      <a:pPr algn="ctr"/>
                      <a:r>
                        <a:rPr lang="en-US" sz="1600" baseline="0" dirty="0" smtClean="0"/>
                        <a:t>15.7% 35-44</a:t>
                      </a:r>
                    </a:p>
                    <a:p>
                      <a:pPr algn="ctr"/>
                      <a:r>
                        <a:rPr lang="en-US" sz="1600" baseline="0" dirty="0" smtClean="0"/>
                        <a:t>12.0% 45-54</a:t>
                      </a:r>
                    </a:p>
                    <a:p>
                      <a:pPr algn="ctr"/>
                      <a:r>
                        <a:rPr lang="en-US" sz="1600" baseline="0" dirty="0" smtClean="0"/>
                        <a:t>9.6% 55+</a:t>
                      </a:r>
                      <a:endParaRPr lang="en-US" sz="1600" dirty="0">
                        <a:latin typeface="Calibri" pitchFamily="34" charset="0"/>
                      </a:endParaRPr>
                    </a:p>
                  </a:txBody>
                  <a:tcPr/>
                </a:tc>
                <a:tc>
                  <a:txBody>
                    <a:bodyPr/>
                    <a:lstStyle/>
                    <a:p>
                      <a:pPr algn="ctr"/>
                      <a:r>
                        <a:rPr lang="en-US" sz="1600" dirty="0" smtClean="0"/>
                        <a:t>13.6%</a:t>
                      </a:r>
                      <a:r>
                        <a:rPr lang="en-US" sz="1600" baseline="0" dirty="0" smtClean="0"/>
                        <a:t> 15-24</a:t>
                      </a:r>
                    </a:p>
                    <a:p>
                      <a:pPr algn="ctr"/>
                      <a:r>
                        <a:rPr lang="en-US" sz="1600" baseline="0" dirty="0" smtClean="0"/>
                        <a:t>29.4% 25-34</a:t>
                      </a:r>
                    </a:p>
                    <a:p>
                      <a:pPr algn="ctr"/>
                      <a:r>
                        <a:rPr lang="en-US" sz="1600" baseline="0" dirty="0" smtClean="0"/>
                        <a:t>25.5% 35-44</a:t>
                      </a:r>
                    </a:p>
                    <a:p>
                      <a:pPr algn="ctr"/>
                      <a:r>
                        <a:rPr lang="en-US" sz="1600" baseline="0" dirty="0" smtClean="0"/>
                        <a:t>21.9% 45-54</a:t>
                      </a:r>
                    </a:p>
                    <a:p>
                      <a:pPr algn="ctr"/>
                      <a:r>
                        <a:rPr lang="en-US" sz="1600" baseline="0" dirty="0" smtClean="0"/>
                        <a:t>9.0% 55+</a:t>
                      </a:r>
                      <a:endParaRPr lang="en-US" sz="1600" dirty="0">
                        <a:latin typeface="Calibri" pitchFamily="34" charset="0"/>
                      </a:endParaRPr>
                    </a:p>
                  </a:txBody>
                  <a:tcPr/>
                </a:tc>
                <a:tc>
                  <a:txBody>
                    <a:bodyPr/>
                    <a:lstStyle/>
                    <a:p>
                      <a:pPr algn="ctr"/>
                      <a:r>
                        <a:rPr lang="en-US" sz="1600" dirty="0" smtClean="0"/>
                        <a:t>24.1%</a:t>
                      </a:r>
                      <a:r>
                        <a:rPr lang="en-US" sz="1600" baseline="0" dirty="0" smtClean="0"/>
                        <a:t> 15-24</a:t>
                      </a:r>
                    </a:p>
                    <a:p>
                      <a:pPr algn="ctr"/>
                      <a:r>
                        <a:rPr lang="en-US" sz="1600" baseline="0" dirty="0" smtClean="0"/>
                        <a:t>20.7% 25-34</a:t>
                      </a:r>
                    </a:p>
                    <a:p>
                      <a:pPr algn="ctr"/>
                      <a:r>
                        <a:rPr lang="en-US" sz="1600" baseline="0" dirty="0" smtClean="0"/>
                        <a:t>14.9% 35-44</a:t>
                      </a:r>
                    </a:p>
                    <a:p>
                      <a:pPr algn="ctr"/>
                      <a:r>
                        <a:rPr lang="en-US" sz="1600" baseline="0" dirty="0" smtClean="0"/>
                        <a:t>24.1% 45-54</a:t>
                      </a:r>
                    </a:p>
                    <a:p>
                      <a:pPr algn="ctr"/>
                      <a:r>
                        <a:rPr lang="en-US" sz="1600" baseline="0" dirty="0" smtClean="0"/>
                        <a:t>16.1% 55+</a:t>
                      </a:r>
                      <a:endParaRPr lang="en-US" sz="1600" b="1" dirty="0">
                        <a:latin typeface="Calibri" pitchFamily="34" charset="0"/>
                      </a:endParaRPr>
                    </a:p>
                  </a:txBody>
                  <a:tcPr/>
                </a:tc>
                <a:tc>
                  <a:txBody>
                    <a:bodyPr/>
                    <a:lstStyle/>
                    <a:p>
                      <a:pPr algn="ctr"/>
                      <a:r>
                        <a:rPr lang="en-US" sz="1600" dirty="0" smtClean="0"/>
                        <a:t>23.3% 15-24</a:t>
                      </a:r>
                      <a:endParaRPr lang="en-US" sz="1600" baseline="0" dirty="0" smtClean="0"/>
                    </a:p>
                    <a:p>
                      <a:pPr algn="ctr"/>
                      <a:r>
                        <a:rPr lang="en-US" sz="1600" baseline="0" dirty="0" smtClean="0"/>
                        <a:t>23.3% 25-34</a:t>
                      </a:r>
                    </a:p>
                    <a:p>
                      <a:pPr algn="ctr"/>
                      <a:r>
                        <a:rPr lang="en-US" sz="1600" baseline="0" dirty="0" smtClean="0"/>
                        <a:t>20.0% 35-44</a:t>
                      </a:r>
                    </a:p>
                    <a:p>
                      <a:pPr algn="ctr"/>
                      <a:r>
                        <a:rPr lang="en-US" sz="1600" baseline="0" dirty="0" smtClean="0"/>
                        <a:t>18.9% 45-54</a:t>
                      </a:r>
                    </a:p>
                    <a:p>
                      <a:pPr algn="ctr"/>
                      <a:r>
                        <a:rPr lang="en-US" sz="1600" baseline="0" dirty="0" smtClean="0"/>
                        <a:t>11.1% 55+</a:t>
                      </a:r>
                      <a:endParaRPr lang="en-US" sz="1600" dirty="0">
                        <a:latin typeface="Calibri" pitchFamily="34" charset="0"/>
                      </a:endParaRPr>
                    </a:p>
                  </a:txBody>
                  <a:tcPr/>
                </a:tc>
              </a:tr>
              <a:tr h="1713506">
                <a:tc>
                  <a:txBody>
                    <a:bodyPr/>
                    <a:lstStyle/>
                    <a:p>
                      <a:r>
                        <a:rPr lang="en-US" dirty="0" smtClean="0"/>
                        <a:t>Risk</a:t>
                      </a:r>
                      <a:endParaRPr lang="en-US" dirty="0">
                        <a:latin typeface="Calibri" pitchFamily="34" charset="0"/>
                      </a:endParaRPr>
                    </a:p>
                  </a:txBody>
                  <a:tcPr/>
                </a:tc>
                <a:tc>
                  <a:txBody>
                    <a:bodyPr/>
                    <a:lstStyle/>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pPr algn="ctr"/>
                      <a:endParaRPr lang="en-US" sz="1000" dirty="0" smtClean="0"/>
                    </a:p>
                  </a:txBody>
                  <a:tcPr/>
                </a:tc>
                <a:tc>
                  <a:txBody>
                    <a:bodyPr/>
                    <a:lstStyle/>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txBody>
                  <a:tcPr/>
                </a:tc>
                <a:tc>
                  <a:txBody>
                    <a:bodyPr/>
                    <a:lstStyle/>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txBody>
                  <a:tcPr/>
                </a:tc>
                <a:tc>
                  <a:txBody>
                    <a:bodyPr/>
                    <a:lstStyle/>
                    <a:p>
                      <a:endParaRPr lang="en-US" sz="1400" dirty="0">
                        <a:latin typeface="Calibri" pitchFamily="34" charset="0"/>
                      </a:endParaRPr>
                    </a:p>
                  </a:txBody>
                  <a:tcPr/>
                </a:tc>
                <a:tc>
                  <a:txBody>
                    <a:bodyPr/>
                    <a:lstStyle/>
                    <a:p>
                      <a:endParaRPr lang="en-US" sz="1400" b="1" dirty="0">
                        <a:latin typeface="Calibri" pitchFamily="34" charset="0"/>
                      </a:endParaRPr>
                    </a:p>
                  </a:txBody>
                  <a:tcPr/>
                </a:tc>
              </a:tr>
            </a:tbl>
          </a:graphicData>
        </a:graphic>
      </p:graphicFrame>
      <p:graphicFrame>
        <p:nvGraphicFramePr>
          <p:cNvPr id="7" name="Chart 6"/>
          <p:cNvGraphicFramePr/>
          <p:nvPr/>
        </p:nvGraphicFramePr>
        <p:xfrm>
          <a:off x="4038600" y="4267200"/>
          <a:ext cx="1676400" cy="157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7239000" y="4495800"/>
          <a:ext cx="1752600" cy="137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685800" y="4343400"/>
          <a:ext cx="2133600" cy="167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nvGraphicFramePr>
        <p:xfrm>
          <a:off x="2362200" y="4343400"/>
          <a:ext cx="2133600" cy="1676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p:nvPr/>
        </p:nvGraphicFramePr>
        <p:xfrm>
          <a:off x="3962400" y="4343400"/>
          <a:ext cx="2133600" cy="16764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p:cNvGraphicFramePr/>
          <p:nvPr/>
        </p:nvGraphicFramePr>
        <p:xfrm>
          <a:off x="7162800" y="4343400"/>
          <a:ext cx="2133600" cy="1676400"/>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p:cNvSpPr txBox="1"/>
          <p:nvPr/>
        </p:nvSpPr>
        <p:spPr>
          <a:xfrm>
            <a:off x="381000" y="6019800"/>
            <a:ext cx="6477000" cy="800219"/>
          </a:xfrm>
          <a:prstGeom prst="rect">
            <a:avLst/>
          </a:prstGeom>
          <a:noFill/>
        </p:spPr>
        <p:txBody>
          <a:bodyPr wrap="square" rtlCol="0">
            <a:spAutoFit/>
          </a:bodyPr>
          <a:lstStyle/>
          <a:p>
            <a:r>
              <a:rPr lang="en-US" sz="1000" dirty="0" smtClean="0">
                <a:latin typeface="+mj-lt"/>
              </a:rPr>
              <a:t>Data as of December 2014; Accessed March 2015, HIV Surveillance, Virginia Department of Health</a:t>
            </a:r>
          </a:p>
          <a:p>
            <a:r>
              <a:rPr lang="en-US" sz="900" dirty="0" smtClean="0">
                <a:latin typeface="+mj-lt"/>
              </a:rPr>
              <a:t>MSM- Men who have sex with men/ male-to-male sexual contact</a:t>
            </a:r>
          </a:p>
          <a:p>
            <a:r>
              <a:rPr lang="en-US" sz="900" dirty="0" smtClean="0">
                <a:latin typeface="+mj-lt"/>
              </a:rPr>
              <a:t>IDU- Injection drug use</a:t>
            </a:r>
          </a:p>
          <a:p>
            <a:r>
              <a:rPr lang="en-US" sz="900" dirty="0" smtClean="0">
                <a:latin typeface="+mj-lt"/>
              </a:rPr>
              <a:t>NRR/NIR- No reported or identified risk</a:t>
            </a:r>
          </a:p>
          <a:p>
            <a:r>
              <a:rPr lang="en-US" sz="900" dirty="0" smtClean="0">
                <a:latin typeface="+mj-lt"/>
              </a:rPr>
              <a:t>HC- Heterosexual contact </a:t>
            </a:r>
            <a:endParaRPr lang="en-US" sz="900" dirty="0">
              <a:latin typeface="+mj-lt"/>
            </a:endParaRPr>
          </a:p>
        </p:txBody>
      </p:sp>
      <p:graphicFrame>
        <p:nvGraphicFramePr>
          <p:cNvPr id="16" name="Chart 15"/>
          <p:cNvGraphicFramePr/>
          <p:nvPr/>
        </p:nvGraphicFramePr>
        <p:xfrm>
          <a:off x="5562600" y="4343400"/>
          <a:ext cx="2133600" cy="167640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3200" dirty="0" smtClean="0">
                <a:latin typeface="+mj-lt"/>
              </a:rPr>
              <a:t>Summary of Persons Living with HIV Disease in Virginia as of December 31, 2013</a:t>
            </a:r>
            <a:endParaRPr lang="en-US" sz="3200" dirty="0">
              <a:latin typeface="+mj-lt"/>
            </a:endParaRPr>
          </a:p>
        </p:txBody>
      </p:sp>
      <p:graphicFrame>
        <p:nvGraphicFramePr>
          <p:cNvPr id="4" name="Content Placeholder 3"/>
          <p:cNvGraphicFramePr>
            <a:graphicFrameLocks noGrp="1"/>
          </p:cNvGraphicFramePr>
          <p:nvPr>
            <p:ph idx="1"/>
          </p:nvPr>
        </p:nvGraphicFramePr>
        <p:xfrm>
          <a:off x="-381000" y="762000"/>
          <a:ext cx="43434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3810000" y="914400"/>
          <a:ext cx="4876800"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04800" y="3962400"/>
            <a:ext cx="2819400" cy="2362200"/>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3962400"/>
            <a:ext cx="1600200" cy="2362200"/>
          </a:xfrm>
          <a:prstGeom prst="rect">
            <a:avLst/>
          </a:prstGeom>
          <a:solidFill>
            <a:schemeClr val="accent1">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05000" y="3962400"/>
            <a:ext cx="1219200" cy="1524000"/>
          </a:xfrm>
          <a:prstGeom prst="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05000" y="5943600"/>
            <a:ext cx="1219200" cy="22860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5105400"/>
            <a:ext cx="1524000" cy="830997"/>
          </a:xfrm>
          <a:prstGeom prst="rect">
            <a:avLst/>
          </a:prstGeom>
          <a:noFill/>
        </p:spPr>
        <p:txBody>
          <a:bodyPr wrap="square" rtlCol="0">
            <a:spAutoFit/>
          </a:bodyPr>
          <a:lstStyle/>
          <a:p>
            <a:r>
              <a:rPr lang="en-US" sz="1600" b="1" dirty="0" smtClean="0">
                <a:latin typeface="+mj-lt"/>
              </a:rPr>
              <a:t>Black,</a:t>
            </a:r>
          </a:p>
          <a:p>
            <a:r>
              <a:rPr lang="en-US" sz="1600" b="1" dirty="0" smtClean="0">
                <a:latin typeface="+mj-lt"/>
              </a:rPr>
              <a:t>non-Hispanic (59.4%)</a:t>
            </a:r>
            <a:endParaRPr lang="en-US" sz="1600" b="1" dirty="0">
              <a:latin typeface="+mj-lt"/>
            </a:endParaRPr>
          </a:p>
        </p:txBody>
      </p:sp>
      <p:sp>
        <p:nvSpPr>
          <p:cNvPr id="12" name="TextBox 11"/>
          <p:cNvSpPr txBox="1"/>
          <p:nvPr/>
        </p:nvSpPr>
        <p:spPr>
          <a:xfrm>
            <a:off x="1981200" y="4114800"/>
            <a:ext cx="1143000" cy="954107"/>
          </a:xfrm>
          <a:prstGeom prst="rect">
            <a:avLst/>
          </a:prstGeom>
          <a:noFill/>
        </p:spPr>
        <p:txBody>
          <a:bodyPr wrap="square" rtlCol="0">
            <a:spAutoFit/>
          </a:bodyPr>
          <a:lstStyle/>
          <a:p>
            <a:r>
              <a:rPr lang="en-US" sz="1400" b="1" dirty="0" smtClean="0">
                <a:solidFill>
                  <a:schemeClr val="bg1"/>
                </a:solidFill>
                <a:latin typeface="+mj-lt"/>
              </a:rPr>
              <a:t>White, non-Hispanic</a:t>
            </a:r>
          </a:p>
          <a:p>
            <a:r>
              <a:rPr lang="en-US" sz="1400" b="1" dirty="0" smtClean="0">
                <a:solidFill>
                  <a:schemeClr val="bg1"/>
                </a:solidFill>
                <a:latin typeface="+mj-lt"/>
              </a:rPr>
              <a:t>(30.0%)</a:t>
            </a:r>
            <a:endParaRPr lang="en-US" sz="1400" b="1" dirty="0">
              <a:solidFill>
                <a:schemeClr val="bg1"/>
              </a:solidFill>
              <a:latin typeface="+mj-lt"/>
            </a:endParaRPr>
          </a:p>
        </p:txBody>
      </p:sp>
      <p:sp>
        <p:nvSpPr>
          <p:cNvPr id="14" name="Rectangle 13"/>
          <p:cNvSpPr/>
          <p:nvPr/>
        </p:nvSpPr>
        <p:spPr>
          <a:xfrm>
            <a:off x="1905000" y="6172200"/>
            <a:ext cx="1219200" cy="1524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47800" y="5867400"/>
            <a:ext cx="2209800" cy="276999"/>
          </a:xfrm>
          <a:prstGeom prst="rect">
            <a:avLst/>
          </a:prstGeom>
          <a:noFill/>
        </p:spPr>
        <p:txBody>
          <a:bodyPr wrap="square" rtlCol="0">
            <a:spAutoFit/>
          </a:bodyPr>
          <a:lstStyle/>
          <a:p>
            <a:pPr algn="ctr"/>
            <a:r>
              <a:rPr lang="en-US" sz="1200" b="1" dirty="0" smtClean="0">
                <a:latin typeface="+mj-lt"/>
              </a:rPr>
              <a:t>Other (1.7%)</a:t>
            </a:r>
            <a:endParaRPr lang="en-US" sz="1200" b="1" dirty="0">
              <a:latin typeface="+mj-lt"/>
            </a:endParaRPr>
          </a:p>
        </p:txBody>
      </p:sp>
      <p:sp>
        <p:nvSpPr>
          <p:cNvPr id="16" name="TextBox 15"/>
          <p:cNvSpPr txBox="1"/>
          <p:nvPr/>
        </p:nvSpPr>
        <p:spPr>
          <a:xfrm>
            <a:off x="4876800" y="6248400"/>
            <a:ext cx="1524000" cy="276999"/>
          </a:xfrm>
          <a:prstGeom prst="rect">
            <a:avLst/>
          </a:prstGeom>
          <a:noFill/>
        </p:spPr>
        <p:txBody>
          <a:bodyPr wrap="square" rtlCol="0">
            <a:spAutoFit/>
          </a:bodyPr>
          <a:lstStyle/>
          <a:p>
            <a:r>
              <a:rPr lang="en-US" sz="1200" b="1" dirty="0" smtClean="0">
                <a:solidFill>
                  <a:schemeClr val="bg1"/>
                </a:solidFill>
              </a:rPr>
              <a:t>Hispanic (7.4%)</a:t>
            </a:r>
            <a:endParaRPr lang="en-US" sz="1200" b="1" dirty="0">
              <a:solidFill>
                <a:schemeClr val="bg1"/>
              </a:solidFill>
            </a:endParaRPr>
          </a:p>
        </p:txBody>
      </p:sp>
      <p:sp>
        <p:nvSpPr>
          <p:cNvPr id="17" name="TextBox 16"/>
          <p:cNvSpPr txBox="1"/>
          <p:nvPr/>
        </p:nvSpPr>
        <p:spPr>
          <a:xfrm>
            <a:off x="1905000" y="5486400"/>
            <a:ext cx="1295400" cy="335413"/>
          </a:xfrm>
          <a:prstGeom prst="rect">
            <a:avLst/>
          </a:prstGeom>
          <a:noFill/>
        </p:spPr>
        <p:txBody>
          <a:bodyPr wrap="square" rtlCol="0">
            <a:spAutoFit/>
          </a:bodyPr>
          <a:lstStyle/>
          <a:p>
            <a:pPr algn="just">
              <a:lnSpc>
                <a:spcPct val="150000"/>
              </a:lnSpc>
            </a:pPr>
            <a:r>
              <a:rPr lang="en-US" sz="1200" b="1" dirty="0" smtClean="0">
                <a:latin typeface="+mj-lt"/>
              </a:rPr>
              <a:t>Hispanic (7.8%)</a:t>
            </a:r>
            <a:endParaRPr lang="en-US" sz="1200" b="1" dirty="0">
              <a:latin typeface="+mj-lt"/>
            </a:endParaRPr>
          </a:p>
        </p:txBody>
      </p:sp>
      <p:graphicFrame>
        <p:nvGraphicFramePr>
          <p:cNvPr id="21" name="Table 20"/>
          <p:cNvGraphicFramePr>
            <a:graphicFrameLocks noGrp="1"/>
          </p:cNvGraphicFramePr>
          <p:nvPr/>
        </p:nvGraphicFramePr>
        <p:xfrm>
          <a:off x="3581400" y="3595842"/>
          <a:ext cx="5334000" cy="2500158"/>
        </p:xfrm>
        <a:graphic>
          <a:graphicData uri="http://schemas.openxmlformats.org/drawingml/2006/table">
            <a:tbl>
              <a:tblPr firstRow="1" bandRow="1">
                <a:tableStyleId>{93296810-A885-4BE3-A3E7-6D5BEEA58F35}</a:tableStyleId>
              </a:tblPr>
              <a:tblGrid>
                <a:gridCol w="3706678"/>
                <a:gridCol w="1627322"/>
              </a:tblGrid>
              <a:tr h="431578">
                <a:tc>
                  <a:txBody>
                    <a:bodyPr/>
                    <a:lstStyle/>
                    <a:p>
                      <a:r>
                        <a:rPr lang="en-US" sz="1200" dirty="0" smtClean="0"/>
                        <a:t>Transmission</a:t>
                      </a:r>
                      <a:r>
                        <a:rPr lang="en-US" sz="1200" baseline="0" dirty="0" smtClean="0"/>
                        <a:t> Risk</a:t>
                      </a:r>
                      <a:endParaRPr lang="en-US" sz="1200" b="1" dirty="0"/>
                    </a:p>
                  </a:txBody>
                  <a:tcPr/>
                </a:tc>
                <a:tc>
                  <a:txBody>
                    <a:bodyPr/>
                    <a:lstStyle/>
                    <a:p>
                      <a:pPr algn="ctr"/>
                      <a:r>
                        <a:rPr lang="en-US" sz="1200" dirty="0" smtClean="0"/>
                        <a:t>Percent of PLWHA</a:t>
                      </a:r>
                      <a:endParaRPr lang="en-US" sz="1200" b="1" dirty="0"/>
                    </a:p>
                  </a:txBody>
                  <a:tcPr/>
                </a:tc>
              </a:tr>
              <a:tr h="375187">
                <a:tc>
                  <a:txBody>
                    <a:bodyPr/>
                    <a:lstStyle/>
                    <a:p>
                      <a:r>
                        <a:rPr lang="en-US" sz="1200" dirty="0" smtClean="0"/>
                        <a:t>Men</a:t>
                      </a:r>
                      <a:r>
                        <a:rPr lang="en-US" sz="1200" baseline="0" dirty="0" smtClean="0"/>
                        <a:t> who have sex with men (MSM)</a:t>
                      </a:r>
                      <a:endParaRPr lang="en-US" sz="1200" b="1" dirty="0"/>
                    </a:p>
                  </a:txBody>
                  <a:tcPr/>
                </a:tc>
                <a:tc>
                  <a:txBody>
                    <a:bodyPr/>
                    <a:lstStyle/>
                    <a:p>
                      <a:pPr algn="ctr"/>
                      <a:r>
                        <a:rPr lang="en-US" sz="1200" dirty="0" smtClean="0"/>
                        <a:t>46.4%</a:t>
                      </a:r>
                      <a:endParaRPr lang="en-US" sz="1200" b="1" dirty="0"/>
                    </a:p>
                  </a:txBody>
                  <a:tcPr/>
                </a:tc>
              </a:tr>
              <a:tr h="297943">
                <a:tc>
                  <a:txBody>
                    <a:bodyPr/>
                    <a:lstStyle/>
                    <a:p>
                      <a:r>
                        <a:rPr lang="en-US" sz="1200" dirty="0" smtClean="0"/>
                        <a:t>No reported or identified risk</a:t>
                      </a:r>
                      <a:endParaRPr lang="en-US" sz="1200" b="1" dirty="0"/>
                    </a:p>
                  </a:txBody>
                  <a:tcPr/>
                </a:tc>
                <a:tc>
                  <a:txBody>
                    <a:bodyPr/>
                    <a:lstStyle/>
                    <a:p>
                      <a:pPr algn="ctr"/>
                      <a:r>
                        <a:rPr lang="en-US" sz="1200" dirty="0" smtClean="0"/>
                        <a:t>19.2%</a:t>
                      </a:r>
                      <a:endParaRPr lang="en-US" sz="1200" b="1" dirty="0"/>
                    </a:p>
                  </a:txBody>
                  <a:tcPr/>
                </a:tc>
              </a:tr>
              <a:tr h="297943">
                <a:tc>
                  <a:txBody>
                    <a:bodyPr/>
                    <a:lstStyle/>
                    <a:p>
                      <a:r>
                        <a:rPr lang="en-US" sz="1200" dirty="0" smtClean="0"/>
                        <a:t>Heterosexual contact</a:t>
                      </a:r>
                      <a:endParaRPr lang="en-US" sz="1200" b="1" dirty="0"/>
                    </a:p>
                  </a:txBody>
                  <a:tcPr/>
                </a:tc>
                <a:tc>
                  <a:txBody>
                    <a:bodyPr/>
                    <a:lstStyle/>
                    <a:p>
                      <a:pPr algn="ctr"/>
                      <a:r>
                        <a:rPr lang="en-US" sz="1200" dirty="0" smtClean="0"/>
                        <a:t>19.1%</a:t>
                      </a:r>
                      <a:endParaRPr lang="en-US" sz="1200" b="1" dirty="0"/>
                    </a:p>
                  </a:txBody>
                  <a:tcPr/>
                </a:tc>
              </a:tr>
              <a:tr h="297943">
                <a:tc>
                  <a:txBody>
                    <a:bodyPr/>
                    <a:lstStyle/>
                    <a:p>
                      <a:r>
                        <a:rPr lang="en-US" sz="1200" dirty="0" smtClean="0"/>
                        <a:t>Injection drug use</a:t>
                      </a:r>
                      <a:endParaRPr lang="en-US" sz="1200" b="1" dirty="0"/>
                    </a:p>
                  </a:txBody>
                  <a:tcPr/>
                </a:tc>
                <a:tc>
                  <a:txBody>
                    <a:bodyPr/>
                    <a:lstStyle/>
                    <a:p>
                      <a:pPr algn="ctr"/>
                      <a:r>
                        <a:rPr lang="en-US" sz="1200" dirty="0" smtClean="0"/>
                        <a:t>9.7%</a:t>
                      </a:r>
                      <a:endParaRPr lang="en-US" sz="1200" b="1" dirty="0"/>
                    </a:p>
                  </a:txBody>
                  <a:tcPr/>
                </a:tc>
              </a:tr>
              <a:tr h="399782">
                <a:tc>
                  <a:txBody>
                    <a:bodyPr/>
                    <a:lstStyle/>
                    <a:p>
                      <a:r>
                        <a:rPr lang="en-US" sz="1200" dirty="0" smtClean="0"/>
                        <a:t>MSM-IDU</a:t>
                      </a:r>
                      <a:endParaRPr lang="en-US" sz="1200" b="1" dirty="0"/>
                    </a:p>
                  </a:txBody>
                  <a:tcPr/>
                </a:tc>
                <a:tc>
                  <a:txBody>
                    <a:bodyPr/>
                    <a:lstStyle/>
                    <a:p>
                      <a:pPr algn="ctr"/>
                      <a:r>
                        <a:rPr lang="en-US" sz="1200" dirty="0" smtClean="0"/>
                        <a:t>4.0%</a:t>
                      </a:r>
                      <a:endParaRPr lang="en-US" sz="1200" b="1" dirty="0"/>
                    </a:p>
                  </a:txBody>
                  <a:tcPr/>
                </a:tc>
              </a:tr>
              <a:tr h="399782">
                <a:tc>
                  <a:txBody>
                    <a:bodyPr/>
                    <a:lstStyle/>
                    <a:p>
                      <a:r>
                        <a:rPr lang="en-US" sz="1200" dirty="0" smtClean="0"/>
                        <a:t>Other (pediatric and receipt of blood products)</a:t>
                      </a:r>
                      <a:r>
                        <a:rPr lang="en-US" sz="1200" baseline="0" dirty="0" smtClean="0"/>
                        <a:t> </a:t>
                      </a:r>
                      <a:endParaRPr lang="en-US" sz="1200" b="1" dirty="0"/>
                    </a:p>
                  </a:txBody>
                  <a:tcPr/>
                </a:tc>
                <a:tc>
                  <a:txBody>
                    <a:bodyPr/>
                    <a:lstStyle/>
                    <a:p>
                      <a:pPr algn="ctr"/>
                      <a:r>
                        <a:rPr lang="en-US" sz="1200" dirty="0" smtClean="0"/>
                        <a:t>1.7%</a:t>
                      </a:r>
                      <a:endParaRPr lang="en-US" sz="1200" b="1" dirty="0"/>
                    </a:p>
                  </a:txBody>
                  <a:tcPr/>
                </a:tc>
              </a:tr>
            </a:tbl>
          </a:graphicData>
        </a:graphic>
      </p:graphicFrame>
      <p:sp>
        <p:nvSpPr>
          <p:cNvPr id="18" name="TextBox 17"/>
          <p:cNvSpPr txBox="1"/>
          <p:nvPr/>
        </p:nvSpPr>
        <p:spPr>
          <a:xfrm>
            <a:off x="1828800" y="6096000"/>
            <a:ext cx="2133600" cy="276999"/>
          </a:xfrm>
          <a:prstGeom prst="rect">
            <a:avLst/>
          </a:prstGeom>
          <a:noFill/>
        </p:spPr>
        <p:txBody>
          <a:bodyPr wrap="square" rtlCol="0">
            <a:spAutoFit/>
          </a:bodyPr>
          <a:lstStyle/>
          <a:p>
            <a:r>
              <a:rPr lang="en-US" sz="1200" b="1" dirty="0" smtClean="0">
                <a:latin typeface="+mj-lt"/>
              </a:rPr>
              <a:t>Asian/Hawaiian/PI (1.2%)</a:t>
            </a:r>
            <a:endParaRPr lang="en-US" sz="1200" b="1" dirty="0">
              <a:latin typeface="+mj-lt"/>
            </a:endParaRPr>
          </a:p>
        </p:txBody>
      </p:sp>
      <p:sp>
        <p:nvSpPr>
          <p:cNvPr id="19" name="TextBox 18"/>
          <p:cNvSpPr txBox="1"/>
          <p:nvPr/>
        </p:nvSpPr>
        <p:spPr>
          <a:xfrm>
            <a:off x="0" y="6324600"/>
            <a:ext cx="6477000" cy="246221"/>
          </a:xfrm>
          <a:prstGeom prst="rect">
            <a:avLst/>
          </a:prstGeom>
          <a:noFill/>
        </p:spPr>
        <p:txBody>
          <a:bodyPr wrap="square" rtlCol="0">
            <a:spAutoFit/>
          </a:bodyPr>
          <a:lstStyle/>
          <a:p>
            <a:r>
              <a:rPr lang="en-US" sz="1000" dirty="0" smtClean="0">
                <a:latin typeface="+mj-lt"/>
              </a:rPr>
              <a:t>Data as of December 2014; Accessed March 2015, HIV Surveillance, Virginia Department of Health</a:t>
            </a:r>
            <a:endParaRPr lang="en-US" sz="1000"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LWHA2013_CHPGOct2014.jpg"/>
          <p:cNvPicPr>
            <a:picLocks noChangeAspect="1"/>
          </p:cNvPicPr>
          <p:nvPr/>
        </p:nvPicPr>
        <p:blipFill>
          <a:blip r:embed="rId2" cstate="print"/>
          <a:stretch>
            <a:fillRect/>
          </a:stretch>
        </p:blipFill>
        <p:spPr>
          <a:xfrm>
            <a:off x="-1" y="-1016001"/>
            <a:ext cx="9144001" cy="7112001"/>
          </a:xfrm>
          <a:prstGeom prst="rect">
            <a:avLst/>
          </a:prstGeom>
        </p:spPr>
      </p:pic>
      <p:sp>
        <p:nvSpPr>
          <p:cNvPr id="4" name="Title 3"/>
          <p:cNvSpPr>
            <a:spLocks noGrp="1"/>
          </p:cNvSpPr>
          <p:nvPr>
            <p:ph type="title"/>
          </p:nvPr>
        </p:nvSpPr>
        <p:spPr>
          <a:xfrm>
            <a:off x="0" y="304800"/>
            <a:ext cx="9144000" cy="1143000"/>
          </a:xfrm>
        </p:spPr>
        <p:txBody>
          <a:bodyPr/>
          <a:lstStyle/>
          <a:p>
            <a:pPr algn="ctr"/>
            <a:r>
              <a:rPr lang="en-US" dirty="0" smtClean="0"/>
              <a:t>Persons Living with HIV Disease as of December 31, 2013 by Locality in Virginia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676400"/>
            <a:ext cx="8503920" cy="4422648"/>
          </a:xfrm>
        </p:spPr>
        <p:txBody>
          <a:bodyPr>
            <a:normAutofit/>
          </a:bodyPr>
          <a:lstStyle/>
          <a:p>
            <a:pPr>
              <a:lnSpc>
                <a:spcPct val="110000"/>
              </a:lnSpc>
              <a:spcBef>
                <a:spcPts val="0"/>
              </a:spcBef>
              <a:buClr>
                <a:schemeClr val="accent2"/>
              </a:buClr>
              <a:buFont typeface="Arial" pitchFamily="34" charset="0"/>
              <a:buChar char="•"/>
            </a:pPr>
            <a:r>
              <a:rPr lang="en-US" dirty="0" smtClean="0">
                <a:solidFill>
                  <a:schemeClr val="tx1"/>
                </a:solidFill>
              </a:rPr>
              <a:t>A model used to assess health outcomes of persons living with HIV/AIDS (PLWHA) </a:t>
            </a:r>
          </a:p>
          <a:p>
            <a:pPr>
              <a:lnSpc>
                <a:spcPct val="110000"/>
              </a:lnSpc>
              <a:spcBef>
                <a:spcPts val="0"/>
              </a:spcBef>
              <a:buClr>
                <a:schemeClr val="accent2"/>
              </a:buClr>
              <a:buFont typeface="Arial" pitchFamily="34" charset="0"/>
              <a:buChar char="•"/>
            </a:pPr>
            <a:endParaRPr lang="en-US" dirty="0" smtClean="0">
              <a:solidFill>
                <a:schemeClr val="tx1"/>
              </a:solidFill>
            </a:endParaRPr>
          </a:p>
          <a:p>
            <a:pPr>
              <a:lnSpc>
                <a:spcPct val="110000"/>
              </a:lnSpc>
              <a:spcBef>
                <a:spcPts val="0"/>
              </a:spcBef>
              <a:buClr>
                <a:schemeClr val="accent2"/>
              </a:buClr>
              <a:buFont typeface="Arial" pitchFamily="34" charset="0"/>
              <a:buChar char="•"/>
            </a:pPr>
            <a:r>
              <a:rPr lang="en-US" dirty="0" smtClean="0">
                <a:solidFill>
                  <a:schemeClr val="tx1"/>
                </a:solidFill>
              </a:rPr>
              <a:t>A surveillance tool used to:</a:t>
            </a:r>
          </a:p>
          <a:p>
            <a:pPr lvl="1">
              <a:lnSpc>
                <a:spcPct val="110000"/>
              </a:lnSpc>
              <a:spcBef>
                <a:spcPts val="0"/>
              </a:spcBef>
            </a:pPr>
            <a:r>
              <a:rPr lang="en-US" dirty="0" smtClean="0">
                <a:solidFill>
                  <a:schemeClr val="tx1"/>
                </a:solidFill>
              </a:rPr>
              <a:t>Evaluate program effectiveness</a:t>
            </a:r>
          </a:p>
          <a:p>
            <a:pPr lvl="1">
              <a:lnSpc>
                <a:spcPct val="110000"/>
              </a:lnSpc>
              <a:spcBef>
                <a:spcPts val="0"/>
              </a:spcBef>
            </a:pPr>
            <a:r>
              <a:rPr lang="en-US" dirty="0" smtClean="0">
                <a:solidFill>
                  <a:schemeClr val="tx1"/>
                </a:solidFill>
              </a:rPr>
              <a:t>Identify potential gaps in services to facilitate better outcomes among subpopulations most in need</a:t>
            </a:r>
          </a:p>
          <a:p>
            <a:pPr lvl="1">
              <a:lnSpc>
                <a:spcPct val="110000"/>
              </a:lnSpc>
              <a:spcBef>
                <a:spcPts val="0"/>
              </a:spcBef>
            </a:pPr>
            <a:r>
              <a:rPr lang="en-US" dirty="0" smtClean="0">
                <a:solidFill>
                  <a:schemeClr val="tx1"/>
                </a:solidFill>
              </a:rPr>
              <a:t>Assist PLWHA to engage in and receive continuous care</a:t>
            </a:r>
          </a:p>
          <a:p>
            <a:pPr lvl="1">
              <a:lnSpc>
                <a:spcPct val="110000"/>
              </a:lnSpc>
              <a:spcBef>
                <a:spcPts val="0"/>
              </a:spcBef>
            </a:pPr>
            <a:r>
              <a:rPr lang="en-US" dirty="0" smtClean="0">
                <a:solidFill>
                  <a:schemeClr val="tx1"/>
                </a:solidFill>
              </a:rPr>
              <a:t>Aid PLWHA in achieving progress through the stages of engagement with the goal of viral suppression</a:t>
            </a:r>
            <a:endParaRPr lang="en-US" dirty="0">
              <a:solidFill>
                <a:schemeClr val="tx1"/>
              </a:solidFill>
            </a:endParaRPr>
          </a:p>
        </p:txBody>
      </p:sp>
      <p:sp>
        <p:nvSpPr>
          <p:cNvPr id="4" name="Title 1"/>
          <p:cNvSpPr txBox="1">
            <a:spLocks/>
          </p:cNvSpPr>
          <p:nvPr/>
        </p:nvSpPr>
        <p:spPr bwMode="auto">
          <a:xfrm>
            <a:off x="457200" y="3048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2060"/>
                </a:solidFill>
                <a:effectLst/>
                <a:uLnTx/>
                <a:uFillTx/>
                <a:latin typeface="+mj-lt"/>
                <a:ea typeface="+mj-ea"/>
                <a:cs typeface="+mj-cs"/>
              </a:rPr>
              <a:t>What is the HIV Continuum of Care?</a:t>
            </a:r>
            <a:endParaRPr kumimoji="0" lang="en-US" sz="3600" b="0"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09600"/>
          </a:xfrm>
        </p:spPr>
        <p:txBody>
          <a:bodyPr/>
          <a:lstStyle/>
          <a:p>
            <a:pPr algn="ctr"/>
            <a:r>
              <a:rPr lang="en-US" dirty="0" smtClean="0">
                <a:solidFill>
                  <a:srgbClr val="002060"/>
                </a:solidFill>
              </a:rPr>
              <a:t>Defining the HIV Continuum of Care</a:t>
            </a:r>
            <a:endParaRPr lang="en-US" dirty="0">
              <a:solidFill>
                <a:srgbClr val="002060"/>
              </a:solidFill>
            </a:endParaRPr>
          </a:p>
        </p:txBody>
      </p:sp>
      <p:sp>
        <p:nvSpPr>
          <p:cNvPr id="4" name="Right Arrow 3"/>
          <p:cNvSpPr/>
          <p:nvPr/>
        </p:nvSpPr>
        <p:spPr>
          <a:xfrm>
            <a:off x="609600" y="4191000"/>
            <a:ext cx="1752600" cy="762000"/>
          </a:xfrm>
          <a:prstGeom prst="rightArrow">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581400" y="4191000"/>
            <a:ext cx="1752600" cy="762000"/>
          </a:xfrm>
          <a:prstGeom prst="rightArrow">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705600" y="4267200"/>
            <a:ext cx="1752600" cy="762000"/>
          </a:xfrm>
          <a:prstGeom prst="rightArrow">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3733800"/>
            <a:ext cx="2209800" cy="369332"/>
          </a:xfrm>
          <a:prstGeom prst="rect">
            <a:avLst/>
          </a:prstGeom>
          <a:noFill/>
        </p:spPr>
        <p:txBody>
          <a:bodyPr wrap="square" rtlCol="0">
            <a:spAutoFit/>
          </a:bodyPr>
          <a:lstStyle/>
          <a:p>
            <a:pPr algn="ctr"/>
            <a:r>
              <a:rPr lang="en-US" b="1" dirty="0" smtClean="0">
                <a:latin typeface="+mj-lt"/>
              </a:rPr>
              <a:t>Linkage</a:t>
            </a:r>
            <a:endParaRPr lang="en-US" b="1" dirty="0">
              <a:latin typeface="+mj-lt"/>
            </a:endParaRPr>
          </a:p>
        </p:txBody>
      </p:sp>
      <p:sp>
        <p:nvSpPr>
          <p:cNvPr id="8" name="TextBox 7"/>
          <p:cNvSpPr txBox="1"/>
          <p:nvPr/>
        </p:nvSpPr>
        <p:spPr>
          <a:xfrm>
            <a:off x="3505200" y="3733800"/>
            <a:ext cx="1676400" cy="369332"/>
          </a:xfrm>
          <a:prstGeom prst="rect">
            <a:avLst/>
          </a:prstGeom>
          <a:noFill/>
        </p:spPr>
        <p:txBody>
          <a:bodyPr wrap="square" rtlCol="0">
            <a:spAutoFit/>
          </a:bodyPr>
          <a:lstStyle/>
          <a:p>
            <a:pPr algn="ctr"/>
            <a:r>
              <a:rPr lang="en-US" b="1" dirty="0" smtClean="0">
                <a:latin typeface="+mj-lt"/>
              </a:rPr>
              <a:t>Retention</a:t>
            </a:r>
            <a:endParaRPr lang="en-US" b="1" dirty="0">
              <a:latin typeface="+mj-lt"/>
            </a:endParaRPr>
          </a:p>
        </p:txBody>
      </p:sp>
      <p:sp>
        <p:nvSpPr>
          <p:cNvPr id="9" name="TextBox 8"/>
          <p:cNvSpPr txBox="1"/>
          <p:nvPr/>
        </p:nvSpPr>
        <p:spPr>
          <a:xfrm>
            <a:off x="6400800" y="3733800"/>
            <a:ext cx="2209800" cy="369332"/>
          </a:xfrm>
          <a:prstGeom prst="rect">
            <a:avLst/>
          </a:prstGeom>
          <a:noFill/>
        </p:spPr>
        <p:txBody>
          <a:bodyPr wrap="square" rtlCol="0">
            <a:spAutoFit/>
          </a:bodyPr>
          <a:lstStyle/>
          <a:p>
            <a:pPr algn="ctr"/>
            <a:r>
              <a:rPr lang="en-US" b="1" dirty="0" smtClean="0">
                <a:latin typeface="+mj-lt"/>
              </a:rPr>
              <a:t>Viral Suppression</a:t>
            </a:r>
            <a:endParaRPr lang="en-US" b="1" dirty="0">
              <a:latin typeface="+mj-lt"/>
            </a:endParaRPr>
          </a:p>
        </p:txBody>
      </p:sp>
      <p:sp>
        <p:nvSpPr>
          <p:cNvPr id="10" name="TextBox 9"/>
          <p:cNvSpPr txBox="1"/>
          <p:nvPr/>
        </p:nvSpPr>
        <p:spPr>
          <a:xfrm>
            <a:off x="228600" y="5029200"/>
            <a:ext cx="2133600" cy="1200329"/>
          </a:xfrm>
          <a:prstGeom prst="rect">
            <a:avLst/>
          </a:prstGeom>
          <a:noFill/>
        </p:spPr>
        <p:txBody>
          <a:bodyPr wrap="square" rtlCol="0">
            <a:spAutoFit/>
          </a:bodyPr>
          <a:lstStyle/>
          <a:p>
            <a:pPr algn="ctr"/>
            <a:r>
              <a:rPr lang="en-US" dirty="0" smtClean="0">
                <a:latin typeface="+mj-lt"/>
              </a:rPr>
              <a:t>Evidence of a care marker within 90 days of initial HIV diagnosis</a:t>
            </a:r>
            <a:endParaRPr lang="en-US" dirty="0">
              <a:latin typeface="+mj-lt"/>
            </a:endParaRPr>
          </a:p>
        </p:txBody>
      </p:sp>
      <p:sp>
        <p:nvSpPr>
          <p:cNvPr id="11" name="TextBox 10"/>
          <p:cNvSpPr txBox="1"/>
          <p:nvPr/>
        </p:nvSpPr>
        <p:spPr>
          <a:xfrm>
            <a:off x="2971800" y="5029200"/>
            <a:ext cx="2514600" cy="1200329"/>
          </a:xfrm>
          <a:prstGeom prst="rect">
            <a:avLst/>
          </a:prstGeom>
          <a:noFill/>
        </p:spPr>
        <p:txBody>
          <a:bodyPr wrap="square" rtlCol="0">
            <a:spAutoFit/>
          </a:bodyPr>
          <a:lstStyle/>
          <a:p>
            <a:pPr algn="ctr"/>
            <a:r>
              <a:rPr lang="en-US" dirty="0" smtClean="0">
                <a:latin typeface="+mj-lt"/>
              </a:rPr>
              <a:t>2 or more care markers in 12 months at least 3 months apart</a:t>
            </a:r>
            <a:endParaRPr lang="en-US" dirty="0">
              <a:latin typeface="+mj-lt"/>
            </a:endParaRPr>
          </a:p>
        </p:txBody>
      </p:sp>
      <p:sp>
        <p:nvSpPr>
          <p:cNvPr id="12" name="TextBox 11"/>
          <p:cNvSpPr txBox="1"/>
          <p:nvPr/>
        </p:nvSpPr>
        <p:spPr>
          <a:xfrm>
            <a:off x="6096000" y="5029200"/>
            <a:ext cx="2590800" cy="923330"/>
          </a:xfrm>
          <a:prstGeom prst="rect">
            <a:avLst/>
          </a:prstGeom>
          <a:noFill/>
        </p:spPr>
        <p:txBody>
          <a:bodyPr wrap="square" rtlCol="0">
            <a:spAutoFit/>
          </a:bodyPr>
          <a:lstStyle/>
          <a:p>
            <a:pPr algn="ctr"/>
            <a:r>
              <a:rPr lang="en-US" dirty="0" smtClean="0">
                <a:latin typeface="+mj-lt"/>
              </a:rPr>
              <a:t>Last viral load &lt;200 copies/</a:t>
            </a:r>
            <a:r>
              <a:rPr lang="en-US" dirty="0" err="1" smtClean="0">
                <a:latin typeface="+mj-lt"/>
              </a:rPr>
              <a:t>mL</a:t>
            </a:r>
            <a:r>
              <a:rPr lang="en-US" dirty="0" smtClean="0">
                <a:latin typeface="+mj-lt"/>
              </a:rPr>
              <a:t> in the time period being measured</a:t>
            </a:r>
            <a:endParaRPr lang="en-US" dirty="0">
              <a:latin typeface="+mj-lt"/>
            </a:endParaRPr>
          </a:p>
        </p:txBody>
      </p:sp>
      <p:sp>
        <p:nvSpPr>
          <p:cNvPr id="13" name="TextBox 12"/>
          <p:cNvSpPr txBox="1"/>
          <p:nvPr/>
        </p:nvSpPr>
        <p:spPr>
          <a:xfrm>
            <a:off x="685800" y="838200"/>
            <a:ext cx="7315200" cy="954107"/>
          </a:xfrm>
          <a:prstGeom prst="rect">
            <a:avLst/>
          </a:prstGeom>
          <a:noFill/>
        </p:spPr>
        <p:txBody>
          <a:bodyPr wrap="square" rtlCol="0">
            <a:spAutoFit/>
          </a:bodyPr>
          <a:lstStyle/>
          <a:p>
            <a:pPr algn="ctr"/>
            <a:r>
              <a:rPr lang="en-US" sz="2000" i="1" dirty="0" smtClean="0">
                <a:latin typeface="+mj-lt"/>
              </a:rPr>
              <a:t>What’s considered a care marker?</a:t>
            </a:r>
          </a:p>
          <a:p>
            <a:pPr>
              <a:buClr>
                <a:schemeClr val="accent5"/>
              </a:buClr>
              <a:buFont typeface="Wingdings" pitchFamily="2" charset="2"/>
              <a:buChar char="Ø"/>
            </a:pPr>
            <a:endParaRPr lang="en-US" dirty="0" smtClean="0">
              <a:latin typeface="+mj-lt"/>
            </a:endParaRPr>
          </a:p>
          <a:p>
            <a:pPr>
              <a:buClr>
                <a:schemeClr val="accent2"/>
              </a:buClr>
            </a:pPr>
            <a:r>
              <a:rPr lang="en-US" dirty="0" smtClean="0"/>
              <a:t>			</a:t>
            </a:r>
            <a:endParaRPr lang="en-US" dirty="0"/>
          </a:p>
        </p:txBody>
      </p:sp>
      <p:graphicFrame>
        <p:nvGraphicFramePr>
          <p:cNvPr id="14" name="Diagram 13"/>
          <p:cNvGraphicFramePr/>
          <p:nvPr/>
        </p:nvGraphicFramePr>
        <p:xfrm>
          <a:off x="609600" y="1295400"/>
          <a:ext cx="7543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0"/>
          <a:ext cx="9144000" cy="6324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213902"/>
            <a:ext cx="8610600" cy="415498"/>
          </a:xfrm>
          <a:prstGeom prst="rect">
            <a:avLst/>
          </a:prstGeom>
          <a:noFill/>
        </p:spPr>
        <p:txBody>
          <a:bodyPr wrap="square" rtlCol="0">
            <a:spAutoFit/>
          </a:bodyPr>
          <a:lstStyle/>
          <a:p>
            <a:r>
              <a:rPr lang="en-US" sz="1000" dirty="0" smtClean="0">
                <a:latin typeface="+mj-lt"/>
              </a:rPr>
              <a:t>Data derived from </a:t>
            </a:r>
            <a:r>
              <a:rPr lang="en-US" sz="1000" dirty="0" err="1" smtClean="0">
                <a:latin typeface="+mj-lt"/>
              </a:rPr>
              <a:t>eHARS</a:t>
            </a:r>
            <a:r>
              <a:rPr lang="en-US" sz="1000" dirty="0" smtClean="0">
                <a:latin typeface="+mj-lt"/>
              </a:rPr>
              <a:t>, ADAP, VACRS, Medicaid as of December 2014; Accessed March 2015, HIV Surveillance, </a:t>
            </a:r>
          </a:p>
          <a:p>
            <a:r>
              <a:rPr lang="en-US" sz="1000" dirty="0" smtClean="0">
                <a:latin typeface="+mj-lt"/>
              </a:rPr>
              <a:t>Virginia Department of Health </a:t>
            </a:r>
            <a:endParaRPr lang="en-US" sz="10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0"/>
          <a:ext cx="9144000" cy="6324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213902"/>
            <a:ext cx="8610600" cy="415498"/>
          </a:xfrm>
          <a:prstGeom prst="rect">
            <a:avLst/>
          </a:prstGeom>
          <a:noFill/>
        </p:spPr>
        <p:txBody>
          <a:bodyPr wrap="square" rtlCol="0">
            <a:spAutoFit/>
          </a:bodyPr>
          <a:lstStyle/>
          <a:p>
            <a:r>
              <a:rPr lang="en-US" sz="1000" dirty="0" smtClean="0">
                <a:latin typeface="+mj-lt"/>
              </a:rPr>
              <a:t>Data derived from </a:t>
            </a:r>
            <a:r>
              <a:rPr lang="en-US" sz="1000" dirty="0" err="1" smtClean="0">
                <a:latin typeface="+mj-lt"/>
              </a:rPr>
              <a:t>eHARS</a:t>
            </a:r>
            <a:r>
              <a:rPr lang="en-US" sz="1000" dirty="0" smtClean="0">
                <a:latin typeface="+mj-lt"/>
              </a:rPr>
              <a:t>, ADAP, VACRS, Medicaid as of December 2014; Accessed March 2015, HIV Surveillance, </a:t>
            </a:r>
          </a:p>
          <a:p>
            <a:r>
              <a:rPr lang="en-US" sz="1000" dirty="0" smtClean="0">
                <a:latin typeface="+mj-lt"/>
              </a:rPr>
              <a:t>Virginia Department of Health </a:t>
            </a:r>
            <a:endParaRPr lang="en-US" sz="10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pPr algn="ctr"/>
            <a:r>
              <a:rPr lang="en-US" dirty="0" smtClean="0"/>
              <a:t>What is the Medical Monitoring Project (MMP)?</a:t>
            </a:r>
            <a:endParaRPr lang="en-US" dirty="0"/>
          </a:p>
        </p:txBody>
      </p:sp>
      <p:sp>
        <p:nvSpPr>
          <p:cNvPr id="3" name="Content Placeholder 2"/>
          <p:cNvSpPr>
            <a:spLocks noGrp="1"/>
          </p:cNvSpPr>
          <p:nvPr>
            <p:ph idx="1"/>
          </p:nvPr>
        </p:nvSpPr>
        <p:spPr>
          <a:xfrm>
            <a:off x="152400" y="1447800"/>
            <a:ext cx="8839200" cy="4876800"/>
          </a:xfrm>
        </p:spPr>
        <p:txBody>
          <a:bodyPr>
            <a:normAutofit/>
          </a:bodyPr>
          <a:lstStyle/>
          <a:p>
            <a:pPr>
              <a:buFont typeface="Arial" pitchFamily="34" charset="0"/>
              <a:buChar char="•"/>
            </a:pPr>
            <a:r>
              <a:rPr lang="en-US" dirty="0" smtClean="0">
                <a:solidFill>
                  <a:schemeClr val="tx1"/>
                </a:solidFill>
              </a:rPr>
              <a:t>Ongoing supplemental surveillance system assessing behaviors and clinical characteristics of persons living with HIV/AIDS (PLWHA) who have received outpatient HIV medical care</a:t>
            </a:r>
          </a:p>
          <a:p>
            <a:pPr>
              <a:buFont typeface="Arial" pitchFamily="34" charset="0"/>
              <a:buChar char="•"/>
            </a:pPr>
            <a:r>
              <a:rPr lang="en-US" dirty="0" smtClean="0">
                <a:solidFill>
                  <a:schemeClr val="tx1"/>
                </a:solidFill>
              </a:rPr>
              <a:t>To learn more about the experiences and needs of people who are receiving care for HIV</a:t>
            </a:r>
          </a:p>
          <a:p>
            <a:pPr>
              <a:buFont typeface="Arial" pitchFamily="34" charset="0"/>
              <a:buChar char="•"/>
            </a:pPr>
            <a:r>
              <a:rPr lang="en-US" dirty="0" smtClean="0">
                <a:solidFill>
                  <a:schemeClr val="tx1"/>
                </a:solidFill>
              </a:rPr>
              <a:t>Funded by Centers for Disease Control and Prevention (CDC)</a:t>
            </a:r>
          </a:p>
          <a:p>
            <a:pPr>
              <a:buFont typeface="Arial" pitchFamily="34" charset="0"/>
              <a:buChar char="•"/>
            </a:pPr>
            <a:r>
              <a:rPr lang="en-US" dirty="0" smtClean="0">
                <a:solidFill>
                  <a:schemeClr val="tx1"/>
                </a:solidFill>
              </a:rPr>
              <a:t>Conducted by state and local health departments</a:t>
            </a:r>
          </a:p>
          <a:p>
            <a:endParaRPr lang="en-US" dirty="0" smtClean="0">
              <a:solidFill>
                <a:schemeClr val="tx1"/>
              </a:solidFill>
            </a:endParaRPr>
          </a:p>
          <a:p>
            <a:r>
              <a:rPr lang="en-US" dirty="0" smtClean="0">
                <a:solidFill>
                  <a:schemeClr val="tx1"/>
                </a:solidFill>
              </a:rPr>
              <a:t> </a:t>
            </a:r>
            <a:endParaRPr lang="en-US" dirty="0">
              <a:solidFill>
                <a:schemeClr val="tx1"/>
              </a:solidFill>
            </a:endParaRPr>
          </a:p>
        </p:txBody>
      </p:sp>
      <p:pic>
        <p:nvPicPr>
          <p:cNvPr id="7" name="Picture 6" descr="research_mmp_logo_200x106.gif"/>
          <p:cNvPicPr>
            <a:picLocks noChangeAspect="1"/>
          </p:cNvPicPr>
          <p:nvPr/>
        </p:nvPicPr>
        <p:blipFill>
          <a:blip r:embed="rId3" cstate="print"/>
          <a:stretch>
            <a:fillRect/>
          </a:stretch>
        </p:blipFill>
        <p:spPr>
          <a:xfrm>
            <a:off x="0" y="5562600"/>
            <a:ext cx="1905000" cy="10096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t>Goals of MMP</a:t>
            </a:r>
            <a:endParaRPr lang="en-US" dirty="0"/>
          </a:p>
        </p:txBody>
      </p:sp>
      <p:grpSp>
        <p:nvGrpSpPr>
          <p:cNvPr id="3" name="Group 27"/>
          <p:cNvGrpSpPr/>
          <p:nvPr/>
        </p:nvGrpSpPr>
        <p:grpSpPr>
          <a:xfrm>
            <a:off x="3276600" y="1295400"/>
            <a:ext cx="2590800" cy="1752600"/>
            <a:chOff x="304800" y="1295400"/>
            <a:chExt cx="2590800" cy="1752600"/>
          </a:xfrm>
          <a:noFill/>
        </p:grpSpPr>
        <p:sp>
          <p:nvSpPr>
            <p:cNvPr id="5" name="Oval 4"/>
            <p:cNvSpPr/>
            <p:nvPr/>
          </p:nvSpPr>
          <p:spPr>
            <a:xfrm>
              <a:off x="304800" y="1295400"/>
              <a:ext cx="2590800" cy="1752600"/>
            </a:xfrm>
            <a:prstGeom prst="ellipse">
              <a:avLst/>
            </a:prstGeom>
            <a:gr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6" name="TextBox 5"/>
            <p:cNvSpPr txBox="1"/>
            <p:nvPr/>
          </p:nvSpPr>
          <p:spPr>
            <a:xfrm>
              <a:off x="381000" y="1752600"/>
              <a:ext cx="2438400" cy="830997"/>
            </a:xfrm>
            <a:prstGeom prst="rect">
              <a:avLst/>
            </a:prstGeom>
            <a:grpFill/>
          </p:spPr>
          <p:txBody>
            <a:bodyPr wrap="square" rtlCol="0">
              <a:spAutoFit/>
            </a:bodyPr>
            <a:lstStyle/>
            <a:p>
              <a:pPr algn="ctr"/>
              <a:r>
                <a:rPr lang="en-US" sz="2400" b="1" dirty="0" smtClean="0">
                  <a:latin typeface="+mj-lt"/>
                </a:rPr>
                <a:t>HIV-related </a:t>
              </a:r>
            </a:p>
            <a:p>
              <a:pPr algn="ctr"/>
              <a:r>
                <a:rPr lang="en-US" sz="2400" b="1" dirty="0" smtClean="0">
                  <a:latin typeface="+mj-lt"/>
                </a:rPr>
                <a:t>Co-morbidities</a:t>
              </a:r>
              <a:endParaRPr lang="en-US" sz="2400" b="1" dirty="0">
                <a:latin typeface="+mj-lt"/>
              </a:endParaRPr>
            </a:p>
          </p:txBody>
        </p:sp>
      </p:grpSp>
      <p:grpSp>
        <p:nvGrpSpPr>
          <p:cNvPr id="4" name="Group 21"/>
          <p:cNvGrpSpPr/>
          <p:nvPr/>
        </p:nvGrpSpPr>
        <p:grpSpPr>
          <a:xfrm>
            <a:off x="457200" y="1295400"/>
            <a:ext cx="2590800" cy="1752600"/>
            <a:chOff x="3276600" y="1219200"/>
            <a:chExt cx="2590800" cy="1752600"/>
          </a:xfrm>
          <a:noFill/>
        </p:grpSpPr>
        <p:sp>
          <p:nvSpPr>
            <p:cNvPr id="19" name="Oval 18"/>
            <p:cNvSpPr/>
            <p:nvPr/>
          </p:nvSpPr>
          <p:spPr>
            <a:xfrm>
              <a:off x="3276600" y="1219200"/>
              <a:ext cx="2590800" cy="1752600"/>
            </a:xfrm>
            <a:prstGeom prst="ellipse">
              <a:avLst/>
            </a:prstGeom>
            <a:gr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3429000" y="1524000"/>
              <a:ext cx="2286000" cy="1200329"/>
            </a:xfrm>
            <a:prstGeom prst="rect">
              <a:avLst/>
            </a:prstGeom>
            <a:grpFill/>
            <a:ln>
              <a:noFill/>
            </a:ln>
          </p:spPr>
          <p:txBody>
            <a:bodyPr wrap="square" rtlCol="0">
              <a:spAutoFit/>
            </a:bodyPr>
            <a:lstStyle/>
            <a:p>
              <a:pPr marL="0" lvl="1" algn="ctr"/>
              <a:r>
                <a:rPr lang="en-US" sz="2400" b="1" dirty="0" smtClean="0">
                  <a:latin typeface="+mj-lt"/>
                </a:rPr>
                <a:t>Behaviors and clinical outcomes</a:t>
              </a:r>
              <a:endParaRPr lang="en-US" sz="2400" b="1" dirty="0">
                <a:latin typeface="+mj-lt"/>
              </a:endParaRPr>
            </a:p>
          </p:txBody>
        </p:sp>
      </p:grpSp>
      <p:grpSp>
        <p:nvGrpSpPr>
          <p:cNvPr id="7" name="Group 23"/>
          <p:cNvGrpSpPr/>
          <p:nvPr/>
        </p:nvGrpSpPr>
        <p:grpSpPr>
          <a:xfrm>
            <a:off x="6096000" y="1295400"/>
            <a:ext cx="2743200" cy="1752600"/>
            <a:chOff x="4114800" y="3810000"/>
            <a:chExt cx="2743200" cy="1752600"/>
          </a:xfrm>
          <a:noFill/>
        </p:grpSpPr>
        <p:sp>
          <p:nvSpPr>
            <p:cNvPr id="21" name="Oval 20"/>
            <p:cNvSpPr/>
            <p:nvPr/>
          </p:nvSpPr>
          <p:spPr>
            <a:xfrm>
              <a:off x="4191000" y="3810000"/>
              <a:ext cx="2590800" cy="1752600"/>
            </a:xfrm>
            <a:prstGeom prst="ellipse">
              <a:avLst/>
            </a:prstGeom>
            <a:gr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7" name="TextBox 16"/>
            <p:cNvSpPr txBox="1"/>
            <p:nvPr/>
          </p:nvSpPr>
          <p:spPr>
            <a:xfrm>
              <a:off x="4114800" y="4038600"/>
              <a:ext cx="2743200" cy="1200329"/>
            </a:xfrm>
            <a:prstGeom prst="rect">
              <a:avLst/>
            </a:prstGeom>
            <a:grpFill/>
            <a:ln>
              <a:noFill/>
            </a:ln>
          </p:spPr>
          <p:txBody>
            <a:bodyPr wrap="square" rtlCol="0">
              <a:spAutoFit/>
            </a:bodyPr>
            <a:lstStyle/>
            <a:p>
              <a:pPr marL="0" lvl="1" algn="ctr"/>
              <a:r>
                <a:rPr lang="en-US" sz="2400" b="1" dirty="0" smtClean="0">
                  <a:latin typeface="+mj-lt"/>
                </a:rPr>
                <a:t>Access to/</a:t>
              </a:r>
            </a:p>
            <a:p>
              <a:pPr marL="0" lvl="1" algn="ctr"/>
              <a:r>
                <a:rPr lang="en-US" sz="2400" b="1" dirty="0" smtClean="0">
                  <a:latin typeface="+mj-lt"/>
                </a:rPr>
                <a:t>Use of Prevention Services</a:t>
              </a:r>
              <a:endParaRPr lang="en-US" sz="2400" b="1" dirty="0">
                <a:latin typeface="+mj-lt"/>
              </a:endParaRPr>
            </a:p>
          </p:txBody>
        </p:sp>
      </p:grpSp>
      <p:grpSp>
        <p:nvGrpSpPr>
          <p:cNvPr id="8" name="Group 26"/>
          <p:cNvGrpSpPr/>
          <p:nvPr/>
        </p:nvGrpSpPr>
        <p:grpSpPr>
          <a:xfrm>
            <a:off x="457200" y="3581400"/>
            <a:ext cx="2590800" cy="1752600"/>
            <a:chOff x="1600200" y="5105400"/>
            <a:chExt cx="2590800" cy="1752600"/>
          </a:xfrm>
          <a:noFill/>
        </p:grpSpPr>
        <p:sp>
          <p:nvSpPr>
            <p:cNvPr id="25" name="Oval 24"/>
            <p:cNvSpPr/>
            <p:nvPr/>
          </p:nvSpPr>
          <p:spPr>
            <a:xfrm>
              <a:off x="1600200" y="5105400"/>
              <a:ext cx="2590800" cy="1752600"/>
            </a:xfrm>
            <a:prstGeom prst="ellipse">
              <a:avLst/>
            </a:prstGeom>
            <a:gr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p:cNvSpPr txBox="1"/>
            <p:nvPr/>
          </p:nvSpPr>
          <p:spPr>
            <a:xfrm>
              <a:off x="1676400" y="5710535"/>
              <a:ext cx="2438400" cy="461665"/>
            </a:xfrm>
            <a:prstGeom prst="rect">
              <a:avLst/>
            </a:prstGeom>
            <a:grpFill/>
            <a:ln>
              <a:noFill/>
            </a:ln>
          </p:spPr>
          <p:txBody>
            <a:bodyPr wrap="square" rtlCol="0">
              <a:spAutoFit/>
            </a:bodyPr>
            <a:lstStyle/>
            <a:p>
              <a:pPr algn="ctr"/>
              <a:r>
                <a:rPr lang="en-US" sz="2400" b="1" dirty="0" smtClean="0">
                  <a:latin typeface="+mj-lt"/>
                </a:rPr>
                <a:t>HIV Care</a:t>
              </a:r>
              <a:endParaRPr lang="en-US" sz="2400" b="1" dirty="0">
                <a:latin typeface="+mj-lt"/>
              </a:endParaRPr>
            </a:p>
          </p:txBody>
        </p:sp>
      </p:grpSp>
      <p:grpSp>
        <p:nvGrpSpPr>
          <p:cNvPr id="9" name="Group 32"/>
          <p:cNvGrpSpPr/>
          <p:nvPr/>
        </p:nvGrpSpPr>
        <p:grpSpPr>
          <a:xfrm>
            <a:off x="3276600" y="3581400"/>
            <a:ext cx="2590800" cy="1752600"/>
            <a:chOff x="4876800" y="3733800"/>
            <a:chExt cx="2590800" cy="1752600"/>
          </a:xfrm>
          <a:noFill/>
        </p:grpSpPr>
        <p:sp>
          <p:nvSpPr>
            <p:cNvPr id="31" name="Oval 30"/>
            <p:cNvSpPr/>
            <p:nvPr/>
          </p:nvSpPr>
          <p:spPr>
            <a:xfrm>
              <a:off x="4876800" y="3733800"/>
              <a:ext cx="2590800" cy="1752600"/>
            </a:xfrm>
            <a:prstGeom prst="ellipse">
              <a:avLst/>
            </a:prstGeom>
            <a:gr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p:cNvSpPr txBox="1"/>
            <p:nvPr/>
          </p:nvSpPr>
          <p:spPr>
            <a:xfrm>
              <a:off x="4953000" y="4191000"/>
              <a:ext cx="2438400" cy="830997"/>
            </a:xfrm>
            <a:prstGeom prst="rect">
              <a:avLst/>
            </a:prstGeom>
            <a:grpFill/>
            <a:ln>
              <a:noFill/>
            </a:ln>
          </p:spPr>
          <p:txBody>
            <a:bodyPr wrap="square" rtlCol="0">
              <a:spAutoFit/>
            </a:bodyPr>
            <a:lstStyle/>
            <a:p>
              <a:pPr algn="ctr"/>
              <a:r>
                <a:rPr lang="en-US" sz="2400" b="1" dirty="0" smtClean="0">
                  <a:latin typeface="+mj-lt"/>
                </a:rPr>
                <a:t>Support Services</a:t>
              </a:r>
              <a:endParaRPr lang="en-US" sz="2400" b="1" dirty="0">
                <a:latin typeface="+mj-lt"/>
              </a:endParaRPr>
            </a:p>
          </p:txBody>
        </p:sp>
      </p:grpSp>
      <p:grpSp>
        <p:nvGrpSpPr>
          <p:cNvPr id="10" name="Group 33"/>
          <p:cNvGrpSpPr/>
          <p:nvPr/>
        </p:nvGrpSpPr>
        <p:grpSpPr>
          <a:xfrm>
            <a:off x="6172200" y="3581400"/>
            <a:ext cx="2590800" cy="1752600"/>
            <a:chOff x="4876800" y="3733800"/>
            <a:chExt cx="2590800" cy="1752600"/>
          </a:xfrm>
          <a:noFill/>
        </p:grpSpPr>
        <p:sp>
          <p:nvSpPr>
            <p:cNvPr id="35" name="Oval 34"/>
            <p:cNvSpPr/>
            <p:nvPr/>
          </p:nvSpPr>
          <p:spPr>
            <a:xfrm>
              <a:off x="4876800" y="3733800"/>
              <a:ext cx="2590800" cy="1752600"/>
            </a:xfrm>
            <a:prstGeom prst="ellipse">
              <a:avLst/>
            </a:prstGeom>
            <a:gr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TextBox 35"/>
            <p:cNvSpPr txBox="1"/>
            <p:nvPr/>
          </p:nvSpPr>
          <p:spPr>
            <a:xfrm>
              <a:off x="4953000" y="4191000"/>
              <a:ext cx="2438400" cy="830997"/>
            </a:xfrm>
            <a:prstGeom prst="rect">
              <a:avLst/>
            </a:prstGeom>
            <a:grpFill/>
            <a:ln>
              <a:noFill/>
            </a:ln>
          </p:spPr>
          <p:txBody>
            <a:bodyPr wrap="square" rtlCol="0">
              <a:spAutoFit/>
            </a:bodyPr>
            <a:lstStyle/>
            <a:p>
              <a:pPr algn="ctr"/>
              <a:r>
                <a:rPr lang="en-US" sz="2400" b="1" dirty="0" smtClean="0">
                  <a:latin typeface="+mj-lt"/>
                </a:rPr>
                <a:t>Met/Unmet Needs</a:t>
              </a:r>
              <a:endParaRPr lang="en-US" sz="2400" b="1" dirty="0">
                <a:latin typeface="+mj-lt"/>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smtClean="0"/>
              <a:t>Significance of MMP</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solidFill>
                  <a:schemeClr val="tx1"/>
                </a:solidFill>
              </a:rPr>
              <a:t>MMP is the most comprehensive project of its kind.</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MMP can provide valuable local and national estimates regarding health care utilization, quality of care, and met and unmet needs of PLWHA.</a:t>
            </a:r>
          </a:p>
          <a:p>
            <a:endParaRPr lang="en-US" dirty="0" smtClean="0">
              <a:solidFill>
                <a:schemeClr val="tx1"/>
              </a:solidFill>
            </a:endParaRPr>
          </a:p>
          <a:p>
            <a:pPr>
              <a:buFont typeface="Arial" pitchFamily="34" charset="0"/>
              <a:buChar char="•"/>
            </a:pPr>
            <a:r>
              <a:rPr lang="en-US" dirty="0" smtClean="0">
                <a:solidFill>
                  <a:schemeClr val="tx1"/>
                </a:solidFill>
              </a:rPr>
              <a:t>Because of a nationally representative sample, information gathered from MMP can be used for care, prevention, and funding planning purposes groups by a wide variety of groups with different initiatives.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Introduction</a:t>
            </a:r>
            <a:endParaRPr lang="en-US" dirty="0">
              <a:solidFill>
                <a:srgbClr val="002060"/>
              </a:solidFill>
            </a:endParaRPr>
          </a:p>
        </p:txBody>
      </p:sp>
      <p:sp>
        <p:nvSpPr>
          <p:cNvPr id="3" name="Content Placeholder 2"/>
          <p:cNvSpPr>
            <a:spLocks noGrp="1"/>
          </p:cNvSpPr>
          <p:nvPr>
            <p:ph idx="1"/>
          </p:nvPr>
        </p:nvSpPr>
        <p:spPr/>
        <p:txBody>
          <a:bodyPr/>
          <a:lstStyle/>
          <a:p>
            <a:pPr>
              <a:buFont typeface="Arial" pitchFamily="34" charset="0"/>
              <a:buChar char="•"/>
            </a:pPr>
            <a:r>
              <a:rPr lang="en-US" dirty="0" smtClean="0">
                <a:solidFill>
                  <a:schemeClr val="tx1"/>
                </a:solidFill>
              </a:rPr>
              <a:t>Presenters</a:t>
            </a:r>
          </a:p>
          <a:p>
            <a:pPr lvl="1">
              <a:buFont typeface="Arial" pitchFamily="34" charset="0"/>
              <a:buChar char="•"/>
            </a:pPr>
            <a:r>
              <a:rPr lang="en-US" sz="2200" dirty="0" smtClean="0">
                <a:solidFill>
                  <a:schemeClr val="tx1"/>
                </a:solidFill>
              </a:rPr>
              <a:t>Anne Rhodes, PhD; Director of HIV Surveillance</a:t>
            </a:r>
          </a:p>
          <a:p>
            <a:pPr lvl="1">
              <a:buFont typeface="Arial" pitchFamily="34" charset="0"/>
              <a:buChar char="•"/>
            </a:pPr>
            <a:r>
              <a:rPr lang="en-US" sz="2200" dirty="0" smtClean="0">
                <a:solidFill>
                  <a:schemeClr val="tx1"/>
                </a:solidFill>
              </a:rPr>
              <a:t>Lauren Yerkes, MPH; HIV Epidemiologist</a:t>
            </a:r>
          </a:p>
          <a:p>
            <a:pPr lvl="1">
              <a:buFont typeface="Arial" pitchFamily="34" charset="0"/>
              <a:buChar char="•"/>
            </a:pPr>
            <a:r>
              <a:rPr lang="en-US" sz="2200" dirty="0" smtClean="0">
                <a:solidFill>
                  <a:schemeClr val="tx1"/>
                </a:solidFill>
              </a:rPr>
              <a:t>Kristen Kreisel, PhD; MMP Project Coordinator</a:t>
            </a:r>
          </a:p>
          <a:p>
            <a:pPr lvl="1">
              <a:buFont typeface="Arial" pitchFamily="34" charset="0"/>
              <a:buChar char="•"/>
            </a:pPr>
            <a:r>
              <a:rPr lang="en-US" sz="2200" dirty="0" smtClean="0">
                <a:solidFill>
                  <a:schemeClr val="tx1"/>
                </a:solidFill>
              </a:rPr>
              <a:t>Jennifer Kienzle, PhD; MMP Data Manager</a:t>
            </a:r>
          </a:p>
          <a:p>
            <a:pPr lvl="1">
              <a:buFont typeface="Arial" pitchFamily="34" charset="0"/>
              <a:buChar char="•"/>
            </a:pPr>
            <a:r>
              <a:rPr lang="en-US" sz="2200" dirty="0" smtClean="0">
                <a:solidFill>
                  <a:schemeClr val="tx1"/>
                </a:solidFill>
              </a:rPr>
              <a:t>Celestine Buyu, MPH, MHSA; MMP Principal Investigator</a:t>
            </a:r>
          </a:p>
          <a:p>
            <a:pPr lvl="1">
              <a:buFont typeface="Arial" pitchFamily="34" charset="0"/>
              <a:buChar char="•"/>
            </a:pPr>
            <a:r>
              <a:rPr lang="en-US" sz="2200" dirty="0" smtClean="0">
                <a:solidFill>
                  <a:schemeClr val="tx1"/>
                </a:solidFill>
              </a:rPr>
              <a:t>Mark Freedman, DVM, MPH; CDC MMP Project Officer for Virginia</a:t>
            </a:r>
          </a:p>
          <a:p>
            <a:pPr>
              <a:buFont typeface="Arial" pitchFamily="34" charset="0"/>
              <a:buChar char="•"/>
            </a:pPr>
            <a:r>
              <a:rPr lang="en-US" dirty="0" smtClean="0">
                <a:solidFill>
                  <a:schemeClr val="tx1"/>
                </a:solidFill>
              </a:rPr>
              <a:t>Hold questions for discussion sections</a:t>
            </a:r>
          </a:p>
          <a:p>
            <a:pPr>
              <a:buFont typeface="Arial" pitchFamily="34" charset="0"/>
              <a:buChar char="•"/>
            </a:pPr>
            <a:r>
              <a:rPr lang="en-US" dirty="0" smtClean="0">
                <a:solidFill>
                  <a:schemeClr val="tx1"/>
                </a:solidFill>
              </a:rPr>
              <a:t>Chat feature for questions</a:t>
            </a:r>
          </a:p>
          <a:p>
            <a:pPr lvl="1">
              <a:buFont typeface="Arial" pitchFamily="34" charset="0"/>
              <a:buChar cha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dirty="0" smtClean="0"/>
              <a:t>Current MMP Sampling Methods: </a:t>
            </a:r>
            <a:br>
              <a:rPr lang="en-US" dirty="0" smtClean="0"/>
            </a:br>
            <a:r>
              <a:rPr lang="en-US" dirty="0" smtClean="0"/>
              <a:t>3-Stage Sampling Design</a:t>
            </a:r>
            <a:endParaRPr lang="en-US" dirty="0"/>
          </a:p>
        </p:txBody>
      </p:sp>
      <p:graphicFrame>
        <p:nvGraphicFramePr>
          <p:cNvPr id="5" name="Diagram 4"/>
          <p:cNvGraphicFramePr/>
          <p:nvPr/>
        </p:nvGraphicFramePr>
        <p:xfrm>
          <a:off x="-228600" y="1219200"/>
          <a:ext cx="9906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MMP Data Collection - Interviews</a:t>
            </a:r>
            <a:endParaRPr lang="en-US" dirty="0"/>
          </a:p>
        </p:txBody>
      </p:sp>
      <p:sp>
        <p:nvSpPr>
          <p:cNvPr id="9" name="TextBox 8"/>
          <p:cNvSpPr txBox="1"/>
          <p:nvPr/>
        </p:nvSpPr>
        <p:spPr>
          <a:xfrm>
            <a:off x="3962400" y="2362200"/>
            <a:ext cx="1143000" cy="769441"/>
          </a:xfrm>
          <a:prstGeom prst="rect">
            <a:avLst/>
          </a:prstGeom>
          <a:noFill/>
        </p:spPr>
        <p:txBody>
          <a:bodyPr wrap="square" rtlCol="0">
            <a:spAutoFit/>
          </a:bodyPr>
          <a:lstStyle/>
          <a:p>
            <a:pPr algn="ctr"/>
            <a:r>
              <a:rPr lang="en-US" sz="4400" b="1" dirty="0" smtClean="0">
                <a:solidFill>
                  <a:schemeClr val="accent4">
                    <a:lumMod val="65000"/>
                    <a:lumOff val="35000"/>
                  </a:schemeClr>
                </a:solidFill>
                <a:latin typeface="+mj-lt"/>
              </a:rPr>
              <a:t>OR</a:t>
            </a:r>
            <a:endParaRPr lang="en-US" sz="4400" b="1" dirty="0">
              <a:solidFill>
                <a:schemeClr val="accent4">
                  <a:lumMod val="65000"/>
                  <a:lumOff val="35000"/>
                </a:schemeClr>
              </a:solidFill>
              <a:latin typeface="+mj-lt"/>
            </a:endParaRPr>
          </a:p>
        </p:txBody>
      </p:sp>
      <p:grpSp>
        <p:nvGrpSpPr>
          <p:cNvPr id="14" name="Group 13"/>
          <p:cNvGrpSpPr/>
          <p:nvPr/>
        </p:nvGrpSpPr>
        <p:grpSpPr>
          <a:xfrm>
            <a:off x="76200" y="1534180"/>
            <a:ext cx="4038600" cy="4257020"/>
            <a:chOff x="76200" y="1534180"/>
            <a:chExt cx="4038600" cy="4257020"/>
          </a:xfrm>
        </p:grpSpPr>
        <p:sp>
          <p:nvSpPr>
            <p:cNvPr id="7" name="TextBox 6"/>
            <p:cNvSpPr txBox="1"/>
            <p:nvPr/>
          </p:nvSpPr>
          <p:spPr>
            <a:xfrm>
              <a:off x="76200" y="1534180"/>
              <a:ext cx="4038600" cy="523220"/>
            </a:xfrm>
            <a:prstGeom prst="rect">
              <a:avLst/>
            </a:prstGeom>
            <a:noFill/>
          </p:spPr>
          <p:txBody>
            <a:bodyPr wrap="square" rtlCol="0">
              <a:spAutoFit/>
            </a:bodyPr>
            <a:lstStyle/>
            <a:p>
              <a:pPr algn="ctr"/>
              <a:r>
                <a:rPr lang="en-US" sz="2800" b="1" dirty="0" smtClean="0">
                  <a:latin typeface="+mj-lt"/>
                </a:rPr>
                <a:t>Telephone Interviews</a:t>
              </a:r>
              <a:endParaRPr lang="en-US" sz="2800" b="1" dirty="0">
                <a:latin typeface="+mj-lt"/>
              </a:endParaRPr>
            </a:p>
          </p:txBody>
        </p:sp>
        <p:pic>
          <p:nvPicPr>
            <p:cNvPr id="10" name="Picture 9" descr="Telephone-Interview-key-questions.jpg"/>
            <p:cNvPicPr>
              <a:picLocks noChangeAspect="1"/>
            </p:cNvPicPr>
            <p:nvPr/>
          </p:nvPicPr>
          <p:blipFill>
            <a:blip r:embed="rId3" cstate="print"/>
            <a:stretch>
              <a:fillRect/>
            </a:stretch>
          </p:blipFill>
          <p:spPr>
            <a:xfrm>
              <a:off x="704125" y="2092778"/>
              <a:ext cx="2777925" cy="3698422"/>
            </a:xfrm>
            <a:prstGeom prst="rect">
              <a:avLst/>
            </a:prstGeom>
          </p:spPr>
        </p:pic>
      </p:grpSp>
      <p:grpSp>
        <p:nvGrpSpPr>
          <p:cNvPr id="13" name="Group 12"/>
          <p:cNvGrpSpPr/>
          <p:nvPr/>
        </p:nvGrpSpPr>
        <p:grpSpPr>
          <a:xfrm>
            <a:off x="5091546" y="1508244"/>
            <a:ext cx="3823854" cy="4206756"/>
            <a:chOff x="5029200" y="1279644"/>
            <a:chExt cx="3823854" cy="4206756"/>
          </a:xfrm>
        </p:grpSpPr>
        <p:sp>
          <p:nvSpPr>
            <p:cNvPr id="8" name="TextBox 7"/>
            <p:cNvSpPr txBox="1"/>
            <p:nvPr/>
          </p:nvSpPr>
          <p:spPr>
            <a:xfrm>
              <a:off x="5105400" y="1279644"/>
              <a:ext cx="3657600" cy="523220"/>
            </a:xfrm>
            <a:prstGeom prst="rect">
              <a:avLst/>
            </a:prstGeom>
            <a:noFill/>
          </p:spPr>
          <p:txBody>
            <a:bodyPr wrap="square" rtlCol="0">
              <a:spAutoFit/>
            </a:bodyPr>
            <a:lstStyle/>
            <a:p>
              <a:pPr algn="ctr"/>
              <a:r>
                <a:rPr lang="en-US" sz="2800" b="1" dirty="0" smtClean="0">
                  <a:latin typeface="+mj-lt"/>
                </a:rPr>
                <a:t>In-person Interviews</a:t>
              </a:r>
              <a:endParaRPr lang="en-US" sz="2800" b="1" dirty="0">
                <a:latin typeface="+mj-lt"/>
              </a:endParaRPr>
            </a:p>
          </p:txBody>
        </p:sp>
        <p:pic>
          <p:nvPicPr>
            <p:cNvPr id="12" name="Picture 11" descr="d-man-psychologist-patient-isolated-white-44386514.jpg"/>
            <p:cNvPicPr>
              <a:picLocks noChangeAspect="1"/>
            </p:cNvPicPr>
            <p:nvPr/>
          </p:nvPicPr>
          <p:blipFill>
            <a:blip r:embed="rId4" cstate="print"/>
            <a:srcRect l="10526" t="5384" r="16842" b="15971"/>
            <a:stretch>
              <a:fillRect/>
            </a:stretch>
          </p:blipFill>
          <p:spPr>
            <a:xfrm>
              <a:off x="5029200" y="2209800"/>
              <a:ext cx="3823854" cy="3276600"/>
            </a:xfrm>
            <a:prstGeom prst="rect">
              <a:avLst/>
            </a:prstGeom>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MMP Data Collection – Medical Record Abstractions (MRA)</a:t>
            </a:r>
            <a:endParaRPr lang="en-US" dirty="0"/>
          </a:p>
        </p:txBody>
      </p:sp>
      <p:sp>
        <p:nvSpPr>
          <p:cNvPr id="12" name="Content Placeholder 2"/>
          <p:cNvSpPr>
            <a:spLocks noGrp="1"/>
          </p:cNvSpPr>
          <p:nvPr>
            <p:ph idx="1"/>
          </p:nvPr>
        </p:nvSpPr>
        <p:spPr>
          <a:xfrm>
            <a:off x="4800600" y="1447800"/>
            <a:ext cx="4267200" cy="4800600"/>
          </a:xfrm>
        </p:spPr>
        <p:txBody>
          <a:bodyPr>
            <a:normAutofit/>
          </a:bodyPr>
          <a:lstStyle/>
          <a:p>
            <a:pPr>
              <a:buFont typeface="Arial" pitchFamily="34" charset="0"/>
              <a:buChar char="•"/>
            </a:pPr>
            <a:r>
              <a:rPr lang="en-US" dirty="0" smtClean="0">
                <a:solidFill>
                  <a:schemeClr val="tx1"/>
                </a:solidFill>
              </a:rPr>
              <a:t>Diagnosis of opportunistic illnesses and other HIV-related conditions</a:t>
            </a:r>
          </a:p>
          <a:p>
            <a:pPr>
              <a:buFont typeface="Arial" pitchFamily="34" charset="0"/>
              <a:buChar char="•"/>
            </a:pPr>
            <a:r>
              <a:rPr lang="en-US" dirty="0" smtClean="0">
                <a:solidFill>
                  <a:schemeClr val="tx1"/>
                </a:solidFill>
              </a:rPr>
              <a:t>Non-HIV associated </a:t>
            </a:r>
            <a:r>
              <a:rPr lang="en-US" dirty="0" err="1" smtClean="0">
                <a:solidFill>
                  <a:schemeClr val="tx1"/>
                </a:solidFill>
              </a:rPr>
              <a:t>comorbid</a:t>
            </a:r>
            <a:r>
              <a:rPr lang="en-US" dirty="0" smtClean="0">
                <a:solidFill>
                  <a:schemeClr val="tx1"/>
                </a:solidFill>
              </a:rPr>
              <a:t> conditions</a:t>
            </a:r>
          </a:p>
          <a:p>
            <a:pPr>
              <a:buFont typeface="Arial" pitchFamily="34" charset="0"/>
              <a:buChar char="•"/>
            </a:pPr>
            <a:r>
              <a:rPr lang="en-US" dirty="0" smtClean="0">
                <a:solidFill>
                  <a:schemeClr val="tx1"/>
                </a:solidFill>
              </a:rPr>
              <a:t>Preventive care received</a:t>
            </a:r>
          </a:p>
          <a:p>
            <a:pPr>
              <a:buFont typeface="Arial" pitchFamily="34" charset="0"/>
              <a:buChar char="•"/>
            </a:pPr>
            <a:r>
              <a:rPr lang="en-US" dirty="0" smtClean="0">
                <a:solidFill>
                  <a:schemeClr val="tx1"/>
                </a:solidFill>
              </a:rPr>
              <a:t>Prescription of antiretroviral and other medications</a:t>
            </a:r>
          </a:p>
          <a:p>
            <a:pPr>
              <a:buFont typeface="Arial" pitchFamily="34" charset="0"/>
              <a:buChar char="•"/>
            </a:pPr>
            <a:r>
              <a:rPr lang="en-US" dirty="0" smtClean="0">
                <a:solidFill>
                  <a:schemeClr val="tx1"/>
                </a:solidFill>
              </a:rPr>
              <a:t>Laboratory results</a:t>
            </a:r>
          </a:p>
          <a:p>
            <a:pPr>
              <a:buFont typeface="Arial" pitchFamily="34" charset="0"/>
              <a:buChar char="•"/>
            </a:pPr>
            <a:r>
              <a:rPr lang="en-US" dirty="0" smtClean="0">
                <a:solidFill>
                  <a:schemeClr val="tx1"/>
                </a:solidFill>
              </a:rPr>
              <a:t>Health services utilization</a:t>
            </a:r>
            <a:endParaRPr lang="en-US" dirty="0">
              <a:solidFill>
                <a:schemeClr val="tx1"/>
              </a:solidFill>
              <a:latin typeface="+mj-lt"/>
            </a:endParaRPr>
          </a:p>
        </p:txBody>
      </p:sp>
      <p:pic>
        <p:nvPicPr>
          <p:cNvPr id="5" name="Picture 4" descr="e3ed72348f8b7a2e047d8567efd56e8d.JPG"/>
          <p:cNvPicPr>
            <a:picLocks noChangeAspect="1"/>
          </p:cNvPicPr>
          <p:nvPr/>
        </p:nvPicPr>
        <p:blipFill>
          <a:blip r:embed="rId3" cstate="print"/>
          <a:stretch>
            <a:fillRect/>
          </a:stretch>
        </p:blipFill>
        <p:spPr>
          <a:xfrm>
            <a:off x="228600" y="1981200"/>
            <a:ext cx="4564261" cy="3276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Uses of MMP Data for Current Issues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solidFill>
                  <a:schemeClr val="tx1"/>
                </a:solidFill>
              </a:rPr>
              <a:t>Contribution of MMP data to the HIV continuum of care</a:t>
            </a:r>
          </a:p>
          <a:p>
            <a:pPr lvl="1">
              <a:buFont typeface="Arial" pitchFamily="34" charset="0"/>
              <a:buChar char="•"/>
            </a:pPr>
            <a:r>
              <a:rPr lang="en-US" dirty="0" smtClean="0">
                <a:solidFill>
                  <a:schemeClr val="tx1"/>
                </a:solidFill>
              </a:rPr>
              <a:t>Can provide nationally and locally representative data to evaluate each stage of the HIV continuum of care, especially the “Prescribed ART”</a:t>
            </a:r>
          </a:p>
          <a:p>
            <a:pPr lvl="2">
              <a:buFont typeface="Arial" pitchFamily="34" charset="0"/>
              <a:buChar char="•"/>
            </a:pPr>
            <a:r>
              <a:rPr lang="en-US" dirty="0" smtClean="0">
                <a:solidFill>
                  <a:schemeClr val="tx1"/>
                </a:solidFill>
              </a:rPr>
              <a:t>Diagnosis, linked to care, retained in care, </a:t>
            </a:r>
            <a:r>
              <a:rPr lang="en-US" b="1" dirty="0" smtClean="0">
                <a:solidFill>
                  <a:srgbClr val="FF0000"/>
                </a:solidFill>
              </a:rPr>
              <a:t>prescribed ART</a:t>
            </a:r>
            <a:r>
              <a:rPr lang="en-US" dirty="0" smtClean="0">
                <a:solidFill>
                  <a:schemeClr val="tx1"/>
                </a:solidFill>
              </a:rPr>
              <a:t>, virally suppressed</a:t>
            </a:r>
          </a:p>
          <a:p>
            <a:pPr>
              <a:buFont typeface="Arial" pitchFamily="34" charset="0"/>
              <a:buChar char="•"/>
            </a:pPr>
            <a:r>
              <a:rPr lang="en-US" dirty="0" smtClean="0">
                <a:solidFill>
                  <a:schemeClr val="tx1"/>
                </a:solidFill>
              </a:rPr>
              <a:t>MMP data can provide information on how the Affordable Care Act (ACA) is affecting the National HIV/AIDS Strategy (NHAS)</a:t>
            </a:r>
          </a:p>
          <a:p>
            <a:pPr lvl="1">
              <a:buFont typeface="Arial" pitchFamily="34" charset="0"/>
              <a:buChar char="•"/>
            </a:pPr>
            <a:r>
              <a:rPr lang="en-US" dirty="0" smtClean="0">
                <a:solidFill>
                  <a:schemeClr val="tx1"/>
                </a:solidFill>
              </a:rPr>
              <a:t>Insurance status, met/unmet needs</a:t>
            </a:r>
          </a:p>
          <a:p>
            <a:pPr lvl="1">
              <a:buFont typeface="Arial" pitchFamily="34" charset="0"/>
              <a:buChar cha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algn="ctr"/>
            <a:r>
              <a:rPr lang="en-US" sz="3600" dirty="0" smtClean="0"/>
              <a:t>Enhancing HIV Surveillance</a:t>
            </a:r>
          </a:p>
        </p:txBody>
      </p:sp>
      <p:sp>
        <p:nvSpPr>
          <p:cNvPr id="2051" name="Content Placeholder 3"/>
          <p:cNvSpPr>
            <a:spLocks noGrp="1"/>
          </p:cNvSpPr>
          <p:nvPr>
            <p:ph sz="half" idx="1"/>
          </p:nvPr>
        </p:nvSpPr>
        <p:spPr/>
        <p:txBody>
          <a:bodyPr/>
          <a:lstStyle/>
          <a:p>
            <a:pPr>
              <a:buFont typeface="Arial" pitchFamily="34" charset="0"/>
              <a:buChar char="•"/>
            </a:pPr>
            <a:r>
              <a:rPr lang="en-US" dirty="0" err="1" smtClean="0">
                <a:solidFill>
                  <a:schemeClr val="tx1"/>
                </a:solidFill>
              </a:rPr>
              <a:t>Sociodemographics</a:t>
            </a:r>
            <a:endParaRPr lang="en-US" dirty="0" smtClean="0">
              <a:solidFill>
                <a:schemeClr val="tx1"/>
              </a:solidFill>
            </a:endParaRPr>
          </a:p>
          <a:p>
            <a:pPr>
              <a:buFont typeface="Arial" pitchFamily="34" charset="0"/>
              <a:buChar char="•"/>
            </a:pPr>
            <a:r>
              <a:rPr lang="en-US" dirty="0" smtClean="0">
                <a:solidFill>
                  <a:schemeClr val="tx1"/>
                </a:solidFill>
              </a:rPr>
              <a:t>Access to and utilization of care</a:t>
            </a:r>
          </a:p>
          <a:p>
            <a:pPr>
              <a:buFont typeface="Arial" pitchFamily="34" charset="0"/>
              <a:buChar char="•"/>
            </a:pPr>
            <a:r>
              <a:rPr lang="en-US" dirty="0" smtClean="0">
                <a:solidFill>
                  <a:schemeClr val="tx1"/>
                </a:solidFill>
              </a:rPr>
              <a:t>HIV treatment and adherence</a:t>
            </a:r>
          </a:p>
          <a:p>
            <a:pPr>
              <a:buFont typeface="Arial" pitchFamily="34" charset="0"/>
              <a:buChar char="•"/>
            </a:pPr>
            <a:r>
              <a:rPr lang="en-US" dirty="0" smtClean="0">
                <a:solidFill>
                  <a:schemeClr val="tx1"/>
                </a:solidFill>
              </a:rPr>
              <a:t>Insurance/ health coverage</a:t>
            </a:r>
          </a:p>
          <a:p>
            <a:pPr>
              <a:buFont typeface="Arial" pitchFamily="34" charset="0"/>
              <a:buChar char="•"/>
            </a:pPr>
            <a:r>
              <a:rPr lang="en-US" dirty="0" smtClean="0">
                <a:solidFill>
                  <a:schemeClr val="tx1"/>
                </a:solidFill>
              </a:rPr>
              <a:t>Substance use</a:t>
            </a:r>
          </a:p>
          <a:p>
            <a:pPr>
              <a:buFont typeface="Arial" pitchFamily="34" charset="0"/>
              <a:buChar char="•"/>
            </a:pPr>
            <a:r>
              <a:rPr lang="en-US" dirty="0" smtClean="0">
                <a:solidFill>
                  <a:schemeClr val="tx1"/>
                </a:solidFill>
              </a:rPr>
              <a:t>Mental health</a:t>
            </a:r>
          </a:p>
          <a:p>
            <a:endParaRPr lang="en-US" dirty="0" smtClean="0">
              <a:solidFill>
                <a:schemeClr val="tx1"/>
              </a:solidFill>
            </a:endParaRPr>
          </a:p>
        </p:txBody>
      </p:sp>
      <p:sp>
        <p:nvSpPr>
          <p:cNvPr id="2052" name="Content Placeholder 4"/>
          <p:cNvSpPr>
            <a:spLocks noGrp="1"/>
          </p:cNvSpPr>
          <p:nvPr>
            <p:ph sz="half" idx="2"/>
          </p:nvPr>
        </p:nvSpPr>
        <p:spPr/>
        <p:txBody>
          <a:bodyPr/>
          <a:lstStyle/>
          <a:p>
            <a:pPr>
              <a:buFont typeface="Arial" pitchFamily="34" charset="0"/>
              <a:buChar char="•"/>
            </a:pPr>
            <a:r>
              <a:rPr lang="en-US" dirty="0" smtClean="0">
                <a:solidFill>
                  <a:schemeClr val="tx1"/>
                </a:solidFill>
              </a:rPr>
              <a:t>Met/unmet need for ancillary services</a:t>
            </a:r>
          </a:p>
          <a:p>
            <a:pPr>
              <a:buFont typeface="Arial" pitchFamily="34" charset="0"/>
              <a:buChar char="•"/>
            </a:pPr>
            <a:r>
              <a:rPr lang="en-US" dirty="0" smtClean="0">
                <a:solidFill>
                  <a:schemeClr val="tx1"/>
                </a:solidFill>
              </a:rPr>
              <a:t>Prevention activities</a:t>
            </a:r>
          </a:p>
          <a:p>
            <a:pPr>
              <a:buFont typeface="Arial" pitchFamily="34" charset="0"/>
              <a:buChar char="•"/>
            </a:pPr>
            <a:r>
              <a:rPr lang="en-US" dirty="0" smtClean="0">
                <a:solidFill>
                  <a:schemeClr val="tx1"/>
                </a:solidFill>
              </a:rPr>
              <a:t>Health Conditions and preventive therapy</a:t>
            </a:r>
          </a:p>
          <a:p>
            <a:pPr>
              <a:buFont typeface="Arial" pitchFamily="34" charset="0"/>
              <a:buChar char="•"/>
            </a:pPr>
            <a:r>
              <a:rPr lang="en-US" dirty="0" smtClean="0">
                <a:solidFill>
                  <a:schemeClr val="tx1"/>
                </a:solidFill>
              </a:rPr>
              <a:t>Sex behaviors</a:t>
            </a:r>
          </a:p>
          <a:p>
            <a:pPr>
              <a:buFont typeface="Arial" pitchFamily="34" charset="0"/>
              <a:buChar char="•"/>
            </a:pPr>
            <a:r>
              <a:rPr lang="en-US" dirty="0" smtClean="0">
                <a:solidFill>
                  <a:schemeClr val="tx1"/>
                </a:solidFill>
              </a:rPr>
              <a:t>Women’s health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US" sz="3600" dirty="0" smtClean="0"/>
              <a:t>Participation by Year and Region</a:t>
            </a:r>
            <a:endParaRPr lang="en-US" sz="3600" baseline="30000" dirty="0" smtClean="0"/>
          </a:p>
        </p:txBody>
      </p:sp>
      <p:grpSp>
        <p:nvGrpSpPr>
          <p:cNvPr id="2" name="Group 73"/>
          <p:cNvGrpSpPr>
            <a:grpSpLocks/>
          </p:cNvGrpSpPr>
          <p:nvPr/>
        </p:nvGrpSpPr>
        <p:grpSpPr bwMode="auto">
          <a:xfrm>
            <a:off x="457200" y="1143000"/>
            <a:ext cx="8305799" cy="4953000"/>
            <a:chOff x="1351069" y="2349501"/>
            <a:chExt cx="4666795" cy="3201292"/>
          </a:xfrm>
        </p:grpSpPr>
        <p:grpSp>
          <p:nvGrpSpPr>
            <p:cNvPr id="3" name="Group 40"/>
            <p:cNvGrpSpPr>
              <a:grpSpLocks/>
            </p:cNvGrpSpPr>
            <p:nvPr/>
          </p:nvGrpSpPr>
          <p:grpSpPr bwMode="auto">
            <a:xfrm>
              <a:off x="1811425" y="5369746"/>
              <a:ext cx="4206439" cy="181047"/>
              <a:chOff x="925112" y="6189457"/>
              <a:chExt cx="4206789" cy="181080"/>
            </a:xfrm>
          </p:grpSpPr>
          <p:sp>
            <p:nvSpPr>
              <p:cNvPr id="3105" name="Rectangle 28"/>
              <p:cNvSpPr>
                <a:spLocks noChangeArrowheads="1"/>
              </p:cNvSpPr>
              <p:nvPr/>
            </p:nvSpPr>
            <p:spPr bwMode="auto">
              <a:xfrm>
                <a:off x="925112" y="6229164"/>
                <a:ext cx="85748" cy="85741"/>
              </a:xfrm>
              <a:prstGeom prst="rect">
                <a:avLst/>
              </a:prstGeom>
              <a:solidFill>
                <a:srgbClr val="4572A7"/>
              </a:solidFill>
              <a:ln w="9525">
                <a:noFill/>
                <a:miter lim="800000"/>
                <a:headEnd/>
                <a:tailEnd/>
              </a:ln>
            </p:spPr>
            <p:txBody>
              <a:bodyPr/>
              <a:lstStyle/>
              <a:p>
                <a:pPr>
                  <a:defRPr/>
                </a:pPr>
                <a:endParaRPr lang="en-US">
                  <a:latin typeface="+mn-lt"/>
                </a:endParaRPr>
              </a:p>
            </p:txBody>
          </p:sp>
          <p:sp>
            <p:nvSpPr>
              <p:cNvPr id="3106" name="Rectangle 29"/>
              <p:cNvSpPr>
                <a:spLocks noChangeArrowheads="1"/>
              </p:cNvSpPr>
              <p:nvPr/>
            </p:nvSpPr>
            <p:spPr bwMode="auto">
              <a:xfrm>
                <a:off x="1042620" y="6189457"/>
                <a:ext cx="465147" cy="168966"/>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cs typeface="Arial" charset="0"/>
                  </a:rPr>
                  <a:t>Central</a:t>
                </a:r>
                <a:endParaRPr lang="en-US" sz="1600" dirty="0">
                  <a:latin typeface="+mn-lt"/>
                  <a:cs typeface="Arial" charset="0"/>
                </a:endParaRPr>
              </a:p>
            </p:txBody>
          </p:sp>
          <p:sp>
            <p:nvSpPr>
              <p:cNvPr id="3107" name="Rectangle 30"/>
              <p:cNvSpPr>
                <a:spLocks noChangeArrowheads="1"/>
              </p:cNvSpPr>
              <p:nvPr/>
            </p:nvSpPr>
            <p:spPr bwMode="auto">
              <a:xfrm>
                <a:off x="1694932" y="6228803"/>
                <a:ext cx="85748" cy="85741"/>
              </a:xfrm>
              <a:prstGeom prst="rect">
                <a:avLst/>
              </a:prstGeom>
              <a:solidFill>
                <a:srgbClr val="AA4643"/>
              </a:solidFill>
              <a:ln w="9525">
                <a:noFill/>
                <a:miter lim="800000"/>
                <a:headEnd/>
                <a:tailEnd/>
              </a:ln>
            </p:spPr>
            <p:txBody>
              <a:bodyPr/>
              <a:lstStyle/>
              <a:p>
                <a:pPr>
                  <a:defRPr/>
                </a:pPr>
                <a:endParaRPr lang="en-US">
                  <a:latin typeface="+mn-lt"/>
                </a:endParaRPr>
              </a:p>
            </p:txBody>
          </p:sp>
          <p:sp>
            <p:nvSpPr>
              <p:cNvPr id="3108" name="Rectangle 31"/>
              <p:cNvSpPr>
                <a:spLocks noChangeArrowheads="1"/>
              </p:cNvSpPr>
              <p:nvPr/>
            </p:nvSpPr>
            <p:spPr bwMode="auto">
              <a:xfrm>
                <a:off x="1812439" y="6189457"/>
                <a:ext cx="471744" cy="168966"/>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cs typeface="Arial" charset="0"/>
                  </a:rPr>
                  <a:t>Eastern</a:t>
                </a:r>
                <a:endParaRPr lang="en-US" sz="1600" dirty="0">
                  <a:latin typeface="+mn-lt"/>
                  <a:cs typeface="Arial" charset="0"/>
                </a:endParaRPr>
              </a:p>
            </p:txBody>
          </p:sp>
          <p:sp>
            <p:nvSpPr>
              <p:cNvPr id="3109" name="Rectangle 32"/>
              <p:cNvSpPr>
                <a:spLocks noChangeArrowheads="1"/>
              </p:cNvSpPr>
              <p:nvPr/>
            </p:nvSpPr>
            <p:spPr bwMode="auto">
              <a:xfrm>
                <a:off x="2492288" y="6232366"/>
                <a:ext cx="85748" cy="85741"/>
              </a:xfrm>
              <a:prstGeom prst="rect">
                <a:avLst/>
              </a:prstGeom>
              <a:solidFill>
                <a:srgbClr val="89A54E"/>
              </a:solidFill>
              <a:ln w="9525">
                <a:noFill/>
                <a:miter lim="800000"/>
                <a:headEnd/>
                <a:tailEnd/>
              </a:ln>
            </p:spPr>
            <p:txBody>
              <a:bodyPr/>
              <a:lstStyle/>
              <a:p>
                <a:pPr>
                  <a:defRPr/>
                </a:pPr>
                <a:endParaRPr lang="en-US">
                  <a:latin typeface="+mn-lt"/>
                </a:endParaRPr>
              </a:p>
            </p:txBody>
          </p:sp>
          <p:sp>
            <p:nvSpPr>
              <p:cNvPr id="3110" name="Rectangle 33"/>
              <p:cNvSpPr>
                <a:spLocks noChangeArrowheads="1"/>
              </p:cNvSpPr>
              <p:nvPr/>
            </p:nvSpPr>
            <p:spPr bwMode="auto">
              <a:xfrm>
                <a:off x="2609796" y="6189459"/>
                <a:ext cx="563013" cy="168964"/>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cs typeface="Arial" charset="0"/>
                  </a:rPr>
                  <a:t>Northern</a:t>
                </a:r>
                <a:endParaRPr lang="en-US" sz="1600" dirty="0">
                  <a:latin typeface="+mn-lt"/>
                  <a:cs typeface="Arial" charset="0"/>
                </a:endParaRPr>
              </a:p>
            </p:txBody>
          </p:sp>
          <p:sp>
            <p:nvSpPr>
              <p:cNvPr id="3111" name="Rectangle 34"/>
              <p:cNvSpPr>
                <a:spLocks noChangeArrowheads="1"/>
              </p:cNvSpPr>
              <p:nvPr/>
            </p:nvSpPr>
            <p:spPr bwMode="auto">
              <a:xfrm>
                <a:off x="3347412" y="6239659"/>
                <a:ext cx="85748" cy="85741"/>
              </a:xfrm>
              <a:prstGeom prst="rect">
                <a:avLst/>
              </a:prstGeom>
              <a:solidFill>
                <a:srgbClr val="71588F"/>
              </a:solidFill>
              <a:ln w="9525">
                <a:noFill/>
                <a:miter lim="800000"/>
                <a:headEnd/>
                <a:tailEnd/>
              </a:ln>
            </p:spPr>
            <p:txBody>
              <a:bodyPr/>
              <a:lstStyle/>
              <a:p>
                <a:pPr>
                  <a:defRPr/>
                </a:pPr>
                <a:endParaRPr lang="en-US">
                  <a:latin typeface="+mn-lt"/>
                </a:endParaRPr>
              </a:p>
            </p:txBody>
          </p:sp>
          <p:sp>
            <p:nvSpPr>
              <p:cNvPr id="3112" name="Rectangle 35"/>
              <p:cNvSpPr>
                <a:spLocks noChangeArrowheads="1"/>
              </p:cNvSpPr>
              <p:nvPr/>
            </p:nvSpPr>
            <p:spPr bwMode="auto">
              <a:xfrm>
                <a:off x="3464920" y="6201550"/>
                <a:ext cx="648784" cy="168966"/>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cs typeface="Arial" charset="0"/>
                  </a:rPr>
                  <a:t>Northwest</a:t>
                </a:r>
                <a:endParaRPr lang="en-US" sz="1600" dirty="0">
                  <a:latin typeface="+mn-lt"/>
                  <a:cs typeface="Arial" charset="0"/>
                </a:endParaRPr>
              </a:p>
            </p:txBody>
          </p:sp>
          <p:sp>
            <p:nvSpPr>
              <p:cNvPr id="3113" name="Rectangle 36"/>
              <p:cNvSpPr>
                <a:spLocks noChangeArrowheads="1"/>
              </p:cNvSpPr>
              <p:nvPr/>
            </p:nvSpPr>
            <p:spPr bwMode="auto">
              <a:xfrm>
                <a:off x="4365610" y="6242847"/>
                <a:ext cx="85748" cy="85741"/>
              </a:xfrm>
              <a:prstGeom prst="rect">
                <a:avLst/>
              </a:prstGeom>
              <a:solidFill>
                <a:srgbClr val="4198AF"/>
              </a:solidFill>
              <a:ln w="9525">
                <a:noFill/>
                <a:miter lim="800000"/>
                <a:headEnd/>
                <a:tailEnd/>
              </a:ln>
            </p:spPr>
            <p:txBody>
              <a:bodyPr/>
              <a:lstStyle/>
              <a:p>
                <a:pPr>
                  <a:defRPr/>
                </a:pPr>
                <a:endParaRPr lang="en-US">
                  <a:latin typeface="+mn-lt"/>
                </a:endParaRPr>
              </a:p>
            </p:txBody>
          </p:sp>
          <p:sp>
            <p:nvSpPr>
              <p:cNvPr id="3114" name="Rectangle 37"/>
              <p:cNvSpPr>
                <a:spLocks noChangeArrowheads="1"/>
              </p:cNvSpPr>
              <p:nvPr/>
            </p:nvSpPr>
            <p:spPr bwMode="auto">
              <a:xfrm>
                <a:off x="4483117" y="6201571"/>
                <a:ext cx="648784" cy="168966"/>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cs typeface="Arial" charset="0"/>
                  </a:rPr>
                  <a:t>Southwest</a:t>
                </a:r>
                <a:endParaRPr lang="en-US" sz="1600" dirty="0">
                  <a:latin typeface="+mn-lt"/>
                  <a:cs typeface="Arial" charset="0"/>
                </a:endParaRPr>
              </a:p>
            </p:txBody>
          </p:sp>
        </p:grpSp>
        <p:sp>
          <p:nvSpPr>
            <p:cNvPr id="3078" name="Rectangle 59"/>
            <p:cNvSpPr>
              <a:spLocks noChangeArrowheads="1"/>
            </p:cNvSpPr>
            <p:nvPr/>
          </p:nvSpPr>
          <p:spPr bwMode="auto">
            <a:xfrm>
              <a:off x="2099885" y="4762500"/>
              <a:ext cx="416727" cy="295636"/>
            </a:xfrm>
            <a:prstGeom prst="rect">
              <a:avLst/>
            </a:prstGeom>
            <a:noFill/>
            <a:ln w="9525">
              <a:noFill/>
              <a:miter lim="800000"/>
              <a:headEnd/>
              <a:tailEnd/>
            </a:ln>
          </p:spPr>
          <p:txBody>
            <a:bodyPr wrap="none" lIns="0" tIns="0" rIns="0" bIns="0">
              <a:spAutoFit/>
            </a:bodyPr>
            <a:lstStyle/>
            <a:p>
              <a:pPr algn="ctr">
                <a:defRPr/>
              </a:pPr>
              <a:r>
                <a:rPr lang="en-US" sz="1400" dirty="0">
                  <a:solidFill>
                    <a:srgbClr val="000000"/>
                  </a:solidFill>
                  <a:latin typeface="+mn-lt"/>
                  <a:cs typeface="Arial" charset="0"/>
                </a:rPr>
                <a:t>2009</a:t>
              </a:r>
            </a:p>
            <a:p>
              <a:pPr algn="ctr">
                <a:defRPr/>
              </a:pPr>
              <a:r>
                <a:rPr lang="en-US" sz="1400" dirty="0">
                  <a:solidFill>
                    <a:srgbClr val="000000"/>
                  </a:solidFill>
                  <a:latin typeface="+mn-lt"/>
                  <a:cs typeface="Arial" charset="0"/>
                </a:rPr>
                <a:t>(n=125)</a:t>
              </a:r>
              <a:endParaRPr lang="en-US" sz="1400" dirty="0">
                <a:latin typeface="+mn-lt"/>
                <a:cs typeface="Arial" charset="0"/>
              </a:endParaRPr>
            </a:p>
          </p:txBody>
        </p:sp>
        <p:sp>
          <p:nvSpPr>
            <p:cNvPr id="3079" name="Rectangle 60"/>
            <p:cNvSpPr>
              <a:spLocks noChangeArrowheads="1"/>
            </p:cNvSpPr>
            <p:nvPr/>
          </p:nvSpPr>
          <p:spPr bwMode="auto">
            <a:xfrm>
              <a:off x="2771527" y="4762500"/>
              <a:ext cx="416727" cy="295636"/>
            </a:xfrm>
            <a:prstGeom prst="rect">
              <a:avLst/>
            </a:prstGeom>
            <a:noFill/>
            <a:ln w="9525">
              <a:noFill/>
              <a:miter lim="800000"/>
              <a:headEnd/>
              <a:tailEnd/>
            </a:ln>
          </p:spPr>
          <p:txBody>
            <a:bodyPr wrap="none" lIns="0" tIns="0" rIns="0" bIns="0">
              <a:spAutoFit/>
            </a:bodyPr>
            <a:lstStyle/>
            <a:p>
              <a:pPr algn="ctr">
                <a:defRPr/>
              </a:pPr>
              <a:r>
                <a:rPr lang="en-US" sz="1400" dirty="0">
                  <a:solidFill>
                    <a:srgbClr val="000000"/>
                  </a:solidFill>
                  <a:latin typeface="+mn-lt"/>
                  <a:cs typeface="Arial" charset="0"/>
                </a:rPr>
                <a:t>2010</a:t>
              </a:r>
            </a:p>
            <a:p>
              <a:pPr algn="ctr">
                <a:defRPr/>
              </a:pPr>
              <a:r>
                <a:rPr lang="en-US" sz="1400" dirty="0">
                  <a:solidFill>
                    <a:srgbClr val="000000"/>
                  </a:solidFill>
                  <a:latin typeface="+mn-lt"/>
                  <a:cs typeface="Arial" charset="0"/>
                </a:rPr>
                <a:t>(n=200)</a:t>
              </a:r>
              <a:endParaRPr lang="en-US" sz="1400" dirty="0">
                <a:latin typeface="+mn-lt"/>
                <a:cs typeface="Arial" charset="0"/>
              </a:endParaRPr>
            </a:p>
          </p:txBody>
        </p:sp>
        <p:sp>
          <p:nvSpPr>
            <p:cNvPr id="3080" name="Rectangle 61"/>
            <p:cNvSpPr>
              <a:spLocks noChangeArrowheads="1"/>
            </p:cNvSpPr>
            <p:nvPr/>
          </p:nvSpPr>
          <p:spPr bwMode="auto">
            <a:xfrm>
              <a:off x="3447138" y="4762500"/>
              <a:ext cx="416728" cy="295636"/>
            </a:xfrm>
            <a:prstGeom prst="rect">
              <a:avLst/>
            </a:prstGeom>
            <a:noFill/>
            <a:ln w="9525">
              <a:noFill/>
              <a:miter lim="800000"/>
              <a:headEnd/>
              <a:tailEnd/>
            </a:ln>
          </p:spPr>
          <p:txBody>
            <a:bodyPr wrap="none" lIns="0" tIns="0" rIns="0" bIns="0">
              <a:spAutoFit/>
            </a:bodyPr>
            <a:lstStyle/>
            <a:p>
              <a:pPr algn="ctr">
                <a:defRPr/>
              </a:pPr>
              <a:r>
                <a:rPr lang="en-US" sz="1400" dirty="0">
                  <a:solidFill>
                    <a:srgbClr val="000000"/>
                  </a:solidFill>
                  <a:latin typeface="+mn-lt"/>
                  <a:cs typeface="Arial" charset="0"/>
                </a:rPr>
                <a:t>2011</a:t>
              </a:r>
            </a:p>
            <a:p>
              <a:pPr algn="ctr">
                <a:defRPr/>
              </a:pPr>
              <a:r>
                <a:rPr lang="en-US" sz="1400" dirty="0">
                  <a:solidFill>
                    <a:srgbClr val="000000"/>
                  </a:solidFill>
                  <a:latin typeface="+mn-lt"/>
                  <a:cs typeface="Arial" charset="0"/>
                </a:rPr>
                <a:t>(n=217)</a:t>
              </a:r>
              <a:endParaRPr lang="en-US" sz="1400" dirty="0">
                <a:latin typeface="+mn-lt"/>
                <a:cs typeface="Arial" charset="0"/>
              </a:endParaRPr>
            </a:p>
          </p:txBody>
        </p:sp>
        <p:sp>
          <p:nvSpPr>
            <p:cNvPr id="3081" name="Rectangle 62"/>
            <p:cNvSpPr>
              <a:spLocks noChangeArrowheads="1"/>
            </p:cNvSpPr>
            <p:nvPr/>
          </p:nvSpPr>
          <p:spPr bwMode="auto">
            <a:xfrm>
              <a:off x="4095756" y="4762500"/>
              <a:ext cx="416727" cy="295636"/>
            </a:xfrm>
            <a:prstGeom prst="rect">
              <a:avLst/>
            </a:prstGeom>
            <a:noFill/>
            <a:ln w="9525">
              <a:noFill/>
              <a:miter lim="800000"/>
              <a:headEnd/>
              <a:tailEnd/>
            </a:ln>
          </p:spPr>
          <p:txBody>
            <a:bodyPr wrap="none" lIns="0" tIns="0" rIns="0" bIns="0">
              <a:spAutoFit/>
            </a:bodyPr>
            <a:lstStyle/>
            <a:p>
              <a:pPr algn="ctr">
                <a:defRPr/>
              </a:pPr>
              <a:r>
                <a:rPr lang="en-US" sz="1400" dirty="0">
                  <a:solidFill>
                    <a:srgbClr val="000000"/>
                  </a:solidFill>
                  <a:latin typeface="+mn-lt"/>
                  <a:cs typeface="Arial" charset="0"/>
                </a:rPr>
                <a:t>2012</a:t>
              </a:r>
            </a:p>
            <a:p>
              <a:pPr algn="ctr">
                <a:defRPr/>
              </a:pPr>
              <a:r>
                <a:rPr lang="en-US" sz="1400" dirty="0">
                  <a:solidFill>
                    <a:srgbClr val="000000"/>
                  </a:solidFill>
                  <a:latin typeface="+mn-lt"/>
                  <a:cs typeface="Arial" charset="0"/>
                </a:rPr>
                <a:t>(n=228)</a:t>
              </a:r>
              <a:endParaRPr lang="en-US" sz="1400" dirty="0">
                <a:latin typeface="+mn-lt"/>
                <a:cs typeface="Arial" charset="0"/>
              </a:endParaRPr>
            </a:p>
          </p:txBody>
        </p:sp>
        <p:sp>
          <p:nvSpPr>
            <p:cNvPr id="3082" name="Rectangle 63"/>
            <p:cNvSpPr>
              <a:spLocks noChangeArrowheads="1"/>
            </p:cNvSpPr>
            <p:nvPr/>
          </p:nvSpPr>
          <p:spPr bwMode="auto">
            <a:xfrm>
              <a:off x="4753108" y="4762500"/>
              <a:ext cx="416727" cy="295636"/>
            </a:xfrm>
            <a:prstGeom prst="rect">
              <a:avLst/>
            </a:prstGeom>
            <a:noFill/>
            <a:ln w="9525">
              <a:noFill/>
              <a:miter lim="800000"/>
              <a:headEnd/>
              <a:tailEnd/>
            </a:ln>
          </p:spPr>
          <p:txBody>
            <a:bodyPr wrap="none" lIns="0" tIns="0" rIns="0" bIns="0">
              <a:spAutoFit/>
            </a:bodyPr>
            <a:lstStyle/>
            <a:p>
              <a:pPr algn="ctr">
                <a:defRPr/>
              </a:pPr>
              <a:r>
                <a:rPr lang="en-US" sz="1400" dirty="0">
                  <a:solidFill>
                    <a:srgbClr val="000000"/>
                  </a:solidFill>
                  <a:latin typeface="+mn-lt"/>
                  <a:cs typeface="Arial" charset="0"/>
                </a:rPr>
                <a:t>2013</a:t>
              </a:r>
            </a:p>
            <a:p>
              <a:pPr algn="ctr">
                <a:defRPr/>
              </a:pPr>
              <a:r>
                <a:rPr lang="en-US" sz="1400" dirty="0">
                  <a:solidFill>
                    <a:srgbClr val="000000"/>
                  </a:solidFill>
                  <a:latin typeface="+mn-lt"/>
                  <a:cs typeface="Arial" charset="0"/>
                </a:rPr>
                <a:t>(n=210)</a:t>
              </a:r>
              <a:endParaRPr lang="en-US" sz="1400" dirty="0">
                <a:latin typeface="+mn-lt"/>
                <a:cs typeface="Arial" charset="0"/>
              </a:endParaRPr>
            </a:p>
          </p:txBody>
        </p:sp>
        <p:sp>
          <p:nvSpPr>
            <p:cNvPr id="3083" name="Rectangle 64"/>
            <p:cNvSpPr>
              <a:spLocks noChangeArrowheads="1"/>
            </p:cNvSpPr>
            <p:nvPr/>
          </p:nvSpPr>
          <p:spPr bwMode="auto">
            <a:xfrm>
              <a:off x="5391405" y="4762500"/>
              <a:ext cx="416727" cy="295636"/>
            </a:xfrm>
            <a:prstGeom prst="rect">
              <a:avLst/>
            </a:prstGeom>
            <a:noFill/>
            <a:ln w="9525">
              <a:noFill/>
              <a:miter lim="800000"/>
              <a:headEnd/>
              <a:tailEnd/>
            </a:ln>
          </p:spPr>
          <p:txBody>
            <a:bodyPr wrap="none" lIns="0" tIns="0" rIns="0" bIns="0">
              <a:spAutoFit/>
            </a:bodyPr>
            <a:lstStyle/>
            <a:p>
              <a:pPr algn="ctr">
                <a:defRPr/>
              </a:pPr>
              <a:r>
                <a:rPr lang="en-US" sz="1400" dirty="0">
                  <a:solidFill>
                    <a:srgbClr val="000000"/>
                  </a:solidFill>
                  <a:latin typeface="+mn-lt"/>
                  <a:cs typeface="Arial" charset="0"/>
                </a:rPr>
                <a:t>2014</a:t>
              </a:r>
              <a:r>
                <a:rPr lang="en-US" sz="1400" baseline="30000" dirty="0"/>
                <a:t> †</a:t>
              </a:r>
              <a:endParaRPr lang="en-US" sz="1400" dirty="0">
                <a:solidFill>
                  <a:srgbClr val="000000"/>
                </a:solidFill>
                <a:latin typeface="+mn-lt"/>
                <a:cs typeface="Arial" charset="0"/>
              </a:endParaRPr>
            </a:p>
            <a:p>
              <a:pPr algn="ctr">
                <a:defRPr/>
              </a:pPr>
              <a:r>
                <a:rPr lang="en-US" sz="1400" dirty="0">
                  <a:solidFill>
                    <a:srgbClr val="000000"/>
                  </a:solidFill>
                  <a:latin typeface="+mn-lt"/>
                  <a:cs typeface="Arial" charset="0"/>
                </a:rPr>
                <a:t>(n=220)</a:t>
              </a:r>
              <a:endParaRPr lang="en-US" sz="1400" dirty="0">
                <a:latin typeface="+mn-lt"/>
                <a:cs typeface="Arial" charset="0"/>
              </a:endParaRPr>
            </a:p>
          </p:txBody>
        </p:sp>
        <p:sp>
          <p:nvSpPr>
            <p:cNvPr id="3084" name="Rectangle 23"/>
            <p:cNvSpPr>
              <a:spLocks noChangeArrowheads="1"/>
            </p:cNvSpPr>
            <p:nvPr/>
          </p:nvSpPr>
          <p:spPr bwMode="auto">
            <a:xfrm rot="16200000">
              <a:off x="560827" y="3460523"/>
              <a:ext cx="1770486" cy="190001"/>
            </a:xfrm>
            <a:prstGeom prst="rect">
              <a:avLst/>
            </a:prstGeom>
            <a:noFill/>
            <a:ln w="9525">
              <a:noFill/>
              <a:miter lim="800000"/>
              <a:headEnd/>
              <a:tailEnd/>
            </a:ln>
          </p:spPr>
          <p:txBody>
            <a:bodyPr wrap="square" lIns="0" tIns="0" rIns="0" bIns="0">
              <a:spAutoFit/>
            </a:bodyPr>
            <a:lstStyle/>
            <a:p>
              <a:pPr algn="ctr">
                <a:defRPr/>
              </a:pPr>
              <a:r>
                <a:rPr lang="en-US" b="1" dirty="0">
                  <a:solidFill>
                    <a:srgbClr val="000000"/>
                  </a:solidFill>
                  <a:latin typeface="+mn-lt"/>
                  <a:cs typeface="Arial" charset="0"/>
                </a:rPr>
                <a:t>Number of participants</a:t>
              </a:r>
              <a:endParaRPr lang="en-US" b="1" dirty="0">
                <a:latin typeface="+mn-lt"/>
                <a:cs typeface="Arial" charset="0"/>
              </a:endParaRPr>
            </a:p>
          </p:txBody>
        </p:sp>
        <p:sp>
          <p:nvSpPr>
            <p:cNvPr id="3085" name="Rectangle 23"/>
            <p:cNvSpPr>
              <a:spLocks noChangeArrowheads="1"/>
            </p:cNvSpPr>
            <p:nvPr/>
          </p:nvSpPr>
          <p:spPr bwMode="auto">
            <a:xfrm>
              <a:off x="3309400" y="5172710"/>
              <a:ext cx="1598920" cy="190052"/>
            </a:xfrm>
            <a:prstGeom prst="rect">
              <a:avLst/>
            </a:prstGeom>
            <a:noFill/>
            <a:ln w="9525">
              <a:noFill/>
              <a:miter lim="800000"/>
              <a:headEnd/>
              <a:tailEnd/>
            </a:ln>
          </p:spPr>
          <p:txBody>
            <a:bodyPr lIns="0" tIns="0" rIns="0" bIns="0">
              <a:spAutoFit/>
            </a:bodyPr>
            <a:lstStyle/>
            <a:p>
              <a:pPr algn="ctr">
                <a:defRPr/>
              </a:pPr>
              <a:r>
                <a:rPr lang="en-US" b="1" dirty="0">
                  <a:solidFill>
                    <a:srgbClr val="000000"/>
                  </a:solidFill>
                  <a:latin typeface="+mn-lt"/>
                  <a:cs typeface="Arial" charset="0"/>
                </a:rPr>
                <a:t>MMP cycle year</a:t>
              </a:r>
              <a:endParaRPr lang="en-US" b="1" dirty="0">
                <a:latin typeface="+mn-lt"/>
                <a:cs typeface="Arial" charset="0"/>
              </a:endParaRPr>
            </a:p>
          </p:txBody>
        </p:sp>
        <p:sp>
          <p:nvSpPr>
            <p:cNvPr id="3086" name="Freeform 50"/>
            <p:cNvSpPr>
              <a:spLocks noEditPoints="1"/>
            </p:cNvSpPr>
            <p:nvPr/>
          </p:nvSpPr>
          <p:spPr bwMode="auto">
            <a:xfrm>
              <a:off x="2071666" y="2962276"/>
              <a:ext cx="3410604" cy="1704974"/>
            </a:xfrm>
            <a:custGeom>
              <a:avLst/>
              <a:gdLst>
                <a:gd name="T0" fmla="*/ 0 w 2148"/>
                <a:gd name="T1" fmla="*/ 396 h 1074"/>
                <a:gd name="T2" fmla="*/ 66 w 2148"/>
                <a:gd name="T3" fmla="*/ 396 h 1074"/>
                <a:gd name="T4" fmla="*/ 66 w 2148"/>
                <a:gd name="T5" fmla="*/ 1074 h 1074"/>
                <a:gd name="T6" fmla="*/ 0 w 2148"/>
                <a:gd name="T7" fmla="*/ 1074 h 1074"/>
                <a:gd name="T8" fmla="*/ 0 w 2148"/>
                <a:gd name="T9" fmla="*/ 396 h 1074"/>
                <a:gd name="T10" fmla="*/ 420 w 2148"/>
                <a:gd name="T11" fmla="*/ 282 h 1074"/>
                <a:gd name="T12" fmla="*/ 480 w 2148"/>
                <a:gd name="T13" fmla="*/ 282 h 1074"/>
                <a:gd name="T14" fmla="*/ 480 w 2148"/>
                <a:gd name="T15" fmla="*/ 1074 h 1074"/>
                <a:gd name="T16" fmla="*/ 420 w 2148"/>
                <a:gd name="T17" fmla="*/ 1074 h 1074"/>
                <a:gd name="T18" fmla="*/ 420 w 2148"/>
                <a:gd name="T19" fmla="*/ 282 h 1074"/>
                <a:gd name="T20" fmla="*/ 834 w 2148"/>
                <a:gd name="T21" fmla="*/ 186 h 1074"/>
                <a:gd name="T22" fmla="*/ 900 w 2148"/>
                <a:gd name="T23" fmla="*/ 186 h 1074"/>
                <a:gd name="T24" fmla="*/ 900 w 2148"/>
                <a:gd name="T25" fmla="*/ 1074 h 1074"/>
                <a:gd name="T26" fmla="*/ 834 w 2148"/>
                <a:gd name="T27" fmla="*/ 1074 h 1074"/>
                <a:gd name="T28" fmla="*/ 834 w 2148"/>
                <a:gd name="T29" fmla="*/ 186 h 1074"/>
                <a:gd name="T30" fmla="*/ 1248 w 2148"/>
                <a:gd name="T31" fmla="*/ 0 h 1074"/>
                <a:gd name="T32" fmla="*/ 1314 w 2148"/>
                <a:gd name="T33" fmla="*/ 0 h 1074"/>
                <a:gd name="T34" fmla="*/ 1314 w 2148"/>
                <a:gd name="T35" fmla="*/ 1074 h 1074"/>
                <a:gd name="T36" fmla="*/ 1248 w 2148"/>
                <a:gd name="T37" fmla="*/ 1074 h 1074"/>
                <a:gd name="T38" fmla="*/ 1248 w 2148"/>
                <a:gd name="T39" fmla="*/ 0 h 1074"/>
                <a:gd name="T40" fmla="*/ 1668 w 2148"/>
                <a:gd name="T41" fmla="*/ 198 h 1074"/>
                <a:gd name="T42" fmla="*/ 1728 w 2148"/>
                <a:gd name="T43" fmla="*/ 198 h 1074"/>
                <a:gd name="T44" fmla="*/ 1728 w 2148"/>
                <a:gd name="T45" fmla="*/ 1074 h 1074"/>
                <a:gd name="T46" fmla="*/ 1668 w 2148"/>
                <a:gd name="T47" fmla="*/ 1074 h 1074"/>
                <a:gd name="T48" fmla="*/ 1668 w 2148"/>
                <a:gd name="T49" fmla="*/ 198 h 1074"/>
                <a:gd name="T50" fmla="*/ 2082 w 2148"/>
                <a:gd name="T51" fmla="*/ 240 h 1074"/>
                <a:gd name="T52" fmla="*/ 2148 w 2148"/>
                <a:gd name="T53" fmla="*/ 240 h 1074"/>
                <a:gd name="T54" fmla="*/ 2148 w 2148"/>
                <a:gd name="T55" fmla="*/ 1074 h 1074"/>
                <a:gd name="T56" fmla="*/ 2082 w 2148"/>
                <a:gd name="T57" fmla="*/ 1074 h 1074"/>
                <a:gd name="T58" fmla="*/ 2082 w 2148"/>
                <a:gd name="T59" fmla="*/ 240 h 10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8"/>
                <a:gd name="T91" fmla="*/ 0 h 1074"/>
                <a:gd name="T92" fmla="*/ 2148 w 2148"/>
                <a:gd name="T93" fmla="*/ 1074 h 10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8" h="1074">
                  <a:moveTo>
                    <a:pt x="0" y="396"/>
                  </a:moveTo>
                  <a:lnTo>
                    <a:pt x="66" y="396"/>
                  </a:lnTo>
                  <a:lnTo>
                    <a:pt x="66" y="1074"/>
                  </a:lnTo>
                  <a:lnTo>
                    <a:pt x="0" y="1074"/>
                  </a:lnTo>
                  <a:lnTo>
                    <a:pt x="0" y="396"/>
                  </a:lnTo>
                  <a:close/>
                  <a:moveTo>
                    <a:pt x="420" y="282"/>
                  </a:moveTo>
                  <a:lnTo>
                    <a:pt x="480" y="282"/>
                  </a:lnTo>
                  <a:lnTo>
                    <a:pt x="480" y="1074"/>
                  </a:lnTo>
                  <a:lnTo>
                    <a:pt x="420" y="1074"/>
                  </a:lnTo>
                  <a:lnTo>
                    <a:pt x="420" y="282"/>
                  </a:lnTo>
                  <a:close/>
                  <a:moveTo>
                    <a:pt x="834" y="186"/>
                  </a:moveTo>
                  <a:lnTo>
                    <a:pt x="900" y="186"/>
                  </a:lnTo>
                  <a:lnTo>
                    <a:pt x="900" y="1074"/>
                  </a:lnTo>
                  <a:lnTo>
                    <a:pt x="834" y="1074"/>
                  </a:lnTo>
                  <a:lnTo>
                    <a:pt x="834" y="186"/>
                  </a:lnTo>
                  <a:close/>
                  <a:moveTo>
                    <a:pt x="1248" y="0"/>
                  </a:moveTo>
                  <a:lnTo>
                    <a:pt x="1314" y="0"/>
                  </a:lnTo>
                  <a:lnTo>
                    <a:pt x="1314" y="1074"/>
                  </a:lnTo>
                  <a:lnTo>
                    <a:pt x="1248" y="1074"/>
                  </a:lnTo>
                  <a:lnTo>
                    <a:pt x="1248" y="0"/>
                  </a:lnTo>
                  <a:close/>
                  <a:moveTo>
                    <a:pt x="1668" y="198"/>
                  </a:moveTo>
                  <a:lnTo>
                    <a:pt x="1728" y="198"/>
                  </a:lnTo>
                  <a:lnTo>
                    <a:pt x="1728" y="1074"/>
                  </a:lnTo>
                  <a:lnTo>
                    <a:pt x="1668" y="1074"/>
                  </a:lnTo>
                  <a:lnTo>
                    <a:pt x="1668" y="198"/>
                  </a:lnTo>
                  <a:close/>
                  <a:moveTo>
                    <a:pt x="2082" y="240"/>
                  </a:moveTo>
                  <a:lnTo>
                    <a:pt x="2148" y="240"/>
                  </a:lnTo>
                  <a:lnTo>
                    <a:pt x="2148" y="1074"/>
                  </a:lnTo>
                  <a:lnTo>
                    <a:pt x="2082" y="1074"/>
                  </a:lnTo>
                  <a:lnTo>
                    <a:pt x="2082" y="240"/>
                  </a:lnTo>
                  <a:close/>
                </a:path>
              </a:pathLst>
            </a:custGeom>
            <a:solidFill>
              <a:srgbClr val="4F81BD"/>
            </a:solidFill>
            <a:ln w="9525">
              <a:noFill/>
              <a:round/>
              <a:headEnd/>
              <a:tailEnd/>
            </a:ln>
          </p:spPr>
          <p:txBody>
            <a:bodyPr/>
            <a:lstStyle/>
            <a:p>
              <a:pPr>
                <a:defRPr/>
              </a:pPr>
              <a:endParaRPr lang="en-US">
                <a:latin typeface="+mn-lt"/>
              </a:endParaRPr>
            </a:p>
          </p:txBody>
        </p:sp>
        <p:sp>
          <p:nvSpPr>
            <p:cNvPr id="3087" name="Freeform 51"/>
            <p:cNvSpPr>
              <a:spLocks noEditPoints="1"/>
            </p:cNvSpPr>
            <p:nvPr/>
          </p:nvSpPr>
          <p:spPr bwMode="auto">
            <a:xfrm>
              <a:off x="2176461" y="2714626"/>
              <a:ext cx="3401077" cy="1952624"/>
            </a:xfrm>
            <a:custGeom>
              <a:avLst/>
              <a:gdLst>
                <a:gd name="T0" fmla="*/ 0 w 2142"/>
                <a:gd name="T1" fmla="*/ 834 h 1230"/>
                <a:gd name="T2" fmla="*/ 60 w 2142"/>
                <a:gd name="T3" fmla="*/ 834 h 1230"/>
                <a:gd name="T4" fmla="*/ 60 w 2142"/>
                <a:gd name="T5" fmla="*/ 1230 h 1230"/>
                <a:gd name="T6" fmla="*/ 0 w 2142"/>
                <a:gd name="T7" fmla="*/ 1230 h 1230"/>
                <a:gd name="T8" fmla="*/ 0 w 2142"/>
                <a:gd name="T9" fmla="*/ 834 h 1230"/>
                <a:gd name="T10" fmla="*/ 414 w 2142"/>
                <a:gd name="T11" fmla="*/ 198 h 1230"/>
                <a:gd name="T12" fmla="*/ 480 w 2142"/>
                <a:gd name="T13" fmla="*/ 198 h 1230"/>
                <a:gd name="T14" fmla="*/ 480 w 2142"/>
                <a:gd name="T15" fmla="*/ 1230 h 1230"/>
                <a:gd name="T16" fmla="*/ 414 w 2142"/>
                <a:gd name="T17" fmla="*/ 1230 h 1230"/>
                <a:gd name="T18" fmla="*/ 414 w 2142"/>
                <a:gd name="T19" fmla="*/ 198 h 1230"/>
                <a:gd name="T20" fmla="*/ 834 w 2142"/>
                <a:gd name="T21" fmla="*/ 0 h 1230"/>
                <a:gd name="T22" fmla="*/ 894 w 2142"/>
                <a:gd name="T23" fmla="*/ 0 h 1230"/>
                <a:gd name="T24" fmla="*/ 894 w 2142"/>
                <a:gd name="T25" fmla="*/ 1230 h 1230"/>
                <a:gd name="T26" fmla="*/ 834 w 2142"/>
                <a:gd name="T27" fmla="*/ 1230 h 1230"/>
                <a:gd name="T28" fmla="*/ 834 w 2142"/>
                <a:gd name="T29" fmla="*/ 0 h 1230"/>
                <a:gd name="T30" fmla="*/ 1248 w 2142"/>
                <a:gd name="T31" fmla="*/ 486 h 1230"/>
                <a:gd name="T32" fmla="*/ 1314 w 2142"/>
                <a:gd name="T33" fmla="*/ 486 h 1230"/>
                <a:gd name="T34" fmla="*/ 1314 w 2142"/>
                <a:gd name="T35" fmla="*/ 1230 h 1230"/>
                <a:gd name="T36" fmla="*/ 1248 w 2142"/>
                <a:gd name="T37" fmla="*/ 1230 h 1230"/>
                <a:gd name="T38" fmla="*/ 1248 w 2142"/>
                <a:gd name="T39" fmla="*/ 486 h 1230"/>
                <a:gd name="T40" fmla="*/ 1662 w 2142"/>
                <a:gd name="T41" fmla="*/ 456 h 1230"/>
                <a:gd name="T42" fmla="*/ 1728 w 2142"/>
                <a:gd name="T43" fmla="*/ 456 h 1230"/>
                <a:gd name="T44" fmla="*/ 1728 w 2142"/>
                <a:gd name="T45" fmla="*/ 1230 h 1230"/>
                <a:gd name="T46" fmla="*/ 1662 w 2142"/>
                <a:gd name="T47" fmla="*/ 1230 h 1230"/>
                <a:gd name="T48" fmla="*/ 1662 w 2142"/>
                <a:gd name="T49" fmla="*/ 456 h 1230"/>
                <a:gd name="T50" fmla="*/ 2082 w 2142"/>
                <a:gd name="T51" fmla="*/ 780 h 1230"/>
                <a:gd name="T52" fmla="*/ 2142 w 2142"/>
                <a:gd name="T53" fmla="*/ 780 h 1230"/>
                <a:gd name="T54" fmla="*/ 2142 w 2142"/>
                <a:gd name="T55" fmla="*/ 1230 h 1230"/>
                <a:gd name="T56" fmla="*/ 2082 w 2142"/>
                <a:gd name="T57" fmla="*/ 1230 h 1230"/>
                <a:gd name="T58" fmla="*/ 2082 w 2142"/>
                <a:gd name="T59" fmla="*/ 780 h 12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2"/>
                <a:gd name="T91" fmla="*/ 0 h 1230"/>
                <a:gd name="T92" fmla="*/ 2142 w 2142"/>
                <a:gd name="T93" fmla="*/ 1230 h 12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2" h="1230">
                  <a:moveTo>
                    <a:pt x="0" y="834"/>
                  </a:moveTo>
                  <a:lnTo>
                    <a:pt x="60" y="834"/>
                  </a:lnTo>
                  <a:lnTo>
                    <a:pt x="60" y="1230"/>
                  </a:lnTo>
                  <a:lnTo>
                    <a:pt x="0" y="1230"/>
                  </a:lnTo>
                  <a:lnTo>
                    <a:pt x="0" y="834"/>
                  </a:lnTo>
                  <a:close/>
                  <a:moveTo>
                    <a:pt x="414" y="198"/>
                  </a:moveTo>
                  <a:lnTo>
                    <a:pt x="480" y="198"/>
                  </a:lnTo>
                  <a:lnTo>
                    <a:pt x="480" y="1230"/>
                  </a:lnTo>
                  <a:lnTo>
                    <a:pt x="414" y="1230"/>
                  </a:lnTo>
                  <a:lnTo>
                    <a:pt x="414" y="198"/>
                  </a:lnTo>
                  <a:close/>
                  <a:moveTo>
                    <a:pt x="834" y="0"/>
                  </a:moveTo>
                  <a:lnTo>
                    <a:pt x="894" y="0"/>
                  </a:lnTo>
                  <a:lnTo>
                    <a:pt x="894" y="1230"/>
                  </a:lnTo>
                  <a:lnTo>
                    <a:pt x="834" y="1230"/>
                  </a:lnTo>
                  <a:lnTo>
                    <a:pt x="834" y="0"/>
                  </a:lnTo>
                  <a:close/>
                  <a:moveTo>
                    <a:pt x="1248" y="486"/>
                  </a:moveTo>
                  <a:lnTo>
                    <a:pt x="1314" y="486"/>
                  </a:lnTo>
                  <a:lnTo>
                    <a:pt x="1314" y="1230"/>
                  </a:lnTo>
                  <a:lnTo>
                    <a:pt x="1248" y="1230"/>
                  </a:lnTo>
                  <a:lnTo>
                    <a:pt x="1248" y="486"/>
                  </a:lnTo>
                  <a:close/>
                  <a:moveTo>
                    <a:pt x="1662" y="456"/>
                  </a:moveTo>
                  <a:lnTo>
                    <a:pt x="1728" y="456"/>
                  </a:lnTo>
                  <a:lnTo>
                    <a:pt x="1728" y="1230"/>
                  </a:lnTo>
                  <a:lnTo>
                    <a:pt x="1662" y="1230"/>
                  </a:lnTo>
                  <a:lnTo>
                    <a:pt x="1662" y="456"/>
                  </a:lnTo>
                  <a:close/>
                  <a:moveTo>
                    <a:pt x="2082" y="780"/>
                  </a:moveTo>
                  <a:lnTo>
                    <a:pt x="2142" y="780"/>
                  </a:lnTo>
                  <a:lnTo>
                    <a:pt x="2142" y="1230"/>
                  </a:lnTo>
                  <a:lnTo>
                    <a:pt x="2082" y="1230"/>
                  </a:lnTo>
                  <a:lnTo>
                    <a:pt x="2082" y="780"/>
                  </a:lnTo>
                  <a:close/>
                </a:path>
              </a:pathLst>
            </a:custGeom>
            <a:solidFill>
              <a:srgbClr val="C0504D"/>
            </a:solidFill>
            <a:ln w="9525">
              <a:noFill/>
              <a:round/>
              <a:headEnd/>
              <a:tailEnd/>
            </a:ln>
          </p:spPr>
          <p:txBody>
            <a:bodyPr/>
            <a:lstStyle/>
            <a:p>
              <a:pPr>
                <a:defRPr/>
              </a:pPr>
              <a:endParaRPr lang="en-US">
                <a:latin typeface="+mn-lt"/>
              </a:endParaRPr>
            </a:p>
          </p:txBody>
        </p:sp>
        <p:sp>
          <p:nvSpPr>
            <p:cNvPr id="3088" name="Freeform 52"/>
            <p:cNvSpPr>
              <a:spLocks noEditPoints="1"/>
            </p:cNvSpPr>
            <p:nvPr/>
          </p:nvSpPr>
          <p:spPr bwMode="auto">
            <a:xfrm>
              <a:off x="2271729" y="3143251"/>
              <a:ext cx="3410604" cy="1524000"/>
            </a:xfrm>
            <a:custGeom>
              <a:avLst/>
              <a:gdLst>
                <a:gd name="T0" fmla="*/ 0 w 2148"/>
                <a:gd name="T1" fmla="*/ 606 h 960"/>
                <a:gd name="T2" fmla="*/ 66 w 2148"/>
                <a:gd name="T3" fmla="*/ 606 h 960"/>
                <a:gd name="T4" fmla="*/ 66 w 2148"/>
                <a:gd name="T5" fmla="*/ 960 h 960"/>
                <a:gd name="T6" fmla="*/ 0 w 2148"/>
                <a:gd name="T7" fmla="*/ 960 h 960"/>
                <a:gd name="T8" fmla="*/ 0 w 2148"/>
                <a:gd name="T9" fmla="*/ 606 h 960"/>
                <a:gd name="T10" fmla="*/ 420 w 2148"/>
                <a:gd name="T11" fmla="*/ 366 h 960"/>
                <a:gd name="T12" fmla="*/ 486 w 2148"/>
                <a:gd name="T13" fmla="*/ 366 h 960"/>
                <a:gd name="T14" fmla="*/ 486 w 2148"/>
                <a:gd name="T15" fmla="*/ 960 h 960"/>
                <a:gd name="T16" fmla="*/ 420 w 2148"/>
                <a:gd name="T17" fmla="*/ 960 h 960"/>
                <a:gd name="T18" fmla="*/ 420 w 2148"/>
                <a:gd name="T19" fmla="*/ 366 h 960"/>
                <a:gd name="T20" fmla="*/ 834 w 2148"/>
                <a:gd name="T21" fmla="*/ 354 h 960"/>
                <a:gd name="T22" fmla="*/ 900 w 2148"/>
                <a:gd name="T23" fmla="*/ 354 h 960"/>
                <a:gd name="T24" fmla="*/ 900 w 2148"/>
                <a:gd name="T25" fmla="*/ 960 h 960"/>
                <a:gd name="T26" fmla="*/ 834 w 2148"/>
                <a:gd name="T27" fmla="*/ 960 h 960"/>
                <a:gd name="T28" fmla="*/ 834 w 2148"/>
                <a:gd name="T29" fmla="*/ 354 h 960"/>
                <a:gd name="T30" fmla="*/ 1254 w 2148"/>
                <a:gd name="T31" fmla="*/ 84 h 960"/>
                <a:gd name="T32" fmla="*/ 1314 w 2148"/>
                <a:gd name="T33" fmla="*/ 84 h 960"/>
                <a:gd name="T34" fmla="*/ 1314 w 2148"/>
                <a:gd name="T35" fmla="*/ 960 h 960"/>
                <a:gd name="T36" fmla="*/ 1254 w 2148"/>
                <a:gd name="T37" fmla="*/ 960 h 960"/>
                <a:gd name="T38" fmla="*/ 1254 w 2148"/>
                <a:gd name="T39" fmla="*/ 84 h 960"/>
                <a:gd name="T40" fmla="*/ 1668 w 2148"/>
                <a:gd name="T41" fmla="*/ 114 h 960"/>
                <a:gd name="T42" fmla="*/ 1734 w 2148"/>
                <a:gd name="T43" fmla="*/ 114 h 960"/>
                <a:gd name="T44" fmla="*/ 1734 w 2148"/>
                <a:gd name="T45" fmla="*/ 960 h 960"/>
                <a:gd name="T46" fmla="*/ 1668 w 2148"/>
                <a:gd name="T47" fmla="*/ 960 h 960"/>
                <a:gd name="T48" fmla="*/ 1668 w 2148"/>
                <a:gd name="T49" fmla="*/ 114 h 960"/>
                <a:gd name="T50" fmla="*/ 2082 w 2148"/>
                <a:gd name="T51" fmla="*/ 0 h 960"/>
                <a:gd name="T52" fmla="*/ 2148 w 2148"/>
                <a:gd name="T53" fmla="*/ 0 h 960"/>
                <a:gd name="T54" fmla="*/ 2148 w 2148"/>
                <a:gd name="T55" fmla="*/ 960 h 960"/>
                <a:gd name="T56" fmla="*/ 2082 w 2148"/>
                <a:gd name="T57" fmla="*/ 960 h 960"/>
                <a:gd name="T58" fmla="*/ 2082 w 2148"/>
                <a:gd name="T59" fmla="*/ 0 h 9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8"/>
                <a:gd name="T91" fmla="*/ 0 h 960"/>
                <a:gd name="T92" fmla="*/ 2148 w 2148"/>
                <a:gd name="T93" fmla="*/ 960 h 9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8" h="960">
                  <a:moveTo>
                    <a:pt x="0" y="606"/>
                  </a:moveTo>
                  <a:lnTo>
                    <a:pt x="66" y="606"/>
                  </a:lnTo>
                  <a:lnTo>
                    <a:pt x="66" y="960"/>
                  </a:lnTo>
                  <a:lnTo>
                    <a:pt x="0" y="960"/>
                  </a:lnTo>
                  <a:lnTo>
                    <a:pt x="0" y="606"/>
                  </a:lnTo>
                  <a:close/>
                  <a:moveTo>
                    <a:pt x="420" y="366"/>
                  </a:moveTo>
                  <a:lnTo>
                    <a:pt x="486" y="366"/>
                  </a:lnTo>
                  <a:lnTo>
                    <a:pt x="486" y="960"/>
                  </a:lnTo>
                  <a:lnTo>
                    <a:pt x="420" y="960"/>
                  </a:lnTo>
                  <a:lnTo>
                    <a:pt x="420" y="366"/>
                  </a:lnTo>
                  <a:close/>
                  <a:moveTo>
                    <a:pt x="834" y="354"/>
                  </a:moveTo>
                  <a:lnTo>
                    <a:pt x="900" y="354"/>
                  </a:lnTo>
                  <a:lnTo>
                    <a:pt x="900" y="960"/>
                  </a:lnTo>
                  <a:lnTo>
                    <a:pt x="834" y="960"/>
                  </a:lnTo>
                  <a:lnTo>
                    <a:pt x="834" y="354"/>
                  </a:lnTo>
                  <a:close/>
                  <a:moveTo>
                    <a:pt x="1254" y="84"/>
                  </a:moveTo>
                  <a:lnTo>
                    <a:pt x="1314" y="84"/>
                  </a:lnTo>
                  <a:lnTo>
                    <a:pt x="1314" y="960"/>
                  </a:lnTo>
                  <a:lnTo>
                    <a:pt x="1254" y="960"/>
                  </a:lnTo>
                  <a:lnTo>
                    <a:pt x="1254" y="84"/>
                  </a:lnTo>
                  <a:close/>
                  <a:moveTo>
                    <a:pt x="1668" y="114"/>
                  </a:moveTo>
                  <a:lnTo>
                    <a:pt x="1734" y="114"/>
                  </a:lnTo>
                  <a:lnTo>
                    <a:pt x="1734" y="960"/>
                  </a:lnTo>
                  <a:lnTo>
                    <a:pt x="1668" y="960"/>
                  </a:lnTo>
                  <a:lnTo>
                    <a:pt x="1668" y="114"/>
                  </a:lnTo>
                  <a:close/>
                  <a:moveTo>
                    <a:pt x="2082" y="0"/>
                  </a:moveTo>
                  <a:lnTo>
                    <a:pt x="2148" y="0"/>
                  </a:lnTo>
                  <a:lnTo>
                    <a:pt x="2148" y="960"/>
                  </a:lnTo>
                  <a:lnTo>
                    <a:pt x="2082" y="960"/>
                  </a:lnTo>
                  <a:lnTo>
                    <a:pt x="2082" y="0"/>
                  </a:lnTo>
                  <a:close/>
                </a:path>
              </a:pathLst>
            </a:custGeom>
            <a:solidFill>
              <a:srgbClr val="9BBB59"/>
            </a:solidFill>
            <a:ln w="9525">
              <a:noFill/>
              <a:round/>
              <a:headEnd/>
              <a:tailEnd/>
            </a:ln>
          </p:spPr>
          <p:txBody>
            <a:bodyPr/>
            <a:lstStyle/>
            <a:p>
              <a:pPr>
                <a:defRPr/>
              </a:pPr>
              <a:endParaRPr lang="en-US">
                <a:latin typeface="+mn-lt"/>
              </a:endParaRPr>
            </a:p>
          </p:txBody>
        </p:sp>
        <p:sp>
          <p:nvSpPr>
            <p:cNvPr id="3089" name="Freeform 53"/>
            <p:cNvSpPr>
              <a:spLocks noEditPoints="1"/>
            </p:cNvSpPr>
            <p:nvPr/>
          </p:nvSpPr>
          <p:spPr bwMode="auto">
            <a:xfrm>
              <a:off x="2376524" y="4067175"/>
              <a:ext cx="3410604" cy="600075"/>
            </a:xfrm>
            <a:custGeom>
              <a:avLst/>
              <a:gdLst>
                <a:gd name="T0" fmla="*/ 0 w 2148"/>
                <a:gd name="T1" fmla="*/ 180 h 378"/>
                <a:gd name="T2" fmla="*/ 66 w 2148"/>
                <a:gd name="T3" fmla="*/ 180 h 378"/>
                <a:gd name="T4" fmla="*/ 66 w 2148"/>
                <a:gd name="T5" fmla="*/ 378 h 378"/>
                <a:gd name="T6" fmla="*/ 0 w 2148"/>
                <a:gd name="T7" fmla="*/ 378 h 378"/>
                <a:gd name="T8" fmla="*/ 0 w 2148"/>
                <a:gd name="T9" fmla="*/ 180 h 378"/>
                <a:gd name="T10" fmla="*/ 420 w 2148"/>
                <a:gd name="T11" fmla="*/ 168 h 378"/>
                <a:gd name="T12" fmla="*/ 480 w 2148"/>
                <a:gd name="T13" fmla="*/ 168 h 378"/>
                <a:gd name="T14" fmla="*/ 480 w 2148"/>
                <a:gd name="T15" fmla="*/ 378 h 378"/>
                <a:gd name="T16" fmla="*/ 420 w 2148"/>
                <a:gd name="T17" fmla="*/ 378 h 378"/>
                <a:gd name="T18" fmla="*/ 420 w 2148"/>
                <a:gd name="T19" fmla="*/ 168 h 378"/>
                <a:gd name="T20" fmla="*/ 834 w 2148"/>
                <a:gd name="T21" fmla="*/ 156 h 378"/>
                <a:gd name="T22" fmla="*/ 900 w 2148"/>
                <a:gd name="T23" fmla="*/ 156 h 378"/>
                <a:gd name="T24" fmla="*/ 900 w 2148"/>
                <a:gd name="T25" fmla="*/ 378 h 378"/>
                <a:gd name="T26" fmla="*/ 834 w 2148"/>
                <a:gd name="T27" fmla="*/ 378 h 378"/>
                <a:gd name="T28" fmla="*/ 834 w 2148"/>
                <a:gd name="T29" fmla="*/ 156 h 378"/>
                <a:gd name="T30" fmla="*/ 1248 w 2148"/>
                <a:gd name="T31" fmla="*/ 0 h 378"/>
                <a:gd name="T32" fmla="*/ 1314 w 2148"/>
                <a:gd name="T33" fmla="*/ 0 h 378"/>
                <a:gd name="T34" fmla="*/ 1314 w 2148"/>
                <a:gd name="T35" fmla="*/ 378 h 378"/>
                <a:gd name="T36" fmla="*/ 1248 w 2148"/>
                <a:gd name="T37" fmla="*/ 378 h 378"/>
                <a:gd name="T38" fmla="*/ 1248 w 2148"/>
                <a:gd name="T39" fmla="*/ 0 h 378"/>
                <a:gd name="T40" fmla="*/ 1668 w 2148"/>
                <a:gd name="T41" fmla="*/ 114 h 378"/>
                <a:gd name="T42" fmla="*/ 1728 w 2148"/>
                <a:gd name="T43" fmla="*/ 114 h 378"/>
                <a:gd name="T44" fmla="*/ 1728 w 2148"/>
                <a:gd name="T45" fmla="*/ 378 h 378"/>
                <a:gd name="T46" fmla="*/ 1668 w 2148"/>
                <a:gd name="T47" fmla="*/ 378 h 378"/>
                <a:gd name="T48" fmla="*/ 1668 w 2148"/>
                <a:gd name="T49" fmla="*/ 114 h 378"/>
                <a:gd name="T50" fmla="*/ 2082 w 2148"/>
                <a:gd name="T51" fmla="*/ 84 h 378"/>
                <a:gd name="T52" fmla="*/ 2148 w 2148"/>
                <a:gd name="T53" fmla="*/ 84 h 378"/>
                <a:gd name="T54" fmla="*/ 2148 w 2148"/>
                <a:gd name="T55" fmla="*/ 378 h 378"/>
                <a:gd name="T56" fmla="*/ 2082 w 2148"/>
                <a:gd name="T57" fmla="*/ 378 h 378"/>
                <a:gd name="T58" fmla="*/ 2082 w 2148"/>
                <a:gd name="T59" fmla="*/ 84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8"/>
                <a:gd name="T91" fmla="*/ 0 h 378"/>
                <a:gd name="T92" fmla="*/ 2148 w 2148"/>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8" h="378">
                  <a:moveTo>
                    <a:pt x="0" y="180"/>
                  </a:moveTo>
                  <a:lnTo>
                    <a:pt x="66" y="180"/>
                  </a:lnTo>
                  <a:lnTo>
                    <a:pt x="66" y="378"/>
                  </a:lnTo>
                  <a:lnTo>
                    <a:pt x="0" y="378"/>
                  </a:lnTo>
                  <a:lnTo>
                    <a:pt x="0" y="180"/>
                  </a:lnTo>
                  <a:close/>
                  <a:moveTo>
                    <a:pt x="420" y="168"/>
                  </a:moveTo>
                  <a:lnTo>
                    <a:pt x="480" y="168"/>
                  </a:lnTo>
                  <a:lnTo>
                    <a:pt x="480" y="378"/>
                  </a:lnTo>
                  <a:lnTo>
                    <a:pt x="420" y="378"/>
                  </a:lnTo>
                  <a:lnTo>
                    <a:pt x="420" y="168"/>
                  </a:lnTo>
                  <a:close/>
                  <a:moveTo>
                    <a:pt x="834" y="156"/>
                  </a:moveTo>
                  <a:lnTo>
                    <a:pt x="900" y="156"/>
                  </a:lnTo>
                  <a:lnTo>
                    <a:pt x="900" y="378"/>
                  </a:lnTo>
                  <a:lnTo>
                    <a:pt x="834" y="378"/>
                  </a:lnTo>
                  <a:lnTo>
                    <a:pt x="834" y="156"/>
                  </a:lnTo>
                  <a:close/>
                  <a:moveTo>
                    <a:pt x="1248" y="0"/>
                  </a:moveTo>
                  <a:lnTo>
                    <a:pt x="1314" y="0"/>
                  </a:lnTo>
                  <a:lnTo>
                    <a:pt x="1314" y="378"/>
                  </a:lnTo>
                  <a:lnTo>
                    <a:pt x="1248" y="378"/>
                  </a:lnTo>
                  <a:lnTo>
                    <a:pt x="1248" y="0"/>
                  </a:lnTo>
                  <a:close/>
                  <a:moveTo>
                    <a:pt x="1668" y="114"/>
                  </a:moveTo>
                  <a:lnTo>
                    <a:pt x="1728" y="114"/>
                  </a:lnTo>
                  <a:lnTo>
                    <a:pt x="1728" y="378"/>
                  </a:lnTo>
                  <a:lnTo>
                    <a:pt x="1668" y="378"/>
                  </a:lnTo>
                  <a:lnTo>
                    <a:pt x="1668" y="114"/>
                  </a:lnTo>
                  <a:close/>
                  <a:moveTo>
                    <a:pt x="2082" y="84"/>
                  </a:moveTo>
                  <a:lnTo>
                    <a:pt x="2148" y="84"/>
                  </a:lnTo>
                  <a:lnTo>
                    <a:pt x="2148" y="378"/>
                  </a:lnTo>
                  <a:lnTo>
                    <a:pt x="2082" y="378"/>
                  </a:lnTo>
                  <a:lnTo>
                    <a:pt x="2082" y="84"/>
                  </a:lnTo>
                  <a:close/>
                </a:path>
              </a:pathLst>
            </a:custGeom>
            <a:solidFill>
              <a:srgbClr val="8064A2"/>
            </a:solidFill>
            <a:ln w="9525">
              <a:noFill/>
              <a:round/>
              <a:headEnd/>
              <a:tailEnd/>
            </a:ln>
          </p:spPr>
          <p:txBody>
            <a:bodyPr/>
            <a:lstStyle/>
            <a:p>
              <a:pPr>
                <a:defRPr/>
              </a:pPr>
              <a:endParaRPr lang="en-US">
                <a:latin typeface="+mn-lt"/>
              </a:endParaRPr>
            </a:p>
          </p:txBody>
        </p:sp>
        <p:sp>
          <p:nvSpPr>
            <p:cNvPr id="3090" name="Freeform 54"/>
            <p:cNvSpPr>
              <a:spLocks noEditPoints="1"/>
            </p:cNvSpPr>
            <p:nvPr/>
          </p:nvSpPr>
          <p:spPr bwMode="auto">
            <a:xfrm>
              <a:off x="2481319" y="4352925"/>
              <a:ext cx="3401077" cy="314325"/>
            </a:xfrm>
            <a:custGeom>
              <a:avLst/>
              <a:gdLst>
                <a:gd name="T0" fmla="*/ 0 w 2142"/>
                <a:gd name="T1" fmla="*/ 60 h 198"/>
                <a:gd name="T2" fmla="*/ 60 w 2142"/>
                <a:gd name="T3" fmla="*/ 60 h 198"/>
                <a:gd name="T4" fmla="*/ 60 w 2142"/>
                <a:gd name="T5" fmla="*/ 198 h 198"/>
                <a:gd name="T6" fmla="*/ 0 w 2142"/>
                <a:gd name="T7" fmla="*/ 198 h 198"/>
                <a:gd name="T8" fmla="*/ 0 w 2142"/>
                <a:gd name="T9" fmla="*/ 60 h 198"/>
                <a:gd name="T10" fmla="*/ 414 w 2142"/>
                <a:gd name="T11" fmla="*/ 0 h 198"/>
                <a:gd name="T12" fmla="*/ 480 w 2142"/>
                <a:gd name="T13" fmla="*/ 0 h 198"/>
                <a:gd name="T14" fmla="*/ 480 w 2142"/>
                <a:gd name="T15" fmla="*/ 198 h 198"/>
                <a:gd name="T16" fmla="*/ 414 w 2142"/>
                <a:gd name="T17" fmla="*/ 198 h 198"/>
                <a:gd name="T18" fmla="*/ 414 w 2142"/>
                <a:gd name="T19" fmla="*/ 0 h 198"/>
                <a:gd name="T20" fmla="*/ 834 w 2142"/>
                <a:gd name="T21" fmla="*/ 84 h 198"/>
                <a:gd name="T22" fmla="*/ 894 w 2142"/>
                <a:gd name="T23" fmla="*/ 84 h 198"/>
                <a:gd name="T24" fmla="*/ 894 w 2142"/>
                <a:gd name="T25" fmla="*/ 198 h 198"/>
                <a:gd name="T26" fmla="*/ 834 w 2142"/>
                <a:gd name="T27" fmla="*/ 198 h 198"/>
                <a:gd name="T28" fmla="*/ 834 w 2142"/>
                <a:gd name="T29" fmla="*/ 84 h 198"/>
                <a:gd name="T30" fmla="*/ 1248 w 2142"/>
                <a:gd name="T31" fmla="*/ 60 h 198"/>
                <a:gd name="T32" fmla="*/ 1314 w 2142"/>
                <a:gd name="T33" fmla="*/ 60 h 198"/>
                <a:gd name="T34" fmla="*/ 1314 w 2142"/>
                <a:gd name="T35" fmla="*/ 198 h 198"/>
                <a:gd name="T36" fmla="*/ 1248 w 2142"/>
                <a:gd name="T37" fmla="*/ 198 h 198"/>
                <a:gd name="T38" fmla="*/ 1248 w 2142"/>
                <a:gd name="T39" fmla="*/ 60 h 198"/>
                <a:gd name="T40" fmla="*/ 1662 w 2142"/>
                <a:gd name="T41" fmla="*/ 0 h 198"/>
                <a:gd name="T42" fmla="*/ 1728 w 2142"/>
                <a:gd name="T43" fmla="*/ 0 h 198"/>
                <a:gd name="T44" fmla="*/ 1728 w 2142"/>
                <a:gd name="T45" fmla="*/ 198 h 198"/>
                <a:gd name="T46" fmla="*/ 1662 w 2142"/>
                <a:gd name="T47" fmla="*/ 198 h 198"/>
                <a:gd name="T48" fmla="*/ 1662 w 2142"/>
                <a:gd name="T49" fmla="*/ 0 h 198"/>
                <a:gd name="T50" fmla="*/ 2082 w 2142"/>
                <a:gd name="T51" fmla="*/ 60 h 198"/>
                <a:gd name="T52" fmla="*/ 2142 w 2142"/>
                <a:gd name="T53" fmla="*/ 60 h 198"/>
                <a:gd name="T54" fmla="*/ 2142 w 2142"/>
                <a:gd name="T55" fmla="*/ 198 h 198"/>
                <a:gd name="T56" fmla="*/ 2082 w 2142"/>
                <a:gd name="T57" fmla="*/ 198 h 198"/>
                <a:gd name="T58" fmla="*/ 2082 w 2142"/>
                <a:gd name="T59" fmla="*/ 60 h 1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2"/>
                <a:gd name="T91" fmla="*/ 0 h 198"/>
                <a:gd name="T92" fmla="*/ 2142 w 2142"/>
                <a:gd name="T93" fmla="*/ 198 h 1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2" h="198">
                  <a:moveTo>
                    <a:pt x="0" y="60"/>
                  </a:moveTo>
                  <a:lnTo>
                    <a:pt x="60" y="60"/>
                  </a:lnTo>
                  <a:lnTo>
                    <a:pt x="60" y="198"/>
                  </a:lnTo>
                  <a:lnTo>
                    <a:pt x="0" y="198"/>
                  </a:lnTo>
                  <a:lnTo>
                    <a:pt x="0" y="60"/>
                  </a:lnTo>
                  <a:close/>
                  <a:moveTo>
                    <a:pt x="414" y="0"/>
                  </a:moveTo>
                  <a:lnTo>
                    <a:pt x="480" y="0"/>
                  </a:lnTo>
                  <a:lnTo>
                    <a:pt x="480" y="198"/>
                  </a:lnTo>
                  <a:lnTo>
                    <a:pt x="414" y="198"/>
                  </a:lnTo>
                  <a:lnTo>
                    <a:pt x="414" y="0"/>
                  </a:lnTo>
                  <a:close/>
                  <a:moveTo>
                    <a:pt x="834" y="84"/>
                  </a:moveTo>
                  <a:lnTo>
                    <a:pt x="894" y="84"/>
                  </a:lnTo>
                  <a:lnTo>
                    <a:pt x="894" y="198"/>
                  </a:lnTo>
                  <a:lnTo>
                    <a:pt x="834" y="198"/>
                  </a:lnTo>
                  <a:lnTo>
                    <a:pt x="834" y="84"/>
                  </a:lnTo>
                  <a:close/>
                  <a:moveTo>
                    <a:pt x="1248" y="60"/>
                  </a:moveTo>
                  <a:lnTo>
                    <a:pt x="1314" y="60"/>
                  </a:lnTo>
                  <a:lnTo>
                    <a:pt x="1314" y="198"/>
                  </a:lnTo>
                  <a:lnTo>
                    <a:pt x="1248" y="198"/>
                  </a:lnTo>
                  <a:lnTo>
                    <a:pt x="1248" y="60"/>
                  </a:lnTo>
                  <a:close/>
                  <a:moveTo>
                    <a:pt x="1662" y="0"/>
                  </a:moveTo>
                  <a:lnTo>
                    <a:pt x="1728" y="0"/>
                  </a:lnTo>
                  <a:lnTo>
                    <a:pt x="1728" y="198"/>
                  </a:lnTo>
                  <a:lnTo>
                    <a:pt x="1662" y="198"/>
                  </a:lnTo>
                  <a:lnTo>
                    <a:pt x="1662" y="0"/>
                  </a:lnTo>
                  <a:close/>
                  <a:moveTo>
                    <a:pt x="2082" y="60"/>
                  </a:moveTo>
                  <a:lnTo>
                    <a:pt x="2142" y="60"/>
                  </a:lnTo>
                  <a:lnTo>
                    <a:pt x="2142" y="198"/>
                  </a:lnTo>
                  <a:lnTo>
                    <a:pt x="2082" y="198"/>
                  </a:lnTo>
                  <a:lnTo>
                    <a:pt x="2082" y="60"/>
                  </a:lnTo>
                  <a:close/>
                </a:path>
              </a:pathLst>
            </a:custGeom>
            <a:solidFill>
              <a:srgbClr val="4BACC6"/>
            </a:solidFill>
            <a:ln w="9525">
              <a:noFill/>
              <a:round/>
              <a:headEnd/>
              <a:tailEnd/>
            </a:ln>
          </p:spPr>
          <p:txBody>
            <a:bodyPr/>
            <a:lstStyle/>
            <a:p>
              <a:pPr>
                <a:defRPr/>
              </a:pPr>
              <a:endParaRPr lang="en-US">
                <a:latin typeface="+mn-lt"/>
              </a:endParaRPr>
            </a:p>
          </p:txBody>
        </p:sp>
        <p:sp>
          <p:nvSpPr>
            <p:cNvPr id="3091" name="Rectangle 55"/>
            <p:cNvSpPr>
              <a:spLocks noChangeArrowheads="1"/>
            </p:cNvSpPr>
            <p:nvPr/>
          </p:nvSpPr>
          <p:spPr bwMode="auto">
            <a:xfrm>
              <a:off x="1995451" y="2424114"/>
              <a:ext cx="9527" cy="2247899"/>
            </a:xfrm>
            <a:prstGeom prst="rect">
              <a:avLst/>
            </a:prstGeom>
            <a:solidFill>
              <a:srgbClr val="000000"/>
            </a:solidFill>
            <a:ln w="9525">
              <a:solidFill>
                <a:srgbClr val="000000"/>
              </a:solidFill>
              <a:bevel/>
              <a:headEnd/>
              <a:tailEnd/>
            </a:ln>
          </p:spPr>
          <p:txBody>
            <a:bodyPr/>
            <a:lstStyle/>
            <a:p>
              <a:pPr>
                <a:defRPr/>
              </a:pPr>
              <a:endParaRPr lang="en-US">
                <a:latin typeface="+mn-lt"/>
              </a:endParaRPr>
            </a:p>
          </p:txBody>
        </p:sp>
        <p:sp>
          <p:nvSpPr>
            <p:cNvPr id="3092" name="Freeform 56"/>
            <p:cNvSpPr>
              <a:spLocks noEditPoints="1"/>
            </p:cNvSpPr>
            <p:nvPr/>
          </p:nvSpPr>
          <p:spPr bwMode="auto">
            <a:xfrm>
              <a:off x="1952581" y="2419351"/>
              <a:ext cx="47634" cy="2257424"/>
            </a:xfrm>
            <a:custGeom>
              <a:avLst/>
              <a:gdLst>
                <a:gd name="T0" fmla="*/ 0 w 30"/>
                <a:gd name="T1" fmla="*/ 1416 h 1422"/>
                <a:gd name="T2" fmla="*/ 30 w 30"/>
                <a:gd name="T3" fmla="*/ 1416 h 1422"/>
                <a:gd name="T4" fmla="*/ 30 w 30"/>
                <a:gd name="T5" fmla="*/ 1422 h 1422"/>
                <a:gd name="T6" fmla="*/ 0 w 30"/>
                <a:gd name="T7" fmla="*/ 1422 h 1422"/>
                <a:gd name="T8" fmla="*/ 0 w 30"/>
                <a:gd name="T9" fmla="*/ 1416 h 1422"/>
                <a:gd name="T10" fmla="*/ 0 w 30"/>
                <a:gd name="T11" fmla="*/ 1272 h 1422"/>
                <a:gd name="T12" fmla="*/ 30 w 30"/>
                <a:gd name="T13" fmla="*/ 1272 h 1422"/>
                <a:gd name="T14" fmla="*/ 30 w 30"/>
                <a:gd name="T15" fmla="*/ 1278 h 1422"/>
                <a:gd name="T16" fmla="*/ 0 w 30"/>
                <a:gd name="T17" fmla="*/ 1278 h 1422"/>
                <a:gd name="T18" fmla="*/ 0 w 30"/>
                <a:gd name="T19" fmla="*/ 1272 h 1422"/>
                <a:gd name="T20" fmla="*/ 0 w 30"/>
                <a:gd name="T21" fmla="*/ 1134 h 1422"/>
                <a:gd name="T22" fmla="*/ 30 w 30"/>
                <a:gd name="T23" fmla="*/ 1134 h 1422"/>
                <a:gd name="T24" fmla="*/ 30 w 30"/>
                <a:gd name="T25" fmla="*/ 1140 h 1422"/>
                <a:gd name="T26" fmla="*/ 0 w 30"/>
                <a:gd name="T27" fmla="*/ 1140 h 1422"/>
                <a:gd name="T28" fmla="*/ 0 w 30"/>
                <a:gd name="T29" fmla="*/ 1134 h 1422"/>
                <a:gd name="T30" fmla="*/ 0 w 30"/>
                <a:gd name="T31" fmla="*/ 990 h 1422"/>
                <a:gd name="T32" fmla="*/ 30 w 30"/>
                <a:gd name="T33" fmla="*/ 990 h 1422"/>
                <a:gd name="T34" fmla="*/ 30 w 30"/>
                <a:gd name="T35" fmla="*/ 996 h 1422"/>
                <a:gd name="T36" fmla="*/ 0 w 30"/>
                <a:gd name="T37" fmla="*/ 996 h 1422"/>
                <a:gd name="T38" fmla="*/ 0 w 30"/>
                <a:gd name="T39" fmla="*/ 990 h 1422"/>
                <a:gd name="T40" fmla="*/ 0 w 30"/>
                <a:gd name="T41" fmla="*/ 852 h 1422"/>
                <a:gd name="T42" fmla="*/ 30 w 30"/>
                <a:gd name="T43" fmla="*/ 852 h 1422"/>
                <a:gd name="T44" fmla="*/ 30 w 30"/>
                <a:gd name="T45" fmla="*/ 858 h 1422"/>
                <a:gd name="T46" fmla="*/ 0 w 30"/>
                <a:gd name="T47" fmla="*/ 858 h 1422"/>
                <a:gd name="T48" fmla="*/ 0 w 30"/>
                <a:gd name="T49" fmla="*/ 852 h 1422"/>
                <a:gd name="T50" fmla="*/ 0 w 30"/>
                <a:gd name="T51" fmla="*/ 708 h 1422"/>
                <a:gd name="T52" fmla="*/ 30 w 30"/>
                <a:gd name="T53" fmla="*/ 708 h 1422"/>
                <a:gd name="T54" fmla="*/ 30 w 30"/>
                <a:gd name="T55" fmla="*/ 714 h 1422"/>
                <a:gd name="T56" fmla="*/ 0 w 30"/>
                <a:gd name="T57" fmla="*/ 714 h 1422"/>
                <a:gd name="T58" fmla="*/ 0 w 30"/>
                <a:gd name="T59" fmla="*/ 708 h 1422"/>
                <a:gd name="T60" fmla="*/ 0 w 30"/>
                <a:gd name="T61" fmla="*/ 570 h 1422"/>
                <a:gd name="T62" fmla="*/ 30 w 30"/>
                <a:gd name="T63" fmla="*/ 570 h 1422"/>
                <a:gd name="T64" fmla="*/ 30 w 30"/>
                <a:gd name="T65" fmla="*/ 576 h 1422"/>
                <a:gd name="T66" fmla="*/ 0 w 30"/>
                <a:gd name="T67" fmla="*/ 576 h 1422"/>
                <a:gd name="T68" fmla="*/ 0 w 30"/>
                <a:gd name="T69" fmla="*/ 570 h 1422"/>
                <a:gd name="T70" fmla="*/ 0 w 30"/>
                <a:gd name="T71" fmla="*/ 426 h 1422"/>
                <a:gd name="T72" fmla="*/ 30 w 30"/>
                <a:gd name="T73" fmla="*/ 426 h 1422"/>
                <a:gd name="T74" fmla="*/ 30 w 30"/>
                <a:gd name="T75" fmla="*/ 432 h 1422"/>
                <a:gd name="T76" fmla="*/ 0 w 30"/>
                <a:gd name="T77" fmla="*/ 432 h 1422"/>
                <a:gd name="T78" fmla="*/ 0 w 30"/>
                <a:gd name="T79" fmla="*/ 426 h 1422"/>
                <a:gd name="T80" fmla="*/ 0 w 30"/>
                <a:gd name="T81" fmla="*/ 282 h 1422"/>
                <a:gd name="T82" fmla="*/ 30 w 30"/>
                <a:gd name="T83" fmla="*/ 282 h 1422"/>
                <a:gd name="T84" fmla="*/ 30 w 30"/>
                <a:gd name="T85" fmla="*/ 288 h 1422"/>
                <a:gd name="T86" fmla="*/ 0 w 30"/>
                <a:gd name="T87" fmla="*/ 288 h 1422"/>
                <a:gd name="T88" fmla="*/ 0 w 30"/>
                <a:gd name="T89" fmla="*/ 282 h 1422"/>
                <a:gd name="T90" fmla="*/ 0 w 30"/>
                <a:gd name="T91" fmla="*/ 144 h 1422"/>
                <a:gd name="T92" fmla="*/ 30 w 30"/>
                <a:gd name="T93" fmla="*/ 144 h 1422"/>
                <a:gd name="T94" fmla="*/ 30 w 30"/>
                <a:gd name="T95" fmla="*/ 150 h 1422"/>
                <a:gd name="T96" fmla="*/ 0 w 30"/>
                <a:gd name="T97" fmla="*/ 150 h 1422"/>
                <a:gd name="T98" fmla="*/ 0 w 30"/>
                <a:gd name="T99" fmla="*/ 144 h 1422"/>
                <a:gd name="T100" fmla="*/ 0 w 30"/>
                <a:gd name="T101" fmla="*/ 0 h 1422"/>
                <a:gd name="T102" fmla="*/ 30 w 30"/>
                <a:gd name="T103" fmla="*/ 0 h 1422"/>
                <a:gd name="T104" fmla="*/ 30 w 30"/>
                <a:gd name="T105" fmla="*/ 6 h 1422"/>
                <a:gd name="T106" fmla="*/ 0 w 30"/>
                <a:gd name="T107" fmla="*/ 6 h 1422"/>
                <a:gd name="T108" fmla="*/ 0 w 30"/>
                <a:gd name="T109" fmla="*/ 0 h 1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
                <a:gd name="T166" fmla="*/ 0 h 1422"/>
                <a:gd name="T167" fmla="*/ 30 w 30"/>
                <a:gd name="T168" fmla="*/ 1422 h 14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 h="1422">
                  <a:moveTo>
                    <a:pt x="0" y="1416"/>
                  </a:moveTo>
                  <a:lnTo>
                    <a:pt x="30" y="1416"/>
                  </a:lnTo>
                  <a:lnTo>
                    <a:pt x="30" y="1422"/>
                  </a:lnTo>
                  <a:lnTo>
                    <a:pt x="0" y="1422"/>
                  </a:lnTo>
                  <a:lnTo>
                    <a:pt x="0" y="1416"/>
                  </a:lnTo>
                  <a:close/>
                  <a:moveTo>
                    <a:pt x="0" y="1272"/>
                  </a:moveTo>
                  <a:lnTo>
                    <a:pt x="30" y="1272"/>
                  </a:lnTo>
                  <a:lnTo>
                    <a:pt x="30" y="1278"/>
                  </a:lnTo>
                  <a:lnTo>
                    <a:pt x="0" y="1278"/>
                  </a:lnTo>
                  <a:lnTo>
                    <a:pt x="0" y="1272"/>
                  </a:lnTo>
                  <a:close/>
                  <a:moveTo>
                    <a:pt x="0" y="1134"/>
                  </a:moveTo>
                  <a:lnTo>
                    <a:pt x="30" y="1134"/>
                  </a:lnTo>
                  <a:lnTo>
                    <a:pt x="30" y="1140"/>
                  </a:lnTo>
                  <a:lnTo>
                    <a:pt x="0" y="1140"/>
                  </a:lnTo>
                  <a:lnTo>
                    <a:pt x="0" y="1134"/>
                  </a:lnTo>
                  <a:close/>
                  <a:moveTo>
                    <a:pt x="0" y="990"/>
                  </a:moveTo>
                  <a:lnTo>
                    <a:pt x="30" y="990"/>
                  </a:lnTo>
                  <a:lnTo>
                    <a:pt x="30" y="996"/>
                  </a:lnTo>
                  <a:lnTo>
                    <a:pt x="0" y="996"/>
                  </a:lnTo>
                  <a:lnTo>
                    <a:pt x="0" y="990"/>
                  </a:lnTo>
                  <a:close/>
                  <a:moveTo>
                    <a:pt x="0" y="852"/>
                  </a:moveTo>
                  <a:lnTo>
                    <a:pt x="30" y="852"/>
                  </a:lnTo>
                  <a:lnTo>
                    <a:pt x="30" y="858"/>
                  </a:lnTo>
                  <a:lnTo>
                    <a:pt x="0" y="858"/>
                  </a:lnTo>
                  <a:lnTo>
                    <a:pt x="0" y="852"/>
                  </a:lnTo>
                  <a:close/>
                  <a:moveTo>
                    <a:pt x="0" y="708"/>
                  </a:moveTo>
                  <a:lnTo>
                    <a:pt x="30" y="708"/>
                  </a:lnTo>
                  <a:lnTo>
                    <a:pt x="30" y="714"/>
                  </a:lnTo>
                  <a:lnTo>
                    <a:pt x="0" y="714"/>
                  </a:lnTo>
                  <a:lnTo>
                    <a:pt x="0" y="708"/>
                  </a:lnTo>
                  <a:close/>
                  <a:moveTo>
                    <a:pt x="0" y="570"/>
                  </a:moveTo>
                  <a:lnTo>
                    <a:pt x="30" y="570"/>
                  </a:lnTo>
                  <a:lnTo>
                    <a:pt x="30" y="576"/>
                  </a:lnTo>
                  <a:lnTo>
                    <a:pt x="0" y="576"/>
                  </a:lnTo>
                  <a:lnTo>
                    <a:pt x="0" y="570"/>
                  </a:lnTo>
                  <a:close/>
                  <a:moveTo>
                    <a:pt x="0" y="426"/>
                  </a:moveTo>
                  <a:lnTo>
                    <a:pt x="30" y="426"/>
                  </a:lnTo>
                  <a:lnTo>
                    <a:pt x="30" y="432"/>
                  </a:lnTo>
                  <a:lnTo>
                    <a:pt x="0" y="432"/>
                  </a:lnTo>
                  <a:lnTo>
                    <a:pt x="0" y="426"/>
                  </a:lnTo>
                  <a:close/>
                  <a:moveTo>
                    <a:pt x="0" y="282"/>
                  </a:moveTo>
                  <a:lnTo>
                    <a:pt x="30" y="282"/>
                  </a:lnTo>
                  <a:lnTo>
                    <a:pt x="30" y="288"/>
                  </a:lnTo>
                  <a:lnTo>
                    <a:pt x="0" y="288"/>
                  </a:lnTo>
                  <a:lnTo>
                    <a:pt x="0" y="282"/>
                  </a:lnTo>
                  <a:close/>
                  <a:moveTo>
                    <a:pt x="0" y="144"/>
                  </a:moveTo>
                  <a:lnTo>
                    <a:pt x="30" y="144"/>
                  </a:lnTo>
                  <a:lnTo>
                    <a:pt x="30" y="150"/>
                  </a:lnTo>
                  <a:lnTo>
                    <a:pt x="0" y="150"/>
                  </a:lnTo>
                  <a:lnTo>
                    <a:pt x="0" y="144"/>
                  </a:lnTo>
                  <a:close/>
                  <a:moveTo>
                    <a:pt x="0" y="0"/>
                  </a:moveTo>
                  <a:lnTo>
                    <a:pt x="30" y="0"/>
                  </a:lnTo>
                  <a:lnTo>
                    <a:pt x="30" y="6"/>
                  </a:lnTo>
                  <a:lnTo>
                    <a:pt x="0" y="6"/>
                  </a:lnTo>
                  <a:lnTo>
                    <a:pt x="0" y="0"/>
                  </a:lnTo>
                  <a:close/>
                </a:path>
              </a:pathLst>
            </a:custGeom>
            <a:solidFill>
              <a:srgbClr val="000000"/>
            </a:solidFill>
            <a:ln w="9525" cap="flat">
              <a:solidFill>
                <a:srgbClr val="000000"/>
              </a:solidFill>
              <a:prstDash val="solid"/>
              <a:bevel/>
              <a:headEnd/>
              <a:tailEnd/>
            </a:ln>
          </p:spPr>
          <p:txBody>
            <a:bodyPr/>
            <a:lstStyle/>
            <a:p>
              <a:pPr>
                <a:defRPr/>
              </a:pPr>
              <a:endParaRPr lang="en-US">
                <a:latin typeface="+mn-lt"/>
              </a:endParaRPr>
            </a:p>
          </p:txBody>
        </p:sp>
        <p:sp>
          <p:nvSpPr>
            <p:cNvPr id="3093" name="Rectangle 57"/>
            <p:cNvSpPr>
              <a:spLocks noChangeArrowheads="1"/>
            </p:cNvSpPr>
            <p:nvPr/>
          </p:nvSpPr>
          <p:spPr bwMode="auto">
            <a:xfrm>
              <a:off x="2000215" y="4667250"/>
              <a:ext cx="3963160" cy="9525"/>
            </a:xfrm>
            <a:prstGeom prst="rect">
              <a:avLst/>
            </a:prstGeom>
            <a:solidFill>
              <a:srgbClr val="000000"/>
            </a:solidFill>
            <a:ln w="9525">
              <a:solidFill>
                <a:srgbClr val="000000"/>
              </a:solidFill>
              <a:bevel/>
              <a:headEnd/>
              <a:tailEnd/>
            </a:ln>
          </p:spPr>
          <p:txBody>
            <a:bodyPr/>
            <a:lstStyle/>
            <a:p>
              <a:pPr>
                <a:defRPr/>
              </a:pPr>
              <a:endParaRPr lang="en-US">
                <a:latin typeface="+mn-lt"/>
              </a:endParaRPr>
            </a:p>
          </p:txBody>
        </p:sp>
        <p:sp>
          <p:nvSpPr>
            <p:cNvPr id="3094" name="Rectangle 58"/>
            <p:cNvSpPr>
              <a:spLocks noChangeArrowheads="1"/>
            </p:cNvSpPr>
            <p:nvPr/>
          </p:nvSpPr>
          <p:spPr bwMode="auto">
            <a:xfrm>
              <a:off x="1781098" y="4592638"/>
              <a:ext cx="64874" cy="147818"/>
            </a:xfrm>
            <a:prstGeom prst="rect">
              <a:avLst/>
            </a:prstGeom>
            <a:noFill/>
            <a:ln w="9525">
              <a:noFill/>
              <a:miter lim="800000"/>
              <a:headEnd/>
              <a:tailEnd/>
            </a:ln>
          </p:spPr>
          <p:txBody>
            <a:bodyPr wrap="none" lIns="0" tIns="0" rIns="0" bIns="0">
              <a:spAutoFit/>
            </a:bodyPr>
            <a:lstStyle/>
            <a:p>
              <a:pPr>
                <a:defRPr/>
              </a:pPr>
              <a:r>
                <a:rPr lang="en-US" sz="1400" dirty="0">
                  <a:solidFill>
                    <a:srgbClr val="000000"/>
                  </a:solidFill>
                  <a:latin typeface="+mn-lt"/>
                </a:rPr>
                <a:t>0</a:t>
              </a:r>
              <a:endParaRPr lang="en-US" sz="1400" dirty="0">
                <a:latin typeface="+mn-lt"/>
              </a:endParaRPr>
            </a:p>
          </p:txBody>
        </p:sp>
        <p:sp>
          <p:nvSpPr>
            <p:cNvPr id="3095" name="Rectangle 59"/>
            <p:cNvSpPr>
              <a:spLocks noChangeArrowheads="1"/>
            </p:cNvSpPr>
            <p:nvPr/>
          </p:nvSpPr>
          <p:spPr bwMode="auto">
            <a:xfrm>
              <a:off x="1700119" y="4367213"/>
              <a:ext cx="129746" cy="147818"/>
            </a:xfrm>
            <a:prstGeom prst="rect">
              <a:avLst/>
            </a:prstGeom>
            <a:noFill/>
            <a:ln w="9525">
              <a:noFill/>
              <a:miter lim="800000"/>
              <a:headEnd/>
              <a:tailEnd/>
            </a:ln>
          </p:spPr>
          <p:txBody>
            <a:bodyPr wrap="none" lIns="0" tIns="0" rIns="0" bIns="0">
              <a:spAutoFit/>
            </a:bodyPr>
            <a:lstStyle/>
            <a:p>
              <a:pPr>
                <a:defRPr/>
              </a:pPr>
              <a:r>
                <a:rPr lang="en-US" sz="1400" dirty="0">
                  <a:solidFill>
                    <a:srgbClr val="000000"/>
                  </a:solidFill>
                  <a:latin typeface="+mn-lt"/>
                </a:rPr>
                <a:t>10</a:t>
              </a:r>
              <a:endParaRPr lang="en-US" sz="1400" dirty="0">
                <a:latin typeface="+mn-lt"/>
              </a:endParaRPr>
            </a:p>
          </p:txBody>
        </p:sp>
        <p:sp>
          <p:nvSpPr>
            <p:cNvPr id="3096" name="Rectangle 60"/>
            <p:cNvSpPr>
              <a:spLocks noChangeArrowheads="1"/>
            </p:cNvSpPr>
            <p:nvPr/>
          </p:nvSpPr>
          <p:spPr bwMode="auto">
            <a:xfrm>
              <a:off x="1700119" y="4143375"/>
              <a:ext cx="129746" cy="147818"/>
            </a:xfrm>
            <a:prstGeom prst="rect">
              <a:avLst/>
            </a:prstGeom>
            <a:noFill/>
            <a:ln w="9525">
              <a:noFill/>
              <a:miter lim="800000"/>
              <a:headEnd/>
              <a:tailEnd/>
            </a:ln>
          </p:spPr>
          <p:txBody>
            <a:bodyPr wrap="none" lIns="0" tIns="0" rIns="0" bIns="0">
              <a:spAutoFit/>
            </a:bodyPr>
            <a:lstStyle/>
            <a:p>
              <a:pPr>
                <a:defRPr/>
              </a:pPr>
              <a:r>
                <a:rPr lang="en-US" sz="1400">
                  <a:solidFill>
                    <a:srgbClr val="000000"/>
                  </a:solidFill>
                  <a:latin typeface="+mn-lt"/>
                </a:rPr>
                <a:t>20</a:t>
              </a:r>
              <a:endParaRPr lang="en-US" sz="1400">
                <a:latin typeface="+mn-lt"/>
              </a:endParaRPr>
            </a:p>
          </p:txBody>
        </p:sp>
        <p:sp>
          <p:nvSpPr>
            <p:cNvPr id="3097" name="Rectangle 61"/>
            <p:cNvSpPr>
              <a:spLocks noChangeArrowheads="1"/>
            </p:cNvSpPr>
            <p:nvPr/>
          </p:nvSpPr>
          <p:spPr bwMode="auto">
            <a:xfrm>
              <a:off x="1700119" y="3919538"/>
              <a:ext cx="129746" cy="147818"/>
            </a:xfrm>
            <a:prstGeom prst="rect">
              <a:avLst/>
            </a:prstGeom>
            <a:noFill/>
            <a:ln w="9525">
              <a:noFill/>
              <a:miter lim="800000"/>
              <a:headEnd/>
              <a:tailEnd/>
            </a:ln>
          </p:spPr>
          <p:txBody>
            <a:bodyPr wrap="none" lIns="0" tIns="0" rIns="0" bIns="0">
              <a:spAutoFit/>
            </a:bodyPr>
            <a:lstStyle/>
            <a:p>
              <a:pPr>
                <a:defRPr/>
              </a:pPr>
              <a:r>
                <a:rPr lang="en-US" sz="1400" dirty="0">
                  <a:solidFill>
                    <a:srgbClr val="000000"/>
                  </a:solidFill>
                  <a:latin typeface="+mn-lt"/>
                </a:rPr>
                <a:t>30</a:t>
              </a:r>
              <a:endParaRPr lang="en-US" sz="1400" dirty="0">
                <a:latin typeface="+mn-lt"/>
              </a:endParaRPr>
            </a:p>
          </p:txBody>
        </p:sp>
        <p:sp>
          <p:nvSpPr>
            <p:cNvPr id="3098" name="Rectangle 62"/>
            <p:cNvSpPr>
              <a:spLocks noChangeArrowheads="1"/>
            </p:cNvSpPr>
            <p:nvPr/>
          </p:nvSpPr>
          <p:spPr bwMode="auto">
            <a:xfrm>
              <a:off x="1700119" y="3695700"/>
              <a:ext cx="129746" cy="147818"/>
            </a:xfrm>
            <a:prstGeom prst="rect">
              <a:avLst/>
            </a:prstGeom>
            <a:noFill/>
            <a:ln w="9525">
              <a:noFill/>
              <a:miter lim="800000"/>
              <a:headEnd/>
              <a:tailEnd/>
            </a:ln>
          </p:spPr>
          <p:txBody>
            <a:bodyPr wrap="none" lIns="0" tIns="0" rIns="0" bIns="0">
              <a:spAutoFit/>
            </a:bodyPr>
            <a:lstStyle/>
            <a:p>
              <a:pPr>
                <a:defRPr/>
              </a:pPr>
              <a:r>
                <a:rPr lang="en-US" sz="1400" dirty="0">
                  <a:solidFill>
                    <a:srgbClr val="000000"/>
                  </a:solidFill>
                  <a:latin typeface="+mn-lt"/>
                </a:rPr>
                <a:t>40</a:t>
              </a:r>
              <a:endParaRPr lang="en-US" sz="1400" dirty="0">
                <a:latin typeface="+mn-lt"/>
              </a:endParaRPr>
            </a:p>
          </p:txBody>
        </p:sp>
        <p:sp>
          <p:nvSpPr>
            <p:cNvPr id="3099" name="Rectangle 63"/>
            <p:cNvSpPr>
              <a:spLocks noChangeArrowheads="1"/>
            </p:cNvSpPr>
            <p:nvPr/>
          </p:nvSpPr>
          <p:spPr bwMode="auto">
            <a:xfrm>
              <a:off x="1700119" y="3470276"/>
              <a:ext cx="129746" cy="147818"/>
            </a:xfrm>
            <a:prstGeom prst="rect">
              <a:avLst/>
            </a:prstGeom>
            <a:noFill/>
            <a:ln w="9525">
              <a:noFill/>
              <a:miter lim="800000"/>
              <a:headEnd/>
              <a:tailEnd/>
            </a:ln>
          </p:spPr>
          <p:txBody>
            <a:bodyPr wrap="none" lIns="0" tIns="0" rIns="0" bIns="0">
              <a:spAutoFit/>
            </a:bodyPr>
            <a:lstStyle/>
            <a:p>
              <a:pPr>
                <a:defRPr/>
              </a:pPr>
              <a:r>
                <a:rPr lang="en-US" sz="1400" dirty="0">
                  <a:solidFill>
                    <a:srgbClr val="000000"/>
                  </a:solidFill>
                  <a:latin typeface="+mn-lt"/>
                </a:rPr>
                <a:t>50</a:t>
              </a:r>
              <a:endParaRPr lang="en-US" sz="1400" dirty="0">
                <a:latin typeface="+mn-lt"/>
              </a:endParaRPr>
            </a:p>
          </p:txBody>
        </p:sp>
        <p:sp>
          <p:nvSpPr>
            <p:cNvPr id="3100" name="Rectangle 64"/>
            <p:cNvSpPr>
              <a:spLocks noChangeArrowheads="1"/>
            </p:cNvSpPr>
            <p:nvPr/>
          </p:nvSpPr>
          <p:spPr bwMode="auto">
            <a:xfrm>
              <a:off x="1700119" y="3246439"/>
              <a:ext cx="129746" cy="147818"/>
            </a:xfrm>
            <a:prstGeom prst="rect">
              <a:avLst/>
            </a:prstGeom>
            <a:noFill/>
            <a:ln w="9525">
              <a:noFill/>
              <a:miter lim="800000"/>
              <a:headEnd/>
              <a:tailEnd/>
            </a:ln>
          </p:spPr>
          <p:txBody>
            <a:bodyPr wrap="none" lIns="0" tIns="0" rIns="0" bIns="0">
              <a:spAutoFit/>
            </a:bodyPr>
            <a:lstStyle/>
            <a:p>
              <a:pPr>
                <a:defRPr/>
              </a:pPr>
              <a:r>
                <a:rPr lang="en-US" sz="1400" dirty="0">
                  <a:solidFill>
                    <a:srgbClr val="000000"/>
                  </a:solidFill>
                  <a:latin typeface="+mn-lt"/>
                </a:rPr>
                <a:t>60</a:t>
              </a:r>
              <a:endParaRPr lang="en-US" sz="1400" dirty="0">
                <a:latin typeface="+mn-lt"/>
              </a:endParaRPr>
            </a:p>
          </p:txBody>
        </p:sp>
        <p:sp>
          <p:nvSpPr>
            <p:cNvPr id="3101" name="Rectangle 65"/>
            <p:cNvSpPr>
              <a:spLocks noChangeArrowheads="1"/>
            </p:cNvSpPr>
            <p:nvPr/>
          </p:nvSpPr>
          <p:spPr bwMode="auto">
            <a:xfrm>
              <a:off x="1700119" y="3022601"/>
              <a:ext cx="129746" cy="147818"/>
            </a:xfrm>
            <a:prstGeom prst="rect">
              <a:avLst/>
            </a:prstGeom>
            <a:noFill/>
            <a:ln w="9525">
              <a:noFill/>
              <a:miter lim="800000"/>
              <a:headEnd/>
              <a:tailEnd/>
            </a:ln>
          </p:spPr>
          <p:txBody>
            <a:bodyPr wrap="none" lIns="0" tIns="0" rIns="0" bIns="0">
              <a:spAutoFit/>
            </a:bodyPr>
            <a:lstStyle/>
            <a:p>
              <a:pPr>
                <a:defRPr/>
              </a:pPr>
              <a:r>
                <a:rPr lang="en-US" sz="1400" dirty="0">
                  <a:solidFill>
                    <a:srgbClr val="000000"/>
                  </a:solidFill>
                  <a:latin typeface="+mn-lt"/>
                </a:rPr>
                <a:t>70</a:t>
              </a:r>
              <a:endParaRPr lang="en-US" sz="1400" dirty="0">
                <a:latin typeface="+mn-lt"/>
              </a:endParaRPr>
            </a:p>
          </p:txBody>
        </p:sp>
        <p:sp>
          <p:nvSpPr>
            <p:cNvPr id="3102" name="Rectangle 66"/>
            <p:cNvSpPr>
              <a:spLocks noChangeArrowheads="1"/>
            </p:cNvSpPr>
            <p:nvPr/>
          </p:nvSpPr>
          <p:spPr bwMode="auto">
            <a:xfrm>
              <a:off x="1700119" y="2798764"/>
              <a:ext cx="129746" cy="147818"/>
            </a:xfrm>
            <a:prstGeom prst="rect">
              <a:avLst/>
            </a:prstGeom>
            <a:noFill/>
            <a:ln w="9525">
              <a:noFill/>
              <a:miter lim="800000"/>
              <a:headEnd/>
              <a:tailEnd/>
            </a:ln>
          </p:spPr>
          <p:txBody>
            <a:bodyPr wrap="none" lIns="0" tIns="0" rIns="0" bIns="0">
              <a:spAutoFit/>
            </a:bodyPr>
            <a:lstStyle/>
            <a:p>
              <a:pPr>
                <a:defRPr/>
              </a:pPr>
              <a:r>
                <a:rPr lang="en-US" sz="1400" dirty="0">
                  <a:solidFill>
                    <a:srgbClr val="000000"/>
                  </a:solidFill>
                  <a:latin typeface="+mn-lt"/>
                </a:rPr>
                <a:t>80</a:t>
              </a:r>
              <a:endParaRPr lang="en-US" sz="1400" dirty="0">
                <a:latin typeface="+mn-lt"/>
              </a:endParaRPr>
            </a:p>
          </p:txBody>
        </p:sp>
        <p:sp>
          <p:nvSpPr>
            <p:cNvPr id="3103" name="Rectangle 67"/>
            <p:cNvSpPr>
              <a:spLocks noChangeArrowheads="1"/>
            </p:cNvSpPr>
            <p:nvPr/>
          </p:nvSpPr>
          <p:spPr bwMode="auto">
            <a:xfrm>
              <a:off x="1700119" y="2573339"/>
              <a:ext cx="129746" cy="147818"/>
            </a:xfrm>
            <a:prstGeom prst="rect">
              <a:avLst/>
            </a:prstGeom>
            <a:noFill/>
            <a:ln w="9525">
              <a:noFill/>
              <a:miter lim="800000"/>
              <a:headEnd/>
              <a:tailEnd/>
            </a:ln>
          </p:spPr>
          <p:txBody>
            <a:bodyPr wrap="none" lIns="0" tIns="0" rIns="0" bIns="0">
              <a:spAutoFit/>
            </a:bodyPr>
            <a:lstStyle/>
            <a:p>
              <a:pPr>
                <a:defRPr/>
              </a:pPr>
              <a:r>
                <a:rPr lang="en-US" sz="1400" dirty="0">
                  <a:solidFill>
                    <a:srgbClr val="000000"/>
                  </a:solidFill>
                  <a:latin typeface="+mn-lt"/>
                </a:rPr>
                <a:t>90</a:t>
              </a:r>
              <a:endParaRPr lang="en-US" sz="1400" dirty="0">
                <a:latin typeface="+mn-lt"/>
              </a:endParaRPr>
            </a:p>
          </p:txBody>
        </p:sp>
        <p:sp>
          <p:nvSpPr>
            <p:cNvPr id="3104" name="Rectangle 68"/>
            <p:cNvSpPr>
              <a:spLocks noChangeArrowheads="1"/>
            </p:cNvSpPr>
            <p:nvPr/>
          </p:nvSpPr>
          <p:spPr bwMode="auto">
            <a:xfrm>
              <a:off x="1609615" y="2349501"/>
              <a:ext cx="194619" cy="147818"/>
            </a:xfrm>
            <a:prstGeom prst="rect">
              <a:avLst/>
            </a:prstGeom>
            <a:noFill/>
            <a:ln w="9525">
              <a:noFill/>
              <a:miter lim="800000"/>
              <a:headEnd/>
              <a:tailEnd/>
            </a:ln>
          </p:spPr>
          <p:txBody>
            <a:bodyPr wrap="none" lIns="0" tIns="0" rIns="0" bIns="0">
              <a:spAutoFit/>
            </a:bodyPr>
            <a:lstStyle/>
            <a:p>
              <a:pPr>
                <a:defRPr/>
              </a:pPr>
              <a:r>
                <a:rPr lang="en-US" sz="1400" dirty="0">
                  <a:solidFill>
                    <a:srgbClr val="000000"/>
                  </a:solidFill>
                  <a:latin typeface="+mn-lt"/>
                </a:rPr>
                <a:t>100</a:t>
              </a:r>
              <a:endParaRPr lang="en-US" sz="1400" dirty="0">
                <a:latin typeface="+mn-lt"/>
              </a:endParaRPr>
            </a:p>
          </p:txBody>
        </p:sp>
      </p:grpSp>
      <p:sp>
        <p:nvSpPr>
          <p:cNvPr id="3076" name="TextBox 74"/>
          <p:cNvSpPr txBox="1">
            <a:spLocks noChangeArrowheads="1"/>
          </p:cNvSpPr>
          <p:nvPr/>
        </p:nvSpPr>
        <p:spPr bwMode="auto">
          <a:xfrm>
            <a:off x="516" y="6352401"/>
            <a:ext cx="2133084" cy="276999"/>
          </a:xfrm>
          <a:prstGeom prst="rect">
            <a:avLst/>
          </a:prstGeom>
          <a:noFill/>
          <a:ln w="9525">
            <a:noFill/>
            <a:miter lim="800000"/>
            <a:headEnd/>
            <a:tailEnd/>
          </a:ln>
        </p:spPr>
        <p:txBody>
          <a:bodyPr wrap="none">
            <a:spAutoFit/>
          </a:bodyPr>
          <a:lstStyle/>
          <a:p>
            <a:r>
              <a:rPr lang="en-US" sz="1200" baseline="30000" dirty="0">
                <a:latin typeface="+mn-lt"/>
              </a:rPr>
              <a:t>†</a:t>
            </a:r>
            <a:r>
              <a:rPr lang="en-US" sz="1200" dirty="0">
                <a:latin typeface="+mn-lt"/>
              </a:rPr>
              <a:t> </a:t>
            </a:r>
            <a:r>
              <a:rPr lang="en-US" sz="1200" dirty="0" smtClean="0">
                <a:latin typeface="+mn-lt"/>
              </a:rPr>
              <a:t>Participant </a:t>
            </a:r>
            <a:r>
              <a:rPr lang="en-US" sz="1200" dirty="0">
                <a:latin typeface="+mn-lt"/>
              </a:rPr>
              <a:t>count, </a:t>
            </a:r>
            <a:r>
              <a:rPr lang="en-US" sz="1200" dirty="0" smtClean="0">
                <a:latin typeface="+mn-lt"/>
              </a:rPr>
              <a:t>to-date.</a:t>
            </a:r>
            <a:endParaRPr lang="en-US" sz="1200"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a:grpSpLocks/>
          </p:cNvGrpSpPr>
          <p:nvPr/>
        </p:nvGrpSpPr>
        <p:grpSpPr bwMode="auto">
          <a:xfrm>
            <a:off x="487772" y="1428366"/>
            <a:ext cx="8015939" cy="4515234"/>
            <a:chOff x="2296734" y="1676400"/>
            <a:chExt cx="4370535" cy="2491698"/>
          </a:xfrm>
        </p:grpSpPr>
        <p:sp>
          <p:nvSpPr>
            <p:cNvPr id="4101" name="Freeform 6"/>
            <p:cNvSpPr>
              <a:spLocks noEditPoints="1"/>
            </p:cNvSpPr>
            <p:nvPr/>
          </p:nvSpPr>
          <p:spPr bwMode="auto">
            <a:xfrm>
              <a:off x="4466875" y="1805012"/>
              <a:ext cx="1590761" cy="1791046"/>
            </a:xfrm>
            <a:custGeom>
              <a:avLst/>
              <a:gdLst>
                <a:gd name="T0" fmla="*/ 0 w 1002"/>
                <a:gd name="T1" fmla="*/ 1628775 h 1128"/>
                <a:gd name="T2" fmla="*/ 209550 w 1002"/>
                <a:gd name="T3" fmla="*/ 1628775 h 1128"/>
                <a:gd name="T4" fmla="*/ 209550 w 1002"/>
                <a:gd name="T5" fmla="*/ 1790700 h 1128"/>
                <a:gd name="T6" fmla="*/ 0 w 1002"/>
                <a:gd name="T7" fmla="*/ 1790700 h 1128"/>
                <a:gd name="T8" fmla="*/ 0 w 1002"/>
                <a:gd name="T9" fmla="*/ 1628775 h 1128"/>
                <a:gd name="T10" fmla="*/ 0 w 1002"/>
                <a:gd name="T11" fmla="*/ 1219200 h 1128"/>
                <a:gd name="T12" fmla="*/ 400050 w 1002"/>
                <a:gd name="T13" fmla="*/ 1219200 h 1128"/>
                <a:gd name="T14" fmla="*/ 400050 w 1002"/>
                <a:gd name="T15" fmla="*/ 1381125 h 1128"/>
                <a:gd name="T16" fmla="*/ 0 w 1002"/>
                <a:gd name="T17" fmla="*/ 1381125 h 1128"/>
                <a:gd name="T18" fmla="*/ 0 w 1002"/>
                <a:gd name="T19" fmla="*/ 1219200 h 1128"/>
                <a:gd name="T20" fmla="*/ 0 w 1002"/>
                <a:gd name="T21" fmla="*/ 809625 h 1128"/>
                <a:gd name="T22" fmla="*/ 876300 w 1002"/>
                <a:gd name="T23" fmla="*/ 809625 h 1128"/>
                <a:gd name="T24" fmla="*/ 876300 w 1002"/>
                <a:gd name="T25" fmla="*/ 971550 h 1128"/>
                <a:gd name="T26" fmla="*/ 0 w 1002"/>
                <a:gd name="T27" fmla="*/ 971550 h 1128"/>
                <a:gd name="T28" fmla="*/ 0 w 1002"/>
                <a:gd name="T29" fmla="*/ 809625 h 1128"/>
                <a:gd name="T30" fmla="*/ 0 w 1002"/>
                <a:gd name="T31" fmla="*/ 400050 h 1128"/>
                <a:gd name="T32" fmla="*/ 1314450 w 1002"/>
                <a:gd name="T33" fmla="*/ 400050 h 1128"/>
                <a:gd name="T34" fmla="*/ 1314450 w 1002"/>
                <a:gd name="T35" fmla="*/ 561975 h 1128"/>
                <a:gd name="T36" fmla="*/ 0 w 1002"/>
                <a:gd name="T37" fmla="*/ 561975 h 1128"/>
                <a:gd name="T38" fmla="*/ 0 w 1002"/>
                <a:gd name="T39" fmla="*/ 400050 h 1128"/>
                <a:gd name="T40" fmla="*/ 0 w 1002"/>
                <a:gd name="T41" fmla="*/ 0 h 1128"/>
                <a:gd name="T42" fmla="*/ 1590675 w 1002"/>
                <a:gd name="T43" fmla="*/ 0 h 1128"/>
                <a:gd name="T44" fmla="*/ 1590675 w 1002"/>
                <a:gd name="T45" fmla="*/ 161925 h 1128"/>
                <a:gd name="T46" fmla="*/ 0 w 1002"/>
                <a:gd name="T47" fmla="*/ 161925 h 1128"/>
                <a:gd name="T48" fmla="*/ 0 w 1002"/>
                <a:gd name="T49" fmla="*/ 0 h 1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02"/>
                <a:gd name="T76" fmla="*/ 0 h 1128"/>
                <a:gd name="T77" fmla="*/ 1002 w 1002"/>
                <a:gd name="T78" fmla="*/ 1128 h 1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02" h="1128">
                  <a:moveTo>
                    <a:pt x="0" y="1026"/>
                  </a:moveTo>
                  <a:lnTo>
                    <a:pt x="132" y="1026"/>
                  </a:lnTo>
                  <a:lnTo>
                    <a:pt x="132" y="1128"/>
                  </a:lnTo>
                  <a:lnTo>
                    <a:pt x="0" y="1128"/>
                  </a:lnTo>
                  <a:lnTo>
                    <a:pt x="0" y="1026"/>
                  </a:lnTo>
                  <a:close/>
                  <a:moveTo>
                    <a:pt x="0" y="768"/>
                  </a:moveTo>
                  <a:lnTo>
                    <a:pt x="252" y="768"/>
                  </a:lnTo>
                  <a:lnTo>
                    <a:pt x="252" y="870"/>
                  </a:lnTo>
                  <a:lnTo>
                    <a:pt x="0" y="870"/>
                  </a:lnTo>
                  <a:lnTo>
                    <a:pt x="0" y="768"/>
                  </a:lnTo>
                  <a:close/>
                  <a:moveTo>
                    <a:pt x="0" y="510"/>
                  </a:moveTo>
                  <a:lnTo>
                    <a:pt x="552" y="510"/>
                  </a:lnTo>
                  <a:lnTo>
                    <a:pt x="552" y="612"/>
                  </a:lnTo>
                  <a:lnTo>
                    <a:pt x="0" y="612"/>
                  </a:lnTo>
                  <a:lnTo>
                    <a:pt x="0" y="510"/>
                  </a:lnTo>
                  <a:close/>
                  <a:moveTo>
                    <a:pt x="0" y="252"/>
                  </a:moveTo>
                  <a:lnTo>
                    <a:pt x="828" y="252"/>
                  </a:lnTo>
                  <a:lnTo>
                    <a:pt x="828" y="354"/>
                  </a:lnTo>
                  <a:lnTo>
                    <a:pt x="0" y="354"/>
                  </a:lnTo>
                  <a:lnTo>
                    <a:pt x="0" y="252"/>
                  </a:lnTo>
                  <a:close/>
                  <a:moveTo>
                    <a:pt x="0" y="0"/>
                  </a:moveTo>
                  <a:lnTo>
                    <a:pt x="1002" y="0"/>
                  </a:lnTo>
                  <a:lnTo>
                    <a:pt x="1002" y="102"/>
                  </a:lnTo>
                  <a:lnTo>
                    <a:pt x="0" y="102"/>
                  </a:lnTo>
                  <a:lnTo>
                    <a:pt x="0" y="0"/>
                  </a:lnTo>
                  <a:close/>
                </a:path>
              </a:pathLst>
            </a:custGeom>
            <a:solidFill>
              <a:srgbClr val="001D77"/>
            </a:solidFill>
            <a:ln w="9525">
              <a:noFill/>
              <a:round/>
              <a:headEnd/>
              <a:tailEnd/>
            </a:ln>
          </p:spPr>
          <p:txBody>
            <a:bodyPr/>
            <a:lstStyle/>
            <a:p>
              <a:pPr>
                <a:defRPr/>
              </a:pPr>
              <a:endParaRPr lang="en-US">
                <a:solidFill>
                  <a:srgbClr val="002060"/>
                </a:solidFill>
                <a:latin typeface="+mn-lt"/>
              </a:endParaRPr>
            </a:p>
          </p:txBody>
        </p:sp>
        <p:sp>
          <p:nvSpPr>
            <p:cNvPr id="4102" name="Rectangle 7"/>
            <p:cNvSpPr>
              <a:spLocks noChangeArrowheads="1"/>
            </p:cNvSpPr>
            <p:nvPr/>
          </p:nvSpPr>
          <p:spPr bwMode="auto">
            <a:xfrm>
              <a:off x="4471637" y="3710380"/>
              <a:ext cx="2195632" cy="9527"/>
            </a:xfrm>
            <a:prstGeom prst="rect">
              <a:avLst/>
            </a:prstGeom>
            <a:solidFill>
              <a:schemeClr val="tx1"/>
            </a:solidFill>
            <a:ln w="12700">
              <a:solidFill>
                <a:schemeClr val="tx1"/>
              </a:solidFill>
              <a:bevel/>
              <a:headEnd/>
              <a:tailEnd/>
            </a:ln>
          </p:spPr>
          <p:txBody>
            <a:bodyPr/>
            <a:lstStyle/>
            <a:p>
              <a:pPr>
                <a:defRPr/>
              </a:pPr>
              <a:endParaRPr lang="en-US" sz="1200">
                <a:solidFill>
                  <a:srgbClr val="002060"/>
                </a:solidFill>
                <a:latin typeface="+mn-lt"/>
              </a:endParaRPr>
            </a:p>
          </p:txBody>
        </p:sp>
        <p:sp>
          <p:nvSpPr>
            <p:cNvPr id="4103" name="Rectangle 8"/>
            <p:cNvSpPr>
              <a:spLocks noChangeArrowheads="1"/>
            </p:cNvSpPr>
            <p:nvPr/>
          </p:nvSpPr>
          <p:spPr bwMode="auto">
            <a:xfrm>
              <a:off x="4466875" y="1676400"/>
              <a:ext cx="9526" cy="2038744"/>
            </a:xfrm>
            <a:prstGeom prst="rect">
              <a:avLst/>
            </a:prstGeom>
            <a:solidFill>
              <a:schemeClr val="tx1"/>
            </a:solidFill>
            <a:ln w="12700">
              <a:solidFill>
                <a:schemeClr val="tx1"/>
              </a:solidFill>
              <a:bevel/>
              <a:headEnd/>
              <a:tailEnd/>
            </a:ln>
          </p:spPr>
          <p:txBody>
            <a:bodyPr/>
            <a:lstStyle/>
            <a:p>
              <a:pPr>
                <a:defRPr/>
              </a:pPr>
              <a:endParaRPr lang="en-US" sz="1200">
                <a:solidFill>
                  <a:srgbClr val="002060"/>
                </a:solidFill>
                <a:latin typeface="+mn-lt"/>
              </a:endParaRPr>
            </a:p>
          </p:txBody>
        </p:sp>
        <p:sp>
          <p:nvSpPr>
            <p:cNvPr id="4104" name="Rectangle 9"/>
            <p:cNvSpPr>
              <a:spLocks noChangeArrowheads="1"/>
            </p:cNvSpPr>
            <p:nvPr/>
          </p:nvSpPr>
          <p:spPr bwMode="auto">
            <a:xfrm>
              <a:off x="4760578" y="3453155"/>
              <a:ext cx="208014" cy="152860"/>
            </a:xfrm>
            <a:prstGeom prst="rect">
              <a:avLst/>
            </a:prstGeom>
            <a:noFill/>
            <a:ln w="9525">
              <a:noFill/>
              <a:miter lim="800000"/>
              <a:headEnd/>
              <a:tailEnd/>
            </a:ln>
          </p:spPr>
          <p:txBody>
            <a:bodyPr wrap="none" lIns="0" tIns="0" rIns="0" bIns="0">
              <a:spAutoFit/>
            </a:bodyPr>
            <a:lstStyle/>
            <a:p>
              <a:pPr>
                <a:defRPr/>
              </a:pPr>
              <a:r>
                <a:rPr lang="en-US" dirty="0">
                  <a:latin typeface="+mn-lt"/>
                  <a:cs typeface="Arial" charset="0"/>
                </a:rPr>
                <a:t>10%</a:t>
              </a:r>
            </a:p>
          </p:txBody>
        </p:sp>
        <p:sp>
          <p:nvSpPr>
            <p:cNvPr id="4105" name="Rectangle 10"/>
            <p:cNvSpPr>
              <a:spLocks noChangeArrowheads="1"/>
            </p:cNvSpPr>
            <p:nvPr/>
          </p:nvSpPr>
          <p:spPr bwMode="auto">
            <a:xfrm>
              <a:off x="4949501" y="3046676"/>
              <a:ext cx="208014" cy="152860"/>
            </a:xfrm>
            <a:prstGeom prst="rect">
              <a:avLst/>
            </a:prstGeom>
            <a:noFill/>
            <a:ln w="9525">
              <a:noFill/>
              <a:miter lim="800000"/>
              <a:headEnd/>
              <a:tailEnd/>
            </a:ln>
          </p:spPr>
          <p:txBody>
            <a:bodyPr wrap="none" lIns="0" tIns="0" rIns="0" bIns="0">
              <a:spAutoFit/>
            </a:bodyPr>
            <a:lstStyle/>
            <a:p>
              <a:pPr>
                <a:defRPr/>
              </a:pPr>
              <a:r>
                <a:rPr lang="en-US" dirty="0">
                  <a:latin typeface="+mn-lt"/>
                  <a:cs typeface="Arial" charset="0"/>
                </a:rPr>
                <a:t>19%</a:t>
              </a:r>
            </a:p>
          </p:txBody>
        </p:sp>
        <p:sp>
          <p:nvSpPr>
            <p:cNvPr id="4106" name="Rectangle 11"/>
            <p:cNvSpPr>
              <a:spLocks noChangeArrowheads="1"/>
            </p:cNvSpPr>
            <p:nvPr/>
          </p:nvSpPr>
          <p:spPr bwMode="auto">
            <a:xfrm>
              <a:off x="5428952" y="2638611"/>
              <a:ext cx="208014" cy="152860"/>
            </a:xfrm>
            <a:prstGeom prst="rect">
              <a:avLst/>
            </a:prstGeom>
            <a:noFill/>
            <a:ln w="9525">
              <a:noFill/>
              <a:miter lim="800000"/>
              <a:headEnd/>
              <a:tailEnd/>
            </a:ln>
          </p:spPr>
          <p:txBody>
            <a:bodyPr wrap="none" lIns="0" tIns="0" rIns="0" bIns="0">
              <a:spAutoFit/>
            </a:bodyPr>
            <a:lstStyle/>
            <a:p>
              <a:pPr>
                <a:defRPr/>
              </a:pPr>
              <a:r>
                <a:rPr lang="en-US" dirty="0">
                  <a:latin typeface="+mn-lt"/>
                  <a:cs typeface="Arial" charset="0"/>
                </a:rPr>
                <a:t>42%</a:t>
              </a:r>
            </a:p>
          </p:txBody>
        </p:sp>
        <p:sp>
          <p:nvSpPr>
            <p:cNvPr id="4107" name="Rectangle 12"/>
            <p:cNvSpPr>
              <a:spLocks noChangeArrowheads="1"/>
            </p:cNvSpPr>
            <p:nvPr/>
          </p:nvSpPr>
          <p:spPr bwMode="auto">
            <a:xfrm>
              <a:off x="5867126" y="2230544"/>
              <a:ext cx="208014" cy="152860"/>
            </a:xfrm>
            <a:prstGeom prst="rect">
              <a:avLst/>
            </a:prstGeom>
            <a:noFill/>
            <a:ln w="9525">
              <a:noFill/>
              <a:miter lim="800000"/>
              <a:headEnd/>
              <a:tailEnd/>
            </a:ln>
          </p:spPr>
          <p:txBody>
            <a:bodyPr wrap="none" lIns="0" tIns="0" rIns="0" bIns="0">
              <a:spAutoFit/>
            </a:bodyPr>
            <a:lstStyle/>
            <a:p>
              <a:pPr>
                <a:defRPr/>
              </a:pPr>
              <a:r>
                <a:rPr lang="en-US" dirty="0">
                  <a:latin typeface="+mn-lt"/>
                  <a:cs typeface="Arial" charset="0"/>
                </a:rPr>
                <a:t>63%</a:t>
              </a:r>
            </a:p>
          </p:txBody>
        </p:sp>
        <p:sp>
          <p:nvSpPr>
            <p:cNvPr id="4108" name="Rectangle 13"/>
            <p:cNvSpPr>
              <a:spLocks noChangeArrowheads="1"/>
            </p:cNvSpPr>
            <p:nvPr/>
          </p:nvSpPr>
          <p:spPr bwMode="auto">
            <a:xfrm>
              <a:off x="6138602" y="1822478"/>
              <a:ext cx="208014" cy="152860"/>
            </a:xfrm>
            <a:prstGeom prst="rect">
              <a:avLst/>
            </a:prstGeom>
            <a:noFill/>
            <a:ln w="9525">
              <a:noFill/>
              <a:miter lim="800000"/>
              <a:headEnd/>
              <a:tailEnd/>
            </a:ln>
          </p:spPr>
          <p:txBody>
            <a:bodyPr wrap="none" lIns="0" tIns="0" rIns="0" bIns="0">
              <a:spAutoFit/>
            </a:bodyPr>
            <a:lstStyle/>
            <a:p>
              <a:pPr>
                <a:defRPr/>
              </a:pPr>
              <a:r>
                <a:rPr lang="en-US" dirty="0">
                  <a:latin typeface="+mn-lt"/>
                  <a:cs typeface="Arial" charset="0"/>
                </a:rPr>
                <a:t>76%</a:t>
              </a:r>
            </a:p>
          </p:txBody>
        </p:sp>
        <p:sp>
          <p:nvSpPr>
            <p:cNvPr id="4109" name="Rectangle 14"/>
            <p:cNvSpPr>
              <a:spLocks noChangeArrowheads="1"/>
            </p:cNvSpPr>
            <p:nvPr/>
          </p:nvSpPr>
          <p:spPr bwMode="auto">
            <a:xfrm>
              <a:off x="4446236" y="3807236"/>
              <a:ext cx="58559" cy="135875"/>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0</a:t>
              </a:r>
            </a:p>
          </p:txBody>
        </p:sp>
        <p:sp>
          <p:nvSpPr>
            <p:cNvPr id="4110" name="Rectangle 15"/>
            <p:cNvSpPr>
              <a:spLocks noChangeArrowheads="1"/>
            </p:cNvSpPr>
            <p:nvPr/>
          </p:nvSpPr>
          <p:spPr bwMode="auto">
            <a:xfrm>
              <a:off x="4835195" y="3807236"/>
              <a:ext cx="117117" cy="135875"/>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20</a:t>
              </a:r>
            </a:p>
          </p:txBody>
        </p:sp>
        <p:sp>
          <p:nvSpPr>
            <p:cNvPr id="4111" name="Rectangle 16"/>
            <p:cNvSpPr>
              <a:spLocks noChangeArrowheads="1"/>
            </p:cNvSpPr>
            <p:nvPr/>
          </p:nvSpPr>
          <p:spPr bwMode="auto">
            <a:xfrm>
              <a:off x="5252730" y="3807236"/>
              <a:ext cx="117117" cy="135875"/>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40</a:t>
              </a:r>
            </a:p>
          </p:txBody>
        </p:sp>
        <p:sp>
          <p:nvSpPr>
            <p:cNvPr id="4112" name="Rectangle 17"/>
            <p:cNvSpPr>
              <a:spLocks noChangeArrowheads="1"/>
            </p:cNvSpPr>
            <p:nvPr/>
          </p:nvSpPr>
          <p:spPr bwMode="auto">
            <a:xfrm>
              <a:off x="5670265" y="3807236"/>
              <a:ext cx="117117" cy="135875"/>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60</a:t>
              </a:r>
            </a:p>
          </p:txBody>
        </p:sp>
        <p:sp>
          <p:nvSpPr>
            <p:cNvPr id="4113" name="Rectangle 18"/>
            <p:cNvSpPr>
              <a:spLocks noChangeArrowheads="1"/>
            </p:cNvSpPr>
            <p:nvPr/>
          </p:nvSpPr>
          <p:spPr bwMode="auto">
            <a:xfrm>
              <a:off x="6087800" y="3807236"/>
              <a:ext cx="117117" cy="135875"/>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80</a:t>
              </a:r>
            </a:p>
          </p:txBody>
        </p:sp>
        <p:sp>
          <p:nvSpPr>
            <p:cNvPr id="4114" name="Rectangle 19"/>
            <p:cNvSpPr>
              <a:spLocks noChangeArrowheads="1"/>
            </p:cNvSpPr>
            <p:nvPr/>
          </p:nvSpPr>
          <p:spPr bwMode="auto">
            <a:xfrm>
              <a:off x="6467233" y="3807236"/>
              <a:ext cx="175675" cy="135875"/>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100</a:t>
              </a:r>
            </a:p>
          </p:txBody>
        </p:sp>
        <p:sp>
          <p:nvSpPr>
            <p:cNvPr id="4115" name="Rectangle 20"/>
            <p:cNvSpPr>
              <a:spLocks noChangeArrowheads="1"/>
            </p:cNvSpPr>
            <p:nvPr/>
          </p:nvSpPr>
          <p:spPr bwMode="auto">
            <a:xfrm>
              <a:off x="2693533" y="3449979"/>
              <a:ext cx="1640510" cy="152860"/>
            </a:xfrm>
            <a:prstGeom prst="rect">
              <a:avLst/>
            </a:prstGeom>
            <a:noFill/>
            <a:ln w="9525">
              <a:noFill/>
              <a:miter lim="800000"/>
              <a:headEnd/>
              <a:tailEnd/>
            </a:ln>
          </p:spPr>
          <p:txBody>
            <a:bodyPr wrap="none" lIns="0" tIns="0" rIns="0" bIns="0">
              <a:spAutoFit/>
            </a:bodyPr>
            <a:lstStyle/>
            <a:p>
              <a:pPr algn="r">
                <a:defRPr/>
              </a:pPr>
              <a:r>
                <a:rPr lang="en-US" b="1" dirty="0">
                  <a:latin typeface="+mn-lt"/>
                  <a:cs typeface="Arial" charset="0"/>
                </a:rPr>
                <a:t>Homeless in past 12 months</a:t>
              </a:r>
            </a:p>
          </p:txBody>
        </p:sp>
        <p:sp>
          <p:nvSpPr>
            <p:cNvPr id="4116" name="Rectangle 21"/>
            <p:cNvSpPr>
              <a:spLocks noChangeArrowheads="1"/>
            </p:cNvSpPr>
            <p:nvPr/>
          </p:nvSpPr>
          <p:spPr bwMode="auto">
            <a:xfrm>
              <a:off x="3201785" y="3041914"/>
              <a:ext cx="1132258" cy="152860"/>
            </a:xfrm>
            <a:prstGeom prst="rect">
              <a:avLst/>
            </a:prstGeom>
            <a:noFill/>
            <a:ln w="9525">
              <a:noFill/>
              <a:miter lim="800000"/>
              <a:headEnd/>
              <a:tailEnd/>
            </a:ln>
          </p:spPr>
          <p:txBody>
            <a:bodyPr wrap="none" lIns="0" tIns="0" rIns="0" bIns="0">
              <a:spAutoFit/>
            </a:bodyPr>
            <a:lstStyle/>
            <a:p>
              <a:pPr algn="r">
                <a:defRPr/>
              </a:pPr>
              <a:r>
                <a:rPr lang="en-US" b="1" dirty="0">
                  <a:latin typeface="+mn-lt"/>
                  <a:cs typeface="Arial" charset="0"/>
                </a:rPr>
                <a:t>No health coverage</a:t>
              </a:r>
            </a:p>
          </p:txBody>
        </p:sp>
        <p:sp>
          <p:nvSpPr>
            <p:cNvPr id="4117" name="Rectangle 22"/>
            <p:cNvSpPr>
              <a:spLocks noChangeArrowheads="1"/>
            </p:cNvSpPr>
            <p:nvPr/>
          </p:nvSpPr>
          <p:spPr bwMode="auto">
            <a:xfrm>
              <a:off x="2737688" y="2635435"/>
              <a:ext cx="1596355" cy="152860"/>
            </a:xfrm>
            <a:prstGeom prst="rect">
              <a:avLst/>
            </a:prstGeom>
            <a:noFill/>
            <a:ln w="9525">
              <a:noFill/>
              <a:miter lim="800000"/>
              <a:headEnd/>
              <a:tailEnd/>
            </a:ln>
          </p:spPr>
          <p:txBody>
            <a:bodyPr wrap="none" lIns="0" tIns="0" rIns="0" bIns="0">
              <a:spAutoFit/>
            </a:bodyPr>
            <a:lstStyle/>
            <a:p>
              <a:pPr algn="r">
                <a:defRPr/>
              </a:pPr>
              <a:r>
                <a:rPr lang="en-US" b="1" dirty="0">
                  <a:latin typeface="+mn-lt"/>
                  <a:cs typeface="Arial" charset="0"/>
                </a:rPr>
                <a:t>Any public health coverage</a:t>
              </a:r>
            </a:p>
          </p:txBody>
        </p:sp>
        <p:sp>
          <p:nvSpPr>
            <p:cNvPr id="4118" name="Rectangle 23"/>
            <p:cNvSpPr>
              <a:spLocks noChangeArrowheads="1"/>
            </p:cNvSpPr>
            <p:nvPr/>
          </p:nvSpPr>
          <p:spPr bwMode="auto">
            <a:xfrm>
              <a:off x="2973949" y="2227368"/>
              <a:ext cx="1360093" cy="152860"/>
            </a:xfrm>
            <a:prstGeom prst="rect">
              <a:avLst/>
            </a:prstGeom>
            <a:noFill/>
            <a:ln w="9525">
              <a:noFill/>
              <a:miter lim="800000"/>
              <a:headEnd/>
              <a:tailEnd/>
            </a:ln>
          </p:spPr>
          <p:txBody>
            <a:bodyPr wrap="none" lIns="0" tIns="0" rIns="0" bIns="0">
              <a:spAutoFit/>
            </a:bodyPr>
            <a:lstStyle/>
            <a:p>
              <a:pPr algn="r">
                <a:defRPr/>
              </a:pPr>
              <a:r>
                <a:rPr lang="en-US" b="1" dirty="0">
                  <a:latin typeface="+mn-lt"/>
                  <a:cs typeface="Arial" charset="0"/>
                </a:rPr>
                <a:t>Living above 2013 FPL </a:t>
              </a:r>
            </a:p>
          </p:txBody>
        </p:sp>
        <p:sp>
          <p:nvSpPr>
            <p:cNvPr id="4119" name="Rectangle 24"/>
            <p:cNvSpPr>
              <a:spLocks noChangeArrowheads="1"/>
            </p:cNvSpPr>
            <p:nvPr/>
          </p:nvSpPr>
          <p:spPr bwMode="auto">
            <a:xfrm>
              <a:off x="2296734" y="1819303"/>
              <a:ext cx="2037308" cy="152860"/>
            </a:xfrm>
            <a:prstGeom prst="rect">
              <a:avLst/>
            </a:prstGeom>
            <a:noFill/>
            <a:ln w="9525">
              <a:noFill/>
              <a:miter lim="800000"/>
              <a:headEnd/>
              <a:tailEnd/>
            </a:ln>
          </p:spPr>
          <p:txBody>
            <a:bodyPr wrap="none" lIns="0" tIns="0" rIns="0" bIns="0">
              <a:spAutoFit/>
            </a:bodyPr>
            <a:lstStyle/>
            <a:p>
              <a:pPr algn="r">
                <a:defRPr/>
              </a:pPr>
              <a:r>
                <a:rPr lang="en-US" b="1" dirty="0">
                  <a:latin typeface="+mn-lt"/>
                  <a:cs typeface="Arial" charset="0"/>
                </a:rPr>
                <a:t>High school diploma/GED or higher</a:t>
              </a:r>
            </a:p>
          </p:txBody>
        </p:sp>
        <p:sp>
          <p:nvSpPr>
            <p:cNvPr id="4120" name="Rectangle 25"/>
            <p:cNvSpPr>
              <a:spLocks noChangeArrowheads="1"/>
            </p:cNvSpPr>
            <p:nvPr/>
          </p:nvSpPr>
          <p:spPr bwMode="auto">
            <a:xfrm>
              <a:off x="4730384" y="4015238"/>
              <a:ext cx="1597893" cy="152860"/>
            </a:xfrm>
            <a:prstGeom prst="rect">
              <a:avLst/>
            </a:prstGeom>
            <a:noFill/>
            <a:ln w="9525">
              <a:noFill/>
              <a:miter lim="800000"/>
              <a:headEnd/>
              <a:tailEnd/>
            </a:ln>
          </p:spPr>
          <p:txBody>
            <a:bodyPr wrap="none" lIns="0" tIns="0" rIns="0" bIns="0">
              <a:spAutoFit/>
            </a:bodyPr>
            <a:lstStyle/>
            <a:p>
              <a:pPr algn="ctr">
                <a:defRPr/>
              </a:pPr>
              <a:r>
                <a:rPr lang="en-US" b="1" dirty="0">
                  <a:latin typeface="+mn-lt"/>
                  <a:cs typeface="Arial" charset="0"/>
                </a:rPr>
                <a:t>Percentage of Respondents</a:t>
              </a:r>
            </a:p>
          </p:txBody>
        </p:sp>
      </p:grpSp>
      <p:sp>
        <p:nvSpPr>
          <p:cNvPr id="4099" name="Title 81"/>
          <p:cNvSpPr>
            <a:spLocks noGrp="1"/>
          </p:cNvSpPr>
          <p:nvPr>
            <p:ph type="title"/>
          </p:nvPr>
        </p:nvSpPr>
        <p:spPr/>
        <p:txBody>
          <a:bodyPr/>
          <a:lstStyle/>
          <a:p>
            <a:pPr algn="ctr"/>
            <a:r>
              <a:rPr lang="en-US" dirty="0" smtClean="0"/>
              <a:t>Selected </a:t>
            </a:r>
            <a:r>
              <a:rPr lang="en-US" dirty="0" err="1" smtClean="0"/>
              <a:t>Sociodemographic</a:t>
            </a:r>
            <a:r>
              <a:rPr lang="en-US" dirty="0" smtClean="0"/>
              <a:t> Characteristics, 2013</a:t>
            </a:r>
            <a:r>
              <a:rPr lang="en-US" baseline="30000" dirty="0" smtClean="0"/>
              <a:t>†</a:t>
            </a:r>
            <a:endParaRPr lang="en-US" sz="3600" dirty="0" smtClean="0"/>
          </a:p>
        </p:txBody>
      </p:sp>
      <p:sp>
        <p:nvSpPr>
          <p:cNvPr id="4100" name="TextBox 23"/>
          <p:cNvSpPr txBox="1">
            <a:spLocks noChangeArrowheads="1"/>
          </p:cNvSpPr>
          <p:nvPr/>
        </p:nvSpPr>
        <p:spPr bwMode="auto">
          <a:xfrm>
            <a:off x="0" y="6276201"/>
            <a:ext cx="1466235" cy="276999"/>
          </a:xfrm>
          <a:prstGeom prst="rect">
            <a:avLst/>
          </a:prstGeom>
          <a:noFill/>
          <a:ln w="9525">
            <a:noFill/>
            <a:miter lim="800000"/>
            <a:headEnd/>
            <a:tailEnd/>
          </a:ln>
        </p:spPr>
        <p:txBody>
          <a:bodyPr wrap="none">
            <a:spAutoFit/>
          </a:bodyPr>
          <a:lstStyle/>
          <a:p>
            <a:r>
              <a:rPr lang="en-US" sz="1200" baseline="30000" dirty="0">
                <a:latin typeface="+mn-lt"/>
              </a:rPr>
              <a:t>†</a:t>
            </a:r>
            <a:r>
              <a:rPr lang="en-US" sz="1200" dirty="0">
                <a:latin typeface="+mn-lt"/>
              </a:rPr>
              <a:t> </a:t>
            </a:r>
            <a:r>
              <a:rPr lang="en-US" sz="1200" dirty="0" smtClean="0">
                <a:latin typeface="+mn-lt"/>
              </a:rPr>
              <a:t>Preliminary data.</a:t>
            </a:r>
            <a:endParaRPr lang="en-US" sz="12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37"/>
          <p:cNvSpPr>
            <a:spLocks noGrp="1"/>
          </p:cNvSpPr>
          <p:nvPr>
            <p:ph type="title"/>
          </p:nvPr>
        </p:nvSpPr>
        <p:spPr>
          <a:xfrm>
            <a:off x="0" y="0"/>
            <a:ext cx="9144000" cy="1143000"/>
          </a:xfrm>
        </p:spPr>
        <p:txBody>
          <a:bodyPr/>
          <a:lstStyle/>
          <a:p>
            <a:pPr algn="ctr">
              <a:defRPr/>
            </a:pPr>
            <a:r>
              <a:rPr lang="en-US" sz="3600" dirty="0" smtClean="0">
                <a:latin typeface="+mn-lt"/>
              </a:rPr>
              <a:t>Unmet Need for Ancillary </a:t>
            </a:r>
            <a:r>
              <a:rPr lang="en-US" dirty="0" smtClean="0">
                <a:latin typeface="+mn-lt"/>
              </a:rPr>
              <a:t>S</a:t>
            </a:r>
            <a:r>
              <a:rPr lang="en-US" sz="3600" dirty="0" smtClean="0">
                <a:latin typeface="+mn-lt"/>
              </a:rPr>
              <a:t>ervices, 2013</a:t>
            </a:r>
            <a:r>
              <a:rPr lang="en-US" sz="3600" baseline="30000" dirty="0" smtClean="0">
                <a:latin typeface="+mn-lt"/>
              </a:rPr>
              <a:t>†</a:t>
            </a:r>
            <a:endParaRPr lang="en-US" sz="3600" dirty="0" smtClean="0">
              <a:latin typeface="+mn-lt"/>
            </a:endParaRPr>
          </a:p>
        </p:txBody>
      </p:sp>
      <p:sp>
        <p:nvSpPr>
          <p:cNvPr id="5124" name="TextBox 48"/>
          <p:cNvSpPr txBox="1">
            <a:spLocks noChangeArrowheads="1"/>
          </p:cNvSpPr>
          <p:nvPr/>
        </p:nvSpPr>
        <p:spPr bwMode="auto">
          <a:xfrm>
            <a:off x="0" y="6276201"/>
            <a:ext cx="1466235" cy="276999"/>
          </a:xfrm>
          <a:prstGeom prst="rect">
            <a:avLst/>
          </a:prstGeom>
          <a:noFill/>
          <a:ln w="9525">
            <a:noFill/>
            <a:miter lim="800000"/>
            <a:headEnd/>
            <a:tailEnd/>
          </a:ln>
        </p:spPr>
        <p:txBody>
          <a:bodyPr wrap="none">
            <a:spAutoFit/>
          </a:bodyPr>
          <a:lstStyle/>
          <a:p>
            <a:pPr>
              <a:defRPr/>
            </a:pPr>
            <a:r>
              <a:rPr lang="en-US" sz="1200" baseline="30000" dirty="0" smtClean="0">
                <a:latin typeface="+mn-lt"/>
              </a:rPr>
              <a:t>†</a:t>
            </a:r>
            <a:r>
              <a:rPr lang="en-US" sz="1200" dirty="0" smtClean="0">
                <a:latin typeface="+mn-lt"/>
              </a:rPr>
              <a:t> </a:t>
            </a:r>
            <a:r>
              <a:rPr lang="en-US" sz="1200" dirty="0">
                <a:latin typeface="+mn-lt"/>
              </a:rPr>
              <a:t>P</a:t>
            </a:r>
            <a:r>
              <a:rPr lang="en-US" sz="1200" dirty="0" smtClean="0">
                <a:latin typeface="+mn-lt"/>
              </a:rPr>
              <a:t>reliminary data.</a:t>
            </a:r>
            <a:endParaRPr lang="en-US" sz="1200" dirty="0">
              <a:latin typeface="+mn-lt"/>
            </a:endParaRPr>
          </a:p>
        </p:txBody>
      </p:sp>
      <p:grpSp>
        <p:nvGrpSpPr>
          <p:cNvPr id="2" name="Group 65"/>
          <p:cNvGrpSpPr>
            <a:grpSpLocks/>
          </p:cNvGrpSpPr>
          <p:nvPr/>
        </p:nvGrpSpPr>
        <p:grpSpPr bwMode="auto">
          <a:xfrm>
            <a:off x="269272" y="1219200"/>
            <a:ext cx="8646128" cy="4988243"/>
            <a:chOff x="2023437" y="2048256"/>
            <a:chExt cx="4443149" cy="3715201"/>
          </a:xfrm>
        </p:grpSpPr>
        <p:sp>
          <p:nvSpPr>
            <p:cNvPr id="5139" name="Rectangle 7"/>
            <p:cNvSpPr>
              <a:spLocks noChangeArrowheads="1"/>
            </p:cNvSpPr>
            <p:nvPr/>
          </p:nvSpPr>
          <p:spPr bwMode="auto">
            <a:xfrm>
              <a:off x="2620073" y="2722944"/>
              <a:ext cx="9525" cy="2193925"/>
            </a:xfrm>
            <a:prstGeom prst="rect">
              <a:avLst/>
            </a:prstGeom>
            <a:solidFill>
              <a:schemeClr val="tx1"/>
            </a:solidFill>
            <a:ln w="12700">
              <a:solidFill>
                <a:schemeClr val="tx1"/>
              </a:solidFill>
              <a:bevel/>
              <a:headEnd/>
              <a:tailEnd/>
            </a:ln>
          </p:spPr>
          <p:txBody>
            <a:bodyPr/>
            <a:lstStyle/>
            <a:p>
              <a:pPr>
                <a:defRPr/>
              </a:pPr>
              <a:endParaRPr lang="en-US">
                <a:latin typeface="+mn-lt"/>
                <a:cs typeface="Arial" charset="0"/>
              </a:endParaRPr>
            </a:p>
          </p:txBody>
        </p:sp>
        <p:sp>
          <p:nvSpPr>
            <p:cNvPr id="5145" name="Rectangle 14"/>
            <p:cNvSpPr>
              <a:spLocks noChangeArrowheads="1"/>
            </p:cNvSpPr>
            <p:nvPr/>
          </p:nvSpPr>
          <p:spPr bwMode="auto">
            <a:xfrm>
              <a:off x="2394119" y="4826381"/>
              <a:ext cx="55193" cy="183383"/>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0</a:t>
              </a:r>
            </a:p>
          </p:txBody>
        </p:sp>
        <p:sp>
          <p:nvSpPr>
            <p:cNvPr id="5146" name="Rectangle 15"/>
            <p:cNvSpPr>
              <a:spLocks noChangeArrowheads="1"/>
            </p:cNvSpPr>
            <p:nvPr/>
          </p:nvSpPr>
          <p:spPr bwMode="auto">
            <a:xfrm>
              <a:off x="2394119" y="4532694"/>
              <a:ext cx="55193" cy="183383"/>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5</a:t>
              </a:r>
            </a:p>
          </p:txBody>
        </p:sp>
        <p:sp>
          <p:nvSpPr>
            <p:cNvPr id="5147" name="Rectangle 16"/>
            <p:cNvSpPr>
              <a:spLocks noChangeArrowheads="1"/>
            </p:cNvSpPr>
            <p:nvPr/>
          </p:nvSpPr>
          <p:spPr bwMode="auto">
            <a:xfrm>
              <a:off x="2335911" y="4226306"/>
              <a:ext cx="110384" cy="183383"/>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10</a:t>
              </a:r>
            </a:p>
          </p:txBody>
        </p:sp>
        <p:sp>
          <p:nvSpPr>
            <p:cNvPr id="5148" name="Rectangle 17"/>
            <p:cNvSpPr>
              <a:spLocks noChangeArrowheads="1"/>
            </p:cNvSpPr>
            <p:nvPr/>
          </p:nvSpPr>
          <p:spPr bwMode="auto">
            <a:xfrm>
              <a:off x="2335911" y="3921506"/>
              <a:ext cx="110384" cy="183383"/>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15</a:t>
              </a:r>
            </a:p>
          </p:txBody>
        </p:sp>
        <p:sp>
          <p:nvSpPr>
            <p:cNvPr id="5149" name="Rectangle 18"/>
            <p:cNvSpPr>
              <a:spLocks noChangeArrowheads="1"/>
            </p:cNvSpPr>
            <p:nvPr/>
          </p:nvSpPr>
          <p:spPr bwMode="auto">
            <a:xfrm>
              <a:off x="2335911" y="3616706"/>
              <a:ext cx="110384" cy="183383"/>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20</a:t>
              </a:r>
            </a:p>
          </p:txBody>
        </p:sp>
        <p:sp>
          <p:nvSpPr>
            <p:cNvPr id="5150" name="Rectangle 19"/>
            <p:cNvSpPr>
              <a:spLocks noChangeArrowheads="1"/>
            </p:cNvSpPr>
            <p:nvPr/>
          </p:nvSpPr>
          <p:spPr bwMode="auto">
            <a:xfrm>
              <a:off x="2335911" y="3311906"/>
              <a:ext cx="110384" cy="183383"/>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25</a:t>
              </a:r>
            </a:p>
          </p:txBody>
        </p:sp>
        <p:sp>
          <p:nvSpPr>
            <p:cNvPr id="5151" name="Rectangle 20"/>
            <p:cNvSpPr>
              <a:spLocks noChangeArrowheads="1"/>
            </p:cNvSpPr>
            <p:nvPr/>
          </p:nvSpPr>
          <p:spPr bwMode="auto">
            <a:xfrm>
              <a:off x="2335911" y="3007106"/>
              <a:ext cx="110384" cy="183383"/>
            </a:xfrm>
            <a:prstGeom prst="rect">
              <a:avLst/>
            </a:prstGeom>
            <a:noFill/>
            <a:ln w="9525">
              <a:noFill/>
              <a:miter lim="800000"/>
              <a:headEnd/>
              <a:tailEnd/>
            </a:ln>
          </p:spPr>
          <p:txBody>
            <a:bodyPr wrap="none" lIns="0" tIns="0" rIns="0" bIns="0">
              <a:spAutoFit/>
            </a:bodyPr>
            <a:lstStyle/>
            <a:p>
              <a:pPr>
                <a:defRPr/>
              </a:pPr>
              <a:r>
                <a:rPr lang="en-US" sz="1600">
                  <a:latin typeface="+mn-lt"/>
                  <a:cs typeface="Arial" charset="0"/>
                </a:rPr>
                <a:t>30</a:t>
              </a:r>
            </a:p>
          </p:txBody>
        </p:sp>
        <p:sp>
          <p:nvSpPr>
            <p:cNvPr id="5152" name="Rectangle 21"/>
            <p:cNvSpPr>
              <a:spLocks noChangeArrowheads="1"/>
            </p:cNvSpPr>
            <p:nvPr/>
          </p:nvSpPr>
          <p:spPr bwMode="auto">
            <a:xfrm>
              <a:off x="2335911" y="2700719"/>
              <a:ext cx="110384" cy="183383"/>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35</a:t>
              </a:r>
            </a:p>
          </p:txBody>
        </p:sp>
        <p:sp>
          <p:nvSpPr>
            <p:cNvPr id="5154" name="Rectangle 23"/>
            <p:cNvSpPr>
              <a:spLocks noChangeArrowheads="1"/>
            </p:cNvSpPr>
            <p:nvPr/>
          </p:nvSpPr>
          <p:spPr bwMode="auto">
            <a:xfrm rot="16200000">
              <a:off x="1486598" y="3245495"/>
              <a:ext cx="1216025" cy="142347"/>
            </a:xfrm>
            <a:prstGeom prst="rect">
              <a:avLst/>
            </a:prstGeom>
            <a:noFill/>
            <a:ln w="9525">
              <a:noFill/>
              <a:miter lim="800000"/>
              <a:headEnd/>
              <a:tailEnd/>
            </a:ln>
          </p:spPr>
          <p:txBody>
            <a:bodyPr lIns="0" tIns="0" rIns="0" bIns="0">
              <a:spAutoFit/>
            </a:bodyPr>
            <a:lstStyle/>
            <a:p>
              <a:pPr algn="ctr">
                <a:defRPr/>
              </a:pPr>
              <a:r>
                <a:rPr lang="en-US" b="1" dirty="0">
                  <a:latin typeface="+mn-lt"/>
                  <a:cs typeface="Arial" charset="0"/>
                </a:rPr>
                <a:t>Percentage</a:t>
              </a:r>
            </a:p>
          </p:txBody>
        </p:sp>
        <p:sp>
          <p:nvSpPr>
            <p:cNvPr id="5155" name="Rectangle 9"/>
            <p:cNvSpPr>
              <a:spLocks noChangeArrowheads="1"/>
            </p:cNvSpPr>
            <p:nvPr/>
          </p:nvSpPr>
          <p:spPr bwMode="auto">
            <a:xfrm>
              <a:off x="2618486" y="4916869"/>
              <a:ext cx="3838575" cy="9525"/>
            </a:xfrm>
            <a:prstGeom prst="rect">
              <a:avLst/>
            </a:prstGeom>
            <a:solidFill>
              <a:schemeClr val="tx1"/>
            </a:solidFill>
            <a:ln w="12700">
              <a:solidFill>
                <a:schemeClr val="tx1"/>
              </a:solidFill>
              <a:bevel/>
              <a:headEnd/>
              <a:tailEnd/>
            </a:ln>
          </p:spPr>
          <p:txBody>
            <a:bodyPr/>
            <a:lstStyle/>
            <a:p>
              <a:pPr>
                <a:defRPr/>
              </a:pPr>
              <a:endParaRPr lang="en-US" sz="1200">
                <a:latin typeface="+mn-lt"/>
                <a:cs typeface="Arial" charset="0"/>
              </a:endParaRPr>
            </a:p>
          </p:txBody>
        </p:sp>
        <p:sp>
          <p:nvSpPr>
            <p:cNvPr id="5156" name="Rectangle 28"/>
            <p:cNvSpPr>
              <a:spLocks noChangeArrowheads="1"/>
            </p:cNvSpPr>
            <p:nvPr/>
          </p:nvSpPr>
          <p:spPr bwMode="auto">
            <a:xfrm>
              <a:off x="2567686" y="4964494"/>
              <a:ext cx="838200" cy="183383"/>
            </a:xfrm>
            <a:prstGeom prst="rect">
              <a:avLst/>
            </a:prstGeom>
            <a:noFill/>
            <a:ln w="9525">
              <a:noFill/>
              <a:miter lim="800000"/>
              <a:headEnd/>
              <a:tailEnd/>
            </a:ln>
          </p:spPr>
          <p:txBody>
            <a:bodyPr lIns="0" tIns="0" rIns="0" bIns="0">
              <a:spAutoFit/>
            </a:bodyPr>
            <a:lstStyle/>
            <a:p>
              <a:pPr algn="ctr">
                <a:defRPr/>
              </a:pPr>
              <a:r>
                <a:rPr lang="en-US" sz="1600" b="1" dirty="0">
                  <a:latin typeface="+mn-lt"/>
                  <a:cs typeface="Arial" charset="0"/>
                </a:rPr>
                <a:t>Dental care</a:t>
              </a:r>
            </a:p>
          </p:txBody>
        </p:sp>
        <p:sp>
          <p:nvSpPr>
            <p:cNvPr id="5157" name="Rectangle 28"/>
            <p:cNvSpPr>
              <a:spLocks noChangeArrowheads="1"/>
            </p:cNvSpPr>
            <p:nvPr/>
          </p:nvSpPr>
          <p:spPr bwMode="auto">
            <a:xfrm>
              <a:off x="3329686" y="4959731"/>
              <a:ext cx="838200" cy="366767"/>
            </a:xfrm>
            <a:prstGeom prst="rect">
              <a:avLst/>
            </a:prstGeom>
            <a:noFill/>
            <a:ln w="9525">
              <a:noFill/>
              <a:miter lim="800000"/>
              <a:headEnd/>
              <a:tailEnd/>
            </a:ln>
          </p:spPr>
          <p:txBody>
            <a:bodyPr lIns="0" tIns="0" rIns="0" bIns="0">
              <a:spAutoFit/>
            </a:bodyPr>
            <a:lstStyle/>
            <a:p>
              <a:pPr algn="ctr">
                <a:defRPr/>
              </a:pPr>
              <a:r>
                <a:rPr lang="en-US" sz="1600" b="1" dirty="0">
                  <a:latin typeface="+mn-lt"/>
                  <a:cs typeface="Arial" charset="0"/>
                </a:rPr>
                <a:t>Meals/food</a:t>
              </a:r>
            </a:p>
            <a:p>
              <a:pPr algn="ctr">
                <a:defRPr/>
              </a:pPr>
              <a:r>
                <a:rPr lang="en-US" sz="1600" b="1" dirty="0">
                  <a:latin typeface="+mn-lt"/>
                  <a:cs typeface="Arial" charset="0"/>
                </a:rPr>
                <a:t>assistance</a:t>
              </a:r>
            </a:p>
          </p:txBody>
        </p:sp>
        <p:sp>
          <p:nvSpPr>
            <p:cNvPr id="5158" name="Rectangle 28"/>
            <p:cNvSpPr>
              <a:spLocks noChangeArrowheads="1"/>
            </p:cNvSpPr>
            <p:nvPr/>
          </p:nvSpPr>
          <p:spPr bwMode="auto">
            <a:xfrm>
              <a:off x="4059936" y="4959731"/>
              <a:ext cx="923925" cy="183383"/>
            </a:xfrm>
            <a:prstGeom prst="rect">
              <a:avLst/>
            </a:prstGeom>
            <a:noFill/>
            <a:ln w="9525">
              <a:noFill/>
              <a:miter lim="800000"/>
              <a:headEnd/>
              <a:tailEnd/>
            </a:ln>
          </p:spPr>
          <p:txBody>
            <a:bodyPr lIns="0" tIns="0" rIns="0" bIns="0">
              <a:spAutoFit/>
            </a:bodyPr>
            <a:lstStyle/>
            <a:p>
              <a:pPr algn="ctr">
                <a:defRPr/>
              </a:pPr>
              <a:r>
                <a:rPr lang="en-US" sz="1600" b="1" dirty="0">
                  <a:latin typeface="+mn-lt"/>
                  <a:cs typeface="Arial" charset="0"/>
                </a:rPr>
                <a:t>Transportation</a:t>
              </a:r>
            </a:p>
          </p:txBody>
        </p:sp>
        <p:sp>
          <p:nvSpPr>
            <p:cNvPr id="5159" name="Rectangle 28"/>
            <p:cNvSpPr>
              <a:spLocks noChangeArrowheads="1"/>
            </p:cNvSpPr>
            <p:nvPr/>
          </p:nvSpPr>
          <p:spPr bwMode="auto">
            <a:xfrm>
              <a:off x="4821936" y="4954969"/>
              <a:ext cx="838200" cy="366767"/>
            </a:xfrm>
            <a:prstGeom prst="rect">
              <a:avLst/>
            </a:prstGeom>
            <a:noFill/>
            <a:ln w="9525">
              <a:noFill/>
              <a:miter lim="800000"/>
              <a:headEnd/>
              <a:tailEnd/>
            </a:ln>
          </p:spPr>
          <p:txBody>
            <a:bodyPr lIns="0" tIns="0" rIns="0" bIns="0">
              <a:spAutoFit/>
            </a:bodyPr>
            <a:lstStyle/>
            <a:p>
              <a:pPr algn="ctr">
                <a:defRPr/>
              </a:pPr>
              <a:r>
                <a:rPr lang="en-US" sz="1600" b="1" dirty="0" smtClean="0">
                  <a:latin typeface="+mn-lt"/>
                  <a:cs typeface="Arial" charset="0"/>
                </a:rPr>
                <a:t>Public</a:t>
              </a:r>
            </a:p>
            <a:p>
              <a:pPr algn="ctr">
                <a:defRPr/>
              </a:pPr>
              <a:r>
                <a:rPr lang="en-US" sz="1600" b="1" dirty="0" smtClean="0">
                  <a:latin typeface="+mn-lt"/>
                  <a:cs typeface="Arial" charset="0"/>
                </a:rPr>
                <a:t>assistance</a:t>
              </a:r>
              <a:endParaRPr lang="en-US" sz="1600" b="1" dirty="0">
                <a:latin typeface="+mn-lt"/>
                <a:cs typeface="Arial" charset="0"/>
              </a:endParaRPr>
            </a:p>
          </p:txBody>
        </p:sp>
        <p:sp>
          <p:nvSpPr>
            <p:cNvPr id="5160" name="Rectangle 28"/>
            <p:cNvSpPr>
              <a:spLocks noChangeArrowheads="1"/>
            </p:cNvSpPr>
            <p:nvPr/>
          </p:nvSpPr>
          <p:spPr bwMode="auto">
            <a:xfrm>
              <a:off x="5615686" y="4964494"/>
              <a:ext cx="838200" cy="366767"/>
            </a:xfrm>
            <a:prstGeom prst="rect">
              <a:avLst/>
            </a:prstGeom>
            <a:noFill/>
            <a:ln w="9525">
              <a:noFill/>
              <a:miter lim="800000"/>
              <a:headEnd/>
              <a:tailEnd/>
            </a:ln>
          </p:spPr>
          <p:txBody>
            <a:bodyPr lIns="0" tIns="0" rIns="0" bIns="0">
              <a:spAutoFit/>
            </a:bodyPr>
            <a:lstStyle/>
            <a:p>
              <a:pPr algn="ctr">
                <a:defRPr/>
              </a:pPr>
              <a:r>
                <a:rPr lang="en-US" sz="1600" b="1" dirty="0">
                  <a:latin typeface="+mn-lt"/>
                  <a:cs typeface="Arial" charset="0"/>
                </a:rPr>
                <a:t>Housing/shelter</a:t>
              </a:r>
            </a:p>
            <a:p>
              <a:pPr algn="ctr">
                <a:defRPr/>
              </a:pPr>
              <a:r>
                <a:rPr lang="en-US" sz="1600" b="1" dirty="0">
                  <a:latin typeface="+mn-lt"/>
                  <a:cs typeface="Arial" charset="0"/>
                </a:rPr>
                <a:t>assistance</a:t>
              </a:r>
            </a:p>
          </p:txBody>
        </p:sp>
        <p:sp>
          <p:nvSpPr>
            <p:cNvPr id="5161" name="Rectangle 96"/>
            <p:cNvSpPr>
              <a:spLocks noChangeArrowheads="1"/>
            </p:cNvSpPr>
            <p:nvPr/>
          </p:nvSpPr>
          <p:spPr bwMode="auto">
            <a:xfrm>
              <a:off x="2276644" y="2300669"/>
              <a:ext cx="165577" cy="183383"/>
            </a:xfrm>
            <a:prstGeom prst="rect">
              <a:avLst/>
            </a:prstGeom>
            <a:noFill/>
            <a:ln w="9525">
              <a:noFill/>
              <a:miter lim="800000"/>
              <a:headEnd/>
              <a:tailEnd/>
            </a:ln>
          </p:spPr>
          <p:txBody>
            <a:bodyPr wrap="none" lIns="0" tIns="0" rIns="0" bIns="0">
              <a:spAutoFit/>
            </a:bodyPr>
            <a:lstStyle/>
            <a:p>
              <a:pPr>
                <a:defRPr/>
              </a:pPr>
              <a:r>
                <a:rPr lang="en-US" sz="1600" dirty="0">
                  <a:latin typeface="+mn-lt"/>
                  <a:cs typeface="Arial" charset="0"/>
                </a:rPr>
                <a:t>100</a:t>
              </a:r>
            </a:p>
          </p:txBody>
        </p:sp>
        <p:sp>
          <p:nvSpPr>
            <p:cNvPr id="5162" name="Rectangle 87"/>
            <p:cNvSpPr>
              <a:spLocks noChangeArrowheads="1"/>
            </p:cNvSpPr>
            <p:nvPr/>
          </p:nvSpPr>
          <p:spPr bwMode="auto">
            <a:xfrm>
              <a:off x="2626423" y="2381631"/>
              <a:ext cx="11113" cy="192088"/>
            </a:xfrm>
            <a:prstGeom prst="rect">
              <a:avLst/>
            </a:prstGeom>
            <a:solidFill>
              <a:srgbClr val="000000"/>
            </a:solidFill>
            <a:ln w="12700">
              <a:solidFill>
                <a:srgbClr val="000000"/>
              </a:solidFill>
              <a:bevel/>
              <a:headEnd/>
              <a:tailEnd/>
            </a:ln>
          </p:spPr>
          <p:txBody>
            <a:bodyPr/>
            <a:lstStyle/>
            <a:p>
              <a:pPr>
                <a:defRPr/>
              </a:pPr>
              <a:endParaRPr lang="en-US" sz="1000">
                <a:latin typeface="+mn-lt"/>
                <a:cs typeface="Arial" charset="0"/>
              </a:endParaRPr>
            </a:p>
          </p:txBody>
        </p:sp>
        <p:cxnSp>
          <p:nvCxnSpPr>
            <p:cNvPr id="130" name="Straight Connector 129"/>
            <p:cNvCxnSpPr/>
            <p:nvPr/>
          </p:nvCxnSpPr>
          <p:spPr bwMode="auto">
            <a:xfrm flipH="1">
              <a:off x="2531173" y="2570544"/>
              <a:ext cx="180975" cy="79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bwMode="auto">
            <a:xfrm>
              <a:off x="2591498" y="2381631"/>
              <a:ext cx="36513" cy="7938"/>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sp>
          <p:nvSpPr>
            <p:cNvPr id="132" name="Rectangle 131"/>
            <p:cNvSpPr/>
            <p:nvPr/>
          </p:nvSpPr>
          <p:spPr bwMode="auto">
            <a:xfrm>
              <a:off x="2586736" y="2640394"/>
              <a:ext cx="61912" cy="4603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Arial" pitchFamily="34" charset="0"/>
              </a:endParaRPr>
            </a:p>
          </p:txBody>
        </p:sp>
        <p:cxnSp>
          <p:nvCxnSpPr>
            <p:cNvPr id="133" name="Straight Connector 132"/>
            <p:cNvCxnSpPr/>
            <p:nvPr/>
          </p:nvCxnSpPr>
          <p:spPr bwMode="auto">
            <a:xfrm flipH="1">
              <a:off x="2542286" y="2627694"/>
              <a:ext cx="180975" cy="79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36" name="Rectangle 23"/>
            <p:cNvSpPr>
              <a:spLocks noChangeArrowheads="1"/>
            </p:cNvSpPr>
            <p:nvPr/>
          </p:nvSpPr>
          <p:spPr bwMode="auto">
            <a:xfrm>
              <a:off x="3069336" y="2048256"/>
              <a:ext cx="2819400" cy="550151"/>
            </a:xfrm>
            <a:prstGeom prst="rect">
              <a:avLst/>
            </a:prstGeom>
            <a:noFill/>
            <a:ln w="9525">
              <a:noFill/>
              <a:miter lim="800000"/>
              <a:headEnd/>
              <a:tailEnd/>
            </a:ln>
          </p:spPr>
          <p:txBody>
            <a:bodyPr lIns="0" tIns="0" rIns="0" bIns="0">
              <a:spAutoFit/>
            </a:bodyPr>
            <a:lstStyle/>
            <a:p>
              <a:pPr algn="ctr">
                <a:defRPr/>
              </a:pPr>
              <a:r>
                <a:rPr lang="en-US" sz="2400" dirty="0">
                  <a:latin typeface="+mn-lt"/>
                  <a:cs typeface="Arial" charset="0"/>
                </a:rPr>
                <a:t>Most frequently reported unmet needs for ancillary services*</a:t>
              </a:r>
            </a:p>
          </p:txBody>
        </p:sp>
        <p:sp>
          <p:nvSpPr>
            <p:cNvPr id="5137" name="Rectangle 23"/>
            <p:cNvSpPr>
              <a:spLocks noChangeArrowheads="1"/>
            </p:cNvSpPr>
            <p:nvPr/>
          </p:nvSpPr>
          <p:spPr bwMode="auto">
            <a:xfrm>
              <a:off x="2580386" y="5396690"/>
              <a:ext cx="3886200" cy="366767"/>
            </a:xfrm>
            <a:prstGeom prst="rect">
              <a:avLst/>
            </a:prstGeom>
            <a:noFill/>
            <a:ln w="9525">
              <a:noFill/>
              <a:miter lim="800000"/>
              <a:headEnd/>
              <a:tailEnd/>
            </a:ln>
          </p:spPr>
          <p:txBody>
            <a:bodyPr lIns="0" tIns="0" rIns="0" bIns="0">
              <a:spAutoFit/>
            </a:bodyPr>
            <a:lstStyle/>
            <a:p>
              <a:pPr algn="ctr">
                <a:defRPr/>
              </a:pPr>
              <a:r>
                <a:rPr lang="en-US" sz="1600" dirty="0">
                  <a:latin typeface="+mn-lt"/>
                  <a:cs typeface="Arial" charset="0"/>
                </a:rPr>
                <a:t>*Percentages calculated from entire 2013 study population (n=210); </a:t>
              </a:r>
              <a:endParaRPr lang="en-US" sz="1600" dirty="0" smtClean="0">
                <a:latin typeface="+mn-lt"/>
                <a:cs typeface="Arial" charset="0"/>
              </a:endParaRPr>
            </a:p>
            <a:p>
              <a:pPr algn="ctr">
                <a:defRPr/>
              </a:pPr>
              <a:r>
                <a:rPr lang="en-US" sz="1600" dirty="0" smtClean="0">
                  <a:latin typeface="+mn-lt"/>
                  <a:cs typeface="Arial" charset="0"/>
                </a:rPr>
                <a:t>categories </a:t>
              </a:r>
              <a:r>
                <a:rPr lang="en-US" sz="1600" dirty="0">
                  <a:latin typeface="+mn-lt"/>
                  <a:cs typeface="Arial" charset="0"/>
                </a:rPr>
                <a:t>are not mutually exclusive.</a:t>
              </a:r>
            </a:p>
          </p:txBody>
        </p:sp>
        <p:cxnSp>
          <p:nvCxnSpPr>
            <p:cNvPr id="38" name="Straight Connector 37"/>
            <p:cNvCxnSpPr/>
            <p:nvPr/>
          </p:nvCxnSpPr>
          <p:spPr bwMode="auto">
            <a:xfrm>
              <a:off x="2535936" y="4629531"/>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a:off x="2535936" y="2794381"/>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a:off x="2535936" y="3099181"/>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a:off x="2535936" y="3403981"/>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a:off x="2535936" y="3708781"/>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a:off x="2535936" y="4013581"/>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a:off x="2535936" y="4324731"/>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2564511" y="4923219"/>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64"/>
            <p:cNvGrpSpPr>
              <a:grpSpLocks/>
            </p:cNvGrpSpPr>
            <p:nvPr/>
          </p:nvGrpSpPr>
          <p:grpSpPr bwMode="auto">
            <a:xfrm>
              <a:off x="2813748" y="2802319"/>
              <a:ext cx="3314700" cy="2116137"/>
              <a:chOff x="9120224" y="2822791"/>
              <a:chExt cx="3314700" cy="2116137"/>
            </a:xfrm>
          </p:grpSpPr>
          <p:sp>
            <p:nvSpPr>
              <p:cNvPr id="5167" name="Freeform 47"/>
              <p:cNvSpPr>
                <a:spLocks noEditPoints="1"/>
              </p:cNvSpPr>
              <p:nvPr/>
            </p:nvSpPr>
            <p:spPr bwMode="auto">
              <a:xfrm>
                <a:off x="9120224" y="3052978"/>
                <a:ext cx="3314700" cy="1885950"/>
              </a:xfrm>
              <a:custGeom>
                <a:avLst/>
                <a:gdLst/>
                <a:ahLst/>
                <a:cxnLst>
                  <a:cxn ang="0">
                    <a:pos x="0" y="0"/>
                  </a:cxn>
                  <a:cxn ang="0">
                    <a:pos x="192" y="0"/>
                  </a:cxn>
                  <a:cxn ang="0">
                    <a:pos x="192" y="1188"/>
                  </a:cxn>
                  <a:cxn ang="0">
                    <a:pos x="0" y="1188"/>
                  </a:cxn>
                  <a:cxn ang="0">
                    <a:pos x="0" y="0"/>
                  </a:cxn>
                  <a:cxn ang="0">
                    <a:pos x="474" y="690"/>
                  </a:cxn>
                  <a:cxn ang="0">
                    <a:pos x="666" y="690"/>
                  </a:cxn>
                  <a:cxn ang="0">
                    <a:pos x="666" y="1188"/>
                  </a:cxn>
                  <a:cxn ang="0">
                    <a:pos x="474" y="1188"/>
                  </a:cxn>
                  <a:cxn ang="0">
                    <a:pos x="474" y="690"/>
                  </a:cxn>
                  <a:cxn ang="0">
                    <a:pos x="948" y="726"/>
                  </a:cxn>
                  <a:cxn ang="0">
                    <a:pos x="1140" y="726"/>
                  </a:cxn>
                  <a:cxn ang="0">
                    <a:pos x="1140" y="1188"/>
                  </a:cxn>
                  <a:cxn ang="0">
                    <a:pos x="948" y="1188"/>
                  </a:cxn>
                  <a:cxn ang="0">
                    <a:pos x="948" y="726"/>
                  </a:cxn>
                  <a:cxn ang="0">
                    <a:pos x="1422" y="768"/>
                  </a:cxn>
                  <a:cxn ang="0">
                    <a:pos x="1614" y="768"/>
                  </a:cxn>
                  <a:cxn ang="0">
                    <a:pos x="1614" y="1188"/>
                  </a:cxn>
                  <a:cxn ang="0">
                    <a:pos x="1422" y="1188"/>
                  </a:cxn>
                  <a:cxn ang="0">
                    <a:pos x="1422" y="768"/>
                  </a:cxn>
                  <a:cxn ang="0">
                    <a:pos x="1896" y="804"/>
                  </a:cxn>
                  <a:cxn ang="0">
                    <a:pos x="2088" y="804"/>
                  </a:cxn>
                  <a:cxn ang="0">
                    <a:pos x="2088" y="1188"/>
                  </a:cxn>
                  <a:cxn ang="0">
                    <a:pos x="1896" y="1188"/>
                  </a:cxn>
                  <a:cxn ang="0">
                    <a:pos x="1896" y="804"/>
                  </a:cxn>
                </a:cxnLst>
                <a:rect l="0" t="0" r="r" b="b"/>
                <a:pathLst>
                  <a:path w="2088" h="1188">
                    <a:moveTo>
                      <a:pt x="0" y="0"/>
                    </a:moveTo>
                    <a:lnTo>
                      <a:pt x="192" y="0"/>
                    </a:lnTo>
                    <a:lnTo>
                      <a:pt x="192" y="1188"/>
                    </a:lnTo>
                    <a:lnTo>
                      <a:pt x="0" y="1188"/>
                    </a:lnTo>
                    <a:lnTo>
                      <a:pt x="0" y="0"/>
                    </a:lnTo>
                    <a:close/>
                    <a:moveTo>
                      <a:pt x="474" y="690"/>
                    </a:moveTo>
                    <a:lnTo>
                      <a:pt x="666" y="690"/>
                    </a:lnTo>
                    <a:lnTo>
                      <a:pt x="666" y="1188"/>
                    </a:lnTo>
                    <a:lnTo>
                      <a:pt x="474" y="1188"/>
                    </a:lnTo>
                    <a:lnTo>
                      <a:pt x="474" y="690"/>
                    </a:lnTo>
                    <a:close/>
                    <a:moveTo>
                      <a:pt x="948" y="726"/>
                    </a:moveTo>
                    <a:lnTo>
                      <a:pt x="1140" y="726"/>
                    </a:lnTo>
                    <a:lnTo>
                      <a:pt x="1140" y="1188"/>
                    </a:lnTo>
                    <a:lnTo>
                      <a:pt x="948" y="1188"/>
                    </a:lnTo>
                    <a:lnTo>
                      <a:pt x="948" y="726"/>
                    </a:lnTo>
                    <a:close/>
                    <a:moveTo>
                      <a:pt x="1422" y="768"/>
                    </a:moveTo>
                    <a:lnTo>
                      <a:pt x="1614" y="768"/>
                    </a:lnTo>
                    <a:lnTo>
                      <a:pt x="1614" y="1188"/>
                    </a:lnTo>
                    <a:lnTo>
                      <a:pt x="1422" y="1188"/>
                    </a:lnTo>
                    <a:lnTo>
                      <a:pt x="1422" y="768"/>
                    </a:lnTo>
                    <a:close/>
                    <a:moveTo>
                      <a:pt x="1896" y="804"/>
                    </a:moveTo>
                    <a:lnTo>
                      <a:pt x="2088" y="804"/>
                    </a:lnTo>
                    <a:lnTo>
                      <a:pt x="2088" y="1188"/>
                    </a:lnTo>
                    <a:lnTo>
                      <a:pt x="1896" y="1188"/>
                    </a:lnTo>
                    <a:lnTo>
                      <a:pt x="1896" y="804"/>
                    </a:lnTo>
                    <a:close/>
                  </a:path>
                </a:pathLst>
              </a:custGeom>
              <a:solidFill>
                <a:srgbClr val="800080"/>
              </a:solidFill>
              <a:ln w="9525">
                <a:noFill/>
                <a:round/>
                <a:headEnd/>
                <a:tailEnd/>
              </a:ln>
            </p:spPr>
            <p:txBody>
              <a:bodyPr/>
              <a:lstStyle/>
              <a:p>
                <a:pPr>
                  <a:defRPr/>
                </a:pPr>
                <a:endParaRPr lang="en-US">
                  <a:latin typeface="+mn-lt"/>
                </a:endParaRPr>
              </a:p>
            </p:txBody>
          </p:sp>
          <p:sp>
            <p:nvSpPr>
              <p:cNvPr id="5170" name="Rectangle 50"/>
              <p:cNvSpPr>
                <a:spLocks noChangeArrowheads="1"/>
              </p:cNvSpPr>
              <p:nvPr/>
            </p:nvSpPr>
            <p:spPr bwMode="auto">
              <a:xfrm>
                <a:off x="9170231" y="2822791"/>
                <a:ext cx="196056" cy="206307"/>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rPr>
                  <a:t>31%</a:t>
                </a:r>
                <a:endParaRPr lang="en-US" dirty="0">
                  <a:latin typeface="+mn-lt"/>
                </a:endParaRPr>
              </a:p>
            </p:txBody>
          </p:sp>
          <p:sp>
            <p:nvSpPr>
              <p:cNvPr id="5171" name="Rectangle 51"/>
              <p:cNvSpPr>
                <a:spLocks noChangeArrowheads="1"/>
              </p:cNvSpPr>
              <p:nvPr/>
            </p:nvSpPr>
            <p:spPr bwMode="auto">
              <a:xfrm>
                <a:off x="9914504" y="3921341"/>
                <a:ext cx="196056" cy="206307"/>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rPr>
                  <a:t>13%</a:t>
                </a:r>
                <a:endParaRPr lang="en-US" dirty="0">
                  <a:latin typeface="+mn-lt"/>
                </a:endParaRPr>
              </a:p>
            </p:txBody>
          </p:sp>
          <p:sp>
            <p:nvSpPr>
              <p:cNvPr id="5172" name="Rectangle 52"/>
              <p:cNvSpPr>
                <a:spLocks noChangeArrowheads="1"/>
              </p:cNvSpPr>
              <p:nvPr/>
            </p:nvSpPr>
            <p:spPr bwMode="auto">
              <a:xfrm>
                <a:off x="10667910" y="3941581"/>
                <a:ext cx="234950" cy="206307"/>
              </a:xfrm>
              <a:prstGeom prst="rect">
                <a:avLst/>
              </a:prstGeom>
              <a:noFill/>
              <a:ln w="9525">
                <a:noFill/>
                <a:miter lim="800000"/>
                <a:headEnd/>
                <a:tailEnd/>
              </a:ln>
            </p:spPr>
            <p:txBody>
              <a:bodyPr wrap="square" lIns="0" tIns="0" rIns="0" bIns="0">
                <a:spAutoFit/>
              </a:bodyPr>
              <a:lstStyle/>
              <a:p>
                <a:pPr algn="ctr">
                  <a:defRPr/>
                </a:pPr>
                <a:r>
                  <a:rPr lang="en-US" dirty="0">
                    <a:solidFill>
                      <a:srgbClr val="000000"/>
                    </a:solidFill>
                    <a:latin typeface="+mn-lt"/>
                  </a:rPr>
                  <a:t>12%</a:t>
                </a:r>
                <a:endParaRPr lang="en-US" dirty="0">
                  <a:latin typeface="+mn-lt"/>
                </a:endParaRPr>
              </a:p>
            </p:txBody>
          </p:sp>
          <p:sp>
            <p:nvSpPr>
              <p:cNvPr id="5173" name="Rectangle 53"/>
              <p:cNvSpPr>
                <a:spLocks noChangeArrowheads="1"/>
              </p:cNvSpPr>
              <p:nvPr/>
            </p:nvSpPr>
            <p:spPr bwMode="auto">
              <a:xfrm>
                <a:off x="11430714" y="4043578"/>
                <a:ext cx="196056" cy="206307"/>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rPr>
                  <a:t>11%</a:t>
                </a:r>
                <a:endParaRPr lang="en-US" dirty="0">
                  <a:latin typeface="+mn-lt"/>
                </a:endParaRPr>
              </a:p>
            </p:txBody>
          </p:sp>
          <p:sp>
            <p:nvSpPr>
              <p:cNvPr id="5174" name="Rectangle 54"/>
              <p:cNvSpPr>
                <a:spLocks noChangeArrowheads="1"/>
              </p:cNvSpPr>
              <p:nvPr/>
            </p:nvSpPr>
            <p:spPr bwMode="auto">
              <a:xfrm>
                <a:off x="12183591" y="4103903"/>
                <a:ext cx="196056" cy="206307"/>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rPr>
                  <a:t>10%</a:t>
                </a:r>
                <a:endParaRPr lang="en-US" dirty="0">
                  <a:latin typeface="+mn-lt"/>
                </a:endParaRPr>
              </a:p>
            </p:txBody>
          </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57200" y="152400"/>
            <a:ext cx="8229600" cy="1143000"/>
          </a:xfrm>
        </p:spPr>
        <p:txBody>
          <a:bodyPr/>
          <a:lstStyle/>
          <a:p>
            <a:pPr algn="ctr">
              <a:defRPr/>
            </a:pPr>
            <a:r>
              <a:rPr lang="en-US" sz="3600" dirty="0" smtClean="0">
                <a:latin typeface="+mn-lt"/>
              </a:rPr>
              <a:t>Treatment Adherence, 2013</a:t>
            </a:r>
            <a:r>
              <a:rPr lang="en-US" sz="3600" baseline="30000" dirty="0" smtClean="0">
                <a:latin typeface="+mn-lt"/>
              </a:rPr>
              <a:t> †</a:t>
            </a:r>
            <a:endParaRPr lang="en-US" sz="3600" dirty="0">
              <a:latin typeface="+mn-lt"/>
            </a:endParaRPr>
          </a:p>
        </p:txBody>
      </p:sp>
      <p:grpSp>
        <p:nvGrpSpPr>
          <p:cNvPr id="7" name="Group 42"/>
          <p:cNvGrpSpPr>
            <a:grpSpLocks/>
          </p:cNvGrpSpPr>
          <p:nvPr/>
        </p:nvGrpSpPr>
        <p:grpSpPr bwMode="auto">
          <a:xfrm>
            <a:off x="77445" y="1295400"/>
            <a:ext cx="9066555" cy="4525135"/>
            <a:chOff x="78904" y="2047875"/>
            <a:chExt cx="8760296" cy="2782645"/>
          </a:xfrm>
        </p:grpSpPr>
        <p:grpSp>
          <p:nvGrpSpPr>
            <p:cNvPr id="8" name="Group 40"/>
            <p:cNvGrpSpPr>
              <a:grpSpLocks/>
            </p:cNvGrpSpPr>
            <p:nvPr/>
          </p:nvGrpSpPr>
          <p:grpSpPr bwMode="auto">
            <a:xfrm>
              <a:off x="3759003" y="3219318"/>
              <a:ext cx="1333067" cy="515435"/>
              <a:chOff x="3759003" y="3219318"/>
              <a:chExt cx="1333067" cy="515435"/>
            </a:xfrm>
          </p:grpSpPr>
          <p:sp>
            <p:nvSpPr>
              <p:cNvPr id="2" name="Rectangle 31"/>
              <p:cNvSpPr>
                <a:spLocks noChangeArrowheads="1"/>
              </p:cNvSpPr>
              <p:nvPr/>
            </p:nvSpPr>
            <p:spPr bwMode="auto">
              <a:xfrm>
                <a:off x="3759004" y="3219318"/>
                <a:ext cx="294503" cy="198570"/>
              </a:xfrm>
              <a:prstGeom prst="rect">
                <a:avLst/>
              </a:prstGeom>
              <a:noFill/>
              <a:ln w="25400">
                <a:solidFill>
                  <a:srgbClr val="000000"/>
                </a:solidFill>
                <a:miter lim="800000"/>
                <a:headEnd/>
                <a:tailEnd/>
              </a:ln>
            </p:spPr>
            <p:txBody>
              <a:bodyPr/>
              <a:lstStyle/>
              <a:p>
                <a:pPr>
                  <a:defRPr/>
                </a:pPr>
                <a:endParaRPr lang="en-US">
                  <a:latin typeface="+mn-lt"/>
                </a:endParaRPr>
              </a:p>
            </p:txBody>
          </p:sp>
          <p:sp>
            <p:nvSpPr>
              <p:cNvPr id="3" name="Rectangle 32"/>
              <p:cNvSpPr>
                <a:spLocks noChangeArrowheads="1"/>
              </p:cNvSpPr>
              <p:nvPr/>
            </p:nvSpPr>
            <p:spPr bwMode="auto">
              <a:xfrm>
                <a:off x="4127133" y="3266176"/>
                <a:ext cx="605603" cy="151409"/>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cs typeface="Arial" charset="0"/>
                  </a:rPr>
                  <a:t>Always</a:t>
                </a:r>
                <a:endParaRPr lang="en-US" sz="1600" dirty="0">
                  <a:latin typeface="+mn-lt"/>
                  <a:cs typeface="Arial" charset="0"/>
                </a:endParaRPr>
              </a:p>
            </p:txBody>
          </p:sp>
          <p:sp>
            <p:nvSpPr>
              <p:cNvPr id="4" name="Rectangle 33"/>
              <p:cNvSpPr>
                <a:spLocks noChangeArrowheads="1"/>
              </p:cNvSpPr>
              <p:nvPr/>
            </p:nvSpPr>
            <p:spPr bwMode="auto">
              <a:xfrm>
                <a:off x="3759003" y="3547322"/>
                <a:ext cx="294504" cy="187431"/>
              </a:xfrm>
              <a:prstGeom prst="rect">
                <a:avLst/>
              </a:prstGeom>
              <a:solidFill>
                <a:srgbClr val="001D77"/>
              </a:solidFill>
              <a:ln w="12700">
                <a:solidFill>
                  <a:schemeClr val="tx1"/>
                </a:solidFill>
                <a:round/>
                <a:headEnd/>
                <a:tailEnd/>
              </a:ln>
            </p:spPr>
            <p:txBody>
              <a:bodyPr/>
              <a:lstStyle/>
              <a:p>
                <a:pPr>
                  <a:defRPr/>
                </a:pPr>
                <a:endParaRPr lang="en-US">
                  <a:latin typeface="+mn-lt"/>
                </a:endParaRPr>
              </a:p>
            </p:txBody>
          </p:sp>
          <p:sp>
            <p:nvSpPr>
              <p:cNvPr id="5" name="Rectangle 34"/>
              <p:cNvSpPr>
                <a:spLocks noChangeArrowheads="1"/>
              </p:cNvSpPr>
              <p:nvPr/>
            </p:nvSpPr>
            <p:spPr bwMode="auto">
              <a:xfrm>
                <a:off x="4127133" y="3583344"/>
                <a:ext cx="964937" cy="151409"/>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cs typeface="Arial" charset="0"/>
                  </a:rPr>
                  <a:t>Not always</a:t>
                </a:r>
                <a:endParaRPr lang="en-US" sz="1600" dirty="0">
                  <a:latin typeface="+mn-lt"/>
                  <a:cs typeface="Arial" charset="0"/>
                </a:endParaRPr>
              </a:p>
            </p:txBody>
          </p:sp>
        </p:grpSp>
        <p:grpSp>
          <p:nvGrpSpPr>
            <p:cNvPr id="9" name="Group 41"/>
            <p:cNvGrpSpPr>
              <a:grpSpLocks/>
            </p:cNvGrpSpPr>
            <p:nvPr/>
          </p:nvGrpSpPr>
          <p:grpSpPr bwMode="auto">
            <a:xfrm>
              <a:off x="5224463" y="2047875"/>
              <a:ext cx="3614737" cy="2725738"/>
              <a:chOff x="5224463" y="2047875"/>
              <a:chExt cx="3614737" cy="2725738"/>
            </a:xfrm>
          </p:grpSpPr>
          <p:sp>
            <p:nvSpPr>
              <p:cNvPr id="36" name="TextBox 69"/>
              <p:cNvSpPr txBox="1">
                <a:spLocks noChangeArrowheads="1"/>
              </p:cNvSpPr>
              <p:nvPr/>
            </p:nvSpPr>
            <p:spPr bwMode="auto">
              <a:xfrm>
                <a:off x="5224463" y="2047875"/>
                <a:ext cx="3614737" cy="511006"/>
              </a:xfrm>
              <a:prstGeom prst="rect">
                <a:avLst/>
              </a:prstGeom>
              <a:noFill/>
              <a:ln w="9525">
                <a:noFill/>
                <a:miter lim="800000"/>
                <a:headEnd/>
                <a:tailEnd/>
              </a:ln>
            </p:spPr>
            <p:txBody>
              <a:bodyPr>
                <a:spAutoFit/>
              </a:bodyPr>
              <a:lstStyle/>
              <a:p>
                <a:pPr algn="ctr">
                  <a:defRPr/>
                </a:pPr>
                <a:r>
                  <a:rPr lang="en-US" sz="1600" dirty="0">
                    <a:latin typeface="+mn-lt"/>
                    <a:cs typeface="Arial" charset="0"/>
                  </a:rPr>
                  <a:t>How closely did you follow your specific medication schedule during the past 3 days?</a:t>
                </a:r>
              </a:p>
            </p:txBody>
          </p:sp>
          <p:sp>
            <p:nvSpPr>
              <p:cNvPr id="6172" name="Rectangle 60"/>
              <p:cNvSpPr>
                <a:spLocks noChangeArrowheads="1"/>
              </p:cNvSpPr>
              <p:nvPr/>
            </p:nvSpPr>
            <p:spPr bwMode="auto">
              <a:xfrm>
                <a:off x="5867507" y="3035299"/>
                <a:ext cx="1143217" cy="1738314"/>
              </a:xfrm>
              <a:prstGeom prst="rect">
                <a:avLst/>
              </a:prstGeom>
              <a:noFill/>
              <a:ln w="25400">
                <a:solidFill>
                  <a:schemeClr val="tx1"/>
                </a:solidFill>
                <a:miter lim="800000"/>
                <a:headEnd/>
                <a:tailEnd/>
              </a:ln>
            </p:spPr>
            <p:txBody>
              <a:bodyPr/>
              <a:lstStyle/>
              <a:p>
                <a:endParaRPr lang="en-US" sz="1200"/>
              </a:p>
            </p:txBody>
          </p:sp>
          <p:sp>
            <p:nvSpPr>
              <p:cNvPr id="6205" name="Rectangle 61"/>
              <p:cNvSpPr>
                <a:spLocks noChangeArrowheads="1"/>
              </p:cNvSpPr>
              <p:nvPr/>
            </p:nvSpPr>
            <p:spPr bwMode="auto">
              <a:xfrm>
                <a:off x="7010400" y="4084638"/>
                <a:ext cx="1133475" cy="688975"/>
              </a:xfrm>
              <a:prstGeom prst="rect">
                <a:avLst/>
              </a:prstGeom>
              <a:solidFill>
                <a:srgbClr val="001D77"/>
              </a:solidFill>
              <a:ln w="12700">
                <a:solidFill>
                  <a:schemeClr val="tx1"/>
                </a:solidFill>
                <a:round/>
                <a:headEnd/>
                <a:tailEnd/>
              </a:ln>
            </p:spPr>
            <p:txBody>
              <a:bodyPr/>
              <a:lstStyle/>
              <a:p>
                <a:pPr>
                  <a:defRPr/>
                </a:pPr>
                <a:endParaRPr lang="en-US">
                  <a:latin typeface="+mn-lt"/>
                </a:endParaRPr>
              </a:p>
            </p:txBody>
          </p:sp>
          <p:sp>
            <p:nvSpPr>
              <p:cNvPr id="6174" name="Rectangle 62"/>
              <p:cNvSpPr>
                <a:spLocks noChangeArrowheads="1"/>
              </p:cNvSpPr>
              <p:nvPr/>
            </p:nvSpPr>
            <p:spPr bwMode="auto">
              <a:xfrm>
                <a:off x="5353059" y="2574924"/>
                <a:ext cx="9527" cy="2193926"/>
              </a:xfrm>
              <a:prstGeom prst="rect">
                <a:avLst/>
              </a:prstGeom>
              <a:solidFill>
                <a:schemeClr val="tx1"/>
              </a:solidFill>
              <a:ln w="12700">
                <a:solidFill>
                  <a:schemeClr val="tx1"/>
                </a:solidFill>
                <a:bevel/>
                <a:headEnd/>
                <a:tailEnd/>
              </a:ln>
            </p:spPr>
            <p:txBody>
              <a:bodyPr/>
              <a:lstStyle/>
              <a:p>
                <a:endParaRPr lang="en-US" sz="1200"/>
              </a:p>
            </p:txBody>
          </p:sp>
          <p:sp>
            <p:nvSpPr>
              <p:cNvPr id="6175" name="Freeform 63"/>
              <p:cNvSpPr>
                <a:spLocks noEditPoints="1"/>
              </p:cNvSpPr>
              <p:nvPr/>
            </p:nvSpPr>
            <p:spPr bwMode="auto">
              <a:xfrm>
                <a:off x="5310188" y="2570162"/>
                <a:ext cx="47634" cy="2203451"/>
              </a:xfrm>
              <a:custGeom>
                <a:avLst/>
                <a:gdLst>
                  <a:gd name="T0" fmla="*/ 0 w 30"/>
                  <a:gd name="T1" fmla="*/ 2147483647 h 1388"/>
                  <a:gd name="T2" fmla="*/ 2147483647 w 30"/>
                  <a:gd name="T3" fmla="*/ 2147483647 h 1388"/>
                  <a:gd name="T4" fmla="*/ 2147483647 w 30"/>
                  <a:gd name="T5" fmla="*/ 2147483647 h 1388"/>
                  <a:gd name="T6" fmla="*/ 0 w 30"/>
                  <a:gd name="T7" fmla="*/ 2147483647 h 1388"/>
                  <a:gd name="T8" fmla="*/ 0 w 30"/>
                  <a:gd name="T9" fmla="*/ 2147483647 h 1388"/>
                  <a:gd name="T10" fmla="*/ 0 w 30"/>
                  <a:gd name="T11" fmla="*/ 2147483647 h 1388"/>
                  <a:gd name="T12" fmla="*/ 2147483647 w 30"/>
                  <a:gd name="T13" fmla="*/ 2147483647 h 1388"/>
                  <a:gd name="T14" fmla="*/ 2147483647 w 30"/>
                  <a:gd name="T15" fmla="*/ 2147483647 h 1388"/>
                  <a:gd name="T16" fmla="*/ 0 w 30"/>
                  <a:gd name="T17" fmla="*/ 2147483647 h 1388"/>
                  <a:gd name="T18" fmla="*/ 0 w 30"/>
                  <a:gd name="T19" fmla="*/ 2147483647 h 1388"/>
                  <a:gd name="T20" fmla="*/ 0 w 30"/>
                  <a:gd name="T21" fmla="*/ 2147483647 h 1388"/>
                  <a:gd name="T22" fmla="*/ 2147483647 w 30"/>
                  <a:gd name="T23" fmla="*/ 2147483647 h 1388"/>
                  <a:gd name="T24" fmla="*/ 2147483647 w 30"/>
                  <a:gd name="T25" fmla="*/ 2147483647 h 1388"/>
                  <a:gd name="T26" fmla="*/ 0 w 30"/>
                  <a:gd name="T27" fmla="*/ 2147483647 h 1388"/>
                  <a:gd name="T28" fmla="*/ 0 w 30"/>
                  <a:gd name="T29" fmla="*/ 2147483647 h 1388"/>
                  <a:gd name="T30" fmla="*/ 0 w 30"/>
                  <a:gd name="T31" fmla="*/ 2147483647 h 1388"/>
                  <a:gd name="T32" fmla="*/ 2147483647 w 30"/>
                  <a:gd name="T33" fmla="*/ 2147483647 h 1388"/>
                  <a:gd name="T34" fmla="*/ 2147483647 w 30"/>
                  <a:gd name="T35" fmla="*/ 2147483647 h 1388"/>
                  <a:gd name="T36" fmla="*/ 0 w 30"/>
                  <a:gd name="T37" fmla="*/ 2147483647 h 1388"/>
                  <a:gd name="T38" fmla="*/ 0 w 30"/>
                  <a:gd name="T39" fmla="*/ 2147483647 h 1388"/>
                  <a:gd name="T40" fmla="*/ 0 w 30"/>
                  <a:gd name="T41" fmla="*/ 2147483647 h 1388"/>
                  <a:gd name="T42" fmla="*/ 2147483647 w 30"/>
                  <a:gd name="T43" fmla="*/ 2147483647 h 1388"/>
                  <a:gd name="T44" fmla="*/ 2147483647 w 30"/>
                  <a:gd name="T45" fmla="*/ 2147483647 h 1388"/>
                  <a:gd name="T46" fmla="*/ 0 w 30"/>
                  <a:gd name="T47" fmla="*/ 2147483647 h 1388"/>
                  <a:gd name="T48" fmla="*/ 0 w 30"/>
                  <a:gd name="T49" fmla="*/ 2147483647 h 1388"/>
                  <a:gd name="T50" fmla="*/ 0 w 30"/>
                  <a:gd name="T51" fmla="*/ 2147483647 h 1388"/>
                  <a:gd name="T52" fmla="*/ 2147483647 w 30"/>
                  <a:gd name="T53" fmla="*/ 2147483647 h 1388"/>
                  <a:gd name="T54" fmla="*/ 2147483647 w 30"/>
                  <a:gd name="T55" fmla="*/ 2147483647 h 1388"/>
                  <a:gd name="T56" fmla="*/ 0 w 30"/>
                  <a:gd name="T57" fmla="*/ 2147483647 h 1388"/>
                  <a:gd name="T58" fmla="*/ 0 w 30"/>
                  <a:gd name="T59" fmla="*/ 2147483647 h 1388"/>
                  <a:gd name="T60" fmla="*/ 0 w 30"/>
                  <a:gd name="T61" fmla="*/ 2147483647 h 1388"/>
                  <a:gd name="T62" fmla="*/ 2147483647 w 30"/>
                  <a:gd name="T63" fmla="*/ 2147483647 h 1388"/>
                  <a:gd name="T64" fmla="*/ 2147483647 w 30"/>
                  <a:gd name="T65" fmla="*/ 2147483647 h 1388"/>
                  <a:gd name="T66" fmla="*/ 0 w 30"/>
                  <a:gd name="T67" fmla="*/ 2147483647 h 1388"/>
                  <a:gd name="T68" fmla="*/ 0 w 30"/>
                  <a:gd name="T69" fmla="*/ 2147483647 h 1388"/>
                  <a:gd name="T70" fmla="*/ 0 w 30"/>
                  <a:gd name="T71" fmla="*/ 2147483647 h 1388"/>
                  <a:gd name="T72" fmla="*/ 2147483647 w 30"/>
                  <a:gd name="T73" fmla="*/ 2147483647 h 1388"/>
                  <a:gd name="T74" fmla="*/ 2147483647 w 30"/>
                  <a:gd name="T75" fmla="*/ 2147483647 h 1388"/>
                  <a:gd name="T76" fmla="*/ 0 w 30"/>
                  <a:gd name="T77" fmla="*/ 2147483647 h 1388"/>
                  <a:gd name="T78" fmla="*/ 0 w 30"/>
                  <a:gd name="T79" fmla="*/ 2147483647 h 1388"/>
                  <a:gd name="T80" fmla="*/ 0 w 30"/>
                  <a:gd name="T81" fmla="*/ 2147483647 h 1388"/>
                  <a:gd name="T82" fmla="*/ 2147483647 w 30"/>
                  <a:gd name="T83" fmla="*/ 2147483647 h 1388"/>
                  <a:gd name="T84" fmla="*/ 2147483647 w 30"/>
                  <a:gd name="T85" fmla="*/ 2147483647 h 1388"/>
                  <a:gd name="T86" fmla="*/ 0 w 30"/>
                  <a:gd name="T87" fmla="*/ 2147483647 h 1388"/>
                  <a:gd name="T88" fmla="*/ 0 w 30"/>
                  <a:gd name="T89" fmla="*/ 2147483647 h 1388"/>
                  <a:gd name="T90" fmla="*/ 0 w 30"/>
                  <a:gd name="T91" fmla="*/ 2147483647 h 1388"/>
                  <a:gd name="T92" fmla="*/ 2147483647 w 30"/>
                  <a:gd name="T93" fmla="*/ 2147483647 h 1388"/>
                  <a:gd name="T94" fmla="*/ 2147483647 w 30"/>
                  <a:gd name="T95" fmla="*/ 2147483647 h 1388"/>
                  <a:gd name="T96" fmla="*/ 0 w 30"/>
                  <a:gd name="T97" fmla="*/ 2147483647 h 1388"/>
                  <a:gd name="T98" fmla="*/ 0 w 30"/>
                  <a:gd name="T99" fmla="*/ 2147483647 h 1388"/>
                  <a:gd name="T100" fmla="*/ 0 w 30"/>
                  <a:gd name="T101" fmla="*/ 0 h 1388"/>
                  <a:gd name="T102" fmla="*/ 2147483647 w 30"/>
                  <a:gd name="T103" fmla="*/ 0 h 1388"/>
                  <a:gd name="T104" fmla="*/ 2147483647 w 30"/>
                  <a:gd name="T105" fmla="*/ 2147483647 h 1388"/>
                  <a:gd name="T106" fmla="*/ 0 w 30"/>
                  <a:gd name="T107" fmla="*/ 2147483647 h 1388"/>
                  <a:gd name="T108" fmla="*/ 0 w 30"/>
                  <a:gd name="T109" fmla="*/ 0 h 13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
                  <a:gd name="T166" fmla="*/ 0 h 1388"/>
                  <a:gd name="T167" fmla="*/ 30 w 30"/>
                  <a:gd name="T168" fmla="*/ 1388 h 13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 h="1388">
                    <a:moveTo>
                      <a:pt x="0" y="1382"/>
                    </a:moveTo>
                    <a:lnTo>
                      <a:pt x="30" y="1382"/>
                    </a:lnTo>
                    <a:lnTo>
                      <a:pt x="30" y="1388"/>
                    </a:lnTo>
                    <a:lnTo>
                      <a:pt x="0" y="1388"/>
                    </a:lnTo>
                    <a:lnTo>
                      <a:pt x="0" y="1382"/>
                    </a:lnTo>
                    <a:close/>
                    <a:moveTo>
                      <a:pt x="0" y="1247"/>
                    </a:moveTo>
                    <a:lnTo>
                      <a:pt x="30" y="1247"/>
                    </a:lnTo>
                    <a:lnTo>
                      <a:pt x="30" y="1252"/>
                    </a:lnTo>
                    <a:lnTo>
                      <a:pt x="0" y="1252"/>
                    </a:lnTo>
                    <a:lnTo>
                      <a:pt x="0" y="1247"/>
                    </a:lnTo>
                    <a:close/>
                    <a:moveTo>
                      <a:pt x="0" y="1106"/>
                    </a:moveTo>
                    <a:lnTo>
                      <a:pt x="30" y="1106"/>
                    </a:lnTo>
                    <a:lnTo>
                      <a:pt x="30" y="1111"/>
                    </a:lnTo>
                    <a:lnTo>
                      <a:pt x="0" y="1111"/>
                    </a:lnTo>
                    <a:lnTo>
                      <a:pt x="0" y="1106"/>
                    </a:lnTo>
                    <a:close/>
                    <a:moveTo>
                      <a:pt x="0" y="970"/>
                    </a:moveTo>
                    <a:lnTo>
                      <a:pt x="30" y="970"/>
                    </a:lnTo>
                    <a:lnTo>
                      <a:pt x="30" y="976"/>
                    </a:lnTo>
                    <a:lnTo>
                      <a:pt x="0" y="976"/>
                    </a:lnTo>
                    <a:lnTo>
                      <a:pt x="0" y="970"/>
                    </a:lnTo>
                    <a:close/>
                    <a:moveTo>
                      <a:pt x="0" y="829"/>
                    </a:moveTo>
                    <a:lnTo>
                      <a:pt x="30" y="829"/>
                    </a:lnTo>
                    <a:lnTo>
                      <a:pt x="30" y="835"/>
                    </a:lnTo>
                    <a:lnTo>
                      <a:pt x="0" y="835"/>
                    </a:lnTo>
                    <a:lnTo>
                      <a:pt x="0" y="829"/>
                    </a:lnTo>
                    <a:close/>
                    <a:moveTo>
                      <a:pt x="0" y="689"/>
                    </a:moveTo>
                    <a:lnTo>
                      <a:pt x="30" y="689"/>
                    </a:lnTo>
                    <a:lnTo>
                      <a:pt x="30" y="694"/>
                    </a:lnTo>
                    <a:lnTo>
                      <a:pt x="0" y="694"/>
                    </a:lnTo>
                    <a:lnTo>
                      <a:pt x="0" y="689"/>
                    </a:lnTo>
                    <a:close/>
                    <a:moveTo>
                      <a:pt x="0" y="553"/>
                    </a:moveTo>
                    <a:lnTo>
                      <a:pt x="30" y="553"/>
                    </a:lnTo>
                    <a:lnTo>
                      <a:pt x="30" y="559"/>
                    </a:lnTo>
                    <a:lnTo>
                      <a:pt x="0" y="559"/>
                    </a:lnTo>
                    <a:lnTo>
                      <a:pt x="0" y="553"/>
                    </a:lnTo>
                    <a:close/>
                    <a:moveTo>
                      <a:pt x="0" y="412"/>
                    </a:moveTo>
                    <a:lnTo>
                      <a:pt x="30" y="412"/>
                    </a:lnTo>
                    <a:lnTo>
                      <a:pt x="30" y="418"/>
                    </a:lnTo>
                    <a:lnTo>
                      <a:pt x="0" y="418"/>
                    </a:lnTo>
                    <a:lnTo>
                      <a:pt x="0" y="412"/>
                    </a:lnTo>
                    <a:close/>
                    <a:moveTo>
                      <a:pt x="0" y="277"/>
                    </a:moveTo>
                    <a:lnTo>
                      <a:pt x="30" y="277"/>
                    </a:lnTo>
                    <a:lnTo>
                      <a:pt x="30" y="282"/>
                    </a:lnTo>
                    <a:lnTo>
                      <a:pt x="0" y="282"/>
                    </a:lnTo>
                    <a:lnTo>
                      <a:pt x="0" y="277"/>
                    </a:lnTo>
                    <a:close/>
                    <a:moveTo>
                      <a:pt x="0" y="136"/>
                    </a:moveTo>
                    <a:lnTo>
                      <a:pt x="30" y="136"/>
                    </a:lnTo>
                    <a:lnTo>
                      <a:pt x="30" y="141"/>
                    </a:lnTo>
                    <a:lnTo>
                      <a:pt x="0" y="141"/>
                    </a:lnTo>
                    <a:lnTo>
                      <a:pt x="0" y="136"/>
                    </a:lnTo>
                    <a:close/>
                    <a:moveTo>
                      <a:pt x="0" y="0"/>
                    </a:moveTo>
                    <a:lnTo>
                      <a:pt x="30" y="0"/>
                    </a:lnTo>
                    <a:lnTo>
                      <a:pt x="30" y="6"/>
                    </a:lnTo>
                    <a:lnTo>
                      <a:pt x="0" y="6"/>
                    </a:lnTo>
                    <a:lnTo>
                      <a:pt x="0" y="0"/>
                    </a:lnTo>
                    <a:close/>
                  </a:path>
                </a:pathLst>
              </a:custGeom>
              <a:solidFill>
                <a:schemeClr val="tx1"/>
              </a:solidFill>
              <a:ln w="12700" cap="flat">
                <a:solidFill>
                  <a:schemeClr val="tx1"/>
                </a:solidFill>
                <a:prstDash val="solid"/>
                <a:bevel/>
                <a:headEnd/>
                <a:tailEnd/>
              </a:ln>
            </p:spPr>
            <p:txBody>
              <a:bodyPr/>
              <a:lstStyle/>
              <a:p>
                <a:endParaRPr lang="en-US"/>
              </a:p>
            </p:txBody>
          </p:sp>
          <p:sp>
            <p:nvSpPr>
              <p:cNvPr id="6176" name="Rectangle 64"/>
              <p:cNvSpPr>
                <a:spLocks noChangeArrowheads="1"/>
              </p:cNvSpPr>
              <p:nvPr/>
            </p:nvSpPr>
            <p:spPr bwMode="auto">
              <a:xfrm>
                <a:off x="5357822" y="4764088"/>
                <a:ext cx="3292466" cy="9525"/>
              </a:xfrm>
              <a:prstGeom prst="rect">
                <a:avLst/>
              </a:prstGeom>
              <a:solidFill>
                <a:srgbClr val="000000"/>
              </a:solidFill>
              <a:ln w="9525">
                <a:solidFill>
                  <a:srgbClr val="000000"/>
                </a:solidFill>
                <a:bevel/>
                <a:headEnd/>
                <a:tailEnd/>
              </a:ln>
            </p:spPr>
            <p:txBody>
              <a:bodyPr/>
              <a:lstStyle/>
              <a:p>
                <a:endParaRPr lang="en-US" sz="1200"/>
              </a:p>
            </p:txBody>
          </p:sp>
          <p:sp>
            <p:nvSpPr>
              <p:cNvPr id="6177" name="Rectangle 85"/>
              <p:cNvSpPr>
                <a:spLocks noChangeArrowheads="1"/>
              </p:cNvSpPr>
              <p:nvPr/>
            </p:nvSpPr>
            <p:spPr bwMode="auto">
              <a:xfrm>
                <a:off x="6244754" y="2814694"/>
                <a:ext cx="385665" cy="170335"/>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79%</a:t>
                </a:r>
                <a:endParaRPr lang="en-US" dirty="0"/>
              </a:p>
            </p:txBody>
          </p:sp>
          <p:sp>
            <p:nvSpPr>
              <p:cNvPr id="6178" name="Rectangle 86"/>
              <p:cNvSpPr>
                <a:spLocks noChangeArrowheads="1"/>
              </p:cNvSpPr>
              <p:nvPr/>
            </p:nvSpPr>
            <p:spPr bwMode="auto">
              <a:xfrm>
                <a:off x="7404965" y="3875326"/>
                <a:ext cx="385665" cy="170335"/>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21%</a:t>
                </a:r>
                <a:endParaRPr lang="en-US" dirty="0"/>
              </a:p>
            </p:txBody>
          </p:sp>
        </p:grpSp>
        <p:grpSp>
          <p:nvGrpSpPr>
            <p:cNvPr id="10" name="Group 39"/>
            <p:cNvGrpSpPr>
              <a:grpSpLocks/>
            </p:cNvGrpSpPr>
            <p:nvPr/>
          </p:nvGrpSpPr>
          <p:grpSpPr bwMode="auto">
            <a:xfrm>
              <a:off x="78904" y="2047875"/>
              <a:ext cx="4188296" cy="2782645"/>
              <a:chOff x="78904" y="2047875"/>
              <a:chExt cx="4188296" cy="2782645"/>
            </a:xfrm>
          </p:grpSpPr>
          <p:sp>
            <p:nvSpPr>
              <p:cNvPr id="6" name="TextBox 61"/>
              <p:cNvSpPr txBox="1">
                <a:spLocks noChangeArrowheads="1"/>
              </p:cNvSpPr>
              <p:nvPr/>
            </p:nvSpPr>
            <p:spPr bwMode="auto">
              <a:xfrm>
                <a:off x="609600" y="2047875"/>
                <a:ext cx="3657600" cy="511006"/>
              </a:xfrm>
              <a:prstGeom prst="rect">
                <a:avLst/>
              </a:prstGeom>
              <a:noFill/>
              <a:ln w="9525">
                <a:noFill/>
                <a:miter lim="800000"/>
                <a:headEnd/>
                <a:tailEnd/>
              </a:ln>
            </p:spPr>
            <p:txBody>
              <a:bodyPr wrap="square">
                <a:spAutoFit/>
              </a:bodyPr>
              <a:lstStyle/>
              <a:p>
                <a:pPr algn="ctr">
                  <a:defRPr/>
                </a:pPr>
                <a:r>
                  <a:rPr lang="en-US" sz="1600" dirty="0">
                    <a:latin typeface="+mn-lt"/>
                    <a:cs typeface="Arial" charset="0"/>
                  </a:rPr>
                  <a:t>If medication has special instructions, how often did you follow all special instructions in the past 3 days? </a:t>
                </a:r>
              </a:p>
            </p:txBody>
          </p:sp>
          <p:sp>
            <p:nvSpPr>
              <p:cNvPr id="6152" name="Rectangle 80"/>
              <p:cNvSpPr>
                <a:spLocks noChangeArrowheads="1"/>
              </p:cNvSpPr>
              <p:nvPr/>
            </p:nvSpPr>
            <p:spPr bwMode="auto">
              <a:xfrm>
                <a:off x="1173361" y="3218083"/>
                <a:ext cx="1142858" cy="1550890"/>
              </a:xfrm>
              <a:prstGeom prst="rect">
                <a:avLst/>
              </a:prstGeom>
              <a:noFill/>
              <a:ln w="25400">
                <a:solidFill>
                  <a:schemeClr val="tx1"/>
                </a:solidFill>
                <a:miter lim="800000"/>
                <a:headEnd/>
                <a:tailEnd/>
              </a:ln>
            </p:spPr>
            <p:txBody>
              <a:bodyPr/>
              <a:lstStyle/>
              <a:p>
                <a:endParaRPr lang="en-US" sz="1200"/>
              </a:p>
            </p:txBody>
          </p:sp>
          <p:sp>
            <p:nvSpPr>
              <p:cNvPr id="6225" name="Rectangle 81"/>
              <p:cNvSpPr>
                <a:spLocks noChangeArrowheads="1"/>
              </p:cNvSpPr>
              <p:nvPr/>
            </p:nvSpPr>
            <p:spPr bwMode="auto">
              <a:xfrm>
                <a:off x="2316163" y="4138613"/>
                <a:ext cx="1133475" cy="630237"/>
              </a:xfrm>
              <a:prstGeom prst="rect">
                <a:avLst/>
              </a:prstGeom>
              <a:solidFill>
                <a:srgbClr val="001D77"/>
              </a:solidFill>
              <a:ln w="12700">
                <a:solidFill>
                  <a:schemeClr val="tx1"/>
                </a:solidFill>
                <a:round/>
                <a:headEnd/>
                <a:tailEnd/>
              </a:ln>
            </p:spPr>
            <p:txBody>
              <a:bodyPr/>
              <a:lstStyle/>
              <a:p>
                <a:pPr>
                  <a:defRPr/>
                </a:pPr>
                <a:endParaRPr lang="en-US">
                  <a:latin typeface="+mn-lt"/>
                </a:endParaRPr>
              </a:p>
            </p:txBody>
          </p:sp>
          <p:sp>
            <p:nvSpPr>
              <p:cNvPr id="6154" name="Rectangle 82"/>
              <p:cNvSpPr>
                <a:spLocks noChangeArrowheads="1"/>
              </p:cNvSpPr>
              <p:nvPr/>
            </p:nvSpPr>
            <p:spPr bwMode="auto">
              <a:xfrm>
                <a:off x="666246" y="2592149"/>
                <a:ext cx="9524" cy="2173725"/>
              </a:xfrm>
              <a:prstGeom prst="rect">
                <a:avLst/>
              </a:prstGeom>
              <a:solidFill>
                <a:srgbClr val="000000"/>
              </a:solidFill>
              <a:ln w="9525">
                <a:solidFill>
                  <a:srgbClr val="000000"/>
                </a:solidFill>
                <a:bevel/>
                <a:headEnd/>
                <a:tailEnd/>
              </a:ln>
            </p:spPr>
            <p:txBody>
              <a:bodyPr/>
              <a:lstStyle/>
              <a:p>
                <a:endParaRPr lang="en-US" sz="1200"/>
              </a:p>
            </p:txBody>
          </p:sp>
          <p:sp>
            <p:nvSpPr>
              <p:cNvPr id="6155" name="Freeform 83"/>
              <p:cNvSpPr>
                <a:spLocks noEditPoints="1"/>
              </p:cNvSpPr>
              <p:nvPr/>
            </p:nvSpPr>
            <p:spPr bwMode="auto">
              <a:xfrm>
                <a:off x="623389" y="2587501"/>
                <a:ext cx="47619" cy="2181471"/>
              </a:xfrm>
              <a:custGeom>
                <a:avLst/>
                <a:gdLst>
                  <a:gd name="T0" fmla="*/ 0 w 30"/>
                  <a:gd name="T1" fmla="*/ 2147483647 h 1408"/>
                  <a:gd name="T2" fmla="*/ 2147483647 w 30"/>
                  <a:gd name="T3" fmla="*/ 2147483647 h 1408"/>
                  <a:gd name="T4" fmla="*/ 2147483647 w 30"/>
                  <a:gd name="T5" fmla="*/ 2147483647 h 1408"/>
                  <a:gd name="T6" fmla="*/ 0 w 30"/>
                  <a:gd name="T7" fmla="*/ 2147483647 h 1408"/>
                  <a:gd name="T8" fmla="*/ 0 w 30"/>
                  <a:gd name="T9" fmla="*/ 2147483647 h 1408"/>
                  <a:gd name="T10" fmla="*/ 0 w 30"/>
                  <a:gd name="T11" fmla="*/ 2147483647 h 1408"/>
                  <a:gd name="T12" fmla="*/ 2147483647 w 30"/>
                  <a:gd name="T13" fmla="*/ 2147483647 h 1408"/>
                  <a:gd name="T14" fmla="*/ 2147483647 w 30"/>
                  <a:gd name="T15" fmla="*/ 2147483647 h 1408"/>
                  <a:gd name="T16" fmla="*/ 0 w 30"/>
                  <a:gd name="T17" fmla="*/ 2147483647 h 1408"/>
                  <a:gd name="T18" fmla="*/ 0 w 30"/>
                  <a:gd name="T19" fmla="*/ 2147483647 h 1408"/>
                  <a:gd name="T20" fmla="*/ 0 w 30"/>
                  <a:gd name="T21" fmla="*/ 2147483647 h 1408"/>
                  <a:gd name="T22" fmla="*/ 2147483647 w 30"/>
                  <a:gd name="T23" fmla="*/ 2147483647 h 1408"/>
                  <a:gd name="T24" fmla="*/ 2147483647 w 30"/>
                  <a:gd name="T25" fmla="*/ 2147483647 h 1408"/>
                  <a:gd name="T26" fmla="*/ 0 w 30"/>
                  <a:gd name="T27" fmla="*/ 2147483647 h 1408"/>
                  <a:gd name="T28" fmla="*/ 0 w 30"/>
                  <a:gd name="T29" fmla="*/ 2147483647 h 1408"/>
                  <a:gd name="T30" fmla="*/ 0 w 30"/>
                  <a:gd name="T31" fmla="*/ 2147483647 h 1408"/>
                  <a:gd name="T32" fmla="*/ 2147483647 w 30"/>
                  <a:gd name="T33" fmla="*/ 2147483647 h 1408"/>
                  <a:gd name="T34" fmla="*/ 2147483647 w 30"/>
                  <a:gd name="T35" fmla="*/ 2147483647 h 1408"/>
                  <a:gd name="T36" fmla="*/ 0 w 30"/>
                  <a:gd name="T37" fmla="*/ 2147483647 h 1408"/>
                  <a:gd name="T38" fmla="*/ 0 w 30"/>
                  <a:gd name="T39" fmla="*/ 2147483647 h 1408"/>
                  <a:gd name="T40" fmla="*/ 0 w 30"/>
                  <a:gd name="T41" fmla="*/ 2147483647 h 1408"/>
                  <a:gd name="T42" fmla="*/ 2147483647 w 30"/>
                  <a:gd name="T43" fmla="*/ 2147483647 h 1408"/>
                  <a:gd name="T44" fmla="*/ 2147483647 w 30"/>
                  <a:gd name="T45" fmla="*/ 2147483647 h 1408"/>
                  <a:gd name="T46" fmla="*/ 0 w 30"/>
                  <a:gd name="T47" fmla="*/ 2147483647 h 1408"/>
                  <a:gd name="T48" fmla="*/ 0 w 30"/>
                  <a:gd name="T49" fmla="*/ 2147483647 h 1408"/>
                  <a:gd name="T50" fmla="*/ 0 w 30"/>
                  <a:gd name="T51" fmla="*/ 2147483647 h 1408"/>
                  <a:gd name="T52" fmla="*/ 2147483647 w 30"/>
                  <a:gd name="T53" fmla="*/ 2147483647 h 1408"/>
                  <a:gd name="T54" fmla="*/ 2147483647 w 30"/>
                  <a:gd name="T55" fmla="*/ 2147483647 h 1408"/>
                  <a:gd name="T56" fmla="*/ 0 w 30"/>
                  <a:gd name="T57" fmla="*/ 2147483647 h 1408"/>
                  <a:gd name="T58" fmla="*/ 0 w 30"/>
                  <a:gd name="T59" fmla="*/ 2147483647 h 1408"/>
                  <a:gd name="T60" fmla="*/ 0 w 30"/>
                  <a:gd name="T61" fmla="*/ 2147483647 h 1408"/>
                  <a:gd name="T62" fmla="*/ 2147483647 w 30"/>
                  <a:gd name="T63" fmla="*/ 2147483647 h 1408"/>
                  <a:gd name="T64" fmla="*/ 2147483647 w 30"/>
                  <a:gd name="T65" fmla="*/ 2147483647 h 1408"/>
                  <a:gd name="T66" fmla="*/ 0 w 30"/>
                  <a:gd name="T67" fmla="*/ 2147483647 h 1408"/>
                  <a:gd name="T68" fmla="*/ 0 w 30"/>
                  <a:gd name="T69" fmla="*/ 2147483647 h 1408"/>
                  <a:gd name="T70" fmla="*/ 0 w 30"/>
                  <a:gd name="T71" fmla="*/ 2147483647 h 1408"/>
                  <a:gd name="T72" fmla="*/ 2147483647 w 30"/>
                  <a:gd name="T73" fmla="*/ 2147483647 h 1408"/>
                  <a:gd name="T74" fmla="*/ 2147483647 w 30"/>
                  <a:gd name="T75" fmla="*/ 2147483647 h 1408"/>
                  <a:gd name="T76" fmla="*/ 0 w 30"/>
                  <a:gd name="T77" fmla="*/ 2147483647 h 1408"/>
                  <a:gd name="T78" fmla="*/ 0 w 30"/>
                  <a:gd name="T79" fmla="*/ 2147483647 h 1408"/>
                  <a:gd name="T80" fmla="*/ 0 w 30"/>
                  <a:gd name="T81" fmla="*/ 2147483647 h 1408"/>
                  <a:gd name="T82" fmla="*/ 2147483647 w 30"/>
                  <a:gd name="T83" fmla="*/ 2147483647 h 1408"/>
                  <a:gd name="T84" fmla="*/ 2147483647 w 30"/>
                  <a:gd name="T85" fmla="*/ 2147483647 h 1408"/>
                  <a:gd name="T86" fmla="*/ 0 w 30"/>
                  <a:gd name="T87" fmla="*/ 2147483647 h 1408"/>
                  <a:gd name="T88" fmla="*/ 0 w 30"/>
                  <a:gd name="T89" fmla="*/ 2147483647 h 1408"/>
                  <a:gd name="T90" fmla="*/ 0 w 30"/>
                  <a:gd name="T91" fmla="*/ 2147483647 h 1408"/>
                  <a:gd name="T92" fmla="*/ 2147483647 w 30"/>
                  <a:gd name="T93" fmla="*/ 2147483647 h 1408"/>
                  <a:gd name="T94" fmla="*/ 2147483647 w 30"/>
                  <a:gd name="T95" fmla="*/ 2147483647 h 1408"/>
                  <a:gd name="T96" fmla="*/ 0 w 30"/>
                  <a:gd name="T97" fmla="*/ 2147483647 h 1408"/>
                  <a:gd name="T98" fmla="*/ 0 w 30"/>
                  <a:gd name="T99" fmla="*/ 2147483647 h 1408"/>
                  <a:gd name="T100" fmla="*/ 0 w 30"/>
                  <a:gd name="T101" fmla="*/ 0 h 1408"/>
                  <a:gd name="T102" fmla="*/ 2147483647 w 30"/>
                  <a:gd name="T103" fmla="*/ 0 h 1408"/>
                  <a:gd name="T104" fmla="*/ 2147483647 w 30"/>
                  <a:gd name="T105" fmla="*/ 2147483647 h 1408"/>
                  <a:gd name="T106" fmla="*/ 0 w 30"/>
                  <a:gd name="T107" fmla="*/ 2147483647 h 1408"/>
                  <a:gd name="T108" fmla="*/ 0 w 30"/>
                  <a:gd name="T109" fmla="*/ 0 h 1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
                  <a:gd name="T166" fmla="*/ 0 h 1408"/>
                  <a:gd name="T167" fmla="*/ 30 w 30"/>
                  <a:gd name="T168" fmla="*/ 1408 h 1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 h="1408">
                    <a:moveTo>
                      <a:pt x="0" y="1403"/>
                    </a:moveTo>
                    <a:lnTo>
                      <a:pt x="30" y="1403"/>
                    </a:lnTo>
                    <a:lnTo>
                      <a:pt x="30" y="1408"/>
                    </a:lnTo>
                    <a:lnTo>
                      <a:pt x="0" y="1408"/>
                    </a:lnTo>
                    <a:lnTo>
                      <a:pt x="0" y="1403"/>
                    </a:lnTo>
                    <a:close/>
                    <a:moveTo>
                      <a:pt x="0" y="1265"/>
                    </a:moveTo>
                    <a:lnTo>
                      <a:pt x="30" y="1265"/>
                    </a:lnTo>
                    <a:lnTo>
                      <a:pt x="30" y="1271"/>
                    </a:lnTo>
                    <a:lnTo>
                      <a:pt x="0" y="1271"/>
                    </a:lnTo>
                    <a:lnTo>
                      <a:pt x="0" y="1265"/>
                    </a:lnTo>
                    <a:close/>
                    <a:moveTo>
                      <a:pt x="0" y="1122"/>
                    </a:moveTo>
                    <a:lnTo>
                      <a:pt x="30" y="1122"/>
                    </a:lnTo>
                    <a:lnTo>
                      <a:pt x="30" y="1128"/>
                    </a:lnTo>
                    <a:lnTo>
                      <a:pt x="0" y="1128"/>
                    </a:lnTo>
                    <a:lnTo>
                      <a:pt x="0" y="1122"/>
                    </a:lnTo>
                    <a:close/>
                    <a:moveTo>
                      <a:pt x="0" y="985"/>
                    </a:moveTo>
                    <a:lnTo>
                      <a:pt x="30" y="985"/>
                    </a:lnTo>
                    <a:lnTo>
                      <a:pt x="30" y="990"/>
                    </a:lnTo>
                    <a:lnTo>
                      <a:pt x="0" y="990"/>
                    </a:lnTo>
                    <a:lnTo>
                      <a:pt x="0" y="985"/>
                    </a:lnTo>
                    <a:close/>
                    <a:moveTo>
                      <a:pt x="0" y="842"/>
                    </a:moveTo>
                    <a:lnTo>
                      <a:pt x="30" y="842"/>
                    </a:lnTo>
                    <a:lnTo>
                      <a:pt x="30" y="847"/>
                    </a:lnTo>
                    <a:lnTo>
                      <a:pt x="0" y="847"/>
                    </a:lnTo>
                    <a:lnTo>
                      <a:pt x="0" y="842"/>
                    </a:lnTo>
                    <a:close/>
                    <a:moveTo>
                      <a:pt x="0" y="699"/>
                    </a:moveTo>
                    <a:lnTo>
                      <a:pt x="30" y="699"/>
                    </a:lnTo>
                    <a:lnTo>
                      <a:pt x="30" y="704"/>
                    </a:lnTo>
                    <a:lnTo>
                      <a:pt x="0" y="704"/>
                    </a:lnTo>
                    <a:lnTo>
                      <a:pt x="0" y="699"/>
                    </a:lnTo>
                    <a:close/>
                    <a:moveTo>
                      <a:pt x="0" y="561"/>
                    </a:moveTo>
                    <a:lnTo>
                      <a:pt x="30" y="561"/>
                    </a:lnTo>
                    <a:lnTo>
                      <a:pt x="30" y="566"/>
                    </a:lnTo>
                    <a:lnTo>
                      <a:pt x="0" y="566"/>
                    </a:lnTo>
                    <a:lnTo>
                      <a:pt x="0" y="561"/>
                    </a:lnTo>
                    <a:close/>
                    <a:moveTo>
                      <a:pt x="0" y="418"/>
                    </a:moveTo>
                    <a:lnTo>
                      <a:pt x="30" y="418"/>
                    </a:lnTo>
                    <a:lnTo>
                      <a:pt x="30" y="423"/>
                    </a:lnTo>
                    <a:lnTo>
                      <a:pt x="0" y="423"/>
                    </a:lnTo>
                    <a:lnTo>
                      <a:pt x="0" y="418"/>
                    </a:lnTo>
                    <a:close/>
                    <a:moveTo>
                      <a:pt x="0" y="280"/>
                    </a:moveTo>
                    <a:lnTo>
                      <a:pt x="30" y="280"/>
                    </a:lnTo>
                    <a:lnTo>
                      <a:pt x="30" y="286"/>
                    </a:lnTo>
                    <a:lnTo>
                      <a:pt x="0" y="286"/>
                    </a:lnTo>
                    <a:lnTo>
                      <a:pt x="0" y="280"/>
                    </a:lnTo>
                    <a:close/>
                    <a:moveTo>
                      <a:pt x="0" y="137"/>
                    </a:moveTo>
                    <a:lnTo>
                      <a:pt x="30" y="137"/>
                    </a:lnTo>
                    <a:lnTo>
                      <a:pt x="30" y="143"/>
                    </a:lnTo>
                    <a:lnTo>
                      <a:pt x="0" y="143"/>
                    </a:lnTo>
                    <a:lnTo>
                      <a:pt x="0" y="137"/>
                    </a:lnTo>
                    <a:close/>
                    <a:moveTo>
                      <a:pt x="0" y="0"/>
                    </a:moveTo>
                    <a:lnTo>
                      <a:pt x="30" y="0"/>
                    </a:lnTo>
                    <a:lnTo>
                      <a:pt x="30" y="5"/>
                    </a:lnTo>
                    <a:lnTo>
                      <a:pt x="0" y="5"/>
                    </a:lnTo>
                    <a:lnTo>
                      <a:pt x="0" y="0"/>
                    </a:lnTo>
                    <a:close/>
                  </a:path>
                </a:pathLst>
              </a:custGeom>
              <a:solidFill>
                <a:srgbClr val="000000"/>
              </a:solidFill>
              <a:ln w="9525" cap="flat">
                <a:solidFill>
                  <a:srgbClr val="000000"/>
                </a:solidFill>
                <a:prstDash val="solid"/>
                <a:bevel/>
                <a:headEnd/>
                <a:tailEnd/>
              </a:ln>
            </p:spPr>
            <p:txBody>
              <a:bodyPr/>
              <a:lstStyle/>
              <a:p>
                <a:endParaRPr lang="en-US"/>
              </a:p>
            </p:txBody>
          </p:sp>
          <p:sp>
            <p:nvSpPr>
              <p:cNvPr id="6156" name="Rectangle 84"/>
              <p:cNvSpPr>
                <a:spLocks noChangeArrowheads="1"/>
              </p:cNvSpPr>
              <p:nvPr/>
            </p:nvSpPr>
            <p:spPr bwMode="auto">
              <a:xfrm>
                <a:off x="671008" y="4761225"/>
                <a:ext cx="3291431" cy="7747"/>
              </a:xfrm>
              <a:prstGeom prst="rect">
                <a:avLst/>
              </a:prstGeom>
              <a:solidFill>
                <a:srgbClr val="000000"/>
              </a:solidFill>
              <a:ln w="9525">
                <a:solidFill>
                  <a:srgbClr val="000000"/>
                </a:solidFill>
                <a:bevel/>
                <a:headEnd/>
                <a:tailEnd/>
              </a:ln>
            </p:spPr>
            <p:txBody>
              <a:bodyPr/>
              <a:lstStyle/>
              <a:p>
                <a:endParaRPr lang="en-US" sz="1200"/>
              </a:p>
            </p:txBody>
          </p:sp>
          <p:sp>
            <p:nvSpPr>
              <p:cNvPr id="6157" name="Rectangle 85"/>
              <p:cNvSpPr>
                <a:spLocks noChangeArrowheads="1"/>
              </p:cNvSpPr>
              <p:nvPr/>
            </p:nvSpPr>
            <p:spPr bwMode="auto">
              <a:xfrm>
                <a:off x="1550222" y="3008922"/>
                <a:ext cx="385665" cy="170335"/>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71%</a:t>
                </a:r>
                <a:endParaRPr lang="en-US" dirty="0"/>
              </a:p>
            </p:txBody>
          </p:sp>
          <p:sp>
            <p:nvSpPr>
              <p:cNvPr id="6158" name="Rectangle 86"/>
              <p:cNvSpPr>
                <a:spLocks noChangeArrowheads="1"/>
              </p:cNvSpPr>
              <p:nvPr/>
            </p:nvSpPr>
            <p:spPr bwMode="auto">
              <a:xfrm>
                <a:off x="2710704" y="3921483"/>
                <a:ext cx="385665" cy="17033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29%</a:t>
                </a:r>
                <a:endParaRPr lang="en-US"/>
              </a:p>
            </p:txBody>
          </p:sp>
          <p:sp>
            <p:nvSpPr>
              <p:cNvPr id="6159" name="Rectangle 87"/>
              <p:cNvSpPr>
                <a:spLocks noChangeArrowheads="1"/>
              </p:cNvSpPr>
              <p:nvPr/>
            </p:nvSpPr>
            <p:spPr bwMode="auto">
              <a:xfrm>
                <a:off x="461484" y="4679111"/>
                <a:ext cx="100676" cy="15140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0</a:t>
                </a:r>
                <a:endParaRPr lang="en-US" sz="1600"/>
              </a:p>
            </p:txBody>
          </p:sp>
          <p:sp>
            <p:nvSpPr>
              <p:cNvPr id="6160" name="Rectangle 88"/>
              <p:cNvSpPr>
                <a:spLocks noChangeArrowheads="1"/>
              </p:cNvSpPr>
              <p:nvPr/>
            </p:nvSpPr>
            <p:spPr bwMode="auto">
              <a:xfrm>
                <a:off x="383706" y="4462203"/>
                <a:ext cx="201351" cy="15140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10</a:t>
                </a:r>
                <a:endParaRPr lang="en-US" sz="1600"/>
              </a:p>
            </p:txBody>
          </p:sp>
          <p:sp>
            <p:nvSpPr>
              <p:cNvPr id="6161" name="Rectangle 89"/>
              <p:cNvSpPr>
                <a:spLocks noChangeArrowheads="1"/>
              </p:cNvSpPr>
              <p:nvPr/>
            </p:nvSpPr>
            <p:spPr bwMode="auto">
              <a:xfrm>
                <a:off x="383706" y="4243746"/>
                <a:ext cx="201351" cy="15140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20</a:t>
                </a:r>
                <a:endParaRPr lang="en-US" sz="1600"/>
              </a:p>
            </p:txBody>
          </p:sp>
          <p:sp>
            <p:nvSpPr>
              <p:cNvPr id="6162" name="Rectangle 90"/>
              <p:cNvSpPr>
                <a:spLocks noChangeArrowheads="1"/>
              </p:cNvSpPr>
              <p:nvPr/>
            </p:nvSpPr>
            <p:spPr bwMode="auto">
              <a:xfrm>
                <a:off x="383706" y="4026838"/>
                <a:ext cx="201351" cy="15140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30</a:t>
                </a:r>
                <a:endParaRPr lang="en-US" sz="1600"/>
              </a:p>
            </p:txBody>
          </p:sp>
          <p:sp>
            <p:nvSpPr>
              <p:cNvPr id="6163" name="Rectangle 91"/>
              <p:cNvSpPr>
                <a:spLocks noChangeArrowheads="1"/>
              </p:cNvSpPr>
              <p:nvPr/>
            </p:nvSpPr>
            <p:spPr bwMode="auto">
              <a:xfrm>
                <a:off x="383706" y="3809930"/>
                <a:ext cx="201351" cy="15140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40</a:t>
                </a:r>
                <a:endParaRPr lang="en-US" sz="1600"/>
              </a:p>
            </p:txBody>
          </p:sp>
          <p:sp>
            <p:nvSpPr>
              <p:cNvPr id="6164" name="Rectangle 92"/>
              <p:cNvSpPr>
                <a:spLocks noChangeArrowheads="1"/>
              </p:cNvSpPr>
              <p:nvPr/>
            </p:nvSpPr>
            <p:spPr bwMode="auto">
              <a:xfrm>
                <a:off x="383706" y="3591474"/>
                <a:ext cx="201351" cy="15140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50</a:t>
                </a:r>
                <a:endParaRPr lang="en-US" sz="1600"/>
              </a:p>
            </p:txBody>
          </p:sp>
          <p:sp>
            <p:nvSpPr>
              <p:cNvPr id="6165" name="Rectangle 93"/>
              <p:cNvSpPr>
                <a:spLocks noChangeArrowheads="1"/>
              </p:cNvSpPr>
              <p:nvPr/>
            </p:nvSpPr>
            <p:spPr bwMode="auto">
              <a:xfrm>
                <a:off x="383706" y="3374566"/>
                <a:ext cx="201351" cy="15140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60</a:t>
                </a:r>
                <a:endParaRPr lang="en-US" sz="1600"/>
              </a:p>
            </p:txBody>
          </p:sp>
          <p:sp>
            <p:nvSpPr>
              <p:cNvPr id="6166" name="Rectangle 94"/>
              <p:cNvSpPr>
                <a:spLocks noChangeArrowheads="1"/>
              </p:cNvSpPr>
              <p:nvPr/>
            </p:nvSpPr>
            <p:spPr bwMode="auto">
              <a:xfrm>
                <a:off x="383706" y="3156108"/>
                <a:ext cx="201351" cy="15140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70</a:t>
                </a:r>
                <a:endParaRPr lang="en-US" sz="1600"/>
              </a:p>
            </p:txBody>
          </p:sp>
          <p:sp>
            <p:nvSpPr>
              <p:cNvPr id="6167" name="Rectangle 95"/>
              <p:cNvSpPr>
                <a:spLocks noChangeArrowheads="1"/>
              </p:cNvSpPr>
              <p:nvPr/>
            </p:nvSpPr>
            <p:spPr bwMode="auto">
              <a:xfrm>
                <a:off x="383706" y="2939201"/>
                <a:ext cx="201351" cy="15140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80</a:t>
                </a:r>
                <a:endParaRPr lang="en-US" sz="1600"/>
              </a:p>
            </p:txBody>
          </p:sp>
          <p:sp>
            <p:nvSpPr>
              <p:cNvPr id="6168" name="Rectangle 96"/>
              <p:cNvSpPr>
                <a:spLocks noChangeArrowheads="1"/>
              </p:cNvSpPr>
              <p:nvPr/>
            </p:nvSpPr>
            <p:spPr bwMode="auto">
              <a:xfrm>
                <a:off x="383706" y="2722294"/>
                <a:ext cx="201351" cy="15140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90</a:t>
                </a:r>
                <a:endParaRPr lang="en-US" sz="1600"/>
              </a:p>
            </p:txBody>
          </p:sp>
          <p:sp>
            <p:nvSpPr>
              <p:cNvPr id="6169" name="Rectangle 97"/>
              <p:cNvSpPr>
                <a:spLocks noChangeArrowheads="1"/>
              </p:cNvSpPr>
              <p:nvPr/>
            </p:nvSpPr>
            <p:spPr bwMode="auto">
              <a:xfrm>
                <a:off x="307516" y="2503837"/>
                <a:ext cx="302027" cy="151409"/>
              </a:xfrm>
              <a:prstGeom prst="rect">
                <a:avLst/>
              </a:prstGeom>
              <a:noFill/>
              <a:ln w="9525">
                <a:noFill/>
                <a:miter lim="800000"/>
                <a:headEnd/>
                <a:tailEnd/>
              </a:ln>
            </p:spPr>
            <p:txBody>
              <a:bodyPr wrap="none" lIns="0" tIns="0" rIns="0" bIns="0">
                <a:spAutoFit/>
              </a:bodyPr>
              <a:lstStyle/>
              <a:p>
                <a:r>
                  <a:rPr lang="en-US" sz="1600" dirty="0">
                    <a:solidFill>
                      <a:srgbClr val="000000"/>
                    </a:solidFill>
                    <a:latin typeface="Calibri" pitchFamily="34" charset="0"/>
                  </a:rPr>
                  <a:t>100</a:t>
                </a:r>
                <a:endParaRPr lang="en-US" sz="1600" dirty="0"/>
              </a:p>
            </p:txBody>
          </p:sp>
          <p:sp>
            <p:nvSpPr>
              <p:cNvPr id="102" name="Rectangle 40"/>
              <p:cNvSpPr>
                <a:spLocks noChangeArrowheads="1"/>
              </p:cNvSpPr>
              <p:nvPr/>
            </p:nvSpPr>
            <p:spPr bwMode="auto">
              <a:xfrm rot="16200000">
                <a:off x="-438150" y="3512350"/>
                <a:ext cx="1301750" cy="267642"/>
              </a:xfrm>
              <a:prstGeom prst="rect">
                <a:avLst/>
              </a:prstGeom>
              <a:noFill/>
              <a:ln w="9525">
                <a:noFill/>
                <a:miter lim="800000"/>
                <a:headEnd/>
                <a:tailEnd/>
              </a:ln>
            </p:spPr>
            <p:txBody>
              <a:bodyPr lIns="0" tIns="0" rIns="0" bIns="0">
                <a:spAutoFit/>
              </a:bodyPr>
              <a:lstStyle/>
              <a:p>
                <a:pPr algn="ctr">
                  <a:defRPr/>
                </a:pPr>
                <a:r>
                  <a:rPr lang="en-US" b="1" dirty="0">
                    <a:solidFill>
                      <a:srgbClr val="000000"/>
                    </a:solidFill>
                    <a:latin typeface="+mn-lt"/>
                    <a:cs typeface="Arial" charset="0"/>
                  </a:rPr>
                  <a:t>Percentage</a:t>
                </a:r>
                <a:endParaRPr lang="en-US" b="1" dirty="0">
                  <a:latin typeface="+mn-lt"/>
                  <a:cs typeface="Arial" charset="0"/>
                </a:endParaRPr>
              </a:p>
            </p:txBody>
          </p:sp>
        </p:grpSp>
      </p:grpSp>
      <p:sp>
        <p:nvSpPr>
          <p:cNvPr id="39" name="TextBox 23"/>
          <p:cNvSpPr txBox="1">
            <a:spLocks noChangeArrowheads="1"/>
          </p:cNvSpPr>
          <p:nvPr/>
        </p:nvSpPr>
        <p:spPr bwMode="auto">
          <a:xfrm>
            <a:off x="0" y="6276201"/>
            <a:ext cx="1466235" cy="276999"/>
          </a:xfrm>
          <a:prstGeom prst="rect">
            <a:avLst/>
          </a:prstGeom>
          <a:noFill/>
          <a:ln w="9525">
            <a:noFill/>
            <a:miter lim="800000"/>
            <a:headEnd/>
            <a:tailEnd/>
          </a:ln>
        </p:spPr>
        <p:txBody>
          <a:bodyPr wrap="none">
            <a:spAutoFit/>
          </a:bodyPr>
          <a:lstStyle/>
          <a:p>
            <a:r>
              <a:rPr lang="en-US" sz="1200" baseline="30000" dirty="0">
                <a:latin typeface="+mn-lt"/>
              </a:rPr>
              <a:t>†</a:t>
            </a:r>
            <a:r>
              <a:rPr lang="en-US" sz="1200" dirty="0">
                <a:latin typeface="+mn-lt"/>
              </a:rPr>
              <a:t> </a:t>
            </a:r>
            <a:r>
              <a:rPr lang="en-US" sz="1200" dirty="0" smtClean="0">
                <a:latin typeface="+mn-lt"/>
              </a:rPr>
              <a:t>Preliminary data.</a:t>
            </a:r>
            <a:endParaRPr lang="en-US" sz="120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57200" y="76200"/>
            <a:ext cx="8229600" cy="1143000"/>
          </a:xfrm>
        </p:spPr>
        <p:txBody>
          <a:bodyPr/>
          <a:lstStyle/>
          <a:p>
            <a:pPr algn="ctr">
              <a:defRPr/>
            </a:pPr>
            <a:r>
              <a:rPr lang="en-US" sz="3600" dirty="0" smtClean="0">
                <a:latin typeface="+mn-lt"/>
              </a:rPr>
              <a:t>Treatment Adherence, 2013</a:t>
            </a:r>
            <a:r>
              <a:rPr lang="en-US" sz="3600" baseline="30000" dirty="0" smtClean="0">
                <a:latin typeface="+mn-lt"/>
              </a:rPr>
              <a:t> †</a:t>
            </a:r>
            <a:endParaRPr lang="en-US" sz="3600" dirty="0">
              <a:latin typeface="+mn-lt"/>
            </a:endParaRPr>
          </a:p>
        </p:txBody>
      </p:sp>
      <p:grpSp>
        <p:nvGrpSpPr>
          <p:cNvPr id="2" name="Group 39"/>
          <p:cNvGrpSpPr>
            <a:grpSpLocks/>
          </p:cNvGrpSpPr>
          <p:nvPr/>
        </p:nvGrpSpPr>
        <p:grpSpPr bwMode="auto">
          <a:xfrm>
            <a:off x="246521" y="1143000"/>
            <a:ext cx="8668879" cy="4912517"/>
            <a:chOff x="1602812" y="2047875"/>
            <a:chExt cx="5102788" cy="3500489"/>
          </a:xfrm>
        </p:grpSpPr>
        <p:sp>
          <p:nvSpPr>
            <p:cNvPr id="6149" name="TextBox 61"/>
            <p:cNvSpPr txBox="1">
              <a:spLocks noChangeArrowheads="1"/>
            </p:cNvSpPr>
            <p:nvPr/>
          </p:nvSpPr>
          <p:spPr bwMode="auto">
            <a:xfrm>
              <a:off x="2133600" y="2047875"/>
              <a:ext cx="4572000" cy="263173"/>
            </a:xfrm>
            <a:prstGeom prst="rect">
              <a:avLst/>
            </a:prstGeom>
            <a:noFill/>
            <a:ln w="9525">
              <a:noFill/>
              <a:miter lim="800000"/>
              <a:headEnd/>
              <a:tailEnd/>
            </a:ln>
          </p:spPr>
          <p:txBody>
            <a:bodyPr>
              <a:spAutoFit/>
            </a:bodyPr>
            <a:lstStyle/>
            <a:p>
              <a:pPr algn="ctr">
                <a:defRPr/>
              </a:pPr>
              <a:r>
                <a:rPr lang="en-US" dirty="0">
                  <a:latin typeface="+mn-lt"/>
                </a:rPr>
                <a:t>When was the last time you missed any of your antiretroviral medicines? </a:t>
              </a:r>
              <a:endParaRPr lang="en-US" dirty="0">
                <a:latin typeface="+mn-lt"/>
                <a:cs typeface="Arial" charset="0"/>
              </a:endParaRPr>
            </a:p>
          </p:txBody>
        </p:sp>
        <p:sp>
          <p:nvSpPr>
            <p:cNvPr id="102" name="Rectangle 40"/>
            <p:cNvSpPr>
              <a:spLocks noChangeArrowheads="1"/>
            </p:cNvSpPr>
            <p:nvPr/>
          </p:nvSpPr>
          <p:spPr bwMode="auto">
            <a:xfrm rot="16200000">
              <a:off x="1033463" y="3594579"/>
              <a:ext cx="1301750" cy="163051"/>
            </a:xfrm>
            <a:prstGeom prst="rect">
              <a:avLst/>
            </a:prstGeom>
            <a:noFill/>
            <a:ln w="9525">
              <a:noFill/>
              <a:miter lim="800000"/>
              <a:headEnd/>
              <a:tailEnd/>
            </a:ln>
          </p:spPr>
          <p:txBody>
            <a:bodyPr lIns="0" tIns="0" rIns="0" bIns="0">
              <a:spAutoFit/>
            </a:bodyPr>
            <a:lstStyle/>
            <a:p>
              <a:pPr algn="ctr">
                <a:defRPr/>
              </a:pPr>
              <a:r>
                <a:rPr lang="en-US" b="1" dirty="0">
                  <a:solidFill>
                    <a:srgbClr val="000000"/>
                  </a:solidFill>
                  <a:latin typeface="+mn-lt"/>
                  <a:cs typeface="Arial" charset="0"/>
                </a:rPr>
                <a:t>Percentage</a:t>
              </a:r>
              <a:endParaRPr lang="en-US" b="1" dirty="0">
                <a:latin typeface="+mn-lt"/>
                <a:cs typeface="Arial" charset="0"/>
              </a:endParaRPr>
            </a:p>
          </p:txBody>
        </p:sp>
        <p:sp>
          <p:nvSpPr>
            <p:cNvPr id="8200" name="Freeform 6"/>
            <p:cNvSpPr>
              <a:spLocks noEditPoints="1"/>
            </p:cNvSpPr>
            <p:nvPr/>
          </p:nvSpPr>
          <p:spPr bwMode="auto">
            <a:xfrm>
              <a:off x="2338388" y="3178175"/>
              <a:ext cx="3648075" cy="1876425"/>
            </a:xfrm>
            <a:custGeom>
              <a:avLst/>
              <a:gdLst>
                <a:gd name="T0" fmla="*/ 0 w 2298"/>
                <a:gd name="T1" fmla="*/ 0 h 1182"/>
                <a:gd name="T2" fmla="*/ 168 w 2298"/>
                <a:gd name="T3" fmla="*/ 0 h 1182"/>
                <a:gd name="T4" fmla="*/ 168 w 2298"/>
                <a:gd name="T5" fmla="*/ 1182 h 1182"/>
                <a:gd name="T6" fmla="*/ 0 w 2298"/>
                <a:gd name="T7" fmla="*/ 1182 h 1182"/>
                <a:gd name="T8" fmla="*/ 0 w 2298"/>
                <a:gd name="T9" fmla="*/ 0 h 1182"/>
                <a:gd name="T10" fmla="*/ 426 w 2298"/>
                <a:gd name="T11" fmla="*/ 402 h 1182"/>
                <a:gd name="T12" fmla="*/ 594 w 2298"/>
                <a:gd name="T13" fmla="*/ 402 h 1182"/>
                <a:gd name="T14" fmla="*/ 594 w 2298"/>
                <a:gd name="T15" fmla="*/ 1182 h 1182"/>
                <a:gd name="T16" fmla="*/ 426 w 2298"/>
                <a:gd name="T17" fmla="*/ 1182 h 1182"/>
                <a:gd name="T18" fmla="*/ 426 w 2298"/>
                <a:gd name="T19" fmla="*/ 402 h 1182"/>
                <a:gd name="T20" fmla="*/ 852 w 2298"/>
                <a:gd name="T21" fmla="*/ 654 h 1182"/>
                <a:gd name="T22" fmla="*/ 1020 w 2298"/>
                <a:gd name="T23" fmla="*/ 654 h 1182"/>
                <a:gd name="T24" fmla="*/ 1020 w 2298"/>
                <a:gd name="T25" fmla="*/ 1182 h 1182"/>
                <a:gd name="T26" fmla="*/ 852 w 2298"/>
                <a:gd name="T27" fmla="*/ 1182 h 1182"/>
                <a:gd name="T28" fmla="*/ 852 w 2298"/>
                <a:gd name="T29" fmla="*/ 654 h 1182"/>
                <a:gd name="T30" fmla="*/ 1278 w 2298"/>
                <a:gd name="T31" fmla="*/ 930 h 1182"/>
                <a:gd name="T32" fmla="*/ 1446 w 2298"/>
                <a:gd name="T33" fmla="*/ 930 h 1182"/>
                <a:gd name="T34" fmla="*/ 1446 w 2298"/>
                <a:gd name="T35" fmla="*/ 1182 h 1182"/>
                <a:gd name="T36" fmla="*/ 1278 w 2298"/>
                <a:gd name="T37" fmla="*/ 1182 h 1182"/>
                <a:gd name="T38" fmla="*/ 1278 w 2298"/>
                <a:gd name="T39" fmla="*/ 930 h 1182"/>
                <a:gd name="T40" fmla="*/ 1704 w 2298"/>
                <a:gd name="T41" fmla="*/ 900 h 1182"/>
                <a:gd name="T42" fmla="*/ 1872 w 2298"/>
                <a:gd name="T43" fmla="*/ 900 h 1182"/>
                <a:gd name="T44" fmla="*/ 1872 w 2298"/>
                <a:gd name="T45" fmla="*/ 1182 h 1182"/>
                <a:gd name="T46" fmla="*/ 1704 w 2298"/>
                <a:gd name="T47" fmla="*/ 1182 h 1182"/>
                <a:gd name="T48" fmla="*/ 1704 w 2298"/>
                <a:gd name="T49" fmla="*/ 900 h 1182"/>
                <a:gd name="T50" fmla="*/ 2130 w 2298"/>
                <a:gd name="T51" fmla="*/ 1056 h 1182"/>
                <a:gd name="T52" fmla="*/ 2298 w 2298"/>
                <a:gd name="T53" fmla="*/ 1056 h 1182"/>
                <a:gd name="T54" fmla="*/ 2298 w 2298"/>
                <a:gd name="T55" fmla="*/ 1182 h 1182"/>
                <a:gd name="T56" fmla="*/ 2130 w 2298"/>
                <a:gd name="T57" fmla="*/ 1182 h 1182"/>
                <a:gd name="T58" fmla="*/ 2130 w 2298"/>
                <a:gd name="T59" fmla="*/ 1056 h 11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98"/>
                <a:gd name="T91" fmla="*/ 0 h 1182"/>
                <a:gd name="T92" fmla="*/ 2298 w 2298"/>
                <a:gd name="T93" fmla="*/ 1182 h 11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98" h="1182">
                  <a:moveTo>
                    <a:pt x="0" y="0"/>
                  </a:moveTo>
                  <a:lnTo>
                    <a:pt x="168" y="0"/>
                  </a:lnTo>
                  <a:lnTo>
                    <a:pt x="168" y="1182"/>
                  </a:lnTo>
                  <a:lnTo>
                    <a:pt x="0" y="1182"/>
                  </a:lnTo>
                  <a:lnTo>
                    <a:pt x="0" y="0"/>
                  </a:lnTo>
                  <a:close/>
                  <a:moveTo>
                    <a:pt x="426" y="402"/>
                  </a:moveTo>
                  <a:lnTo>
                    <a:pt x="594" y="402"/>
                  </a:lnTo>
                  <a:lnTo>
                    <a:pt x="594" y="1182"/>
                  </a:lnTo>
                  <a:lnTo>
                    <a:pt x="426" y="1182"/>
                  </a:lnTo>
                  <a:lnTo>
                    <a:pt x="426" y="402"/>
                  </a:lnTo>
                  <a:close/>
                  <a:moveTo>
                    <a:pt x="852" y="654"/>
                  </a:moveTo>
                  <a:lnTo>
                    <a:pt x="1020" y="654"/>
                  </a:lnTo>
                  <a:lnTo>
                    <a:pt x="1020" y="1182"/>
                  </a:lnTo>
                  <a:lnTo>
                    <a:pt x="852" y="1182"/>
                  </a:lnTo>
                  <a:lnTo>
                    <a:pt x="852" y="654"/>
                  </a:lnTo>
                  <a:close/>
                  <a:moveTo>
                    <a:pt x="1278" y="930"/>
                  </a:moveTo>
                  <a:lnTo>
                    <a:pt x="1446" y="930"/>
                  </a:lnTo>
                  <a:lnTo>
                    <a:pt x="1446" y="1182"/>
                  </a:lnTo>
                  <a:lnTo>
                    <a:pt x="1278" y="1182"/>
                  </a:lnTo>
                  <a:lnTo>
                    <a:pt x="1278" y="930"/>
                  </a:lnTo>
                  <a:close/>
                  <a:moveTo>
                    <a:pt x="1704" y="900"/>
                  </a:moveTo>
                  <a:lnTo>
                    <a:pt x="1872" y="900"/>
                  </a:lnTo>
                  <a:lnTo>
                    <a:pt x="1872" y="1182"/>
                  </a:lnTo>
                  <a:lnTo>
                    <a:pt x="1704" y="1182"/>
                  </a:lnTo>
                  <a:lnTo>
                    <a:pt x="1704" y="900"/>
                  </a:lnTo>
                  <a:close/>
                  <a:moveTo>
                    <a:pt x="2130" y="1056"/>
                  </a:moveTo>
                  <a:lnTo>
                    <a:pt x="2298" y="1056"/>
                  </a:lnTo>
                  <a:lnTo>
                    <a:pt x="2298" y="1182"/>
                  </a:lnTo>
                  <a:lnTo>
                    <a:pt x="2130" y="1182"/>
                  </a:lnTo>
                  <a:lnTo>
                    <a:pt x="2130" y="1056"/>
                  </a:lnTo>
                  <a:close/>
                </a:path>
              </a:pathLst>
            </a:custGeom>
            <a:solidFill>
              <a:srgbClr val="001D77"/>
            </a:solidFill>
            <a:ln w="12700">
              <a:solidFill>
                <a:schemeClr val="tx1"/>
              </a:solidFill>
              <a:round/>
              <a:headEnd/>
              <a:tailEnd/>
            </a:ln>
          </p:spPr>
          <p:txBody>
            <a:bodyPr/>
            <a:lstStyle/>
            <a:p>
              <a:pPr>
                <a:defRPr/>
              </a:pPr>
              <a:endParaRPr lang="en-US">
                <a:latin typeface="+mn-lt"/>
              </a:endParaRPr>
            </a:p>
          </p:txBody>
        </p:sp>
        <p:sp>
          <p:nvSpPr>
            <p:cNvPr id="7176" name="Rectangle 7"/>
            <p:cNvSpPr>
              <a:spLocks noChangeArrowheads="1"/>
            </p:cNvSpPr>
            <p:nvPr/>
          </p:nvSpPr>
          <p:spPr bwMode="auto">
            <a:xfrm>
              <a:off x="2129535" y="2678846"/>
              <a:ext cx="9524" cy="2377291"/>
            </a:xfrm>
            <a:prstGeom prst="rect">
              <a:avLst/>
            </a:prstGeom>
            <a:solidFill>
              <a:srgbClr val="000000"/>
            </a:solidFill>
            <a:ln w="9525">
              <a:solidFill>
                <a:srgbClr val="000000"/>
              </a:solidFill>
              <a:bevel/>
              <a:headEnd/>
              <a:tailEnd/>
            </a:ln>
          </p:spPr>
          <p:txBody>
            <a:bodyPr/>
            <a:lstStyle/>
            <a:p>
              <a:endParaRPr lang="en-US"/>
            </a:p>
          </p:txBody>
        </p:sp>
        <p:sp>
          <p:nvSpPr>
            <p:cNvPr id="7177" name="Freeform 8"/>
            <p:cNvSpPr>
              <a:spLocks noEditPoints="1"/>
            </p:cNvSpPr>
            <p:nvPr/>
          </p:nvSpPr>
          <p:spPr bwMode="auto">
            <a:xfrm>
              <a:off x="2086678" y="2826475"/>
              <a:ext cx="47618" cy="2228710"/>
            </a:xfrm>
            <a:custGeom>
              <a:avLst/>
              <a:gdLst>
                <a:gd name="T0" fmla="*/ 0 w 30"/>
                <a:gd name="T1" fmla="*/ 2147483647 h 1404"/>
                <a:gd name="T2" fmla="*/ 75582470 w 30"/>
                <a:gd name="T3" fmla="*/ 2147483647 h 1404"/>
                <a:gd name="T4" fmla="*/ 75582470 w 30"/>
                <a:gd name="T5" fmla="*/ 2147483647 h 1404"/>
                <a:gd name="T6" fmla="*/ 0 w 30"/>
                <a:gd name="T7" fmla="*/ 2147483647 h 1404"/>
                <a:gd name="T8" fmla="*/ 0 w 30"/>
                <a:gd name="T9" fmla="*/ 2147483647 h 1404"/>
                <a:gd name="T10" fmla="*/ 0 w 30"/>
                <a:gd name="T11" fmla="*/ 2147483647 h 1404"/>
                <a:gd name="T12" fmla="*/ 75582470 w 30"/>
                <a:gd name="T13" fmla="*/ 2147483647 h 1404"/>
                <a:gd name="T14" fmla="*/ 75582470 w 30"/>
                <a:gd name="T15" fmla="*/ 2147483647 h 1404"/>
                <a:gd name="T16" fmla="*/ 0 w 30"/>
                <a:gd name="T17" fmla="*/ 2147483647 h 1404"/>
                <a:gd name="T18" fmla="*/ 0 w 30"/>
                <a:gd name="T19" fmla="*/ 2147483647 h 1404"/>
                <a:gd name="T20" fmla="*/ 0 w 30"/>
                <a:gd name="T21" fmla="*/ 2147483647 h 1404"/>
                <a:gd name="T22" fmla="*/ 75582470 w 30"/>
                <a:gd name="T23" fmla="*/ 2147483647 h 1404"/>
                <a:gd name="T24" fmla="*/ 75582470 w 30"/>
                <a:gd name="T25" fmla="*/ 2147483647 h 1404"/>
                <a:gd name="T26" fmla="*/ 0 w 30"/>
                <a:gd name="T27" fmla="*/ 2147483647 h 1404"/>
                <a:gd name="T28" fmla="*/ 0 w 30"/>
                <a:gd name="T29" fmla="*/ 2147483647 h 1404"/>
                <a:gd name="T30" fmla="*/ 0 w 30"/>
                <a:gd name="T31" fmla="*/ 2147483647 h 1404"/>
                <a:gd name="T32" fmla="*/ 75582470 w 30"/>
                <a:gd name="T33" fmla="*/ 2147483647 h 1404"/>
                <a:gd name="T34" fmla="*/ 75582470 w 30"/>
                <a:gd name="T35" fmla="*/ 2147483647 h 1404"/>
                <a:gd name="T36" fmla="*/ 0 w 30"/>
                <a:gd name="T37" fmla="*/ 2147483647 h 1404"/>
                <a:gd name="T38" fmla="*/ 0 w 30"/>
                <a:gd name="T39" fmla="*/ 2147483647 h 1404"/>
                <a:gd name="T40" fmla="*/ 0 w 30"/>
                <a:gd name="T41" fmla="*/ 1950356301 h 1404"/>
                <a:gd name="T42" fmla="*/ 75582470 w 30"/>
                <a:gd name="T43" fmla="*/ 1950356301 h 1404"/>
                <a:gd name="T44" fmla="*/ 75582470 w 30"/>
                <a:gd name="T45" fmla="*/ 1965474696 h 1404"/>
                <a:gd name="T46" fmla="*/ 0 w 30"/>
                <a:gd name="T47" fmla="*/ 1965474696 h 1404"/>
                <a:gd name="T48" fmla="*/ 0 w 30"/>
                <a:gd name="T49" fmla="*/ 1950356301 h 1404"/>
                <a:gd name="T50" fmla="*/ 0 w 30"/>
                <a:gd name="T51" fmla="*/ 1572380153 h 1404"/>
                <a:gd name="T52" fmla="*/ 75582470 w 30"/>
                <a:gd name="T53" fmla="*/ 1572380153 h 1404"/>
                <a:gd name="T54" fmla="*/ 75582470 w 30"/>
                <a:gd name="T55" fmla="*/ 1587498548 h 1404"/>
                <a:gd name="T56" fmla="*/ 0 w 30"/>
                <a:gd name="T57" fmla="*/ 1587498548 h 1404"/>
                <a:gd name="T58" fmla="*/ 0 w 30"/>
                <a:gd name="T59" fmla="*/ 1572380153 h 1404"/>
                <a:gd name="T60" fmla="*/ 0 w 30"/>
                <a:gd name="T61" fmla="*/ 1179284421 h 1404"/>
                <a:gd name="T62" fmla="*/ 75582470 w 30"/>
                <a:gd name="T63" fmla="*/ 1179284421 h 1404"/>
                <a:gd name="T64" fmla="*/ 75582470 w 30"/>
                <a:gd name="T65" fmla="*/ 1194404403 h 1404"/>
                <a:gd name="T66" fmla="*/ 0 w 30"/>
                <a:gd name="T67" fmla="*/ 1194404403 h 1404"/>
                <a:gd name="T68" fmla="*/ 0 w 30"/>
                <a:gd name="T69" fmla="*/ 1179284421 h 1404"/>
                <a:gd name="T70" fmla="*/ 0 w 30"/>
                <a:gd name="T71" fmla="*/ 786190077 h 1404"/>
                <a:gd name="T72" fmla="*/ 75582470 w 30"/>
                <a:gd name="T73" fmla="*/ 786190077 h 1404"/>
                <a:gd name="T74" fmla="*/ 75582470 w 30"/>
                <a:gd name="T75" fmla="*/ 801308472 h 1404"/>
                <a:gd name="T76" fmla="*/ 0 w 30"/>
                <a:gd name="T77" fmla="*/ 801308472 h 1404"/>
                <a:gd name="T78" fmla="*/ 0 w 30"/>
                <a:gd name="T79" fmla="*/ 786190077 h 1404"/>
                <a:gd name="T80" fmla="*/ 0 w 30"/>
                <a:gd name="T81" fmla="*/ 393094245 h 1404"/>
                <a:gd name="T82" fmla="*/ 75582470 w 30"/>
                <a:gd name="T83" fmla="*/ 393094245 h 1404"/>
                <a:gd name="T84" fmla="*/ 75582470 w 30"/>
                <a:gd name="T85" fmla="*/ 408214227 h 1404"/>
                <a:gd name="T86" fmla="*/ 0 w 30"/>
                <a:gd name="T87" fmla="*/ 408214227 h 1404"/>
                <a:gd name="T88" fmla="*/ 0 w 30"/>
                <a:gd name="T89" fmla="*/ 393094245 h 1404"/>
                <a:gd name="T90" fmla="*/ 0 w 30"/>
                <a:gd name="T91" fmla="*/ 0 h 1404"/>
                <a:gd name="T92" fmla="*/ 75582470 w 30"/>
                <a:gd name="T93" fmla="*/ 0 h 1404"/>
                <a:gd name="T94" fmla="*/ 75582470 w 30"/>
                <a:gd name="T95" fmla="*/ 15118401 h 1404"/>
                <a:gd name="T96" fmla="*/ 0 w 30"/>
                <a:gd name="T97" fmla="*/ 15118401 h 1404"/>
                <a:gd name="T98" fmla="*/ 0 w 30"/>
                <a:gd name="T99" fmla="*/ 0 h 14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
                <a:gd name="T151" fmla="*/ 0 h 1404"/>
                <a:gd name="T152" fmla="*/ 30 w 30"/>
                <a:gd name="T153" fmla="*/ 1404 h 14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 h="1404">
                  <a:moveTo>
                    <a:pt x="0" y="1398"/>
                  </a:moveTo>
                  <a:lnTo>
                    <a:pt x="30" y="1398"/>
                  </a:lnTo>
                  <a:lnTo>
                    <a:pt x="30" y="1404"/>
                  </a:lnTo>
                  <a:lnTo>
                    <a:pt x="0" y="1404"/>
                  </a:lnTo>
                  <a:lnTo>
                    <a:pt x="0" y="1398"/>
                  </a:lnTo>
                  <a:close/>
                  <a:moveTo>
                    <a:pt x="0" y="1242"/>
                  </a:moveTo>
                  <a:lnTo>
                    <a:pt x="30" y="1242"/>
                  </a:lnTo>
                  <a:lnTo>
                    <a:pt x="30" y="1248"/>
                  </a:lnTo>
                  <a:lnTo>
                    <a:pt x="0" y="1248"/>
                  </a:lnTo>
                  <a:lnTo>
                    <a:pt x="0" y="1242"/>
                  </a:lnTo>
                  <a:close/>
                  <a:moveTo>
                    <a:pt x="0" y="1086"/>
                  </a:moveTo>
                  <a:lnTo>
                    <a:pt x="30" y="1086"/>
                  </a:lnTo>
                  <a:lnTo>
                    <a:pt x="30" y="1092"/>
                  </a:lnTo>
                  <a:lnTo>
                    <a:pt x="0" y="1092"/>
                  </a:lnTo>
                  <a:lnTo>
                    <a:pt x="0" y="1086"/>
                  </a:lnTo>
                  <a:close/>
                  <a:moveTo>
                    <a:pt x="0" y="930"/>
                  </a:moveTo>
                  <a:lnTo>
                    <a:pt x="30" y="930"/>
                  </a:lnTo>
                  <a:lnTo>
                    <a:pt x="30" y="936"/>
                  </a:lnTo>
                  <a:lnTo>
                    <a:pt x="0" y="936"/>
                  </a:lnTo>
                  <a:lnTo>
                    <a:pt x="0" y="930"/>
                  </a:lnTo>
                  <a:close/>
                  <a:moveTo>
                    <a:pt x="0" y="774"/>
                  </a:moveTo>
                  <a:lnTo>
                    <a:pt x="30" y="774"/>
                  </a:lnTo>
                  <a:lnTo>
                    <a:pt x="30" y="780"/>
                  </a:lnTo>
                  <a:lnTo>
                    <a:pt x="0" y="780"/>
                  </a:lnTo>
                  <a:lnTo>
                    <a:pt x="0" y="774"/>
                  </a:lnTo>
                  <a:close/>
                  <a:moveTo>
                    <a:pt x="0" y="624"/>
                  </a:moveTo>
                  <a:lnTo>
                    <a:pt x="30" y="624"/>
                  </a:lnTo>
                  <a:lnTo>
                    <a:pt x="30" y="630"/>
                  </a:lnTo>
                  <a:lnTo>
                    <a:pt x="0" y="630"/>
                  </a:lnTo>
                  <a:lnTo>
                    <a:pt x="0" y="624"/>
                  </a:lnTo>
                  <a:close/>
                  <a:moveTo>
                    <a:pt x="0" y="468"/>
                  </a:moveTo>
                  <a:lnTo>
                    <a:pt x="30" y="468"/>
                  </a:lnTo>
                  <a:lnTo>
                    <a:pt x="30" y="474"/>
                  </a:lnTo>
                  <a:lnTo>
                    <a:pt x="0" y="474"/>
                  </a:lnTo>
                  <a:lnTo>
                    <a:pt x="0" y="468"/>
                  </a:lnTo>
                  <a:close/>
                  <a:moveTo>
                    <a:pt x="0" y="312"/>
                  </a:moveTo>
                  <a:lnTo>
                    <a:pt x="30" y="312"/>
                  </a:lnTo>
                  <a:lnTo>
                    <a:pt x="30" y="318"/>
                  </a:lnTo>
                  <a:lnTo>
                    <a:pt x="0" y="318"/>
                  </a:lnTo>
                  <a:lnTo>
                    <a:pt x="0" y="312"/>
                  </a:lnTo>
                  <a:close/>
                  <a:moveTo>
                    <a:pt x="0" y="156"/>
                  </a:moveTo>
                  <a:lnTo>
                    <a:pt x="30" y="156"/>
                  </a:lnTo>
                  <a:lnTo>
                    <a:pt x="30" y="162"/>
                  </a:lnTo>
                  <a:lnTo>
                    <a:pt x="0" y="162"/>
                  </a:lnTo>
                  <a:lnTo>
                    <a:pt x="0" y="156"/>
                  </a:lnTo>
                  <a:close/>
                  <a:moveTo>
                    <a:pt x="0" y="0"/>
                  </a:moveTo>
                  <a:lnTo>
                    <a:pt x="30" y="0"/>
                  </a:lnTo>
                  <a:lnTo>
                    <a:pt x="30" y="6"/>
                  </a:lnTo>
                  <a:lnTo>
                    <a:pt x="0" y="6"/>
                  </a:lnTo>
                  <a:lnTo>
                    <a:pt x="0" y="0"/>
                  </a:lnTo>
                  <a:close/>
                </a:path>
              </a:pathLst>
            </a:custGeom>
            <a:solidFill>
              <a:srgbClr val="000000"/>
            </a:solidFill>
            <a:ln w="9525" cap="flat">
              <a:solidFill>
                <a:srgbClr val="000000"/>
              </a:solidFill>
              <a:prstDash val="solid"/>
              <a:bevel/>
              <a:headEnd/>
              <a:tailEnd/>
            </a:ln>
          </p:spPr>
          <p:txBody>
            <a:bodyPr/>
            <a:lstStyle/>
            <a:p>
              <a:endParaRPr lang="en-US"/>
            </a:p>
          </p:txBody>
        </p:sp>
        <p:sp>
          <p:nvSpPr>
            <p:cNvPr id="7178" name="Rectangle 9"/>
            <p:cNvSpPr>
              <a:spLocks noChangeArrowheads="1"/>
            </p:cNvSpPr>
            <p:nvPr/>
          </p:nvSpPr>
          <p:spPr bwMode="auto">
            <a:xfrm>
              <a:off x="2134296" y="5045661"/>
              <a:ext cx="4057032" cy="9524"/>
            </a:xfrm>
            <a:prstGeom prst="rect">
              <a:avLst/>
            </a:prstGeom>
            <a:solidFill>
              <a:srgbClr val="000000"/>
            </a:solidFill>
            <a:ln w="9525">
              <a:solidFill>
                <a:srgbClr val="000000"/>
              </a:solidFill>
              <a:bevel/>
              <a:headEnd/>
              <a:tailEnd/>
            </a:ln>
          </p:spPr>
          <p:txBody>
            <a:bodyPr/>
            <a:lstStyle/>
            <a:p>
              <a:endParaRPr lang="en-US"/>
            </a:p>
          </p:txBody>
        </p:sp>
        <p:sp>
          <p:nvSpPr>
            <p:cNvPr id="7179" name="Rectangle 10"/>
            <p:cNvSpPr>
              <a:spLocks noChangeArrowheads="1"/>
            </p:cNvSpPr>
            <p:nvPr/>
          </p:nvSpPr>
          <p:spPr bwMode="auto">
            <a:xfrm>
              <a:off x="2362861" y="2937593"/>
              <a:ext cx="234952" cy="197380"/>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38%</a:t>
              </a:r>
              <a:endParaRPr lang="en-US" dirty="0"/>
            </a:p>
          </p:txBody>
        </p:sp>
        <p:sp>
          <p:nvSpPr>
            <p:cNvPr id="7180" name="Rectangle 11"/>
            <p:cNvSpPr>
              <a:spLocks noChangeArrowheads="1"/>
            </p:cNvSpPr>
            <p:nvPr/>
          </p:nvSpPr>
          <p:spPr bwMode="auto">
            <a:xfrm>
              <a:off x="3039033" y="3578903"/>
              <a:ext cx="234952" cy="19738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25%</a:t>
              </a:r>
              <a:endParaRPr lang="en-US"/>
            </a:p>
          </p:txBody>
        </p:sp>
        <p:sp>
          <p:nvSpPr>
            <p:cNvPr id="7181" name="Rectangle 12"/>
            <p:cNvSpPr>
              <a:spLocks noChangeArrowheads="1"/>
            </p:cNvSpPr>
            <p:nvPr/>
          </p:nvSpPr>
          <p:spPr bwMode="auto">
            <a:xfrm>
              <a:off x="3713617" y="3974165"/>
              <a:ext cx="234952" cy="19738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17%</a:t>
              </a:r>
              <a:endParaRPr lang="en-US"/>
            </a:p>
          </p:txBody>
        </p:sp>
        <p:sp>
          <p:nvSpPr>
            <p:cNvPr id="7182" name="Rectangle 13"/>
            <p:cNvSpPr>
              <a:spLocks noChangeArrowheads="1"/>
            </p:cNvSpPr>
            <p:nvPr/>
          </p:nvSpPr>
          <p:spPr bwMode="auto">
            <a:xfrm>
              <a:off x="4427883" y="4418637"/>
              <a:ext cx="166070" cy="19738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8%</a:t>
              </a:r>
              <a:endParaRPr lang="en-US"/>
            </a:p>
          </p:txBody>
        </p:sp>
        <p:sp>
          <p:nvSpPr>
            <p:cNvPr id="7183" name="Rectangle 14"/>
            <p:cNvSpPr>
              <a:spLocks noChangeArrowheads="1"/>
            </p:cNvSpPr>
            <p:nvPr/>
          </p:nvSpPr>
          <p:spPr bwMode="auto">
            <a:xfrm>
              <a:off x="5104055" y="4369428"/>
              <a:ext cx="166070" cy="19738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9%</a:t>
              </a:r>
              <a:endParaRPr lang="en-US"/>
            </a:p>
          </p:txBody>
        </p:sp>
        <p:sp>
          <p:nvSpPr>
            <p:cNvPr id="7184" name="Rectangle 15"/>
            <p:cNvSpPr>
              <a:spLocks noChangeArrowheads="1"/>
            </p:cNvSpPr>
            <p:nvPr/>
          </p:nvSpPr>
          <p:spPr bwMode="auto">
            <a:xfrm>
              <a:off x="5778641" y="4615475"/>
              <a:ext cx="166070" cy="19738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4%</a:t>
              </a:r>
              <a:endParaRPr lang="en-US"/>
            </a:p>
          </p:txBody>
        </p:sp>
        <p:sp>
          <p:nvSpPr>
            <p:cNvPr id="7185" name="Rectangle 16"/>
            <p:cNvSpPr>
              <a:spLocks noChangeArrowheads="1"/>
            </p:cNvSpPr>
            <p:nvPr/>
          </p:nvSpPr>
          <p:spPr bwMode="auto">
            <a:xfrm>
              <a:off x="1923191" y="4955179"/>
              <a:ext cx="61333" cy="17544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0</a:t>
              </a:r>
              <a:endParaRPr lang="en-US" sz="1600"/>
            </a:p>
          </p:txBody>
        </p:sp>
        <p:sp>
          <p:nvSpPr>
            <p:cNvPr id="7186" name="Rectangle 17"/>
            <p:cNvSpPr>
              <a:spLocks noChangeArrowheads="1"/>
            </p:cNvSpPr>
            <p:nvPr/>
          </p:nvSpPr>
          <p:spPr bwMode="auto">
            <a:xfrm>
              <a:off x="1923191" y="4709132"/>
              <a:ext cx="61333" cy="17544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5</a:t>
              </a:r>
              <a:endParaRPr lang="en-US" sz="1600"/>
            </a:p>
          </p:txBody>
        </p:sp>
        <p:sp>
          <p:nvSpPr>
            <p:cNvPr id="7187" name="Rectangle 18"/>
            <p:cNvSpPr>
              <a:spLocks noChangeArrowheads="1"/>
            </p:cNvSpPr>
            <p:nvPr/>
          </p:nvSpPr>
          <p:spPr bwMode="auto">
            <a:xfrm>
              <a:off x="1847003" y="4461498"/>
              <a:ext cx="122665" cy="17544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10</a:t>
              </a:r>
              <a:endParaRPr lang="en-US" sz="1600"/>
            </a:p>
          </p:txBody>
        </p:sp>
        <p:sp>
          <p:nvSpPr>
            <p:cNvPr id="7188" name="Rectangle 19"/>
            <p:cNvSpPr>
              <a:spLocks noChangeArrowheads="1"/>
            </p:cNvSpPr>
            <p:nvPr/>
          </p:nvSpPr>
          <p:spPr bwMode="auto">
            <a:xfrm>
              <a:off x="1847003" y="4215450"/>
              <a:ext cx="122665" cy="17544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15</a:t>
              </a:r>
              <a:endParaRPr lang="en-US" sz="1600"/>
            </a:p>
          </p:txBody>
        </p:sp>
        <p:sp>
          <p:nvSpPr>
            <p:cNvPr id="7189" name="Rectangle 20"/>
            <p:cNvSpPr>
              <a:spLocks noChangeArrowheads="1"/>
            </p:cNvSpPr>
            <p:nvPr/>
          </p:nvSpPr>
          <p:spPr bwMode="auto">
            <a:xfrm>
              <a:off x="1847003" y="3967816"/>
              <a:ext cx="122665" cy="17544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20</a:t>
              </a:r>
              <a:endParaRPr lang="en-US" sz="1600"/>
            </a:p>
          </p:txBody>
        </p:sp>
        <p:sp>
          <p:nvSpPr>
            <p:cNvPr id="7190" name="Rectangle 21"/>
            <p:cNvSpPr>
              <a:spLocks noChangeArrowheads="1"/>
            </p:cNvSpPr>
            <p:nvPr/>
          </p:nvSpPr>
          <p:spPr bwMode="auto">
            <a:xfrm>
              <a:off x="1847003" y="3721769"/>
              <a:ext cx="122665" cy="17544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25</a:t>
              </a:r>
              <a:endParaRPr lang="en-US" sz="1600"/>
            </a:p>
          </p:txBody>
        </p:sp>
        <p:sp>
          <p:nvSpPr>
            <p:cNvPr id="7191" name="Rectangle 22"/>
            <p:cNvSpPr>
              <a:spLocks noChangeArrowheads="1"/>
            </p:cNvSpPr>
            <p:nvPr/>
          </p:nvSpPr>
          <p:spPr bwMode="auto">
            <a:xfrm>
              <a:off x="1847003" y="3474135"/>
              <a:ext cx="122665" cy="17544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30</a:t>
              </a:r>
              <a:endParaRPr lang="en-US" sz="1600"/>
            </a:p>
          </p:txBody>
        </p:sp>
        <p:sp>
          <p:nvSpPr>
            <p:cNvPr id="7192" name="Rectangle 23"/>
            <p:cNvSpPr>
              <a:spLocks noChangeArrowheads="1"/>
            </p:cNvSpPr>
            <p:nvPr/>
          </p:nvSpPr>
          <p:spPr bwMode="auto">
            <a:xfrm>
              <a:off x="1847003" y="3228087"/>
              <a:ext cx="122665" cy="175449"/>
            </a:xfrm>
            <a:prstGeom prst="rect">
              <a:avLst/>
            </a:prstGeom>
            <a:noFill/>
            <a:ln w="9525">
              <a:noFill/>
              <a:miter lim="800000"/>
              <a:headEnd/>
              <a:tailEnd/>
            </a:ln>
          </p:spPr>
          <p:txBody>
            <a:bodyPr wrap="none" lIns="0" tIns="0" rIns="0" bIns="0">
              <a:spAutoFit/>
            </a:bodyPr>
            <a:lstStyle/>
            <a:p>
              <a:r>
                <a:rPr lang="en-US" sz="1600">
                  <a:solidFill>
                    <a:srgbClr val="000000"/>
                  </a:solidFill>
                  <a:latin typeface="Calibri" pitchFamily="34" charset="0"/>
                </a:rPr>
                <a:t>35</a:t>
              </a:r>
              <a:endParaRPr lang="en-US" sz="1600"/>
            </a:p>
          </p:txBody>
        </p:sp>
        <p:sp>
          <p:nvSpPr>
            <p:cNvPr id="7193" name="Rectangle 24"/>
            <p:cNvSpPr>
              <a:spLocks noChangeArrowheads="1"/>
            </p:cNvSpPr>
            <p:nvPr/>
          </p:nvSpPr>
          <p:spPr bwMode="auto">
            <a:xfrm>
              <a:off x="1847003" y="2980453"/>
              <a:ext cx="122665" cy="175449"/>
            </a:xfrm>
            <a:prstGeom prst="rect">
              <a:avLst/>
            </a:prstGeom>
            <a:noFill/>
            <a:ln w="9525">
              <a:noFill/>
              <a:miter lim="800000"/>
              <a:headEnd/>
              <a:tailEnd/>
            </a:ln>
          </p:spPr>
          <p:txBody>
            <a:bodyPr wrap="none" lIns="0" tIns="0" rIns="0" bIns="0">
              <a:spAutoFit/>
            </a:bodyPr>
            <a:lstStyle/>
            <a:p>
              <a:r>
                <a:rPr lang="en-US" sz="1600" dirty="0">
                  <a:solidFill>
                    <a:srgbClr val="000000"/>
                  </a:solidFill>
                  <a:latin typeface="Calibri" pitchFamily="34" charset="0"/>
                </a:rPr>
                <a:t>40</a:t>
              </a:r>
              <a:endParaRPr lang="en-US" sz="1600" dirty="0"/>
            </a:p>
          </p:txBody>
        </p:sp>
        <p:sp>
          <p:nvSpPr>
            <p:cNvPr id="7194" name="Rectangle 25"/>
            <p:cNvSpPr>
              <a:spLocks noChangeArrowheads="1"/>
            </p:cNvSpPr>
            <p:nvPr/>
          </p:nvSpPr>
          <p:spPr bwMode="auto">
            <a:xfrm>
              <a:off x="1847003" y="2734406"/>
              <a:ext cx="122665" cy="175449"/>
            </a:xfrm>
            <a:prstGeom prst="rect">
              <a:avLst/>
            </a:prstGeom>
            <a:noFill/>
            <a:ln w="9525">
              <a:noFill/>
              <a:miter lim="800000"/>
              <a:headEnd/>
              <a:tailEnd/>
            </a:ln>
          </p:spPr>
          <p:txBody>
            <a:bodyPr wrap="none" lIns="0" tIns="0" rIns="0" bIns="0">
              <a:spAutoFit/>
            </a:bodyPr>
            <a:lstStyle/>
            <a:p>
              <a:r>
                <a:rPr lang="en-US" sz="1600" dirty="0">
                  <a:solidFill>
                    <a:srgbClr val="000000"/>
                  </a:solidFill>
                  <a:latin typeface="Calibri" pitchFamily="34" charset="0"/>
                </a:rPr>
                <a:t>45</a:t>
              </a:r>
              <a:endParaRPr lang="en-US" sz="1600" dirty="0"/>
            </a:p>
          </p:txBody>
        </p:sp>
        <p:sp>
          <p:nvSpPr>
            <p:cNvPr id="7195" name="Rectangle 26"/>
            <p:cNvSpPr>
              <a:spLocks noChangeArrowheads="1"/>
            </p:cNvSpPr>
            <p:nvPr/>
          </p:nvSpPr>
          <p:spPr bwMode="auto">
            <a:xfrm>
              <a:off x="2308004" y="5153604"/>
              <a:ext cx="330140" cy="197380"/>
            </a:xfrm>
            <a:prstGeom prst="rect">
              <a:avLst/>
            </a:prstGeom>
            <a:noFill/>
            <a:ln w="9525">
              <a:noFill/>
              <a:miter lim="800000"/>
              <a:headEnd/>
              <a:tailEnd/>
            </a:ln>
          </p:spPr>
          <p:txBody>
            <a:bodyPr wrap="none" lIns="0" tIns="0" rIns="0" bIns="0">
              <a:spAutoFit/>
            </a:bodyPr>
            <a:lstStyle/>
            <a:p>
              <a:pPr algn="ctr"/>
              <a:r>
                <a:rPr lang="en-US" dirty="0">
                  <a:solidFill>
                    <a:srgbClr val="000000"/>
                  </a:solidFill>
                  <a:latin typeface="Calibri" pitchFamily="34" charset="0"/>
                </a:rPr>
                <a:t>Never</a:t>
              </a:r>
              <a:endParaRPr lang="en-US" dirty="0"/>
            </a:p>
          </p:txBody>
        </p:sp>
        <p:sp>
          <p:nvSpPr>
            <p:cNvPr id="7196" name="Rectangle 27"/>
            <p:cNvSpPr>
              <a:spLocks noChangeArrowheads="1"/>
            </p:cNvSpPr>
            <p:nvPr/>
          </p:nvSpPr>
          <p:spPr bwMode="auto">
            <a:xfrm>
              <a:off x="2982365" y="5153604"/>
              <a:ext cx="413288" cy="197380"/>
            </a:xfrm>
            <a:prstGeom prst="rect">
              <a:avLst/>
            </a:prstGeom>
            <a:noFill/>
            <a:ln w="9525">
              <a:noFill/>
              <a:miter lim="800000"/>
              <a:headEnd/>
              <a:tailEnd/>
            </a:ln>
          </p:spPr>
          <p:txBody>
            <a:bodyPr wrap="none" lIns="0" tIns="0" rIns="0" bIns="0">
              <a:spAutoFit/>
            </a:bodyPr>
            <a:lstStyle/>
            <a:p>
              <a:pPr algn="ctr"/>
              <a:r>
                <a:rPr lang="en-US" dirty="0">
                  <a:solidFill>
                    <a:srgbClr val="000000"/>
                  </a:solidFill>
                  <a:latin typeface="Calibri" pitchFamily="34" charset="0"/>
                </a:rPr>
                <a:t>&gt; 3 mo.</a:t>
              </a:r>
              <a:endParaRPr lang="en-US" dirty="0"/>
            </a:p>
          </p:txBody>
        </p:sp>
        <p:sp>
          <p:nvSpPr>
            <p:cNvPr id="7197" name="Rectangle 28"/>
            <p:cNvSpPr>
              <a:spLocks noChangeArrowheads="1"/>
            </p:cNvSpPr>
            <p:nvPr/>
          </p:nvSpPr>
          <p:spPr bwMode="auto">
            <a:xfrm>
              <a:off x="3650838" y="5153604"/>
              <a:ext cx="455749" cy="197380"/>
            </a:xfrm>
            <a:prstGeom prst="rect">
              <a:avLst/>
            </a:prstGeom>
            <a:noFill/>
            <a:ln w="9525">
              <a:noFill/>
              <a:miter lim="800000"/>
              <a:headEnd/>
              <a:tailEnd/>
            </a:ln>
          </p:spPr>
          <p:txBody>
            <a:bodyPr wrap="none" lIns="0" tIns="0" rIns="0" bIns="0">
              <a:spAutoFit/>
            </a:bodyPr>
            <a:lstStyle/>
            <a:p>
              <a:pPr algn="ctr"/>
              <a:r>
                <a:rPr lang="en-US">
                  <a:solidFill>
                    <a:srgbClr val="000000"/>
                  </a:solidFill>
                  <a:latin typeface="Calibri" pitchFamily="34" charset="0"/>
                </a:rPr>
                <a:t>1-3 mo. </a:t>
              </a:r>
              <a:endParaRPr lang="en-US"/>
            </a:p>
          </p:txBody>
        </p:sp>
        <p:sp>
          <p:nvSpPr>
            <p:cNvPr id="7198" name="Rectangle 29"/>
            <p:cNvSpPr>
              <a:spLocks noChangeArrowheads="1"/>
            </p:cNvSpPr>
            <p:nvPr/>
          </p:nvSpPr>
          <p:spPr bwMode="auto">
            <a:xfrm>
              <a:off x="4350914" y="5153604"/>
              <a:ext cx="420535" cy="197380"/>
            </a:xfrm>
            <a:prstGeom prst="rect">
              <a:avLst/>
            </a:prstGeom>
            <a:noFill/>
            <a:ln w="9525">
              <a:noFill/>
              <a:miter lim="800000"/>
              <a:headEnd/>
              <a:tailEnd/>
            </a:ln>
          </p:spPr>
          <p:txBody>
            <a:bodyPr wrap="none" lIns="0" tIns="0" rIns="0" bIns="0">
              <a:spAutoFit/>
            </a:bodyPr>
            <a:lstStyle/>
            <a:p>
              <a:pPr algn="ctr"/>
              <a:r>
                <a:rPr lang="en-US">
                  <a:solidFill>
                    <a:srgbClr val="000000"/>
                  </a:solidFill>
                  <a:latin typeface="Calibri" pitchFamily="34" charset="0"/>
                </a:rPr>
                <a:t>3-4 wks</a:t>
              </a:r>
              <a:endParaRPr lang="en-US"/>
            </a:p>
          </p:txBody>
        </p:sp>
        <p:sp>
          <p:nvSpPr>
            <p:cNvPr id="7199" name="Rectangle 30"/>
            <p:cNvSpPr>
              <a:spLocks noChangeArrowheads="1"/>
            </p:cNvSpPr>
            <p:nvPr/>
          </p:nvSpPr>
          <p:spPr bwMode="auto">
            <a:xfrm>
              <a:off x="5036609" y="5153604"/>
              <a:ext cx="420535" cy="197380"/>
            </a:xfrm>
            <a:prstGeom prst="rect">
              <a:avLst/>
            </a:prstGeom>
            <a:noFill/>
            <a:ln w="9525">
              <a:noFill/>
              <a:miter lim="800000"/>
              <a:headEnd/>
              <a:tailEnd/>
            </a:ln>
          </p:spPr>
          <p:txBody>
            <a:bodyPr wrap="none" lIns="0" tIns="0" rIns="0" bIns="0">
              <a:spAutoFit/>
            </a:bodyPr>
            <a:lstStyle/>
            <a:p>
              <a:pPr algn="ctr"/>
              <a:r>
                <a:rPr lang="en-US">
                  <a:solidFill>
                    <a:srgbClr val="000000"/>
                  </a:solidFill>
                  <a:latin typeface="Calibri" pitchFamily="34" charset="0"/>
                </a:rPr>
                <a:t>1-2 wks</a:t>
              </a:r>
              <a:endParaRPr lang="en-US"/>
            </a:p>
          </p:txBody>
        </p:sp>
        <p:sp>
          <p:nvSpPr>
            <p:cNvPr id="7200" name="Rectangle 31"/>
            <p:cNvSpPr>
              <a:spLocks noChangeArrowheads="1"/>
            </p:cNvSpPr>
            <p:nvPr/>
          </p:nvSpPr>
          <p:spPr bwMode="auto">
            <a:xfrm>
              <a:off x="5600498" y="5153604"/>
              <a:ext cx="557769" cy="394760"/>
            </a:xfrm>
            <a:prstGeom prst="rect">
              <a:avLst/>
            </a:prstGeom>
            <a:noFill/>
            <a:ln w="9525">
              <a:noFill/>
              <a:miter lim="800000"/>
              <a:headEnd/>
              <a:tailEnd/>
            </a:ln>
          </p:spPr>
          <p:txBody>
            <a:bodyPr wrap="none" lIns="0" tIns="0" rIns="0" bIns="0">
              <a:spAutoFit/>
            </a:bodyPr>
            <a:lstStyle/>
            <a:p>
              <a:pPr algn="ctr"/>
              <a:r>
                <a:rPr lang="en-US" dirty="0">
                  <a:solidFill>
                    <a:srgbClr val="000000"/>
                  </a:solidFill>
                  <a:latin typeface="Calibri" pitchFamily="34" charset="0"/>
                </a:rPr>
                <a:t>Within</a:t>
              </a:r>
            </a:p>
            <a:p>
              <a:pPr algn="ctr"/>
              <a:r>
                <a:rPr lang="en-US" dirty="0">
                  <a:solidFill>
                    <a:srgbClr val="000000"/>
                  </a:solidFill>
                  <a:latin typeface="Calibri" pitchFamily="34" charset="0"/>
                </a:rPr>
                <a:t>past week</a:t>
              </a:r>
              <a:endParaRPr lang="en-US" dirty="0"/>
            </a:p>
          </p:txBody>
        </p:sp>
        <p:sp>
          <p:nvSpPr>
            <p:cNvPr id="85" name="Rectangle 96"/>
            <p:cNvSpPr>
              <a:spLocks noChangeArrowheads="1"/>
            </p:cNvSpPr>
            <p:nvPr/>
          </p:nvSpPr>
          <p:spPr bwMode="auto">
            <a:xfrm>
              <a:off x="1806288" y="2271713"/>
              <a:ext cx="189660" cy="175449"/>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cs typeface="Arial" charset="0"/>
                </a:rPr>
                <a:t>100</a:t>
              </a:r>
              <a:endParaRPr lang="en-US" sz="1600" dirty="0">
                <a:latin typeface="+mn-lt"/>
                <a:cs typeface="Arial" charset="0"/>
              </a:endParaRPr>
            </a:p>
          </p:txBody>
        </p:sp>
        <p:sp>
          <p:nvSpPr>
            <p:cNvPr id="86" name="Rectangle 87"/>
            <p:cNvSpPr>
              <a:spLocks noChangeArrowheads="1"/>
            </p:cNvSpPr>
            <p:nvPr/>
          </p:nvSpPr>
          <p:spPr bwMode="auto">
            <a:xfrm>
              <a:off x="2122488" y="2352675"/>
              <a:ext cx="11112" cy="192088"/>
            </a:xfrm>
            <a:prstGeom prst="rect">
              <a:avLst/>
            </a:prstGeom>
            <a:solidFill>
              <a:srgbClr val="000000"/>
            </a:solidFill>
            <a:ln w="12700">
              <a:solidFill>
                <a:srgbClr val="000000"/>
              </a:solidFill>
              <a:bevel/>
              <a:headEnd/>
              <a:tailEnd/>
            </a:ln>
          </p:spPr>
          <p:txBody>
            <a:bodyPr/>
            <a:lstStyle/>
            <a:p>
              <a:pPr>
                <a:defRPr/>
              </a:pPr>
              <a:endParaRPr lang="en-US" sz="1000">
                <a:latin typeface="+mn-lt"/>
                <a:cs typeface="Arial" charset="0"/>
              </a:endParaRPr>
            </a:p>
          </p:txBody>
        </p:sp>
        <p:cxnSp>
          <p:nvCxnSpPr>
            <p:cNvPr id="87" name="Straight Connector 86"/>
            <p:cNvCxnSpPr/>
            <p:nvPr/>
          </p:nvCxnSpPr>
          <p:spPr bwMode="auto">
            <a:xfrm flipH="1">
              <a:off x="2027238" y="2541588"/>
              <a:ext cx="180975" cy="79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bwMode="auto">
            <a:xfrm>
              <a:off x="2087563" y="2352675"/>
              <a:ext cx="36512" cy="7938"/>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sp>
          <p:nvSpPr>
            <p:cNvPr id="89" name="Rectangle 88"/>
            <p:cNvSpPr/>
            <p:nvPr/>
          </p:nvSpPr>
          <p:spPr bwMode="auto">
            <a:xfrm>
              <a:off x="2082800" y="2611438"/>
              <a:ext cx="61913" cy="4603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Arial" pitchFamily="34" charset="0"/>
              </a:endParaRPr>
            </a:p>
          </p:txBody>
        </p:sp>
        <p:cxnSp>
          <p:nvCxnSpPr>
            <p:cNvPr id="90" name="Straight Connector 89"/>
            <p:cNvCxnSpPr/>
            <p:nvPr/>
          </p:nvCxnSpPr>
          <p:spPr bwMode="auto">
            <a:xfrm flipH="1">
              <a:off x="2038350" y="2598738"/>
              <a:ext cx="180975" cy="79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23"/>
          <p:cNvSpPr txBox="1">
            <a:spLocks noChangeArrowheads="1"/>
          </p:cNvSpPr>
          <p:nvPr/>
        </p:nvSpPr>
        <p:spPr bwMode="auto">
          <a:xfrm>
            <a:off x="0" y="6320135"/>
            <a:ext cx="6522106" cy="461665"/>
          </a:xfrm>
          <a:prstGeom prst="rect">
            <a:avLst/>
          </a:prstGeom>
          <a:noFill/>
          <a:ln w="9525">
            <a:noFill/>
            <a:miter lim="800000"/>
            <a:headEnd/>
            <a:tailEnd/>
          </a:ln>
        </p:spPr>
        <p:txBody>
          <a:bodyPr wrap="none">
            <a:spAutoFit/>
          </a:bodyPr>
          <a:lstStyle/>
          <a:p>
            <a:r>
              <a:rPr lang="en-US" sz="1200" baseline="30000" dirty="0">
                <a:latin typeface="+mn-lt"/>
              </a:rPr>
              <a:t>†</a:t>
            </a:r>
            <a:r>
              <a:rPr lang="en-US" sz="1200" dirty="0">
                <a:latin typeface="+mn-lt"/>
              </a:rPr>
              <a:t> </a:t>
            </a:r>
            <a:r>
              <a:rPr lang="en-US" sz="1200" dirty="0" smtClean="0">
                <a:latin typeface="+mn-lt"/>
              </a:rPr>
              <a:t>Preliminary data; </a:t>
            </a:r>
            <a:r>
              <a:rPr lang="en-US" sz="1200" dirty="0" smtClean="0"/>
              <a:t>Numbers do not add up to 100%, as 9% of respondents skipped this item.</a:t>
            </a:r>
          </a:p>
          <a:p>
            <a:endParaRPr lang="en-US" sz="12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Webinar Agenda</a:t>
            </a:r>
            <a:endParaRPr lang="en-US" dirty="0"/>
          </a:p>
        </p:txBody>
      </p:sp>
      <p:sp>
        <p:nvSpPr>
          <p:cNvPr id="3" name="Content Placeholder 2"/>
          <p:cNvSpPr>
            <a:spLocks noGrp="1"/>
          </p:cNvSpPr>
          <p:nvPr>
            <p:ph idx="1"/>
          </p:nvPr>
        </p:nvSpPr>
        <p:spPr>
          <a:xfrm>
            <a:off x="457200" y="1219200"/>
            <a:ext cx="8229600" cy="5181600"/>
          </a:xfrm>
        </p:spPr>
        <p:txBody>
          <a:bodyPr/>
          <a:lstStyle/>
          <a:p>
            <a:pPr lvl="0">
              <a:buFont typeface="Arial" pitchFamily="34" charset="0"/>
              <a:buChar char="•"/>
            </a:pPr>
            <a:r>
              <a:rPr lang="en-US" sz="2000" dirty="0" smtClean="0">
                <a:solidFill>
                  <a:schemeClr val="tx1"/>
                </a:solidFill>
              </a:rPr>
              <a:t>Introduction</a:t>
            </a:r>
          </a:p>
          <a:p>
            <a:pPr lvl="0">
              <a:buFont typeface="Arial" pitchFamily="34" charset="0"/>
              <a:buChar char="•"/>
            </a:pPr>
            <a:r>
              <a:rPr lang="en-US" sz="2000" dirty="0" smtClean="0">
                <a:solidFill>
                  <a:schemeClr val="tx1"/>
                </a:solidFill>
              </a:rPr>
              <a:t>Overview of the HIV Surveillance Program at VDH</a:t>
            </a:r>
          </a:p>
          <a:p>
            <a:pPr lvl="0">
              <a:buFont typeface="Arial" pitchFamily="34" charset="0"/>
              <a:buChar char="•"/>
            </a:pPr>
            <a:r>
              <a:rPr lang="en-US" sz="2000" dirty="0" smtClean="0">
                <a:solidFill>
                  <a:schemeClr val="tx1"/>
                </a:solidFill>
              </a:rPr>
              <a:t>HIV Epidemiology in Virginia</a:t>
            </a:r>
          </a:p>
          <a:p>
            <a:pPr lvl="0">
              <a:buFont typeface="Arial" pitchFamily="34" charset="0"/>
              <a:buChar char="•"/>
            </a:pPr>
            <a:r>
              <a:rPr lang="en-US" sz="2000" dirty="0" smtClean="0">
                <a:solidFill>
                  <a:schemeClr val="tx1"/>
                </a:solidFill>
              </a:rPr>
              <a:t>What is MMP?</a:t>
            </a:r>
          </a:p>
          <a:p>
            <a:pPr lvl="0">
              <a:buFont typeface="Arial" pitchFamily="34" charset="0"/>
              <a:buChar char="•"/>
            </a:pPr>
            <a:r>
              <a:rPr lang="en-US" sz="2000" dirty="0" smtClean="0">
                <a:solidFill>
                  <a:schemeClr val="tx1"/>
                </a:solidFill>
              </a:rPr>
              <a:t>MMP data overview</a:t>
            </a:r>
          </a:p>
          <a:p>
            <a:pPr lvl="0">
              <a:buFont typeface="Arial" pitchFamily="34" charset="0"/>
              <a:buChar char="•"/>
            </a:pPr>
            <a:r>
              <a:rPr lang="en-US" sz="2000" b="1" dirty="0" smtClean="0">
                <a:solidFill>
                  <a:srgbClr val="FF0000"/>
                </a:solidFill>
              </a:rPr>
              <a:t>DISCUSSION</a:t>
            </a:r>
          </a:p>
          <a:p>
            <a:pPr lvl="0">
              <a:buFont typeface="Arial" pitchFamily="34" charset="0"/>
              <a:buChar char="•"/>
            </a:pPr>
            <a:r>
              <a:rPr lang="en-US" sz="2000" dirty="0" smtClean="0">
                <a:solidFill>
                  <a:schemeClr val="tx1"/>
                </a:solidFill>
              </a:rPr>
              <a:t>New Case Surveillance Based Sampling (CSBS) Methodology for MMP 2015</a:t>
            </a:r>
          </a:p>
          <a:p>
            <a:pPr lvl="0">
              <a:buFont typeface="Arial" pitchFamily="34" charset="0"/>
              <a:buChar char="•"/>
            </a:pPr>
            <a:r>
              <a:rPr lang="en-US" sz="2000" dirty="0" smtClean="0">
                <a:solidFill>
                  <a:schemeClr val="tx1"/>
                </a:solidFill>
              </a:rPr>
              <a:t>Reasons for Change to New Design</a:t>
            </a:r>
          </a:p>
          <a:p>
            <a:pPr lvl="0">
              <a:buFont typeface="Arial" pitchFamily="34" charset="0"/>
              <a:buChar char="•"/>
            </a:pPr>
            <a:r>
              <a:rPr lang="en-US" sz="2000" b="1" dirty="0" smtClean="0">
                <a:solidFill>
                  <a:srgbClr val="FF0000"/>
                </a:solidFill>
              </a:rPr>
              <a:t>DISCUSSION</a:t>
            </a:r>
          </a:p>
          <a:p>
            <a:pPr lvl="0">
              <a:buFont typeface="Arial" pitchFamily="34" charset="0"/>
              <a:buChar char="•"/>
            </a:pPr>
            <a:r>
              <a:rPr lang="en-US" sz="2000" dirty="0" smtClean="0">
                <a:solidFill>
                  <a:schemeClr val="tx1"/>
                </a:solidFill>
              </a:rPr>
              <a:t>CSBS Pilot Study</a:t>
            </a:r>
          </a:p>
          <a:p>
            <a:pPr lvl="0">
              <a:buFont typeface="Arial" pitchFamily="34" charset="0"/>
              <a:buChar char="•"/>
            </a:pPr>
            <a:r>
              <a:rPr lang="en-US" sz="2000" dirty="0" smtClean="0">
                <a:solidFill>
                  <a:schemeClr val="tx1"/>
                </a:solidFill>
              </a:rPr>
              <a:t>Change in Facility Involvement with CSBS</a:t>
            </a:r>
          </a:p>
          <a:p>
            <a:pPr lvl="0">
              <a:buFont typeface="Arial" pitchFamily="34" charset="0"/>
              <a:buChar char="•"/>
            </a:pPr>
            <a:r>
              <a:rPr lang="en-US" sz="2000" dirty="0" smtClean="0">
                <a:solidFill>
                  <a:schemeClr val="tx1"/>
                </a:solidFill>
              </a:rPr>
              <a:t>CSBS Challenges and Benefits</a:t>
            </a:r>
          </a:p>
          <a:p>
            <a:pPr lvl="0">
              <a:buFont typeface="Arial" pitchFamily="34" charset="0"/>
              <a:buChar char="•"/>
            </a:pPr>
            <a:r>
              <a:rPr lang="en-US" sz="2000" b="1" dirty="0" smtClean="0">
                <a:solidFill>
                  <a:srgbClr val="FF0000"/>
                </a:solidFill>
              </a:rPr>
              <a:t>DISCUSSION</a:t>
            </a:r>
          </a:p>
          <a:p>
            <a:pPr>
              <a:buFont typeface="Arial" pitchFamily="34" charset="0"/>
              <a:buChar char="•"/>
            </a:pP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44"/>
          <p:cNvSpPr>
            <a:spLocks noGrp="1"/>
          </p:cNvSpPr>
          <p:nvPr>
            <p:ph type="title"/>
          </p:nvPr>
        </p:nvSpPr>
        <p:spPr>
          <a:xfrm>
            <a:off x="0" y="274638"/>
            <a:ext cx="9144000" cy="1143000"/>
          </a:xfrm>
        </p:spPr>
        <p:txBody>
          <a:bodyPr/>
          <a:lstStyle/>
          <a:p>
            <a:pPr algn="ctr">
              <a:defRPr/>
            </a:pPr>
            <a:r>
              <a:rPr lang="en-US" sz="3600" dirty="0" smtClean="0">
                <a:latin typeface="+mn-lt"/>
                <a:cs typeface="Arial" pitchFamily="34" charset="0"/>
              </a:rPr>
              <a:t>Substance Use and Mental Health, 2013</a:t>
            </a:r>
            <a:r>
              <a:rPr lang="en-US" sz="3600" baseline="30000" dirty="0" smtClean="0">
                <a:latin typeface="+mn-lt"/>
                <a:cs typeface="Arial" pitchFamily="34" charset="0"/>
              </a:rPr>
              <a:t> †</a:t>
            </a:r>
            <a:endParaRPr lang="en-US" sz="3600" dirty="0" smtClean="0">
              <a:latin typeface="+mn-lt"/>
              <a:cs typeface="Arial" pitchFamily="34" charset="0"/>
            </a:endParaRPr>
          </a:p>
        </p:txBody>
      </p:sp>
      <p:grpSp>
        <p:nvGrpSpPr>
          <p:cNvPr id="2" name="Group 45"/>
          <p:cNvGrpSpPr>
            <a:grpSpLocks/>
          </p:cNvGrpSpPr>
          <p:nvPr/>
        </p:nvGrpSpPr>
        <p:grpSpPr bwMode="auto">
          <a:xfrm>
            <a:off x="115275" y="1524000"/>
            <a:ext cx="4990125" cy="4169459"/>
            <a:chOff x="118680" y="2047875"/>
            <a:chExt cx="4670808" cy="3522807"/>
          </a:xfrm>
        </p:grpSpPr>
        <p:grpSp>
          <p:nvGrpSpPr>
            <p:cNvPr id="3" name="Group 45"/>
            <p:cNvGrpSpPr>
              <a:grpSpLocks/>
            </p:cNvGrpSpPr>
            <p:nvPr/>
          </p:nvGrpSpPr>
          <p:grpSpPr bwMode="auto">
            <a:xfrm>
              <a:off x="358775" y="2290761"/>
              <a:ext cx="465138" cy="361949"/>
              <a:chOff x="1516985" y="1709128"/>
              <a:chExt cx="465217" cy="362030"/>
            </a:xfrm>
          </p:grpSpPr>
          <p:sp>
            <p:nvSpPr>
              <p:cNvPr id="9246" name="Freeform 42"/>
              <p:cNvSpPr>
                <a:spLocks noEditPoints="1"/>
              </p:cNvSpPr>
              <p:nvPr/>
            </p:nvSpPr>
            <p:spPr bwMode="auto">
              <a:xfrm>
                <a:off x="1890111" y="1764702"/>
                <a:ext cx="19053" cy="181015"/>
              </a:xfrm>
              <a:custGeom>
                <a:avLst/>
                <a:gdLst>
                  <a:gd name="T0" fmla="*/ 0 w 12"/>
                  <a:gd name="T1" fmla="*/ 3 h 126"/>
                  <a:gd name="T2" fmla="*/ 3 w 12"/>
                  <a:gd name="T3" fmla="*/ 0 h 126"/>
                  <a:gd name="T4" fmla="*/ 9 w 12"/>
                  <a:gd name="T5" fmla="*/ 0 h 126"/>
                  <a:gd name="T6" fmla="*/ 12 w 12"/>
                  <a:gd name="T7" fmla="*/ 3 h 126"/>
                  <a:gd name="T8" fmla="*/ 12 w 12"/>
                  <a:gd name="T9" fmla="*/ 123 h 126"/>
                  <a:gd name="T10" fmla="*/ 9 w 12"/>
                  <a:gd name="T11" fmla="*/ 126 h 126"/>
                  <a:gd name="T12" fmla="*/ 3 w 12"/>
                  <a:gd name="T13" fmla="*/ 126 h 126"/>
                  <a:gd name="T14" fmla="*/ 0 w 12"/>
                  <a:gd name="T15" fmla="*/ 123 h 126"/>
                  <a:gd name="T16" fmla="*/ 0 w 12"/>
                  <a:gd name="T17" fmla="*/ 3 h 126"/>
                  <a:gd name="T18" fmla="*/ 6 w 12"/>
                  <a:gd name="T19" fmla="*/ 123 h 126"/>
                  <a:gd name="T20" fmla="*/ 3 w 12"/>
                  <a:gd name="T21" fmla="*/ 120 h 126"/>
                  <a:gd name="T22" fmla="*/ 9 w 12"/>
                  <a:gd name="T23" fmla="*/ 120 h 126"/>
                  <a:gd name="T24" fmla="*/ 6 w 12"/>
                  <a:gd name="T25" fmla="*/ 123 h 126"/>
                  <a:gd name="T26" fmla="*/ 6 w 12"/>
                  <a:gd name="T27" fmla="*/ 3 h 126"/>
                  <a:gd name="T28" fmla="*/ 9 w 12"/>
                  <a:gd name="T29" fmla="*/ 6 h 126"/>
                  <a:gd name="T30" fmla="*/ 3 w 12"/>
                  <a:gd name="T31" fmla="*/ 6 h 126"/>
                  <a:gd name="T32" fmla="*/ 6 w 12"/>
                  <a:gd name="T33" fmla="*/ 3 h 126"/>
                  <a:gd name="T34" fmla="*/ 6 w 12"/>
                  <a:gd name="T35" fmla="*/ 123 h 1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6"/>
                  <a:gd name="T56" fmla="*/ 12 w 12"/>
                  <a:gd name="T57" fmla="*/ 126 h 1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6">
                    <a:moveTo>
                      <a:pt x="0" y="3"/>
                    </a:moveTo>
                    <a:lnTo>
                      <a:pt x="3" y="0"/>
                    </a:lnTo>
                    <a:lnTo>
                      <a:pt x="9" y="0"/>
                    </a:lnTo>
                    <a:lnTo>
                      <a:pt x="12" y="3"/>
                    </a:lnTo>
                    <a:lnTo>
                      <a:pt x="12" y="123"/>
                    </a:lnTo>
                    <a:lnTo>
                      <a:pt x="9" y="126"/>
                    </a:lnTo>
                    <a:lnTo>
                      <a:pt x="3" y="126"/>
                    </a:lnTo>
                    <a:lnTo>
                      <a:pt x="0" y="123"/>
                    </a:lnTo>
                    <a:lnTo>
                      <a:pt x="0" y="3"/>
                    </a:lnTo>
                    <a:close/>
                    <a:moveTo>
                      <a:pt x="6" y="123"/>
                    </a:moveTo>
                    <a:lnTo>
                      <a:pt x="3" y="120"/>
                    </a:lnTo>
                    <a:lnTo>
                      <a:pt x="9" y="120"/>
                    </a:lnTo>
                    <a:lnTo>
                      <a:pt x="6" y="123"/>
                    </a:lnTo>
                    <a:lnTo>
                      <a:pt x="6" y="3"/>
                    </a:lnTo>
                    <a:lnTo>
                      <a:pt x="9" y="6"/>
                    </a:lnTo>
                    <a:lnTo>
                      <a:pt x="3" y="6"/>
                    </a:lnTo>
                    <a:lnTo>
                      <a:pt x="6" y="3"/>
                    </a:lnTo>
                    <a:lnTo>
                      <a:pt x="6" y="123"/>
                    </a:lnTo>
                    <a:close/>
                  </a:path>
                </a:pathLst>
              </a:custGeom>
              <a:solidFill>
                <a:srgbClr val="000000"/>
              </a:solidFill>
              <a:ln w="0" cap="flat">
                <a:solidFill>
                  <a:srgbClr val="000000"/>
                </a:solidFill>
                <a:prstDash val="solid"/>
                <a:round/>
                <a:headEnd/>
                <a:tailEnd/>
              </a:ln>
            </p:spPr>
            <p:txBody>
              <a:bodyPr/>
              <a:lstStyle/>
              <a:p>
                <a:pPr>
                  <a:defRPr/>
                </a:pPr>
                <a:endParaRPr lang="en-US">
                  <a:latin typeface="+mn-lt"/>
                </a:endParaRPr>
              </a:p>
            </p:txBody>
          </p:sp>
          <p:sp>
            <p:nvSpPr>
              <p:cNvPr id="9247" name="Freeform 43"/>
              <p:cNvSpPr>
                <a:spLocks/>
              </p:cNvSpPr>
              <p:nvPr/>
            </p:nvSpPr>
            <p:spPr bwMode="auto">
              <a:xfrm>
                <a:off x="1788494" y="1937779"/>
                <a:ext cx="184181" cy="80980"/>
              </a:xfrm>
              <a:custGeom>
                <a:avLst/>
                <a:gdLst>
                  <a:gd name="T0" fmla="*/ 116 w 116"/>
                  <a:gd name="T1" fmla="*/ 6 h 56"/>
                  <a:gd name="T2" fmla="*/ 2 w 116"/>
                  <a:gd name="T3" fmla="*/ 56 h 56"/>
                  <a:gd name="T4" fmla="*/ 0 w 116"/>
                  <a:gd name="T5" fmla="*/ 50 h 56"/>
                  <a:gd name="T6" fmla="*/ 114 w 116"/>
                  <a:gd name="T7" fmla="*/ 0 h 56"/>
                  <a:gd name="T8" fmla="*/ 116 w 116"/>
                  <a:gd name="T9" fmla="*/ 6 h 56"/>
                  <a:gd name="T10" fmla="*/ 0 60000 65536"/>
                  <a:gd name="T11" fmla="*/ 0 60000 65536"/>
                  <a:gd name="T12" fmla="*/ 0 60000 65536"/>
                  <a:gd name="T13" fmla="*/ 0 60000 65536"/>
                  <a:gd name="T14" fmla="*/ 0 60000 65536"/>
                  <a:gd name="T15" fmla="*/ 0 w 116"/>
                  <a:gd name="T16" fmla="*/ 0 h 56"/>
                  <a:gd name="T17" fmla="*/ 116 w 116"/>
                  <a:gd name="T18" fmla="*/ 56 h 56"/>
                </a:gdLst>
                <a:ahLst/>
                <a:cxnLst>
                  <a:cxn ang="T10">
                    <a:pos x="T0" y="T1"/>
                  </a:cxn>
                  <a:cxn ang="T11">
                    <a:pos x="T2" y="T3"/>
                  </a:cxn>
                  <a:cxn ang="T12">
                    <a:pos x="T4" y="T5"/>
                  </a:cxn>
                  <a:cxn ang="T13">
                    <a:pos x="T6" y="T7"/>
                  </a:cxn>
                  <a:cxn ang="T14">
                    <a:pos x="T8" y="T9"/>
                  </a:cxn>
                </a:cxnLst>
                <a:rect l="T15" t="T16" r="T17" b="T18"/>
                <a:pathLst>
                  <a:path w="116" h="56">
                    <a:moveTo>
                      <a:pt x="116" y="6"/>
                    </a:moveTo>
                    <a:lnTo>
                      <a:pt x="2" y="56"/>
                    </a:lnTo>
                    <a:lnTo>
                      <a:pt x="0" y="50"/>
                    </a:lnTo>
                    <a:lnTo>
                      <a:pt x="114" y="0"/>
                    </a:lnTo>
                    <a:lnTo>
                      <a:pt x="116" y="6"/>
                    </a:lnTo>
                    <a:close/>
                  </a:path>
                </a:pathLst>
              </a:custGeom>
              <a:solidFill>
                <a:srgbClr val="000000"/>
              </a:solidFill>
              <a:ln w="0" cap="flat">
                <a:solidFill>
                  <a:srgbClr val="000000"/>
                </a:solidFill>
                <a:prstDash val="solid"/>
                <a:round/>
                <a:headEnd/>
                <a:tailEnd/>
              </a:ln>
            </p:spPr>
            <p:txBody>
              <a:bodyPr/>
              <a:lstStyle/>
              <a:p>
                <a:pPr>
                  <a:defRPr/>
                </a:pPr>
                <a:endParaRPr lang="en-US">
                  <a:latin typeface="+mn-lt"/>
                </a:endParaRPr>
              </a:p>
            </p:txBody>
          </p:sp>
          <p:sp>
            <p:nvSpPr>
              <p:cNvPr id="9248" name="Freeform 44"/>
              <p:cNvSpPr>
                <a:spLocks/>
              </p:cNvSpPr>
              <p:nvPr/>
            </p:nvSpPr>
            <p:spPr bwMode="auto">
              <a:xfrm>
                <a:off x="1798021" y="1990177"/>
                <a:ext cx="184181" cy="80981"/>
              </a:xfrm>
              <a:custGeom>
                <a:avLst/>
                <a:gdLst>
                  <a:gd name="T0" fmla="*/ 116 w 116"/>
                  <a:gd name="T1" fmla="*/ 6 h 56"/>
                  <a:gd name="T2" fmla="*/ 2 w 116"/>
                  <a:gd name="T3" fmla="*/ 56 h 56"/>
                  <a:gd name="T4" fmla="*/ 0 w 116"/>
                  <a:gd name="T5" fmla="*/ 50 h 56"/>
                  <a:gd name="T6" fmla="*/ 114 w 116"/>
                  <a:gd name="T7" fmla="*/ 0 h 56"/>
                  <a:gd name="T8" fmla="*/ 116 w 116"/>
                  <a:gd name="T9" fmla="*/ 6 h 56"/>
                  <a:gd name="T10" fmla="*/ 0 60000 65536"/>
                  <a:gd name="T11" fmla="*/ 0 60000 65536"/>
                  <a:gd name="T12" fmla="*/ 0 60000 65536"/>
                  <a:gd name="T13" fmla="*/ 0 60000 65536"/>
                  <a:gd name="T14" fmla="*/ 0 60000 65536"/>
                  <a:gd name="T15" fmla="*/ 0 w 116"/>
                  <a:gd name="T16" fmla="*/ 0 h 56"/>
                  <a:gd name="T17" fmla="*/ 116 w 116"/>
                  <a:gd name="T18" fmla="*/ 56 h 56"/>
                </a:gdLst>
                <a:ahLst/>
                <a:cxnLst>
                  <a:cxn ang="T10">
                    <a:pos x="T0" y="T1"/>
                  </a:cxn>
                  <a:cxn ang="T11">
                    <a:pos x="T2" y="T3"/>
                  </a:cxn>
                  <a:cxn ang="T12">
                    <a:pos x="T4" y="T5"/>
                  </a:cxn>
                  <a:cxn ang="T13">
                    <a:pos x="T6" y="T7"/>
                  </a:cxn>
                  <a:cxn ang="T14">
                    <a:pos x="T8" y="T9"/>
                  </a:cxn>
                </a:cxnLst>
                <a:rect l="T15" t="T16" r="T17" b="T18"/>
                <a:pathLst>
                  <a:path w="116" h="56">
                    <a:moveTo>
                      <a:pt x="116" y="6"/>
                    </a:moveTo>
                    <a:lnTo>
                      <a:pt x="2" y="56"/>
                    </a:lnTo>
                    <a:lnTo>
                      <a:pt x="0" y="50"/>
                    </a:lnTo>
                    <a:lnTo>
                      <a:pt x="114" y="0"/>
                    </a:lnTo>
                    <a:lnTo>
                      <a:pt x="116" y="6"/>
                    </a:lnTo>
                    <a:close/>
                  </a:path>
                </a:pathLst>
              </a:custGeom>
              <a:solidFill>
                <a:srgbClr val="000000"/>
              </a:solidFill>
              <a:ln w="0" cap="flat">
                <a:solidFill>
                  <a:srgbClr val="000000"/>
                </a:solidFill>
                <a:prstDash val="solid"/>
                <a:round/>
                <a:headEnd/>
                <a:tailEnd/>
              </a:ln>
            </p:spPr>
            <p:txBody>
              <a:bodyPr/>
              <a:lstStyle/>
              <a:p>
                <a:pPr>
                  <a:defRPr/>
                </a:pPr>
                <a:endParaRPr lang="en-US">
                  <a:latin typeface="+mn-lt"/>
                </a:endParaRPr>
              </a:p>
            </p:txBody>
          </p:sp>
          <p:sp>
            <p:nvSpPr>
              <p:cNvPr id="9249" name="Freeform 46"/>
              <p:cNvSpPr>
                <a:spLocks noEditPoints="1"/>
              </p:cNvSpPr>
              <p:nvPr/>
            </p:nvSpPr>
            <p:spPr bwMode="auto">
              <a:xfrm>
                <a:off x="1852005" y="1764702"/>
                <a:ext cx="47633" cy="17467"/>
              </a:xfrm>
              <a:custGeom>
                <a:avLst/>
                <a:gdLst>
                  <a:gd name="T0" fmla="*/ 0 w 80"/>
                  <a:gd name="T1" fmla="*/ 11 h 32"/>
                  <a:gd name="T2" fmla="*/ 3 w 80"/>
                  <a:gd name="T3" fmla="*/ 6 h 32"/>
                  <a:gd name="T4" fmla="*/ 6 w 80"/>
                  <a:gd name="T5" fmla="*/ 3 h 32"/>
                  <a:gd name="T6" fmla="*/ 11 w 80"/>
                  <a:gd name="T7" fmla="*/ 0 h 32"/>
                  <a:gd name="T8" fmla="*/ 70 w 80"/>
                  <a:gd name="T9" fmla="*/ 0 h 32"/>
                  <a:gd name="T10" fmla="*/ 77 w 80"/>
                  <a:gd name="T11" fmla="*/ 4 h 32"/>
                  <a:gd name="T12" fmla="*/ 79 w 80"/>
                  <a:gd name="T13" fmla="*/ 7 h 32"/>
                  <a:gd name="T14" fmla="*/ 80 w 80"/>
                  <a:gd name="T15" fmla="*/ 11 h 32"/>
                  <a:gd name="T16" fmla="*/ 80 w 80"/>
                  <a:gd name="T17" fmla="*/ 22 h 32"/>
                  <a:gd name="T18" fmla="*/ 78 w 80"/>
                  <a:gd name="T19" fmla="*/ 28 h 32"/>
                  <a:gd name="T20" fmla="*/ 76 w 80"/>
                  <a:gd name="T21" fmla="*/ 30 h 32"/>
                  <a:gd name="T22" fmla="*/ 70 w 80"/>
                  <a:gd name="T23" fmla="*/ 32 h 32"/>
                  <a:gd name="T24" fmla="*/ 11 w 80"/>
                  <a:gd name="T25" fmla="*/ 32 h 32"/>
                  <a:gd name="T26" fmla="*/ 7 w 80"/>
                  <a:gd name="T27" fmla="*/ 31 h 32"/>
                  <a:gd name="T28" fmla="*/ 4 w 80"/>
                  <a:gd name="T29" fmla="*/ 29 h 32"/>
                  <a:gd name="T30" fmla="*/ 0 w 80"/>
                  <a:gd name="T31" fmla="*/ 22 h 32"/>
                  <a:gd name="T32" fmla="*/ 0 w 80"/>
                  <a:gd name="T33" fmla="*/ 11 h 32"/>
                  <a:gd name="T34" fmla="*/ 16 w 80"/>
                  <a:gd name="T35" fmla="*/ 22 h 32"/>
                  <a:gd name="T36" fmla="*/ 13 w 80"/>
                  <a:gd name="T37" fmla="*/ 16 h 32"/>
                  <a:gd name="T38" fmla="*/ 16 w 80"/>
                  <a:gd name="T39" fmla="*/ 18 h 32"/>
                  <a:gd name="T40" fmla="*/ 11 w 80"/>
                  <a:gd name="T41" fmla="*/ 16 h 32"/>
                  <a:gd name="T42" fmla="*/ 70 w 80"/>
                  <a:gd name="T43" fmla="*/ 16 h 32"/>
                  <a:gd name="T44" fmla="*/ 65 w 80"/>
                  <a:gd name="T45" fmla="*/ 19 h 32"/>
                  <a:gd name="T46" fmla="*/ 67 w 80"/>
                  <a:gd name="T47" fmla="*/ 17 h 32"/>
                  <a:gd name="T48" fmla="*/ 64 w 80"/>
                  <a:gd name="T49" fmla="*/ 22 h 32"/>
                  <a:gd name="T50" fmla="*/ 64 w 80"/>
                  <a:gd name="T51" fmla="*/ 11 h 32"/>
                  <a:gd name="T52" fmla="*/ 66 w 80"/>
                  <a:gd name="T53" fmla="*/ 16 h 32"/>
                  <a:gd name="T54" fmla="*/ 64 w 80"/>
                  <a:gd name="T55" fmla="*/ 13 h 32"/>
                  <a:gd name="T56" fmla="*/ 70 w 80"/>
                  <a:gd name="T57" fmla="*/ 16 h 32"/>
                  <a:gd name="T58" fmla="*/ 11 w 80"/>
                  <a:gd name="T59" fmla="*/ 16 h 32"/>
                  <a:gd name="T60" fmla="*/ 17 w 80"/>
                  <a:gd name="T61" fmla="*/ 14 h 32"/>
                  <a:gd name="T62" fmla="*/ 14 w 80"/>
                  <a:gd name="T63" fmla="*/ 17 h 32"/>
                  <a:gd name="T64" fmla="*/ 16 w 80"/>
                  <a:gd name="T65" fmla="*/ 11 h 32"/>
                  <a:gd name="T66" fmla="*/ 16 w 80"/>
                  <a:gd name="T67" fmla="*/ 22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2"/>
                  <a:gd name="T104" fmla="*/ 80 w 80"/>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2">
                    <a:moveTo>
                      <a:pt x="0" y="11"/>
                    </a:moveTo>
                    <a:cubicBezTo>
                      <a:pt x="0" y="9"/>
                      <a:pt x="1" y="7"/>
                      <a:pt x="3" y="6"/>
                    </a:cubicBezTo>
                    <a:lnTo>
                      <a:pt x="6" y="3"/>
                    </a:lnTo>
                    <a:cubicBezTo>
                      <a:pt x="7" y="1"/>
                      <a:pt x="9" y="0"/>
                      <a:pt x="11" y="0"/>
                    </a:cubicBezTo>
                    <a:lnTo>
                      <a:pt x="70" y="0"/>
                    </a:lnTo>
                    <a:cubicBezTo>
                      <a:pt x="73" y="0"/>
                      <a:pt x="76" y="2"/>
                      <a:pt x="77" y="4"/>
                    </a:cubicBezTo>
                    <a:lnTo>
                      <a:pt x="79" y="7"/>
                    </a:lnTo>
                    <a:cubicBezTo>
                      <a:pt x="80" y="8"/>
                      <a:pt x="80" y="10"/>
                      <a:pt x="80" y="11"/>
                    </a:cubicBezTo>
                    <a:lnTo>
                      <a:pt x="80" y="22"/>
                    </a:lnTo>
                    <a:cubicBezTo>
                      <a:pt x="80" y="25"/>
                      <a:pt x="80" y="27"/>
                      <a:pt x="78" y="28"/>
                    </a:cubicBezTo>
                    <a:lnTo>
                      <a:pt x="76" y="30"/>
                    </a:lnTo>
                    <a:cubicBezTo>
                      <a:pt x="75" y="32"/>
                      <a:pt x="73" y="32"/>
                      <a:pt x="70" y="32"/>
                    </a:cubicBezTo>
                    <a:lnTo>
                      <a:pt x="11" y="32"/>
                    </a:lnTo>
                    <a:cubicBezTo>
                      <a:pt x="10" y="32"/>
                      <a:pt x="8" y="32"/>
                      <a:pt x="7" y="31"/>
                    </a:cubicBezTo>
                    <a:lnTo>
                      <a:pt x="4" y="29"/>
                    </a:lnTo>
                    <a:cubicBezTo>
                      <a:pt x="2" y="28"/>
                      <a:pt x="0" y="25"/>
                      <a:pt x="0" y="22"/>
                    </a:cubicBezTo>
                    <a:lnTo>
                      <a:pt x="0" y="11"/>
                    </a:lnTo>
                    <a:close/>
                    <a:moveTo>
                      <a:pt x="16" y="22"/>
                    </a:moveTo>
                    <a:lnTo>
                      <a:pt x="13" y="16"/>
                    </a:lnTo>
                    <a:lnTo>
                      <a:pt x="16" y="18"/>
                    </a:lnTo>
                    <a:lnTo>
                      <a:pt x="11" y="16"/>
                    </a:lnTo>
                    <a:lnTo>
                      <a:pt x="70" y="16"/>
                    </a:lnTo>
                    <a:lnTo>
                      <a:pt x="65" y="19"/>
                    </a:lnTo>
                    <a:lnTo>
                      <a:pt x="67" y="17"/>
                    </a:lnTo>
                    <a:lnTo>
                      <a:pt x="64" y="22"/>
                    </a:lnTo>
                    <a:lnTo>
                      <a:pt x="64" y="11"/>
                    </a:lnTo>
                    <a:lnTo>
                      <a:pt x="66" y="16"/>
                    </a:lnTo>
                    <a:lnTo>
                      <a:pt x="64" y="13"/>
                    </a:lnTo>
                    <a:lnTo>
                      <a:pt x="70" y="16"/>
                    </a:lnTo>
                    <a:lnTo>
                      <a:pt x="11" y="16"/>
                    </a:lnTo>
                    <a:lnTo>
                      <a:pt x="17" y="14"/>
                    </a:lnTo>
                    <a:lnTo>
                      <a:pt x="14" y="17"/>
                    </a:lnTo>
                    <a:lnTo>
                      <a:pt x="16" y="11"/>
                    </a:lnTo>
                    <a:lnTo>
                      <a:pt x="16" y="22"/>
                    </a:lnTo>
                    <a:close/>
                  </a:path>
                </a:pathLst>
              </a:custGeom>
              <a:solidFill>
                <a:srgbClr val="000000"/>
              </a:solidFill>
              <a:ln w="0" cap="flat">
                <a:solidFill>
                  <a:srgbClr val="000000"/>
                </a:solidFill>
                <a:prstDash val="solid"/>
                <a:round/>
                <a:headEnd/>
                <a:tailEnd/>
              </a:ln>
            </p:spPr>
            <p:txBody>
              <a:bodyPr/>
              <a:lstStyle/>
              <a:p>
                <a:pPr>
                  <a:defRPr/>
                </a:pPr>
                <a:endParaRPr lang="en-US">
                  <a:latin typeface="+mn-lt"/>
                </a:endParaRPr>
              </a:p>
            </p:txBody>
          </p:sp>
          <p:sp>
            <p:nvSpPr>
              <p:cNvPr id="9250" name="Rectangle 47"/>
              <p:cNvSpPr>
                <a:spLocks noChangeArrowheads="1"/>
              </p:cNvSpPr>
              <p:nvPr/>
            </p:nvSpPr>
            <p:spPr bwMode="auto">
              <a:xfrm>
                <a:off x="1516985" y="1709128"/>
                <a:ext cx="292698" cy="208080"/>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cs typeface="Arial" charset="0"/>
                  </a:rPr>
                  <a:t>100</a:t>
                </a:r>
                <a:endParaRPr lang="en-US" sz="1600" dirty="0">
                  <a:latin typeface="+mn-lt"/>
                  <a:cs typeface="Arial" charset="0"/>
                </a:endParaRPr>
              </a:p>
            </p:txBody>
          </p:sp>
        </p:grpSp>
        <p:sp>
          <p:nvSpPr>
            <p:cNvPr id="9251" name="Rectangle 40"/>
            <p:cNvSpPr>
              <a:spLocks noChangeArrowheads="1"/>
            </p:cNvSpPr>
            <p:nvPr/>
          </p:nvSpPr>
          <p:spPr bwMode="auto">
            <a:xfrm rot="16200000">
              <a:off x="-315119" y="3469099"/>
              <a:ext cx="1119188" cy="251590"/>
            </a:xfrm>
            <a:prstGeom prst="rect">
              <a:avLst/>
            </a:prstGeom>
            <a:noFill/>
            <a:ln w="9525">
              <a:noFill/>
              <a:miter lim="800000"/>
              <a:headEnd/>
              <a:tailEnd/>
            </a:ln>
          </p:spPr>
          <p:txBody>
            <a:bodyPr lIns="0" tIns="0" rIns="0" bIns="0">
              <a:spAutoFit/>
            </a:bodyPr>
            <a:lstStyle/>
            <a:p>
              <a:pPr>
                <a:defRPr/>
              </a:pPr>
              <a:r>
                <a:rPr lang="en-US" b="1" dirty="0">
                  <a:solidFill>
                    <a:srgbClr val="000000"/>
                  </a:solidFill>
                  <a:latin typeface="+mn-lt"/>
                  <a:cs typeface="Arial" charset="0"/>
                </a:rPr>
                <a:t>Percentage</a:t>
              </a:r>
              <a:endParaRPr lang="en-US" b="1" dirty="0">
                <a:latin typeface="+mn-lt"/>
                <a:cs typeface="Arial" charset="0"/>
              </a:endParaRPr>
            </a:p>
          </p:txBody>
        </p:sp>
        <p:sp>
          <p:nvSpPr>
            <p:cNvPr id="9277" name="Rectangle 61"/>
            <p:cNvSpPr>
              <a:spLocks noChangeArrowheads="1"/>
            </p:cNvSpPr>
            <p:nvPr/>
          </p:nvSpPr>
          <p:spPr bwMode="auto">
            <a:xfrm>
              <a:off x="798007" y="5154613"/>
              <a:ext cx="674111" cy="416069"/>
            </a:xfrm>
            <a:prstGeom prst="rect">
              <a:avLst/>
            </a:prstGeom>
            <a:noFill/>
            <a:ln w="9525">
              <a:noFill/>
              <a:miter lim="800000"/>
              <a:headEnd/>
              <a:tailEnd/>
            </a:ln>
          </p:spPr>
          <p:txBody>
            <a:bodyPr wrap="none" lIns="0" tIns="0" rIns="0" bIns="0">
              <a:spAutoFit/>
            </a:bodyPr>
            <a:lstStyle/>
            <a:p>
              <a:pPr algn="ctr">
                <a:defRPr/>
              </a:pPr>
              <a:r>
                <a:rPr lang="en-US" sz="1600" dirty="0">
                  <a:solidFill>
                    <a:srgbClr val="000000"/>
                  </a:solidFill>
                  <a:latin typeface="+mn-lt"/>
                </a:rPr>
                <a:t>Daily</a:t>
              </a:r>
            </a:p>
            <a:p>
              <a:pPr algn="ctr">
                <a:defRPr/>
              </a:pPr>
              <a:r>
                <a:rPr lang="en-US" sz="1600" dirty="0">
                  <a:solidFill>
                    <a:srgbClr val="000000"/>
                  </a:solidFill>
                  <a:latin typeface="+mn-lt"/>
                </a:rPr>
                <a:t>smoking</a:t>
              </a:r>
              <a:endParaRPr lang="en-US" sz="1600" dirty="0">
                <a:latin typeface="+mn-lt"/>
              </a:endParaRPr>
            </a:p>
          </p:txBody>
        </p:sp>
        <p:sp>
          <p:nvSpPr>
            <p:cNvPr id="9278" name="Rectangle 62"/>
            <p:cNvSpPr>
              <a:spLocks noChangeArrowheads="1"/>
            </p:cNvSpPr>
            <p:nvPr/>
          </p:nvSpPr>
          <p:spPr bwMode="auto">
            <a:xfrm>
              <a:off x="1604655" y="5154613"/>
              <a:ext cx="678479" cy="208034"/>
            </a:xfrm>
            <a:prstGeom prst="rect">
              <a:avLst/>
            </a:prstGeom>
            <a:noFill/>
            <a:ln w="9525">
              <a:noFill/>
              <a:miter lim="800000"/>
              <a:headEnd/>
              <a:tailEnd/>
            </a:ln>
          </p:spPr>
          <p:txBody>
            <a:bodyPr wrap="none" lIns="0" tIns="0" rIns="0" bIns="0">
              <a:spAutoFit/>
            </a:bodyPr>
            <a:lstStyle/>
            <a:p>
              <a:pPr algn="ctr">
                <a:defRPr/>
              </a:pPr>
              <a:r>
                <a:rPr lang="en-US" sz="1600" dirty="0">
                  <a:solidFill>
                    <a:srgbClr val="000000"/>
                  </a:solidFill>
                  <a:latin typeface="+mn-lt"/>
                </a:rPr>
                <a:t>Non-IDU</a:t>
              </a:r>
            </a:p>
          </p:txBody>
        </p:sp>
        <p:sp>
          <p:nvSpPr>
            <p:cNvPr id="9279" name="Rectangle 63"/>
            <p:cNvSpPr>
              <a:spLocks noChangeArrowheads="1"/>
            </p:cNvSpPr>
            <p:nvPr/>
          </p:nvSpPr>
          <p:spPr bwMode="auto">
            <a:xfrm>
              <a:off x="2356564" y="5154613"/>
              <a:ext cx="824074" cy="416069"/>
            </a:xfrm>
            <a:prstGeom prst="rect">
              <a:avLst/>
            </a:prstGeom>
            <a:noFill/>
            <a:ln w="9525">
              <a:noFill/>
              <a:miter lim="800000"/>
              <a:headEnd/>
              <a:tailEnd/>
            </a:ln>
          </p:spPr>
          <p:txBody>
            <a:bodyPr wrap="none" lIns="0" tIns="0" rIns="0" bIns="0">
              <a:spAutoFit/>
            </a:bodyPr>
            <a:lstStyle/>
            <a:p>
              <a:pPr algn="ctr">
                <a:defRPr/>
              </a:pPr>
              <a:r>
                <a:rPr lang="en-US" sz="1600" dirty="0">
                  <a:solidFill>
                    <a:srgbClr val="000000"/>
                  </a:solidFill>
                  <a:latin typeface="+mn-lt"/>
                </a:rPr>
                <a:t>Marijuana</a:t>
              </a:r>
            </a:p>
            <a:p>
              <a:pPr algn="ctr">
                <a:defRPr/>
              </a:pPr>
              <a:r>
                <a:rPr lang="en-US" sz="1600" dirty="0">
                  <a:solidFill>
                    <a:srgbClr val="000000"/>
                  </a:solidFill>
                  <a:latin typeface="+mn-lt"/>
                </a:rPr>
                <a:t>use</a:t>
              </a:r>
              <a:endParaRPr lang="en-US" sz="1600" dirty="0">
                <a:latin typeface="+mn-lt"/>
              </a:endParaRPr>
            </a:p>
          </p:txBody>
        </p:sp>
        <p:sp>
          <p:nvSpPr>
            <p:cNvPr id="9280" name="Rectangle 64"/>
            <p:cNvSpPr>
              <a:spLocks noChangeArrowheads="1"/>
            </p:cNvSpPr>
            <p:nvPr/>
          </p:nvSpPr>
          <p:spPr bwMode="auto">
            <a:xfrm>
              <a:off x="3202259" y="5154613"/>
              <a:ext cx="743997" cy="416069"/>
            </a:xfrm>
            <a:prstGeom prst="rect">
              <a:avLst/>
            </a:prstGeom>
            <a:noFill/>
            <a:ln w="9525">
              <a:noFill/>
              <a:miter lim="800000"/>
              <a:headEnd/>
              <a:tailEnd/>
            </a:ln>
          </p:spPr>
          <p:txBody>
            <a:bodyPr wrap="none" lIns="0" tIns="0" rIns="0" bIns="0">
              <a:spAutoFit/>
            </a:bodyPr>
            <a:lstStyle/>
            <a:p>
              <a:pPr algn="ctr">
                <a:defRPr/>
              </a:pPr>
              <a:r>
                <a:rPr lang="en-US" sz="1600" dirty="0">
                  <a:solidFill>
                    <a:srgbClr val="000000"/>
                  </a:solidFill>
                  <a:latin typeface="+mn-lt"/>
                </a:rPr>
                <a:t>Binge</a:t>
              </a:r>
            </a:p>
            <a:p>
              <a:pPr algn="ctr">
                <a:defRPr/>
              </a:pPr>
              <a:r>
                <a:rPr lang="en-US" sz="1600" dirty="0">
                  <a:solidFill>
                    <a:srgbClr val="000000"/>
                  </a:solidFill>
                  <a:latin typeface="+mn-lt"/>
                </a:rPr>
                <a:t>drinking*</a:t>
              </a:r>
            </a:p>
          </p:txBody>
        </p:sp>
        <p:sp>
          <p:nvSpPr>
            <p:cNvPr id="9281" name="Rectangle 65"/>
            <p:cNvSpPr>
              <a:spLocks noChangeArrowheads="1"/>
            </p:cNvSpPr>
            <p:nvPr/>
          </p:nvSpPr>
          <p:spPr bwMode="auto">
            <a:xfrm>
              <a:off x="4240213" y="5154613"/>
              <a:ext cx="288281" cy="208034"/>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rPr>
                <a:t>IDU</a:t>
              </a:r>
              <a:endParaRPr lang="en-US" sz="1600" dirty="0">
                <a:latin typeface="+mn-lt"/>
              </a:endParaRPr>
            </a:p>
          </p:txBody>
        </p:sp>
        <p:sp>
          <p:nvSpPr>
            <p:cNvPr id="9286" name="Freeform 70"/>
            <p:cNvSpPr>
              <a:spLocks noEditPoints="1"/>
            </p:cNvSpPr>
            <p:nvPr/>
          </p:nvSpPr>
          <p:spPr bwMode="auto">
            <a:xfrm>
              <a:off x="984250" y="2982913"/>
              <a:ext cx="3562350" cy="2057400"/>
            </a:xfrm>
            <a:custGeom>
              <a:avLst/>
              <a:gdLst/>
              <a:ahLst/>
              <a:cxnLst>
                <a:cxn ang="0">
                  <a:pos x="0" y="0"/>
                </a:cxn>
                <a:cxn ang="0">
                  <a:pos x="204" y="0"/>
                </a:cxn>
                <a:cxn ang="0">
                  <a:pos x="204" y="1296"/>
                </a:cxn>
                <a:cxn ang="0">
                  <a:pos x="0" y="1296"/>
                </a:cxn>
                <a:cxn ang="0">
                  <a:pos x="0" y="0"/>
                </a:cxn>
                <a:cxn ang="0">
                  <a:pos x="510" y="828"/>
                </a:cxn>
                <a:cxn ang="0">
                  <a:pos x="714" y="828"/>
                </a:cxn>
                <a:cxn ang="0">
                  <a:pos x="714" y="1296"/>
                </a:cxn>
                <a:cxn ang="0">
                  <a:pos x="510" y="1296"/>
                </a:cxn>
                <a:cxn ang="0">
                  <a:pos x="510" y="828"/>
                </a:cxn>
                <a:cxn ang="0">
                  <a:pos x="1020" y="942"/>
                </a:cxn>
                <a:cxn ang="0">
                  <a:pos x="1224" y="942"/>
                </a:cxn>
                <a:cxn ang="0">
                  <a:pos x="1224" y="1296"/>
                </a:cxn>
                <a:cxn ang="0">
                  <a:pos x="1020" y="1296"/>
                </a:cxn>
                <a:cxn ang="0">
                  <a:pos x="1020" y="942"/>
                </a:cxn>
                <a:cxn ang="0">
                  <a:pos x="1530" y="966"/>
                </a:cxn>
                <a:cxn ang="0">
                  <a:pos x="1734" y="966"/>
                </a:cxn>
                <a:cxn ang="0">
                  <a:pos x="1734" y="1296"/>
                </a:cxn>
                <a:cxn ang="0">
                  <a:pos x="1530" y="1296"/>
                </a:cxn>
                <a:cxn ang="0">
                  <a:pos x="1530" y="966"/>
                </a:cxn>
                <a:cxn ang="0">
                  <a:pos x="2040" y="1272"/>
                </a:cxn>
                <a:cxn ang="0">
                  <a:pos x="2244" y="1272"/>
                </a:cxn>
                <a:cxn ang="0">
                  <a:pos x="2244" y="1296"/>
                </a:cxn>
                <a:cxn ang="0">
                  <a:pos x="2040" y="1296"/>
                </a:cxn>
                <a:cxn ang="0">
                  <a:pos x="2040" y="1272"/>
                </a:cxn>
              </a:cxnLst>
              <a:rect l="0" t="0" r="r" b="b"/>
              <a:pathLst>
                <a:path w="2244" h="1296">
                  <a:moveTo>
                    <a:pt x="0" y="0"/>
                  </a:moveTo>
                  <a:lnTo>
                    <a:pt x="204" y="0"/>
                  </a:lnTo>
                  <a:lnTo>
                    <a:pt x="204" y="1296"/>
                  </a:lnTo>
                  <a:lnTo>
                    <a:pt x="0" y="1296"/>
                  </a:lnTo>
                  <a:lnTo>
                    <a:pt x="0" y="0"/>
                  </a:lnTo>
                  <a:close/>
                  <a:moveTo>
                    <a:pt x="510" y="828"/>
                  </a:moveTo>
                  <a:lnTo>
                    <a:pt x="714" y="828"/>
                  </a:lnTo>
                  <a:lnTo>
                    <a:pt x="714" y="1296"/>
                  </a:lnTo>
                  <a:lnTo>
                    <a:pt x="510" y="1296"/>
                  </a:lnTo>
                  <a:lnTo>
                    <a:pt x="510" y="828"/>
                  </a:lnTo>
                  <a:close/>
                  <a:moveTo>
                    <a:pt x="1020" y="942"/>
                  </a:moveTo>
                  <a:lnTo>
                    <a:pt x="1224" y="942"/>
                  </a:lnTo>
                  <a:lnTo>
                    <a:pt x="1224" y="1296"/>
                  </a:lnTo>
                  <a:lnTo>
                    <a:pt x="1020" y="1296"/>
                  </a:lnTo>
                  <a:lnTo>
                    <a:pt x="1020" y="942"/>
                  </a:lnTo>
                  <a:close/>
                  <a:moveTo>
                    <a:pt x="1530" y="966"/>
                  </a:moveTo>
                  <a:lnTo>
                    <a:pt x="1734" y="966"/>
                  </a:lnTo>
                  <a:lnTo>
                    <a:pt x="1734" y="1296"/>
                  </a:lnTo>
                  <a:lnTo>
                    <a:pt x="1530" y="1296"/>
                  </a:lnTo>
                  <a:lnTo>
                    <a:pt x="1530" y="966"/>
                  </a:lnTo>
                  <a:close/>
                  <a:moveTo>
                    <a:pt x="2040" y="1272"/>
                  </a:moveTo>
                  <a:lnTo>
                    <a:pt x="2244" y="1272"/>
                  </a:lnTo>
                  <a:lnTo>
                    <a:pt x="2244" y="1296"/>
                  </a:lnTo>
                  <a:lnTo>
                    <a:pt x="2040" y="1296"/>
                  </a:lnTo>
                  <a:lnTo>
                    <a:pt x="2040" y="1272"/>
                  </a:lnTo>
                  <a:close/>
                </a:path>
              </a:pathLst>
            </a:custGeom>
            <a:solidFill>
              <a:srgbClr val="001D77"/>
            </a:solidFill>
            <a:ln w="12700">
              <a:solidFill>
                <a:schemeClr val="tx1"/>
              </a:solidFill>
              <a:round/>
              <a:headEnd/>
              <a:tailEnd/>
            </a:ln>
          </p:spPr>
          <p:txBody>
            <a:bodyPr/>
            <a:lstStyle/>
            <a:p>
              <a:pPr>
                <a:defRPr/>
              </a:pPr>
              <a:endParaRPr lang="en-US">
                <a:latin typeface="+mn-lt"/>
              </a:endParaRPr>
            </a:p>
          </p:txBody>
        </p:sp>
        <p:sp>
          <p:nvSpPr>
            <p:cNvPr id="9287" name="Rectangle 71"/>
            <p:cNvSpPr>
              <a:spLocks noChangeArrowheads="1"/>
            </p:cNvSpPr>
            <p:nvPr/>
          </p:nvSpPr>
          <p:spPr bwMode="auto">
            <a:xfrm>
              <a:off x="736600" y="2654300"/>
              <a:ext cx="9525" cy="2378075"/>
            </a:xfrm>
            <a:prstGeom prst="rect">
              <a:avLst/>
            </a:prstGeom>
            <a:solidFill>
              <a:srgbClr val="000000"/>
            </a:solidFill>
            <a:ln w="9525" cap="flat">
              <a:solidFill>
                <a:srgbClr val="000000"/>
              </a:solidFill>
              <a:prstDash val="solid"/>
              <a:bevel/>
              <a:headEnd/>
              <a:tailEnd/>
            </a:ln>
          </p:spPr>
          <p:txBody>
            <a:bodyPr/>
            <a:lstStyle/>
            <a:p>
              <a:pPr>
                <a:defRPr/>
              </a:pPr>
              <a:endParaRPr lang="en-US" sz="1200">
                <a:latin typeface="+mn-lt"/>
              </a:endParaRPr>
            </a:p>
          </p:txBody>
        </p:sp>
        <p:sp>
          <p:nvSpPr>
            <p:cNvPr id="9288" name="Freeform 72"/>
            <p:cNvSpPr>
              <a:spLocks noEditPoints="1"/>
            </p:cNvSpPr>
            <p:nvPr/>
          </p:nvSpPr>
          <p:spPr bwMode="auto">
            <a:xfrm>
              <a:off x="693738" y="2792413"/>
              <a:ext cx="47625" cy="2257425"/>
            </a:xfrm>
            <a:custGeom>
              <a:avLst/>
              <a:gdLst/>
              <a:ahLst/>
              <a:cxnLst>
                <a:cxn ang="0">
                  <a:pos x="0" y="1416"/>
                </a:cxn>
                <a:cxn ang="0">
                  <a:pos x="30" y="1416"/>
                </a:cxn>
                <a:cxn ang="0">
                  <a:pos x="30" y="1422"/>
                </a:cxn>
                <a:cxn ang="0">
                  <a:pos x="0" y="1422"/>
                </a:cxn>
                <a:cxn ang="0">
                  <a:pos x="0" y="1416"/>
                </a:cxn>
                <a:cxn ang="0">
                  <a:pos x="0" y="1182"/>
                </a:cxn>
                <a:cxn ang="0">
                  <a:pos x="30" y="1182"/>
                </a:cxn>
                <a:cxn ang="0">
                  <a:pos x="30" y="1188"/>
                </a:cxn>
                <a:cxn ang="0">
                  <a:pos x="0" y="1188"/>
                </a:cxn>
                <a:cxn ang="0">
                  <a:pos x="0" y="1182"/>
                </a:cxn>
                <a:cxn ang="0">
                  <a:pos x="0" y="942"/>
                </a:cxn>
                <a:cxn ang="0">
                  <a:pos x="30" y="942"/>
                </a:cxn>
                <a:cxn ang="0">
                  <a:pos x="30" y="948"/>
                </a:cxn>
                <a:cxn ang="0">
                  <a:pos x="0" y="948"/>
                </a:cxn>
                <a:cxn ang="0">
                  <a:pos x="0" y="942"/>
                </a:cxn>
                <a:cxn ang="0">
                  <a:pos x="0" y="708"/>
                </a:cxn>
                <a:cxn ang="0">
                  <a:pos x="30" y="708"/>
                </a:cxn>
                <a:cxn ang="0">
                  <a:pos x="30" y="714"/>
                </a:cxn>
                <a:cxn ang="0">
                  <a:pos x="0" y="714"/>
                </a:cxn>
                <a:cxn ang="0">
                  <a:pos x="0" y="708"/>
                </a:cxn>
                <a:cxn ang="0">
                  <a:pos x="0" y="474"/>
                </a:cxn>
                <a:cxn ang="0">
                  <a:pos x="30" y="474"/>
                </a:cxn>
                <a:cxn ang="0">
                  <a:pos x="30" y="480"/>
                </a:cxn>
                <a:cxn ang="0">
                  <a:pos x="0" y="480"/>
                </a:cxn>
                <a:cxn ang="0">
                  <a:pos x="0" y="474"/>
                </a:cxn>
                <a:cxn ang="0">
                  <a:pos x="0" y="240"/>
                </a:cxn>
                <a:cxn ang="0">
                  <a:pos x="30" y="240"/>
                </a:cxn>
                <a:cxn ang="0">
                  <a:pos x="30" y="246"/>
                </a:cxn>
                <a:cxn ang="0">
                  <a:pos x="0" y="246"/>
                </a:cxn>
                <a:cxn ang="0">
                  <a:pos x="0" y="240"/>
                </a:cxn>
                <a:cxn ang="0">
                  <a:pos x="0" y="0"/>
                </a:cxn>
                <a:cxn ang="0">
                  <a:pos x="30" y="0"/>
                </a:cxn>
                <a:cxn ang="0">
                  <a:pos x="30" y="6"/>
                </a:cxn>
                <a:cxn ang="0">
                  <a:pos x="0" y="6"/>
                </a:cxn>
                <a:cxn ang="0">
                  <a:pos x="0" y="0"/>
                </a:cxn>
              </a:cxnLst>
              <a:rect l="0" t="0" r="r" b="b"/>
              <a:pathLst>
                <a:path w="30" h="1422">
                  <a:moveTo>
                    <a:pt x="0" y="1416"/>
                  </a:moveTo>
                  <a:lnTo>
                    <a:pt x="30" y="1416"/>
                  </a:lnTo>
                  <a:lnTo>
                    <a:pt x="30" y="1422"/>
                  </a:lnTo>
                  <a:lnTo>
                    <a:pt x="0" y="1422"/>
                  </a:lnTo>
                  <a:lnTo>
                    <a:pt x="0" y="1416"/>
                  </a:lnTo>
                  <a:close/>
                  <a:moveTo>
                    <a:pt x="0" y="1182"/>
                  </a:moveTo>
                  <a:lnTo>
                    <a:pt x="30" y="1182"/>
                  </a:lnTo>
                  <a:lnTo>
                    <a:pt x="30" y="1188"/>
                  </a:lnTo>
                  <a:lnTo>
                    <a:pt x="0" y="1188"/>
                  </a:lnTo>
                  <a:lnTo>
                    <a:pt x="0" y="1182"/>
                  </a:lnTo>
                  <a:close/>
                  <a:moveTo>
                    <a:pt x="0" y="942"/>
                  </a:moveTo>
                  <a:lnTo>
                    <a:pt x="30" y="942"/>
                  </a:lnTo>
                  <a:lnTo>
                    <a:pt x="30" y="948"/>
                  </a:lnTo>
                  <a:lnTo>
                    <a:pt x="0" y="948"/>
                  </a:lnTo>
                  <a:lnTo>
                    <a:pt x="0" y="942"/>
                  </a:lnTo>
                  <a:close/>
                  <a:moveTo>
                    <a:pt x="0" y="708"/>
                  </a:moveTo>
                  <a:lnTo>
                    <a:pt x="30" y="708"/>
                  </a:lnTo>
                  <a:lnTo>
                    <a:pt x="30" y="714"/>
                  </a:lnTo>
                  <a:lnTo>
                    <a:pt x="0" y="714"/>
                  </a:lnTo>
                  <a:lnTo>
                    <a:pt x="0" y="708"/>
                  </a:lnTo>
                  <a:close/>
                  <a:moveTo>
                    <a:pt x="0" y="474"/>
                  </a:moveTo>
                  <a:lnTo>
                    <a:pt x="30" y="474"/>
                  </a:lnTo>
                  <a:lnTo>
                    <a:pt x="30" y="480"/>
                  </a:lnTo>
                  <a:lnTo>
                    <a:pt x="0" y="480"/>
                  </a:lnTo>
                  <a:lnTo>
                    <a:pt x="0" y="474"/>
                  </a:lnTo>
                  <a:close/>
                  <a:moveTo>
                    <a:pt x="0" y="240"/>
                  </a:moveTo>
                  <a:lnTo>
                    <a:pt x="30" y="240"/>
                  </a:lnTo>
                  <a:lnTo>
                    <a:pt x="30" y="246"/>
                  </a:lnTo>
                  <a:lnTo>
                    <a:pt x="0" y="246"/>
                  </a:lnTo>
                  <a:lnTo>
                    <a:pt x="0" y="240"/>
                  </a:lnTo>
                  <a:close/>
                  <a:moveTo>
                    <a:pt x="0" y="0"/>
                  </a:moveTo>
                  <a:lnTo>
                    <a:pt x="30" y="0"/>
                  </a:lnTo>
                  <a:lnTo>
                    <a:pt x="30" y="6"/>
                  </a:lnTo>
                  <a:lnTo>
                    <a:pt x="0" y="6"/>
                  </a:lnTo>
                  <a:lnTo>
                    <a:pt x="0" y="0"/>
                  </a:lnTo>
                  <a:close/>
                </a:path>
              </a:pathLst>
            </a:custGeom>
            <a:solidFill>
              <a:srgbClr val="000000"/>
            </a:solidFill>
            <a:ln w="9525" cap="flat">
              <a:solidFill>
                <a:srgbClr val="000000"/>
              </a:solidFill>
              <a:prstDash val="solid"/>
              <a:bevel/>
              <a:headEnd/>
              <a:tailEnd/>
            </a:ln>
          </p:spPr>
          <p:txBody>
            <a:bodyPr/>
            <a:lstStyle/>
            <a:p>
              <a:pPr>
                <a:defRPr/>
              </a:pPr>
              <a:endParaRPr lang="en-US" sz="1200">
                <a:latin typeface="+mn-lt"/>
              </a:endParaRPr>
            </a:p>
          </p:txBody>
        </p:sp>
        <p:sp>
          <p:nvSpPr>
            <p:cNvPr id="9289" name="Rectangle 73"/>
            <p:cNvSpPr>
              <a:spLocks noChangeArrowheads="1"/>
            </p:cNvSpPr>
            <p:nvPr/>
          </p:nvSpPr>
          <p:spPr bwMode="auto">
            <a:xfrm>
              <a:off x="741363" y="5040313"/>
              <a:ext cx="4048125" cy="9525"/>
            </a:xfrm>
            <a:prstGeom prst="rect">
              <a:avLst/>
            </a:prstGeom>
            <a:solidFill>
              <a:srgbClr val="000000"/>
            </a:solidFill>
            <a:ln w="9525" cap="flat">
              <a:solidFill>
                <a:srgbClr val="000000"/>
              </a:solidFill>
              <a:prstDash val="solid"/>
              <a:bevel/>
              <a:headEnd/>
              <a:tailEnd/>
            </a:ln>
          </p:spPr>
          <p:txBody>
            <a:bodyPr/>
            <a:lstStyle/>
            <a:p>
              <a:pPr>
                <a:defRPr/>
              </a:pPr>
              <a:endParaRPr lang="en-US" sz="1200">
                <a:latin typeface="+mn-lt"/>
              </a:endParaRPr>
            </a:p>
          </p:txBody>
        </p:sp>
        <p:sp>
          <p:nvSpPr>
            <p:cNvPr id="9290" name="Rectangle 74"/>
            <p:cNvSpPr>
              <a:spLocks noChangeArrowheads="1"/>
            </p:cNvSpPr>
            <p:nvPr/>
          </p:nvSpPr>
          <p:spPr bwMode="auto">
            <a:xfrm>
              <a:off x="1003300" y="2770188"/>
              <a:ext cx="357102" cy="234039"/>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rPr>
                <a:t>55%</a:t>
              </a:r>
              <a:endParaRPr lang="en-US" dirty="0">
                <a:latin typeface="+mn-lt"/>
              </a:endParaRPr>
            </a:p>
          </p:txBody>
        </p:sp>
        <p:sp>
          <p:nvSpPr>
            <p:cNvPr id="9291" name="Rectangle 75"/>
            <p:cNvSpPr>
              <a:spLocks noChangeArrowheads="1"/>
            </p:cNvSpPr>
            <p:nvPr/>
          </p:nvSpPr>
          <p:spPr bwMode="auto">
            <a:xfrm>
              <a:off x="1812925" y="4076700"/>
              <a:ext cx="357102" cy="234039"/>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rPr>
                <a:t>20%</a:t>
              </a:r>
              <a:endParaRPr lang="en-US" dirty="0">
                <a:latin typeface="+mn-lt"/>
              </a:endParaRPr>
            </a:p>
          </p:txBody>
        </p:sp>
        <p:sp>
          <p:nvSpPr>
            <p:cNvPr id="9292" name="Rectangle 76"/>
            <p:cNvSpPr>
              <a:spLocks noChangeArrowheads="1"/>
            </p:cNvSpPr>
            <p:nvPr/>
          </p:nvSpPr>
          <p:spPr bwMode="auto">
            <a:xfrm>
              <a:off x="2622550" y="4264025"/>
              <a:ext cx="357102" cy="234039"/>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rPr>
                <a:t>15%</a:t>
              </a:r>
              <a:endParaRPr lang="en-US" dirty="0">
                <a:latin typeface="+mn-lt"/>
              </a:endParaRPr>
            </a:p>
          </p:txBody>
        </p:sp>
        <p:sp>
          <p:nvSpPr>
            <p:cNvPr id="9293" name="Rectangle 77"/>
            <p:cNvSpPr>
              <a:spLocks noChangeArrowheads="1"/>
            </p:cNvSpPr>
            <p:nvPr/>
          </p:nvSpPr>
          <p:spPr bwMode="auto">
            <a:xfrm>
              <a:off x="3432175" y="4302125"/>
              <a:ext cx="357102" cy="234039"/>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rPr>
                <a:t>14%</a:t>
              </a:r>
              <a:endParaRPr lang="en-US" dirty="0">
                <a:latin typeface="+mn-lt"/>
              </a:endParaRPr>
            </a:p>
          </p:txBody>
        </p:sp>
        <p:sp>
          <p:nvSpPr>
            <p:cNvPr id="9294" name="Rectangle 78"/>
            <p:cNvSpPr>
              <a:spLocks noChangeArrowheads="1"/>
            </p:cNvSpPr>
            <p:nvPr/>
          </p:nvSpPr>
          <p:spPr bwMode="auto">
            <a:xfrm>
              <a:off x="4279900" y="4787900"/>
              <a:ext cx="243069" cy="234039"/>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rPr>
                <a:t>1%</a:t>
              </a:r>
              <a:endParaRPr lang="en-US" dirty="0">
                <a:latin typeface="+mn-lt"/>
              </a:endParaRPr>
            </a:p>
          </p:txBody>
        </p:sp>
        <p:sp>
          <p:nvSpPr>
            <p:cNvPr id="9295" name="Rectangle 79"/>
            <p:cNvSpPr>
              <a:spLocks noChangeArrowheads="1"/>
            </p:cNvSpPr>
            <p:nvPr/>
          </p:nvSpPr>
          <p:spPr bwMode="auto">
            <a:xfrm>
              <a:off x="522288" y="4965700"/>
              <a:ext cx="97550" cy="208034"/>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rPr>
                <a:t>0</a:t>
              </a:r>
              <a:endParaRPr lang="en-US" sz="1600" dirty="0">
                <a:latin typeface="+mn-lt"/>
              </a:endParaRPr>
            </a:p>
          </p:txBody>
        </p:sp>
        <p:sp>
          <p:nvSpPr>
            <p:cNvPr id="9296" name="Rectangle 80"/>
            <p:cNvSpPr>
              <a:spLocks noChangeArrowheads="1"/>
            </p:cNvSpPr>
            <p:nvPr/>
          </p:nvSpPr>
          <p:spPr bwMode="auto">
            <a:xfrm>
              <a:off x="441325" y="4591050"/>
              <a:ext cx="195098" cy="208034"/>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rPr>
                <a:t>10</a:t>
              </a:r>
              <a:endParaRPr lang="en-US" sz="1600" dirty="0">
                <a:latin typeface="+mn-lt"/>
              </a:endParaRPr>
            </a:p>
          </p:txBody>
        </p:sp>
        <p:sp>
          <p:nvSpPr>
            <p:cNvPr id="9297" name="Rectangle 81"/>
            <p:cNvSpPr>
              <a:spLocks noChangeArrowheads="1"/>
            </p:cNvSpPr>
            <p:nvPr/>
          </p:nvSpPr>
          <p:spPr bwMode="auto">
            <a:xfrm>
              <a:off x="441325" y="4217989"/>
              <a:ext cx="195098" cy="208034"/>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20</a:t>
              </a:r>
              <a:endParaRPr lang="en-US" sz="1600">
                <a:latin typeface="+mn-lt"/>
              </a:endParaRPr>
            </a:p>
          </p:txBody>
        </p:sp>
        <p:sp>
          <p:nvSpPr>
            <p:cNvPr id="9298" name="Rectangle 82"/>
            <p:cNvSpPr>
              <a:spLocks noChangeArrowheads="1"/>
            </p:cNvSpPr>
            <p:nvPr/>
          </p:nvSpPr>
          <p:spPr bwMode="auto">
            <a:xfrm>
              <a:off x="441325" y="3843338"/>
              <a:ext cx="195098" cy="208034"/>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30</a:t>
              </a:r>
              <a:endParaRPr lang="en-US" sz="1600">
                <a:latin typeface="+mn-lt"/>
              </a:endParaRPr>
            </a:p>
          </p:txBody>
        </p:sp>
        <p:sp>
          <p:nvSpPr>
            <p:cNvPr id="9299" name="Rectangle 83"/>
            <p:cNvSpPr>
              <a:spLocks noChangeArrowheads="1"/>
            </p:cNvSpPr>
            <p:nvPr/>
          </p:nvSpPr>
          <p:spPr bwMode="auto">
            <a:xfrm>
              <a:off x="441325" y="3470275"/>
              <a:ext cx="195098" cy="208034"/>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40</a:t>
              </a:r>
              <a:endParaRPr lang="en-US" sz="1600">
                <a:latin typeface="+mn-lt"/>
              </a:endParaRPr>
            </a:p>
          </p:txBody>
        </p:sp>
        <p:sp>
          <p:nvSpPr>
            <p:cNvPr id="9300" name="Rectangle 84"/>
            <p:cNvSpPr>
              <a:spLocks noChangeArrowheads="1"/>
            </p:cNvSpPr>
            <p:nvPr/>
          </p:nvSpPr>
          <p:spPr bwMode="auto">
            <a:xfrm>
              <a:off x="441325" y="3097213"/>
              <a:ext cx="195098" cy="208034"/>
            </a:xfrm>
            <a:prstGeom prst="rect">
              <a:avLst/>
            </a:prstGeom>
            <a:noFill/>
            <a:ln w="9525">
              <a:noFill/>
              <a:miter lim="800000"/>
              <a:headEnd/>
              <a:tailEnd/>
            </a:ln>
          </p:spPr>
          <p:txBody>
            <a:bodyPr wrap="none" lIns="0" tIns="0" rIns="0" bIns="0">
              <a:spAutoFit/>
            </a:bodyPr>
            <a:lstStyle/>
            <a:p>
              <a:pPr>
                <a:defRPr/>
              </a:pPr>
              <a:r>
                <a:rPr lang="en-US" sz="1600">
                  <a:solidFill>
                    <a:srgbClr val="000000"/>
                  </a:solidFill>
                  <a:latin typeface="+mn-lt"/>
                </a:rPr>
                <a:t>50</a:t>
              </a:r>
              <a:endParaRPr lang="en-US" sz="1600">
                <a:latin typeface="+mn-lt"/>
              </a:endParaRPr>
            </a:p>
          </p:txBody>
        </p:sp>
        <p:sp>
          <p:nvSpPr>
            <p:cNvPr id="9301" name="Rectangle 85"/>
            <p:cNvSpPr>
              <a:spLocks noChangeArrowheads="1"/>
            </p:cNvSpPr>
            <p:nvPr/>
          </p:nvSpPr>
          <p:spPr bwMode="auto">
            <a:xfrm>
              <a:off x="441325" y="2722563"/>
              <a:ext cx="195098" cy="208034"/>
            </a:xfrm>
            <a:prstGeom prst="rect">
              <a:avLst/>
            </a:prstGeom>
            <a:noFill/>
            <a:ln w="9525">
              <a:noFill/>
              <a:miter lim="800000"/>
              <a:headEnd/>
              <a:tailEnd/>
            </a:ln>
          </p:spPr>
          <p:txBody>
            <a:bodyPr wrap="none" lIns="0" tIns="0" rIns="0" bIns="0">
              <a:spAutoFit/>
            </a:bodyPr>
            <a:lstStyle/>
            <a:p>
              <a:pPr>
                <a:defRPr/>
              </a:pPr>
              <a:r>
                <a:rPr lang="en-US" sz="1600" dirty="0">
                  <a:solidFill>
                    <a:srgbClr val="000000"/>
                  </a:solidFill>
                  <a:latin typeface="+mn-lt"/>
                </a:rPr>
                <a:t>60</a:t>
              </a:r>
              <a:endParaRPr lang="en-US" sz="1600" dirty="0">
                <a:latin typeface="+mn-lt"/>
              </a:endParaRPr>
            </a:p>
          </p:txBody>
        </p:sp>
        <p:sp>
          <p:nvSpPr>
            <p:cNvPr id="92" name="TextBox 58"/>
            <p:cNvSpPr txBox="1">
              <a:spLocks noChangeArrowheads="1"/>
            </p:cNvSpPr>
            <p:nvPr/>
          </p:nvSpPr>
          <p:spPr bwMode="auto">
            <a:xfrm>
              <a:off x="761999" y="2047875"/>
              <a:ext cx="3878263" cy="546090"/>
            </a:xfrm>
            <a:prstGeom prst="rect">
              <a:avLst/>
            </a:prstGeom>
            <a:noFill/>
            <a:ln w="9525">
              <a:noFill/>
              <a:miter lim="800000"/>
              <a:headEnd/>
              <a:tailEnd/>
            </a:ln>
          </p:spPr>
          <p:txBody>
            <a:bodyPr>
              <a:spAutoFit/>
            </a:bodyPr>
            <a:lstStyle/>
            <a:p>
              <a:pPr algn="ctr">
                <a:defRPr/>
              </a:pPr>
              <a:r>
                <a:rPr lang="en-US" dirty="0">
                  <a:latin typeface="+mn-lt"/>
                  <a:cs typeface="Arial" charset="0"/>
                </a:rPr>
                <a:t>Substance use within the past 12 months</a:t>
              </a:r>
            </a:p>
          </p:txBody>
        </p:sp>
      </p:grpSp>
      <p:sp>
        <p:nvSpPr>
          <p:cNvPr id="93" name="TextBox 23"/>
          <p:cNvSpPr txBox="1">
            <a:spLocks noChangeArrowheads="1"/>
          </p:cNvSpPr>
          <p:nvPr/>
        </p:nvSpPr>
        <p:spPr bwMode="auto">
          <a:xfrm>
            <a:off x="0" y="6091535"/>
            <a:ext cx="4113627" cy="461665"/>
          </a:xfrm>
          <a:prstGeom prst="rect">
            <a:avLst/>
          </a:prstGeom>
          <a:noFill/>
          <a:ln w="9525">
            <a:noFill/>
            <a:miter lim="800000"/>
            <a:headEnd/>
            <a:tailEnd/>
          </a:ln>
        </p:spPr>
        <p:txBody>
          <a:bodyPr wrap="none">
            <a:spAutoFit/>
          </a:bodyPr>
          <a:lstStyle/>
          <a:p>
            <a:pPr>
              <a:defRPr/>
            </a:pPr>
            <a:r>
              <a:rPr lang="en-US" sz="1200" baseline="30000" dirty="0">
                <a:latin typeface="+mn-lt"/>
              </a:rPr>
              <a:t>†</a:t>
            </a:r>
            <a:r>
              <a:rPr lang="en-US" sz="1200" dirty="0">
                <a:latin typeface="+mn-lt"/>
              </a:rPr>
              <a:t> </a:t>
            </a:r>
            <a:r>
              <a:rPr lang="en-US" sz="1200" dirty="0" smtClean="0">
                <a:latin typeface="+mn-lt"/>
              </a:rPr>
              <a:t>Preliminary data.</a:t>
            </a:r>
            <a:endParaRPr lang="en-US" sz="1200" dirty="0">
              <a:latin typeface="+mn-lt"/>
            </a:endParaRPr>
          </a:p>
          <a:p>
            <a:pPr>
              <a:defRPr/>
            </a:pPr>
            <a:r>
              <a:rPr lang="en-US" sz="1200" dirty="0">
                <a:latin typeface="+mn-lt"/>
              </a:rPr>
              <a:t>* Binge drinking refers to alcohol use in the past 30 </a:t>
            </a:r>
            <a:r>
              <a:rPr lang="en-US" sz="1200" dirty="0" smtClean="0">
                <a:latin typeface="+mn-lt"/>
              </a:rPr>
              <a:t>days.</a:t>
            </a:r>
            <a:endParaRPr lang="en-US" sz="1200" dirty="0">
              <a:latin typeface="+mn-lt"/>
            </a:endParaRPr>
          </a:p>
        </p:txBody>
      </p:sp>
      <p:sp>
        <p:nvSpPr>
          <p:cNvPr id="108" name="TextBox 58"/>
          <p:cNvSpPr txBox="1">
            <a:spLocks noChangeArrowheads="1"/>
          </p:cNvSpPr>
          <p:nvPr/>
        </p:nvSpPr>
        <p:spPr bwMode="auto">
          <a:xfrm>
            <a:off x="5113338" y="1524000"/>
            <a:ext cx="3878262" cy="646331"/>
          </a:xfrm>
          <a:prstGeom prst="rect">
            <a:avLst/>
          </a:prstGeom>
          <a:noFill/>
          <a:ln w="9525">
            <a:noFill/>
            <a:miter lim="800000"/>
            <a:headEnd/>
            <a:tailEnd/>
          </a:ln>
        </p:spPr>
        <p:txBody>
          <a:bodyPr>
            <a:spAutoFit/>
          </a:bodyPr>
          <a:lstStyle/>
          <a:p>
            <a:pPr algn="ctr">
              <a:defRPr/>
            </a:pPr>
            <a:r>
              <a:rPr lang="en-US" dirty="0">
                <a:latin typeface="+mn-lt"/>
                <a:cs typeface="Arial" charset="0"/>
              </a:rPr>
              <a:t>Depression symptoms present (PHQ-8 score ≥ 10)?</a:t>
            </a:r>
          </a:p>
        </p:txBody>
      </p:sp>
      <p:grpSp>
        <p:nvGrpSpPr>
          <p:cNvPr id="4" name="Group 46"/>
          <p:cNvGrpSpPr>
            <a:grpSpLocks/>
          </p:cNvGrpSpPr>
          <p:nvPr/>
        </p:nvGrpSpPr>
        <p:grpSpPr bwMode="auto">
          <a:xfrm>
            <a:off x="5562600" y="2209800"/>
            <a:ext cx="3086473" cy="3401200"/>
            <a:chOff x="5643563" y="2786063"/>
            <a:chExt cx="2227262" cy="2420086"/>
          </a:xfrm>
        </p:grpSpPr>
        <p:sp>
          <p:nvSpPr>
            <p:cNvPr id="9316" name="Rectangle 100"/>
            <p:cNvSpPr>
              <a:spLocks noChangeArrowheads="1"/>
            </p:cNvSpPr>
            <p:nvPr/>
          </p:nvSpPr>
          <p:spPr bwMode="auto">
            <a:xfrm>
              <a:off x="6067571" y="5009053"/>
              <a:ext cx="178275" cy="186348"/>
            </a:xfrm>
            <a:prstGeom prst="rect">
              <a:avLst/>
            </a:prstGeom>
            <a:solidFill>
              <a:srgbClr val="A61695"/>
            </a:solidFill>
            <a:ln w="0">
              <a:solidFill>
                <a:srgbClr val="000000"/>
              </a:solidFill>
              <a:prstDash val="solid"/>
              <a:round/>
              <a:headEnd/>
              <a:tailEnd/>
            </a:ln>
          </p:spPr>
          <p:txBody>
            <a:bodyPr/>
            <a:lstStyle/>
            <a:p>
              <a:pPr>
                <a:defRPr/>
              </a:pPr>
              <a:endParaRPr lang="en-US">
                <a:latin typeface="+mn-lt"/>
              </a:endParaRPr>
            </a:p>
          </p:txBody>
        </p:sp>
        <p:sp>
          <p:nvSpPr>
            <p:cNvPr id="9317" name="Rectangle 101"/>
            <p:cNvSpPr>
              <a:spLocks noChangeArrowheads="1"/>
            </p:cNvSpPr>
            <p:nvPr/>
          </p:nvSpPr>
          <p:spPr bwMode="auto">
            <a:xfrm>
              <a:off x="6342509" y="5009053"/>
              <a:ext cx="235841" cy="197096"/>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rPr>
                <a:t>Yes</a:t>
              </a:r>
              <a:endParaRPr lang="en-US" dirty="0">
                <a:latin typeface="+mn-lt"/>
              </a:endParaRPr>
            </a:p>
          </p:txBody>
        </p:sp>
        <p:sp>
          <p:nvSpPr>
            <p:cNvPr id="9318" name="Rectangle 102"/>
            <p:cNvSpPr>
              <a:spLocks noChangeArrowheads="1"/>
            </p:cNvSpPr>
            <p:nvPr/>
          </p:nvSpPr>
          <p:spPr bwMode="auto">
            <a:xfrm>
              <a:off x="6963262" y="5009053"/>
              <a:ext cx="178275" cy="188546"/>
            </a:xfrm>
            <a:prstGeom prst="rect">
              <a:avLst/>
            </a:prstGeom>
            <a:solidFill>
              <a:srgbClr val="001D77"/>
            </a:solidFill>
            <a:ln w="12700">
              <a:solidFill>
                <a:schemeClr val="tx1"/>
              </a:solidFill>
              <a:round/>
              <a:headEnd/>
              <a:tailEnd/>
            </a:ln>
          </p:spPr>
          <p:txBody>
            <a:bodyPr/>
            <a:lstStyle/>
            <a:p>
              <a:pPr>
                <a:defRPr/>
              </a:pPr>
              <a:endParaRPr lang="en-US">
                <a:latin typeface="+mn-lt"/>
              </a:endParaRPr>
            </a:p>
          </p:txBody>
        </p:sp>
        <p:sp>
          <p:nvSpPr>
            <p:cNvPr id="9319" name="Rectangle 103"/>
            <p:cNvSpPr>
              <a:spLocks noChangeArrowheads="1"/>
            </p:cNvSpPr>
            <p:nvPr/>
          </p:nvSpPr>
          <p:spPr bwMode="auto">
            <a:xfrm>
              <a:off x="7238200" y="5009053"/>
              <a:ext cx="195493" cy="197096"/>
            </a:xfrm>
            <a:prstGeom prst="rect">
              <a:avLst/>
            </a:prstGeom>
            <a:noFill/>
            <a:ln w="9525">
              <a:noFill/>
              <a:miter lim="800000"/>
              <a:headEnd/>
              <a:tailEnd/>
            </a:ln>
          </p:spPr>
          <p:txBody>
            <a:bodyPr wrap="none" lIns="0" tIns="0" rIns="0" bIns="0">
              <a:spAutoFit/>
            </a:bodyPr>
            <a:lstStyle/>
            <a:p>
              <a:pPr>
                <a:defRPr/>
              </a:pPr>
              <a:r>
                <a:rPr lang="en-US" dirty="0">
                  <a:solidFill>
                    <a:srgbClr val="000000"/>
                  </a:solidFill>
                  <a:latin typeface="+mn-lt"/>
                </a:rPr>
                <a:t>No</a:t>
              </a:r>
              <a:endParaRPr lang="en-US" dirty="0">
                <a:latin typeface="+mn-lt"/>
              </a:endParaRPr>
            </a:p>
          </p:txBody>
        </p:sp>
        <p:sp>
          <p:nvSpPr>
            <p:cNvPr id="9323" name="Freeform 107"/>
            <p:cNvSpPr>
              <a:spLocks/>
            </p:cNvSpPr>
            <p:nvPr/>
          </p:nvSpPr>
          <p:spPr bwMode="auto">
            <a:xfrm>
              <a:off x="6700838" y="2786063"/>
              <a:ext cx="1169987" cy="1320800"/>
            </a:xfrm>
            <a:custGeom>
              <a:avLst/>
              <a:gdLst/>
              <a:ahLst/>
              <a:cxnLst>
                <a:cxn ang="0">
                  <a:pos x="1721" y="2218"/>
                </a:cxn>
                <a:cxn ang="0">
                  <a:pos x="442" y="56"/>
                </a:cxn>
                <a:cxn ang="0">
                  <a:pos x="0" y="0"/>
                </a:cxn>
                <a:cxn ang="0">
                  <a:pos x="0" y="888"/>
                </a:cxn>
                <a:cxn ang="0">
                  <a:pos x="888" y="1776"/>
                </a:cxn>
                <a:cxn ang="0">
                  <a:pos x="861" y="1997"/>
                </a:cxn>
                <a:cxn ang="0">
                  <a:pos x="1721" y="2218"/>
                </a:cxn>
              </a:cxnLst>
              <a:rect l="0" t="0" r="r" b="b"/>
              <a:pathLst>
                <a:path w="1965" h="2218">
                  <a:moveTo>
                    <a:pt x="1721" y="2218"/>
                  </a:moveTo>
                  <a:cubicBezTo>
                    <a:pt x="1965" y="1268"/>
                    <a:pt x="1392" y="300"/>
                    <a:pt x="442" y="56"/>
                  </a:cubicBezTo>
                  <a:cubicBezTo>
                    <a:pt x="298" y="19"/>
                    <a:pt x="149" y="0"/>
                    <a:pt x="0" y="0"/>
                  </a:cubicBezTo>
                  <a:lnTo>
                    <a:pt x="0" y="888"/>
                  </a:lnTo>
                  <a:cubicBezTo>
                    <a:pt x="491" y="888"/>
                    <a:pt x="888" y="1286"/>
                    <a:pt x="888" y="1776"/>
                  </a:cubicBezTo>
                  <a:cubicBezTo>
                    <a:pt x="888" y="1851"/>
                    <a:pt x="879" y="1925"/>
                    <a:pt x="861" y="1997"/>
                  </a:cubicBezTo>
                  <a:lnTo>
                    <a:pt x="1721" y="2218"/>
                  </a:lnTo>
                  <a:close/>
                </a:path>
              </a:pathLst>
            </a:custGeom>
            <a:solidFill>
              <a:srgbClr val="A61695"/>
            </a:solidFill>
            <a:ln w="0">
              <a:solidFill>
                <a:srgbClr val="000000"/>
              </a:solidFill>
              <a:prstDash val="solid"/>
              <a:round/>
              <a:headEnd/>
              <a:tailEnd/>
            </a:ln>
          </p:spPr>
          <p:txBody>
            <a:bodyPr/>
            <a:lstStyle/>
            <a:p>
              <a:pPr>
                <a:defRPr/>
              </a:pPr>
              <a:endParaRPr lang="en-US">
                <a:latin typeface="+mn-lt"/>
              </a:endParaRPr>
            </a:p>
          </p:txBody>
        </p:sp>
        <p:sp>
          <p:nvSpPr>
            <p:cNvPr id="9324" name="Freeform 108"/>
            <p:cNvSpPr>
              <a:spLocks/>
            </p:cNvSpPr>
            <p:nvPr/>
          </p:nvSpPr>
          <p:spPr bwMode="auto">
            <a:xfrm>
              <a:off x="5643563" y="2786063"/>
              <a:ext cx="2081212" cy="2114550"/>
            </a:xfrm>
            <a:custGeom>
              <a:avLst/>
              <a:gdLst/>
              <a:ahLst/>
              <a:cxnLst>
                <a:cxn ang="0">
                  <a:pos x="1776" y="0"/>
                </a:cxn>
                <a:cxn ang="0">
                  <a:pos x="0" y="1776"/>
                </a:cxn>
                <a:cxn ang="0">
                  <a:pos x="1776" y="3552"/>
                </a:cxn>
                <a:cxn ang="0">
                  <a:pos x="3497" y="2218"/>
                </a:cxn>
                <a:cxn ang="0">
                  <a:pos x="2637" y="1997"/>
                </a:cxn>
                <a:cxn ang="0">
                  <a:pos x="1556" y="2637"/>
                </a:cxn>
                <a:cxn ang="0">
                  <a:pos x="916" y="1556"/>
                </a:cxn>
                <a:cxn ang="0">
                  <a:pos x="1776" y="888"/>
                </a:cxn>
                <a:cxn ang="0">
                  <a:pos x="1776" y="0"/>
                </a:cxn>
              </a:cxnLst>
              <a:rect l="0" t="0" r="r" b="b"/>
              <a:pathLst>
                <a:path w="3497" h="3552">
                  <a:moveTo>
                    <a:pt x="1776" y="0"/>
                  </a:moveTo>
                  <a:cubicBezTo>
                    <a:pt x="796" y="0"/>
                    <a:pt x="0" y="796"/>
                    <a:pt x="0" y="1776"/>
                  </a:cubicBezTo>
                  <a:cubicBezTo>
                    <a:pt x="0" y="2757"/>
                    <a:pt x="796" y="3552"/>
                    <a:pt x="1776" y="3552"/>
                  </a:cubicBezTo>
                  <a:cubicBezTo>
                    <a:pt x="2587" y="3552"/>
                    <a:pt x="3295" y="3003"/>
                    <a:pt x="3497" y="2218"/>
                  </a:cubicBezTo>
                  <a:lnTo>
                    <a:pt x="2637" y="1997"/>
                  </a:lnTo>
                  <a:cubicBezTo>
                    <a:pt x="2515" y="2472"/>
                    <a:pt x="2031" y="2759"/>
                    <a:pt x="1556" y="2637"/>
                  </a:cubicBezTo>
                  <a:cubicBezTo>
                    <a:pt x="1081" y="2515"/>
                    <a:pt x="794" y="2031"/>
                    <a:pt x="916" y="1556"/>
                  </a:cubicBezTo>
                  <a:cubicBezTo>
                    <a:pt x="1017" y="1163"/>
                    <a:pt x="1371" y="888"/>
                    <a:pt x="1776" y="888"/>
                  </a:cubicBezTo>
                  <a:lnTo>
                    <a:pt x="1776" y="0"/>
                  </a:lnTo>
                  <a:close/>
                </a:path>
              </a:pathLst>
            </a:custGeom>
            <a:solidFill>
              <a:srgbClr val="001D77"/>
            </a:solidFill>
            <a:ln w="12700">
              <a:solidFill>
                <a:schemeClr val="tx1"/>
              </a:solidFill>
              <a:round/>
              <a:headEnd/>
              <a:tailEnd/>
            </a:ln>
          </p:spPr>
          <p:txBody>
            <a:bodyPr/>
            <a:lstStyle/>
            <a:p>
              <a:pPr>
                <a:defRPr/>
              </a:pPr>
              <a:endParaRPr lang="en-US">
                <a:latin typeface="+mn-lt"/>
              </a:endParaRPr>
            </a:p>
          </p:txBody>
        </p:sp>
        <p:sp>
          <p:nvSpPr>
            <p:cNvPr id="9325" name="Rectangle 109"/>
            <p:cNvSpPr>
              <a:spLocks noChangeArrowheads="1"/>
            </p:cNvSpPr>
            <p:nvPr/>
          </p:nvSpPr>
          <p:spPr bwMode="auto">
            <a:xfrm>
              <a:off x="7181850" y="3273425"/>
              <a:ext cx="308855" cy="197096"/>
            </a:xfrm>
            <a:prstGeom prst="rect">
              <a:avLst/>
            </a:prstGeom>
            <a:noFill/>
            <a:ln w="9525">
              <a:noFill/>
              <a:miter lim="800000"/>
              <a:headEnd/>
              <a:tailEnd/>
            </a:ln>
          </p:spPr>
          <p:txBody>
            <a:bodyPr wrap="none" lIns="0" tIns="0" rIns="0" bIns="0">
              <a:spAutoFit/>
            </a:bodyPr>
            <a:lstStyle/>
            <a:p>
              <a:pPr>
                <a:defRPr/>
              </a:pPr>
              <a:r>
                <a:rPr lang="en-US" b="1">
                  <a:solidFill>
                    <a:srgbClr val="FFFFFF"/>
                  </a:solidFill>
                  <a:latin typeface="+mn-lt"/>
                </a:rPr>
                <a:t>29%</a:t>
              </a:r>
              <a:endParaRPr lang="en-US">
                <a:latin typeface="+mn-lt"/>
              </a:endParaRPr>
            </a:p>
          </p:txBody>
        </p:sp>
        <p:sp>
          <p:nvSpPr>
            <p:cNvPr id="9326" name="Rectangle 110"/>
            <p:cNvSpPr>
              <a:spLocks noChangeArrowheads="1"/>
            </p:cNvSpPr>
            <p:nvPr/>
          </p:nvSpPr>
          <p:spPr bwMode="auto">
            <a:xfrm>
              <a:off x="5924550" y="4248150"/>
              <a:ext cx="308855" cy="197096"/>
            </a:xfrm>
            <a:prstGeom prst="rect">
              <a:avLst/>
            </a:prstGeom>
            <a:noFill/>
            <a:ln w="9525">
              <a:noFill/>
              <a:miter lim="800000"/>
              <a:headEnd/>
              <a:tailEnd/>
            </a:ln>
          </p:spPr>
          <p:txBody>
            <a:bodyPr wrap="none" lIns="0" tIns="0" rIns="0" bIns="0">
              <a:spAutoFit/>
            </a:bodyPr>
            <a:lstStyle/>
            <a:p>
              <a:pPr>
                <a:defRPr/>
              </a:pPr>
              <a:r>
                <a:rPr lang="en-US" b="1" dirty="0">
                  <a:solidFill>
                    <a:srgbClr val="FFFFFF"/>
                  </a:solidFill>
                  <a:latin typeface="+mn-lt"/>
                </a:rPr>
                <a:t>71%</a:t>
              </a:r>
              <a:endParaRPr lang="en-US" dirty="0">
                <a:latin typeface="+mn-lt"/>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pPr algn="ctr"/>
            <a:r>
              <a:rPr lang="en-US" sz="6000" dirty="0" smtClean="0"/>
              <a:t>Discussion/Questions</a:t>
            </a:r>
            <a:endParaRPr lang="en-US" sz="6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New Sampling Methodology for </a:t>
            </a:r>
            <a:br>
              <a:rPr lang="en-US" dirty="0" smtClean="0"/>
            </a:br>
            <a:r>
              <a:rPr lang="en-US" dirty="0" smtClean="0"/>
              <a:t>MMP 2015</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solidFill>
                  <a:schemeClr val="tx1"/>
                </a:solidFill>
              </a:rPr>
              <a:t>New methods will transition to a Case Surveillance Based Sampling (CSBS) method</a:t>
            </a:r>
          </a:p>
          <a:p>
            <a:pPr>
              <a:buFont typeface="Arial" pitchFamily="34" charset="0"/>
              <a:buChar char="•"/>
            </a:pPr>
            <a:r>
              <a:rPr lang="en-US" dirty="0" smtClean="0">
                <a:solidFill>
                  <a:schemeClr val="tx1"/>
                </a:solidFill>
              </a:rPr>
              <a:t>MMP population of inference will now include all HIV-diagnosed persons (in and out of care)</a:t>
            </a:r>
          </a:p>
          <a:p>
            <a:pPr>
              <a:buFont typeface="Arial" pitchFamily="34" charset="0"/>
              <a:buChar char="•"/>
            </a:pPr>
            <a:r>
              <a:rPr lang="en-US" dirty="0" smtClean="0">
                <a:solidFill>
                  <a:schemeClr val="tx1"/>
                </a:solidFill>
              </a:rPr>
              <a:t>Data will be representative of full HIV population</a:t>
            </a:r>
          </a:p>
          <a:p>
            <a:pPr>
              <a:buFont typeface="Arial" pitchFamily="34" charset="0"/>
              <a:buChar char="•"/>
            </a:pPr>
            <a:r>
              <a:rPr lang="en-US" dirty="0" smtClean="0">
                <a:solidFill>
                  <a:schemeClr val="tx1"/>
                </a:solidFill>
              </a:rPr>
              <a:t>Will assist in addressing issues related to linkage and retention in care, as well as early initiation of antiretroviral therapy (ART)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pPr algn="ctr"/>
            <a:r>
              <a:rPr lang="en-US" dirty="0" smtClean="0"/>
              <a:t>MMP 2015 Sampling Method: </a:t>
            </a:r>
            <a:br>
              <a:rPr lang="en-US" dirty="0" smtClean="0"/>
            </a:br>
            <a:r>
              <a:rPr lang="en-US" dirty="0" smtClean="0"/>
              <a:t>2-Stage Sampling Design</a:t>
            </a:r>
            <a:endParaRPr lang="en-US" dirty="0"/>
          </a:p>
        </p:txBody>
      </p:sp>
      <p:graphicFrame>
        <p:nvGraphicFramePr>
          <p:cNvPr id="5" name="Diagram 4"/>
          <p:cNvGraphicFramePr/>
          <p:nvPr/>
        </p:nvGraphicFramePr>
        <p:xfrm>
          <a:off x="228600" y="1295400"/>
          <a:ext cx="8686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Inclusion Criteria for Sampling Frame</a:t>
            </a:r>
            <a:endParaRPr lang="en-US" dirty="0"/>
          </a:p>
        </p:txBody>
      </p:sp>
      <p:graphicFrame>
        <p:nvGraphicFramePr>
          <p:cNvPr id="21" name="Diagram 20"/>
          <p:cNvGraphicFramePr/>
          <p:nvPr/>
        </p:nvGraphicFramePr>
        <p:xfrm>
          <a:off x="381000" y="1066800"/>
          <a:ext cx="8458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4575"/>
            <a:ext cx="7772400" cy="1470025"/>
          </a:xfrm>
        </p:spPr>
        <p:txBody>
          <a:bodyPr/>
          <a:lstStyle/>
          <a:p>
            <a:pPr algn="ctr"/>
            <a:r>
              <a:rPr lang="en-US" sz="5400" dirty="0" smtClean="0"/>
              <a:t>Why the Change in Methodology??</a:t>
            </a:r>
            <a:endParaRPr lang="en-US" sz="5400" dirty="0"/>
          </a:p>
        </p:txBody>
      </p:sp>
      <p:sp>
        <p:nvSpPr>
          <p:cNvPr id="5" name="Title 3"/>
          <p:cNvSpPr txBox="1">
            <a:spLocks/>
          </p:cNvSpPr>
          <p:nvPr/>
        </p:nvSpPr>
        <p:spPr bwMode="auto">
          <a:xfrm>
            <a:off x="685800" y="3276600"/>
            <a:ext cx="7772400" cy="175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effectLst/>
                <a:uLnTx/>
                <a:uFillTx/>
                <a:latin typeface="+mj-lt"/>
                <a:ea typeface="+mj-ea"/>
                <a:cs typeface="+mj-cs"/>
              </a:rPr>
              <a:t>Supplemental  HIV Surveillance: </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3600" kern="0" dirty="0" smtClean="0">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dirty="0" smtClean="0">
                <a:latin typeface="+mj-lt"/>
                <a:ea typeface="+mj-ea"/>
                <a:cs typeface="+mj-cs"/>
              </a:rPr>
              <a:t>The Back Story</a:t>
            </a:r>
            <a:endParaRPr kumimoji="0" lang="en-US" sz="36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6" name="Picture 2" descr="L207-1"/>
          <p:cNvPicPr>
            <a:picLocks noChangeAspect="1" noChangeArrowheads="1"/>
          </p:cNvPicPr>
          <p:nvPr/>
        </p:nvPicPr>
        <p:blipFill>
          <a:blip r:embed="rId3" cstate="print"/>
          <a:srcRect/>
          <a:stretch>
            <a:fillRect/>
          </a:stretch>
        </p:blipFill>
        <p:spPr bwMode="auto">
          <a:xfrm>
            <a:off x="-9391" y="0"/>
            <a:ext cx="9174451" cy="6858000"/>
          </a:xfrm>
          <a:prstGeom prst="rect">
            <a:avLst/>
          </a:prstGeom>
          <a:noFill/>
        </p:spPr>
      </p:pic>
      <p:cxnSp>
        <p:nvCxnSpPr>
          <p:cNvPr id="4" name="Straight Connector 3"/>
          <p:cNvCxnSpPr/>
          <p:nvPr/>
        </p:nvCxnSpPr>
        <p:spPr>
          <a:xfrm>
            <a:off x="3938336" y="1295400"/>
            <a:ext cx="0" cy="44196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029200" y="2209800"/>
            <a:ext cx="0" cy="358140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62600" y="2057400"/>
            <a:ext cx="1371600" cy="369332"/>
          </a:xfrm>
          <a:prstGeom prst="rect">
            <a:avLst/>
          </a:prstGeom>
          <a:noFill/>
        </p:spPr>
        <p:txBody>
          <a:bodyPr wrap="square" rtlCol="0">
            <a:spAutoFit/>
          </a:bodyPr>
          <a:lstStyle/>
          <a:p>
            <a:r>
              <a:rPr lang="en-US" dirty="0" err="1" smtClean="0">
                <a:solidFill>
                  <a:schemeClr val="bg1"/>
                </a:solidFill>
              </a:rPr>
              <a:t>HAART</a:t>
            </a:r>
            <a:endParaRPr lang="en-US" dirty="0">
              <a:solidFill>
                <a:schemeClr val="bg1"/>
              </a:solidFill>
            </a:endParaRPr>
          </a:p>
        </p:txBody>
      </p:sp>
      <p:cxnSp>
        <p:nvCxnSpPr>
          <p:cNvPr id="11" name="Straight Arrow Connector 10"/>
          <p:cNvCxnSpPr>
            <a:stCxn id="7" idx="1"/>
          </p:cNvCxnSpPr>
          <p:nvPr/>
        </p:nvCxnSpPr>
        <p:spPr>
          <a:xfrm flipH="1" flipV="1">
            <a:off x="5181600" y="2177534"/>
            <a:ext cx="381000" cy="6453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Backstory</a:t>
            </a:r>
            <a:r>
              <a:rPr lang="en-US" dirty="0" smtClean="0"/>
              <a:t> (Continued)</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solidFill>
                  <a:schemeClr val="tx1"/>
                </a:solidFill>
              </a:rPr>
              <a:t>Comprehensive rosters of HIV-infected persons did not exist in 2004</a:t>
            </a:r>
          </a:p>
          <a:p>
            <a:pPr>
              <a:buFont typeface="Arial" pitchFamily="34" charset="0"/>
              <a:buChar char="•"/>
            </a:pPr>
            <a:r>
              <a:rPr lang="en-US" dirty="0" smtClean="0">
                <a:solidFill>
                  <a:schemeClr val="tx1"/>
                </a:solidFill>
              </a:rPr>
              <a:t>Name-based reporting was not legally mandated in all jurisdictions</a:t>
            </a:r>
          </a:p>
          <a:p>
            <a:pPr>
              <a:buFont typeface="Arial" pitchFamily="34" charset="0"/>
              <a:buChar char="•"/>
            </a:pPr>
            <a:r>
              <a:rPr lang="en-US" dirty="0" smtClean="0">
                <a:solidFill>
                  <a:schemeClr val="tx1"/>
                </a:solidFill>
              </a:rPr>
              <a:t>Facility-based sampling allowed for the collection of interview and medical record data</a:t>
            </a:r>
          </a:p>
          <a:p>
            <a:pPr>
              <a:buFont typeface="Arial" pitchFamily="34" charset="0"/>
              <a:buChar char="•"/>
            </a:pPr>
            <a:r>
              <a:rPr lang="en-US" dirty="0" smtClean="0">
                <a:solidFill>
                  <a:schemeClr val="tx1"/>
                </a:solidFill>
              </a:rPr>
              <a:t>The importance of ART for HIV was very clear but the role of ART in HIV prevention was not yet firmly established</a:t>
            </a: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the Change to CSBS?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solidFill>
                  <a:schemeClr val="tx1"/>
                </a:solidFill>
              </a:rPr>
              <a:t>Address information gaps regarding progress with linkage and retention in care and enhance the value of the data collected</a:t>
            </a:r>
          </a:p>
          <a:p>
            <a:endParaRPr lang="en-US" dirty="0" smtClean="0">
              <a:solidFill>
                <a:schemeClr val="tx1"/>
              </a:solidFill>
            </a:endParaRPr>
          </a:p>
          <a:p>
            <a:pPr>
              <a:buFont typeface="Arial" pitchFamily="34" charset="0"/>
              <a:buChar char="•"/>
            </a:pPr>
            <a:r>
              <a:rPr lang="en-US" dirty="0" smtClean="0">
                <a:solidFill>
                  <a:schemeClr val="tx1"/>
                </a:solidFill>
              </a:rPr>
              <a:t>Strong evidence has emerged showing that a reduction of HIV to undetectable levels through ART can sharply reduce the transmission of HIV</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Why the Change to CSBS? (Continued)</a:t>
            </a:r>
            <a:endParaRPr lang="en-US" dirty="0"/>
          </a:p>
        </p:txBody>
      </p:sp>
      <p:sp>
        <p:nvSpPr>
          <p:cNvPr id="5" name="Content Placeholder 4"/>
          <p:cNvSpPr>
            <a:spLocks noGrp="1"/>
          </p:cNvSpPr>
          <p:nvPr>
            <p:ph idx="1"/>
          </p:nvPr>
        </p:nvSpPr>
        <p:spPr/>
        <p:txBody>
          <a:bodyPr/>
          <a:lstStyle/>
          <a:p>
            <a:pPr>
              <a:buFont typeface="Arial" pitchFamily="34" charset="0"/>
              <a:buChar char="•"/>
            </a:pPr>
            <a:r>
              <a:rPr lang="en-US" dirty="0" smtClean="0">
                <a:solidFill>
                  <a:schemeClr val="tx1"/>
                </a:solidFill>
              </a:rPr>
              <a:t>Expand the target population to all HIV-diagnosed persons regardless of their care status</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IOM recommendation</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NHAS – Increasing access to care</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Increase MMP’s capacity to monitor and guide efforts to prevent HIV infection</a:t>
            </a:r>
          </a:p>
          <a:p>
            <a:pPr>
              <a:buFont typeface="Arial" pitchFamily="34" charset="0"/>
              <a:buChar char="•"/>
            </a:pPr>
            <a:endParaRPr lang="en-US"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ctr"/>
            <a:r>
              <a:rPr lang="en-US" dirty="0" smtClean="0"/>
              <a:t>HIV Surveillance at VDH</a:t>
            </a:r>
            <a:endParaRPr lang="en-US" dirty="0"/>
          </a:p>
        </p:txBody>
      </p:sp>
      <p:graphicFrame>
        <p:nvGraphicFramePr>
          <p:cNvPr id="8" name="Content Placeholder 7"/>
          <p:cNvGraphicFramePr>
            <a:graphicFrameLocks noGrp="1"/>
          </p:cNvGraphicFramePr>
          <p:nvPr>
            <p:ph idx="1"/>
          </p:nvPr>
        </p:nvGraphicFramePr>
        <p:xfrm>
          <a:off x="457200" y="11430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e-continuum-improvements.jpg"/>
          <p:cNvPicPr>
            <a:picLocks noGrp="1" noChangeAspect="1"/>
          </p:cNvPicPr>
          <p:nvPr isPhoto="1"/>
        </p:nvPicPr>
        <p:blipFill>
          <a:blip r:embed="rId3" cstate="print">
            <a:lum/>
          </a:blip>
          <a:stretch>
            <a:fillRect/>
          </a:stretch>
        </p:blipFill>
        <p:spPr>
          <a:xfrm>
            <a:off x="0" y="1560513"/>
            <a:ext cx="9144000" cy="3735387"/>
          </a:xfrm>
          <a:prstGeom prst="rect">
            <a:avLst/>
          </a:prstGeom>
          <a:noFill/>
          <a:ln>
            <a:noFill/>
          </a:ln>
        </p:spPr>
      </p:pic>
      <p:sp>
        <p:nvSpPr>
          <p:cNvPr id="3" name="Title 1"/>
          <p:cNvSpPr txBox="1">
            <a:spLocks/>
          </p:cNvSpPr>
          <p:nvPr/>
        </p:nvSpPr>
        <p:spPr>
          <a:xfrm>
            <a:off x="228600" y="457200"/>
            <a:ext cx="8686800" cy="7159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dirty="0" smtClean="0">
                <a:solidFill>
                  <a:srgbClr val="003366"/>
                </a:solidFill>
                <a:latin typeface="+mj-lt"/>
                <a:ea typeface="+mj-ea"/>
                <a:cs typeface="+mj-cs"/>
              </a:rPr>
              <a:t>National HIV Care Continuum Indicators</a:t>
            </a:r>
            <a:endParaRPr kumimoji="0" lang="en-US" sz="3600" b="0" i="0" u="none" strike="noStrike" kern="0" cap="none" spc="0" normalizeH="0" baseline="0" noProof="0" dirty="0">
              <a:ln>
                <a:noFill/>
              </a:ln>
              <a:solidFill>
                <a:srgbClr val="0033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pPr algn="ctr"/>
            <a:r>
              <a:rPr lang="en-US" sz="6000" dirty="0" smtClean="0"/>
              <a:t>Discussion/Questions</a:t>
            </a:r>
            <a:endParaRPr lang="en-US" sz="6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00800" cy="838200"/>
          </a:xfrm>
        </p:spPr>
        <p:txBody>
          <a:bodyPr/>
          <a:lstStyle/>
          <a:p>
            <a:r>
              <a:rPr lang="en-US" dirty="0">
                <a:solidFill>
                  <a:srgbClr val="002060"/>
                </a:solidFill>
              </a:rPr>
              <a:t>Methods to Include those Not Receiving HIV </a:t>
            </a:r>
            <a:br>
              <a:rPr lang="en-US" dirty="0">
                <a:solidFill>
                  <a:srgbClr val="002060"/>
                </a:solidFill>
              </a:rPr>
            </a:br>
            <a:r>
              <a:rPr lang="en-US" dirty="0">
                <a:solidFill>
                  <a:srgbClr val="002060"/>
                </a:solidFill>
              </a:rPr>
              <a:t>Care in the Medical Monitoring </a:t>
            </a:r>
            <a:r>
              <a:rPr lang="en-US" dirty="0" smtClean="0">
                <a:solidFill>
                  <a:srgbClr val="002060"/>
                </a:solidFill>
              </a:rPr>
              <a:t>Project</a:t>
            </a:r>
          </a:p>
        </p:txBody>
      </p:sp>
      <p:sp>
        <p:nvSpPr>
          <p:cNvPr id="2" name="Title 1"/>
          <p:cNvSpPr>
            <a:spLocks noGrp="1"/>
          </p:cNvSpPr>
          <p:nvPr>
            <p:ph type="ctrTitle"/>
          </p:nvPr>
        </p:nvSpPr>
        <p:spPr>
          <a:xfrm>
            <a:off x="685800" y="1371600"/>
            <a:ext cx="7772400" cy="1470025"/>
          </a:xfrm>
        </p:spPr>
        <p:txBody>
          <a:bodyPr>
            <a:normAutofit fontScale="90000"/>
          </a:bodyPr>
          <a:lstStyle/>
          <a:p>
            <a:pPr algn="ctr"/>
            <a:r>
              <a:rPr lang="en-US" sz="4400" dirty="0">
                <a:solidFill>
                  <a:srgbClr val="002060"/>
                </a:solidFill>
                <a:latin typeface="+mn-lt"/>
              </a:rPr>
              <a:t>The Case-Surveillance-Based Sampling Demonstration Project:</a:t>
            </a:r>
            <a:endParaRPr lang="en-US" dirty="0">
              <a:solidFill>
                <a:srgbClr val="002060"/>
              </a:solidFill>
              <a:latin typeface="+mn-lt"/>
            </a:endParaRPr>
          </a:p>
        </p:txBody>
      </p:sp>
      <p:sp>
        <p:nvSpPr>
          <p:cNvPr id="4" name="TextBox 3"/>
          <p:cNvSpPr txBox="1"/>
          <p:nvPr/>
        </p:nvSpPr>
        <p:spPr>
          <a:xfrm>
            <a:off x="1219200" y="4466272"/>
            <a:ext cx="6781800" cy="1477328"/>
          </a:xfrm>
          <a:prstGeom prst="rect">
            <a:avLst/>
          </a:prstGeom>
          <a:noFill/>
        </p:spPr>
        <p:txBody>
          <a:bodyPr wrap="square" rtlCol="0">
            <a:spAutoFit/>
          </a:bodyPr>
          <a:lstStyle/>
          <a:p>
            <a:pPr algn="ctr"/>
            <a:r>
              <a:rPr lang="en-US" dirty="0" smtClean="0">
                <a:solidFill>
                  <a:srgbClr val="002060"/>
                </a:solidFill>
                <a:latin typeface="+mn-lt"/>
              </a:rPr>
              <a:t>Mark Freedman, DVM, MPH</a:t>
            </a:r>
          </a:p>
          <a:p>
            <a:pPr algn="ctr"/>
            <a:r>
              <a:rPr lang="en-US" dirty="0" smtClean="0">
                <a:solidFill>
                  <a:srgbClr val="002060"/>
                </a:solidFill>
                <a:latin typeface="+mn-lt"/>
              </a:rPr>
              <a:t>Virginia MMP Project Officer</a:t>
            </a:r>
          </a:p>
          <a:p>
            <a:pPr algn="ctr"/>
            <a:endParaRPr lang="en-US" dirty="0">
              <a:solidFill>
                <a:srgbClr val="002060"/>
              </a:solidFill>
              <a:latin typeface="+mn-lt"/>
            </a:endParaRPr>
          </a:p>
          <a:p>
            <a:pPr algn="ctr"/>
            <a:r>
              <a:rPr lang="en-US" dirty="0" smtClean="0">
                <a:solidFill>
                  <a:srgbClr val="002060"/>
                </a:solidFill>
                <a:latin typeface="+mn-lt"/>
              </a:rPr>
              <a:t>Virginia MMP Stakeholder Webinar</a:t>
            </a:r>
          </a:p>
          <a:p>
            <a:pPr algn="ctr"/>
            <a:r>
              <a:rPr lang="en-US" dirty="0" smtClean="0">
                <a:solidFill>
                  <a:srgbClr val="002060"/>
                </a:solidFill>
                <a:latin typeface="+mn-lt"/>
              </a:rPr>
              <a:t>April 20, 2014</a:t>
            </a:r>
            <a:endParaRPr lang="en-US" dirty="0">
              <a:solidFill>
                <a:srgbClr val="002060"/>
              </a:solidFill>
              <a:latin typeface="+mn-lt"/>
            </a:endParaRPr>
          </a:p>
        </p:txBody>
      </p:sp>
    </p:spTree>
    <p:extLst>
      <p:ext uri="{BB962C8B-B14F-4D97-AF65-F5344CB8AC3E}">
        <p14:creationId xmlns="" xmlns:p14="http://schemas.microsoft.com/office/powerpoint/2010/main" val="4159190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pPr algn="ctr"/>
            <a:r>
              <a:rPr lang="en-US" sz="3600" b="0" dirty="0" smtClean="0">
                <a:solidFill>
                  <a:srgbClr val="002060"/>
                </a:solidFill>
                <a:latin typeface="+mn-lt"/>
              </a:rPr>
              <a:t>Acknowledgements</a:t>
            </a:r>
            <a:endParaRPr lang="en-US" sz="3600" b="0" dirty="0">
              <a:solidFill>
                <a:srgbClr val="002060"/>
              </a:solidFill>
              <a:latin typeface="+mn-lt"/>
            </a:endParaRPr>
          </a:p>
        </p:txBody>
      </p:sp>
      <p:sp>
        <p:nvSpPr>
          <p:cNvPr id="3" name="Content Placeholder 2"/>
          <p:cNvSpPr>
            <a:spLocks noGrp="1"/>
          </p:cNvSpPr>
          <p:nvPr>
            <p:ph idx="1"/>
          </p:nvPr>
        </p:nvSpPr>
        <p:spPr>
          <a:xfrm>
            <a:off x="381000" y="1143000"/>
            <a:ext cx="2895600" cy="5039711"/>
          </a:xfrm>
        </p:spPr>
        <p:txBody>
          <a:bodyPr>
            <a:noAutofit/>
          </a:bodyPr>
          <a:lstStyle/>
          <a:p>
            <a:pPr>
              <a:buFont typeface="Arial" pitchFamily="34" charset="0"/>
              <a:buChar char="•"/>
            </a:pPr>
            <a:r>
              <a:rPr lang="en-US" sz="1600" dirty="0">
                <a:solidFill>
                  <a:schemeClr val="tx1"/>
                </a:solidFill>
                <a:latin typeface="+mn-lt"/>
              </a:rPr>
              <a:t>HICSB</a:t>
            </a:r>
          </a:p>
          <a:p>
            <a:pPr lvl="1">
              <a:buFont typeface="Arial" pitchFamily="34" charset="0"/>
              <a:buChar char="•"/>
            </a:pPr>
            <a:r>
              <a:rPr lang="en-US" sz="1600" dirty="0">
                <a:solidFill>
                  <a:schemeClr val="tx1"/>
                </a:solidFill>
                <a:latin typeface="+mn-lt"/>
              </a:rPr>
              <a:t>Mi Chen</a:t>
            </a:r>
          </a:p>
          <a:p>
            <a:pPr lvl="1">
              <a:buFont typeface="Arial" pitchFamily="34" charset="0"/>
              <a:buChar char="•"/>
            </a:pPr>
            <a:r>
              <a:rPr lang="en-US" sz="1600" dirty="0">
                <a:solidFill>
                  <a:schemeClr val="tx1"/>
                </a:solidFill>
                <a:latin typeface="+mn-lt"/>
              </a:rPr>
              <a:t>Irene Hall</a:t>
            </a:r>
          </a:p>
          <a:p>
            <a:pPr lvl="1">
              <a:buFont typeface="Arial" pitchFamily="34" charset="0"/>
              <a:buChar char="•"/>
            </a:pPr>
            <a:r>
              <a:rPr lang="en-US" sz="1600" dirty="0">
                <a:solidFill>
                  <a:schemeClr val="tx1"/>
                </a:solidFill>
                <a:latin typeface="+mn-lt"/>
              </a:rPr>
              <a:t>Alexandra Oster</a:t>
            </a:r>
          </a:p>
          <a:p>
            <a:pPr lvl="1">
              <a:buFont typeface="Arial" pitchFamily="34" charset="0"/>
              <a:buChar char="•"/>
            </a:pPr>
            <a:r>
              <a:rPr lang="en-US" sz="1600" dirty="0">
                <a:solidFill>
                  <a:schemeClr val="tx1"/>
                </a:solidFill>
                <a:latin typeface="+mn-lt"/>
              </a:rPr>
              <a:t>Tian Tang</a:t>
            </a:r>
          </a:p>
          <a:p>
            <a:pPr marL="457200" lvl="1" indent="0">
              <a:buFont typeface="Arial" pitchFamily="34" charset="0"/>
              <a:buChar char="•"/>
            </a:pPr>
            <a:endParaRPr lang="en-US" sz="1600" dirty="0">
              <a:solidFill>
                <a:schemeClr val="tx1"/>
              </a:solidFill>
              <a:latin typeface="+mn-lt"/>
            </a:endParaRPr>
          </a:p>
          <a:p>
            <a:pPr>
              <a:buFont typeface="Arial" pitchFamily="34" charset="0"/>
              <a:buChar char="•"/>
            </a:pPr>
            <a:r>
              <a:rPr lang="en-US" sz="1600" dirty="0">
                <a:solidFill>
                  <a:schemeClr val="tx1"/>
                </a:solidFill>
                <a:latin typeface="+mn-lt"/>
              </a:rPr>
              <a:t>MMP</a:t>
            </a:r>
          </a:p>
          <a:p>
            <a:pPr lvl="1">
              <a:buFont typeface="Arial" pitchFamily="34" charset="0"/>
              <a:buChar char="•"/>
            </a:pPr>
            <a:r>
              <a:rPr lang="en-US" sz="1600" dirty="0">
                <a:solidFill>
                  <a:schemeClr val="tx1"/>
                </a:solidFill>
                <a:latin typeface="+mn-lt"/>
              </a:rPr>
              <a:t>Demi </a:t>
            </a:r>
            <a:r>
              <a:rPr lang="en-US" sz="1600" dirty="0" err="1">
                <a:solidFill>
                  <a:schemeClr val="tx1"/>
                </a:solidFill>
                <a:latin typeface="+mn-lt"/>
              </a:rPr>
              <a:t>Adedinsewo</a:t>
            </a:r>
            <a:endParaRPr lang="en-US" sz="1600" dirty="0">
              <a:solidFill>
                <a:schemeClr val="tx1"/>
              </a:solidFill>
              <a:latin typeface="+mn-lt"/>
            </a:endParaRPr>
          </a:p>
          <a:p>
            <a:pPr lvl="1">
              <a:buFont typeface="Arial" pitchFamily="34" charset="0"/>
              <a:buChar char="•"/>
            </a:pPr>
            <a:r>
              <a:rPr lang="en-US" sz="1600" dirty="0">
                <a:solidFill>
                  <a:schemeClr val="tx1"/>
                </a:solidFill>
                <a:latin typeface="+mn-lt"/>
              </a:rPr>
              <a:t>Jeanne </a:t>
            </a:r>
            <a:r>
              <a:rPr lang="en-US" sz="1600" dirty="0" err="1">
                <a:solidFill>
                  <a:schemeClr val="tx1"/>
                </a:solidFill>
                <a:latin typeface="+mn-lt"/>
              </a:rPr>
              <a:t>Bertolli</a:t>
            </a:r>
            <a:endParaRPr lang="en-US" sz="1600" dirty="0">
              <a:solidFill>
                <a:schemeClr val="tx1"/>
              </a:solidFill>
              <a:latin typeface="+mn-lt"/>
            </a:endParaRPr>
          </a:p>
          <a:p>
            <a:pPr lvl="1">
              <a:buFont typeface="Arial" pitchFamily="34" charset="0"/>
              <a:buChar char="•"/>
            </a:pPr>
            <a:r>
              <a:rPr lang="en-US" sz="1600" dirty="0">
                <a:solidFill>
                  <a:schemeClr val="tx1"/>
                </a:solidFill>
                <a:latin typeface="+mn-lt"/>
              </a:rPr>
              <a:t>Lauren Messina</a:t>
            </a:r>
          </a:p>
          <a:p>
            <a:pPr lvl="1">
              <a:buFont typeface="Arial" pitchFamily="34" charset="0"/>
              <a:buChar char="•"/>
            </a:pPr>
            <a:r>
              <a:rPr lang="en-US" sz="1600" dirty="0">
                <a:solidFill>
                  <a:schemeClr val="tx1"/>
                </a:solidFill>
                <a:latin typeface="+mn-lt"/>
              </a:rPr>
              <a:t>Margaret </a:t>
            </a:r>
            <a:r>
              <a:rPr lang="en-US" sz="1600" dirty="0" err="1">
                <a:solidFill>
                  <a:schemeClr val="tx1"/>
                </a:solidFill>
                <a:latin typeface="+mn-lt"/>
              </a:rPr>
              <a:t>Nyaku</a:t>
            </a:r>
            <a:endParaRPr lang="en-US" sz="1600" dirty="0">
              <a:solidFill>
                <a:schemeClr val="tx1"/>
              </a:solidFill>
              <a:latin typeface="+mn-lt"/>
            </a:endParaRPr>
          </a:p>
          <a:p>
            <a:pPr lvl="1">
              <a:buFont typeface="Arial" pitchFamily="34" charset="0"/>
              <a:buChar char="•"/>
            </a:pPr>
            <a:r>
              <a:rPr lang="en-US" sz="1600" dirty="0">
                <a:solidFill>
                  <a:schemeClr val="tx1"/>
                </a:solidFill>
                <a:latin typeface="+mn-lt"/>
              </a:rPr>
              <a:t>Mabel Padilla</a:t>
            </a:r>
          </a:p>
          <a:p>
            <a:pPr lvl="1">
              <a:buFont typeface="Arial" pitchFamily="34" charset="0"/>
              <a:buChar char="•"/>
            </a:pPr>
            <a:r>
              <a:rPr lang="en-US" sz="1600" dirty="0">
                <a:solidFill>
                  <a:schemeClr val="tx1"/>
                </a:solidFill>
                <a:latin typeface="+mn-lt"/>
              </a:rPr>
              <a:t>Joseph Prejean</a:t>
            </a:r>
          </a:p>
          <a:p>
            <a:pPr lvl="1">
              <a:buFont typeface="Arial" pitchFamily="34" charset="0"/>
              <a:buChar char="•"/>
            </a:pPr>
            <a:r>
              <a:rPr lang="en-US" sz="1600" dirty="0" err="1">
                <a:solidFill>
                  <a:schemeClr val="tx1"/>
                </a:solidFill>
                <a:latin typeface="+mn-lt"/>
              </a:rPr>
              <a:t>McKaylee</a:t>
            </a:r>
            <a:r>
              <a:rPr lang="en-US" sz="1600" dirty="0">
                <a:solidFill>
                  <a:schemeClr val="tx1"/>
                </a:solidFill>
                <a:latin typeface="+mn-lt"/>
              </a:rPr>
              <a:t> Robertson</a:t>
            </a:r>
          </a:p>
          <a:p>
            <a:pPr lvl="1">
              <a:buFont typeface="Arial" pitchFamily="34" charset="0"/>
              <a:buChar char="•"/>
            </a:pPr>
            <a:r>
              <a:rPr lang="en-US" sz="1600" dirty="0">
                <a:solidFill>
                  <a:schemeClr val="tx1"/>
                </a:solidFill>
                <a:latin typeface="+mn-lt"/>
              </a:rPr>
              <a:t>Luke </a:t>
            </a:r>
            <a:r>
              <a:rPr lang="en-US" sz="1600" dirty="0" err="1">
                <a:solidFill>
                  <a:schemeClr val="tx1"/>
                </a:solidFill>
                <a:latin typeface="+mn-lt"/>
              </a:rPr>
              <a:t>Shouse</a:t>
            </a:r>
            <a:endParaRPr lang="en-US" sz="1600" dirty="0">
              <a:solidFill>
                <a:schemeClr val="tx1"/>
              </a:solidFill>
              <a:latin typeface="+mn-lt"/>
            </a:endParaRPr>
          </a:p>
          <a:p>
            <a:pPr lvl="1">
              <a:buFont typeface="Arial" pitchFamily="34" charset="0"/>
              <a:buChar char="•"/>
            </a:pPr>
            <a:r>
              <a:rPr lang="en-US" sz="1600" dirty="0">
                <a:solidFill>
                  <a:schemeClr val="tx1"/>
                </a:solidFill>
                <a:latin typeface="+mn-lt"/>
              </a:rPr>
              <a:t>Jacek Skarbinski</a:t>
            </a:r>
          </a:p>
          <a:p>
            <a:pPr lvl="1">
              <a:buFont typeface="Arial" pitchFamily="34" charset="0"/>
              <a:buChar char="•"/>
            </a:pPr>
            <a:r>
              <a:rPr lang="en-US" sz="1600" dirty="0">
                <a:solidFill>
                  <a:schemeClr val="tx1"/>
                </a:solidFill>
                <a:latin typeface="+mn-lt"/>
              </a:rPr>
              <a:t>Sandra </a:t>
            </a:r>
            <a:r>
              <a:rPr lang="en-US" sz="1600" dirty="0" err="1">
                <a:solidFill>
                  <a:schemeClr val="tx1"/>
                </a:solidFill>
                <a:latin typeface="+mn-lt"/>
              </a:rPr>
              <a:t>Stockwell</a:t>
            </a:r>
            <a:endParaRPr lang="en-US" sz="1600" dirty="0">
              <a:solidFill>
                <a:schemeClr val="tx1"/>
              </a:solidFill>
              <a:latin typeface="+mn-lt"/>
            </a:endParaRPr>
          </a:p>
          <a:p>
            <a:pPr lvl="1"/>
            <a:endParaRPr lang="en-US" sz="1600" dirty="0">
              <a:solidFill>
                <a:schemeClr val="tx1"/>
              </a:solidFill>
              <a:latin typeface="+mn-lt"/>
            </a:endParaRPr>
          </a:p>
          <a:p>
            <a:pPr lvl="1"/>
            <a:endParaRPr lang="en-US" sz="1600" dirty="0">
              <a:solidFill>
                <a:schemeClr val="tx1"/>
              </a:solidFill>
              <a:latin typeface="+mn-lt"/>
            </a:endParaRPr>
          </a:p>
        </p:txBody>
      </p:sp>
      <p:sp>
        <p:nvSpPr>
          <p:cNvPr id="5"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mn-lt"/>
            </a:endParaRPr>
          </a:p>
        </p:txBody>
      </p:sp>
      <p:sp>
        <p:nvSpPr>
          <p:cNvPr id="7" name="Content Placeholder 2"/>
          <p:cNvSpPr txBox="1">
            <a:spLocks/>
          </p:cNvSpPr>
          <p:nvPr/>
        </p:nvSpPr>
        <p:spPr>
          <a:xfrm>
            <a:off x="3276600" y="1143000"/>
            <a:ext cx="2819400" cy="4190999"/>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en-US" sz="1600" dirty="0">
                <a:solidFill>
                  <a:schemeClr val="tx1"/>
                </a:solidFill>
              </a:rPr>
              <a:t>Los Angeles</a:t>
            </a:r>
          </a:p>
          <a:p>
            <a:pPr lvl="1">
              <a:buFont typeface="Arial" pitchFamily="34" charset="0"/>
              <a:buChar char="•"/>
            </a:pPr>
            <a:r>
              <a:rPr lang="en-US" sz="1600" dirty="0" smtClean="0">
                <a:solidFill>
                  <a:schemeClr val="tx1"/>
                </a:solidFill>
              </a:rPr>
              <a:t>Nouran Mahmoud</a:t>
            </a:r>
          </a:p>
          <a:p>
            <a:pPr lvl="1">
              <a:buFont typeface="Arial" pitchFamily="34" charset="0"/>
              <a:buChar char="•"/>
            </a:pPr>
            <a:r>
              <a:rPr lang="en-US" sz="1600" dirty="0" smtClean="0">
                <a:solidFill>
                  <a:schemeClr val="tx1"/>
                </a:solidFill>
              </a:rPr>
              <a:t>Judy </a:t>
            </a:r>
            <a:r>
              <a:rPr lang="en-US" sz="1600" dirty="0">
                <a:solidFill>
                  <a:schemeClr val="tx1"/>
                </a:solidFill>
              </a:rPr>
              <a:t>Tejero</a:t>
            </a:r>
          </a:p>
          <a:p>
            <a:pPr lvl="1">
              <a:buFont typeface="Arial" pitchFamily="34" charset="0"/>
              <a:buChar char="•"/>
            </a:pPr>
            <a:r>
              <a:rPr lang="en-US" sz="1600" dirty="0">
                <a:solidFill>
                  <a:schemeClr val="tx1"/>
                </a:solidFill>
              </a:rPr>
              <a:t>Amy </a:t>
            </a:r>
            <a:r>
              <a:rPr lang="en-US" sz="1600" dirty="0" smtClean="0">
                <a:solidFill>
                  <a:schemeClr val="tx1"/>
                </a:solidFill>
              </a:rPr>
              <a:t>Wohl</a:t>
            </a:r>
          </a:p>
          <a:p>
            <a:pPr lvl="1">
              <a:buFont typeface="Arial" pitchFamily="34" charset="0"/>
              <a:buChar char="•"/>
            </a:pPr>
            <a:endParaRPr lang="en-US" sz="1600" dirty="0">
              <a:solidFill>
                <a:schemeClr val="tx1"/>
              </a:solidFill>
            </a:endParaRPr>
          </a:p>
          <a:p>
            <a:pPr>
              <a:buFont typeface="Arial" pitchFamily="34" charset="0"/>
              <a:buChar char="•"/>
            </a:pPr>
            <a:r>
              <a:rPr lang="en-US" sz="1600" dirty="0" smtClean="0">
                <a:solidFill>
                  <a:schemeClr val="tx1"/>
                </a:solidFill>
              </a:rPr>
              <a:t>Mississippi</a:t>
            </a:r>
          </a:p>
          <a:p>
            <a:pPr lvl="1">
              <a:buFont typeface="Arial" pitchFamily="34" charset="0"/>
              <a:buChar char="•"/>
            </a:pPr>
            <a:r>
              <a:rPr lang="en-US" sz="1600" dirty="0" smtClean="0">
                <a:solidFill>
                  <a:schemeClr val="tx1"/>
                </a:solidFill>
              </a:rPr>
              <a:t>Kendra Johnson</a:t>
            </a:r>
          </a:p>
          <a:p>
            <a:pPr lvl="1">
              <a:buFont typeface="Arial" pitchFamily="34" charset="0"/>
              <a:buChar char="•"/>
            </a:pPr>
            <a:r>
              <a:rPr lang="en-US" sz="1600" dirty="0" smtClean="0">
                <a:solidFill>
                  <a:schemeClr val="tx1"/>
                </a:solidFill>
              </a:rPr>
              <a:t>Leandro Mena</a:t>
            </a:r>
          </a:p>
          <a:p>
            <a:pPr lvl="1">
              <a:buFont typeface="Arial" pitchFamily="34" charset="0"/>
              <a:buChar char="•"/>
            </a:pPr>
            <a:r>
              <a:rPr lang="en-US" sz="1600" dirty="0" smtClean="0">
                <a:solidFill>
                  <a:schemeClr val="tx1"/>
                </a:solidFill>
              </a:rPr>
              <a:t>Tiffany McDonald</a:t>
            </a:r>
          </a:p>
          <a:p>
            <a:pPr lvl="1">
              <a:buFont typeface="Arial" pitchFamily="34" charset="0"/>
              <a:buChar char="•"/>
            </a:pPr>
            <a:endParaRPr lang="en-US" sz="1600" dirty="0" smtClean="0">
              <a:solidFill>
                <a:schemeClr val="tx1"/>
              </a:solidFill>
            </a:endParaRPr>
          </a:p>
          <a:p>
            <a:pPr>
              <a:buFont typeface="Arial" pitchFamily="34" charset="0"/>
              <a:buChar char="•"/>
            </a:pPr>
            <a:r>
              <a:rPr lang="en-US" sz="1600" dirty="0" smtClean="0">
                <a:solidFill>
                  <a:schemeClr val="tx1"/>
                </a:solidFill>
              </a:rPr>
              <a:t>New York City</a:t>
            </a:r>
          </a:p>
          <a:p>
            <a:pPr lvl="1">
              <a:buFont typeface="Arial" pitchFamily="34" charset="0"/>
              <a:buChar char="•"/>
            </a:pPr>
            <a:r>
              <a:rPr lang="en-US" sz="1600" dirty="0" smtClean="0">
                <a:solidFill>
                  <a:schemeClr val="tx1"/>
                </a:solidFill>
              </a:rPr>
              <a:t>Chi-Chi </a:t>
            </a:r>
            <a:r>
              <a:rPr lang="en-US" sz="1600" dirty="0" err="1" smtClean="0">
                <a:solidFill>
                  <a:schemeClr val="tx1"/>
                </a:solidFill>
              </a:rPr>
              <a:t>Udeagu</a:t>
            </a:r>
            <a:endParaRPr lang="en-US" sz="1600" dirty="0" smtClean="0">
              <a:solidFill>
                <a:schemeClr val="tx1"/>
              </a:solidFill>
            </a:endParaRPr>
          </a:p>
          <a:p>
            <a:pPr lvl="1">
              <a:buFont typeface="Arial" pitchFamily="34" charset="0"/>
              <a:buChar char="•"/>
            </a:pPr>
            <a:r>
              <a:rPr lang="en-US" sz="1600" dirty="0" smtClean="0">
                <a:solidFill>
                  <a:schemeClr val="tx1"/>
                </a:solidFill>
              </a:rPr>
              <a:t>Chris Williams</a:t>
            </a:r>
          </a:p>
          <a:p>
            <a:pPr lvl="1"/>
            <a:endParaRPr lang="en-US" sz="1600" dirty="0" smtClean="0">
              <a:solidFill>
                <a:schemeClr val="tx1"/>
              </a:solidFill>
            </a:endParaRPr>
          </a:p>
        </p:txBody>
      </p:sp>
      <p:sp>
        <p:nvSpPr>
          <p:cNvPr id="8" name="Content Placeholder 2"/>
          <p:cNvSpPr txBox="1">
            <a:spLocks/>
          </p:cNvSpPr>
          <p:nvPr/>
        </p:nvSpPr>
        <p:spPr>
          <a:xfrm>
            <a:off x="5981700" y="1143000"/>
            <a:ext cx="2819400" cy="45720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en-US" sz="1600" dirty="0">
                <a:solidFill>
                  <a:schemeClr val="tx1"/>
                </a:solidFill>
              </a:rPr>
              <a:t>San Francisco</a:t>
            </a:r>
          </a:p>
          <a:p>
            <a:pPr lvl="1">
              <a:buFont typeface="Arial" pitchFamily="34" charset="0"/>
              <a:buChar char="•"/>
            </a:pPr>
            <a:r>
              <a:rPr lang="en-US" sz="1600" dirty="0">
                <a:solidFill>
                  <a:schemeClr val="tx1"/>
                </a:solidFill>
              </a:rPr>
              <a:t>Allison Hughes</a:t>
            </a:r>
          </a:p>
          <a:p>
            <a:pPr lvl="1">
              <a:buFont typeface="Arial" pitchFamily="34" charset="0"/>
              <a:buChar char="•"/>
            </a:pPr>
            <a:r>
              <a:rPr lang="en-US" sz="1600" dirty="0">
                <a:solidFill>
                  <a:schemeClr val="tx1"/>
                </a:solidFill>
              </a:rPr>
              <a:t>Maree Kay Parisi</a:t>
            </a:r>
          </a:p>
          <a:p>
            <a:pPr lvl="1">
              <a:buFont typeface="Arial" pitchFamily="34" charset="0"/>
              <a:buChar char="•"/>
            </a:pPr>
            <a:r>
              <a:rPr lang="en-US" sz="1600" dirty="0">
                <a:solidFill>
                  <a:schemeClr val="tx1"/>
                </a:solidFill>
              </a:rPr>
              <a:t>Susan Scheer</a:t>
            </a:r>
          </a:p>
          <a:p>
            <a:pPr lvl="1">
              <a:buFont typeface="Arial" pitchFamily="34" charset="0"/>
              <a:buChar char="•"/>
            </a:pPr>
            <a:endParaRPr lang="en-US" sz="1600" dirty="0">
              <a:solidFill>
                <a:schemeClr val="tx1"/>
              </a:solidFill>
            </a:endParaRPr>
          </a:p>
          <a:p>
            <a:pPr>
              <a:buFont typeface="Arial" pitchFamily="34" charset="0"/>
              <a:buChar char="•"/>
            </a:pPr>
            <a:r>
              <a:rPr lang="en-US" sz="1600" dirty="0">
                <a:solidFill>
                  <a:schemeClr val="tx1"/>
                </a:solidFill>
              </a:rPr>
              <a:t>Washington</a:t>
            </a:r>
          </a:p>
          <a:p>
            <a:pPr lvl="1">
              <a:buFont typeface="Arial" pitchFamily="34" charset="0"/>
              <a:buChar char="•"/>
            </a:pPr>
            <a:r>
              <a:rPr lang="en-US" sz="1600" dirty="0">
                <a:solidFill>
                  <a:schemeClr val="tx1"/>
                </a:solidFill>
              </a:rPr>
              <a:t>Susan Buskin</a:t>
            </a:r>
          </a:p>
          <a:p>
            <a:pPr lvl="1">
              <a:buFont typeface="Arial" pitchFamily="34" charset="0"/>
              <a:buChar char="•"/>
            </a:pPr>
            <a:r>
              <a:rPr lang="en-US" sz="1600" dirty="0">
                <a:solidFill>
                  <a:schemeClr val="tx1"/>
                </a:solidFill>
              </a:rPr>
              <a:t>Julia Hood</a:t>
            </a:r>
          </a:p>
          <a:p>
            <a:pPr lvl="1">
              <a:buFont typeface="Arial" pitchFamily="34" charset="0"/>
              <a:buChar char="•"/>
            </a:pPr>
            <a:r>
              <a:rPr lang="en-US" sz="1600" dirty="0">
                <a:solidFill>
                  <a:schemeClr val="tx1"/>
                </a:solidFill>
              </a:rPr>
              <a:t>Tom Jaenicke</a:t>
            </a:r>
          </a:p>
          <a:p>
            <a:pPr lvl="1">
              <a:buFont typeface="Arial" pitchFamily="34" charset="0"/>
              <a:buChar char="•"/>
            </a:pPr>
            <a:r>
              <a:rPr lang="en-US" sz="1600" dirty="0">
                <a:solidFill>
                  <a:schemeClr val="tx1"/>
                </a:solidFill>
              </a:rPr>
              <a:t>Jennifer </a:t>
            </a:r>
            <a:r>
              <a:rPr lang="en-US" sz="1600" dirty="0" err="1">
                <a:solidFill>
                  <a:schemeClr val="tx1"/>
                </a:solidFill>
              </a:rPr>
              <a:t>Reuer</a:t>
            </a:r>
            <a:endParaRPr lang="en-US" sz="1600" dirty="0">
              <a:solidFill>
                <a:schemeClr val="tx1"/>
              </a:solidFill>
            </a:endParaRPr>
          </a:p>
          <a:p>
            <a:pPr lvl="1">
              <a:buFont typeface="Arial" pitchFamily="34" charset="0"/>
              <a:buChar char="•"/>
            </a:pPr>
            <a:endParaRPr lang="en-US" sz="1600" dirty="0">
              <a:solidFill>
                <a:schemeClr val="tx1"/>
              </a:solidFill>
            </a:endParaRPr>
          </a:p>
          <a:p>
            <a:pPr>
              <a:buFont typeface="Arial" pitchFamily="34" charset="0"/>
              <a:buChar char="•"/>
            </a:pPr>
            <a:r>
              <a:rPr lang="en-US" sz="1600" dirty="0">
                <a:solidFill>
                  <a:schemeClr val="tx1"/>
                </a:solidFill>
              </a:rPr>
              <a:t>Georgia MMP</a:t>
            </a:r>
          </a:p>
          <a:p>
            <a:pPr lvl="1">
              <a:buFont typeface="Arial" pitchFamily="34" charset="0"/>
              <a:buChar char="•"/>
            </a:pPr>
            <a:r>
              <a:rPr lang="en-US" sz="1600" dirty="0">
                <a:solidFill>
                  <a:schemeClr val="tx1"/>
                </a:solidFill>
              </a:rPr>
              <a:t>Jane Kelly</a:t>
            </a:r>
          </a:p>
          <a:p>
            <a:pPr lvl="1">
              <a:buFont typeface="Arial" pitchFamily="34" charset="0"/>
              <a:buChar char="•"/>
            </a:pPr>
            <a:r>
              <a:rPr lang="en-US" sz="1600" dirty="0">
                <a:solidFill>
                  <a:schemeClr val="tx1"/>
                </a:solidFill>
              </a:rPr>
              <a:t>Eugene </a:t>
            </a:r>
            <a:r>
              <a:rPr lang="en-US" sz="1600" dirty="0" err="1">
                <a:solidFill>
                  <a:schemeClr val="tx1"/>
                </a:solidFill>
              </a:rPr>
              <a:t>Pennisi</a:t>
            </a:r>
            <a:endParaRPr lang="en-US" sz="1600" dirty="0">
              <a:solidFill>
                <a:schemeClr val="tx1"/>
              </a:solidFill>
            </a:endParaRPr>
          </a:p>
          <a:p>
            <a:pPr lvl="1">
              <a:buFont typeface="Arial" pitchFamily="34" charset="0"/>
              <a:buChar char="•"/>
            </a:pPr>
            <a:r>
              <a:rPr lang="en-US" sz="1600" dirty="0">
                <a:solidFill>
                  <a:schemeClr val="tx1"/>
                </a:solidFill>
              </a:rPr>
              <a:t>Pascale </a:t>
            </a:r>
            <a:r>
              <a:rPr lang="en-US" sz="1600" dirty="0" err="1">
                <a:solidFill>
                  <a:schemeClr val="tx1"/>
                </a:solidFill>
              </a:rPr>
              <a:t>Whortley</a:t>
            </a:r>
            <a:endParaRPr lang="en-US" sz="1600" dirty="0">
              <a:solidFill>
                <a:schemeClr val="tx1"/>
              </a:solidFill>
            </a:endParaRPr>
          </a:p>
          <a:p>
            <a:endParaRPr lang="en-US" sz="1600" dirty="0">
              <a:solidFill>
                <a:schemeClr val="tx1"/>
              </a:solidFill>
            </a:endParaRPr>
          </a:p>
        </p:txBody>
      </p:sp>
    </p:spTree>
    <p:extLst>
      <p:ext uri="{BB962C8B-B14F-4D97-AF65-F5344CB8AC3E}">
        <p14:creationId xmlns="" xmlns:p14="http://schemas.microsoft.com/office/powerpoint/2010/main" val="350075851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pPr algn="ctr"/>
            <a:r>
              <a:rPr lang="en-US" sz="3600" b="0" dirty="0" smtClean="0">
                <a:latin typeface="+mn-lt"/>
              </a:rPr>
              <a:t>Caveats</a:t>
            </a:r>
            <a:endParaRPr lang="en-US" sz="3600" b="0" dirty="0">
              <a:latin typeface="+mn-lt"/>
            </a:endParaRPr>
          </a:p>
        </p:txBody>
      </p:sp>
      <p:sp>
        <p:nvSpPr>
          <p:cNvPr id="3" name="Content Placeholder 2"/>
          <p:cNvSpPr>
            <a:spLocks noGrp="1"/>
          </p:cNvSpPr>
          <p:nvPr>
            <p:ph idx="1"/>
          </p:nvPr>
        </p:nvSpPr>
        <p:spPr>
          <a:xfrm>
            <a:off x="457200" y="1905000"/>
            <a:ext cx="8229600" cy="4191000"/>
          </a:xfrm>
        </p:spPr>
        <p:txBody>
          <a:bodyPr/>
          <a:lstStyle/>
          <a:p>
            <a:pPr>
              <a:buFont typeface="Arial" pitchFamily="34" charset="0"/>
              <a:buChar char="•"/>
            </a:pPr>
            <a:r>
              <a:rPr lang="en-US" dirty="0" smtClean="0">
                <a:solidFill>
                  <a:schemeClr val="tx1"/>
                </a:solidFill>
                <a:latin typeface="+mn-lt"/>
              </a:rPr>
              <a:t>Unpublished data: please do not distribute</a:t>
            </a:r>
          </a:p>
          <a:p>
            <a:pPr>
              <a:buFont typeface="Arial" pitchFamily="34" charset="0"/>
              <a:buChar char="•"/>
            </a:pPr>
            <a:endParaRPr lang="en-US" dirty="0">
              <a:solidFill>
                <a:schemeClr val="tx1"/>
              </a:solidFill>
              <a:latin typeface="+mn-lt"/>
            </a:endParaRPr>
          </a:p>
          <a:p>
            <a:pPr>
              <a:buFont typeface="Arial" pitchFamily="34" charset="0"/>
              <a:buChar char="•"/>
            </a:pPr>
            <a:r>
              <a:rPr lang="en-US" dirty="0" smtClean="0">
                <a:solidFill>
                  <a:schemeClr val="tx1"/>
                </a:solidFill>
                <a:latin typeface="+mn-lt"/>
              </a:rPr>
              <a:t>Findings and conclusions are those of the speaker</a:t>
            </a:r>
          </a:p>
          <a:p>
            <a:pPr lvl="1">
              <a:buFont typeface="Arial" pitchFamily="34" charset="0"/>
              <a:buChar char="•"/>
            </a:pPr>
            <a:r>
              <a:rPr lang="en-US" dirty="0" smtClean="0">
                <a:solidFill>
                  <a:schemeClr val="tx1"/>
                </a:solidFill>
                <a:latin typeface="+mn-lt"/>
              </a:rPr>
              <a:t>Not formally cleared</a:t>
            </a:r>
            <a:endParaRPr lang="en-US" dirty="0">
              <a:solidFill>
                <a:schemeClr val="tx1"/>
              </a:solidFill>
              <a:latin typeface="+mn-lt"/>
            </a:endParaRPr>
          </a:p>
        </p:txBody>
      </p:sp>
    </p:spTree>
    <p:extLst>
      <p:ext uri="{BB962C8B-B14F-4D97-AF65-F5344CB8AC3E}">
        <p14:creationId xmlns="" xmlns:p14="http://schemas.microsoft.com/office/powerpoint/2010/main" val="148217386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3999" y="1600200"/>
            <a:ext cx="6036671"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52400"/>
            <a:ext cx="9144000" cy="1219200"/>
          </a:xfrm>
        </p:spPr>
        <p:txBody>
          <a:bodyPr/>
          <a:lstStyle/>
          <a:p>
            <a:pPr algn="ctr">
              <a:lnSpc>
                <a:spcPct val="100000"/>
              </a:lnSpc>
            </a:pPr>
            <a:r>
              <a:rPr lang="en-US" sz="3600" b="0" dirty="0" smtClean="0">
                <a:latin typeface="+mn-lt"/>
              </a:rPr>
              <a:t>Continuum of HIV Care: </a:t>
            </a:r>
            <a:br>
              <a:rPr lang="en-US" sz="3600" b="0" dirty="0" smtClean="0">
                <a:latin typeface="+mn-lt"/>
              </a:rPr>
            </a:br>
            <a:r>
              <a:rPr lang="en-US" sz="3600" b="0" dirty="0" smtClean="0">
                <a:latin typeface="+mn-lt"/>
              </a:rPr>
              <a:t>MMP’s Current Role</a:t>
            </a:r>
            <a:endParaRPr lang="en-US" sz="3600" b="0" dirty="0">
              <a:latin typeface="+mn-lt"/>
            </a:endParaRPr>
          </a:p>
        </p:txBody>
      </p:sp>
      <p:sp>
        <p:nvSpPr>
          <p:cNvPr id="6" name="Oval 5"/>
          <p:cNvSpPr/>
          <p:nvPr/>
        </p:nvSpPr>
        <p:spPr>
          <a:xfrm>
            <a:off x="3809989" y="3524257"/>
            <a:ext cx="914391" cy="1752593"/>
          </a:xfrm>
          <a:prstGeom prst="ellipse">
            <a:avLst/>
          </a:prstGeom>
          <a:noFill/>
          <a:ln>
            <a:solidFill>
              <a:srgbClr val="9A3B2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 name="Right Brace 6"/>
          <p:cNvSpPr/>
          <p:nvPr/>
        </p:nvSpPr>
        <p:spPr>
          <a:xfrm rot="16200000">
            <a:off x="5324479" y="1762136"/>
            <a:ext cx="323835" cy="3200406"/>
          </a:xfrm>
          <a:prstGeom prst="rightBrace">
            <a:avLst/>
          </a:prstGeom>
          <a:ln w="31750">
            <a:solidFill>
              <a:srgbClr val="9A3B26"/>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8" name="TextBox 7"/>
          <p:cNvSpPr txBox="1"/>
          <p:nvPr/>
        </p:nvSpPr>
        <p:spPr>
          <a:xfrm>
            <a:off x="3505206" y="2667000"/>
            <a:ext cx="3733794" cy="4571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rgbClr val="9A3B26"/>
                </a:solidFill>
              </a:rPr>
              <a:t>Current Facility-based MMP</a:t>
            </a:r>
            <a:endParaRPr lang="en-US" sz="1800" b="1" dirty="0">
              <a:solidFill>
                <a:srgbClr val="9A3B26"/>
              </a:solidFill>
            </a:endParaRPr>
          </a:p>
        </p:txBody>
      </p:sp>
      <p:sp>
        <p:nvSpPr>
          <p:cNvPr id="9" name="Text Placeholder 3"/>
          <p:cNvSpPr>
            <a:spLocks noGrp="1"/>
          </p:cNvSpPr>
          <p:nvPr>
            <p:ph type="body" sz="quarter" idx="11"/>
          </p:nvPr>
        </p:nvSpPr>
        <p:spPr>
          <a:xfrm>
            <a:off x="0" y="6400800"/>
            <a:ext cx="8229600" cy="228600"/>
          </a:xfrm>
        </p:spPr>
        <p:txBody>
          <a:bodyPr/>
          <a:lstStyle/>
          <a:p>
            <a:r>
              <a:rPr lang="en-US" dirty="0">
                <a:latin typeface="+mn-lt"/>
              </a:rPr>
              <a:t>MMWR, Vital Signs, 2014</a:t>
            </a:r>
          </a:p>
        </p:txBody>
      </p:sp>
    </p:spTree>
    <p:extLst>
      <p:ext uri="{BB962C8B-B14F-4D97-AF65-F5344CB8AC3E}">
        <p14:creationId xmlns="" xmlns:p14="http://schemas.microsoft.com/office/powerpoint/2010/main" val="371532730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3999" y="1676400"/>
            <a:ext cx="6036671"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7534" y="304800"/>
            <a:ext cx="8229600" cy="685800"/>
          </a:xfrm>
        </p:spPr>
        <p:txBody>
          <a:bodyPr/>
          <a:lstStyle/>
          <a:p>
            <a:pPr algn="ctr"/>
            <a:r>
              <a:rPr lang="en-US" sz="3600" b="0" dirty="0" smtClean="0">
                <a:solidFill>
                  <a:srgbClr val="002060"/>
                </a:solidFill>
                <a:latin typeface="+mn-lt"/>
              </a:rPr>
              <a:t>MMP Misses Persons Not in Care</a:t>
            </a:r>
            <a:endParaRPr lang="en-US" sz="3600" b="0" dirty="0">
              <a:solidFill>
                <a:srgbClr val="002060"/>
              </a:solidFill>
              <a:latin typeface="+mn-lt"/>
            </a:endParaRPr>
          </a:p>
        </p:txBody>
      </p:sp>
      <p:sp>
        <p:nvSpPr>
          <p:cNvPr id="9" name="Text Placeholder 3"/>
          <p:cNvSpPr>
            <a:spLocks noGrp="1"/>
          </p:cNvSpPr>
          <p:nvPr>
            <p:ph type="body" sz="quarter" idx="11"/>
          </p:nvPr>
        </p:nvSpPr>
        <p:spPr>
          <a:xfrm>
            <a:off x="0" y="6400800"/>
            <a:ext cx="8229600" cy="228600"/>
          </a:xfrm>
        </p:spPr>
        <p:txBody>
          <a:bodyPr/>
          <a:lstStyle/>
          <a:p>
            <a:r>
              <a:rPr lang="en-US" dirty="0">
                <a:latin typeface="+mn-lt"/>
              </a:rPr>
              <a:t>MMWR, Vital Signs, 2014</a:t>
            </a:r>
          </a:p>
        </p:txBody>
      </p:sp>
      <p:sp>
        <p:nvSpPr>
          <p:cNvPr id="10" name="Oval 9"/>
          <p:cNvSpPr/>
          <p:nvPr/>
        </p:nvSpPr>
        <p:spPr>
          <a:xfrm>
            <a:off x="3886200" y="3418992"/>
            <a:ext cx="762000" cy="1915007"/>
          </a:xfrm>
          <a:prstGeom prst="ellipse">
            <a:avLst/>
          </a:prstGeom>
          <a:noFill/>
          <a:ln>
            <a:solidFill>
              <a:srgbClr val="9A3B2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 name="Right Brace 10"/>
          <p:cNvSpPr/>
          <p:nvPr/>
        </p:nvSpPr>
        <p:spPr>
          <a:xfrm>
            <a:off x="4648200" y="2133600"/>
            <a:ext cx="533400" cy="1680868"/>
          </a:xfrm>
          <a:prstGeom prst="rightBrace">
            <a:avLst/>
          </a:prstGeom>
          <a:ln w="31750">
            <a:solidFill>
              <a:srgbClr val="9A3B26"/>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ln>
                <a:solidFill>
                  <a:srgbClr val="FF0000"/>
                </a:solidFill>
              </a:ln>
              <a:solidFill>
                <a:srgbClr val="FF0000"/>
              </a:solidFill>
            </a:endParaRPr>
          </a:p>
        </p:txBody>
      </p:sp>
      <p:sp>
        <p:nvSpPr>
          <p:cNvPr id="12" name="TextBox 11"/>
          <p:cNvSpPr txBox="1"/>
          <p:nvPr/>
        </p:nvSpPr>
        <p:spPr>
          <a:xfrm>
            <a:off x="5054600" y="2590800"/>
            <a:ext cx="1473200" cy="1447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chemeClr val="accent3"/>
                </a:solidFill>
              </a:rPr>
              <a:t>Diagnosed but not in care</a:t>
            </a:r>
            <a:endParaRPr lang="en-US" sz="1800" b="1" dirty="0">
              <a:solidFill>
                <a:schemeClr val="accent3"/>
              </a:solidFill>
            </a:endParaRPr>
          </a:p>
        </p:txBody>
      </p:sp>
      <p:sp>
        <p:nvSpPr>
          <p:cNvPr id="13" name="Oval 12"/>
          <p:cNvSpPr/>
          <p:nvPr/>
        </p:nvSpPr>
        <p:spPr>
          <a:xfrm>
            <a:off x="2514600" y="1900532"/>
            <a:ext cx="990600" cy="3433467"/>
          </a:xfrm>
          <a:prstGeom prst="ellipse">
            <a:avLst/>
          </a:prstGeom>
          <a:noFill/>
          <a:ln>
            <a:solidFill>
              <a:srgbClr val="9A3B2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 xmlns:p14="http://schemas.microsoft.com/office/powerpoint/2010/main" val="201199428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pPr algn="ctr"/>
            <a:r>
              <a:rPr lang="en-US" sz="3600" b="0" dirty="0" smtClean="0">
                <a:solidFill>
                  <a:srgbClr val="002060"/>
                </a:solidFill>
                <a:latin typeface="+mn-lt"/>
              </a:rPr>
              <a:t>Basic CSBS Procedures</a:t>
            </a:r>
            <a:endParaRPr lang="en-US" sz="3600" b="0" dirty="0">
              <a:solidFill>
                <a:srgbClr val="002060"/>
              </a:solidFill>
              <a:latin typeface="+mn-lt"/>
            </a:endParaRPr>
          </a:p>
        </p:txBody>
      </p:sp>
      <p:sp>
        <p:nvSpPr>
          <p:cNvPr id="3" name="Content Placeholder 2"/>
          <p:cNvSpPr>
            <a:spLocks noGrp="1"/>
          </p:cNvSpPr>
          <p:nvPr>
            <p:ph idx="1"/>
          </p:nvPr>
        </p:nvSpPr>
        <p:spPr/>
        <p:txBody>
          <a:bodyPr/>
          <a:lstStyle/>
          <a:p>
            <a:pPr>
              <a:buFont typeface="Arial" pitchFamily="34" charset="0"/>
              <a:buChar char="•"/>
            </a:pPr>
            <a:r>
              <a:rPr lang="en-US" dirty="0" smtClean="0">
                <a:solidFill>
                  <a:schemeClr val="tx1"/>
                </a:solidFill>
                <a:latin typeface="+mn-lt"/>
              </a:rPr>
              <a:t>Persons sampled out of national case surveillance data </a:t>
            </a:r>
          </a:p>
          <a:p>
            <a:pPr lvl="1">
              <a:buFont typeface="Arial" pitchFamily="34" charset="0"/>
              <a:buChar char="•"/>
            </a:pPr>
            <a:r>
              <a:rPr lang="en-US" dirty="0" smtClean="0">
                <a:solidFill>
                  <a:schemeClr val="tx1"/>
                </a:solidFill>
                <a:latin typeface="+mn-lt"/>
              </a:rPr>
              <a:t>All living HIV-diagnosed adults are eligible</a:t>
            </a:r>
          </a:p>
          <a:p>
            <a:pPr lvl="1">
              <a:buFont typeface="Arial" pitchFamily="34" charset="0"/>
              <a:buChar char="•"/>
            </a:pPr>
            <a:r>
              <a:rPr lang="en-US" dirty="0" smtClean="0">
                <a:solidFill>
                  <a:schemeClr val="tx1"/>
                </a:solidFill>
                <a:latin typeface="+mn-lt"/>
              </a:rPr>
              <a:t>Oversampling of recently diagnosed persons</a:t>
            </a:r>
          </a:p>
          <a:p>
            <a:pPr lvl="1">
              <a:buFont typeface="Arial" pitchFamily="34" charset="0"/>
              <a:buChar char="•"/>
            </a:pPr>
            <a:endParaRPr lang="en-US" dirty="0">
              <a:solidFill>
                <a:schemeClr val="tx1"/>
              </a:solidFill>
              <a:latin typeface="+mn-lt"/>
            </a:endParaRPr>
          </a:p>
          <a:p>
            <a:pPr>
              <a:buFont typeface="Arial" pitchFamily="34" charset="0"/>
              <a:buChar char="•"/>
            </a:pPr>
            <a:r>
              <a:rPr lang="en-US" dirty="0" smtClean="0">
                <a:solidFill>
                  <a:schemeClr val="tx1"/>
                </a:solidFill>
                <a:latin typeface="+mn-lt"/>
              </a:rPr>
              <a:t>Persons located through public health and other available data systems</a:t>
            </a:r>
          </a:p>
          <a:p>
            <a:pPr>
              <a:buFont typeface="Arial" pitchFamily="34" charset="0"/>
              <a:buChar char="•"/>
            </a:pPr>
            <a:endParaRPr lang="en-US" dirty="0">
              <a:solidFill>
                <a:schemeClr val="tx1"/>
              </a:solidFill>
              <a:latin typeface="+mn-lt"/>
            </a:endParaRPr>
          </a:p>
          <a:p>
            <a:pPr>
              <a:buFont typeface="Arial" pitchFamily="34" charset="0"/>
              <a:buChar char="•"/>
            </a:pPr>
            <a:r>
              <a:rPr lang="en-US" dirty="0" smtClean="0">
                <a:solidFill>
                  <a:schemeClr val="tx1"/>
                </a:solidFill>
                <a:latin typeface="+mn-lt"/>
              </a:rPr>
              <a:t>Like MMP, interview, medical record abstraction, and  linked case surveillance data collected and weighted</a:t>
            </a:r>
          </a:p>
          <a:p>
            <a:endParaRPr lang="en-US" dirty="0">
              <a:solidFill>
                <a:schemeClr val="tx1"/>
              </a:solidFill>
              <a:latin typeface="+mn-lt"/>
            </a:endParaRPr>
          </a:p>
          <a:p>
            <a:endParaRPr lang="en-US" dirty="0">
              <a:solidFill>
                <a:schemeClr val="tx1"/>
              </a:solidFill>
              <a:latin typeface="+mn-lt"/>
            </a:endParaRPr>
          </a:p>
        </p:txBody>
      </p:sp>
    </p:spTree>
    <p:extLst>
      <p:ext uri="{BB962C8B-B14F-4D97-AF65-F5344CB8AC3E}">
        <p14:creationId xmlns="" xmlns:p14="http://schemas.microsoft.com/office/powerpoint/2010/main" val="225129499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pPr algn="ctr"/>
            <a:r>
              <a:rPr lang="en-US" sz="3600" b="0" dirty="0" smtClean="0">
                <a:solidFill>
                  <a:srgbClr val="002060"/>
                </a:solidFill>
                <a:latin typeface="+mn-lt"/>
              </a:rPr>
              <a:t>Key Outcomes</a:t>
            </a:r>
            <a:endParaRPr lang="en-US" sz="3600" b="0" dirty="0">
              <a:solidFill>
                <a:srgbClr val="002060"/>
              </a:solidFill>
              <a:latin typeface="+mn-lt"/>
            </a:endParaRPr>
          </a:p>
        </p:txBody>
      </p:sp>
      <p:sp>
        <p:nvSpPr>
          <p:cNvPr id="3" name="Content Placeholder 2"/>
          <p:cNvSpPr>
            <a:spLocks noGrp="1"/>
          </p:cNvSpPr>
          <p:nvPr>
            <p:ph idx="1"/>
          </p:nvPr>
        </p:nvSpPr>
        <p:spPr/>
        <p:txBody>
          <a:bodyPr/>
          <a:lstStyle/>
          <a:p>
            <a:pPr>
              <a:buFont typeface="Arial" pitchFamily="34" charset="0"/>
              <a:buChar char="•"/>
            </a:pPr>
            <a:r>
              <a:rPr lang="en-US" dirty="0" smtClean="0">
                <a:solidFill>
                  <a:schemeClr val="tx1"/>
                </a:solidFill>
                <a:latin typeface="+mn-lt"/>
              </a:rPr>
              <a:t>Interview response rate</a:t>
            </a:r>
          </a:p>
          <a:p>
            <a:pPr>
              <a:buFont typeface="Arial" pitchFamily="34" charset="0"/>
              <a:buChar char="•"/>
            </a:pPr>
            <a:endParaRPr lang="en-US" dirty="0">
              <a:solidFill>
                <a:schemeClr val="tx1"/>
              </a:solidFill>
              <a:latin typeface="+mn-lt"/>
            </a:endParaRPr>
          </a:p>
          <a:p>
            <a:pPr>
              <a:buFont typeface="Arial" pitchFamily="34" charset="0"/>
              <a:buChar char="•"/>
            </a:pPr>
            <a:r>
              <a:rPr lang="en-US" dirty="0" smtClean="0">
                <a:solidFill>
                  <a:schemeClr val="tx1"/>
                </a:solidFill>
                <a:latin typeface="+mn-lt"/>
              </a:rPr>
              <a:t>Inclusion of new population</a:t>
            </a:r>
            <a:endParaRPr lang="en-US" dirty="0">
              <a:solidFill>
                <a:schemeClr val="tx1"/>
              </a:solidFill>
              <a:latin typeface="+mn-lt"/>
            </a:endParaRPr>
          </a:p>
        </p:txBody>
      </p:sp>
    </p:spTree>
    <p:extLst>
      <p:ext uri="{BB962C8B-B14F-4D97-AF65-F5344CB8AC3E}">
        <p14:creationId xmlns="" xmlns:p14="http://schemas.microsoft.com/office/powerpoint/2010/main" val="382767910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lnSpc>
                <a:spcPct val="100000"/>
              </a:lnSpc>
            </a:pPr>
            <a:r>
              <a:rPr lang="en-US" sz="3600" b="0" dirty="0" smtClean="0">
                <a:solidFill>
                  <a:srgbClr val="002060"/>
                </a:solidFill>
                <a:latin typeface="+mn-lt"/>
              </a:rPr>
              <a:t>Decision to Incorporate </a:t>
            </a:r>
            <a:br>
              <a:rPr lang="en-US" sz="3600" b="0" dirty="0" smtClean="0">
                <a:solidFill>
                  <a:srgbClr val="002060"/>
                </a:solidFill>
                <a:latin typeface="+mn-lt"/>
              </a:rPr>
            </a:br>
            <a:r>
              <a:rPr lang="en-US" sz="3600" b="0" dirty="0" smtClean="0">
                <a:solidFill>
                  <a:srgbClr val="002060"/>
                </a:solidFill>
                <a:latin typeface="+mn-lt"/>
              </a:rPr>
              <a:t>CSBS Methods into MMP</a:t>
            </a:r>
            <a:endParaRPr lang="en-US" sz="3600" b="0" dirty="0">
              <a:solidFill>
                <a:srgbClr val="002060"/>
              </a:solidFill>
              <a:latin typeface="+mn-lt"/>
            </a:endParaRPr>
          </a:p>
        </p:txBody>
      </p:sp>
      <p:sp>
        <p:nvSpPr>
          <p:cNvPr id="3" name="Content Placeholder 2"/>
          <p:cNvSpPr>
            <a:spLocks noGrp="1"/>
          </p:cNvSpPr>
          <p:nvPr>
            <p:ph idx="1"/>
          </p:nvPr>
        </p:nvSpPr>
        <p:spPr/>
        <p:txBody>
          <a:bodyPr/>
          <a:lstStyle/>
          <a:p>
            <a:pPr>
              <a:buFont typeface="Arial" pitchFamily="34" charset="0"/>
              <a:buChar char="•"/>
            </a:pPr>
            <a:r>
              <a:rPr lang="en-US" dirty="0">
                <a:solidFill>
                  <a:schemeClr val="tx1"/>
                </a:solidFill>
                <a:latin typeface="+mn-lt"/>
              </a:rPr>
              <a:t>Promising pilot </a:t>
            </a:r>
            <a:r>
              <a:rPr lang="en-US" dirty="0" smtClean="0">
                <a:solidFill>
                  <a:schemeClr val="tx1"/>
                </a:solidFill>
                <a:latin typeface="+mn-lt"/>
              </a:rPr>
              <a:t>experience</a:t>
            </a:r>
          </a:p>
          <a:p>
            <a:pPr lvl="1">
              <a:buFont typeface="Arial" pitchFamily="34" charset="0"/>
              <a:buChar char="•"/>
            </a:pPr>
            <a:r>
              <a:rPr lang="en-US" dirty="0" smtClean="0">
                <a:solidFill>
                  <a:schemeClr val="tx1"/>
                </a:solidFill>
                <a:latin typeface="+mn-lt"/>
              </a:rPr>
              <a:t>Comparable overall response rate</a:t>
            </a:r>
          </a:p>
          <a:p>
            <a:pPr lvl="1">
              <a:buFont typeface="Arial" pitchFamily="34" charset="0"/>
              <a:buChar char="•"/>
            </a:pPr>
            <a:r>
              <a:rPr lang="en-US" dirty="0" smtClean="0">
                <a:solidFill>
                  <a:schemeClr val="tx1"/>
                </a:solidFill>
                <a:latin typeface="+mn-lt"/>
              </a:rPr>
              <a:t>About ¼ of CSBS participants less engaged in care than MMP participants</a:t>
            </a:r>
            <a:endParaRPr lang="en-US" dirty="0">
              <a:solidFill>
                <a:schemeClr val="tx1"/>
              </a:solidFill>
              <a:latin typeface="+mn-lt"/>
            </a:endParaRPr>
          </a:p>
          <a:p>
            <a:pPr>
              <a:buFont typeface="Arial" pitchFamily="34" charset="0"/>
              <a:buChar char="•"/>
            </a:pPr>
            <a:endParaRPr lang="en-US" dirty="0" smtClean="0">
              <a:solidFill>
                <a:schemeClr val="tx1"/>
              </a:solidFill>
              <a:latin typeface="+mn-lt"/>
            </a:endParaRPr>
          </a:p>
          <a:p>
            <a:pPr>
              <a:buFont typeface="Arial" pitchFamily="34" charset="0"/>
              <a:buChar char="•"/>
            </a:pPr>
            <a:r>
              <a:rPr lang="en-US" dirty="0" smtClean="0">
                <a:solidFill>
                  <a:schemeClr val="tx1"/>
                </a:solidFill>
                <a:latin typeface="+mn-lt"/>
              </a:rPr>
              <a:t>Compelling public health data needs</a:t>
            </a:r>
            <a:endParaRPr lang="en-US" dirty="0">
              <a:solidFill>
                <a:schemeClr val="tx1"/>
              </a:solidFill>
              <a:latin typeface="+mn-lt"/>
            </a:endParaRPr>
          </a:p>
          <a:p>
            <a:pPr>
              <a:buFont typeface="Arial" pitchFamily="34" charset="0"/>
              <a:buChar char="•"/>
            </a:pPr>
            <a:endParaRPr lang="en-US" dirty="0">
              <a:solidFill>
                <a:schemeClr val="tx1"/>
              </a:solidFill>
              <a:latin typeface="+mn-lt"/>
            </a:endParaRPr>
          </a:p>
          <a:p>
            <a:pPr>
              <a:buFont typeface="Arial" pitchFamily="34" charset="0"/>
              <a:buChar char="•"/>
            </a:pPr>
            <a:r>
              <a:rPr lang="en-US" dirty="0" smtClean="0">
                <a:solidFill>
                  <a:schemeClr val="tx1"/>
                </a:solidFill>
                <a:latin typeface="+mn-lt"/>
              </a:rPr>
              <a:t>MMP to adopt CSBS methods in 2015</a:t>
            </a:r>
            <a:endParaRPr lang="en-US" dirty="0">
              <a:solidFill>
                <a:schemeClr val="tx1"/>
              </a:solidFill>
              <a:latin typeface="+mn-lt"/>
            </a:endParaRPr>
          </a:p>
        </p:txBody>
      </p:sp>
    </p:spTree>
    <p:extLst>
      <p:ext uri="{BB962C8B-B14F-4D97-AF65-F5344CB8AC3E}">
        <p14:creationId xmlns="" xmlns:p14="http://schemas.microsoft.com/office/powerpoint/2010/main" val="271895713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3200" dirty="0" smtClean="0"/>
              <a:t>Division of Disease Prevention</a:t>
            </a:r>
            <a:endParaRPr lang="en-US" sz="3200" dirty="0"/>
          </a:p>
        </p:txBody>
      </p:sp>
      <p:sp>
        <p:nvSpPr>
          <p:cNvPr id="5" name="Content Placeholder 4"/>
          <p:cNvSpPr>
            <a:spLocks noGrp="1"/>
          </p:cNvSpPr>
          <p:nvPr>
            <p:ph idx="1"/>
          </p:nvPr>
        </p:nvSpPr>
        <p:spPr/>
        <p:txBody>
          <a:bodyPr/>
          <a:lstStyle/>
          <a:p>
            <a:pPr>
              <a:buFont typeface="Arial" pitchFamily="34" charset="0"/>
              <a:buChar char="•"/>
            </a:pPr>
            <a:r>
              <a:rPr lang="en-US" dirty="0" smtClean="0"/>
              <a:t>Includes HIV Prevention, HIV Care (Ryan White grant), TB Control and Newcomer Health, and STD Surveillance and Field Operations</a:t>
            </a:r>
            <a:br>
              <a:rPr lang="en-US" dirty="0" smtClean="0"/>
            </a:br>
            <a:endParaRPr lang="en-US" dirty="0" smtClean="0"/>
          </a:p>
          <a:p>
            <a:pPr>
              <a:buFont typeface="Arial" pitchFamily="34" charset="0"/>
              <a:buChar char="•"/>
            </a:pPr>
            <a:r>
              <a:rPr lang="en-US" dirty="0" smtClean="0"/>
              <a:t>Part of the Office of Epidemiology</a:t>
            </a:r>
            <a:br>
              <a:rPr lang="en-US" dirty="0" smtClean="0"/>
            </a:br>
            <a:endParaRPr lang="en-US" dirty="0" smtClean="0"/>
          </a:p>
          <a:p>
            <a:pPr>
              <a:buFont typeface="Arial" pitchFamily="34" charset="0"/>
              <a:buChar char="•"/>
            </a:pPr>
            <a:r>
              <a:rPr lang="en-US" dirty="0" smtClean="0"/>
              <a:t>Webpage:</a:t>
            </a:r>
          </a:p>
          <a:p>
            <a:pPr lvl="1">
              <a:buNone/>
            </a:pPr>
            <a:r>
              <a:rPr lang="en-US" sz="2000" dirty="0" smtClean="0">
                <a:hlinkClick r:id="rId3"/>
              </a:rPr>
              <a:t>http://www.vdh.virginia.gov/epidemiology/DiseasePrevention/</a:t>
            </a:r>
            <a:endParaRPr lang="en-US" sz="2000" dirty="0" smtClean="0"/>
          </a:p>
          <a:p>
            <a:pPr lvl="1">
              <a:buNone/>
            </a:pPr>
            <a:endParaRPr lang="en-US" dirty="0" smtClean="0"/>
          </a:p>
          <a:p>
            <a:pPr lvl="1">
              <a:buNone/>
            </a:pPr>
            <a:r>
              <a:rPr lang="en-US" dirty="0" smtClean="0"/>
              <a:t>Facebook Page:</a:t>
            </a:r>
          </a:p>
          <a:p>
            <a:pPr lvl="1">
              <a:buNone/>
            </a:pPr>
            <a:r>
              <a:rPr lang="en-US" dirty="0" smtClean="0">
                <a:hlinkClick r:id="rId4"/>
              </a:rPr>
              <a:t>https://www.facebook.com/DiseasePreventionHotline</a:t>
            </a: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Changes in Facility Involvement</a:t>
            </a:r>
            <a:endParaRPr lang="en-US" dirty="0"/>
          </a:p>
        </p:txBody>
      </p:sp>
      <p:sp>
        <p:nvSpPr>
          <p:cNvPr id="3" name="Text Placeholder 2"/>
          <p:cNvSpPr>
            <a:spLocks noGrp="1"/>
          </p:cNvSpPr>
          <p:nvPr>
            <p:ph type="body" idx="1"/>
          </p:nvPr>
        </p:nvSpPr>
        <p:spPr>
          <a:xfrm>
            <a:off x="457200" y="1371600"/>
            <a:ext cx="4040188" cy="639762"/>
          </a:xfrm>
        </p:spPr>
        <p:txBody>
          <a:bodyPr/>
          <a:lstStyle/>
          <a:p>
            <a:pPr algn="ctr"/>
            <a:r>
              <a:rPr lang="en-US" dirty="0" smtClean="0">
                <a:solidFill>
                  <a:schemeClr val="tx1"/>
                </a:solidFill>
              </a:rPr>
              <a:t>MMP Facility Sampling</a:t>
            </a:r>
            <a:endParaRPr lang="en-US" dirty="0">
              <a:solidFill>
                <a:schemeClr val="tx1"/>
              </a:solidFill>
            </a:endParaRPr>
          </a:p>
        </p:txBody>
      </p:sp>
      <p:graphicFrame>
        <p:nvGraphicFramePr>
          <p:cNvPr id="7" name="Content Placeholder 6"/>
          <p:cNvGraphicFramePr>
            <a:graphicFrameLocks noGrp="1"/>
          </p:cNvGraphicFramePr>
          <p:nvPr>
            <p:ph sz="half" idx="2"/>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3"/>
          </p:nvPr>
        </p:nvSpPr>
        <p:spPr>
          <a:xfrm>
            <a:off x="4645025" y="1371600"/>
            <a:ext cx="4041775" cy="639762"/>
          </a:xfrm>
        </p:spPr>
        <p:txBody>
          <a:bodyPr/>
          <a:lstStyle/>
          <a:p>
            <a:pPr algn="ctr"/>
            <a:r>
              <a:rPr lang="en-US" dirty="0" err="1" smtClean="0">
                <a:solidFill>
                  <a:schemeClr val="tx1"/>
                </a:solidFill>
              </a:rPr>
              <a:t>MMP</a:t>
            </a:r>
            <a:r>
              <a:rPr lang="en-US" dirty="0" smtClean="0">
                <a:solidFill>
                  <a:schemeClr val="tx1"/>
                </a:solidFill>
              </a:rPr>
              <a:t> </a:t>
            </a:r>
            <a:r>
              <a:rPr lang="en-US" dirty="0" err="1" smtClean="0">
                <a:solidFill>
                  <a:schemeClr val="tx1"/>
                </a:solidFill>
              </a:rPr>
              <a:t>CSBS</a:t>
            </a:r>
            <a:endParaRPr lang="en-US" dirty="0">
              <a:solidFill>
                <a:schemeClr val="tx1"/>
              </a:solidFill>
            </a:endParaRPr>
          </a:p>
        </p:txBody>
      </p:sp>
      <p:graphicFrame>
        <p:nvGraphicFramePr>
          <p:cNvPr id="9" name="Content Placeholder 8"/>
          <p:cNvGraphicFramePr>
            <a:graphicFrameLocks noGrp="1"/>
          </p:cNvGraphicFramePr>
          <p:nvPr>
            <p:ph sz="quarter" idx="4"/>
          </p:nvPr>
        </p:nvGraphicFramePr>
        <p:xfrm>
          <a:off x="4645025" y="2174875"/>
          <a:ext cx="4041775" cy="395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Changes in Provider Relationships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solidFill>
                  <a:schemeClr val="tx1"/>
                </a:solidFill>
              </a:rPr>
              <a:t>Census of HIV-care providers in Virginia</a:t>
            </a:r>
          </a:p>
          <a:p>
            <a:pPr>
              <a:buFont typeface="Arial" pitchFamily="34" charset="0"/>
              <a:buChar char="•"/>
            </a:pPr>
            <a:r>
              <a:rPr lang="en-US" dirty="0" smtClean="0">
                <a:solidFill>
                  <a:schemeClr val="tx1"/>
                </a:solidFill>
              </a:rPr>
              <a:t>Reaching certain patients may require additional help from HIV-care facilities and foster a closer partnership with VDH</a:t>
            </a:r>
          </a:p>
          <a:p>
            <a:pPr>
              <a:buFont typeface="Arial" pitchFamily="34" charset="0"/>
              <a:buChar char="•"/>
            </a:pPr>
            <a:r>
              <a:rPr lang="en-US" dirty="0" smtClean="0">
                <a:solidFill>
                  <a:schemeClr val="tx1"/>
                </a:solidFill>
              </a:rPr>
              <a:t>The patients will be different</a:t>
            </a:r>
          </a:p>
          <a:p>
            <a:pPr>
              <a:buFont typeface="Arial" pitchFamily="34" charset="0"/>
              <a:buChar char="•"/>
            </a:pPr>
            <a:r>
              <a:rPr lang="en-US" dirty="0" smtClean="0">
                <a:solidFill>
                  <a:schemeClr val="tx1"/>
                </a:solidFill>
              </a:rPr>
              <a:t>VDH will no longer depend on facilities to get a sample of patients</a:t>
            </a:r>
          </a:p>
          <a:p>
            <a:pPr>
              <a:buFont typeface="Arial" pitchFamily="34" charset="0"/>
              <a:buChar char="•"/>
            </a:pPr>
            <a:r>
              <a:rPr lang="en-US" dirty="0" smtClean="0">
                <a:solidFill>
                  <a:schemeClr val="tx1"/>
                </a:solidFill>
              </a:rPr>
              <a:t>Participation is patient driven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HIV-Care Facility Perspective</a:t>
            </a:r>
            <a:endParaRPr lang="en-US" dirty="0"/>
          </a:p>
        </p:txBody>
      </p:sp>
      <p:sp>
        <p:nvSpPr>
          <p:cNvPr id="8" name="Content Placeholder 7"/>
          <p:cNvSpPr>
            <a:spLocks noGrp="1"/>
          </p:cNvSpPr>
          <p:nvPr>
            <p:ph idx="1"/>
          </p:nvPr>
        </p:nvSpPr>
        <p:spPr/>
        <p:txBody>
          <a:bodyPr/>
          <a:lstStyle/>
          <a:p>
            <a:pPr>
              <a:buFont typeface="Arial" pitchFamily="34" charset="0"/>
              <a:buChar char="•"/>
            </a:pPr>
            <a:r>
              <a:rPr lang="en-US" dirty="0" smtClean="0">
                <a:solidFill>
                  <a:schemeClr val="tx1"/>
                </a:solidFill>
              </a:rPr>
              <a:t>No staff time putting together list of patients seen at care facility</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Large facilities may see a decrease in the number of patients associated with their facility</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 Initial contact most likely with patient</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Work closer with VDH to link some patients to care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VDH Perspective</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solidFill>
                  <a:schemeClr val="tx1"/>
                </a:solidFill>
              </a:rPr>
              <a:t>More HIV-care facilities involved</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Facility of care information will come from the patient or VDH registry</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Opportunity to assist with re-engagement activities</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MRA?</a:t>
            </a:r>
          </a:p>
          <a:p>
            <a:endParaRPr lang="en-US"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Challenges of Transition to CSBS</a:t>
            </a:r>
            <a:endParaRPr lang="en-US" dirty="0"/>
          </a:p>
        </p:txBody>
      </p:sp>
      <p:sp>
        <p:nvSpPr>
          <p:cNvPr id="3" name="Content Placeholder 2"/>
          <p:cNvSpPr>
            <a:spLocks noGrp="1"/>
          </p:cNvSpPr>
          <p:nvPr>
            <p:ph idx="1"/>
          </p:nvPr>
        </p:nvSpPr>
        <p:spPr>
          <a:xfrm>
            <a:off x="457200" y="1371600"/>
            <a:ext cx="8229600" cy="4800600"/>
          </a:xfrm>
        </p:spPr>
        <p:txBody>
          <a:bodyPr/>
          <a:lstStyle/>
          <a:p>
            <a:pPr>
              <a:buFont typeface="Arial" pitchFamily="34" charset="0"/>
              <a:buChar char="•"/>
            </a:pPr>
            <a:r>
              <a:rPr lang="en-US" dirty="0" smtClean="0">
                <a:solidFill>
                  <a:schemeClr val="tx1"/>
                </a:solidFill>
              </a:rPr>
              <a:t>Cross-jurisdiction data collection</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More “cold calling”</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Identifying MRA facilities</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Potential for sampled persons to be unaware of their status</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Incarcerated persons more likely to be sampled</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Benefits of Transition to CSBS</a:t>
            </a:r>
            <a:endParaRPr lang="en-US" dirty="0"/>
          </a:p>
        </p:txBody>
      </p:sp>
      <p:sp>
        <p:nvSpPr>
          <p:cNvPr id="3" name="Content Placeholder 2"/>
          <p:cNvSpPr>
            <a:spLocks noGrp="1"/>
          </p:cNvSpPr>
          <p:nvPr>
            <p:ph idx="1"/>
          </p:nvPr>
        </p:nvSpPr>
        <p:spPr>
          <a:xfrm>
            <a:off x="457200" y="1371600"/>
            <a:ext cx="8229600" cy="4800600"/>
          </a:xfrm>
        </p:spPr>
        <p:txBody>
          <a:bodyPr/>
          <a:lstStyle/>
          <a:p>
            <a:pPr>
              <a:buFont typeface="Arial" pitchFamily="34" charset="0"/>
              <a:buChar char="•"/>
            </a:pPr>
            <a:r>
              <a:rPr lang="en-US" dirty="0" smtClean="0">
                <a:solidFill>
                  <a:schemeClr val="tx1"/>
                </a:solidFill>
              </a:rPr>
              <a:t>Connect with persons who are at various stages of the HIV care continuum</a:t>
            </a:r>
          </a:p>
          <a:p>
            <a:pPr>
              <a:buFont typeface="Arial" pitchFamily="34" charset="0"/>
              <a:buChar char="•"/>
            </a:pPr>
            <a:r>
              <a:rPr lang="en-US" dirty="0" smtClean="0">
                <a:solidFill>
                  <a:schemeClr val="tx1"/>
                </a:solidFill>
              </a:rPr>
              <a:t>Adhere to the </a:t>
            </a:r>
            <a:r>
              <a:rPr lang="en-US" dirty="0" err="1" smtClean="0">
                <a:solidFill>
                  <a:schemeClr val="tx1"/>
                </a:solidFill>
              </a:rPr>
              <a:t>NHAS</a:t>
            </a:r>
            <a:r>
              <a:rPr lang="en-US" dirty="0" smtClean="0">
                <a:solidFill>
                  <a:schemeClr val="tx1"/>
                </a:solidFill>
              </a:rPr>
              <a:t> and increase the proportion of persons linked to care</a:t>
            </a:r>
          </a:p>
          <a:p>
            <a:pPr>
              <a:buFont typeface="Arial" pitchFamily="34" charset="0"/>
              <a:buChar char="•"/>
            </a:pPr>
            <a:r>
              <a:rPr lang="en-US" dirty="0" smtClean="0">
                <a:solidFill>
                  <a:schemeClr val="tx1"/>
                </a:solidFill>
              </a:rPr>
              <a:t>Develop and build relationships with other care </a:t>
            </a:r>
            <a:r>
              <a:rPr lang="en-US" dirty="0" err="1" smtClean="0">
                <a:solidFill>
                  <a:schemeClr val="tx1"/>
                </a:solidFill>
              </a:rPr>
              <a:t>faciltities</a:t>
            </a:r>
            <a:endParaRPr lang="en-US" dirty="0" smtClean="0">
              <a:solidFill>
                <a:schemeClr val="tx1"/>
              </a:solidFill>
            </a:endParaRPr>
          </a:p>
          <a:p>
            <a:pPr>
              <a:buFont typeface="Arial" pitchFamily="34" charset="0"/>
              <a:buChar char="•"/>
            </a:pPr>
            <a:r>
              <a:rPr lang="en-US" dirty="0" smtClean="0">
                <a:solidFill>
                  <a:schemeClr val="tx1"/>
                </a:solidFill>
              </a:rPr>
              <a:t>Strengthen the partnership between VDH and providers of ancillary services</a:t>
            </a:r>
          </a:p>
          <a:p>
            <a:pPr>
              <a:buFont typeface="Arial" pitchFamily="34" charset="0"/>
              <a:buChar char="•"/>
            </a:pPr>
            <a:r>
              <a:rPr lang="en-US" dirty="0" smtClean="0">
                <a:solidFill>
                  <a:schemeClr val="tx1"/>
                </a:solidFill>
              </a:rPr>
              <a:t>Participant recruitment is direct</a:t>
            </a:r>
          </a:p>
          <a:p>
            <a:pPr>
              <a:buFont typeface="Arial" pitchFamily="34" charset="0"/>
              <a:buChar char="•"/>
            </a:pPr>
            <a:r>
              <a:rPr lang="en-US" dirty="0" smtClean="0">
                <a:solidFill>
                  <a:schemeClr val="tx1"/>
                </a:solidFill>
              </a:rPr>
              <a:t>No major changes with HIV-care facilities that are always sampled</a:t>
            </a:r>
          </a:p>
          <a:p>
            <a:pPr>
              <a:buFont typeface="Arial" pitchFamily="34" charset="0"/>
              <a:buChar cha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Participant Privacy</a:t>
            </a:r>
            <a:endParaRPr lang="en-US" dirty="0"/>
          </a:p>
        </p:txBody>
      </p:sp>
      <p:sp>
        <p:nvSpPr>
          <p:cNvPr id="3" name="Content Placeholder 2"/>
          <p:cNvSpPr>
            <a:spLocks noGrp="1"/>
          </p:cNvSpPr>
          <p:nvPr>
            <p:ph idx="1"/>
          </p:nvPr>
        </p:nvSpPr>
        <p:spPr>
          <a:xfrm>
            <a:off x="457200" y="1295400"/>
            <a:ext cx="8229600" cy="5105400"/>
          </a:xfrm>
        </p:spPr>
        <p:txBody>
          <a:bodyPr/>
          <a:lstStyle/>
          <a:p>
            <a:pPr>
              <a:buFont typeface="Arial" pitchFamily="34" charset="0"/>
              <a:buChar char="•"/>
            </a:pPr>
            <a:r>
              <a:rPr lang="en-US" dirty="0" smtClean="0"/>
              <a:t>Division of Disease Prevention Security and Confidentiality Policies and Procedures</a:t>
            </a:r>
          </a:p>
          <a:p>
            <a:pPr>
              <a:buFont typeface="Arial" pitchFamily="34" charset="0"/>
              <a:buChar char="•"/>
            </a:pPr>
            <a:endParaRPr lang="en-US" dirty="0" smtClean="0"/>
          </a:p>
          <a:p>
            <a:pPr>
              <a:buFont typeface="Arial" pitchFamily="34" charset="0"/>
              <a:buChar char="•"/>
            </a:pPr>
            <a:r>
              <a:rPr lang="en-US" dirty="0" smtClean="0"/>
              <a:t>VDH Confidentiality Policy</a:t>
            </a:r>
          </a:p>
          <a:p>
            <a:pPr>
              <a:buFont typeface="Arial" pitchFamily="34" charset="0"/>
              <a:buChar char="•"/>
            </a:pPr>
            <a:endParaRPr lang="en-US" dirty="0" smtClean="0"/>
          </a:p>
          <a:p>
            <a:pPr>
              <a:buFont typeface="Arial" pitchFamily="34" charset="0"/>
              <a:buChar char="•"/>
            </a:pPr>
            <a:r>
              <a:rPr lang="en-US" dirty="0" smtClean="0"/>
              <a:t>VDH Information Security Policy</a:t>
            </a:r>
          </a:p>
          <a:p>
            <a:pPr>
              <a:buFont typeface="Arial" pitchFamily="34" charset="0"/>
              <a:buChar char="•"/>
            </a:pPr>
            <a:endParaRPr lang="en-US" dirty="0" smtClean="0"/>
          </a:p>
          <a:p>
            <a:pPr>
              <a:buFont typeface="Arial" pitchFamily="34" charset="0"/>
              <a:buChar char="•"/>
            </a:pPr>
            <a:r>
              <a:rPr lang="en-US" dirty="0" smtClean="0"/>
              <a:t>VDH Information Security Standard</a:t>
            </a:r>
          </a:p>
          <a:p>
            <a:pPr>
              <a:buFont typeface="Arial" pitchFamily="34" charset="0"/>
              <a:buChar char="•"/>
            </a:pPr>
            <a:endParaRPr lang="en-US" dirty="0" smtClean="0"/>
          </a:p>
          <a:p>
            <a:pPr>
              <a:buFont typeface="Arial" pitchFamily="34" charset="0"/>
              <a:buChar char="•"/>
            </a:pPr>
            <a:r>
              <a:rPr lang="en-US" dirty="0" smtClean="0"/>
              <a:t>OMB approval</a:t>
            </a:r>
          </a:p>
          <a:p>
            <a:pPr>
              <a:buFont typeface="Arial" pitchFamily="34" charset="0"/>
              <a:buChar char="•"/>
            </a:pPr>
            <a:endParaRPr lang="en-US" dirty="0" smtClean="0"/>
          </a:p>
          <a:p>
            <a:pPr>
              <a:buFont typeface="Arial" pitchFamily="34" charset="0"/>
              <a:buChar char="•"/>
            </a:pPr>
            <a:r>
              <a:rPr lang="en-US" dirty="0" smtClean="0"/>
              <a:t>CDC non-research determination</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MMP Resources</a:t>
            </a:r>
            <a:endParaRPr lang="en-US" dirty="0"/>
          </a:p>
        </p:txBody>
      </p:sp>
      <p:sp>
        <p:nvSpPr>
          <p:cNvPr id="4" name="Content Placeholder 2"/>
          <p:cNvSpPr>
            <a:spLocks noGrp="1"/>
          </p:cNvSpPr>
          <p:nvPr>
            <p:ph idx="1"/>
          </p:nvPr>
        </p:nvSpPr>
        <p:spPr>
          <a:xfrm>
            <a:off x="457200" y="1371600"/>
            <a:ext cx="8229600" cy="5105400"/>
          </a:xfrm>
        </p:spPr>
        <p:txBody>
          <a:bodyPr/>
          <a:lstStyle/>
          <a:p>
            <a:pPr>
              <a:buFont typeface="Arial" pitchFamily="34" charset="0"/>
              <a:buChar char="•"/>
            </a:pPr>
            <a:r>
              <a:rPr lang="en-US" sz="2000" b="1" dirty="0" smtClean="0">
                <a:solidFill>
                  <a:schemeClr val="tx1"/>
                </a:solidFill>
              </a:rPr>
              <a:t>CDC MMP website: </a:t>
            </a:r>
            <a:r>
              <a:rPr lang="en-US" sz="2000" dirty="0" smtClean="0">
                <a:hlinkClick r:id="rId2"/>
              </a:rPr>
              <a:t>http://www.cdc.gov/hiv/statistics/systems/mmp/</a:t>
            </a:r>
            <a:r>
              <a:rPr lang="en-US" sz="2000" dirty="0" smtClean="0"/>
              <a:t> </a:t>
            </a:r>
          </a:p>
          <a:p>
            <a:endParaRPr lang="en-US" sz="2000" dirty="0" smtClean="0"/>
          </a:p>
          <a:p>
            <a:pPr>
              <a:buFont typeface="Arial" pitchFamily="34" charset="0"/>
              <a:buChar char="•"/>
            </a:pPr>
            <a:r>
              <a:rPr lang="en-US" sz="2000" b="1" dirty="0" smtClean="0">
                <a:solidFill>
                  <a:schemeClr val="tx1"/>
                </a:solidFill>
              </a:rPr>
              <a:t>VDH MMP website: </a:t>
            </a:r>
            <a:r>
              <a:rPr lang="en-US" sz="2000" dirty="0" smtClean="0">
                <a:hlinkClick r:id="rId3"/>
              </a:rPr>
              <a:t>http://www.vdh.virginia.gov/epidemiology/DiseasePrevention/Programs/HIV-AIDS/SurveillanceProgram/MMP.htm</a:t>
            </a:r>
            <a:r>
              <a:rPr lang="en-US" sz="2000" dirty="0" smtClean="0"/>
              <a:t> </a:t>
            </a:r>
          </a:p>
          <a:p>
            <a:pPr>
              <a:buFont typeface="Arial" pitchFamily="34" charset="0"/>
              <a:buChar char="•"/>
            </a:pPr>
            <a:endParaRPr lang="en-US" sz="2000" b="1" dirty="0" smtClean="0"/>
          </a:p>
          <a:p>
            <a:pPr>
              <a:buFont typeface="Arial" pitchFamily="34" charset="0"/>
              <a:buChar char="•"/>
            </a:pPr>
            <a:r>
              <a:rPr lang="en-US" sz="2000" b="1" dirty="0" smtClean="0">
                <a:solidFill>
                  <a:schemeClr val="tx1"/>
                </a:solidFill>
              </a:rPr>
              <a:t>Recent MMWR publication analyzing 2009 national weighted MMP data: </a:t>
            </a:r>
          </a:p>
          <a:p>
            <a:r>
              <a:rPr lang="en-US" sz="2000" dirty="0" smtClean="0">
                <a:solidFill>
                  <a:schemeClr val="tx1"/>
                </a:solidFill>
              </a:rPr>
              <a:t>	Behavioral and Clinical Characteristics of Persons Receiving Medical Care for HIV Infection — Medical Monitoring Project,</a:t>
            </a:r>
          </a:p>
          <a:p>
            <a:r>
              <a:rPr lang="en-US" sz="2000" dirty="0" smtClean="0">
                <a:solidFill>
                  <a:schemeClr val="tx1"/>
                </a:solidFill>
              </a:rPr>
              <a:t>	United States, 2009</a:t>
            </a:r>
            <a:r>
              <a:rPr lang="en-US" sz="2000" b="1" i="1" dirty="0" smtClean="0">
                <a:solidFill>
                  <a:schemeClr val="tx1"/>
                </a:solidFill>
              </a:rPr>
              <a:t>.</a:t>
            </a:r>
            <a:r>
              <a:rPr lang="en-US" sz="2000" b="1" dirty="0" smtClean="0">
                <a:solidFill>
                  <a:schemeClr val="tx1"/>
                </a:solidFill>
              </a:rPr>
              <a:t> </a:t>
            </a:r>
            <a:r>
              <a:rPr lang="en-US" sz="2000" dirty="0" smtClean="0">
                <a:solidFill>
                  <a:schemeClr val="tx1"/>
                </a:solidFill>
              </a:rPr>
              <a:t>MMWR </a:t>
            </a:r>
            <a:r>
              <a:rPr lang="en-US" sz="2000" dirty="0" err="1" smtClean="0">
                <a:solidFill>
                  <a:schemeClr val="tx1"/>
                </a:solidFill>
              </a:rPr>
              <a:t>Morb</a:t>
            </a:r>
            <a:r>
              <a:rPr lang="en-US" sz="2000" dirty="0" smtClean="0">
                <a:solidFill>
                  <a:schemeClr val="tx1"/>
                </a:solidFill>
              </a:rPr>
              <a:t> Mortal Wkly Rep, June 20, 2014. 63(SS5): p. 1-28.</a:t>
            </a:r>
          </a:p>
          <a:p>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dirty="0" smtClean="0"/>
              <a:t>Thank you!</a:t>
            </a:r>
            <a:endParaRPr lang="en-US" sz="7200" dirty="0"/>
          </a:p>
        </p:txBody>
      </p:sp>
      <p:sp>
        <p:nvSpPr>
          <p:cNvPr id="3" name="Content Placeholder 2"/>
          <p:cNvSpPr>
            <a:spLocks noGrp="1"/>
          </p:cNvSpPr>
          <p:nvPr>
            <p:ph idx="1"/>
          </p:nvPr>
        </p:nvSpPr>
        <p:spPr>
          <a:xfrm>
            <a:off x="2362200" y="1600200"/>
            <a:ext cx="4419600" cy="1524000"/>
          </a:xfrm>
        </p:spPr>
        <p:txBody>
          <a:bodyPr/>
          <a:lstStyle/>
          <a:p>
            <a:pPr algn="ctr"/>
            <a:r>
              <a:rPr lang="en-US" sz="4800" dirty="0" smtClean="0"/>
              <a:t>Any Questions??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26" name="Picture 2" descr="C:\Users\jgg78435\AppData\Local\Microsoft\Windows\Temporary Internet Files\Content.IE5\ADCVD0JR\MC900078711[1].wmf"/>
          <p:cNvPicPr>
            <a:picLocks noChangeAspect="1" noChangeArrowheads="1"/>
          </p:cNvPicPr>
          <p:nvPr/>
        </p:nvPicPr>
        <p:blipFill>
          <a:blip r:embed="rId2" cstate="print"/>
          <a:srcRect/>
          <a:stretch>
            <a:fillRect/>
          </a:stretch>
        </p:blipFill>
        <p:spPr bwMode="auto">
          <a:xfrm>
            <a:off x="3986464" y="3124200"/>
            <a:ext cx="1162404" cy="2819400"/>
          </a:xfrm>
          <a:prstGeom prst="rect">
            <a:avLst/>
          </a:prstGeom>
          <a:noFill/>
        </p:spPr>
      </p:pic>
      <p:sp>
        <p:nvSpPr>
          <p:cNvPr id="5" name="Rectangle 4"/>
          <p:cNvSpPr/>
          <p:nvPr/>
        </p:nvSpPr>
        <p:spPr>
          <a:xfrm>
            <a:off x="6324600" y="3239869"/>
            <a:ext cx="1981200" cy="923330"/>
          </a:xfrm>
          <a:prstGeom prst="rect">
            <a:avLst/>
          </a:prstGeom>
        </p:spPr>
        <p:txBody>
          <a:bodyPr wrap="square">
            <a:spAutoFit/>
          </a:bodyPr>
          <a:lstStyle/>
          <a:p>
            <a:pPr indent="-228600" algn="ctr"/>
            <a:r>
              <a:rPr lang="en-US" dirty="0" smtClean="0">
                <a:latin typeface="+mn-lt"/>
              </a:rPr>
              <a:t>Mark Freedman</a:t>
            </a:r>
          </a:p>
          <a:p>
            <a:pPr indent="-228600" algn="ctr"/>
            <a:r>
              <a:rPr lang="en-US" dirty="0" smtClean="0">
                <a:solidFill>
                  <a:schemeClr val="accent4">
                    <a:lumMod val="50000"/>
                    <a:lumOff val="50000"/>
                  </a:schemeClr>
                </a:solidFill>
                <a:latin typeface="+mn-lt"/>
                <a:hlinkClick r:id="rId3"/>
              </a:rPr>
              <a:t>fll0@cdc.gov</a:t>
            </a:r>
            <a:endParaRPr lang="en-US" dirty="0" smtClean="0">
              <a:solidFill>
                <a:schemeClr val="accent4">
                  <a:lumMod val="50000"/>
                  <a:lumOff val="50000"/>
                </a:schemeClr>
              </a:solidFill>
              <a:latin typeface="+mn-lt"/>
            </a:endParaRPr>
          </a:p>
          <a:p>
            <a:pPr indent="-228600" algn="ctr"/>
            <a:r>
              <a:rPr lang="en-US" dirty="0" smtClean="0">
                <a:latin typeface="+mn-lt"/>
              </a:rPr>
              <a:t>404-639-6356</a:t>
            </a:r>
            <a:r>
              <a:rPr lang="en-US" dirty="0" smtClean="0">
                <a:solidFill>
                  <a:schemeClr val="accent4">
                    <a:lumMod val="50000"/>
                    <a:lumOff val="50000"/>
                  </a:schemeClr>
                </a:solidFill>
                <a:latin typeface="+mn-lt"/>
              </a:rPr>
              <a:t> </a:t>
            </a:r>
          </a:p>
        </p:txBody>
      </p:sp>
      <p:sp>
        <p:nvSpPr>
          <p:cNvPr id="6" name="Rectangle 5"/>
          <p:cNvSpPr/>
          <p:nvPr/>
        </p:nvSpPr>
        <p:spPr>
          <a:xfrm>
            <a:off x="228600" y="1411069"/>
            <a:ext cx="3276600" cy="923330"/>
          </a:xfrm>
          <a:prstGeom prst="rect">
            <a:avLst/>
          </a:prstGeom>
        </p:spPr>
        <p:txBody>
          <a:bodyPr wrap="square">
            <a:spAutoFit/>
          </a:bodyPr>
          <a:lstStyle/>
          <a:p>
            <a:pPr marL="0" lvl="1" indent="-228600" algn="ctr"/>
            <a:r>
              <a:rPr lang="en-US" dirty="0" smtClean="0">
                <a:latin typeface="+mn-lt"/>
              </a:rPr>
              <a:t>Anne Rhodes</a:t>
            </a:r>
          </a:p>
          <a:p>
            <a:pPr marL="0" lvl="1" indent="-228600" algn="ctr"/>
            <a:r>
              <a:rPr lang="en-US" dirty="0" smtClean="0">
                <a:solidFill>
                  <a:schemeClr val="accent4">
                    <a:lumMod val="50000"/>
                    <a:lumOff val="50000"/>
                  </a:schemeClr>
                </a:solidFill>
                <a:latin typeface="+mn-lt"/>
                <a:hlinkClick r:id="rId4"/>
              </a:rPr>
              <a:t>anne.rhodes@vdh.virginia.gov</a:t>
            </a:r>
            <a:endParaRPr lang="en-US" dirty="0" smtClean="0">
              <a:solidFill>
                <a:schemeClr val="accent4">
                  <a:lumMod val="50000"/>
                  <a:lumOff val="50000"/>
                </a:schemeClr>
              </a:solidFill>
              <a:latin typeface="+mn-lt"/>
            </a:endParaRPr>
          </a:p>
          <a:p>
            <a:pPr marL="0" lvl="1" indent="-228600" algn="ctr"/>
            <a:r>
              <a:rPr lang="en-US" dirty="0" smtClean="0">
                <a:latin typeface="+mn-lt"/>
              </a:rPr>
              <a:t>804-864-8013</a:t>
            </a:r>
          </a:p>
        </p:txBody>
      </p:sp>
      <p:sp>
        <p:nvSpPr>
          <p:cNvPr id="7" name="Rectangle 6"/>
          <p:cNvSpPr/>
          <p:nvPr/>
        </p:nvSpPr>
        <p:spPr>
          <a:xfrm>
            <a:off x="5638800" y="5221069"/>
            <a:ext cx="3429000" cy="923330"/>
          </a:xfrm>
          <a:prstGeom prst="rect">
            <a:avLst/>
          </a:prstGeom>
        </p:spPr>
        <p:txBody>
          <a:bodyPr wrap="square">
            <a:spAutoFit/>
          </a:bodyPr>
          <a:lstStyle/>
          <a:p>
            <a:pPr marL="0" lvl="1" indent="-228600" algn="ctr"/>
            <a:r>
              <a:rPr lang="en-US" dirty="0" smtClean="0">
                <a:latin typeface="+mn-lt"/>
              </a:rPr>
              <a:t>Lauren Yerkes</a:t>
            </a:r>
          </a:p>
          <a:p>
            <a:pPr marL="0" lvl="1" indent="-228600" algn="ctr"/>
            <a:r>
              <a:rPr lang="en-US" dirty="0" smtClean="0">
                <a:solidFill>
                  <a:schemeClr val="accent4">
                    <a:lumMod val="50000"/>
                    <a:lumOff val="50000"/>
                  </a:schemeClr>
                </a:solidFill>
                <a:latin typeface="+mn-lt"/>
                <a:hlinkClick r:id="rId5"/>
              </a:rPr>
              <a:t>lauren.yerkes@vdh.virginia.gov</a:t>
            </a:r>
            <a:endParaRPr lang="en-US" dirty="0" smtClean="0">
              <a:solidFill>
                <a:schemeClr val="accent4">
                  <a:lumMod val="50000"/>
                  <a:lumOff val="50000"/>
                </a:schemeClr>
              </a:solidFill>
              <a:latin typeface="+mn-lt"/>
            </a:endParaRPr>
          </a:p>
          <a:p>
            <a:pPr marL="0" lvl="1" indent="-228600" algn="ctr"/>
            <a:r>
              <a:rPr lang="en-US" dirty="0" smtClean="0">
                <a:latin typeface="+mn-lt"/>
              </a:rPr>
              <a:t>804-864-7988</a:t>
            </a:r>
          </a:p>
        </p:txBody>
      </p:sp>
      <p:sp>
        <p:nvSpPr>
          <p:cNvPr id="8" name="Rectangle 7"/>
          <p:cNvSpPr/>
          <p:nvPr/>
        </p:nvSpPr>
        <p:spPr>
          <a:xfrm>
            <a:off x="76200" y="3276600"/>
            <a:ext cx="3657600" cy="923330"/>
          </a:xfrm>
          <a:prstGeom prst="rect">
            <a:avLst/>
          </a:prstGeom>
        </p:spPr>
        <p:txBody>
          <a:bodyPr wrap="square">
            <a:spAutoFit/>
          </a:bodyPr>
          <a:lstStyle/>
          <a:p>
            <a:pPr indent="-228600" algn="ctr" defTabSz="288925"/>
            <a:r>
              <a:rPr lang="en-US" dirty="0" smtClean="0">
                <a:latin typeface="+mn-lt"/>
              </a:rPr>
              <a:t>Kristen Kreisel</a:t>
            </a:r>
          </a:p>
          <a:p>
            <a:pPr indent="-228600" algn="ctr" defTabSz="288925"/>
            <a:r>
              <a:rPr lang="en-US" dirty="0" smtClean="0">
                <a:solidFill>
                  <a:schemeClr val="accent4">
                    <a:lumMod val="50000"/>
                    <a:lumOff val="50000"/>
                  </a:schemeClr>
                </a:solidFill>
                <a:latin typeface="+mn-lt"/>
                <a:hlinkClick r:id="rId6"/>
              </a:rPr>
              <a:t>kristen.kreisel@vdh.virginia.gov</a:t>
            </a:r>
            <a:endParaRPr lang="en-US" dirty="0" smtClean="0">
              <a:solidFill>
                <a:schemeClr val="accent4">
                  <a:lumMod val="50000"/>
                  <a:lumOff val="50000"/>
                </a:schemeClr>
              </a:solidFill>
              <a:latin typeface="+mn-lt"/>
            </a:endParaRPr>
          </a:p>
          <a:p>
            <a:pPr indent="-228600" algn="ctr" defTabSz="288925"/>
            <a:r>
              <a:rPr lang="en-US" dirty="0" smtClean="0">
                <a:latin typeface="+mn-lt"/>
              </a:rPr>
              <a:t>804-864-7171</a:t>
            </a:r>
          </a:p>
        </p:txBody>
      </p:sp>
      <p:sp>
        <p:nvSpPr>
          <p:cNvPr id="9" name="Rectangle 8"/>
          <p:cNvSpPr/>
          <p:nvPr/>
        </p:nvSpPr>
        <p:spPr>
          <a:xfrm>
            <a:off x="152400" y="5221069"/>
            <a:ext cx="3657600" cy="923330"/>
          </a:xfrm>
          <a:prstGeom prst="rect">
            <a:avLst/>
          </a:prstGeom>
        </p:spPr>
        <p:txBody>
          <a:bodyPr wrap="square">
            <a:spAutoFit/>
          </a:bodyPr>
          <a:lstStyle/>
          <a:p>
            <a:pPr indent="-228600" algn="ctr" defTabSz="288925"/>
            <a:r>
              <a:rPr lang="en-US" dirty="0" smtClean="0">
                <a:latin typeface="+mn-lt"/>
              </a:rPr>
              <a:t>Jennifer Kienzle</a:t>
            </a:r>
          </a:p>
          <a:p>
            <a:pPr indent="-228600" algn="ctr" defTabSz="288925"/>
            <a:r>
              <a:rPr lang="en-US" dirty="0" smtClean="0">
                <a:solidFill>
                  <a:schemeClr val="accent4">
                    <a:lumMod val="50000"/>
                    <a:lumOff val="50000"/>
                  </a:schemeClr>
                </a:solidFill>
                <a:latin typeface="+mn-lt"/>
                <a:hlinkClick r:id="rId7"/>
              </a:rPr>
              <a:t>jennifer.kienzle@vdh.virginia.gov</a:t>
            </a:r>
            <a:endParaRPr lang="en-US" dirty="0" smtClean="0">
              <a:solidFill>
                <a:schemeClr val="accent4">
                  <a:lumMod val="50000"/>
                  <a:lumOff val="50000"/>
                </a:schemeClr>
              </a:solidFill>
              <a:latin typeface="+mn-lt"/>
            </a:endParaRPr>
          </a:p>
          <a:p>
            <a:pPr indent="-228600" algn="ctr" defTabSz="288925"/>
            <a:r>
              <a:rPr lang="en-US" dirty="0" smtClean="0">
                <a:latin typeface="+mn-lt"/>
              </a:rPr>
              <a:t>804-864-7926</a:t>
            </a:r>
          </a:p>
        </p:txBody>
      </p:sp>
      <p:sp>
        <p:nvSpPr>
          <p:cNvPr id="10" name="Rectangle 9"/>
          <p:cNvSpPr/>
          <p:nvPr/>
        </p:nvSpPr>
        <p:spPr>
          <a:xfrm>
            <a:off x="5486400" y="1411069"/>
            <a:ext cx="3657600" cy="923330"/>
          </a:xfrm>
          <a:prstGeom prst="rect">
            <a:avLst/>
          </a:prstGeom>
        </p:spPr>
        <p:txBody>
          <a:bodyPr wrap="square">
            <a:spAutoFit/>
          </a:bodyPr>
          <a:lstStyle/>
          <a:p>
            <a:pPr indent="-228600" algn="ctr" defTabSz="288925"/>
            <a:r>
              <a:rPr lang="en-US" dirty="0" smtClean="0">
                <a:latin typeface="+mn-lt"/>
              </a:rPr>
              <a:t>Celestine Buyu</a:t>
            </a:r>
          </a:p>
          <a:p>
            <a:pPr indent="-228600" algn="ctr" defTabSz="288925"/>
            <a:r>
              <a:rPr lang="en-US" dirty="0" smtClean="0">
                <a:solidFill>
                  <a:schemeClr val="accent4">
                    <a:lumMod val="50000"/>
                    <a:lumOff val="50000"/>
                  </a:schemeClr>
                </a:solidFill>
                <a:latin typeface="+mn-lt"/>
                <a:hlinkClick r:id="rId8"/>
              </a:rPr>
              <a:t>celestine.buyu@vdh.virginia.gov</a:t>
            </a:r>
            <a:endParaRPr lang="en-US" dirty="0" smtClean="0">
              <a:solidFill>
                <a:schemeClr val="accent4">
                  <a:lumMod val="50000"/>
                  <a:lumOff val="50000"/>
                </a:schemeClr>
              </a:solidFill>
              <a:latin typeface="+mn-lt"/>
            </a:endParaRPr>
          </a:p>
          <a:p>
            <a:pPr indent="-228600" algn="ctr" defTabSz="288925"/>
            <a:r>
              <a:rPr lang="en-US" dirty="0" smtClean="0">
                <a:latin typeface="+mn-lt"/>
              </a:rPr>
              <a:t>804-864-8043</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pPr algn="ctr"/>
            <a:r>
              <a:rPr lang="en-US" sz="6000" dirty="0" smtClean="0"/>
              <a:t>Discussion/Questions</a:t>
            </a:r>
            <a:endParaRPr lang="en-US" sz="6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smtClean="0"/>
              <a:t>HIV Case Surveillance</a:t>
            </a:r>
            <a:endParaRPr lang="en-US" dirty="0"/>
          </a:p>
        </p:txBody>
      </p:sp>
      <p:graphicFrame>
        <p:nvGraphicFramePr>
          <p:cNvPr id="4" name="Content Placeholder 3"/>
          <p:cNvGraphicFramePr>
            <a:graphicFrameLocks noGrp="1"/>
          </p:cNvGraphicFramePr>
          <p:nvPr>
            <p:ph idx="1"/>
          </p:nvPr>
        </p:nvGraphicFramePr>
        <p:xfrm>
          <a:off x="457200" y="1265237"/>
          <a:ext cx="8229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HIV Incidence Surveillance</a:t>
            </a:r>
            <a:endParaRPr lang="en-US" dirty="0"/>
          </a:p>
        </p:txBody>
      </p:sp>
      <p:graphicFrame>
        <p:nvGraphicFramePr>
          <p:cNvPr id="4" name="Content Placeholder 3"/>
          <p:cNvGraphicFramePr>
            <a:graphicFrameLocks noGrp="1"/>
          </p:cNvGraphicFramePr>
          <p:nvPr>
            <p:ph idx="1"/>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t>Molecular HIV Surveillance</a:t>
            </a:r>
            <a:endParaRPr lang="en-US" dirty="0"/>
          </a:p>
        </p:txBody>
      </p:sp>
      <p:graphicFrame>
        <p:nvGraphicFramePr>
          <p:cNvPr id="4" name="Content Placeholder 3"/>
          <p:cNvGraphicFramePr>
            <a:graphicFrameLocks noGrp="1"/>
          </p:cNvGraphicFramePr>
          <p:nvPr>
            <p:ph idx="1"/>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91200" y="4800600"/>
            <a:ext cx="838200" cy="400110"/>
          </a:xfrm>
          <a:prstGeom prst="rect">
            <a:avLst/>
          </a:prstGeom>
          <a:noFill/>
        </p:spPr>
        <p:txBody>
          <a:bodyPr wrap="square" rtlCol="0">
            <a:spAutoFit/>
          </a:bodyPr>
          <a:lstStyle/>
          <a:p>
            <a:r>
              <a:rPr lang="en-US" sz="2000" b="1" dirty="0" smtClean="0">
                <a:solidFill>
                  <a:schemeClr val="bg1">
                    <a:lumMod val="95000"/>
                  </a:schemeClr>
                </a:solidFill>
                <a:latin typeface="+mn-lt"/>
              </a:rPr>
              <a:t>7.8%</a:t>
            </a:r>
            <a:endParaRPr lang="en-US" sz="2000" b="1" dirty="0">
              <a:solidFill>
                <a:schemeClr val="bg1">
                  <a:lumMod val="95000"/>
                </a:schemeClr>
              </a:solidFill>
              <a:latin typeface="+mn-lt"/>
            </a:endParaRPr>
          </a:p>
        </p:txBody>
      </p:sp>
      <p:sp>
        <p:nvSpPr>
          <p:cNvPr id="10" name="Title 9"/>
          <p:cNvSpPr>
            <a:spLocks noGrp="1"/>
          </p:cNvSpPr>
          <p:nvPr>
            <p:ph type="title"/>
          </p:nvPr>
        </p:nvSpPr>
        <p:spPr>
          <a:xfrm>
            <a:off x="533400" y="152400"/>
            <a:ext cx="8229600" cy="1143000"/>
          </a:xfrm>
        </p:spPr>
        <p:txBody>
          <a:bodyPr/>
          <a:lstStyle/>
          <a:p>
            <a:pPr algn="ctr"/>
            <a:r>
              <a:rPr lang="en-US" dirty="0" smtClean="0"/>
              <a:t>Newly Diagnosed HIV Disease Cases in Virginia, 2004-2013</a:t>
            </a:r>
            <a:endParaRPr lang="en-US" dirty="0"/>
          </a:p>
        </p:txBody>
      </p:sp>
      <p:graphicFrame>
        <p:nvGraphicFramePr>
          <p:cNvPr id="12" name="Content Placeholder 11"/>
          <p:cNvGraphicFramePr>
            <a:graphicFrameLocks noGrp="1"/>
          </p:cNvGraphicFramePr>
          <p:nvPr>
            <p:ph idx="1"/>
          </p:nvPr>
        </p:nvGraphicFramePr>
        <p:xfrm>
          <a:off x="0" y="1219200"/>
          <a:ext cx="8991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0" y="6324600"/>
            <a:ext cx="6477000" cy="246221"/>
          </a:xfrm>
          <a:prstGeom prst="rect">
            <a:avLst/>
          </a:prstGeom>
          <a:noFill/>
        </p:spPr>
        <p:txBody>
          <a:bodyPr wrap="square" rtlCol="0">
            <a:spAutoFit/>
          </a:bodyPr>
          <a:lstStyle/>
          <a:p>
            <a:r>
              <a:rPr lang="en-US" sz="1000" dirty="0" smtClean="0">
                <a:latin typeface="+mj-lt"/>
              </a:rPr>
              <a:t>Data as of December 2014; Accessed March 2015, HIV Surveillance, Virginia Department of Health</a:t>
            </a:r>
            <a:endParaRPr lang="en-US" sz="100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3571</TotalTime>
  <Words>7688</Words>
  <Application>Microsoft Office PowerPoint</Application>
  <PresentationFormat>On-screen Show (4:3)</PresentationFormat>
  <Paragraphs>965</Paragraphs>
  <Slides>59</Slides>
  <Notes>47</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1_Default Design</vt:lpstr>
      <vt:lpstr>Slide 1</vt:lpstr>
      <vt:lpstr>Introduction</vt:lpstr>
      <vt:lpstr>Webinar Agenda</vt:lpstr>
      <vt:lpstr>HIV Surveillance at VDH</vt:lpstr>
      <vt:lpstr>Division of Disease Prevention</vt:lpstr>
      <vt:lpstr>HIV Case Surveillance</vt:lpstr>
      <vt:lpstr>HIV Incidence Surveillance</vt:lpstr>
      <vt:lpstr>Molecular HIV Surveillance</vt:lpstr>
      <vt:lpstr>Newly Diagnosed HIV Disease Cases in Virginia, 2004-2013</vt:lpstr>
      <vt:lpstr>New HIV Diagnoses by Region, 2013</vt:lpstr>
      <vt:lpstr>Summary of Persons Living with HIV Disease in Virginia as of December 31, 2013</vt:lpstr>
      <vt:lpstr>Persons Living with HIV Disease as of December 31, 2013 by Locality in Virginia</vt:lpstr>
      <vt:lpstr>Slide 13</vt:lpstr>
      <vt:lpstr>Defining the HIV Continuum of Care</vt:lpstr>
      <vt:lpstr>Slide 15</vt:lpstr>
      <vt:lpstr>Slide 16</vt:lpstr>
      <vt:lpstr>What is the Medical Monitoring Project (MMP)?</vt:lpstr>
      <vt:lpstr>Goals of MMP</vt:lpstr>
      <vt:lpstr>Significance of MMP</vt:lpstr>
      <vt:lpstr>Current MMP Sampling Methods:  3-Stage Sampling Design</vt:lpstr>
      <vt:lpstr>MMP Data Collection - Interviews</vt:lpstr>
      <vt:lpstr>MMP Data Collection – Medical Record Abstractions (MRA)</vt:lpstr>
      <vt:lpstr>Uses of MMP Data for Current Issues</vt:lpstr>
      <vt:lpstr>Enhancing HIV Surveillance</vt:lpstr>
      <vt:lpstr>Participation by Year and Region</vt:lpstr>
      <vt:lpstr>Selected Sociodemographic Characteristics, 2013†</vt:lpstr>
      <vt:lpstr>Unmet Need for Ancillary Services, 2013†</vt:lpstr>
      <vt:lpstr>Treatment Adherence, 2013 †</vt:lpstr>
      <vt:lpstr>Treatment Adherence, 2013 †</vt:lpstr>
      <vt:lpstr>Substance Use and Mental Health, 2013 †</vt:lpstr>
      <vt:lpstr>Discussion/Questions</vt:lpstr>
      <vt:lpstr>New Sampling Methodology for  MMP 2015</vt:lpstr>
      <vt:lpstr>MMP 2015 Sampling Method:  2-Stage Sampling Design</vt:lpstr>
      <vt:lpstr>Inclusion Criteria for Sampling Frame</vt:lpstr>
      <vt:lpstr>Why the Change in Methodology??</vt:lpstr>
      <vt:lpstr>Slide 36</vt:lpstr>
      <vt:lpstr>Backstory (Continued)</vt:lpstr>
      <vt:lpstr>Why the Change to CSBS?</vt:lpstr>
      <vt:lpstr>Why the Change to CSBS? (Continued)</vt:lpstr>
      <vt:lpstr>Slide 40</vt:lpstr>
      <vt:lpstr>Discussion/Questions</vt:lpstr>
      <vt:lpstr>The Case-Surveillance-Based Sampling Demonstration Project:</vt:lpstr>
      <vt:lpstr>Acknowledgements</vt:lpstr>
      <vt:lpstr>Caveats</vt:lpstr>
      <vt:lpstr>Continuum of HIV Care:  MMP’s Current Role</vt:lpstr>
      <vt:lpstr>MMP Misses Persons Not in Care</vt:lpstr>
      <vt:lpstr>Basic CSBS Procedures</vt:lpstr>
      <vt:lpstr>Key Outcomes</vt:lpstr>
      <vt:lpstr>Decision to Incorporate  CSBS Methods into MMP</vt:lpstr>
      <vt:lpstr>Changes in Facility Involvement</vt:lpstr>
      <vt:lpstr>Changes in Provider Relationships</vt:lpstr>
      <vt:lpstr>HIV-Care Facility Perspective</vt:lpstr>
      <vt:lpstr>VDH Perspective</vt:lpstr>
      <vt:lpstr>Challenges of Transition to CSBS</vt:lpstr>
      <vt:lpstr>Benefits of Transition to CSBS</vt:lpstr>
      <vt:lpstr>Participant Privacy</vt:lpstr>
      <vt:lpstr>MMP Resources</vt:lpstr>
      <vt:lpstr>Thank you!</vt:lpstr>
      <vt:lpstr>Discussion/Questions</vt:lpstr>
    </vt:vector>
  </TitlesOfParts>
  <Company>Virginia Infrastructure It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lhughes</dc:creator>
  <cp:lastModifiedBy>jgg78435</cp:lastModifiedBy>
  <cp:revision>447</cp:revision>
  <dcterms:created xsi:type="dcterms:W3CDTF">2010-08-06T13:03:48Z</dcterms:created>
  <dcterms:modified xsi:type="dcterms:W3CDTF">2015-04-20T22:53:47Z</dcterms:modified>
</cp:coreProperties>
</file>