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charts/chart7.xml" ContentType="application/vnd.openxmlformats-officedocument.drawingml.chart+xml"/>
  <Override PartName="/ppt/notesSlides/notesSlide1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5.xml" ContentType="application/vnd.openxmlformats-officedocument.presentationml.notesSlide+xml"/>
  <Override PartName="/ppt/charts/chart8.xml" ContentType="application/vnd.openxmlformats-officedocument.drawingml.chart+xml"/>
  <Override PartName="/ppt/notesSlides/notesSlide1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7.xml" ContentType="application/vnd.openxmlformats-officedocument.presentationml.notesSlide+xml"/>
  <Override PartName="/ppt/charts/chart9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rts/chart10.xml" ContentType="application/vnd.openxmlformats-officedocument.drawingml.chart+xml"/>
  <Override PartName="/ppt/notesSlides/notesSlide20.xml" ContentType="application/vnd.openxmlformats-officedocument.presentationml.notesSlide+xml"/>
  <Override PartName="/ppt/charts/chart11.xml" ContentType="application/vnd.openxmlformats-officedocument.drawingml.chart+xml"/>
  <Override PartName="/ppt/theme/themeOverride2.xml" ContentType="application/vnd.openxmlformats-officedocument.themeOverr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8" r:id="rId2"/>
    <p:sldId id="299" r:id="rId3"/>
    <p:sldId id="294" r:id="rId4"/>
    <p:sldId id="259" r:id="rId5"/>
    <p:sldId id="281" r:id="rId6"/>
    <p:sldId id="284" r:id="rId7"/>
    <p:sldId id="288" r:id="rId8"/>
    <p:sldId id="275" r:id="rId9"/>
    <p:sldId id="276" r:id="rId10"/>
    <p:sldId id="277" r:id="rId11"/>
    <p:sldId id="295" r:id="rId12"/>
    <p:sldId id="260" r:id="rId13"/>
    <p:sldId id="261" r:id="rId14"/>
    <p:sldId id="289" r:id="rId15"/>
    <p:sldId id="263" r:id="rId16"/>
    <p:sldId id="264" r:id="rId17"/>
    <p:sldId id="265" r:id="rId18"/>
    <p:sldId id="290" r:id="rId19"/>
    <p:sldId id="304" r:id="rId20"/>
    <p:sldId id="300" r:id="rId21"/>
    <p:sldId id="302" r:id="rId22"/>
    <p:sldId id="298" r:id="rId23"/>
    <p:sldId id="272" r:id="rId24"/>
    <p:sldId id="273" r:id="rId25"/>
  </p:sldIdLst>
  <p:sldSz cx="12192000" cy="6858000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 varScale="1">
        <p:scale>
          <a:sx n="80" d="100"/>
          <a:sy n="80" d="100"/>
        </p:scale>
        <p:origin x="66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LANDSEA\kwf76267$\Data%20Requests\2.%20HCS\QMAC\01-2021\overall%20measures%20for%20ppt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\\LANDSEA\kwf76267$\Data%20Requests\2.%20HCS\QMAC\01-2021\overall%20measures%20for%20ppt.xlsx" TargetMode="External"/><Relationship Id="rId1" Type="http://schemas.openxmlformats.org/officeDocument/2006/relationships/themeOverride" Target="../theme/themeOverride2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\\LANDSEA\kwf76267$\Data%20Requests\2.%20HCS\QMAC\01-2021\overall%20measures%20for%20ppt.xlsx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LANDSEA\kwf76267$\Data%20Requests\2.%20HCS\QMAC\01-2021\overall%20measures%20for%20ppt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LANDSEA\kwf76267$\Data%20Requests\2.%20HCS\QMAC\01-2021\overall%20measures%20for%20ppt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LANDSEA\kwf76267$\Data%20Requests\2.%20HCS\QMAC\01-2021\overall%20measures%20for%20ppt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LANDSEA\kwf76267$\Data%20Requests\2.%20HCS\QMAC\01-2021\overall%20measures%20for%20ppt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LANDSEA\kwf76267$\Data%20Requests\2.%20HCS\QMAC\01-2021\overall%20measures%20for%20ppt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LANDSEA\kwf76267$\Data%20Requests\2.%20HCS\QMAC\01-2021\overall%20measures%20for%20ppt.xlsx" TargetMode="Externa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4"/>
    </mc:Choice>
    <mc:Fallback>
      <c:style val="14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694488188976381E-2"/>
          <c:y val="8.3208661417322832E-2"/>
          <c:w val="0.69214693115283654"/>
          <c:h val="0.922862574870448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explosion val="4"/>
          <c:dPt>
            <c:idx val="0"/>
            <c:bubble3D val="0"/>
            <c:spPr>
              <a:solidFill>
                <a:schemeClr val="accent6"/>
              </a:solidFill>
              <a:ln w="12700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F17D-4D70-BBB7-2F802AF6EC38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2700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17D-4D70-BBB7-2F802AF6EC38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17D-4D70-BBB7-2F802AF6EC38}"/>
                </c:ext>
              </c:extLst>
            </c:dLbl>
            <c:dLbl>
              <c:idx val="1"/>
              <c:layout>
                <c:manualLayout>
                  <c:x val="-3.5035433070866262E-2"/>
                  <c:y val="4.6803771239121422E-3"/>
                </c:manualLayout>
              </c:layout>
              <c:tx>
                <c:rich>
                  <a:bodyPr/>
                  <a:lstStyle/>
                  <a:p>
                    <a:fld id="{A8A7A242-A209-4331-A7AD-B56AA16D9B36}" type="CATEGORYNAME">
                      <a:rPr lang="en-US" sz="1600"/>
                      <a:pPr/>
                      <a:t>[CATEGORY NAME]</a:t>
                    </a:fld>
                    <a:r>
                      <a:rPr lang="en-US" sz="1600" baseline="0" dirty="0"/>
                      <a:t>
</a:t>
                    </a:r>
                    <a:fld id="{A5EEFB60-61D6-41CD-95AD-3EE86979C7ED}" type="VALUE">
                      <a:rPr lang="en-US" sz="1600" baseline="0"/>
                      <a:pPr/>
                      <a:t>[VALUE]</a:t>
                    </a:fld>
                    <a:endParaRPr lang="en-US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484291338582677"/>
                      <c:h val="0.2729168393424505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17D-4D70-BBB7-2F802AF6EC38}"/>
                </c:ext>
              </c:extLst>
            </c:dLbl>
            <c:dLbl>
              <c:idx val="2"/>
              <c:layout>
                <c:manualLayout>
                  <c:x val="0.14324999999999999"/>
                  <c:y val="-0.24548245614035089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74E-415C-98A0-BED58F273B5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Female</c:v>
                </c:pt>
                <c:pt idx="1">
                  <c:v>Trans</c:v>
                </c:pt>
                <c:pt idx="2">
                  <c:v>Male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 formatCode="0.0%">
                  <c:v>0.3</c:v>
                </c:pt>
                <c:pt idx="1">
                  <c:v>0.02</c:v>
                </c:pt>
                <c:pt idx="2" formatCode="0.0%">
                  <c:v>0.68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17D-4D70-BBB7-2F802AF6EC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463154578210257E-2"/>
          <c:y val="0.17052699662542184"/>
          <c:w val="0.9145368454217897"/>
          <c:h val="0.65141357330333716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'Region nums from QIP'!$A$35</c:f>
              <c:strCache>
                <c:ptCount val="1"/>
                <c:pt idx="0">
                  <c:v>Linked to HIV care within 30 days</c:v>
                </c:pt>
              </c:strCache>
            </c:strRef>
          </c:tx>
          <c:spPr>
            <a:solidFill>
              <a:srgbClr val="FFFFCC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'Region nums from QIP'!$B$33:$K$34</c:f>
              <c:multiLvlStrCache>
                <c:ptCount val="10"/>
                <c:lvl>
                  <c:pt idx="0">
                    <c:v>2019</c:v>
                  </c:pt>
                  <c:pt idx="1">
                    <c:v>2020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2019</c:v>
                  </c:pt>
                  <c:pt idx="5">
                    <c:v>2020</c:v>
                  </c:pt>
                  <c:pt idx="6">
                    <c:v>2019</c:v>
                  </c:pt>
                  <c:pt idx="7">
                    <c:v>2020</c:v>
                  </c:pt>
                  <c:pt idx="8">
                    <c:v>2019</c:v>
                  </c:pt>
                  <c:pt idx="9">
                    <c:v>2020</c:v>
                  </c:pt>
                </c:lvl>
                <c:lvl>
                  <c:pt idx="0">
                    <c:v>Central</c:v>
                  </c:pt>
                  <c:pt idx="2">
                    <c:v>Eastern</c:v>
                  </c:pt>
                  <c:pt idx="4">
                    <c:v>Northern </c:v>
                  </c:pt>
                  <c:pt idx="6">
                    <c:v>Northwest </c:v>
                  </c:pt>
                  <c:pt idx="8">
                    <c:v>Southwest </c:v>
                  </c:pt>
                </c:lvl>
              </c:multiLvlStrCache>
            </c:multiLvlStrRef>
          </c:cat>
          <c:val>
            <c:numRef>
              <c:f>'Region nums from QIP'!$B$35:$K$35</c:f>
              <c:numCache>
                <c:formatCode>0%</c:formatCode>
                <c:ptCount val="10"/>
                <c:pt idx="0">
                  <c:v>0.91</c:v>
                </c:pt>
                <c:pt idx="1">
                  <c:v>0.90322580645161288</c:v>
                </c:pt>
                <c:pt idx="2">
                  <c:v>0.85</c:v>
                </c:pt>
                <c:pt idx="3">
                  <c:v>0.92156862745098034</c:v>
                </c:pt>
                <c:pt idx="4">
                  <c:v>0.9</c:v>
                </c:pt>
                <c:pt idx="5">
                  <c:v>0.81395348837209303</c:v>
                </c:pt>
                <c:pt idx="6">
                  <c:v>0.9</c:v>
                </c:pt>
                <c:pt idx="7">
                  <c:v>0.88095238095238093</c:v>
                </c:pt>
                <c:pt idx="8">
                  <c:v>0.92</c:v>
                </c:pt>
                <c:pt idx="9">
                  <c:v>0.87096774193548387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87C-4A6A-A58A-1A87C91827ED}"/>
            </c:ext>
          </c:extLst>
        </c:ser>
        <c:ser>
          <c:idx val="0"/>
          <c:order val="1"/>
          <c:tx>
            <c:strRef>
              <c:f>'Region nums from QIP'!$A$36</c:f>
              <c:strCache>
                <c:ptCount val="1"/>
                <c:pt idx="0">
                  <c:v>Retained in care</c:v>
                </c:pt>
              </c:strCache>
            </c:strRef>
          </c:tx>
          <c:spPr>
            <a:solidFill>
              <a:srgbClr val="A1DAB4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dLbl>
              <c:idx val="1"/>
              <c:layout>
                <c:manualLayout>
                  <c:x val="4.166667122338924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87C-4A6A-A58A-1A87C91827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'Region nums from QIP'!$B$33:$K$34</c:f>
              <c:multiLvlStrCache>
                <c:ptCount val="10"/>
                <c:lvl>
                  <c:pt idx="0">
                    <c:v>2019</c:v>
                  </c:pt>
                  <c:pt idx="1">
                    <c:v>2020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2019</c:v>
                  </c:pt>
                  <c:pt idx="5">
                    <c:v>2020</c:v>
                  </c:pt>
                  <c:pt idx="6">
                    <c:v>2019</c:v>
                  </c:pt>
                  <c:pt idx="7">
                    <c:v>2020</c:v>
                  </c:pt>
                  <c:pt idx="8">
                    <c:v>2019</c:v>
                  </c:pt>
                  <c:pt idx="9">
                    <c:v>2020</c:v>
                  </c:pt>
                </c:lvl>
                <c:lvl>
                  <c:pt idx="0">
                    <c:v>Central</c:v>
                  </c:pt>
                  <c:pt idx="2">
                    <c:v>Eastern</c:v>
                  </c:pt>
                  <c:pt idx="4">
                    <c:v>Northern </c:v>
                  </c:pt>
                  <c:pt idx="6">
                    <c:v>Northwest </c:v>
                  </c:pt>
                  <c:pt idx="8">
                    <c:v>Southwest </c:v>
                  </c:pt>
                </c:lvl>
              </c:multiLvlStrCache>
            </c:multiLvlStrRef>
          </c:cat>
          <c:val>
            <c:numRef>
              <c:f>'Region nums from QIP'!$B$36:$K$36</c:f>
              <c:numCache>
                <c:formatCode>0%</c:formatCode>
                <c:ptCount val="10"/>
                <c:pt idx="0">
                  <c:v>0.9</c:v>
                </c:pt>
                <c:pt idx="1">
                  <c:v>0.9024707412223667</c:v>
                </c:pt>
                <c:pt idx="2">
                  <c:v>0.88</c:v>
                </c:pt>
                <c:pt idx="3">
                  <c:v>0.87182095625635814</c:v>
                </c:pt>
                <c:pt idx="4">
                  <c:v>0.96</c:v>
                </c:pt>
                <c:pt idx="5">
                  <c:v>0.87638287638287637</c:v>
                </c:pt>
                <c:pt idx="6">
                  <c:v>0.93</c:v>
                </c:pt>
                <c:pt idx="7">
                  <c:v>0.89601620526671166</c:v>
                </c:pt>
                <c:pt idx="8">
                  <c:v>0.95</c:v>
                </c:pt>
                <c:pt idx="9">
                  <c:v>0.93525179856115104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87C-4A6A-A58A-1A87C91827ED}"/>
            </c:ext>
          </c:extLst>
        </c:ser>
        <c:ser>
          <c:idx val="1"/>
          <c:order val="2"/>
          <c:tx>
            <c:strRef>
              <c:f>'Region nums from QIP'!$A$37</c:f>
              <c:strCache>
                <c:ptCount val="1"/>
                <c:pt idx="0">
                  <c:v>Virally Suppressed</c:v>
                </c:pt>
              </c:strCache>
            </c:strRef>
          </c:tx>
          <c:spPr>
            <a:solidFill>
              <a:srgbClr val="253494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'Region nums from QIP'!$B$33:$K$34</c:f>
              <c:multiLvlStrCache>
                <c:ptCount val="10"/>
                <c:lvl>
                  <c:pt idx="0">
                    <c:v>2019</c:v>
                  </c:pt>
                  <c:pt idx="1">
                    <c:v>2020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2019</c:v>
                  </c:pt>
                  <c:pt idx="5">
                    <c:v>2020</c:v>
                  </c:pt>
                  <c:pt idx="6">
                    <c:v>2019</c:v>
                  </c:pt>
                  <c:pt idx="7">
                    <c:v>2020</c:v>
                  </c:pt>
                  <c:pt idx="8">
                    <c:v>2019</c:v>
                  </c:pt>
                  <c:pt idx="9">
                    <c:v>2020</c:v>
                  </c:pt>
                </c:lvl>
                <c:lvl>
                  <c:pt idx="0">
                    <c:v>Central</c:v>
                  </c:pt>
                  <c:pt idx="2">
                    <c:v>Eastern</c:v>
                  </c:pt>
                  <c:pt idx="4">
                    <c:v>Northern </c:v>
                  </c:pt>
                  <c:pt idx="6">
                    <c:v>Northwest </c:v>
                  </c:pt>
                  <c:pt idx="8">
                    <c:v>Southwest </c:v>
                  </c:pt>
                </c:lvl>
              </c:multiLvlStrCache>
            </c:multiLvlStrRef>
          </c:cat>
          <c:val>
            <c:numRef>
              <c:f>'Region nums from QIP'!$B$37:$K$37</c:f>
              <c:numCache>
                <c:formatCode>0%</c:formatCode>
                <c:ptCount val="10"/>
                <c:pt idx="0">
                  <c:v>0.84</c:v>
                </c:pt>
                <c:pt idx="1">
                  <c:v>0.7755960729312763</c:v>
                </c:pt>
                <c:pt idx="2">
                  <c:v>0.79</c:v>
                </c:pt>
                <c:pt idx="3">
                  <c:v>0.76235541535226081</c:v>
                </c:pt>
                <c:pt idx="4">
                  <c:v>0.9</c:v>
                </c:pt>
                <c:pt idx="5">
                  <c:v>0.85061794734013974</c:v>
                </c:pt>
                <c:pt idx="6">
                  <c:v>0.87</c:v>
                </c:pt>
                <c:pt idx="7">
                  <c:v>0.85014409221902021</c:v>
                </c:pt>
                <c:pt idx="8">
                  <c:v>0.87</c:v>
                </c:pt>
                <c:pt idx="9">
                  <c:v>0.84715284715284711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87C-4A6A-A58A-1A87C91827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1"/>
        <c:axId val="106235776"/>
        <c:axId val="106237312"/>
      </c:barChart>
      <c:catAx>
        <c:axId val="106235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>
            <a:solidFill>
              <a:sysClr val="windowText" lastClr="000000"/>
            </a:solidFill>
          </a:ln>
        </c:spPr>
        <c:crossAx val="106237312"/>
        <c:crosses val="autoZero"/>
        <c:auto val="1"/>
        <c:lblAlgn val="ctr"/>
        <c:lblOffset val="100"/>
        <c:noMultiLvlLbl val="0"/>
      </c:catAx>
      <c:valAx>
        <c:axId val="106237312"/>
        <c:scaling>
          <c:orientation val="minMax"/>
          <c:max val="1"/>
          <c:min val="0.70000000000000007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800"/>
            </a:pPr>
            <a:endParaRPr lang="en-US"/>
          </a:p>
        </c:txPr>
        <c:crossAx val="106235776"/>
        <c:crosses val="autoZero"/>
        <c:crossBetween val="between"/>
        <c:majorUnit val="5.000000000000001E-2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0"/>
          <c:y val="2.7984439445069367E-2"/>
          <c:w val="0.99857436554837764"/>
          <c:h val="8.5566836653154385E-2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000" b="1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7234573537024079E-2"/>
          <c:y val="0.1639370675731657"/>
          <c:w val="0.8783638036302448"/>
          <c:h val="0.61162501181324203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'cdc vs hrsa for RW HCC'!$A$2</c:f>
              <c:strCache>
                <c:ptCount val="1"/>
                <c:pt idx="0">
                  <c:v>HRSA Definitions</c:v>
                </c:pt>
              </c:strCache>
            </c:strRef>
          </c:tx>
          <c:spPr>
            <a:solidFill>
              <a:srgbClr val="41B6C4"/>
            </a:solidFill>
            <a:ln>
              <a:solidFill>
                <a:sysClr val="windowText" lastClr="000000"/>
              </a:solidFill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F2F9-4390-AB99-8ECAEF687F5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F2F9-4390-AB99-8ECAEF687F5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F2F9-4390-AB99-8ECAEF687F5A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00569B9E-BF52-4986-8400-15D4BD421DFB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E45FCC2B-C2F4-469B-9E0E-0A15021C8B08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F2F9-4390-AB99-8ECAEF687F5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81FDD649-2781-46DB-92E5-045D82B614FA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F2F9-4390-AB99-8ECAEF687F5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2AE2FDDA-1BD7-490E-A38E-8C3BBF1BEB0C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F2F9-4390-AB99-8ECAEF687F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strRef>
              <c:f>(Comparison!$A$2,Comparison!$A$3,Comparison!$A$4)</c:f>
              <c:strCache>
                <c:ptCount val="3"/>
                <c:pt idx="0">
                  <c:v>Linked to HIV care in 30 days or less</c:v>
                </c:pt>
                <c:pt idx="1">
                  <c:v>Retained in care</c:v>
                </c:pt>
                <c:pt idx="2">
                  <c:v>Virally Suppressed</c:v>
                </c:pt>
              </c:strCache>
            </c:strRef>
          </c:cat>
          <c:val>
            <c:numRef>
              <c:f>(RWVSVA2020HCC!$C$3,RWVSVA2020HCC!$C$4,RWVSVA2020HCC!$C$5)</c:f>
              <c:numCache>
                <c:formatCode>0%</c:formatCode>
                <c:ptCount val="3"/>
                <c:pt idx="0">
                  <c:v>0.875</c:v>
                </c:pt>
                <c:pt idx="1">
                  <c:v>0.88783630162940508</c:v>
                </c:pt>
                <c:pt idx="2">
                  <c:v>0.81780062221019889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RWVSVA2020HCC!$A$8</c15:f>
                <c15:dlblRangeCache>
                  <c:ptCount val="1"/>
                  <c:pt idx="0">
                    <c:v>n=240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3-F2F9-4390-AB99-8ECAEF687F5A}"/>
            </c:ext>
          </c:extLst>
        </c:ser>
        <c:ser>
          <c:idx val="0"/>
          <c:order val="1"/>
          <c:tx>
            <c:strRef>
              <c:f>'cdc vs hrsa for RW HCC'!$E$2</c:f>
              <c:strCache>
                <c:ptCount val="1"/>
                <c:pt idx="0">
                  <c:v>CDC Definitions</c:v>
                </c:pt>
              </c:strCache>
            </c:strRef>
          </c:tx>
          <c:spPr>
            <a:solidFill>
              <a:srgbClr val="253494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(Comparison!$A$2,Comparison!$A$3,Comparison!$A$4)</c:f>
              <c:strCache>
                <c:ptCount val="3"/>
                <c:pt idx="0">
                  <c:v>Linked to HIV care in 30 days or less</c:v>
                </c:pt>
                <c:pt idx="1">
                  <c:v>Retained in care</c:v>
                </c:pt>
                <c:pt idx="2">
                  <c:v>Virally Suppressed</c:v>
                </c:pt>
              </c:strCache>
            </c:strRef>
          </c:cat>
          <c:val>
            <c:numRef>
              <c:f>'cdc vs hrsa for RW HCC'!$H$3:$H$5</c:f>
              <c:numCache>
                <c:formatCode>0%</c:formatCode>
                <c:ptCount val="3"/>
                <c:pt idx="0">
                  <c:v>0.8666666666666667</c:v>
                </c:pt>
                <c:pt idx="1">
                  <c:v>0.8876688123185662</c:v>
                </c:pt>
                <c:pt idx="2">
                  <c:v>0.76309478732803226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2F9-4390-AB99-8ECAEF687F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0383744"/>
        <c:axId val="100397824"/>
      </c:barChart>
      <c:catAx>
        <c:axId val="1003837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2000">
                <a:latin typeface="Trebuchet MS" panose="020B0603020202020204" pitchFamily="34" charset="0"/>
              </a:defRPr>
            </a:pPr>
            <a:endParaRPr lang="en-US"/>
          </a:p>
        </c:txPr>
        <c:crossAx val="100397824"/>
        <c:crosses val="autoZero"/>
        <c:auto val="1"/>
        <c:lblAlgn val="ctr"/>
        <c:lblOffset val="100"/>
        <c:noMultiLvlLbl val="0"/>
      </c:catAx>
      <c:valAx>
        <c:axId val="100397824"/>
        <c:scaling>
          <c:orientation val="minMax"/>
          <c:max val="1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2000"/>
            </a:pPr>
            <a:endParaRPr lang="en-US"/>
          </a:p>
        </c:txPr>
        <c:crossAx val="100383744"/>
        <c:crosses val="autoZero"/>
        <c:crossBetween val="between"/>
      </c:valAx>
      <c:spPr>
        <a:noFill/>
      </c:spPr>
    </c:plotArea>
    <c:legend>
      <c:legendPos val="b"/>
      <c:overlay val="0"/>
      <c:txPr>
        <a:bodyPr/>
        <a:lstStyle/>
        <a:p>
          <a:pPr>
            <a:defRPr sz="1600">
              <a:latin typeface="Trebuchet MS" panose="020B0603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 b="1">
          <a:solidFill>
            <a:sysClr val="windowText" lastClr="000000"/>
          </a:solidFill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0685198441104"/>
          <c:y val="8.0503426655001445E-2"/>
          <c:w val="0.62140678437922536"/>
          <c:h val="0.6888345037951336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&lt; 18</c:v>
                </c:pt>
              </c:strCache>
            </c:strRef>
          </c:tx>
          <c:spPr>
            <a:solidFill>
              <a:schemeClr val="accent5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Sheet1!$A$2</c:f>
              <c:strCache>
                <c:ptCount val="1"/>
                <c:pt idx="0">
                  <c:v>Current Age as of 12/31/2020</c:v>
                </c:pt>
              </c:strCache>
            </c:strRef>
          </c:cat>
          <c:val>
            <c:numRef>
              <c:f>Sheet1!$B$2</c:f>
              <c:numCache>
                <c:formatCode>0%</c:formatCode>
                <c:ptCount val="1"/>
                <c:pt idx="0">
                  <c:v>5.8058816105010704E-3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2B8-4C48-B8A7-54C48588C92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18 to 24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Sheet1!$A$2</c:f>
              <c:strCache>
                <c:ptCount val="1"/>
                <c:pt idx="0">
                  <c:v>Current Age as of 12/31/2020</c:v>
                </c:pt>
              </c:strCache>
            </c:strRef>
          </c:cat>
          <c:val>
            <c:numRef>
              <c:f>Sheet1!$C$2</c:f>
              <c:numCache>
                <c:formatCode>0%</c:formatCode>
                <c:ptCount val="1"/>
                <c:pt idx="0">
                  <c:v>4.1903319449703394E-2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2B8-4C48-B8A7-54C48588C92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25 to 34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</c:f>
              <c:strCache>
                <c:ptCount val="1"/>
                <c:pt idx="0">
                  <c:v>Current Age as of 12/31/2020</c:v>
                </c:pt>
              </c:strCache>
            </c:strRef>
          </c:cat>
          <c:val>
            <c:numRef>
              <c:f>Sheet1!$D$2</c:f>
              <c:numCache>
                <c:formatCode>0%</c:formatCode>
                <c:ptCount val="1"/>
                <c:pt idx="0">
                  <c:v>0.19613782658084059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2B8-4C48-B8A7-54C48588C92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35 to 44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</c:f>
              <c:strCache>
                <c:ptCount val="1"/>
                <c:pt idx="0">
                  <c:v>Current Age as of 12/31/2020</c:v>
                </c:pt>
              </c:strCache>
            </c:strRef>
          </c:cat>
          <c:val>
            <c:numRef>
              <c:f>Sheet1!$E$2</c:f>
              <c:numCache>
                <c:formatCode>0%</c:formatCode>
                <c:ptCount val="1"/>
                <c:pt idx="0">
                  <c:v>0.1950018932222643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2B8-4C48-B8A7-54C48588C92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45 to 54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</c:f>
              <c:strCache>
                <c:ptCount val="1"/>
                <c:pt idx="0">
                  <c:v>Current Age as of 12/31/2020</c:v>
                </c:pt>
              </c:strCache>
            </c:strRef>
          </c:cat>
          <c:val>
            <c:numRef>
              <c:f>Sheet1!$F$2</c:f>
              <c:numCache>
                <c:formatCode>0%</c:formatCode>
                <c:ptCount val="1"/>
                <c:pt idx="0">
                  <c:v>0.23248769405528208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2B8-4C48-B8A7-54C48588C92D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55+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</c:f>
              <c:strCache>
                <c:ptCount val="1"/>
                <c:pt idx="0">
                  <c:v>Current Age as of 12/31/2020</c:v>
                </c:pt>
              </c:strCache>
            </c:strRef>
          </c:cat>
          <c:val>
            <c:numRef>
              <c:f>Sheet1!$G$2</c:f>
              <c:numCache>
                <c:formatCode>0%</c:formatCode>
                <c:ptCount val="1"/>
                <c:pt idx="0">
                  <c:v>0.32866338508140858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46-4CBF-8216-9AECC9C811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4361728"/>
        <c:axId val="34363264"/>
      </c:barChart>
      <c:catAx>
        <c:axId val="3436172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400" b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en-US"/>
          </a:p>
        </c:txPr>
        <c:crossAx val="34363264"/>
        <c:crosses val="autoZero"/>
        <c:auto val="1"/>
        <c:lblAlgn val="ctr"/>
        <c:lblOffset val="100"/>
        <c:noMultiLvlLbl val="0"/>
      </c:catAx>
      <c:valAx>
        <c:axId val="34363264"/>
        <c:scaling>
          <c:orientation val="minMax"/>
          <c:max val="1"/>
          <c:min val="0"/>
        </c:scaling>
        <c:delete val="0"/>
        <c:axPos val="l"/>
        <c:numFmt formatCode="0%" sourceLinked="0"/>
        <c:majorTickMark val="out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sz="140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en-US"/>
          </a:p>
        </c:txPr>
        <c:crossAx val="34361728"/>
        <c:crosses val="autoZero"/>
        <c:crossBetween val="between"/>
        <c:majorUnit val="0.2"/>
      </c:valAx>
    </c:plotArea>
    <c:legend>
      <c:legendPos val="r"/>
      <c:legendEntry>
        <c:idx val="5"/>
        <c:delete val="1"/>
      </c:legendEntry>
      <c:layout>
        <c:manualLayout>
          <c:xMode val="edge"/>
          <c:yMode val="edge"/>
          <c:x val="0.754799172830669"/>
          <c:y val="0.11574074074074074"/>
          <c:w val="0.22795076751769666"/>
          <c:h val="0.43981481481481483"/>
        </c:manualLayout>
      </c:layout>
      <c:overlay val="1"/>
      <c:txPr>
        <a:bodyPr/>
        <a:lstStyle/>
        <a:p>
          <a:pPr algn="l">
            <a:defRPr sz="1050">
              <a:solidFill>
                <a:schemeClr val="bg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8233842648899552E-2"/>
          <c:y val="0.16863181238552874"/>
          <c:w val="0.8783638036302448"/>
          <c:h val="0.68941967220811196"/>
        </c:manualLayout>
      </c:layout>
      <c:barChart>
        <c:barDir val="col"/>
        <c:grouping val="clustered"/>
        <c:varyColors val="0"/>
        <c:ser>
          <c:idx val="2"/>
          <c:order val="0"/>
          <c:tx>
            <c:v>All Ryan White Clients Served in Jan 1, 2019 through Dec 31, 2020</c:v>
          </c:tx>
          <c:spPr>
            <a:solidFill>
              <a:srgbClr val="41B6C4"/>
            </a:solidFill>
            <a:ln>
              <a:solidFill>
                <a:sysClr val="windowText" lastClr="000000"/>
              </a:solidFill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C1A-4FEF-9275-913F5411495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C1A-4FEF-9275-913F5411495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C1A-4FEF-9275-913F5411495A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00569B9E-BF52-4986-8400-15D4BD421DFB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E45FCC2B-C2F4-469B-9E0E-0A15021C8B08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3C1A-4FEF-9275-913F5411495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97F70EF-3069-4D91-8B10-A5B701A4B017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3C1A-4FEF-9275-913F5411495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4326B9C-50DF-4AE1-BAAE-CD6E47C0BF69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3C1A-4FEF-9275-913F541149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strRef>
              <c:f>(Comparison!$A$2,Comparison!$A$3,Comparison!$A$4)</c:f>
              <c:strCache>
                <c:ptCount val="3"/>
                <c:pt idx="0">
                  <c:v>Linked to HIV care in 30 days or less</c:v>
                </c:pt>
                <c:pt idx="1">
                  <c:v>Retained in care</c:v>
                </c:pt>
                <c:pt idx="2">
                  <c:v>Virally Suppressed</c:v>
                </c:pt>
              </c:strCache>
            </c:strRef>
          </c:cat>
          <c:val>
            <c:numRef>
              <c:f>(RWVSVA2020HCC!$C$3,RWVSVA2020HCC!$C$4,RWVSVA2020HCC!$C$5)</c:f>
              <c:numCache>
                <c:formatCode>0%</c:formatCode>
                <c:ptCount val="3"/>
                <c:pt idx="0">
                  <c:v>0.875</c:v>
                </c:pt>
                <c:pt idx="1">
                  <c:v>0.88783630162940508</c:v>
                </c:pt>
                <c:pt idx="2">
                  <c:v>0.81780062221019889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RWVSVA2020HCC!$A$8</c15:f>
                <c15:dlblRangeCache>
                  <c:ptCount val="1"/>
                  <c:pt idx="0">
                    <c:v>n=240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3-3C1A-4FEF-9275-913F5411495A}"/>
            </c:ext>
          </c:extLst>
        </c:ser>
        <c:ser>
          <c:idx val="0"/>
          <c:order val="1"/>
          <c:tx>
            <c:v>Persons Living with HIV/AIDS in Virginia as of Dec 31, 2020</c:v>
          </c:tx>
          <c:spPr>
            <a:solidFill>
              <a:srgbClr val="253494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613FBAB7-11A3-40E7-AE2C-B4718FAFE4D1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6906BBF7-E3CF-441A-AC83-C5C39A97D0C5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3C1A-4FEF-9275-913F5411495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9EC94D9D-187B-44DB-8F97-2CECD86D04E8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3C1A-4FEF-9275-913F5411495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83D63852-B44A-4051-9B9F-716DC8163DC5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3C1A-4FEF-9275-913F541149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(Comparison!$A$2,Comparison!$A$3,Comparison!$A$4)</c:f>
              <c:strCache>
                <c:ptCount val="3"/>
                <c:pt idx="0">
                  <c:v>Linked to HIV care in 30 days or less</c:v>
                </c:pt>
                <c:pt idx="1">
                  <c:v>Retained in care</c:v>
                </c:pt>
                <c:pt idx="2">
                  <c:v>Virally Suppressed</c:v>
                </c:pt>
              </c:strCache>
            </c:strRef>
          </c:cat>
          <c:val>
            <c:numRef>
              <c:f>(RWVSVA2020HCC!$H$3,RWVSVA2020HCC!$H$4,RWVSVA2020HCC!$H$5)</c:f>
              <c:numCache>
                <c:formatCode>0%</c:formatCode>
                <c:ptCount val="3"/>
                <c:pt idx="0">
                  <c:v>0.76333333333333331</c:v>
                </c:pt>
                <c:pt idx="1">
                  <c:v>0.51029058001450989</c:v>
                </c:pt>
                <c:pt idx="2">
                  <c:v>0.56848295085723011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RWVSVA2020HCC!$A$9</c15:f>
                <c15:dlblRangeCache>
                  <c:ptCount val="1"/>
                  <c:pt idx="0">
                    <c:v>n=600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7-3C1A-4FEF-9275-913F541149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0383744"/>
        <c:axId val="100397824"/>
      </c:barChart>
      <c:catAx>
        <c:axId val="1003837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2000">
                <a:latin typeface="Trebuchet MS" panose="020B0603020202020204" pitchFamily="34" charset="0"/>
              </a:defRPr>
            </a:pPr>
            <a:endParaRPr lang="en-US"/>
          </a:p>
        </c:txPr>
        <c:crossAx val="100397824"/>
        <c:crosses val="autoZero"/>
        <c:auto val="1"/>
        <c:lblAlgn val="ctr"/>
        <c:lblOffset val="100"/>
        <c:noMultiLvlLbl val="0"/>
      </c:catAx>
      <c:valAx>
        <c:axId val="100397824"/>
        <c:scaling>
          <c:orientation val="minMax"/>
          <c:max val="1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2000"/>
            </a:pPr>
            <a:endParaRPr lang="en-US"/>
          </a:p>
        </c:txPr>
        <c:crossAx val="100383744"/>
        <c:crosses val="autoZero"/>
        <c:crossBetween val="between"/>
      </c:valAx>
      <c:spPr>
        <a:noFill/>
      </c:spPr>
    </c:plotArea>
    <c:legend>
      <c:legendPos val="t"/>
      <c:layout>
        <c:manualLayout>
          <c:xMode val="edge"/>
          <c:yMode val="edge"/>
          <c:x val="0.25269133408689903"/>
          <c:y val="4.6948348129764492E-2"/>
          <c:w val="0.71499012993058375"/>
          <c:h val="0.11100585726851923"/>
        </c:manualLayout>
      </c:layout>
      <c:overlay val="0"/>
      <c:txPr>
        <a:bodyPr/>
        <a:lstStyle/>
        <a:p>
          <a:pPr>
            <a:defRPr sz="1600">
              <a:latin typeface="Trebuchet MS" panose="020B0603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 b="1">
          <a:solidFill>
            <a:sysClr val="windowText" lastClr="000000"/>
          </a:solidFill>
        </a:defRPr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133162306420705E-2"/>
          <c:y val="0.13555137994114372"/>
          <c:w val="0.90159228220555832"/>
          <c:h val="0.77736697685516587"/>
        </c:manualLayout>
      </c:layout>
      <c:barChart>
        <c:barDir val="col"/>
        <c:grouping val="clustered"/>
        <c:varyColors val="0"/>
        <c:ser>
          <c:idx val="2"/>
          <c:order val="0"/>
          <c:tx>
            <c:v>Linkage to HIV Care</c:v>
          </c:tx>
          <c:spPr>
            <a:solidFill>
              <a:srgbClr val="FFFFCC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3961BE40-6216-4716-A194-E121D5EDA95C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35008BC2-CA11-4A38-9937-059A5304A93D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4F84-4732-B2FB-18B186FDBC1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75465B76-8234-4448-9542-DF9DE72DB309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8CB86C0B-EED0-425B-A94A-626676FFE646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4F84-4732-B2FB-18B186FDBC1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96D29BC4-400A-4CDE-BE82-859EC32920B8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
</a:t>
                    </a:r>
                    <a:fld id="{E742565A-1B01-4FF2-BC04-81F4627FA39D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4F84-4732-B2FB-18B186FDBC1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strRef>
              <c:f>GENDER2020!$F$15:$F$17</c:f>
              <c:strCache>
                <c:ptCount val="3"/>
                <c:pt idx="0">
                  <c:v>Male (N=5,417)</c:v>
                </c:pt>
                <c:pt idx="1">
                  <c:v>Female (N=2,373)</c:v>
                </c:pt>
                <c:pt idx="2">
                  <c:v>Transgender (N=133)</c:v>
                </c:pt>
              </c:strCache>
            </c:strRef>
          </c:cat>
          <c:val>
            <c:numRef>
              <c:f>(GENDER2020!$D$5,GENDER2020!$I$5,GENDER2020!$N$5)</c:f>
              <c:numCache>
                <c:formatCode>0%</c:formatCode>
                <c:ptCount val="3"/>
                <c:pt idx="0">
                  <c:v>0.86559139784946237</c:v>
                </c:pt>
                <c:pt idx="1">
                  <c:v>0.91666666666666663</c:v>
                </c:pt>
                <c:pt idx="2">
                  <c:v>0.83333333333333337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GENDER2020!$A$16:$A$18</c15:f>
                <c15:dlblRangeCache>
                  <c:ptCount val="3"/>
                  <c:pt idx="0">
                    <c:v>N=186</c:v>
                  </c:pt>
                  <c:pt idx="1">
                    <c:v>N=48</c:v>
                  </c:pt>
                  <c:pt idx="2">
                    <c:v>N=6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3-4F84-4732-B2FB-18B186FDBC17}"/>
            </c:ext>
          </c:extLst>
        </c:ser>
        <c:ser>
          <c:idx val="0"/>
          <c:order val="1"/>
          <c:tx>
            <c:v>Retention</c:v>
          </c:tx>
          <c:spPr>
            <a:solidFill>
              <a:srgbClr val="A1DAB4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GENDER2020!$F$15:$F$17</c:f>
              <c:strCache>
                <c:ptCount val="3"/>
                <c:pt idx="0">
                  <c:v>Male (N=5,417)</c:v>
                </c:pt>
                <c:pt idx="1">
                  <c:v>Female (N=2,373)</c:v>
                </c:pt>
                <c:pt idx="2">
                  <c:v>Transgender (N=133)</c:v>
                </c:pt>
              </c:strCache>
            </c:strRef>
          </c:cat>
          <c:val>
            <c:numRef>
              <c:f>(GENDER2020!$D$9,GENDER2020!$I$9,GENDER2020!$N$9)</c:f>
              <c:numCache>
                <c:formatCode>0%</c:formatCode>
                <c:ptCount val="3"/>
                <c:pt idx="0">
                  <c:v>0.88860151487160544</c:v>
                </c:pt>
                <c:pt idx="1">
                  <c:v>0.89076339097427248</c:v>
                </c:pt>
                <c:pt idx="2">
                  <c:v>0.80451127819548873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F84-4732-B2FB-18B186FDBC17}"/>
            </c:ext>
          </c:extLst>
        </c:ser>
        <c:ser>
          <c:idx val="1"/>
          <c:order val="2"/>
          <c:tx>
            <c:v>Viral Suppression</c:v>
          </c:tx>
          <c:spPr>
            <a:solidFill>
              <a:srgbClr val="253494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GENDER2020!$F$15:$F$17</c:f>
              <c:strCache>
                <c:ptCount val="3"/>
                <c:pt idx="0">
                  <c:v>Male (N=5,417)</c:v>
                </c:pt>
                <c:pt idx="1">
                  <c:v>Female (N=2,373)</c:v>
                </c:pt>
                <c:pt idx="2">
                  <c:v>Transgender (N=133)</c:v>
                </c:pt>
              </c:strCache>
            </c:strRef>
          </c:cat>
          <c:val>
            <c:numRef>
              <c:f>(GENDER2020!$D$13,GENDER2020!$I$13,GENDER2020!$N$13)</c:f>
              <c:numCache>
                <c:formatCode>0%</c:formatCode>
                <c:ptCount val="3"/>
                <c:pt idx="0">
                  <c:v>0.82774931020890818</c:v>
                </c:pt>
                <c:pt idx="1">
                  <c:v>0.8109205776173285</c:v>
                </c:pt>
                <c:pt idx="2">
                  <c:v>0.47572815533980584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F84-4732-B2FB-18B186FDBC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5446016"/>
        <c:axId val="105517440"/>
      </c:barChart>
      <c:catAx>
        <c:axId val="1054460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>
            <a:solidFill>
              <a:sysClr val="windowText" lastClr="000000"/>
            </a:solidFill>
          </a:ln>
        </c:spPr>
        <c:crossAx val="105517440"/>
        <c:crosses val="autoZero"/>
        <c:auto val="1"/>
        <c:lblAlgn val="ctr"/>
        <c:lblOffset val="100"/>
        <c:noMultiLvlLbl val="0"/>
      </c:catAx>
      <c:valAx>
        <c:axId val="105517440"/>
        <c:scaling>
          <c:orientation val="minMax"/>
          <c:max val="1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none"/>
        <c:minorTickMark val="none"/>
        <c:tickLblPos val="nextTo"/>
        <c:spPr>
          <a:ln>
            <a:solidFill>
              <a:sysClr val="windowText" lastClr="000000"/>
            </a:solidFill>
          </a:ln>
        </c:spPr>
        <c:crossAx val="105446016"/>
        <c:crosses val="autoZero"/>
        <c:crossBetween val="between"/>
      </c:valAx>
      <c:spPr>
        <a:noFill/>
        <a:ln>
          <a:noFill/>
        </a:ln>
      </c:spPr>
    </c:plotArea>
    <c:legend>
      <c:legendPos val="t"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00" b="1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53574185579744E-2"/>
          <c:y val="0.15388095591892678"/>
          <c:w val="0.8711675378812942"/>
          <c:h val="0.7288000305160458"/>
        </c:manualLayout>
      </c:layout>
      <c:barChart>
        <c:barDir val="col"/>
        <c:grouping val="clustered"/>
        <c:varyColors val="0"/>
        <c:ser>
          <c:idx val="2"/>
          <c:order val="0"/>
          <c:tx>
            <c:v>Linkage to HIV Care</c:v>
          </c:tx>
          <c:spPr>
            <a:solidFill>
              <a:srgbClr val="FFFFCC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dLbl>
              <c:idx val="0"/>
              <c:layout>
                <c:manualLayout>
                  <c:x val="-2.8011204481792717E-3"/>
                  <c:y val="0"/>
                </c:manualLayout>
              </c:layout>
              <c:tx>
                <c:rich>
                  <a:bodyPr/>
                  <a:lstStyle/>
                  <a:p>
                    <a:fld id="{7656810D-3D98-41A2-926E-9881B212CAD6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61D26FD3-4AE7-4C95-9600-862E9DC3D157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600C-43E0-BE02-D46C4F598433}"/>
                </c:ext>
              </c:extLst>
            </c:dLbl>
            <c:dLbl>
              <c:idx val="1"/>
              <c:layout>
                <c:manualLayout>
                  <c:x val="-1.1204481792717087E-2"/>
                  <c:y val="0"/>
                </c:manualLayout>
              </c:layout>
              <c:tx>
                <c:rich>
                  <a:bodyPr/>
                  <a:lstStyle/>
                  <a:p>
                    <a:fld id="{874073E5-740D-447C-B41D-46DF771D6FF5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9D722709-93BF-4812-AF5D-BE14690FED66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600C-43E0-BE02-D46C4F598433}"/>
                </c:ext>
              </c:extLst>
            </c:dLbl>
            <c:dLbl>
              <c:idx val="2"/>
              <c:layout>
                <c:manualLayout>
                  <c:x val="-9.8039215686274508E-3"/>
                  <c:y val="9.6406413000139114E-3"/>
                </c:manualLayout>
              </c:layout>
              <c:tx>
                <c:rich>
                  <a:bodyPr/>
                  <a:lstStyle/>
                  <a:p>
                    <a:fld id="{B7AC6B08-8FD9-4350-B84D-37B7CF8094EB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4DA0D448-3B58-4658-9DE3-CF844867DDD9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600C-43E0-BE02-D46C4F598433}"/>
                </c:ext>
              </c:extLst>
            </c:dLbl>
            <c:dLbl>
              <c:idx val="3"/>
              <c:layout>
                <c:manualLayout>
                  <c:x val="-8.4033613445378148E-3"/>
                  <c:y val="4.8203206500069115E-3"/>
                </c:manualLayout>
              </c:layout>
              <c:tx>
                <c:rich>
                  <a:bodyPr/>
                  <a:lstStyle/>
                  <a:p>
                    <a:fld id="{A1ED7B3A-4D12-4816-AC64-014F391EBB09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68D3CA0B-C048-4BC2-94EF-D249F202290B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600C-43E0-BE02-D46C4F59843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strRef>
              <c:f>RACE2020!$F$16:$F$19</c:f>
              <c:strCache>
                <c:ptCount val="4"/>
                <c:pt idx="0">
                  <c:v>White (N=1,931)</c:v>
                </c:pt>
                <c:pt idx="1">
                  <c:v>Black (N=4,633)</c:v>
                </c:pt>
                <c:pt idx="2">
                  <c:v>Hispanic/Latino (N=935)</c:v>
                </c:pt>
                <c:pt idx="3">
                  <c:v>Other* (N=290)</c:v>
                </c:pt>
              </c:strCache>
            </c:strRef>
          </c:cat>
          <c:val>
            <c:numRef>
              <c:f>(RACE2020!$D$5,RACE2020!$I$5,RACE2020!$N$5,RACE2020!$S$5)</c:f>
              <c:numCache>
                <c:formatCode>0%</c:formatCode>
                <c:ptCount val="4"/>
                <c:pt idx="0">
                  <c:v>0.90476190476190477</c:v>
                </c:pt>
                <c:pt idx="1">
                  <c:v>0.8601398601398601</c:v>
                </c:pt>
                <c:pt idx="2">
                  <c:v>0.8571428571428571</c:v>
                </c:pt>
                <c:pt idx="3">
                  <c:v>0.6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RACE2020!$G$16:$G$19</c15:f>
                <c15:dlblRangeCache>
                  <c:ptCount val="4"/>
                  <c:pt idx="0">
                    <c:v>N=42</c:v>
                  </c:pt>
                  <c:pt idx="1">
                    <c:v>N=143</c:v>
                  </c:pt>
                  <c:pt idx="2">
                    <c:v>N=28</c:v>
                  </c:pt>
                  <c:pt idx="3">
                    <c:v>N=5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4-600C-43E0-BE02-D46C4F598433}"/>
            </c:ext>
          </c:extLst>
        </c:ser>
        <c:ser>
          <c:idx val="0"/>
          <c:order val="1"/>
          <c:tx>
            <c:v>Retention</c:v>
          </c:tx>
          <c:spPr>
            <a:solidFill>
              <a:srgbClr val="A1DAB4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dLbl>
              <c:idx val="1"/>
              <c:layout>
                <c:manualLayout>
                  <c:x val="9.8039215686273485E-3"/>
                  <c:y val="9.64064130001391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00C-43E0-BE02-D46C4F59843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RACE2020!$F$16:$F$19</c:f>
              <c:strCache>
                <c:ptCount val="4"/>
                <c:pt idx="0">
                  <c:v>White (N=1,931)</c:v>
                </c:pt>
                <c:pt idx="1">
                  <c:v>Black (N=4,633)</c:v>
                </c:pt>
                <c:pt idx="2">
                  <c:v>Hispanic/Latino (N=935)</c:v>
                </c:pt>
                <c:pt idx="3">
                  <c:v>Other* (N=290)</c:v>
                </c:pt>
              </c:strCache>
            </c:strRef>
          </c:cat>
          <c:val>
            <c:numRef>
              <c:f>(RACE2020!$D$9,RACE2020!$I$9,RACE2020!$N$9,RACE2020!$S$9)</c:f>
              <c:numCache>
                <c:formatCode>0%</c:formatCode>
                <c:ptCount val="4"/>
                <c:pt idx="0">
                  <c:v>0.9073019161056447</c:v>
                </c:pt>
                <c:pt idx="1">
                  <c:v>0.88828867761452035</c:v>
                </c:pt>
                <c:pt idx="2">
                  <c:v>0.87807486631016041</c:v>
                </c:pt>
                <c:pt idx="3">
                  <c:v>0.90657439446366783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00C-43E0-BE02-D46C4F598433}"/>
            </c:ext>
          </c:extLst>
        </c:ser>
        <c:ser>
          <c:idx val="1"/>
          <c:order val="2"/>
          <c:tx>
            <c:v>Viral Suppression</c:v>
          </c:tx>
          <c:spPr>
            <a:solidFill>
              <a:srgbClr val="253494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dLbl>
              <c:idx val="0"/>
              <c:layout>
                <c:manualLayout>
                  <c:x val="9.8039215686274508E-3"/>
                  <c:y val="2.41016032500345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00C-43E0-BE02-D46C4F598433}"/>
                </c:ext>
              </c:extLst>
            </c:dLbl>
            <c:dLbl>
              <c:idx val="1"/>
              <c:layout>
                <c:manualLayout>
                  <c:x val="0"/>
                  <c:y val="4.82032065000691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00C-43E0-BE02-D46C4F59843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RACE2020!$F$16:$F$19</c:f>
              <c:strCache>
                <c:ptCount val="4"/>
                <c:pt idx="0">
                  <c:v>White (N=1,931)</c:v>
                </c:pt>
                <c:pt idx="1">
                  <c:v>Black (N=4,633)</c:v>
                </c:pt>
                <c:pt idx="2">
                  <c:v>Hispanic/Latino (N=935)</c:v>
                </c:pt>
                <c:pt idx="3">
                  <c:v>Other* (N=290)</c:v>
                </c:pt>
              </c:strCache>
            </c:strRef>
          </c:cat>
          <c:val>
            <c:numRef>
              <c:f>(RACE2020!$D$13,RACE2020!$I$13,RACE2020!$N$13,RACE2020!$S$13)</c:f>
              <c:numCache>
                <c:formatCode>0%</c:formatCode>
                <c:ptCount val="4"/>
                <c:pt idx="0">
                  <c:v>0.85667034178610801</c:v>
                </c:pt>
                <c:pt idx="1">
                  <c:v>0.79977090492554415</c:v>
                </c:pt>
                <c:pt idx="2">
                  <c:v>0.83036773428232502</c:v>
                </c:pt>
                <c:pt idx="3">
                  <c:v>0.83754512635379064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00C-43E0-BE02-D46C4F5984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6047744"/>
        <c:axId val="106057728"/>
      </c:barChart>
      <c:catAx>
        <c:axId val="106047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106057728"/>
        <c:crosses val="autoZero"/>
        <c:auto val="1"/>
        <c:lblAlgn val="ctr"/>
        <c:lblOffset val="100"/>
        <c:noMultiLvlLbl val="0"/>
      </c:catAx>
      <c:valAx>
        <c:axId val="106057728"/>
        <c:scaling>
          <c:orientation val="minMax"/>
          <c:max val="1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none"/>
        <c:minorTickMark val="none"/>
        <c:tickLblPos val="nextTo"/>
        <c:spPr>
          <a:ln>
            <a:solidFill>
              <a:sysClr val="windowText" lastClr="000000"/>
            </a:solidFill>
          </a:ln>
        </c:spPr>
        <c:crossAx val="106047744"/>
        <c:crosses val="autoZero"/>
        <c:crossBetween val="between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0.15979212157303865"/>
          <c:y val="3.6152404875052162E-2"/>
          <c:w val="0.67201239550938485"/>
          <c:h val="5.8794058252626173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000" b="1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19041374676597"/>
          <c:y val="0.15254345900752353"/>
          <c:w val="0.87900498676407213"/>
          <c:h val="0.73934187551071195"/>
        </c:manualLayout>
      </c:layout>
      <c:barChart>
        <c:barDir val="col"/>
        <c:grouping val="clustered"/>
        <c:varyColors val="0"/>
        <c:ser>
          <c:idx val="2"/>
          <c:order val="0"/>
          <c:tx>
            <c:v>Linkage to HIV Care</c:v>
          </c:tx>
          <c:spPr>
            <a:solidFill>
              <a:srgbClr val="FFFFCC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F23C7F47-473C-4609-89AB-92252A535284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3389CB52-8E61-48DA-933F-B23C403422B7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2709-4502-8E5E-21EEF835349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2DCFF35C-C3B6-45D4-ACF9-45FF9B38C4D7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62E2F1C8-97BC-43DD-9BD7-A942F3838CDE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2709-4502-8E5E-21EEF835349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8272965A-C95D-4A18-A416-F98ED3D86FC2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81EC88FA-5CAF-4AB3-A46C-83E7F1343D5D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2709-4502-8E5E-21EEF835349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cat>
            <c:strRef>
              <c:f>'AGE2020'!$F$16:$F$19</c:f>
              <c:strCache>
                <c:ptCount val="3"/>
                <c:pt idx="0">
                  <c:v>&lt;25 (N=379)</c:v>
                </c:pt>
                <c:pt idx="1">
                  <c:v>25 to 44 (N=3,098)</c:v>
                </c:pt>
                <c:pt idx="2">
                  <c:v>45+ (N=4,446)</c:v>
                </c:pt>
              </c:strCache>
            </c:strRef>
          </c:cat>
          <c:val>
            <c:numRef>
              <c:f>('AGE2020'!$D$5,'AGE2020'!$I$5,'AGE2020'!$N$5)</c:f>
              <c:numCache>
                <c:formatCode>0%</c:formatCode>
                <c:ptCount val="3"/>
                <c:pt idx="0">
                  <c:v>0.8867924528301887</c:v>
                </c:pt>
                <c:pt idx="1">
                  <c:v>0.86577181208053688</c:v>
                </c:pt>
                <c:pt idx="2">
                  <c:v>0.89473684210526316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'AGE2020'!$G$16:$G$18</c15:f>
                <c15:dlblRangeCache>
                  <c:ptCount val="3"/>
                  <c:pt idx="0">
                    <c:v>N=53</c:v>
                  </c:pt>
                  <c:pt idx="1">
                    <c:v>N=149</c:v>
                  </c:pt>
                  <c:pt idx="2">
                    <c:v>N=38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3-2709-4502-8E5E-21EEF8353490}"/>
            </c:ext>
          </c:extLst>
        </c:ser>
        <c:ser>
          <c:idx val="0"/>
          <c:order val="1"/>
          <c:tx>
            <c:v>Retention</c:v>
          </c:tx>
          <c:spPr>
            <a:solidFill>
              <a:srgbClr val="A1DAB4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'AGE2020'!$F$16:$F$19</c:f>
              <c:strCache>
                <c:ptCount val="3"/>
                <c:pt idx="0">
                  <c:v>&lt;25 (N=379)</c:v>
                </c:pt>
                <c:pt idx="1">
                  <c:v>25 to 44 (N=3,098)</c:v>
                </c:pt>
                <c:pt idx="2">
                  <c:v>45+ (N=4,446)</c:v>
                </c:pt>
              </c:strCache>
            </c:strRef>
          </c:cat>
          <c:val>
            <c:numRef>
              <c:f>('AGE2020'!$D$9,'AGE2020'!$I$9,'AGE2020'!$N$9)</c:f>
              <c:numCache>
                <c:formatCode>0%</c:formatCode>
                <c:ptCount val="3"/>
                <c:pt idx="0">
                  <c:v>0.60949868073878632</c:v>
                </c:pt>
                <c:pt idx="1">
                  <c:v>0.86304909560723519</c:v>
                </c:pt>
                <c:pt idx="2">
                  <c:v>0.92886087348041424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709-4502-8E5E-21EEF8353490}"/>
            </c:ext>
          </c:extLst>
        </c:ser>
        <c:ser>
          <c:idx val="1"/>
          <c:order val="2"/>
          <c:tx>
            <c:v>Viral Suppression</c:v>
          </c:tx>
          <c:spPr>
            <a:solidFill>
              <a:srgbClr val="253494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'AGE2020'!$F$16:$F$19</c:f>
              <c:strCache>
                <c:ptCount val="3"/>
                <c:pt idx="0">
                  <c:v>&lt;25 (N=379)</c:v>
                </c:pt>
                <c:pt idx="1">
                  <c:v>25 to 44 (N=3,098)</c:v>
                </c:pt>
                <c:pt idx="2">
                  <c:v>45+ (N=4,446)</c:v>
                </c:pt>
              </c:strCache>
            </c:strRef>
          </c:cat>
          <c:val>
            <c:numRef>
              <c:f>('AGE2020'!$D$13,'AGE2020'!$I$13,'AGE2020'!$N$13)</c:f>
              <c:numCache>
                <c:formatCode>0%</c:formatCode>
                <c:ptCount val="3"/>
                <c:pt idx="0">
                  <c:v>0.6237942122186495</c:v>
                </c:pt>
                <c:pt idx="1">
                  <c:v>0.78141315697876779</c:v>
                </c:pt>
                <c:pt idx="2">
                  <c:v>0.85697315276787833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709-4502-8E5E-21EEF83534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6235776"/>
        <c:axId val="106237312"/>
      </c:barChart>
      <c:catAx>
        <c:axId val="106235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>
            <a:solidFill>
              <a:sysClr val="windowText" lastClr="000000"/>
            </a:solidFill>
          </a:ln>
        </c:spPr>
        <c:crossAx val="106237312"/>
        <c:crosses val="autoZero"/>
        <c:auto val="1"/>
        <c:lblAlgn val="ctr"/>
        <c:lblOffset val="100"/>
        <c:noMultiLvlLbl val="0"/>
      </c:catAx>
      <c:valAx>
        <c:axId val="106237312"/>
        <c:scaling>
          <c:orientation val="minMax"/>
          <c:max val="1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none"/>
        <c:minorTickMark val="none"/>
        <c:tickLblPos val="nextTo"/>
        <c:spPr>
          <a:ln>
            <a:solidFill>
              <a:sysClr val="windowText" lastClr="000000"/>
            </a:solidFill>
          </a:ln>
        </c:spPr>
        <c:crossAx val="106235776"/>
        <c:crosses val="autoZero"/>
        <c:crossBetween val="between"/>
      </c:valAx>
      <c:spPr>
        <a:noFill/>
        <a:ln>
          <a:noFill/>
        </a:ln>
      </c:spPr>
    </c:plotArea>
    <c:legend>
      <c:legendPos val="t"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000" b="1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FFCC"/>
              </a:solidFill>
              <a:ln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B64A-49B5-8B1C-189FEEA9A23F}"/>
              </c:ext>
            </c:extLst>
          </c:dPt>
          <c:dPt>
            <c:idx val="1"/>
            <c:invertIfNegative val="0"/>
            <c:bubble3D val="0"/>
            <c:spPr>
              <a:solidFill>
                <a:srgbClr val="A1DAB4"/>
              </a:solidFill>
              <a:ln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B64A-49B5-8B1C-189FEEA9A23F}"/>
              </c:ext>
            </c:extLst>
          </c:dPt>
          <c:dPt>
            <c:idx val="2"/>
            <c:invertIfNegative val="0"/>
            <c:bubble3D val="0"/>
            <c:spPr>
              <a:solidFill>
                <a:srgbClr val="253494"/>
              </a:solidFill>
              <a:ln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B64A-49B5-8B1C-189FEEA9A23F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(LINKAGE!$A$3,LINKAGE!$A$4,LINKAGE!$A$5)</c:f>
              <c:strCache>
                <c:ptCount val="3"/>
                <c:pt idx="0">
                  <c:v>January 1, 2018 - December 31, 2018 (N=394)</c:v>
                </c:pt>
                <c:pt idx="1">
                  <c:v>January 1, 2019 - December 31, 2019 (N=385)</c:v>
                </c:pt>
                <c:pt idx="2">
                  <c:v>January 1, 2020 - December 31, 2020 (N=240)</c:v>
                </c:pt>
              </c:strCache>
            </c:strRef>
          </c:cat>
          <c:val>
            <c:numRef>
              <c:f>LINKAGE!$C$3:$C$5</c:f>
              <c:numCache>
                <c:formatCode>0%</c:formatCode>
                <c:ptCount val="3"/>
                <c:pt idx="0">
                  <c:v>0.85786802030456855</c:v>
                </c:pt>
                <c:pt idx="1">
                  <c:v>0.89090909090909087</c:v>
                </c:pt>
                <c:pt idx="2">
                  <c:v>0.875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64A-49B5-8B1C-189FEEA9A23F}"/>
            </c:ext>
          </c:extLst>
        </c:ser>
        <c:ser>
          <c:idx val="1"/>
          <c:order val="1"/>
          <c:tx>
            <c:strRef>
              <c:f>LINKAGE!$D$2</c:f>
              <c:strCache>
                <c:ptCount val="1"/>
                <c:pt idx="0">
                  <c:v>NHAS goal</c:v>
                </c:pt>
              </c:strCache>
            </c:strRef>
          </c:tx>
          <c:spPr>
            <a:solidFill>
              <a:srgbClr val="41B6C4">
                <a:alpha val="4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(LINKAGE!$A$3,LINKAGE!$A$4,LINKAGE!$A$5)</c:f>
              <c:strCache>
                <c:ptCount val="3"/>
                <c:pt idx="0">
                  <c:v>January 1, 2018 - December 31, 2018 (N=394)</c:v>
                </c:pt>
                <c:pt idx="1">
                  <c:v>January 1, 2019 - December 31, 2019 (N=385)</c:v>
                </c:pt>
                <c:pt idx="2">
                  <c:v>January 1, 2020 - December 31, 2020 (N=240)</c:v>
                </c:pt>
              </c:strCache>
            </c:strRef>
          </c:cat>
          <c:val>
            <c:numRef>
              <c:f>(LINKAGE!$E$3,LINKAGE!$E$4,LINKAGE!$E$5)</c:f>
              <c:numCache>
                <c:formatCode>0%</c:formatCode>
                <c:ptCount val="3"/>
                <c:pt idx="0">
                  <c:v>9.213197969543141E-2</c:v>
                </c:pt>
                <c:pt idx="1">
                  <c:v>5.9090909090909083E-2</c:v>
                </c:pt>
                <c:pt idx="2">
                  <c:v>7.4999999999999956E-2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64A-49B5-8B1C-189FEEA9A2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7472384"/>
        <c:axId val="107473920"/>
      </c:barChart>
      <c:lineChart>
        <c:grouping val="standard"/>
        <c:varyColors val="0"/>
        <c:ser>
          <c:idx val="2"/>
          <c:order val="2"/>
          <c:tx>
            <c:strRef>
              <c:f>LINKAGE!$D$2</c:f>
              <c:strCache>
                <c:ptCount val="1"/>
                <c:pt idx="0">
                  <c:v>NHAS goal</c:v>
                </c:pt>
              </c:strCache>
            </c:strRef>
          </c:tx>
          <c:spPr>
            <a:ln w="31750" cmpd="sng">
              <a:solidFill>
                <a:srgbClr val="FF0000"/>
              </a:solidFill>
              <a:prstDash val="sysDash"/>
            </a:ln>
          </c:spPr>
          <c:marker>
            <c:symbol val="none"/>
          </c:marker>
          <c:val>
            <c:numRef>
              <c:f>LINKAGE!$D$3:$D$5</c:f>
              <c:numCache>
                <c:formatCode>General</c:formatCode>
                <c:ptCount val="3"/>
                <c:pt idx="0">
                  <c:v>0.95</c:v>
                </c:pt>
                <c:pt idx="1">
                  <c:v>0.95</c:v>
                </c:pt>
                <c:pt idx="2">
                  <c:v>0.95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B64A-49B5-8B1C-189FEEA9A2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7472384"/>
        <c:axId val="107473920"/>
      </c:lineChart>
      <c:catAx>
        <c:axId val="1074723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</c:spPr>
        <c:crossAx val="107473920"/>
        <c:crosses val="autoZero"/>
        <c:auto val="1"/>
        <c:lblAlgn val="ctr"/>
        <c:lblOffset val="100"/>
        <c:noMultiLvlLbl val="0"/>
      </c:catAx>
      <c:valAx>
        <c:axId val="107473920"/>
        <c:scaling>
          <c:orientation val="minMax"/>
          <c:max val="1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2400"/>
            </a:pPr>
            <a:endParaRPr lang="en-US"/>
          </a:p>
        </c:txPr>
        <c:crossAx val="107472384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000" b="1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FFCC"/>
              </a:solidFill>
              <a:ln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878F-4810-991D-930AC9063D90}"/>
              </c:ext>
            </c:extLst>
          </c:dPt>
          <c:dPt>
            <c:idx val="1"/>
            <c:invertIfNegative val="0"/>
            <c:bubble3D val="0"/>
            <c:spPr>
              <a:solidFill>
                <a:srgbClr val="A1DAB4"/>
              </a:solidFill>
              <a:ln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878F-4810-991D-930AC9063D90}"/>
              </c:ext>
            </c:extLst>
          </c:dPt>
          <c:dPt>
            <c:idx val="2"/>
            <c:invertIfNegative val="0"/>
            <c:bubble3D val="0"/>
            <c:spPr>
              <a:solidFill>
                <a:srgbClr val="253494"/>
              </a:solidFill>
              <a:ln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878F-4810-991D-930AC9063D90}"/>
              </c:ext>
            </c:extLst>
          </c:dPt>
          <c:dLbls>
            <c:dLbl>
              <c:idx val="2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878F-4810-991D-930AC9063D9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(RETENTION!$A$3,RETENTION!$A$4,RETENTION!$A$5)</c:f>
              <c:strCache>
                <c:ptCount val="3"/>
                <c:pt idx="0">
                  <c:v>January 1, 2018 - December 31, 2018 (N=8,788)</c:v>
                </c:pt>
                <c:pt idx="1">
                  <c:v>January 1, 2019 - December 31, 2019 (N=8,985)</c:v>
                </c:pt>
                <c:pt idx="2">
                  <c:v>January 1, 2020 - December 31, 2020 (N=7,917)</c:v>
                </c:pt>
              </c:strCache>
            </c:strRef>
          </c:cat>
          <c:val>
            <c:numRef>
              <c:f>RETENTION!$C$3:$C$5</c:f>
              <c:numCache>
                <c:formatCode>0%</c:formatCode>
                <c:ptCount val="3"/>
                <c:pt idx="0">
                  <c:v>0.93229403732362315</c:v>
                </c:pt>
                <c:pt idx="1">
                  <c:v>0.9292153589315526</c:v>
                </c:pt>
                <c:pt idx="2">
                  <c:v>0.88783630162940508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78F-4810-991D-930AC9063D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7559296"/>
        <c:axId val="117560832"/>
      </c:barChart>
      <c:catAx>
        <c:axId val="1175592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</c:spPr>
        <c:crossAx val="117560832"/>
        <c:crosses val="autoZero"/>
        <c:auto val="1"/>
        <c:lblAlgn val="ctr"/>
        <c:lblOffset val="100"/>
        <c:noMultiLvlLbl val="0"/>
      </c:catAx>
      <c:valAx>
        <c:axId val="117560832"/>
        <c:scaling>
          <c:orientation val="minMax"/>
          <c:max val="1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117559296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000" b="1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FFCC"/>
              </a:solidFill>
              <a:ln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3B0A-4E23-B9F8-ECA2BB50FA9B}"/>
              </c:ext>
            </c:extLst>
          </c:dPt>
          <c:dPt>
            <c:idx val="1"/>
            <c:invertIfNegative val="0"/>
            <c:bubble3D val="0"/>
            <c:spPr>
              <a:solidFill>
                <a:srgbClr val="A1DAB4"/>
              </a:solidFill>
              <a:ln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3B0A-4E23-B9F8-ECA2BB50FA9B}"/>
              </c:ext>
            </c:extLst>
          </c:dPt>
          <c:dPt>
            <c:idx val="2"/>
            <c:invertIfNegative val="0"/>
            <c:bubble3D val="0"/>
            <c:spPr>
              <a:solidFill>
                <a:srgbClr val="253494"/>
              </a:solidFill>
              <a:ln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3B0A-4E23-B9F8-ECA2BB50FA9B}"/>
              </c:ext>
            </c:extLst>
          </c:dPt>
          <c:dLbls>
            <c:dLbl>
              <c:idx val="2"/>
              <c:spPr/>
              <c:txPr>
                <a:bodyPr/>
                <a:lstStyle/>
                <a:p>
                  <a:pPr>
                    <a:defRPr sz="24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3B0A-4E23-B9F8-ECA2BB50FA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(SUPPRESSION!$A$3,SUPPRESSION!$A$4,SUPPRESSION!$A$5)</c:f>
              <c:strCache>
                <c:ptCount val="3"/>
                <c:pt idx="0">
                  <c:v>January 1, 2018 - December 31, 2018 (N=8,363)</c:v>
                </c:pt>
                <c:pt idx="1">
                  <c:v>January 1, 2019 - December 31, 2019 (N=8,544)</c:v>
                </c:pt>
                <c:pt idx="2">
                  <c:v>January 1, 2020 - December 31, 2020 (N=7,393)</c:v>
                </c:pt>
              </c:strCache>
            </c:strRef>
          </c:cat>
          <c:val>
            <c:numRef>
              <c:f>SUPPRESSION!$C$3:$C$5</c:f>
              <c:numCache>
                <c:formatCode>0%</c:formatCode>
                <c:ptCount val="3"/>
                <c:pt idx="0">
                  <c:v>0.84264020088484992</c:v>
                </c:pt>
                <c:pt idx="1">
                  <c:v>0.83836610486891383</c:v>
                </c:pt>
                <c:pt idx="2">
                  <c:v>0.81780062221019889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B0A-4E23-B9F8-ECA2BB50FA9B}"/>
            </c:ext>
          </c:extLst>
        </c:ser>
        <c:ser>
          <c:idx val="1"/>
          <c:order val="1"/>
          <c:tx>
            <c:strRef>
              <c:f>SUPPRESSION!$D$2</c:f>
              <c:strCache>
                <c:ptCount val="1"/>
                <c:pt idx="0">
                  <c:v>NHAS goal</c:v>
                </c:pt>
              </c:strCache>
            </c:strRef>
          </c:tx>
          <c:spPr>
            <a:solidFill>
              <a:srgbClr val="41B6C4">
                <a:alpha val="40000"/>
              </a:srgb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3B0A-4E23-B9F8-ECA2BB50FA9B}"/>
              </c:ext>
            </c:extLst>
          </c:dPt>
          <c:dPt>
            <c:idx val="1"/>
            <c:invertIfNegative val="0"/>
            <c:bubble3D val="0"/>
            <c:spPr>
              <a:solidFill>
                <a:srgbClr val="41B6C4">
                  <a:alpha val="40000"/>
                </a:srgb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9-3B0A-4E23-B9F8-ECA2BB50FA9B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3B0A-4E23-B9F8-ECA2BB50FA9B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(SUPPRESSION!$A$3,SUPPRESSION!$A$4,SUPPRESSION!$A$5)</c:f>
              <c:strCache>
                <c:ptCount val="3"/>
                <c:pt idx="0">
                  <c:v>January 1, 2018 - December 31, 2018 (N=8,363)</c:v>
                </c:pt>
                <c:pt idx="1">
                  <c:v>January 1, 2019 - December 31, 2019 (N=8,544)</c:v>
                </c:pt>
                <c:pt idx="2">
                  <c:v>January 1, 2020 - December 31, 2020 (N=7,393)</c:v>
                </c:pt>
              </c:strCache>
            </c:strRef>
          </c:cat>
          <c:val>
            <c:numRef>
              <c:f>(SUPPRESSION!$E$3,SUPPRESSION!$E$4,SUPPRESSION!$E$5)</c:f>
              <c:numCache>
                <c:formatCode>0%</c:formatCode>
                <c:ptCount val="3"/>
                <c:pt idx="0">
                  <c:v>0.10735979911515003</c:v>
                </c:pt>
                <c:pt idx="1">
                  <c:v>0.11163389513108612</c:v>
                </c:pt>
                <c:pt idx="2">
                  <c:v>0.13219937778980106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3B0A-4E23-B9F8-ECA2BB50FA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8274688"/>
        <c:axId val="118862592"/>
      </c:barChart>
      <c:lineChart>
        <c:grouping val="standard"/>
        <c:varyColors val="0"/>
        <c:ser>
          <c:idx val="2"/>
          <c:order val="2"/>
          <c:tx>
            <c:strRef>
              <c:f>SUPPRESSION!$D$2</c:f>
              <c:strCache>
                <c:ptCount val="1"/>
                <c:pt idx="0">
                  <c:v>NHAS goal</c:v>
                </c:pt>
              </c:strCache>
            </c:strRef>
          </c:tx>
          <c:marker>
            <c:symbol val="none"/>
          </c:marker>
          <c:dPt>
            <c:idx val="1"/>
            <c:bubble3D val="0"/>
            <c:spPr>
              <a:ln>
                <a:solidFill>
                  <a:srgbClr val="FF0000"/>
                </a:solidFill>
                <a:prstDash val="sysDash"/>
              </a:ln>
            </c:spPr>
            <c:extLst>
              <c:ext xmlns:c16="http://schemas.microsoft.com/office/drawing/2014/chart" uri="{C3380CC4-5D6E-409C-BE32-E72D297353CC}">
                <c16:uniqueId val="{0000000D-3B0A-4E23-B9F8-ECA2BB50FA9B}"/>
              </c:ext>
            </c:extLst>
          </c:dPt>
          <c:dPt>
            <c:idx val="2"/>
            <c:bubble3D val="0"/>
            <c:spPr>
              <a:ln>
                <a:solidFill>
                  <a:srgbClr val="FF0000"/>
                </a:solidFill>
                <a:prstDash val="sysDash"/>
              </a:ln>
            </c:spPr>
            <c:extLst>
              <c:ext xmlns:c16="http://schemas.microsoft.com/office/drawing/2014/chart" uri="{C3380CC4-5D6E-409C-BE32-E72D297353CC}">
                <c16:uniqueId val="{0000000F-3B0A-4E23-B9F8-ECA2BB50FA9B}"/>
              </c:ext>
            </c:extLst>
          </c:dPt>
          <c:val>
            <c:numRef>
              <c:f>SUPPRESSION!$D$3:$D$5</c:f>
              <c:numCache>
                <c:formatCode>0%</c:formatCode>
                <c:ptCount val="3"/>
                <c:pt idx="0">
                  <c:v>0.95</c:v>
                </c:pt>
                <c:pt idx="1">
                  <c:v>0.95</c:v>
                </c:pt>
                <c:pt idx="2">
                  <c:v>0.95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3B0A-4E23-B9F8-ECA2BB50FA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8274688"/>
        <c:axId val="118862592"/>
      </c:lineChart>
      <c:catAx>
        <c:axId val="1182746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</c:spPr>
        <c:crossAx val="118862592"/>
        <c:crosses val="autoZero"/>
        <c:auto val="1"/>
        <c:lblAlgn val="ctr"/>
        <c:lblOffset val="100"/>
        <c:noMultiLvlLbl val="0"/>
      </c:catAx>
      <c:valAx>
        <c:axId val="118862592"/>
        <c:scaling>
          <c:orientation val="minMax"/>
          <c:max val="1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2400"/>
            </a:pPr>
            <a:endParaRPr lang="en-US"/>
          </a:p>
        </c:txPr>
        <c:crossAx val="118274688"/>
        <c:crosses val="autoZero"/>
        <c:crossBetween val="between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000" b="1"/>
      </a:pPr>
      <a:endParaRPr lang="en-US"/>
    </a:p>
  </c:txPr>
  <c:externalData r:id="rId1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Sheet1!$A$2:$B$5</cx:f>
        <cx:lvl ptCount="4">
          <cx:pt idx="0">58%</cx:pt>
          <cx:pt idx="1">24%</cx:pt>
          <cx:pt idx="2">12%</cx:pt>
          <cx:pt idx="3">5%</cx:pt>
        </cx:lvl>
        <cx:lvl ptCount="4">
          <cx:pt idx="0">NH Black or African American</cx:pt>
          <cx:pt idx="1">NH White</cx:pt>
          <cx:pt idx="2">Hispanic/Latino</cx:pt>
          <cx:pt idx="3">Other*</cx:pt>
        </cx:lvl>
        <cx:lvl ptCount="0"/>
      </cx:strDim>
      <cx:numDim type="size">
        <cx:f>Sheet1!$C$2:$C$5</cx:f>
        <cx:lvl ptCount="4" formatCode="General">
          <cx:pt idx="0">4632</cx:pt>
          <cx:pt idx="1">1931</cx:pt>
          <cx:pt idx="2">935</cx:pt>
          <cx:pt idx="3">425</cx:pt>
        </cx:lvl>
      </cx:numDim>
    </cx:data>
  </cx:chartData>
  <cx:chart>
    <cx:plotArea>
      <cx:plotAreaRegion>
        <cx:series layoutId="treemap" uniqueId="{4467A154-37D0-404A-973B-6BED721CB203}">
          <cx:tx>
            <cx:txData>
              <cx:f>Sheet1!$C$1</cx:f>
              <cx:v>Series1</cx:v>
            </cx:txData>
          </cx:tx>
          <cx:dataLabels pos="inEnd">
            <cx:numFmt formatCode="General" sourceLinked="0"/>
            <cx:txPr>
              <a:bodyPr spcFirstLastPara="1" vertOverflow="ellipsis" wrap="square" lIns="0" tIns="0" rIns="0" bIns="0" anchor="ctr" anchorCtr="1">
                <a:spAutoFit/>
              </a:bodyPr>
              <a:lstStyle/>
              <a:p>
                <a:pPr>
                  <a:defRPr sz="1600"/>
                </a:pPr>
                <a:endParaRPr lang="en-US" sz="1600"/>
              </a:p>
            </cx:txPr>
            <cx:visibility seriesName="0" categoryName="1" value="1"/>
            <cx:separator>, </cx:separator>
            <cx:dataLabel idx="4" pos="inEnd">
              <cx:numFmt formatCode="General" sourceLinked="0"/>
              <cx:txPr>
                <a:bodyPr spcFirstLastPara="1" vertOverflow="ellipsis" wrap="square" lIns="0" tIns="0" rIns="0" bIns="0" anchor="ctr" anchorCtr="1">
                  <a:spAutoFit/>
                </a:bodyPr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r>
                    <a:rPr lang="en-US" sz="1600">
                      <a:solidFill>
                        <a:schemeClr val="tx1"/>
                      </a:solidFill>
                    </a:rPr>
                    <a:t>Hispanic/Latino</a:t>
                  </a:r>
                </a:p>
              </cx:txPr>
              <cx:visibility seriesName="0" categoryName="1" value="1"/>
              <cx:separator>, </cx:separator>
            </cx:dataLabel>
            <cx:dataLabel idx="5" pos="inEnd">
              <cx:numFmt formatCode="General" sourceLinked="0"/>
              <cx:txPr>
                <a:bodyPr spcFirstLastPara="1" vertOverflow="ellipsis" wrap="square" lIns="0" tIns="0" rIns="0" bIns="0" anchor="ctr" anchorCtr="1">
                  <a:spAutoFit/>
                </a:bodyPr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r>
                    <a:rPr lang="en-US" sz="1600">
                      <a:solidFill>
                        <a:schemeClr val="tx1"/>
                      </a:solidFill>
                    </a:rPr>
                    <a:t>12%, 935</a:t>
                  </a:r>
                </a:p>
              </cx:txPr>
              <cx:visibility seriesName="0" categoryName="1" value="1"/>
              <cx:separator>, </cx:separator>
            </cx:dataLabel>
            <cx:dataLabel idx="6" pos="inEnd">
              <cx:numFmt formatCode="General" sourceLinked="0"/>
              <cx:txPr>
                <a:bodyPr spcFirstLastPara="1" vertOverflow="ellipsis" wrap="square" lIns="0" tIns="0" rIns="0" bIns="0" anchor="ctr" anchorCtr="1">
                  <a:spAutoFit/>
                </a:bodyPr>
                <a:lstStyle/>
                <a:p>
                  <a:pPr>
                    <a:defRPr sz="1000">
                      <a:solidFill>
                        <a:schemeClr val="tx1"/>
                      </a:solidFill>
                    </a:defRPr>
                  </a:pPr>
                  <a:r>
                    <a:rPr lang="en-US" sz="1000">
                      <a:solidFill>
                        <a:schemeClr val="tx1"/>
                      </a:solidFill>
                    </a:rPr>
                    <a:t>Other*</a:t>
                  </a:r>
                </a:p>
              </cx:txPr>
              <cx:visibility seriesName="0" categoryName="1" value="1"/>
              <cx:separator>, </cx:separator>
            </cx:dataLabel>
            <cx:dataLabel idx="7" pos="inEnd">
              <cx:numFmt formatCode="General" sourceLinked="0"/>
              <cx:txPr>
                <a:bodyPr spcFirstLastPara="1" vertOverflow="ellipsis" wrap="square" lIns="0" tIns="0" rIns="0" bIns="0" anchor="ctr" anchorCtr="1">
                  <a:spAutoFit/>
                </a:bodyPr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r>
                    <a:rPr lang="en-US" sz="1600">
                      <a:solidFill>
                        <a:schemeClr val="tx1"/>
                      </a:solidFill>
                    </a:rPr>
                    <a:t>5%, 425</a:t>
                  </a:r>
                </a:p>
              </cx:txPr>
              <cx:visibility seriesName="0" categoryName="1" value="1"/>
              <cx:separator>, </cx:separator>
            </cx:dataLabel>
          </cx:dataLabels>
          <cx:dataId val="0"/>
          <cx:layoutPr>
            <cx:parentLabelLayout val="overlapping"/>
          </cx:layoutPr>
        </cx:series>
      </cx:plotAreaRegion>
    </cx:plotArea>
  </cx:chart>
  <cx:clrMapOvr bg1="dk2" tx1="lt1" bg2="dk1" tx2="lt2" accent1="accent1" accent2="accent2" accent3="accent3" accent4="accent4" accent5="accent5" accent6="accent6" hlink="hlink" folHlink="folHlink"/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bg1"/>
    </cs:fontRef>
    <cs:defRPr sz="1197" kern="1200"/>
    <cs:bodyPr lIns="38100" tIns="19050" rIns="38100" bIns="19050">
      <a:spAutoFit/>
    </cs:bodyPr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Table>
  <cs:downBar>
    <cs:lnRef idx="0"/>
    <cs:fillRef idx="0"/>
    <cs:effectRef idx="0"/>
    <cs:fontRef idx="minor">
      <a:schemeClr val="tx1"/>
    </cs:fontRef>
    <cs:spPr>
      <a:solidFill>
        <a:schemeClr val="dk1"/>
      </a:solidFill>
    </cs:spPr>
  </cs:downBar>
  <cs:dropLine>
    <cs:lnRef idx="0"/>
    <cs:fillRef idx="0"/>
    <cs:effectRef idx="0"/>
    <cs:fontRef idx="minor">
      <a:schemeClr val="tx1"/>
    </cs:fontRef>
  </cs:dropLine>
  <cs:errorBar>
    <cs:lnRef idx="0"/>
    <cs:fillRef idx="0"/>
    <cs:effectRef idx="0"/>
    <cs:fontRef idx="minor">
      <a:schemeClr val="tx1"/>
    </cs:fontRef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  <a:lumOff val="10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</cs:hiLoLine>
  <cs:leaderLine>
    <cs:lnRef idx="0"/>
    <cs:fillRef idx="0"/>
    <cs:effectRef idx="0"/>
    <cs:fontRef idx="minor">
      <a:schemeClr val="tx1"/>
    </cs:fontRef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AB9F01-6786-4FDF-8845-EFD730218168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90FCA79-DB2A-4EC1-BE44-B9239CBC47D7}">
      <dgm:prSet phldrT="[Text]" custT="1"/>
      <dgm:spPr>
        <a:solidFill>
          <a:srgbClr val="41B6C4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2800" dirty="0">
              <a:solidFill>
                <a:schemeClr val="tx1"/>
              </a:solidFill>
            </a:rPr>
            <a:t>National HIV/AIDS Strategy Goals by 2025</a:t>
          </a:r>
        </a:p>
      </dgm:t>
    </dgm:pt>
    <dgm:pt modelId="{F1E57928-E7FD-43C3-B622-7A4D03EB3F82}" type="parTrans" cxnId="{7A378B38-003C-4032-BFAF-45F54C832E33}">
      <dgm:prSet/>
      <dgm:spPr/>
      <dgm:t>
        <a:bodyPr/>
        <a:lstStyle/>
        <a:p>
          <a:endParaRPr lang="en-US"/>
        </a:p>
      </dgm:t>
    </dgm:pt>
    <dgm:pt modelId="{F99BA45A-C965-4D17-BEAC-32504A91FDBA}" type="sibTrans" cxnId="{7A378B38-003C-4032-BFAF-45F54C832E33}">
      <dgm:prSet/>
      <dgm:spPr/>
      <dgm:t>
        <a:bodyPr/>
        <a:lstStyle/>
        <a:p>
          <a:endParaRPr lang="en-US"/>
        </a:p>
      </dgm:t>
    </dgm:pt>
    <dgm:pt modelId="{AF738BFB-9CCC-4FAF-904C-5B1BFB36D54E}">
      <dgm:prSet phldrT="[Text]" custT="1"/>
      <dgm:spPr>
        <a:solidFill>
          <a:srgbClr val="FFFFCC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2000" dirty="0">
              <a:solidFill>
                <a:schemeClr val="tx1"/>
              </a:solidFill>
            </a:rPr>
            <a:t>Linkage to HIV medical care within 30 days of diagnosis:</a:t>
          </a:r>
        </a:p>
        <a:p>
          <a:r>
            <a:rPr lang="en-US" sz="3600" dirty="0">
              <a:solidFill>
                <a:schemeClr val="tx1"/>
              </a:solidFill>
            </a:rPr>
            <a:t>95%</a:t>
          </a:r>
          <a:endParaRPr lang="en-US" sz="3600" dirty="0"/>
        </a:p>
      </dgm:t>
    </dgm:pt>
    <dgm:pt modelId="{55BCBB08-BB84-48F5-A447-BF3653DAD88C}" type="parTrans" cxnId="{AF0E6F88-7EFD-4F10-B22B-FF16B8E0031D}">
      <dgm:prSet/>
      <dgm:spPr>
        <a:solidFill>
          <a:srgbClr val="C7E9B4">
            <a:alpha val="50196"/>
          </a:srgbClr>
        </a:solidFill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7731FAB7-0786-46BD-9EA1-8741344F480F}" type="sibTrans" cxnId="{AF0E6F88-7EFD-4F10-B22B-FF16B8E0031D}">
      <dgm:prSet/>
      <dgm:spPr/>
      <dgm:t>
        <a:bodyPr/>
        <a:lstStyle/>
        <a:p>
          <a:endParaRPr lang="en-US"/>
        </a:p>
      </dgm:t>
    </dgm:pt>
    <dgm:pt modelId="{E6F9ADB7-8F3C-463F-B35E-884E4B96B140}">
      <dgm:prSet phldrT="[Text]" custT="1"/>
      <dgm:spPr>
        <a:solidFill>
          <a:srgbClr val="253494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2000" dirty="0">
              <a:solidFill>
                <a:schemeClr val="bg1"/>
              </a:solidFill>
            </a:rPr>
            <a:t>Viral suppression:</a:t>
          </a:r>
        </a:p>
        <a:p>
          <a:r>
            <a:rPr lang="en-US" sz="3600" dirty="0">
              <a:solidFill>
                <a:schemeClr val="bg1"/>
              </a:solidFill>
            </a:rPr>
            <a:t>95%</a:t>
          </a:r>
          <a:endParaRPr lang="en-US" sz="4400" dirty="0">
            <a:solidFill>
              <a:schemeClr val="bg1"/>
            </a:solidFill>
          </a:endParaRPr>
        </a:p>
      </dgm:t>
    </dgm:pt>
    <dgm:pt modelId="{89E8A2CC-55BB-4EA5-9383-9FF3754E0468}" type="parTrans" cxnId="{BF27C9E7-437D-44D3-866F-428283B52114}">
      <dgm:prSet/>
      <dgm:spPr>
        <a:solidFill>
          <a:srgbClr val="C7E9B4">
            <a:alpha val="50196"/>
          </a:srgbClr>
        </a:solidFill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A424C5FE-7B99-4FA2-BE4F-16A813678790}" type="sibTrans" cxnId="{BF27C9E7-437D-44D3-866F-428283B52114}">
      <dgm:prSet/>
      <dgm:spPr/>
      <dgm:t>
        <a:bodyPr/>
        <a:lstStyle/>
        <a:p>
          <a:endParaRPr lang="en-US"/>
        </a:p>
      </dgm:t>
    </dgm:pt>
    <dgm:pt modelId="{8632C7F7-B9B8-4FE1-96D9-C4FE58FC83F4}">
      <dgm:prSet phldrT="[Text]" custT="1"/>
      <dgm:spPr>
        <a:solidFill>
          <a:srgbClr val="A1DAB4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2000" dirty="0">
              <a:solidFill>
                <a:schemeClr val="tx1"/>
              </a:solidFill>
            </a:rPr>
            <a:t>Increase Retention in HIV medical care</a:t>
          </a:r>
        </a:p>
      </dgm:t>
    </dgm:pt>
    <dgm:pt modelId="{BA089C2A-EB05-4056-86C8-03AD1D5E90C1}" type="sibTrans" cxnId="{2FE1C8C7-8D35-44E7-9E6B-7168B618DADA}">
      <dgm:prSet/>
      <dgm:spPr/>
      <dgm:t>
        <a:bodyPr/>
        <a:lstStyle/>
        <a:p>
          <a:endParaRPr lang="en-US"/>
        </a:p>
      </dgm:t>
    </dgm:pt>
    <dgm:pt modelId="{C1FE7596-B698-4BCF-B4DD-05B4C14308B5}" type="parTrans" cxnId="{2FE1C8C7-8D35-44E7-9E6B-7168B618DADA}">
      <dgm:prSet/>
      <dgm:spPr>
        <a:solidFill>
          <a:srgbClr val="C7E9B4">
            <a:alpha val="50196"/>
          </a:srgbClr>
        </a:solidFill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AA4DD86D-8D5D-4E16-997C-02A7BAB8B870}" type="pres">
      <dgm:prSet presAssocID="{5AAB9F01-6786-4FDF-8845-EFD73021816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F0DD0FC-4D39-468C-91D2-2E746E04C4BB}" type="pres">
      <dgm:prSet presAssocID="{890FCA79-DB2A-4EC1-BE44-B9239CBC47D7}" presName="centerShape" presStyleLbl="node0" presStyleIdx="0" presStyleCnt="1"/>
      <dgm:spPr/>
      <dgm:t>
        <a:bodyPr/>
        <a:lstStyle/>
        <a:p>
          <a:endParaRPr lang="en-US"/>
        </a:p>
      </dgm:t>
    </dgm:pt>
    <dgm:pt modelId="{25C409D1-F446-4EFA-98A3-F017035212F4}" type="pres">
      <dgm:prSet presAssocID="{55BCBB08-BB84-48F5-A447-BF3653DAD88C}" presName="parTrans" presStyleLbl="bgSibTrans2D1" presStyleIdx="0" presStyleCnt="3"/>
      <dgm:spPr/>
      <dgm:t>
        <a:bodyPr/>
        <a:lstStyle/>
        <a:p>
          <a:endParaRPr lang="en-US"/>
        </a:p>
      </dgm:t>
    </dgm:pt>
    <dgm:pt modelId="{C6C66C1A-2083-4689-99E1-66650B4D72C9}" type="pres">
      <dgm:prSet presAssocID="{AF738BFB-9CCC-4FAF-904C-5B1BFB36D54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0A5F18-B432-43FC-A6F4-D916DE3BB1E0}" type="pres">
      <dgm:prSet presAssocID="{C1FE7596-B698-4BCF-B4DD-05B4C14308B5}" presName="parTrans" presStyleLbl="bgSibTrans2D1" presStyleIdx="1" presStyleCnt="3"/>
      <dgm:spPr/>
      <dgm:t>
        <a:bodyPr/>
        <a:lstStyle/>
        <a:p>
          <a:endParaRPr lang="en-US"/>
        </a:p>
      </dgm:t>
    </dgm:pt>
    <dgm:pt modelId="{ED75DE15-ED42-4905-9E93-5F219407CD9D}" type="pres">
      <dgm:prSet presAssocID="{8632C7F7-B9B8-4FE1-96D9-C4FE58FC83F4}" presName="node" presStyleLbl="node1" presStyleIdx="1" presStyleCnt="3" custScaleX="112275" custScaleY="1120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E6EF23-5B4E-4DB2-8B6A-CE25E4311E0E}" type="pres">
      <dgm:prSet presAssocID="{89E8A2CC-55BB-4EA5-9383-9FF3754E0468}" presName="parTrans" presStyleLbl="bgSibTrans2D1" presStyleIdx="2" presStyleCnt="3"/>
      <dgm:spPr/>
      <dgm:t>
        <a:bodyPr/>
        <a:lstStyle/>
        <a:p>
          <a:endParaRPr lang="en-US"/>
        </a:p>
      </dgm:t>
    </dgm:pt>
    <dgm:pt modelId="{FEF82102-F6B1-4E2A-A89D-A35AC91FE118}" type="pres">
      <dgm:prSet presAssocID="{E6F9ADB7-8F3C-463F-B35E-884E4B96B14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5334BEC-6AB3-4157-B941-28DD1E3C1519}" type="presOf" srcId="{8632C7F7-B9B8-4FE1-96D9-C4FE58FC83F4}" destId="{ED75DE15-ED42-4905-9E93-5F219407CD9D}" srcOrd="0" destOrd="0" presId="urn:microsoft.com/office/officeart/2005/8/layout/radial4"/>
    <dgm:cxn modelId="{BF27C9E7-437D-44D3-866F-428283B52114}" srcId="{890FCA79-DB2A-4EC1-BE44-B9239CBC47D7}" destId="{E6F9ADB7-8F3C-463F-B35E-884E4B96B140}" srcOrd="2" destOrd="0" parTransId="{89E8A2CC-55BB-4EA5-9383-9FF3754E0468}" sibTransId="{A424C5FE-7B99-4FA2-BE4F-16A813678790}"/>
    <dgm:cxn modelId="{7A378B38-003C-4032-BFAF-45F54C832E33}" srcId="{5AAB9F01-6786-4FDF-8845-EFD730218168}" destId="{890FCA79-DB2A-4EC1-BE44-B9239CBC47D7}" srcOrd="0" destOrd="0" parTransId="{F1E57928-E7FD-43C3-B622-7A4D03EB3F82}" sibTransId="{F99BA45A-C965-4D17-BEAC-32504A91FDBA}"/>
    <dgm:cxn modelId="{5C1444CB-876D-49D7-B691-9B12EEBBDBDC}" type="presOf" srcId="{E6F9ADB7-8F3C-463F-B35E-884E4B96B140}" destId="{FEF82102-F6B1-4E2A-A89D-A35AC91FE118}" srcOrd="0" destOrd="0" presId="urn:microsoft.com/office/officeart/2005/8/layout/radial4"/>
    <dgm:cxn modelId="{2FE1C8C7-8D35-44E7-9E6B-7168B618DADA}" srcId="{890FCA79-DB2A-4EC1-BE44-B9239CBC47D7}" destId="{8632C7F7-B9B8-4FE1-96D9-C4FE58FC83F4}" srcOrd="1" destOrd="0" parTransId="{C1FE7596-B698-4BCF-B4DD-05B4C14308B5}" sibTransId="{BA089C2A-EB05-4056-86C8-03AD1D5E90C1}"/>
    <dgm:cxn modelId="{6EBD7D60-5EBF-4777-9FE1-358DA4B7C884}" type="presOf" srcId="{890FCA79-DB2A-4EC1-BE44-B9239CBC47D7}" destId="{6F0DD0FC-4D39-468C-91D2-2E746E04C4BB}" srcOrd="0" destOrd="0" presId="urn:microsoft.com/office/officeart/2005/8/layout/radial4"/>
    <dgm:cxn modelId="{9E7D4E7E-657E-4DEA-AA02-44A825F22706}" type="presOf" srcId="{AF738BFB-9CCC-4FAF-904C-5B1BFB36D54E}" destId="{C6C66C1A-2083-4689-99E1-66650B4D72C9}" srcOrd="0" destOrd="0" presId="urn:microsoft.com/office/officeart/2005/8/layout/radial4"/>
    <dgm:cxn modelId="{DE6C080A-F309-47A3-9D74-FB3DB1D520C6}" type="presOf" srcId="{5AAB9F01-6786-4FDF-8845-EFD730218168}" destId="{AA4DD86D-8D5D-4E16-997C-02A7BAB8B870}" srcOrd="0" destOrd="0" presId="urn:microsoft.com/office/officeart/2005/8/layout/radial4"/>
    <dgm:cxn modelId="{3E4520B6-670A-4E5D-8124-2550FA0469BA}" type="presOf" srcId="{89E8A2CC-55BB-4EA5-9383-9FF3754E0468}" destId="{E5E6EF23-5B4E-4DB2-8B6A-CE25E4311E0E}" srcOrd="0" destOrd="0" presId="urn:microsoft.com/office/officeart/2005/8/layout/radial4"/>
    <dgm:cxn modelId="{AF0E6F88-7EFD-4F10-B22B-FF16B8E0031D}" srcId="{890FCA79-DB2A-4EC1-BE44-B9239CBC47D7}" destId="{AF738BFB-9CCC-4FAF-904C-5B1BFB36D54E}" srcOrd="0" destOrd="0" parTransId="{55BCBB08-BB84-48F5-A447-BF3653DAD88C}" sibTransId="{7731FAB7-0786-46BD-9EA1-8741344F480F}"/>
    <dgm:cxn modelId="{679462F6-1290-4D46-9E65-1B4200A9F4FE}" type="presOf" srcId="{55BCBB08-BB84-48F5-A447-BF3653DAD88C}" destId="{25C409D1-F446-4EFA-98A3-F017035212F4}" srcOrd="0" destOrd="0" presId="urn:microsoft.com/office/officeart/2005/8/layout/radial4"/>
    <dgm:cxn modelId="{00E55312-C0AF-4A11-938B-573F1AAA3257}" type="presOf" srcId="{C1FE7596-B698-4BCF-B4DD-05B4C14308B5}" destId="{210A5F18-B432-43FC-A6F4-D916DE3BB1E0}" srcOrd="0" destOrd="0" presId="urn:microsoft.com/office/officeart/2005/8/layout/radial4"/>
    <dgm:cxn modelId="{D5E3FE29-71BE-4133-81F9-F3984302667B}" type="presParOf" srcId="{AA4DD86D-8D5D-4E16-997C-02A7BAB8B870}" destId="{6F0DD0FC-4D39-468C-91D2-2E746E04C4BB}" srcOrd="0" destOrd="0" presId="urn:microsoft.com/office/officeart/2005/8/layout/radial4"/>
    <dgm:cxn modelId="{78B0AAC3-E142-4A83-ACA2-259D18DA192D}" type="presParOf" srcId="{AA4DD86D-8D5D-4E16-997C-02A7BAB8B870}" destId="{25C409D1-F446-4EFA-98A3-F017035212F4}" srcOrd="1" destOrd="0" presId="urn:microsoft.com/office/officeart/2005/8/layout/radial4"/>
    <dgm:cxn modelId="{23B12C10-510C-45FD-B10C-738E5253EA85}" type="presParOf" srcId="{AA4DD86D-8D5D-4E16-997C-02A7BAB8B870}" destId="{C6C66C1A-2083-4689-99E1-66650B4D72C9}" srcOrd="2" destOrd="0" presId="urn:microsoft.com/office/officeart/2005/8/layout/radial4"/>
    <dgm:cxn modelId="{554395DA-2B2A-464F-9D29-3BA883954F9B}" type="presParOf" srcId="{AA4DD86D-8D5D-4E16-997C-02A7BAB8B870}" destId="{210A5F18-B432-43FC-A6F4-D916DE3BB1E0}" srcOrd="3" destOrd="0" presId="urn:microsoft.com/office/officeart/2005/8/layout/radial4"/>
    <dgm:cxn modelId="{2447794D-3359-4C1C-A787-4C9E480CFF37}" type="presParOf" srcId="{AA4DD86D-8D5D-4E16-997C-02A7BAB8B870}" destId="{ED75DE15-ED42-4905-9E93-5F219407CD9D}" srcOrd="4" destOrd="0" presId="urn:microsoft.com/office/officeart/2005/8/layout/radial4"/>
    <dgm:cxn modelId="{E6303400-4D21-4848-9595-C580F1AB08FA}" type="presParOf" srcId="{AA4DD86D-8D5D-4E16-997C-02A7BAB8B870}" destId="{E5E6EF23-5B4E-4DB2-8B6A-CE25E4311E0E}" srcOrd="5" destOrd="0" presId="urn:microsoft.com/office/officeart/2005/8/layout/radial4"/>
    <dgm:cxn modelId="{BC163AEA-52CC-4F5A-9477-AC5A154CF78F}" type="presParOf" srcId="{AA4DD86D-8D5D-4E16-997C-02A7BAB8B870}" destId="{FEF82102-F6B1-4E2A-A89D-A35AC91FE118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C3A7AF-164F-47A0-AC7E-04BDA6E81881}" type="doc">
      <dgm:prSet loTypeId="urn:microsoft.com/office/officeart/2005/8/layout/arrow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0681AB5-B722-418B-9879-63409C408621}">
      <dgm:prSet phldrT="[Text]"/>
      <dgm:spPr/>
      <dgm:t>
        <a:bodyPr/>
        <a:lstStyle/>
        <a:p>
          <a:endParaRPr lang="en-US" dirty="0"/>
        </a:p>
      </dgm:t>
    </dgm:pt>
    <dgm:pt modelId="{F1FB9E67-8891-4AFE-9E3F-6CD844C3383D}" type="parTrans" cxnId="{894D1191-64AB-4FDA-BE0B-C0B9E3C99CFD}">
      <dgm:prSet/>
      <dgm:spPr/>
      <dgm:t>
        <a:bodyPr/>
        <a:lstStyle/>
        <a:p>
          <a:endParaRPr lang="en-US"/>
        </a:p>
      </dgm:t>
    </dgm:pt>
    <dgm:pt modelId="{1D807B93-4C46-4FCA-A061-FB9310237FA5}" type="sibTrans" cxnId="{894D1191-64AB-4FDA-BE0B-C0B9E3C99CFD}">
      <dgm:prSet/>
      <dgm:spPr/>
      <dgm:t>
        <a:bodyPr/>
        <a:lstStyle/>
        <a:p>
          <a:endParaRPr lang="en-US"/>
        </a:p>
      </dgm:t>
    </dgm:pt>
    <dgm:pt modelId="{D7825BA1-B1B9-42AC-A502-56A0816E114D}">
      <dgm:prSet phldrT="[Text]" custT="1"/>
      <dgm:spPr/>
      <dgm:t>
        <a:bodyPr/>
        <a:lstStyle/>
        <a:p>
          <a:endParaRPr lang="en-US" sz="2400" b="0" dirty="0">
            <a:solidFill>
              <a:schemeClr val="tx1"/>
            </a:solidFill>
          </a:endParaRPr>
        </a:p>
      </dgm:t>
    </dgm:pt>
    <dgm:pt modelId="{D175D862-6D64-45A4-AC49-2E5ED50DECD2}" type="sibTrans" cxnId="{DE8233BE-6C85-4EE3-BEDE-0144E52D4009}">
      <dgm:prSet/>
      <dgm:spPr/>
      <dgm:t>
        <a:bodyPr/>
        <a:lstStyle/>
        <a:p>
          <a:endParaRPr lang="en-US"/>
        </a:p>
      </dgm:t>
    </dgm:pt>
    <dgm:pt modelId="{F4926A38-63E7-42D8-835C-1061ED2842F3}" type="parTrans" cxnId="{DE8233BE-6C85-4EE3-BEDE-0144E52D4009}">
      <dgm:prSet/>
      <dgm:spPr/>
      <dgm:t>
        <a:bodyPr/>
        <a:lstStyle/>
        <a:p>
          <a:endParaRPr lang="en-US"/>
        </a:p>
      </dgm:t>
    </dgm:pt>
    <dgm:pt modelId="{4568AC4B-07CC-4248-A9B0-03785977DC11}" type="pres">
      <dgm:prSet presAssocID="{0CC3A7AF-164F-47A0-AC7E-04BDA6E81881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47B0288-5F5C-4DC5-922B-39F6FB8A2279}" type="pres">
      <dgm:prSet presAssocID="{A0681AB5-B722-418B-9879-63409C408621}" presName="upArrow" presStyleLbl="node1" presStyleIdx="0" presStyleCnt="2" custLinFactNeighborX="7577" custLinFactNeighborY="1952"/>
      <dgm:spPr>
        <a:ln>
          <a:solidFill>
            <a:schemeClr val="tx1"/>
          </a:solidFill>
        </a:ln>
      </dgm:spPr>
    </dgm:pt>
    <dgm:pt modelId="{6737F878-E0E3-41E4-A1A1-FF995CB535CA}" type="pres">
      <dgm:prSet presAssocID="{A0681AB5-B722-418B-9879-63409C408621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3FB31A-666C-4033-9FFE-1CA78AB7A176}" type="pres">
      <dgm:prSet presAssocID="{D7825BA1-B1B9-42AC-A502-56A0816E114D}" presName="downArrow" presStyleLbl="node1" presStyleIdx="1" presStyleCnt="2" custLinFactNeighborX="-28307" custLinFactNeighborY="926"/>
      <dgm:spPr>
        <a:ln>
          <a:solidFill>
            <a:schemeClr val="tx1"/>
          </a:solidFill>
        </a:ln>
      </dgm:spPr>
    </dgm:pt>
    <dgm:pt modelId="{8BF5084F-0285-4C5D-B857-7843F8F8237D}" type="pres">
      <dgm:prSet presAssocID="{D7825BA1-B1B9-42AC-A502-56A0816E114D}" presName="downArrowText" presStyleLbl="revTx" presStyleIdx="1" presStyleCnt="2" custScaleX="118254" custLinFactNeighborX="-2369" custLinFactNeighborY="-9302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CDF9F13-C92D-437E-BE0A-66227EF1CA9E}" type="presOf" srcId="{A0681AB5-B722-418B-9879-63409C408621}" destId="{6737F878-E0E3-41E4-A1A1-FF995CB535CA}" srcOrd="0" destOrd="0" presId="urn:microsoft.com/office/officeart/2005/8/layout/arrow4"/>
    <dgm:cxn modelId="{894D1191-64AB-4FDA-BE0B-C0B9E3C99CFD}" srcId="{0CC3A7AF-164F-47A0-AC7E-04BDA6E81881}" destId="{A0681AB5-B722-418B-9879-63409C408621}" srcOrd="0" destOrd="0" parTransId="{F1FB9E67-8891-4AFE-9E3F-6CD844C3383D}" sibTransId="{1D807B93-4C46-4FCA-A061-FB9310237FA5}"/>
    <dgm:cxn modelId="{DE8233BE-6C85-4EE3-BEDE-0144E52D4009}" srcId="{0CC3A7AF-164F-47A0-AC7E-04BDA6E81881}" destId="{D7825BA1-B1B9-42AC-A502-56A0816E114D}" srcOrd="1" destOrd="0" parTransId="{F4926A38-63E7-42D8-835C-1061ED2842F3}" sibTransId="{D175D862-6D64-45A4-AC49-2E5ED50DECD2}"/>
    <dgm:cxn modelId="{3A92F615-4BC5-4826-B493-C3CD5E328740}" type="presOf" srcId="{D7825BA1-B1B9-42AC-A502-56A0816E114D}" destId="{8BF5084F-0285-4C5D-B857-7843F8F8237D}" srcOrd="0" destOrd="0" presId="urn:microsoft.com/office/officeart/2005/8/layout/arrow4"/>
    <dgm:cxn modelId="{B9C617EC-2CA4-456F-A630-2C15045EF765}" type="presOf" srcId="{0CC3A7AF-164F-47A0-AC7E-04BDA6E81881}" destId="{4568AC4B-07CC-4248-A9B0-03785977DC11}" srcOrd="0" destOrd="0" presId="urn:microsoft.com/office/officeart/2005/8/layout/arrow4"/>
    <dgm:cxn modelId="{0C41D8CC-5632-4FD7-A3C3-41DF690BA069}" type="presParOf" srcId="{4568AC4B-07CC-4248-A9B0-03785977DC11}" destId="{247B0288-5F5C-4DC5-922B-39F6FB8A2279}" srcOrd="0" destOrd="0" presId="urn:microsoft.com/office/officeart/2005/8/layout/arrow4"/>
    <dgm:cxn modelId="{BE460BCE-91E2-4E81-85ED-F12CF649246C}" type="presParOf" srcId="{4568AC4B-07CC-4248-A9B0-03785977DC11}" destId="{6737F878-E0E3-41E4-A1A1-FF995CB535CA}" srcOrd="1" destOrd="0" presId="urn:microsoft.com/office/officeart/2005/8/layout/arrow4"/>
    <dgm:cxn modelId="{B01B8213-E744-4236-ADA7-66A5E0943B48}" type="presParOf" srcId="{4568AC4B-07CC-4248-A9B0-03785977DC11}" destId="{AF3FB31A-666C-4033-9FFE-1CA78AB7A176}" srcOrd="2" destOrd="0" presId="urn:microsoft.com/office/officeart/2005/8/layout/arrow4"/>
    <dgm:cxn modelId="{C3D31A90-6665-4337-8D0E-147E8DFCA8F9}" type="presParOf" srcId="{4568AC4B-07CC-4248-A9B0-03785977DC11}" destId="{8BF5084F-0285-4C5D-B857-7843F8F8237D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CC3A7AF-164F-47A0-AC7E-04BDA6E81881}" type="doc">
      <dgm:prSet loTypeId="urn:microsoft.com/office/officeart/2005/8/layout/arrow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0681AB5-B722-418B-9879-63409C408621}">
      <dgm:prSet phldrT="[Text]"/>
      <dgm:spPr/>
      <dgm:t>
        <a:bodyPr/>
        <a:lstStyle/>
        <a:p>
          <a:endParaRPr lang="en-US" dirty="0"/>
        </a:p>
      </dgm:t>
    </dgm:pt>
    <dgm:pt modelId="{F1FB9E67-8891-4AFE-9E3F-6CD844C3383D}" type="parTrans" cxnId="{894D1191-64AB-4FDA-BE0B-C0B9E3C99CFD}">
      <dgm:prSet/>
      <dgm:spPr/>
      <dgm:t>
        <a:bodyPr/>
        <a:lstStyle/>
        <a:p>
          <a:endParaRPr lang="en-US"/>
        </a:p>
      </dgm:t>
    </dgm:pt>
    <dgm:pt modelId="{1D807B93-4C46-4FCA-A061-FB9310237FA5}" type="sibTrans" cxnId="{894D1191-64AB-4FDA-BE0B-C0B9E3C99CFD}">
      <dgm:prSet/>
      <dgm:spPr/>
      <dgm:t>
        <a:bodyPr/>
        <a:lstStyle/>
        <a:p>
          <a:endParaRPr lang="en-US"/>
        </a:p>
      </dgm:t>
    </dgm:pt>
    <dgm:pt modelId="{D7825BA1-B1B9-42AC-A502-56A0816E114D}">
      <dgm:prSet phldrT="[Text]" custT="1"/>
      <dgm:spPr/>
      <dgm:t>
        <a:bodyPr/>
        <a:lstStyle/>
        <a:p>
          <a:endParaRPr lang="en-US" sz="2400" b="0" dirty="0">
            <a:solidFill>
              <a:schemeClr val="tx1"/>
            </a:solidFill>
          </a:endParaRPr>
        </a:p>
      </dgm:t>
    </dgm:pt>
    <dgm:pt modelId="{D175D862-6D64-45A4-AC49-2E5ED50DECD2}" type="sibTrans" cxnId="{DE8233BE-6C85-4EE3-BEDE-0144E52D4009}">
      <dgm:prSet/>
      <dgm:spPr/>
      <dgm:t>
        <a:bodyPr/>
        <a:lstStyle/>
        <a:p>
          <a:endParaRPr lang="en-US"/>
        </a:p>
      </dgm:t>
    </dgm:pt>
    <dgm:pt modelId="{F4926A38-63E7-42D8-835C-1061ED2842F3}" type="parTrans" cxnId="{DE8233BE-6C85-4EE3-BEDE-0144E52D4009}">
      <dgm:prSet/>
      <dgm:spPr/>
      <dgm:t>
        <a:bodyPr/>
        <a:lstStyle/>
        <a:p>
          <a:endParaRPr lang="en-US"/>
        </a:p>
      </dgm:t>
    </dgm:pt>
    <dgm:pt modelId="{4568AC4B-07CC-4248-A9B0-03785977DC11}" type="pres">
      <dgm:prSet presAssocID="{0CC3A7AF-164F-47A0-AC7E-04BDA6E81881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47B0288-5F5C-4DC5-922B-39F6FB8A2279}" type="pres">
      <dgm:prSet presAssocID="{A0681AB5-B722-418B-9879-63409C408621}" presName="upArrow" presStyleLbl="node1" presStyleIdx="0" presStyleCnt="2" custLinFactNeighborX="7577" custLinFactNeighborY="1952"/>
      <dgm:spPr>
        <a:ln>
          <a:solidFill>
            <a:schemeClr val="tx1"/>
          </a:solidFill>
        </a:ln>
      </dgm:spPr>
    </dgm:pt>
    <dgm:pt modelId="{6737F878-E0E3-41E4-A1A1-FF995CB535CA}" type="pres">
      <dgm:prSet presAssocID="{A0681AB5-B722-418B-9879-63409C408621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3FB31A-666C-4033-9FFE-1CA78AB7A176}" type="pres">
      <dgm:prSet presAssocID="{D7825BA1-B1B9-42AC-A502-56A0816E114D}" presName="downArrow" presStyleLbl="node1" presStyleIdx="1" presStyleCnt="2" custLinFactNeighborX="-24206" custLinFactNeighborY="18427"/>
      <dgm:spPr>
        <a:ln>
          <a:solidFill>
            <a:schemeClr val="tx1"/>
          </a:solidFill>
        </a:ln>
      </dgm:spPr>
    </dgm:pt>
    <dgm:pt modelId="{8BF5084F-0285-4C5D-B857-7843F8F8237D}" type="pres">
      <dgm:prSet presAssocID="{D7825BA1-B1B9-42AC-A502-56A0816E114D}" presName="downArrowText" presStyleLbl="revTx" presStyleIdx="1" presStyleCnt="2" custScaleX="118254" custLinFactNeighborX="-2369" custLinFactNeighborY="-9302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CDF9F13-C92D-437E-BE0A-66227EF1CA9E}" type="presOf" srcId="{A0681AB5-B722-418B-9879-63409C408621}" destId="{6737F878-E0E3-41E4-A1A1-FF995CB535CA}" srcOrd="0" destOrd="0" presId="urn:microsoft.com/office/officeart/2005/8/layout/arrow4"/>
    <dgm:cxn modelId="{894D1191-64AB-4FDA-BE0B-C0B9E3C99CFD}" srcId="{0CC3A7AF-164F-47A0-AC7E-04BDA6E81881}" destId="{A0681AB5-B722-418B-9879-63409C408621}" srcOrd="0" destOrd="0" parTransId="{F1FB9E67-8891-4AFE-9E3F-6CD844C3383D}" sibTransId="{1D807B93-4C46-4FCA-A061-FB9310237FA5}"/>
    <dgm:cxn modelId="{DE8233BE-6C85-4EE3-BEDE-0144E52D4009}" srcId="{0CC3A7AF-164F-47A0-AC7E-04BDA6E81881}" destId="{D7825BA1-B1B9-42AC-A502-56A0816E114D}" srcOrd="1" destOrd="0" parTransId="{F4926A38-63E7-42D8-835C-1061ED2842F3}" sibTransId="{D175D862-6D64-45A4-AC49-2E5ED50DECD2}"/>
    <dgm:cxn modelId="{3A92F615-4BC5-4826-B493-C3CD5E328740}" type="presOf" srcId="{D7825BA1-B1B9-42AC-A502-56A0816E114D}" destId="{8BF5084F-0285-4C5D-B857-7843F8F8237D}" srcOrd="0" destOrd="0" presId="urn:microsoft.com/office/officeart/2005/8/layout/arrow4"/>
    <dgm:cxn modelId="{B9C617EC-2CA4-456F-A630-2C15045EF765}" type="presOf" srcId="{0CC3A7AF-164F-47A0-AC7E-04BDA6E81881}" destId="{4568AC4B-07CC-4248-A9B0-03785977DC11}" srcOrd="0" destOrd="0" presId="urn:microsoft.com/office/officeart/2005/8/layout/arrow4"/>
    <dgm:cxn modelId="{0C41D8CC-5632-4FD7-A3C3-41DF690BA069}" type="presParOf" srcId="{4568AC4B-07CC-4248-A9B0-03785977DC11}" destId="{247B0288-5F5C-4DC5-922B-39F6FB8A2279}" srcOrd="0" destOrd="0" presId="urn:microsoft.com/office/officeart/2005/8/layout/arrow4"/>
    <dgm:cxn modelId="{BE460BCE-91E2-4E81-85ED-F12CF649246C}" type="presParOf" srcId="{4568AC4B-07CC-4248-A9B0-03785977DC11}" destId="{6737F878-E0E3-41E4-A1A1-FF995CB535CA}" srcOrd="1" destOrd="0" presId="urn:microsoft.com/office/officeart/2005/8/layout/arrow4"/>
    <dgm:cxn modelId="{B01B8213-E744-4236-ADA7-66A5E0943B48}" type="presParOf" srcId="{4568AC4B-07CC-4248-A9B0-03785977DC11}" destId="{AF3FB31A-666C-4033-9FFE-1CA78AB7A176}" srcOrd="2" destOrd="0" presId="urn:microsoft.com/office/officeart/2005/8/layout/arrow4"/>
    <dgm:cxn modelId="{C3D31A90-6665-4337-8D0E-147E8DFCA8F9}" type="presParOf" srcId="{4568AC4B-07CC-4248-A9B0-03785977DC11}" destId="{8BF5084F-0285-4C5D-B857-7843F8F8237D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CC3A7AF-164F-47A0-AC7E-04BDA6E81881}" type="doc">
      <dgm:prSet loTypeId="urn:microsoft.com/office/officeart/2005/8/layout/arrow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0681AB5-B722-418B-9879-63409C408621}">
      <dgm:prSet phldrT="[Text]"/>
      <dgm:spPr/>
      <dgm:t>
        <a:bodyPr/>
        <a:lstStyle/>
        <a:p>
          <a:endParaRPr lang="en-US" dirty="0"/>
        </a:p>
      </dgm:t>
    </dgm:pt>
    <dgm:pt modelId="{F1FB9E67-8891-4AFE-9E3F-6CD844C3383D}" type="parTrans" cxnId="{894D1191-64AB-4FDA-BE0B-C0B9E3C99CFD}">
      <dgm:prSet/>
      <dgm:spPr/>
      <dgm:t>
        <a:bodyPr/>
        <a:lstStyle/>
        <a:p>
          <a:endParaRPr lang="en-US"/>
        </a:p>
      </dgm:t>
    </dgm:pt>
    <dgm:pt modelId="{1D807B93-4C46-4FCA-A061-FB9310237FA5}" type="sibTrans" cxnId="{894D1191-64AB-4FDA-BE0B-C0B9E3C99CFD}">
      <dgm:prSet/>
      <dgm:spPr/>
      <dgm:t>
        <a:bodyPr/>
        <a:lstStyle/>
        <a:p>
          <a:endParaRPr lang="en-US"/>
        </a:p>
      </dgm:t>
    </dgm:pt>
    <dgm:pt modelId="{D7825BA1-B1B9-42AC-A502-56A0816E114D}">
      <dgm:prSet phldrT="[Text]" custT="1"/>
      <dgm:spPr/>
      <dgm:t>
        <a:bodyPr/>
        <a:lstStyle/>
        <a:p>
          <a:endParaRPr lang="en-US" sz="2200" dirty="0">
            <a:solidFill>
              <a:schemeClr val="tx1"/>
            </a:solidFill>
          </a:endParaRPr>
        </a:p>
      </dgm:t>
    </dgm:pt>
    <dgm:pt modelId="{F4926A38-63E7-42D8-835C-1061ED2842F3}" type="parTrans" cxnId="{DE8233BE-6C85-4EE3-BEDE-0144E52D4009}">
      <dgm:prSet/>
      <dgm:spPr/>
      <dgm:t>
        <a:bodyPr/>
        <a:lstStyle/>
        <a:p>
          <a:endParaRPr lang="en-US"/>
        </a:p>
      </dgm:t>
    </dgm:pt>
    <dgm:pt modelId="{D175D862-6D64-45A4-AC49-2E5ED50DECD2}" type="sibTrans" cxnId="{DE8233BE-6C85-4EE3-BEDE-0144E52D4009}">
      <dgm:prSet/>
      <dgm:spPr/>
      <dgm:t>
        <a:bodyPr/>
        <a:lstStyle/>
        <a:p>
          <a:endParaRPr lang="en-US"/>
        </a:p>
      </dgm:t>
    </dgm:pt>
    <dgm:pt modelId="{4568AC4B-07CC-4248-A9B0-03785977DC11}" type="pres">
      <dgm:prSet presAssocID="{0CC3A7AF-164F-47A0-AC7E-04BDA6E81881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47B0288-5F5C-4DC5-922B-39F6FB8A2279}" type="pres">
      <dgm:prSet presAssocID="{A0681AB5-B722-418B-9879-63409C408621}" presName="upArrow" presStyleLbl="node1" presStyleIdx="0" presStyleCnt="2" custScaleX="87897" custScaleY="96491" custLinFactNeighborX="2506" custLinFactNeighborY="2783"/>
      <dgm:spPr>
        <a:ln>
          <a:solidFill>
            <a:schemeClr val="tx1"/>
          </a:solidFill>
        </a:ln>
      </dgm:spPr>
    </dgm:pt>
    <dgm:pt modelId="{6737F878-E0E3-41E4-A1A1-FF995CB535CA}" type="pres">
      <dgm:prSet presAssocID="{A0681AB5-B722-418B-9879-63409C408621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3FB31A-666C-4033-9FFE-1CA78AB7A176}" type="pres">
      <dgm:prSet presAssocID="{D7825BA1-B1B9-42AC-A502-56A0816E114D}" presName="downArrow" presStyleLbl="node1" presStyleIdx="1" presStyleCnt="2" custScaleX="86082" custScaleY="88264" custLinFactNeighborX="-27486" custLinFactNeighborY="-8652"/>
      <dgm:spPr>
        <a:ln>
          <a:solidFill>
            <a:schemeClr val="tx1"/>
          </a:solidFill>
        </a:ln>
      </dgm:spPr>
    </dgm:pt>
    <dgm:pt modelId="{8BF5084F-0285-4C5D-B857-7843F8F8237D}" type="pres">
      <dgm:prSet presAssocID="{D7825BA1-B1B9-42AC-A502-56A0816E114D}" presName="downArrowText" presStyleLbl="revTx" presStyleIdx="1" presStyleCnt="2" custScaleX="96694" custLinFactNeighborX="-13368" custLinFactNeighborY="-9262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94D1191-64AB-4FDA-BE0B-C0B9E3C99CFD}" srcId="{0CC3A7AF-164F-47A0-AC7E-04BDA6E81881}" destId="{A0681AB5-B722-418B-9879-63409C408621}" srcOrd="0" destOrd="0" parTransId="{F1FB9E67-8891-4AFE-9E3F-6CD844C3383D}" sibTransId="{1D807B93-4C46-4FCA-A061-FB9310237FA5}"/>
    <dgm:cxn modelId="{DE8233BE-6C85-4EE3-BEDE-0144E52D4009}" srcId="{0CC3A7AF-164F-47A0-AC7E-04BDA6E81881}" destId="{D7825BA1-B1B9-42AC-A502-56A0816E114D}" srcOrd="1" destOrd="0" parTransId="{F4926A38-63E7-42D8-835C-1061ED2842F3}" sibTransId="{D175D862-6D64-45A4-AC49-2E5ED50DECD2}"/>
    <dgm:cxn modelId="{E6668286-D7F4-4062-BB53-729D4FCE660B}" type="presOf" srcId="{A0681AB5-B722-418B-9879-63409C408621}" destId="{6737F878-E0E3-41E4-A1A1-FF995CB535CA}" srcOrd="0" destOrd="0" presId="urn:microsoft.com/office/officeart/2005/8/layout/arrow4"/>
    <dgm:cxn modelId="{0EDA739F-8BE8-4458-BEEE-2EA2FA426A52}" type="presOf" srcId="{D7825BA1-B1B9-42AC-A502-56A0816E114D}" destId="{8BF5084F-0285-4C5D-B857-7843F8F8237D}" srcOrd="0" destOrd="0" presId="urn:microsoft.com/office/officeart/2005/8/layout/arrow4"/>
    <dgm:cxn modelId="{CB44BD8F-D5F2-4151-907E-56976E283DD2}" type="presOf" srcId="{0CC3A7AF-164F-47A0-AC7E-04BDA6E81881}" destId="{4568AC4B-07CC-4248-A9B0-03785977DC11}" srcOrd="0" destOrd="0" presId="urn:microsoft.com/office/officeart/2005/8/layout/arrow4"/>
    <dgm:cxn modelId="{19C69E10-27EC-40E1-889C-2BCB26B7D93C}" type="presParOf" srcId="{4568AC4B-07CC-4248-A9B0-03785977DC11}" destId="{247B0288-5F5C-4DC5-922B-39F6FB8A2279}" srcOrd="0" destOrd="0" presId="urn:microsoft.com/office/officeart/2005/8/layout/arrow4"/>
    <dgm:cxn modelId="{FD459C3F-F36F-41E7-B288-7CC75F2A1267}" type="presParOf" srcId="{4568AC4B-07CC-4248-A9B0-03785977DC11}" destId="{6737F878-E0E3-41E4-A1A1-FF995CB535CA}" srcOrd="1" destOrd="0" presId="urn:microsoft.com/office/officeart/2005/8/layout/arrow4"/>
    <dgm:cxn modelId="{ABFB6BB2-AE5C-4BF1-827F-A2AB21A0621C}" type="presParOf" srcId="{4568AC4B-07CC-4248-A9B0-03785977DC11}" destId="{AF3FB31A-666C-4033-9FFE-1CA78AB7A176}" srcOrd="2" destOrd="0" presId="urn:microsoft.com/office/officeart/2005/8/layout/arrow4"/>
    <dgm:cxn modelId="{09E8179C-DC0E-4DC0-A081-A3F62C08888E}" type="presParOf" srcId="{4568AC4B-07CC-4248-A9B0-03785977DC11}" destId="{8BF5084F-0285-4C5D-B857-7843F8F8237D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0DD0FC-4D39-468C-91D2-2E746E04C4BB}">
      <dsp:nvSpPr>
        <dsp:cNvPr id="0" name=""/>
        <dsp:cNvSpPr/>
      </dsp:nvSpPr>
      <dsp:spPr>
        <a:xfrm>
          <a:off x="3098542" y="3128813"/>
          <a:ext cx="2565915" cy="2565915"/>
        </a:xfrm>
        <a:prstGeom prst="ellipse">
          <a:avLst/>
        </a:prstGeom>
        <a:solidFill>
          <a:srgbClr val="41B6C4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>
              <a:solidFill>
                <a:schemeClr val="tx1"/>
              </a:solidFill>
            </a:rPr>
            <a:t>National HIV/AIDS Strategy Goals by 2025</a:t>
          </a:r>
        </a:p>
      </dsp:txBody>
      <dsp:txXfrm>
        <a:off x="3474312" y="3504583"/>
        <a:ext cx="1814375" cy="1814375"/>
      </dsp:txXfrm>
    </dsp:sp>
    <dsp:sp modelId="{25C409D1-F446-4EFA-98A3-F017035212F4}">
      <dsp:nvSpPr>
        <dsp:cNvPr id="0" name=""/>
        <dsp:cNvSpPr/>
      </dsp:nvSpPr>
      <dsp:spPr>
        <a:xfrm rot="12900000">
          <a:off x="1437713" y="2677154"/>
          <a:ext cx="1977378" cy="731286"/>
        </a:xfrm>
        <a:prstGeom prst="leftArrow">
          <a:avLst>
            <a:gd name="adj1" fmla="val 60000"/>
            <a:gd name="adj2" fmla="val 50000"/>
          </a:avLst>
        </a:prstGeom>
        <a:solidFill>
          <a:srgbClr val="C7E9B4">
            <a:alpha val="50196"/>
          </a:srgbClr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C66C1A-2083-4689-99E1-66650B4D72C9}">
      <dsp:nvSpPr>
        <dsp:cNvPr id="0" name=""/>
        <dsp:cNvSpPr/>
      </dsp:nvSpPr>
      <dsp:spPr>
        <a:xfrm>
          <a:off x="397706" y="1500660"/>
          <a:ext cx="2437620" cy="1950096"/>
        </a:xfrm>
        <a:prstGeom prst="roundRect">
          <a:avLst>
            <a:gd name="adj" fmla="val 10000"/>
          </a:avLst>
        </a:prstGeom>
        <a:solidFill>
          <a:srgbClr val="FFFFCC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solidFill>
                <a:schemeClr val="tx1"/>
              </a:solidFill>
            </a:rPr>
            <a:t>Linkage to HIV medical care within 30 days of diagnosis: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>
              <a:solidFill>
                <a:schemeClr val="tx1"/>
              </a:solidFill>
            </a:rPr>
            <a:t>95%</a:t>
          </a:r>
          <a:endParaRPr lang="en-US" sz="3600" kern="1200" dirty="0"/>
        </a:p>
      </dsp:txBody>
      <dsp:txXfrm>
        <a:off x="454822" y="1557776"/>
        <a:ext cx="2323388" cy="1835864"/>
      </dsp:txXfrm>
    </dsp:sp>
    <dsp:sp modelId="{210A5F18-B432-43FC-A6F4-D916DE3BB1E0}">
      <dsp:nvSpPr>
        <dsp:cNvPr id="0" name=""/>
        <dsp:cNvSpPr/>
      </dsp:nvSpPr>
      <dsp:spPr>
        <a:xfrm rot="16200000">
          <a:off x="3392810" y="1659395"/>
          <a:ext cx="1977378" cy="731286"/>
        </a:xfrm>
        <a:prstGeom prst="leftArrow">
          <a:avLst>
            <a:gd name="adj1" fmla="val 60000"/>
            <a:gd name="adj2" fmla="val 50000"/>
          </a:avLst>
        </a:prstGeom>
        <a:solidFill>
          <a:srgbClr val="C7E9B4">
            <a:alpha val="50196"/>
          </a:srgbClr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75DE15-ED42-4905-9E93-5F219407CD9D}">
      <dsp:nvSpPr>
        <dsp:cNvPr id="0" name=""/>
        <dsp:cNvSpPr/>
      </dsp:nvSpPr>
      <dsp:spPr>
        <a:xfrm>
          <a:off x="3013080" y="-55928"/>
          <a:ext cx="2736838" cy="2184556"/>
        </a:xfrm>
        <a:prstGeom prst="roundRect">
          <a:avLst>
            <a:gd name="adj" fmla="val 10000"/>
          </a:avLst>
        </a:prstGeom>
        <a:solidFill>
          <a:srgbClr val="A1DAB4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solidFill>
                <a:schemeClr val="tx1"/>
              </a:solidFill>
            </a:rPr>
            <a:t>Increase Retention in HIV medical care</a:t>
          </a:r>
        </a:p>
      </dsp:txBody>
      <dsp:txXfrm>
        <a:off x="3077063" y="8055"/>
        <a:ext cx="2608872" cy="2056590"/>
      </dsp:txXfrm>
    </dsp:sp>
    <dsp:sp modelId="{E5E6EF23-5B4E-4DB2-8B6A-CE25E4311E0E}">
      <dsp:nvSpPr>
        <dsp:cNvPr id="0" name=""/>
        <dsp:cNvSpPr/>
      </dsp:nvSpPr>
      <dsp:spPr>
        <a:xfrm rot="19500000">
          <a:off x="5347907" y="2677154"/>
          <a:ext cx="1977378" cy="731286"/>
        </a:xfrm>
        <a:prstGeom prst="leftArrow">
          <a:avLst>
            <a:gd name="adj1" fmla="val 60000"/>
            <a:gd name="adj2" fmla="val 50000"/>
          </a:avLst>
        </a:prstGeom>
        <a:solidFill>
          <a:srgbClr val="C7E9B4">
            <a:alpha val="50196"/>
          </a:srgbClr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F82102-F6B1-4E2A-A89D-A35AC91FE118}">
      <dsp:nvSpPr>
        <dsp:cNvPr id="0" name=""/>
        <dsp:cNvSpPr/>
      </dsp:nvSpPr>
      <dsp:spPr>
        <a:xfrm>
          <a:off x="5927673" y="1500660"/>
          <a:ext cx="2437620" cy="1950096"/>
        </a:xfrm>
        <a:prstGeom prst="roundRect">
          <a:avLst>
            <a:gd name="adj" fmla="val 10000"/>
          </a:avLst>
        </a:prstGeom>
        <a:solidFill>
          <a:srgbClr val="253494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solidFill>
                <a:schemeClr val="bg1"/>
              </a:solidFill>
            </a:rPr>
            <a:t>Viral suppression: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>
              <a:solidFill>
                <a:schemeClr val="bg1"/>
              </a:solidFill>
            </a:rPr>
            <a:t>95%</a:t>
          </a:r>
          <a:endParaRPr lang="en-US" sz="4400" kern="1200" dirty="0">
            <a:solidFill>
              <a:schemeClr val="bg1"/>
            </a:solidFill>
          </a:endParaRPr>
        </a:p>
      </dsp:txBody>
      <dsp:txXfrm>
        <a:off x="5984789" y="1557776"/>
        <a:ext cx="2323388" cy="18358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7B0288-5F5C-4DC5-922B-39F6FB8A2279}">
      <dsp:nvSpPr>
        <dsp:cNvPr id="0" name=""/>
        <dsp:cNvSpPr/>
      </dsp:nvSpPr>
      <dsp:spPr>
        <a:xfrm>
          <a:off x="-11" y="44548"/>
          <a:ext cx="2590038" cy="2282190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37F878-E0E3-41E4-A1A1-FF995CB535CA}">
      <dsp:nvSpPr>
        <dsp:cNvPr id="0" name=""/>
        <dsp:cNvSpPr/>
      </dsp:nvSpPr>
      <dsp:spPr>
        <a:xfrm>
          <a:off x="2471480" y="0"/>
          <a:ext cx="4395216" cy="2282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280" tIns="0" rIns="462280" bIns="46228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2471480" y="0"/>
        <a:ext cx="4395216" cy="2282190"/>
      </dsp:txXfrm>
    </dsp:sp>
    <dsp:sp modelId="{AF3FB31A-666C-4033-9FFE-1CA78AB7A176}">
      <dsp:nvSpPr>
        <dsp:cNvPr id="0" name=""/>
        <dsp:cNvSpPr/>
      </dsp:nvSpPr>
      <dsp:spPr>
        <a:xfrm>
          <a:off x="0" y="2472372"/>
          <a:ext cx="2590038" cy="2282190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F5084F-0285-4C5D-B857-7843F8F8237D}">
      <dsp:nvSpPr>
        <dsp:cNvPr id="0" name=""/>
        <dsp:cNvSpPr/>
      </dsp:nvSpPr>
      <dsp:spPr>
        <a:xfrm>
          <a:off x="2743217" y="349342"/>
          <a:ext cx="5197518" cy="2282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0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0" kern="1200" dirty="0">
            <a:solidFill>
              <a:schemeClr val="tx1"/>
            </a:solidFill>
          </a:endParaRPr>
        </a:p>
      </dsp:txBody>
      <dsp:txXfrm>
        <a:off x="2743217" y="349342"/>
        <a:ext cx="5197518" cy="22821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7B0288-5F5C-4DC5-922B-39F6FB8A2279}">
      <dsp:nvSpPr>
        <dsp:cNvPr id="0" name=""/>
        <dsp:cNvSpPr/>
      </dsp:nvSpPr>
      <dsp:spPr>
        <a:xfrm>
          <a:off x="-11" y="44548"/>
          <a:ext cx="2590038" cy="2282190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37F878-E0E3-41E4-A1A1-FF995CB535CA}">
      <dsp:nvSpPr>
        <dsp:cNvPr id="0" name=""/>
        <dsp:cNvSpPr/>
      </dsp:nvSpPr>
      <dsp:spPr>
        <a:xfrm>
          <a:off x="2471480" y="0"/>
          <a:ext cx="4395216" cy="2282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280" tIns="0" rIns="462280" bIns="46228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2471480" y="0"/>
        <a:ext cx="4395216" cy="2282190"/>
      </dsp:txXfrm>
    </dsp:sp>
    <dsp:sp modelId="{AF3FB31A-666C-4033-9FFE-1CA78AB7A176}">
      <dsp:nvSpPr>
        <dsp:cNvPr id="0" name=""/>
        <dsp:cNvSpPr/>
      </dsp:nvSpPr>
      <dsp:spPr>
        <a:xfrm>
          <a:off x="0" y="2472372"/>
          <a:ext cx="2590038" cy="2282190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F5084F-0285-4C5D-B857-7843F8F8237D}">
      <dsp:nvSpPr>
        <dsp:cNvPr id="0" name=""/>
        <dsp:cNvSpPr/>
      </dsp:nvSpPr>
      <dsp:spPr>
        <a:xfrm>
          <a:off x="2743217" y="349342"/>
          <a:ext cx="5197518" cy="2282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0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0" kern="1200" dirty="0">
            <a:solidFill>
              <a:schemeClr val="tx1"/>
            </a:solidFill>
          </a:endParaRPr>
        </a:p>
      </dsp:txBody>
      <dsp:txXfrm>
        <a:off x="2743217" y="349342"/>
        <a:ext cx="5197518" cy="228219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7B0288-5F5C-4DC5-922B-39F6FB8A2279}">
      <dsp:nvSpPr>
        <dsp:cNvPr id="0" name=""/>
        <dsp:cNvSpPr/>
      </dsp:nvSpPr>
      <dsp:spPr>
        <a:xfrm>
          <a:off x="192845" y="110192"/>
          <a:ext cx="2387078" cy="2343278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37F878-E0E3-41E4-A1A1-FF995CB535CA}">
      <dsp:nvSpPr>
        <dsp:cNvPr id="0" name=""/>
        <dsp:cNvSpPr/>
      </dsp:nvSpPr>
      <dsp:spPr>
        <a:xfrm>
          <a:off x="2757684" y="0"/>
          <a:ext cx="4608576" cy="24284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280" tIns="0" rIns="462280" bIns="46228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2757684" y="0"/>
        <a:ext cx="4608576" cy="2428494"/>
      </dsp:txXfrm>
    </dsp:sp>
    <dsp:sp modelId="{AF3FB31A-666C-4033-9FFE-1CA78AB7A176}">
      <dsp:nvSpPr>
        <dsp:cNvPr id="0" name=""/>
        <dsp:cNvSpPr/>
      </dsp:nvSpPr>
      <dsp:spPr>
        <a:xfrm>
          <a:off x="217708" y="2563259"/>
          <a:ext cx="2337787" cy="2143486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F5084F-0285-4C5D-B857-7843F8F8237D}">
      <dsp:nvSpPr>
        <dsp:cNvPr id="0" name=""/>
        <dsp:cNvSpPr/>
      </dsp:nvSpPr>
      <dsp:spPr>
        <a:xfrm>
          <a:off x="3032520" y="381378"/>
          <a:ext cx="4456216" cy="24284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0" rIns="156464" bIns="156464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 dirty="0">
            <a:solidFill>
              <a:schemeClr val="tx1"/>
            </a:solidFill>
          </a:endParaRPr>
        </a:p>
      </dsp:txBody>
      <dsp:txXfrm>
        <a:off x="3032520" y="381378"/>
        <a:ext cx="4456216" cy="24284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7E1FE-B1DB-4E1E-A937-03A161082050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917305-20B9-4EAD-AE18-D69EAA5BD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021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80E9C6-53A8-4406-BDF2-A4D5C748162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2071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2EA361-E457-4B84-8BDD-64063664390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7141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2EA361-E457-4B84-8BDD-64063664390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7297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EC386-9F20-164D-BAEE-AB245D2E9A7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80E9C6-53A8-4406-BDF2-A4D5C748162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1888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EC386-9F20-164D-BAEE-AB245D2E9A79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5570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80E9C6-53A8-4406-BDF2-A4D5C748162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6681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EC386-9F20-164D-BAEE-AB245D2E9A7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80E9C6-53A8-4406-BDF2-A4D5C748162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316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COVID impact?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2EA361-E457-4B84-8BDD-640636643900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59953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2EA361-E457-4B84-8BDD-640636643900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775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994CA0-9878-4206-9747-6FFE1C2EB95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05724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Normal</a:t>
            </a:r>
            <a:r>
              <a:rPr lang="en-US" baseline="0" dirty="0"/>
              <a:t> way for RW is HRSA definitions, while all PLWH uses CDC definitions. Here I compare RW population’s HCC measures using HRSA definitions vs CDC definitions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2EA361-E457-4B84-8BDD-640636643900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81668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EC386-9F20-164D-BAEE-AB245D2E9A79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2EA361-E457-4B84-8BDD-640636643900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6912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2EA361-E457-4B84-8BDD-64063664390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9665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80E9C6-53A8-4406-BDF2-A4D5C748162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2537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EC386-9F20-164D-BAEE-AB245D2E9A79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066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**Retention</a:t>
            </a:r>
            <a:r>
              <a:rPr lang="en-US" baseline="0" dirty="0"/>
              <a:t> indicator goal removed from strategic plan 2021-2025.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2EA361-E457-4B84-8BDD-64063664390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7371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HRSA definitions used for RW measures; CDC definitions used for all PLWH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2EA361-E457-4B84-8BDD-64063664390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2411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2EA361-E457-4B84-8BDD-64063664390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5036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2EA361-E457-4B84-8BDD-64063664390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292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38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B4094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4196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25408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F07559F-B460-4081-B504-D9BAE62CBC3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25779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361684"/>
            <a:ext cx="10972800" cy="70286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5408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1"/>
            <a:ext cx="10972800" cy="38401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rgbClr val="25408F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C76CC5-22A4-4AE5-BE33-E6B06D51998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86212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066800"/>
            <a:ext cx="10972800" cy="8382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057401"/>
            <a:ext cx="5384800" cy="406876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>
                <a:solidFill>
                  <a:srgbClr val="25408F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057401"/>
            <a:ext cx="5384800" cy="406876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EF5B0F6-9F81-44C9-AEB5-8F273477680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3261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066800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91C920-049A-45E2-9F86-41C197878FC1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271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ba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91C920-049A-45E2-9F86-41C197878FC1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5738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279121A-1C2D-4520-9B96-59342874B0A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98027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153" y="1040414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066801"/>
            <a:ext cx="6815667" cy="520461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355056"/>
            <a:ext cx="4011084" cy="39163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16000" y="6416676"/>
            <a:ext cx="10566400" cy="365125"/>
          </a:xfrm>
          <a:noFill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66656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25227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81815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6000" y="6172201"/>
            <a:ext cx="10566400" cy="365125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vert="horz" lIns="91440" tIns="45720" rIns="91440" bIns="45720" rtlCol="0" anchor="ctr"/>
          <a:lstStyle>
            <a:lvl1pPr algn="ctr">
              <a:defRPr sz="1200" i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cs typeface="Arial" charset="0"/>
              </a:rPr>
              <a:t>Virtual Summit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cs typeface="Arial" charset="0"/>
              </a:rPr>
              <a:t>February 17th &amp; 18</a:t>
            </a:r>
            <a:r>
              <a:rPr lang="en-US" baseline="30000" dirty="0">
                <a:cs typeface="Arial" charset="0"/>
              </a:rPr>
              <a:t>th</a:t>
            </a:r>
            <a:r>
              <a:rPr lang="en-US" dirty="0">
                <a:cs typeface="Arial" charset="0"/>
              </a:rPr>
              <a:t>,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5690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838200"/>
            <a:ext cx="12192000" cy="8493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11" name="Picture 10" descr="Heart Shape with puzzle pieces each containing parts of Quality Management and the subcommittees" title="Quality Management Advisory Committee Logo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5523816"/>
            <a:ext cx="1367202" cy="1296769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" y="-802"/>
            <a:ext cx="12191999" cy="830997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kern="1200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/>
                <a:latin typeface="Elephant" panose="02020904090505020303" pitchFamily="18" charset="0"/>
                <a:ea typeface="+mn-ea"/>
                <a:cs typeface="+mn-cs"/>
              </a:rPr>
              <a:t>Virginia Department</a:t>
            </a:r>
            <a:r>
              <a:rPr lang="en-US" sz="2400" b="1" kern="1200" cap="none" spc="0" baseline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/>
                <a:latin typeface="Elephant" panose="02020904090505020303" pitchFamily="18" charset="0"/>
                <a:ea typeface="+mn-ea"/>
                <a:cs typeface="+mn-cs"/>
              </a:rPr>
              <a:t> of Health</a:t>
            </a:r>
          </a:p>
          <a:p>
            <a:pPr algn="ctr"/>
            <a:r>
              <a:rPr lang="en-US" sz="2400" b="1" i="1" kern="1200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/>
                <a:latin typeface="Elephant" panose="02020904090505020303" pitchFamily="18" charset="0"/>
                <a:ea typeface="+mn-ea"/>
                <a:cs typeface="+mn-cs"/>
              </a:rPr>
              <a:t>Virginia Ryan White Cross</a:t>
            </a:r>
            <a:r>
              <a:rPr lang="en-US" sz="2400" b="1" i="1" kern="1200" cap="none" spc="0" baseline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/>
                <a:latin typeface="Elephant" panose="02020904090505020303" pitchFamily="18" charset="0"/>
                <a:ea typeface="+mn-ea"/>
                <a:cs typeface="+mn-cs"/>
              </a:rPr>
              <a:t> Parts 2021 </a:t>
            </a:r>
            <a:r>
              <a:rPr lang="en-US" sz="2400" b="1" i="1" kern="1200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/>
                <a:latin typeface="Elephant" panose="02020904090505020303" pitchFamily="18" charset="0"/>
                <a:ea typeface="+mn-ea"/>
                <a:cs typeface="+mn-cs"/>
              </a:rPr>
              <a:t>Quality Management Summit</a:t>
            </a:r>
            <a:endParaRPr lang="en-US" sz="2400" b="1" i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/>
              <a:latin typeface="Elephant" panose="02020904090505020303" pitchFamily="18" charset="0"/>
            </a:endParaRPr>
          </a:p>
        </p:txBody>
      </p:sp>
    </p:spTree>
    <p:custDataLst>
      <p:tags r:id="rId11"/>
    </p:custDataLst>
    <p:extLst>
      <p:ext uri="{BB962C8B-B14F-4D97-AF65-F5344CB8AC3E}">
        <p14:creationId xmlns:p14="http://schemas.microsoft.com/office/powerpoint/2010/main" val="3839829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25408F"/>
          </a:solidFill>
          <a:latin typeface="+mj-lt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25408F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rgbClr val="25408F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microsoft.com/office/2014/relationships/chartEx" Target="../charts/chartEx1.xml"/><Relationship Id="rId4" Type="http://schemas.openxmlformats.org/officeDocument/2006/relationships/chart" Target="../charts/char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Sonam.patel@vdh.virginia.gov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752601"/>
            <a:ext cx="7772400" cy="1470025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Ryan White Cross Parts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Quality Measures and the National HIV/AIDS Strategy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0" y="3886200"/>
            <a:ext cx="6400800" cy="1752600"/>
          </a:xfrm>
        </p:spPr>
        <p:txBody>
          <a:bodyPr anchor="ctr">
            <a:normAutofit fontScale="77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Carrie Walker, MPH</a:t>
            </a:r>
          </a:p>
          <a:p>
            <a:r>
              <a:rPr lang="en-US" dirty="0">
                <a:solidFill>
                  <a:schemeClr val="tx1"/>
                </a:solidFill>
              </a:rPr>
              <a:t>HIV Analyst</a:t>
            </a:r>
          </a:p>
          <a:p>
            <a:r>
              <a:rPr lang="en-US" dirty="0">
                <a:solidFill>
                  <a:schemeClr val="tx1"/>
                </a:solidFill>
              </a:rPr>
              <a:t>Virginia Department of Health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February 2021</a:t>
            </a:r>
          </a:p>
          <a:p>
            <a:r>
              <a:rPr lang="en-US" dirty="0">
                <a:solidFill>
                  <a:schemeClr val="tx1"/>
                </a:solidFill>
              </a:rPr>
              <a:t>QM Summit</a:t>
            </a:r>
          </a:p>
        </p:txBody>
      </p:sp>
    </p:spTree>
    <p:extLst>
      <p:ext uri="{BB962C8B-B14F-4D97-AF65-F5344CB8AC3E}">
        <p14:creationId xmlns:p14="http://schemas.microsoft.com/office/powerpoint/2010/main" val="34403464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0" y="945900"/>
            <a:ext cx="9296400" cy="639762"/>
          </a:xfrm>
          <a:noFill/>
        </p:spPr>
        <p:txBody>
          <a:bodyPr/>
          <a:lstStyle/>
          <a:p>
            <a:pPr algn="ctr"/>
            <a:r>
              <a:rPr lang="en-US" sz="2200" dirty="0"/>
              <a:t>Performance Measure Outcomes Among all Virginia Ryan White Clients Served in Jan 1, 2020 – Dec 31, 2020 (n=7,923), by Age*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24000" y="6274744"/>
            <a:ext cx="914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/>
              <a:t>*Age at diagnosis is calculated for linkage to HIV care and current age as of December 31, 2020 is used for retention and viral suppression.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7743780"/>
              </p:ext>
            </p:extLst>
          </p:nvPr>
        </p:nvGraphicFramePr>
        <p:xfrm>
          <a:off x="1752600" y="1634836"/>
          <a:ext cx="9552709" cy="4770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0" y="6536354"/>
            <a:ext cx="8534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/>
              <a:t>Data reported to Virginia Department of Health as of December 2020 and accessed January 2021.</a:t>
            </a:r>
          </a:p>
        </p:txBody>
      </p:sp>
    </p:spTree>
    <p:extLst>
      <p:ext uri="{BB962C8B-B14F-4D97-AF65-F5344CB8AC3E}">
        <p14:creationId xmlns:p14="http://schemas.microsoft.com/office/powerpoint/2010/main" val="3104383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46312" y="4406901"/>
            <a:ext cx="8574088" cy="1362075"/>
          </a:xfrm>
        </p:spPr>
        <p:txBody>
          <a:bodyPr/>
          <a:lstStyle/>
          <a:p>
            <a:r>
              <a:rPr lang="en-US" dirty="0"/>
              <a:t>Performance Measures</a:t>
            </a:r>
            <a:br>
              <a:rPr lang="en-US" dirty="0"/>
            </a:br>
            <a:r>
              <a:rPr lang="en-US" dirty="0"/>
              <a:t>	 by Timeframe</a:t>
            </a:r>
          </a:p>
        </p:txBody>
      </p:sp>
    </p:spTree>
    <p:extLst>
      <p:ext uri="{BB962C8B-B14F-4D97-AF65-F5344CB8AC3E}">
        <p14:creationId xmlns:p14="http://schemas.microsoft.com/office/powerpoint/2010/main" val="3752673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4891" y="1071455"/>
            <a:ext cx="6553200" cy="61624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Linkage to HIV Care within 30 days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0218098"/>
              </p:ext>
            </p:extLst>
          </p:nvPr>
        </p:nvGraphicFramePr>
        <p:xfrm>
          <a:off x="2295237" y="1502544"/>
          <a:ext cx="7848600" cy="4754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5105400" y="4019573"/>
            <a:ext cx="46482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105400" y="4410876"/>
            <a:ext cx="5562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200" dirty="0">
                <a:latin typeface="+mj-lt"/>
              </a:rPr>
              <a:t>All those newly diagnosed with HIV in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j-lt"/>
              </a:rPr>
              <a:t>January 2018 – December 2018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j-lt"/>
              </a:rPr>
              <a:t>January 2019 – December 2019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j-lt"/>
              </a:rPr>
              <a:t>January 2020 – December 2020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14722" y="6360432"/>
            <a:ext cx="74961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+mj-lt"/>
              </a:rPr>
              <a:t>Ineligible: Those not newly diagnosed in the specific timeframe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71919" y="1887537"/>
            <a:ext cx="5334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200" dirty="0">
                <a:latin typeface="+mj-lt"/>
              </a:rPr>
              <a:t>Those newly diagnosed with HIV in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j-lt"/>
              </a:rPr>
              <a:t>January 2018 – December 2018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j-lt"/>
              </a:rPr>
              <a:t>January 2019 – December 2019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j-lt"/>
              </a:rPr>
              <a:t>January 2020 – December 2020</a:t>
            </a:r>
          </a:p>
          <a:p>
            <a:pPr lvl="0"/>
            <a:r>
              <a:rPr lang="en-US" sz="2200" dirty="0">
                <a:latin typeface="+mj-lt"/>
              </a:rPr>
              <a:t>who had a care marker within 30 days of diagnosis date</a:t>
            </a:r>
          </a:p>
        </p:txBody>
      </p:sp>
    </p:spTree>
    <p:extLst>
      <p:ext uri="{BB962C8B-B14F-4D97-AF65-F5344CB8AC3E}">
        <p14:creationId xmlns:p14="http://schemas.microsoft.com/office/powerpoint/2010/main" val="2438761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165048"/>
              </p:ext>
            </p:extLst>
          </p:nvPr>
        </p:nvGraphicFramePr>
        <p:xfrm>
          <a:off x="1523999" y="1653308"/>
          <a:ext cx="8968509" cy="4870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90800" y="903537"/>
            <a:ext cx="7467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latin typeface="+mj-lt"/>
              </a:rPr>
              <a:t>Linkage to HIV Care within 30 days of Diagnosis: RW Clients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753601" y="2222694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+mj-lt"/>
              </a:rPr>
              <a:t>NHAS goal=95%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0" y="6524084"/>
            <a:ext cx="8534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/>
              <a:t>Data reported to Virginia Department of Health as of December 2020 and accessed January 2021.</a:t>
            </a:r>
          </a:p>
        </p:txBody>
      </p:sp>
    </p:spTree>
    <p:extLst>
      <p:ext uri="{BB962C8B-B14F-4D97-AF65-F5344CB8AC3E}">
        <p14:creationId xmlns:p14="http://schemas.microsoft.com/office/powerpoint/2010/main" val="3243956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6719218"/>
              </p:ext>
            </p:extLst>
          </p:nvPr>
        </p:nvGraphicFramePr>
        <p:xfrm>
          <a:off x="2286000" y="1380968"/>
          <a:ext cx="7848600" cy="4754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953000" y="1530586"/>
            <a:ext cx="5715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dirty="0">
                <a:latin typeface="+mj-lt"/>
              </a:rPr>
              <a:t>Those who received a Ryan White service in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January 2018 – December 2018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January 2019 – December 2019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January 2020 – December 2020</a:t>
            </a:r>
          </a:p>
          <a:p>
            <a:pPr lvl="0"/>
            <a:r>
              <a:rPr lang="en-US" sz="2000" dirty="0">
                <a:latin typeface="+mj-lt"/>
              </a:rPr>
              <a:t>who had at least two care markers in the respective timeframe that were at least 90 days apart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839536"/>
            <a:ext cx="5105400" cy="61624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Retention in HIV Care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5181600" y="3888509"/>
            <a:ext cx="46482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105400" y="3967938"/>
            <a:ext cx="5562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dirty="0">
                <a:latin typeface="+mj-lt"/>
              </a:rPr>
              <a:t>Those who received a Ryan White service in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January 2018 – December 2018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January 2019 – December 2019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January 2020 – December 2020</a:t>
            </a:r>
          </a:p>
          <a:p>
            <a:pPr lvl="0"/>
            <a:r>
              <a:rPr lang="en-US" sz="2000" dirty="0">
                <a:latin typeface="+mj-lt"/>
              </a:rPr>
              <a:t>who had at least one care marker in the respective timeframe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1" y="6135531"/>
            <a:ext cx="754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j-lt"/>
              </a:rPr>
              <a:t>Ineligible: Those without a care marker in the </a:t>
            </a:r>
            <a:r>
              <a:rPr lang="en-US" sz="1600" dirty="0"/>
              <a:t>respective</a:t>
            </a:r>
            <a:r>
              <a:rPr lang="en-US" sz="1600" dirty="0">
                <a:latin typeface="+mj-lt"/>
              </a:rPr>
              <a:t> timeframe or those who died during the timeframe</a:t>
            </a:r>
          </a:p>
        </p:txBody>
      </p:sp>
    </p:spTree>
    <p:extLst>
      <p:ext uri="{BB962C8B-B14F-4D97-AF65-F5344CB8AC3E}">
        <p14:creationId xmlns:p14="http://schemas.microsoft.com/office/powerpoint/2010/main" val="2085956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 txBox="1">
            <a:spLocks noGrp="1"/>
          </p:cNvSpPr>
          <p:nvPr>
            <p:ph type="title"/>
          </p:nvPr>
        </p:nvSpPr>
        <p:spPr>
          <a:xfrm>
            <a:off x="1524000" y="8112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Retention in HIV Care: RW Clients</a:t>
            </a:r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/>
          </p:nvPr>
        </p:nvGraphicFramePr>
        <p:xfrm>
          <a:off x="1676400" y="971551"/>
          <a:ext cx="8839200" cy="49148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16117" y="6324600"/>
            <a:ext cx="8534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/>
              <a:t>Data reported to Virginia Department of Health as of December 2020 and accessed January 2021.</a:t>
            </a:r>
          </a:p>
        </p:txBody>
      </p:sp>
    </p:spTree>
    <p:extLst>
      <p:ext uri="{BB962C8B-B14F-4D97-AF65-F5344CB8AC3E}">
        <p14:creationId xmlns:p14="http://schemas.microsoft.com/office/powerpoint/2010/main" val="34560075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2086" y="149812"/>
            <a:ext cx="8229600" cy="533400"/>
          </a:xfrm>
        </p:spPr>
        <p:txBody>
          <a:bodyPr/>
          <a:lstStyle/>
          <a:p>
            <a:pPr algn="ctr"/>
            <a:r>
              <a:rPr lang="en-US" dirty="0"/>
              <a:t>Viral Suppression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992086" y="670719"/>
          <a:ext cx="8229600" cy="5059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5447434" y="3124200"/>
            <a:ext cx="46482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447434" y="3200401"/>
            <a:ext cx="5029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77900">
              <a:lnSpc>
                <a:spcPct val="90000"/>
              </a:lnSpc>
              <a:spcAft>
                <a:spcPct val="35000"/>
              </a:spcAft>
            </a:pPr>
            <a:r>
              <a:rPr lang="en-US" dirty="0">
                <a:latin typeface="+mj-lt"/>
              </a:rPr>
              <a:t>Persons served by Ryan White in </a:t>
            </a:r>
          </a:p>
          <a:p>
            <a:pPr marL="342900" indent="-342900" defTabSz="977900">
              <a:lnSpc>
                <a:spcPct val="90000"/>
              </a:lnSpc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+mj-lt"/>
              </a:rPr>
              <a:t>January 2018 – December 2018</a:t>
            </a:r>
          </a:p>
          <a:p>
            <a:pPr marL="342900" indent="-342900" defTabSz="977900">
              <a:lnSpc>
                <a:spcPct val="90000"/>
              </a:lnSpc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+mj-lt"/>
              </a:rPr>
              <a:t>January 2019 – December 2019</a:t>
            </a:r>
          </a:p>
          <a:p>
            <a:pPr marL="342900" indent="-342900" defTabSz="977900">
              <a:lnSpc>
                <a:spcPct val="90000"/>
              </a:lnSpc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+mj-lt"/>
              </a:rPr>
              <a:t>January 2020 – December 2020</a:t>
            </a:r>
          </a:p>
          <a:p>
            <a:r>
              <a:rPr lang="en-US" dirty="0"/>
              <a:t>who had at least one care marker in the respective timeframe</a:t>
            </a:r>
            <a:endParaRPr lang="en-US" sz="26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3536" y="5552695"/>
            <a:ext cx="72117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j-lt"/>
              </a:rPr>
              <a:t>Ineligible: Those without a care marker in the respective timeframe</a:t>
            </a:r>
            <a:r>
              <a:rPr lang="en-US" sz="1600" dirty="0"/>
              <a:t>.</a:t>
            </a:r>
            <a:endParaRPr lang="en-US" sz="1600" dirty="0">
              <a:latin typeface="+mj-lt"/>
            </a:endParaRPr>
          </a:p>
          <a:p>
            <a:endParaRPr lang="en-US" sz="1600" dirty="0">
              <a:latin typeface="+mj-lt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878778" y="990601"/>
            <a:ext cx="6458692" cy="3195447"/>
            <a:chOff x="3114692" y="-385575"/>
            <a:chExt cx="5885708" cy="3195447"/>
          </a:xfrm>
        </p:grpSpPr>
        <p:sp>
          <p:nvSpPr>
            <p:cNvPr id="10" name="Rectangle 9"/>
            <p:cNvSpPr/>
            <p:nvPr/>
          </p:nvSpPr>
          <p:spPr>
            <a:xfrm>
              <a:off x="3114692" y="381378"/>
              <a:ext cx="4456216" cy="2428494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4544184" y="-385575"/>
              <a:ext cx="4456216" cy="22098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6464" tIns="0" rIns="156464" bIns="156464" numCol="1" spcCol="1270" anchor="ctr" anchorCtr="0">
              <a:noAutofit/>
            </a:bodyPr>
            <a:lstStyle/>
            <a:p>
              <a:pPr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tx1"/>
                  </a:solidFill>
                </a:rPr>
                <a:t>Those who received a Ryan White service in </a:t>
              </a:r>
            </a:p>
            <a:p>
              <a:pPr marL="342900" indent="-342900" defTabSz="977900">
                <a:lnSpc>
                  <a:spcPct val="90000"/>
                </a:lnSpc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January 2018 – December 2018</a:t>
              </a:r>
            </a:p>
            <a:p>
              <a:pPr marL="342900" indent="-342900" defTabSz="977900">
                <a:lnSpc>
                  <a:spcPct val="90000"/>
                </a:lnSpc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January 2019 – December 2019</a:t>
              </a:r>
            </a:p>
            <a:p>
              <a:pPr marL="342900" indent="-342900" defTabSz="977900">
                <a:lnSpc>
                  <a:spcPct val="90000"/>
                </a:lnSpc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January 2020 – December 2020</a:t>
              </a:r>
            </a:p>
            <a:p>
              <a:pPr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>
                  <a:solidFill>
                    <a:schemeClr val="tx1"/>
                  </a:solidFill>
                </a:rPr>
                <a:t>whose last viral load in the respective timeframe was 200 copies/mL or less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998517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5"/>
          <p:cNvSpPr txBox="1">
            <a:spLocks noGrp="1"/>
          </p:cNvSpPr>
          <p:nvPr>
            <p:ph type="title"/>
          </p:nvPr>
        </p:nvSpPr>
        <p:spPr>
          <a:xfrm>
            <a:off x="1755494" y="958202"/>
            <a:ext cx="960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Viral Suppression in Virginia Ryan White Population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591963" y="1666906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+mj-lt"/>
              </a:rPr>
              <a:t>NHAS goal=95%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7546671"/>
              </p:ext>
            </p:extLst>
          </p:nvPr>
        </p:nvGraphicFramePr>
        <p:xfrm>
          <a:off x="1363717" y="1295938"/>
          <a:ext cx="8839200" cy="5200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16117" y="6557543"/>
            <a:ext cx="8534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/>
              <a:t>Data reported to Virginia Department of Health as of December 2020 and accessed January 2021.</a:t>
            </a:r>
          </a:p>
        </p:txBody>
      </p:sp>
    </p:spTree>
    <p:extLst>
      <p:ext uri="{BB962C8B-B14F-4D97-AF65-F5344CB8AC3E}">
        <p14:creationId xmlns:p14="http://schemas.microsoft.com/office/powerpoint/2010/main" val="11376653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Measures</a:t>
            </a:r>
            <a:br>
              <a:rPr lang="en-US" dirty="0"/>
            </a:br>
            <a:r>
              <a:rPr lang="en-US" dirty="0"/>
              <a:t>by Region: 2019 vs 2020 </a:t>
            </a:r>
          </a:p>
        </p:txBody>
      </p:sp>
    </p:spTree>
    <p:extLst>
      <p:ext uri="{BB962C8B-B14F-4D97-AF65-F5344CB8AC3E}">
        <p14:creationId xmlns:p14="http://schemas.microsoft.com/office/powerpoint/2010/main" val="33000480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401290" y="913385"/>
            <a:ext cx="9361714" cy="914400"/>
          </a:xfrm>
          <a:noFill/>
        </p:spPr>
        <p:txBody>
          <a:bodyPr/>
          <a:lstStyle/>
          <a:p>
            <a:pPr algn="ctr"/>
            <a:r>
              <a:rPr lang="en-US" sz="2000" dirty="0"/>
              <a:t>Performance Measures for Ryan White Clients: </a:t>
            </a:r>
            <a:br>
              <a:rPr lang="en-US" sz="2000" dirty="0"/>
            </a:br>
            <a:r>
              <a:rPr lang="en-US" sz="2000" dirty="0"/>
              <a:t>by Region</a:t>
            </a:r>
          </a:p>
        </p:txBody>
      </p:sp>
      <p:sp>
        <p:nvSpPr>
          <p:cNvPr id="2" name="Rectangle 1"/>
          <p:cNvSpPr/>
          <p:nvPr/>
        </p:nvSpPr>
        <p:spPr>
          <a:xfrm>
            <a:off x="2895601" y="2971800"/>
            <a:ext cx="8707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n=346</a:t>
            </a:r>
          </a:p>
        </p:txBody>
      </p:sp>
      <p:sp>
        <p:nvSpPr>
          <p:cNvPr id="8" name="Rectangle 7"/>
          <p:cNvSpPr/>
          <p:nvPr/>
        </p:nvSpPr>
        <p:spPr>
          <a:xfrm>
            <a:off x="3766352" y="3739634"/>
            <a:ext cx="845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n=865</a:t>
            </a:r>
          </a:p>
        </p:txBody>
      </p:sp>
      <p:graphicFrame>
        <p:nvGraphicFramePr>
          <p:cNvPr id="21" name="Chart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7732857"/>
              </p:ext>
            </p:extLst>
          </p:nvPr>
        </p:nvGraphicFramePr>
        <p:xfrm>
          <a:off x="1524002" y="1625600"/>
          <a:ext cx="9116290" cy="4738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1524000" y="6363698"/>
            <a:ext cx="8534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/>
              <a:t>Data reported to Virginia Department of Health as of December 2020 and accessed January 2021.</a:t>
            </a:r>
          </a:p>
        </p:txBody>
      </p:sp>
    </p:spTree>
    <p:extLst>
      <p:ext uri="{BB962C8B-B14F-4D97-AF65-F5344CB8AC3E}">
        <p14:creationId xmlns:p14="http://schemas.microsoft.com/office/powerpoint/2010/main" val="2873647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12" y="900305"/>
            <a:ext cx="6883271" cy="643269"/>
          </a:xfrm>
        </p:spPr>
        <p:txBody>
          <a:bodyPr/>
          <a:lstStyle/>
          <a:p>
            <a:pPr algn="ctr"/>
            <a:r>
              <a:rPr lang="en-US" sz="19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PLWH and Receiving Ryan White part B services as of December 31, 2020 (N=7,923)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6471699"/>
              </p:ext>
            </p:extLst>
          </p:nvPr>
        </p:nvGraphicFramePr>
        <p:xfrm>
          <a:off x="1837189" y="1375794"/>
          <a:ext cx="3595423" cy="24169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524000" y="6287870"/>
            <a:ext cx="7620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900" dirty="0">
                <a:solidFill>
                  <a:srgbClr val="000000"/>
                </a:solidFill>
                <a:latin typeface="Trebuchet MS"/>
              </a:rPr>
              <a:t>Data current as of December 2020; accessed January 2021. </a:t>
            </a:r>
          </a:p>
          <a:p>
            <a:pPr>
              <a:defRPr/>
            </a:pPr>
            <a:r>
              <a:rPr lang="en-US" sz="900" dirty="0">
                <a:solidFill>
                  <a:srgbClr val="000000"/>
                </a:solidFill>
                <a:latin typeface="Trebuchet MS"/>
              </a:rPr>
              <a:t>Race/Ethnicity: A/H/PI: Asian/Hawaiian/Pacific Islander; Other includes American Indian/Alaska Native and Multi-race/Unknown.</a:t>
            </a:r>
          </a:p>
          <a:p>
            <a:pPr>
              <a:defRPr/>
            </a:pPr>
            <a:r>
              <a:rPr lang="en-US" sz="900" dirty="0">
                <a:solidFill>
                  <a:srgbClr val="000000"/>
                </a:solidFill>
                <a:latin typeface="Trebuchet MS"/>
              </a:rPr>
              <a:t>Transmission risk only includes cases who had a reported or identified risk for transmission.</a:t>
            </a:r>
          </a:p>
        </p:txBody>
      </p:sp>
      <p:graphicFrame>
        <p:nvGraphicFramePr>
          <p:cNvPr id="19" name="Chart 18"/>
          <p:cNvGraphicFramePr/>
          <p:nvPr>
            <p:extLst>
              <p:ext uri="{D42A27DB-BD31-4B8C-83A1-F6EECF244321}">
                <p14:modId xmlns:p14="http://schemas.microsoft.com/office/powerpoint/2010/main" val="993085066"/>
              </p:ext>
            </p:extLst>
          </p:nvPr>
        </p:nvGraphicFramePr>
        <p:xfrm>
          <a:off x="6610525" y="1049527"/>
          <a:ext cx="50292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3448751"/>
              </p:ext>
            </p:extLst>
          </p:nvPr>
        </p:nvGraphicFramePr>
        <p:xfrm>
          <a:off x="6409190" y="3579409"/>
          <a:ext cx="5467154" cy="2804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640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3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43609"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bg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Transmission</a:t>
                      </a:r>
                      <a:r>
                        <a:rPr lang="en-US" sz="1400" b="0" baseline="0" dirty="0">
                          <a:solidFill>
                            <a:schemeClr val="bg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Risk</a:t>
                      </a:r>
                      <a:endParaRPr lang="en-US" sz="1400" b="0" dirty="0">
                        <a:solidFill>
                          <a:schemeClr val="bg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bg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% of PLWH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chemeClr val="bg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N=7,494</a:t>
                      </a:r>
                      <a:r>
                        <a:rPr lang="en-US" sz="1400" b="0" baseline="0" dirty="0">
                          <a:solidFill>
                            <a:schemeClr val="bg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baseline="0" dirty="0">
                          <a:solidFill>
                            <a:schemeClr val="bg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[</a:t>
                      </a:r>
                      <a:r>
                        <a:rPr lang="en-US" sz="1100" b="0" dirty="0">
                          <a:solidFill>
                            <a:schemeClr val="bg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n=429 (5%</a:t>
                      </a:r>
                      <a:r>
                        <a:rPr lang="en-US" sz="1100" b="0" baseline="0" dirty="0">
                          <a:solidFill>
                            <a:schemeClr val="bg2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 NRR/NIR]</a:t>
                      </a:r>
                      <a:endParaRPr lang="en-US" sz="1100" b="0" dirty="0">
                        <a:solidFill>
                          <a:schemeClr val="bg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algn="ctr"/>
                      <a:endParaRPr lang="en-US" sz="1400" b="0" dirty="0">
                        <a:solidFill>
                          <a:schemeClr val="bg2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174"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Men</a:t>
                      </a:r>
                      <a:r>
                        <a:rPr lang="en-US" sz="1400" b="0" baseline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who have sex with men (MSM)</a:t>
                      </a:r>
                      <a:endParaRPr lang="en-US" sz="14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8174"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Heterosexual contact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8174"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Injection drug use (</a:t>
                      </a:r>
                      <a:r>
                        <a:rPr lang="en-US" sz="1400" b="0" dirty="0" err="1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IDU</a:t>
                      </a:r>
                      <a:r>
                        <a:rPr lang="en-US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8174"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MSM-IDU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6896"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Other (pediatric or receipt of blood products)</a:t>
                      </a:r>
                      <a:r>
                        <a:rPr lang="en-US" sz="1400" b="0" baseline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endParaRPr lang="en-US" sz="14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6" name="Chart 5"/>
              <p:cNvGraphicFramePr/>
              <p:nvPr>
                <p:extLst>
                  <p:ext uri="{D42A27DB-BD31-4B8C-83A1-F6EECF244321}">
                    <p14:modId xmlns:p14="http://schemas.microsoft.com/office/powerpoint/2010/main" val="1956186150"/>
                  </p:ext>
                </p:extLst>
              </p:nvPr>
            </p:nvGraphicFramePr>
            <p:xfrm>
              <a:off x="1699638" y="3730522"/>
              <a:ext cx="3732974" cy="265304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5"/>
              </a:graphicData>
            </a:graphic>
          </p:graphicFrame>
        </mc:Choice>
        <mc:Fallback xmlns="">
          <p:pic>
            <p:nvPicPr>
              <p:cNvPr id="6" name="Chart 5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699638" y="3730522"/>
                <a:ext cx="3732974" cy="265304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095721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Measures:</a:t>
            </a:r>
            <a:br>
              <a:rPr lang="en-US" dirty="0"/>
            </a:br>
            <a:r>
              <a:rPr lang="en-US" dirty="0"/>
              <a:t>HRSA vs CDC Definitions</a:t>
            </a:r>
          </a:p>
        </p:txBody>
      </p:sp>
    </p:spTree>
    <p:extLst>
      <p:ext uri="{BB962C8B-B14F-4D97-AF65-F5344CB8AC3E}">
        <p14:creationId xmlns:p14="http://schemas.microsoft.com/office/powerpoint/2010/main" val="40994555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415143" y="1173683"/>
            <a:ext cx="9361714" cy="914400"/>
          </a:xfrm>
          <a:noFill/>
        </p:spPr>
        <p:txBody>
          <a:bodyPr/>
          <a:lstStyle/>
          <a:p>
            <a:pPr algn="ctr"/>
            <a:r>
              <a:rPr lang="en-US" sz="2000" dirty="0"/>
              <a:t>Performance Measures for Ryan White Clients: </a:t>
            </a:r>
            <a:br>
              <a:rPr lang="en-US" sz="2000" dirty="0"/>
            </a:br>
            <a:r>
              <a:rPr lang="en-US" sz="2000" dirty="0"/>
              <a:t>HRSA vs CDC</a:t>
            </a:r>
          </a:p>
        </p:txBody>
      </p:sp>
      <p:sp>
        <p:nvSpPr>
          <p:cNvPr id="2" name="Rectangle 1"/>
          <p:cNvSpPr/>
          <p:nvPr/>
        </p:nvSpPr>
        <p:spPr>
          <a:xfrm>
            <a:off x="2895601" y="2971800"/>
            <a:ext cx="8707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n=346</a:t>
            </a:r>
          </a:p>
        </p:txBody>
      </p:sp>
      <p:sp>
        <p:nvSpPr>
          <p:cNvPr id="8" name="Rectangle 7"/>
          <p:cNvSpPr/>
          <p:nvPr/>
        </p:nvSpPr>
        <p:spPr>
          <a:xfrm>
            <a:off x="3766352" y="3739634"/>
            <a:ext cx="845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n=865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347758"/>
              </p:ext>
            </p:extLst>
          </p:nvPr>
        </p:nvGraphicFramePr>
        <p:xfrm>
          <a:off x="1648691" y="1838035"/>
          <a:ext cx="9250218" cy="4630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516117" y="6413852"/>
            <a:ext cx="8534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/>
              <a:t>Data reported to Virginia Department of Health as of December 2020 and accessed January 2021.</a:t>
            </a:r>
          </a:p>
        </p:txBody>
      </p:sp>
    </p:spTree>
    <p:extLst>
      <p:ext uri="{BB962C8B-B14F-4D97-AF65-F5344CB8AC3E}">
        <p14:creationId xmlns:p14="http://schemas.microsoft.com/office/powerpoint/2010/main" val="8663599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Measures</a:t>
            </a:r>
            <a:br>
              <a:rPr lang="en-US" dirty="0"/>
            </a:br>
            <a:r>
              <a:rPr lang="en-US" dirty="0"/>
              <a:t>	Summary</a:t>
            </a:r>
          </a:p>
        </p:txBody>
      </p:sp>
    </p:spTree>
    <p:extLst>
      <p:ext uri="{BB962C8B-B14F-4D97-AF65-F5344CB8AC3E}">
        <p14:creationId xmlns:p14="http://schemas.microsoft.com/office/powerpoint/2010/main" val="3013311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124383"/>
            <a:ext cx="8229600" cy="411162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2355272"/>
            <a:ext cx="8305800" cy="4502727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Due to updated NHAS goals, linkage to care and viral suppression measures fall below the goal of 95%</a:t>
            </a:r>
            <a:br>
              <a:rPr lang="en-US" sz="2000" dirty="0">
                <a:solidFill>
                  <a:schemeClr val="tx1"/>
                </a:solidFill>
              </a:rPr>
            </a:br>
            <a:endParaRPr lang="en-US" sz="2000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Transgender, Black/NH, and younger clients have lower rates of viral suppression</a:t>
            </a:r>
          </a:p>
          <a:p>
            <a:pPr marL="0" indent="0"/>
            <a:endParaRPr lang="en-US" sz="2000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COVID19 may be impacting 2020 measures as all three have rates lower than in previous years</a:t>
            </a:r>
          </a:p>
          <a:p>
            <a:pPr lvl="1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Truly decreased or an artifact of delay in data?</a:t>
            </a:r>
          </a:p>
          <a:p>
            <a:pPr marL="0" indent="0"/>
            <a:endParaRPr lang="en-US" sz="2000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RW clients appear to have better outcomes than general PLWH population: no major differences when using CDC’s HCC definitions</a:t>
            </a:r>
          </a:p>
        </p:txBody>
      </p:sp>
    </p:spTree>
    <p:extLst>
      <p:ext uri="{BB962C8B-B14F-4D97-AF65-F5344CB8AC3E}">
        <p14:creationId xmlns:p14="http://schemas.microsoft.com/office/powerpoint/2010/main" val="27904664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9018" y="1068965"/>
            <a:ext cx="8229600" cy="1143000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3209" y="2625436"/>
            <a:ext cx="5405582" cy="1607128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Carrie Walker, MPH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HIV Analyst</a:t>
            </a:r>
          </a:p>
          <a:p>
            <a:pPr algn="ctr"/>
            <a:r>
              <a:rPr lang="en-US" dirty="0">
                <a:hlinkClick r:id="rId3"/>
              </a:rPr>
              <a:t>Carrie.Walker@vdh.virginia.gov</a:t>
            </a:r>
            <a:r>
              <a:rPr lang="en-US" dirty="0"/>
              <a:t>  </a:t>
            </a:r>
            <a:endParaRPr lang="en-US" sz="2200" dirty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845168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246313" y="4406901"/>
            <a:ext cx="8116887" cy="1362075"/>
          </a:xfrm>
        </p:spPr>
        <p:txBody>
          <a:bodyPr/>
          <a:lstStyle/>
          <a:p>
            <a:r>
              <a:rPr lang="en-US" dirty="0"/>
              <a:t>Performance Measures:</a:t>
            </a:r>
            <a:br>
              <a:rPr lang="en-US" dirty="0"/>
            </a:br>
            <a:r>
              <a:rPr lang="en-US" dirty="0"/>
              <a:t>	</a:t>
            </a:r>
            <a:r>
              <a:rPr lang="en-US" sz="3600" dirty="0"/>
              <a:t>Jan 1, 2020 – Dec 31, 2020</a:t>
            </a:r>
          </a:p>
        </p:txBody>
      </p:sp>
    </p:spTree>
    <p:extLst>
      <p:ext uri="{BB962C8B-B14F-4D97-AF65-F5344CB8AC3E}">
        <p14:creationId xmlns:p14="http://schemas.microsoft.com/office/powerpoint/2010/main" val="933029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969978"/>
            <a:ext cx="8229600" cy="1143000"/>
          </a:xfrm>
        </p:spPr>
        <p:txBody>
          <a:bodyPr/>
          <a:lstStyle/>
          <a:p>
            <a:r>
              <a:rPr lang="en-US" dirty="0"/>
              <a:t>Base Definitions</a:t>
            </a:r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541478"/>
            <a:ext cx="7924800" cy="541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678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525479" y="6089750"/>
            <a:ext cx="9144000" cy="7682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 rot="18581487">
            <a:off x="88970" y="2342213"/>
            <a:ext cx="3856751" cy="1656415"/>
          </a:xfrm>
        </p:spPr>
        <p:txBody>
          <a:bodyPr/>
          <a:lstStyle/>
          <a:p>
            <a:pPr algn="ctr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Care Markers Database: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DDP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Data Integration</a:t>
            </a:r>
          </a:p>
        </p:txBody>
      </p:sp>
      <p:sp>
        <p:nvSpPr>
          <p:cNvPr id="22" name="Can 21"/>
          <p:cNvSpPr/>
          <p:nvPr/>
        </p:nvSpPr>
        <p:spPr>
          <a:xfrm>
            <a:off x="1905000" y="5444752"/>
            <a:ext cx="7620000" cy="1270926"/>
          </a:xfrm>
          <a:prstGeom prst="can">
            <a:avLst/>
          </a:prstGeom>
          <a:solidFill>
            <a:srgbClr val="0C2C84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29918" y="5926110"/>
            <a:ext cx="56140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HIV Surveillance data </a:t>
            </a:r>
            <a:br>
              <a:rPr lang="en-US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(Enhanced HIV/AIDS Reporting System (eHARS))</a:t>
            </a:r>
          </a:p>
        </p:txBody>
      </p:sp>
      <p:sp>
        <p:nvSpPr>
          <p:cNvPr id="24" name="Can 23"/>
          <p:cNvSpPr/>
          <p:nvPr/>
        </p:nvSpPr>
        <p:spPr>
          <a:xfrm>
            <a:off x="2286000" y="4896216"/>
            <a:ext cx="6781800" cy="787707"/>
          </a:xfrm>
          <a:prstGeom prst="can">
            <a:avLst/>
          </a:prstGeom>
          <a:solidFill>
            <a:srgbClr val="225EA8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86209" y="5109726"/>
            <a:ext cx="3901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Ryan White data (</a:t>
            </a:r>
            <a:r>
              <a:rPr lang="en-US" sz="16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RedCap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AIDS Drug Assistance Program (ADAP) Database)) </a:t>
            </a:r>
          </a:p>
        </p:txBody>
      </p:sp>
      <p:sp>
        <p:nvSpPr>
          <p:cNvPr id="27" name="Can 26"/>
          <p:cNvSpPr/>
          <p:nvPr/>
        </p:nvSpPr>
        <p:spPr>
          <a:xfrm>
            <a:off x="2815837" y="4288810"/>
            <a:ext cx="5791199" cy="750114"/>
          </a:xfrm>
          <a:prstGeom prst="can">
            <a:avLst/>
          </a:prstGeom>
          <a:solidFill>
            <a:srgbClr val="1D91C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HIV testing/CHARLI data  </a:t>
            </a:r>
            <a:b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16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EvalWeb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16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RedCap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28" name="Can 27"/>
          <p:cNvSpPr/>
          <p:nvPr/>
        </p:nvSpPr>
        <p:spPr>
          <a:xfrm>
            <a:off x="3295592" y="3729963"/>
            <a:ext cx="4869316" cy="664150"/>
          </a:xfrm>
          <a:prstGeom prst="can">
            <a:avLst/>
          </a:prstGeom>
          <a:solidFill>
            <a:srgbClr val="41B6C4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STD data (MAVEN/VEDSS)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276777" y="917487"/>
            <a:ext cx="48693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 of January 2019: </a:t>
            </a:r>
            <a:br>
              <a:rPr lang="en-US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 data sources</a:t>
            </a:r>
          </a:p>
        </p:txBody>
      </p:sp>
      <p:sp>
        <p:nvSpPr>
          <p:cNvPr id="26" name="Can 25"/>
          <p:cNvSpPr/>
          <p:nvPr/>
        </p:nvSpPr>
        <p:spPr>
          <a:xfrm>
            <a:off x="3733800" y="3101496"/>
            <a:ext cx="3886200" cy="680337"/>
          </a:xfrm>
          <a:prstGeom prst="can">
            <a:avLst/>
          </a:prstGeom>
          <a:solidFill>
            <a:srgbClr val="7FCDBB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Medical Monitoring Project (MMP) data</a:t>
            </a:r>
          </a:p>
        </p:txBody>
      </p:sp>
      <p:sp>
        <p:nvSpPr>
          <p:cNvPr id="32" name="Can 31"/>
          <p:cNvSpPr/>
          <p:nvPr/>
        </p:nvSpPr>
        <p:spPr>
          <a:xfrm>
            <a:off x="3962401" y="2525842"/>
            <a:ext cx="3352799" cy="651295"/>
          </a:xfrm>
          <a:prstGeom prst="can">
            <a:avLst/>
          </a:prstGeom>
          <a:solidFill>
            <a:srgbClr val="C7E9B4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Black Box/DMV data</a:t>
            </a:r>
          </a:p>
        </p:txBody>
      </p:sp>
      <p:sp>
        <p:nvSpPr>
          <p:cNvPr id="30" name="Can 29"/>
          <p:cNvSpPr/>
          <p:nvPr/>
        </p:nvSpPr>
        <p:spPr>
          <a:xfrm>
            <a:off x="4436452" y="2008077"/>
            <a:ext cx="2549967" cy="586440"/>
          </a:xfrm>
          <a:prstGeom prst="can">
            <a:avLst/>
          </a:prstGeom>
          <a:solidFill>
            <a:srgbClr val="EDF8B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Lexis Nexis® Accurint® data</a:t>
            </a:r>
          </a:p>
        </p:txBody>
      </p:sp>
      <p:sp>
        <p:nvSpPr>
          <p:cNvPr id="29" name="Can 28"/>
          <p:cNvSpPr/>
          <p:nvPr/>
        </p:nvSpPr>
        <p:spPr>
          <a:xfrm>
            <a:off x="4827280" y="1575871"/>
            <a:ext cx="1805940" cy="465946"/>
          </a:xfrm>
          <a:prstGeom prst="can">
            <a:avLst/>
          </a:prstGeom>
          <a:solidFill>
            <a:srgbClr val="FFFFD9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Medicaid data</a:t>
            </a:r>
          </a:p>
        </p:txBody>
      </p:sp>
    </p:spTree>
    <p:extLst>
      <p:ext uri="{BB962C8B-B14F-4D97-AF65-F5344CB8AC3E}">
        <p14:creationId xmlns:p14="http://schemas.microsoft.com/office/powerpoint/2010/main" val="107757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736904207"/>
              </p:ext>
            </p:extLst>
          </p:nvPr>
        </p:nvGraphicFramePr>
        <p:xfrm>
          <a:off x="2028738" y="1219200"/>
          <a:ext cx="87630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45373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939049"/>
            <a:ext cx="12071758" cy="554191"/>
          </a:xfrm>
          <a:noFill/>
        </p:spPr>
        <p:txBody>
          <a:bodyPr/>
          <a:lstStyle/>
          <a:p>
            <a:pPr algn="ctr"/>
            <a:r>
              <a:rPr lang="en-US" sz="2000" dirty="0"/>
              <a:t>Ryan White Performance Measure Outcomes for all Virginia Ryan White Clients (N=7,923) vs all PLWH in Virginia (N=26,189), </a:t>
            </a:r>
            <a:br>
              <a:rPr lang="en-US" sz="2000" dirty="0"/>
            </a:br>
            <a:r>
              <a:rPr lang="en-US" sz="2000" dirty="0"/>
              <a:t>January 2020 – December 2020</a:t>
            </a:r>
          </a:p>
        </p:txBody>
      </p:sp>
      <p:sp>
        <p:nvSpPr>
          <p:cNvPr id="2" name="Rectangle 1"/>
          <p:cNvSpPr/>
          <p:nvPr/>
        </p:nvSpPr>
        <p:spPr>
          <a:xfrm>
            <a:off x="2895601" y="2971800"/>
            <a:ext cx="8707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n=346</a:t>
            </a:r>
          </a:p>
        </p:txBody>
      </p:sp>
      <p:sp>
        <p:nvSpPr>
          <p:cNvPr id="8" name="Rectangle 7"/>
          <p:cNvSpPr/>
          <p:nvPr/>
        </p:nvSpPr>
        <p:spPr>
          <a:xfrm>
            <a:off x="3766352" y="3739634"/>
            <a:ext cx="845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n=865</a:t>
            </a:r>
          </a:p>
        </p:txBody>
      </p:sp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8270031"/>
              </p:ext>
            </p:extLst>
          </p:nvPr>
        </p:nvGraphicFramePr>
        <p:xfrm>
          <a:off x="1548062" y="1865744"/>
          <a:ext cx="10523696" cy="4763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48063" y="6578915"/>
            <a:ext cx="8534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/>
              <a:t>Data reported to Virginia Department of Health as of December 2020 and accessed January 2021.</a:t>
            </a:r>
          </a:p>
        </p:txBody>
      </p:sp>
    </p:spTree>
    <p:extLst>
      <p:ext uri="{BB962C8B-B14F-4D97-AF65-F5344CB8AC3E}">
        <p14:creationId xmlns:p14="http://schemas.microsoft.com/office/powerpoint/2010/main" val="4114947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54" y="931507"/>
            <a:ext cx="12016509" cy="971184"/>
          </a:xfrm>
          <a:noFill/>
        </p:spPr>
        <p:txBody>
          <a:bodyPr/>
          <a:lstStyle/>
          <a:p>
            <a:pPr algn="ctr"/>
            <a:r>
              <a:rPr lang="en-US" sz="2300" dirty="0"/>
              <a:t>Performance Measure Outcomes Among all Virginia Ryan White Clients Served in January 2020 – December 2020 (n=7,923) by Gender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24001" y="6578600"/>
            <a:ext cx="8534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/>
              <a:t>Data reported to Virginia Department of Health as of December 2020 and accessed January 2021.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0954754"/>
              </p:ext>
            </p:extLst>
          </p:nvPr>
        </p:nvGraphicFramePr>
        <p:xfrm>
          <a:off x="1524001" y="1902690"/>
          <a:ext cx="9145929" cy="46759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01409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66800" y="928102"/>
            <a:ext cx="9296400" cy="639762"/>
          </a:xfrm>
          <a:noFill/>
        </p:spPr>
        <p:txBody>
          <a:bodyPr/>
          <a:lstStyle/>
          <a:p>
            <a:pPr algn="ctr"/>
            <a:r>
              <a:rPr lang="en-US" sz="2200" dirty="0"/>
              <a:t>Performance Measure Outcomes Among all Virginia Ryan White Clients Served </a:t>
            </a:r>
            <a:r>
              <a:rPr lang="nl-NL" sz="2200" dirty="0"/>
              <a:t>Jan 1, 2020 – Dec 31, 2020</a:t>
            </a:r>
            <a:r>
              <a:rPr lang="en-US" sz="2200" dirty="0"/>
              <a:t> (n=7,923)</a:t>
            </a:r>
            <a:r>
              <a:rPr lang="en-US" sz="2000" dirty="0"/>
              <a:t> </a:t>
            </a:r>
            <a:r>
              <a:rPr lang="en-US" sz="2200" dirty="0"/>
              <a:t>by Race/Ethnicity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47800" y="6260531"/>
            <a:ext cx="10541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/>
              <a:t>*Other includes Asian, Pacific Islander, Native American, Native Hawaiian, Alaskan Native, or Multi-race. Clients with an unknown race are excluded.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873193"/>
              </p:ext>
            </p:extLst>
          </p:nvPr>
        </p:nvGraphicFramePr>
        <p:xfrm>
          <a:off x="1212273" y="1509593"/>
          <a:ext cx="10185400" cy="5010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47800" y="6519742"/>
            <a:ext cx="8534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/>
              <a:t>Data reported to Virginia Department of Health as of December 2020 and accessed January 2021.</a:t>
            </a:r>
          </a:p>
        </p:txBody>
      </p:sp>
    </p:spTree>
    <p:extLst>
      <p:ext uri="{BB962C8B-B14F-4D97-AF65-F5344CB8AC3E}">
        <p14:creationId xmlns:p14="http://schemas.microsoft.com/office/powerpoint/2010/main" val="19434173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DESIGN_ID_200205-COMPLIANT" val="vKOoRn8M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200205-complian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6466</TotalTime>
  <Words>1084</Words>
  <Application>Microsoft Office PowerPoint</Application>
  <PresentationFormat>Widescreen</PresentationFormat>
  <Paragraphs>172</Paragraphs>
  <Slides>24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Elephant</vt:lpstr>
      <vt:lpstr>Trebuchet MS</vt:lpstr>
      <vt:lpstr>Verdana</vt:lpstr>
      <vt:lpstr>200205-compliant</vt:lpstr>
      <vt:lpstr>Ryan White Cross Parts Quality Measures and the National HIV/AIDS Strategy</vt:lpstr>
      <vt:lpstr>PLWH and Receiving Ryan White part B services as of December 31, 2020 (N=7,923)</vt:lpstr>
      <vt:lpstr>Performance Measures:  Jan 1, 2020 – Dec 31, 2020</vt:lpstr>
      <vt:lpstr>Base Definitions</vt:lpstr>
      <vt:lpstr>Care Markers Database: DDP Data Integration</vt:lpstr>
      <vt:lpstr>PowerPoint Presentation</vt:lpstr>
      <vt:lpstr>Ryan White Performance Measure Outcomes for all Virginia Ryan White Clients (N=7,923) vs all PLWH in Virginia (N=26,189),  January 2020 – December 2020</vt:lpstr>
      <vt:lpstr>Performance Measure Outcomes Among all Virginia Ryan White Clients Served in January 2020 – December 2020 (n=7,923) by Gender</vt:lpstr>
      <vt:lpstr>Performance Measure Outcomes Among all Virginia Ryan White Clients Served Jan 1, 2020 – Dec 31, 2020 (n=7,923) by Race/Ethnicity</vt:lpstr>
      <vt:lpstr>Performance Measure Outcomes Among all Virginia Ryan White Clients Served in Jan 1, 2020 – Dec 31, 2020 (n=7,923), by Age*</vt:lpstr>
      <vt:lpstr>Performance Measures   by Timeframe</vt:lpstr>
      <vt:lpstr>Linkage to HIV Care within 30 days</vt:lpstr>
      <vt:lpstr>PowerPoint Presentation</vt:lpstr>
      <vt:lpstr>Retention in HIV Care</vt:lpstr>
      <vt:lpstr>Retention in HIV Care: RW Clients</vt:lpstr>
      <vt:lpstr>Viral Suppression</vt:lpstr>
      <vt:lpstr>Viral Suppression in Virginia Ryan White Population</vt:lpstr>
      <vt:lpstr>Performance Measures by Region: 2019 vs 2020 </vt:lpstr>
      <vt:lpstr>Performance Measures for Ryan White Clients:  by Region</vt:lpstr>
      <vt:lpstr>Performance Measures: HRSA vs CDC Definitions</vt:lpstr>
      <vt:lpstr>Performance Measures for Ryan White Clients:  HRSA vs CDC</vt:lpstr>
      <vt:lpstr>Performance Measures  Summary</vt:lpstr>
      <vt:lpstr>Summary</vt:lpstr>
      <vt:lpstr>Questions?</vt:lpstr>
    </vt:vector>
  </TitlesOfParts>
  <Company>Virginia Commonwealth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Brad Williams</dc:creator>
  <cp:lastModifiedBy>Diawara, Safere (VDH)</cp:lastModifiedBy>
  <cp:revision>16</cp:revision>
  <dcterms:created xsi:type="dcterms:W3CDTF">2020-12-01T14:19:14Z</dcterms:created>
  <dcterms:modified xsi:type="dcterms:W3CDTF">2021-10-20T19:30:54Z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1B442C89-717D-4B46-9A63-9EEC516EFD84</vt:lpwstr>
  </property>
  <property fmtid="{D5CDD505-2E9C-101B-9397-08002B2CF9AE}" pid="3" name="ArticulatePath">
    <vt:lpwstr>Presentation1</vt:lpwstr>
  </property>
</Properties>
</file>