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7.xml" ContentType="application/vnd.openxmlformats-officedocument.presentationml.notesSlide+xml"/>
  <Override PartName="/ppt/charts/chart2.xml" ContentType="application/vnd.openxmlformats-officedocument.drawingml.chart+xml"/>
  <Override PartName="/ppt/notesSlides/notesSlide8.xml" ContentType="application/vnd.openxmlformats-officedocument.presentationml.notesSlide+xml"/>
  <Override PartName="/ppt/charts/chart3.xml" ContentType="application/vnd.openxmlformats-officedocument.drawingml.chart+xml"/>
  <Override PartName="/ppt/notesSlides/notesSlide9.xml" ContentType="application/vnd.openxmlformats-officedocument.presentationml.notesSlide+xml"/>
  <Override PartName="/ppt/charts/chart4.xml" ContentType="application/vnd.openxmlformats-officedocument.drawingml.chart+xml"/>
  <Override PartName="/ppt/notesSlides/notesSlide10.xml" ContentType="application/vnd.openxmlformats-officedocument.presentationml.notesSlide+xml"/>
  <Override PartName="/ppt/charts/chart5.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charts/chart6.xml" ContentType="application/vnd.openxmlformats-officedocument.drawingml.chart+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charts/chart7.xml" ContentType="application/vnd.openxmlformats-officedocument.drawingml.chart+xml"/>
  <Override PartName="/ppt/notesSlides/notesSlide1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7.xml" ContentType="application/vnd.openxmlformats-officedocument.presentationml.notesSlide+xml"/>
  <Override PartName="/ppt/charts/chart8.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9.xml" ContentType="application/vnd.openxmlformats-officedocument.drawingml.chart+xml"/>
  <Override PartName="/ppt/notesSlides/notesSlide20.xml" ContentType="application/vnd.openxmlformats-officedocument.presentationml.notesSlide+xml"/>
  <Override PartName="/ppt/charts/chart10.xml" ContentType="application/vnd.openxmlformats-officedocument.drawingml.chart+xml"/>
  <Override PartName="/ppt/notesSlides/notesSlide21.xml" ContentType="application/vnd.openxmlformats-officedocument.presentationml.notesSlide+xml"/>
  <Override PartName="/ppt/charts/chart11.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2.xml" ContentType="application/vnd.openxmlformats-officedocument.drawingml.chart+xml"/>
  <Override PartName="/ppt/notesSlides/notesSlide24.xml" ContentType="application/vnd.openxmlformats-officedocument.presentationml.notesSlide+xml"/>
  <Override PartName="/ppt/charts/chart13.xml" ContentType="application/vnd.openxmlformats-officedocument.drawingml.chart+xml"/>
  <Override PartName="/ppt/notesSlides/notesSlide25.xml" ContentType="application/vnd.openxmlformats-officedocument.presentationml.notesSlide+xml"/>
  <Override PartName="/ppt/charts/chart14.xml" ContentType="application/vnd.openxmlformats-officedocument.drawingml.chart+xml"/>
  <Override PartName="/ppt/notesSlides/notesSlide26.xml" ContentType="application/vnd.openxmlformats-officedocument.presentationml.notesSlide+xml"/>
  <Override PartName="/ppt/charts/chart15.xml" ContentType="application/vnd.openxmlformats-officedocument.drawingml.chart+xml"/>
  <Override PartName="/ppt/notesSlides/notesSlide27.xml" ContentType="application/vnd.openxmlformats-officedocument.presentationml.notesSlide+xml"/>
  <Override PartName="/ppt/charts/chart16.xml" ContentType="application/vnd.openxmlformats-officedocument.drawingml.chart+xml"/>
  <Override PartName="/ppt/notesSlides/notesSlide28.xml" ContentType="application/vnd.openxmlformats-officedocument.presentationml.notesSlide+xml"/>
  <Override PartName="/ppt/charts/chart17.xml" ContentType="application/vnd.openxmlformats-officedocument.drawingml.chart+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rts/chart18.xml" ContentType="application/vnd.openxmlformats-officedocument.drawingml.chart+xml"/>
  <Override PartName="/ppt/notesSlides/notesSlide31.xml" ContentType="application/vnd.openxmlformats-officedocument.presentationml.notesSlide+xml"/>
  <Override PartName="/ppt/charts/chart19.xml" ContentType="application/vnd.openxmlformats-officedocument.drawingml.chart+xml"/>
  <Override PartName="/ppt/notesSlides/notesSlide32.xml" ContentType="application/vnd.openxmlformats-officedocument.presentationml.notesSlide+xml"/>
  <Override PartName="/ppt/charts/chart20.xml" ContentType="application/vnd.openxmlformats-officedocument.drawingml.chart+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1"/>
  </p:notesMasterIdLst>
  <p:handoutMasterIdLst>
    <p:handoutMasterId r:id="rId42"/>
  </p:handoutMasterIdLst>
  <p:sldIdLst>
    <p:sldId id="258" r:id="rId2"/>
    <p:sldId id="259" r:id="rId3"/>
    <p:sldId id="281" r:id="rId4"/>
    <p:sldId id="284" r:id="rId5"/>
    <p:sldId id="294" r:id="rId6"/>
    <p:sldId id="288" r:id="rId7"/>
    <p:sldId id="275" r:id="rId8"/>
    <p:sldId id="276" r:id="rId9"/>
    <p:sldId id="277" r:id="rId10"/>
    <p:sldId id="283" r:id="rId11"/>
    <p:sldId id="295" r:id="rId12"/>
    <p:sldId id="260" r:id="rId13"/>
    <p:sldId id="261" r:id="rId14"/>
    <p:sldId id="289" r:id="rId15"/>
    <p:sldId id="263" r:id="rId16"/>
    <p:sldId id="264" r:id="rId17"/>
    <p:sldId id="265" r:id="rId18"/>
    <p:sldId id="290" r:id="rId19"/>
    <p:sldId id="266" r:id="rId20"/>
    <p:sldId id="267" r:id="rId21"/>
    <p:sldId id="268" r:id="rId22"/>
    <p:sldId id="291" r:id="rId23"/>
    <p:sldId id="269" r:id="rId24"/>
    <p:sldId id="270" r:id="rId25"/>
    <p:sldId id="271" r:id="rId26"/>
    <p:sldId id="292" r:id="rId27"/>
    <p:sldId id="285" r:id="rId28"/>
    <p:sldId id="286" r:id="rId29"/>
    <p:sldId id="297" r:id="rId30"/>
    <p:sldId id="293" r:id="rId31"/>
    <p:sldId id="278" r:id="rId32"/>
    <p:sldId id="279" r:id="rId33"/>
    <p:sldId id="280" r:id="rId34"/>
    <p:sldId id="298" r:id="rId35"/>
    <p:sldId id="272" r:id="rId36"/>
    <p:sldId id="300" r:id="rId37"/>
    <p:sldId id="301" r:id="rId38"/>
    <p:sldId id="299" r:id="rId39"/>
    <p:sldId id="273" r:id="rId40"/>
  </p:sldIdLst>
  <p:sldSz cx="9144000" cy="6858000" type="screen4x3"/>
  <p:notesSz cx="7077075" cy="9363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9" userDrawn="1">
          <p15:clr>
            <a:srgbClr val="A4A3A4"/>
          </p15:clr>
        </p15:guide>
        <p15:guide id="2" pos="223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erkes, Lauren (VDH)" initials="YL(" lastIdx="24" clrIdx="0">
    <p:extLst>
      <p:ext uri="{19B8F6BF-5375-455C-9EA6-DF929625EA0E}">
        <p15:presenceInfo xmlns:p15="http://schemas.microsoft.com/office/powerpoint/2012/main" userId="S-1-5-21-3102109963-2641124013-111641105-7255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253494"/>
    <a:srgbClr val="A1DAB4"/>
    <a:srgbClr val="C7E9B4"/>
    <a:srgbClr val="225EA8"/>
    <a:srgbClr val="FEE08B"/>
    <a:srgbClr val="FDAE61"/>
    <a:srgbClr val="41B6C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45" autoAdjust="0"/>
    <p:restoredTop sz="85442" autoAdjust="0"/>
  </p:normalViewPr>
  <p:slideViewPr>
    <p:cSldViewPr>
      <p:cViewPr varScale="1">
        <p:scale>
          <a:sx n="80" d="100"/>
          <a:sy n="80" d="100"/>
        </p:scale>
        <p:origin x="819"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1806" y="-90"/>
      </p:cViewPr>
      <p:guideLst>
        <p:guide orient="horz" pos="2949"/>
        <p:guide pos="223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oleObject" Target="file:///\\LANDSEA\kwf76267$\Data%20Requests\2.%20HCS\QMAC\overall%20measures%20for%20ppt.xlsx"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LANDSEA\kwf76267$\Data%20Requests\2.%20HCS\QMAC\overall%20measures%20for%20pp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6032995875515564E-2"/>
          <c:y val="0.2278639075497236"/>
          <c:w val="0.8783638036302448"/>
          <c:h val="0.61162501181324203"/>
        </c:manualLayout>
      </c:layout>
      <c:barChart>
        <c:barDir val="col"/>
        <c:grouping val="clustered"/>
        <c:varyColors val="0"/>
        <c:ser>
          <c:idx val="2"/>
          <c:order val="0"/>
          <c:tx>
            <c:v>All Ryan White Clients Served in June 2018 to May 2019</c:v>
          </c:tx>
          <c:spPr>
            <a:solidFill>
              <a:srgbClr val="41B6C4"/>
            </a:solidFill>
            <a:ln>
              <a:solidFill>
                <a:sysClr val="windowText" lastClr="000000"/>
              </a:solidFill>
            </a:ln>
          </c:spPr>
          <c:invertIfNegative val="0"/>
          <c:dPt>
            <c:idx val="0"/>
            <c:invertIfNegative val="0"/>
            <c:bubble3D val="0"/>
            <c:extLst>
              <c:ext xmlns:c16="http://schemas.microsoft.com/office/drawing/2014/chart" uri="{C3380CC4-5D6E-409C-BE32-E72D297353CC}">
                <c16:uniqueId val="{00000000-8065-4589-AAC3-1749CD541D55}"/>
              </c:ext>
            </c:extLst>
          </c:dPt>
          <c:dPt>
            <c:idx val="1"/>
            <c:invertIfNegative val="0"/>
            <c:bubble3D val="0"/>
            <c:extLst>
              <c:ext xmlns:c16="http://schemas.microsoft.com/office/drawing/2014/chart" uri="{C3380CC4-5D6E-409C-BE32-E72D297353CC}">
                <c16:uniqueId val="{00000001-8065-4589-AAC3-1749CD541D55}"/>
              </c:ext>
            </c:extLst>
          </c:dPt>
          <c:dPt>
            <c:idx val="2"/>
            <c:invertIfNegative val="0"/>
            <c:bubble3D val="0"/>
            <c:extLst>
              <c:ext xmlns:c16="http://schemas.microsoft.com/office/drawing/2014/chart" uri="{C3380CC4-5D6E-409C-BE32-E72D297353CC}">
                <c16:uniqueId val="{00000002-8065-4589-AAC3-1749CD541D55}"/>
              </c:ext>
            </c:extLst>
          </c:dPt>
          <c:dLbls>
            <c:dLbl>
              <c:idx val="0"/>
              <c:tx>
                <c:rich>
                  <a:bodyPr/>
                  <a:lstStyle/>
                  <a:p>
                    <a:fld id="{D88371AE-1E9A-45C6-9ABF-7C0067EBD8E0}" type="CELLRANGE">
                      <a:rPr lang="en-US"/>
                      <a:pPr/>
                      <a:t>[CELLRANGE]</a:t>
                    </a:fld>
                    <a:endParaRPr lang="en-US" baseline="0"/>
                  </a:p>
                  <a:p>
                    <a:fld id="{2EE0E58C-2DA2-490A-8A2B-5FEBCB6E937A}"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0-8065-4589-AAC3-1749CD541D55}"/>
                </c:ext>
              </c:extLst>
            </c:dLbl>
            <c:dLbl>
              <c:idx val="1"/>
              <c:tx>
                <c:rich>
                  <a:bodyPr/>
                  <a:lstStyle/>
                  <a:p>
                    <a:fld id="{7B5A962C-2F97-488D-BB8C-5E146B4C2914}"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8065-4589-AAC3-1749CD541D55}"/>
                </c:ext>
              </c:extLst>
            </c:dLbl>
            <c:dLbl>
              <c:idx val="2"/>
              <c:tx>
                <c:rich>
                  <a:bodyPr/>
                  <a:lstStyle/>
                  <a:p>
                    <a:fld id="{CDC6E7F0-98FD-46D0-A113-7A89A07C9BB3}"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8065-4589-AAC3-1749CD541D55}"/>
                </c:ext>
              </c:extLst>
            </c:dLbl>
            <c:spPr>
              <a:noFill/>
              <a:ln>
                <a:noFill/>
              </a:ln>
              <a:effectLst/>
            </c:spPr>
            <c:txPr>
              <a:bodyPr wrap="square" lIns="38100" tIns="19050" rIns="38100" bIns="19050" anchor="ctr">
                <a:spAutoFit/>
              </a:bodyPr>
              <a:lstStyle/>
              <a:p>
                <a:pPr>
                  <a:defRPr sz="2000"/>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0"/>
              </c:ext>
            </c:extLst>
          </c:dLbls>
          <c:cat>
            <c:strRef>
              <c:f>(Comparison!$A$2,Comparison!$A$3,Comparison!$A$4)</c:f>
              <c:strCache>
                <c:ptCount val="3"/>
                <c:pt idx="0">
                  <c:v>Linked to HIV care in 30 days or less</c:v>
                </c:pt>
                <c:pt idx="1">
                  <c:v>Retained in care</c:v>
                </c:pt>
                <c:pt idx="2">
                  <c:v>Virally Suppressed</c:v>
                </c:pt>
              </c:strCache>
            </c:strRef>
          </c:cat>
          <c:val>
            <c:numRef>
              <c:f>(RWVSVA2018HCC!$C$3,RWVSVA2018HCC!$C$4,RWVSVA2018HCC!$C$5)</c:f>
              <c:numCache>
                <c:formatCode>0%</c:formatCode>
                <c:ptCount val="3"/>
                <c:pt idx="0">
                  <c:v>0.86</c:v>
                </c:pt>
                <c:pt idx="1">
                  <c:v>0.92</c:v>
                </c:pt>
                <c:pt idx="2">
                  <c:v>0.82</c:v>
                </c:pt>
              </c:numCache>
            </c:numRef>
          </c:val>
          <c:extLst>
            <c:ext xmlns:c15="http://schemas.microsoft.com/office/drawing/2012/chart" uri="{02D57815-91ED-43cb-92C2-25804820EDAC}">
              <c15:datalabelsRange>
                <c15:f>RWVSVA2018HCC!$A$8</c15:f>
                <c15:dlblRangeCache>
                  <c:ptCount val="1"/>
                  <c:pt idx="0">
                    <c:v>n=346</c:v>
                  </c:pt>
                </c15:dlblRangeCache>
              </c15:datalabelsRange>
            </c:ext>
            <c:ext xmlns:c16="http://schemas.microsoft.com/office/drawing/2014/chart" uri="{C3380CC4-5D6E-409C-BE32-E72D297353CC}">
              <c16:uniqueId val="{00000003-8065-4589-AAC3-1749CD541D55}"/>
            </c:ext>
          </c:extLst>
        </c:ser>
        <c:ser>
          <c:idx val="0"/>
          <c:order val="1"/>
          <c:tx>
            <c:v>Persons Living with HIV/AIDS in Virginia as of May 31, 2019</c:v>
          </c:tx>
          <c:spPr>
            <a:solidFill>
              <a:srgbClr val="253494"/>
            </a:solidFill>
            <a:ln>
              <a:solidFill>
                <a:sysClr val="windowText" lastClr="000000"/>
              </a:solidFill>
            </a:ln>
          </c:spPr>
          <c:invertIfNegative val="0"/>
          <c:dLbls>
            <c:dLbl>
              <c:idx val="0"/>
              <c:tx>
                <c:rich>
                  <a:bodyPr/>
                  <a:lstStyle/>
                  <a:p>
                    <a:fld id="{D4CF642B-D8FB-40D8-9D02-FE1F9F993CED}" type="CELLRANGE">
                      <a:rPr lang="en-US"/>
                      <a:pPr/>
                      <a:t>[CELLRANGE]</a:t>
                    </a:fld>
                    <a:endParaRPr lang="en-US" baseline="0"/>
                  </a:p>
                  <a:p>
                    <a:fld id="{3EC92055-DA9F-4A71-8BBC-B09DDDAC665F}"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4-8065-4589-AAC3-1749CD541D55}"/>
                </c:ext>
              </c:extLst>
            </c:dLbl>
            <c:dLbl>
              <c:idx val="1"/>
              <c:tx>
                <c:rich>
                  <a:bodyPr/>
                  <a:lstStyle/>
                  <a:p>
                    <a:fld id="{D3AB6C57-0AD4-4EED-B901-02283EA28172}"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8065-4589-AAC3-1749CD541D55}"/>
                </c:ext>
              </c:extLst>
            </c:dLbl>
            <c:dLbl>
              <c:idx val="2"/>
              <c:tx>
                <c:rich>
                  <a:bodyPr/>
                  <a:lstStyle/>
                  <a:p>
                    <a:fld id="{6ACD7677-75E7-4093-ABC3-06D0C6E97434}"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8065-4589-AAC3-1749CD541D55}"/>
                </c:ext>
              </c:extLst>
            </c:dLbl>
            <c:spPr>
              <a:noFill/>
              <a:ln>
                <a:noFill/>
              </a:ln>
              <a:effectLst/>
            </c:spPr>
            <c:txPr>
              <a:bodyPr wrap="square" lIns="38100" tIns="19050" rIns="38100" bIns="19050" anchor="ctr">
                <a:spAutoFit/>
              </a:bodyPr>
              <a:lstStyle/>
              <a:p>
                <a:pPr>
                  <a:defRPr sz="2000"/>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ext>
            </c:extLst>
          </c:dLbls>
          <c:cat>
            <c:strRef>
              <c:f>(Comparison!$A$2,Comparison!$A$3,Comparison!$A$4)</c:f>
              <c:strCache>
                <c:ptCount val="3"/>
                <c:pt idx="0">
                  <c:v>Linked to HIV care in 30 days or less</c:v>
                </c:pt>
                <c:pt idx="1">
                  <c:v>Retained in care</c:v>
                </c:pt>
                <c:pt idx="2">
                  <c:v>Virally Suppressed</c:v>
                </c:pt>
              </c:strCache>
            </c:strRef>
          </c:cat>
          <c:val>
            <c:numRef>
              <c:f>(RWVSVA2018HCC!$H$3,RWVSVA2018HCC!$H$4,RWVSVA2018HCC!$H$5)</c:f>
              <c:numCache>
                <c:formatCode>0%</c:formatCode>
                <c:ptCount val="3"/>
                <c:pt idx="0">
                  <c:v>0.73294797687861268</c:v>
                </c:pt>
                <c:pt idx="1">
                  <c:v>0.53410236760375918</c:v>
                </c:pt>
                <c:pt idx="2">
                  <c:v>0.58524583551808973</c:v>
                </c:pt>
              </c:numCache>
            </c:numRef>
          </c:val>
          <c:extLst>
            <c:ext xmlns:c15="http://schemas.microsoft.com/office/drawing/2012/chart" uri="{02D57815-91ED-43cb-92C2-25804820EDAC}">
              <c15:datalabelsRange>
                <c15:f>RWVSVA2018HCC!$A$9</c15:f>
                <c15:dlblRangeCache>
                  <c:ptCount val="1"/>
                  <c:pt idx="0">
                    <c:v>n=865</c:v>
                  </c:pt>
                </c15:dlblRangeCache>
              </c15:datalabelsRange>
            </c:ext>
            <c:ext xmlns:c16="http://schemas.microsoft.com/office/drawing/2014/chart" uri="{C3380CC4-5D6E-409C-BE32-E72D297353CC}">
              <c16:uniqueId val="{00000007-8065-4589-AAC3-1749CD541D55}"/>
            </c:ext>
          </c:extLst>
        </c:ser>
        <c:dLbls>
          <c:showLegendKey val="0"/>
          <c:showVal val="0"/>
          <c:showCatName val="0"/>
          <c:showSerName val="0"/>
          <c:showPercent val="0"/>
          <c:showBubbleSize val="0"/>
        </c:dLbls>
        <c:gapWidth val="150"/>
        <c:axId val="100383744"/>
        <c:axId val="100397824"/>
      </c:barChart>
      <c:catAx>
        <c:axId val="100383744"/>
        <c:scaling>
          <c:orientation val="minMax"/>
        </c:scaling>
        <c:delete val="0"/>
        <c:axPos val="b"/>
        <c:numFmt formatCode="General" sourceLinked="0"/>
        <c:majorTickMark val="none"/>
        <c:minorTickMark val="none"/>
        <c:tickLblPos val="nextTo"/>
        <c:spPr>
          <a:ln>
            <a:solidFill>
              <a:sysClr val="windowText" lastClr="000000"/>
            </a:solidFill>
          </a:ln>
        </c:spPr>
        <c:txPr>
          <a:bodyPr/>
          <a:lstStyle/>
          <a:p>
            <a:pPr>
              <a:defRPr sz="2000">
                <a:latin typeface="Trebuchet MS" panose="020B0603020202020204" pitchFamily="34" charset="0"/>
              </a:defRPr>
            </a:pPr>
            <a:endParaRPr lang="en-US"/>
          </a:p>
        </c:txPr>
        <c:crossAx val="100397824"/>
        <c:crosses val="autoZero"/>
        <c:auto val="1"/>
        <c:lblAlgn val="ctr"/>
        <c:lblOffset val="100"/>
        <c:noMultiLvlLbl val="0"/>
      </c:catAx>
      <c:valAx>
        <c:axId val="100397824"/>
        <c:scaling>
          <c:orientation val="minMax"/>
          <c:max val="1"/>
        </c:scaling>
        <c:delete val="0"/>
        <c:axPos val="l"/>
        <c:majorGridlines>
          <c:spPr>
            <a:ln>
              <a:noFill/>
            </a:ln>
          </c:spPr>
        </c:majorGridlines>
        <c:numFmt formatCode="0%" sourceLinked="0"/>
        <c:majorTickMark val="out"/>
        <c:minorTickMark val="none"/>
        <c:tickLblPos val="nextTo"/>
        <c:spPr>
          <a:ln>
            <a:solidFill>
              <a:sysClr val="windowText" lastClr="000000"/>
            </a:solidFill>
          </a:ln>
        </c:spPr>
        <c:txPr>
          <a:bodyPr/>
          <a:lstStyle/>
          <a:p>
            <a:pPr>
              <a:defRPr sz="2000"/>
            </a:pPr>
            <a:endParaRPr lang="en-US"/>
          </a:p>
        </c:txPr>
        <c:crossAx val="100383744"/>
        <c:crosses val="autoZero"/>
        <c:crossBetween val="between"/>
      </c:valAx>
      <c:spPr>
        <a:noFill/>
      </c:spPr>
    </c:plotArea>
    <c:legend>
      <c:legendPos val="b"/>
      <c:layout>
        <c:manualLayout>
          <c:xMode val="edge"/>
          <c:yMode val="edge"/>
          <c:x val="0.17408834312377619"/>
          <c:y val="6.5551528862127631E-2"/>
          <c:w val="0.73140013748281463"/>
          <c:h val="0.10796460145173094"/>
        </c:manualLayout>
      </c:layout>
      <c:overlay val="0"/>
      <c:txPr>
        <a:bodyPr/>
        <a:lstStyle/>
        <a:p>
          <a:pPr>
            <a:defRPr sz="1600">
              <a:latin typeface="Trebuchet MS" panose="020B0603020202020204" pitchFamily="34" charset="0"/>
            </a:defRPr>
          </a:pPr>
          <a:endParaRPr lang="en-US"/>
        </a:p>
      </c:txPr>
    </c:legend>
    <c:plotVisOnly val="1"/>
    <c:dispBlanksAs val="gap"/>
    <c:showDLblsOverMax val="0"/>
  </c:chart>
  <c:spPr>
    <a:noFill/>
    <a:ln>
      <a:noFill/>
    </a:ln>
  </c:spPr>
  <c:txPr>
    <a:bodyPr/>
    <a:lstStyle/>
    <a:p>
      <a:pPr>
        <a:defRPr sz="1400" b="1">
          <a:solidFill>
            <a:sysClr val="windowText" lastClr="000000"/>
          </a:solidFill>
        </a:defRPr>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LINKAGE!$A$3</c:f>
              <c:strCache>
                <c:ptCount val="1"/>
                <c:pt idx="0">
                  <c:v>June 1, 2016 - May 31, 2017 (N=441)</c:v>
                </c:pt>
              </c:strCache>
            </c:strRef>
          </c:tx>
          <c:spPr>
            <a:solidFill>
              <a:srgbClr val="FFFFCC"/>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(GENDER!$A$1,GENDER!$I$1)</c:f>
              <c:strCache>
                <c:ptCount val="2"/>
                <c:pt idx="0">
                  <c:v>Male</c:v>
                </c:pt>
                <c:pt idx="1">
                  <c:v>Female</c:v>
                </c:pt>
              </c:strCache>
            </c:strRef>
          </c:cat>
          <c:val>
            <c:numRef>
              <c:f>(GENDER!$G$9,GENDER!$O$9)</c:f>
              <c:numCache>
                <c:formatCode>0%</c:formatCode>
                <c:ptCount val="2"/>
                <c:pt idx="0">
                  <c:v>0.90089344804765059</c:v>
                </c:pt>
                <c:pt idx="1">
                  <c:v>0.91749999999999998</c:v>
                </c:pt>
              </c:numCache>
            </c:numRef>
          </c:val>
          <c:extLst>
            <c:ext xmlns:c16="http://schemas.microsoft.com/office/drawing/2014/chart" uri="{C3380CC4-5D6E-409C-BE32-E72D297353CC}">
              <c16:uniqueId val="{00000000-227C-4610-982D-0AC4F78472D7}"/>
            </c:ext>
          </c:extLst>
        </c:ser>
        <c:ser>
          <c:idx val="1"/>
          <c:order val="1"/>
          <c:tx>
            <c:strRef>
              <c:f>LINKAGE!$A$4</c:f>
              <c:strCache>
                <c:ptCount val="1"/>
                <c:pt idx="0">
                  <c:v>June 1, 2017 - May 31, 2018 (N=420)</c:v>
                </c:pt>
              </c:strCache>
            </c:strRef>
          </c:tx>
          <c:spPr>
            <a:solidFill>
              <a:srgbClr val="A1DAB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(GENDER!$A$1,GENDER!$I$1)</c:f>
              <c:strCache>
                <c:ptCount val="2"/>
                <c:pt idx="0">
                  <c:v>Male</c:v>
                </c:pt>
                <c:pt idx="1">
                  <c:v>Female</c:v>
                </c:pt>
              </c:strCache>
            </c:strRef>
          </c:cat>
          <c:val>
            <c:numRef>
              <c:f>(GENDER!$E$9,GENDER!$M$9)</c:f>
              <c:numCache>
                <c:formatCode>0%</c:formatCode>
                <c:ptCount val="2"/>
                <c:pt idx="0">
                  <c:v>0.91943894982916741</c:v>
                </c:pt>
                <c:pt idx="1">
                  <c:v>0.92377701934015932</c:v>
                </c:pt>
              </c:numCache>
            </c:numRef>
          </c:val>
          <c:extLst>
            <c:ext xmlns:c16="http://schemas.microsoft.com/office/drawing/2014/chart" uri="{C3380CC4-5D6E-409C-BE32-E72D297353CC}">
              <c16:uniqueId val="{00000001-227C-4610-982D-0AC4F78472D7}"/>
            </c:ext>
          </c:extLst>
        </c:ser>
        <c:ser>
          <c:idx val="2"/>
          <c:order val="2"/>
          <c:tx>
            <c:strRef>
              <c:f>LINKAGE!$A$5</c:f>
              <c:strCache>
                <c:ptCount val="1"/>
                <c:pt idx="0">
                  <c:v>June 1, 2018 - May 31, 2019 (N=346)</c:v>
                </c:pt>
              </c:strCache>
            </c:strRef>
          </c:tx>
          <c:spPr>
            <a:solidFill>
              <a:srgbClr val="25349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(GENDER!$A$1,GENDER!$I$1)</c:f>
              <c:strCache>
                <c:ptCount val="2"/>
                <c:pt idx="0">
                  <c:v>Male</c:v>
                </c:pt>
                <c:pt idx="1">
                  <c:v>Female</c:v>
                </c:pt>
              </c:strCache>
            </c:strRef>
          </c:cat>
          <c:val>
            <c:numRef>
              <c:f>(GENDER!$C$9,GENDER!$K$9)</c:f>
              <c:numCache>
                <c:formatCode>0%</c:formatCode>
                <c:ptCount val="2"/>
                <c:pt idx="0">
                  <c:v>0.91301998919502969</c:v>
                </c:pt>
                <c:pt idx="1">
                  <c:v>0.92865542924343392</c:v>
                </c:pt>
              </c:numCache>
            </c:numRef>
          </c:val>
          <c:extLst>
            <c:ext xmlns:c16="http://schemas.microsoft.com/office/drawing/2014/chart" uri="{C3380CC4-5D6E-409C-BE32-E72D297353CC}">
              <c16:uniqueId val="{00000002-227C-4610-982D-0AC4F78472D7}"/>
            </c:ext>
          </c:extLst>
        </c:ser>
        <c:dLbls>
          <c:showLegendKey val="0"/>
          <c:showVal val="0"/>
          <c:showCatName val="0"/>
          <c:showSerName val="0"/>
          <c:showPercent val="0"/>
          <c:showBubbleSize val="0"/>
        </c:dLbls>
        <c:gapWidth val="150"/>
        <c:axId val="142778368"/>
        <c:axId val="142779904"/>
      </c:barChart>
      <c:catAx>
        <c:axId val="142778368"/>
        <c:scaling>
          <c:orientation val="minMax"/>
        </c:scaling>
        <c:delete val="0"/>
        <c:axPos val="b"/>
        <c:numFmt formatCode="General" sourceLinked="0"/>
        <c:majorTickMark val="none"/>
        <c:minorTickMark val="none"/>
        <c:tickLblPos val="nextTo"/>
        <c:spPr>
          <a:ln>
            <a:solidFill>
              <a:sysClr val="windowText" lastClr="000000"/>
            </a:solidFill>
          </a:ln>
        </c:spPr>
        <c:crossAx val="142779904"/>
        <c:crosses val="autoZero"/>
        <c:auto val="1"/>
        <c:lblAlgn val="ctr"/>
        <c:lblOffset val="100"/>
        <c:noMultiLvlLbl val="0"/>
      </c:catAx>
      <c:valAx>
        <c:axId val="142779904"/>
        <c:scaling>
          <c:orientation val="minMax"/>
          <c:max val="1"/>
          <c:min val="0"/>
        </c:scaling>
        <c:delete val="0"/>
        <c:axPos val="l"/>
        <c:majorGridlines>
          <c:spPr>
            <a:ln>
              <a:noFill/>
            </a:ln>
          </c:spPr>
        </c:majorGridlines>
        <c:numFmt formatCode="0%" sourceLinked="1"/>
        <c:majorTickMark val="none"/>
        <c:minorTickMark val="none"/>
        <c:tickLblPos val="nextTo"/>
        <c:crossAx val="142778368"/>
        <c:crosses val="autoZero"/>
        <c:crossBetween val="between"/>
      </c:valAx>
      <c:spPr>
        <a:noFill/>
      </c:spPr>
    </c:plotArea>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345366786778769E-2"/>
          <c:y val="0.13941405278868782"/>
          <c:w val="0.88105576315672407"/>
          <c:h val="0.77765553791015762"/>
        </c:manualLayout>
      </c:layout>
      <c:barChart>
        <c:barDir val="col"/>
        <c:grouping val="clustered"/>
        <c:varyColors val="0"/>
        <c:ser>
          <c:idx val="0"/>
          <c:order val="0"/>
          <c:tx>
            <c:strRef>
              <c:f>LINKAGE!$A$3</c:f>
              <c:strCache>
                <c:ptCount val="1"/>
                <c:pt idx="0">
                  <c:v>June 1, 2016 - May 31, 2017 (N=441)</c:v>
                </c:pt>
              </c:strCache>
            </c:strRef>
          </c:tx>
          <c:spPr>
            <a:solidFill>
              <a:srgbClr val="FFFFCC"/>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(GENDER!$A$1,GENDER!$I$1)</c:f>
              <c:strCache>
                <c:ptCount val="2"/>
                <c:pt idx="0">
                  <c:v>Male</c:v>
                </c:pt>
                <c:pt idx="1">
                  <c:v>Female</c:v>
                </c:pt>
              </c:strCache>
            </c:strRef>
          </c:cat>
          <c:val>
            <c:numRef>
              <c:f>(GENDER!$G$13,GENDER!$O$13)</c:f>
              <c:numCache>
                <c:formatCode>0%</c:formatCode>
                <c:ptCount val="2"/>
                <c:pt idx="0">
                  <c:v>0.77016002510197679</c:v>
                </c:pt>
                <c:pt idx="1">
                  <c:v>0.77027027027027029</c:v>
                </c:pt>
              </c:numCache>
            </c:numRef>
          </c:val>
          <c:extLst>
            <c:ext xmlns:c16="http://schemas.microsoft.com/office/drawing/2014/chart" uri="{C3380CC4-5D6E-409C-BE32-E72D297353CC}">
              <c16:uniqueId val="{00000000-8542-4803-B23D-D914E2BB9E21}"/>
            </c:ext>
          </c:extLst>
        </c:ser>
        <c:ser>
          <c:idx val="1"/>
          <c:order val="1"/>
          <c:tx>
            <c:strRef>
              <c:f>LINKAGE!$A$4</c:f>
              <c:strCache>
                <c:ptCount val="1"/>
                <c:pt idx="0">
                  <c:v>June 1, 2017 - May 31, 2018 (N=420)</c:v>
                </c:pt>
              </c:strCache>
            </c:strRef>
          </c:tx>
          <c:spPr>
            <a:solidFill>
              <a:srgbClr val="A1DAB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(GENDER!$A$1,GENDER!$I$1)</c:f>
              <c:strCache>
                <c:ptCount val="2"/>
                <c:pt idx="0">
                  <c:v>Male</c:v>
                </c:pt>
                <c:pt idx="1">
                  <c:v>Female</c:v>
                </c:pt>
              </c:strCache>
            </c:strRef>
          </c:cat>
          <c:val>
            <c:numRef>
              <c:f>(GENDER!$E$13,GENDER!$M$13)</c:f>
              <c:numCache>
                <c:formatCode>0%</c:formatCode>
                <c:ptCount val="2"/>
                <c:pt idx="0">
                  <c:v>0.77964948102773524</c:v>
                </c:pt>
                <c:pt idx="1">
                  <c:v>0.78099779897285404</c:v>
                </c:pt>
              </c:numCache>
            </c:numRef>
          </c:val>
          <c:extLst>
            <c:ext xmlns:c16="http://schemas.microsoft.com/office/drawing/2014/chart" uri="{C3380CC4-5D6E-409C-BE32-E72D297353CC}">
              <c16:uniqueId val="{00000001-8542-4803-B23D-D914E2BB9E21}"/>
            </c:ext>
          </c:extLst>
        </c:ser>
        <c:ser>
          <c:idx val="2"/>
          <c:order val="2"/>
          <c:tx>
            <c:strRef>
              <c:f>LINKAGE!$A$5</c:f>
              <c:strCache>
                <c:ptCount val="1"/>
                <c:pt idx="0">
                  <c:v>June 1, 2018 - May 31, 2019 (N=346)</c:v>
                </c:pt>
              </c:strCache>
            </c:strRef>
          </c:tx>
          <c:spPr>
            <a:solidFill>
              <a:srgbClr val="25349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(GENDER!$A$1,GENDER!$I$1)</c:f>
              <c:strCache>
                <c:ptCount val="2"/>
                <c:pt idx="0">
                  <c:v>Male</c:v>
                </c:pt>
                <c:pt idx="1">
                  <c:v>Female</c:v>
                </c:pt>
              </c:strCache>
            </c:strRef>
          </c:cat>
          <c:val>
            <c:numRef>
              <c:f>(GENDER!$C$13,GENDER!$K$13)</c:f>
              <c:numCache>
                <c:formatCode>0%</c:formatCode>
                <c:ptCount val="2"/>
                <c:pt idx="0">
                  <c:v>0.82541322314049592</c:v>
                </c:pt>
                <c:pt idx="1">
                  <c:v>0.81440548780487809</c:v>
                </c:pt>
              </c:numCache>
            </c:numRef>
          </c:val>
          <c:extLst>
            <c:ext xmlns:c16="http://schemas.microsoft.com/office/drawing/2014/chart" uri="{C3380CC4-5D6E-409C-BE32-E72D297353CC}">
              <c16:uniqueId val="{00000002-8542-4803-B23D-D914E2BB9E21}"/>
            </c:ext>
          </c:extLst>
        </c:ser>
        <c:dLbls>
          <c:showLegendKey val="0"/>
          <c:showVal val="0"/>
          <c:showCatName val="0"/>
          <c:showSerName val="0"/>
          <c:showPercent val="0"/>
          <c:showBubbleSize val="0"/>
        </c:dLbls>
        <c:gapWidth val="150"/>
        <c:axId val="172388736"/>
        <c:axId val="172390272"/>
      </c:barChart>
      <c:catAx>
        <c:axId val="172388736"/>
        <c:scaling>
          <c:orientation val="minMax"/>
        </c:scaling>
        <c:delete val="0"/>
        <c:axPos val="b"/>
        <c:numFmt formatCode="General" sourceLinked="0"/>
        <c:majorTickMark val="none"/>
        <c:minorTickMark val="none"/>
        <c:tickLblPos val="nextTo"/>
        <c:spPr>
          <a:ln>
            <a:solidFill>
              <a:sysClr val="windowText" lastClr="000000"/>
            </a:solidFill>
          </a:ln>
        </c:spPr>
        <c:crossAx val="172390272"/>
        <c:crosses val="autoZero"/>
        <c:auto val="1"/>
        <c:lblAlgn val="ctr"/>
        <c:lblOffset val="100"/>
        <c:noMultiLvlLbl val="0"/>
      </c:catAx>
      <c:valAx>
        <c:axId val="172390272"/>
        <c:scaling>
          <c:orientation val="minMax"/>
          <c:max val="1"/>
          <c:min val="0"/>
        </c:scaling>
        <c:delete val="0"/>
        <c:axPos val="l"/>
        <c:majorGridlines>
          <c:spPr>
            <a:ln>
              <a:noFill/>
            </a:ln>
          </c:spPr>
        </c:majorGridlines>
        <c:numFmt formatCode="0%" sourceLinked="1"/>
        <c:majorTickMark val="none"/>
        <c:minorTickMark val="none"/>
        <c:tickLblPos val="nextTo"/>
        <c:crossAx val="172388736"/>
        <c:crosses val="autoZero"/>
        <c:crossBetween val="between"/>
      </c:valAx>
      <c:spPr>
        <a:noFill/>
      </c:spPr>
    </c:plotArea>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9695877127760198E-2"/>
          <c:y val="0.20700518706890672"/>
          <c:w val="0.92319385110848118"/>
          <c:h val="0.74813740718035049"/>
        </c:manualLayout>
      </c:layout>
      <c:barChart>
        <c:barDir val="col"/>
        <c:grouping val="clustered"/>
        <c:varyColors val="0"/>
        <c:ser>
          <c:idx val="0"/>
          <c:order val="0"/>
          <c:tx>
            <c:strRef>
              <c:f>LINKAGE!$A$3</c:f>
              <c:strCache>
                <c:ptCount val="1"/>
                <c:pt idx="0">
                  <c:v>June 1, 2016 - May 31, 2017 (N=441)</c:v>
                </c:pt>
              </c:strCache>
            </c:strRef>
          </c:tx>
          <c:spPr>
            <a:solidFill>
              <a:srgbClr val="FFFFCC"/>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(RACE!$A$1,RACE!$I$1,RACE!$Q$1,RACE!$Y$1)</c:f>
              <c:strCache>
                <c:ptCount val="4"/>
                <c:pt idx="0">
                  <c:v>White</c:v>
                </c:pt>
                <c:pt idx="1">
                  <c:v>Black</c:v>
                </c:pt>
                <c:pt idx="2">
                  <c:v>Hispanic/Latino</c:v>
                </c:pt>
                <c:pt idx="3">
                  <c:v>Other</c:v>
                </c:pt>
              </c:strCache>
            </c:strRef>
          </c:cat>
          <c:val>
            <c:numRef>
              <c:f>(RACE!$G$5,RACE!$O$5,RACE!$W$5,RACE!$AE$5)</c:f>
              <c:numCache>
                <c:formatCode>0%</c:formatCode>
                <c:ptCount val="4"/>
                <c:pt idx="0">
                  <c:v>0.89473684210526316</c:v>
                </c:pt>
                <c:pt idx="1">
                  <c:v>0.76229508196721307</c:v>
                </c:pt>
                <c:pt idx="2">
                  <c:v>0.7678571428571429</c:v>
                </c:pt>
                <c:pt idx="3">
                  <c:v>0.77777777777777779</c:v>
                </c:pt>
              </c:numCache>
            </c:numRef>
          </c:val>
          <c:extLst>
            <c:ext xmlns:c16="http://schemas.microsoft.com/office/drawing/2014/chart" uri="{C3380CC4-5D6E-409C-BE32-E72D297353CC}">
              <c16:uniqueId val="{00000000-5CC5-41C8-82F2-6AF72EFADA53}"/>
            </c:ext>
          </c:extLst>
        </c:ser>
        <c:ser>
          <c:idx val="1"/>
          <c:order val="1"/>
          <c:tx>
            <c:strRef>
              <c:f>LINKAGE!$A$4</c:f>
              <c:strCache>
                <c:ptCount val="1"/>
                <c:pt idx="0">
                  <c:v>June 1, 2017 - May 31, 2018 (N=420)</c:v>
                </c:pt>
              </c:strCache>
            </c:strRef>
          </c:tx>
          <c:spPr>
            <a:solidFill>
              <a:srgbClr val="A1DAB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(RACE!$A$1,RACE!$I$1,RACE!$Q$1,RACE!$Y$1)</c:f>
              <c:strCache>
                <c:ptCount val="4"/>
                <c:pt idx="0">
                  <c:v>White</c:v>
                </c:pt>
                <c:pt idx="1">
                  <c:v>Black</c:v>
                </c:pt>
                <c:pt idx="2">
                  <c:v>Hispanic/Latino</c:v>
                </c:pt>
                <c:pt idx="3">
                  <c:v>Other</c:v>
                </c:pt>
              </c:strCache>
            </c:strRef>
          </c:cat>
          <c:val>
            <c:numRef>
              <c:f>(RACE!$E$5,RACE!$M$5,RACE!$U$5,RACE!$AC$5)</c:f>
              <c:numCache>
                <c:formatCode>0%</c:formatCode>
                <c:ptCount val="4"/>
                <c:pt idx="0">
                  <c:v>0.8125</c:v>
                </c:pt>
                <c:pt idx="1">
                  <c:v>0.80232558139534882</c:v>
                </c:pt>
                <c:pt idx="2">
                  <c:v>0.96610169491525422</c:v>
                </c:pt>
                <c:pt idx="3">
                  <c:v>0.82352941176470584</c:v>
                </c:pt>
              </c:numCache>
            </c:numRef>
          </c:val>
          <c:extLst>
            <c:ext xmlns:c16="http://schemas.microsoft.com/office/drawing/2014/chart" uri="{C3380CC4-5D6E-409C-BE32-E72D297353CC}">
              <c16:uniqueId val="{00000001-5CC5-41C8-82F2-6AF72EFADA53}"/>
            </c:ext>
          </c:extLst>
        </c:ser>
        <c:ser>
          <c:idx val="2"/>
          <c:order val="2"/>
          <c:tx>
            <c:strRef>
              <c:f>LINKAGE!$A$5</c:f>
              <c:strCache>
                <c:ptCount val="1"/>
                <c:pt idx="0">
                  <c:v>June 1, 2018 - May 31, 2019 (N=346)</c:v>
                </c:pt>
              </c:strCache>
            </c:strRef>
          </c:tx>
          <c:spPr>
            <a:solidFill>
              <a:srgbClr val="25349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(RACE!$A$1,RACE!$I$1,RACE!$Q$1,RACE!$Y$1)</c:f>
              <c:strCache>
                <c:ptCount val="4"/>
                <c:pt idx="0">
                  <c:v>White</c:v>
                </c:pt>
                <c:pt idx="1">
                  <c:v>Black</c:v>
                </c:pt>
                <c:pt idx="2">
                  <c:v>Hispanic/Latino</c:v>
                </c:pt>
                <c:pt idx="3">
                  <c:v>Other</c:v>
                </c:pt>
              </c:strCache>
            </c:strRef>
          </c:cat>
          <c:val>
            <c:numRef>
              <c:f>(RACE!$C$5,RACE!$K$5,RACE!$S$5,RACE!$AA$5)</c:f>
              <c:numCache>
                <c:formatCode>0%</c:formatCode>
                <c:ptCount val="4"/>
                <c:pt idx="0">
                  <c:v>0.85135135135135132</c:v>
                </c:pt>
                <c:pt idx="1">
                  <c:v>0.85427135678391963</c:v>
                </c:pt>
                <c:pt idx="2">
                  <c:v>0.90566037735849059</c:v>
                </c:pt>
                <c:pt idx="3">
                  <c:v>0.92307692307692313</c:v>
                </c:pt>
              </c:numCache>
            </c:numRef>
          </c:val>
          <c:extLst>
            <c:ext xmlns:c16="http://schemas.microsoft.com/office/drawing/2014/chart" uri="{C3380CC4-5D6E-409C-BE32-E72D297353CC}">
              <c16:uniqueId val="{00000002-5CC5-41C8-82F2-6AF72EFADA53}"/>
            </c:ext>
          </c:extLst>
        </c:ser>
        <c:dLbls>
          <c:showLegendKey val="0"/>
          <c:showVal val="0"/>
          <c:showCatName val="0"/>
          <c:showSerName val="0"/>
          <c:showPercent val="0"/>
          <c:showBubbleSize val="0"/>
        </c:dLbls>
        <c:gapWidth val="150"/>
        <c:axId val="175102208"/>
        <c:axId val="175403776"/>
      </c:barChart>
      <c:catAx>
        <c:axId val="175102208"/>
        <c:scaling>
          <c:orientation val="minMax"/>
        </c:scaling>
        <c:delete val="0"/>
        <c:axPos val="b"/>
        <c:numFmt formatCode="General" sourceLinked="0"/>
        <c:majorTickMark val="none"/>
        <c:minorTickMark val="none"/>
        <c:tickLblPos val="nextTo"/>
        <c:spPr>
          <a:ln>
            <a:solidFill>
              <a:sysClr val="windowText" lastClr="000000"/>
            </a:solidFill>
          </a:ln>
        </c:spPr>
        <c:crossAx val="175403776"/>
        <c:crosses val="autoZero"/>
        <c:auto val="1"/>
        <c:lblAlgn val="ctr"/>
        <c:lblOffset val="100"/>
        <c:noMultiLvlLbl val="0"/>
      </c:catAx>
      <c:valAx>
        <c:axId val="175403776"/>
        <c:scaling>
          <c:orientation val="minMax"/>
          <c:max val="1"/>
          <c:min val="0"/>
        </c:scaling>
        <c:delete val="0"/>
        <c:axPos val="l"/>
        <c:majorGridlines>
          <c:spPr>
            <a:ln>
              <a:noFill/>
            </a:ln>
          </c:spPr>
        </c:majorGridlines>
        <c:numFmt formatCode="0%" sourceLinked="1"/>
        <c:majorTickMark val="none"/>
        <c:minorTickMark val="none"/>
        <c:tickLblPos val="nextTo"/>
        <c:spPr>
          <a:ln>
            <a:solidFill>
              <a:sysClr val="windowText" lastClr="000000"/>
            </a:solidFill>
          </a:ln>
        </c:spPr>
        <c:crossAx val="175102208"/>
        <c:crosses val="autoZero"/>
        <c:crossBetween val="between"/>
      </c:valAx>
      <c:spPr>
        <a:noFill/>
        <a:ln>
          <a:noFill/>
        </a:ln>
      </c:spPr>
    </c:plotArea>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4739610673665792E-2"/>
          <c:y val="8.8559700429826929E-2"/>
          <c:w val="0.88876968503937015"/>
          <c:h val="0.77826071140374498"/>
        </c:manualLayout>
      </c:layout>
      <c:barChart>
        <c:barDir val="col"/>
        <c:grouping val="clustered"/>
        <c:varyColors val="0"/>
        <c:ser>
          <c:idx val="0"/>
          <c:order val="0"/>
          <c:tx>
            <c:strRef>
              <c:f>LINKAGE!$A$3</c:f>
              <c:strCache>
                <c:ptCount val="1"/>
                <c:pt idx="0">
                  <c:v>June 1, 2016 - May 31, 2017 (N=441)</c:v>
                </c:pt>
              </c:strCache>
            </c:strRef>
          </c:tx>
          <c:spPr>
            <a:solidFill>
              <a:srgbClr val="FFFFCC"/>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(RACE!$A$1,RACE!$I$1,RACE!$Q$1,RACE!$Y$1)</c:f>
              <c:strCache>
                <c:ptCount val="4"/>
                <c:pt idx="0">
                  <c:v>White</c:v>
                </c:pt>
                <c:pt idx="1">
                  <c:v>Black</c:v>
                </c:pt>
                <c:pt idx="2">
                  <c:v>Hispanic/Latino</c:v>
                </c:pt>
                <c:pt idx="3">
                  <c:v>Other</c:v>
                </c:pt>
              </c:strCache>
            </c:strRef>
          </c:cat>
          <c:val>
            <c:numRef>
              <c:f>(RACE!$G$9,RACE!$O$9,RACE!$W$9,RACE!$AE$9)</c:f>
              <c:numCache>
                <c:formatCode>0%</c:formatCode>
                <c:ptCount val="4"/>
                <c:pt idx="0">
                  <c:v>0.90633869441816461</c:v>
                </c:pt>
                <c:pt idx="1">
                  <c:v>0.90253275109170306</c:v>
                </c:pt>
                <c:pt idx="2">
                  <c:v>0.94296577946768056</c:v>
                </c:pt>
                <c:pt idx="3">
                  <c:v>0.89035087719298245</c:v>
                </c:pt>
              </c:numCache>
            </c:numRef>
          </c:val>
          <c:extLst>
            <c:ext xmlns:c16="http://schemas.microsoft.com/office/drawing/2014/chart" uri="{C3380CC4-5D6E-409C-BE32-E72D297353CC}">
              <c16:uniqueId val="{00000000-D8C6-490C-B8D5-F006C56D57DA}"/>
            </c:ext>
          </c:extLst>
        </c:ser>
        <c:ser>
          <c:idx val="1"/>
          <c:order val="1"/>
          <c:tx>
            <c:strRef>
              <c:f>LINKAGE!$A$4</c:f>
              <c:strCache>
                <c:ptCount val="1"/>
                <c:pt idx="0">
                  <c:v>June 1, 2017 - May 31, 2018 (N=420)</c:v>
                </c:pt>
              </c:strCache>
            </c:strRef>
          </c:tx>
          <c:spPr>
            <a:solidFill>
              <a:srgbClr val="A1DAB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(RACE!$A$1,RACE!$I$1,RACE!$Q$1,RACE!$Y$1)</c:f>
              <c:strCache>
                <c:ptCount val="4"/>
                <c:pt idx="0">
                  <c:v>White</c:v>
                </c:pt>
                <c:pt idx="1">
                  <c:v>Black</c:v>
                </c:pt>
                <c:pt idx="2">
                  <c:v>Hispanic/Latino</c:v>
                </c:pt>
                <c:pt idx="3">
                  <c:v>Other</c:v>
                </c:pt>
              </c:strCache>
            </c:strRef>
          </c:cat>
          <c:val>
            <c:numRef>
              <c:f>(RACE!$E$9,RACE!$M$9,RACE!$U$9,RACE!$AC$9)</c:f>
              <c:numCache>
                <c:formatCode>0%</c:formatCode>
                <c:ptCount val="4"/>
                <c:pt idx="0">
                  <c:v>0.92976424361493126</c:v>
                </c:pt>
                <c:pt idx="1">
                  <c:v>0.91581188310431583</c:v>
                </c:pt>
                <c:pt idx="2">
                  <c:v>0.93528693528693529</c:v>
                </c:pt>
                <c:pt idx="3">
                  <c:v>0.93925233644859818</c:v>
                </c:pt>
              </c:numCache>
            </c:numRef>
          </c:val>
          <c:extLst>
            <c:ext xmlns:c16="http://schemas.microsoft.com/office/drawing/2014/chart" uri="{C3380CC4-5D6E-409C-BE32-E72D297353CC}">
              <c16:uniqueId val="{00000001-D8C6-490C-B8D5-F006C56D57DA}"/>
            </c:ext>
          </c:extLst>
        </c:ser>
        <c:ser>
          <c:idx val="2"/>
          <c:order val="2"/>
          <c:tx>
            <c:strRef>
              <c:f>LINKAGE!$A$5</c:f>
              <c:strCache>
                <c:ptCount val="1"/>
                <c:pt idx="0">
                  <c:v>June 1, 2018 - May 31, 2019 (N=346)</c:v>
                </c:pt>
              </c:strCache>
            </c:strRef>
          </c:tx>
          <c:spPr>
            <a:solidFill>
              <a:srgbClr val="25349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(RACE!$A$1,RACE!$I$1,RACE!$Q$1,RACE!$Y$1)</c:f>
              <c:strCache>
                <c:ptCount val="4"/>
                <c:pt idx="0">
                  <c:v>White</c:v>
                </c:pt>
                <c:pt idx="1">
                  <c:v>Black</c:v>
                </c:pt>
                <c:pt idx="2">
                  <c:v>Hispanic/Latino</c:v>
                </c:pt>
                <c:pt idx="3">
                  <c:v>Other</c:v>
                </c:pt>
              </c:strCache>
            </c:strRef>
          </c:cat>
          <c:val>
            <c:numRef>
              <c:f>(RACE!$C$9,RACE!$K$9,RACE!$S$9,RACE!$AA$9)</c:f>
              <c:numCache>
                <c:formatCode>0%</c:formatCode>
                <c:ptCount val="4"/>
                <c:pt idx="0">
                  <c:v>0.92977099236641225</c:v>
                </c:pt>
                <c:pt idx="1">
                  <c:v>0.91205784639437171</c:v>
                </c:pt>
                <c:pt idx="2">
                  <c:v>0.93262411347517726</c:v>
                </c:pt>
                <c:pt idx="3">
                  <c:v>0.9196428571428571</c:v>
                </c:pt>
              </c:numCache>
            </c:numRef>
          </c:val>
          <c:extLst>
            <c:ext xmlns:c16="http://schemas.microsoft.com/office/drawing/2014/chart" uri="{C3380CC4-5D6E-409C-BE32-E72D297353CC}">
              <c16:uniqueId val="{00000002-D8C6-490C-B8D5-F006C56D57DA}"/>
            </c:ext>
          </c:extLst>
        </c:ser>
        <c:dLbls>
          <c:showLegendKey val="0"/>
          <c:showVal val="0"/>
          <c:showCatName val="0"/>
          <c:showSerName val="0"/>
          <c:showPercent val="0"/>
          <c:showBubbleSize val="0"/>
        </c:dLbls>
        <c:gapWidth val="150"/>
        <c:axId val="67273856"/>
        <c:axId val="67275392"/>
      </c:barChart>
      <c:catAx>
        <c:axId val="67273856"/>
        <c:scaling>
          <c:orientation val="minMax"/>
        </c:scaling>
        <c:delete val="0"/>
        <c:axPos val="b"/>
        <c:numFmt formatCode="General" sourceLinked="0"/>
        <c:majorTickMark val="none"/>
        <c:minorTickMark val="none"/>
        <c:tickLblPos val="nextTo"/>
        <c:spPr>
          <a:ln>
            <a:solidFill>
              <a:sysClr val="windowText" lastClr="000000"/>
            </a:solidFill>
          </a:ln>
        </c:spPr>
        <c:crossAx val="67275392"/>
        <c:crosses val="autoZero"/>
        <c:auto val="1"/>
        <c:lblAlgn val="ctr"/>
        <c:lblOffset val="100"/>
        <c:noMultiLvlLbl val="0"/>
      </c:catAx>
      <c:valAx>
        <c:axId val="67275392"/>
        <c:scaling>
          <c:orientation val="minMax"/>
          <c:max val="1"/>
          <c:min val="0"/>
        </c:scaling>
        <c:delete val="0"/>
        <c:axPos val="l"/>
        <c:majorGridlines>
          <c:spPr>
            <a:ln>
              <a:noFill/>
            </a:ln>
          </c:spPr>
        </c:majorGridlines>
        <c:numFmt formatCode="0%" sourceLinked="1"/>
        <c:majorTickMark val="none"/>
        <c:minorTickMark val="none"/>
        <c:tickLblPos val="nextTo"/>
        <c:crossAx val="67273856"/>
        <c:crosses val="autoZero"/>
        <c:crossBetween val="between"/>
      </c:valAx>
      <c:spPr>
        <a:noFill/>
      </c:spPr>
    </c:plotArea>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4879003119850397E-2"/>
          <c:y val="6.5729945208761492E-2"/>
          <c:w val="0.89207032729405833"/>
          <c:h val="0.82374026455102867"/>
        </c:manualLayout>
      </c:layout>
      <c:barChart>
        <c:barDir val="col"/>
        <c:grouping val="clustered"/>
        <c:varyColors val="0"/>
        <c:ser>
          <c:idx val="0"/>
          <c:order val="0"/>
          <c:tx>
            <c:strRef>
              <c:f>LINKAGE!$A$3</c:f>
              <c:strCache>
                <c:ptCount val="1"/>
                <c:pt idx="0">
                  <c:v>June 1, 2016 - May 31, 2017 (N=441)</c:v>
                </c:pt>
              </c:strCache>
            </c:strRef>
          </c:tx>
          <c:spPr>
            <a:solidFill>
              <a:srgbClr val="FFFFCC"/>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(RACE!$A$1,RACE!$I$1,RACE!$Q$1,RACE!$Y$1)</c:f>
              <c:strCache>
                <c:ptCount val="4"/>
                <c:pt idx="0">
                  <c:v>White</c:v>
                </c:pt>
                <c:pt idx="1">
                  <c:v>Black</c:v>
                </c:pt>
                <c:pt idx="2">
                  <c:v>Hispanic/Latino</c:v>
                </c:pt>
                <c:pt idx="3">
                  <c:v>Other</c:v>
                </c:pt>
              </c:strCache>
            </c:strRef>
          </c:cat>
          <c:val>
            <c:numRef>
              <c:f>(RACE!$G$13,RACE!$O$13,RACE!$W$13,RACE!$AE$13)</c:f>
              <c:numCache>
                <c:formatCode>0%</c:formatCode>
                <c:ptCount val="4"/>
                <c:pt idx="0">
                  <c:v>0.80243024302430244</c:v>
                </c:pt>
                <c:pt idx="1">
                  <c:v>0.79781626506024095</c:v>
                </c:pt>
                <c:pt idx="2">
                  <c:v>0.81635071090047395</c:v>
                </c:pt>
                <c:pt idx="3">
                  <c:v>0.77642276422764223</c:v>
                </c:pt>
              </c:numCache>
            </c:numRef>
          </c:val>
          <c:extLst>
            <c:ext xmlns:c16="http://schemas.microsoft.com/office/drawing/2014/chart" uri="{C3380CC4-5D6E-409C-BE32-E72D297353CC}">
              <c16:uniqueId val="{00000000-7483-4117-AD2E-D0103BE1437F}"/>
            </c:ext>
          </c:extLst>
        </c:ser>
        <c:ser>
          <c:idx val="1"/>
          <c:order val="1"/>
          <c:tx>
            <c:strRef>
              <c:f>LINKAGE!$A$4</c:f>
              <c:strCache>
                <c:ptCount val="1"/>
                <c:pt idx="0">
                  <c:v>June 1, 2017 - May 31, 2018 (N=420)</c:v>
                </c:pt>
              </c:strCache>
            </c:strRef>
          </c:tx>
          <c:spPr>
            <a:solidFill>
              <a:srgbClr val="A1DAB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(RACE!$A$1,RACE!$I$1,RACE!$Q$1,RACE!$Y$1)</c:f>
              <c:strCache>
                <c:ptCount val="4"/>
                <c:pt idx="0">
                  <c:v>White</c:v>
                </c:pt>
                <c:pt idx="1">
                  <c:v>Black</c:v>
                </c:pt>
                <c:pt idx="2">
                  <c:v>Hispanic/Latino</c:v>
                </c:pt>
                <c:pt idx="3">
                  <c:v>Other</c:v>
                </c:pt>
              </c:strCache>
            </c:strRef>
          </c:cat>
          <c:val>
            <c:numRef>
              <c:f>(RACE!$E$13,RACE!$M$13,RACE!$U$13,RACE!$AC$13)</c:f>
              <c:numCache>
                <c:formatCode>0%</c:formatCode>
                <c:ptCount val="4"/>
                <c:pt idx="0">
                  <c:v>0.81826786559394227</c:v>
                </c:pt>
                <c:pt idx="1">
                  <c:v>0.75387453874538746</c:v>
                </c:pt>
                <c:pt idx="2">
                  <c:v>0.81641961231470928</c:v>
                </c:pt>
                <c:pt idx="3">
                  <c:v>0.82251082251082253</c:v>
                </c:pt>
              </c:numCache>
            </c:numRef>
          </c:val>
          <c:extLst>
            <c:ext xmlns:c16="http://schemas.microsoft.com/office/drawing/2014/chart" uri="{C3380CC4-5D6E-409C-BE32-E72D297353CC}">
              <c16:uniqueId val="{00000001-7483-4117-AD2E-D0103BE1437F}"/>
            </c:ext>
          </c:extLst>
        </c:ser>
        <c:ser>
          <c:idx val="2"/>
          <c:order val="2"/>
          <c:tx>
            <c:strRef>
              <c:f>LINKAGE!$A$5</c:f>
              <c:strCache>
                <c:ptCount val="1"/>
                <c:pt idx="0">
                  <c:v>June 1, 2018 - May 31, 2019 (N=346)</c:v>
                </c:pt>
              </c:strCache>
            </c:strRef>
          </c:tx>
          <c:spPr>
            <a:solidFill>
              <a:srgbClr val="25349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(RACE!$A$1,RACE!$I$1,RACE!$Q$1,RACE!$Y$1)</c:f>
              <c:strCache>
                <c:ptCount val="4"/>
                <c:pt idx="0">
                  <c:v>White</c:v>
                </c:pt>
                <c:pt idx="1">
                  <c:v>Black</c:v>
                </c:pt>
                <c:pt idx="2">
                  <c:v>Hispanic/Latino</c:v>
                </c:pt>
                <c:pt idx="3">
                  <c:v>Other</c:v>
                </c:pt>
              </c:strCache>
            </c:strRef>
          </c:cat>
          <c:val>
            <c:numRef>
              <c:f>(RACE!$C$13,RACE!$K$13,RACE!$S$13,RACE!$AA$13)</c:f>
              <c:numCache>
                <c:formatCode>0%</c:formatCode>
                <c:ptCount val="4"/>
                <c:pt idx="0">
                  <c:v>0.84781541482572409</c:v>
                </c:pt>
                <c:pt idx="1">
                  <c:v>0.74731543624161079</c:v>
                </c:pt>
                <c:pt idx="2">
                  <c:v>0.85395763656633217</c:v>
                </c:pt>
                <c:pt idx="3">
                  <c:v>0.86440677966101698</c:v>
                </c:pt>
              </c:numCache>
            </c:numRef>
          </c:val>
          <c:extLst>
            <c:ext xmlns:c16="http://schemas.microsoft.com/office/drawing/2014/chart" uri="{C3380CC4-5D6E-409C-BE32-E72D297353CC}">
              <c16:uniqueId val="{00000002-7483-4117-AD2E-D0103BE1437F}"/>
            </c:ext>
          </c:extLst>
        </c:ser>
        <c:dLbls>
          <c:showLegendKey val="0"/>
          <c:showVal val="0"/>
          <c:showCatName val="0"/>
          <c:showSerName val="0"/>
          <c:showPercent val="0"/>
          <c:showBubbleSize val="0"/>
        </c:dLbls>
        <c:gapWidth val="150"/>
        <c:axId val="84169856"/>
        <c:axId val="84171392"/>
      </c:barChart>
      <c:catAx>
        <c:axId val="84169856"/>
        <c:scaling>
          <c:orientation val="minMax"/>
        </c:scaling>
        <c:delete val="0"/>
        <c:axPos val="b"/>
        <c:numFmt formatCode="General" sourceLinked="0"/>
        <c:majorTickMark val="none"/>
        <c:minorTickMark val="none"/>
        <c:tickLblPos val="nextTo"/>
        <c:spPr>
          <a:ln>
            <a:solidFill>
              <a:sysClr val="windowText" lastClr="000000"/>
            </a:solidFill>
          </a:ln>
        </c:spPr>
        <c:crossAx val="84171392"/>
        <c:crosses val="autoZero"/>
        <c:auto val="1"/>
        <c:lblAlgn val="ctr"/>
        <c:lblOffset val="100"/>
        <c:noMultiLvlLbl val="0"/>
      </c:catAx>
      <c:valAx>
        <c:axId val="84171392"/>
        <c:scaling>
          <c:orientation val="minMax"/>
          <c:max val="1"/>
          <c:min val="0"/>
        </c:scaling>
        <c:delete val="0"/>
        <c:axPos val="l"/>
        <c:majorGridlines>
          <c:spPr>
            <a:ln>
              <a:noFill/>
            </a:ln>
          </c:spPr>
        </c:majorGridlines>
        <c:numFmt formatCode="0%" sourceLinked="1"/>
        <c:majorTickMark val="none"/>
        <c:minorTickMark val="none"/>
        <c:tickLblPos val="nextTo"/>
        <c:crossAx val="84169856"/>
        <c:crosses val="autoZero"/>
        <c:crossBetween val="between"/>
      </c:valAx>
      <c:spPr>
        <a:noFill/>
      </c:spPr>
    </c:plotArea>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LINKAGE!$A$3</c:f>
              <c:strCache>
                <c:ptCount val="1"/>
                <c:pt idx="0">
                  <c:v>June 1, 2016 - May 31, 2017 (N=441)</c:v>
                </c:pt>
              </c:strCache>
            </c:strRef>
          </c:tx>
          <c:spPr>
            <a:solidFill>
              <a:srgbClr val="FFFFCC"/>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(AGE!$A$1,AGE!$I$1,AGE!$P$1)</c:f>
              <c:strCache>
                <c:ptCount val="3"/>
                <c:pt idx="0">
                  <c:v>&lt;25</c:v>
                </c:pt>
                <c:pt idx="1">
                  <c:v>25-44</c:v>
                </c:pt>
                <c:pt idx="2">
                  <c:v>45+</c:v>
                </c:pt>
              </c:strCache>
            </c:strRef>
          </c:cat>
          <c:val>
            <c:numRef>
              <c:f>(AGE!$G$5,AGE!$N$5,AGE!$U$5)</c:f>
              <c:numCache>
                <c:formatCode>0%</c:formatCode>
                <c:ptCount val="3"/>
                <c:pt idx="0">
                  <c:v>0.70652173913043481</c:v>
                </c:pt>
                <c:pt idx="1">
                  <c:v>0.80632411067193677</c:v>
                </c:pt>
                <c:pt idx="2">
                  <c:v>0.84375</c:v>
                </c:pt>
              </c:numCache>
            </c:numRef>
          </c:val>
          <c:extLst>
            <c:ext xmlns:c16="http://schemas.microsoft.com/office/drawing/2014/chart" uri="{C3380CC4-5D6E-409C-BE32-E72D297353CC}">
              <c16:uniqueId val="{00000000-4F07-4E78-BB70-6024F2595F13}"/>
            </c:ext>
          </c:extLst>
        </c:ser>
        <c:ser>
          <c:idx val="1"/>
          <c:order val="1"/>
          <c:tx>
            <c:strRef>
              <c:f>LINKAGE!$A$4</c:f>
              <c:strCache>
                <c:ptCount val="1"/>
                <c:pt idx="0">
                  <c:v>June 1, 2017 - May 31, 2018 (N=420)</c:v>
                </c:pt>
              </c:strCache>
            </c:strRef>
          </c:tx>
          <c:spPr>
            <a:solidFill>
              <a:srgbClr val="A1DAB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(AGE!$A$1,AGE!$I$1,AGE!$P$1)</c:f>
              <c:strCache>
                <c:ptCount val="3"/>
                <c:pt idx="0">
                  <c:v>&lt;25</c:v>
                </c:pt>
                <c:pt idx="1">
                  <c:v>25-44</c:v>
                </c:pt>
                <c:pt idx="2">
                  <c:v>45+</c:v>
                </c:pt>
              </c:strCache>
            </c:strRef>
          </c:cat>
          <c:val>
            <c:numRef>
              <c:f>(AGE!$E$5,AGE!$L$5,AGE!$S$5)</c:f>
              <c:numCache>
                <c:formatCode>0%</c:formatCode>
                <c:ptCount val="3"/>
                <c:pt idx="0">
                  <c:v>0.84269662921348309</c:v>
                </c:pt>
                <c:pt idx="1">
                  <c:v>0.82157676348547715</c:v>
                </c:pt>
                <c:pt idx="2">
                  <c:v>0.83333333333333337</c:v>
                </c:pt>
              </c:numCache>
            </c:numRef>
          </c:val>
          <c:extLst>
            <c:ext xmlns:c16="http://schemas.microsoft.com/office/drawing/2014/chart" uri="{C3380CC4-5D6E-409C-BE32-E72D297353CC}">
              <c16:uniqueId val="{00000001-4F07-4E78-BB70-6024F2595F13}"/>
            </c:ext>
          </c:extLst>
        </c:ser>
        <c:ser>
          <c:idx val="2"/>
          <c:order val="2"/>
          <c:tx>
            <c:strRef>
              <c:f>LINKAGE!$A$5</c:f>
              <c:strCache>
                <c:ptCount val="1"/>
                <c:pt idx="0">
                  <c:v>June 1, 2018 - May 31, 2019 (N=346)</c:v>
                </c:pt>
              </c:strCache>
            </c:strRef>
          </c:tx>
          <c:spPr>
            <a:solidFill>
              <a:srgbClr val="25349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(AGE!$A$1,AGE!$I$1,AGE!$P$1)</c:f>
              <c:strCache>
                <c:ptCount val="3"/>
                <c:pt idx="0">
                  <c:v>&lt;25</c:v>
                </c:pt>
                <c:pt idx="1">
                  <c:v>25-44</c:v>
                </c:pt>
                <c:pt idx="2">
                  <c:v>45+</c:v>
                </c:pt>
              </c:strCache>
            </c:strRef>
          </c:cat>
          <c:val>
            <c:numRef>
              <c:f>(AGE!$C$5,AGE!$J$5,AGE!$Q$5)</c:f>
              <c:numCache>
                <c:formatCode>0%</c:formatCode>
                <c:ptCount val="3"/>
                <c:pt idx="0">
                  <c:v>0.86206896551724133</c:v>
                </c:pt>
                <c:pt idx="1">
                  <c:v>0.84403669724770647</c:v>
                </c:pt>
                <c:pt idx="2">
                  <c:v>0.9285714285714286</c:v>
                </c:pt>
              </c:numCache>
            </c:numRef>
          </c:val>
          <c:extLst>
            <c:ext xmlns:c16="http://schemas.microsoft.com/office/drawing/2014/chart" uri="{C3380CC4-5D6E-409C-BE32-E72D297353CC}">
              <c16:uniqueId val="{00000002-4F07-4E78-BB70-6024F2595F13}"/>
            </c:ext>
          </c:extLst>
        </c:ser>
        <c:dLbls>
          <c:showLegendKey val="0"/>
          <c:showVal val="0"/>
          <c:showCatName val="0"/>
          <c:showSerName val="0"/>
          <c:showPercent val="0"/>
          <c:showBubbleSize val="0"/>
        </c:dLbls>
        <c:gapWidth val="150"/>
        <c:axId val="84452864"/>
        <c:axId val="84454400"/>
      </c:barChart>
      <c:catAx>
        <c:axId val="84452864"/>
        <c:scaling>
          <c:orientation val="minMax"/>
        </c:scaling>
        <c:delete val="0"/>
        <c:axPos val="b"/>
        <c:numFmt formatCode="General" sourceLinked="0"/>
        <c:majorTickMark val="none"/>
        <c:minorTickMark val="none"/>
        <c:tickLblPos val="nextTo"/>
        <c:spPr>
          <a:ln>
            <a:solidFill>
              <a:sysClr val="windowText" lastClr="000000"/>
            </a:solidFill>
          </a:ln>
        </c:spPr>
        <c:crossAx val="84454400"/>
        <c:crosses val="autoZero"/>
        <c:auto val="1"/>
        <c:lblAlgn val="ctr"/>
        <c:lblOffset val="100"/>
        <c:noMultiLvlLbl val="0"/>
      </c:catAx>
      <c:valAx>
        <c:axId val="84454400"/>
        <c:scaling>
          <c:orientation val="minMax"/>
          <c:max val="1"/>
          <c:min val="0"/>
        </c:scaling>
        <c:delete val="0"/>
        <c:axPos val="l"/>
        <c:majorGridlines>
          <c:spPr>
            <a:ln>
              <a:noFill/>
            </a:ln>
          </c:spPr>
        </c:majorGridlines>
        <c:numFmt formatCode="0%" sourceLinked="1"/>
        <c:majorTickMark val="none"/>
        <c:minorTickMark val="none"/>
        <c:tickLblPos val="nextTo"/>
        <c:spPr>
          <a:ln>
            <a:solidFill>
              <a:sysClr val="windowText" lastClr="000000"/>
            </a:solidFill>
          </a:ln>
        </c:spPr>
        <c:crossAx val="84452864"/>
        <c:crosses val="autoZero"/>
        <c:crossBetween val="between"/>
      </c:valAx>
      <c:spPr>
        <a:noFill/>
        <a:ln>
          <a:noFill/>
        </a:ln>
      </c:spPr>
    </c:plotArea>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LINKAGE!$A$3</c:f>
              <c:strCache>
                <c:ptCount val="1"/>
                <c:pt idx="0">
                  <c:v>June 1, 2016 - May 31, 2017 (N=441)</c:v>
                </c:pt>
              </c:strCache>
            </c:strRef>
          </c:tx>
          <c:spPr>
            <a:solidFill>
              <a:srgbClr val="FFFFCC"/>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(AGE!$A$1,AGE!$I$1,AGE!$P$1)</c:f>
              <c:strCache>
                <c:ptCount val="3"/>
                <c:pt idx="0">
                  <c:v>&lt;25</c:v>
                </c:pt>
                <c:pt idx="1">
                  <c:v>25-44</c:v>
                </c:pt>
                <c:pt idx="2">
                  <c:v>45+</c:v>
                </c:pt>
              </c:strCache>
            </c:strRef>
          </c:cat>
          <c:val>
            <c:numRef>
              <c:f>(AGE!$G$9,AGE!$N$9,AGE!$U$9)</c:f>
              <c:numCache>
                <c:formatCode>0%</c:formatCode>
                <c:ptCount val="3"/>
                <c:pt idx="0">
                  <c:v>0.85333333333333339</c:v>
                </c:pt>
                <c:pt idx="1">
                  <c:v>0.88512911843276931</c:v>
                </c:pt>
                <c:pt idx="2">
                  <c:v>0.92086330935251803</c:v>
                </c:pt>
              </c:numCache>
            </c:numRef>
          </c:val>
          <c:extLst>
            <c:ext xmlns:c16="http://schemas.microsoft.com/office/drawing/2014/chart" uri="{C3380CC4-5D6E-409C-BE32-E72D297353CC}">
              <c16:uniqueId val="{00000000-1D04-4DD5-983C-0C62418A7677}"/>
            </c:ext>
          </c:extLst>
        </c:ser>
        <c:ser>
          <c:idx val="1"/>
          <c:order val="1"/>
          <c:tx>
            <c:strRef>
              <c:f>LINKAGE!$A$4</c:f>
              <c:strCache>
                <c:ptCount val="1"/>
                <c:pt idx="0">
                  <c:v>June 1, 2017 - May 31, 2018 (N=420)</c:v>
                </c:pt>
              </c:strCache>
            </c:strRef>
          </c:tx>
          <c:spPr>
            <a:solidFill>
              <a:srgbClr val="A1DAB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(AGE!$A$1,AGE!$I$1,AGE!$P$1)</c:f>
              <c:strCache>
                <c:ptCount val="3"/>
                <c:pt idx="0">
                  <c:v>&lt;25</c:v>
                </c:pt>
                <c:pt idx="1">
                  <c:v>25-44</c:v>
                </c:pt>
                <c:pt idx="2">
                  <c:v>45+</c:v>
                </c:pt>
              </c:strCache>
            </c:strRef>
          </c:cat>
          <c:val>
            <c:numRef>
              <c:f>(AGE!$E$9,AGE!$L$9,AGE!$S$9)</c:f>
              <c:numCache>
                <c:formatCode>0%</c:formatCode>
                <c:ptCount val="3"/>
                <c:pt idx="0">
                  <c:v>0.88053097345132747</c:v>
                </c:pt>
                <c:pt idx="1">
                  <c:v>0.90208197787898503</c:v>
                </c:pt>
                <c:pt idx="2">
                  <c:v>0.93245666467423793</c:v>
                </c:pt>
              </c:numCache>
            </c:numRef>
          </c:val>
          <c:extLst>
            <c:ext xmlns:c16="http://schemas.microsoft.com/office/drawing/2014/chart" uri="{C3380CC4-5D6E-409C-BE32-E72D297353CC}">
              <c16:uniqueId val="{00000001-1D04-4DD5-983C-0C62418A7677}"/>
            </c:ext>
          </c:extLst>
        </c:ser>
        <c:ser>
          <c:idx val="2"/>
          <c:order val="2"/>
          <c:tx>
            <c:strRef>
              <c:f>LINKAGE!$A$5</c:f>
              <c:strCache>
                <c:ptCount val="1"/>
                <c:pt idx="0">
                  <c:v>June 1, 2018 - May 31, 2019 (N=346)</c:v>
                </c:pt>
              </c:strCache>
            </c:strRef>
          </c:tx>
          <c:spPr>
            <a:solidFill>
              <a:srgbClr val="25349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(AGE!$A$1,AGE!$I$1,AGE!$P$1)</c:f>
              <c:strCache>
                <c:ptCount val="3"/>
                <c:pt idx="0">
                  <c:v>&lt;25</c:v>
                </c:pt>
                <c:pt idx="1">
                  <c:v>25-44</c:v>
                </c:pt>
                <c:pt idx="2">
                  <c:v>45+</c:v>
                </c:pt>
              </c:strCache>
            </c:strRef>
          </c:cat>
          <c:val>
            <c:numRef>
              <c:f>(AGE!$C$9,AGE!$J$9,AGE!$Q$9)</c:f>
              <c:numCache>
                <c:formatCode>0%</c:formatCode>
                <c:ptCount val="3"/>
                <c:pt idx="0">
                  <c:v>0.86757990867579904</c:v>
                </c:pt>
                <c:pt idx="1">
                  <c:v>0.88962545575074581</c:v>
                </c:pt>
                <c:pt idx="2">
                  <c:v>0.93573573573573576</c:v>
                </c:pt>
              </c:numCache>
            </c:numRef>
          </c:val>
          <c:extLst>
            <c:ext xmlns:c16="http://schemas.microsoft.com/office/drawing/2014/chart" uri="{C3380CC4-5D6E-409C-BE32-E72D297353CC}">
              <c16:uniqueId val="{00000002-1D04-4DD5-983C-0C62418A7677}"/>
            </c:ext>
          </c:extLst>
        </c:ser>
        <c:dLbls>
          <c:showLegendKey val="0"/>
          <c:showVal val="0"/>
          <c:showCatName val="0"/>
          <c:showSerName val="0"/>
          <c:showPercent val="0"/>
          <c:showBubbleSize val="0"/>
        </c:dLbls>
        <c:gapWidth val="150"/>
        <c:axId val="96343552"/>
        <c:axId val="96345088"/>
      </c:barChart>
      <c:catAx>
        <c:axId val="96343552"/>
        <c:scaling>
          <c:orientation val="minMax"/>
        </c:scaling>
        <c:delete val="0"/>
        <c:axPos val="b"/>
        <c:numFmt formatCode="General" sourceLinked="0"/>
        <c:majorTickMark val="none"/>
        <c:minorTickMark val="none"/>
        <c:tickLblPos val="nextTo"/>
        <c:spPr>
          <a:ln>
            <a:solidFill>
              <a:sysClr val="windowText" lastClr="000000"/>
            </a:solidFill>
          </a:ln>
        </c:spPr>
        <c:crossAx val="96345088"/>
        <c:crosses val="autoZero"/>
        <c:auto val="1"/>
        <c:lblAlgn val="ctr"/>
        <c:lblOffset val="100"/>
        <c:noMultiLvlLbl val="0"/>
      </c:catAx>
      <c:valAx>
        <c:axId val="96345088"/>
        <c:scaling>
          <c:orientation val="minMax"/>
          <c:max val="1"/>
          <c:min val="0"/>
        </c:scaling>
        <c:delete val="0"/>
        <c:axPos val="l"/>
        <c:majorGridlines>
          <c:spPr>
            <a:ln>
              <a:noFill/>
            </a:ln>
          </c:spPr>
        </c:majorGridlines>
        <c:numFmt formatCode="0%" sourceLinked="1"/>
        <c:majorTickMark val="none"/>
        <c:minorTickMark val="none"/>
        <c:tickLblPos val="nextTo"/>
        <c:crossAx val="96343552"/>
        <c:crosses val="autoZero"/>
        <c:crossBetween val="between"/>
      </c:valAx>
      <c:spPr>
        <a:noFill/>
      </c:spPr>
    </c:plotArea>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LINKAGE!$A$3</c:f>
              <c:strCache>
                <c:ptCount val="1"/>
                <c:pt idx="0">
                  <c:v>June 1, 2016 - May 31, 2017 (N=441)</c:v>
                </c:pt>
              </c:strCache>
            </c:strRef>
          </c:tx>
          <c:spPr>
            <a:solidFill>
              <a:srgbClr val="FFFFCC"/>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(AGE!$A$1,AGE!$I$1,AGE!$P$1)</c:f>
              <c:strCache>
                <c:ptCount val="3"/>
                <c:pt idx="0">
                  <c:v>&lt;25</c:v>
                </c:pt>
                <c:pt idx="1">
                  <c:v>25-44</c:v>
                </c:pt>
                <c:pt idx="2">
                  <c:v>45+</c:v>
                </c:pt>
              </c:strCache>
            </c:strRef>
          </c:cat>
          <c:val>
            <c:numRef>
              <c:f>(AGE!$G$13,AGE!$N$13,AGE!$U$13)</c:f>
              <c:numCache>
                <c:formatCode>0%</c:formatCode>
                <c:ptCount val="3"/>
                <c:pt idx="0">
                  <c:v>0.64690721649484539</c:v>
                </c:pt>
                <c:pt idx="1">
                  <c:v>0.73112033195020742</c:v>
                </c:pt>
                <c:pt idx="2">
                  <c:v>0.800856132514424</c:v>
                </c:pt>
              </c:numCache>
            </c:numRef>
          </c:val>
          <c:extLst>
            <c:ext xmlns:c16="http://schemas.microsoft.com/office/drawing/2014/chart" uri="{C3380CC4-5D6E-409C-BE32-E72D297353CC}">
              <c16:uniqueId val="{00000000-9958-49B1-9EF1-C66D41E35B8B}"/>
            </c:ext>
          </c:extLst>
        </c:ser>
        <c:ser>
          <c:idx val="1"/>
          <c:order val="1"/>
          <c:tx>
            <c:strRef>
              <c:f>LINKAGE!$A$4</c:f>
              <c:strCache>
                <c:ptCount val="1"/>
                <c:pt idx="0">
                  <c:v>June 1, 2017 - May 31, 2018 (N=420)</c:v>
                </c:pt>
              </c:strCache>
            </c:strRef>
          </c:tx>
          <c:spPr>
            <a:solidFill>
              <a:srgbClr val="A1DAB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(AGE!$A$1,AGE!$I$1,AGE!$P$1)</c:f>
              <c:strCache>
                <c:ptCount val="3"/>
                <c:pt idx="0">
                  <c:v>&lt;25</c:v>
                </c:pt>
                <c:pt idx="1">
                  <c:v>25-44</c:v>
                </c:pt>
                <c:pt idx="2">
                  <c:v>45+</c:v>
                </c:pt>
              </c:strCache>
            </c:strRef>
          </c:cat>
          <c:val>
            <c:numRef>
              <c:f>(AGE!$E$13,AGE!$L$13,AGE!$S$13)</c:f>
              <c:numCache>
                <c:formatCode>0%</c:formatCode>
                <c:ptCount val="3"/>
                <c:pt idx="0">
                  <c:v>0.63897763578274758</c:v>
                </c:pt>
                <c:pt idx="1">
                  <c:v>0.72741009368389242</c:v>
                </c:pt>
                <c:pt idx="2">
                  <c:v>0.81754111198120594</c:v>
                </c:pt>
              </c:numCache>
            </c:numRef>
          </c:val>
          <c:extLst>
            <c:ext xmlns:c16="http://schemas.microsoft.com/office/drawing/2014/chart" uri="{C3380CC4-5D6E-409C-BE32-E72D297353CC}">
              <c16:uniqueId val="{00000001-9958-49B1-9EF1-C66D41E35B8B}"/>
            </c:ext>
          </c:extLst>
        </c:ser>
        <c:ser>
          <c:idx val="2"/>
          <c:order val="2"/>
          <c:tx>
            <c:strRef>
              <c:f>LINKAGE!$A$5</c:f>
              <c:strCache>
                <c:ptCount val="1"/>
                <c:pt idx="0">
                  <c:v>June 1, 2018 - May 31, 2019 (N=346)</c:v>
                </c:pt>
              </c:strCache>
            </c:strRef>
          </c:tx>
          <c:spPr>
            <a:solidFill>
              <a:srgbClr val="25349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(AGE!$A$1,AGE!$I$1,AGE!$P$1)</c:f>
              <c:strCache>
                <c:ptCount val="3"/>
                <c:pt idx="0">
                  <c:v>&lt;25</c:v>
                </c:pt>
                <c:pt idx="1">
                  <c:v>25-44</c:v>
                </c:pt>
                <c:pt idx="2">
                  <c:v>45+</c:v>
                </c:pt>
              </c:strCache>
            </c:strRef>
          </c:cat>
          <c:val>
            <c:numRef>
              <c:f>(AGE!$C$13,AGE!$J$13,AGE!$Q$13)</c:f>
              <c:numCache>
                <c:formatCode>0%</c:formatCode>
                <c:ptCount val="3"/>
                <c:pt idx="0">
                  <c:v>0.72262773722627738</c:v>
                </c:pt>
                <c:pt idx="1">
                  <c:v>0.76501547987616103</c:v>
                </c:pt>
                <c:pt idx="2">
                  <c:v>0.85624012638230651</c:v>
                </c:pt>
              </c:numCache>
            </c:numRef>
          </c:val>
          <c:extLst>
            <c:ext xmlns:c16="http://schemas.microsoft.com/office/drawing/2014/chart" uri="{C3380CC4-5D6E-409C-BE32-E72D297353CC}">
              <c16:uniqueId val="{00000002-9958-49B1-9EF1-C66D41E35B8B}"/>
            </c:ext>
          </c:extLst>
        </c:ser>
        <c:dLbls>
          <c:showLegendKey val="0"/>
          <c:showVal val="0"/>
          <c:showCatName val="0"/>
          <c:showSerName val="0"/>
          <c:showPercent val="0"/>
          <c:showBubbleSize val="0"/>
        </c:dLbls>
        <c:gapWidth val="150"/>
        <c:axId val="96396800"/>
        <c:axId val="96398336"/>
      </c:barChart>
      <c:catAx>
        <c:axId val="96396800"/>
        <c:scaling>
          <c:orientation val="minMax"/>
        </c:scaling>
        <c:delete val="0"/>
        <c:axPos val="b"/>
        <c:numFmt formatCode="General" sourceLinked="0"/>
        <c:majorTickMark val="none"/>
        <c:minorTickMark val="none"/>
        <c:tickLblPos val="nextTo"/>
        <c:spPr>
          <a:ln>
            <a:solidFill>
              <a:sysClr val="windowText" lastClr="000000"/>
            </a:solidFill>
          </a:ln>
        </c:spPr>
        <c:crossAx val="96398336"/>
        <c:crosses val="autoZero"/>
        <c:auto val="1"/>
        <c:lblAlgn val="ctr"/>
        <c:lblOffset val="100"/>
        <c:noMultiLvlLbl val="0"/>
      </c:catAx>
      <c:valAx>
        <c:axId val="96398336"/>
        <c:scaling>
          <c:orientation val="minMax"/>
          <c:max val="1"/>
          <c:min val="0"/>
        </c:scaling>
        <c:delete val="0"/>
        <c:axPos val="l"/>
        <c:majorGridlines>
          <c:spPr>
            <a:ln>
              <a:noFill/>
            </a:ln>
          </c:spPr>
        </c:majorGridlines>
        <c:numFmt formatCode="0%" sourceLinked="1"/>
        <c:majorTickMark val="none"/>
        <c:minorTickMark val="none"/>
        <c:tickLblPos val="nextTo"/>
        <c:crossAx val="96396800"/>
        <c:crosses val="autoZero"/>
        <c:crossBetween val="between"/>
      </c:valAx>
      <c:spPr>
        <a:noFill/>
      </c:spPr>
    </c:plotArea>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345377501821428E-2"/>
          <c:y val="4.6798801758899167E-2"/>
          <c:w val="0.90365462249817863"/>
          <c:h val="0.8033508442071895"/>
        </c:manualLayout>
      </c:layout>
      <c:barChart>
        <c:barDir val="col"/>
        <c:grouping val="clustered"/>
        <c:varyColors val="0"/>
        <c:ser>
          <c:idx val="3"/>
          <c:order val="0"/>
          <c:tx>
            <c:strRef>
              <c:f>LINKAGE!$A$3</c:f>
              <c:strCache>
                <c:ptCount val="1"/>
                <c:pt idx="0">
                  <c:v>June 1, 2016 - May 31, 2017 (N=441)</c:v>
                </c:pt>
              </c:strCache>
            </c:strRef>
          </c:tx>
          <c:spPr>
            <a:solidFill>
              <a:srgbClr val="FFFFCC"/>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(REGION!$A$1,REGION!$I$1,REGION!$Q$1,REGION!$Y$1,REGION!$AG$1)</c:f>
              <c:strCache>
                <c:ptCount val="5"/>
                <c:pt idx="0">
                  <c:v>Northwest</c:v>
                </c:pt>
                <c:pt idx="1">
                  <c:v>Northern</c:v>
                </c:pt>
                <c:pt idx="2">
                  <c:v>Southwest</c:v>
                </c:pt>
                <c:pt idx="3">
                  <c:v>Central</c:v>
                </c:pt>
                <c:pt idx="4">
                  <c:v>Eastern</c:v>
                </c:pt>
              </c:strCache>
            </c:strRef>
          </c:cat>
          <c:val>
            <c:numRef>
              <c:f>(REGION!$G$5,REGION!$O$5,REGION!$W$5,REGION!$AE$5,REGION!$AM$5)</c:f>
              <c:numCache>
                <c:formatCode>0%</c:formatCode>
                <c:ptCount val="5"/>
                <c:pt idx="0">
                  <c:v>0.82051282051282048</c:v>
                </c:pt>
                <c:pt idx="1">
                  <c:v>0.79207920792079212</c:v>
                </c:pt>
                <c:pt idx="2">
                  <c:v>0.82978723404255317</c:v>
                </c:pt>
                <c:pt idx="3">
                  <c:v>0.80555555555555558</c:v>
                </c:pt>
                <c:pt idx="4">
                  <c:v>0.76712328767123283</c:v>
                </c:pt>
              </c:numCache>
            </c:numRef>
          </c:val>
          <c:extLst>
            <c:ext xmlns:c16="http://schemas.microsoft.com/office/drawing/2014/chart" uri="{C3380CC4-5D6E-409C-BE32-E72D297353CC}">
              <c16:uniqueId val="{00000000-62A0-4AB5-9562-25D11814525B}"/>
            </c:ext>
          </c:extLst>
        </c:ser>
        <c:ser>
          <c:idx val="4"/>
          <c:order val="1"/>
          <c:tx>
            <c:strRef>
              <c:f>LINKAGE!$A$4</c:f>
              <c:strCache>
                <c:ptCount val="1"/>
                <c:pt idx="0">
                  <c:v>June 1, 2017 - May 31, 2018 (N=420)</c:v>
                </c:pt>
              </c:strCache>
            </c:strRef>
          </c:tx>
          <c:spPr>
            <a:solidFill>
              <a:srgbClr val="A1DAB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(REGION!$A$1,REGION!$I$1,REGION!$Q$1,REGION!$Y$1,REGION!$AG$1)</c:f>
              <c:strCache>
                <c:ptCount val="5"/>
                <c:pt idx="0">
                  <c:v>Northwest</c:v>
                </c:pt>
                <c:pt idx="1">
                  <c:v>Northern</c:v>
                </c:pt>
                <c:pt idx="2">
                  <c:v>Southwest</c:v>
                </c:pt>
                <c:pt idx="3">
                  <c:v>Central</c:v>
                </c:pt>
                <c:pt idx="4">
                  <c:v>Eastern</c:v>
                </c:pt>
              </c:strCache>
            </c:strRef>
          </c:cat>
          <c:val>
            <c:numRef>
              <c:f>(REGION!$E$5,REGION!$M$5,REGION!$U$5,REGION!$AC$5,REGION!$AK$5)</c:f>
              <c:numCache>
                <c:formatCode>0%</c:formatCode>
                <c:ptCount val="5"/>
                <c:pt idx="0">
                  <c:v>0.9</c:v>
                </c:pt>
                <c:pt idx="1">
                  <c:v>0.84482758620689657</c:v>
                </c:pt>
                <c:pt idx="2">
                  <c:v>0.86046511627906974</c:v>
                </c:pt>
                <c:pt idx="3">
                  <c:v>0.73770491803278693</c:v>
                </c:pt>
                <c:pt idx="4">
                  <c:v>0.82499999999999996</c:v>
                </c:pt>
              </c:numCache>
            </c:numRef>
          </c:val>
          <c:extLst>
            <c:ext xmlns:c16="http://schemas.microsoft.com/office/drawing/2014/chart" uri="{C3380CC4-5D6E-409C-BE32-E72D297353CC}">
              <c16:uniqueId val="{00000001-62A0-4AB5-9562-25D11814525B}"/>
            </c:ext>
          </c:extLst>
        </c:ser>
        <c:ser>
          <c:idx val="5"/>
          <c:order val="2"/>
          <c:tx>
            <c:strRef>
              <c:f>LINKAGE!$A$5</c:f>
              <c:strCache>
                <c:ptCount val="1"/>
                <c:pt idx="0">
                  <c:v>June 1, 2018 - May 31, 2019 (N=346)</c:v>
                </c:pt>
              </c:strCache>
            </c:strRef>
          </c:tx>
          <c:spPr>
            <a:solidFill>
              <a:srgbClr val="25349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(REGION!$A$1,REGION!$I$1,REGION!$Q$1,REGION!$Y$1,REGION!$AG$1)</c:f>
              <c:strCache>
                <c:ptCount val="5"/>
                <c:pt idx="0">
                  <c:v>Northwest</c:v>
                </c:pt>
                <c:pt idx="1">
                  <c:v>Northern</c:v>
                </c:pt>
                <c:pt idx="2">
                  <c:v>Southwest</c:v>
                </c:pt>
                <c:pt idx="3">
                  <c:v>Central</c:v>
                </c:pt>
                <c:pt idx="4">
                  <c:v>Eastern</c:v>
                </c:pt>
              </c:strCache>
            </c:strRef>
          </c:cat>
          <c:val>
            <c:numRef>
              <c:f>(REGION!$C$5,REGION!$K$5,REGION!$S$5,REGION!$AA$5,REGION!$AI$5)</c:f>
              <c:numCache>
                <c:formatCode>0%</c:formatCode>
                <c:ptCount val="5"/>
                <c:pt idx="0">
                  <c:v>0.87755102040816324</c:v>
                </c:pt>
                <c:pt idx="1">
                  <c:v>0.88785046728971961</c:v>
                </c:pt>
                <c:pt idx="2">
                  <c:v>0.87179487179487181</c:v>
                </c:pt>
                <c:pt idx="3">
                  <c:v>0.79661016949152541</c:v>
                </c:pt>
                <c:pt idx="4">
                  <c:v>0.86956521739130432</c:v>
                </c:pt>
              </c:numCache>
            </c:numRef>
          </c:val>
          <c:extLst>
            <c:ext xmlns:c16="http://schemas.microsoft.com/office/drawing/2014/chart" uri="{C3380CC4-5D6E-409C-BE32-E72D297353CC}">
              <c16:uniqueId val="{00000002-62A0-4AB5-9562-25D11814525B}"/>
            </c:ext>
          </c:extLst>
        </c:ser>
        <c:dLbls>
          <c:showLegendKey val="0"/>
          <c:showVal val="0"/>
          <c:showCatName val="0"/>
          <c:showSerName val="0"/>
          <c:showPercent val="0"/>
          <c:showBubbleSize val="0"/>
        </c:dLbls>
        <c:gapWidth val="150"/>
        <c:axId val="175102208"/>
        <c:axId val="175403776"/>
        <c:extLst>
          <c:ext xmlns:c15="http://schemas.microsoft.com/office/drawing/2012/chart" uri="{02D57815-91ED-43cb-92C2-25804820EDAC}">
            <c15:filteredBarSeries>
              <c15:ser>
                <c:idx val="0"/>
                <c:order val="3"/>
                <c:tx>
                  <c:strRef>
                    <c:extLst>
                      <c:ext uri="{02D57815-91ED-43cb-92C2-25804820EDAC}">
                        <c15:formulaRef>
                          <c15:sqref>LINKAGE!$A$3</c15:sqref>
                        </c15:formulaRef>
                      </c:ext>
                    </c:extLst>
                    <c:strCache>
                      <c:ptCount val="1"/>
                      <c:pt idx="0">
                        <c:v>June 1, 2016 - May 31, 2017 (N=441)</c:v>
                      </c:pt>
                    </c:strCache>
                  </c:strRef>
                </c:tx>
                <c:spPr>
                  <a:solidFill>
                    <a:srgbClr val="FFFFCC"/>
                  </a:solidFill>
                  <a:ln>
                    <a:solidFill>
                      <a:sysClr val="windowText" lastClr="000000"/>
                    </a:solidFill>
                  </a:ln>
                </c:spPr>
                <c:invertIfNegative val="0"/>
                <c:cat>
                  <c:strRef>
                    <c:extLst>
                      <c:ext uri="{02D57815-91ED-43cb-92C2-25804820EDAC}">
                        <c15:formulaRef>
                          <c15:sqref>(REGION!$A$1,REGION!$I$1,REGION!$Q$1,REGION!$Y$1,REGION!$AG$1)</c15:sqref>
                        </c15:formulaRef>
                      </c:ext>
                    </c:extLst>
                    <c:strCache>
                      <c:ptCount val="5"/>
                      <c:pt idx="0">
                        <c:v>Northwest</c:v>
                      </c:pt>
                      <c:pt idx="1">
                        <c:v>Northern</c:v>
                      </c:pt>
                      <c:pt idx="2">
                        <c:v>Southwest</c:v>
                      </c:pt>
                      <c:pt idx="3">
                        <c:v>Central</c:v>
                      </c:pt>
                      <c:pt idx="4">
                        <c:v>Eastern</c:v>
                      </c:pt>
                    </c:strCache>
                  </c:strRef>
                </c:cat>
                <c:val>
                  <c:numRef>
                    <c:extLst>
                      <c:ext uri="{02D57815-91ED-43cb-92C2-25804820EDAC}">
                        <c15:formulaRef>
                          <c15:sqref>(REGION!$G$9,REGION!$O$9,REGION!$W$9,REGION!$AE$9,REGION!$AM$9)</c15:sqref>
                        </c15:formulaRef>
                      </c:ext>
                    </c:extLst>
                    <c:numCache>
                      <c:formatCode>0%</c:formatCode>
                      <c:ptCount val="5"/>
                      <c:pt idx="0">
                        <c:v>0.94322709163346619</c:v>
                      </c:pt>
                      <c:pt idx="1">
                        <c:v>0.93865030674846628</c:v>
                      </c:pt>
                      <c:pt idx="2">
                        <c:v>0.94139194139194138</c:v>
                      </c:pt>
                      <c:pt idx="3">
                        <c:v>0.86799805163175836</c:v>
                      </c:pt>
                      <c:pt idx="4">
                        <c:v>0.88158819395643007</c:v>
                      </c:pt>
                    </c:numCache>
                  </c:numRef>
                </c:val>
                <c:extLst>
                  <c:ext xmlns:c16="http://schemas.microsoft.com/office/drawing/2014/chart" uri="{C3380CC4-5D6E-409C-BE32-E72D297353CC}">
                    <c16:uniqueId val="{00000003-62A0-4AB5-9562-25D11814525B}"/>
                  </c:ext>
                </c:extLst>
              </c15:ser>
            </c15:filteredBarSeries>
            <c15:filteredBarSeries>
              <c15:ser>
                <c:idx val="1"/>
                <c:order val="4"/>
                <c:tx>
                  <c:strRef>
                    <c:extLst xmlns:c15="http://schemas.microsoft.com/office/drawing/2012/chart">
                      <c:ext xmlns:c15="http://schemas.microsoft.com/office/drawing/2012/chart" uri="{02D57815-91ED-43cb-92C2-25804820EDAC}">
                        <c15:formulaRef>
                          <c15:sqref>LINKAGE!$A$4</c15:sqref>
                        </c15:formulaRef>
                      </c:ext>
                    </c:extLst>
                    <c:strCache>
                      <c:ptCount val="1"/>
                      <c:pt idx="0">
                        <c:v>June 1, 2017 - May 31, 2018 (N=420)</c:v>
                      </c:pt>
                    </c:strCache>
                  </c:strRef>
                </c:tx>
                <c:spPr>
                  <a:solidFill>
                    <a:srgbClr val="A1DAB4"/>
                  </a:solidFill>
                  <a:ln>
                    <a:solidFill>
                      <a:sysClr val="windowText" lastClr="000000"/>
                    </a:solidFill>
                  </a:ln>
                </c:spPr>
                <c:invertIfNegative val="0"/>
                <c:cat>
                  <c:strRef>
                    <c:extLst xmlns:c15="http://schemas.microsoft.com/office/drawing/2012/chart">
                      <c:ext xmlns:c15="http://schemas.microsoft.com/office/drawing/2012/chart" uri="{02D57815-91ED-43cb-92C2-25804820EDAC}">
                        <c15:formulaRef>
                          <c15:sqref>(REGION!$A$1,REGION!$I$1,REGION!$Q$1,REGION!$Y$1,REGION!$AG$1)</c15:sqref>
                        </c15:formulaRef>
                      </c:ext>
                    </c:extLst>
                    <c:strCache>
                      <c:ptCount val="5"/>
                      <c:pt idx="0">
                        <c:v>Northwest</c:v>
                      </c:pt>
                      <c:pt idx="1">
                        <c:v>Northern</c:v>
                      </c:pt>
                      <c:pt idx="2">
                        <c:v>Southwest</c:v>
                      </c:pt>
                      <c:pt idx="3">
                        <c:v>Central</c:v>
                      </c:pt>
                      <c:pt idx="4">
                        <c:v>Eastern</c:v>
                      </c:pt>
                    </c:strCache>
                  </c:strRef>
                </c:cat>
                <c:val>
                  <c:numRef>
                    <c:extLst xmlns:c15="http://schemas.microsoft.com/office/drawing/2012/chart">
                      <c:ext xmlns:c15="http://schemas.microsoft.com/office/drawing/2012/chart" uri="{02D57815-91ED-43cb-92C2-25804820EDAC}">
                        <c15:formulaRef>
                          <c15:sqref>(REGION!$E$9,REGION!$M$9,REGION!$U$9,REGION!$AC$9,REGION!$AK$9)</c15:sqref>
                        </c15:formulaRef>
                      </c:ext>
                    </c:extLst>
                    <c:numCache>
                      <c:formatCode>0%</c:formatCode>
                      <c:ptCount val="5"/>
                      <c:pt idx="0">
                        <c:v>0.94694694694694692</c:v>
                      </c:pt>
                      <c:pt idx="1">
                        <c:v>0.93698893698893704</c:v>
                      </c:pt>
                      <c:pt idx="2">
                        <c:v>0.93620689655172418</c:v>
                      </c:pt>
                      <c:pt idx="3">
                        <c:v>0.9151943462897526</c:v>
                      </c:pt>
                      <c:pt idx="4">
                        <c:v>0.89386232621227535</c:v>
                      </c:pt>
                    </c:numCache>
                  </c:numRef>
                </c:val>
                <c:extLst xmlns:c15="http://schemas.microsoft.com/office/drawing/2012/chart">
                  <c:ext xmlns:c16="http://schemas.microsoft.com/office/drawing/2014/chart" uri="{C3380CC4-5D6E-409C-BE32-E72D297353CC}">
                    <c16:uniqueId val="{00000004-62A0-4AB5-9562-25D11814525B}"/>
                  </c:ext>
                </c:extLst>
              </c15:ser>
            </c15:filteredBarSeries>
            <c15:filteredBarSeries>
              <c15:ser>
                <c:idx val="2"/>
                <c:order val="5"/>
                <c:tx>
                  <c:strRef>
                    <c:extLst xmlns:c15="http://schemas.microsoft.com/office/drawing/2012/chart">
                      <c:ext xmlns:c15="http://schemas.microsoft.com/office/drawing/2012/chart" uri="{02D57815-91ED-43cb-92C2-25804820EDAC}">
                        <c15:formulaRef>
                          <c15:sqref>LINKAGE!$A$5</c15:sqref>
                        </c15:formulaRef>
                      </c:ext>
                    </c:extLst>
                    <c:strCache>
                      <c:ptCount val="1"/>
                      <c:pt idx="0">
                        <c:v>June 1, 2018 - May 31, 2019 (N=346)</c:v>
                      </c:pt>
                    </c:strCache>
                  </c:strRef>
                </c:tx>
                <c:spPr>
                  <a:solidFill>
                    <a:srgbClr val="253494"/>
                  </a:solidFill>
                  <a:ln>
                    <a:solidFill>
                      <a:sysClr val="windowText" lastClr="000000"/>
                    </a:solidFill>
                  </a:ln>
                </c:spPr>
                <c:invertIfNegative val="0"/>
                <c:cat>
                  <c:strRef>
                    <c:extLst xmlns:c15="http://schemas.microsoft.com/office/drawing/2012/chart">
                      <c:ext xmlns:c15="http://schemas.microsoft.com/office/drawing/2012/chart" uri="{02D57815-91ED-43cb-92C2-25804820EDAC}">
                        <c15:formulaRef>
                          <c15:sqref>(REGION!$A$1,REGION!$I$1,REGION!$Q$1,REGION!$Y$1,REGION!$AG$1)</c15:sqref>
                        </c15:formulaRef>
                      </c:ext>
                    </c:extLst>
                    <c:strCache>
                      <c:ptCount val="5"/>
                      <c:pt idx="0">
                        <c:v>Northwest</c:v>
                      </c:pt>
                      <c:pt idx="1">
                        <c:v>Northern</c:v>
                      </c:pt>
                      <c:pt idx="2">
                        <c:v>Southwest</c:v>
                      </c:pt>
                      <c:pt idx="3">
                        <c:v>Central</c:v>
                      </c:pt>
                      <c:pt idx="4">
                        <c:v>Eastern</c:v>
                      </c:pt>
                    </c:strCache>
                  </c:strRef>
                </c:cat>
                <c:val>
                  <c:numRef>
                    <c:extLst xmlns:c15="http://schemas.microsoft.com/office/drawing/2012/chart">
                      <c:ext xmlns:c15="http://schemas.microsoft.com/office/drawing/2012/chart" uri="{02D57815-91ED-43cb-92C2-25804820EDAC}">
                        <c15:formulaRef>
                          <c15:sqref>(REGION!$C$13,REGION!$K$13,REGION!$S$13,REGION!$AA$13,REGION!$AI$13)</c15:sqref>
                        </c15:formulaRef>
                      </c:ext>
                    </c:extLst>
                    <c:numCache>
                      <c:formatCode>0%</c:formatCode>
                      <c:ptCount val="5"/>
                      <c:pt idx="0">
                        <c:v>0.79874776386404289</c:v>
                      </c:pt>
                      <c:pt idx="1">
                        <c:v>0.8523090992226795</c:v>
                      </c:pt>
                      <c:pt idx="2">
                        <c:v>0.83829444891391791</c:v>
                      </c:pt>
                      <c:pt idx="3">
                        <c:v>0.81361175560711518</c:v>
                      </c:pt>
                      <c:pt idx="4">
                        <c:v>0.78987898789878985</c:v>
                      </c:pt>
                    </c:numCache>
                  </c:numRef>
                </c:val>
                <c:extLst xmlns:c15="http://schemas.microsoft.com/office/drawing/2012/chart">
                  <c:ext xmlns:c16="http://schemas.microsoft.com/office/drawing/2014/chart" uri="{C3380CC4-5D6E-409C-BE32-E72D297353CC}">
                    <c16:uniqueId val="{00000005-62A0-4AB5-9562-25D11814525B}"/>
                  </c:ext>
                </c:extLst>
              </c15:ser>
            </c15:filteredBarSeries>
          </c:ext>
        </c:extLst>
      </c:barChart>
      <c:catAx>
        <c:axId val="175102208"/>
        <c:scaling>
          <c:orientation val="minMax"/>
        </c:scaling>
        <c:delete val="0"/>
        <c:axPos val="b"/>
        <c:numFmt formatCode="General" sourceLinked="0"/>
        <c:majorTickMark val="none"/>
        <c:minorTickMark val="none"/>
        <c:tickLblPos val="nextTo"/>
        <c:spPr>
          <a:ln>
            <a:solidFill>
              <a:sysClr val="windowText" lastClr="000000"/>
            </a:solidFill>
          </a:ln>
        </c:spPr>
        <c:crossAx val="175403776"/>
        <c:crosses val="autoZero"/>
        <c:auto val="1"/>
        <c:lblAlgn val="ctr"/>
        <c:lblOffset val="100"/>
        <c:noMultiLvlLbl val="0"/>
      </c:catAx>
      <c:valAx>
        <c:axId val="175403776"/>
        <c:scaling>
          <c:orientation val="minMax"/>
          <c:max val="1"/>
          <c:min val="0"/>
        </c:scaling>
        <c:delete val="0"/>
        <c:axPos val="l"/>
        <c:majorGridlines>
          <c:spPr>
            <a:ln>
              <a:noFill/>
            </a:ln>
          </c:spPr>
        </c:majorGridlines>
        <c:numFmt formatCode="0%" sourceLinked="1"/>
        <c:majorTickMark val="none"/>
        <c:minorTickMark val="none"/>
        <c:tickLblPos val="nextTo"/>
        <c:spPr>
          <a:ln>
            <a:solidFill>
              <a:sysClr val="windowText" lastClr="000000"/>
            </a:solidFill>
          </a:ln>
        </c:spPr>
        <c:crossAx val="175102208"/>
        <c:crosses val="autoZero"/>
        <c:crossBetween val="between"/>
      </c:valAx>
      <c:spPr>
        <a:noFill/>
        <a:ln>
          <a:noFill/>
        </a:ln>
      </c:spPr>
    </c:plotArea>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LINKAGE!$A$3</c:f>
              <c:strCache>
                <c:ptCount val="1"/>
                <c:pt idx="0">
                  <c:v>June 1, 2016 - May 31, 2017 (N=441)</c:v>
                </c:pt>
              </c:strCache>
            </c:strRef>
          </c:tx>
          <c:spPr>
            <a:solidFill>
              <a:srgbClr val="FFFFCC"/>
            </a:solidFill>
            <a:ln>
              <a:solidFill>
                <a:sysClr val="windowText" lastClr="000000"/>
              </a:solidFill>
            </a:ln>
          </c:spPr>
          <c:invertIfNegative val="0"/>
          <c:dLbls>
            <c:dLbl>
              <c:idx val="4"/>
              <c:layout>
                <c:manualLayout>
                  <c:x val="-2.0846526558310895E-2"/>
                  <c:y val="-5.808251329895183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E0A-4A81-A2A1-74F6E950A33B}"/>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(REGION!$A$1,REGION!$I$1,REGION!$Q$1,REGION!$Y$1,REGION!$AG$1)</c:f>
              <c:strCache>
                <c:ptCount val="5"/>
                <c:pt idx="0">
                  <c:v>Northwest</c:v>
                </c:pt>
                <c:pt idx="1">
                  <c:v>Northern</c:v>
                </c:pt>
                <c:pt idx="2">
                  <c:v>Southwest</c:v>
                </c:pt>
                <c:pt idx="3">
                  <c:v>Central</c:v>
                </c:pt>
                <c:pt idx="4">
                  <c:v>Eastern</c:v>
                </c:pt>
              </c:strCache>
            </c:strRef>
          </c:cat>
          <c:val>
            <c:numRef>
              <c:f>(REGION!$G$9,REGION!$O$9,REGION!$W$9,REGION!$AE$9,REGION!$AM$9)</c:f>
              <c:numCache>
                <c:formatCode>0%</c:formatCode>
                <c:ptCount val="5"/>
                <c:pt idx="0">
                  <c:v>0.94322709163346619</c:v>
                </c:pt>
                <c:pt idx="1">
                  <c:v>0.93865030674846628</c:v>
                </c:pt>
                <c:pt idx="2">
                  <c:v>0.94139194139194138</c:v>
                </c:pt>
                <c:pt idx="3">
                  <c:v>0.86799805163175836</c:v>
                </c:pt>
                <c:pt idx="4">
                  <c:v>0.88158819395643007</c:v>
                </c:pt>
              </c:numCache>
            </c:numRef>
          </c:val>
          <c:extLst>
            <c:ext xmlns:c16="http://schemas.microsoft.com/office/drawing/2014/chart" uri="{C3380CC4-5D6E-409C-BE32-E72D297353CC}">
              <c16:uniqueId val="{00000000-0E0A-4A81-A2A1-74F6E950A33B}"/>
            </c:ext>
          </c:extLst>
        </c:ser>
        <c:ser>
          <c:idx val="1"/>
          <c:order val="1"/>
          <c:tx>
            <c:strRef>
              <c:f>LINKAGE!$A$4</c:f>
              <c:strCache>
                <c:ptCount val="1"/>
                <c:pt idx="0">
                  <c:v>June 1, 2017 - May 31, 2018 (N=420)</c:v>
                </c:pt>
              </c:strCache>
            </c:strRef>
          </c:tx>
          <c:spPr>
            <a:solidFill>
              <a:srgbClr val="A1DAB4"/>
            </a:solidFill>
            <a:ln>
              <a:solidFill>
                <a:sysClr val="windowText" lastClr="000000"/>
              </a:solidFill>
            </a:ln>
          </c:spPr>
          <c:invertIfNegative val="0"/>
          <c:dLbls>
            <c:dLbl>
              <c:idx val="0"/>
              <c:layout>
                <c:manualLayout>
                  <c:x val="9.7283790605449637E-3"/>
                  <c:y val="2.904125664947591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E0A-4A81-A2A1-74F6E950A33B}"/>
                </c:ext>
              </c:extLst>
            </c:dLbl>
            <c:dLbl>
              <c:idx val="1"/>
              <c:layout>
                <c:manualLayout>
                  <c:x val="1.3897684372207127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E0A-4A81-A2A1-74F6E950A33B}"/>
                </c:ext>
              </c:extLst>
            </c:dLbl>
            <c:dLbl>
              <c:idx val="2"/>
              <c:layout>
                <c:manualLayout>
                  <c:x val="1.5287452809427839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E0A-4A81-A2A1-74F6E950A33B}"/>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(REGION!$A$1,REGION!$I$1,REGION!$Q$1,REGION!$Y$1,REGION!$AG$1)</c:f>
              <c:strCache>
                <c:ptCount val="5"/>
                <c:pt idx="0">
                  <c:v>Northwest</c:v>
                </c:pt>
                <c:pt idx="1">
                  <c:v>Northern</c:v>
                </c:pt>
                <c:pt idx="2">
                  <c:v>Southwest</c:v>
                </c:pt>
                <c:pt idx="3">
                  <c:v>Central</c:v>
                </c:pt>
                <c:pt idx="4">
                  <c:v>Eastern</c:v>
                </c:pt>
              </c:strCache>
            </c:strRef>
          </c:cat>
          <c:val>
            <c:numRef>
              <c:f>(REGION!$E$9,REGION!$M$9,REGION!$U$9,REGION!$AC$9,REGION!$AK$9)</c:f>
              <c:numCache>
                <c:formatCode>0%</c:formatCode>
                <c:ptCount val="5"/>
                <c:pt idx="0">
                  <c:v>0.94694694694694692</c:v>
                </c:pt>
                <c:pt idx="1">
                  <c:v>0.93698893698893704</c:v>
                </c:pt>
                <c:pt idx="2">
                  <c:v>0.93620689655172418</c:v>
                </c:pt>
                <c:pt idx="3">
                  <c:v>0.9151943462897526</c:v>
                </c:pt>
                <c:pt idx="4">
                  <c:v>0.89386232621227535</c:v>
                </c:pt>
              </c:numCache>
            </c:numRef>
          </c:val>
          <c:extLst>
            <c:ext xmlns:c16="http://schemas.microsoft.com/office/drawing/2014/chart" uri="{C3380CC4-5D6E-409C-BE32-E72D297353CC}">
              <c16:uniqueId val="{00000001-0E0A-4A81-A2A1-74F6E950A33B}"/>
            </c:ext>
          </c:extLst>
        </c:ser>
        <c:ser>
          <c:idx val="2"/>
          <c:order val="2"/>
          <c:tx>
            <c:strRef>
              <c:f>LINKAGE!$A$5</c:f>
              <c:strCache>
                <c:ptCount val="1"/>
                <c:pt idx="0">
                  <c:v>June 1, 2018 - May 31, 2019 (N=346)</c:v>
                </c:pt>
              </c:strCache>
            </c:strRef>
          </c:tx>
          <c:spPr>
            <a:solidFill>
              <a:srgbClr val="253494"/>
            </a:solidFill>
            <a:ln>
              <a:solidFill>
                <a:sysClr val="windowText" lastClr="000000"/>
              </a:solidFill>
            </a:ln>
          </c:spPr>
          <c:invertIfNegative val="0"/>
          <c:dLbls>
            <c:dLbl>
              <c:idx val="1"/>
              <c:layout>
                <c:manualLayout>
                  <c:x val="1.3897684372207075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E0A-4A81-A2A1-74F6E950A33B}"/>
                </c:ext>
              </c:extLst>
            </c:dLbl>
            <c:dLbl>
              <c:idx val="2"/>
              <c:layout>
                <c:manualLayout>
                  <c:x val="5.5590737488827487E-3"/>
                  <c:y val="8.712376994842762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E0A-4A81-A2A1-74F6E950A33B}"/>
                </c:ext>
              </c:extLst>
            </c:dLbl>
            <c:dLbl>
              <c:idx val="4"/>
              <c:layout>
                <c:manualLayout>
                  <c:x val="1.9456758121089771E-2"/>
                  <c:y val="-2.6620844402420078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E0A-4A81-A2A1-74F6E950A33B}"/>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(REGION!$A$1,REGION!$I$1,REGION!$Q$1,REGION!$Y$1,REGION!$AG$1)</c:f>
              <c:strCache>
                <c:ptCount val="5"/>
                <c:pt idx="0">
                  <c:v>Northwest</c:v>
                </c:pt>
                <c:pt idx="1">
                  <c:v>Northern</c:v>
                </c:pt>
                <c:pt idx="2">
                  <c:v>Southwest</c:v>
                </c:pt>
                <c:pt idx="3">
                  <c:v>Central</c:v>
                </c:pt>
                <c:pt idx="4">
                  <c:v>Eastern</c:v>
                </c:pt>
              </c:strCache>
            </c:strRef>
          </c:cat>
          <c:val>
            <c:numRef>
              <c:f>(REGION!$C$13,REGION!$K$13,REGION!$S$13,REGION!$AA$13,REGION!$AI$13)</c:f>
              <c:numCache>
                <c:formatCode>0%</c:formatCode>
                <c:ptCount val="5"/>
                <c:pt idx="0">
                  <c:v>0.79874776386404289</c:v>
                </c:pt>
                <c:pt idx="1">
                  <c:v>0.8523090992226795</c:v>
                </c:pt>
                <c:pt idx="2">
                  <c:v>0.83829444891391791</c:v>
                </c:pt>
                <c:pt idx="3">
                  <c:v>0.81361175560711518</c:v>
                </c:pt>
                <c:pt idx="4">
                  <c:v>0.78987898789878985</c:v>
                </c:pt>
              </c:numCache>
            </c:numRef>
          </c:val>
          <c:extLst>
            <c:ext xmlns:c16="http://schemas.microsoft.com/office/drawing/2014/chart" uri="{C3380CC4-5D6E-409C-BE32-E72D297353CC}">
              <c16:uniqueId val="{00000002-0E0A-4A81-A2A1-74F6E950A33B}"/>
            </c:ext>
          </c:extLst>
        </c:ser>
        <c:dLbls>
          <c:showLegendKey val="0"/>
          <c:showVal val="0"/>
          <c:showCatName val="0"/>
          <c:showSerName val="0"/>
          <c:showPercent val="0"/>
          <c:showBubbleSize val="0"/>
        </c:dLbls>
        <c:gapWidth val="116"/>
        <c:axId val="175102208"/>
        <c:axId val="175403776"/>
      </c:barChart>
      <c:catAx>
        <c:axId val="175102208"/>
        <c:scaling>
          <c:orientation val="minMax"/>
        </c:scaling>
        <c:delete val="0"/>
        <c:axPos val="b"/>
        <c:numFmt formatCode="General" sourceLinked="0"/>
        <c:majorTickMark val="none"/>
        <c:minorTickMark val="none"/>
        <c:tickLblPos val="nextTo"/>
        <c:spPr>
          <a:ln>
            <a:solidFill>
              <a:sysClr val="windowText" lastClr="000000"/>
            </a:solidFill>
          </a:ln>
        </c:spPr>
        <c:crossAx val="175403776"/>
        <c:crosses val="autoZero"/>
        <c:auto val="1"/>
        <c:lblAlgn val="ctr"/>
        <c:lblOffset val="100"/>
        <c:noMultiLvlLbl val="0"/>
      </c:catAx>
      <c:valAx>
        <c:axId val="175403776"/>
        <c:scaling>
          <c:orientation val="minMax"/>
          <c:max val="1"/>
          <c:min val="0"/>
        </c:scaling>
        <c:delete val="0"/>
        <c:axPos val="l"/>
        <c:majorGridlines>
          <c:spPr>
            <a:ln>
              <a:noFill/>
            </a:ln>
          </c:spPr>
        </c:majorGridlines>
        <c:numFmt formatCode="0%" sourceLinked="1"/>
        <c:majorTickMark val="none"/>
        <c:minorTickMark val="none"/>
        <c:tickLblPos val="nextTo"/>
        <c:spPr>
          <a:ln>
            <a:solidFill>
              <a:sysClr val="windowText" lastClr="000000"/>
            </a:solidFill>
          </a:ln>
        </c:spPr>
        <c:crossAx val="175102208"/>
        <c:crosses val="autoZero"/>
        <c:crossBetween val="between"/>
      </c:valAx>
      <c:spPr>
        <a:noFill/>
        <a:ln>
          <a:noFill/>
        </a:ln>
      </c:spPr>
    </c:plotArea>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0437302521903"/>
          <c:y val="0.15522207185039369"/>
          <c:w val="0.8826244516707511"/>
          <c:h val="0.73476480479002626"/>
        </c:manualLayout>
      </c:layout>
      <c:barChart>
        <c:barDir val="col"/>
        <c:grouping val="clustered"/>
        <c:varyColors val="0"/>
        <c:ser>
          <c:idx val="2"/>
          <c:order val="0"/>
          <c:tx>
            <c:v>Linkage to HIV Care</c:v>
          </c:tx>
          <c:spPr>
            <a:solidFill>
              <a:srgbClr val="FFFFCC"/>
            </a:solidFill>
            <a:ln>
              <a:solidFill>
                <a:sysClr val="windowText" lastClr="000000"/>
              </a:solidFill>
            </a:ln>
          </c:spPr>
          <c:invertIfNegative val="0"/>
          <c:dLbls>
            <c:dLbl>
              <c:idx val="0"/>
              <c:tx>
                <c:rich>
                  <a:bodyPr/>
                  <a:lstStyle/>
                  <a:p>
                    <a:fld id="{CF15F969-4A32-49BB-82D0-FDF712F876E9}" type="CELLRANGE">
                      <a:rPr lang="en-US"/>
                      <a:pPr/>
                      <a:t>[CELLRANGE]</a:t>
                    </a:fld>
                    <a:endParaRPr lang="en-US" baseline="0"/>
                  </a:p>
                  <a:p>
                    <a:fld id="{4B6AB402-E8B3-40AF-88AE-73B935CF2AAE}"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0-6E59-44EF-AC1A-E6B7463D476B}"/>
                </c:ext>
              </c:extLst>
            </c:dLbl>
            <c:dLbl>
              <c:idx val="1"/>
              <c:tx>
                <c:rich>
                  <a:bodyPr/>
                  <a:lstStyle/>
                  <a:p>
                    <a:fld id="{522F0EA7-0E19-48C1-BEFE-689C5F2B7538}" type="CELLRANGE">
                      <a:rPr lang="en-US"/>
                      <a:pPr/>
                      <a:t>[CELLRANGE]</a:t>
                    </a:fld>
                    <a:endParaRPr lang="en-US" baseline="0"/>
                  </a:p>
                  <a:p>
                    <a:fld id="{CBD62F56-C4E1-4960-9926-9FDD972780EB}"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1-6E59-44EF-AC1A-E6B7463D476B}"/>
                </c:ext>
              </c:extLst>
            </c:dLbl>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0"/>
              </c:ext>
            </c:extLst>
          </c:dLbls>
          <c:cat>
            <c:strRef>
              <c:f>GENDER2018!$F$15:$F$16</c:f>
              <c:strCache>
                <c:ptCount val="2"/>
                <c:pt idx="0">
                  <c:v>Male (N=5,814)</c:v>
                </c:pt>
                <c:pt idx="1">
                  <c:v>Female (N=2,626)</c:v>
                </c:pt>
              </c:strCache>
            </c:strRef>
          </c:cat>
          <c:val>
            <c:numRef>
              <c:f>(GENDER2018!$D$5,GENDER2018!$I$5)</c:f>
              <c:numCache>
                <c:formatCode>0%</c:formatCode>
                <c:ptCount val="2"/>
                <c:pt idx="0">
                  <c:v>0.86973180076628354</c:v>
                </c:pt>
                <c:pt idx="1">
                  <c:v>0.89473684210526316</c:v>
                </c:pt>
              </c:numCache>
            </c:numRef>
          </c:val>
          <c:extLst>
            <c:ext xmlns:c15="http://schemas.microsoft.com/office/drawing/2012/chart" uri="{02D57815-91ED-43cb-92C2-25804820EDAC}">
              <c15:datalabelsRange>
                <c15:f>GENDER2018!$A$16:$A$17</c15:f>
                <c15:dlblRangeCache>
                  <c:ptCount val="2"/>
                  <c:pt idx="0">
                    <c:v>N=261</c:v>
                  </c:pt>
                  <c:pt idx="1">
                    <c:v>N=76</c:v>
                  </c:pt>
                </c15:dlblRangeCache>
              </c15:datalabelsRange>
            </c:ext>
            <c:ext xmlns:c16="http://schemas.microsoft.com/office/drawing/2014/chart" uri="{C3380CC4-5D6E-409C-BE32-E72D297353CC}">
              <c16:uniqueId val="{00000002-6E59-44EF-AC1A-E6B7463D476B}"/>
            </c:ext>
          </c:extLst>
        </c:ser>
        <c:ser>
          <c:idx val="0"/>
          <c:order val="1"/>
          <c:tx>
            <c:v>Retention</c:v>
          </c:tx>
          <c:spPr>
            <a:solidFill>
              <a:srgbClr val="A1DAB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GENDER2018!$F$15:$F$16</c:f>
              <c:strCache>
                <c:ptCount val="2"/>
                <c:pt idx="0">
                  <c:v>Male (N=5,814)</c:v>
                </c:pt>
                <c:pt idx="1">
                  <c:v>Female (N=2,626)</c:v>
                </c:pt>
              </c:strCache>
            </c:strRef>
          </c:cat>
          <c:val>
            <c:numRef>
              <c:f>(GENDER2018!$D$9,GENDER2018!$I$9)</c:f>
              <c:numCache>
                <c:formatCode>0%</c:formatCode>
                <c:ptCount val="2"/>
                <c:pt idx="0">
                  <c:v>0.91301998919502969</c:v>
                </c:pt>
                <c:pt idx="1">
                  <c:v>0.92865542924343392</c:v>
                </c:pt>
              </c:numCache>
            </c:numRef>
          </c:val>
          <c:extLst>
            <c:ext xmlns:c16="http://schemas.microsoft.com/office/drawing/2014/chart" uri="{C3380CC4-5D6E-409C-BE32-E72D297353CC}">
              <c16:uniqueId val="{00000003-6E59-44EF-AC1A-E6B7463D476B}"/>
            </c:ext>
          </c:extLst>
        </c:ser>
        <c:ser>
          <c:idx val="1"/>
          <c:order val="2"/>
          <c:tx>
            <c:v>Viral Suppression</c:v>
          </c:tx>
          <c:spPr>
            <a:solidFill>
              <a:srgbClr val="25349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GENDER2018!$F$15:$F$16</c:f>
              <c:strCache>
                <c:ptCount val="2"/>
                <c:pt idx="0">
                  <c:v>Male (N=5,814)</c:v>
                </c:pt>
                <c:pt idx="1">
                  <c:v>Female (N=2,626)</c:v>
                </c:pt>
              </c:strCache>
            </c:strRef>
          </c:cat>
          <c:val>
            <c:numRef>
              <c:f>(GENDER2018!$D$13,GENDER2018!$I$13)</c:f>
              <c:numCache>
                <c:formatCode>0%</c:formatCode>
                <c:ptCount val="2"/>
                <c:pt idx="0">
                  <c:v>0.82541322314049592</c:v>
                </c:pt>
                <c:pt idx="1">
                  <c:v>0.81440548780487809</c:v>
                </c:pt>
              </c:numCache>
            </c:numRef>
          </c:val>
          <c:extLst>
            <c:ext xmlns:c16="http://schemas.microsoft.com/office/drawing/2014/chart" uri="{C3380CC4-5D6E-409C-BE32-E72D297353CC}">
              <c16:uniqueId val="{00000004-6E59-44EF-AC1A-E6B7463D476B}"/>
            </c:ext>
          </c:extLst>
        </c:ser>
        <c:dLbls>
          <c:showLegendKey val="0"/>
          <c:showVal val="0"/>
          <c:showCatName val="0"/>
          <c:showSerName val="0"/>
          <c:showPercent val="0"/>
          <c:showBubbleSize val="0"/>
        </c:dLbls>
        <c:gapWidth val="150"/>
        <c:axId val="105446016"/>
        <c:axId val="105517440"/>
      </c:barChart>
      <c:catAx>
        <c:axId val="105446016"/>
        <c:scaling>
          <c:orientation val="minMax"/>
        </c:scaling>
        <c:delete val="0"/>
        <c:axPos val="b"/>
        <c:numFmt formatCode="General" sourceLinked="0"/>
        <c:majorTickMark val="none"/>
        <c:minorTickMark val="none"/>
        <c:tickLblPos val="nextTo"/>
        <c:spPr>
          <a:ln>
            <a:solidFill>
              <a:sysClr val="windowText" lastClr="000000"/>
            </a:solidFill>
          </a:ln>
        </c:spPr>
        <c:crossAx val="105517440"/>
        <c:crosses val="autoZero"/>
        <c:auto val="1"/>
        <c:lblAlgn val="ctr"/>
        <c:lblOffset val="100"/>
        <c:noMultiLvlLbl val="0"/>
      </c:catAx>
      <c:valAx>
        <c:axId val="105517440"/>
        <c:scaling>
          <c:orientation val="minMax"/>
          <c:max val="1"/>
          <c:min val="0"/>
        </c:scaling>
        <c:delete val="0"/>
        <c:axPos val="l"/>
        <c:majorGridlines>
          <c:spPr>
            <a:ln>
              <a:noFill/>
            </a:ln>
          </c:spPr>
        </c:majorGridlines>
        <c:numFmt formatCode="0%" sourceLinked="1"/>
        <c:majorTickMark val="none"/>
        <c:minorTickMark val="none"/>
        <c:tickLblPos val="nextTo"/>
        <c:spPr>
          <a:ln>
            <a:solidFill>
              <a:sysClr val="windowText" lastClr="000000"/>
            </a:solidFill>
          </a:ln>
        </c:spPr>
        <c:crossAx val="105446016"/>
        <c:crosses val="autoZero"/>
        <c:crossBetween val="between"/>
      </c:valAx>
      <c:spPr>
        <a:noFill/>
        <a:ln>
          <a:noFill/>
        </a:ln>
      </c:spPr>
    </c:plotArea>
    <c:legend>
      <c:legendPos val="t"/>
      <c:overlay val="0"/>
    </c:legend>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535752391511991E-2"/>
          <c:y val="3.6129979634488933E-2"/>
          <c:w val="0.90446424760848798"/>
          <c:h val="0.84798969891724474"/>
        </c:manualLayout>
      </c:layout>
      <c:barChart>
        <c:barDir val="col"/>
        <c:grouping val="clustered"/>
        <c:varyColors val="0"/>
        <c:ser>
          <c:idx val="0"/>
          <c:order val="0"/>
          <c:tx>
            <c:strRef>
              <c:f>LINKAGE!$A$3</c:f>
              <c:strCache>
                <c:ptCount val="1"/>
                <c:pt idx="0">
                  <c:v>June 1, 2016 - May 31, 2017 (N=441)</c:v>
                </c:pt>
              </c:strCache>
            </c:strRef>
          </c:tx>
          <c:spPr>
            <a:solidFill>
              <a:srgbClr val="FFFFCC"/>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(REGION!$A$1,REGION!$I$1,REGION!$Q$1,REGION!$Y$1,REGION!$AG$1)</c:f>
              <c:strCache>
                <c:ptCount val="5"/>
                <c:pt idx="0">
                  <c:v>Northwest</c:v>
                </c:pt>
                <c:pt idx="1">
                  <c:v>Northern</c:v>
                </c:pt>
                <c:pt idx="2">
                  <c:v>Southwest</c:v>
                </c:pt>
                <c:pt idx="3">
                  <c:v>Central</c:v>
                </c:pt>
                <c:pt idx="4">
                  <c:v>Eastern</c:v>
                </c:pt>
              </c:strCache>
            </c:strRef>
          </c:cat>
          <c:val>
            <c:numRef>
              <c:f>(REGION!$G$13,REGION!$O$13,REGION!$W$13,REGION!$AE$13,REGION!$AM$13)</c:f>
              <c:numCache>
                <c:formatCode>0%</c:formatCode>
                <c:ptCount val="5"/>
                <c:pt idx="0">
                  <c:v>0.80518234165067182</c:v>
                </c:pt>
                <c:pt idx="1">
                  <c:v>0.8389294403892944</c:v>
                </c:pt>
                <c:pt idx="2">
                  <c:v>0.83143107989464438</c:v>
                </c:pt>
                <c:pt idx="3">
                  <c:v>0.74397031539888681</c:v>
                </c:pt>
                <c:pt idx="4">
                  <c:v>0.69805630026809651</c:v>
                </c:pt>
              </c:numCache>
            </c:numRef>
          </c:val>
          <c:extLst>
            <c:ext xmlns:c16="http://schemas.microsoft.com/office/drawing/2014/chart" uri="{C3380CC4-5D6E-409C-BE32-E72D297353CC}">
              <c16:uniqueId val="{00000000-EC54-4E5E-AF6C-27BDC4D14BD1}"/>
            </c:ext>
          </c:extLst>
        </c:ser>
        <c:ser>
          <c:idx val="1"/>
          <c:order val="1"/>
          <c:tx>
            <c:strRef>
              <c:f>LINKAGE!$A$4</c:f>
              <c:strCache>
                <c:ptCount val="1"/>
                <c:pt idx="0">
                  <c:v>June 1, 2017 - May 31, 2018 (N=420)</c:v>
                </c:pt>
              </c:strCache>
            </c:strRef>
          </c:tx>
          <c:spPr>
            <a:solidFill>
              <a:srgbClr val="A1DAB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(REGION!$A$1,REGION!$I$1,REGION!$Q$1,REGION!$Y$1,REGION!$AG$1)</c:f>
              <c:strCache>
                <c:ptCount val="5"/>
                <c:pt idx="0">
                  <c:v>Northwest</c:v>
                </c:pt>
                <c:pt idx="1">
                  <c:v>Northern</c:v>
                </c:pt>
                <c:pt idx="2">
                  <c:v>Southwest</c:v>
                </c:pt>
                <c:pt idx="3">
                  <c:v>Central</c:v>
                </c:pt>
                <c:pt idx="4">
                  <c:v>Eastern</c:v>
                </c:pt>
              </c:strCache>
            </c:strRef>
          </c:cat>
          <c:val>
            <c:numRef>
              <c:f>(REGION!$E$13,REGION!$M$13,REGION!$U$13,REGION!$AC$13,REGION!$AK$13)</c:f>
              <c:numCache>
                <c:formatCode>0%</c:formatCode>
                <c:ptCount val="5"/>
                <c:pt idx="0">
                  <c:v>0.74975938402309916</c:v>
                </c:pt>
                <c:pt idx="1">
                  <c:v>0.80583409298085684</c:v>
                </c:pt>
                <c:pt idx="2">
                  <c:v>0.83125519534497094</c:v>
                </c:pt>
                <c:pt idx="3">
                  <c:v>0.76426174496644295</c:v>
                </c:pt>
                <c:pt idx="4">
                  <c:v>0.74951644100580272</c:v>
                </c:pt>
              </c:numCache>
            </c:numRef>
          </c:val>
          <c:extLst>
            <c:ext xmlns:c16="http://schemas.microsoft.com/office/drawing/2014/chart" uri="{C3380CC4-5D6E-409C-BE32-E72D297353CC}">
              <c16:uniqueId val="{00000001-EC54-4E5E-AF6C-27BDC4D14BD1}"/>
            </c:ext>
          </c:extLst>
        </c:ser>
        <c:ser>
          <c:idx val="2"/>
          <c:order val="2"/>
          <c:tx>
            <c:strRef>
              <c:f>LINKAGE!$A$5</c:f>
              <c:strCache>
                <c:ptCount val="1"/>
                <c:pt idx="0">
                  <c:v>June 1, 2018 - May 31, 2019 (N=346)</c:v>
                </c:pt>
              </c:strCache>
            </c:strRef>
          </c:tx>
          <c:spPr>
            <a:solidFill>
              <a:srgbClr val="25349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(REGION!$A$1,REGION!$I$1,REGION!$Q$1,REGION!$Y$1,REGION!$AG$1)</c:f>
              <c:strCache>
                <c:ptCount val="5"/>
                <c:pt idx="0">
                  <c:v>Northwest</c:v>
                </c:pt>
                <c:pt idx="1">
                  <c:v>Northern</c:v>
                </c:pt>
                <c:pt idx="2">
                  <c:v>Southwest</c:v>
                </c:pt>
                <c:pt idx="3">
                  <c:v>Central</c:v>
                </c:pt>
                <c:pt idx="4">
                  <c:v>Eastern</c:v>
                </c:pt>
              </c:strCache>
            </c:strRef>
          </c:cat>
          <c:val>
            <c:numRef>
              <c:f>(REGION!$C$13,REGION!$K$13,REGION!$S$13,REGION!$AA$13,REGION!$AI$13)</c:f>
              <c:numCache>
                <c:formatCode>0%</c:formatCode>
                <c:ptCount val="5"/>
                <c:pt idx="0">
                  <c:v>0.79874776386404289</c:v>
                </c:pt>
                <c:pt idx="1">
                  <c:v>0.8523090992226795</c:v>
                </c:pt>
                <c:pt idx="2">
                  <c:v>0.83829444891391791</c:v>
                </c:pt>
                <c:pt idx="3">
                  <c:v>0.81361175560711518</c:v>
                </c:pt>
                <c:pt idx="4">
                  <c:v>0.78987898789878985</c:v>
                </c:pt>
              </c:numCache>
            </c:numRef>
          </c:val>
          <c:extLst>
            <c:ext xmlns:c16="http://schemas.microsoft.com/office/drawing/2014/chart" uri="{C3380CC4-5D6E-409C-BE32-E72D297353CC}">
              <c16:uniqueId val="{00000002-EC54-4E5E-AF6C-27BDC4D14BD1}"/>
            </c:ext>
          </c:extLst>
        </c:ser>
        <c:dLbls>
          <c:showLegendKey val="0"/>
          <c:showVal val="0"/>
          <c:showCatName val="0"/>
          <c:showSerName val="0"/>
          <c:showPercent val="0"/>
          <c:showBubbleSize val="0"/>
        </c:dLbls>
        <c:gapWidth val="95"/>
        <c:axId val="175102208"/>
        <c:axId val="175403776"/>
      </c:barChart>
      <c:catAx>
        <c:axId val="175102208"/>
        <c:scaling>
          <c:orientation val="minMax"/>
        </c:scaling>
        <c:delete val="0"/>
        <c:axPos val="b"/>
        <c:numFmt formatCode="General" sourceLinked="0"/>
        <c:majorTickMark val="none"/>
        <c:minorTickMark val="none"/>
        <c:tickLblPos val="nextTo"/>
        <c:spPr>
          <a:ln>
            <a:solidFill>
              <a:sysClr val="windowText" lastClr="000000"/>
            </a:solidFill>
          </a:ln>
        </c:spPr>
        <c:crossAx val="175403776"/>
        <c:crosses val="autoZero"/>
        <c:auto val="1"/>
        <c:lblAlgn val="ctr"/>
        <c:lblOffset val="100"/>
        <c:noMultiLvlLbl val="0"/>
      </c:catAx>
      <c:valAx>
        <c:axId val="175403776"/>
        <c:scaling>
          <c:orientation val="minMax"/>
          <c:max val="1"/>
          <c:min val="0"/>
        </c:scaling>
        <c:delete val="0"/>
        <c:axPos val="l"/>
        <c:majorGridlines>
          <c:spPr>
            <a:ln>
              <a:noFill/>
            </a:ln>
          </c:spPr>
        </c:majorGridlines>
        <c:numFmt formatCode="0%" sourceLinked="1"/>
        <c:majorTickMark val="none"/>
        <c:minorTickMark val="none"/>
        <c:tickLblPos val="nextTo"/>
        <c:spPr>
          <a:ln>
            <a:solidFill>
              <a:sysClr val="windowText" lastClr="000000"/>
            </a:solidFill>
          </a:ln>
        </c:spPr>
        <c:crossAx val="175102208"/>
        <c:crosses val="autoZero"/>
        <c:crossBetween val="between"/>
      </c:valAx>
      <c:spPr>
        <a:noFill/>
        <a:ln>
          <a:noFill/>
        </a:ln>
      </c:spPr>
    </c:plotArea>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429133858267717"/>
          <c:y val="0.1878729904855643"/>
          <c:w val="0.88003914574780717"/>
          <c:h val="0.64690821850393698"/>
        </c:manualLayout>
      </c:layout>
      <c:barChart>
        <c:barDir val="col"/>
        <c:grouping val="clustered"/>
        <c:varyColors val="0"/>
        <c:ser>
          <c:idx val="2"/>
          <c:order val="0"/>
          <c:tx>
            <c:v>Linkage to HIV Care</c:v>
          </c:tx>
          <c:spPr>
            <a:solidFill>
              <a:srgbClr val="FFFFCC"/>
            </a:solidFill>
            <a:ln>
              <a:solidFill>
                <a:sysClr val="windowText" lastClr="000000"/>
              </a:solidFill>
            </a:ln>
          </c:spPr>
          <c:invertIfNegative val="0"/>
          <c:dLbls>
            <c:dLbl>
              <c:idx val="0"/>
              <c:layout>
                <c:manualLayout>
                  <c:x val="-2.2792022792022804E-2"/>
                  <c:y val="-5.208333333333333E-3"/>
                </c:manualLayout>
              </c:layout>
              <c:tx>
                <c:rich>
                  <a:bodyPr/>
                  <a:lstStyle/>
                  <a:p>
                    <a:fld id="{E6661664-9060-4A06-93F5-FC60BB5DF0AE}" type="CELLRANGE">
                      <a:rPr lang="en-US"/>
                      <a:pPr/>
                      <a:t>[CELLRANGE]</a:t>
                    </a:fld>
                    <a:endParaRPr lang="en-US" baseline="0" dirty="0"/>
                  </a:p>
                  <a:p>
                    <a:fld id="{7914000B-32F6-4885-A9C5-CEF27D09C344}"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0-E153-468F-8D95-41F0FBCDF6EA}"/>
                </c:ext>
              </c:extLst>
            </c:dLbl>
            <c:dLbl>
              <c:idx val="1"/>
              <c:layout>
                <c:manualLayout>
                  <c:x val="-2.136752136752142E-2"/>
                  <c:y val="1.0416666666666666E-2"/>
                </c:manualLayout>
              </c:layout>
              <c:tx>
                <c:rich>
                  <a:bodyPr/>
                  <a:lstStyle/>
                  <a:p>
                    <a:fld id="{CC9F5AC3-C40B-4408-A44D-79C86E9B0CD6}" type="CELLRANGE">
                      <a:rPr lang="en-US"/>
                      <a:pPr/>
                      <a:t>[CELLRANGE]</a:t>
                    </a:fld>
                    <a:endParaRPr lang="en-US" baseline="0"/>
                  </a:p>
                  <a:p>
                    <a:fld id="{043AB299-79E6-410E-AFD6-A1A1F59C5723}"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1-E153-468F-8D95-41F0FBCDF6EA}"/>
                </c:ext>
              </c:extLst>
            </c:dLbl>
            <c:dLbl>
              <c:idx val="2"/>
              <c:layout>
                <c:manualLayout>
                  <c:x val="-1.9943019943019943E-2"/>
                  <c:y val="-2.6041666666666665E-3"/>
                </c:manualLayout>
              </c:layout>
              <c:tx>
                <c:rich>
                  <a:bodyPr/>
                  <a:lstStyle/>
                  <a:p>
                    <a:fld id="{E3E37A3E-131B-4094-A5B9-70A2E615A1F4}" type="CELLRANGE">
                      <a:rPr lang="en-US"/>
                      <a:pPr/>
                      <a:t>[CELLRANGE]</a:t>
                    </a:fld>
                    <a:endParaRPr lang="en-US" baseline="0"/>
                  </a:p>
                  <a:p>
                    <a:fld id="{728ECA3F-3DEF-4B12-B582-7ACC1026EE9E}"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2-E153-468F-8D95-41F0FBCDF6EA}"/>
                </c:ext>
              </c:extLst>
            </c:dLbl>
            <c:dLbl>
              <c:idx val="3"/>
              <c:layout>
                <c:manualLayout>
                  <c:x val="-8.547008547008652E-3"/>
                  <c:y val="7.8125E-3"/>
                </c:manualLayout>
              </c:layout>
              <c:tx>
                <c:rich>
                  <a:bodyPr/>
                  <a:lstStyle/>
                  <a:p>
                    <a:fld id="{F51E6D86-A3A8-4612-A60D-12DF944E8EC4}" type="CELLRANGE">
                      <a:rPr lang="en-US"/>
                      <a:pPr/>
                      <a:t>[CELLRANGE]</a:t>
                    </a:fld>
                    <a:endParaRPr lang="en-US" baseline="0"/>
                  </a:p>
                  <a:p>
                    <a:fld id="{5AD0F97D-6839-44C4-AEBB-EE4E56E5B07B}"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3-E153-468F-8D95-41F0FBCDF6EA}"/>
                </c:ext>
              </c:extLst>
            </c:dLbl>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0"/>
              </c:ext>
            </c:extLst>
          </c:dLbls>
          <c:cat>
            <c:strRef>
              <c:f>RACE2018!$F$16:$F$19</c:f>
              <c:strCache>
                <c:ptCount val="4"/>
                <c:pt idx="0">
                  <c:v>White (N=2,039)</c:v>
                </c:pt>
                <c:pt idx="1">
                  <c:v>Black (N=5,313)</c:v>
                </c:pt>
                <c:pt idx="2">
                  <c:v>Hispanic/Latino (N=897)</c:v>
                </c:pt>
                <c:pt idx="3">
                  <c:v>Other* (N=237)</c:v>
                </c:pt>
              </c:strCache>
            </c:strRef>
          </c:cat>
          <c:val>
            <c:numRef>
              <c:f>(RACE2018!$D$5,RACE2018!$I$5,RACE2018!$N$5,RACE2018!$S$5)</c:f>
              <c:numCache>
                <c:formatCode>0%</c:formatCode>
                <c:ptCount val="4"/>
                <c:pt idx="0">
                  <c:v>0.85135135135135132</c:v>
                </c:pt>
                <c:pt idx="1">
                  <c:v>0.85427135678391963</c:v>
                </c:pt>
                <c:pt idx="2">
                  <c:v>0.90566037735849059</c:v>
                </c:pt>
                <c:pt idx="3">
                  <c:v>0.92307692307692313</c:v>
                </c:pt>
              </c:numCache>
            </c:numRef>
          </c:val>
          <c:extLst>
            <c:ext xmlns:c15="http://schemas.microsoft.com/office/drawing/2012/chart" uri="{02D57815-91ED-43cb-92C2-25804820EDAC}">
              <c15:datalabelsRange>
                <c15:f>RACE2018!$G$16:$G$19</c15:f>
                <c15:dlblRangeCache>
                  <c:ptCount val="4"/>
                  <c:pt idx="0">
                    <c:v>N=74</c:v>
                  </c:pt>
                  <c:pt idx="1">
                    <c:v>N=199</c:v>
                  </c:pt>
                  <c:pt idx="2">
                    <c:v>N=53</c:v>
                  </c:pt>
                  <c:pt idx="3">
                    <c:v>N=13</c:v>
                  </c:pt>
                </c15:dlblRangeCache>
              </c15:datalabelsRange>
            </c:ext>
            <c:ext xmlns:c16="http://schemas.microsoft.com/office/drawing/2014/chart" uri="{C3380CC4-5D6E-409C-BE32-E72D297353CC}">
              <c16:uniqueId val="{00000004-E153-468F-8D95-41F0FBCDF6EA}"/>
            </c:ext>
          </c:extLst>
        </c:ser>
        <c:ser>
          <c:idx val="0"/>
          <c:order val="1"/>
          <c:tx>
            <c:v>Retention</c:v>
          </c:tx>
          <c:spPr>
            <a:solidFill>
              <a:srgbClr val="A1DAB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RACE2018!$F$16:$F$19</c:f>
              <c:strCache>
                <c:ptCount val="4"/>
                <c:pt idx="0">
                  <c:v>White (N=2,039)</c:v>
                </c:pt>
                <c:pt idx="1">
                  <c:v>Black (N=5,313)</c:v>
                </c:pt>
                <c:pt idx="2">
                  <c:v>Hispanic/Latino (N=897)</c:v>
                </c:pt>
                <c:pt idx="3">
                  <c:v>Other* (N=237)</c:v>
                </c:pt>
              </c:strCache>
            </c:strRef>
          </c:cat>
          <c:val>
            <c:numRef>
              <c:f>(RACE2018!$D$9,RACE2018!$I$9,RACE2018!$N$9,RACE2018!$S$9)</c:f>
              <c:numCache>
                <c:formatCode>0%</c:formatCode>
                <c:ptCount val="4"/>
                <c:pt idx="0">
                  <c:v>0.92977099236641225</c:v>
                </c:pt>
                <c:pt idx="1">
                  <c:v>0.91205784639437171</c:v>
                </c:pt>
                <c:pt idx="2">
                  <c:v>0.93262411347517726</c:v>
                </c:pt>
                <c:pt idx="3">
                  <c:v>0.9196428571428571</c:v>
                </c:pt>
              </c:numCache>
            </c:numRef>
          </c:val>
          <c:extLst>
            <c:ext xmlns:c16="http://schemas.microsoft.com/office/drawing/2014/chart" uri="{C3380CC4-5D6E-409C-BE32-E72D297353CC}">
              <c16:uniqueId val="{00000005-E153-468F-8D95-41F0FBCDF6EA}"/>
            </c:ext>
          </c:extLst>
        </c:ser>
        <c:ser>
          <c:idx val="1"/>
          <c:order val="2"/>
          <c:tx>
            <c:v>Viral Suppression</c:v>
          </c:tx>
          <c:spPr>
            <a:solidFill>
              <a:srgbClr val="25349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RACE2018!$F$16:$F$19</c:f>
              <c:strCache>
                <c:ptCount val="4"/>
                <c:pt idx="0">
                  <c:v>White (N=2,039)</c:v>
                </c:pt>
                <c:pt idx="1">
                  <c:v>Black (N=5,313)</c:v>
                </c:pt>
                <c:pt idx="2">
                  <c:v>Hispanic/Latino (N=897)</c:v>
                </c:pt>
                <c:pt idx="3">
                  <c:v>Other* (N=237)</c:v>
                </c:pt>
              </c:strCache>
            </c:strRef>
          </c:cat>
          <c:val>
            <c:numRef>
              <c:f>(RACE2018!$D$13,RACE2018!$I$13,RACE2018!$N$13,RACE2018!$S$13)</c:f>
              <c:numCache>
                <c:formatCode>0%</c:formatCode>
                <c:ptCount val="4"/>
                <c:pt idx="0">
                  <c:v>0.84781541482572409</c:v>
                </c:pt>
                <c:pt idx="1">
                  <c:v>0.74731543624161079</c:v>
                </c:pt>
                <c:pt idx="2">
                  <c:v>0.85395763656633217</c:v>
                </c:pt>
                <c:pt idx="3">
                  <c:v>0.86440677966101698</c:v>
                </c:pt>
              </c:numCache>
            </c:numRef>
          </c:val>
          <c:extLst>
            <c:ext xmlns:c16="http://schemas.microsoft.com/office/drawing/2014/chart" uri="{C3380CC4-5D6E-409C-BE32-E72D297353CC}">
              <c16:uniqueId val="{00000006-E153-468F-8D95-41F0FBCDF6EA}"/>
            </c:ext>
          </c:extLst>
        </c:ser>
        <c:dLbls>
          <c:showLegendKey val="0"/>
          <c:showVal val="0"/>
          <c:showCatName val="0"/>
          <c:showSerName val="0"/>
          <c:showPercent val="0"/>
          <c:showBubbleSize val="0"/>
        </c:dLbls>
        <c:gapWidth val="120"/>
        <c:axId val="106047744"/>
        <c:axId val="106057728"/>
      </c:barChart>
      <c:catAx>
        <c:axId val="106047744"/>
        <c:scaling>
          <c:orientation val="minMax"/>
        </c:scaling>
        <c:delete val="0"/>
        <c:axPos val="b"/>
        <c:numFmt formatCode="General" sourceLinked="1"/>
        <c:majorTickMark val="none"/>
        <c:minorTickMark val="none"/>
        <c:tickLblPos val="nextTo"/>
        <c:spPr>
          <a:ln>
            <a:solidFill>
              <a:sysClr val="windowText" lastClr="000000"/>
            </a:solidFill>
          </a:ln>
        </c:spPr>
        <c:crossAx val="106057728"/>
        <c:crosses val="autoZero"/>
        <c:auto val="1"/>
        <c:lblAlgn val="ctr"/>
        <c:lblOffset val="100"/>
        <c:noMultiLvlLbl val="0"/>
      </c:catAx>
      <c:valAx>
        <c:axId val="106057728"/>
        <c:scaling>
          <c:orientation val="minMax"/>
          <c:max val="1"/>
          <c:min val="0"/>
        </c:scaling>
        <c:delete val="0"/>
        <c:axPos val="l"/>
        <c:majorGridlines>
          <c:spPr>
            <a:ln>
              <a:noFill/>
            </a:ln>
          </c:spPr>
        </c:majorGridlines>
        <c:numFmt formatCode="0%" sourceLinked="1"/>
        <c:majorTickMark val="none"/>
        <c:minorTickMark val="none"/>
        <c:tickLblPos val="nextTo"/>
        <c:spPr>
          <a:ln>
            <a:solidFill>
              <a:sysClr val="windowText" lastClr="000000"/>
            </a:solidFill>
          </a:ln>
        </c:spPr>
        <c:crossAx val="106047744"/>
        <c:crosses val="autoZero"/>
        <c:crossBetween val="between"/>
      </c:valAx>
      <c:spPr>
        <a:noFill/>
        <a:ln>
          <a:noFill/>
        </a:ln>
      </c:spPr>
    </c:plotArea>
    <c:legend>
      <c:legendPos val="t"/>
      <c:overlay val="0"/>
    </c:legend>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465583757341522"/>
          <c:y val="0.15737660952571031"/>
          <c:w val="0.87795285609412943"/>
          <c:h val="0.73108324575600803"/>
        </c:manualLayout>
      </c:layout>
      <c:barChart>
        <c:barDir val="col"/>
        <c:grouping val="clustered"/>
        <c:varyColors val="0"/>
        <c:ser>
          <c:idx val="2"/>
          <c:order val="0"/>
          <c:tx>
            <c:v>Linkage to HIV Care</c:v>
          </c:tx>
          <c:spPr>
            <a:solidFill>
              <a:srgbClr val="FFFFCC"/>
            </a:solidFill>
            <a:ln>
              <a:solidFill>
                <a:sysClr val="windowText" lastClr="000000"/>
              </a:solidFill>
            </a:ln>
          </c:spPr>
          <c:invertIfNegative val="0"/>
          <c:dLbls>
            <c:dLbl>
              <c:idx val="0"/>
              <c:tx>
                <c:rich>
                  <a:bodyPr/>
                  <a:lstStyle/>
                  <a:p>
                    <a:fld id="{EE07028C-989B-41F1-B38C-33BB68047F15}" type="CELLRANGE">
                      <a:rPr lang="en-US"/>
                      <a:pPr/>
                      <a:t>[CELLRANGE]</a:t>
                    </a:fld>
                    <a:endParaRPr lang="en-US" baseline="0"/>
                  </a:p>
                  <a:p>
                    <a:fld id="{2AEAC0F8-9C65-4569-933A-6E6591526F9D}"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0-2E25-4CE9-B382-99E722A698BC}"/>
                </c:ext>
              </c:extLst>
            </c:dLbl>
            <c:dLbl>
              <c:idx val="1"/>
              <c:layout>
                <c:manualLayout>
                  <c:x val="-1.4492755277046188E-2"/>
                  <c:y val="-2.6403134280727687E-3"/>
                </c:manualLayout>
              </c:layout>
              <c:tx>
                <c:rich>
                  <a:bodyPr/>
                  <a:lstStyle/>
                  <a:p>
                    <a:fld id="{CD5D20E2-AE8D-4492-9A3B-3734F51F3BD2}" type="CELLRANGE">
                      <a:rPr lang="en-US"/>
                      <a:pPr/>
                      <a:t>[CELLRANGE]</a:t>
                    </a:fld>
                    <a:endParaRPr lang="en-US" baseline="0"/>
                  </a:p>
                  <a:p>
                    <a:fld id="{6C71DFA5-0870-4281-98B7-B55D9D314751}"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1-2E25-4CE9-B382-99E722A698BC}"/>
                </c:ext>
              </c:extLst>
            </c:dLbl>
            <c:dLbl>
              <c:idx val="2"/>
              <c:layout>
                <c:manualLayout>
                  <c:x val="-1.0144928693932295E-2"/>
                  <c:y val="1.0561253712291075E-2"/>
                </c:manualLayout>
              </c:layout>
              <c:tx>
                <c:rich>
                  <a:bodyPr/>
                  <a:lstStyle/>
                  <a:p>
                    <a:fld id="{94F60350-CD89-41C3-B554-121FB5240A38}" type="CELLRANGE">
                      <a:rPr lang="en-US"/>
                      <a:pPr/>
                      <a:t>[CELLRANGE]</a:t>
                    </a:fld>
                    <a:endParaRPr lang="en-US" baseline="0"/>
                  </a:p>
                  <a:p>
                    <a:fld id="{33570E04-B8CB-4A76-9ED6-679DA93D2C5A}"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2-2E25-4CE9-B382-99E722A698BC}"/>
                </c:ext>
              </c:extLst>
            </c:dLbl>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ext>
            </c:extLst>
          </c:dLbls>
          <c:cat>
            <c:strRef>
              <c:f>'AGE2018'!$F$16:$F$19</c:f>
              <c:strCache>
                <c:ptCount val="3"/>
                <c:pt idx="0">
                  <c:v>&lt;25 (N=275)</c:v>
                </c:pt>
                <c:pt idx="1">
                  <c:v>25 to 44 (N=3,234)</c:v>
                </c:pt>
                <c:pt idx="2">
                  <c:v>45+ (N=5,067)</c:v>
                </c:pt>
              </c:strCache>
            </c:strRef>
          </c:cat>
          <c:val>
            <c:numRef>
              <c:f>('AGE2018'!$D$5,'AGE2018'!$I$5,'AGE2018'!$N$5)</c:f>
              <c:numCache>
                <c:formatCode>0%</c:formatCode>
                <c:ptCount val="3"/>
                <c:pt idx="0">
                  <c:v>0.86206896551724133</c:v>
                </c:pt>
                <c:pt idx="1">
                  <c:v>0.84403669724770647</c:v>
                </c:pt>
                <c:pt idx="2">
                  <c:v>0.9285714285714286</c:v>
                </c:pt>
              </c:numCache>
            </c:numRef>
          </c:val>
          <c:extLst>
            <c:ext xmlns:c15="http://schemas.microsoft.com/office/drawing/2012/chart" uri="{02D57815-91ED-43cb-92C2-25804820EDAC}">
              <c15:datalabelsRange>
                <c15:f>'AGE2018'!$G$16:$G$18</c15:f>
                <c15:dlblRangeCache>
                  <c:ptCount val="3"/>
                  <c:pt idx="0">
                    <c:v>N=58</c:v>
                  </c:pt>
                  <c:pt idx="1">
                    <c:v>N=218</c:v>
                  </c:pt>
                  <c:pt idx="2">
                    <c:v>N=70</c:v>
                  </c:pt>
                </c15:dlblRangeCache>
              </c15:datalabelsRange>
            </c:ext>
            <c:ext xmlns:c16="http://schemas.microsoft.com/office/drawing/2014/chart" uri="{C3380CC4-5D6E-409C-BE32-E72D297353CC}">
              <c16:uniqueId val="{00000003-2E25-4CE9-B382-99E722A698BC}"/>
            </c:ext>
          </c:extLst>
        </c:ser>
        <c:ser>
          <c:idx val="0"/>
          <c:order val="1"/>
          <c:tx>
            <c:v>Retention</c:v>
          </c:tx>
          <c:spPr>
            <a:solidFill>
              <a:srgbClr val="A1DAB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'AGE2018'!$F$16:$F$19</c:f>
              <c:strCache>
                <c:ptCount val="3"/>
                <c:pt idx="0">
                  <c:v>&lt;25 (N=275)</c:v>
                </c:pt>
                <c:pt idx="1">
                  <c:v>25 to 44 (N=3,234)</c:v>
                </c:pt>
                <c:pt idx="2">
                  <c:v>45+ (N=5,067)</c:v>
                </c:pt>
              </c:strCache>
            </c:strRef>
          </c:cat>
          <c:val>
            <c:numRef>
              <c:f>('AGE2018'!$D$9,'AGE2018'!$I$9,'AGE2018'!$N$9)</c:f>
              <c:numCache>
                <c:formatCode>0%</c:formatCode>
                <c:ptCount val="3"/>
                <c:pt idx="0">
                  <c:v>0.86757990867579904</c:v>
                </c:pt>
                <c:pt idx="1">
                  <c:v>0.88962545575074581</c:v>
                </c:pt>
                <c:pt idx="2">
                  <c:v>0.93573573573573576</c:v>
                </c:pt>
              </c:numCache>
            </c:numRef>
          </c:val>
          <c:extLst>
            <c:ext xmlns:c16="http://schemas.microsoft.com/office/drawing/2014/chart" uri="{C3380CC4-5D6E-409C-BE32-E72D297353CC}">
              <c16:uniqueId val="{00000004-2E25-4CE9-B382-99E722A698BC}"/>
            </c:ext>
          </c:extLst>
        </c:ser>
        <c:ser>
          <c:idx val="1"/>
          <c:order val="2"/>
          <c:tx>
            <c:v>Viral Suppression</c:v>
          </c:tx>
          <c:spPr>
            <a:solidFill>
              <a:srgbClr val="25349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'AGE2018'!$F$16:$F$19</c:f>
              <c:strCache>
                <c:ptCount val="3"/>
                <c:pt idx="0">
                  <c:v>&lt;25 (N=275)</c:v>
                </c:pt>
                <c:pt idx="1">
                  <c:v>25 to 44 (N=3,234)</c:v>
                </c:pt>
                <c:pt idx="2">
                  <c:v>45+ (N=5,067)</c:v>
                </c:pt>
              </c:strCache>
            </c:strRef>
          </c:cat>
          <c:val>
            <c:numRef>
              <c:f>('AGE2018'!$D$13,'AGE2018'!$I$13,'AGE2018'!$N$13)</c:f>
              <c:numCache>
                <c:formatCode>0%</c:formatCode>
                <c:ptCount val="3"/>
                <c:pt idx="0">
                  <c:v>0.72262773722627738</c:v>
                </c:pt>
                <c:pt idx="1">
                  <c:v>0.76501547987616103</c:v>
                </c:pt>
                <c:pt idx="2">
                  <c:v>0.85624012638230651</c:v>
                </c:pt>
              </c:numCache>
            </c:numRef>
          </c:val>
          <c:extLst>
            <c:ext xmlns:c16="http://schemas.microsoft.com/office/drawing/2014/chart" uri="{C3380CC4-5D6E-409C-BE32-E72D297353CC}">
              <c16:uniqueId val="{00000005-2E25-4CE9-B382-99E722A698BC}"/>
            </c:ext>
          </c:extLst>
        </c:ser>
        <c:dLbls>
          <c:showLegendKey val="0"/>
          <c:showVal val="0"/>
          <c:showCatName val="0"/>
          <c:showSerName val="0"/>
          <c:showPercent val="0"/>
          <c:showBubbleSize val="0"/>
        </c:dLbls>
        <c:gapWidth val="150"/>
        <c:axId val="106235776"/>
        <c:axId val="106237312"/>
      </c:barChart>
      <c:catAx>
        <c:axId val="106235776"/>
        <c:scaling>
          <c:orientation val="minMax"/>
        </c:scaling>
        <c:delete val="0"/>
        <c:axPos val="b"/>
        <c:numFmt formatCode="General" sourceLinked="1"/>
        <c:majorTickMark val="none"/>
        <c:minorTickMark val="none"/>
        <c:tickLblPos val="nextTo"/>
        <c:spPr>
          <a:ln>
            <a:solidFill>
              <a:sysClr val="windowText" lastClr="000000"/>
            </a:solidFill>
          </a:ln>
        </c:spPr>
        <c:crossAx val="106237312"/>
        <c:crosses val="autoZero"/>
        <c:auto val="1"/>
        <c:lblAlgn val="ctr"/>
        <c:lblOffset val="100"/>
        <c:noMultiLvlLbl val="0"/>
      </c:catAx>
      <c:valAx>
        <c:axId val="106237312"/>
        <c:scaling>
          <c:orientation val="minMax"/>
          <c:max val="1"/>
          <c:min val="0"/>
        </c:scaling>
        <c:delete val="0"/>
        <c:axPos val="l"/>
        <c:majorGridlines>
          <c:spPr>
            <a:ln>
              <a:noFill/>
            </a:ln>
          </c:spPr>
        </c:majorGridlines>
        <c:numFmt formatCode="0%" sourceLinked="1"/>
        <c:majorTickMark val="none"/>
        <c:minorTickMark val="none"/>
        <c:tickLblPos val="nextTo"/>
        <c:spPr>
          <a:ln>
            <a:solidFill>
              <a:sysClr val="windowText" lastClr="000000"/>
            </a:solidFill>
          </a:ln>
        </c:spPr>
        <c:crossAx val="106235776"/>
        <c:crosses val="autoZero"/>
        <c:crossBetween val="between"/>
      </c:valAx>
      <c:spPr>
        <a:noFill/>
        <a:ln w="25400">
          <a:noFill/>
        </a:ln>
      </c:spPr>
    </c:plotArea>
    <c:legend>
      <c:legendPos val="t"/>
      <c:layout>
        <c:manualLayout>
          <c:xMode val="edge"/>
          <c:yMode val="edge"/>
          <c:x val="6.975751109865469E-2"/>
          <c:y val="0"/>
          <c:w val="0.86918063096891829"/>
          <c:h val="7.65499627341589E-2"/>
        </c:manualLayout>
      </c:layout>
      <c:overlay val="0"/>
    </c:legend>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8006493800343916E-2"/>
          <c:y val="0.12948134200616229"/>
          <c:w val="0.89768316137206983"/>
          <c:h val="0.7123783711818632"/>
        </c:manualLayout>
      </c:layout>
      <c:barChart>
        <c:barDir val="col"/>
        <c:grouping val="clustered"/>
        <c:varyColors val="0"/>
        <c:ser>
          <c:idx val="2"/>
          <c:order val="0"/>
          <c:tx>
            <c:v>Viral Suppression</c:v>
          </c:tx>
          <c:spPr>
            <a:solidFill>
              <a:srgbClr val="FFFFCC"/>
            </a:solidFill>
            <a:ln>
              <a:solidFill>
                <a:sysClr val="windowText" lastClr="000000"/>
              </a:solidFill>
            </a:ln>
          </c:spPr>
          <c:invertIfNegative val="0"/>
          <c:dLbls>
            <c:dLbl>
              <c:idx val="0"/>
              <c:layout>
                <c:manualLayout>
                  <c:x val="-1.8714804266487979E-2"/>
                  <c:y val="-1.4492753623188406E-2"/>
                </c:manualLayout>
              </c:layout>
              <c:tx>
                <c:rich>
                  <a:bodyPr/>
                  <a:lstStyle/>
                  <a:p>
                    <a:fld id="{8846950C-2CE5-4FDA-94A5-5CB9527A1713}" type="CELLRANGE">
                      <a:rPr lang="en-US"/>
                      <a:pPr/>
                      <a:t>[CELLRANGE]</a:t>
                    </a:fld>
                    <a:endParaRPr lang="en-US" baseline="0"/>
                  </a:p>
                  <a:p>
                    <a:fld id="{F5550DC7-8C56-456E-9DE8-32AA685440ED}"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0-6325-421C-8CDF-C18A527637F0}"/>
                </c:ext>
              </c:extLst>
            </c:dLbl>
            <c:dLbl>
              <c:idx val="1"/>
              <c:layout>
                <c:manualLayout>
                  <c:x val="-2.0576131687242798E-2"/>
                  <c:y val="-3.140096618357488E-2"/>
                </c:manualLayout>
              </c:layout>
              <c:tx>
                <c:rich>
                  <a:bodyPr/>
                  <a:lstStyle/>
                  <a:p>
                    <a:fld id="{A456A2CF-321D-400E-A56A-1AB82C074146}" type="CELLRANGE">
                      <a:rPr lang="en-US"/>
                      <a:pPr/>
                      <a:t>[CELLRANGE]</a:t>
                    </a:fld>
                    <a:endParaRPr lang="en-US" baseline="0"/>
                  </a:p>
                  <a:p>
                    <a:fld id="{42C9BAB6-E0E6-4058-BBDE-2139146CBF02}"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1-6325-421C-8CDF-C18A527637F0}"/>
                </c:ext>
              </c:extLst>
            </c:dLbl>
            <c:dLbl>
              <c:idx val="2"/>
              <c:layout>
                <c:manualLayout>
                  <c:x val="-1.7832647462277092E-2"/>
                  <c:y val="-2.2141451144382595E-17"/>
                </c:manualLayout>
              </c:layout>
              <c:tx>
                <c:rich>
                  <a:bodyPr/>
                  <a:lstStyle/>
                  <a:p>
                    <a:fld id="{8912AFEA-5BA7-4142-A637-A9C5C25B3B98}" type="CELLRANGE">
                      <a:rPr lang="en-US"/>
                      <a:pPr/>
                      <a:t>[CELLRANGE]</a:t>
                    </a:fld>
                    <a:endParaRPr lang="en-US" baseline="0"/>
                  </a:p>
                  <a:p>
                    <a:fld id="{426E801C-4D0C-43AB-9169-D2DA12389394}"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2-6325-421C-8CDF-C18A527637F0}"/>
                </c:ext>
              </c:extLst>
            </c:dLbl>
            <c:dLbl>
              <c:idx val="3"/>
              <c:layout>
                <c:manualLayout>
                  <c:x val="-1.646090534979424E-2"/>
                  <c:y val="-1.4492753623188429E-2"/>
                </c:manualLayout>
              </c:layout>
              <c:tx>
                <c:rich>
                  <a:bodyPr/>
                  <a:lstStyle/>
                  <a:p>
                    <a:fld id="{CCCC8E97-FC7E-4156-A794-68DF1C0B6A74}" type="CELLRANGE">
                      <a:rPr lang="en-US"/>
                      <a:pPr/>
                      <a:t>[CELLRANGE]</a:t>
                    </a:fld>
                    <a:endParaRPr lang="en-US" baseline="0"/>
                  </a:p>
                  <a:p>
                    <a:fld id="{70E68636-9D3F-40BC-A070-23BF37889F18}"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3-6325-421C-8CDF-C18A527637F0}"/>
                </c:ext>
              </c:extLst>
            </c:dLbl>
            <c:dLbl>
              <c:idx val="4"/>
              <c:layout>
                <c:manualLayout>
                  <c:x val="-6.8587105624143664E-3"/>
                  <c:y val="-2.4154589371980675E-3"/>
                </c:manualLayout>
              </c:layout>
              <c:tx>
                <c:rich>
                  <a:bodyPr/>
                  <a:lstStyle/>
                  <a:p>
                    <a:fld id="{FF39A6E3-C4EA-40A9-9142-8E8EA7B2309B}" type="CELLRANGE">
                      <a:rPr lang="en-US"/>
                      <a:pPr/>
                      <a:t>[CELLRANGE]</a:t>
                    </a:fld>
                    <a:endParaRPr lang="en-US" baseline="0"/>
                  </a:p>
                  <a:p>
                    <a:fld id="{DA6860D2-801B-43E5-B8C2-367D4D51F00F}" type="VALUE">
                      <a:rPr lang="en-US"/>
                      <a:pPr/>
                      <a:t>[VALUE]</a:t>
                    </a:fld>
                    <a:endParaRPr lang="en-US"/>
                  </a:p>
                </c:rich>
              </c:tx>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4-6325-421C-8CDF-C18A527637F0}"/>
                </c:ext>
              </c:extLst>
            </c:dLbl>
            <c:spPr>
              <a:noFill/>
              <a:ln>
                <a:noFill/>
              </a:ln>
              <a:effectLst/>
            </c:spPr>
            <c:txPr>
              <a:bodyPr wrap="square" lIns="38100" tIns="19050" rIns="38100" bIns="19050" anchor="ctr">
                <a:spAutoFit/>
              </a:bodyPr>
              <a:lstStyle/>
              <a:p>
                <a:pPr>
                  <a:defRPr sz="1800"/>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ext>
            </c:extLst>
          </c:dLbls>
          <c:cat>
            <c:strRef>
              <c:f>(REGION2018!$A$1,REGION2018!$E$1,REGION2018!$I$1,REGION2018!$M$1,REGION2018!$Q$1)</c:f>
              <c:strCache>
                <c:ptCount val="5"/>
                <c:pt idx="0">
                  <c:v>Northwest (N=2,065)</c:v>
                </c:pt>
                <c:pt idx="1">
                  <c:v>Northern (N=1,139)</c:v>
                </c:pt>
                <c:pt idx="2">
                  <c:v>Southwest (N=923)</c:v>
                </c:pt>
                <c:pt idx="3">
                  <c:v>Central (N=1,233)</c:v>
                </c:pt>
                <c:pt idx="4">
                  <c:v>Eastern (N=2,919)</c:v>
                </c:pt>
              </c:strCache>
            </c:strRef>
          </c:cat>
          <c:val>
            <c:numRef>
              <c:f>(REGION!$C$13,REGION!$K$13,REGION!$S$13,REGION!$AA$13,REGION!$AI$13)</c:f>
              <c:numCache>
                <c:formatCode>0%</c:formatCode>
                <c:ptCount val="5"/>
                <c:pt idx="0">
                  <c:v>0.79874776386404289</c:v>
                </c:pt>
                <c:pt idx="1">
                  <c:v>0.8523090992226795</c:v>
                </c:pt>
                <c:pt idx="2">
                  <c:v>0.83829444891391791</c:v>
                </c:pt>
                <c:pt idx="3">
                  <c:v>0.81361175560711518</c:v>
                </c:pt>
                <c:pt idx="4">
                  <c:v>0.78987898789878985</c:v>
                </c:pt>
              </c:numCache>
            </c:numRef>
          </c:val>
          <c:extLst>
            <c:ext xmlns:c15="http://schemas.microsoft.com/office/drawing/2012/chart" uri="{02D57815-91ED-43cb-92C2-25804820EDAC}">
              <c15:datalabelsRange>
                <c15:f>REGION2018!$F$16:$F$20</c15:f>
                <c15:dlblRangeCache>
                  <c:ptCount val="5"/>
                  <c:pt idx="0">
                    <c:v>N=49</c:v>
                  </c:pt>
                  <c:pt idx="1">
                    <c:v>N=107</c:v>
                  </c:pt>
                  <c:pt idx="2">
                    <c:v>N=39</c:v>
                  </c:pt>
                  <c:pt idx="3">
                    <c:v>N=59</c:v>
                  </c:pt>
                  <c:pt idx="4">
                    <c:v>N=92</c:v>
                  </c:pt>
                </c15:dlblRangeCache>
              </c15:datalabelsRange>
            </c:ext>
            <c:ext xmlns:c16="http://schemas.microsoft.com/office/drawing/2014/chart" uri="{C3380CC4-5D6E-409C-BE32-E72D297353CC}">
              <c16:uniqueId val="{00000005-6325-421C-8CDF-C18A527637F0}"/>
            </c:ext>
          </c:extLst>
        </c:ser>
        <c:ser>
          <c:idx val="0"/>
          <c:order val="1"/>
          <c:tx>
            <c:v>Retention</c:v>
          </c:tx>
          <c:spPr>
            <a:solidFill>
              <a:srgbClr val="A1DAB4"/>
            </a:solidFill>
            <a:ln>
              <a:solidFill>
                <a:sysClr val="windowText" lastClr="000000"/>
              </a:solidFill>
            </a:ln>
          </c:spPr>
          <c:invertIfNegative val="0"/>
          <c:dLbls>
            <c:spPr>
              <a:noFill/>
              <a:ln>
                <a:noFill/>
              </a:ln>
              <a:effectLst/>
            </c:spPr>
            <c:txPr>
              <a:bodyPr wrap="square" lIns="38100" tIns="19050" rIns="38100" bIns="19050" anchor="ctr">
                <a:spAutoFit/>
              </a:bodyPr>
              <a:lstStyle/>
              <a:p>
                <a:pPr>
                  <a:defRPr sz="1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(REGION2018!$A$1,REGION2018!$E$1,REGION2018!$I$1,REGION2018!$M$1,REGION2018!$Q$1)</c:f>
              <c:strCache>
                <c:ptCount val="5"/>
                <c:pt idx="0">
                  <c:v>Northwest (N=2,065)</c:v>
                </c:pt>
                <c:pt idx="1">
                  <c:v>Northern (N=1,139)</c:v>
                </c:pt>
                <c:pt idx="2">
                  <c:v>Southwest (N=923)</c:v>
                </c:pt>
                <c:pt idx="3">
                  <c:v>Central (N=1,233)</c:v>
                </c:pt>
                <c:pt idx="4">
                  <c:v>Eastern (N=2,919)</c:v>
                </c:pt>
              </c:strCache>
            </c:strRef>
          </c:cat>
          <c:val>
            <c:numRef>
              <c:f>(REGION2018!$C$9,REGION2018!$G$9,REGION2018!$K$9,REGION2018!$O$9,REGION2018!$S$9)</c:f>
              <c:numCache>
                <c:formatCode>0%</c:formatCode>
                <c:ptCount val="5"/>
                <c:pt idx="0">
                  <c:v>0.93090569561157799</c:v>
                </c:pt>
                <c:pt idx="1">
                  <c:v>0.92267050912584059</c:v>
                </c:pt>
                <c:pt idx="2">
                  <c:v>0.94195688225538976</c:v>
                </c:pt>
                <c:pt idx="3">
                  <c:v>0.90850202429149796</c:v>
                </c:pt>
                <c:pt idx="4">
                  <c:v>0.89950701554797119</c:v>
                </c:pt>
              </c:numCache>
            </c:numRef>
          </c:val>
          <c:extLst>
            <c:ext xmlns:c16="http://schemas.microsoft.com/office/drawing/2014/chart" uri="{C3380CC4-5D6E-409C-BE32-E72D297353CC}">
              <c16:uniqueId val="{00000006-6325-421C-8CDF-C18A527637F0}"/>
            </c:ext>
          </c:extLst>
        </c:ser>
        <c:ser>
          <c:idx val="1"/>
          <c:order val="2"/>
          <c:tx>
            <c:v>Linkage to HIV Care</c:v>
          </c:tx>
          <c:spPr>
            <a:solidFill>
              <a:srgbClr val="253494"/>
            </a:solidFill>
            <a:ln>
              <a:solidFill>
                <a:sysClr val="windowText" lastClr="000000"/>
              </a:solidFill>
            </a:ln>
          </c:spPr>
          <c:invertIfNegative val="0"/>
          <c:dLbls>
            <c:spPr>
              <a:noFill/>
              <a:ln>
                <a:noFill/>
              </a:ln>
              <a:effectLst/>
            </c:spPr>
            <c:txPr>
              <a:bodyPr wrap="square" lIns="38100" tIns="19050" rIns="38100" bIns="19050" anchor="ctr">
                <a:spAutoFit/>
              </a:bodyPr>
              <a:lstStyle/>
              <a:p>
                <a:pPr>
                  <a:defRPr sz="1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(REGION2018!$A$1,REGION2018!$E$1,REGION2018!$I$1,REGION2018!$M$1,REGION2018!$Q$1)</c:f>
              <c:strCache>
                <c:ptCount val="5"/>
                <c:pt idx="0">
                  <c:v>Northwest (N=2,065)</c:v>
                </c:pt>
                <c:pt idx="1">
                  <c:v>Northern (N=1,139)</c:v>
                </c:pt>
                <c:pt idx="2">
                  <c:v>Southwest (N=923)</c:v>
                </c:pt>
                <c:pt idx="3">
                  <c:v>Central (N=1,233)</c:v>
                </c:pt>
                <c:pt idx="4">
                  <c:v>Eastern (N=2,919)</c:v>
                </c:pt>
              </c:strCache>
            </c:strRef>
          </c:cat>
          <c:val>
            <c:numRef>
              <c:f>(REGION2018!$C$5,REGION2018!$G$5,REGION2018!$K$5,REGION2018!$O$5,REGION2018!$S$5)</c:f>
              <c:numCache>
                <c:formatCode>0%</c:formatCode>
                <c:ptCount val="5"/>
                <c:pt idx="0">
                  <c:v>0.87755102040816324</c:v>
                </c:pt>
                <c:pt idx="1">
                  <c:v>0.88785046728971961</c:v>
                </c:pt>
                <c:pt idx="2">
                  <c:v>0.87179487179487181</c:v>
                </c:pt>
                <c:pt idx="3">
                  <c:v>0.79661016949152541</c:v>
                </c:pt>
                <c:pt idx="4">
                  <c:v>0.86956521739130432</c:v>
                </c:pt>
              </c:numCache>
            </c:numRef>
          </c:val>
          <c:extLst>
            <c:ext xmlns:c16="http://schemas.microsoft.com/office/drawing/2014/chart" uri="{C3380CC4-5D6E-409C-BE32-E72D297353CC}">
              <c16:uniqueId val="{00000007-6325-421C-8CDF-C18A527637F0}"/>
            </c:ext>
          </c:extLst>
        </c:ser>
        <c:dLbls>
          <c:showLegendKey val="0"/>
          <c:showVal val="0"/>
          <c:showCatName val="0"/>
          <c:showSerName val="0"/>
          <c:showPercent val="0"/>
          <c:showBubbleSize val="0"/>
        </c:dLbls>
        <c:gapWidth val="92"/>
        <c:axId val="175102208"/>
        <c:axId val="175403776"/>
      </c:barChart>
      <c:catAx>
        <c:axId val="175102208"/>
        <c:scaling>
          <c:orientation val="minMax"/>
        </c:scaling>
        <c:delete val="0"/>
        <c:axPos val="b"/>
        <c:numFmt formatCode="General" sourceLinked="0"/>
        <c:majorTickMark val="none"/>
        <c:minorTickMark val="none"/>
        <c:tickLblPos val="nextTo"/>
        <c:spPr>
          <a:ln>
            <a:solidFill>
              <a:sysClr val="windowText" lastClr="000000"/>
            </a:solidFill>
          </a:ln>
        </c:spPr>
        <c:crossAx val="175403776"/>
        <c:crosses val="autoZero"/>
        <c:auto val="1"/>
        <c:lblAlgn val="ctr"/>
        <c:lblOffset val="100"/>
        <c:noMultiLvlLbl val="0"/>
      </c:catAx>
      <c:valAx>
        <c:axId val="175403776"/>
        <c:scaling>
          <c:orientation val="minMax"/>
          <c:max val="1"/>
          <c:min val="0"/>
        </c:scaling>
        <c:delete val="0"/>
        <c:axPos val="l"/>
        <c:majorGridlines>
          <c:spPr>
            <a:ln>
              <a:noFill/>
            </a:ln>
          </c:spPr>
        </c:majorGridlines>
        <c:numFmt formatCode="0%" sourceLinked="1"/>
        <c:majorTickMark val="none"/>
        <c:minorTickMark val="none"/>
        <c:tickLblPos val="nextTo"/>
        <c:spPr>
          <a:ln>
            <a:solidFill>
              <a:sysClr val="windowText" lastClr="000000"/>
            </a:solidFill>
          </a:ln>
        </c:spPr>
        <c:crossAx val="175102208"/>
        <c:crosses val="autoZero"/>
        <c:crossBetween val="between"/>
      </c:valAx>
      <c:spPr>
        <a:noFill/>
        <a:ln w="25400">
          <a:noFill/>
        </a:ln>
      </c:spPr>
    </c:plotArea>
    <c:legend>
      <c:legendPos val="t"/>
      <c:overlay val="0"/>
    </c:legend>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ln>
              <a:solidFill>
                <a:sysClr val="windowText" lastClr="000000"/>
              </a:solidFill>
            </a:ln>
          </c:spPr>
          <c:invertIfNegative val="0"/>
          <c:dPt>
            <c:idx val="0"/>
            <c:invertIfNegative val="0"/>
            <c:bubble3D val="0"/>
            <c:spPr>
              <a:solidFill>
                <a:srgbClr val="FFFFCC"/>
              </a:solidFill>
              <a:ln>
                <a:solidFill>
                  <a:sysClr val="windowText" lastClr="000000"/>
                </a:solidFill>
              </a:ln>
            </c:spPr>
            <c:extLst>
              <c:ext xmlns:c16="http://schemas.microsoft.com/office/drawing/2014/chart" uri="{C3380CC4-5D6E-409C-BE32-E72D297353CC}">
                <c16:uniqueId val="{00000001-7788-49CC-BBCE-4D218A1AC20B}"/>
              </c:ext>
            </c:extLst>
          </c:dPt>
          <c:dPt>
            <c:idx val="1"/>
            <c:invertIfNegative val="0"/>
            <c:bubble3D val="0"/>
            <c:spPr>
              <a:solidFill>
                <a:srgbClr val="A1DAB4"/>
              </a:solidFill>
              <a:ln>
                <a:solidFill>
                  <a:sysClr val="windowText" lastClr="000000"/>
                </a:solidFill>
              </a:ln>
            </c:spPr>
            <c:extLst>
              <c:ext xmlns:c16="http://schemas.microsoft.com/office/drawing/2014/chart" uri="{C3380CC4-5D6E-409C-BE32-E72D297353CC}">
                <c16:uniqueId val="{00000003-7788-49CC-BBCE-4D218A1AC20B}"/>
              </c:ext>
            </c:extLst>
          </c:dPt>
          <c:dPt>
            <c:idx val="2"/>
            <c:invertIfNegative val="0"/>
            <c:bubble3D val="0"/>
            <c:spPr>
              <a:solidFill>
                <a:srgbClr val="253494"/>
              </a:solidFill>
              <a:ln>
                <a:solidFill>
                  <a:sysClr val="windowText" lastClr="000000"/>
                </a:solidFill>
              </a:ln>
            </c:spPr>
            <c:extLst>
              <c:ext xmlns:c16="http://schemas.microsoft.com/office/drawing/2014/chart" uri="{C3380CC4-5D6E-409C-BE32-E72D297353CC}">
                <c16:uniqueId val="{00000005-7788-49CC-BBCE-4D218A1AC20B}"/>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(LINKAGE!$A$3,LINKAGE!$A$4,LINKAGE!$A$5)</c:f>
              <c:strCache>
                <c:ptCount val="3"/>
                <c:pt idx="0">
                  <c:v>June 1, 2016 - May 31, 2017 (N=441)</c:v>
                </c:pt>
                <c:pt idx="1">
                  <c:v>June 1, 2017 - May 31, 2018 (N=420)</c:v>
                </c:pt>
                <c:pt idx="2">
                  <c:v>June 1, 2018 - May 31, 2019 (N=346)</c:v>
                </c:pt>
              </c:strCache>
            </c:strRef>
          </c:cat>
          <c:val>
            <c:numRef>
              <c:f>LINKAGE!$C$3:$C$5</c:f>
              <c:numCache>
                <c:formatCode>0%</c:formatCode>
                <c:ptCount val="3"/>
                <c:pt idx="0">
                  <c:v>0.79</c:v>
                </c:pt>
                <c:pt idx="1">
                  <c:v>0.83</c:v>
                </c:pt>
                <c:pt idx="2">
                  <c:v>0.86</c:v>
                </c:pt>
              </c:numCache>
            </c:numRef>
          </c:val>
          <c:extLst>
            <c:ext xmlns:c16="http://schemas.microsoft.com/office/drawing/2014/chart" uri="{C3380CC4-5D6E-409C-BE32-E72D297353CC}">
              <c16:uniqueId val="{00000006-7788-49CC-BBCE-4D218A1AC20B}"/>
            </c:ext>
          </c:extLst>
        </c:ser>
        <c:ser>
          <c:idx val="1"/>
          <c:order val="1"/>
          <c:tx>
            <c:strRef>
              <c:f>LINKAGE!$D$2</c:f>
              <c:strCache>
                <c:ptCount val="1"/>
                <c:pt idx="0">
                  <c:v>NHAS goal</c:v>
                </c:pt>
              </c:strCache>
            </c:strRef>
          </c:tx>
          <c:spPr>
            <a:solidFill>
              <a:srgbClr val="41B6C4">
                <a:alpha val="40000"/>
              </a:srgb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(LINKAGE!$A$3,LINKAGE!$A$4,LINKAGE!$A$5)</c:f>
              <c:strCache>
                <c:ptCount val="3"/>
                <c:pt idx="0">
                  <c:v>June 1, 2016 - May 31, 2017 (N=441)</c:v>
                </c:pt>
                <c:pt idx="1">
                  <c:v>June 1, 2017 - May 31, 2018 (N=420)</c:v>
                </c:pt>
                <c:pt idx="2">
                  <c:v>June 1, 2018 - May 31, 2019 (N=346)</c:v>
                </c:pt>
              </c:strCache>
            </c:strRef>
          </c:cat>
          <c:val>
            <c:numRef>
              <c:f>(LINKAGE!$E$3,LINKAGE!$E$4,LINKAGE!$E$5)</c:f>
              <c:numCache>
                <c:formatCode>0%</c:formatCode>
                <c:ptCount val="3"/>
                <c:pt idx="0">
                  <c:v>5.9999999999999942E-2</c:v>
                </c:pt>
                <c:pt idx="1">
                  <c:v>2.0000000000000018E-2</c:v>
                </c:pt>
              </c:numCache>
            </c:numRef>
          </c:val>
          <c:extLst>
            <c:ext xmlns:c16="http://schemas.microsoft.com/office/drawing/2014/chart" uri="{C3380CC4-5D6E-409C-BE32-E72D297353CC}">
              <c16:uniqueId val="{00000007-7788-49CC-BBCE-4D218A1AC20B}"/>
            </c:ext>
          </c:extLst>
        </c:ser>
        <c:dLbls>
          <c:showLegendKey val="0"/>
          <c:showVal val="0"/>
          <c:showCatName val="0"/>
          <c:showSerName val="0"/>
          <c:showPercent val="0"/>
          <c:showBubbleSize val="0"/>
        </c:dLbls>
        <c:gapWidth val="150"/>
        <c:overlap val="100"/>
        <c:axId val="107472384"/>
        <c:axId val="107473920"/>
      </c:barChart>
      <c:lineChart>
        <c:grouping val="standard"/>
        <c:varyColors val="0"/>
        <c:ser>
          <c:idx val="2"/>
          <c:order val="2"/>
          <c:tx>
            <c:strRef>
              <c:f>LINKAGE!$D$2</c:f>
              <c:strCache>
                <c:ptCount val="1"/>
                <c:pt idx="0">
                  <c:v>NHAS goal</c:v>
                </c:pt>
              </c:strCache>
            </c:strRef>
          </c:tx>
          <c:spPr>
            <a:ln w="31750" cmpd="sng">
              <a:solidFill>
                <a:srgbClr val="FF0000"/>
              </a:solidFill>
              <a:prstDash val="sysDash"/>
            </a:ln>
          </c:spPr>
          <c:marker>
            <c:symbol val="none"/>
          </c:marker>
          <c:val>
            <c:numRef>
              <c:f>LINKAGE!$D$3:$D$5</c:f>
              <c:numCache>
                <c:formatCode>General</c:formatCode>
                <c:ptCount val="3"/>
                <c:pt idx="0">
                  <c:v>0.85</c:v>
                </c:pt>
                <c:pt idx="1">
                  <c:v>0.85</c:v>
                </c:pt>
                <c:pt idx="2">
                  <c:v>0.85</c:v>
                </c:pt>
              </c:numCache>
            </c:numRef>
          </c:val>
          <c:smooth val="0"/>
          <c:extLst>
            <c:ext xmlns:c16="http://schemas.microsoft.com/office/drawing/2014/chart" uri="{C3380CC4-5D6E-409C-BE32-E72D297353CC}">
              <c16:uniqueId val="{00000008-7788-49CC-BBCE-4D218A1AC20B}"/>
            </c:ext>
          </c:extLst>
        </c:ser>
        <c:dLbls>
          <c:showLegendKey val="0"/>
          <c:showVal val="0"/>
          <c:showCatName val="0"/>
          <c:showSerName val="0"/>
          <c:showPercent val="0"/>
          <c:showBubbleSize val="0"/>
        </c:dLbls>
        <c:marker val="1"/>
        <c:smooth val="0"/>
        <c:axId val="107472384"/>
        <c:axId val="107473920"/>
      </c:lineChart>
      <c:catAx>
        <c:axId val="107472384"/>
        <c:scaling>
          <c:orientation val="minMax"/>
        </c:scaling>
        <c:delete val="0"/>
        <c:axPos val="b"/>
        <c:numFmt formatCode="General" sourceLinked="0"/>
        <c:majorTickMark val="none"/>
        <c:minorTickMark val="none"/>
        <c:tickLblPos val="nextTo"/>
        <c:spPr>
          <a:noFill/>
          <a:ln>
            <a:solidFill>
              <a:schemeClr val="tx1"/>
            </a:solidFill>
          </a:ln>
        </c:spPr>
        <c:txPr>
          <a:bodyPr/>
          <a:lstStyle/>
          <a:p>
            <a:pPr>
              <a:defRPr>
                <a:latin typeface="+mn-lt"/>
              </a:defRPr>
            </a:pPr>
            <a:endParaRPr lang="en-US"/>
          </a:p>
        </c:txPr>
        <c:crossAx val="107473920"/>
        <c:crosses val="autoZero"/>
        <c:auto val="1"/>
        <c:lblAlgn val="ctr"/>
        <c:lblOffset val="100"/>
        <c:noMultiLvlLbl val="0"/>
      </c:catAx>
      <c:valAx>
        <c:axId val="107473920"/>
        <c:scaling>
          <c:orientation val="minMax"/>
          <c:max val="1"/>
        </c:scaling>
        <c:delete val="0"/>
        <c:axPos val="l"/>
        <c:majorGridlines>
          <c:spPr>
            <a:ln>
              <a:noFill/>
            </a:ln>
          </c:spPr>
        </c:majorGridlines>
        <c:numFmt formatCode="0%" sourceLinked="1"/>
        <c:majorTickMark val="none"/>
        <c:minorTickMark val="none"/>
        <c:tickLblPos val="nextTo"/>
        <c:spPr>
          <a:ln>
            <a:solidFill>
              <a:schemeClr val="tx1"/>
            </a:solidFill>
          </a:ln>
        </c:spPr>
        <c:txPr>
          <a:bodyPr/>
          <a:lstStyle/>
          <a:p>
            <a:pPr>
              <a:defRPr sz="2400"/>
            </a:pPr>
            <a:endParaRPr lang="en-US"/>
          </a:p>
        </c:txPr>
        <c:crossAx val="107472384"/>
        <c:crosses val="autoZero"/>
        <c:crossBetween val="between"/>
      </c:valAx>
      <c:spPr>
        <a:noFill/>
      </c:spPr>
    </c:plotArea>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ln>
              <a:solidFill>
                <a:sysClr val="windowText" lastClr="000000"/>
              </a:solidFill>
            </a:ln>
          </c:spPr>
          <c:invertIfNegative val="0"/>
          <c:dPt>
            <c:idx val="0"/>
            <c:invertIfNegative val="0"/>
            <c:bubble3D val="0"/>
            <c:spPr>
              <a:solidFill>
                <a:srgbClr val="FFFFCC"/>
              </a:solidFill>
              <a:ln>
                <a:solidFill>
                  <a:sysClr val="windowText" lastClr="000000"/>
                </a:solidFill>
              </a:ln>
            </c:spPr>
            <c:extLst>
              <c:ext xmlns:c16="http://schemas.microsoft.com/office/drawing/2014/chart" uri="{C3380CC4-5D6E-409C-BE32-E72D297353CC}">
                <c16:uniqueId val="{00000001-1272-40B8-A203-0617788616CB}"/>
              </c:ext>
            </c:extLst>
          </c:dPt>
          <c:dPt>
            <c:idx val="1"/>
            <c:invertIfNegative val="0"/>
            <c:bubble3D val="0"/>
            <c:spPr>
              <a:solidFill>
                <a:srgbClr val="A1DAB4"/>
              </a:solidFill>
              <a:ln>
                <a:solidFill>
                  <a:sysClr val="windowText" lastClr="000000"/>
                </a:solidFill>
              </a:ln>
            </c:spPr>
            <c:extLst>
              <c:ext xmlns:c16="http://schemas.microsoft.com/office/drawing/2014/chart" uri="{C3380CC4-5D6E-409C-BE32-E72D297353CC}">
                <c16:uniqueId val="{00000003-1272-40B8-A203-0617788616CB}"/>
              </c:ext>
            </c:extLst>
          </c:dPt>
          <c:dPt>
            <c:idx val="2"/>
            <c:invertIfNegative val="0"/>
            <c:bubble3D val="0"/>
            <c:spPr>
              <a:solidFill>
                <a:srgbClr val="253494"/>
              </a:solidFill>
              <a:ln>
                <a:solidFill>
                  <a:sysClr val="windowText" lastClr="000000"/>
                </a:solidFill>
              </a:ln>
            </c:spPr>
            <c:extLst>
              <c:ext xmlns:c16="http://schemas.microsoft.com/office/drawing/2014/chart" uri="{C3380CC4-5D6E-409C-BE32-E72D297353CC}">
                <c16:uniqueId val="{00000005-1272-40B8-A203-0617788616CB}"/>
              </c:ext>
            </c:extLst>
          </c:dPt>
          <c:dLbls>
            <c:dLbl>
              <c:idx val="2"/>
              <c:spPr/>
              <c:txPr>
                <a:bodyPr/>
                <a:lstStyle/>
                <a:p>
                  <a:pPr>
                    <a:defRPr>
                      <a:solidFill>
                        <a:schemeClr val="bg1"/>
                      </a:solidFill>
                    </a:defRPr>
                  </a:pPr>
                  <a:endParaRPr lang="en-US"/>
                </a:p>
              </c:txPr>
              <c:showLegendKey val="0"/>
              <c:showVal val="1"/>
              <c:showCatName val="0"/>
              <c:showSerName val="0"/>
              <c:showPercent val="0"/>
              <c:showBubbleSize val="0"/>
              <c:extLst>
                <c:ext xmlns:c16="http://schemas.microsoft.com/office/drawing/2014/chart" uri="{C3380CC4-5D6E-409C-BE32-E72D297353CC}">
                  <c16:uniqueId val="{00000005-1272-40B8-A203-0617788616CB}"/>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(RETENTION!$A$3,RETENTION!$A$4,RETENTION!$A$5)</c:f>
              <c:strCache>
                <c:ptCount val="3"/>
                <c:pt idx="0">
                  <c:v>June 1, 2016 - May 31, 2017 (N=8,951)</c:v>
                </c:pt>
                <c:pt idx="1">
                  <c:v>June 1, 2017 - May 31, 2018 (N=8,319)</c:v>
                </c:pt>
                <c:pt idx="2">
                  <c:v>June 1, 2018 - May 31, 2019 (N=8,231)</c:v>
                </c:pt>
              </c:strCache>
            </c:strRef>
          </c:cat>
          <c:val>
            <c:numRef>
              <c:f>RETENTION!$C$3:$C$5</c:f>
              <c:numCache>
                <c:formatCode>0%</c:formatCode>
                <c:ptCount val="3"/>
                <c:pt idx="0">
                  <c:v>0.91</c:v>
                </c:pt>
                <c:pt idx="1">
                  <c:v>0.78</c:v>
                </c:pt>
                <c:pt idx="2">
                  <c:v>0.82</c:v>
                </c:pt>
              </c:numCache>
            </c:numRef>
          </c:val>
          <c:extLst>
            <c:ext xmlns:c16="http://schemas.microsoft.com/office/drawing/2014/chart" uri="{C3380CC4-5D6E-409C-BE32-E72D297353CC}">
              <c16:uniqueId val="{00000006-1272-40B8-A203-0617788616CB}"/>
            </c:ext>
          </c:extLst>
        </c:ser>
        <c:ser>
          <c:idx val="1"/>
          <c:order val="1"/>
          <c:tx>
            <c:strRef>
              <c:f>RETENTION!$D$2</c:f>
              <c:strCache>
                <c:ptCount val="1"/>
                <c:pt idx="0">
                  <c:v>NHAS goal</c:v>
                </c:pt>
              </c:strCache>
            </c:strRef>
          </c:tx>
          <c:spPr>
            <a:solidFill>
              <a:srgbClr val="41B6C4">
                <a:alpha val="40000"/>
              </a:srgbClr>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(RETENTION!$A$3,RETENTION!$A$4,RETENTION!$A$5)</c:f>
              <c:strCache>
                <c:ptCount val="3"/>
                <c:pt idx="0">
                  <c:v>June 1, 2016 - May 31, 2017 (N=8,951)</c:v>
                </c:pt>
                <c:pt idx="1">
                  <c:v>June 1, 2017 - May 31, 2018 (N=8,319)</c:v>
                </c:pt>
                <c:pt idx="2">
                  <c:v>June 1, 2018 - May 31, 2019 (N=8,231)</c:v>
                </c:pt>
              </c:strCache>
            </c:strRef>
          </c:cat>
          <c:val>
            <c:numRef>
              <c:f>(RETENTION!$E$3,RETENTION!$E$4,RETENTION!$E$5)</c:f>
              <c:numCache>
                <c:formatCode>General</c:formatCode>
                <c:ptCount val="3"/>
                <c:pt idx="1">
                  <c:v>0.12</c:v>
                </c:pt>
                <c:pt idx="2">
                  <c:v>8.0000000000000071E-2</c:v>
                </c:pt>
              </c:numCache>
            </c:numRef>
          </c:val>
          <c:extLst>
            <c:ext xmlns:c16="http://schemas.microsoft.com/office/drawing/2014/chart" uri="{C3380CC4-5D6E-409C-BE32-E72D297353CC}">
              <c16:uniqueId val="{00000007-1272-40B8-A203-0617788616CB}"/>
            </c:ext>
          </c:extLst>
        </c:ser>
        <c:dLbls>
          <c:showLegendKey val="0"/>
          <c:showVal val="0"/>
          <c:showCatName val="0"/>
          <c:showSerName val="0"/>
          <c:showPercent val="0"/>
          <c:showBubbleSize val="0"/>
        </c:dLbls>
        <c:gapWidth val="150"/>
        <c:overlap val="100"/>
        <c:axId val="117559296"/>
        <c:axId val="117560832"/>
      </c:barChart>
      <c:lineChart>
        <c:grouping val="standard"/>
        <c:varyColors val="0"/>
        <c:ser>
          <c:idx val="2"/>
          <c:order val="2"/>
          <c:tx>
            <c:strRef>
              <c:f>RETENTION!$D$2</c:f>
              <c:strCache>
                <c:ptCount val="1"/>
                <c:pt idx="0">
                  <c:v>NHAS goal</c:v>
                </c:pt>
              </c:strCache>
            </c:strRef>
          </c:tx>
          <c:spPr>
            <a:ln>
              <a:solidFill>
                <a:srgbClr val="FF0000"/>
              </a:solidFill>
            </a:ln>
          </c:spPr>
          <c:marker>
            <c:symbol val="none"/>
          </c:marker>
          <c:dPt>
            <c:idx val="1"/>
            <c:bubble3D val="0"/>
            <c:spPr>
              <a:ln>
                <a:solidFill>
                  <a:srgbClr val="FF0000"/>
                </a:solidFill>
                <a:prstDash val="sysDash"/>
              </a:ln>
            </c:spPr>
            <c:extLst>
              <c:ext xmlns:c16="http://schemas.microsoft.com/office/drawing/2014/chart" uri="{C3380CC4-5D6E-409C-BE32-E72D297353CC}">
                <c16:uniqueId val="{00000009-1272-40B8-A203-0617788616CB}"/>
              </c:ext>
            </c:extLst>
          </c:dPt>
          <c:dPt>
            <c:idx val="2"/>
            <c:bubble3D val="0"/>
            <c:spPr>
              <a:ln>
                <a:solidFill>
                  <a:srgbClr val="FF0000"/>
                </a:solidFill>
                <a:prstDash val="sysDash"/>
              </a:ln>
            </c:spPr>
            <c:extLst>
              <c:ext xmlns:c16="http://schemas.microsoft.com/office/drawing/2014/chart" uri="{C3380CC4-5D6E-409C-BE32-E72D297353CC}">
                <c16:uniqueId val="{0000000B-1272-40B8-A203-0617788616CB}"/>
              </c:ext>
            </c:extLst>
          </c:dPt>
          <c:val>
            <c:numRef>
              <c:f>RETENTION!$D$3:$D$5</c:f>
              <c:numCache>
                <c:formatCode>0%</c:formatCode>
                <c:ptCount val="3"/>
                <c:pt idx="0">
                  <c:v>0.9</c:v>
                </c:pt>
                <c:pt idx="1">
                  <c:v>0.9</c:v>
                </c:pt>
                <c:pt idx="2">
                  <c:v>0.9</c:v>
                </c:pt>
              </c:numCache>
            </c:numRef>
          </c:val>
          <c:smooth val="0"/>
          <c:extLst>
            <c:ext xmlns:c16="http://schemas.microsoft.com/office/drawing/2014/chart" uri="{C3380CC4-5D6E-409C-BE32-E72D297353CC}">
              <c16:uniqueId val="{0000000C-1272-40B8-A203-0617788616CB}"/>
            </c:ext>
          </c:extLst>
        </c:ser>
        <c:dLbls>
          <c:showLegendKey val="0"/>
          <c:showVal val="0"/>
          <c:showCatName val="0"/>
          <c:showSerName val="0"/>
          <c:showPercent val="0"/>
          <c:showBubbleSize val="0"/>
        </c:dLbls>
        <c:marker val="1"/>
        <c:smooth val="0"/>
        <c:axId val="117559296"/>
        <c:axId val="117560832"/>
      </c:lineChart>
      <c:catAx>
        <c:axId val="117559296"/>
        <c:scaling>
          <c:orientation val="minMax"/>
        </c:scaling>
        <c:delete val="0"/>
        <c:axPos val="b"/>
        <c:numFmt formatCode="General" sourceLinked="0"/>
        <c:majorTickMark val="none"/>
        <c:minorTickMark val="none"/>
        <c:tickLblPos val="nextTo"/>
        <c:spPr>
          <a:noFill/>
          <a:ln>
            <a:solidFill>
              <a:schemeClr val="tx1"/>
            </a:solidFill>
          </a:ln>
        </c:spPr>
        <c:crossAx val="117560832"/>
        <c:crosses val="autoZero"/>
        <c:auto val="1"/>
        <c:lblAlgn val="ctr"/>
        <c:lblOffset val="100"/>
        <c:noMultiLvlLbl val="0"/>
      </c:catAx>
      <c:valAx>
        <c:axId val="117560832"/>
        <c:scaling>
          <c:orientation val="minMax"/>
          <c:max val="1"/>
        </c:scaling>
        <c:delete val="0"/>
        <c:axPos val="l"/>
        <c:majorGridlines>
          <c:spPr>
            <a:ln>
              <a:noFill/>
            </a:ln>
          </c:spPr>
        </c:majorGridlines>
        <c:numFmt formatCode="0%" sourceLinked="1"/>
        <c:majorTickMark val="out"/>
        <c:minorTickMark val="none"/>
        <c:tickLblPos val="nextTo"/>
        <c:spPr>
          <a:ln>
            <a:solidFill>
              <a:schemeClr val="tx1"/>
            </a:solidFill>
          </a:ln>
        </c:spPr>
        <c:crossAx val="117559296"/>
        <c:crosses val="autoZero"/>
        <c:crossBetween val="between"/>
      </c:valAx>
      <c:spPr>
        <a:noFill/>
      </c:spPr>
    </c:plotArea>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225888607144446"/>
          <c:y val="3.4023247094113238E-2"/>
          <c:w val="0.86220439076471378"/>
          <c:h val="0.81830867295434229"/>
        </c:manualLayout>
      </c:layout>
      <c:barChart>
        <c:barDir val="col"/>
        <c:grouping val="stacked"/>
        <c:varyColors val="0"/>
        <c:ser>
          <c:idx val="0"/>
          <c:order val="0"/>
          <c:spPr>
            <a:ln>
              <a:solidFill>
                <a:sysClr val="windowText" lastClr="000000"/>
              </a:solidFill>
            </a:ln>
          </c:spPr>
          <c:invertIfNegative val="0"/>
          <c:dPt>
            <c:idx val="0"/>
            <c:invertIfNegative val="0"/>
            <c:bubble3D val="0"/>
            <c:spPr>
              <a:solidFill>
                <a:srgbClr val="FFFFCC"/>
              </a:solidFill>
              <a:ln>
                <a:solidFill>
                  <a:sysClr val="windowText" lastClr="000000"/>
                </a:solidFill>
              </a:ln>
            </c:spPr>
            <c:extLst>
              <c:ext xmlns:c16="http://schemas.microsoft.com/office/drawing/2014/chart" uri="{C3380CC4-5D6E-409C-BE32-E72D297353CC}">
                <c16:uniqueId val="{00000001-6376-4EF0-90EE-A117DC84DBD9}"/>
              </c:ext>
            </c:extLst>
          </c:dPt>
          <c:dPt>
            <c:idx val="1"/>
            <c:invertIfNegative val="0"/>
            <c:bubble3D val="0"/>
            <c:spPr>
              <a:solidFill>
                <a:srgbClr val="A1DAB4"/>
              </a:solidFill>
              <a:ln>
                <a:solidFill>
                  <a:sysClr val="windowText" lastClr="000000"/>
                </a:solidFill>
              </a:ln>
            </c:spPr>
            <c:extLst>
              <c:ext xmlns:c16="http://schemas.microsoft.com/office/drawing/2014/chart" uri="{C3380CC4-5D6E-409C-BE32-E72D297353CC}">
                <c16:uniqueId val="{00000003-6376-4EF0-90EE-A117DC84DBD9}"/>
              </c:ext>
            </c:extLst>
          </c:dPt>
          <c:dPt>
            <c:idx val="2"/>
            <c:invertIfNegative val="0"/>
            <c:bubble3D val="0"/>
            <c:spPr>
              <a:solidFill>
                <a:srgbClr val="253494"/>
              </a:solidFill>
              <a:ln>
                <a:solidFill>
                  <a:sysClr val="windowText" lastClr="000000"/>
                </a:solidFill>
              </a:ln>
            </c:spPr>
            <c:extLst>
              <c:ext xmlns:c16="http://schemas.microsoft.com/office/drawing/2014/chart" uri="{C3380CC4-5D6E-409C-BE32-E72D297353CC}">
                <c16:uniqueId val="{00000005-6376-4EF0-90EE-A117DC84DBD9}"/>
              </c:ext>
            </c:extLst>
          </c:dPt>
          <c:dLbls>
            <c:dLbl>
              <c:idx val="2"/>
              <c:spPr/>
              <c:txPr>
                <a:bodyPr/>
                <a:lstStyle/>
                <a:p>
                  <a:pPr>
                    <a:defRPr sz="2400">
                      <a:solidFill>
                        <a:schemeClr val="bg1"/>
                      </a:solidFill>
                    </a:defRPr>
                  </a:pPr>
                  <a:endParaRPr lang="en-US"/>
                </a:p>
              </c:txPr>
              <c:showLegendKey val="0"/>
              <c:showVal val="1"/>
              <c:showCatName val="0"/>
              <c:showSerName val="0"/>
              <c:showPercent val="0"/>
              <c:showBubbleSize val="0"/>
              <c:extLst>
                <c:ext xmlns:c16="http://schemas.microsoft.com/office/drawing/2014/chart" uri="{C3380CC4-5D6E-409C-BE32-E72D297353CC}">
                  <c16:uniqueId val="{00000005-6376-4EF0-90EE-A117DC84DBD9}"/>
                </c:ext>
              </c:extLst>
            </c:dLbl>
            <c:spPr>
              <a:noFill/>
              <a:ln>
                <a:noFill/>
              </a:ln>
              <a:effectLst/>
            </c:spPr>
            <c:txPr>
              <a:bodyPr/>
              <a:lstStyle/>
              <a:p>
                <a:pPr>
                  <a:defRPr sz="2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(SUPPRESSION!$A$3,SUPPRESSION!$A$4,SUPPRESSION!$A$5)</c:f>
              <c:strCache>
                <c:ptCount val="3"/>
                <c:pt idx="0">
                  <c:v>June 1, 2016 - May 31, 2017 (N=9,376)</c:v>
                </c:pt>
                <c:pt idx="1">
                  <c:v>June 1, 2017 - May 31, 2018 (N=8,730)</c:v>
                </c:pt>
                <c:pt idx="2">
                  <c:v>June 1, 2018 - May 31, 2019 (N=8,568)</c:v>
                </c:pt>
              </c:strCache>
            </c:strRef>
          </c:cat>
          <c:val>
            <c:numRef>
              <c:f>SUPPRESSION!$C$3:$C$5</c:f>
              <c:numCache>
                <c:formatCode>0%</c:formatCode>
                <c:ptCount val="3"/>
                <c:pt idx="0">
                  <c:v>0.77</c:v>
                </c:pt>
                <c:pt idx="1">
                  <c:v>0.78</c:v>
                </c:pt>
                <c:pt idx="2">
                  <c:v>0.82</c:v>
                </c:pt>
              </c:numCache>
            </c:numRef>
          </c:val>
          <c:extLst>
            <c:ext xmlns:c16="http://schemas.microsoft.com/office/drawing/2014/chart" uri="{C3380CC4-5D6E-409C-BE32-E72D297353CC}">
              <c16:uniqueId val="{00000006-6376-4EF0-90EE-A117DC84DBD9}"/>
            </c:ext>
          </c:extLst>
        </c:ser>
        <c:ser>
          <c:idx val="1"/>
          <c:order val="1"/>
          <c:tx>
            <c:strRef>
              <c:f>SUPPRESSION!$D$2</c:f>
              <c:strCache>
                <c:ptCount val="1"/>
                <c:pt idx="0">
                  <c:v>NHAS goal</c:v>
                </c:pt>
              </c:strCache>
            </c:strRef>
          </c:tx>
          <c:spPr>
            <a:solidFill>
              <a:srgbClr val="41B6C4">
                <a:alpha val="40000"/>
              </a:srgbClr>
            </a:solidFill>
          </c:spPr>
          <c:invertIfNegative val="0"/>
          <c:dPt>
            <c:idx val="0"/>
            <c:invertIfNegative val="0"/>
            <c:bubble3D val="0"/>
            <c:extLst>
              <c:ext xmlns:c16="http://schemas.microsoft.com/office/drawing/2014/chart" uri="{C3380CC4-5D6E-409C-BE32-E72D297353CC}">
                <c16:uniqueId val="{00000007-6376-4EF0-90EE-A117DC84DBD9}"/>
              </c:ext>
            </c:extLst>
          </c:dPt>
          <c:dPt>
            <c:idx val="1"/>
            <c:invertIfNegative val="0"/>
            <c:bubble3D val="0"/>
            <c:spPr>
              <a:solidFill>
                <a:srgbClr val="41B6C4">
                  <a:alpha val="40000"/>
                </a:srgbClr>
              </a:solidFill>
              <a:ln>
                <a:noFill/>
              </a:ln>
            </c:spPr>
            <c:extLst>
              <c:ext xmlns:c16="http://schemas.microsoft.com/office/drawing/2014/chart" uri="{C3380CC4-5D6E-409C-BE32-E72D297353CC}">
                <c16:uniqueId val="{00000009-6376-4EF0-90EE-A117DC84DBD9}"/>
              </c:ext>
            </c:extLst>
          </c:dPt>
          <c:dPt>
            <c:idx val="2"/>
            <c:invertIfNegative val="0"/>
            <c:bubble3D val="0"/>
            <c:extLst>
              <c:ext xmlns:c16="http://schemas.microsoft.com/office/drawing/2014/chart" uri="{C3380CC4-5D6E-409C-BE32-E72D297353CC}">
                <c16:uniqueId val="{0000000A-6376-4EF0-90EE-A117DC84DBD9}"/>
              </c:ext>
            </c:extLst>
          </c:dPt>
          <c:dLbls>
            <c:dLbl>
              <c:idx val="0"/>
              <c:layout>
                <c:manualLayout>
                  <c:x val="-2.8248587570621469E-3"/>
                  <c:y val="-5.12820512820513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376-4EF0-90EE-A117DC84DBD9}"/>
                </c:ext>
              </c:extLst>
            </c:dLbl>
            <c:dLbl>
              <c:idx val="1"/>
              <c:layout>
                <c:manualLayout>
                  <c:x val="-1.4124293785310734E-3"/>
                  <c:y val="-3.17460317460317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6376-4EF0-90EE-A117DC84DBD9}"/>
                </c:ext>
              </c:extLst>
            </c:dLbl>
            <c:spPr>
              <a:noFill/>
              <a:ln>
                <a:noFill/>
              </a:ln>
              <a:effectLst/>
            </c:spPr>
            <c:txPr>
              <a:bodyPr wrap="square" lIns="38100" tIns="19050" rIns="38100" bIns="19050" anchor="ctr">
                <a:spAutoFit/>
              </a:bodyPr>
              <a:lstStyle/>
              <a:p>
                <a:pPr>
                  <a:defRPr sz="2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(SUPPRESSION!$A$3,SUPPRESSION!$A$4,SUPPRESSION!$A$5)</c:f>
              <c:strCache>
                <c:ptCount val="3"/>
                <c:pt idx="0">
                  <c:v>June 1, 2016 - May 31, 2017 (N=9,376)</c:v>
                </c:pt>
                <c:pt idx="1">
                  <c:v>June 1, 2017 - May 31, 2018 (N=8,730)</c:v>
                </c:pt>
                <c:pt idx="2">
                  <c:v>June 1, 2018 - May 31, 2019 (N=8,568)</c:v>
                </c:pt>
              </c:strCache>
            </c:strRef>
          </c:cat>
          <c:val>
            <c:numRef>
              <c:f>(SUPPRESSION!$E$3,SUPPRESSION!$E$4,SUPPRESSION!$E$5)</c:f>
              <c:numCache>
                <c:formatCode>0%</c:formatCode>
                <c:ptCount val="3"/>
                <c:pt idx="0">
                  <c:v>3.0000000000000027E-2</c:v>
                </c:pt>
                <c:pt idx="1">
                  <c:v>2.0000000000000018E-2</c:v>
                </c:pt>
              </c:numCache>
            </c:numRef>
          </c:val>
          <c:extLst>
            <c:ext xmlns:c16="http://schemas.microsoft.com/office/drawing/2014/chart" uri="{C3380CC4-5D6E-409C-BE32-E72D297353CC}">
              <c16:uniqueId val="{0000000B-6376-4EF0-90EE-A117DC84DBD9}"/>
            </c:ext>
          </c:extLst>
        </c:ser>
        <c:dLbls>
          <c:showLegendKey val="0"/>
          <c:showVal val="0"/>
          <c:showCatName val="0"/>
          <c:showSerName val="0"/>
          <c:showPercent val="0"/>
          <c:showBubbleSize val="0"/>
        </c:dLbls>
        <c:gapWidth val="150"/>
        <c:overlap val="100"/>
        <c:axId val="118274688"/>
        <c:axId val="118862592"/>
      </c:barChart>
      <c:lineChart>
        <c:grouping val="standard"/>
        <c:varyColors val="0"/>
        <c:ser>
          <c:idx val="2"/>
          <c:order val="2"/>
          <c:tx>
            <c:strRef>
              <c:f>SUPPRESSION!$D$2</c:f>
              <c:strCache>
                <c:ptCount val="1"/>
                <c:pt idx="0">
                  <c:v>NHAS goal</c:v>
                </c:pt>
              </c:strCache>
            </c:strRef>
          </c:tx>
          <c:marker>
            <c:symbol val="none"/>
          </c:marker>
          <c:dPt>
            <c:idx val="1"/>
            <c:bubble3D val="0"/>
            <c:spPr>
              <a:ln>
                <a:solidFill>
                  <a:srgbClr val="FF0000"/>
                </a:solidFill>
                <a:prstDash val="sysDash"/>
              </a:ln>
            </c:spPr>
            <c:extLst>
              <c:ext xmlns:c16="http://schemas.microsoft.com/office/drawing/2014/chart" uri="{C3380CC4-5D6E-409C-BE32-E72D297353CC}">
                <c16:uniqueId val="{0000000D-6376-4EF0-90EE-A117DC84DBD9}"/>
              </c:ext>
            </c:extLst>
          </c:dPt>
          <c:dPt>
            <c:idx val="2"/>
            <c:bubble3D val="0"/>
            <c:spPr>
              <a:ln>
                <a:solidFill>
                  <a:srgbClr val="FF0000"/>
                </a:solidFill>
                <a:prstDash val="sysDash"/>
              </a:ln>
            </c:spPr>
            <c:extLst>
              <c:ext xmlns:c16="http://schemas.microsoft.com/office/drawing/2014/chart" uri="{C3380CC4-5D6E-409C-BE32-E72D297353CC}">
                <c16:uniqueId val="{0000000F-6376-4EF0-90EE-A117DC84DBD9}"/>
              </c:ext>
            </c:extLst>
          </c:dPt>
          <c:val>
            <c:numRef>
              <c:f>SUPPRESSION!$D$3:$D$5</c:f>
              <c:numCache>
                <c:formatCode>0%</c:formatCode>
                <c:ptCount val="3"/>
                <c:pt idx="0">
                  <c:v>0.8</c:v>
                </c:pt>
                <c:pt idx="1">
                  <c:v>0.8</c:v>
                </c:pt>
                <c:pt idx="2">
                  <c:v>0.8</c:v>
                </c:pt>
              </c:numCache>
            </c:numRef>
          </c:val>
          <c:smooth val="0"/>
          <c:extLst>
            <c:ext xmlns:c16="http://schemas.microsoft.com/office/drawing/2014/chart" uri="{C3380CC4-5D6E-409C-BE32-E72D297353CC}">
              <c16:uniqueId val="{00000010-6376-4EF0-90EE-A117DC84DBD9}"/>
            </c:ext>
          </c:extLst>
        </c:ser>
        <c:dLbls>
          <c:showLegendKey val="0"/>
          <c:showVal val="0"/>
          <c:showCatName val="0"/>
          <c:showSerName val="0"/>
          <c:showPercent val="0"/>
          <c:showBubbleSize val="0"/>
        </c:dLbls>
        <c:marker val="1"/>
        <c:smooth val="0"/>
        <c:axId val="118274688"/>
        <c:axId val="118862592"/>
      </c:lineChart>
      <c:catAx>
        <c:axId val="118274688"/>
        <c:scaling>
          <c:orientation val="minMax"/>
        </c:scaling>
        <c:delete val="0"/>
        <c:axPos val="b"/>
        <c:numFmt formatCode="General" sourceLinked="0"/>
        <c:majorTickMark val="none"/>
        <c:minorTickMark val="none"/>
        <c:tickLblPos val="nextTo"/>
        <c:spPr>
          <a:noFill/>
          <a:ln>
            <a:solidFill>
              <a:schemeClr val="tx1"/>
            </a:solidFill>
          </a:ln>
        </c:spPr>
        <c:crossAx val="118862592"/>
        <c:crosses val="autoZero"/>
        <c:auto val="1"/>
        <c:lblAlgn val="ctr"/>
        <c:lblOffset val="100"/>
        <c:noMultiLvlLbl val="0"/>
      </c:catAx>
      <c:valAx>
        <c:axId val="118862592"/>
        <c:scaling>
          <c:orientation val="minMax"/>
          <c:max val="1"/>
          <c:min val="0"/>
        </c:scaling>
        <c:delete val="0"/>
        <c:axPos val="l"/>
        <c:majorGridlines>
          <c:spPr>
            <a:ln>
              <a:noFill/>
            </a:ln>
          </c:spPr>
        </c:majorGridlines>
        <c:numFmt formatCode="0%" sourceLinked="1"/>
        <c:majorTickMark val="out"/>
        <c:minorTickMark val="none"/>
        <c:tickLblPos val="nextTo"/>
        <c:spPr>
          <a:ln>
            <a:solidFill>
              <a:schemeClr val="tx1"/>
            </a:solidFill>
          </a:ln>
        </c:spPr>
        <c:txPr>
          <a:bodyPr/>
          <a:lstStyle/>
          <a:p>
            <a:pPr>
              <a:defRPr sz="2400"/>
            </a:pPr>
            <a:endParaRPr lang="en-US"/>
          </a:p>
        </c:txPr>
        <c:crossAx val="118274688"/>
        <c:crosses val="autoZero"/>
        <c:crossBetween val="between"/>
      </c:valAx>
      <c:spPr>
        <a:noFill/>
      </c:spPr>
    </c:plotArea>
    <c:plotVisOnly val="1"/>
    <c:dispBlanksAs val="gap"/>
    <c:showDLblsOverMax val="0"/>
  </c:chart>
  <c:spPr>
    <a:noFill/>
    <a:ln>
      <a:noFill/>
    </a:ln>
  </c:spPr>
  <c:txPr>
    <a:bodyPr/>
    <a:lstStyle/>
    <a:p>
      <a:pPr>
        <a:defRPr sz="2000" b="1"/>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LINKAGE!$A$3</c:f>
              <c:strCache>
                <c:ptCount val="1"/>
                <c:pt idx="0">
                  <c:v>June 1, 2016 - May 31, 2017 (N=441)</c:v>
                </c:pt>
              </c:strCache>
            </c:strRef>
          </c:tx>
          <c:spPr>
            <a:solidFill>
              <a:srgbClr val="FFFFCC"/>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(GENDER!$A$1,GENDER!$I$1)</c:f>
              <c:strCache>
                <c:ptCount val="2"/>
                <c:pt idx="0">
                  <c:v>Male</c:v>
                </c:pt>
                <c:pt idx="1">
                  <c:v>Female</c:v>
                </c:pt>
              </c:strCache>
            </c:strRef>
          </c:cat>
          <c:val>
            <c:numRef>
              <c:f>(GENDER!$G$5,GENDER!$O$5)</c:f>
              <c:numCache>
                <c:formatCode>0%</c:formatCode>
                <c:ptCount val="2"/>
                <c:pt idx="0">
                  <c:v>0.80058651026392957</c:v>
                </c:pt>
                <c:pt idx="1">
                  <c:v>0.78021978021978022</c:v>
                </c:pt>
              </c:numCache>
            </c:numRef>
          </c:val>
          <c:extLst>
            <c:ext xmlns:c16="http://schemas.microsoft.com/office/drawing/2014/chart" uri="{C3380CC4-5D6E-409C-BE32-E72D297353CC}">
              <c16:uniqueId val="{00000000-BCED-4310-B0F2-CAF7F21A7E5F}"/>
            </c:ext>
          </c:extLst>
        </c:ser>
        <c:ser>
          <c:idx val="1"/>
          <c:order val="1"/>
          <c:tx>
            <c:strRef>
              <c:f>LINKAGE!$A$4</c:f>
              <c:strCache>
                <c:ptCount val="1"/>
                <c:pt idx="0">
                  <c:v>June 1, 2017 - May 31, 2018 (N=420)</c:v>
                </c:pt>
              </c:strCache>
            </c:strRef>
          </c:tx>
          <c:spPr>
            <a:solidFill>
              <a:srgbClr val="A1DAB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(GENDER!$A$1,GENDER!$I$1)</c:f>
              <c:strCache>
                <c:ptCount val="2"/>
                <c:pt idx="0">
                  <c:v>Male</c:v>
                </c:pt>
                <c:pt idx="1">
                  <c:v>Female</c:v>
                </c:pt>
              </c:strCache>
            </c:strRef>
          </c:cat>
          <c:val>
            <c:numRef>
              <c:f>(GENDER!$E$5,GENDER!$M$5)</c:f>
              <c:numCache>
                <c:formatCode>0%</c:formatCode>
                <c:ptCount val="2"/>
                <c:pt idx="0">
                  <c:v>0.8271604938271605</c:v>
                </c:pt>
                <c:pt idx="1">
                  <c:v>0.84444444444444444</c:v>
                </c:pt>
              </c:numCache>
            </c:numRef>
          </c:val>
          <c:extLst>
            <c:ext xmlns:c16="http://schemas.microsoft.com/office/drawing/2014/chart" uri="{C3380CC4-5D6E-409C-BE32-E72D297353CC}">
              <c16:uniqueId val="{00000001-BCED-4310-B0F2-CAF7F21A7E5F}"/>
            </c:ext>
          </c:extLst>
        </c:ser>
        <c:ser>
          <c:idx val="2"/>
          <c:order val="2"/>
          <c:tx>
            <c:strRef>
              <c:f>LINKAGE!$A$5</c:f>
              <c:strCache>
                <c:ptCount val="1"/>
                <c:pt idx="0">
                  <c:v>June 1, 2018 - May 31, 2019 (N=346)</c:v>
                </c:pt>
              </c:strCache>
            </c:strRef>
          </c:tx>
          <c:spPr>
            <a:solidFill>
              <a:srgbClr val="253494"/>
            </a:solidFill>
            <a:ln>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(GENDER!$A$1,GENDER!$I$1)</c:f>
              <c:strCache>
                <c:ptCount val="2"/>
                <c:pt idx="0">
                  <c:v>Male</c:v>
                </c:pt>
                <c:pt idx="1">
                  <c:v>Female</c:v>
                </c:pt>
              </c:strCache>
            </c:strRef>
          </c:cat>
          <c:val>
            <c:numRef>
              <c:f>(GENDER!$C$5,GENDER!$K$5)</c:f>
              <c:numCache>
                <c:formatCode>0%</c:formatCode>
                <c:ptCount val="2"/>
                <c:pt idx="0">
                  <c:v>0.86973180076628354</c:v>
                </c:pt>
                <c:pt idx="1">
                  <c:v>0.89473684210526316</c:v>
                </c:pt>
              </c:numCache>
            </c:numRef>
          </c:val>
          <c:extLst>
            <c:ext xmlns:c16="http://schemas.microsoft.com/office/drawing/2014/chart" uri="{C3380CC4-5D6E-409C-BE32-E72D297353CC}">
              <c16:uniqueId val="{00000002-BCED-4310-B0F2-CAF7F21A7E5F}"/>
            </c:ext>
          </c:extLst>
        </c:ser>
        <c:dLbls>
          <c:showLegendKey val="0"/>
          <c:showVal val="0"/>
          <c:showCatName val="0"/>
          <c:showSerName val="0"/>
          <c:showPercent val="0"/>
          <c:showBubbleSize val="0"/>
        </c:dLbls>
        <c:gapWidth val="150"/>
        <c:axId val="120703232"/>
        <c:axId val="120734080"/>
      </c:barChart>
      <c:catAx>
        <c:axId val="120703232"/>
        <c:scaling>
          <c:orientation val="minMax"/>
        </c:scaling>
        <c:delete val="0"/>
        <c:axPos val="b"/>
        <c:numFmt formatCode="General" sourceLinked="0"/>
        <c:majorTickMark val="none"/>
        <c:minorTickMark val="none"/>
        <c:tickLblPos val="nextTo"/>
        <c:spPr>
          <a:ln>
            <a:solidFill>
              <a:sysClr val="windowText" lastClr="000000"/>
            </a:solidFill>
          </a:ln>
        </c:spPr>
        <c:crossAx val="120734080"/>
        <c:crosses val="autoZero"/>
        <c:auto val="1"/>
        <c:lblAlgn val="ctr"/>
        <c:lblOffset val="100"/>
        <c:noMultiLvlLbl val="0"/>
      </c:catAx>
      <c:valAx>
        <c:axId val="120734080"/>
        <c:scaling>
          <c:orientation val="minMax"/>
          <c:max val="1"/>
          <c:min val="0"/>
        </c:scaling>
        <c:delete val="0"/>
        <c:axPos val="l"/>
        <c:majorGridlines>
          <c:spPr>
            <a:ln>
              <a:noFill/>
            </a:ln>
          </c:spPr>
        </c:majorGridlines>
        <c:numFmt formatCode="0%" sourceLinked="1"/>
        <c:majorTickMark val="none"/>
        <c:minorTickMark val="none"/>
        <c:tickLblPos val="nextTo"/>
        <c:spPr>
          <a:ln>
            <a:solidFill>
              <a:sysClr val="windowText" lastClr="000000"/>
            </a:solidFill>
          </a:ln>
        </c:spPr>
        <c:crossAx val="120703232"/>
        <c:crosses val="autoZero"/>
        <c:crossBetween val="between"/>
      </c:valAx>
      <c:spPr>
        <a:noFill/>
        <a:ln>
          <a:noFill/>
        </a:ln>
      </c:spPr>
    </c:plotArea>
    <c:plotVisOnly val="1"/>
    <c:dispBlanksAs val="gap"/>
    <c:showDLblsOverMax val="0"/>
  </c:chart>
  <c:spPr>
    <a:noFill/>
    <a:ln>
      <a:noFill/>
    </a:ln>
  </c:spPr>
  <c:txPr>
    <a:bodyPr/>
    <a:lstStyle/>
    <a:p>
      <a:pPr>
        <a:defRPr sz="2000" b="1"/>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AB9F01-6786-4FDF-8845-EFD730218168}"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890FCA79-DB2A-4EC1-BE44-B9239CBC47D7}">
      <dgm:prSet phldrT="[Text]" custT="1"/>
      <dgm:spPr>
        <a:solidFill>
          <a:srgbClr val="41B6C4"/>
        </a:solidFill>
        <a:ln>
          <a:solidFill>
            <a:schemeClr val="tx1"/>
          </a:solidFill>
        </a:ln>
      </dgm:spPr>
      <dgm:t>
        <a:bodyPr/>
        <a:lstStyle/>
        <a:p>
          <a:r>
            <a:rPr lang="en-US" sz="2800" dirty="0" smtClean="0">
              <a:solidFill>
                <a:schemeClr val="tx1"/>
              </a:solidFill>
            </a:rPr>
            <a:t>National HIV/AIDS Strategy Goals by 2020</a:t>
          </a:r>
          <a:endParaRPr lang="en-US" sz="2800" dirty="0">
            <a:solidFill>
              <a:schemeClr val="tx1"/>
            </a:solidFill>
          </a:endParaRPr>
        </a:p>
      </dgm:t>
    </dgm:pt>
    <dgm:pt modelId="{F1E57928-E7FD-43C3-B622-7A4D03EB3F82}" type="parTrans" cxnId="{7A378B38-003C-4032-BFAF-45F54C832E33}">
      <dgm:prSet/>
      <dgm:spPr/>
      <dgm:t>
        <a:bodyPr/>
        <a:lstStyle/>
        <a:p>
          <a:endParaRPr lang="en-US"/>
        </a:p>
      </dgm:t>
    </dgm:pt>
    <dgm:pt modelId="{F99BA45A-C965-4D17-BEAC-32504A91FDBA}" type="sibTrans" cxnId="{7A378B38-003C-4032-BFAF-45F54C832E33}">
      <dgm:prSet/>
      <dgm:spPr/>
      <dgm:t>
        <a:bodyPr/>
        <a:lstStyle/>
        <a:p>
          <a:endParaRPr lang="en-US"/>
        </a:p>
      </dgm:t>
    </dgm:pt>
    <dgm:pt modelId="{AF738BFB-9CCC-4FAF-904C-5B1BFB36D54E}">
      <dgm:prSet phldrT="[Text]" custT="1"/>
      <dgm:spPr>
        <a:solidFill>
          <a:srgbClr val="FFFFCC"/>
        </a:solidFill>
        <a:ln>
          <a:solidFill>
            <a:schemeClr val="tx1"/>
          </a:solidFill>
        </a:ln>
      </dgm:spPr>
      <dgm:t>
        <a:bodyPr/>
        <a:lstStyle/>
        <a:p>
          <a:r>
            <a:rPr lang="en-US" sz="2000" dirty="0" smtClean="0">
              <a:solidFill>
                <a:schemeClr val="tx1"/>
              </a:solidFill>
            </a:rPr>
            <a:t>Linkage to HIV medical care within 30 days of diagnosis:</a:t>
          </a:r>
        </a:p>
        <a:p>
          <a:r>
            <a:rPr lang="en-US" sz="3600" dirty="0" smtClean="0">
              <a:solidFill>
                <a:schemeClr val="tx1"/>
              </a:solidFill>
            </a:rPr>
            <a:t>85%</a:t>
          </a:r>
          <a:endParaRPr lang="en-US" sz="3600" dirty="0"/>
        </a:p>
      </dgm:t>
    </dgm:pt>
    <dgm:pt modelId="{55BCBB08-BB84-48F5-A447-BF3653DAD88C}" type="parTrans" cxnId="{AF0E6F88-7EFD-4F10-B22B-FF16B8E0031D}">
      <dgm:prSet/>
      <dgm:spPr>
        <a:solidFill>
          <a:srgbClr val="C7E9B4">
            <a:alpha val="50196"/>
          </a:srgbClr>
        </a:solidFill>
        <a:ln>
          <a:solidFill>
            <a:schemeClr val="tx1"/>
          </a:solidFill>
        </a:ln>
      </dgm:spPr>
      <dgm:t>
        <a:bodyPr/>
        <a:lstStyle/>
        <a:p>
          <a:endParaRPr lang="en-US"/>
        </a:p>
      </dgm:t>
    </dgm:pt>
    <dgm:pt modelId="{7731FAB7-0786-46BD-9EA1-8741344F480F}" type="sibTrans" cxnId="{AF0E6F88-7EFD-4F10-B22B-FF16B8E0031D}">
      <dgm:prSet/>
      <dgm:spPr/>
      <dgm:t>
        <a:bodyPr/>
        <a:lstStyle/>
        <a:p>
          <a:endParaRPr lang="en-US"/>
        </a:p>
      </dgm:t>
    </dgm:pt>
    <dgm:pt modelId="{8632C7F7-B9B8-4FE1-96D9-C4FE58FC83F4}">
      <dgm:prSet phldrT="[Text]" custT="1"/>
      <dgm:spPr>
        <a:solidFill>
          <a:srgbClr val="A1DAB4"/>
        </a:solidFill>
        <a:ln>
          <a:solidFill>
            <a:schemeClr val="tx1"/>
          </a:solidFill>
        </a:ln>
      </dgm:spPr>
      <dgm:t>
        <a:bodyPr/>
        <a:lstStyle/>
        <a:p>
          <a:r>
            <a:rPr lang="en-US" sz="2000" dirty="0" smtClean="0">
              <a:solidFill>
                <a:schemeClr val="tx1"/>
              </a:solidFill>
            </a:rPr>
            <a:t>Retention in HIV medical care:</a:t>
          </a:r>
        </a:p>
        <a:p>
          <a:r>
            <a:rPr lang="en-US" sz="3600" dirty="0" smtClean="0">
              <a:solidFill>
                <a:schemeClr val="tx1"/>
              </a:solidFill>
            </a:rPr>
            <a:t>90%</a:t>
          </a:r>
          <a:endParaRPr lang="en-US" sz="3600" dirty="0">
            <a:solidFill>
              <a:schemeClr val="tx1"/>
            </a:solidFill>
          </a:endParaRPr>
        </a:p>
      </dgm:t>
    </dgm:pt>
    <dgm:pt modelId="{C1FE7596-B698-4BCF-B4DD-05B4C14308B5}" type="parTrans" cxnId="{2FE1C8C7-8D35-44E7-9E6B-7168B618DADA}">
      <dgm:prSet/>
      <dgm:spPr>
        <a:solidFill>
          <a:srgbClr val="C7E9B4">
            <a:alpha val="50196"/>
          </a:srgbClr>
        </a:solidFill>
        <a:ln>
          <a:solidFill>
            <a:schemeClr val="tx1"/>
          </a:solidFill>
        </a:ln>
      </dgm:spPr>
      <dgm:t>
        <a:bodyPr/>
        <a:lstStyle/>
        <a:p>
          <a:endParaRPr lang="en-US"/>
        </a:p>
      </dgm:t>
    </dgm:pt>
    <dgm:pt modelId="{BA089C2A-EB05-4056-86C8-03AD1D5E90C1}" type="sibTrans" cxnId="{2FE1C8C7-8D35-44E7-9E6B-7168B618DADA}">
      <dgm:prSet/>
      <dgm:spPr/>
      <dgm:t>
        <a:bodyPr/>
        <a:lstStyle/>
        <a:p>
          <a:endParaRPr lang="en-US"/>
        </a:p>
      </dgm:t>
    </dgm:pt>
    <dgm:pt modelId="{E6F9ADB7-8F3C-463F-B35E-884E4B96B140}">
      <dgm:prSet phldrT="[Text]" custT="1"/>
      <dgm:spPr>
        <a:solidFill>
          <a:srgbClr val="253494"/>
        </a:solidFill>
        <a:ln>
          <a:solidFill>
            <a:schemeClr val="tx1"/>
          </a:solidFill>
        </a:ln>
      </dgm:spPr>
      <dgm:t>
        <a:bodyPr/>
        <a:lstStyle/>
        <a:p>
          <a:r>
            <a:rPr lang="en-US" sz="2000" dirty="0" smtClean="0">
              <a:solidFill>
                <a:schemeClr val="bg1"/>
              </a:solidFill>
            </a:rPr>
            <a:t>Viral suppression:</a:t>
          </a:r>
        </a:p>
        <a:p>
          <a:r>
            <a:rPr lang="en-US" sz="3600" dirty="0" smtClean="0">
              <a:solidFill>
                <a:schemeClr val="bg1"/>
              </a:solidFill>
            </a:rPr>
            <a:t>80%</a:t>
          </a:r>
          <a:endParaRPr lang="en-US" sz="4400" dirty="0">
            <a:solidFill>
              <a:schemeClr val="bg1"/>
            </a:solidFill>
          </a:endParaRPr>
        </a:p>
      </dgm:t>
    </dgm:pt>
    <dgm:pt modelId="{89E8A2CC-55BB-4EA5-9383-9FF3754E0468}" type="parTrans" cxnId="{BF27C9E7-437D-44D3-866F-428283B52114}">
      <dgm:prSet/>
      <dgm:spPr>
        <a:solidFill>
          <a:srgbClr val="C7E9B4">
            <a:alpha val="50196"/>
          </a:srgbClr>
        </a:solidFill>
        <a:ln>
          <a:solidFill>
            <a:schemeClr val="tx1"/>
          </a:solidFill>
        </a:ln>
      </dgm:spPr>
      <dgm:t>
        <a:bodyPr/>
        <a:lstStyle/>
        <a:p>
          <a:endParaRPr lang="en-US"/>
        </a:p>
      </dgm:t>
    </dgm:pt>
    <dgm:pt modelId="{A424C5FE-7B99-4FA2-BE4F-16A813678790}" type="sibTrans" cxnId="{BF27C9E7-437D-44D3-866F-428283B52114}">
      <dgm:prSet/>
      <dgm:spPr/>
      <dgm:t>
        <a:bodyPr/>
        <a:lstStyle/>
        <a:p>
          <a:endParaRPr lang="en-US"/>
        </a:p>
      </dgm:t>
    </dgm:pt>
    <dgm:pt modelId="{AA4DD86D-8D5D-4E16-997C-02A7BAB8B870}" type="pres">
      <dgm:prSet presAssocID="{5AAB9F01-6786-4FDF-8845-EFD730218168}" presName="cycle" presStyleCnt="0">
        <dgm:presLayoutVars>
          <dgm:chMax val="1"/>
          <dgm:dir/>
          <dgm:animLvl val="ctr"/>
          <dgm:resizeHandles val="exact"/>
        </dgm:presLayoutVars>
      </dgm:prSet>
      <dgm:spPr/>
      <dgm:t>
        <a:bodyPr/>
        <a:lstStyle/>
        <a:p>
          <a:endParaRPr lang="en-US"/>
        </a:p>
      </dgm:t>
    </dgm:pt>
    <dgm:pt modelId="{6F0DD0FC-4D39-468C-91D2-2E746E04C4BB}" type="pres">
      <dgm:prSet presAssocID="{890FCA79-DB2A-4EC1-BE44-B9239CBC47D7}" presName="centerShape" presStyleLbl="node0" presStyleIdx="0" presStyleCnt="1"/>
      <dgm:spPr/>
      <dgm:t>
        <a:bodyPr/>
        <a:lstStyle/>
        <a:p>
          <a:endParaRPr lang="en-US"/>
        </a:p>
      </dgm:t>
    </dgm:pt>
    <dgm:pt modelId="{25C409D1-F446-4EFA-98A3-F017035212F4}" type="pres">
      <dgm:prSet presAssocID="{55BCBB08-BB84-48F5-A447-BF3653DAD88C}" presName="parTrans" presStyleLbl="bgSibTrans2D1" presStyleIdx="0" presStyleCnt="3"/>
      <dgm:spPr/>
      <dgm:t>
        <a:bodyPr/>
        <a:lstStyle/>
        <a:p>
          <a:endParaRPr lang="en-US"/>
        </a:p>
      </dgm:t>
    </dgm:pt>
    <dgm:pt modelId="{C6C66C1A-2083-4689-99E1-66650B4D72C9}" type="pres">
      <dgm:prSet presAssocID="{AF738BFB-9CCC-4FAF-904C-5B1BFB36D54E}" presName="node" presStyleLbl="node1" presStyleIdx="0" presStyleCnt="3">
        <dgm:presLayoutVars>
          <dgm:bulletEnabled val="1"/>
        </dgm:presLayoutVars>
      </dgm:prSet>
      <dgm:spPr/>
      <dgm:t>
        <a:bodyPr/>
        <a:lstStyle/>
        <a:p>
          <a:endParaRPr lang="en-US"/>
        </a:p>
      </dgm:t>
    </dgm:pt>
    <dgm:pt modelId="{210A5F18-B432-43FC-A6F4-D916DE3BB1E0}" type="pres">
      <dgm:prSet presAssocID="{C1FE7596-B698-4BCF-B4DD-05B4C14308B5}" presName="parTrans" presStyleLbl="bgSibTrans2D1" presStyleIdx="1" presStyleCnt="3"/>
      <dgm:spPr/>
      <dgm:t>
        <a:bodyPr/>
        <a:lstStyle/>
        <a:p>
          <a:endParaRPr lang="en-US"/>
        </a:p>
      </dgm:t>
    </dgm:pt>
    <dgm:pt modelId="{ED75DE15-ED42-4905-9E93-5F219407CD9D}" type="pres">
      <dgm:prSet presAssocID="{8632C7F7-B9B8-4FE1-96D9-C4FE58FC83F4}" presName="node" presStyleLbl="node1" presStyleIdx="1" presStyleCnt="3" custScaleX="112275" custScaleY="112023">
        <dgm:presLayoutVars>
          <dgm:bulletEnabled val="1"/>
        </dgm:presLayoutVars>
      </dgm:prSet>
      <dgm:spPr/>
      <dgm:t>
        <a:bodyPr/>
        <a:lstStyle/>
        <a:p>
          <a:endParaRPr lang="en-US"/>
        </a:p>
      </dgm:t>
    </dgm:pt>
    <dgm:pt modelId="{E5E6EF23-5B4E-4DB2-8B6A-CE25E4311E0E}" type="pres">
      <dgm:prSet presAssocID="{89E8A2CC-55BB-4EA5-9383-9FF3754E0468}" presName="parTrans" presStyleLbl="bgSibTrans2D1" presStyleIdx="2" presStyleCnt="3"/>
      <dgm:spPr/>
      <dgm:t>
        <a:bodyPr/>
        <a:lstStyle/>
        <a:p>
          <a:endParaRPr lang="en-US"/>
        </a:p>
      </dgm:t>
    </dgm:pt>
    <dgm:pt modelId="{FEF82102-F6B1-4E2A-A89D-A35AC91FE118}" type="pres">
      <dgm:prSet presAssocID="{E6F9ADB7-8F3C-463F-B35E-884E4B96B140}" presName="node" presStyleLbl="node1" presStyleIdx="2" presStyleCnt="3">
        <dgm:presLayoutVars>
          <dgm:bulletEnabled val="1"/>
        </dgm:presLayoutVars>
      </dgm:prSet>
      <dgm:spPr/>
      <dgm:t>
        <a:bodyPr/>
        <a:lstStyle/>
        <a:p>
          <a:endParaRPr lang="en-US"/>
        </a:p>
      </dgm:t>
    </dgm:pt>
  </dgm:ptLst>
  <dgm:cxnLst>
    <dgm:cxn modelId="{C5334BEC-6AB3-4157-B941-28DD1E3C1519}" type="presOf" srcId="{8632C7F7-B9B8-4FE1-96D9-C4FE58FC83F4}" destId="{ED75DE15-ED42-4905-9E93-5F219407CD9D}" srcOrd="0" destOrd="0" presId="urn:microsoft.com/office/officeart/2005/8/layout/radial4"/>
    <dgm:cxn modelId="{BF27C9E7-437D-44D3-866F-428283B52114}" srcId="{890FCA79-DB2A-4EC1-BE44-B9239CBC47D7}" destId="{E6F9ADB7-8F3C-463F-B35E-884E4B96B140}" srcOrd="2" destOrd="0" parTransId="{89E8A2CC-55BB-4EA5-9383-9FF3754E0468}" sibTransId="{A424C5FE-7B99-4FA2-BE4F-16A813678790}"/>
    <dgm:cxn modelId="{7A378B38-003C-4032-BFAF-45F54C832E33}" srcId="{5AAB9F01-6786-4FDF-8845-EFD730218168}" destId="{890FCA79-DB2A-4EC1-BE44-B9239CBC47D7}" srcOrd="0" destOrd="0" parTransId="{F1E57928-E7FD-43C3-B622-7A4D03EB3F82}" sibTransId="{F99BA45A-C965-4D17-BEAC-32504A91FDBA}"/>
    <dgm:cxn modelId="{5C1444CB-876D-49D7-B691-9B12EEBBDBDC}" type="presOf" srcId="{E6F9ADB7-8F3C-463F-B35E-884E4B96B140}" destId="{FEF82102-F6B1-4E2A-A89D-A35AC91FE118}" srcOrd="0" destOrd="0" presId="urn:microsoft.com/office/officeart/2005/8/layout/radial4"/>
    <dgm:cxn modelId="{2FE1C8C7-8D35-44E7-9E6B-7168B618DADA}" srcId="{890FCA79-DB2A-4EC1-BE44-B9239CBC47D7}" destId="{8632C7F7-B9B8-4FE1-96D9-C4FE58FC83F4}" srcOrd="1" destOrd="0" parTransId="{C1FE7596-B698-4BCF-B4DD-05B4C14308B5}" sibTransId="{BA089C2A-EB05-4056-86C8-03AD1D5E90C1}"/>
    <dgm:cxn modelId="{6EBD7D60-5EBF-4777-9FE1-358DA4B7C884}" type="presOf" srcId="{890FCA79-DB2A-4EC1-BE44-B9239CBC47D7}" destId="{6F0DD0FC-4D39-468C-91D2-2E746E04C4BB}" srcOrd="0" destOrd="0" presId="urn:microsoft.com/office/officeart/2005/8/layout/radial4"/>
    <dgm:cxn modelId="{9E7D4E7E-657E-4DEA-AA02-44A825F22706}" type="presOf" srcId="{AF738BFB-9CCC-4FAF-904C-5B1BFB36D54E}" destId="{C6C66C1A-2083-4689-99E1-66650B4D72C9}" srcOrd="0" destOrd="0" presId="urn:microsoft.com/office/officeart/2005/8/layout/radial4"/>
    <dgm:cxn modelId="{DE6C080A-F309-47A3-9D74-FB3DB1D520C6}" type="presOf" srcId="{5AAB9F01-6786-4FDF-8845-EFD730218168}" destId="{AA4DD86D-8D5D-4E16-997C-02A7BAB8B870}" srcOrd="0" destOrd="0" presId="urn:microsoft.com/office/officeart/2005/8/layout/radial4"/>
    <dgm:cxn modelId="{3E4520B6-670A-4E5D-8124-2550FA0469BA}" type="presOf" srcId="{89E8A2CC-55BB-4EA5-9383-9FF3754E0468}" destId="{E5E6EF23-5B4E-4DB2-8B6A-CE25E4311E0E}" srcOrd="0" destOrd="0" presId="urn:microsoft.com/office/officeart/2005/8/layout/radial4"/>
    <dgm:cxn modelId="{AF0E6F88-7EFD-4F10-B22B-FF16B8E0031D}" srcId="{890FCA79-DB2A-4EC1-BE44-B9239CBC47D7}" destId="{AF738BFB-9CCC-4FAF-904C-5B1BFB36D54E}" srcOrd="0" destOrd="0" parTransId="{55BCBB08-BB84-48F5-A447-BF3653DAD88C}" sibTransId="{7731FAB7-0786-46BD-9EA1-8741344F480F}"/>
    <dgm:cxn modelId="{679462F6-1290-4D46-9E65-1B4200A9F4FE}" type="presOf" srcId="{55BCBB08-BB84-48F5-A447-BF3653DAD88C}" destId="{25C409D1-F446-4EFA-98A3-F017035212F4}" srcOrd="0" destOrd="0" presId="urn:microsoft.com/office/officeart/2005/8/layout/radial4"/>
    <dgm:cxn modelId="{00E55312-C0AF-4A11-938B-573F1AAA3257}" type="presOf" srcId="{C1FE7596-B698-4BCF-B4DD-05B4C14308B5}" destId="{210A5F18-B432-43FC-A6F4-D916DE3BB1E0}" srcOrd="0" destOrd="0" presId="urn:microsoft.com/office/officeart/2005/8/layout/radial4"/>
    <dgm:cxn modelId="{D5E3FE29-71BE-4133-81F9-F3984302667B}" type="presParOf" srcId="{AA4DD86D-8D5D-4E16-997C-02A7BAB8B870}" destId="{6F0DD0FC-4D39-468C-91D2-2E746E04C4BB}" srcOrd="0" destOrd="0" presId="urn:microsoft.com/office/officeart/2005/8/layout/radial4"/>
    <dgm:cxn modelId="{78B0AAC3-E142-4A83-ACA2-259D18DA192D}" type="presParOf" srcId="{AA4DD86D-8D5D-4E16-997C-02A7BAB8B870}" destId="{25C409D1-F446-4EFA-98A3-F017035212F4}" srcOrd="1" destOrd="0" presId="urn:microsoft.com/office/officeart/2005/8/layout/radial4"/>
    <dgm:cxn modelId="{23B12C10-510C-45FD-B10C-738E5253EA85}" type="presParOf" srcId="{AA4DD86D-8D5D-4E16-997C-02A7BAB8B870}" destId="{C6C66C1A-2083-4689-99E1-66650B4D72C9}" srcOrd="2" destOrd="0" presId="urn:microsoft.com/office/officeart/2005/8/layout/radial4"/>
    <dgm:cxn modelId="{554395DA-2B2A-464F-9D29-3BA883954F9B}" type="presParOf" srcId="{AA4DD86D-8D5D-4E16-997C-02A7BAB8B870}" destId="{210A5F18-B432-43FC-A6F4-D916DE3BB1E0}" srcOrd="3" destOrd="0" presId="urn:microsoft.com/office/officeart/2005/8/layout/radial4"/>
    <dgm:cxn modelId="{2447794D-3359-4C1C-A787-4C9E480CFF37}" type="presParOf" srcId="{AA4DD86D-8D5D-4E16-997C-02A7BAB8B870}" destId="{ED75DE15-ED42-4905-9E93-5F219407CD9D}" srcOrd="4" destOrd="0" presId="urn:microsoft.com/office/officeart/2005/8/layout/radial4"/>
    <dgm:cxn modelId="{E6303400-4D21-4848-9595-C580F1AB08FA}" type="presParOf" srcId="{AA4DD86D-8D5D-4E16-997C-02A7BAB8B870}" destId="{E5E6EF23-5B4E-4DB2-8B6A-CE25E4311E0E}" srcOrd="5" destOrd="0" presId="urn:microsoft.com/office/officeart/2005/8/layout/radial4"/>
    <dgm:cxn modelId="{BC163AEA-52CC-4F5A-9477-AC5A154CF78F}" type="presParOf" srcId="{AA4DD86D-8D5D-4E16-997C-02A7BAB8B870}" destId="{FEF82102-F6B1-4E2A-A89D-A35AC91FE118}"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C3A7AF-164F-47A0-AC7E-04BDA6E81881}" type="doc">
      <dgm:prSet loTypeId="urn:microsoft.com/office/officeart/2005/8/layout/arrow4" loCatId="relationship" qsTypeId="urn:microsoft.com/office/officeart/2005/8/quickstyle/simple1" qsCatId="simple" csTypeId="urn:microsoft.com/office/officeart/2005/8/colors/accent1_2" csCatId="accent1" phldr="1"/>
      <dgm:spPr/>
      <dgm:t>
        <a:bodyPr/>
        <a:lstStyle/>
        <a:p>
          <a:endParaRPr lang="en-US"/>
        </a:p>
      </dgm:t>
    </dgm:pt>
    <dgm:pt modelId="{A0681AB5-B722-418B-9879-63409C408621}">
      <dgm:prSet phldrT="[Text]"/>
      <dgm:spPr/>
      <dgm:t>
        <a:bodyPr/>
        <a:lstStyle/>
        <a:p>
          <a:endParaRPr lang="en-US" dirty="0"/>
        </a:p>
      </dgm:t>
    </dgm:pt>
    <dgm:pt modelId="{F1FB9E67-8891-4AFE-9E3F-6CD844C3383D}" type="parTrans" cxnId="{894D1191-64AB-4FDA-BE0B-C0B9E3C99CFD}">
      <dgm:prSet/>
      <dgm:spPr/>
      <dgm:t>
        <a:bodyPr/>
        <a:lstStyle/>
        <a:p>
          <a:endParaRPr lang="en-US"/>
        </a:p>
      </dgm:t>
    </dgm:pt>
    <dgm:pt modelId="{1D807B93-4C46-4FCA-A061-FB9310237FA5}" type="sibTrans" cxnId="{894D1191-64AB-4FDA-BE0B-C0B9E3C99CFD}">
      <dgm:prSet/>
      <dgm:spPr/>
      <dgm:t>
        <a:bodyPr/>
        <a:lstStyle/>
        <a:p>
          <a:endParaRPr lang="en-US"/>
        </a:p>
      </dgm:t>
    </dgm:pt>
    <dgm:pt modelId="{D7825BA1-B1B9-42AC-A502-56A0816E114D}">
      <dgm:prSet phldrT="[Text]" custT="1"/>
      <dgm:spPr/>
      <dgm:t>
        <a:bodyPr/>
        <a:lstStyle/>
        <a:p>
          <a:endParaRPr lang="en-US" sz="2400" b="0" dirty="0">
            <a:solidFill>
              <a:schemeClr val="tx1"/>
            </a:solidFill>
          </a:endParaRPr>
        </a:p>
      </dgm:t>
    </dgm:pt>
    <dgm:pt modelId="{D175D862-6D64-45A4-AC49-2E5ED50DECD2}" type="sibTrans" cxnId="{DE8233BE-6C85-4EE3-BEDE-0144E52D4009}">
      <dgm:prSet/>
      <dgm:spPr/>
      <dgm:t>
        <a:bodyPr/>
        <a:lstStyle/>
        <a:p>
          <a:endParaRPr lang="en-US"/>
        </a:p>
      </dgm:t>
    </dgm:pt>
    <dgm:pt modelId="{F4926A38-63E7-42D8-835C-1061ED2842F3}" type="parTrans" cxnId="{DE8233BE-6C85-4EE3-BEDE-0144E52D4009}">
      <dgm:prSet/>
      <dgm:spPr/>
      <dgm:t>
        <a:bodyPr/>
        <a:lstStyle/>
        <a:p>
          <a:endParaRPr lang="en-US"/>
        </a:p>
      </dgm:t>
    </dgm:pt>
    <dgm:pt modelId="{4568AC4B-07CC-4248-A9B0-03785977DC11}" type="pres">
      <dgm:prSet presAssocID="{0CC3A7AF-164F-47A0-AC7E-04BDA6E81881}" presName="compositeShape" presStyleCnt="0">
        <dgm:presLayoutVars>
          <dgm:chMax val="2"/>
          <dgm:dir/>
          <dgm:resizeHandles val="exact"/>
        </dgm:presLayoutVars>
      </dgm:prSet>
      <dgm:spPr/>
      <dgm:t>
        <a:bodyPr/>
        <a:lstStyle/>
        <a:p>
          <a:endParaRPr lang="en-US"/>
        </a:p>
      </dgm:t>
    </dgm:pt>
    <dgm:pt modelId="{247B0288-5F5C-4DC5-922B-39F6FB8A2279}" type="pres">
      <dgm:prSet presAssocID="{A0681AB5-B722-418B-9879-63409C408621}" presName="upArrow" presStyleLbl="node1" presStyleIdx="0" presStyleCnt="2" custLinFactNeighborX="7577" custLinFactNeighborY="1952"/>
      <dgm:spPr>
        <a:ln>
          <a:solidFill>
            <a:schemeClr val="tx1"/>
          </a:solidFill>
        </a:ln>
      </dgm:spPr>
      <dgm:t>
        <a:bodyPr/>
        <a:lstStyle/>
        <a:p>
          <a:endParaRPr lang="en-US"/>
        </a:p>
      </dgm:t>
    </dgm:pt>
    <dgm:pt modelId="{6737F878-E0E3-41E4-A1A1-FF995CB535CA}" type="pres">
      <dgm:prSet presAssocID="{A0681AB5-B722-418B-9879-63409C408621}" presName="upArrowText" presStyleLbl="revTx" presStyleIdx="0" presStyleCnt="2">
        <dgm:presLayoutVars>
          <dgm:chMax val="0"/>
          <dgm:bulletEnabled val="1"/>
        </dgm:presLayoutVars>
      </dgm:prSet>
      <dgm:spPr/>
      <dgm:t>
        <a:bodyPr/>
        <a:lstStyle/>
        <a:p>
          <a:endParaRPr lang="en-US"/>
        </a:p>
      </dgm:t>
    </dgm:pt>
    <dgm:pt modelId="{AF3FB31A-666C-4033-9FFE-1CA78AB7A176}" type="pres">
      <dgm:prSet presAssocID="{D7825BA1-B1B9-42AC-A502-56A0816E114D}" presName="downArrow" presStyleLbl="node1" presStyleIdx="1" presStyleCnt="2" custLinFactNeighborX="-28307" custLinFactNeighborY="926"/>
      <dgm:spPr>
        <a:ln>
          <a:solidFill>
            <a:schemeClr val="tx1"/>
          </a:solidFill>
        </a:ln>
      </dgm:spPr>
      <dgm:t>
        <a:bodyPr/>
        <a:lstStyle/>
        <a:p>
          <a:endParaRPr lang="en-US"/>
        </a:p>
      </dgm:t>
    </dgm:pt>
    <dgm:pt modelId="{8BF5084F-0285-4C5D-B857-7843F8F8237D}" type="pres">
      <dgm:prSet presAssocID="{D7825BA1-B1B9-42AC-A502-56A0816E114D}" presName="downArrowText" presStyleLbl="revTx" presStyleIdx="1" presStyleCnt="2" custScaleX="118254" custLinFactNeighborX="-2369" custLinFactNeighborY="-93026">
        <dgm:presLayoutVars>
          <dgm:chMax val="0"/>
          <dgm:bulletEnabled val="1"/>
        </dgm:presLayoutVars>
      </dgm:prSet>
      <dgm:spPr/>
      <dgm:t>
        <a:bodyPr/>
        <a:lstStyle/>
        <a:p>
          <a:endParaRPr lang="en-US"/>
        </a:p>
      </dgm:t>
    </dgm:pt>
  </dgm:ptLst>
  <dgm:cxnLst>
    <dgm:cxn modelId="{894D1191-64AB-4FDA-BE0B-C0B9E3C99CFD}" srcId="{0CC3A7AF-164F-47A0-AC7E-04BDA6E81881}" destId="{A0681AB5-B722-418B-9879-63409C408621}" srcOrd="0" destOrd="0" parTransId="{F1FB9E67-8891-4AFE-9E3F-6CD844C3383D}" sibTransId="{1D807B93-4C46-4FCA-A061-FB9310237FA5}"/>
    <dgm:cxn modelId="{0CDF9F13-C92D-437E-BE0A-66227EF1CA9E}" type="presOf" srcId="{A0681AB5-B722-418B-9879-63409C408621}" destId="{6737F878-E0E3-41E4-A1A1-FF995CB535CA}" srcOrd="0" destOrd="0" presId="urn:microsoft.com/office/officeart/2005/8/layout/arrow4"/>
    <dgm:cxn modelId="{DE8233BE-6C85-4EE3-BEDE-0144E52D4009}" srcId="{0CC3A7AF-164F-47A0-AC7E-04BDA6E81881}" destId="{D7825BA1-B1B9-42AC-A502-56A0816E114D}" srcOrd="1" destOrd="0" parTransId="{F4926A38-63E7-42D8-835C-1061ED2842F3}" sibTransId="{D175D862-6D64-45A4-AC49-2E5ED50DECD2}"/>
    <dgm:cxn modelId="{3A92F615-4BC5-4826-B493-C3CD5E328740}" type="presOf" srcId="{D7825BA1-B1B9-42AC-A502-56A0816E114D}" destId="{8BF5084F-0285-4C5D-B857-7843F8F8237D}" srcOrd="0" destOrd="0" presId="urn:microsoft.com/office/officeart/2005/8/layout/arrow4"/>
    <dgm:cxn modelId="{B9C617EC-2CA4-456F-A630-2C15045EF765}" type="presOf" srcId="{0CC3A7AF-164F-47A0-AC7E-04BDA6E81881}" destId="{4568AC4B-07CC-4248-A9B0-03785977DC11}" srcOrd="0" destOrd="0" presId="urn:microsoft.com/office/officeart/2005/8/layout/arrow4"/>
    <dgm:cxn modelId="{0C41D8CC-5632-4FD7-A3C3-41DF690BA069}" type="presParOf" srcId="{4568AC4B-07CC-4248-A9B0-03785977DC11}" destId="{247B0288-5F5C-4DC5-922B-39F6FB8A2279}" srcOrd="0" destOrd="0" presId="urn:microsoft.com/office/officeart/2005/8/layout/arrow4"/>
    <dgm:cxn modelId="{BE460BCE-91E2-4E81-85ED-F12CF649246C}" type="presParOf" srcId="{4568AC4B-07CC-4248-A9B0-03785977DC11}" destId="{6737F878-E0E3-41E4-A1A1-FF995CB535CA}" srcOrd="1" destOrd="0" presId="urn:microsoft.com/office/officeart/2005/8/layout/arrow4"/>
    <dgm:cxn modelId="{B01B8213-E744-4236-ADA7-66A5E0943B48}" type="presParOf" srcId="{4568AC4B-07CC-4248-A9B0-03785977DC11}" destId="{AF3FB31A-666C-4033-9FFE-1CA78AB7A176}" srcOrd="2" destOrd="0" presId="urn:microsoft.com/office/officeart/2005/8/layout/arrow4"/>
    <dgm:cxn modelId="{C3D31A90-6665-4337-8D0E-147E8DFCA8F9}" type="presParOf" srcId="{4568AC4B-07CC-4248-A9B0-03785977DC11}" destId="{8BF5084F-0285-4C5D-B857-7843F8F8237D}" srcOrd="3" destOrd="0" presId="urn:microsoft.com/office/officeart/2005/8/layout/arrow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C3A7AF-164F-47A0-AC7E-04BDA6E81881}" type="doc">
      <dgm:prSet loTypeId="urn:microsoft.com/office/officeart/2005/8/layout/arrow4" loCatId="relationship" qsTypeId="urn:microsoft.com/office/officeart/2005/8/quickstyle/simple1" qsCatId="simple" csTypeId="urn:microsoft.com/office/officeart/2005/8/colors/accent1_2" csCatId="accent1" phldr="1"/>
      <dgm:spPr/>
      <dgm:t>
        <a:bodyPr/>
        <a:lstStyle/>
        <a:p>
          <a:endParaRPr lang="en-US"/>
        </a:p>
      </dgm:t>
    </dgm:pt>
    <dgm:pt modelId="{A0681AB5-B722-418B-9879-63409C408621}">
      <dgm:prSet phldrT="[Text]"/>
      <dgm:spPr/>
      <dgm:t>
        <a:bodyPr/>
        <a:lstStyle/>
        <a:p>
          <a:endParaRPr lang="en-US" dirty="0"/>
        </a:p>
      </dgm:t>
    </dgm:pt>
    <dgm:pt modelId="{F1FB9E67-8891-4AFE-9E3F-6CD844C3383D}" type="parTrans" cxnId="{894D1191-64AB-4FDA-BE0B-C0B9E3C99CFD}">
      <dgm:prSet/>
      <dgm:spPr/>
      <dgm:t>
        <a:bodyPr/>
        <a:lstStyle/>
        <a:p>
          <a:endParaRPr lang="en-US"/>
        </a:p>
      </dgm:t>
    </dgm:pt>
    <dgm:pt modelId="{1D807B93-4C46-4FCA-A061-FB9310237FA5}" type="sibTrans" cxnId="{894D1191-64AB-4FDA-BE0B-C0B9E3C99CFD}">
      <dgm:prSet/>
      <dgm:spPr/>
      <dgm:t>
        <a:bodyPr/>
        <a:lstStyle/>
        <a:p>
          <a:endParaRPr lang="en-US"/>
        </a:p>
      </dgm:t>
    </dgm:pt>
    <dgm:pt modelId="{D7825BA1-B1B9-42AC-A502-56A0816E114D}">
      <dgm:prSet phldrT="[Text]" custT="1"/>
      <dgm:spPr/>
      <dgm:t>
        <a:bodyPr/>
        <a:lstStyle/>
        <a:p>
          <a:endParaRPr lang="en-US" sz="2400" b="0" dirty="0">
            <a:solidFill>
              <a:schemeClr val="tx1"/>
            </a:solidFill>
          </a:endParaRPr>
        </a:p>
      </dgm:t>
    </dgm:pt>
    <dgm:pt modelId="{D175D862-6D64-45A4-AC49-2E5ED50DECD2}" type="sibTrans" cxnId="{DE8233BE-6C85-4EE3-BEDE-0144E52D4009}">
      <dgm:prSet/>
      <dgm:spPr/>
      <dgm:t>
        <a:bodyPr/>
        <a:lstStyle/>
        <a:p>
          <a:endParaRPr lang="en-US"/>
        </a:p>
      </dgm:t>
    </dgm:pt>
    <dgm:pt modelId="{F4926A38-63E7-42D8-835C-1061ED2842F3}" type="parTrans" cxnId="{DE8233BE-6C85-4EE3-BEDE-0144E52D4009}">
      <dgm:prSet/>
      <dgm:spPr/>
      <dgm:t>
        <a:bodyPr/>
        <a:lstStyle/>
        <a:p>
          <a:endParaRPr lang="en-US"/>
        </a:p>
      </dgm:t>
    </dgm:pt>
    <dgm:pt modelId="{4568AC4B-07CC-4248-A9B0-03785977DC11}" type="pres">
      <dgm:prSet presAssocID="{0CC3A7AF-164F-47A0-AC7E-04BDA6E81881}" presName="compositeShape" presStyleCnt="0">
        <dgm:presLayoutVars>
          <dgm:chMax val="2"/>
          <dgm:dir/>
          <dgm:resizeHandles val="exact"/>
        </dgm:presLayoutVars>
      </dgm:prSet>
      <dgm:spPr/>
      <dgm:t>
        <a:bodyPr/>
        <a:lstStyle/>
        <a:p>
          <a:endParaRPr lang="en-US"/>
        </a:p>
      </dgm:t>
    </dgm:pt>
    <dgm:pt modelId="{247B0288-5F5C-4DC5-922B-39F6FB8A2279}" type="pres">
      <dgm:prSet presAssocID="{A0681AB5-B722-418B-9879-63409C408621}" presName="upArrow" presStyleLbl="node1" presStyleIdx="0" presStyleCnt="2" custLinFactNeighborX="7577" custLinFactNeighborY="1952"/>
      <dgm:spPr>
        <a:ln>
          <a:solidFill>
            <a:schemeClr val="tx1"/>
          </a:solidFill>
        </a:ln>
      </dgm:spPr>
      <dgm:t>
        <a:bodyPr/>
        <a:lstStyle/>
        <a:p>
          <a:endParaRPr lang="en-US"/>
        </a:p>
      </dgm:t>
    </dgm:pt>
    <dgm:pt modelId="{6737F878-E0E3-41E4-A1A1-FF995CB535CA}" type="pres">
      <dgm:prSet presAssocID="{A0681AB5-B722-418B-9879-63409C408621}" presName="upArrowText" presStyleLbl="revTx" presStyleIdx="0" presStyleCnt="2">
        <dgm:presLayoutVars>
          <dgm:chMax val="0"/>
          <dgm:bulletEnabled val="1"/>
        </dgm:presLayoutVars>
      </dgm:prSet>
      <dgm:spPr/>
      <dgm:t>
        <a:bodyPr/>
        <a:lstStyle/>
        <a:p>
          <a:endParaRPr lang="en-US"/>
        </a:p>
      </dgm:t>
    </dgm:pt>
    <dgm:pt modelId="{AF3FB31A-666C-4033-9FFE-1CA78AB7A176}" type="pres">
      <dgm:prSet presAssocID="{D7825BA1-B1B9-42AC-A502-56A0816E114D}" presName="downArrow" presStyleLbl="node1" presStyleIdx="1" presStyleCnt="2" custLinFactNeighborX="-28307" custLinFactNeighborY="926"/>
      <dgm:spPr>
        <a:ln>
          <a:solidFill>
            <a:schemeClr val="tx1"/>
          </a:solidFill>
        </a:ln>
      </dgm:spPr>
      <dgm:t>
        <a:bodyPr/>
        <a:lstStyle/>
        <a:p>
          <a:endParaRPr lang="en-US"/>
        </a:p>
      </dgm:t>
    </dgm:pt>
    <dgm:pt modelId="{8BF5084F-0285-4C5D-B857-7843F8F8237D}" type="pres">
      <dgm:prSet presAssocID="{D7825BA1-B1B9-42AC-A502-56A0816E114D}" presName="downArrowText" presStyleLbl="revTx" presStyleIdx="1" presStyleCnt="2" custScaleX="118254" custLinFactNeighborX="-2369" custLinFactNeighborY="-93026">
        <dgm:presLayoutVars>
          <dgm:chMax val="0"/>
          <dgm:bulletEnabled val="1"/>
        </dgm:presLayoutVars>
      </dgm:prSet>
      <dgm:spPr/>
      <dgm:t>
        <a:bodyPr/>
        <a:lstStyle/>
        <a:p>
          <a:endParaRPr lang="en-US"/>
        </a:p>
      </dgm:t>
    </dgm:pt>
  </dgm:ptLst>
  <dgm:cxnLst>
    <dgm:cxn modelId="{894D1191-64AB-4FDA-BE0B-C0B9E3C99CFD}" srcId="{0CC3A7AF-164F-47A0-AC7E-04BDA6E81881}" destId="{A0681AB5-B722-418B-9879-63409C408621}" srcOrd="0" destOrd="0" parTransId="{F1FB9E67-8891-4AFE-9E3F-6CD844C3383D}" sibTransId="{1D807B93-4C46-4FCA-A061-FB9310237FA5}"/>
    <dgm:cxn modelId="{0CDF9F13-C92D-437E-BE0A-66227EF1CA9E}" type="presOf" srcId="{A0681AB5-B722-418B-9879-63409C408621}" destId="{6737F878-E0E3-41E4-A1A1-FF995CB535CA}" srcOrd="0" destOrd="0" presId="urn:microsoft.com/office/officeart/2005/8/layout/arrow4"/>
    <dgm:cxn modelId="{DE8233BE-6C85-4EE3-BEDE-0144E52D4009}" srcId="{0CC3A7AF-164F-47A0-AC7E-04BDA6E81881}" destId="{D7825BA1-B1B9-42AC-A502-56A0816E114D}" srcOrd="1" destOrd="0" parTransId="{F4926A38-63E7-42D8-835C-1061ED2842F3}" sibTransId="{D175D862-6D64-45A4-AC49-2E5ED50DECD2}"/>
    <dgm:cxn modelId="{3A92F615-4BC5-4826-B493-C3CD5E328740}" type="presOf" srcId="{D7825BA1-B1B9-42AC-A502-56A0816E114D}" destId="{8BF5084F-0285-4C5D-B857-7843F8F8237D}" srcOrd="0" destOrd="0" presId="urn:microsoft.com/office/officeart/2005/8/layout/arrow4"/>
    <dgm:cxn modelId="{B9C617EC-2CA4-456F-A630-2C15045EF765}" type="presOf" srcId="{0CC3A7AF-164F-47A0-AC7E-04BDA6E81881}" destId="{4568AC4B-07CC-4248-A9B0-03785977DC11}" srcOrd="0" destOrd="0" presId="urn:microsoft.com/office/officeart/2005/8/layout/arrow4"/>
    <dgm:cxn modelId="{0C41D8CC-5632-4FD7-A3C3-41DF690BA069}" type="presParOf" srcId="{4568AC4B-07CC-4248-A9B0-03785977DC11}" destId="{247B0288-5F5C-4DC5-922B-39F6FB8A2279}" srcOrd="0" destOrd="0" presId="urn:microsoft.com/office/officeart/2005/8/layout/arrow4"/>
    <dgm:cxn modelId="{BE460BCE-91E2-4E81-85ED-F12CF649246C}" type="presParOf" srcId="{4568AC4B-07CC-4248-A9B0-03785977DC11}" destId="{6737F878-E0E3-41E4-A1A1-FF995CB535CA}" srcOrd="1" destOrd="0" presId="urn:microsoft.com/office/officeart/2005/8/layout/arrow4"/>
    <dgm:cxn modelId="{B01B8213-E744-4236-ADA7-66A5E0943B48}" type="presParOf" srcId="{4568AC4B-07CC-4248-A9B0-03785977DC11}" destId="{AF3FB31A-666C-4033-9FFE-1CA78AB7A176}" srcOrd="2" destOrd="0" presId="urn:microsoft.com/office/officeart/2005/8/layout/arrow4"/>
    <dgm:cxn modelId="{C3D31A90-6665-4337-8D0E-147E8DFCA8F9}" type="presParOf" srcId="{4568AC4B-07CC-4248-A9B0-03785977DC11}" destId="{8BF5084F-0285-4C5D-B857-7843F8F8237D}" srcOrd="3" destOrd="0" presId="urn:microsoft.com/office/officeart/2005/8/layout/arrow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CC3A7AF-164F-47A0-AC7E-04BDA6E81881}" type="doc">
      <dgm:prSet loTypeId="urn:microsoft.com/office/officeart/2005/8/layout/arrow4" loCatId="relationship" qsTypeId="urn:microsoft.com/office/officeart/2005/8/quickstyle/simple1" qsCatId="simple" csTypeId="urn:microsoft.com/office/officeart/2005/8/colors/accent1_2" csCatId="accent1" phldr="1"/>
      <dgm:spPr/>
      <dgm:t>
        <a:bodyPr/>
        <a:lstStyle/>
        <a:p>
          <a:endParaRPr lang="en-US"/>
        </a:p>
      </dgm:t>
    </dgm:pt>
    <dgm:pt modelId="{A0681AB5-B722-418B-9879-63409C408621}">
      <dgm:prSet phldrT="[Text]"/>
      <dgm:spPr/>
      <dgm:t>
        <a:bodyPr/>
        <a:lstStyle/>
        <a:p>
          <a:endParaRPr lang="en-US" dirty="0"/>
        </a:p>
      </dgm:t>
    </dgm:pt>
    <dgm:pt modelId="{F1FB9E67-8891-4AFE-9E3F-6CD844C3383D}" type="parTrans" cxnId="{894D1191-64AB-4FDA-BE0B-C0B9E3C99CFD}">
      <dgm:prSet/>
      <dgm:spPr/>
      <dgm:t>
        <a:bodyPr/>
        <a:lstStyle/>
        <a:p>
          <a:endParaRPr lang="en-US"/>
        </a:p>
      </dgm:t>
    </dgm:pt>
    <dgm:pt modelId="{1D807B93-4C46-4FCA-A061-FB9310237FA5}" type="sibTrans" cxnId="{894D1191-64AB-4FDA-BE0B-C0B9E3C99CFD}">
      <dgm:prSet/>
      <dgm:spPr/>
      <dgm:t>
        <a:bodyPr/>
        <a:lstStyle/>
        <a:p>
          <a:endParaRPr lang="en-US"/>
        </a:p>
      </dgm:t>
    </dgm:pt>
    <dgm:pt modelId="{D7825BA1-B1B9-42AC-A502-56A0816E114D}">
      <dgm:prSet phldrT="[Text]" custT="1"/>
      <dgm:spPr/>
      <dgm:t>
        <a:bodyPr/>
        <a:lstStyle/>
        <a:p>
          <a:endParaRPr lang="en-US" sz="2200" dirty="0">
            <a:solidFill>
              <a:schemeClr val="tx1"/>
            </a:solidFill>
          </a:endParaRPr>
        </a:p>
      </dgm:t>
    </dgm:pt>
    <dgm:pt modelId="{F4926A38-63E7-42D8-835C-1061ED2842F3}" type="parTrans" cxnId="{DE8233BE-6C85-4EE3-BEDE-0144E52D4009}">
      <dgm:prSet/>
      <dgm:spPr/>
      <dgm:t>
        <a:bodyPr/>
        <a:lstStyle/>
        <a:p>
          <a:endParaRPr lang="en-US"/>
        </a:p>
      </dgm:t>
    </dgm:pt>
    <dgm:pt modelId="{D175D862-6D64-45A4-AC49-2E5ED50DECD2}" type="sibTrans" cxnId="{DE8233BE-6C85-4EE3-BEDE-0144E52D4009}">
      <dgm:prSet/>
      <dgm:spPr/>
      <dgm:t>
        <a:bodyPr/>
        <a:lstStyle/>
        <a:p>
          <a:endParaRPr lang="en-US"/>
        </a:p>
      </dgm:t>
    </dgm:pt>
    <dgm:pt modelId="{4568AC4B-07CC-4248-A9B0-03785977DC11}" type="pres">
      <dgm:prSet presAssocID="{0CC3A7AF-164F-47A0-AC7E-04BDA6E81881}" presName="compositeShape" presStyleCnt="0">
        <dgm:presLayoutVars>
          <dgm:chMax val="2"/>
          <dgm:dir/>
          <dgm:resizeHandles val="exact"/>
        </dgm:presLayoutVars>
      </dgm:prSet>
      <dgm:spPr/>
      <dgm:t>
        <a:bodyPr/>
        <a:lstStyle/>
        <a:p>
          <a:endParaRPr lang="en-US"/>
        </a:p>
      </dgm:t>
    </dgm:pt>
    <dgm:pt modelId="{247B0288-5F5C-4DC5-922B-39F6FB8A2279}" type="pres">
      <dgm:prSet presAssocID="{A0681AB5-B722-418B-9879-63409C408621}" presName="upArrow" presStyleLbl="node1" presStyleIdx="0" presStyleCnt="2" custScaleX="87897" custScaleY="96491" custLinFactNeighborX="2506" custLinFactNeighborY="2783"/>
      <dgm:spPr>
        <a:ln>
          <a:solidFill>
            <a:schemeClr val="tx1"/>
          </a:solidFill>
        </a:ln>
      </dgm:spPr>
      <dgm:t>
        <a:bodyPr/>
        <a:lstStyle/>
        <a:p>
          <a:endParaRPr lang="en-US"/>
        </a:p>
      </dgm:t>
    </dgm:pt>
    <dgm:pt modelId="{6737F878-E0E3-41E4-A1A1-FF995CB535CA}" type="pres">
      <dgm:prSet presAssocID="{A0681AB5-B722-418B-9879-63409C408621}" presName="upArrowText" presStyleLbl="revTx" presStyleIdx="0" presStyleCnt="2">
        <dgm:presLayoutVars>
          <dgm:chMax val="0"/>
          <dgm:bulletEnabled val="1"/>
        </dgm:presLayoutVars>
      </dgm:prSet>
      <dgm:spPr/>
      <dgm:t>
        <a:bodyPr/>
        <a:lstStyle/>
        <a:p>
          <a:endParaRPr lang="en-US"/>
        </a:p>
      </dgm:t>
    </dgm:pt>
    <dgm:pt modelId="{AF3FB31A-666C-4033-9FFE-1CA78AB7A176}" type="pres">
      <dgm:prSet presAssocID="{D7825BA1-B1B9-42AC-A502-56A0816E114D}" presName="downArrow" presStyleLbl="node1" presStyleIdx="1" presStyleCnt="2" custScaleX="86082" custScaleY="88264" custLinFactNeighborX="-27486" custLinFactNeighborY="-8652"/>
      <dgm:spPr>
        <a:ln>
          <a:solidFill>
            <a:schemeClr val="tx1"/>
          </a:solidFill>
        </a:ln>
      </dgm:spPr>
      <dgm:t>
        <a:bodyPr/>
        <a:lstStyle/>
        <a:p>
          <a:endParaRPr lang="en-US"/>
        </a:p>
      </dgm:t>
    </dgm:pt>
    <dgm:pt modelId="{8BF5084F-0285-4C5D-B857-7843F8F8237D}" type="pres">
      <dgm:prSet presAssocID="{D7825BA1-B1B9-42AC-A502-56A0816E114D}" presName="downArrowText" presStyleLbl="revTx" presStyleIdx="1" presStyleCnt="2" custScaleX="96694" custLinFactNeighborX="-13368" custLinFactNeighborY="-92629">
        <dgm:presLayoutVars>
          <dgm:chMax val="0"/>
          <dgm:bulletEnabled val="1"/>
        </dgm:presLayoutVars>
      </dgm:prSet>
      <dgm:spPr/>
      <dgm:t>
        <a:bodyPr/>
        <a:lstStyle/>
        <a:p>
          <a:endParaRPr lang="en-US"/>
        </a:p>
      </dgm:t>
    </dgm:pt>
  </dgm:ptLst>
  <dgm:cxnLst>
    <dgm:cxn modelId="{894D1191-64AB-4FDA-BE0B-C0B9E3C99CFD}" srcId="{0CC3A7AF-164F-47A0-AC7E-04BDA6E81881}" destId="{A0681AB5-B722-418B-9879-63409C408621}" srcOrd="0" destOrd="0" parTransId="{F1FB9E67-8891-4AFE-9E3F-6CD844C3383D}" sibTransId="{1D807B93-4C46-4FCA-A061-FB9310237FA5}"/>
    <dgm:cxn modelId="{DE8233BE-6C85-4EE3-BEDE-0144E52D4009}" srcId="{0CC3A7AF-164F-47A0-AC7E-04BDA6E81881}" destId="{D7825BA1-B1B9-42AC-A502-56A0816E114D}" srcOrd="1" destOrd="0" parTransId="{F4926A38-63E7-42D8-835C-1061ED2842F3}" sibTransId="{D175D862-6D64-45A4-AC49-2E5ED50DECD2}"/>
    <dgm:cxn modelId="{E6668286-D7F4-4062-BB53-729D4FCE660B}" type="presOf" srcId="{A0681AB5-B722-418B-9879-63409C408621}" destId="{6737F878-E0E3-41E4-A1A1-FF995CB535CA}" srcOrd="0" destOrd="0" presId="urn:microsoft.com/office/officeart/2005/8/layout/arrow4"/>
    <dgm:cxn modelId="{0EDA739F-8BE8-4458-BEEE-2EA2FA426A52}" type="presOf" srcId="{D7825BA1-B1B9-42AC-A502-56A0816E114D}" destId="{8BF5084F-0285-4C5D-B857-7843F8F8237D}" srcOrd="0" destOrd="0" presId="urn:microsoft.com/office/officeart/2005/8/layout/arrow4"/>
    <dgm:cxn modelId="{CB44BD8F-D5F2-4151-907E-56976E283DD2}" type="presOf" srcId="{0CC3A7AF-164F-47A0-AC7E-04BDA6E81881}" destId="{4568AC4B-07CC-4248-A9B0-03785977DC11}" srcOrd="0" destOrd="0" presId="urn:microsoft.com/office/officeart/2005/8/layout/arrow4"/>
    <dgm:cxn modelId="{19C69E10-27EC-40E1-889C-2BCB26B7D93C}" type="presParOf" srcId="{4568AC4B-07CC-4248-A9B0-03785977DC11}" destId="{247B0288-5F5C-4DC5-922B-39F6FB8A2279}" srcOrd="0" destOrd="0" presId="urn:microsoft.com/office/officeart/2005/8/layout/arrow4"/>
    <dgm:cxn modelId="{FD459C3F-F36F-41E7-B288-7CC75F2A1267}" type="presParOf" srcId="{4568AC4B-07CC-4248-A9B0-03785977DC11}" destId="{6737F878-E0E3-41E4-A1A1-FF995CB535CA}" srcOrd="1" destOrd="0" presId="urn:microsoft.com/office/officeart/2005/8/layout/arrow4"/>
    <dgm:cxn modelId="{ABFB6BB2-AE5C-4BF1-827F-A2AB21A0621C}" type="presParOf" srcId="{4568AC4B-07CC-4248-A9B0-03785977DC11}" destId="{AF3FB31A-666C-4033-9FFE-1CA78AB7A176}" srcOrd="2" destOrd="0" presId="urn:microsoft.com/office/officeart/2005/8/layout/arrow4"/>
    <dgm:cxn modelId="{09E8179C-DC0E-4DC0-A081-A3F62C08888E}" type="presParOf" srcId="{4568AC4B-07CC-4248-A9B0-03785977DC11}" destId="{8BF5084F-0285-4C5D-B857-7843F8F8237D}" srcOrd="3" destOrd="0" presId="urn:microsoft.com/office/officeart/2005/8/layout/arrow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0DD0FC-4D39-468C-91D2-2E746E04C4BB}">
      <dsp:nvSpPr>
        <dsp:cNvPr id="0" name=""/>
        <dsp:cNvSpPr/>
      </dsp:nvSpPr>
      <dsp:spPr>
        <a:xfrm>
          <a:off x="3098542" y="3128813"/>
          <a:ext cx="2565915" cy="2565915"/>
        </a:xfrm>
        <a:prstGeom prst="ellipse">
          <a:avLst/>
        </a:prstGeom>
        <a:solidFill>
          <a:srgbClr val="41B6C4"/>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dirty="0" smtClean="0">
              <a:solidFill>
                <a:schemeClr val="tx1"/>
              </a:solidFill>
            </a:rPr>
            <a:t>National HIV/AIDS Strategy Goals by 2020</a:t>
          </a:r>
          <a:endParaRPr lang="en-US" sz="2800" kern="1200" dirty="0">
            <a:solidFill>
              <a:schemeClr val="tx1"/>
            </a:solidFill>
          </a:endParaRPr>
        </a:p>
      </dsp:txBody>
      <dsp:txXfrm>
        <a:off x="3474312" y="3504583"/>
        <a:ext cx="1814375" cy="1814375"/>
      </dsp:txXfrm>
    </dsp:sp>
    <dsp:sp modelId="{25C409D1-F446-4EFA-98A3-F017035212F4}">
      <dsp:nvSpPr>
        <dsp:cNvPr id="0" name=""/>
        <dsp:cNvSpPr/>
      </dsp:nvSpPr>
      <dsp:spPr>
        <a:xfrm rot="12900000">
          <a:off x="1437713" y="2677154"/>
          <a:ext cx="1977378" cy="731286"/>
        </a:xfrm>
        <a:prstGeom prst="leftArrow">
          <a:avLst>
            <a:gd name="adj1" fmla="val 60000"/>
            <a:gd name="adj2" fmla="val 50000"/>
          </a:avLst>
        </a:prstGeom>
        <a:solidFill>
          <a:srgbClr val="C7E9B4">
            <a:alpha val="50196"/>
          </a:srgbClr>
        </a:solidFill>
        <a:ln>
          <a:solidFill>
            <a:schemeClr val="tx1"/>
          </a:solidFill>
        </a:ln>
        <a:effectLst/>
      </dsp:spPr>
      <dsp:style>
        <a:lnRef idx="0">
          <a:scrgbClr r="0" g="0" b="0"/>
        </a:lnRef>
        <a:fillRef idx="1">
          <a:scrgbClr r="0" g="0" b="0"/>
        </a:fillRef>
        <a:effectRef idx="0">
          <a:scrgbClr r="0" g="0" b="0"/>
        </a:effectRef>
        <a:fontRef idx="minor">
          <a:schemeClr val="lt1"/>
        </a:fontRef>
      </dsp:style>
    </dsp:sp>
    <dsp:sp modelId="{C6C66C1A-2083-4689-99E1-66650B4D72C9}">
      <dsp:nvSpPr>
        <dsp:cNvPr id="0" name=""/>
        <dsp:cNvSpPr/>
      </dsp:nvSpPr>
      <dsp:spPr>
        <a:xfrm>
          <a:off x="397706" y="1500660"/>
          <a:ext cx="2437620" cy="1950096"/>
        </a:xfrm>
        <a:prstGeom prst="roundRect">
          <a:avLst>
            <a:gd name="adj" fmla="val 10000"/>
          </a:avLst>
        </a:prstGeom>
        <a:solidFill>
          <a:srgbClr val="FFFFCC"/>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rPr>
            <a:t>Linkage to HIV medical care within 30 days of diagnosis:</a:t>
          </a:r>
        </a:p>
        <a:p>
          <a:pPr lvl="0" algn="ctr" defTabSz="889000">
            <a:lnSpc>
              <a:spcPct val="90000"/>
            </a:lnSpc>
            <a:spcBef>
              <a:spcPct val="0"/>
            </a:spcBef>
            <a:spcAft>
              <a:spcPct val="35000"/>
            </a:spcAft>
          </a:pPr>
          <a:r>
            <a:rPr lang="en-US" sz="3600" kern="1200" dirty="0" smtClean="0">
              <a:solidFill>
                <a:schemeClr val="tx1"/>
              </a:solidFill>
            </a:rPr>
            <a:t>85%</a:t>
          </a:r>
          <a:endParaRPr lang="en-US" sz="3600" kern="1200" dirty="0"/>
        </a:p>
      </dsp:txBody>
      <dsp:txXfrm>
        <a:off x="454822" y="1557776"/>
        <a:ext cx="2323388" cy="1835864"/>
      </dsp:txXfrm>
    </dsp:sp>
    <dsp:sp modelId="{210A5F18-B432-43FC-A6F4-D916DE3BB1E0}">
      <dsp:nvSpPr>
        <dsp:cNvPr id="0" name=""/>
        <dsp:cNvSpPr/>
      </dsp:nvSpPr>
      <dsp:spPr>
        <a:xfrm rot="16200000">
          <a:off x="3392810" y="1659395"/>
          <a:ext cx="1977378" cy="731286"/>
        </a:xfrm>
        <a:prstGeom prst="leftArrow">
          <a:avLst>
            <a:gd name="adj1" fmla="val 60000"/>
            <a:gd name="adj2" fmla="val 50000"/>
          </a:avLst>
        </a:prstGeom>
        <a:solidFill>
          <a:srgbClr val="C7E9B4">
            <a:alpha val="50196"/>
          </a:srgbClr>
        </a:solidFill>
        <a:ln>
          <a:solidFill>
            <a:schemeClr val="tx1"/>
          </a:solidFill>
        </a:ln>
        <a:effectLst/>
      </dsp:spPr>
      <dsp:style>
        <a:lnRef idx="0">
          <a:scrgbClr r="0" g="0" b="0"/>
        </a:lnRef>
        <a:fillRef idx="1">
          <a:scrgbClr r="0" g="0" b="0"/>
        </a:fillRef>
        <a:effectRef idx="0">
          <a:scrgbClr r="0" g="0" b="0"/>
        </a:effectRef>
        <a:fontRef idx="minor">
          <a:schemeClr val="lt1"/>
        </a:fontRef>
      </dsp:style>
    </dsp:sp>
    <dsp:sp modelId="{ED75DE15-ED42-4905-9E93-5F219407CD9D}">
      <dsp:nvSpPr>
        <dsp:cNvPr id="0" name=""/>
        <dsp:cNvSpPr/>
      </dsp:nvSpPr>
      <dsp:spPr>
        <a:xfrm>
          <a:off x="3013080" y="-55928"/>
          <a:ext cx="2736838" cy="2184556"/>
        </a:xfrm>
        <a:prstGeom prst="roundRect">
          <a:avLst>
            <a:gd name="adj" fmla="val 10000"/>
          </a:avLst>
        </a:prstGeom>
        <a:solidFill>
          <a:srgbClr val="A1DAB4"/>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rPr>
            <a:t>Retention in HIV medical care:</a:t>
          </a:r>
        </a:p>
        <a:p>
          <a:pPr lvl="0" algn="ctr" defTabSz="889000">
            <a:lnSpc>
              <a:spcPct val="90000"/>
            </a:lnSpc>
            <a:spcBef>
              <a:spcPct val="0"/>
            </a:spcBef>
            <a:spcAft>
              <a:spcPct val="35000"/>
            </a:spcAft>
          </a:pPr>
          <a:r>
            <a:rPr lang="en-US" sz="3600" kern="1200" dirty="0" smtClean="0">
              <a:solidFill>
                <a:schemeClr val="tx1"/>
              </a:solidFill>
            </a:rPr>
            <a:t>90%</a:t>
          </a:r>
          <a:endParaRPr lang="en-US" sz="3600" kern="1200" dirty="0">
            <a:solidFill>
              <a:schemeClr val="tx1"/>
            </a:solidFill>
          </a:endParaRPr>
        </a:p>
      </dsp:txBody>
      <dsp:txXfrm>
        <a:off x="3077063" y="8055"/>
        <a:ext cx="2608872" cy="2056590"/>
      </dsp:txXfrm>
    </dsp:sp>
    <dsp:sp modelId="{E5E6EF23-5B4E-4DB2-8B6A-CE25E4311E0E}">
      <dsp:nvSpPr>
        <dsp:cNvPr id="0" name=""/>
        <dsp:cNvSpPr/>
      </dsp:nvSpPr>
      <dsp:spPr>
        <a:xfrm rot="19500000">
          <a:off x="5347907" y="2677154"/>
          <a:ext cx="1977378" cy="731286"/>
        </a:xfrm>
        <a:prstGeom prst="leftArrow">
          <a:avLst>
            <a:gd name="adj1" fmla="val 60000"/>
            <a:gd name="adj2" fmla="val 50000"/>
          </a:avLst>
        </a:prstGeom>
        <a:solidFill>
          <a:srgbClr val="C7E9B4">
            <a:alpha val="50196"/>
          </a:srgbClr>
        </a:solidFill>
        <a:ln>
          <a:solidFill>
            <a:schemeClr val="tx1"/>
          </a:solidFill>
        </a:ln>
        <a:effectLst/>
      </dsp:spPr>
      <dsp:style>
        <a:lnRef idx="0">
          <a:scrgbClr r="0" g="0" b="0"/>
        </a:lnRef>
        <a:fillRef idx="1">
          <a:scrgbClr r="0" g="0" b="0"/>
        </a:fillRef>
        <a:effectRef idx="0">
          <a:scrgbClr r="0" g="0" b="0"/>
        </a:effectRef>
        <a:fontRef idx="minor">
          <a:schemeClr val="lt1"/>
        </a:fontRef>
      </dsp:style>
    </dsp:sp>
    <dsp:sp modelId="{FEF82102-F6B1-4E2A-A89D-A35AC91FE118}">
      <dsp:nvSpPr>
        <dsp:cNvPr id="0" name=""/>
        <dsp:cNvSpPr/>
      </dsp:nvSpPr>
      <dsp:spPr>
        <a:xfrm>
          <a:off x="5927673" y="1500660"/>
          <a:ext cx="2437620" cy="1950096"/>
        </a:xfrm>
        <a:prstGeom prst="roundRect">
          <a:avLst>
            <a:gd name="adj" fmla="val 10000"/>
          </a:avLst>
        </a:prstGeom>
        <a:solidFill>
          <a:srgbClr val="253494"/>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bg1"/>
              </a:solidFill>
            </a:rPr>
            <a:t>Viral suppression:</a:t>
          </a:r>
        </a:p>
        <a:p>
          <a:pPr lvl="0" algn="ctr" defTabSz="889000">
            <a:lnSpc>
              <a:spcPct val="90000"/>
            </a:lnSpc>
            <a:spcBef>
              <a:spcPct val="0"/>
            </a:spcBef>
            <a:spcAft>
              <a:spcPct val="35000"/>
            </a:spcAft>
          </a:pPr>
          <a:r>
            <a:rPr lang="en-US" sz="3600" kern="1200" dirty="0" smtClean="0">
              <a:solidFill>
                <a:schemeClr val="bg1"/>
              </a:solidFill>
            </a:rPr>
            <a:t>80%</a:t>
          </a:r>
          <a:endParaRPr lang="en-US" sz="4400" kern="1200" dirty="0">
            <a:solidFill>
              <a:schemeClr val="bg1"/>
            </a:solidFill>
          </a:endParaRPr>
        </a:p>
      </dsp:txBody>
      <dsp:txXfrm>
        <a:off x="5984789" y="1557776"/>
        <a:ext cx="2323388" cy="18358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7B0288-5F5C-4DC5-922B-39F6FB8A2279}">
      <dsp:nvSpPr>
        <dsp:cNvPr id="0" name=""/>
        <dsp:cNvSpPr/>
      </dsp:nvSpPr>
      <dsp:spPr>
        <a:xfrm>
          <a:off x="-11" y="44548"/>
          <a:ext cx="2590038" cy="2282190"/>
        </a:xfrm>
        <a:prstGeom prst="upArrow">
          <a:avLst/>
        </a:prstGeom>
        <a:solidFill>
          <a:schemeClr val="accent1">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sp>
    <dsp:sp modelId="{6737F878-E0E3-41E4-A1A1-FF995CB535CA}">
      <dsp:nvSpPr>
        <dsp:cNvPr id="0" name=""/>
        <dsp:cNvSpPr/>
      </dsp:nvSpPr>
      <dsp:spPr>
        <a:xfrm>
          <a:off x="2471480" y="0"/>
          <a:ext cx="4395216" cy="22821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0" rIns="462280" bIns="462280" numCol="1" spcCol="1270" anchor="ctr" anchorCtr="0">
          <a:noAutofit/>
        </a:bodyPr>
        <a:lstStyle/>
        <a:p>
          <a:pPr lvl="0" algn="l" defTabSz="2889250">
            <a:lnSpc>
              <a:spcPct val="90000"/>
            </a:lnSpc>
            <a:spcBef>
              <a:spcPct val="0"/>
            </a:spcBef>
            <a:spcAft>
              <a:spcPct val="35000"/>
            </a:spcAft>
          </a:pPr>
          <a:endParaRPr lang="en-US" sz="6500" kern="1200" dirty="0"/>
        </a:p>
      </dsp:txBody>
      <dsp:txXfrm>
        <a:off x="2471480" y="0"/>
        <a:ext cx="4395216" cy="2282190"/>
      </dsp:txXfrm>
    </dsp:sp>
    <dsp:sp modelId="{AF3FB31A-666C-4033-9FFE-1CA78AB7A176}">
      <dsp:nvSpPr>
        <dsp:cNvPr id="0" name=""/>
        <dsp:cNvSpPr/>
      </dsp:nvSpPr>
      <dsp:spPr>
        <a:xfrm>
          <a:off x="0" y="2472372"/>
          <a:ext cx="2590038" cy="2282190"/>
        </a:xfrm>
        <a:prstGeom prst="downArrow">
          <a:avLst/>
        </a:prstGeom>
        <a:solidFill>
          <a:schemeClr val="accent1">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sp>
    <dsp:sp modelId="{8BF5084F-0285-4C5D-B857-7843F8F8237D}">
      <dsp:nvSpPr>
        <dsp:cNvPr id="0" name=""/>
        <dsp:cNvSpPr/>
      </dsp:nvSpPr>
      <dsp:spPr>
        <a:xfrm>
          <a:off x="2743217" y="349342"/>
          <a:ext cx="5197518" cy="22821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0" rIns="170688" bIns="170688" numCol="1" spcCol="1270" anchor="ctr" anchorCtr="0">
          <a:noAutofit/>
        </a:bodyPr>
        <a:lstStyle/>
        <a:p>
          <a:pPr lvl="0" algn="l" defTabSz="1066800">
            <a:lnSpc>
              <a:spcPct val="90000"/>
            </a:lnSpc>
            <a:spcBef>
              <a:spcPct val="0"/>
            </a:spcBef>
            <a:spcAft>
              <a:spcPct val="35000"/>
            </a:spcAft>
          </a:pPr>
          <a:endParaRPr lang="en-US" sz="2400" b="0" kern="1200" dirty="0">
            <a:solidFill>
              <a:schemeClr val="tx1"/>
            </a:solidFill>
          </a:endParaRPr>
        </a:p>
      </dsp:txBody>
      <dsp:txXfrm>
        <a:off x="2743217" y="349342"/>
        <a:ext cx="5197518" cy="22821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7B0288-5F5C-4DC5-922B-39F6FB8A2279}">
      <dsp:nvSpPr>
        <dsp:cNvPr id="0" name=""/>
        <dsp:cNvSpPr/>
      </dsp:nvSpPr>
      <dsp:spPr>
        <a:xfrm>
          <a:off x="-11" y="44548"/>
          <a:ext cx="2590038" cy="2282190"/>
        </a:xfrm>
        <a:prstGeom prst="upArrow">
          <a:avLst/>
        </a:prstGeom>
        <a:solidFill>
          <a:schemeClr val="accent1">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sp>
    <dsp:sp modelId="{6737F878-E0E3-41E4-A1A1-FF995CB535CA}">
      <dsp:nvSpPr>
        <dsp:cNvPr id="0" name=""/>
        <dsp:cNvSpPr/>
      </dsp:nvSpPr>
      <dsp:spPr>
        <a:xfrm>
          <a:off x="2471480" y="0"/>
          <a:ext cx="4395216" cy="22821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0" rIns="462280" bIns="462280" numCol="1" spcCol="1270" anchor="ctr" anchorCtr="0">
          <a:noAutofit/>
        </a:bodyPr>
        <a:lstStyle/>
        <a:p>
          <a:pPr lvl="0" algn="l" defTabSz="2889250">
            <a:lnSpc>
              <a:spcPct val="90000"/>
            </a:lnSpc>
            <a:spcBef>
              <a:spcPct val="0"/>
            </a:spcBef>
            <a:spcAft>
              <a:spcPct val="35000"/>
            </a:spcAft>
          </a:pPr>
          <a:endParaRPr lang="en-US" sz="6500" kern="1200" dirty="0"/>
        </a:p>
      </dsp:txBody>
      <dsp:txXfrm>
        <a:off x="2471480" y="0"/>
        <a:ext cx="4395216" cy="2282190"/>
      </dsp:txXfrm>
    </dsp:sp>
    <dsp:sp modelId="{AF3FB31A-666C-4033-9FFE-1CA78AB7A176}">
      <dsp:nvSpPr>
        <dsp:cNvPr id="0" name=""/>
        <dsp:cNvSpPr/>
      </dsp:nvSpPr>
      <dsp:spPr>
        <a:xfrm>
          <a:off x="0" y="2472372"/>
          <a:ext cx="2590038" cy="2282190"/>
        </a:xfrm>
        <a:prstGeom prst="downArrow">
          <a:avLst/>
        </a:prstGeom>
        <a:solidFill>
          <a:schemeClr val="accent1">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sp>
    <dsp:sp modelId="{8BF5084F-0285-4C5D-B857-7843F8F8237D}">
      <dsp:nvSpPr>
        <dsp:cNvPr id="0" name=""/>
        <dsp:cNvSpPr/>
      </dsp:nvSpPr>
      <dsp:spPr>
        <a:xfrm>
          <a:off x="2743217" y="349342"/>
          <a:ext cx="5197518" cy="22821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0" rIns="170688" bIns="170688" numCol="1" spcCol="1270" anchor="ctr" anchorCtr="0">
          <a:noAutofit/>
        </a:bodyPr>
        <a:lstStyle/>
        <a:p>
          <a:pPr lvl="0" algn="l" defTabSz="1066800">
            <a:lnSpc>
              <a:spcPct val="90000"/>
            </a:lnSpc>
            <a:spcBef>
              <a:spcPct val="0"/>
            </a:spcBef>
            <a:spcAft>
              <a:spcPct val="35000"/>
            </a:spcAft>
          </a:pPr>
          <a:endParaRPr lang="en-US" sz="2400" b="0" kern="1200" dirty="0">
            <a:solidFill>
              <a:schemeClr val="tx1"/>
            </a:solidFill>
          </a:endParaRPr>
        </a:p>
      </dsp:txBody>
      <dsp:txXfrm>
        <a:off x="2743217" y="349342"/>
        <a:ext cx="5197518" cy="228219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7B0288-5F5C-4DC5-922B-39F6FB8A2279}">
      <dsp:nvSpPr>
        <dsp:cNvPr id="0" name=""/>
        <dsp:cNvSpPr/>
      </dsp:nvSpPr>
      <dsp:spPr>
        <a:xfrm>
          <a:off x="192845" y="110192"/>
          <a:ext cx="2387078" cy="2343278"/>
        </a:xfrm>
        <a:prstGeom prst="upArrow">
          <a:avLst/>
        </a:prstGeom>
        <a:solidFill>
          <a:schemeClr val="accent1">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sp>
    <dsp:sp modelId="{6737F878-E0E3-41E4-A1A1-FF995CB535CA}">
      <dsp:nvSpPr>
        <dsp:cNvPr id="0" name=""/>
        <dsp:cNvSpPr/>
      </dsp:nvSpPr>
      <dsp:spPr>
        <a:xfrm>
          <a:off x="2757684" y="0"/>
          <a:ext cx="4608576" cy="24284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0" rIns="462280" bIns="462280" numCol="1" spcCol="1270" anchor="ctr" anchorCtr="0">
          <a:noAutofit/>
        </a:bodyPr>
        <a:lstStyle/>
        <a:p>
          <a:pPr lvl="0" algn="l" defTabSz="2889250">
            <a:lnSpc>
              <a:spcPct val="90000"/>
            </a:lnSpc>
            <a:spcBef>
              <a:spcPct val="0"/>
            </a:spcBef>
            <a:spcAft>
              <a:spcPct val="35000"/>
            </a:spcAft>
          </a:pPr>
          <a:endParaRPr lang="en-US" sz="6500" kern="1200" dirty="0"/>
        </a:p>
      </dsp:txBody>
      <dsp:txXfrm>
        <a:off x="2757684" y="0"/>
        <a:ext cx="4608576" cy="2428494"/>
      </dsp:txXfrm>
    </dsp:sp>
    <dsp:sp modelId="{AF3FB31A-666C-4033-9FFE-1CA78AB7A176}">
      <dsp:nvSpPr>
        <dsp:cNvPr id="0" name=""/>
        <dsp:cNvSpPr/>
      </dsp:nvSpPr>
      <dsp:spPr>
        <a:xfrm>
          <a:off x="217708" y="2563259"/>
          <a:ext cx="2337787" cy="2143486"/>
        </a:xfrm>
        <a:prstGeom prst="downArrow">
          <a:avLst/>
        </a:prstGeom>
        <a:solidFill>
          <a:schemeClr val="accent1">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sp>
    <dsp:sp modelId="{8BF5084F-0285-4C5D-B857-7843F8F8237D}">
      <dsp:nvSpPr>
        <dsp:cNvPr id="0" name=""/>
        <dsp:cNvSpPr/>
      </dsp:nvSpPr>
      <dsp:spPr>
        <a:xfrm>
          <a:off x="3032520" y="381378"/>
          <a:ext cx="4456216" cy="24284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0" rIns="156464" bIns="156464" numCol="1" spcCol="1270" anchor="ctr" anchorCtr="0">
          <a:noAutofit/>
        </a:bodyPr>
        <a:lstStyle/>
        <a:p>
          <a:pPr lvl="0" algn="l" defTabSz="977900">
            <a:lnSpc>
              <a:spcPct val="90000"/>
            </a:lnSpc>
            <a:spcBef>
              <a:spcPct val="0"/>
            </a:spcBef>
            <a:spcAft>
              <a:spcPct val="35000"/>
            </a:spcAft>
          </a:pPr>
          <a:endParaRPr lang="en-US" sz="2200" kern="1200" dirty="0">
            <a:solidFill>
              <a:schemeClr val="tx1"/>
            </a:solidFill>
          </a:endParaRPr>
        </a:p>
      </dsp:txBody>
      <dsp:txXfrm>
        <a:off x="3032520" y="381378"/>
        <a:ext cx="4456216" cy="2428494"/>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66412" cy="467995"/>
          </a:xfrm>
          <a:prstGeom prst="rect">
            <a:avLst/>
          </a:prstGeom>
        </p:spPr>
        <p:txBody>
          <a:bodyPr vert="horz" lIns="92066" tIns="46032" rIns="92066" bIns="46032" rtlCol="0"/>
          <a:lstStyle>
            <a:lvl1pPr algn="l">
              <a:defRPr sz="1200"/>
            </a:lvl1pPr>
          </a:lstStyle>
          <a:p>
            <a:pPr>
              <a:defRPr/>
            </a:pPr>
            <a:endParaRPr lang="en-US"/>
          </a:p>
        </p:txBody>
      </p:sp>
      <p:sp>
        <p:nvSpPr>
          <p:cNvPr id="3" name="Date Placeholder 2"/>
          <p:cNvSpPr>
            <a:spLocks noGrp="1"/>
          </p:cNvSpPr>
          <p:nvPr>
            <p:ph type="dt" sz="quarter" idx="1"/>
          </p:nvPr>
        </p:nvSpPr>
        <p:spPr>
          <a:xfrm>
            <a:off x="4009064" y="1"/>
            <a:ext cx="3066412" cy="467995"/>
          </a:xfrm>
          <a:prstGeom prst="rect">
            <a:avLst/>
          </a:prstGeom>
        </p:spPr>
        <p:txBody>
          <a:bodyPr vert="horz" lIns="92066" tIns="46032" rIns="92066" bIns="46032" rtlCol="0"/>
          <a:lstStyle>
            <a:lvl1pPr algn="r">
              <a:defRPr sz="1200"/>
            </a:lvl1pPr>
          </a:lstStyle>
          <a:p>
            <a:pPr>
              <a:defRPr/>
            </a:pPr>
            <a:fld id="{4EA1EE83-2025-4D3F-992D-3171E0AEB9D4}" type="datetimeFigureOut">
              <a:rPr lang="en-US"/>
              <a:pPr>
                <a:defRPr/>
              </a:pPr>
              <a:t>10/20/2021</a:t>
            </a:fld>
            <a:endParaRPr lang="en-US"/>
          </a:p>
        </p:txBody>
      </p:sp>
      <p:sp>
        <p:nvSpPr>
          <p:cNvPr id="4" name="Footer Placeholder 3"/>
          <p:cNvSpPr>
            <a:spLocks noGrp="1"/>
          </p:cNvSpPr>
          <p:nvPr>
            <p:ph type="ftr" sz="quarter" idx="2"/>
          </p:nvPr>
        </p:nvSpPr>
        <p:spPr>
          <a:xfrm>
            <a:off x="0" y="8893484"/>
            <a:ext cx="3066412" cy="467995"/>
          </a:xfrm>
          <a:prstGeom prst="rect">
            <a:avLst/>
          </a:prstGeom>
        </p:spPr>
        <p:txBody>
          <a:bodyPr vert="horz" lIns="92066" tIns="46032" rIns="92066" bIns="46032"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4009064" y="8893484"/>
            <a:ext cx="3066412" cy="467995"/>
          </a:xfrm>
          <a:prstGeom prst="rect">
            <a:avLst/>
          </a:prstGeom>
        </p:spPr>
        <p:txBody>
          <a:bodyPr vert="horz" lIns="92066" tIns="46032" rIns="92066" bIns="46032" rtlCol="0" anchor="b"/>
          <a:lstStyle>
            <a:lvl1pPr algn="r">
              <a:defRPr sz="1200"/>
            </a:lvl1pPr>
          </a:lstStyle>
          <a:p>
            <a:pPr>
              <a:defRPr/>
            </a:pPr>
            <a:fld id="{AAA5B504-1BD7-4EA0-9610-1A956BD40D68}" type="slidenum">
              <a:rPr lang="en-US"/>
              <a:pPr>
                <a:defRPr/>
              </a:pPr>
              <a:t>‹#›</a:t>
            </a:fld>
            <a:endParaRPr lang="en-US"/>
          </a:p>
        </p:txBody>
      </p:sp>
    </p:spTree>
    <p:extLst>
      <p:ext uri="{BB962C8B-B14F-4D97-AF65-F5344CB8AC3E}">
        <p14:creationId xmlns:p14="http://schemas.microsoft.com/office/powerpoint/2010/main" val="13642006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1"/>
            <a:ext cx="3066412" cy="467995"/>
          </a:xfrm>
          <a:prstGeom prst="rect">
            <a:avLst/>
          </a:prstGeom>
          <a:noFill/>
          <a:ln w="9525">
            <a:noFill/>
            <a:miter lim="800000"/>
            <a:headEnd/>
            <a:tailEnd/>
          </a:ln>
          <a:effectLst/>
        </p:spPr>
        <p:txBody>
          <a:bodyPr vert="horz" wrap="square" lIns="93925" tIns="46963" rIns="93925" bIns="46963" numCol="1" anchor="t" anchorCtr="0" compatLnSpc="1">
            <a:prstTxWarp prst="textNoShape">
              <a:avLst/>
            </a:prstTxWarp>
          </a:bodyPr>
          <a:lstStyle>
            <a:lvl1pPr>
              <a:defRPr sz="1200"/>
            </a:lvl1pPr>
          </a:lstStyle>
          <a:p>
            <a:pPr>
              <a:defRPr/>
            </a:pPr>
            <a:endParaRPr lang="en-US"/>
          </a:p>
        </p:txBody>
      </p:sp>
      <p:sp>
        <p:nvSpPr>
          <p:cNvPr id="19459" name="Rectangle 3"/>
          <p:cNvSpPr>
            <a:spLocks noGrp="1" noChangeArrowheads="1"/>
          </p:cNvSpPr>
          <p:nvPr>
            <p:ph type="dt" idx="1"/>
          </p:nvPr>
        </p:nvSpPr>
        <p:spPr bwMode="auto">
          <a:xfrm>
            <a:off x="4009064" y="1"/>
            <a:ext cx="3066412" cy="467995"/>
          </a:xfrm>
          <a:prstGeom prst="rect">
            <a:avLst/>
          </a:prstGeom>
          <a:noFill/>
          <a:ln w="9525">
            <a:noFill/>
            <a:miter lim="800000"/>
            <a:headEnd/>
            <a:tailEnd/>
          </a:ln>
          <a:effectLst/>
        </p:spPr>
        <p:txBody>
          <a:bodyPr vert="horz" wrap="square" lIns="93925" tIns="46963" rIns="93925" bIns="46963" numCol="1" anchor="t" anchorCtr="0" compatLnSpc="1">
            <a:prstTxWarp prst="textNoShape">
              <a:avLst/>
            </a:prstTxWarp>
          </a:bodyPr>
          <a:lstStyle>
            <a:lvl1pPr algn="r">
              <a:defRPr sz="1200"/>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98563" y="703263"/>
            <a:ext cx="4679950" cy="3509962"/>
          </a:xfrm>
          <a:prstGeom prst="rect">
            <a:avLst/>
          </a:prstGeom>
          <a:noFill/>
          <a:ln w="9525">
            <a:solidFill>
              <a:srgbClr val="000000"/>
            </a:solidFill>
            <a:miter lim="800000"/>
            <a:headEnd/>
            <a:tailEnd/>
          </a:ln>
        </p:spPr>
      </p:sp>
      <p:sp>
        <p:nvSpPr>
          <p:cNvPr id="19461" name="Rectangle 5"/>
          <p:cNvSpPr>
            <a:spLocks noGrp="1" noChangeArrowheads="1"/>
          </p:cNvSpPr>
          <p:nvPr>
            <p:ph type="body" sz="quarter" idx="3"/>
          </p:nvPr>
        </p:nvSpPr>
        <p:spPr bwMode="auto">
          <a:xfrm>
            <a:off x="707388" y="4446743"/>
            <a:ext cx="5662300" cy="4213543"/>
          </a:xfrm>
          <a:prstGeom prst="rect">
            <a:avLst/>
          </a:prstGeom>
          <a:noFill/>
          <a:ln w="9525">
            <a:noFill/>
            <a:miter lim="800000"/>
            <a:headEnd/>
            <a:tailEnd/>
          </a:ln>
          <a:effectLst/>
        </p:spPr>
        <p:txBody>
          <a:bodyPr vert="horz" wrap="square" lIns="93925" tIns="46963" rIns="93925" bIns="4696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9462" name="Rectangle 6"/>
          <p:cNvSpPr>
            <a:spLocks noGrp="1" noChangeArrowheads="1"/>
          </p:cNvSpPr>
          <p:nvPr>
            <p:ph type="ftr" sz="quarter" idx="4"/>
          </p:nvPr>
        </p:nvSpPr>
        <p:spPr bwMode="auto">
          <a:xfrm>
            <a:off x="0" y="8893484"/>
            <a:ext cx="3066412" cy="467995"/>
          </a:xfrm>
          <a:prstGeom prst="rect">
            <a:avLst/>
          </a:prstGeom>
          <a:noFill/>
          <a:ln w="9525">
            <a:noFill/>
            <a:miter lim="800000"/>
            <a:headEnd/>
            <a:tailEnd/>
          </a:ln>
          <a:effectLst/>
        </p:spPr>
        <p:txBody>
          <a:bodyPr vert="horz" wrap="square" lIns="93925" tIns="46963" rIns="93925" bIns="46963" numCol="1" anchor="b" anchorCtr="0" compatLnSpc="1">
            <a:prstTxWarp prst="textNoShape">
              <a:avLst/>
            </a:prstTxWarp>
          </a:bodyPr>
          <a:lstStyle>
            <a:lvl1pPr>
              <a:defRPr sz="1200"/>
            </a:lvl1pPr>
          </a:lstStyle>
          <a:p>
            <a:pPr>
              <a:defRPr/>
            </a:pPr>
            <a:endParaRPr lang="en-US"/>
          </a:p>
        </p:txBody>
      </p:sp>
      <p:sp>
        <p:nvSpPr>
          <p:cNvPr id="19463" name="Rectangle 7"/>
          <p:cNvSpPr>
            <a:spLocks noGrp="1" noChangeArrowheads="1"/>
          </p:cNvSpPr>
          <p:nvPr>
            <p:ph type="sldNum" sz="quarter" idx="5"/>
          </p:nvPr>
        </p:nvSpPr>
        <p:spPr bwMode="auto">
          <a:xfrm>
            <a:off x="4009064" y="8893484"/>
            <a:ext cx="3066412" cy="467995"/>
          </a:xfrm>
          <a:prstGeom prst="rect">
            <a:avLst/>
          </a:prstGeom>
          <a:noFill/>
          <a:ln w="9525">
            <a:noFill/>
            <a:miter lim="800000"/>
            <a:headEnd/>
            <a:tailEnd/>
          </a:ln>
          <a:effectLst/>
        </p:spPr>
        <p:txBody>
          <a:bodyPr vert="horz" wrap="square" lIns="93925" tIns="46963" rIns="93925" bIns="46963" numCol="1" anchor="b" anchorCtr="0" compatLnSpc="1">
            <a:prstTxWarp prst="textNoShape">
              <a:avLst/>
            </a:prstTxWarp>
          </a:bodyPr>
          <a:lstStyle>
            <a:lvl1pPr algn="r">
              <a:defRPr sz="1200"/>
            </a:lvl1pPr>
          </a:lstStyle>
          <a:p>
            <a:pPr>
              <a:defRPr/>
            </a:pPr>
            <a:fld id="{EF2EA361-E457-4B84-8BDD-640636643900}" type="slidenum">
              <a:rPr lang="en-US"/>
              <a:pPr>
                <a:defRPr/>
              </a:pPr>
              <a:t>‹#›</a:t>
            </a:fld>
            <a:endParaRPr lang="en-US" dirty="0"/>
          </a:p>
        </p:txBody>
      </p:sp>
    </p:spTree>
    <p:extLst>
      <p:ext uri="{BB962C8B-B14F-4D97-AF65-F5344CB8AC3E}">
        <p14:creationId xmlns:p14="http://schemas.microsoft.com/office/powerpoint/2010/main" val="66848616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280E9C6-53A8-4406-BDF2-A4D5C7481623}" type="slidenum">
              <a:rPr lang="en-US" smtClean="0"/>
              <a:t>1</a:t>
            </a:fld>
            <a:endParaRPr lang="en-US"/>
          </a:p>
        </p:txBody>
      </p:sp>
    </p:spTree>
    <p:extLst>
      <p:ext uri="{BB962C8B-B14F-4D97-AF65-F5344CB8AC3E}">
        <p14:creationId xmlns:p14="http://schemas.microsoft.com/office/powerpoint/2010/main" val="24382071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we have 2018 data broken</a:t>
            </a:r>
            <a:r>
              <a:rPr lang="en-US" baseline="0" dirty="0" smtClean="0"/>
              <a:t> down by region for each performance measure, with all regions close to the level of viral suppression, Northwest showing the highest percentage for retention in HIV care, and the Northern region showing the highest percentage for linkage to HIV care. We have the Southwest region having the lowest percentage for linkage to care, and Southwest and Eastern having the lowest percentage for retention in care.</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10</a:t>
            </a:fld>
            <a:endParaRPr lang="en-US" dirty="0"/>
          </a:p>
        </p:txBody>
      </p:sp>
    </p:spTree>
    <p:extLst>
      <p:ext uri="{BB962C8B-B14F-4D97-AF65-F5344CB8AC3E}">
        <p14:creationId xmlns:p14="http://schemas.microsoft.com/office/powerpoint/2010/main" val="13651051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for</a:t>
            </a:r>
            <a:r>
              <a:rPr lang="en-US" baseline="0" dirty="0" smtClean="0"/>
              <a:t> the next few slides, we’ll go into the last 3 years’ performance measures. I’ll describe each of the performance measures and how they’re calculated in detail, and then compare the measure across the 3 years.</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11</a:t>
            </a:fld>
            <a:endParaRPr lang="en-US" dirty="0"/>
          </a:p>
        </p:txBody>
      </p:sp>
    </p:spTree>
    <p:extLst>
      <p:ext uri="{BB962C8B-B14F-4D97-AF65-F5344CB8AC3E}">
        <p14:creationId xmlns:p14="http://schemas.microsoft.com/office/powerpoint/2010/main" val="9817297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First, we’ll start off with linkage, which is defined as those newly diagnosed with HIV and had a care marker, defined as a lab or medical visit within 30 days of diagnosis date over all those newly diagnosed with HIV in CY 2016, CY 2017 or CY 2018 and who had received a Ryan White service and had been diagnosed in the same timeframe. </a:t>
            </a:r>
            <a:r>
              <a:rPr lang="en-US" dirty="0" smtClean="0"/>
              <a:t>Those</a:t>
            </a:r>
            <a:r>
              <a:rPr lang="en-US" baseline="0" dirty="0" smtClean="0"/>
              <a:t> ineligible are Ryan White clients who were not newly diagnosed in the respective time period. </a:t>
            </a:r>
            <a:endParaRPr lang="en-US" dirty="0" smtClean="0"/>
          </a:p>
        </p:txBody>
      </p:sp>
      <p:sp>
        <p:nvSpPr>
          <p:cNvPr id="4" name="Slide Number Placeholder 3"/>
          <p:cNvSpPr>
            <a:spLocks noGrp="1"/>
          </p:cNvSpPr>
          <p:nvPr>
            <p:ph type="sldNum" sz="quarter" idx="10"/>
          </p:nvPr>
        </p:nvSpPr>
        <p:spPr/>
        <p:txBody>
          <a:bodyPr/>
          <a:lstStyle/>
          <a:p>
            <a:fld id="{27CEC386-9F20-164D-BAEE-AB245D2E9A79}"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we have linkage to HIV care over the last 3 years, and we see an improvement in</a:t>
            </a:r>
            <a:r>
              <a:rPr lang="en-US" baseline="0" dirty="0" smtClean="0"/>
              <a:t> linkage to care from 2016 to 2018, and we see that we are only 5% away from the National HIV/AIDS strategy goal for linkage to care of 85%, so we are heading in the right direction, and getting closer to the goal to reach by 2020.</a:t>
            </a:r>
            <a:endParaRPr lang="en-US" dirty="0" smtClean="0"/>
          </a:p>
        </p:txBody>
      </p:sp>
      <p:sp>
        <p:nvSpPr>
          <p:cNvPr id="4" name="Slide Number Placeholder 3"/>
          <p:cNvSpPr>
            <a:spLocks noGrp="1"/>
          </p:cNvSpPr>
          <p:nvPr>
            <p:ph type="sldNum" sz="quarter" idx="10"/>
          </p:nvPr>
        </p:nvSpPr>
        <p:spPr/>
        <p:txBody>
          <a:bodyPr/>
          <a:lstStyle/>
          <a:p>
            <a:fld id="{3280E9C6-53A8-4406-BDF2-A4D5C7481623}" type="slidenum">
              <a:rPr lang="en-US" smtClean="0"/>
              <a:t>13</a:t>
            </a:fld>
            <a:endParaRPr lang="en-US"/>
          </a:p>
        </p:txBody>
      </p:sp>
    </p:spTree>
    <p:extLst>
      <p:ext uri="{BB962C8B-B14F-4D97-AF65-F5344CB8AC3E}">
        <p14:creationId xmlns:p14="http://schemas.microsoft.com/office/powerpoint/2010/main" val="23031888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Another measure we use to measure quality of care is 12-month retention</a:t>
            </a:r>
            <a:r>
              <a:rPr lang="en-US" baseline="0" dirty="0" smtClean="0"/>
              <a:t>, which is calculated here as those who received a Ryan White service in the three timeframes who had at least 2 </a:t>
            </a:r>
            <a:r>
              <a:rPr lang="en-US" baseline="0" dirty="0" err="1" smtClean="0"/>
              <a:t>caremarkers</a:t>
            </a:r>
            <a:r>
              <a:rPr lang="en-US" baseline="0" dirty="0" smtClean="0"/>
              <a:t> in the respective timeframe that were at least 90 days apart OVER those who received a Ryan White service in those time periods who had at least one </a:t>
            </a:r>
            <a:r>
              <a:rPr lang="en-US" baseline="0" dirty="0" err="1" smtClean="0"/>
              <a:t>caremarker</a:t>
            </a:r>
            <a:r>
              <a:rPr lang="en-US" baseline="0" dirty="0" smtClean="0"/>
              <a:t> during the time periods. Those who are ineligible were patients without a care marker in either of those periods or who were newly diagnosed during the respective timeframe.</a:t>
            </a:r>
            <a:endParaRPr lang="en-US" dirty="0"/>
          </a:p>
        </p:txBody>
      </p:sp>
      <p:sp>
        <p:nvSpPr>
          <p:cNvPr id="4" name="Slide Number Placeholder 3"/>
          <p:cNvSpPr>
            <a:spLocks noGrp="1"/>
          </p:cNvSpPr>
          <p:nvPr>
            <p:ph type="sldNum" sz="quarter" idx="10"/>
          </p:nvPr>
        </p:nvSpPr>
        <p:spPr/>
        <p:txBody>
          <a:bodyPr/>
          <a:lstStyle/>
          <a:p>
            <a:fld id="{27CEC386-9F20-164D-BAEE-AB245D2E9A79}" type="slidenum">
              <a:rPr lang="en-US" smtClean="0"/>
              <a:pPr/>
              <a:t>14</a:t>
            </a:fld>
            <a:endParaRPr lang="en-US"/>
          </a:p>
        </p:txBody>
      </p:sp>
    </p:spTree>
    <p:extLst>
      <p:ext uri="{BB962C8B-B14F-4D97-AF65-F5344CB8AC3E}">
        <p14:creationId xmlns:p14="http://schemas.microsoft.com/office/powerpoint/2010/main" val="15175570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a:t>
            </a:r>
            <a:r>
              <a:rPr lang="en-US" baseline="0" dirty="0" smtClean="0"/>
              <a:t> we see retention in care slightly decreased from 2016 to 2018, but we recognize that 2018 data is preliminary so we can expect that measure to increase in a few months as more labs and data come in. The measure is about 15% on average lower than the national goal of 90% to reach by the year 2020, so this could be an area of improvement.</a:t>
            </a:r>
            <a:endParaRPr lang="en-US" dirty="0" smtClean="0"/>
          </a:p>
        </p:txBody>
      </p:sp>
      <p:sp>
        <p:nvSpPr>
          <p:cNvPr id="4" name="Slide Number Placeholder 3"/>
          <p:cNvSpPr>
            <a:spLocks noGrp="1"/>
          </p:cNvSpPr>
          <p:nvPr>
            <p:ph type="sldNum" sz="quarter" idx="10"/>
          </p:nvPr>
        </p:nvSpPr>
        <p:spPr/>
        <p:txBody>
          <a:bodyPr/>
          <a:lstStyle/>
          <a:p>
            <a:fld id="{3280E9C6-53A8-4406-BDF2-A4D5C7481623}" type="slidenum">
              <a:rPr lang="en-US" smtClean="0"/>
              <a:t>15</a:t>
            </a:fld>
            <a:endParaRPr lang="en-US"/>
          </a:p>
        </p:txBody>
      </p:sp>
    </p:spTree>
    <p:extLst>
      <p:ext uri="{BB962C8B-B14F-4D97-AF65-F5344CB8AC3E}">
        <p14:creationId xmlns:p14="http://schemas.microsoft.com/office/powerpoint/2010/main" val="6966681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also have</a:t>
            </a:r>
            <a:r>
              <a:rPr lang="en-US" baseline="0" dirty="0" smtClean="0"/>
              <a:t> viral suppression measures for Ryan White clients in the three grant years.  Clients are virally suppressed if their last viral load in the time period of interest was 200 copies per milliliter or less, OVER persons served by Ryan White in those time periods who had a </a:t>
            </a:r>
            <a:r>
              <a:rPr lang="en-US" baseline="0" dirty="0" err="1" smtClean="0"/>
              <a:t>caremarker</a:t>
            </a:r>
            <a:r>
              <a:rPr lang="en-US" baseline="0" dirty="0" smtClean="0"/>
              <a:t> in those time periods. Again, those who are ineligible in this calculation are Ryan White patients without a </a:t>
            </a:r>
            <a:r>
              <a:rPr lang="en-US" baseline="0" dirty="0" err="1" smtClean="0"/>
              <a:t>caremarker</a:t>
            </a:r>
            <a:r>
              <a:rPr lang="en-US" baseline="0" dirty="0" smtClean="0"/>
              <a:t> in those time periods. </a:t>
            </a:r>
            <a:endParaRPr lang="en-US" dirty="0"/>
          </a:p>
        </p:txBody>
      </p:sp>
      <p:sp>
        <p:nvSpPr>
          <p:cNvPr id="4" name="Slide Number Placeholder 3"/>
          <p:cNvSpPr>
            <a:spLocks noGrp="1"/>
          </p:cNvSpPr>
          <p:nvPr>
            <p:ph type="sldNum" sz="quarter" idx="10"/>
          </p:nvPr>
        </p:nvSpPr>
        <p:spPr/>
        <p:txBody>
          <a:bodyPr/>
          <a:lstStyle/>
          <a:p>
            <a:fld id="{27CEC386-9F20-164D-BAEE-AB245D2E9A79}"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we see that viral suppression has increased overall from 2016 to 2018, and that all measures from the last 3</a:t>
            </a:r>
            <a:r>
              <a:rPr lang="en-US" baseline="0" dirty="0" smtClean="0"/>
              <a:t> years have surpassed the national goal for viral suppression of 80% by 2020, so that’s good news, and we anticipate that this will continue to increase.</a:t>
            </a:r>
            <a:endParaRPr lang="en-US" dirty="0" smtClean="0"/>
          </a:p>
        </p:txBody>
      </p:sp>
      <p:sp>
        <p:nvSpPr>
          <p:cNvPr id="4" name="Slide Number Placeholder 3"/>
          <p:cNvSpPr>
            <a:spLocks noGrp="1"/>
          </p:cNvSpPr>
          <p:nvPr>
            <p:ph type="sldNum" sz="quarter" idx="10"/>
          </p:nvPr>
        </p:nvSpPr>
        <p:spPr/>
        <p:txBody>
          <a:bodyPr/>
          <a:lstStyle/>
          <a:p>
            <a:fld id="{3280E9C6-53A8-4406-BDF2-A4D5C7481623}" type="slidenum">
              <a:rPr lang="en-US" smtClean="0"/>
              <a:t>17</a:t>
            </a:fld>
            <a:endParaRPr lang="en-US"/>
          </a:p>
        </p:txBody>
      </p:sp>
    </p:spTree>
    <p:extLst>
      <p:ext uri="{BB962C8B-B14F-4D97-AF65-F5344CB8AC3E}">
        <p14:creationId xmlns:p14="http://schemas.microsoft.com/office/powerpoint/2010/main" val="236631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a:t>
            </a:r>
            <a:r>
              <a:rPr lang="en-US" baseline="0" dirty="0" smtClean="0"/>
              <a:t> next few slides, we’ll show trends seen over the last 3 years’, first we will look at trends seen by sex at birth. </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18</a:t>
            </a:fld>
            <a:endParaRPr lang="en-US" dirty="0"/>
          </a:p>
        </p:txBody>
      </p:sp>
    </p:spTree>
    <p:extLst>
      <p:ext uri="{BB962C8B-B14F-4D97-AF65-F5344CB8AC3E}">
        <p14:creationId xmlns:p14="http://schemas.microsoft.com/office/powerpoint/2010/main" val="5835995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So first, we’ll start with linkage to care. We see here at linkage to care is higher in females, but has slightly improved for both sexes.</a:t>
            </a:r>
            <a:endParaRPr lang="en-US" dirty="0" smtClean="0"/>
          </a:p>
          <a:p>
            <a:endParaRPr lang="en-US" dirty="0" smtClean="0"/>
          </a:p>
          <a:p>
            <a:endParaRPr lang="en-US" dirty="0" smtClean="0"/>
          </a:p>
          <a:p>
            <a:r>
              <a:rPr lang="en-US" dirty="0" smtClean="0"/>
              <a:t>The</a:t>
            </a:r>
            <a:r>
              <a:rPr lang="en-US" baseline="0" dirty="0" smtClean="0"/>
              <a:t> next few slides I’ll be showing gender and race disparities across retention and suppression for all three grant years. First, I’m showing retention by gender in the Ryan White population across the last three grant years. We see a decrease in retention across time within each gender category, but overall, retention is increasing in the state. We see that on average, females have the highest retention rates followed by males and then the transgender population. Overall there isn’t much difference between males and females with respect to retention, but there is a large disparity between outcomes for the transgender population and males and females. </a:t>
            </a:r>
            <a:endParaRPr lang="en-US" dirty="0"/>
          </a:p>
        </p:txBody>
      </p:sp>
      <p:sp>
        <p:nvSpPr>
          <p:cNvPr id="4" name="Slide Number Placeholder 3"/>
          <p:cNvSpPr>
            <a:spLocks noGrp="1"/>
          </p:cNvSpPr>
          <p:nvPr>
            <p:ph type="sldNum" sz="quarter" idx="10"/>
          </p:nvPr>
        </p:nvSpPr>
        <p:spPr/>
        <p:txBody>
          <a:bodyPr/>
          <a:lstStyle/>
          <a:p>
            <a:fld id="{3280E9C6-53A8-4406-BDF2-A4D5C7481623}" type="slidenum">
              <a:rPr lang="en-US" smtClean="0"/>
              <a:t>19</a:t>
            </a:fld>
            <a:endParaRPr lang="en-US"/>
          </a:p>
        </p:txBody>
      </p:sp>
    </p:spTree>
    <p:extLst>
      <p:ext uri="{BB962C8B-B14F-4D97-AF65-F5344CB8AC3E}">
        <p14:creationId xmlns:p14="http://schemas.microsoft.com/office/powerpoint/2010/main" val="189626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Before</a:t>
            </a:r>
            <a:r>
              <a:rPr lang="en-US" baseline="0" dirty="0" smtClean="0"/>
              <a:t> we get started, I wanted to go over some base definitions that will inform some of the data you will see on later slides. So first, I’m going to start with a care marker, which is defined as ….</a:t>
            </a:r>
          </a:p>
          <a:p>
            <a:r>
              <a:rPr lang="en-US" baseline="0" dirty="0" smtClean="0"/>
              <a:t>Then we have evidence of care, which is defined as …</a:t>
            </a:r>
          </a:p>
          <a:p>
            <a:r>
              <a:rPr lang="en-US" baseline="0" dirty="0" smtClean="0"/>
              <a:t>Next, we have linkage to HIV care, which is defined as ….</a:t>
            </a:r>
          </a:p>
          <a:p>
            <a:r>
              <a:rPr lang="en-US" baseline="0" dirty="0" smtClean="0"/>
              <a:t>Then, we have retention, which is defined as….</a:t>
            </a:r>
          </a:p>
          <a:p>
            <a:r>
              <a:rPr lang="en-US" baseline="0" dirty="0" smtClean="0"/>
              <a:t>And Last, we have viral suppression, which is defined as….</a:t>
            </a:r>
          </a:p>
          <a:p>
            <a:endParaRPr lang="en-US" baseline="0" dirty="0" smtClean="0"/>
          </a:p>
          <a:p>
            <a:r>
              <a:rPr lang="en-US" baseline="0" dirty="0" smtClean="0"/>
              <a:t>So with these definitions in mind, we’ll go over performance measures for linkage to HIV care, retention and viral suppression for all Ryan White agencies. </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3280E9C6-53A8-4406-BDF2-A4D5C7481623}" type="slidenum">
              <a:rPr lang="en-US" smtClean="0"/>
              <a:t>2</a:t>
            </a:fld>
            <a:endParaRPr lang="en-US"/>
          </a:p>
        </p:txBody>
      </p:sp>
    </p:spTree>
    <p:extLst>
      <p:ext uri="{BB962C8B-B14F-4D97-AF65-F5344CB8AC3E}">
        <p14:creationId xmlns:p14="http://schemas.microsoft.com/office/powerpoint/2010/main" val="12522537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we see retention broken</a:t>
            </a:r>
            <a:r>
              <a:rPr lang="en-US" baseline="0" dirty="0" smtClean="0"/>
              <a:t> down by sex for the last 3 years, and we see that retention was pretty consistent for 2016 and 2017, but has slightly decreased for both sexes during 2018, Hopefully 2018 data will increase a bit in the next few months. </a:t>
            </a:r>
            <a:endParaRPr lang="en-US" dirty="0" smtClean="0"/>
          </a:p>
        </p:txBody>
      </p:sp>
      <p:sp>
        <p:nvSpPr>
          <p:cNvPr id="4" name="Slide Number Placeholder 3"/>
          <p:cNvSpPr>
            <a:spLocks noGrp="1"/>
          </p:cNvSpPr>
          <p:nvPr>
            <p:ph type="sldNum" sz="quarter" idx="10"/>
          </p:nvPr>
        </p:nvSpPr>
        <p:spPr/>
        <p:txBody>
          <a:bodyPr/>
          <a:lstStyle/>
          <a:p>
            <a:fld id="{3280E9C6-53A8-4406-BDF2-A4D5C7481623}" type="slidenum">
              <a:rPr lang="en-US" smtClean="0"/>
              <a:t>20</a:t>
            </a:fld>
            <a:endParaRPr lang="en-US"/>
          </a:p>
        </p:txBody>
      </p:sp>
    </p:spTree>
    <p:extLst>
      <p:ext uri="{BB962C8B-B14F-4D97-AF65-F5344CB8AC3E}">
        <p14:creationId xmlns:p14="http://schemas.microsoft.com/office/powerpoint/2010/main" val="1896260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we see</a:t>
            </a:r>
            <a:r>
              <a:rPr lang="en-US" baseline="0" dirty="0" smtClean="0"/>
              <a:t> overall increases in viral suppression for both males and females from 2016 to 2018, and that the changes in both groups over the last 3 years are comparable to each other. </a:t>
            </a:r>
            <a:endParaRPr lang="en-US" dirty="0" smtClean="0"/>
          </a:p>
        </p:txBody>
      </p:sp>
      <p:sp>
        <p:nvSpPr>
          <p:cNvPr id="4" name="Slide Number Placeholder 3"/>
          <p:cNvSpPr>
            <a:spLocks noGrp="1"/>
          </p:cNvSpPr>
          <p:nvPr>
            <p:ph type="sldNum" sz="quarter" idx="10"/>
          </p:nvPr>
        </p:nvSpPr>
        <p:spPr/>
        <p:txBody>
          <a:bodyPr/>
          <a:lstStyle/>
          <a:p>
            <a:fld id="{3280E9C6-53A8-4406-BDF2-A4D5C7481623}" type="slidenum">
              <a:rPr lang="en-US" smtClean="0"/>
              <a:t>21</a:t>
            </a:fld>
            <a:endParaRPr lang="en-US"/>
          </a:p>
        </p:txBody>
      </p:sp>
    </p:spTree>
    <p:extLst>
      <p:ext uri="{BB962C8B-B14F-4D97-AF65-F5344CB8AC3E}">
        <p14:creationId xmlns:p14="http://schemas.microsoft.com/office/powerpoint/2010/main" val="4998005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a:t>
            </a:r>
            <a:r>
              <a:rPr lang="en-US" baseline="0" dirty="0" smtClean="0"/>
              <a:t> the next few slides, we’ll see how race and ethnicity differ among the performance measures.</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22</a:t>
            </a:fld>
            <a:endParaRPr lang="en-US" dirty="0"/>
          </a:p>
        </p:txBody>
      </p:sp>
    </p:spTree>
    <p:extLst>
      <p:ext uri="{BB962C8B-B14F-4D97-AF65-F5344CB8AC3E}">
        <p14:creationId xmlns:p14="http://schemas.microsoft.com/office/powerpoint/2010/main" val="1772341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first we’ll start with linkage to care. We see great improvements among Hispanics and Latinos. And smaller, but consistent, improvements among Black, non-Hispanic clients. Some fluctuation among White clients and clients in the “other” category, which includes Asians, Pacific Islanders, Native Americans or American Indians, and clients of multi-racial descent</a:t>
            </a:r>
            <a:endParaRPr lang="en-US" dirty="0" smtClean="0"/>
          </a:p>
        </p:txBody>
      </p:sp>
      <p:sp>
        <p:nvSpPr>
          <p:cNvPr id="4" name="Slide Number Placeholder 3"/>
          <p:cNvSpPr>
            <a:spLocks noGrp="1"/>
          </p:cNvSpPr>
          <p:nvPr>
            <p:ph type="sldNum" sz="quarter" idx="10"/>
          </p:nvPr>
        </p:nvSpPr>
        <p:spPr/>
        <p:txBody>
          <a:bodyPr/>
          <a:lstStyle/>
          <a:p>
            <a:fld id="{3280E9C6-53A8-4406-BDF2-A4D5C7481623}" type="slidenum">
              <a:rPr lang="en-US" smtClean="0"/>
              <a:t>23</a:t>
            </a:fld>
            <a:endParaRPr lang="en-US"/>
          </a:p>
        </p:txBody>
      </p:sp>
    </p:spTree>
    <p:extLst>
      <p:ext uri="{BB962C8B-B14F-4D97-AF65-F5344CB8AC3E}">
        <p14:creationId xmlns:p14="http://schemas.microsoft.com/office/powerpoint/2010/main" val="38883437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Next</a:t>
            </a:r>
            <a:r>
              <a:rPr lang="en-US" baseline="0" dirty="0" smtClean="0"/>
              <a:t> we have Retention to care broken down by race and ethnicity. Here we see decreases in retention for all groups aside from the “other” category, with the greatest decline among white, non-Hispanic clients. Overall, however, there are high percentages for all groups.</a:t>
            </a:r>
            <a:endParaRPr lang="en-US" dirty="0" smtClean="0"/>
          </a:p>
        </p:txBody>
      </p:sp>
      <p:sp>
        <p:nvSpPr>
          <p:cNvPr id="4" name="Slide Number Placeholder 3"/>
          <p:cNvSpPr>
            <a:spLocks noGrp="1"/>
          </p:cNvSpPr>
          <p:nvPr>
            <p:ph type="sldNum" sz="quarter" idx="10"/>
          </p:nvPr>
        </p:nvSpPr>
        <p:spPr/>
        <p:txBody>
          <a:bodyPr/>
          <a:lstStyle/>
          <a:p>
            <a:fld id="{3280E9C6-53A8-4406-BDF2-A4D5C7481623}" type="slidenum">
              <a:rPr lang="en-US" smtClean="0"/>
              <a:t>24</a:t>
            </a:fld>
            <a:endParaRPr lang="en-US"/>
          </a:p>
        </p:txBody>
      </p:sp>
    </p:spTree>
    <p:extLst>
      <p:ext uri="{BB962C8B-B14F-4D97-AF65-F5344CB8AC3E}">
        <p14:creationId xmlns:p14="http://schemas.microsoft.com/office/powerpoint/2010/main" val="14678088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Next</a:t>
            </a:r>
            <a:r>
              <a:rPr lang="en-US" baseline="0" dirty="0" smtClean="0"/>
              <a:t> we have viral suppression for race and ethnicity, and we see overall high measures across all race/ethnicities. All groups had a decline in suppression in 2017, and saw a subsequent increase in 2018, with Hispanic/Latino, Other, and black non-Hispanic clients having substantial increases in 2018 compared to 2017. And white, non-Hispanic clients being mostly consistent across the 3 year time span.</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25</a:t>
            </a:fld>
            <a:endParaRPr lang="en-US" dirty="0"/>
          </a:p>
        </p:txBody>
      </p:sp>
    </p:spTree>
    <p:extLst>
      <p:ext uri="{BB962C8B-B14F-4D97-AF65-F5344CB8AC3E}">
        <p14:creationId xmlns:p14="http://schemas.microsoft.com/office/powerpoint/2010/main" val="5535705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see that linkage to care numbers increase as age group increases, with the 45+ group having overall higher percentages than the &lt;25 and 25-44 groups, but all groups showed an increase from 2017 to 2018.</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27</a:t>
            </a:fld>
            <a:endParaRPr lang="en-US" dirty="0"/>
          </a:p>
        </p:txBody>
      </p:sp>
    </p:spTree>
    <p:extLst>
      <p:ext uri="{BB962C8B-B14F-4D97-AF65-F5344CB8AC3E}">
        <p14:creationId xmlns:p14="http://schemas.microsoft.com/office/powerpoint/2010/main" val="10669834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a:t>
            </a:r>
            <a:r>
              <a:rPr lang="en-US" baseline="0" dirty="0" smtClean="0"/>
              <a:t> is retention to care by age grouping. We see a similar pattern as we did with Linkage to Care here, with measures increasing as age group increases. 45+ have consistently higher measures for all 3 years when compared to the younger two groups, with &lt;25 having the lowest measures.</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28</a:t>
            </a:fld>
            <a:endParaRPr lang="en-US" dirty="0"/>
          </a:p>
        </p:txBody>
      </p:sp>
    </p:spTree>
    <p:extLst>
      <p:ext uri="{BB962C8B-B14F-4D97-AF65-F5344CB8AC3E}">
        <p14:creationId xmlns:p14="http://schemas.microsoft.com/office/powerpoint/2010/main" val="26734864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see </a:t>
            </a:r>
            <a:r>
              <a:rPr lang="en-US" dirty="0" smtClean="0"/>
              <a:t>Viral</a:t>
            </a:r>
            <a:r>
              <a:rPr lang="en-US" baseline="0" dirty="0" smtClean="0"/>
              <a:t> suppression following suite here with measures being consistently, and substantially, higher for 45+ than the other two age groups, being as wide as 14 points higher than &lt;25 in 2018. </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29</a:t>
            </a:fld>
            <a:endParaRPr lang="en-US" dirty="0"/>
          </a:p>
        </p:txBody>
      </p:sp>
    </p:spTree>
    <p:extLst>
      <p:ext uri="{BB962C8B-B14F-4D97-AF65-F5344CB8AC3E}">
        <p14:creationId xmlns:p14="http://schemas.microsoft.com/office/powerpoint/2010/main" val="29995218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a:t>
            </a:r>
            <a:r>
              <a:rPr lang="en-US" baseline="0" dirty="0" smtClean="0"/>
              <a:t> the last few slides we’ll go over how each performance measure differs regionally, again going first through linkage to care, retention, and then viral suppression.</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30</a:t>
            </a:fld>
            <a:endParaRPr lang="en-US" dirty="0"/>
          </a:p>
        </p:txBody>
      </p:sp>
    </p:spTree>
    <p:extLst>
      <p:ext uri="{BB962C8B-B14F-4D97-AF65-F5344CB8AC3E}">
        <p14:creationId xmlns:p14="http://schemas.microsoft.com/office/powerpoint/2010/main" val="2478865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panose="020F0502020204030204" pitchFamily="34" charset="0"/>
                <a:cs typeface="Calibri" panose="020F0502020204030204" pitchFamily="34" charset="0"/>
              </a:rPr>
              <a:t>So, before moving forward, I also wanted to go over how the data is compiled and collected for purposes of calculating performance measures. The data comes from the Care Markers database, which is housed at VDH, and has data from our surveillance system, the enhanced HIV/AIDS Reporting System (</a:t>
            </a:r>
            <a:r>
              <a:rPr lang="en-US" dirty="0" err="1">
                <a:latin typeface="Calibri" panose="020F0502020204030204" pitchFamily="34" charset="0"/>
                <a:cs typeface="Calibri" panose="020F0502020204030204" pitchFamily="34" charset="0"/>
              </a:rPr>
              <a:t>eHARS</a:t>
            </a:r>
            <a:r>
              <a:rPr lang="en-US" dirty="0">
                <a:latin typeface="Calibri" panose="020F0502020204030204" pitchFamily="34" charset="0"/>
                <a:cs typeface="Calibri" panose="020F0502020204030204" pitchFamily="34" charset="0"/>
              </a:rPr>
              <a:t>), as the base, then we combine that with Ryan White data from e2Virginia, data from the ADAP program, HIV testing and prevention and CHARLI data (which stands for Comprehensive HIV/AIDS Linkages for Inmates). We also have STD data, data from the medical monitoring project, data from a Georgetown </a:t>
            </a:r>
            <a:r>
              <a:rPr lang="en-US" dirty="0" err="1">
                <a:latin typeface="Calibri" panose="020F0502020204030204" pitchFamily="34" charset="0"/>
                <a:cs typeface="Calibri" panose="020F0502020204030204" pitchFamily="34" charset="0"/>
              </a:rPr>
              <a:t>Univesity</a:t>
            </a:r>
            <a:r>
              <a:rPr lang="en-US" dirty="0">
                <a:latin typeface="Calibri" panose="020F0502020204030204" pitchFamily="34" charset="0"/>
                <a:cs typeface="Calibri" panose="020F0502020204030204" pitchFamily="34" charset="0"/>
              </a:rPr>
              <a:t> pilot project called Black box, data from an exchange with DC and Maryland, which provides information on updated residency and out of state care markers, and </a:t>
            </a:r>
            <a:r>
              <a:rPr lang="en-US" dirty="0" err="1">
                <a:latin typeface="Calibri" panose="020F0502020204030204" pitchFamily="34" charset="0"/>
                <a:cs typeface="Calibri" panose="020F0502020204030204" pitchFamily="34" charset="0"/>
              </a:rPr>
              <a:t>th</a:t>
            </a:r>
            <a:r>
              <a:rPr lang="en-US" dirty="0">
                <a:latin typeface="Calibri" panose="020F0502020204030204" pitchFamily="34" charset="0"/>
                <a:cs typeface="Calibri" panose="020F0502020204030204" pitchFamily="34" charset="0"/>
              </a:rPr>
              <a:t> data from a public search software for Lexis </a:t>
            </a:r>
            <a:r>
              <a:rPr lang="en-US" dirty="0" err="1">
                <a:latin typeface="Calibri" panose="020F0502020204030204" pitchFamily="34" charset="0"/>
                <a:cs typeface="Calibri" panose="020F0502020204030204" pitchFamily="34" charset="0"/>
              </a:rPr>
              <a:t>Nexis</a:t>
            </a:r>
            <a:r>
              <a:rPr lang="en-US" dirty="0">
                <a:latin typeface="Calibri" panose="020F0502020204030204" pitchFamily="34" charset="0"/>
                <a:cs typeface="Calibri" panose="020F0502020204030204" pitchFamily="34" charset="0"/>
              </a:rPr>
              <a:t> (for updated address) and finally Medicaid data. So for these performance measures, we pull a list of clients served at all Ryan White agencies within a specific time period and match that with people in the Care Markers database to get care marker information. From there, we apply definitions of performance measures to calculate linkage to care, retention and viral suppression for the data you’ll see later on. </a:t>
            </a:r>
          </a:p>
          <a:p>
            <a:endParaRPr lang="en-US" dirty="0">
              <a:latin typeface="Calibri" panose="020F0502020204030204" pitchFamily="34" charset="0"/>
              <a:cs typeface="Calibri" panose="020F0502020204030204" pitchFamily="34" charset="0"/>
            </a:endParaRPr>
          </a:p>
          <a:p>
            <a:r>
              <a:rPr lang="en-US" b="1" u="sng" dirty="0">
                <a:latin typeface="Calibri" panose="020F0502020204030204" pitchFamily="34" charset="0"/>
                <a:cs typeface="Calibri" panose="020F0502020204030204" pitchFamily="34" charset="0"/>
              </a:rPr>
              <a:t>Medicaid:</a:t>
            </a:r>
            <a:r>
              <a:rPr lang="en-US" b="1"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Client-level file received quarterly with lab and ART information on persons living with HIV (PLWH) receiving services through Medicaid</a:t>
            </a:r>
          </a:p>
          <a:p>
            <a:r>
              <a:rPr lang="en-US" b="1" u="sng" dirty="0">
                <a:latin typeface="Calibri" panose="020F0502020204030204" pitchFamily="34" charset="0"/>
                <a:cs typeface="Calibri" panose="020F0502020204030204" pitchFamily="34" charset="0"/>
              </a:rPr>
              <a:t>Accurint®:</a:t>
            </a:r>
            <a:r>
              <a:rPr lang="en-US" b="1"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Annual batch match to update address and vital status information on PLWH in Virginia</a:t>
            </a:r>
          </a:p>
          <a:p>
            <a:r>
              <a:rPr lang="en-US" b="1" u="sng" dirty="0">
                <a:latin typeface="Calibri" panose="020F0502020204030204" pitchFamily="34" charset="0"/>
                <a:cs typeface="Calibri" panose="020F0502020204030204" pitchFamily="34" charset="0"/>
              </a:rPr>
              <a:t>Black Box:</a:t>
            </a:r>
            <a:r>
              <a:rPr lang="en-US" b="1"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Annual match of HIV surveillance data from jurisdictions outside Virginia to update address, vital status, and lab information</a:t>
            </a:r>
          </a:p>
          <a:p>
            <a:r>
              <a:rPr lang="en-US" b="1" u="sng" dirty="0">
                <a:latin typeface="Calibri" panose="020F0502020204030204" pitchFamily="34" charset="0"/>
                <a:cs typeface="Calibri" panose="020F0502020204030204" pitchFamily="34" charset="0"/>
              </a:rPr>
              <a:t>DMV:</a:t>
            </a:r>
            <a:r>
              <a:rPr lang="en-US" b="1"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Quarterly data exchange with DC and MD with address, vital status, and lab information of PLWH in Virginia receiving  care in DC or MD</a:t>
            </a:r>
          </a:p>
          <a:p>
            <a:endParaRPr lang="en-US" dirty="0">
              <a:latin typeface="Calibri" panose="020F0502020204030204" pitchFamily="34" charset="0"/>
              <a:cs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27CEC386-9F20-164D-BAEE-AB245D2E9A79}"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20910666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Here we see improvements in linkage to care from 2016 to 2018 overall for all regions except Southwest and Central region, where we saw a pretty large decline in Southwest and leveling off in Central. We do see large improvements in Northwest, Northern and eastern, and expect Southwest &amp; Central to improve slightly as more 2018 data comes in.</a:t>
            </a:r>
          </a:p>
          <a:p>
            <a:r>
              <a:rPr lang="en-US" baseline="0" dirty="0" smtClean="0"/>
              <a:t>***UPDATED  8/7/19- we are not receiving data from a large player in Central, so the 2019 low numbers for Central are likely due to us not receiving </a:t>
            </a:r>
            <a:r>
              <a:rPr lang="en-US" baseline="0" dirty="0" err="1" smtClean="0"/>
              <a:t>caremarkers</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31</a:t>
            </a:fld>
            <a:endParaRPr lang="en-US" dirty="0"/>
          </a:p>
        </p:txBody>
      </p:sp>
    </p:spTree>
    <p:extLst>
      <p:ext uri="{BB962C8B-B14F-4D97-AF65-F5344CB8AC3E}">
        <p14:creationId xmlns:p14="http://schemas.microsoft.com/office/powerpoint/2010/main" val="33949391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Next we</a:t>
            </a:r>
            <a:r>
              <a:rPr lang="en-US" baseline="0" dirty="0" smtClean="0"/>
              <a:t>’re showing retention in HIV care for the last 3 years, and we see consistent improvements in retention for all regions from 2016 to 2018, with the Eastern region showing the greatest improvement, followed by Southwest and Northern.</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32</a:t>
            </a:fld>
            <a:endParaRPr lang="en-US" dirty="0"/>
          </a:p>
        </p:txBody>
      </p:sp>
    </p:spTree>
    <p:extLst>
      <p:ext uri="{BB962C8B-B14F-4D97-AF65-F5344CB8AC3E}">
        <p14:creationId xmlns:p14="http://schemas.microsoft.com/office/powerpoint/2010/main" val="7854599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Lastly, we have viral</a:t>
            </a:r>
            <a:r>
              <a:rPr lang="en-US" baseline="0" dirty="0" smtClean="0"/>
              <a:t> suppression by region, and we see that Eastern and Southwest have consistently improved over the 3 year time frame, while Northwest, Northern, and Central regions have fluctuated. However, all 5 regions do have high percentages for viral suppression and are heading in the right direction as of 2018.</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33</a:t>
            </a:fld>
            <a:endParaRPr lang="en-US" dirty="0"/>
          </a:p>
        </p:txBody>
      </p:sp>
    </p:spTree>
    <p:extLst>
      <p:ext uri="{BB962C8B-B14F-4D97-AF65-F5344CB8AC3E}">
        <p14:creationId xmlns:p14="http://schemas.microsoft.com/office/powerpoint/2010/main" val="21072479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 the whole,</a:t>
            </a:r>
            <a:r>
              <a:rPr lang="en-US" baseline="0" dirty="0" smtClean="0"/>
              <a:t> we continue to see high percentages across the board, but we see greater improvements for linkage to HIV care and viral suppression over time, with rates of viral suppression already surpassing the national goal of 80% for 2018 for all races/ethnicities.</a:t>
            </a:r>
          </a:p>
          <a:p>
            <a:endParaRPr lang="en-US" baseline="0" dirty="0" smtClean="0"/>
          </a:p>
          <a:p>
            <a:r>
              <a:rPr lang="en-US" baseline="0" dirty="0" smtClean="0"/>
              <a:t>But we also see that retention has maintained similar rates over the last 3 years, dropping by 1 point in 2018.  Hopefully as data is received, this measure will increase slightly. Efforts targeted towards younger clients for linkage to care &amp; retention in care may help in improving these measures. However, we do also see that disparities in race, gender, and age are showing greater improvement than that of the national estimates, which continues to reflect the great success of Ryan White program efforts in the state, and we anticipate that these disparities will continue to improve with better data reporting and integration of data sources.</a:t>
            </a:r>
            <a:endParaRPr lang="en-US" dirty="0" smtClean="0"/>
          </a:p>
        </p:txBody>
      </p:sp>
      <p:sp>
        <p:nvSpPr>
          <p:cNvPr id="4" name="Slide Number Placeholder 3"/>
          <p:cNvSpPr>
            <a:spLocks noGrp="1"/>
          </p:cNvSpPr>
          <p:nvPr>
            <p:ph type="sldNum" sz="quarter" idx="10"/>
          </p:nvPr>
        </p:nvSpPr>
        <p:spPr/>
        <p:txBody>
          <a:bodyPr/>
          <a:lstStyle/>
          <a:p>
            <a:fld id="{27CEC386-9F20-164D-BAEE-AB245D2E9A79}" type="slidenum">
              <a:rPr lang="en-US" smtClean="0"/>
              <a:pPr/>
              <a:t>35</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Watch for funding source as we know you didn’t have to enter this in e2 &amp; there will be funding sources you aren’t funded by included in the drop down</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36</a:t>
            </a:fld>
            <a:endParaRPr lang="en-US" dirty="0"/>
          </a:p>
        </p:txBody>
      </p:sp>
    </p:spTree>
    <p:extLst>
      <p:ext uri="{BB962C8B-B14F-4D97-AF65-F5344CB8AC3E}">
        <p14:creationId xmlns:p14="http://schemas.microsoft.com/office/powerpoint/2010/main" val="362726334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39</a:t>
            </a:fld>
            <a:endParaRPr lang="en-US" dirty="0"/>
          </a:p>
        </p:txBody>
      </p:sp>
    </p:spTree>
    <p:extLst>
      <p:ext uri="{BB962C8B-B14F-4D97-AF65-F5344CB8AC3E}">
        <p14:creationId xmlns:p14="http://schemas.microsoft.com/office/powerpoint/2010/main" val="2374691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we’ll also</a:t>
            </a:r>
            <a:r>
              <a:rPr lang="en-US" baseline="0" dirty="0" smtClean="0"/>
              <a:t> be going over how Ryan White cross parts measures compare to the goals set by the National HIV/AIDS Strategy for jurisdictions representing HIV positive individuals to meet by the year 2020. The three specific goals we’ll be looking at correspond to the specific performance measures we’ll be looking at, so one of the goals is </a:t>
            </a:r>
          </a:p>
          <a:p>
            <a:r>
              <a:rPr lang="en-US" baseline="0" dirty="0" smtClean="0"/>
              <a:t>To increase linkage to HIV medical care within 30 days of diagnosis to 85%,</a:t>
            </a:r>
          </a:p>
          <a:p>
            <a:r>
              <a:rPr lang="en-US" baseline="0" dirty="0" smtClean="0"/>
              <a:t>Increase retention in HIV medical care to 90%, </a:t>
            </a:r>
          </a:p>
          <a:p>
            <a:r>
              <a:rPr lang="en-US" baseline="0" dirty="0" smtClean="0"/>
              <a:t>And increase viral suppression to 80%. </a:t>
            </a:r>
          </a:p>
          <a:p>
            <a:endParaRPr lang="en-US" baseline="0" dirty="0" smtClean="0"/>
          </a:p>
          <a:p>
            <a:r>
              <a:rPr lang="en-US" baseline="0" dirty="0" smtClean="0"/>
              <a:t>So with these in mind, we’ll go over these performance measures for calendar year 2017, so you get an idea of the most recent measures as well as those broken down by key demographics and then we’ll get into the measures for 3 years, broken down by demographics. </a:t>
            </a:r>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4</a:t>
            </a:fld>
            <a:endParaRPr lang="en-US" dirty="0"/>
          </a:p>
        </p:txBody>
      </p:sp>
    </p:spTree>
    <p:extLst>
      <p:ext uri="{BB962C8B-B14F-4D97-AF65-F5344CB8AC3E}">
        <p14:creationId xmlns:p14="http://schemas.microsoft.com/office/powerpoint/2010/main" val="3221737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5</a:t>
            </a:fld>
            <a:endParaRPr lang="en-US" dirty="0"/>
          </a:p>
        </p:txBody>
      </p:sp>
    </p:spTree>
    <p:extLst>
      <p:ext uri="{BB962C8B-B14F-4D97-AF65-F5344CB8AC3E}">
        <p14:creationId xmlns:p14="http://schemas.microsoft.com/office/powerpoint/2010/main" val="3473966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a:t>
            </a:r>
            <a:r>
              <a:rPr lang="en-US" baseline="0" dirty="0" smtClean="0"/>
              <a:t> up we have the performance measure outcomes for all of VA RW clients compared to all PLWH in VA. We see that RW clients have clear increases in all three measures, which is great. We see that overall for 2018:  80% of RW clients are linked to care within 30 days, 75% are retained in care, and 87% are virally suppressed. </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6</a:t>
            </a:fld>
            <a:endParaRPr lang="en-US" dirty="0"/>
          </a:p>
        </p:txBody>
      </p:sp>
    </p:spTree>
    <p:extLst>
      <p:ext uri="{BB962C8B-B14F-4D97-AF65-F5344CB8AC3E}">
        <p14:creationId xmlns:p14="http://schemas.microsoft.com/office/powerpoint/2010/main" val="3482241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9122">
              <a:defRPr/>
            </a:pPr>
            <a:r>
              <a:rPr lang="en-US" dirty="0" smtClean="0"/>
              <a:t>For</a:t>
            </a:r>
            <a:r>
              <a:rPr lang="en-US" baseline="0" dirty="0" smtClean="0"/>
              <a:t> the next few slides, we see the 2018 data broken down by gender, race, age and region. So here we have last year’s data broken down by gender, and we see that the measures are comparable between both males and females for retention and viral suppression, and linkage to care is slightly higher for females as compared to males.</a:t>
            </a:r>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7</a:t>
            </a:fld>
            <a:endParaRPr lang="en-US" dirty="0"/>
          </a:p>
        </p:txBody>
      </p:sp>
    </p:spTree>
    <p:extLst>
      <p:ext uri="{BB962C8B-B14F-4D97-AF65-F5344CB8AC3E}">
        <p14:creationId xmlns:p14="http://schemas.microsoft.com/office/powerpoint/2010/main" val="42405036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we see performance measures</a:t>
            </a:r>
            <a:r>
              <a:rPr lang="en-US" baseline="0" dirty="0" smtClean="0"/>
              <a:t> broken down by race category, and we see that viral suppression is highest for the Other category at 92% but is lowest for Linkage to care at 70%. Hispanic/Latinos represent the highest percentage for linkage to care, but we do see high percentages across all groups for all measures as well. </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8</a:t>
            </a:fld>
            <a:endParaRPr lang="en-US" dirty="0"/>
          </a:p>
        </p:txBody>
      </p:sp>
    </p:spTree>
    <p:extLst>
      <p:ext uri="{BB962C8B-B14F-4D97-AF65-F5344CB8AC3E}">
        <p14:creationId xmlns:p14="http://schemas.microsoft.com/office/powerpoint/2010/main" val="42712925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Next</a:t>
            </a:r>
            <a:r>
              <a:rPr lang="en-US" baseline="0" dirty="0" smtClean="0"/>
              <a:t> we have the performance measures broken down by age category, where we see the performance measures increase as age grouping increases, with clients younger than 25 having lower performance measures for linkage, retention and viral suppression, and older age groups doing better for all performance measures in general.</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9</a:t>
            </a:fld>
            <a:endParaRPr lang="en-US" dirty="0"/>
          </a:p>
        </p:txBody>
      </p:sp>
    </p:spTree>
    <p:extLst>
      <p:ext uri="{BB962C8B-B14F-4D97-AF65-F5344CB8AC3E}">
        <p14:creationId xmlns:p14="http://schemas.microsoft.com/office/powerpoint/2010/main" val="39277141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6126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6126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6126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800600"/>
          </a:xfrm>
        </p:spPr>
        <p:txBody>
          <a:bodyPr/>
          <a:lstStyle/>
          <a:p>
            <a:pPr lvl="0"/>
            <a:endParaRPr lang="en-US" noProof="0" dirty="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122" name="Picture 2" descr="VDH_background"/>
          <p:cNvPicPr>
            <a:picLocks noChangeAspect="1" noChangeArrowheads="1"/>
          </p:cNvPicPr>
          <p:nvPr userDrawn="1"/>
        </p:nvPicPr>
        <p:blipFill>
          <a:blip r:embed="rId15" cstate="print"/>
          <a:srcRect/>
          <a:stretch>
            <a:fillRect/>
          </a:stretch>
        </p:blipFill>
        <p:spPr bwMode="auto">
          <a:xfrm>
            <a:off x="0" y="6083300"/>
            <a:ext cx="9144000" cy="774700"/>
          </a:xfrm>
          <a:prstGeom prst="rect">
            <a:avLst/>
          </a:prstGeom>
          <a:noFill/>
          <a:ln w="9525">
            <a:noFill/>
            <a:miter lim="800000"/>
            <a:headEnd/>
            <a:tailEnd/>
          </a:ln>
        </p:spPr>
      </p:pic>
      <p:sp>
        <p:nvSpPr>
          <p:cNvPr id="5123" name="Rectangle 3"/>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4" name="Rectangle 4"/>
          <p:cNvSpPr>
            <a:spLocks noGrp="1" noChangeArrowheads="1"/>
          </p:cNvSpPr>
          <p:nvPr>
            <p:ph type="body" idx="1"/>
          </p:nvPr>
        </p:nvSpPr>
        <p:spPr bwMode="auto">
          <a:xfrm>
            <a:off x="457200" y="1600200"/>
            <a:ext cx="82296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Rectangle 4"/>
          <p:cNvSpPr txBox="1">
            <a:spLocks noChangeArrowheads="1"/>
          </p:cNvSpPr>
          <p:nvPr userDrawn="1"/>
        </p:nvSpPr>
        <p:spPr>
          <a:xfrm>
            <a:off x="0" y="6553200"/>
            <a:ext cx="2133600" cy="228600"/>
          </a:xfrm>
          <a:prstGeom prst="rect">
            <a:avLst/>
          </a:prstGeom>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79815DCB-6524-455A-B70A-BCAEF8678CB5}" type="slidenum">
              <a:rPr kumimoji="0" lang="en-US" sz="1400" b="0" i="0" u="none" strike="noStrike" kern="1200" cap="none" spc="0" normalizeH="0" baseline="0" noProof="0" smtClean="0">
                <a:ln>
                  <a:noFill/>
                </a:ln>
                <a:solidFill>
                  <a:schemeClr val="tx1"/>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dirty="0">
              <a:ln>
                <a:noFill/>
              </a:ln>
              <a:solidFill>
                <a:schemeClr val="tx1"/>
              </a:solidFill>
              <a:effectLst/>
              <a:uLnTx/>
              <a:uFillTx/>
              <a:latin typeface="Arial" charset="0"/>
              <a:ea typeface="+mn-ea"/>
              <a:cs typeface="+mn-cs"/>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hf sldNum="0" hdr="0" dt="0"/>
  <p:txStyles>
    <p:titleStyle>
      <a:lvl1pPr algn="l" rtl="0" eaLnBrk="0" fontAlgn="base" hangingPunct="0">
        <a:spcBef>
          <a:spcPct val="0"/>
        </a:spcBef>
        <a:spcAft>
          <a:spcPct val="0"/>
        </a:spcAft>
        <a:defRPr sz="3600">
          <a:solidFill>
            <a:srgbClr val="003366"/>
          </a:solidFill>
          <a:latin typeface="+mj-lt"/>
          <a:ea typeface="+mj-ea"/>
          <a:cs typeface="+mj-cs"/>
        </a:defRPr>
      </a:lvl1pPr>
      <a:lvl2pPr algn="l" rtl="0" eaLnBrk="0" fontAlgn="base" hangingPunct="0">
        <a:spcBef>
          <a:spcPct val="0"/>
        </a:spcBef>
        <a:spcAft>
          <a:spcPct val="0"/>
        </a:spcAft>
        <a:defRPr sz="3600">
          <a:solidFill>
            <a:srgbClr val="003366"/>
          </a:solidFill>
          <a:latin typeface="Trebuchet MS" pitchFamily="34" charset="0"/>
        </a:defRPr>
      </a:lvl2pPr>
      <a:lvl3pPr algn="l" rtl="0" eaLnBrk="0" fontAlgn="base" hangingPunct="0">
        <a:spcBef>
          <a:spcPct val="0"/>
        </a:spcBef>
        <a:spcAft>
          <a:spcPct val="0"/>
        </a:spcAft>
        <a:defRPr sz="3600">
          <a:solidFill>
            <a:srgbClr val="003366"/>
          </a:solidFill>
          <a:latin typeface="Trebuchet MS" pitchFamily="34" charset="0"/>
        </a:defRPr>
      </a:lvl3pPr>
      <a:lvl4pPr algn="l" rtl="0" eaLnBrk="0" fontAlgn="base" hangingPunct="0">
        <a:spcBef>
          <a:spcPct val="0"/>
        </a:spcBef>
        <a:spcAft>
          <a:spcPct val="0"/>
        </a:spcAft>
        <a:defRPr sz="3600">
          <a:solidFill>
            <a:srgbClr val="003366"/>
          </a:solidFill>
          <a:latin typeface="Trebuchet MS" pitchFamily="34" charset="0"/>
        </a:defRPr>
      </a:lvl4pPr>
      <a:lvl5pPr algn="l" rtl="0" eaLnBrk="0" fontAlgn="base" hangingPunct="0">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p:titleStyle>
    <p:bodyStyle>
      <a:lvl1pPr marL="342900" indent="-342900" algn="l" rtl="0" eaLnBrk="0" fontAlgn="base" hangingPunct="0">
        <a:spcBef>
          <a:spcPct val="20000"/>
        </a:spcBef>
        <a:spcAft>
          <a:spcPct val="0"/>
        </a:spcAft>
        <a:defRPr sz="2400">
          <a:solidFill>
            <a:srgbClr val="4D4D4D"/>
          </a:solidFill>
          <a:latin typeface="+mn-lt"/>
          <a:ea typeface="+mn-ea"/>
          <a:cs typeface="+mn-cs"/>
        </a:defRPr>
      </a:lvl1pPr>
      <a:lvl2pPr marL="742950" indent="-285750" algn="l" rtl="0" eaLnBrk="0" fontAlgn="base" hangingPunct="0">
        <a:spcBef>
          <a:spcPct val="20000"/>
        </a:spcBef>
        <a:spcAft>
          <a:spcPct val="0"/>
        </a:spcAft>
        <a:buChar char="•"/>
        <a:defRPr sz="2400">
          <a:solidFill>
            <a:srgbClr val="777777"/>
          </a:solidFill>
          <a:latin typeface="+mn-lt"/>
        </a:defRPr>
      </a:lvl2pPr>
      <a:lvl3pPr marL="1143000" indent="-228600" algn="l" rtl="0" eaLnBrk="0" fontAlgn="base" hangingPunct="0">
        <a:spcBef>
          <a:spcPct val="20000"/>
        </a:spcBef>
        <a:spcAft>
          <a:spcPct val="0"/>
        </a:spcAft>
        <a:buChar char="•"/>
        <a:defRPr sz="2400">
          <a:solidFill>
            <a:srgbClr val="777777"/>
          </a:solidFill>
          <a:latin typeface="+mn-lt"/>
        </a:defRPr>
      </a:lvl3pPr>
      <a:lvl4pPr marL="1600200" indent="-228600" algn="l" rtl="0" eaLnBrk="0" fontAlgn="base" hangingPunct="0">
        <a:spcBef>
          <a:spcPct val="20000"/>
        </a:spcBef>
        <a:spcAft>
          <a:spcPct val="0"/>
        </a:spcAft>
        <a:buChar char="•"/>
        <a:defRPr sz="2400">
          <a:solidFill>
            <a:srgbClr val="777777"/>
          </a:solidFill>
          <a:latin typeface="+mn-lt"/>
        </a:defRPr>
      </a:lvl4pPr>
      <a:lvl5pPr marL="2057400" indent="-228600" algn="l" rtl="0" eaLnBrk="0" fontAlgn="base" hangingPunct="0">
        <a:spcBef>
          <a:spcPct val="20000"/>
        </a:spcBef>
        <a:spcAft>
          <a:spcPct val="0"/>
        </a:spcAft>
        <a:buChar char="•"/>
        <a:defRPr sz="2400">
          <a:solidFill>
            <a:srgbClr val="777777"/>
          </a:solidFill>
          <a:latin typeface="+mn-lt"/>
        </a:defRPr>
      </a:lvl5pPr>
      <a:lvl6pPr marL="2514600" indent="-228600" algn="l" rtl="0" fontAlgn="base">
        <a:spcBef>
          <a:spcPct val="20000"/>
        </a:spcBef>
        <a:spcAft>
          <a:spcPct val="0"/>
        </a:spcAft>
        <a:buChar char="•"/>
        <a:defRPr sz="2400">
          <a:solidFill>
            <a:srgbClr val="777777"/>
          </a:solidFill>
          <a:latin typeface="+mn-lt"/>
        </a:defRPr>
      </a:lvl6pPr>
      <a:lvl7pPr marL="2971800" indent="-228600" algn="l" rtl="0" fontAlgn="base">
        <a:spcBef>
          <a:spcPct val="20000"/>
        </a:spcBef>
        <a:spcAft>
          <a:spcPct val="0"/>
        </a:spcAft>
        <a:buChar char="•"/>
        <a:defRPr sz="2400">
          <a:solidFill>
            <a:srgbClr val="777777"/>
          </a:solidFill>
          <a:latin typeface="+mn-lt"/>
        </a:defRPr>
      </a:lvl7pPr>
      <a:lvl8pPr marL="3429000" indent="-228600" algn="l" rtl="0" fontAlgn="base">
        <a:spcBef>
          <a:spcPct val="20000"/>
        </a:spcBef>
        <a:spcAft>
          <a:spcPct val="0"/>
        </a:spcAft>
        <a:buChar char="•"/>
        <a:defRPr sz="2400">
          <a:solidFill>
            <a:srgbClr val="777777"/>
          </a:solidFill>
          <a:latin typeface="+mn-lt"/>
        </a:defRPr>
      </a:lvl8pPr>
      <a:lvl9pPr marL="3886200" indent="-228600" algn="l" rtl="0" fontAlgn="base">
        <a:spcBef>
          <a:spcPct val="20000"/>
        </a:spcBef>
        <a:spcAft>
          <a:spcPct val="0"/>
        </a:spcAft>
        <a:buChar char="•"/>
        <a:defRPr sz="2400">
          <a:solidFill>
            <a:srgbClr val="77777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hyperlink" Target="https://redcap.vdh.virginia.gov/redcap/surveys/index.php?s=MCLCM93E8J" TargetMode="External"/><Relationship Id="rId2" Type="http://schemas.openxmlformats.org/officeDocument/2006/relationships/hyperlink" Target="http://www.vdh.virginia.gov/disease-prevention/redcap/" TargetMode="External"/><Relationship Id="rId1" Type="http://schemas.openxmlformats.org/officeDocument/2006/relationships/slideLayout" Target="../slideLayouts/slideLayout7.xml"/><Relationship Id="rId4" Type="http://schemas.openxmlformats.org/officeDocument/2006/relationships/hyperlink" Target="mailto:DDPRedCap@vdh.virginia.gov" TargetMode="External"/></Relationships>
</file>

<file path=ppt/slides/_rels/slide39.xml.rels><?xml version="1.0" encoding="UTF-8" standalone="yes"?>
<Relationships xmlns="http://schemas.openxmlformats.org/package/2006/relationships"><Relationship Id="rId3" Type="http://schemas.openxmlformats.org/officeDocument/2006/relationships/hyperlink" Target="mailto:Sonam.patel@vdh.virginia.gov"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 Id="rId5" Type="http://schemas.openxmlformats.org/officeDocument/2006/relationships/hyperlink" Target="mailto:anne.rhodes@vdh.virginia.gov" TargetMode="External"/><Relationship Id="rId4" Type="http://schemas.openxmlformats.org/officeDocument/2006/relationships/hyperlink" Target="mailto:Tinika.McIntosh@vdh.virginia.gov" TargetMode="Externa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470025"/>
          </a:xfrm>
        </p:spPr>
        <p:txBody>
          <a:bodyPr anchor="ctr">
            <a:normAutofit fontScale="90000"/>
          </a:bodyPr>
          <a:lstStyle/>
          <a:p>
            <a:pPr algn="ctr"/>
            <a:r>
              <a:rPr lang="en-US" dirty="0" smtClean="0">
                <a:solidFill>
                  <a:schemeClr val="tx1"/>
                </a:solidFill>
              </a:rPr>
              <a:t>Ryan White Cross Parts</a:t>
            </a:r>
            <a:br>
              <a:rPr lang="en-US" dirty="0" smtClean="0">
                <a:solidFill>
                  <a:schemeClr val="tx1"/>
                </a:solidFill>
              </a:rPr>
            </a:br>
            <a:r>
              <a:rPr lang="en-US" dirty="0" smtClean="0">
                <a:solidFill>
                  <a:schemeClr val="tx1"/>
                </a:solidFill>
              </a:rPr>
              <a:t>Quality Measures and the National HIV/AIDS Strategy</a:t>
            </a:r>
            <a:endParaRPr lang="en-US" dirty="0"/>
          </a:p>
        </p:txBody>
      </p:sp>
      <p:sp>
        <p:nvSpPr>
          <p:cNvPr id="3" name="Subtitle 2"/>
          <p:cNvSpPr>
            <a:spLocks noGrp="1"/>
          </p:cNvSpPr>
          <p:nvPr>
            <p:ph type="subTitle" idx="1"/>
          </p:nvPr>
        </p:nvSpPr>
        <p:spPr>
          <a:xfrm>
            <a:off x="1371600" y="3886200"/>
            <a:ext cx="6400800" cy="1752600"/>
          </a:xfrm>
        </p:spPr>
        <p:txBody>
          <a:bodyPr anchor="ctr">
            <a:normAutofit fontScale="77500" lnSpcReduction="20000"/>
          </a:bodyPr>
          <a:lstStyle/>
          <a:p>
            <a:r>
              <a:rPr lang="en-US" dirty="0" err="1" smtClean="0">
                <a:solidFill>
                  <a:schemeClr val="tx1"/>
                </a:solidFill>
              </a:rPr>
              <a:t>Tinika</a:t>
            </a:r>
            <a:r>
              <a:rPr lang="en-US" dirty="0" smtClean="0">
                <a:solidFill>
                  <a:schemeClr val="tx1"/>
                </a:solidFill>
              </a:rPr>
              <a:t> McIntosh-</a:t>
            </a:r>
            <a:r>
              <a:rPr lang="en-US" dirty="0" err="1" smtClean="0">
                <a:solidFill>
                  <a:schemeClr val="tx1"/>
                </a:solidFill>
              </a:rPr>
              <a:t>Amouzouvi</a:t>
            </a:r>
            <a:r>
              <a:rPr lang="en-US" dirty="0" smtClean="0">
                <a:solidFill>
                  <a:schemeClr val="tx1"/>
                </a:solidFill>
              </a:rPr>
              <a:t>, MPH</a:t>
            </a:r>
          </a:p>
          <a:p>
            <a:r>
              <a:rPr lang="en-US" dirty="0" smtClean="0">
                <a:solidFill>
                  <a:schemeClr val="tx1"/>
                </a:solidFill>
              </a:rPr>
              <a:t>Care Markers Data Analyst</a:t>
            </a:r>
          </a:p>
          <a:p>
            <a:r>
              <a:rPr lang="en-US" dirty="0" smtClean="0">
                <a:solidFill>
                  <a:schemeClr val="tx1"/>
                </a:solidFill>
              </a:rPr>
              <a:t>Virginia Department of Health</a:t>
            </a:r>
            <a:br>
              <a:rPr lang="en-US" dirty="0" smtClean="0">
                <a:solidFill>
                  <a:schemeClr val="tx1"/>
                </a:solidFill>
              </a:rPr>
            </a:br>
            <a:endParaRPr lang="en-US" dirty="0" smtClean="0">
              <a:solidFill>
                <a:schemeClr val="tx1"/>
              </a:solidFill>
            </a:endParaRPr>
          </a:p>
          <a:p>
            <a:r>
              <a:rPr lang="en-US" dirty="0">
                <a:solidFill>
                  <a:schemeClr val="tx1"/>
                </a:solidFill>
              </a:rPr>
              <a:t>8</a:t>
            </a:r>
            <a:r>
              <a:rPr lang="en-US" dirty="0" smtClean="0">
                <a:solidFill>
                  <a:schemeClr val="tx1"/>
                </a:solidFill>
              </a:rPr>
              <a:t>/21/2019</a:t>
            </a:r>
          </a:p>
          <a:p>
            <a:r>
              <a:rPr lang="en-US" dirty="0" smtClean="0">
                <a:solidFill>
                  <a:schemeClr val="tx1"/>
                </a:solidFill>
              </a:rPr>
              <a:t>QMAC Meeting</a:t>
            </a:r>
          </a:p>
        </p:txBody>
      </p:sp>
    </p:spTree>
    <p:extLst>
      <p:ext uri="{BB962C8B-B14F-4D97-AF65-F5344CB8AC3E}">
        <p14:creationId xmlns:p14="http://schemas.microsoft.com/office/powerpoint/2010/main" val="34403464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76200"/>
            <a:ext cx="9296400" cy="762000"/>
          </a:xfrm>
          <a:noFill/>
        </p:spPr>
        <p:txBody>
          <a:bodyPr/>
          <a:lstStyle/>
          <a:p>
            <a:pPr algn="ctr"/>
            <a:r>
              <a:rPr lang="en-US" sz="2300" dirty="0"/>
              <a:t>Performance Measure Outcomes Among all Virginia Ryan White Clients Served in June 2018 - May 2019 (n=8,576), </a:t>
            </a:r>
            <a:r>
              <a:rPr lang="en-US" sz="2300" dirty="0" smtClean="0"/>
              <a:t>by Region</a:t>
            </a:r>
            <a:endParaRPr lang="en-US" sz="2300" dirty="0"/>
          </a:p>
        </p:txBody>
      </p:sp>
      <p:graphicFrame>
        <p:nvGraphicFramePr>
          <p:cNvPr id="16" name="Chart 15"/>
          <p:cNvGraphicFramePr>
            <a:graphicFrameLocks/>
          </p:cNvGraphicFramePr>
          <p:nvPr>
            <p:extLst>
              <p:ext uri="{D42A27DB-BD31-4B8C-83A1-F6EECF244321}">
                <p14:modId xmlns:p14="http://schemas.microsoft.com/office/powerpoint/2010/main" val="518266712"/>
              </p:ext>
            </p:extLst>
          </p:nvPr>
        </p:nvGraphicFramePr>
        <p:xfrm>
          <a:off x="38100" y="838200"/>
          <a:ext cx="9258300" cy="52578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extBox 16"/>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spTree>
    <p:extLst>
      <p:ext uri="{BB962C8B-B14F-4D97-AF65-F5344CB8AC3E}">
        <p14:creationId xmlns:p14="http://schemas.microsoft.com/office/powerpoint/2010/main" val="3398310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2" y="4406900"/>
            <a:ext cx="8574088" cy="1362075"/>
          </a:xfrm>
        </p:spPr>
        <p:txBody>
          <a:bodyPr/>
          <a:lstStyle/>
          <a:p>
            <a:r>
              <a:rPr lang="en-US" dirty="0" smtClean="0"/>
              <a:t>Performance Measures</a:t>
            </a:r>
            <a:br>
              <a:rPr lang="en-US" dirty="0" smtClean="0"/>
            </a:br>
            <a:r>
              <a:rPr lang="en-US" dirty="0"/>
              <a:t>	</a:t>
            </a:r>
            <a:r>
              <a:rPr lang="en-US" dirty="0" smtClean="0"/>
              <a:t> by Timeframe</a:t>
            </a:r>
            <a:endParaRPr lang="en-US" dirty="0"/>
          </a:p>
        </p:txBody>
      </p:sp>
    </p:spTree>
    <p:extLst>
      <p:ext uri="{BB962C8B-B14F-4D97-AF65-F5344CB8AC3E}">
        <p14:creationId xmlns:p14="http://schemas.microsoft.com/office/powerpoint/2010/main" val="37526732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297512"/>
            <a:ext cx="6553200" cy="616241"/>
          </a:xfrm>
        </p:spPr>
        <p:txBody>
          <a:bodyPr>
            <a:normAutofit fontScale="90000"/>
          </a:bodyPr>
          <a:lstStyle/>
          <a:p>
            <a:pPr algn="ctr"/>
            <a:r>
              <a:rPr lang="en-US" dirty="0" smtClean="0"/>
              <a:t>Linkage to HIV Care within 30 days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53808194"/>
              </p:ext>
            </p:extLst>
          </p:nvPr>
        </p:nvGraphicFramePr>
        <p:xfrm>
          <a:off x="762000" y="717452"/>
          <a:ext cx="7848600" cy="4754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6" name="Straight Connector 5"/>
          <p:cNvCxnSpPr/>
          <p:nvPr/>
        </p:nvCxnSpPr>
        <p:spPr>
          <a:xfrm>
            <a:off x="3581400" y="3225246"/>
            <a:ext cx="46482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581400" y="3330222"/>
            <a:ext cx="5562600" cy="1446550"/>
          </a:xfrm>
          <a:prstGeom prst="rect">
            <a:avLst/>
          </a:prstGeom>
          <a:noFill/>
        </p:spPr>
        <p:txBody>
          <a:bodyPr wrap="square" rtlCol="0">
            <a:spAutoFit/>
          </a:bodyPr>
          <a:lstStyle/>
          <a:p>
            <a:pPr lvl="0"/>
            <a:r>
              <a:rPr lang="en-US" sz="2200" dirty="0" smtClean="0">
                <a:latin typeface="+mj-lt"/>
              </a:rPr>
              <a:t>All those </a:t>
            </a:r>
            <a:r>
              <a:rPr lang="en-US" sz="2200" dirty="0">
                <a:latin typeface="+mj-lt"/>
              </a:rPr>
              <a:t>newly diagnosed with HIV </a:t>
            </a:r>
            <a:r>
              <a:rPr lang="en-US" sz="2200" dirty="0" smtClean="0">
                <a:latin typeface="+mj-lt"/>
              </a:rPr>
              <a:t>in </a:t>
            </a:r>
          </a:p>
          <a:p>
            <a:pPr marL="342900" indent="-342900">
              <a:buFont typeface="Arial" panose="020B0604020202020204" pitchFamily="34" charset="0"/>
              <a:buChar char="•"/>
            </a:pPr>
            <a:r>
              <a:rPr lang="en-US" sz="2200" dirty="0">
                <a:latin typeface="+mj-lt"/>
              </a:rPr>
              <a:t>June 2016 – May 2017</a:t>
            </a:r>
          </a:p>
          <a:p>
            <a:pPr marL="342900" lvl="0" indent="-342900">
              <a:buFont typeface="Arial" panose="020B0604020202020204" pitchFamily="34" charset="0"/>
              <a:buChar char="•"/>
            </a:pPr>
            <a:r>
              <a:rPr lang="en-US" sz="2200" dirty="0">
                <a:latin typeface="+mj-lt"/>
              </a:rPr>
              <a:t>June 2017 – May 2018</a:t>
            </a:r>
          </a:p>
          <a:p>
            <a:pPr marL="342900" lvl="0" indent="-342900">
              <a:buFont typeface="Arial" panose="020B0604020202020204" pitchFamily="34" charset="0"/>
              <a:buChar char="•"/>
            </a:pPr>
            <a:r>
              <a:rPr lang="en-US" sz="2200" dirty="0">
                <a:latin typeface="+mj-lt"/>
              </a:rPr>
              <a:t>June 2018 – May </a:t>
            </a:r>
            <a:r>
              <a:rPr lang="en-US" sz="2200" dirty="0" smtClean="0">
                <a:latin typeface="+mj-lt"/>
              </a:rPr>
              <a:t>2019</a:t>
            </a:r>
            <a:endParaRPr lang="en-US" sz="2200" dirty="0">
              <a:latin typeface="+mj-lt"/>
            </a:endParaRPr>
          </a:p>
        </p:txBody>
      </p:sp>
      <p:sp>
        <p:nvSpPr>
          <p:cNvPr id="8" name="TextBox 7"/>
          <p:cNvSpPr txBox="1"/>
          <p:nvPr/>
        </p:nvSpPr>
        <p:spPr>
          <a:xfrm>
            <a:off x="390095" y="5695890"/>
            <a:ext cx="7496155" cy="400110"/>
          </a:xfrm>
          <a:prstGeom prst="rect">
            <a:avLst/>
          </a:prstGeom>
          <a:noFill/>
        </p:spPr>
        <p:txBody>
          <a:bodyPr wrap="none" rtlCol="0">
            <a:spAutoFit/>
          </a:bodyPr>
          <a:lstStyle/>
          <a:p>
            <a:r>
              <a:rPr lang="en-US" sz="2000" dirty="0" smtClean="0">
                <a:latin typeface="+mj-lt"/>
              </a:rPr>
              <a:t>Ineligible: Those not newly diagnosed in the specific timeframe</a:t>
            </a:r>
            <a:endParaRPr lang="en-US" sz="2000" dirty="0">
              <a:latin typeface="+mj-lt"/>
            </a:endParaRPr>
          </a:p>
        </p:txBody>
      </p:sp>
      <p:sp>
        <p:nvSpPr>
          <p:cNvPr id="9" name="TextBox 8"/>
          <p:cNvSpPr txBox="1"/>
          <p:nvPr/>
        </p:nvSpPr>
        <p:spPr>
          <a:xfrm>
            <a:off x="3581400" y="1110055"/>
            <a:ext cx="5334000" cy="2123658"/>
          </a:xfrm>
          <a:prstGeom prst="rect">
            <a:avLst/>
          </a:prstGeom>
          <a:noFill/>
        </p:spPr>
        <p:txBody>
          <a:bodyPr wrap="square" rtlCol="0">
            <a:spAutoFit/>
          </a:bodyPr>
          <a:lstStyle/>
          <a:p>
            <a:pPr lvl="0"/>
            <a:r>
              <a:rPr lang="en-US" sz="2200" dirty="0">
                <a:latin typeface="+mj-lt"/>
              </a:rPr>
              <a:t>Those newly diagnosed with HIV </a:t>
            </a:r>
            <a:r>
              <a:rPr lang="en-US" sz="2200" dirty="0" smtClean="0">
                <a:latin typeface="+mj-lt"/>
              </a:rPr>
              <a:t>in </a:t>
            </a:r>
          </a:p>
          <a:p>
            <a:pPr marL="342900" indent="-342900">
              <a:buFont typeface="Arial" panose="020B0604020202020204" pitchFamily="34" charset="0"/>
              <a:buChar char="•"/>
            </a:pPr>
            <a:r>
              <a:rPr lang="en-US" sz="2200" dirty="0" smtClean="0">
                <a:latin typeface="+mj-lt"/>
              </a:rPr>
              <a:t>June 2016 – May 2017</a:t>
            </a:r>
          </a:p>
          <a:p>
            <a:pPr marL="342900" lvl="0" indent="-342900">
              <a:buFont typeface="Arial" panose="020B0604020202020204" pitchFamily="34" charset="0"/>
              <a:buChar char="•"/>
            </a:pPr>
            <a:r>
              <a:rPr lang="en-US" sz="2200" dirty="0">
                <a:latin typeface="+mj-lt"/>
              </a:rPr>
              <a:t>June </a:t>
            </a:r>
            <a:r>
              <a:rPr lang="en-US" sz="2200" dirty="0" smtClean="0">
                <a:latin typeface="+mj-lt"/>
              </a:rPr>
              <a:t>2017 </a:t>
            </a:r>
            <a:r>
              <a:rPr lang="en-US" sz="2200" dirty="0">
                <a:latin typeface="+mj-lt"/>
              </a:rPr>
              <a:t>– May </a:t>
            </a:r>
            <a:r>
              <a:rPr lang="en-US" sz="2200" dirty="0" smtClean="0">
                <a:latin typeface="+mj-lt"/>
              </a:rPr>
              <a:t>2018</a:t>
            </a:r>
            <a:endParaRPr lang="en-US" sz="2200" dirty="0">
              <a:latin typeface="+mj-lt"/>
            </a:endParaRPr>
          </a:p>
          <a:p>
            <a:pPr marL="342900" lvl="0" indent="-342900">
              <a:buFont typeface="Arial" panose="020B0604020202020204" pitchFamily="34" charset="0"/>
              <a:buChar char="•"/>
            </a:pPr>
            <a:r>
              <a:rPr lang="en-US" sz="2200" dirty="0">
                <a:latin typeface="+mj-lt"/>
              </a:rPr>
              <a:t>June </a:t>
            </a:r>
            <a:r>
              <a:rPr lang="en-US" sz="2200" dirty="0" smtClean="0">
                <a:latin typeface="+mj-lt"/>
              </a:rPr>
              <a:t>2018 </a:t>
            </a:r>
            <a:r>
              <a:rPr lang="en-US" sz="2200" dirty="0">
                <a:latin typeface="+mj-lt"/>
              </a:rPr>
              <a:t>– May </a:t>
            </a:r>
            <a:r>
              <a:rPr lang="en-US" sz="2200" dirty="0" smtClean="0">
                <a:latin typeface="+mj-lt"/>
              </a:rPr>
              <a:t>2019</a:t>
            </a:r>
            <a:endParaRPr lang="en-US" sz="2200" dirty="0">
              <a:latin typeface="+mj-lt"/>
            </a:endParaRPr>
          </a:p>
          <a:p>
            <a:pPr lvl="0"/>
            <a:r>
              <a:rPr lang="en-US" sz="2200" dirty="0" smtClean="0">
                <a:latin typeface="+mj-lt"/>
              </a:rPr>
              <a:t>who had a care marker within 30 days of diagnosis date</a:t>
            </a:r>
          </a:p>
        </p:txBody>
      </p:sp>
    </p:spTree>
    <p:extLst>
      <p:ext uri="{BB962C8B-B14F-4D97-AF65-F5344CB8AC3E}">
        <p14:creationId xmlns:p14="http://schemas.microsoft.com/office/powerpoint/2010/main" val="2438761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71550" y="72306"/>
            <a:ext cx="7467600" cy="892552"/>
          </a:xfrm>
          <a:prstGeom prst="rect">
            <a:avLst/>
          </a:prstGeom>
          <a:noFill/>
        </p:spPr>
        <p:txBody>
          <a:bodyPr wrap="square" rtlCol="0">
            <a:spAutoFit/>
          </a:bodyPr>
          <a:lstStyle/>
          <a:p>
            <a:pPr algn="ctr"/>
            <a:r>
              <a:rPr lang="en-US" sz="2600" dirty="0" smtClean="0">
                <a:latin typeface="+mj-lt"/>
              </a:rPr>
              <a:t>Linkage to HIV care within 30 days in Virginia Ryan White Population</a:t>
            </a:r>
          </a:p>
        </p:txBody>
      </p:sp>
      <p:sp>
        <p:nvSpPr>
          <p:cNvPr id="17" name="TextBox 16"/>
          <p:cNvSpPr txBox="1"/>
          <p:nvPr/>
        </p:nvSpPr>
        <p:spPr>
          <a:xfrm>
            <a:off x="6868886" y="1136099"/>
            <a:ext cx="1828800" cy="369332"/>
          </a:xfrm>
          <a:prstGeom prst="rect">
            <a:avLst/>
          </a:prstGeom>
          <a:noFill/>
        </p:spPr>
        <p:txBody>
          <a:bodyPr wrap="square" rtlCol="0">
            <a:spAutoFit/>
          </a:bodyPr>
          <a:lstStyle/>
          <a:p>
            <a:r>
              <a:rPr lang="en-US" b="1" dirty="0" smtClean="0">
                <a:solidFill>
                  <a:srgbClr val="FF0000"/>
                </a:solidFill>
                <a:latin typeface="+mj-lt"/>
              </a:rPr>
              <a:t>NHAS goal=85%</a:t>
            </a:r>
            <a:endParaRPr lang="en-US" b="1" dirty="0">
              <a:solidFill>
                <a:srgbClr val="FF0000"/>
              </a:solidFill>
              <a:latin typeface="+mj-lt"/>
            </a:endParaRPr>
          </a:p>
        </p:txBody>
      </p:sp>
      <p:graphicFrame>
        <p:nvGraphicFramePr>
          <p:cNvPr id="7" name="Chart 6"/>
          <p:cNvGraphicFramePr>
            <a:graphicFrameLocks/>
          </p:cNvGraphicFramePr>
          <p:nvPr>
            <p:extLst>
              <p:ext uri="{D42A27DB-BD31-4B8C-83A1-F6EECF244321}">
                <p14:modId xmlns:p14="http://schemas.microsoft.com/office/powerpoint/2010/main" val="2200491360"/>
              </p:ext>
            </p:extLst>
          </p:nvPr>
        </p:nvGraphicFramePr>
        <p:xfrm>
          <a:off x="152400" y="971550"/>
          <a:ext cx="8763000" cy="5190628"/>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spTree>
    <p:extLst>
      <p:ext uri="{BB962C8B-B14F-4D97-AF65-F5344CB8AC3E}">
        <p14:creationId xmlns:p14="http://schemas.microsoft.com/office/powerpoint/2010/main" val="324395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54143801"/>
              </p:ext>
            </p:extLst>
          </p:nvPr>
        </p:nvGraphicFramePr>
        <p:xfrm>
          <a:off x="762000" y="960437"/>
          <a:ext cx="7848600" cy="4754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p:cNvSpPr txBox="1"/>
          <p:nvPr/>
        </p:nvSpPr>
        <p:spPr>
          <a:xfrm>
            <a:off x="3429000" y="1110055"/>
            <a:ext cx="5715000" cy="2246769"/>
          </a:xfrm>
          <a:prstGeom prst="rect">
            <a:avLst/>
          </a:prstGeom>
          <a:noFill/>
        </p:spPr>
        <p:txBody>
          <a:bodyPr wrap="square" rtlCol="0">
            <a:spAutoFit/>
          </a:bodyPr>
          <a:lstStyle/>
          <a:p>
            <a:pPr lvl="0"/>
            <a:r>
              <a:rPr lang="en-US" sz="2000" dirty="0">
                <a:latin typeface="+mj-lt"/>
              </a:rPr>
              <a:t>Those who received a Ryan White service in </a:t>
            </a:r>
          </a:p>
          <a:p>
            <a:pPr marL="342900" indent="-342900">
              <a:buFont typeface="Arial" panose="020B0604020202020204" pitchFamily="34" charset="0"/>
              <a:buChar char="•"/>
            </a:pPr>
            <a:r>
              <a:rPr lang="en-US" sz="2000" dirty="0">
                <a:latin typeface="+mj-lt"/>
              </a:rPr>
              <a:t>June 2016 – May 2017</a:t>
            </a:r>
          </a:p>
          <a:p>
            <a:pPr marL="342900" indent="-342900">
              <a:buFont typeface="Arial" panose="020B0604020202020204" pitchFamily="34" charset="0"/>
              <a:buChar char="•"/>
            </a:pPr>
            <a:r>
              <a:rPr lang="en-US" sz="2000" dirty="0">
                <a:latin typeface="+mj-lt"/>
              </a:rPr>
              <a:t>June 2017 – May 2018</a:t>
            </a:r>
          </a:p>
          <a:p>
            <a:pPr marL="342900" indent="-342900">
              <a:buFont typeface="Arial" panose="020B0604020202020204" pitchFamily="34" charset="0"/>
              <a:buChar char="•"/>
            </a:pPr>
            <a:r>
              <a:rPr lang="en-US" sz="2000" dirty="0">
                <a:latin typeface="+mj-lt"/>
              </a:rPr>
              <a:t>June 2018 – May 2019</a:t>
            </a:r>
          </a:p>
          <a:p>
            <a:pPr lvl="0"/>
            <a:r>
              <a:rPr lang="en-US" sz="2000" dirty="0" smtClean="0">
                <a:latin typeface="+mj-lt"/>
              </a:rPr>
              <a:t>who </a:t>
            </a:r>
            <a:r>
              <a:rPr lang="en-US" sz="2000" dirty="0">
                <a:latin typeface="+mj-lt"/>
              </a:rPr>
              <a:t>had at least two care markers in the respective timeframe that were at least 90 days apart</a:t>
            </a:r>
          </a:p>
        </p:txBody>
      </p:sp>
      <p:sp>
        <p:nvSpPr>
          <p:cNvPr id="2" name="Title 1"/>
          <p:cNvSpPr>
            <a:spLocks noGrp="1"/>
          </p:cNvSpPr>
          <p:nvPr>
            <p:ph type="title"/>
          </p:nvPr>
        </p:nvSpPr>
        <p:spPr>
          <a:xfrm>
            <a:off x="3581400" y="274638"/>
            <a:ext cx="5105400" cy="616241"/>
          </a:xfrm>
        </p:spPr>
        <p:txBody>
          <a:bodyPr>
            <a:normAutofit fontScale="90000"/>
          </a:bodyPr>
          <a:lstStyle/>
          <a:p>
            <a:pPr algn="ctr"/>
            <a:r>
              <a:rPr lang="en-US" dirty="0" smtClean="0"/>
              <a:t>Retention in HIV Care</a:t>
            </a:r>
            <a:endParaRPr lang="en-US" dirty="0"/>
          </a:p>
        </p:txBody>
      </p:sp>
      <p:cxnSp>
        <p:nvCxnSpPr>
          <p:cNvPr id="6" name="Straight Connector 5"/>
          <p:cNvCxnSpPr/>
          <p:nvPr/>
        </p:nvCxnSpPr>
        <p:spPr>
          <a:xfrm>
            <a:off x="3581400" y="3352800"/>
            <a:ext cx="46482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581400" y="3547408"/>
            <a:ext cx="5562600" cy="1938992"/>
          </a:xfrm>
          <a:prstGeom prst="rect">
            <a:avLst/>
          </a:prstGeom>
          <a:noFill/>
        </p:spPr>
        <p:txBody>
          <a:bodyPr wrap="square" rtlCol="0">
            <a:spAutoFit/>
          </a:bodyPr>
          <a:lstStyle/>
          <a:p>
            <a:pPr lvl="0"/>
            <a:r>
              <a:rPr lang="en-US" sz="2000" dirty="0">
                <a:latin typeface="+mj-lt"/>
              </a:rPr>
              <a:t>Those who received a Ryan White service in </a:t>
            </a:r>
          </a:p>
          <a:p>
            <a:pPr marL="342900" indent="-342900">
              <a:buFont typeface="Arial" panose="020B0604020202020204" pitchFamily="34" charset="0"/>
              <a:buChar char="•"/>
            </a:pPr>
            <a:r>
              <a:rPr lang="en-US" sz="2000" dirty="0">
                <a:latin typeface="+mn-lt"/>
              </a:rPr>
              <a:t>June 2016 – May 2017</a:t>
            </a:r>
          </a:p>
          <a:p>
            <a:pPr marL="342900" indent="-342900">
              <a:buFont typeface="Arial" panose="020B0604020202020204" pitchFamily="34" charset="0"/>
              <a:buChar char="•"/>
            </a:pPr>
            <a:r>
              <a:rPr lang="en-US" sz="2000" dirty="0">
                <a:latin typeface="+mn-lt"/>
              </a:rPr>
              <a:t>June 2017 – May 2018</a:t>
            </a:r>
          </a:p>
          <a:p>
            <a:pPr marL="342900" indent="-342900">
              <a:buFont typeface="Arial" panose="020B0604020202020204" pitchFamily="34" charset="0"/>
              <a:buChar char="•"/>
            </a:pPr>
            <a:r>
              <a:rPr lang="en-US" sz="2000" dirty="0">
                <a:latin typeface="+mn-lt"/>
              </a:rPr>
              <a:t>June 2018 – May 2019</a:t>
            </a:r>
          </a:p>
          <a:p>
            <a:pPr lvl="0"/>
            <a:r>
              <a:rPr lang="en-US" sz="2000" dirty="0" smtClean="0">
                <a:latin typeface="+mj-lt"/>
              </a:rPr>
              <a:t>who </a:t>
            </a:r>
            <a:r>
              <a:rPr lang="en-US" sz="2000" dirty="0">
                <a:latin typeface="+mj-lt"/>
              </a:rPr>
              <a:t>had at least one care marker in the respective </a:t>
            </a:r>
            <a:r>
              <a:rPr lang="en-US" sz="2000" dirty="0" smtClean="0">
                <a:latin typeface="+mj-lt"/>
              </a:rPr>
              <a:t>timeframe</a:t>
            </a:r>
            <a:endParaRPr lang="en-US" sz="2000" dirty="0">
              <a:latin typeface="+mj-lt"/>
            </a:endParaRPr>
          </a:p>
        </p:txBody>
      </p:sp>
      <p:sp>
        <p:nvSpPr>
          <p:cNvPr id="8" name="TextBox 7"/>
          <p:cNvSpPr txBox="1"/>
          <p:nvPr/>
        </p:nvSpPr>
        <p:spPr>
          <a:xfrm>
            <a:off x="304801" y="5646003"/>
            <a:ext cx="7543800" cy="584775"/>
          </a:xfrm>
          <a:prstGeom prst="rect">
            <a:avLst/>
          </a:prstGeom>
          <a:noFill/>
        </p:spPr>
        <p:txBody>
          <a:bodyPr wrap="square" rtlCol="0">
            <a:spAutoFit/>
          </a:bodyPr>
          <a:lstStyle/>
          <a:p>
            <a:r>
              <a:rPr lang="en-US" sz="1600" dirty="0">
                <a:latin typeface="+mj-lt"/>
              </a:rPr>
              <a:t>Ineligible: Those without a care marker in </a:t>
            </a:r>
            <a:r>
              <a:rPr lang="en-US" sz="1600" dirty="0" smtClean="0">
                <a:latin typeface="+mj-lt"/>
              </a:rPr>
              <a:t>the </a:t>
            </a:r>
            <a:r>
              <a:rPr lang="en-US" sz="1600" dirty="0"/>
              <a:t>respective</a:t>
            </a:r>
            <a:r>
              <a:rPr lang="en-US" sz="1600" dirty="0" smtClean="0">
                <a:latin typeface="+mj-lt"/>
              </a:rPr>
              <a:t> timeframe or those newly diagnosed with HIV during the respective timeframe</a:t>
            </a:r>
            <a:endParaRPr lang="en-US" sz="1600" dirty="0">
              <a:latin typeface="+mj-lt"/>
            </a:endParaRPr>
          </a:p>
        </p:txBody>
      </p:sp>
    </p:spTree>
    <p:extLst>
      <p:ext uri="{BB962C8B-B14F-4D97-AF65-F5344CB8AC3E}">
        <p14:creationId xmlns:p14="http://schemas.microsoft.com/office/powerpoint/2010/main" val="208595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txBox="1">
            <a:spLocks noGrp="1"/>
          </p:cNvSpPr>
          <p:nvPr>
            <p:ph type="title"/>
          </p:nvPr>
        </p:nvSpPr>
        <p:spPr>
          <a:xfrm>
            <a:off x="0" y="81125"/>
            <a:ext cx="9144000" cy="523220"/>
          </a:xfrm>
          <a:prstGeom prst="rect">
            <a:avLst/>
          </a:prstGeom>
          <a:noFill/>
        </p:spPr>
        <p:txBody>
          <a:bodyPr wrap="square" rtlCol="0">
            <a:spAutoFit/>
          </a:bodyPr>
          <a:lstStyle/>
          <a:p>
            <a:pPr algn="ctr"/>
            <a:r>
              <a:rPr lang="en-US" sz="2800" dirty="0" smtClean="0"/>
              <a:t>Retention in HIV Care in Virginia Ryan White Population</a:t>
            </a:r>
            <a:endParaRPr lang="en-US" sz="2800" dirty="0"/>
          </a:p>
        </p:txBody>
      </p:sp>
      <p:sp>
        <p:nvSpPr>
          <p:cNvPr id="14" name="TextBox 13"/>
          <p:cNvSpPr txBox="1"/>
          <p:nvPr/>
        </p:nvSpPr>
        <p:spPr>
          <a:xfrm>
            <a:off x="6553200" y="838200"/>
            <a:ext cx="2209800" cy="369332"/>
          </a:xfrm>
          <a:prstGeom prst="rect">
            <a:avLst/>
          </a:prstGeom>
          <a:noFill/>
        </p:spPr>
        <p:txBody>
          <a:bodyPr wrap="square" rtlCol="0">
            <a:spAutoFit/>
          </a:bodyPr>
          <a:lstStyle/>
          <a:p>
            <a:r>
              <a:rPr lang="en-US" b="1" dirty="0" smtClean="0">
                <a:solidFill>
                  <a:srgbClr val="FF0000"/>
                </a:solidFill>
                <a:latin typeface="+mj-lt"/>
              </a:rPr>
              <a:t>NHAS goal=90%</a:t>
            </a:r>
            <a:endParaRPr lang="en-US" b="1" dirty="0">
              <a:solidFill>
                <a:srgbClr val="FF0000"/>
              </a:solidFill>
              <a:latin typeface="+mj-lt"/>
            </a:endParaRPr>
          </a:p>
        </p:txBody>
      </p:sp>
      <p:graphicFrame>
        <p:nvGraphicFramePr>
          <p:cNvPr id="7" name="Chart 6"/>
          <p:cNvGraphicFramePr>
            <a:graphicFrameLocks/>
          </p:cNvGraphicFramePr>
          <p:nvPr>
            <p:extLst>
              <p:ext uri="{D42A27DB-BD31-4B8C-83A1-F6EECF244321}">
                <p14:modId xmlns:p14="http://schemas.microsoft.com/office/powerpoint/2010/main" val="2114207740"/>
              </p:ext>
            </p:extLst>
          </p:nvPr>
        </p:nvGraphicFramePr>
        <p:xfrm>
          <a:off x="0" y="838200"/>
          <a:ext cx="8991600" cy="5263056"/>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spTree>
    <p:extLst>
      <p:ext uri="{BB962C8B-B14F-4D97-AF65-F5344CB8AC3E}">
        <p14:creationId xmlns:p14="http://schemas.microsoft.com/office/powerpoint/2010/main" val="34560075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86" y="149812"/>
            <a:ext cx="8229600" cy="533400"/>
          </a:xfrm>
        </p:spPr>
        <p:txBody>
          <a:bodyPr/>
          <a:lstStyle/>
          <a:p>
            <a:pPr algn="ctr"/>
            <a:r>
              <a:rPr lang="en-US" dirty="0" smtClean="0"/>
              <a:t>Viral Suppression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93172816"/>
              </p:ext>
            </p:extLst>
          </p:nvPr>
        </p:nvGraphicFramePr>
        <p:xfrm>
          <a:off x="468086" y="670718"/>
          <a:ext cx="8229600" cy="5059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6" name="Straight Connector 5"/>
          <p:cNvCxnSpPr/>
          <p:nvPr/>
        </p:nvCxnSpPr>
        <p:spPr>
          <a:xfrm>
            <a:off x="3923434" y="3124200"/>
            <a:ext cx="46482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923434" y="3200400"/>
            <a:ext cx="5029200" cy="2154436"/>
          </a:xfrm>
          <a:prstGeom prst="rect">
            <a:avLst/>
          </a:prstGeom>
          <a:noFill/>
        </p:spPr>
        <p:txBody>
          <a:bodyPr wrap="square" rtlCol="0">
            <a:spAutoFit/>
          </a:bodyPr>
          <a:lstStyle/>
          <a:p>
            <a:pPr lvl="0" defTabSz="977900">
              <a:lnSpc>
                <a:spcPct val="90000"/>
              </a:lnSpc>
              <a:spcAft>
                <a:spcPct val="35000"/>
              </a:spcAft>
            </a:pPr>
            <a:r>
              <a:rPr lang="en-US" dirty="0" smtClean="0">
                <a:latin typeface="+mj-lt"/>
              </a:rPr>
              <a:t>Persons served by Ryan White in </a:t>
            </a:r>
          </a:p>
          <a:p>
            <a:pPr marL="342900" lvl="0" indent="-342900" defTabSz="977900">
              <a:lnSpc>
                <a:spcPct val="90000"/>
              </a:lnSpc>
              <a:spcAft>
                <a:spcPct val="35000"/>
              </a:spcAft>
              <a:buFont typeface="Arial" panose="020B0604020202020204" pitchFamily="34" charset="0"/>
              <a:buChar char="•"/>
            </a:pPr>
            <a:r>
              <a:rPr lang="en-US" dirty="0">
                <a:latin typeface="+mj-lt"/>
              </a:rPr>
              <a:t>June 2016 – May 2017</a:t>
            </a:r>
          </a:p>
          <a:p>
            <a:pPr marL="342900" lvl="0" indent="-342900" defTabSz="977900">
              <a:lnSpc>
                <a:spcPct val="90000"/>
              </a:lnSpc>
              <a:spcAft>
                <a:spcPct val="35000"/>
              </a:spcAft>
              <a:buFont typeface="Arial" panose="020B0604020202020204" pitchFamily="34" charset="0"/>
              <a:buChar char="•"/>
            </a:pPr>
            <a:r>
              <a:rPr lang="en-US" dirty="0">
                <a:latin typeface="+mj-lt"/>
              </a:rPr>
              <a:t>June 2017 – May 2018</a:t>
            </a:r>
          </a:p>
          <a:p>
            <a:pPr marL="342900" lvl="0" indent="-342900" defTabSz="977900">
              <a:lnSpc>
                <a:spcPct val="90000"/>
              </a:lnSpc>
              <a:spcAft>
                <a:spcPct val="35000"/>
              </a:spcAft>
              <a:buFont typeface="Arial" panose="020B0604020202020204" pitchFamily="34" charset="0"/>
              <a:buChar char="•"/>
            </a:pPr>
            <a:r>
              <a:rPr lang="en-US" dirty="0">
                <a:latin typeface="+mj-lt"/>
              </a:rPr>
              <a:t>June 2018 – May 2019</a:t>
            </a:r>
          </a:p>
          <a:p>
            <a:r>
              <a:rPr lang="en-US" dirty="0" smtClean="0">
                <a:latin typeface="+mn-lt"/>
              </a:rPr>
              <a:t>who had at least one viral load test care marker </a:t>
            </a:r>
            <a:r>
              <a:rPr lang="en-US" dirty="0" smtClean="0">
                <a:latin typeface="+mj-lt"/>
              </a:rPr>
              <a:t>in </a:t>
            </a:r>
            <a:r>
              <a:rPr lang="en-US" dirty="0">
                <a:latin typeface="+mj-lt"/>
              </a:rPr>
              <a:t>the respective timeframe</a:t>
            </a:r>
            <a:endParaRPr lang="en-US" sz="2600" dirty="0">
              <a:latin typeface="+mj-lt"/>
            </a:endParaRPr>
          </a:p>
        </p:txBody>
      </p:sp>
      <p:sp>
        <p:nvSpPr>
          <p:cNvPr id="8" name="TextBox 7"/>
          <p:cNvSpPr txBox="1"/>
          <p:nvPr/>
        </p:nvSpPr>
        <p:spPr>
          <a:xfrm>
            <a:off x="229535" y="5552694"/>
            <a:ext cx="7211785" cy="584775"/>
          </a:xfrm>
          <a:prstGeom prst="rect">
            <a:avLst/>
          </a:prstGeom>
          <a:noFill/>
        </p:spPr>
        <p:txBody>
          <a:bodyPr wrap="square" rtlCol="0">
            <a:spAutoFit/>
          </a:bodyPr>
          <a:lstStyle/>
          <a:p>
            <a:r>
              <a:rPr lang="en-US" sz="1600" dirty="0" smtClean="0">
                <a:latin typeface="+mj-lt"/>
              </a:rPr>
              <a:t>Ineligible: Those without a care marker in the </a:t>
            </a:r>
            <a:r>
              <a:rPr lang="en-US" sz="1600" dirty="0"/>
              <a:t>respective </a:t>
            </a:r>
            <a:r>
              <a:rPr lang="en-US" sz="1600" dirty="0" smtClean="0"/>
              <a:t>timeframe.</a:t>
            </a:r>
            <a:endParaRPr lang="en-US" sz="1600" dirty="0">
              <a:latin typeface="+mj-lt"/>
            </a:endParaRPr>
          </a:p>
          <a:p>
            <a:endParaRPr lang="en-US" sz="1600" dirty="0" smtClean="0">
              <a:latin typeface="+mj-lt"/>
            </a:endParaRPr>
          </a:p>
        </p:txBody>
      </p:sp>
      <p:grpSp>
        <p:nvGrpSpPr>
          <p:cNvPr id="9" name="Group 8"/>
          <p:cNvGrpSpPr/>
          <p:nvPr/>
        </p:nvGrpSpPr>
        <p:grpSpPr>
          <a:xfrm>
            <a:off x="2354778" y="990600"/>
            <a:ext cx="6458692" cy="3195447"/>
            <a:chOff x="3114692" y="-385575"/>
            <a:chExt cx="5885708" cy="3195447"/>
          </a:xfrm>
        </p:grpSpPr>
        <p:sp>
          <p:nvSpPr>
            <p:cNvPr id="10" name="Rectangle 9"/>
            <p:cNvSpPr/>
            <p:nvPr/>
          </p:nvSpPr>
          <p:spPr>
            <a:xfrm>
              <a:off x="3114692" y="381378"/>
              <a:ext cx="4456216" cy="2428494"/>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1" name="Rectangle 10"/>
            <p:cNvSpPr/>
            <p:nvPr/>
          </p:nvSpPr>
          <p:spPr>
            <a:xfrm>
              <a:off x="4544184" y="-385575"/>
              <a:ext cx="4456216" cy="220980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56464" tIns="0" rIns="156464" bIns="156464" numCol="1" spcCol="1270" anchor="ctr" anchorCtr="0">
              <a:noAutofit/>
            </a:bodyPr>
            <a:lstStyle/>
            <a:p>
              <a:pPr lvl="0" algn="l" defTabSz="977900">
                <a:lnSpc>
                  <a:spcPct val="90000"/>
                </a:lnSpc>
                <a:spcBef>
                  <a:spcPct val="0"/>
                </a:spcBef>
                <a:spcAft>
                  <a:spcPct val="35000"/>
                </a:spcAft>
              </a:pPr>
              <a:r>
                <a:rPr lang="en-US" kern="1200" dirty="0" smtClean="0">
                  <a:solidFill>
                    <a:schemeClr val="tx1"/>
                  </a:solidFill>
                </a:rPr>
                <a:t>Those who received a Ryan White service in </a:t>
              </a:r>
            </a:p>
            <a:p>
              <a:pPr marL="342900" lvl="0" indent="-342900" defTabSz="977900">
                <a:lnSpc>
                  <a:spcPct val="90000"/>
                </a:lnSpc>
                <a:spcAft>
                  <a:spcPct val="35000"/>
                </a:spcAft>
                <a:buFont typeface="Arial" panose="020B0604020202020204" pitchFamily="34" charset="0"/>
                <a:buChar char="•"/>
              </a:pPr>
              <a:r>
                <a:rPr lang="en-US" dirty="0">
                  <a:solidFill>
                    <a:schemeClr val="tx1"/>
                  </a:solidFill>
                </a:rPr>
                <a:t>June 2016 – May 2017</a:t>
              </a:r>
            </a:p>
            <a:p>
              <a:pPr marL="342900" lvl="0" indent="-342900" defTabSz="977900">
                <a:lnSpc>
                  <a:spcPct val="90000"/>
                </a:lnSpc>
                <a:spcAft>
                  <a:spcPct val="35000"/>
                </a:spcAft>
                <a:buFont typeface="Arial" panose="020B0604020202020204" pitchFamily="34" charset="0"/>
                <a:buChar char="•"/>
              </a:pPr>
              <a:r>
                <a:rPr lang="en-US" dirty="0">
                  <a:solidFill>
                    <a:schemeClr val="tx1"/>
                  </a:solidFill>
                </a:rPr>
                <a:t>June 2017 – May 2018</a:t>
              </a:r>
            </a:p>
            <a:p>
              <a:pPr marL="342900" lvl="0" indent="-342900" defTabSz="977900">
                <a:lnSpc>
                  <a:spcPct val="90000"/>
                </a:lnSpc>
                <a:spcAft>
                  <a:spcPct val="35000"/>
                </a:spcAft>
                <a:buFont typeface="Arial" panose="020B0604020202020204" pitchFamily="34" charset="0"/>
                <a:buChar char="•"/>
              </a:pPr>
              <a:r>
                <a:rPr lang="en-US" dirty="0">
                  <a:solidFill>
                    <a:schemeClr val="tx1"/>
                  </a:solidFill>
                </a:rPr>
                <a:t>June 2018 – May 2019</a:t>
              </a:r>
            </a:p>
            <a:p>
              <a:pPr lvl="0" algn="l" defTabSz="977900">
                <a:lnSpc>
                  <a:spcPct val="90000"/>
                </a:lnSpc>
                <a:spcBef>
                  <a:spcPct val="0"/>
                </a:spcBef>
                <a:spcAft>
                  <a:spcPct val="35000"/>
                </a:spcAft>
              </a:pPr>
              <a:r>
                <a:rPr lang="en-US" kern="1200" dirty="0" smtClean="0">
                  <a:solidFill>
                    <a:schemeClr val="tx1"/>
                  </a:solidFill>
                </a:rPr>
                <a:t>whose last viral load in the respective timeframe was 200 copies/mL or less</a:t>
              </a:r>
              <a:endParaRPr lang="en-US" kern="1200" dirty="0">
                <a:solidFill>
                  <a:schemeClr val="tx1"/>
                </a:solidFill>
              </a:endParaRPr>
            </a:p>
          </p:txBody>
        </p:sp>
      </p:grpSp>
    </p:spTree>
    <p:extLst>
      <p:ext uri="{BB962C8B-B14F-4D97-AF65-F5344CB8AC3E}">
        <p14:creationId xmlns:p14="http://schemas.microsoft.com/office/powerpoint/2010/main" val="3399851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5"/>
          <p:cNvSpPr txBox="1">
            <a:spLocks noGrp="1"/>
          </p:cNvSpPr>
          <p:nvPr>
            <p:ph type="title"/>
          </p:nvPr>
        </p:nvSpPr>
        <p:spPr>
          <a:xfrm>
            <a:off x="-73306" y="108995"/>
            <a:ext cx="9601200" cy="523220"/>
          </a:xfrm>
          <a:prstGeom prst="rect">
            <a:avLst/>
          </a:prstGeom>
          <a:noFill/>
        </p:spPr>
        <p:txBody>
          <a:bodyPr wrap="square" rtlCol="0">
            <a:spAutoFit/>
          </a:bodyPr>
          <a:lstStyle/>
          <a:p>
            <a:pPr algn="ctr"/>
            <a:r>
              <a:rPr lang="en-US" sz="2800" dirty="0" smtClean="0"/>
              <a:t>Viral Suppression in Virginia Ryan White Population</a:t>
            </a:r>
            <a:endParaRPr lang="en-US" sz="2800" dirty="0"/>
          </a:p>
        </p:txBody>
      </p:sp>
      <p:sp>
        <p:nvSpPr>
          <p:cNvPr id="14" name="TextBox 13"/>
          <p:cNvSpPr txBox="1"/>
          <p:nvPr/>
        </p:nvSpPr>
        <p:spPr>
          <a:xfrm>
            <a:off x="6918434" y="1295400"/>
            <a:ext cx="2286000" cy="369332"/>
          </a:xfrm>
          <a:prstGeom prst="rect">
            <a:avLst/>
          </a:prstGeom>
          <a:noFill/>
        </p:spPr>
        <p:txBody>
          <a:bodyPr wrap="square" rtlCol="0">
            <a:spAutoFit/>
          </a:bodyPr>
          <a:lstStyle/>
          <a:p>
            <a:r>
              <a:rPr lang="en-US" b="1" dirty="0" smtClean="0">
                <a:solidFill>
                  <a:srgbClr val="FF0000"/>
                </a:solidFill>
                <a:latin typeface="+mj-lt"/>
              </a:rPr>
              <a:t>NHAS goal=80%</a:t>
            </a:r>
            <a:endParaRPr lang="en-US" b="1" dirty="0">
              <a:solidFill>
                <a:srgbClr val="FF0000"/>
              </a:solidFill>
              <a:latin typeface="+mj-lt"/>
            </a:endParaRPr>
          </a:p>
        </p:txBody>
      </p:sp>
      <p:sp>
        <p:nvSpPr>
          <p:cNvPr id="8" name="TextBox 7"/>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graphicFrame>
        <p:nvGraphicFramePr>
          <p:cNvPr id="10" name="Chart 9"/>
          <p:cNvGraphicFramePr>
            <a:graphicFrameLocks/>
          </p:cNvGraphicFramePr>
          <p:nvPr>
            <p:extLst>
              <p:ext uri="{D42A27DB-BD31-4B8C-83A1-F6EECF244321}">
                <p14:modId xmlns:p14="http://schemas.microsoft.com/office/powerpoint/2010/main" val="2771706304"/>
              </p:ext>
            </p:extLst>
          </p:nvPr>
        </p:nvGraphicFramePr>
        <p:xfrm>
          <a:off x="0" y="971550"/>
          <a:ext cx="8991600" cy="52006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376653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Performance Measures</a:t>
            </a:r>
            <a:r>
              <a:rPr lang="en-US" dirty="0"/>
              <a:t> </a:t>
            </a:r>
            <a:r>
              <a:rPr lang="en-US" dirty="0" smtClean="0"/>
              <a:t/>
            </a:r>
            <a:br>
              <a:rPr lang="en-US" dirty="0" smtClean="0"/>
            </a:br>
            <a:r>
              <a:rPr lang="en-US" dirty="0" smtClean="0"/>
              <a:t>	by sex at birth</a:t>
            </a:r>
            <a:endParaRPr lang="en-US" dirty="0"/>
          </a:p>
        </p:txBody>
      </p:sp>
    </p:spTree>
    <p:extLst>
      <p:ext uri="{BB962C8B-B14F-4D97-AF65-F5344CB8AC3E}">
        <p14:creationId xmlns:p14="http://schemas.microsoft.com/office/powerpoint/2010/main" val="33000480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46" y="159321"/>
            <a:ext cx="9015047" cy="381000"/>
          </a:xfrm>
        </p:spPr>
        <p:txBody>
          <a:bodyPr>
            <a:noAutofit/>
          </a:bodyPr>
          <a:lstStyle/>
          <a:p>
            <a:pPr algn="ctr"/>
            <a:r>
              <a:rPr lang="en-US" sz="1800" dirty="0" smtClean="0"/>
              <a:t>Linkage to HIV Care within 30 Days by Sex at Birth in Virginia Ryan White Population</a:t>
            </a:r>
            <a:endParaRPr lang="en-US" sz="1800" dirty="0"/>
          </a:p>
        </p:txBody>
      </p:sp>
      <p:sp>
        <p:nvSpPr>
          <p:cNvPr id="16" name="Rectangle 15"/>
          <p:cNvSpPr/>
          <p:nvPr/>
        </p:nvSpPr>
        <p:spPr>
          <a:xfrm>
            <a:off x="1343882" y="921208"/>
            <a:ext cx="990600" cy="53051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smtClean="0">
                <a:solidFill>
                  <a:schemeClr val="tx1"/>
                </a:solidFill>
              </a:rPr>
              <a:t>Jun 2016 – May 2017</a:t>
            </a:r>
            <a:endParaRPr lang="en-US" sz="1200" b="1" dirty="0">
              <a:solidFill>
                <a:schemeClr val="tx1"/>
              </a:solidFill>
            </a:endParaRPr>
          </a:p>
        </p:txBody>
      </p:sp>
      <p:sp>
        <p:nvSpPr>
          <p:cNvPr id="17" name="Rectangle 16"/>
          <p:cNvSpPr/>
          <p:nvPr/>
        </p:nvSpPr>
        <p:spPr>
          <a:xfrm>
            <a:off x="3857657" y="921755"/>
            <a:ext cx="990600" cy="530510"/>
          </a:xfrm>
          <a:prstGeom prst="rect">
            <a:avLst/>
          </a:prstGeom>
          <a:solidFill>
            <a:srgbClr val="A1DAB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a:t>
            </a:r>
            <a:r>
              <a:rPr lang="en-US" sz="1200" b="1" dirty="0" smtClean="0">
                <a:solidFill>
                  <a:schemeClr val="tx1"/>
                </a:solidFill>
              </a:rPr>
              <a:t>2017 </a:t>
            </a:r>
            <a:r>
              <a:rPr lang="en-US" sz="1200" b="1" dirty="0">
                <a:solidFill>
                  <a:schemeClr val="tx1"/>
                </a:solidFill>
              </a:rPr>
              <a:t>– May </a:t>
            </a:r>
            <a:r>
              <a:rPr lang="en-US" sz="1200" b="1" dirty="0" smtClean="0">
                <a:solidFill>
                  <a:schemeClr val="tx1"/>
                </a:solidFill>
              </a:rPr>
              <a:t>2018</a:t>
            </a:r>
            <a:endParaRPr lang="en-US" sz="1200" b="1" dirty="0">
              <a:solidFill>
                <a:schemeClr val="tx1"/>
              </a:solidFill>
            </a:endParaRPr>
          </a:p>
        </p:txBody>
      </p:sp>
      <p:sp>
        <p:nvSpPr>
          <p:cNvPr id="18" name="Rectangle 17"/>
          <p:cNvSpPr/>
          <p:nvPr/>
        </p:nvSpPr>
        <p:spPr>
          <a:xfrm>
            <a:off x="6516955" y="921208"/>
            <a:ext cx="990600" cy="530510"/>
          </a:xfrm>
          <a:prstGeom prst="rect">
            <a:avLst/>
          </a:prstGeom>
          <a:solidFill>
            <a:srgbClr val="25349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accent3"/>
                </a:solidFill>
              </a:rPr>
              <a:t>Jun </a:t>
            </a:r>
            <a:r>
              <a:rPr lang="en-US" sz="1200" b="1" dirty="0" smtClean="0">
                <a:solidFill>
                  <a:schemeClr val="accent3"/>
                </a:solidFill>
              </a:rPr>
              <a:t>2018 </a:t>
            </a:r>
            <a:r>
              <a:rPr lang="en-US" sz="1200" b="1" dirty="0">
                <a:solidFill>
                  <a:schemeClr val="accent3"/>
                </a:solidFill>
              </a:rPr>
              <a:t>– May </a:t>
            </a:r>
            <a:r>
              <a:rPr lang="en-US" sz="1200" b="1" dirty="0" smtClean="0">
                <a:solidFill>
                  <a:schemeClr val="accent3"/>
                </a:solidFill>
              </a:rPr>
              <a:t>2019</a:t>
            </a:r>
            <a:endParaRPr lang="en-US" sz="1200" b="1" dirty="0">
              <a:solidFill>
                <a:schemeClr val="accent3"/>
              </a:solidFill>
            </a:endParaRPr>
          </a:p>
        </p:txBody>
      </p:sp>
      <p:sp>
        <p:nvSpPr>
          <p:cNvPr id="19" name="TextBox 18"/>
          <p:cNvSpPr txBox="1"/>
          <p:nvPr/>
        </p:nvSpPr>
        <p:spPr>
          <a:xfrm>
            <a:off x="2436729" y="914400"/>
            <a:ext cx="1339849" cy="461665"/>
          </a:xfrm>
          <a:prstGeom prst="rect">
            <a:avLst/>
          </a:prstGeom>
          <a:noFill/>
          <a:ln>
            <a:noFill/>
          </a:ln>
        </p:spPr>
        <p:txBody>
          <a:bodyPr wrap="square" rtlCol="0">
            <a:spAutoFit/>
          </a:bodyPr>
          <a:lstStyle/>
          <a:p>
            <a:r>
              <a:rPr lang="en-US" sz="1200" b="1" dirty="0" smtClean="0">
                <a:latin typeface="+mj-lt"/>
              </a:rPr>
              <a:t>Male= 341</a:t>
            </a:r>
          </a:p>
          <a:p>
            <a:r>
              <a:rPr lang="en-US" sz="1200" b="1" dirty="0" smtClean="0">
                <a:latin typeface="+mj-lt"/>
              </a:rPr>
              <a:t>Female=91</a:t>
            </a:r>
          </a:p>
        </p:txBody>
      </p:sp>
      <p:sp>
        <p:nvSpPr>
          <p:cNvPr id="22" name="TextBox 21"/>
          <p:cNvSpPr txBox="1"/>
          <p:nvPr/>
        </p:nvSpPr>
        <p:spPr>
          <a:xfrm>
            <a:off x="4873738" y="914400"/>
            <a:ext cx="1166000" cy="461665"/>
          </a:xfrm>
          <a:prstGeom prst="rect">
            <a:avLst/>
          </a:prstGeom>
          <a:noFill/>
          <a:ln>
            <a:noFill/>
          </a:ln>
        </p:spPr>
        <p:txBody>
          <a:bodyPr wrap="square" rtlCol="0">
            <a:spAutoFit/>
          </a:bodyPr>
          <a:lstStyle/>
          <a:p>
            <a:r>
              <a:rPr lang="en-US" sz="1200" b="1" dirty="0" smtClean="0">
                <a:latin typeface="+mj-lt"/>
              </a:rPr>
              <a:t>Male= 324</a:t>
            </a:r>
          </a:p>
          <a:p>
            <a:r>
              <a:rPr lang="en-US" sz="1200" b="1" dirty="0" smtClean="0">
                <a:latin typeface="+mj-lt"/>
              </a:rPr>
              <a:t>Female=90</a:t>
            </a:r>
          </a:p>
        </p:txBody>
      </p:sp>
      <p:sp>
        <p:nvSpPr>
          <p:cNvPr id="23" name="TextBox 22"/>
          <p:cNvSpPr txBox="1"/>
          <p:nvPr/>
        </p:nvSpPr>
        <p:spPr>
          <a:xfrm>
            <a:off x="7588634" y="921208"/>
            <a:ext cx="2348732" cy="461665"/>
          </a:xfrm>
          <a:prstGeom prst="rect">
            <a:avLst/>
          </a:prstGeom>
          <a:noFill/>
          <a:ln>
            <a:noFill/>
          </a:ln>
        </p:spPr>
        <p:txBody>
          <a:bodyPr wrap="square" rtlCol="0">
            <a:spAutoFit/>
          </a:bodyPr>
          <a:lstStyle/>
          <a:p>
            <a:r>
              <a:rPr lang="en-US" sz="1200" b="1" dirty="0" smtClean="0">
                <a:latin typeface="+mj-lt"/>
              </a:rPr>
              <a:t>Male= 261</a:t>
            </a:r>
          </a:p>
          <a:p>
            <a:r>
              <a:rPr lang="en-US" sz="1200" b="1" dirty="0" smtClean="0">
                <a:latin typeface="+mj-lt"/>
              </a:rPr>
              <a:t>Female=76</a:t>
            </a:r>
          </a:p>
        </p:txBody>
      </p:sp>
      <p:graphicFrame>
        <p:nvGraphicFramePr>
          <p:cNvPr id="11" name="Chart 10"/>
          <p:cNvGraphicFramePr>
            <a:graphicFrameLocks/>
          </p:cNvGraphicFramePr>
          <p:nvPr>
            <p:extLst>
              <p:ext uri="{D42A27DB-BD31-4B8C-83A1-F6EECF244321}">
                <p14:modId xmlns:p14="http://schemas.microsoft.com/office/powerpoint/2010/main" val="2205935415"/>
              </p:ext>
            </p:extLst>
          </p:nvPr>
        </p:nvGraphicFramePr>
        <p:xfrm>
          <a:off x="152400" y="1451718"/>
          <a:ext cx="8991599" cy="4701436"/>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spTree>
    <p:extLst>
      <p:ext uri="{BB962C8B-B14F-4D97-AF65-F5344CB8AC3E}">
        <p14:creationId xmlns:p14="http://schemas.microsoft.com/office/powerpoint/2010/main" val="2979718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Base Definitions</a:t>
            </a:r>
            <a:endParaRPr lang="en-US" dirty="0"/>
          </a:p>
        </p:txBody>
      </p:sp>
      <p:pic>
        <p:nvPicPr>
          <p:cNvPr id="5" name="Picture 4"/>
          <p:cNvPicPr/>
          <p:nvPr/>
        </p:nvPicPr>
        <p:blipFill>
          <a:blip r:embed="rId3" cstate="print">
            <a:extLst>
              <a:ext uri="{28A0092B-C50C-407E-A947-70E740481C1C}">
                <a14:useLocalDpi xmlns:a14="http://schemas.microsoft.com/office/drawing/2010/main" val="0"/>
              </a:ext>
            </a:extLst>
          </a:blip>
          <a:stretch>
            <a:fillRect/>
          </a:stretch>
        </p:blipFill>
        <p:spPr>
          <a:xfrm>
            <a:off x="457200" y="685800"/>
            <a:ext cx="7924800" cy="5410199"/>
          </a:xfrm>
          <a:prstGeom prst="rect">
            <a:avLst/>
          </a:prstGeom>
        </p:spPr>
      </p:pic>
    </p:spTree>
    <p:extLst>
      <p:ext uri="{BB962C8B-B14F-4D97-AF65-F5344CB8AC3E}">
        <p14:creationId xmlns:p14="http://schemas.microsoft.com/office/powerpoint/2010/main" val="3302678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95250"/>
            <a:ext cx="9677400" cy="571500"/>
          </a:xfrm>
        </p:spPr>
        <p:txBody>
          <a:bodyPr>
            <a:noAutofit/>
          </a:bodyPr>
          <a:lstStyle/>
          <a:p>
            <a:pPr algn="ctr"/>
            <a:r>
              <a:rPr lang="en-US" sz="2000" dirty="0" smtClean="0"/>
              <a:t>Retention </a:t>
            </a:r>
            <a:r>
              <a:rPr lang="en-US" sz="2000" dirty="0"/>
              <a:t>by Sex at Birth </a:t>
            </a:r>
            <a:r>
              <a:rPr lang="en-US" sz="2000" dirty="0" smtClean="0"/>
              <a:t>in Virginia Ryan </a:t>
            </a:r>
            <a:r>
              <a:rPr lang="en-US" sz="2000" dirty="0"/>
              <a:t>White </a:t>
            </a:r>
            <a:r>
              <a:rPr lang="en-US" sz="2000" dirty="0" smtClean="0"/>
              <a:t>Population</a:t>
            </a:r>
            <a:endParaRPr lang="en-US" sz="2000" dirty="0"/>
          </a:p>
        </p:txBody>
      </p:sp>
      <p:sp>
        <p:nvSpPr>
          <p:cNvPr id="25" name="Rectangle 24"/>
          <p:cNvSpPr/>
          <p:nvPr/>
        </p:nvSpPr>
        <p:spPr>
          <a:xfrm>
            <a:off x="1199707" y="857050"/>
            <a:ext cx="990600" cy="53051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2016 – May 2017</a:t>
            </a:r>
          </a:p>
        </p:txBody>
      </p:sp>
      <p:sp>
        <p:nvSpPr>
          <p:cNvPr id="26" name="Rectangle 25"/>
          <p:cNvSpPr/>
          <p:nvPr/>
        </p:nvSpPr>
        <p:spPr>
          <a:xfrm>
            <a:off x="4035823" y="838200"/>
            <a:ext cx="990600" cy="530510"/>
          </a:xfrm>
          <a:prstGeom prst="rect">
            <a:avLst/>
          </a:prstGeom>
          <a:solidFill>
            <a:srgbClr val="A1DAB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a:t>
            </a:r>
            <a:r>
              <a:rPr lang="en-US" sz="1200" b="1" dirty="0" smtClean="0">
                <a:solidFill>
                  <a:schemeClr val="tx1"/>
                </a:solidFill>
              </a:rPr>
              <a:t>2017 </a:t>
            </a:r>
            <a:r>
              <a:rPr lang="en-US" sz="1200" b="1" dirty="0">
                <a:solidFill>
                  <a:schemeClr val="tx1"/>
                </a:solidFill>
              </a:rPr>
              <a:t>– May </a:t>
            </a:r>
            <a:r>
              <a:rPr lang="en-US" sz="1200" b="1" dirty="0" smtClean="0">
                <a:solidFill>
                  <a:schemeClr val="tx1"/>
                </a:solidFill>
              </a:rPr>
              <a:t>2018</a:t>
            </a:r>
            <a:endParaRPr lang="en-US" sz="1200" b="1" dirty="0">
              <a:solidFill>
                <a:schemeClr val="tx1"/>
              </a:solidFill>
            </a:endParaRPr>
          </a:p>
        </p:txBody>
      </p:sp>
      <p:sp>
        <p:nvSpPr>
          <p:cNvPr id="27" name="Rectangle 26"/>
          <p:cNvSpPr/>
          <p:nvPr/>
        </p:nvSpPr>
        <p:spPr>
          <a:xfrm>
            <a:off x="6697491" y="851882"/>
            <a:ext cx="990600" cy="530510"/>
          </a:xfrm>
          <a:prstGeom prst="rect">
            <a:avLst/>
          </a:prstGeom>
          <a:solidFill>
            <a:srgbClr val="25349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rPr>
              <a:t>Jun </a:t>
            </a:r>
            <a:r>
              <a:rPr lang="en-US" sz="1200" b="1" dirty="0" smtClean="0">
                <a:solidFill>
                  <a:schemeClr val="bg1"/>
                </a:solidFill>
              </a:rPr>
              <a:t>2018 </a:t>
            </a:r>
            <a:r>
              <a:rPr lang="en-US" sz="1200" b="1" dirty="0">
                <a:solidFill>
                  <a:schemeClr val="bg1"/>
                </a:solidFill>
              </a:rPr>
              <a:t>– May </a:t>
            </a:r>
            <a:r>
              <a:rPr lang="en-US" sz="1200" b="1" dirty="0" smtClean="0">
                <a:solidFill>
                  <a:schemeClr val="bg1"/>
                </a:solidFill>
              </a:rPr>
              <a:t>2019</a:t>
            </a:r>
            <a:endParaRPr lang="en-US" sz="1200" b="1" dirty="0">
              <a:solidFill>
                <a:schemeClr val="bg1"/>
              </a:solidFill>
            </a:endParaRPr>
          </a:p>
        </p:txBody>
      </p:sp>
      <p:sp>
        <p:nvSpPr>
          <p:cNvPr id="28" name="TextBox 27"/>
          <p:cNvSpPr txBox="1"/>
          <p:nvPr/>
        </p:nvSpPr>
        <p:spPr>
          <a:xfrm>
            <a:off x="2222843" y="874067"/>
            <a:ext cx="1638532" cy="461665"/>
          </a:xfrm>
          <a:prstGeom prst="rect">
            <a:avLst/>
          </a:prstGeom>
          <a:noFill/>
          <a:ln>
            <a:noFill/>
          </a:ln>
        </p:spPr>
        <p:txBody>
          <a:bodyPr wrap="square" rtlCol="0">
            <a:spAutoFit/>
          </a:bodyPr>
          <a:lstStyle/>
          <a:p>
            <a:r>
              <a:rPr lang="en-US" sz="1200" b="1" dirty="0" smtClean="0">
                <a:latin typeface="+mj-lt"/>
              </a:rPr>
              <a:t>Male= 6,044</a:t>
            </a:r>
          </a:p>
          <a:p>
            <a:r>
              <a:rPr lang="en-US" sz="1200" b="1" dirty="0" smtClean="0">
                <a:latin typeface="+mj-lt"/>
              </a:rPr>
              <a:t>Female=2,800</a:t>
            </a:r>
          </a:p>
        </p:txBody>
      </p:sp>
      <p:sp>
        <p:nvSpPr>
          <p:cNvPr id="32" name="TextBox 31"/>
          <p:cNvSpPr txBox="1"/>
          <p:nvPr/>
        </p:nvSpPr>
        <p:spPr>
          <a:xfrm>
            <a:off x="5106938" y="874067"/>
            <a:ext cx="1217662" cy="461665"/>
          </a:xfrm>
          <a:prstGeom prst="rect">
            <a:avLst/>
          </a:prstGeom>
          <a:noFill/>
          <a:ln>
            <a:noFill/>
          </a:ln>
        </p:spPr>
        <p:txBody>
          <a:bodyPr wrap="square" rtlCol="0">
            <a:spAutoFit/>
          </a:bodyPr>
          <a:lstStyle/>
          <a:p>
            <a:r>
              <a:rPr lang="en-US" sz="1200" b="1" dirty="0" smtClean="0">
                <a:latin typeface="+mj-lt"/>
              </a:rPr>
              <a:t>Male= 5,561</a:t>
            </a:r>
          </a:p>
          <a:p>
            <a:r>
              <a:rPr lang="en-US" sz="1200" b="1" dirty="0" smtClean="0">
                <a:latin typeface="+mj-lt"/>
              </a:rPr>
              <a:t>Female=2,637</a:t>
            </a:r>
          </a:p>
        </p:txBody>
      </p:sp>
      <p:sp>
        <p:nvSpPr>
          <p:cNvPr id="34" name="TextBox 33"/>
          <p:cNvSpPr txBox="1"/>
          <p:nvPr/>
        </p:nvSpPr>
        <p:spPr>
          <a:xfrm>
            <a:off x="7772400" y="874067"/>
            <a:ext cx="2348732" cy="461665"/>
          </a:xfrm>
          <a:prstGeom prst="rect">
            <a:avLst/>
          </a:prstGeom>
          <a:noFill/>
          <a:ln>
            <a:noFill/>
          </a:ln>
        </p:spPr>
        <p:txBody>
          <a:bodyPr wrap="square" rtlCol="0">
            <a:spAutoFit/>
          </a:bodyPr>
          <a:lstStyle/>
          <a:p>
            <a:r>
              <a:rPr lang="en-US" sz="1200" b="1" dirty="0" smtClean="0">
                <a:latin typeface="+mj-lt"/>
              </a:rPr>
              <a:t>Male= 5,553</a:t>
            </a:r>
          </a:p>
          <a:p>
            <a:r>
              <a:rPr lang="en-US" sz="1200" b="1" dirty="0" smtClean="0">
                <a:latin typeface="+mj-lt"/>
              </a:rPr>
              <a:t>Female=2,551</a:t>
            </a:r>
          </a:p>
        </p:txBody>
      </p:sp>
      <p:graphicFrame>
        <p:nvGraphicFramePr>
          <p:cNvPr id="11" name="Chart 10"/>
          <p:cNvGraphicFramePr>
            <a:graphicFrameLocks/>
          </p:cNvGraphicFramePr>
          <p:nvPr>
            <p:extLst>
              <p:ext uri="{D42A27DB-BD31-4B8C-83A1-F6EECF244321}">
                <p14:modId xmlns:p14="http://schemas.microsoft.com/office/powerpoint/2010/main" val="3937517917"/>
              </p:ext>
            </p:extLst>
          </p:nvPr>
        </p:nvGraphicFramePr>
        <p:xfrm>
          <a:off x="76200" y="1335732"/>
          <a:ext cx="9067800" cy="4708440"/>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spTree>
    <p:extLst>
      <p:ext uri="{BB962C8B-B14F-4D97-AF65-F5344CB8AC3E}">
        <p14:creationId xmlns:p14="http://schemas.microsoft.com/office/powerpoint/2010/main" val="25908252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hart 16"/>
          <p:cNvGraphicFramePr>
            <a:graphicFrameLocks/>
          </p:cNvGraphicFramePr>
          <p:nvPr>
            <p:extLst>
              <p:ext uri="{D42A27DB-BD31-4B8C-83A1-F6EECF244321}">
                <p14:modId xmlns:p14="http://schemas.microsoft.com/office/powerpoint/2010/main" val="210266431"/>
              </p:ext>
            </p:extLst>
          </p:nvPr>
        </p:nvGraphicFramePr>
        <p:xfrm>
          <a:off x="152400" y="615710"/>
          <a:ext cx="8991600" cy="5556490"/>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p:cNvSpPr>
            <a:spLocks noGrp="1"/>
          </p:cNvSpPr>
          <p:nvPr>
            <p:ph type="title"/>
          </p:nvPr>
        </p:nvSpPr>
        <p:spPr>
          <a:xfrm>
            <a:off x="-838199" y="105329"/>
            <a:ext cx="10744200" cy="510381"/>
          </a:xfrm>
        </p:spPr>
        <p:txBody>
          <a:bodyPr>
            <a:noAutofit/>
          </a:bodyPr>
          <a:lstStyle/>
          <a:p>
            <a:pPr algn="ctr"/>
            <a:r>
              <a:rPr lang="en-US" sz="2000" dirty="0" smtClean="0"/>
              <a:t>Viral Suppression by </a:t>
            </a:r>
            <a:r>
              <a:rPr lang="en-US" sz="2000" dirty="0"/>
              <a:t>Sex at Birth </a:t>
            </a:r>
            <a:r>
              <a:rPr lang="en-US" sz="2000" dirty="0" smtClean="0"/>
              <a:t>in Virginia Ryan White Population</a:t>
            </a:r>
            <a:endParaRPr lang="en-US" sz="2000" dirty="0"/>
          </a:p>
        </p:txBody>
      </p:sp>
      <p:sp>
        <p:nvSpPr>
          <p:cNvPr id="15" name="Rectangle 14"/>
          <p:cNvSpPr/>
          <p:nvPr/>
        </p:nvSpPr>
        <p:spPr>
          <a:xfrm>
            <a:off x="1129532" y="885146"/>
            <a:ext cx="990600" cy="53051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2016 – May 2017</a:t>
            </a:r>
          </a:p>
        </p:txBody>
      </p:sp>
      <p:sp>
        <p:nvSpPr>
          <p:cNvPr id="16" name="Rectangle 15"/>
          <p:cNvSpPr/>
          <p:nvPr/>
        </p:nvSpPr>
        <p:spPr>
          <a:xfrm>
            <a:off x="3965648" y="879978"/>
            <a:ext cx="990600" cy="530510"/>
          </a:xfrm>
          <a:prstGeom prst="rect">
            <a:avLst/>
          </a:prstGeom>
          <a:solidFill>
            <a:srgbClr val="A1DAB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a:t>
            </a:r>
            <a:r>
              <a:rPr lang="en-US" sz="1200" b="1" dirty="0" smtClean="0">
                <a:solidFill>
                  <a:schemeClr val="tx1"/>
                </a:solidFill>
              </a:rPr>
              <a:t>2017 </a:t>
            </a:r>
            <a:r>
              <a:rPr lang="en-US" sz="1200" b="1" dirty="0">
                <a:solidFill>
                  <a:schemeClr val="tx1"/>
                </a:solidFill>
              </a:rPr>
              <a:t>– May </a:t>
            </a:r>
            <a:r>
              <a:rPr lang="en-US" sz="1200" b="1" dirty="0" smtClean="0">
                <a:solidFill>
                  <a:schemeClr val="tx1"/>
                </a:solidFill>
              </a:rPr>
              <a:t>2018</a:t>
            </a:r>
            <a:endParaRPr lang="en-US" sz="1200" b="1" dirty="0">
              <a:solidFill>
                <a:schemeClr val="tx1"/>
              </a:solidFill>
            </a:endParaRPr>
          </a:p>
        </p:txBody>
      </p:sp>
      <p:sp>
        <p:nvSpPr>
          <p:cNvPr id="20" name="Rectangle 19"/>
          <p:cNvSpPr/>
          <p:nvPr/>
        </p:nvSpPr>
        <p:spPr>
          <a:xfrm>
            <a:off x="6627316" y="879978"/>
            <a:ext cx="990600" cy="530510"/>
          </a:xfrm>
          <a:prstGeom prst="rect">
            <a:avLst/>
          </a:prstGeom>
          <a:solidFill>
            <a:srgbClr val="25349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rPr>
              <a:t>Jun </a:t>
            </a:r>
            <a:r>
              <a:rPr lang="en-US" sz="1200" b="1" dirty="0" smtClean="0">
                <a:solidFill>
                  <a:schemeClr val="bg1"/>
                </a:solidFill>
              </a:rPr>
              <a:t>2018 </a:t>
            </a:r>
            <a:r>
              <a:rPr lang="en-US" sz="1200" b="1" dirty="0">
                <a:solidFill>
                  <a:schemeClr val="bg1"/>
                </a:solidFill>
              </a:rPr>
              <a:t>– May </a:t>
            </a:r>
            <a:r>
              <a:rPr lang="en-US" sz="1200" b="1" dirty="0" smtClean="0">
                <a:solidFill>
                  <a:schemeClr val="bg1"/>
                </a:solidFill>
              </a:rPr>
              <a:t>2019</a:t>
            </a:r>
            <a:endParaRPr lang="en-US" sz="1200" b="1" dirty="0">
              <a:solidFill>
                <a:schemeClr val="bg1"/>
              </a:solidFill>
            </a:endParaRPr>
          </a:p>
        </p:txBody>
      </p:sp>
      <p:sp>
        <p:nvSpPr>
          <p:cNvPr id="21" name="TextBox 20"/>
          <p:cNvSpPr txBox="1"/>
          <p:nvPr/>
        </p:nvSpPr>
        <p:spPr>
          <a:xfrm>
            <a:off x="2152668" y="902163"/>
            <a:ext cx="1352532" cy="461665"/>
          </a:xfrm>
          <a:prstGeom prst="rect">
            <a:avLst/>
          </a:prstGeom>
          <a:noFill/>
          <a:ln>
            <a:noFill/>
          </a:ln>
        </p:spPr>
        <p:txBody>
          <a:bodyPr wrap="square" rtlCol="0">
            <a:spAutoFit/>
          </a:bodyPr>
          <a:lstStyle/>
          <a:p>
            <a:r>
              <a:rPr lang="en-US" sz="1200" b="1" dirty="0" smtClean="0">
                <a:latin typeface="+mj-lt"/>
              </a:rPr>
              <a:t>Male= 6,374</a:t>
            </a:r>
          </a:p>
          <a:p>
            <a:r>
              <a:rPr lang="en-US" sz="1200" b="1" dirty="0" smtClean="0">
                <a:latin typeface="+mj-lt"/>
              </a:rPr>
              <a:t>Female=2,886</a:t>
            </a:r>
          </a:p>
        </p:txBody>
      </p:sp>
      <p:sp>
        <p:nvSpPr>
          <p:cNvPr id="22" name="TextBox 21"/>
          <p:cNvSpPr txBox="1"/>
          <p:nvPr/>
        </p:nvSpPr>
        <p:spPr>
          <a:xfrm>
            <a:off x="5036763" y="902163"/>
            <a:ext cx="1512269" cy="461665"/>
          </a:xfrm>
          <a:prstGeom prst="rect">
            <a:avLst/>
          </a:prstGeom>
          <a:noFill/>
          <a:ln>
            <a:noFill/>
          </a:ln>
        </p:spPr>
        <p:txBody>
          <a:bodyPr wrap="square" rtlCol="0">
            <a:spAutoFit/>
          </a:bodyPr>
          <a:lstStyle/>
          <a:p>
            <a:r>
              <a:rPr lang="en-US" sz="1200" b="1" dirty="0" smtClean="0">
                <a:latin typeface="+mj-lt"/>
              </a:rPr>
              <a:t>Male= 5,877</a:t>
            </a:r>
          </a:p>
          <a:p>
            <a:r>
              <a:rPr lang="en-US" sz="1200" b="1" dirty="0" smtClean="0">
                <a:latin typeface="+mj-lt"/>
              </a:rPr>
              <a:t>Female=2,726</a:t>
            </a:r>
          </a:p>
        </p:txBody>
      </p:sp>
      <p:sp>
        <p:nvSpPr>
          <p:cNvPr id="12" name="TextBox 11"/>
          <p:cNvSpPr txBox="1"/>
          <p:nvPr/>
        </p:nvSpPr>
        <p:spPr>
          <a:xfrm>
            <a:off x="7696200" y="914400"/>
            <a:ext cx="1327937" cy="461665"/>
          </a:xfrm>
          <a:prstGeom prst="rect">
            <a:avLst/>
          </a:prstGeom>
          <a:noFill/>
          <a:ln>
            <a:noFill/>
          </a:ln>
        </p:spPr>
        <p:txBody>
          <a:bodyPr wrap="square" rtlCol="0">
            <a:spAutoFit/>
          </a:bodyPr>
          <a:lstStyle/>
          <a:p>
            <a:r>
              <a:rPr lang="en-US" sz="1200" b="1" dirty="0" smtClean="0">
                <a:latin typeface="+mj-lt"/>
              </a:rPr>
              <a:t>Male=5,808</a:t>
            </a:r>
          </a:p>
          <a:p>
            <a:r>
              <a:rPr lang="en-US" sz="1200" b="1" dirty="0" smtClean="0">
                <a:latin typeface="+mj-lt"/>
              </a:rPr>
              <a:t>Female=2,624</a:t>
            </a:r>
          </a:p>
        </p:txBody>
      </p:sp>
      <p:sp>
        <p:nvSpPr>
          <p:cNvPr id="13" name="TextBox 12"/>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spTree>
    <p:extLst>
      <p:ext uri="{BB962C8B-B14F-4D97-AF65-F5344CB8AC3E}">
        <p14:creationId xmlns:p14="http://schemas.microsoft.com/office/powerpoint/2010/main" val="27213955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Performance Measures</a:t>
            </a:r>
            <a:br>
              <a:rPr lang="en-US" dirty="0" smtClean="0"/>
            </a:br>
            <a:r>
              <a:rPr lang="en-US" dirty="0"/>
              <a:t>	</a:t>
            </a:r>
            <a:r>
              <a:rPr lang="en-US" dirty="0" smtClean="0"/>
              <a:t> by race/ethnicity</a:t>
            </a:r>
            <a:endParaRPr lang="en-US" dirty="0"/>
          </a:p>
        </p:txBody>
      </p:sp>
    </p:spTree>
    <p:extLst>
      <p:ext uri="{BB962C8B-B14F-4D97-AF65-F5344CB8AC3E}">
        <p14:creationId xmlns:p14="http://schemas.microsoft.com/office/powerpoint/2010/main" val="504280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10"/>
          <p:cNvGraphicFramePr>
            <a:graphicFrameLocks/>
          </p:cNvGraphicFramePr>
          <p:nvPr>
            <p:extLst>
              <p:ext uri="{D42A27DB-BD31-4B8C-83A1-F6EECF244321}">
                <p14:modId xmlns:p14="http://schemas.microsoft.com/office/powerpoint/2010/main" val="2740445791"/>
              </p:ext>
            </p:extLst>
          </p:nvPr>
        </p:nvGraphicFramePr>
        <p:xfrm>
          <a:off x="76201" y="606198"/>
          <a:ext cx="9091720" cy="5484022"/>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76200" y="57718"/>
            <a:ext cx="9372600" cy="548480"/>
          </a:xfrm>
        </p:spPr>
        <p:txBody>
          <a:bodyPr>
            <a:noAutofit/>
          </a:bodyPr>
          <a:lstStyle/>
          <a:p>
            <a:pPr algn="ctr"/>
            <a:r>
              <a:rPr lang="en-US" sz="1900" dirty="0" smtClean="0"/>
              <a:t>Linkage to HIV care within 30 days by Race/Ethnicity in </a:t>
            </a:r>
            <a:br>
              <a:rPr lang="en-US" sz="1900" dirty="0" smtClean="0"/>
            </a:br>
            <a:r>
              <a:rPr lang="en-US" sz="1900" dirty="0" smtClean="0"/>
              <a:t>Virginia Ryan White Population</a:t>
            </a:r>
            <a:endParaRPr lang="en-US" sz="1900" dirty="0"/>
          </a:p>
        </p:txBody>
      </p:sp>
      <p:sp>
        <p:nvSpPr>
          <p:cNvPr id="26" name="TextBox 25"/>
          <p:cNvSpPr txBox="1"/>
          <p:nvPr/>
        </p:nvSpPr>
        <p:spPr>
          <a:xfrm>
            <a:off x="2152254" y="838202"/>
            <a:ext cx="2348732" cy="830997"/>
          </a:xfrm>
          <a:prstGeom prst="rect">
            <a:avLst/>
          </a:prstGeom>
          <a:noFill/>
          <a:ln>
            <a:noFill/>
          </a:ln>
        </p:spPr>
        <p:txBody>
          <a:bodyPr wrap="square" rtlCol="0">
            <a:spAutoFit/>
          </a:bodyPr>
          <a:lstStyle/>
          <a:p>
            <a:r>
              <a:rPr lang="en-US" sz="1200" b="1" dirty="0" smtClean="0">
                <a:latin typeface="+mj-lt"/>
              </a:rPr>
              <a:t>White=114</a:t>
            </a:r>
          </a:p>
          <a:p>
            <a:r>
              <a:rPr lang="en-US" sz="1200" b="1" dirty="0" smtClean="0">
                <a:latin typeface="+mj-lt"/>
              </a:rPr>
              <a:t>Black=244</a:t>
            </a:r>
          </a:p>
          <a:p>
            <a:r>
              <a:rPr lang="en-US" sz="1200" b="1" dirty="0" smtClean="0">
                <a:latin typeface="+mj-lt"/>
              </a:rPr>
              <a:t>Hispanic/Latino=56</a:t>
            </a:r>
          </a:p>
          <a:p>
            <a:r>
              <a:rPr lang="en-US" sz="1200" b="1" dirty="0" smtClean="0">
                <a:latin typeface="+mj-lt"/>
              </a:rPr>
              <a:t>Other=18</a:t>
            </a:r>
          </a:p>
        </p:txBody>
      </p:sp>
      <p:sp>
        <p:nvSpPr>
          <p:cNvPr id="27" name="TextBox 26"/>
          <p:cNvSpPr txBox="1"/>
          <p:nvPr/>
        </p:nvSpPr>
        <p:spPr>
          <a:xfrm>
            <a:off x="4909851" y="838200"/>
            <a:ext cx="1665034" cy="830997"/>
          </a:xfrm>
          <a:prstGeom prst="rect">
            <a:avLst/>
          </a:prstGeom>
          <a:noFill/>
          <a:ln>
            <a:noFill/>
          </a:ln>
        </p:spPr>
        <p:txBody>
          <a:bodyPr wrap="square" rtlCol="0">
            <a:spAutoFit/>
          </a:bodyPr>
          <a:lstStyle/>
          <a:p>
            <a:r>
              <a:rPr lang="en-US" sz="1200" b="1" dirty="0" smtClean="0">
                <a:latin typeface="+mj-lt"/>
              </a:rPr>
              <a:t>White=80</a:t>
            </a:r>
          </a:p>
          <a:p>
            <a:r>
              <a:rPr lang="en-US" sz="1200" b="1" dirty="0" smtClean="0">
                <a:latin typeface="+mj-lt"/>
              </a:rPr>
              <a:t>Black=258</a:t>
            </a:r>
          </a:p>
          <a:p>
            <a:r>
              <a:rPr lang="en-US" sz="1200" b="1" dirty="0" smtClean="0">
                <a:latin typeface="+mj-lt"/>
              </a:rPr>
              <a:t>Hispanic/Latino=59</a:t>
            </a:r>
          </a:p>
          <a:p>
            <a:r>
              <a:rPr lang="en-US" sz="1200" b="1" dirty="0" smtClean="0">
                <a:latin typeface="+mj-lt"/>
              </a:rPr>
              <a:t>Other=17</a:t>
            </a:r>
          </a:p>
        </p:txBody>
      </p:sp>
      <p:sp>
        <p:nvSpPr>
          <p:cNvPr id="28" name="TextBox 27"/>
          <p:cNvSpPr txBox="1"/>
          <p:nvPr/>
        </p:nvSpPr>
        <p:spPr>
          <a:xfrm>
            <a:off x="7588634" y="838200"/>
            <a:ext cx="1579287" cy="830997"/>
          </a:xfrm>
          <a:prstGeom prst="rect">
            <a:avLst/>
          </a:prstGeom>
          <a:noFill/>
          <a:ln>
            <a:noFill/>
          </a:ln>
        </p:spPr>
        <p:txBody>
          <a:bodyPr wrap="square" rtlCol="0">
            <a:spAutoFit/>
          </a:bodyPr>
          <a:lstStyle/>
          <a:p>
            <a:r>
              <a:rPr lang="en-US" sz="1200" b="1" dirty="0" smtClean="0">
                <a:latin typeface="+mj-lt"/>
              </a:rPr>
              <a:t>White=74</a:t>
            </a:r>
          </a:p>
          <a:p>
            <a:r>
              <a:rPr lang="en-US" sz="1200" b="1" dirty="0" smtClean="0">
                <a:latin typeface="+mj-lt"/>
              </a:rPr>
              <a:t>Black=199</a:t>
            </a:r>
          </a:p>
          <a:p>
            <a:r>
              <a:rPr lang="en-US" sz="1200" b="1" dirty="0" smtClean="0">
                <a:latin typeface="+mj-lt"/>
              </a:rPr>
              <a:t>Hispanic/Latino=53</a:t>
            </a:r>
          </a:p>
          <a:p>
            <a:r>
              <a:rPr lang="en-US" sz="1200" b="1" dirty="0" smtClean="0">
                <a:latin typeface="+mj-lt"/>
              </a:rPr>
              <a:t>Other=13</a:t>
            </a:r>
          </a:p>
        </p:txBody>
      </p:sp>
      <p:sp>
        <p:nvSpPr>
          <p:cNvPr id="29" name="Rectangle 28"/>
          <p:cNvSpPr/>
          <p:nvPr/>
        </p:nvSpPr>
        <p:spPr>
          <a:xfrm>
            <a:off x="1030739" y="912467"/>
            <a:ext cx="990600" cy="53051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2016 – May 2017</a:t>
            </a:r>
          </a:p>
        </p:txBody>
      </p:sp>
      <p:sp>
        <p:nvSpPr>
          <p:cNvPr id="30" name="Rectangle 29"/>
          <p:cNvSpPr/>
          <p:nvPr/>
        </p:nvSpPr>
        <p:spPr>
          <a:xfrm>
            <a:off x="3895330" y="906687"/>
            <a:ext cx="990600" cy="530510"/>
          </a:xfrm>
          <a:prstGeom prst="rect">
            <a:avLst/>
          </a:prstGeom>
          <a:solidFill>
            <a:srgbClr val="A1DAB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a:t>
            </a:r>
            <a:r>
              <a:rPr lang="en-US" sz="1200" b="1" dirty="0" smtClean="0">
                <a:solidFill>
                  <a:schemeClr val="tx1"/>
                </a:solidFill>
              </a:rPr>
              <a:t>2017 </a:t>
            </a:r>
            <a:r>
              <a:rPr lang="en-US" sz="1200" b="1" dirty="0">
                <a:solidFill>
                  <a:schemeClr val="tx1"/>
                </a:solidFill>
              </a:rPr>
              <a:t>– May </a:t>
            </a:r>
            <a:r>
              <a:rPr lang="en-US" sz="1200" b="1" dirty="0" smtClean="0">
                <a:solidFill>
                  <a:schemeClr val="tx1"/>
                </a:solidFill>
              </a:rPr>
              <a:t>2018</a:t>
            </a:r>
            <a:endParaRPr lang="en-US" sz="1200" b="1" dirty="0">
              <a:solidFill>
                <a:schemeClr val="tx1"/>
              </a:solidFill>
            </a:endParaRPr>
          </a:p>
        </p:txBody>
      </p:sp>
      <p:sp>
        <p:nvSpPr>
          <p:cNvPr id="31" name="Rectangle 30"/>
          <p:cNvSpPr/>
          <p:nvPr/>
        </p:nvSpPr>
        <p:spPr>
          <a:xfrm>
            <a:off x="6574885" y="909588"/>
            <a:ext cx="990600" cy="530510"/>
          </a:xfrm>
          <a:prstGeom prst="rect">
            <a:avLst/>
          </a:prstGeom>
          <a:solidFill>
            <a:srgbClr val="25349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rPr>
              <a:t>Jun </a:t>
            </a:r>
            <a:r>
              <a:rPr lang="en-US" sz="1200" b="1" dirty="0" smtClean="0">
                <a:solidFill>
                  <a:schemeClr val="bg1"/>
                </a:solidFill>
              </a:rPr>
              <a:t>2018 </a:t>
            </a:r>
            <a:r>
              <a:rPr lang="en-US" sz="1200" b="1" dirty="0">
                <a:solidFill>
                  <a:schemeClr val="bg1"/>
                </a:solidFill>
              </a:rPr>
              <a:t>– May </a:t>
            </a:r>
            <a:r>
              <a:rPr lang="en-US" sz="1200" b="1" dirty="0" smtClean="0">
                <a:solidFill>
                  <a:schemeClr val="bg1"/>
                </a:solidFill>
              </a:rPr>
              <a:t>2019</a:t>
            </a:r>
            <a:endParaRPr lang="en-US" sz="1200" b="1" dirty="0">
              <a:solidFill>
                <a:schemeClr val="bg1"/>
              </a:solidFill>
            </a:endParaRPr>
          </a:p>
        </p:txBody>
      </p:sp>
      <p:sp>
        <p:nvSpPr>
          <p:cNvPr id="12" name="TextBox 11"/>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spTree>
    <p:extLst>
      <p:ext uri="{BB962C8B-B14F-4D97-AF65-F5344CB8AC3E}">
        <p14:creationId xmlns:p14="http://schemas.microsoft.com/office/powerpoint/2010/main" val="20727059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Chart 13"/>
          <p:cNvGraphicFramePr>
            <a:graphicFrameLocks/>
          </p:cNvGraphicFramePr>
          <p:nvPr>
            <p:extLst>
              <p:ext uri="{D42A27DB-BD31-4B8C-83A1-F6EECF244321}">
                <p14:modId xmlns:p14="http://schemas.microsoft.com/office/powerpoint/2010/main" val="848712856"/>
              </p:ext>
            </p:extLst>
          </p:nvPr>
        </p:nvGraphicFramePr>
        <p:xfrm>
          <a:off x="0" y="1429483"/>
          <a:ext cx="9144000" cy="4508326"/>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33759" y="65085"/>
            <a:ext cx="9383486" cy="533400"/>
          </a:xfrm>
        </p:spPr>
        <p:txBody>
          <a:bodyPr>
            <a:noAutofit/>
          </a:bodyPr>
          <a:lstStyle/>
          <a:p>
            <a:pPr algn="ctr"/>
            <a:r>
              <a:rPr lang="en-US" sz="2000" dirty="0" smtClean="0"/>
              <a:t>Retention by Race/Ethnicity in Virginia Ryan White Population</a:t>
            </a:r>
            <a:endParaRPr lang="en-US" sz="2000" dirty="0"/>
          </a:p>
        </p:txBody>
      </p:sp>
      <p:sp>
        <p:nvSpPr>
          <p:cNvPr id="10" name="TextBox 9"/>
          <p:cNvSpPr txBox="1"/>
          <p:nvPr/>
        </p:nvSpPr>
        <p:spPr>
          <a:xfrm>
            <a:off x="2031220" y="762002"/>
            <a:ext cx="1743076" cy="830997"/>
          </a:xfrm>
          <a:prstGeom prst="rect">
            <a:avLst/>
          </a:prstGeom>
          <a:noFill/>
          <a:ln>
            <a:noFill/>
          </a:ln>
        </p:spPr>
        <p:txBody>
          <a:bodyPr wrap="square" rtlCol="0">
            <a:spAutoFit/>
          </a:bodyPr>
          <a:lstStyle/>
          <a:p>
            <a:r>
              <a:rPr lang="en-US" sz="1200" b="1" dirty="0" smtClean="0">
                <a:latin typeface="+mj-lt"/>
              </a:rPr>
              <a:t>White=2,114</a:t>
            </a:r>
          </a:p>
          <a:p>
            <a:r>
              <a:rPr lang="en-US" sz="1200" b="1" dirty="0" smtClean="0">
                <a:latin typeface="+mj-lt"/>
              </a:rPr>
              <a:t>Black=5,725</a:t>
            </a:r>
          </a:p>
          <a:p>
            <a:r>
              <a:rPr lang="en-US" sz="1200" b="1" dirty="0" smtClean="0">
                <a:latin typeface="+mj-lt"/>
              </a:rPr>
              <a:t>Hispanic/Latino=789</a:t>
            </a:r>
          </a:p>
          <a:p>
            <a:r>
              <a:rPr lang="en-US" sz="1200" b="1" dirty="0" smtClean="0">
                <a:latin typeface="+mj-lt"/>
              </a:rPr>
              <a:t>Other=228</a:t>
            </a:r>
          </a:p>
        </p:txBody>
      </p:sp>
      <p:sp>
        <p:nvSpPr>
          <p:cNvPr id="11" name="TextBox 10"/>
          <p:cNvSpPr txBox="1"/>
          <p:nvPr/>
        </p:nvSpPr>
        <p:spPr>
          <a:xfrm>
            <a:off x="4788817" y="762000"/>
            <a:ext cx="2348732" cy="830997"/>
          </a:xfrm>
          <a:prstGeom prst="rect">
            <a:avLst/>
          </a:prstGeom>
          <a:noFill/>
          <a:ln>
            <a:noFill/>
          </a:ln>
        </p:spPr>
        <p:txBody>
          <a:bodyPr wrap="square" rtlCol="0">
            <a:spAutoFit/>
          </a:bodyPr>
          <a:lstStyle/>
          <a:p>
            <a:r>
              <a:rPr lang="en-US" sz="1200" b="1" dirty="0" smtClean="0">
                <a:latin typeface="+mj-lt"/>
              </a:rPr>
              <a:t>White=2,063</a:t>
            </a:r>
          </a:p>
          <a:p>
            <a:r>
              <a:rPr lang="en-US" sz="1200" b="1" dirty="0" smtClean="0">
                <a:latin typeface="+mj-lt"/>
              </a:rPr>
              <a:t>Black=5,167</a:t>
            </a:r>
          </a:p>
          <a:p>
            <a:r>
              <a:rPr lang="en-US" sz="1200" b="1" dirty="0" smtClean="0">
                <a:latin typeface="+mj-lt"/>
              </a:rPr>
              <a:t>Hispanic/Latino=819</a:t>
            </a:r>
          </a:p>
          <a:p>
            <a:r>
              <a:rPr lang="en-US" sz="1200" b="1" dirty="0" smtClean="0">
                <a:latin typeface="+mj-lt"/>
              </a:rPr>
              <a:t>Other=214</a:t>
            </a:r>
          </a:p>
        </p:txBody>
      </p:sp>
      <p:sp>
        <p:nvSpPr>
          <p:cNvPr id="12" name="TextBox 11"/>
          <p:cNvSpPr txBox="1"/>
          <p:nvPr/>
        </p:nvSpPr>
        <p:spPr>
          <a:xfrm>
            <a:off x="7467600" y="762000"/>
            <a:ext cx="2348732" cy="830997"/>
          </a:xfrm>
          <a:prstGeom prst="rect">
            <a:avLst/>
          </a:prstGeom>
          <a:noFill/>
          <a:ln>
            <a:noFill/>
          </a:ln>
        </p:spPr>
        <p:txBody>
          <a:bodyPr wrap="square" rtlCol="0">
            <a:spAutoFit/>
          </a:bodyPr>
          <a:lstStyle/>
          <a:p>
            <a:r>
              <a:rPr lang="en-US" sz="1200" b="1" dirty="0" smtClean="0">
                <a:latin typeface="+mj-lt"/>
              </a:rPr>
              <a:t>White=1,965</a:t>
            </a:r>
          </a:p>
          <a:p>
            <a:r>
              <a:rPr lang="en-US" sz="1200" b="1" dirty="0" smtClean="0">
                <a:latin typeface="+mj-lt"/>
              </a:rPr>
              <a:t>Black=5,117</a:t>
            </a:r>
          </a:p>
          <a:p>
            <a:r>
              <a:rPr lang="en-US" sz="1200" b="1" dirty="0" smtClean="0">
                <a:latin typeface="+mj-lt"/>
              </a:rPr>
              <a:t>Hispanic/Latino=846</a:t>
            </a:r>
          </a:p>
          <a:p>
            <a:r>
              <a:rPr lang="en-US" sz="1200" b="1" dirty="0" smtClean="0">
                <a:latin typeface="+mj-lt"/>
              </a:rPr>
              <a:t>Other=224</a:t>
            </a:r>
          </a:p>
        </p:txBody>
      </p:sp>
      <p:sp>
        <p:nvSpPr>
          <p:cNvPr id="3" name="Rectangle 2"/>
          <p:cNvSpPr/>
          <p:nvPr/>
        </p:nvSpPr>
        <p:spPr>
          <a:xfrm>
            <a:off x="909705" y="836267"/>
            <a:ext cx="990600" cy="53051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2016 – May 2017</a:t>
            </a:r>
          </a:p>
        </p:txBody>
      </p:sp>
      <p:sp>
        <p:nvSpPr>
          <p:cNvPr id="9" name="Rectangle 8"/>
          <p:cNvSpPr/>
          <p:nvPr/>
        </p:nvSpPr>
        <p:spPr>
          <a:xfrm>
            <a:off x="3774296" y="830487"/>
            <a:ext cx="990600" cy="530510"/>
          </a:xfrm>
          <a:prstGeom prst="rect">
            <a:avLst/>
          </a:prstGeom>
          <a:solidFill>
            <a:srgbClr val="A1DAB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a:t>
            </a:r>
            <a:r>
              <a:rPr lang="en-US" sz="1200" b="1" dirty="0" smtClean="0">
                <a:solidFill>
                  <a:schemeClr val="tx1"/>
                </a:solidFill>
              </a:rPr>
              <a:t>2017 </a:t>
            </a:r>
            <a:r>
              <a:rPr lang="en-US" sz="1200" b="1" dirty="0">
                <a:solidFill>
                  <a:schemeClr val="tx1"/>
                </a:solidFill>
              </a:rPr>
              <a:t>– May </a:t>
            </a:r>
            <a:r>
              <a:rPr lang="en-US" sz="1200" b="1" dirty="0" smtClean="0">
                <a:solidFill>
                  <a:schemeClr val="tx1"/>
                </a:solidFill>
              </a:rPr>
              <a:t>2018</a:t>
            </a:r>
            <a:endParaRPr lang="en-US" sz="1200" b="1" dirty="0">
              <a:solidFill>
                <a:schemeClr val="tx1"/>
              </a:solidFill>
            </a:endParaRPr>
          </a:p>
        </p:txBody>
      </p:sp>
      <p:sp>
        <p:nvSpPr>
          <p:cNvPr id="13" name="Rectangle 12"/>
          <p:cNvSpPr/>
          <p:nvPr/>
        </p:nvSpPr>
        <p:spPr>
          <a:xfrm>
            <a:off x="6453851" y="833388"/>
            <a:ext cx="990600" cy="530510"/>
          </a:xfrm>
          <a:prstGeom prst="rect">
            <a:avLst/>
          </a:prstGeom>
          <a:solidFill>
            <a:srgbClr val="25349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rPr>
              <a:t>Jun </a:t>
            </a:r>
            <a:r>
              <a:rPr lang="en-US" sz="1200" b="1" dirty="0" smtClean="0">
                <a:solidFill>
                  <a:schemeClr val="bg1"/>
                </a:solidFill>
              </a:rPr>
              <a:t>2018 </a:t>
            </a:r>
            <a:r>
              <a:rPr lang="en-US" sz="1200" b="1" dirty="0">
                <a:solidFill>
                  <a:schemeClr val="bg1"/>
                </a:solidFill>
              </a:rPr>
              <a:t>– May </a:t>
            </a:r>
            <a:r>
              <a:rPr lang="en-US" sz="1200" b="1" dirty="0" smtClean="0">
                <a:solidFill>
                  <a:schemeClr val="bg1"/>
                </a:solidFill>
              </a:rPr>
              <a:t>2019</a:t>
            </a:r>
            <a:endParaRPr lang="en-US" sz="1200" b="1" dirty="0">
              <a:solidFill>
                <a:schemeClr val="bg1"/>
              </a:solidFill>
            </a:endParaRPr>
          </a:p>
        </p:txBody>
      </p:sp>
      <p:sp>
        <p:nvSpPr>
          <p:cNvPr id="15" name="TextBox 14"/>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spTree>
    <p:extLst>
      <p:ext uri="{BB962C8B-B14F-4D97-AF65-F5344CB8AC3E}">
        <p14:creationId xmlns:p14="http://schemas.microsoft.com/office/powerpoint/2010/main" val="14770979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11"/>
          <p:cNvGraphicFramePr>
            <a:graphicFrameLocks/>
          </p:cNvGraphicFramePr>
          <p:nvPr>
            <p:extLst>
              <p:ext uri="{D42A27DB-BD31-4B8C-83A1-F6EECF244321}">
                <p14:modId xmlns:p14="http://schemas.microsoft.com/office/powerpoint/2010/main" val="1173068802"/>
              </p:ext>
            </p:extLst>
          </p:nvPr>
        </p:nvGraphicFramePr>
        <p:xfrm>
          <a:off x="1" y="1451091"/>
          <a:ext cx="9130566" cy="4708052"/>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154766" y="102491"/>
            <a:ext cx="9829800" cy="495300"/>
          </a:xfrm>
        </p:spPr>
        <p:txBody>
          <a:bodyPr>
            <a:noAutofit/>
          </a:bodyPr>
          <a:lstStyle/>
          <a:p>
            <a:pPr algn="ctr"/>
            <a:r>
              <a:rPr lang="en-US" sz="1900" dirty="0" smtClean="0"/>
              <a:t>Viral Suppression by Race/Ethnicity in Virginia Ryan White Population</a:t>
            </a:r>
            <a:endParaRPr lang="en-US" sz="1900" dirty="0"/>
          </a:p>
        </p:txBody>
      </p:sp>
      <p:sp>
        <p:nvSpPr>
          <p:cNvPr id="13" name="Rectangle 12"/>
          <p:cNvSpPr/>
          <p:nvPr/>
        </p:nvSpPr>
        <p:spPr>
          <a:xfrm>
            <a:off x="474259" y="836262"/>
            <a:ext cx="990600" cy="53051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2016 – May 2017</a:t>
            </a:r>
          </a:p>
        </p:txBody>
      </p:sp>
      <p:sp>
        <p:nvSpPr>
          <p:cNvPr id="14" name="Rectangle 13"/>
          <p:cNvSpPr/>
          <p:nvPr/>
        </p:nvSpPr>
        <p:spPr>
          <a:xfrm>
            <a:off x="3338850" y="830482"/>
            <a:ext cx="990600" cy="530510"/>
          </a:xfrm>
          <a:prstGeom prst="rect">
            <a:avLst/>
          </a:prstGeom>
          <a:solidFill>
            <a:srgbClr val="A1DAB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a:t>
            </a:r>
            <a:r>
              <a:rPr lang="en-US" sz="1200" b="1" dirty="0" smtClean="0">
                <a:solidFill>
                  <a:schemeClr val="tx1"/>
                </a:solidFill>
              </a:rPr>
              <a:t>2017 </a:t>
            </a:r>
            <a:r>
              <a:rPr lang="en-US" sz="1200" b="1" dirty="0">
                <a:solidFill>
                  <a:schemeClr val="tx1"/>
                </a:solidFill>
              </a:rPr>
              <a:t>– May </a:t>
            </a:r>
            <a:r>
              <a:rPr lang="en-US" sz="1200" b="1" dirty="0" smtClean="0">
                <a:solidFill>
                  <a:schemeClr val="tx1"/>
                </a:solidFill>
              </a:rPr>
              <a:t>2018</a:t>
            </a:r>
            <a:endParaRPr lang="en-US" sz="1200" b="1" dirty="0">
              <a:solidFill>
                <a:schemeClr val="tx1"/>
              </a:solidFill>
            </a:endParaRPr>
          </a:p>
        </p:txBody>
      </p:sp>
      <p:sp>
        <p:nvSpPr>
          <p:cNvPr id="15" name="Rectangle 14"/>
          <p:cNvSpPr/>
          <p:nvPr/>
        </p:nvSpPr>
        <p:spPr>
          <a:xfrm>
            <a:off x="6247961" y="842995"/>
            <a:ext cx="990600" cy="530510"/>
          </a:xfrm>
          <a:prstGeom prst="rect">
            <a:avLst/>
          </a:prstGeom>
          <a:solidFill>
            <a:srgbClr val="25349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rPr>
              <a:t>Jun </a:t>
            </a:r>
            <a:r>
              <a:rPr lang="en-US" sz="1200" b="1" dirty="0" smtClean="0">
                <a:solidFill>
                  <a:schemeClr val="bg1"/>
                </a:solidFill>
              </a:rPr>
              <a:t>2018 </a:t>
            </a:r>
            <a:r>
              <a:rPr lang="en-US" sz="1200" b="1" dirty="0">
                <a:solidFill>
                  <a:schemeClr val="bg1"/>
                </a:solidFill>
              </a:rPr>
              <a:t>– May </a:t>
            </a:r>
            <a:r>
              <a:rPr lang="en-US" sz="1200" b="1" dirty="0" smtClean="0">
                <a:solidFill>
                  <a:schemeClr val="bg1"/>
                </a:solidFill>
              </a:rPr>
              <a:t>2019</a:t>
            </a:r>
            <a:endParaRPr lang="en-US" sz="1200" b="1" dirty="0">
              <a:solidFill>
                <a:schemeClr val="bg1"/>
              </a:solidFill>
            </a:endParaRPr>
          </a:p>
        </p:txBody>
      </p:sp>
      <p:sp>
        <p:nvSpPr>
          <p:cNvPr id="11" name="TextBox 10"/>
          <p:cNvSpPr txBox="1"/>
          <p:nvPr/>
        </p:nvSpPr>
        <p:spPr>
          <a:xfrm>
            <a:off x="1529779" y="762001"/>
            <a:ext cx="1809071" cy="830997"/>
          </a:xfrm>
          <a:prstGeom prst="rect">
            <a:avLst/>
          </a:prstGeom>
          <a:noFill/>
          <a:ln>
            <a:noFill/>
          </a:ln>
        </p:spPr>
        <p:txBody>
          <a:bodyPr wrap="square" rtlCol="0">
            <a:spAutoFit/>
          </a:bodyPr>
          <a:lstStyle/>
          <a:p>
            <a:r>
              <a:rPr lang="en-US" sz="1200" b="1" dirty="0" smtClean="0">
                <a:latin typeface="+mj-lt"/>
              </a:rPr>
              <a:t>White=2,222</a:t>
            </a:r>
          </a:p>
          <a:p>
            <a:r>
              <a:rPr lang="en-US" sz="1200" b="1" dirty="0" smtClean="0">
                <a:latin typeface="+mj-lt"/>
              </a:rPr>
              <a:t>Black=5,312</a:t>
            </a:r>
          </a:p>
          <a:p>
            <a:r>
              <a:rPr lang="en-US" sz="1200" b="1" dirty="0" smtClean="0">
                <a:latin typeface="+mj-lt"/>
              </a:rPr>
              <a:t>Hispanic/Latino=844</a:t>
            </a:r>
          </a:p>
          <a:p>
            <a:r>
              <a:rPr lang="en-US" sz="1200" b="1" dirty="0" smtClean="0">
                <a:latin typeface="+mj-lt"/>
              </a:rPr>
              <a:t>Other=246</a:t>
            </a:r>
          </a:p>
        </p:txBody>
      </p:sp>
      <p:sp>
        <p:nvSpPr>
          <p:cNvPr id="16" name="TextBox 15"/>
          <p:cNvSpPr txBox="1"/>
          <p:nvPr/>
        </p:nvSpPr>
        <p:spPr>
          <a:xfrm>
            <a:off x="4355955" y="765410"/>
            <a:ext cx="1892006" cy="830997"/>
          </a:xfrm>
          <a:prstGeom prst="rect">
            <a:avLst/>
          </a:prstGeom>
          <a:noFill/>
          <a:ln>
            <a:noFill/>
          </a:ln>
        </p:spPr>
        <p:txBody>
          <a:bodyPr wrap="square" rtlCol="0">
            <a:spAutoFit/>
          </a:bodyPr>
          <a:lstStyle/>
          <a:p>
            <a:r>
              <a:rPr lang="en-US" sz="1200" b="1" dirty="0" smtClean="0">
                <a:latin typeface="+mj-lt"/>
              </a:rPr>
              <a:t>White=2,113</a:t>
            </a:r>
          </a:p>
          <a:p>
            <a:r>
              <a:rPr lang="en-US" sz="1200" b="1" dirty="0" smtClean="0">
                <a:latin typeface="+mj-lt"/>
              </a:rPr>
              <a:t>Black=5,420</a:t>
            </a:r>
          </a:p>
          <a:p>
            <a:r>
              <a:rPr lang="en-US" sz="1200" b="1" dirty="0" smtClean="0">
                <a:latin typeface="+mj-lt"/>
              </a:rPr>
              <a:t>Hispanic/Latino=684</a:t>
            </a:r>
          </a:p>
          <a:p>
            <a:r>
              <a:rPr lang="en-US" sz="1200" b="1" dirty="0" smtClean="0">
                <a:latin typeface="+mj-lt"/>
              </a:rPr>
              <a:t>Other=231</a:t>
            </a:r>
          </a:p>
        </p:txBody>
      </p:sp>
      <p:sp>
        <p:nvSpPr>
          <p:cNvPr id="17" name="TextBox 16"/>
          <p:cNvSpPr txBox="1"/>
          <p:nvPr/>
        </p:nvSpPr>
        <p:spPr>
          <a:xfrm>
            <a:off x="7360034" y="762000"/>
            <a:ext cx="1770533" cy="830997"/>
          </a:xfrm>
          <a:prstGeom prst="rect">
            <a:avLst/>
          </a:prstGeom>
          <a:noFill/>
          <a:ln>
            <a:noFill/>
          </a:ln>
        </p:spPr>
        <p:txBody>
          <a:bodyPr wrap="square" rtlCol="0">
            <a:spAutoFit/>
          </a:bodyPr>
          <a:lstStyle/>
          <a:p>
            <a:r>
              <a:rPr lang="en-US" sz="1200" b="1" dirty="0" smtClean="0">
                <a:latin typeface="+mj-lt"/>
              </a:rPr>
              <a:t>White=2,037</a:t>
            </a:r>
          </a:p>
          <a:p>
            <a:r>
              <a:rPr lang="en-US" sz="1200" b="1" dirty="0" smtClean="0">
                <a:latin typeface="+mj-lt"/>
              </a:rPr>
              <a:t>Black=5,960</a:t>
            </a:r>
          </a:p>
          <a:p>
            <a:r>
              <a:rPr lang="en-US" sz="1200" b="1" dirty="0" smtClean="0">
                <a:latin typeface="+mj-lt"/>
              </a:rPr>
              <a:t>Hispanic/Latino=834</a:t>
            </a:r>
          </a:p>
          <a:p>
            <a:r>
              <a:rPr lang="en-US" sz="1200" b="1" dirty="0" smtClean="0">
                <a:latin typeface="+mj-lt"/>
              </a:rPr>
              <a:t>Other=236</a:t>
            </a:r>
          </a:p>
        </p:txBody>
      </p:sp>
      <p:sp>
        <p:nvSpPr>
          <p:cNvPr id="19" name="TextBox 18"/>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spTree>
    <p:extLst>
      <p:ext uri="{BB962C8B-B14F-4D97-AF65-F5344CB8AC3E}">
        <p14:creationId xmlns:p14="http://schemas.microsoft.com/office/powerpoint/2010/main" val="368686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Performance </a:t>
            </a:r>
            <a:r>
              <a:rPr lang="en-US" dirty="0" smtClean="0"/>
              <a:t>Measures</a:t>
            </a:r>
            <a:br>
              <a:rPr lang="en-US" dirty="0" smtClean="0"/>
            </a:br>
            <a:r>
              <a:rPr lang="en-US" dirty="0"/>
              <a:t>	</a:t>
            </a:r>
            <a:r>
              <a:rPr lang="en-US" dirty="0" smtClean="0"/>
              <a:t> by age grouping</a:t>
            </a:r>
            <a:endParaRPr lang="en-US" dirty="0"/>
          </a:p>
        </p:txBody>
      </p:sp>
    </p:spTree>
    <p:extLst>
      <p:ext uri="{BB962C8B-B14F-4D97-AF65-F5344CB8AC3E}">
        <p14:creationId xmlns:p14="http://schemas.microsoft.com/office/powerpoint/2010/main" val="29117330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801" y="-115314"/>
            <a:ext cx="9320801" cy="1030145"/>
          </a:xfrm>
          <a:noFill/>
        </p:spPr>
        <p:txBody>
          <a:bodyPr/>
          <a:lstStyle/>
          <a:p>
            <a:pPr algn="ctr"/>
            <a:r>
              <a:rPr lang="en-US" sz="1900" dirty="0" smtClean="0"/>
              <a:t>Linkage to HIV care within 30 days by Age at Diagnosis in </a:t>
            </a:r>
            <a:br>
              <a:rPr lang="en-US" sz="1900" dirty="0" smtClean="0"/>
            </a:br>
            <a:r>
              <a:rPr lang="en-US" sz="1900" dirty="0" smtClean="0"/>
              <a:t>Virginia </a:t>
            </a:r>
            <a:r>
              <a:rPr lang="en-US" sz="1900" dirty="0"/>
              <a:t>Ryan </a:t>
            </a:r>
            <a:r>
              <a:rPr lang="en-US" sz="1900" dirty="0" smtClean="0"/>
              <a:t>White Population</a:t>
            </a:r>
            <a:endParaRPr lang="en-US" sz="1900" dirty="0"/>
          </a:p>
        </p:txBody>
      </p:sp>
      <p:sp>
        <p:nvSpPr>
          <p:cNvPr id="5" name="TextBox 4"/>
          <p:cNvSpPr txBox="1"/>
          <p:nvPr/>
        </p:nvSpPr>
        <p:spPr>
          <a:xfrm>
            <a:off x="2193563" y="991031"/>
            <a:ext cx="1318601" cy="646331"/>
          </a:xfrm>
          <a:prstGeom prst="rect">
            <a:avLst/>
          </a:prstGeom>
          <a:noFill/>
          <a:ln>
            <a:noFill/>
          </a:ln>
        </p:spPr>
        <p:txBody>
          <a:bodyPr wrap="square" rtlCol="0">
            <a:spAutoFit/>
          </a:bodyPr>
          <a:lstStyle/>
          <a:p>
            <a:r>
              <a:rPr lang="en-US" sz="1200" b="1" dirty="0" smtClean="0">
                <a:latin typeface="+mj-lt"/>
              </a:rPr>
              <a:t>&lt;25=92</a:t>
            </a:r>
          </a:p>
          <a:p>
            <a:r>
              <a:rPr lang="en-US" sz="1200" b="1" dirty="0" smtClean="0">
                <a:latin typeface="+mj-lt"/>
              </a:rPr>
              <a:t>25-44=253</a:t>
            </a:r>
          </a:p>
          <a:p>
            <a:r>
              <a:rPr lang="en-US" sz="1200" b="1" dirty="0" smtClean="0">
                <a:latin typeface="+mj-lt"/>
              </a:rPr>
              <a:t>45+=96</a:t>
            </a:r>
          </a:p>
        </p:txBody>
      </p:sp>
      <p:sp>
        <p:nvSpPr>
          <p:cNvPr id="14" name="Rectangle 13"/>
          <p:cNvSpPr/>
          <p:nvPr/>
        </p:nvSpPr>
        <p:spPr>
          <a:xfrm>
            <a:off x="1215629" y="997292"/>
            <a:ext cx="990600" cy="53051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2016 – May 2017</a:t>
            </a:r>
          </a:p>
        </p:txBody>
      </p:sp>
      <p:sp>
        <p:nvSpPr>
          <p:cNvPr id="15" name="Rectangle 14"/>
          <p:cNvSpPr/>
          <p:nvPr/>
        </p:nvSpPr>
        <p:spPr>
          <a:xfrm>
            <a:off x="3586944" y="1000189"/>
            <a:ext cx="990600" cy="530510"/>
          </a:xfrm>
          <a:prstGeom prst="rect">
            <a:avLst/>
          </a:prstGeom>
          <a:solidFill>
            <a:srgbClr val="A1DAB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a:t>
            </a:r>
            <a:r>
              <a:rPr lang="en-US" sz="1200" b="1" dirty="0" smtClean="0">
                <a:solidFill>
                  <a:schemeClr val="tx1"/>
                </a:solidFill>
              </a:rPr>
              <a:t>2017 </a:t>
            </a:r>
            <a:r>
              <a:rPr lang="en-US" sz="1200" b="1" dirty="0">
                <a:solidFill>
                  <a:schemeClr val="tx1"/>
                </a:solidFill>
              </a:rPr>
              <a:t>– May </a:t>
            </a:r>
            <a:r>
              <a:rPr lang="en-US" sz="1200" b="1" dirty="0" smtClean="0">
                <a:solidFill>
                  <a:schemeClr val="tx1"/>
                </a:solidFill>
              </a:rPr>
              <a:t>2018</a:t>
            </a:r>
            <a:endParaRPr lang="en-US" sz="1200" b="1" dirty="0">
              <a:solidFill>
                <a:schemeClr val="tx1"/>
              </a:solidFill>
            </a:endParaRPr>
          </a:p>
        </p:txBody>
      </p:sp>
      <p:sp>
        <p:nvSpPr>
          <p:cNvPr id="16" name="Rectangle 15"/>
          <p:cNvSpPr/>
          <p:nvPr/>
        </p:nvSpPr>
        <p:spPr>
          <a:xfrm>
            <a:off x="6518984" y="991031"/>
            <a:ext cx="990600" cy="530510"/>
          </a:xfrm>
          <a:prstGeom prst="rect">
            <a:avLst/>
          </a:prstGeom>
          <a:solidFill>
            <a:srgbClr val="25349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rPr>
              <a:t>Jun </a:t>
            </a:r>
            <a:r>
              <a:rPr lang="en-US" sz="1200" b="1" dirty="0" smtClean="0">
                <a:solidFill>
                  <a:schemeClr val="bg1"/>
                </a:solidFill>
              </a:rPr>
              <a:t>2018 </a:t>
            </a:r>
            <a:r>
              <a:rPr lang="en-US" sz="1200" b="1" dirty="0">
                <a:solidFill>
                  <a:schemeClr val="bg1"/>
                </a:solidFill>
              </a:rPr>
              <a:t>– May </a:t>
            </a:r>
            <a:r>
              <a:rPr lang="en-US" sz="1200" b="1" dirty="0" smtClean="0">
                <a:solidFill>
                  <a:schemeClr val="bg1"/>
                </a:solidFill>
              </a:rPr>
              <a:t>2019</a:t>
            </a:r>
            <a:endParaRPr lang="en-US" sz="1200" b="1" dirty="0">
              <a:solidFill>
                <a:schemeClr val="bg1"/>
              </a:solidFill>
            </a:endParaRPr>
          </a:p>
        </p:txBody>
      </p:sp>
      <p:sp>
        <p:nvSpPr>
          <p:cNvPr id="17" name="TextBox 16"/>
          <p:cNvSpPr txBox="1"/>
          <p:nvPr/>
        </p:nvSpPr>
        <p:spPr>
          <a:xfrm>
            <a:off x="4661899" y="997292"/>
            <a:ext cx="1662701" cy="646331"/>
          </a:xfrm>
          <a:prstGeom prst="rect">
            <a:avLst/>
          </a:prstGeom>
          <a:noFill/>
          <a:ln>
            <a:noFill/>
          </a:ln>
        </p:spPr>
        <p:txBody>
          <a:bodyPr wrap="square" rtlCol="0">
            <a:spAutoFit/>
          </a:bodyPr>
          <a:lstStyle/>
          <a:p>
            <a:r>
              <a:rPr lang="en-US" sz="1200" b="1" dirty="0" smtClean="0">
                <a:latin typeface="+mj-lt"/>
              </a:rPr>
              <a:t>&lt;25=89</a:t>
            </a:r>
          </a:p>
          <a:p>
            <a:r>
              <a:rPr lang="en-US" sz="1200" b="1" dirty="0" smtClean="0">
                <a:latin typeface="+mj-lt"/>
              </a:rPr>
              <a:t>25-44=241</a:t>
            </a:r>
          </a:p>
          <a:p>
            <a:r>
              <a:rPr lang="en-US" sz="1200" b="1" dirty="0" smtClean="0">
                <a:latin typeface="+mj-lt"/>
              </a:rPr>
              <a:t>45+=90</a:t>
            </a:r>
          </a:p>
        </p:txBody>
      </p:sp>
      <p:sp>
        <p:nvSpPr>
          <p:cNvPr id="18" name="TextBox 17"/>
          <p:cNvSpPr txBox="1"/>
          <p:nvPr/>
        </p:nvSpPr>
        <p:spPr>
          <a:xfrm>
            <a:off x="7474335" y="1000189"/>
            <a:ext cx="1669665" cy="646331"/>
          </a:xfrm>
          <a:prstGeom prst="rect">
            <a:avLst/>
          </a:prstGeom>
          <a:noFill/>
          <a:ln>
            <a:noFill/>
          </a:ln>
        </p:spPr>
        <p:txBody>
          <a:bodyPr wrap="square" rtlCol="0">
            <a:spAutoFit/>
          </a:bodyPr>
          <a:lstStyle/>
          <a:p>
            <a:r>
              <a:rPr lang="en-US" sz="1200" b="1" dirty="0" smtClean="0">
                <a:latin typeface="+mj-lt"/>
              </a:rPr>
              <a:t>&lt;25=58</a:t>
            </a:r>
          </a:p>
          <a:p>
            <a:r>
              <a:rPr lang="en-US" sz="1200" b="1" dirty="0" smtClean="0">
                <a:latin typeface="+mj-lt"/>
              </a:rPr>
              <a:t>25-44=218</a:t>
            </a:r>
          </a:p>
          <a:p>
            <a:r>
              <a:rPr lang="en-US" sz="1200" b="1" dirty="0" smtClean="0">
                <a:latin typeface="+mj-lt"/>
              </a:rPr>
              <a:t>45+=70</a:t>
            </a:r>
          </a:p>
        </p:txBody>
      </p:sp>
      <p:sp>
        <p:nvSpPr>
          <p:cNvPr id="11" name="TextBox 10"/>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graphicFrame>
        <p:nvGraphicFramePr>
          <p:cNvPr id="13" name="Chart 12"/>
          <p:cNvGraphicFramePr>
            <a:graphicFrameLocks/>
          </p:cNvGraphicFramePr>
          <p:nvPr>
            <p:extLst>
              <p:ext uri="{D42A27DB-BD31-4B8C-83A1-F6EECF244321}">
                <p14:modId xmlns:p14="http://schemas.microsoft.com/office/powerpoint/2010/main" val="667982754"/>
              </p:ext>
            </p:extLst>
          </p:nvPr>
        </p:nvGraphicFramePr>
        <p:xfrm>
          <a:off x="0" y="1606899"/>
          <a:ext cx="9143999" cy="460187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585941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0" y="-144641"/>
            <a:ext cx="9677400" cy="98271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a:solidFill>
                  <a:srgbClr val="003366"/>
                </a:solidFill>
                <a:latin typeface="+mj-lt"/>
                <a:ea typeface="+mj-ea"/>
                <a:cs typeface="+mj-cs"/>
              </a:defRPr>
            </a:lvl1pPr>
            <a:lvl2pPr algn="l" rtl="0" eaLnBrk="0" fontAlgn="base" hangingPunct="0">
              <a:spcBef>
                <a:spcPct val="0"/>
              </a:spcBef>
              <a:spcAft>
                <a:spcPct val="0"/>
              </a:spcAft>
              <a:defRPr sz="3600">
                <a:solidFill>
                  <a:srgbClr val="003366"/>
                </a:solidFill>
                <a:latin typeface="Trebuchet MS" pitchFamily="34" charset="0"/>
              </a:defRPr>
            </a:lvl2pPr>
            <a:lvl3pPr algn="l" rtl="0" eaLnBrk="0" fontAlgn="base" hangingPunct="0">
              <a:spcBef>
                <a:spcPct val="0"/>
              </a:spcBef>
              <a:spcAft>
                <a:spcPct val="0"/>
              </a:spcAft>
              <a:defRPr sz="3600">
                <a:solidFill>
                  <a:srgbClr val="003366"/>
                </a:solidFill>
                <a:latin typeface="Trebuchet MS" pitchFamily="34" charset="0"/>
              </a:defRPr>
            </a:lvl3pPr>
            <a:lvl4pPr algn="l" rtl="0" eaLnBrk="0" fontAlgn="base" hangingPunct="0">
              <a:spcBef>
                <a:spcPct val="0"/>
              </a:spcBef>
              <a:spcAft>
                <a:spcPct val="0"/>
              </a:spcAft>
              <a:defRPr sz="3600">
                <a:solidFill>
                  <a:srgbClr val="003366"/>
                </a:solidFill>
                <a:latin typeface="Trebuchet MS" pitchFamily="34" charset="0"/>
              </a:defRPr>
            </a:lvl4pPr>
            <a:lvl5pPr algn="l" rtl="0" eaLnBrk="0" fontAlgn="base" hangingPunct="0">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a:lstStyle>
          <a:p>
            <a:pPr algn="ctr"/>
            <a:r>
              <a:rPr lang="en-US" sz="2000" kern="0" dirty="0" smtClean="0"/>
              <a:t>Retention by Current Age in Virginia Ryan White Population</a:t>
            </a:r>
          </a:p>
        </p:txBody>
      </p:sp>
      <p:sp>
        <p:nvSpPr>
          <p:cNvPr id="11" name="TextBox 10"/>
          <p:cNvSpPr txBox="1"/>
          <p:nvPr/>
        </p:nvSpPr>
        <p:spPr>
          <a:xfrm>
            <a:off x="2049246" y="781125"/>
            <a:ext cx="1977305" cy="646331"/>
          </a:xfrm>
          <a:prstGeom prst="rect">
            <a:avLst/>
          </a:prstGeom>
          <a:noFill/>
          <a:ln>
            <a:noFill/>
          </a:ln>
        </p:spPr>
        <p:txBody>
          <a:bodyPr wrap="square" rtlCol="0">
            <a:spAutoFit/>
          </a:bodyPr>
          <a:lstStyle/>
          <a:p>
            <a:r>
              <a:rPr lang="en-US" sz="1200" b="1" dirty="0" smtClean="0">
                <a:latin typeface="+mj-lt"/>
              </a:rPr>
              <a:t>&lt;25=300</a:t>
            </a:r>
          </a:p>
          <a:p>
            <a:r>
              <a:rPr lang="en-US" sz="1200" b="1" dirty="0" smtClean="0">
                <a:latin typeface="+mj-lt"/>
              </a:rPr>
              <a:t>25-44=3,369</a:t>
            </a:r>
          </a:p>
          <a:p>
            <a:r>
              <a:rPr lang="en-US" sz="1200" b="1" dirty="0" smtClean="0">
                <a:latin typeface="+mj-lt"/>
              </a:rPr>
              <a:t>45+=5,282</a:t>
            </a:r>
          </a:p>
        </p:txBody>
      </p:sp>
      <p:sp>
        <p:nvSpPr>
          <p:cNvPr id="12" name="Rectangle 11"/>
          <p:cNvSpPr/>
          <p:nvPr/>
        </p:nvSpPr>
        <p:spPr>
          <a:xfrm>
            <a:off x="1071312" y="787386"/>
            <a:ext cx="990600" cy="53051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2016 – May 2017</a:t>
            </a:r>
          </a:p>
        </p:txBody>
      </p:sp>
      <p:sp>
        <p:nvSpPr>
          <p:cNvPr id="13" name="Rectangle 12"/>
          <p:cNvSpPr/>
          <p:nvPr/>
        </p:nvSpPr>
        <p:spPr>
          <a:xfrm>
            <a:off x="4026551" y="784022"/>
            <a:ext cx="990600" cy="530510"/>
          </a:xfrm>
          <a:prstGeom prst="rect">
            <a:avLst/>
          </a:prstGeom>
          <a:solidFill>
            <a:srgbClr val="A1DAB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a:t>
            </a:r>
            <a:r>
              <a:rPr lang="en-US" sz="1200" b="1" dirty="0" smtClean="0">
                <a:solidFill>
                  <a:schemeClr val="tx1"/>
                </a:solidFill>
              </a:rPr>
              <a:t>2017 </a:t>
            </a:r>
            <a:r>
              <a:rPr lang="en-US" sz="1200" b="1" dirty="0">
                <a:solidFill>
                  <a:schemeClr val="tx1"/>
                </a:solidFill>
              </a:rPr>
              <a:t>– May </a:t>
            </a:r>
            <a:r>
              <a:rPr lang="en-US" sz="1200" b="1" dirty="0" smtClean="0">
                <a:solidFill>
                  <a:schemeClr val="tx1"/>
                </a:solidFill>
              </a:rPr>
              <a:t>2018</a:t>
            </a:r>
            <a:endParaRPr lang="en-US" sz="1200" b="1" dirty="0">
              <a:solidFill>
                <a:schemeClr val="tx1"/>
              </a:solidFill>
            </a:endParaRPr>
          </a:p>
        </p:txBody>
      </p:sp>
      <p:sp>
        <p:nvSpPr>
          <p:cNvPr id="14" name="Rectangle 13"/>
          <p:cNvSpPr/>
          <p:nvPr/>
        </p:nvSpPr>
        <p:spPr>
          <a:xfrm>
            <a:off x="6859430" y="787349"/>
            <a:ext cx="990600" cy="530510"/>
          </a:xfrm>
          <a:prstGeom prst="rect">
            <a:avLst/>
          </a:prstGeom>
          <a:solidFill>
            <a:srgbClr val="25349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rPr>
              <a:t>Jun </a:t>
            </a:r>
            <a:r>
              <a:rPr lang="en-US" sz="1200" b="1" dirty="0" smtClean="0">
                <a:solidFill>
                  <a:schemeClr val="bg1"/>
                </a:solidFill>
              </a:rPr>
              <a:t>2018 </a:t>
            </a:r>
            <a:r>
              <a:rPr lang="en-US" sz="1200" b="1" dirty="0">
                <a:solidFill>
                  <a:schemeClr val="bg1"/>
                </a:solidFill>
              </a:rPr>
              <a:t>– May </a:t>
            </a:r>
            <a:r>
              <a:rPr lang="en-US" sz="1200" b="1" dirty="0" smtClean="0">
                <a:solidFill>
                  <a:schemeClr val="bg1"/>
                </a:solidFill>
              </a:rPr>
              <a:t>2019</a:t>
            </a:r>
            <a:endParaRPr lang="en-US" sz="1200" b="1" dirty="0">
              <a:solidFill>
                <a:schemeClr val="bg1"/>
              </a:solidFill>
            </a:endParaRPr>
          </a:p>
        </p:txBody>
      </p:sp>
      <p:sp>
        <p:nvSpPr>
          <p:cNvPr id="15" name="TextBox 14"/>
          <p:cNvSpPr txBox="1"/>
          <p:nvPr/>
        </p:nvSpPr>
        <p:spPr>
          <a:xfrm>
            <a:off x="5101506" y="781125"/>
            <a:ext cx="1776966" cy="646331"/>
          </a:xfrm>
          <a:prstGeom prst="rect">
            <a:avLst/>
          </a:prstGeom>
          <a:noFill/>
          <a:ln>
            <a:noFill/>
          </a:ln>
        </p:spPr>
        <p:txBody>
          <a:bodyPr wrap="square" rtlCol="0">
            <a:spAutoFit/>
          </a:bodyPr>
          <a:lstStyle/>
          <a:p>
            <a:r>
              <a:rPr lang="en-US" sz="1200" b="1" dirty="0" smtClean="0">
                <a:latin typeface="+mj-lt"/>
              </a:rPr>
              <a:t>&lt;25=226</a:t>
            </a:r>
          </a:p>
          <a:p>
            <a:r>
              <a:rPr lang="en-US" sz="1200" b="1" dirty="0" smtClean="0">
                <a:latin typeface="+mj-lt"/>
              </a:rPr>
              <a:t>25-44=3,074</a:t>
            </a:r>
          </a:p>
          <a:p>
            <a:r>
              <a:rPr lang="en-US" sz="1200" b="1" dirty="0" smtClean="0">
                <a:latin typeface="+mj-lt"/>
              </a:rPr>
              <a:t>45+=5,019</a:t>
            </a:r>
          </a:p>
        </p:txBody>
      </p:sp>
      <p:sp>
        <p:nvSpPr>
          <p:cNvPr id="16" name="TextBox 15"/>
          <p:cNvSpPr txBox="1"/>
          <p:nvPr/>
        </p:nvSpPr>
        <p:spPr>
          <a:xfrm>
            <a:off x="7969634" y="781125"/>
            <a:ext cx="1174366" cy="646331"/>
          </a:xfrm>
          <a:prstGeom prst="rect">
            <a:avLst/>
          </a:prstGeom>
          <a:noFill/>
          <a:ln>
            <a:noFill/>
          </a:ln>
        </p:spPr>
        <p:txBody>
          <a:bodyPr wrap="square" rtlCol="0">
            <a:spAutoFit/>
          </a:bodyPr>
          <a:lstStyle/>
          <a:p>
            <a:r>
              <a:rPr lang="en-US" sz="1200" b="1" dirty="0" smtClean="0">
                <a:latin typeface="+mj-lt"/>
              </a:rPr>
              <a:t>&lt;25=219</a:t>
            </a:r>
          </a:p>
          <a:p>
            <a:r>
              <a:rPr lang="en-US" sz="1200" b="1" dirty="0" smtClean="0">
                <a:latin typeface="+mj-lt"/>
              </a:rPr>
              <a:t>25-44=3,017</a:t>
            </a:r>
          </a:p>
          <a:p>
            <a:r>
              <a:rPr lang="en-US" sz="1200" b="1" dirty="0" smtClean="0">
                <a:latin typeface="+mj-lt"/>
              </a:rPr>
              <a:t>45+=4,995</a:t>
            </a:r>
          </a:p>
        </p:txBody>
      </p:sp>
      <p:sp>
        <p:nvSpPr>
          <p:cNvPr id="17" name="TextBox 16"/>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graphicFrame>
        <p:nvGraphicFramePr>
          <p:cNvPr id="18" name="Chart 17"/>
          <p:cNvGraphicFramePr>
            <a:graphicFrameLocks/>
          </p:cNvGraphicFramePr>
          <p:nvPr>
            <p:extLst>
              <p:ext uri="{D42A27DB-BD31-4B8C-83A1-F6EECF244321}">
                <p14:modId xmlns:p14="http://schemas.microsoft.com/office/powerpoint/2010/main" val="2226298373"/>
              </p:ext>
            </p:extLst>
          </p:nvPr>
        </p:nvGraphicFramePr>
        <p:xfrm>
          <a:off x="0" y="1427456"/>
          <a:ext cx="9144000" cy="478422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544223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bwMode="auto">
          <a:xfrm>
            <a:off x="-152400" y="-42895"/>
            <a:ext cx="9677400" cy="800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a:solidFill>
                  <a:srgbClr val="003366"/>
                </a:solidFill>
                <a:latin typeface="+mj-lt"/>
                <a:ea typeface="+mj-ea"/>
                <a:cs typeface="+mj-cs"/>
              </a:defRPr>
            </a:lvl1pPr>
            <a:lvl2pPr algn="l" rtl="0" eaLnBrk="0" fontAlgn="base" hangingPunct="0">
              <a:spcBef>
                <a:spcPct val="0"/>
              </a:spcBef>
              <a:spcAft>
                <a:spcPct val="0"/>
              </a:spcAft>
              <a:defRPr sz="3600">
                <a:solidFill>
                  <a:srgbClr val="003366"/>
                </a:solidFill>
                <a:latin typeface="Trebuchet MS" pitchFamily="34" charset="0"/>
              </a:defRPr>
            </a:lvl2pPr>
            <a:lvl3pPr algn="l" rtl="0" eaLnBrk="0" fontAlgn="base" hangingPunct="0">
              <a:spcBef>
                <a:spcPct val="0"/>
              </a:spcBef>
              <a:spcAft>
                <a:spcPct val="0"/>
              </a:spcAft>
              <a:defRPr sz="3600">
                <a:solidFill>
                  <a:srgbClr val="003366"/>
                </a:solidFill>
                <a:latin typeface="Trebuchet MS" pitchFamily="34" charset="0"/>
              </a:defRPr>
            </a:lvl3pPr>
            <a:lvl4pPr algn="l" rtl="0" eaLnBrk="0" fontAlgn="base" hangingPunct="0">
              <a:spcBef>
                <a:spcPct val="0"/>
              </a:spcBef>
              <a:spcAft>
                <a:spcPct val="0"/>
              </a:spcAft>
              <a:defRPr sz="3600">
                <a:solidFill>
                  <a:srgbClr val="003366"/>
                </a:solidFill>
                <a:latin typeface="Trebuchet MS" pitchFamily="34" charset="0"/>
              </a:defRPr>
            </a:lvl4pPr>
            <a:lvl5pPr algn="l" rtl="0" eaLnBrk="0" fontAlgn="base" hangingPunct="0">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a:lstStyle>
          <a:p>
            <a:pPr algn="ctr"/>
            <a:r>
              <a:rPr lang="en-US" sz="2000" kern="0" dirty="0" smtClean="0"/>
              <a:t>Viral Suppression by Current Age in Virginia Ryan White Population</a:t>
            </a:r>
          </a:p>
        </p:txBody>
      </p:sp>
      <p:sp>
        <p:nvSpPr>
          <p:cNvPr id="12" name="Rectangle 11"/>
          <p:cNvSpPr/>
          <p:nvPr/>
        </p:nvSpPr>
        <p:spPr>
          <a:xfrm>
            <a:off x="609600" y="923989"/>
            <a:ext cx="990600" cy="53051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2016 – May 2017</a:t>
            </a:r>
          </a:p>
        </p:txBody>
      </p:sp>
      <p:sp>
        <p:nvSpPr>
          <p:cNvPr id="13" name="Rectangle 12"/>
          <p:cNvSpPr/>
          <p:nvPr/>
        </p:nvSpPr>
        <p:spPr>
          <a:xfrm>
            <a:off x="3429000" y="920625"/>
            <a:ext cx="990600" cy="530510"/>
          </a:xfrm>
          <a:prstGeom prst="rect">
            <a:avLst/>
          </a:prstGeom>
          <a:solidFill>
            <a:srgbClr val="A1DAB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a:t>
            </a:r>
            <a:r>
              <a:rPr lang="en-US" sz="1200" b="1" dirty="0" smtClean="0">
                <a:solidFill>
                  <a:schemeClr val="tx1"/>
                </a:solidFill>
              </a:rPr>
              <a:t>2017 </a:t>
            </a:r>
            <a:r>
              <a:rPr lang="en-US" sz="1200" b="1" dirty="0">
                <a:solidFill>
                  <a:schemeClr val="tx1"/>
                </a:solidFill>
              </a:rPr>
              <a:t>– May </a:t>
            </a:r>
            <a:r>
              <a:rPr lang="en-US" sz="1200" b="1" dirty="0" smtClean="0">
                <a:solidFill>
                  <a:schemeClr val="tx1"/>
                </a:solidFill>
              </a:rPr>
              <a:t>2018</a:t>
            </a:r>
            <a:endParaRPr lang="en-US" sz="1200" b="1" dirty="0">
              <a:solidFill>
                <a:schemeClr val="tx1"/>
              </a:solidFill>
            </a:endParaRPr>
          </a:p>
        </p:txBody>
      </p:sp>
      <p:sp>
        <p:nvSpPr>
          <p:cNvPr id="17" name="Rectangle 16"/>
          <p:cNvSpPr/>
          <p:nvPr/>
        </p:nvSpPr>
        <p:spPr>
          <a:xfrm>
            <a:off x="6288408" y="920625"/>
            <a:ext cx="990600" cy="530510"/>
          </a:xfrm>
          <a:prstGeom prst="rect">
            <a:avLst/>
          </a:prstGeom>
          <a:solidFill>
            <a:srgbClr val="25349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rPr>
              <a:t>Jun </a:t>
            </a:r>
            <a:r>
              <a:rPr lang="en-US" sz="1200" b="1" dirty="0" smtClean="0">
                <a:solidFill>
                  <a:schemeClr val="bg1"/>
                </a:solidFill>
              </a:rPr>
              <a:t>2018 </a:t>
            </a:r>
            <a:r>
              <a:rPr lang="en-US" sz="1200" b="1" dirty="0">
                <a:solidFill>
                  <a:schemeClr val="bg1"/>
                </a:solidFill>
              </a:rPr>
              <a:t>– May </a:t>
            </a:r>
            <a:r>
              <a:rPr lang="en-US" sz="1200" b="1" dirty="0" smtClean="0">
                <a:solidFill>
                  <a:schemeClr val="bg1"/>
                </a:solidFill>
              </a:rPr>
              <a:t>2019</a:t>
            </a:r>
            <a:endParaRPr lang="en-US" sz="1200" b="1" dirty="0">
              <a:solidFill>
                <a:schemeClr val="bg1"/>
              </a:solidFill>
            </a:endParaRPr>
          </a:p>
        </p:txBody>
      </p:sp>
      <p:sp>
        <p:nvSpPr>
          <p:cNvPr id="20" name="TextBox 19"/>
          <p:cNvSpPr txBox="1"/>
          <p:nvPr/>
        </p:nvSpPr>
        <p:spPr>
          <a:xfrm>
            <a:off x="1670791" y="914401"/>
            <a:ext cx="1224809" cy="646331"/>
          </a:xfrm>
          <a:prstGeom prst="rect">
            <a:avLst/>
          </a:prstGeom>
          <a:noFill/>
          <a:ln>
            <a:noFill/>
          </a:ln>
        </p:spPr>
        <p:txBody>
          <a:bodyPr wrap="square" rtlCol="0">
            <a:spAutoFit/>
          </a:bodyPr>
          <a:lstStyle/>
          <a:p>
            <a:r>
              <a:rPr lang="en-US" sz="1200" b="1" dirty="0" smtClean="0">
                <a:latin typeface="+mj-lt"/>
              </a:rPr>
              <a:t>&lt;25=388</a:t>
            </a:r>
          </a:p>
          <a:p>
            <a:r>
              <a:rPr lang="en-US" sz="1200" b="1" dirty="0" smtClean="0">
                <a:latin typeface="+mj-lt"/>
              </a:rPr>
              <a:t>25-44=3,615</a:t>
            </a:r>
          </a:p>
          <a:p>
            <a:r>
              <a:rPr lang="en-US" sz="1200" b="1" dirty="0" smtClean="0">
                <a:latin typeface="+mj-lt"/>
              </a:rPr>
              <a:t>45+=5,373</a:t>
            </a:r>
          </a:p>
        </p:txBody>
      </p:sp>
      <p:sp>
        <p:nvSpPr>
          <p:cNvPr id="21" name="TextBox 20"/>
          <p:cNvSpPr txBox="1"/>
          <p:nvPr/>
        </p:nvSpPr>
        <p:spPr>
          <a:xfrm>
            <a:off x="7391400" y="914400"/>
            <a:ext cx="1752600" cy="646331"/>
          </a:xfrm>
          <a:prstGeom prst="rect">
            <a:avLst/>
          </a:prstGeom>
          <a:noFill/>
          <a:ln>
            <a:noFill/>
          </a:ln>
        </p:spPr>
        <p:txBody>
          <a:bodyPr wrap="square" rtlCol="0">
            <a:spAutoFit/>
          </a:bodyPr>
          <a:lstStyle/>
          <a:p>
            <a:r>
              <a:rPr lang="en-US" sz="1200" b="1" dirty="0" smtClean="0">
                <a:latin typeface="+mj-lt"/>
              </a:rPr>
              <a:t>&lt;25=274</a:t>
            </a:r>
          </a:p>
          <a:p>
            <a:r>
              <a:rPr lang="en-US" sz="1200" b="1" dirty="0" smtClean="0">
                <a:latin typeface="+mj-lt"/>
              </a:rPr>
              <a:t>25-44=3,230</a:t>
            </a:r>
          </a:p>
          <a:p>
            <a:r>
              <a:rPr lang="en-US" sz="1200" b="1" dirty="0" smtClean="0">
                <a:latin typeface="+mj-lt"/>
              </a:rPr>
              <a:t>45+=5,064</a:t>
            </a:r>
          </a:p>
        </p:txBody>
      </p:sp>
      <p:sp>
        <p:nvSpPr>
          <p:cNvPr id="23" name="TextBox 22"/>
          <p:cNvSpPr txBox="1"/>
          <p:nvPr/>
        </p:nvSpPr>
        <p:spPr>
          <a:xfrm>
            <a:off x="4479065" y="914399"/>
            <a:ext cx="1616935" cy="646331"/>
          </a:xfrm>
          <a:prstGeom prst="rect">
            <a:avLst/>
          </a:prstGeom>
          <a:noFill/>
          <a:ln>
            <a:noFill/>
          </a:ln>
        </p:spPr>
        <p:txBody>
          <a:bodyPr wrap="square" rtlCol="0">
            <a:spAutoFit/>
          </a:bodyPr>
          <a:lstStyle/>
          <a:p>
            <a:r>
              <a:rPr lang="en-US" sz="1200" b="1" dirty="0" smtClean="0">
                <a:latin typeface="+mj-lt"/>
              </a:rPr>
              <a:t>&lt;25=313</a:t>
            </a:r>
          </a:p>
          <a:p>
            <a:r>
              <a:rPr lang="en-US" sz="1200" b="1" dirty="0" smtClean="0">
                <a:latin typeface="+mj-lt"/>
              </a:rPr>
              <a:t>25-44=3,309</a:t>
            </a:r>
          </a:p>
          <a:p>
            <a:r>
              <a:rPr lang="en-US" sz="1200" b="1" dirty="0" smtClean="0">
                <a:latin typeface="+mj-lt"/>
              </a:rPr>
              <a:t>45+=5,108</a:t>
            </a:r>
          </a:p>
        </p:txBody>
      </p:sp>
      <p:sp>
        <p:nvSpPr>
          <p:cNvPr id="14" name="TextBox 13"/>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graphicFrame>
        <p:nvGraphicFramePr>
          <p:cNvPr id="15" name="Chart 14"/>
          <p:cNvGraphicFramePr>
            <a:graphicFrameLocks/>
          </p:cNvGraphicFramePr>
          <p:nvPr>
            <p:extLst>
              <p:ext uri="{D42A27DB-BD31-4B8C-83A1-F6EECF244321}">
                <p14:modId xmlns:p14="http://schemas.microsoft.com/office/powerpoint/2010/main" val="1566103168"/>
              </p:ext>
            </p:extLst>
          </p:nvPr>
        </p:nvGraphicFramePr>
        <p:xfrm>
          <a:off x="76200" y="1451135"/>
          <a:ext cx="9067799" cy="47638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32896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1479" y="6089750"/>
            <a:ext cx="9144000" cy="7682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4" name="Title 3"/>
          <p:cNvSpPr>
            <a:spLocks noGrp="1"/>
          </p:cNvSpPr>
          <p:nvPr>
            <p:ph type="title"/>
          </p:nvPr>
        </p:nvSpPr>
        <p:spPr>
          <a:xfrm>
            <a:off x="-35859" y="-150954"/>
            <a:ext cx="9144000" cy="843235"/>
          </a:xfrm>
        </p:spPr>
        <p:txBody>
          <a:bodyPr/>
          <a:lstStyle/>
          <a:p>
            <a:pPr algn="ctr"/>
            <a:r>
              <a:rPr lang="en-US" sz="3200" dirty="0" smtClean="0">
                <a:latin typeface="Calibri" panose="020F0502020204030204" pitchFamily="34" charset="0"/>
                <a:cs typeface="Calibri" panose="020F0502020204030204" pitchFamily="34" charset="0"/>
              </a:rPr>
              <a:t>Care Markers Database: </a:t>
            </a:r>
            <a:r>
              <a:rPr lang="en-US" sz="3200" dirty="0" err="1" smtClean="0">
                <a:latin typeface="Calibri" panose="020F0502020204030204" pitchFamily="34" charset="0"/>
                <a:cs typeface="Calibri" panose="020F0502020204030204" pitchFamily="34" charset="0"/>
              </a:rPr>
              <a:t>DDP</a:t>
            </a:r>
            <a:r>
              <a:rPr lang="en-US" sz="3200" dirty="0" smtClean="0">
                <a:latin typeface="Calibri" panose="020F0502020204030204" pitchFamily="34" charset="0"/>
                <a:cs typeface="Calibri" panose="020F0502020204030204" pitchFamily="34" charset="0"/>
              </a:rPr>
              <a:t> Data Integration</a:t>
            </a:r>
            <a:endParaRPr lang="en-US" sz="3200" dirty="0">
              <a:latin typeface="Calibri" panose="020F0502020204030204" pitchFamily="34" charset="0"/>
              <a:cs typeface="Calibri" panose="020F0502020204030204" pitchFamily="34" charset="0"/>
            </a:endParaRPr>
          </a:p>
        </p:txBody>
      </p:sp>
      <p:sp>
        <p:nvSpPr>
          <p:cNvPr id="22" name="Can 21"/>
          <p:cNvSpPr/>
          <p:nvPr/>
        </p:nvSpPr>
        <p:spPr>
          <a:xfrm>
            <a:off x="381000" y="5444752"/>
            <a:ext cx="7620000" cy="1270926"/>
          </a:xfrm>
          <a:prstGeom prst="can">
            <a:avLst/>
          </a:prstGeom>
          <a:solidFill>
            <a:srgbClr val="0C2C84"/>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3" name="TextBox 22"/>
          <p:cNvSpPr txBox="1"/>
          <p:nvPr/>
        </p:nvSpPr>
        <p:spPr>
          <a:xfrm>
            <a:off x="1505918" y="5926109"/>
            <a:ext cx="5614022" cy="646331"/>
          </a:xfrm>
          <a:prstGeom prst="rect">
            <a:avLst/>
          </a:prstGeom>
          <a:noFill/>
        </p:spPr>
        <p:txBody>
          <a:bodyPr wrap="square" rtlCol="0">
            <a:spAutoFit/>
          </a:bodyPr>
          <a:lstStyle/>
          <a:p>
            <a:pPr algn="ctr" defTabSz="457200"/>
            <a:r>
              <a:rPr lang="en-US" b="1" dirty="0">
                <a:solidFill>
                  <a:prstClr val="white"/>
                </a:solidFill>
                <a:latin typeface="Calibri" panose="020F0502020204030204" pitchFamily="34" charset="0"/>
                <a:cs typeface="Calibri" panose="020F0502020204030204" pitchFamily="34" charset="0"/>
              </a:rPr>
              <a:t>HIV </a:t>
            </a:r>
            <a:r>
              <a:rPr lang="en-US" b="1" dirty="0" smtClean="0">
                <a:solidFill>
                  <a:prstClr val="white"/>
                </a:solidFill>
                <a:latin typeface="Calibri" panose="020F0502020204030204" pitchFamily="34" charset="0"/>
                <a:cs typeface="Calibri" panose="020F0502020204030204" pitchFamily="34" charset="0"/>
              </a:rPr>
              <a:t>Surveillance </a:t>
            </a:r>
            <a:r>
              <a:rPr lang="en-US" b="1" dirty="0">
                <a:solidFill>
                  <a:prstClr val="white"/>
                </a:solidFill>
                <a:latin typeface="Calibri" panose="020F0502020204030204" pitchFamily="34" charset="0"/>
                <a:cs typeface="Calibri" panose="020F0502020204030204" pitchFamily="34" charset="0"/>
              </a:rPr>
              <a:t>data </a:t>
            </a:r>
            <a:r>
              <a:rPr lang="en-US" b="1" dirty="0" smtClean="0">
                <a:solidFill>
                  <a:prstClr val="white"/>
                </a:solidFill>
                <a:latin typeface="Calibri" panose="020F0502020204030204" pitchFamily="34" charset="0"/>
                <a:cs typeface="Calibri" panose="020F0502020204030204" pitchFamily="34" charset="0"/>
              </a:rPr>
              <a:t/>
            </a:r>
            <a:br>
              <a:rPr lang="en-US" b="1" dirty="0" smtClean="0">
                <a:solidFill>
                  <a:prstClr val="white"/>
                </a:solidFill>
                <a:latin typeface="Calibri" panose="020F0502020204030204" pitchFamily="34" charset="0"/>
                <a:cs typeface="Calibri" panose="020F0502020204030204" pitchFamily="34" charset="0"/>
              </a:rPr>
            </a:br>
            <a:r>
              <a:rPr lang="en-US" b="1" dirty="0" smtClean="0">
                <a:solidFill>
                  <a:prstClr val="white"/>
                </a:solidFill>
                <a:latin typeface="Calibri" panose="020F0502020204030204" pitchFamily="34" charset="0"/>
                <a:cs typeface="Calibri" panose="020F0502020204030204" pitchFamily="34" charset="0"/>
              </a:rPr>
              <a:t>(</a:t>
            </a:r>
            <a:r>
              <a:rPr lang="en-US" b="1" dirty="0">
                <a:solidFill>
                  <a:prstClr val="white"/>
                </a:solidFill>
                <a:latin typeface="Calibri" panose="020F0502020204030204" pitchFamily="34" charset="0"/>
                <a:cs typeface="Calibri" panose="020F0502020204030204" pitchFamily="34" charset="0"/>
              </a:rPr>
              <a:t>Enhanced HIV/AIDS Reporting System (eHARS))</a:t>
            </a:r>
          </a:p>
        </p:txBody>
      </p:sp>
      <p:sp>
        <p:nvSpPr>
          <p:cNvPr id="24" name="Can 23"/>
          <p:cNvSpPr/>
          <p:nvPr/>
        </p:nvSpPr>
        <p:spPr>
          <a:xfrm>
            <a:off x="762000" y="4896215"/>
            <a:ext cx="6781800" cy="787707"/>
          </a:xfrm>
          <a:prstGeom prst="can">
            <a:avLst/>
          </a:prstGeom>
          <a:solidFill>
            <a:srgbClr val="225EA8"/>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5" name="TextBox 24"/>
          <p:cNvSpPr txBox="1"/>
          <p:nvPr/>
        </p:nvSpPr>
        <p:spPr>
          <a:xfrm>
            <a:off x="2362209" y="5109725"/>
            <a:ext cx="3901440" cy="584775"/>
          </a:xfrm>
          <a:prstGeom prst="rect">
            <a:avLst/>
          </a:prstGeom>
          <a:noFill/>
        </p:spPr>
        <p:txBody>
          <a:bodyPr wrap="square" rtlCol="0">
            <a:spAutoFit/>
          </a:bodyPr>
          <a:lstStyle/>
          <a:p>
            <a:pPr algn="ctr" defTabSz="457200"/>
            <a:r>
              <a:rPr lang="en-US" sz="1600" b="1" dirty="0">
                <a:solidFill>
                  <a:prstClr val="black"/>
                </a:solidFill>
                <a:latin typeface="Calibri" panose="020F0502020204030204" pitchFamily="34" charset="0"/>
                <a:cs typeface="Calibri" panose="020F0502020204030204" pitchFamily="34" charset="0"/>
              </a:rPr>
              <a:t>Ryan White data </a:t>
            </a:r>
            <a:r>
              <a:rPr lang="en-US" sz="1600" b="1" dirty="0" smtClean="0">
                <a:solidFill>
                  <a:prstClr val="black"/>
                </a:solidFill>
                <a:latin typeface="Calibri" panose="020F0502020204030204" pitchFamily="34" charset="0"/>
                <a:cs typeface="Calibri" panose="020F0502020204030204" pitchFamily="34" charset="0"/>
              </a:rPr>
              <a:t>(e2Virginia, AIDS </a:t>
            </a:r>
            <a:r>
              <a:rPr lang="en-US" sz="1600" b="1" dirty="0">
                <a:solidFill>
                  <a:prstClr val="black"/>
                </a:solidFill>
                <a:latin typeface="Calibri" panose="020F0502020204030204" pitchFamily="34" charset="0"/>
                <a:cs typeface="Calibri" panose="020F0502020204030204" pitchFamily="34" charset="0"/>
              </a:rPr>
              <a:t>Drug Assistance </a:t>
            </a:r>
            <a:r>
              <a:rPr lang="en-US" sz="1600" b="1" dirty="0" smtClean="0">
                <a:solidFill>
                  <a:prstClr val="black"/>
                </a:solidFill>
                <a:latin typeface="Calibri" panose="020F0502020204030204" pitchFamily="34" charset="0"/>
                <a:cs typeface="Calibri" panose="020F0502020204030204" pitchFamily="34" charset="0"/>
              </a:rPr>
              <a:t>Program (ADAP) Database)) </a:t>
            </a:r>
            <a:endParaRPr lang="en-US" sz="1600" b="1" dirty="0">
              <a:solidFill>
                <a:prstClr val="black"/>
              </a:solidFill>
              <a:latin typeface="Calibri" panose="020F0502020204030204" pitchFamily="34" charset="0"/>
              <a:cs typeface="Calibri" panose="020F0502020204030204" pitchFamily="34" charset="0"/>
            </a:endParaRPr>
          </a:p>
        </p:txBody>
      </p:sp>
      <p:sp>
        <p:nvSpPr>
          <p:cNvPr id="27" name="Can 26"/>
          <p:cNvSpPr/>
          <p:nvPr/>
        </p:nvSpPr>
        <p:spPr>
          <a:xfrm>
            <a:off x="1291836" y="4288810"/>
            <a:ext cx="5791199" cy="750114"/>
          </a:xfrm>
          <a:prstGeom prst="can">
            <a:avLst/>
          </a:prstGeom>
          <a:solidFill>
            <a:srgbClr val="1D91C0"/>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600" b="1" dirty="0" smtClean="0">
                <a:solidFill>
                  <a:prstClr val="black"/>
                </a:solidFill>
                <a:latin typeface="Calibri" panose="020F0502020204030204" pitchFamily="34" charset="0"/>
                <a:cs typeface="Calibri" panose="020F0502020204030204" pitchFamily="34" charset="0"/>
              </a:rPr>
              <a:t>HIV testing/CHARLI data  </a:t>
            </a:r>
            <a:br>
              <a:rPr lang="en-US" sz="1600" b="1" dirty="0" smtClean="0">
                <a:solidFill>
                  <a:prstClr val="black"/>
                </a:solidFill>
                <a:latin typeface="Calibri" panose="020F0502020204030204" pitchFamily="34" charset="0"/>
                <a:cs typeface="Calibri" panose="020F0502020204030204" pitchFamily="34" charset="0"/>
              </a:rPr>
            </a:br>
            <a:r>
              <a:rPr lang="en-US" sz="1600" b="1" dirty="0" smtClean="0">
                <a:solidFill>
                  <a:prstClr val="black"/>
                </a:solidFill>
                <a:latin typeface="Calibri" panose="020F0502020204030204" pitchFamily="34" charset="0"/>
                <a:cs typeface="Calibri" panose="020F0502020204030204" pitchFamily="34" charset="0"/>
              </a:rPr>
              <a:t>(e2Virginia)</a:t>
            </a:r>
            <a:endParaRPr lang="en-US" sz="1600" b="1" dirty="0">
              <a:solidFill>
                <a:prstClr val="black"/>
              </a:solidFill>
              <a:latin typeface="Calibri" panose="020F0502020204030204" pitchFamily="34" charset="0"/>
              <a:cs typeface="Calibri" panose="020F0502020204030204" pitchFamily="34" charset="0"/>
            </a:endParaRPr>
          </a:p>
        </p:txBody>
      </p:sp>
      <p:sp>
        <p:nvSpPr>
          <p:cNvPr id="28" name="Can 27"/>
          <p:cNvSpPr/>
          <p:nvPr/>
        </p:nvSpPr>
        <p:spPr>
          <a:xfrm>
            <a:off x="1771592" y="3729963"/>
            <a:ext cx="4869316" cy="664150"/>
          </a:xfrm>
          <a:prstGeom prst="can">
            <a:avLst/>
          </a:prstGeom>
          <a:solidFill>
            <a:srgbClr val="41B6C4"/>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600" b="1" dirty="0" smtClean="0">
                <a:solidFill>
                  <a:prstClr val="black"/>
                </a:solidFill>
                <a:latin typeface="Calibri" panose="020F0502020204030204" pitchFamily="34" charset="0"/>
                <a:cs typeface="Calibri" panose="020F0502020204030204" pitchFamily="34" charset="0"/>
              </a:rPr>
              <a:t>STD data (STD*MIS/MAVEN)</a:t>
            </a:r>
            <a:endParaRPr lang="en-US" sz="1600" b="1" dirty="0">
              <a:solidFill>
                <a:prstClr val="black"/>
              </a:solidFill>
              <a:latin typeface="Calibri" panose="020F0502020204030204" pitchFamily="34" charset="0"/>
              <a:cs typeface="Calibri" panose="020F0502020204030204" pitchFamily="34" charset="0"/>
            </a:endParaRPr>
          </a:p>
        </p:txBody>
      </p:sp>
      <p:sp>
        <p:nvSpPr>
          <p:cNvPr id="34" name="TextBox 33"/>
          <p:cNvSpPr txBox="1"/>
          <p:nvPr/>
        </p:nvSpPr>
        <p:spPr>
          <a:xfrm>
            <a:off x="1744698" y="777642"/>
            <a:ext cx="4869316" cy="646331"/>
          </a:xfrm>
          <a:prstGeom prst="rect">
            <a:avLst/>
          </a:prstGeom>
          <a:noFill/>
        </p:spPr>
        <p:txBody>
          <a:bodyPr wrap="square" rtlCol="0">
            <a:spAutoFit/>
          </a:bodyPr>
          <a:lstStyle/>
          <a:p>
            <a:pPr algn="ctr" defTabSz="457200"/>
            <a:r>
              <a:rPr lang="en-US" dirty="0" smtClean="0">
                <a:solidFill>
                  <a:prstClr val="black"/>
                </a:solidFill>
                <a:latin typeface="Calibri" panose="020F0502020204030204" pitchFamily="34" charset="0"/>
                <a:cs typeface="Calibri" panose="020F0502020204030204" pitchFamily="34" charset="0"/>
              </a:rPr>
              <a:t>As of January 2018: </a:t>
            </a:r>
            <a:br>
              <a:rPr lang="en-US" dirty="0" smtClean="0">
                <a:solidFill>
                  <a:prstClr val="black"/>
                </a:solidFill>
                <a:latin typeface="Calibri" panose="020F0502020204030204" pitchFamily="34" charset="0"/>
                <a:cs typeface="Calibri" panose="020F0502020204030204" pitchFamily="34" charset="0"/>
              </a:rPr>
            </a:br>
            <a:r>
              <a:rPr lang="en-US" dirty="0" smtClean="0">
                <a:solidFill>
                  <a:prstClr val="black"/>
                </a:solidFill>
                <a:latin typeface="Calibri" panose="020F0502020204030204" pitchFamily="34" charset="0"/>
                <a:cs typeface="Calibri" panose="020F0502020204030204" pitchFamily="34" charset="0"/>
              </a:rPr>
              <a:t>9 </a:t>
            </a:r>
            <a:r>
              <a:rPr lang="en-US" dirty="0">
                <a:solidFill>
                  <a:prstClr val="black"/>
                </a:solidFill>
                <a:latin typeface="Calibri" panose="020F0502020204030204" pitchFamily="34" charset="0"/>
                <a:cs typeface="Calibri" panose="020F0502020204030204" pitchFamily="34" charset="0"/>
              </a:rPr>
              <a:t>data sources</a:t>
            </a:r>
          </a:p>
        </p:txBody>
      </p:sp>
      <p:sp>
        <p:nvSpPr>
          <p:cNvPr id="26" name="Can 25"/>
          <p:cNvSpPr/>
          <p:nvPr/>
        </p:nvSpPr>
        <p:spPr>
          <a:xfrm>
            <a:off x="2209800" y="3101495"/>
            <a:ext cx="3886200" cy="680337"/>
          </a:xfrm>
          <a:prstGeom prst="can">
            <a:avLst/>
          </a:prstGeom>
          <a:solidFill>
            <a:srgbClr val="7FCDBB"/>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600" b="1" dirty="0">
                <a:solidFill>
                  <a:prstClr val="black"/>
                </a:solidFill>
                <a:latin typeface="Calibri" panose="020F0502020204030204" pitchFamily="34" charset="0"/>
                <a:cs typeface="Calibri" panose="020F0502020204030204" pitchFamily="34" charset="0"/>
              </a:rPr>
              <a:t>Medical Monitoring Project (MMP</a:t>
            </a:r>
            <a:r>
              <a:rPr lang="en-US" sz="1600" b="1" dirty="0" smtClean="0">
                <a:solidFill>
                  <a:prstClr val="black"/>
                </a:solidFill>
                <a:latin typeface="Calibri" panose="020F0502020204030204" pitchFamily="34" charset="0"/>
                <a:cs typeface="Calibri" panose="020F0502020204030204" pitchFamily="34" charset="0"/>
              </a:rPr>
              <a:t>) data</a:t>
            </a:r>
            <a:endParaRPr lang="en-US" sz="1600" b="1" dirty="0">
              <a:solidFill>
                <a:prstClr val="black"/>
              </a:solidFill>
              <a:latin typeface="Calibri" panose="020F0502020204030204" pitchFamily="34" charset="0"/>
              <a:cs typeface="Calibri" panose="020F0502020204030204" pitchFamily="34" charset="0"/>
            </a:endParaRPr>
          </a:p>
        </p:txBody>
      </p:sp>
      <p:sp>
        <p:nvSpPr>
          <p:cNvPr id="32" name="Can 31"/>
          <p:cNvSpPr/>
          <p:nvPr/>
        </p:nvSpPr>
        <p:spPr>
          <a:xfrm>
            <a:off x="2438400" y="2525841"/>
            <a:ext cx="3352799" cy="651295"/>
          </a:xfrm>
          <a:prstGeom prst="can">
            <a:avLst/>
          </a:prstGeom>
          <a:solidFill>
            <a:srgbClr val="C7E9B4"/>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600" b="1" dirty="0" smtClean="0">
                <a:solidFill>
                  <a:prstClr val="black"/>
                </a:solidFill>
                <a:latin typeface="Calibri" panose="020F0502020204030204" pitchFamily="34" charset="0"/>
                <a:cs typeface="Calibri" panose="020F0502020204030204" pitchFamily="34" charset="0"/>
              </a:rPr>
              <a:t>Black Box/DMV data</a:t>
            </a:r>
            <a:endParaRPr lang="en-US" sz="1600" b="1" dirty="0">
              <a:solidFill>
                <a:prstClr val="black"/>
              </a:solidFill>
              <a:latin typeface="Calibri" panose="020F0502020204030204" pitchFamily="34" charset="0"/>
              <a:cs typeface="Calibri" panose="020F0502020204030204" pitchFamily="34" charset="0"/>
            </a:endParaRPr>
          </a:p>
        </p:txBody>
      </p:sp>
      <p:sp>
        <p:nvSpPr>
          <p:cNvPr id="30" name="Can 29"/>
          <p:cNvSpPr/>
          <p:nvPr/>
        </p:nvSpPr>
        <p:spPr>
          <a:xfrm>
            <a:off x="2912451" y="2008077"/>
            <a:ext cx="2549967" cy="586440"/>
          </a:xfrm>
          <a:prstGeom prst="can">
            <a:avLst/>
          </a:prstGeom>
          <a:solidFill>
            <a:srgbClr val="EDF8B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600" b="1" dirty="0">
                <a:solidFill>
                  <a:schemeClr val="tx1"/>
                </a:solidFill>
                <a:latin typeface="Calibri" panose="020F0502020204030204" pitchFamily="34" charset="0"/>
                <a:cs typeface="Calibri" panose="020F0502020204030204" pitchFamily="34" charset="0"/>
              </a:rPr>
              <a:t>Lexis </a:t>
            </a:r>
            <a:r>
              <a:rPr lang="en-US" sz="1600" b="1" dirty="0" smtClean="0">
                <a:solidFill>
                  <a:schemeClr val="tx1"/>
                </a:solidFill>
                <a:latin typeface="Calibri" panose="020F0502020204030204" pitchFamily="34" charset="0"/>
                <a:cs typeface="Calibri" panose="020F0502020204030204" pitchFamily="34" charset="0"/>
              </a:rPr>
              <a:t>Nexis® Accurint® data</a:t>
            </a:r>
            <a:endParaRPr lang="en-US" sz="1600" b="1" dirty="0">
              <a:solidFill>
                <a:schemeClr val="tx1"/>
              </a:solidFill>
              <a:latin typeface="Calibri" panose="020F0502020204030204" pitchFamily="34" charset="0"/>
              <a:cs typeface="Calibri" panose="020F0502020204030204" pitchFamily="34" charset="0"/>
            </a:endParaRPr>
          </a:p>
        </p:txBody>
      </p:sp>
      <p:sp>
        <p:nvSpPr>
          <p:cNvPr id="29" name="Can 28"/>
          <p:cNvSpPr/>
          <p:nvPr/>
        </p:nvSpPr>
        <p:spPr>
          <a:xfrm>
            <a:off x="3303280" y="1575871"/>
            <a:ext cx="1805940" cy="465946"/>
          </a:xfrm>
          <a:prstGeom prst="can">
            <a:avLst/>
          </a:prstGeom>
          <a:solidFill>
            <a:srgbClr val="FFFFD9"/>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600" b="1" dirty="0" smtClean="0">
                <a:solidFill>
                  <a:prstClr val="black"/>
                </a:solidFill>
                <a:latin typeface="Calibri" panose="020F0502020204030204" pitchFamily="34" charset="0"/>
                <a:cs typeface="Calibri" panose="020F0502020204030204" pitchFamily="34" charset="0"/>
              </a:rPr>
              <a:t>Medicaid data</a:t>
            </a:r>
            <a:endParaRPr lang="en-US" sz="1600" b="1" dirty="0">
              <a:solidFill>
                <a:prstClr val="black"/>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77577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Performance </a:t>
            </a:r>
            <a:r>
              <a:rPr lang="en-US" dirty="0" smtClean="0"/>
              <a:t>Measures</a:t>
            </a:r>
            <a:br>
              <a:rPr lang="en-US" dirty="0" smtClean="0"/>
            </a:br>
            <a:r>
              <a:rPr lang="en-US" dirty="0"/>
              <a:t>	</a:t>
            </a:r>
            <a:r>
              <a:rPr lang="en-US" dirty="0" smtClean="0"/>
              <a:t> by Region</a:t>
            </a:r>
            <a:endParaRPr lang="en-US" dirty="0"/>
          </a:p>
        </p:txBody>
      </p:sp>
    </p:spTree>
    <p:extLst>
      <p:ext uri="{BB962C8B-B14F-4D97-AF65-F5344CB8AC3E}">
        <p14:creationId xmlns:p14="http://schemas.microsoft.com/office/powerpoint/2010/main" val="7583346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Chart 19"/>
          <p:cNvGraphicFramePr>
            <a:graphicFrameLocks/>
          </p:cNvGraphicFramePr>
          <p:nvPr>
            <p:extLst>
              <p:ext uri="{D42A27DB-BD31-4B8C-83A1-F6EECF244321}">
                <p14:modId xmlns:p14="http://schemas.microsoft.com/office/powerpoint/2010/main" val="2252282727"/>
              </p:ext>
            </p:extLst>
          </p:nvPr>
        </p:nvGraphicFramePr>
        <p:xfrm>
          <a:off x="152400" y="1856076"/>
          <a:ext cx="8991599" cy="447188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190500" y="0"/>
            <a:ext cx="9525000" cy="801545"/>
          </a:xfrm>
        </p:spPr>
        <p:txBody>
          <a:bodyPr/>
          <a:lstStyle/>
          <a:p>
            <a:pPr algn="ctr"/>
            <a:r>
              <a:rPr lang="en-US" sz="1900" dirty="0" smtClean="0"/>
              <a:t>Linkage to HIV Care within 30 days by Health Region </a:t>
            </a:r>
            <a:r>
              <a:rPr lang="en-US" sz="1900" dirty="0"/>
              <a:t>in </a:t>
            </a:r>
            <a:r>
              <a:rPr lang="en-US" sz="1900" dirty="0" smtClean="0"/>
              <a:t/>
            </a:r>
            <a:br>
              <a:rPr lang="en-US" sz="1900" dirty="0" smtClean="0"/>
            </a:br>
            <a:r>
              <a:rPr lang="en-US" sz="1900" dirty="0" smtClean="0"/>
              <a:t>Virginia </a:t>
            </a:r>
            <a:r>
              <a:rPr lang="en-US" sz="1900" dirty="0"/>
              <a:t>Ryan White </a:t>
            </a:r>
            <a:r>
              <a:rPr lang="en-US" sz="1900" dirty="0" smtClean="0"/>
              <a:t>Population</a:t>
            </a:r>
            <a:endParaRPr lang="en-US" sz="1900" dirty="0"/>
          </a:p>
        </p:txBody>
      </p:sp>
      <p:sp>
        <p:nvSpPr>
          <p:cNvPr id="5" name="TextBox 4"/>
          <p:cNvSpPr txBox="1"/>
          <p:nvPr/>
        </p:nvSpPr>
        <p:spPr>
          <a:xfrm>
            <a:off x="1779767" y="926937"/>
            <a:ext cx="1973367" cy="1015663"/>
          </a:xfrm>
          <a:prstGeom prst="rect">
            <a:avLst/>
          </a:prstGeom>
          <a:noFill/>
          <a:ln>
            <a:noFill/>
          </a:ln>
        </p:spPr>
        <p:txBody>
          <a:bodyPr wrap="square" rtlCol="0">
            <a:spAutoFit/>
          </a:bodyPr>
          <a:lstStyle/>
          <a:p>
            <a:r>
              <a:rPr lang="en-US" sz="1200" b="1">
                <a:latin typeface="+mj-lt"/>
              </a:rPr>
              <a:t>Northwest=39</a:t>
            </a:r>
          </a:p>
          <a:p>
            <a:r>
              <a:rPr lang="en-US" sz="1200" b="1">
                <a:latin typeface="+mj-lt"/>
              </a:rPr>
              <a:t>Northern=101</a:t>
            </a:r>
          </a:p>
          <a:p>
            <a:r>
              <a:rPr lang="en-US" sz="1200" b="1">
                <a:latin typeface="+mj-lt"/>
              </a:rPr>
              <a:t>Southwest=47</a:t>
            </a:r>
          </a:p>
          <a:p>
            <a:r>
              <a:rPr lang="en-US" sz="1200" b="1">
                <a:latin typeface="+mj-lt"/>
              </a:rPr>
              <a:t>Central=108</a:t>
            </a:r>
          </a:p>
          <a:p>
            <a:r>
              <a:rPr lang="en-US" sz="1200" b="1">
                <a:latin typeface="+mj-lt"/>
              </a:rPr>
              <a:t>Eastern=146</a:t>
            </a:r>
            <a:endParaRPr lang="en-US" sz="1200" b="1" dirty="0">
              <a:latin typeface="+mj-lt"/>
            </a:endParaRPr>
          </a:p>
        </p:txBody>
      </p:sp>
      <p:sp>
        <p:nvSpPr>
          <p:cNvPr id="10" name="TextBox 9"/>
          <p:cNvSpPr txBox="1"/>
          <p:nvPr/>
        </p:nvSpPr>
        <p:spPr>
          <a:xfrm>
            <a:off x="4805502" y="926937"/>
            <a:ext cx="2048560" cy="1015663"/>
          </a:xfrm>
          <a:prstGeom prst="rect">
            <a:avLst/>
          </a:prstGeom>
          <a:noFill/>
          <a:ln>
            <a:noFill/>
          </a:ln>
        </p:spPr>
        <p:txBody>
          <a:bodyPr wrap="square" rtlCol="0">
            <a:spAutoFit/>
          </a:bodyPr>
          <a:lstStyle/>
          <a:p>
            <a:r>
              <a:rPr lang="en-US" sz="1200" b="1" dirty="0">
                <a:latin typeface="+mj-lt"/>
              </a:rPr>
              <a:t>Northwest=40</a:t>
            </a:r>
          </a:p>
          <a:p>
            <a:r>
              <a:rPr lang="en-US" sz="1200" b="1" dirty="0" smtClean="0">
                <a:latin typeface="+mj-lt"/>
              </a:rPr>
              <a:t>Northern=116</a:t>
            </a:r>
            <a:endParaRPr lang="en-US" sz="1200" b="1" dirty="0">
              <a:latin typeface="+mj-lt"/>
            </a:endParaRPr>
          </a:p>
          <a:p>
            <a:r>
              <a:rPr lang="en-US" sz="1200" b="1" dirty="0">
                <a:latin typeface="+mj-lt"/>
              </a:rPr>
              <a:t>Southwest=43</a:t>
            </a:r>
          </a:p>
          <a:p>
            <a:r>
              <a:rPr lang="en-US" sz="1200" b="1" dirty="0" smtClean="0">
                <a:latin typeface="+mj-lt"/>
              </a:rPr>
              <a:t>Central=61</a:t>
            </a:r>
            <a:endParaRPr lang="en-US" sz="1200" b="1" dirty="0">
              <a:latin typeface="+mj-lt"/>
            </a:endParaRPr>
          </a:p>
          <a:p>
            <a:r>
              <a:rPr lang="en-US" sz="1200" b="1" dirty="0">
                <a:latin typeface="+mj-lt"/>
              </a:rPr>
              <a:t>Eastern=160</a:t>
            </a:r>
          </a:p>
        </p:txBody>
      </p:sp>
      <p:sp>
        <p:nvSpPr>
          <p:cNvPr id="11" name="TextBox 10"/>
          <p:cNvSpPr txBox="1"/>
          <p:nvPr/>
        </p:nvSpPr>
        <p:spPr>
          <a:xfrm>
            <a:off x="7848600" y="926937"/>
            <a:ext cx="1295400" cy="1015663"/>
          </a:xfrm>
          <a:prstGeom prst="rect">
            <a:avLst/>
          </a:prstGeom>
          <a:noFill/>
          <a:ln>
            <a:noFill/>
          </a:ln>
        </p:spPr>
        <p:txBody>
          <a:bodyPr wrap="square" rtlCol="0">
            <a:spAutoFit/>
          </a:bodyPr>
          <a:lstStyle/>
          <a:p>
            <a:r>
              <a:rPr lang="en-US" sz="1200" b="1">
                <a:latin typeface="+mj-lt"/>
              </a:rPr>
              <a:t>Northwest=49</a:t>
            </a:r>
          </a:p>
          <a:p>
            <a:r>
              <a:rPr lang="en-US" sz="1200" b="1">
                <a:latin typeface="+mj-lt"/>
              </a:rPr>
              <a:t>Northern=107</a:t>
            </a:r>
          </a:p>
          <a:p>
            <a:r>
              <a:rPr lang="en-US" sz="1200" b="1">
                <a:latin typeface="+mj-lt"/>
              </a:rPr>
              <a:t>Southwest=39</a:t>
            </a:r>
          </a:p>
          <a:p>
            <a:r>
              <a:rPr lang="en-US" sz="1200" b="1">
                <a:latin typeface="+mj-lt"/>
              </a:rPr>
              <a:t>Central=59</a:t>
            </a:r>
          </a:p>
          <a:p>
            <a:r>
              <a:rPr lang="en-US" sz="1200" b="1">
                <a:latin typeface="+mj-lt"/>
              </a:rPr>
              <a:t>Eastern=92</a:t>
            </a:r>
            <a:endParaRPr lang="en-US" sz="1200" b="1" dirty="0">
              <a:latin typeface="+mj-lt"/>
            </a:endParaRPr>
          </a:p>
        </p:txBody>
      </p:sp>
      <p:sp>
        <p:nvSpPr>
          <p:cNvPr id="14" name="Rectangle 13"/>
          <p:cNvSpPr/>
          <p:nvPr/>
        </p:nvSpPr>
        <p:spPr>
          <a:xfrm>
            <a:off x="801833" y="933198"/>
            <a:ext cx="990600" cy="53051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2016 – May 2017</a:t>
            </a:r>
          </a:p>
        </p:txBody>
      </p:sp>
      <p:sp>
        <p:nvSpPr>
          <p:cNvPr id="15" name="Rectangle 14"/>
          <p:cNvSpPr/>
          <p:nvPr/>
        </p:nvSpPr>
        <p:spPr>
          <a:xfrm>
            <a:off x="3757072" y="929834"/>
            <a:ext cx="990600" cy="530510"/>
          </a:xfrm>
          <a:prstGeom prst="rect">
            <a:avLst/>
          </a:prstGeom>
          <a:solidFill>
            <a:srgbClr val="A1DAB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a:t>
            </a:r>
            <a:r>
              <a:rPr lang="en-US" sz="1200" b="1" dirty="0" smtClean="0">
                <a:solidFill>
                  <a:schemeClr val="tx1"/>
                </a:solidFill>
              </a:rPr>
              <a:t>2017 </a:t>
            </a:r>
            <a:r>
              <a:rPr lang="en-US" sz="1200" b="1" dirty="0">
                <a:solidFill>
                  <a:schemeClr val="tx1"/>
                </a:solidFill>
              </a:rPr>
              <a:t>– May </a:t>
            </a:r>
            <a:r>
              <a:rPr lang="en-US" sz="1200" b="1" dirty="0" smtClean="0">
                <a:solidFill>
                  <a:schemeClr val="tx1"/>
                </a:solidFill>
              </a:rPr>
              <a:t>2018</a:t>
            </a:r>
            <a:endParaRPr lang="en-US" sz="1200" b="1" dirty="0">
              <a:solidFill>
                <a:schemeClr val="tx1"/>
              </a:solidFill>
            </a:endParaRPr>
          </a:p>
        </p:txBody>
      </p:sp>
      <p:sp>
        <p:nvSpPr>
          <p:cNvPr id="16" name="Rectangle 15"/>
          <p:cNvSpPr/>
          <p:nvPr/>
        </p:nvSpPr>
        <p:spPr>
          <a:xfrm>
            <a:off x="6858000" y="929834"/>
            <a:ext cx="990600" cy="530510"/>
          </a:xfrm>
          <a:prstGeom prst="rect">
            <a:avLst/>
          </a:prstGeom>
          <a:solidFill>
            <a:srgbClr val="25349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rPr>
              <a:t>Jun </a:t>
            </a:r>
            <a:r>
              <a:rPr lang="en-US" sz="1200" b="1" dirty="0" smtClean="0">
                <a:solidFill>
                  <a:schemeClr val="bg1"/>
                </a:solidFill>
              </a:rPr>
              <a:t>2018 </a:t>
            </a:r>
            <a:r>
              <a:rPr lang="en-US" sz="1200" b="1" dirty="0">
                <a:solidFill>
                  <a:schemeClr val="bg1"/>
                </a:solidFill>
              </a:rPr>
              <a:t>– May </a:t>
            </a:r>
            <a:r>
              <a:rPr lang="en-US" sz="1200" b="1" dirty="0" smtClean="0">
                <a:solidFill>
                  <a:schemeClr val="bg1"/>
                </a:solidFill>
              </a:rPr>
              <a:t>2019</a:t>
            </a:r>
            <a:endParaRPr lang="en-US" sz="1200" b="1" dirty="0">
              <a:solidFill>
                <a:schemeClr val="bg1"/>
              </a:solidFill>
            </a:endParaRPr>
          </a:p>
        </p:txBody>
      </p:sp>
      <p:sp>
        <p:nvSpPr>
          <p:cNvPr id="18" name="TextBox 17"/>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spTree>
    <p:extLst>
      <p:ext uri="{BB962C8B-B14F-4D97-AF65-F5344CB8AC3E}">
        <p14:creationId xmlns:p14="http://schemas.microsoft.com/office/powerpoint/2010/main" val="30809635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72487" y="152400"/>
            <a:ext cx="9677400" cy="381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a:solidFill>
                  <a:srgbClr val="003366"/>
                </a:solidFill>
                <a:latin typeface="+mj-lt"/>
                <a:ea typeface="+mj-ea"/>
                <a:cs typeface="+mj-cs"/>
              </a:defRPr>
            </a:lvl1pPr>
            <a:lvl2pPr algn="l" rtl="0" eaLnBrk="0" fontAlgn="base" hangingPunct="0">
              <a:spcBef>
                <a:spcPct val="0"/>
              </a:spcBef>
              <a:spcAft>
                <a:spcPct val="0"/>
              </a:spcAft>
              <a:defRPr sz="3600">
                <a:solidFill>
                  <a:srgbClr val="003366"/>
                </a:solidFill>
                <a:latin typeface="Trebuchet MS" pitchFamily="34" charset="0"/>
              </a:defRPr>
            </a:lvl2pPr>
            <a:lvl3pPr algn="l" rtl="0" eaLnBrk="0" fontAlgn="base" hangingPunct="0">
              <a:spcBef>
                <a:spcPct val="0"/>
              </a:spcBef>
              <a:spcAft>
                <a:spcPct val="0"/>
              </a:spcAft>
              <a:defRPr sz="3600">
                <a:solidFill>
                  <a:srgbClr val="003366"/>
                </a:solidFill>
                <a:latin typeface="Trebuchet MS" pitchFamily="34" charset="0"/>
              </a:defRPr>
            </a:lvl3pPr>
            <a:lvl4pPr algn="l" rtl="0" eaLnBrk="0" fontAlgn="base" hangingPunct="0">
              <a:spcBef>
                <a:spcPct val="0"/>
              </a:spcBef>
              <a:spcAft>
                <a:spcPct val="0"/>
              </a:spcAft>
              <a:defRPr sz="3600">
                <a:solidFill>
                  <a:srgbClr val="003366"/>
                </a:solidFill>
                <a:latin typeface="Trebuchet MS" pitchFamily="34" charset="0"/>
              </a:defRPr>
            </a:lvl4pPr>
            <a:lvl5pPr algn="l" rtl="0" eaLnBrk="0" fontAlgn="base" hangingPunct="0">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a:lstStyle>
          <a:p>
            <a:pPr algn="ctr"/>
            <a:r>
              <a:rPr lang="en-US" sz="2000" kern="0" dirty="0" smtClean="0"/>
              <a:t>Retention by Health Region in Virginia Ryan White Population</a:t>
            </a:r>
          </a:p>
        </p:txBody>
      </p:sp>
      <p:sp>
        <p:nvSpPr>
          <p:cNvPr id="5" name="TextBox 4"/>
          <p:cNvSpPr txBox="1"/>
          <p:nvPr/>
        </p:nvSpPr>
        <p:spPr>
          <a:xfrm>
            <a:off x="1828800" y="754117"/>
            <a:ext cx="1657145" cy="1015663"/>
          </a:xfrm>
          <a:prstGeom prst="rect">
            <a:avLst/>
          </a:prstGeom>
          <a:noFill/>
          <a:ln>
            <a:noFill/>
          </a:ln>
        </p:spPr>
        <p:txBody>
          <a:bodyPr wrap="square" rtlCol="0">
            <a:spAutoFit/>
          </a:bodyPr>
          <a:lstStyle/>
          <a:p>
            <a:r>
              <a:rPr lang="en-US" sz="1200" b="1">
                <a:latin typeface="+mj-lt"/>
              </a:rPr>
              <a:t>Northwest=1,004</a:t>
            </a:r>
          </a:p>
          <a:p>
            <a:r>
              <a:rPr lang="en-US" sz="1200" b="1">
                <a:latin typeface="+mj-lt"/>
              </a:rPr>
              <a:t>Northern=1,956</a:t>
            </a:r>
          </a:p>
          <a:p>
            <a:r>
              <a:rPr lang="en-US" sz="1200" b="1">
                <a:latin typeface="+mj-lt"/>
              </a:rPr>
              <a:t>Southwest=1,092</a:t>
            </a:r>
          </a:p>
          <a:p>
            <a:r>
              <a:rPr lang="en-US" sz="1200" b="1">
                <a:latin typeface="+mj-lt"/>
              </a:rPr>
              <a:t>Central=2,053</a:t>
            </a:r>
          </a:p>
          <a:p>
            <a:r>
              <a:rPr lang="en-US" sz="1200" b="1">
                <a:latin typeface="+mj-lt"/>
              </a:rPr>
              <a:t>Eastern=2,846</a:t>
            </a:r>
            <a:endParaRPr lang="en-US" sz="1200" b="1" dirty="0">
              <a:latin typeface="+mj-lt"/>
            </a:endParaRPr>
          </a:p>
        </p:txBody>
      </p:sp>
      <p:sp>
        <p:nvSpPr>
          <p:cNvPr id="6" name="TextBox 5"/>
          <p:cNvSpPr txBox="1"/>
          <p:nvPr/>
        </p:nvSpPr>
        <p:spPr>
          <a:xfrm>
            <a:off x="4566213" y="753948"/>
            <a:ext cx="1682187" cy="1015663"/>
          </a:xfrm>
          <a:prstGeom prst="rect">
            <a:avLst/>
          </a:prstGeom>
          <a:noFill/>
          <a:ln>
            <a:noFill/>
          </a:ln>
        </p:spPr>
        <p:txBody>
          <a:bodyPr wrap="square" rtlCol="0">
            <a:spAutoFit/>
          </a:bodyPr>
          <a:lstStyle/>
          <a:p>
            <a:r>
              <a:rPr lang="en-US" sz="1200" b="1">
                <a:latin typeface="+mj-lt"/>
              </a:rPr>
              <a:t>Northwest=999</a:t>
            </a:r>
          </a:p>
          <a:p>
            <a:r>
              <a:rPr lang="en-US" sz="1200" b="1">
                <a:latin typeface="+mj-lt"/>
              </a:rPr>
              <a:t>Northern=2,079</a:t>
            </a:r>
          </a:p>
          <a:p>
            <a:r>
              <a:rPr lang="en-US" sz="1200" b="1">
                <a:latin typeface="+mj-lt"/>
              </a:rPr>
              <a:t>Southwest=1,160</a:t>
            </a:r>
          </a:p>
          <a:p>
            <a:r>
              <a:rPr lang="en-US" sz="1200" b="1">
                <a:latin typeface="+mj-lt"/>
              </a:rPr>
              <a:t>Central=1,132</a:t>
            </a:r>
          </a:p>
          <a:p>
            <a:r>
              <a:rPr lang="en-US" sz="1200" b="1">
                <a:latin typeface="+mj-lt"/>
              </a:rPr>
              <a:t>Eastern=2,949</a:t>
            </a:r>
            <a:endParaRPr lang="en-US" sz="1200" b="1" dirty="0">
              <a:latin typeface="+mj-lt"/>
            </a:endParaRPr>
          </a:p>
        </p:txBody>
      </p:sp>
      <p:sp>
        <p:nvSpPr>
          <p:cNvPr id="8" name="TextBox 7"/>
          <p:cNvSpPr txBox="1"/>
          <p:nvPr/>
        </p:nvSpPr>
        <p:spPr>
          <a:xfrm>
            <a:off x="7328668" y="753949"/>
            <a:ext cx="1809545" cy="1015663"/>
          </a:xfrm>
          <a:prstGeom prst="rect">
            <a:avLst/>
          </a:prstGeom>
          <a:noFill/>
          <a:ln>
            <a:noFill/>
          </a:ln>
        </p:spPr>
        <p:txBody>
          <a:bodyPr wrap="square" rtlCol="0">
            <a:spAutoFit/>
          </a:bodyPr>
          <a:lstStyle/>
          <a:p>
            <a:r>
              <a:rPr lang="en-US" sz="1200" b="1">
                <a:latin typeface="+mj-lt"/>
              </a:rPr>
              <a:t>Northwest=1,071</a:t>
            </a:r>
          </a:p>
          <a:p>
            <a:r>
              <a:rPr lang="en-US" sz="1200" b="1">
                <a:latin typeface="+mj-lt"/>
              </a:rPr>
              <a:t>Northern=2,082</a:t>
            </a:r>
          </a:p>
          <a:p>
            <a:r>
              <a:rPr lang="en-US" sz="1200" b="1">
                <a:latin typeface="+mj-lt"/>
              </a:rPr>
              <a:t>Southwest=1,206</a:t>
            </a:r>
          </a:p>
          <a:p>
            <a:r>
              <a:rPr lang="en-US" sz="1200" b="1">
                <a:latin typeface="+mj-lt"/>
              </a:rPr>
              <a:t>Central=1,235</a:t>
            </a:r>
          </a:p>
          <a:p>
            <a:r>
              <a:rPr lang="en-US" sz="1200" b="1">
                <a:latin typeface="+mj-lt"/>
              </a:rPr>
              <a:t>Eastern=2,637</a:t>
            </a:r>
            <a:endParaRPr lang="en-US" sz="1200" b="1" dirty="0">
              <a:latin typeface="+mj-lt"/>
            </a:endParaRPr>
          </a:p>
        </p:txBody>
      </p:sp>
      <p:sp>
        <p:nvSpPr>
          <p:cNvPr id="10" name="Rectangle 9"/>
          <p:cNvSpPr/>
          <p:nvPr/>
        </p:nvSpPr>
        <p:spPr>
          <a:xfrm>
            <a:off x="838230" y="753778"/>
            <a:ext cx="990570" cy="530499"/>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1200" b="1" dirty="0">
                <a:solidFill>
                  <a:schemeClr val="tx1"/>
                </a:solidFill>
              </a:rPr>
              <a:t>Jun 2016 – May 2017</a:t>
            </a:r>
          </a:p>
        </p:txBody>
      </p:sp>
      <p:sp>
        <p:nvSpPr>
          <p:cNvPr id="11" name="Rectangle 10"/>
          <p:cNvSpPr/>
          <p:nvPr/>
        </p:nvSpPr>
        <p:spPr>
          <a:xfrm>
            <a:off x="3605860" y="762000"/>
            <a:ext cx="990570" cy="525807"/>
          </a:xfrm>
          <a:prstGeom prst="rect">
            <a:avLst/>
          </a:prstGeom>
          <a:solidFill>
            <a:srgbClr val="A1DAB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1200" b="1" dirty="0">
                <a:solidFill>
                  <a:schemeClr val="tx1"/>
                </a:solidFill>
              </a:rPr>
              <a:t>Jun </a:t>
            </a:r>
            <a:r>
              <a:rPr lang="en-US" sz="1200" b="1" dirty="0" smtClean="0">
                <a:solidFill>
                  <a:schemeClr val="tx1"/>
                </a:solidFill>
              </a:rPr>
              <a:t>2017 </a:t>
            </a:r>
            <a:r>
              <a:rPr lang="en-US" sz="1200" b="1" dirty="0">
                <a:solidFill>
                  <a:schemeClr val="tx1"/>
                </a:solidFill>
              </a:rPr>
              <a:t>– May </a:t>
            </a:r>
            <a:r>
              <a:rPr lang="en-US" sz="1200" b="1" dirty="0" smtClean="0">
                <a:solidFill>
                  <a:schemeClr val="tx1"/>
                </a:solidFill>
              </a:rPr>
              <a:t>2018</a:t>
            </a:r>
            <a:endParaRPr lang="en-US" sz="1200" b="1" dirty="0">
              <a:solidFill>
                <a:schemeClr val="tx1"/>
              </a:solidFill>
            </a:endParaRPr>
          </a:p>
        </p:txBody>
      </p:sp>
      <p:sp>
        <p:nvSpPr>
          <p:cNvPr id="13" name="Rectangle 12"/>
          <p:cNvSpPr/>
          <p:nvPr/>
        </p:nvSpPr>
        <p:spPr>
          <a:xfrm>
            <a:off x="6338007" y="762000"/>
            <a:ext cx="990661" cy="496308"/>
          </a:xfrm>
          <a:prstGeom prst="rect">
            <a:avLst/>
          </a:prstGeom>
          <a:solidFill>
            <a:srgbClr val="25349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1200" b="1" dirty="0">
                <a:solidFill>
                  <a:schemeClr val="bg1"/>
                </a:solidFill>
              </a:rPr>
              <a:t>Jun </a:t>
            </a:r>
            <a:r>
              <a:rPr lang="en-US" sz="1200" b="1" dirty="0" smtClean="0">
                <a:solidFill>
                  <a:schemeClr val="bg1"/>
                </a:solidFill>
              </a:rPr>
              <a:t>2018 </a:t>
            </a:r>
            <a:r>
              <a:rPr lang="en-US" sz="1200" b="1" dirty="0">
                <a:solidFill>
                  <a:schemeClr val="bg1"/>
                </a:solidFill>
              </a:rPr>
              <a:t>– May </a:t>
            </a:r>
            <a:r>
              <a:rPr lang="en-US" sz="1200" b="1" dirty="0" smtClean="0">
                <a:solidFill>
                  <a:schemeClr val="bg1"/>
                </a:solidFill>
              </a:rPr>
              <a:t>2019</a:t>
            </a:r>
            <a:endParaRPr lang="en-US" sz="1200" b="1" dirty="0">
              <a:solidFill>
                <a:schemeClr val="bg1"/>
              </a:solidFill>
            </a:endParaRPr>
          </a:p>
        </p:txBody>
      </p:sp>
      <p:graphicFrame>
        <p:nvGraphicFramePr>
          <p:cNvPr id="14" name="Chart 13"/>
          <p:cNvGraphicFramePr>
            <a:graphicFrameLocks/>
          </p:cNvGraphicFramePr>
          <p:nvPr>
            <p:extLst>
              <p:ext uri="{D42A27DB-BD31-4B8C-83A1-F6EECF244321}">
                <p14:modId xmlns:p14="http://schemas.microsoft.com/office/powerpoint/2010/main" val="1371531654"/>
              </p:ext>
            </p:extLst>
          </p:nvPr>
        </p:nvGraphicFramePr>
        <p:xfrm>
          <a:off x="0" y="1769611"/>
          <a:ext cx="9138213" cy="4373089"/>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spTree>
    <p:extLst>
      <p:ext uri="{BB962C8B-B14F-4D97-AF65-F5344CB8AC3E}">
        <p14:creationId xmlns:p14="http://schemas.microsoft.com/office/powerpoint/2010/main" val="2060422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bwMode="auto">
          <a:xfrm>
            <a:off x="-152400" y="-48472"/>
            <a:ext cx="9677400" cy="800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a:solidFill>
                  <a:srgbClr val="003366"/>
                </a:solidFill>
                <a:latin typeface="+mj-lt"/>
                <a:ea typeface="+mj-ea"/>
                <a:cs typeface="+mj-cs"/>
              </a:defRPr>
            </a:lvl1pPr>
            <a:lvl2pPr algn="l" rtl="0" eaLnBrk="0" fontAlgn="base" hangingPunct="0">
              <a:spcBef>
                <a:spcPct val="0"/>
              </a:spcBef>
              <a:spcAft>
                <a:spcPct val="0"/>
              </a:spcAft>
              <a:defRPr sz="3600">
                <a:solidFill>
                  <a:srgbClr val="003366"/>
                </a:solidFill>
                <a:latin typeface="Trebuchet MS" pitchFamily="34" charset="0"/>
              </a:defRPr>
            </a:lvl2pPr>
            <a:lvl3pPr algn="l" rtl="0" eaLnBrk="0" fontAlgn="base" hangingPunct="0">
              <a:spcBef>
                <a:spcPct val="0"/>
              </a:spcBef>
              <a:spcAft>
                <a:spcPct val="0"/>
              </a:spcAft>
              <a:defRPr sz="3600">
                <a:solidFill>
                  <a:srgbClr val="003366"/>
                </a:solidFill>
                <a:latin typeface="Trebuchet MS" pitchFamily="34" charset="0"/>
              </a:defRPr>
            </a:lvl3pPr>
            <a:lvl4pPr algn="l" rtl="0" eaLnBrk="0" fontAlgn="base" hangingPunct="0">
              <a:spcBef>
                <a:spcPct val="0"/>
              </a:spcBef>
              <a:spcAft>
                <a:spcPct val="0"/>
              </a:spcAft>
              <a:defRPr sz="3600">
                <a:solidFill>
                  <a:srgbClr val="003366"/>
                </a:solidFill>
                <a:latin typeface="Trebuchet MS" pitchFamily="34" charset="0"/>
              </a:defRPr>
            </a:lvl4pPr>
            <a:lvl5pPr algn="l" rtl="0" eaLnBrk="0" fontAlgn="base" hangingPunct="0">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a:lstStyle>
          <a:p>
            <a:pPr algn="ctr"/>
            <a:r>
              <a:rPr lang="en-US" sz="2000" kern="0" dirty="0" smtClean="0"/>
              <a:t>Viral Suppression by Region in Virginia Ryan White Population</a:t>
            </a:r>
          </a:p>
        </p:txBody>
      </p:sp>
      <p:sp>
        <p:nvSpPr>
          <p:cNvPr id="14" name="Rectangle 13"/>
          <p:cNvSpPr/>
          <p:nvPr/>
        </p:nvSpPr>
        <p:spPr>
          <a:xfrm>
            <a:off x="753600" y="923086"/>
            <a:ext cx="990600" cy="53051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2016 – May 2017</a:t>
            </a:r>
          </a:p>
        </p:txBody>
      </p:sp>
      <p:sp>
        <p:nvSpPr>
          <p:cNvPr id="15" name="Rectangle 14"/>
          <p:cNvSpPr/>
          <p:nvPr/>
        </p:nvSpPr>
        <p:spPr>
          <a:xfrm>
            <a:off x="3615262" y="915370"/>
            <a:ext cx="990600" cy="530510"/>
          </a:xfrm>
          <a:prstGeom prst="rect">
            <a:avLst/>
          </a:prstGeom>
          <a:solidFill>
            <a:srgbClr val="A1DAB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Jun 2016 – May 2017</a:t>
            </a:r>
          </a:p>
        </p:txBody>
      </p:sp>
      <p:sp>
        <p:nvSpPr>
          <p:cNvPr id="16" name="Rectangle 15"/>
          <p:cNvSpPr/>
          <p:nvPr/>
        </p:nvSpPr>
        <p:spPr>
          <a:xfrm>
            <a:off x="6376089" y="915370"/>
            <a:ext cx="990600" cy="530510"/>
          </a:xfrm>
          <a:prstGeom prst="rect">
            <a:avLst/>
          </a:prstGeom>
          <a:solidFill>
            <a:srgbClr val="25349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rPr>
              <a:t>Jun 2016 – May 2017</a:t>
            </a:r>
          </a:p>
        </p:txBody>
      </p:sp>
      <p:sp>
        <p:nvSpPr>
          <p:cNvPr id="11" name="TextBox 10"/>
          <p:cNvSpPr txBox="1"/>
          <p:nvPr/>
        </p:nvSpPr>
        <p:spPr>
          <a:xfrm>
            <a:off x="1799929" y="901869"/>
            <a:ext cx="1812439" cy="1015663"/>
          </a:xfrm>
          <a:prstGeom prst="rect">
            <a:avLst/>
          </a:prstGeom>
          <a:noFill/>
          <a:ln>
            <a:noFill/>
          </a:ln>
        </p:spPr>
        <p:txBody>
          <a:bodyPr wrap="square" rtlCol="0">
            <a:spAutoFit/>
          </a:bodyPr>
          <a:lstStyle/>
          <a:p>
            <a:r>
              <a:rPr lang="en-US" sz="1200" b="1">
                <a:latin typeface="+mj-lt"/>
              </a:rPr>
              <a:t>Northwest=1,042</a:t>
            </a:r>
          </a:p>
          <a:p>
            <a:r>
              <a:rPr lang="en-US" sz="1200" b="1">
                <a:latin typeface="+mj-lt"/>
              </a:rPr>
              <a:t>Northern=2,055</a:t>
            </a:r>
          </a:p>
          <a:p>
            <a:r>
              <a:rPr lang="en-US" sz="1200" b="1">
                <a:latin typeface="+mj-lt"/>
              </a:rPr>
              <a:t>Southwest=1,139</a:t>
            </a:r>
          </a:p>
          <a:p>
            <a:r>
              <a:rPr lang="en-US" sz="1200" b="1">
                <a:latin typeface="+mj-lt"/>
              </a:rPr>
              <a:t>Central=2,156</a:t>
            </a:r>
          </a:p>
          <a:p>
            <a:r>
              <a:rPr lang="en-US" sz="1200" b="1">
                <a:latin typeface="+mj-lt"/>
              </a:rPr>
              <a:t>Eastern=2,984</a:t>
            </a:r>
            <a:endParaRPr lang="en-US" sz="1200" b="1" dirty="0">
              <a:latin typeface="+mj-lt"/>
            </a:endParaRPr>
          </a:p>
        </p:txBody>
      </p:sp>
      <p:sp>
        <p:nvSpPr>
          <p:cNvPr id="13" name="TextBox 12"/>
          <p:cNvSpPr txBox="1"/>
          <p:nvPr/>
        </p:nvSpPr>
        <p:spPr>
          <a:xfrm>
            <a:off x="7467600" y="901868"/>
            <a:ext cx="1676400" cy="1015663"/>
          </a:xfrm>
          <a:prstGeom prst="rect">
            <a:avLst/>
          </a:prstGeom>
          <a:noFill/>
          <a:ln>
            <a:noFill/>
          </a:ln>
        </p:spPr>
        <p:txBody>
          <a:bodyPr wrap="square" rtlCol="0">
            <a:spAutoFit/>
          </a:bodyPr>
          <a:lstStyle/>
          <a:p>
            <a:r>
              <a:rPr lang="en-US" sz="1200" b="1">
                <a:latin typeface="+mj-lt"/>
              </a:rPr>
              <a:t>Northwest=1,118</a:t>
            </a:r>
          </a:p>
          <a:p>
            <a:r>
              <a:rPr lang="en-US" sz="1200" b="1">
                <a:latin typeface="+mj-lt"/>
              </a:rPr>
              <a:t>Northern=2,187</a:t>
            </a:r>
          </a:p>
          <a:p>
            <a:r>
              <a:rPr lang="en-US" sz="1200" b="1">
                <a:latin typeface="+mj-lt"/>
              </a:rPr>
              <a:t>Southwest=1,243</a:t>
            </a:r>
          </a:p>
          <a:p>
            <a:r>
              <a:rPr lang="en-US" sz="1200" b="1">
                <a:latin typeface="+mj-lt"/>
              </a:rPr>
              <a:t>Central=1,293</a:t>
            </a:r>
          </a:p>
          <a:p>
            <a:r>
              <a:rPr lang="en-US" sz="1200" b="1">
                <a:latin typeface="+mj-lt"/>
              </a:rPr>
              <a:t>Eastern=2,727</a:t>
            </a:r>
            <a:endParaRPr lang="en-US" sz="1200" b="1" dirty="0">
              <a:latin typeface="+mj-lt"/>
            </a:endParaRPr>
          </a:p>
        </p:txBody>
      </p:sp>
      <p:sp>
        <p:nvSpPr>
          <p:cNvPr id="17" name="TextBox 16"/>
          <p:cNvSpPr txBox="1"/>
          <p:nvPr/>
        </p:nvSpPr>
        <p:spPr>
          <a:xfrm>
            <a:off x="4608756" y="901868"/>
            <a:ext cx="1767333" cy="1015663"/>
          </a:xfrm>
          <a:prstGeom prst="rect">
            <a:avLst/>
          </a:prstGeom>
          <a:noFill/>
          <a:ln>
            <a:noFill/>
          </a:ln>
        </p:spPr>
        <p:txBody>
          <a:bodyPr wrap="square" rtlCol="0">
            <a:spAutoFit/>
          </a:bodyPr>
          <a:lstStyle/>
          <a:p>
            <a:r>
              <a:rPr lang="en-US" sz="1200" b="1">
                <a:latin typeface="+mj-lt"/>
              </a:rPr>
              <a:t>Northwest=1,039</a:t>
            </a:r>
          </a:p>
          <a:p>
            <a:r>
              <a:rPr lang="en-US" sz="1200" b="1">
                <a:latin typeface="+mj-lt"/>
              </a:rPr>
              <a:t>Northern=2,194</a:t>
            </a:r>
          </a:p>
          <a:p>
            <a:r>
              <a:rPr lang="en-US" sz="1200" b="1">
                <a:latin typeface="+mj-lt"/>
              </a:rPr>
              <a:t>Southwest=1,203</a:t>
            </a:r>
          </a:p>
          <a:p>
            <a:r>
              <a:rPr lang="en-US" sz="1200" b="1">
                <a:latin typeface="+mj-lt"/>
              </a:rPr>
              <a:t>Central=1,192</a:t>
            </a:r>
          </a:p>
          <a:p>
            <a:r>
              <a:rPr lang="en-US" sz="1200" b="1">
                <a:latin typeface="+mj-lt"/>
              </a:rPr>
              <a:t>Eastern=3,102</a:t>
            </a:r>
            <a:endParaRPr lang="en-US" sz="1200" b="1" dirty="0">
              <a:latin typeface="+mj-lt"/>
            </a:endParaRPr>
          </a:p>
        </p:txBody>
      </p:sp>
      <p:graphicFrame>
        <p:nvGraphicFramePr>
          <p:cNvPr id="12" name="Chart 11"/>
          <p:cNvGraphicFramePr>
            <a:graphicFrameLocks/>
          </p:cNvGraphicFramePr>
          <p:nvPr>
            <p:extLst>
              <p:ext uri="{D42A27DB-BD31-4B8C-83A1-F6EECF244321}">
                <p14:modId xmlns:p14="http://schemas.microsoft.com/office/powerpoint/2010/main" val="4113227454"/>
              </p:ext>
            </p:extLst>
          </p:nvPr>
        </p:nvGraphicFramePr>
        <p:xfrm>
          <a:off x="0" y="1917531"/>
          <a:ext cx="9067799" cy="4221769"/>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Box 17"/>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spTree>
    <p:extLst>
      <p:ext uri="{BB962C8B-B14F-4D97-AF65-F5344CB8AC3E}">
        <p14:creationId xmlns:p14="http://schemas.microsoft.com/office/powerpoint/2010/main" val="37732318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Performance Measures</a:t>
            </a:r>
            <a:br>
              <a:rPr lang="en-US" dirty="0" smtClean="0"/>
            </a:br>
            <a:r>
              <a:rPr lang="en-US" dirty="0"/>
              <a:t>	</a:t>
            </a:r>
            <a:r>
              <a:rPr lang="en-US" dirty="0" smtClean="0"/>
              <a:t>Summary</a:t>
            </a:r>
            <a:endParaRPr lang="en-US" dirty="0"/>
          </a:p>
        </p:txBody>
      </p:sp>
    </p:spTree>
    <p:extLst>
      <p:ext uri="{BB962C8B-B14F-4D97-AF65-F5344CB8AC3E}">
        <p14:creationId xmlns:p14="http://schemas.microsoft.com/office/powerpoint/2010/main" val="3013311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lstStyle/>
          <a:p>
            <a:r>
              <a:rPr lang="en-US" dirty="0" smtClean="0"/>
              <a:t>Summary of Cross-Parts Measures</a:t>
            </a:r>
            <a:endParaRPr lang="en-US" dirty="0"/>
          </a:p>
        </p:txBody>
      </p:sp>
      <p:sp>
        <p:nvSpPr>
          <p:cNvPr id="3" name="Content Placeholder 2"/>
          <p:cNvSpPr>
            <a:spLocks noGrp="1"/>
          </p:cNvSpPr>
          <p:nvPr>
            <p:ph idx="1"/>
          </p:nvPr>
        </p:nvSpPr>
        <p:spPr>
          <a:xfrm>
            <a:off x="381000" y="990600"/>
            <a:ext cx="8305800" cy="5410200"/>
          </a:xfrm>
        </p:spPr>
        <p:txBody>
          <a:bodyPr>
            <a:normAutofit/>
          </a:bodyPr>
          <a:lstStyle/>
          <a:p>
            <a:pPr>
              <a:buFont typeface="Arial" pitchFamily="34" charset="0"/>
              <a:buChar char="•"/>
            </a:pPr>
            <a:r>
              <a:rPr lang="en-US" dirty="0" smtClean="0">
                <a:solidFill>
                  <a:schemeClr val="tx1"/>
                </a:solidFill>
              </a:rPr>
              <a:t>Linkage to care within 30 days and viral suppression are continuing to increase and have passed the NHAS goal. </a:t>
            </a:r>
          </a:p>
          <a:p>
            <a:pPr marL="0" indent="0"/>
            <a:endParaRPr lang="en-US" dirty="0" smtClean="0">
              <a:solidFill>
                <a:schemeClr val="tx1"/>
              </a:solidFill>
            </a:endParaRPr>
          </a:p>
          <a:p>
            <a:pPr>
              <a:buFont typeface="Arial" pitchFamily="34" charset="0"/>
              <a:buChar char="•"/>
            </a:pPr>
            <a:r>
              <a:rPr lang="en-US" dirty="0" smtClean="0">
                <a:solidFill>
                  <a:schemeClr val="tx1"/>
                </a:solidFill>
              </a:rPr>
              <a:t>Retention in care still an area for improvement, but numbers are expected to increase slightly for 2019 as data is received</a:t>
            </a:r>
          </a:p>
          <a:p>
            <a:pPr marL="0" indent="0"/>
            <a:endParaRPr lang="en-US" dirty="0" smtClean="0">
              <a:solidFill>
                <a:schemeClr val="tx1"/>
              </a:solidFill>
            </a:endParaRPr>
          </a:p>
          <a:p>
            <a:pPr>
              <a:buFont typeface="Arial" pitchFamily="34" charset="0"/>
              <a:buChar char="•"/>
            </a:pPr>
            <a:r>
              <a:rPr lang="en-US" dirty="0" smtClean="0">
                <a:solidFill>
                  <a:schemeClr val="tx1"/>
                </a:solidFill>
              </a:rPr>
              <a:t>Disparities </a:t>
            </a:r>
            <a:r>
              <a:rPr lang="en-US" dirty="0">
                <a:solidFill>
                  <a:schemeClr val="tx1"/>
                </a:solidFill>
              </a:rPr>
              <a:t>among </a:t>
            </a:r>
            <a:r>
              <a:rPr lang="en-US" dirty="0" smtClean="0">
                <a:solidFill>
                  <a:schemeClr val="tx1"/>
                </a:solidFill>
              </a:rPr>
              <a:t>race/ethnicity, gender, </a:t>
            </a:r>
            <a:r>
              <a:rPr lang="en-US" dirty="0">
                <a:solidFill>
                  <a:schemeClr val="tx1"/>
                </a:solidFill>
              </a:rPr>
              <a:t>and age </a:t>
            </a:r>
            <a:r>
              <a:rPr lang="en-US" dirty="0" smtClean="0">
                <a:solidFill>
                  <a:schemeClr val="tx1"/>
                </a:solidFill>
              </a:rPr>
              <a:t>show improvement, but there are still areas to work on:</a:t>
            </a:r>
          </a:p>
          <a:p>
            <a:pPr lvl="1">
              <a:buFont typeface="Arial" pitchFamily="34" charset="0"/>
              <a:buChar char="•"/>
            </a:pPr>
            <a:r>
              <a:rPr lang="en-US" dirty="0" smtClean="0">
                <a:solidFill>
                  <a:schemeClr val="tx1"/>
                </a:solidFill>
              </a:rPr>
              <a:t>Black clients have much lower viral suppression rates that are trending downwards</a:t>
            </a:r>
          </a:p>
          <a:p>
            <a:pPr lvl="1">
              <a:buFont typeface="Arial" pitchFamily="34" charset="0"/>
              <a:buChar char="•"/>
            </a:pPr>
            <a:r>
              <a:rPr lang="en-US" dirty="0" smtClean="0">
                <a:solidFill>
                  <a:schemeClr val="tx1"/>
                </a:solidFill>
              </a:rPr>
              <a:t>Younger clients are have lower viral suppression rates, linkage rates, and retention rates</a:t>
            </a:r>
          </a:p>
        </p:txBody>
      </p:sp>
    </p:spTree>
    <p:extLst>
      <p:ext uri="{BB962C8B-B14F-4D97-AF65-F5344CB8AC3E}">
        <p14:creationId xmlns:p14="http://schemas.microsoft.com/office/powerpoint/2010/main" val="27904664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427"/>
            <a:ext cx="8229600" cy="1143000"/>
          </a:xfrm>
        </p:spPr>
        <p:txBody>
          <a:bodyPr/>
          <a:lstStyle/>
          <a:p>
            <a:pPr algn="ctr"/>
            <a:r>
              <a:rPr lang="en-US" dirty="0" smtClean="0"/>
              <a:t>REDCap Tidbits</a:t>
            </a:r>
            <a:endParaRPr lang="en-US" dirty="0"/>
          </a:p>
        </p:txBody>
      </p:sp>
      <p:sp>
        <p:nvSpPr>
          <p:cNvPr id="3" name="Content Placeholder 2"/>
          <p:cNvSpPr>
            <a:spLocks noGrp="1"/>
          </p:cNvSpPr>
          <p:nvPr>
            <p:ph idx="1"/>
          </p:nvPr>
        </p:nvSpPr>
        <p:spPr>
          <a:xfrm>
            <a:off x="457200" y="1143000"/>
            <a:ext cx="8229600" cy="5638800"/>
          </a:xfrm>
        </p:spPr>
        <p:txBody>
          <a:bodyPr/>
          <a:lstStyle/>
          <a:p>
            <a:pPr>
              <a:buFont typeface="Arial" panose="020B0604020202020204" pitchFamily="34" charset="0"/>
              <a:buChar char="•"/>
            </a:pPr>
            <a:r>
              <a:rPr lang="en-US" sz="2800" dirty="0" err="1" smtClean="0"/>
              <a:t>CareWare</a:t>
            </a:r>
            <a:r>
              <a:rPr lang="en-US" sz="2800" dirty="0" smtClean="0"/>
              <a:t>-only agencies do not use </a:t>
            </a:r>
            <a:r>
              <a:rPr lang="en-US" sz="2800" dirty="0" err="1" smtClean="0"/>
              <a:t>RedCap</a:t>
            </a:r>
            <a:r>
              <a:rPr lang="en-US" sz="2800" dirty="0" smtClean="0"/>
              <a:t> system, will send files via </a:t>
            </a:r>
            <a:r>
              <a:rPr lang="en-US" sz="2800" dirty="0" err="1" smtClean="0"/>
              <a:t>sFTP</a:t>
            </a:r>
            <a:endParaRPr lang="en-US" sz="2800" dirty="0" smtClean="0"/>
          </a:p>
          <a:p>
            <a:pPr>
              <a:buFont typeface="Arial" panose="020B0604020202020204" pitchFamily="34" charset="0"/>
              <a:buChar char="•"/>
            </a:pPr>
            <a:r>
              <a:rPr lang="en-US" sz="2800" dirty="0" smtClean="0"/>
              <a:t>Enter data into REDCap currently, until new system gets up &amp; going. </a:t>
            </a:r>
          </a:p>
          <a:p>
            <a:pPr>
              <a:buFont typeface="Arial" panose="020B0604020202020204" pitchFamily="34" charset="0"/>
              <a:buChar char="•"/>
            </a:pPr>
            <a:r>
              <a:rPr lang="en-US" sz="2800" dirty="0" smtClean="0"/>
              <a:t>Monthly aggregated reports will be available from REDCap data, but any other reports or needs for client-level data will require an electronic request submission</a:t>
            </a:r>
          </a:p>
          <a:p>
            <a:pPr>
              <a:buFont typeface="Arial" panose="020B0604020202020204" pitchFamily="34" charset="0"/>
              <a:buChar char="•"/>
            </a:pPr>
            <a:r>
              <a:rPr lang="en-US" sz="2800" dirty="0"/>
              <a:t>Resources and training recordings are located on website </a:t>
            </a:r>
          </a:p>
          <a:p>
            <a:pPr>
              <a:buFont typeface="Arial" panose="020B0604020202020204" pitchFamily="34" charset="0"/>
              <a:buChar char="•"/>
            </a:pPr>
            <a:endParaRPr lang="en-US" sz="2000" dirty="0" smtClean="0"/>
          </a:p>
          <a:p>
            <a:pPr marL="0" indent="0"/>
            <a:endParaRPr lang="en-US" sz="2000" dirty="0" smtClean="0"/>
          </a:p>
        </p:txBody>
      </p:sp>
    </p:spTree>
    <p:extLst>
      <p:ext uri="{BB962C8B-B14F-4D97-AF65-F5344CB8AC3E}">
        <p14:creationId xmlns:p14="http://schemas.microsoft.com/office/powerpoint/2010/main" val="18085024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24000"/>
            <a:ext cx="4100593" cy="44196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4800" y="1523999"/>
            <a:ext cx="5029200" cy="4405393"/>
          </a:xfrm>
          <a:prstGeom prst="rect">
            <a:avLst/>
          </a:prstGeom>
        </p:spPr>
      </p:pic>
      <p:sp>
        <p:nvSpPr>
          <p:cNvPr id="6" name="Title 5"/>
          <p:cNvSpPr>
            <a:spLocks noGrp="1"/>
          </p:cNvSpPr>
          <p:nvPr>
            <p:ph type="title"/>
          </p:nvPr>
        </p:nvSpPr>
        <p:spPr/>
        <p:txBody>
          <a:bodyPr/>
          <a:lstStyle/>
          <a:p>
            <a:pPr algn="ctr"/>
            <a:r>
              <a:rPr lang="en-US" dirty="0" err="1" smtClean="0"/>
              <a:t>REDCap</a:t>
            </a:r>
            <a:r>
              <a:rPr lang="en-US" dirty="0" smtClean="0"/>
              <a:t> Electronic Data/Report Request</a:t>
            </a:r>
            <a:endParaRPr lang="en-US" dirty="0"/>
          </a:p>
        </p:txBody>
      </p:sp>
    </p:spTree>
    <p:extLst>
      <p:ext uri="{BB962C8B-B14F-4D97-AF65-F5344CB8AC3E}">
        <p14:creationId xmlns:p14="http://schemas.microsoft.com/office/powerpoint/2010/main" val="17667753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304800"/>
            <a:ext cx="6067687" cy="646331"/>
          </a:xfrm>
          <a:prstGeom prst="rect">
            <a:avLst/>
          </a:prstGeom>
        </p:spPr>
        <p:txBody>
          <a:bodyPr wrap="none">
            <a:spAutoFit/>
          </a:bodyPr>
          <a:lstStyle/>
          <a:p>
            <a:r>
              <a:rPr lang="en-US" sz="3600" kern="0" dirty="0">
                <a:solidFill>
                  <a:srgbClr val="003366"/>
                </a:solidFill>
                <a:latin typeface="Trebuchet MS"/>
                <a:ea typeface="+mj-ea"/>
                <a:cs typeface="+mj-cs"/>
              </a:rPr>
              <a:t>REDCap </a:t>
            </a:r>
            <a:r>
              <a:rPr lang="en-US" sz="3600" kern="0" dirty="0" smtClean="0">
                <a:solidFill>
                  <a:srgbClr val="003366"/>
                </a:solidFill>
                <a:latin typeface="Trebuchet MS"/>
                <a:ea typeface="+mj-ea"/>
                <a:cs typeface="+mj-cs"/>
              </a:rPr>
              <a:t>Contact Information</a:t>
            </a:r>
            <a:endParaRPr lang="en-US" dirty="0"/>
          </a:p>
        </p:txBody>
      </p:sp>
      <p:sp>
        <p:nvSpPr>
          <p:cNvPr id="3" name="Rectangle 2"/>
          <p:cNvSpPr/>
          <p:nvPr/>
        </p:nvSpPr>
        <p:spPr>
          <a:xfrm>
            <a:off x="990600" y="1371600"/>
            <a:ext cx="6629400" cy="3797963"/>
          </a:xfrm>
          <a:prstGeom prst="rect">
            <a:avLst/>
          </a:prstGeom>
        </p:spPr>
        <p:txBody>
          <a:bodyPr wrap="square">
            <a:spAutoFit/>
          </a:bodyPr>
          <a:lstStyle/>
          <a:p>
            <a:pPr lvl="0" eaLnBrk="0" hangingPunct="0">
              <a:spcBef>
                <a:spcPct val="20000"/>
              </a:spcBef>
            </a:pPr>
            <a:r>
              <a:rPr lang="en-US" sz="2800" kern="0" dirty="0" smtClean="0">
                <a:solidFill>
                  <a:srgbClr val="4D4D4D"/>
                </a:solidFill>
                <a:latin typeface="Trebuchet MS"/>
              </a:rPr>
              <a:t>Webpage: </a:t>
            </a:r>
            <a:r>
              <a:rPr lang="en-US" sz="2800" kern="0" dirty="0" smtClean="0">
                <a:solidFill>
                  <a:srgbClr val="4D4D4D"/>
                </a:solidFill>
                <a:latin typeface="Trebuchet MS"/>
                <a:hlinkClick r:id="rId2"/>
              </a:rPr>
              <a:t>http</a:t>
            </a:r>
            <a:r>
              <a:rPr lang="en-US" sz="2800" kern="0" dirty="0">
                <a:solidFill>
                  <a:srgbClr val="4D4D4D"/>
                </a:solidFill>
                <a:latin typeface="Trebuchet MS"/>
                <a:hlinkClick r:id="rId2"/>
              </a:rPr>
              <a:t>://www.vdh.virginia.gov/disease-prevention/redcap</a:t>
            </a:r>
            <a:r>
              <a:rPr lang="en-US" sz="2800" kern="0" dirty="0" smtClean="0">
                <a:solidFill>
                  <a:srgbClr val="4D4D4D"/>
                </a:solidFill>
                <a:latin typeface="Trebuchet MS"/>
                <a:hlinkClick r:id="rId2"/>
              </a:rPr>
              <a:t>/</a:t>
            </a:r>
            <a:endParaRPr lang="en-US" sz="2800" kern="0" dirty="0" smtClean="0">
              <a:solidFill>
                <a:srgbClr val="4D4D4D"/>
              </a:solidFill>
              <a:latin typeface="Trebuchet MS"/>
            </a:endParaRPr>
          </a:p>
          <a:p>
            <a:pPr eaLnBrk="0" hangingPunct="0">
              <a:spcBef>
                <a:spcPct val="20000"/>
              </a:spcBef>
            </a:pPr>
            <a:r>
              <a:rPr lang="en-US" sz="2800" kern="0" dirty="0" smtClean="0">
                <a:solidFill>
                  <a:srgbClr val="4D4D4D"/>
                </a:solidFill>
                <a:latin typeface="Trebuchet MS"/>
              </a:rPr>
              <a:t>Report Request: </a:t>
            </a:r>
            <a:r>
              <a:rPr lang="en-US" sz="2800" dirty="0">
                <a:hlinkClick r:id="rId3"/>
              </a:rPr>
              <a:t>https://redcap.vdh.virginia.gov/redcap/surveys/index.php?s=MCLCM93E8J</a:t>
            </a:r>
            <a:endParaRPr lang="en-US" sz="2800" dirty="0"/>
          </a:p>
          <a:p>
            <a:pPr lvl="0" eaLnBrk="0" hangingPunct="0">
              <a:spcBef>
                <a:spcPct val="20000"/>
              </a:spcBef>
            </a:pPr>
            <a:r>
              <a:rPr lang="en-US" sz="2800" kern="0" dirty="0" smtClean="0">
                <a:solidFill>
                  <a:srgbClr val="4D4D4D"/>
                </a:solidFill>
                <a:latin typeface="Trebuchet MS"/>
              </a:rPr>
              <a:t>Email</a:t>
            </a:r>
            <a:r>
              <a:rPr lang="en-US" sz="2800" kern="0" dirty="0">
                <a:solidFill>
                  <a:srgbClr val="4D4D4D"/>
                </a:solidFill>
                <a:latin typeface="Trebuchet MS"/>
              </a:rPr>
              <a:t>: </a:t>
            </a:r>
            <a:r>
              <a:rPr lang="en-US" sz="2800" kern="0" dirty="0" smtClean="0">
                <a:solidFill>
                  <a:srgbClr val="4D4D4D"/>
                </a:solidFill>
                <a:latin typeface="Trebuchet MS"/>
                <a:hlinkClick r:id="rId4"/>
              </a:rPr>
              <a:t>DDPRedCap@vdh.virginia.gov</a:t>
            </a:r>
            <a:endParaRPr lang="en-US" sz="2800" kern="0" dirty="0">
              <a:solidFill>
                <a:srgbClr val="4D4D4D"/>
              </a:solidFill>
              <a:latin typeface="Trebuchet MS"/>
            </a:endParaRPr>
          </a:p>
          <a:p>
            <a:pPr lvl="0" eaLnBrk="0" hangingPunct="0">
              <a:spcBef>
                <a:spcPct val="20000"/>
              </a:spcBef>
            </a:pPr>
            <a:r>
              <a:rPr lang="en-US" sz="2800" kern="0" dirty="0" smtClean="0">
                <a:solidFill>
                  <a:srgbClr val="4D4D4D"/>
                </a:solidFill>
                <a:latin typeface="Trebuchet MS"/>
              </a:rPr>
              <a:t>Phone</a:t>
            </a:r>
            <a:r>
              <a:rPr lang="en-US" sz="2800" kern="0" dirty="0">
                <a:solidFill>
                  <a:srgbClr val="4D4D4D"/>
                </a:solidFill>
                <a:latin typeface="Trebuchet MS"/>
              </a:rPr>
              <a:t>: 804-441-4194</a:t>
            </a:r>
          </a:p>
        </p:txBody>
      </p:sp>
    </p:spTree>
    <p:extLst>
      <p:ext uri="{BB962C8B-B14F-4D97-AF65-F5344CB8AC3E}">
        <p14:creationId xmlns:p14="http://schemas.microsoft.com/office/powerpoint/2010/main" val="39271736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229600" cy="1143000"/>
          </a:xfrm>
        </p:spPr>
        <p:txBody>
          <a:bodyPr/>
          <a:lstStyle/>
          <a:p>
            <a:r>
              <a:rPr lang="en-US" dirty="0" smtClean="0"/>
              <a:t>Questions?</a:t>
            </a:r>
            <a:endParaRPr lang="en-US" dirty="0"/>
          </a:p>
        </p:txBody>
      </p:sp>
      <p:sp>
        <p:nvSpPr>
          <p:cNvPr id="3" name="Content Placeholder 2"/>
          <p:cNvSpPr>
            <a:spLocks noGrp="1"/>
          </p:cNvSpPr>
          <p:nvPr>
            <p:ph idx="1"/>
          </p:nvPr>
        </p:nvSpPr>
        <p:spPr>
          <a:xfrm>
            <a:off x="304800" y="1417638"/>
            <a:ext cx="4572000" cy="4800600"/>
          </a:xfrm>
        </p:spPr>
        <p:txBody>
          <a:bodyPr/>
          <a:lstStyle/>
          <a:p>
            <a:r>
              <a:rPr lang="en-US" b="1" dirty="0" smtClean="0">
                <a:solidFill>
                  <a:schemeClr val="tx1"/>
                </a:solidFill>
              </a:rPr>
              <a:t>Carrie Walker</a:t>
            </a:r>
          </a:p>
          <a:p>
            <a:r>
              <a:rPr lang="en-US" dirty="0" smtClean="0">
                <a:solidFill>
                  <a:schemeClr val="tx1"/>
                </a:solidFill>
              </a:rPr>
              <a:t>HIV Care Services Analyst</a:t>
            </a:r>
          </a:p>
          <a:p>
            <a:r>
              <a:rPr lang="en-US" dirty="0" smtClean="0">
                <a:solidFill>
                  <a:schemeClr val="tx1"/>
                </a:solidFill>
              </a:rPr>
              <a:t>Virginia Department of Health</a:t>
            </a:r>
          </a:p>
          <a:p>
            <a:r>
              <a:rPr lang="en-US" dirty="0" smtClean="0">
                <a:hlinkClick r:id="rId3"/>
              </a:rPr>
              <a:t>Carrie.Walker@vdh.virginia.gov</a:t>
            </a:r>
            <a:r>
              <a:rPr lang="en-US" dirty="0" smtClean="0"/>
              <a:t>  </a:t>
            </a:r>
            <a:endParaRPr lang="en-US" dirty="0"/>
          </a:p>
          <a:p>
            <a:r>
              <a:rPr lang="en-US" dirty="0" smtClean="0">
                <a:solidFill>
                  <a:srgbClr val="0070C0"/>
                </a:solidFill>
              </a:rPr>
              <a:t>804-864-7972</a:t>
            </a:r>
          </a:p>
          <a:p>
            <a:endParaRPr lang="en-US" sz="2200" dirty="0" smtClean="0"/>
          </a:p>
          <a:p>
            <a:endParaRPr lang="en-US" sz="2200" dirty="0"/>
          </a:p>
        </p:txBody>
      </p:sp>
      <p:sp>
        <p:nvSpPr>
          <p:cNvPr id="4" name="Content Placeholder 2"/>
          <p:cNvSpPr txBox="1">
            <a:spLocks/>
          </p:cNvSpPr>
          <p:nvPr/>
        </p:nvSpPr>
        <p:spPr bwMode="auto">
          <a:xfrm>
            <a:off x="4876800" y="1600200"/>
            <a:ext cx="43434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defRPr sz="2400">
                <a:solidFill>
                  <a:srgbClr val="4D4D4D"/>
                </a:solidFill>
                <a:latin typeface="+mn-lt"/>
                <a:ea typeface="+mn-ea"/>
                <a:cs typeface="+mn-cs"/>
              </a:defRPr>
            </a:lvl1pPr>
            <a:lvl2pPr marL="742950" indent="-285750" algn="l" rtl="0" eaLnBrk="0" fontAlgn="base" hangingPunct="0">
              <a:spcBef>
                <a:spcPct val="20000"/>
              </a:spcBef>
              <a:spcAft>
                <a:spcPct val="0"/>
              </a:spcAft>
              <a:buChar char="•"/>
              <a:defRPr sz="2400">
                <a:solidFill>
                  <a:srgbClr val="777777"/>
                </a:solidFill>
                <a:latin typeface="+mn-lt"/>
              </a:defRPr>
            </a:lvl2pPr>
            <a:lvl3pPr marL="1143000" indent="-228600" algn="l" rtl="0" eaLnBrk="0" fontAlgn="base" hangingPunct="0">
              <a:spcBef>
                <a:spcPct val="20000"/>
              </a:spcBef>
              <a:spcAft>
                <a:spcPct val="0"/>
              </a:spcAft>
              <a:buChar char="•"/>
              <a:defRPr sz="2400">
                <a:solidFill>
                  <a:srgbClr val="777777"/>
                </a:solidFill>
                <a:latin typeface="+mn-lt"/>
              </a:defRPr>
            </a:lvl3pPr>
            <a:lvl4pPr marL="1600200" indent="-228600" algn="l" rtl="0" eaLnBrk="0" fontAlgn="base" hangingPunct="0">
              <a:spcBef>
                <a:spcPct val="20000"/>
              </a:spcBef>
              <a:spcAft>
                <a:spcPct val="0"/>
              </a:spcAft>
              <a:buChar char="•"/>
              <a:defRPr sz="2400">
                <a:solidFill>
                  <a:srgbClr val="777777"/>
                </a:solidFill>
                <a:latin typeface="+mn-lt"/>
              </a:defRPr>
            </a:lvl4pPr>
            <a:lvl5pPr marL="2057400" indent="-228600" algn="l" rtl="0" eaLnBrk="0" fontAlgn="base" hangingPunct="0">
              <a:spcBef>
                <a:spcPct val="20000"/>
              </a:spcBef>
              <a:spcAft>
                <a:spcPct val="0"/>
              </a:spcAft>
              <a:buChar char="•"/>
              <a:defRPr sz="2400">
                <a:solidFill>
                  <a:srgbClr val="777777"/>
                </a:solidFill>
                <a:latin typeface="+mn-lt"/>
              </a:defRPr>
            </a:lvl5pPr>
            <a:lvl6pPr marL="2514600" indent="-228600" algn="l" rtl="0" fontAlgn="base">
              <a:spcBef>
                <a:spcPct val="20000"/>
              </a:spcBef>
              <a:spcAft>
                <a:spcPct val="0"/>
              </a:spcAft>
              <a:buChar char="•"/>
              <a:defRPr sz="2400">
                <a:solidFill>
                  <a:srgbClr val="777777"/>
                </a:solidFill>
                <a:latin typeface="+mn-lt"/>
              </a:defRPr>
            </a:lvl6pPr>
            <a:lvl7pPr marL="2971800" indent="-228600" algn="l" rtl="0" fontAlgn="base">
              <a:spcBef>
                <a:spcPct val="20000"/>
              </a:spcBef>
              <a:spcAft>
                <a:spcPct val="0"/>
              </a:spcAft>
              <a:buChar char="•"/>
              <a:defRPr sz="2400">
                <a:solidFill>
                  <a:srgbClr val="777777"/>
                </a:solidFill>
                <a:latin typeface="+mn-lt"/>
              </a:defRPr>
            </a:lvl7pPr>
            <a:lvl8pPr marL="3429000" indent="-228600" algn="l" rtl="0" fontAlgn="base">
              <a:spcBef>
                <a:spcPct val="20000"/>
              </a:spcBef>
              <a:spcAft>
                <a:spcPct val="0"/>
              </a:spcAft>
              <a:buChar char="•"/>
              <a:defRPr sz="2400">
                <a:solidFill>
                  <a:srgbClr val="777777"/>
                </a:solidFill>
                <a:latin typeface="+mn-lt"/>
              </a:defRPr>
            </a:lvl8pPr>
            <a:lvl9pPr marL="3886200" indent="-228600" algn="l" rtl="0" fontAlgn="base">
              <a:spcBef>
                <a:spcPct val="20000"/>
              </a:spcBef>
              <a:spcAft>
                <a:spcPct val="0"/>
              </a:spcAft>
              <a:buChar char="•"/>
              <a:defRPr sz="2400">
                <a:solidFill>
                  <a:srgbClr val="777777"/>
                </a:solidFill>
                <a:latin typeface="+mn-lt"/>
              </a:defRPr>
            </a:lvl9pPr>
          </a:lstStyle>
          <a:p>
            <a:r>
              <a:rPr lang="en-US" sz="1600" b="1" kern="0" dirty="0" err="1" smtClean="0">
                <a:solidFill>
                  <a:schemeClr val="tx1"/>
                </a:solidFill>
              </a:rPr>
              <a:t>Tinika</a:t>
            </a:r>
            <a:r>
              <a:rPr lang="en-US" sz="1600" b="1" kern="0" dirty="0" smtClean="0">
                <a:solidFill>
                  <a:schemeClr val="tx1"/>
                </a:solidFill>
              </a:rPr>
              <a:t> </a:t>
            </a:r>
            <a:r>
              <a:rPr lang="en-US" sz="1600" b="1" kern="0" dirty="0">
                <a:solidFill>
                  <a:schemeClr val="tx1"/>
                </a:solidFill>
              </a:rPr>
              <a:t>McIntosh-</a:t>
            </a:r>
            <a:r>
              <a:rPr lang="en-US" sz="1600" b="1" kern="0" dirty="0" err="1">
                <a:solidFill>
                  <a:schemeClr val="tx1"/>
                </a:solidFill>
              </a:rPr>
              <a:t>Amouzouvi</a:t>
            </a:r>
            <a:endParaRPr lang="en-US" sz="1600" b="1" kern="0" dirty="0" smtClean="0">
              <a:solidFill>
                <a:schemeClr val="tx1"/>
              </a:solidFill>
            </a:endParaRPr>
          </a:p>
          <a:p>
            <a:r>
              <a:rPr lang="en-US" sz="1600" kern="0" dirty="0" smtClean="0">
                <a:solidFill>
                  <a:schemeClr val="tx1"/>
                </a:solidFill>
              </a:rPr>
              <a:t>Care Markers Data Analyst</a:t>
            </a:r>
          </a:p>
          <a:p>
            <a:r>
              <a:rPr lang="en-US" sz="1600" kern="0" dirty="0" smtClean="0">
                <a:solidFill>
                  <a:schemeClr val="tx1"/>
                </a:solidFill>
              </a:rPr>
              <a:t>Virginia Department of Health</a:t>
            </a:r>
          </a:p>
          <a:p>
            <a:r>
              <a:rPr lang="en-US" sz="1600" kern="0" dirty="0" smtClean="0">
                <a:hlinkClick r:id="rId4"/>
              </a:rPr>
              <a:t>Tinika.McIntosh@vdh.virginia.gov</a:t>
            </a:r>
            <a:r>
              <a:rPr lang="en-US" sz="1600" kern="0" dirty="0" smtClean="0"/>
              <a:t>  </a:t>
            </a:r>
          </a:p>
          <a:p>
            <a:r>
              <a:rPr lang="en-US" sz="1600" kern="0" dirty="0" smtClean="0">
                <a:solidFill>
                  <a:srgbClr val="0070C0"/>
                </a:solidFill>
              </a:rPr>
              <a:t>804-864-7334</a:t>
            </a:r>
          </a:p>
          <a:p>
            <a:endParaRPr lang="en-US" sz="2200" kern="0" dirty="0" smtClean="0"/>
          </a:p>
          <a:p>
            <a:endParaRPr lang="en-US" sz="2200" kern="0" dirty="0"/>
          </a:p>
        </p:txBody>
      </p:sp>
      <p:sp>
        <p:nvSpPr>
          <p:cNvPr id="5" name="Content Placeholder 2"/>
          <p:cNvSpPr txBox="1">
            <a:spLocks/>
          </p:cNvSpPr>
          <p:nvPr/>
        </p:nvSpPr>
        <p:spPr bwMode="auto">
          <a:xfrm>
            <a:off x="4876800" y="3276600"/>
            <a:ext cx="43434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defRPr sz="2400">
                <a:solidFill>
                  <a:srgbClr val="4D4D4D"/>
                </a:solidFill>
                <a:latin typeface="+mn-lt"/>
                <a:ea typeface="+mn-ea"/>
                <a:cs typeface="+mn-cs"/>
              </a:defRPr>
            </a:lvl1pPr>
            <a:lvl2pPr marL="742950" indent="-285750" algn="l" rtl="0" eaLnBrk="0" fontAlgn="base" hangingPunct="0">
              <a:spcBef>
                <a:spcPct val="20000"/>
              </a:spcBef>
              <a:spcAft>
                <a:spcPct val="0"/>
              </a:spcAft>
              <a:buChar char="•"/>
              <a:defRPr sz="2400">
                <a:solidFill>
                  <a:srgbClr val="777777"/>
                </a:solidFill>
                <a:latin typeface="+mn-lt"/>
              </a:defRPr>
            </a:lvl2pPr>
            <a:lvl3pPr marL="1143000" indent="-228600" algn="l" rtl="0" eaLnBrk="0" fontAlgn="base" hangingPunct="0">
              <a:spcBef>
                <a:spcPct val="20000"/>
              </a:spcBef>
              <a:spcAft>
                <a:spcPct val="0"/>
              </a:spcAft>
              <a:buChar char="•"/>
              <a:defRPr sz="2400">
                <a:solidFill>
                  <a:srgbClr val="777777"/>
                </a:solidFill>
                <a:latin typeface="+mn-lt"/>
              </a:defRPr>
            </a:lvl3pPr>
            <a:lvl4pPr marL="1600200" indent="-228600" algn="l" rtl="0" eaLnBrk="0" fontAlgn="base" hangingPunct="0">
              <a:spcBef>
                <a:spcPct val="20000"/>
              </a:spcBef>
              <a:spcAft>
                <a:spcPct val="0"/>
              </a:spcAft>
              <a:buChar char="•"/>
              <a:defRPr sz="2400">
                <a:solidFill>
                  <a:srgbClr val="777777"/>
                </a:solidFill>
                <a:latin typeface="+mn-lt"/>
              </a:defRPr>
            </a:lvl4pPr>
            <a:lvl5pPr marL="2057400" indent="-228600" algn="l" rtl="0" eaLnBrk="0" fontAlgn="base" hangingPunct="0">
              <a:spcBef>
                <a:spcPct val="20000"/>
              </a:spcBef>
              <a:spcAft>
                <a:spcPct val="0"/>
              </a:spcAft>
              <a:buChar char="•"/>
              <a:defRPr sz="2400">
                <a:solidFill>
                  <a:srgbClr val="777777"/>
                </a:solidFill>
                <a:latin typeface="+mn-lt"/>
              </a:defRPr>
            </a:lvl5pPr>
            <a:lvl6pPr marL="2514600" indent="-228600" algn="l" rtl="0" fontAlgn="base">
              <a:spcBef>
                <a:spcPct val="20000"/>
              </a:spcBef>
              <a:spcAft>
                <a:spcPct val="0"/>
              </a:spcAft>
              <a:buChar char="•"/>
              <a:defRPr sz="2400">
                <a:solidFill>
                  <a:srgbClr val="777777"/>
                </a:solidFill>
                <a:latin typeface="+mn-lt"/>
              </a:defRPr>
            </a:lvl6pPr>
            <a:lvl7pPr marL="2971800" indent="-228600" algn="l" rtl="0" fontAlgn="base">
              <a:spcBef>
                <a:spcPct val="20000"/>
              </a:spcBef>
              <a:spcAft>
                <a:spcPct val="0"/>
              </a:spcAft>
              <a:buChar char="•"/>
              <a:defRPr sz="2400">
                <a:solidFill>
                  <a:srgbClr val="777777"/>
                </a:solidFill>
                <a:latin typeface="+mn-lt"/>
              </a:defRPr>
            </a:lvl7pPr>
            <a:lvl8pPr marL="3429000" indent="-228600" algn="l" rtl="0" fontAlgn="base">
              <a:spcBef>
                <a:spcPct val="20000"/>
              </a:spcBef>
              <a:spcAft>
                <a:spcPct val="0"/>
              </a:spcAft>
              <a:buChar char="•"/>
              <a:defRPr sz="2400">
                <a:solidFill>
                  <a:srgbClr val="777777"/>
                </a:solidFill>
                <a:latin typeface="+mn-lt"/>
              </a:defRPr>
            </a:lvl8pPr>
            <a:lvl9pPr marL="3886200" indent="-228600" algn="l" rtl="0" fontAlgn="base">
              <a:spcBef>
                <a:spcPct val="20000"/>
              </a:spcBef>
              <a:spcAft>
                <a:spcPct val="0"/>
              </a:spcAft>
              <a:buChar char="•"/>
              <a:defRPr sz="2400">
                <a:solidFill>
                  <a:srgbClr val="777777"/>
                </a:solidFill>
                <a:latin typeface="+mn-lt"/>
              </a:defRPr>
            </a:lvl9pPr>
          </a:lstStyle>
          <a:p>
            <a:r>
              <a:rPr lang="en-US" sz="1600" b="1" kern="0" dirty="0" smtClean="0">
                <a:solidFill>
                  <a:schemeClr val="tx1"/>
                </a:solidFill>
              </a:rPr>
              <a:t>Anne Rhodes</a:t>
            </a:r>
          </a:p>
          <a:p>
            <a:r>
              <a:rPr lang="en-US" sz="1600" kern="0" dirty="0" smtClean="0">
                <a:solidFill>
                  <a:schemeClr val="tx1"/>
                </a:solidFill>
              </a:rPr>
              <a:t>Deputy Director</a:t>
            </a:r>
          </a:p>
          <a:p>
            <a:r>
              <a:rPr lang="en-US" sz="1600" kern="0" dirty="0" smtClean="0">
                <a:solidFill>
                  <a:schemeClr val="tx1"/>
                </a:solidFill>
              </a:rPr>
              <a:t>Division of Disease Prevention</a:t>
            </a:r>
          </a:p>
          <a:p>
            <a:r>
              <a:rPr lang="en-US" sz="1600" kern="0" dirty="0" smtClean="0">
                <a:solidFill>
                  <a:schemeClr val="tx1"/>
                </a:solidFill>
              </a:rPr>
              <a:t>Virginia Department of Health</a:t>
            </a:r>
          </a:p>
          <a:p>
            <a:r>
              <a:rPr lang="en-US" sz="1600" kern="0" dirty="0" smtClean="0">
                <a:hlinkClick r:id="rId5"/>
              </a:rPr>
              <a:t>anne.rhodes@vdh.virginia.gov</a:t>
            </a:r>
            <a:r>
              <a:rPr lang="en-US" sz="1600" kern="0" dirty="0" smtClean="0"/>
              <a:t>  </a:t>
            </a:r>
          </a:p>
          <a:p>
            <a:r>
              <a:rPr lang="en-US" sz="1600" kern="0" dirty="0" smtClean="0">
                <a:solidFill>
                  <a:srgbClr val="0070C0"/>
                </a:solidFill>
              </a:rPr>
              <a:t>804-864-8013</a:t>
            </a:r>
          </a:p>
          <a:p>
            <a:endParaRPr lang="en-US" sz="2200" kern="0" dirty="0" smtClean="0"/>
          </a:p>
          <a:p>
            <a:endParaRPr lang="en-US" sz="2200" kern="0" dirty="0"/>
          </a:p>
        </p:txBody>
      </p:sp>
    </p:spTree>
    <p:extLst>
      <p:ext uri="{BB962C8B-B14F-4D97-AF65-F5344CB8AC3E}">
        <p14:creationId xmlns:p14="http://schemas.microsoft.com/office/powerpoint/2010/main" val="845168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p:cNvGraphicFramePr/>
          <p:nvPr>
            <p:extLst>
              <p:ext uri="{D42A27DB-BD31-4B8C-83A1-F6EECF244321}">
                <p14:modId xmlns:p14="http://schemas.microsoft.com/office/powerpoint/2010/main" val="1296184786"/>
              </p:ext>
            </p:extLst>
          </p:nvPr>
        </p:nvGraphicFramePr>
        <p:xfrm>
          <a:off x="152400" y="457200"/>
          <a:ext cx="8763000" cy="5638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45373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722312" y="4406900"/>
            <a:ext cx="8116887" cy="1362075"/>
          </a:xfrm>
        </p:spPr>
        <p:txBody>
          <a:bodyPr/>
          <a:lstStyle/>
          <a:p>
            <a:r>
              <a:rPr lang="en-US" dirty="0" smtClean="0"/>
              <a:t>Performance </a:t>
            </a:r>
            <a:r>
              <a:rPr lang="en-US" dirty="0"/>
              <a:t>Measures</a:t>
            </a:r>
            <a:r>
              <a:rPr lang="en-US" dirty="0" smtClean="0"/>
              <a:t>:</a:t>
            </a:r>
            <a:br>
              <a:rPr lang="en-US" dirty="0" smtClean="0"/>
            </a:br>
            <a:r>
              <a:rPr lang="en-US" dirty="0"/>
              <a:t>	</a:t>
            </a:r>
            <a:r>
              <a:rPr lang="en-US" sz="3600" dirty="0" smtClean="0"/>
              <a:t>June </a:t>
            </a:r>
            <a:r>
              <a:rPr lang="en-US" sz="3600" dirty="0"/>
              <a:t>1, 2018 - May 31, 2019</a:t>
            </a:r>
          </a:p>
        </p:txBody>
      </p:sp>
    </p:spTree>
    <p:extLst>
      <p:ext uri="{BB962C8B-B14F-4D97-AF65-F5344CB8AC3E}">
        <p14:creationId xmlns:p14="http://schemas.microsoft.com/office/powerpoint/2010/main" val="933029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08857" y="0"/>
            <a:ext cx="9361714" cy="914400"/>
          </a:xfrm>
          <a:noFill/>
        </p:spPr>
        <p:txBody>
          <a:bodyPr/>
          <a:lstStyle/>
          <a:p>
            <a:pPr algn="ctr"/>
            <a:r>
              <a:rPr lang="en-US" sz="2000" dirty="0" smtClean="0"/>
              <a:t>Ryan White Performance Measure Outcomes for all Virginia Ryan White Clients (N=8,576) versus all persons living with HIV/AIDS </a:t>
            </a:r>
            <a:r>
              <a:rPr lang="en-US" sz="2000" dirty="0"/>
              <a:t>in Virginia </a:t>
            </a:r>
            <a:r>
              <a:rPr lang="en-US" sz="2000" dirty="0" smtClean="0"/>
              <a:t>(N=24,793), </a:t>
            </a:r>
            <a:br>
              <a:rPr lang="en-US" sz="2000" dirty="0" smtClean="0"/>
            </a:br>
            <a:r>
              <a:rPr lang="en-US" sz="2000" dirty="0"/>
              <a:t>June 2018 - May 2019</a:t>
            </a:r>
          </a:p>
        </p:txBody>
      </p:sp>
      <p:sp>
        <p:nvSpPr>
          <p:cNvPr id="2" name="Rectangle 1"/>
          <p:cNvSpPr/>
          <p:nvPr/>
        </p:nvSpPr>
        <p:spPr>
          <a:xfrm>
            <a:off x="1371600" y="2971800"/>
            <a:ext cx="870751" cy="369332"/>
          </a:xfrm>
          <a:prstGeom prst="rect">
            <a:avLst/>
          </a:prstGeom>
        </p:spPr>
        <p:txBody>
          <a:bodyPr wrap="none">
            <a:spAutoFit/>
          </a:bodyPr>
          <a:lstStyle/>
          <a:p>
            <a:r>
              <a:rPr lang="en-US" b="1" dirty="0" smtClean="0">
                <a:solidFill>
                  <a:schemeClr val="bg1"/>
                </a:solidFill>
              </a:rPr>
              <a:t>n=346</a:t>
            </a:r>
            <a:endParaRPr lang="en-US" b="1" dirty="0">
              <a:solidFill>
                <a:schemeClr val="bg1"/>
              </a:solidFill>
            </a:endParaRPr>
          </a:p>
        </p:txBody>
      </p:sp>
      <p:sp>
        <p:nvSpPr>
          <p:cNvPr id="8" name="Rectangle 7"/>
          <p:cNvSpPr/>
          <p:nvPr/>
        </p:nvSpPr>
        <p:spPr>
          <a:xfrm>
            <a:off x="2242351" y="3739634"/>
            <a:ext cx="845103" cy="369332"/>
          </a:xfrm>
          <a:prstGeom prst="rect">
            <a:avLst/>
          </a:prstGeom>
        </p:spPr>
        <p:txBody>
          <a:bodyPr wrap="none">
            <a:spAutoFit/>
          </a:bodyPr>
          <a:lstStyle/>
          <a:p>
            <a:r>
              <a:rPr lang="en-US" b="1" dirty="0">
                <a:solidFill>
                  <a:schemeClr val="bg1"/>
                </a:solidFill>
              </a:rPr>
              <a:t>n</a:t>
            </a:r>
            <a:r>
              <a:rPr lang="en-US" b="1" dirty="0" smtClean="0">
                <a:solidFill>
                  <a:schemeClr val="bg1"/>
                </a:solidFill>
              </a:rPr>
              <a:t>=865</a:t>
            </a:r>
            <a:endParaRPr lang="en-US" b="1" dirty="0">
              <a:solidFill>
                <a:schemeClr val="bg1"/>
              </a:solidFill>
            </a:endParaRPr>
          </a:p>
        </p:txBody>
      </p:sp>
      <p:sp>
        <p:nvSpPr>
          <p:cNvPr id="10" name="TextBox 9"/>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graphicFrame>
        <p:nvGraphicFramePr>
          <p:cNvPr id="11" name="Chart 10"/>
          <p:cNvGraphicFramePr>
            <a:graphicFrameLocks/>
          </p:cNvGraphicFramePr>
          <p:nvPr>
            <p:extLst>
              <p:ext uri="{D42A27DB-BD31-4B8C-83A1-F6EECF244321}">
                <p14:modId xmlns:p14="http://schemas.microsoft.com/office/powerpoint/2010/main" val="3134449922"/>
              </p:ext>
            </p:extLst>
          </p:nvPr>
        </p:nvGraphicFramePr>
        <p:xfrm>
          <a:off x="0" y="761999"/>
          <a:ext cx="9601200" cy="55626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14947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471" y="304800"/>
            <a:ext cx="9296400" cy="381000"/>
          </a:xfrm>
          <a:noFill/>
        </p:spPr>
        <p:txBody>
          <a:bodyPr/>
          <a:lstStyle/>
          <a:p>
            <a:pPr algn="ctr"/>
            <a:r>
              <a:rPr lang="en-US" sz="2300" dirty="0"/>
              <a:t>Performance Measure Outcomes Among all Virginia Ryan White Clients </a:t>
            </a:r>
            <a:r>
              <a:rPr lang="en-US" sz="2300" dirty="0" smtClean="0"/>
              <a:t>Served in </a:t>
            </a:r>
            <a:r>
              <a:rPr lang="en-US" sz="2300" dirty="0"/>
              <a:t>June 2018 - May 2019 (</a:t>
            </a:r>
            <a:r>
              <a:rPr lang="en-US" sz="2300" dirty="0" smtClean="0"/>
              <a:t>n=8,576) </a:t>
            </a:r>
            <a:br>
              <a:rPr lang="en-US" sz="2300" dirty="0" smtClean="0"/>
            </a:br>
            <a:r>
              <a:rPr lang="en-US" sz="2300" dirty="0" smtClean="0"/>
              <a:t>by Sex at Birth</a:t>
            </a:r>
            <a:endParaRPr lang="en-US" sz="2300" dirty="0"/>
          </a:p>
        </p:txBody>
      </p:sp>
      <p:graphicFrame>
        <p:nvGraphicFramePr>
          <p:cNvPr id="10" name="Chart 9"/>
          <p:cNvGraphicFramePr>
            <a:graphicFrameLocks/>
          </p:cNvGraphicFramePr>
          <p:nvPr>
            <p:extLst>
              <p:ext uri="{D42A27DB-BD31-4B8C-83A1-F6EECF244321}">
                <p14:modId xmlns:p14="http://schemas.microsoft.com/office/powerpoint/2010/main" val="3280130834"/>
              </p:ext>
            </p:extLst>
          </p:nvPr>
        </p:nvGraphicFramePr>
        <p:xfrm>
          <a:off x="34159" y="1143000"/>
          <a:ext cx="911177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7883" y="6324600"/>
            <a:ext cx="8534400" cy="261610"/>
          </a:xfrm>
          <a:prstGeom prst="rect">
            <a:avLst/>
          </a:prstGeom>
          <a:noFill/>
        </p:spPr>
        <p:txBody>
          <a:bodyPr wrap="square" rtlCol="0">
            <a:spAutoFit/>
          </a:bodyPr>
          <a:lstStyle/>
          <a:p>
            <a:r>
              <a:rPr lang="en-US" sz="1100" i="1" dirty="0"/>
              <a:t>Data reported to Virginia Department of Health as of </a:t>
            </a:r>
            <a:r>
              <a:rPr lang="en-US" sz="1100" i="1" dirty="0" smtClean="0"/>
              <a:t>July 2019; data </a:t>
            </a:r>
            <a:r>
              <a:rPr lang="en-US" sz="1100" i="1" dirty="0"/>
              <a:t>for </a:t>
            </a:r>
            <a:r>
              <a:rPr lang="en-US" sz="1100" i="1" dirty="0" smtClean="0"/>
              <a:t>2019 are </a:t>
            </a:r>
            <a:r>
              <a:rPr lang="en-US" sz="1100" i="1" dirty="0"/>
              <a:t>preliminary</a:t>
            </a:r>
            <a:r>
              <a:rPr lang="en-US" sz="1100" i="1" dirty="0" smtClean="0"/>
              <a:t>.</a:t>
            </a:r>
            <a:endParaRPr lang="en-US" sz="1100" i="1" dirty="0"/>
          </a:p>
        </p:txBody>
      </p:sp>
    </p:spTree>
    <p:extLst>
      <p:ext uri="{BB962C8B-B14F-4D97-AF65-F5344CB8AC3E}">
        <p14:creationId xmlns:p14="http://schemas.microsoft.com/office/powerpoint/2010/main" val="3001409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 y="76648"/>
            <a:ext cx="9296400" cy="639762"/>
          </a:xfrm>
          <a:noFill/>
        </p:spPr>
        <p:txBody>
          <a:bodyPr/>
          <a:lstStyle/>
          <a:p>
            <a:pPr algn="ctr"/>
            <a:r>
              <a:rPr lang="en-US" sz="2200" dirty="0"/>
              <a:t>Performance Measure Outcomes Among all Virginia Ryan White Clients Served </a:t>
            </a:r>
            <a:r>
              <a:rPr lang="en-US" sz="2200" dirty="0" smtClean="0"/>
              <a:t>in </a:t>
            </a:r>
            <a:r>
              <a:rPr lang="en-US" sz="2200" dirty="0"/>
              <a:t>June 2018 - May 2019 (n=8,576</a:t>
            </a:r>
            <a:r>
              <a:rPr lang="en-US" sz="2200" dirty="0" smtClean="0"/>
              <a:t>), by Race/Ethnicity</a:t>
            </a:r>
            <a:endParaRPr lang="en-US" sz="2200" dirty="0"/>
          </a:p>
        </p:txBody>
      </p:sp>
      <p:sp>
        <p:nvSpPr>
          <p:cNvPr id="5" name="TextBox 4"/>
          <p:cNvSpPr txBox="1"/>
          <p:nvPr/>
        </p:nvSpPr>
        <p:spPr>
          <a:xfrm>
            <a:off x="76200" y="5985769"/>
            <a:ext cx="8534400" cy="600164"/>
          </a:xfrm>
          <a:prstGeom prst="rect">
            <a:avLst/>
          </a:prstGeom>
          <a:noFill/>
        </p:spPr>
        <p:txBody>
          <a:bodyPr wrap="square" rtlCol="0">
            <a:spAutoFit/>
          </a:bodyPr>
          <a:lstStyle/>
          <a:p>
            <a:r>
              <a:rPr lang="en-US" sz="1100" i="1" dirty="0" smtClean="0"/>
              <a:t>*Other includes Asian, Pacific Islander, Native American, Native Hawaiian, Alaskan Native, or Multi-race.</a:t>
            </a:r>
          </a:p>
          <a:p>
            <a:r>
              <a:rPr lang="en-US" sz="1100" i="1" dirty="0" smtClean="0"/>
              <a:t>90 clients had an unknown race at time of data access.</a:t>
            </a:r>
          </a:p>
          <a:p>
            <a:r>
              <a:rPr lang="en-US" sz="1100" i="1" dirty="0"/>
              <a:t>Data reported to Virginia Department of Health as of </a:t>
            </a:r>
            <a:r>
              <a:rPr lang="en-US" sz="1100" i="1" dirty="0" smtClean="0"/>
              <a:t>July 2019; data for 2019 are preliminary.</a:t>
            </a:r>
            <a:endParaRPr lang="en-US" sz="1100" i="1" dirty="0"/>
          </a:p>
        </p:txBody>
      </p:sp>
      <p:graphicFrame>
        <p:nvGraphicFramePr>
          <p:cNvPr id="9" name="Chart 8"/>
          <p:cNvGraphicFramePr>
            <a:graphicFrameLocks/>
          </p:cNvGraphicFramePr>
          <p:nvPr>
            <p:extLst>
              <p:ext uri="{D42A27DB-BD31-4B8C-83A1-F6EECF244321}">
                <p14:modId xmlns:p14="http://schemas.microsoft.com/office/powerpoint/2010/main" val="696197017"/>
              </p:ext>
            </p:extLst>
          </p:nvPr>
        </p:nvGraphicFramePr>
        <p:xfrm>
          <a:off x="152400" y="914400"/>
          <a:ext cx="8915400" cy="4876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43417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76200"/>
            <a:ext cx="9296400" cy="639762"/>
          </a:xfrm>
          <a:noFill/>
        </p:spPr>
        <p:txBody>
          <a:bodyPr/>
          <a:lstStyle/>
          <a:p>
            <a:pPr algn="ctr"/>
            <a:r>
              <a:rPr lang="en-US" sz="2300" dirty="0"/>
              <a:t>Performance Measure Outcomes Among all Virginia Ryan White Clients Served in </a:t>
            </a:r>
            <a:r>
              <a:rPr lang="en-US" sz="2400" dirty="0"/>
              <a:t>June 2018 - May 2019 (n=8,576)</a:t>
            </a:r>
            <a:r>
              <a:rPr lang="en-US" sz="2800" dirty="0" smtClean="0"/>
              <a:t>, </a:t>
            </a:r>
            <a:r>
              <a:rPr lang="en-US" sz="2300" dirty="0" smtClean="0"/>
              <a:t>by Age*</a:t>
            </a:r>
            <a:endParaRPr lang="en-US" sz="2300" dirty="0"/>
          </a:p>
        </p:txBody>
      </p:sp>
      <p:sp>
        <p:nvSpPr>
          <p:cNvPr id="9" name="TextBox 8"/>
          <p:cNvSpPr txBox="1"/>
          <p:nvPr/>
        </p:nvSpPr>
        <p:spPr>
          <a:xfrm>
            <a:off x="0" y="5876836"/>
            <a:ext cx="9144000" cy="430887"/>
          </a:xfrm>
          <a:prstGeom prst="rect">
            <a:avLst/>
          </a:prstGeom>
          <a:noFill/>
        </p:spPr>
        <p:txBody>
          <a:bodyPr wrap="square" rtlCol="0">
            <a:spAutoFit/>
          </a:bodyPr>
          <a:lstStyle/>
          <a:p>
            <a:r>
              <a:rPr lang="en-US" sz="1100" i="1" dirty="0" smtClean="0"/>
              <a:t>*Age at diagnosis is calculated for linkage to HIV care and </a:t>
            </a:r>
            <a:r>
              <a:rPr lang="en-US" sz="1100" i="1" dirty="0"/>
              <a:t>c</a:t>
            </a:r>
            <a:r>
              <a:rPr lang="en-US" sz="1100" i="1" dirty="0" smtClean="0"/>
              <a:t>urrent age as of December 31, 2018 is used for retention and viral suppression.</a:t>
            </a:r>
          </a:p>
          <a:p>
            <a:r>
              <a:rPr lang="en-US" sz="1100" i="1" dirty="0"/>
              <a:t>Data reported to Virginia Department of Health as of </a:t>
            </a:r>
            <a:r>
              <a:rPr lang="en-US" sz="1100" i="1" dirty="0" smtClean="0"/>
              <a:t>July 2019; data for 2019 are preliminary.</a:t>
            </a:r>
            <a:endParaRPr lang="en-US" sz="1100" i="1" dirty="0"/>
          </a:p>
        </p:txBody>
      </p:sp>
      <p:graphicFrame>
        <p:nvGraphicFramePr>
          <p:cNvPr id="13" name="Chart 12"/>
          <p:cNvGraphicFramePr>
            <a:graphicFrameLocks/>
          </p:cNvGraphicFramePr>
          <p:nvPr>
            <p:extLst>
              <p:ext uri="{D42A27DB-BD31-4B8C-83A1-F6EECF244321}">
                <p14:modId xmlns:p14="http://schemas.microsoft.com/office/powerpoint/2010/main" val="767018571"/>
              </p:ext>
            </p:extLst>
          </p:nvPr>
        </p:nvGraphicFramePr>
        <p:xfrm>
          <a:off x="152400" y="1066800"/>
          <a:ext cx="8762999" cy="481003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04383369"/>
      </p:ext>
    </p:extLst>
  </p:cSld>
  <p:clrMapOvr>
    <a:masterClrMapping/>
  </p:clrMapOvr>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28204</TotalTime>
  <Words>4233</Words>
  <Application>Microsoft Office PowerPoint</Application>
  <PresentationFormat>On-screen Show (4:3)</PresentationFormat>
  <Paragraphs>433</Paragraphs>
  <Slides>39</Slides>
  <Notes>35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Calibri</vt:lpstr>
      <vt:lpstr>Trebuchet MS</vt:lpstr>
      <vt:lpstr>1_Default Design</vt:lpstr>
      <vt:lpstr>Ryan White Cross Parts Quality Measures and the National HIV/AIDS Strategy</vt:lpstr>
      <vt:lpstr>Base Definitions</vt:lpstr>
      <vt:lpstr>Care Markers Database: DDP Data Integration</vt:lpstr>
      <vt:lpstr>PowerPoint Presentation</vt:lpstr>
      <vt:lpstr>Performance Measures:  June 1, 2018 - May 31, 2019</vt:lpstr>
      <vt:lpstr>Ryan White Performance Measure Outcomes for all Virginia Ryan White Clients (N=8,576) versus all persons living with HIV/AIDS in Virginia (N=24,793),  June 2018 - May 2019</vt:lpstr>
      <vt:lpstr>Performance Measure Outcomes Among all Virginia Ryan White Clients Served in June 2018 - May 2019 (n=8,576)  by Sex at Birth</vt:lpstr>
      <vt:lpstr>Performance Measure Outcomes Among all Virginia Ryan White Clients Served in June 2018 - May 2019 (n=8,576), by Race/Ethnicity</vt:lpstr>
      <vt:lpstr>Performance Measure Outcomes Among all Virginia Ryan White Clients Served in June 2018 - May 2019 (n=8,576), by Age*</vt:lpstr>
      <vt:lpstr>Performance Measure Outcomes Among all Virginia Ryan White Clients Served in June 2018 - May 2019 (n=8,576), by Region</vt:lpstr>
      <vt:lpstr>Performance Measures   by Timeframe</vt:lpstr>
      <vt:lpstr>Linkage to HIV Care within 30 days</vt:lpstr>
      <vt:lpstr>PowerPoint Presentation</vt:lpstr>
      <vt:lpstr>Retention in HIV Care</vt:lpstr>
      <vt:lpstr>Retention in HIV Care in Virginia Ryan White Population</vt:lpstr>
      <vt:lpstr>Viral Suppression</vt:lpstr>
      <vt:lpstr>Viral Suppression in Virginia Ryan White Population</vt:lpstr>
      <vt:lpstr>Performance Measures   by sex at birth</vt:lpstr>
      <vt:lpstr>Linkage to HIV Care within 30 Days by Sex at Birth in Virginia Ryan White Population</vt:lpstr>
      <vt:lpstr>Retention by Sex at Birth in Virginia Ryan White Population</vt:lpstr>
      <vt:lpstr>Viral Suppression by Sex at Birth in Virginia Ryan White Population</vt:lpstr>
      <vt:lpstr>Performance Measures   by race/ethnicity</vt:lpstr>
      <vt:lpstr>Linkage to HIV care within 30 days by Race/Ethnicity in  Virginia Ryan White Population</vt:lpstr>
      <vt:lpstr>Retention by Race/Ethnicity in Virginia Ryan White Population</vt:lpstr>
      <vt:lpstr>Viral Suppression by Race/Ethnicity in Virginia Ryan White Population</vt:lpstr>
      <vt:lpstr>Performance Measures   by age grouping</vt:lpstr>
      <vt:lpstr>Linkage to HIV care within 30 days by Age at Diagnosis in  Virginia Ryan White Population</vt:lpstr>
      <vt:lpstr>PowerPoint Presentation</vt:lpstr>
      <vt:lpstr>PowerPoint Presentation</vt:lpstr>
      <vt:lpstr>Performance Measures   by Region</vt:lpstr>
      <vt:lpstr>Linkage to HIV Care within 30 days by Health Region in  Virginia Ryan White Population</vt:lpstr>
      <vt:lpstr>PowerPoint Presentation</vt:lpstr>
      <vt:lpstr>PowerPoint Presentation</vt:lpstr>
      <vt:lpstr>Performance Measures  Summary</vt:lpstr>
      <vt:lpstr>Summary of Cross-Parts Measures</vt:lpstr>
      <vt:lpstr>REDCap Tidbits</vt:lpstr>
      <vt:lpstr>REDCap Electronic Data/Report Request</vt:lpstr>
      <vt:lpstr>PowerPoint Presentation</vt:lpstr>
      <vt:lpstr>Questions?</vt:lpstr>
    </vt:vector>
  </TitlesOfParts>
  <Company>Virginia Infrastructure It Partnership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lhughes</dc:creator>
  <cp:lastModifiedBy>Diawara, Safere (VDH)</cp:lastModifiedBy>
  <cp:revision>729</cp:revision>
  <cp:lastPrinted>2019-08-20T19:01:46Z</cp:lastPrinted>
  <dcterms:created xsi:type="dcterms:W3CDTF">2010-08-06T13:03:48Z</dcterms:created>
  <dcterms:modified xsi:type="dcterms:W3CDTF">2021-10-20T19:19:42Z</dcterms:modified>
</cp:coreProperties>
</file>