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80" r:id="rId6"/>
    <p:sldId id="259" r:id="rId7"/>
    <p:sldId id="260" r:id="rId8"/>
    <p:sldId id="274" r:id="rId9"/>
    <p:sldId id="275" r:id="rId10"/>
    <p:sldId id="276" r:id="rId11"/>
    <p:sldId id="277" r:id="rId12"/>
    <p:sldId id="278" r:id="rId13"/>
    <p:sldId id="261" r:id="rId14"/>
    <p:sldId id="262" r:id="rId15"/>
    <p:sldId id="264" r:id="rId16"/>
    <p:sldId id="265" r:id="rId17"/>
    <p:sldId id="266" r:id="rId18"/>
    <p:sldId id="269" r:id="rId19"/>
    <p:sldId id="267" r:id="rId20"/>
    <p:sldId id="268" r:id="rId21"/>
    <p:sldId id="285" r:id="rId22"/>
    <p:sldId id="286" r:id="rId23"/>
    <p:sldId id="270" r:id="rId24"/>
    <p:sldId id="271" r:id="rId25"/>
    <p:sldId id="272" r:id="rId26"/>
    <p:sldId id="263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2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D5B2-2C82-4543-9AA7-12574F72EA1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EE7-385F-4C7C-8D0C-475B14278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D5B2-2C82-4543-9AA7-12574F72EA1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EE7-385F-4C7C-8D0C-475B14278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4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D5B2-2C82-4543-9AA7-12574F72EA1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EE7-385F-4C7C-8D0C-475B14278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4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D5B2-2C82-4543-9AA7-12574F72EA1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EE7-385F-4C7C-8D0C-475B14278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7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D5B2-2C82-4543-9AA7-12574F72EA1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EE7-385F-4C7C-8D0C-475B14278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D5B2-2C82-4543-9AA7-12574F72EA1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EE7-385F-4C7C-8D0C-475B14278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2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D5B2-2C82-4543-9AA7-12574F72EA1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EE7-385F-4C7C-8D0C-475B14278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4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D5B2-2C82-4543-9AA7-12574F72EA1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EE7-385F-4C7C-8D0C-475B14278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2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D5B2-2C82-4543-9AA7-12574F72EA1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EE7-385F-4C7C-8D0C-475B14278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5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D5B2-2C82-4543-9AA7-12574F72EA1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EE7-385F-4C7C-8D0C-475B14278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D5B2-2C82-4543-9AA7-12574F72EA1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EE7-385F-4C7C-8D0C-475B14278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6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0D5B2-2C82-4543-9AA7-12574F72EA1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06EE7-385F-4C7C-8D0C-475B14278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VAMS Call Center Assisted Appointment Scheduling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Recipient – Online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 search conducted by ZIP </a:t>
            </a:r>
            <a:r>
              <a:rPr lang="en-US" dirty="0" smtClean="0"/>
              <a:t>code and clinic type </a:t>
            </a:r>
          </a:p>
          <a:p>
            <a:pPr lvl="1"/>
            <a:r>
              <a:rPr lang="en-US" dirty="0" smtClean="0"/>
              <a:t>Be sure to check “standard clinics” if no clinics appear when searching “limited service” clinics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413" y="3016798"/>
            <a:ext cx="8778075" cy="422447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19606" y="4561173"/>
            <a:ext cx="1554294" cy="52258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73971" y="4507518"/>
            <a:ext cx="1774310" cy="62989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Recipient – Online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 selected and appointment scheduled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962" y="2345385"/>
            <a:ext cx="8778075" cy="422447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42169" y="5654383"/>
            <a:ext cx="4384122" cy="52258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Recipient – Online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Vaccine recipient completes appointment scheduling by selecting date/time and confirming details, receives confirmation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6" y="2689476"/>
            <a:ext cx="5286850" cy="32267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637" y="4175441"/>
            <a:ext cx="5401006" cy="18711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9709" y="4001294"/>
            <a:ext cx="2359922" cy="26779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41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Recipient – Scheduling by 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Vaccine recipient will contact call center</a:t>
            </a:r>
          </a:p>
          <a:p>
            <a:r>
              <a:rPr lang="en-US" dirty="0" smtClean="0"/>
              <a:t>Call center agent will use VAMS to help schedule vaccine appointment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Recipient – Scheduling by 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Call center agent logs into VAMS to access clinic portal</a:t>
            </a:r>
          </a:p>
          <a:p>
            <a:pPr lvl="1"/>
            <a:r>
              <a:rPr lang="en-US" dirty="0" smtClean="0"/>
              <a:t>Access VAMS at vams.cdc.gov</a:t>
            </a:r>
          </a:p>
          <a:p>
            <a:pPr lvl="1"/>
            <a:r>
              <a:rPr lang="en-US" dirty="0" smtClean="0"/>
              <a:t>Login using username and password</a:t>
            </a:r>
          </a:p>
          <a:p>
            <a:pPr lvl="1"/>
            <a:r>
              <a:rPr lang="en-US" dirty="0" smtClean="0"/>
              <a:t>Complete “CAPTCHA” if requested</a:t>
            </a:r>
          </a:p>
          <a:p>
            <a:pPr lvl="1"/>
            <a:r>
              <a:rPr lang="en-US" dirty="0" smtClean="0"/>
              <a:t>Enter two-factor authentication code (received via email or SMS text message)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Recipient – Scheduling by 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2: Locate recipient</a:t>
            </a:r>
          </a:p>
          <a:p>
            <a:pPr lvl="1"/>
            <a:r>
              <a:rPr lang="en-US" dirty="0" smtClean="0"/>
              <a:t>Recipient will have been added by employer/organization using first name, last name, and e-mail</a:t>
            </a:r>
          </a:p>
          <a:p>
            <a:pPr lvl="1"/>
            <a:r>
              <a:rPr lang="en-US" dirty="0" smtClean="0"/>
              <a:t>Click on “Manage Recipients” tab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728" y="3456058"/>
            <a:ext cx="8037790" cy="333249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76463" y="3321121"/>
            <a:ext cx="1651590" cy="744279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Recipient – Scheduling by 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2: Locate recipient </a:t>
            </a:r>
          </a:p>
          <a:p>
            <a:pPr lvl="1"/>
            <a:r>
              <a:rPr lang="en-US" dirty="0" smtClean="0"/>
              <a:t>Enter recipient e-mail address and click “Search”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69" t="5195" r="4741" b="8664"/>
          <a:stretch/>
        </p:blipFill>
        <p:spPr>
          <a:xfrm>
            <a:off x="2239814" y="3157164"/>
            <a:ext cx="7712372" cy="30197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22557" y="4001294"/>
            <a:ext cx="1987430" cy="52258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38846" y="5694748"/>
            <a:ext cx="1095679" cy="617152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Recipient – Scheduling by 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2: Locate recipient </a:t>
            </a:r>
          </a:p>
          <a:p>
            <a:pPr lvl="1"/>
            <a:r>
              <a:rPr lang="en-US" dirty="0" smtClean="0"/>
              <a:t>If recipient has activated their account, they will appear in search results; check the box next to their name and click “Schedule future appointment” </a:t>
            </a:r>
            <a:r>
              <a:rPr lang="en-US" sz="2000" dirty="0" smtClean="0"/>
              <a:t>(unlikely </a:t>
            </a:r>
            <a:r>
              <a:rPr lang="en-US" sz="2000" dirty="0"/>
              <a:t>as they are calling the call center to help them schedule</a:t>
            </a:r>
            <a:r>
              <a:rPr lang="en-US" sz="2000" dirty="0" smtClean="0"/>
              <a:t>!) 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If recipient is not found, you can help create appointment for them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78" y="3955180"/>
            <a:ext cx="6991067" cy="1983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635" y="4109184"/>
            <a:ext cx="3736387" cy="274881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Elbow Connector 9"/>
          <p:cNvCxnSpPr>
            <a:endCxn id="4" idx="1"/>
          </p:cNvCxnSpPr>
          <p:nvPr/>
        </p:nvCxnSpPr>
        <p:spPr>
          <a:xfrm rot="5400000">
            <a:off x="-421376" y="3351297"/>
            <a:ext cx="2454013" cy="737304"/>
          </a:xfrm>
          <a:prstGeom prst="bentConnector4">
            <a:avLst>
              <a:gd name="adj1" fmla="val -16"/>
              <a:gd name="adj2" fmla="val 131005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8" idx="3"/>
          </p:cNvCxnSpPr>
          <p:nvPr/>
        </p:nvCxnSpPr>
        <p:spPr>
          <a:xfrm rot="16200000" flipH="1">
            <a:off x="10098024" y="3826594"/>
            <a:ext cx="1748990" cy="1565006"/>
          </a:xfrm>
          <a:prstGeom prst="bentConnector4">
            <a:avLst>
              <a:gd name="adj1" fmla="val -298"/>
              <a:gd name="adj2" fmla="val 11460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8018635" y="6412117"/>
            <a:ext cx="1651590" cy="44588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Recipient – Scheduling by 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2: Locate recipient </a:t>
            </a:r>
          </a:p>
          <a:p>
            <a:pPr lvl="1"/>
            <a:r>
              <a:rPr lang="en-US" dirty="0" smtClean="0"/>
              <a:t>If recipient does not have active account, you can help create appointment for them, but will need to enter basic demographic information first to create an account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038" y="3458051"/>
            <a:ext cx="4739980" cy="3399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15" y="3458051"/>
            <a:ext cx="4153602" cy="357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Recipient – Scheduling by 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3: Schedule future appointment</a:t>
            </a:r>
          </a:p>
          <a:p>
            <a:pPr lvl="1"/>
            <a:r>
              <a:rPr lang="en-US" dirty="0" smtClean="0"/>
              <a:t>Click “Schedule Future Appointment” box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317"/>
          <a:stretch/>
        </p:blipFill>
        <p:spPr>
          <a:xfrm>
            <a:off x="2740121" y="3339967"/>
            <a:ext cx="7077518" cy="275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VAMS?</a:t>
            </a:r>
          </a:p>
          <a:p>
            <a:r>
              <a:rPr lang="en-US" dirty="0" smtClean="0"/>
              <a:t>VAMS appointment flow</a:t>
            </a:r>
          </a:p>
          <a:p>
            <a:r>
              <a:rPr lang="en-US" dirty="0" smtClean="0"/>
              <a:t>Call center role in appointment scheduling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Recipient – Scheduling by 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841" y="1541833"/>
            <a:ext cx="10515600" cy="4351338"/>
          </a:xfrm>
        </p:spPr>
        <p:txBody>
          <a:bodyPr/>
          <a:lstStyle/>
          <a:p>
            <a:r>
              <a:rPr lang="en-US" dirty="0" smtClean="0"/>
              <a:t>Step 3: Schedule future appointment</a:t>
            </a:r>
          </a:p>
          <a:p>
            <a:pPr lvl="1"/>
            <a:r>
              <a:rPr lang="en-US" dirty="0" smtClean="0"/>
              <a:t>Click through prompts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205" y="3096163"/>
            <a:ext cx="6997590" cy="299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Recipient – Online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3: Schedule future appointment</a:t>
            </a:r>
          </a:p>
          <a:p>
            <a:pPr lvl="1"/>
            <a:r>
              <a:rPr lang="en-US" dirty="0" smtClean="0"/>
              <a:t>Conduct clinic search by entering recipient’s ZIP code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43" y="2633521"/>
            <a:ext cx="8543944" cy="411180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95300" y="4167969"/>
            <a:ext cx="1169282" cy="52145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64840" y="4096632"/>
            <a:ext cx="1661262" cy="59279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Recipient – Online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3: Schedule future appointment</a:t>
            </a:r>
          </a:p>
          <a:p>
            <a:pPr lvl="1"/>
            <a:r>
              <a:rPr lang="en-US" dirty="0" smtClean="0"/>
              <a:t>Select chosen clinic and click “Next” to schedule appointment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962" y="2730395"/>
            <a:ext cx="8778075" cy="422447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86914" y="5967836"/>
            <a:ext cx="5582652" cy="68812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Recipient – Scheduling by 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841" y="1541833"/>
            <a:ext cx="10515600" cy="4351338"/>
          </a:xfrm>
        </p:spPr>
        <p:txBody>
          <a:bodyPr/>
          <a:lstStyle/>
          <a:p>
            <a:r>
              <a:rPr lang="en-US" dirty="0" smtClean="0"/>
              <a:t>Step 3: Schedule future appointment</a:t>
            </a:r>
          </a:p>
          <a:p>
            <a:pPr lvl="1"/>
            <a:r>
              <a:rPr lang="en-US" dirty="0" smtClean="0"/>
              <a:t>Select a date and time for the appointment from the available dates/times, scroll down, and click “Next”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205" y="2776687"/>
            <a:ext cx="7750944" cy="390432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368529" y="5342427"/>
            <a:ext cx="1899571" cy="46160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Recipient – Scheduling by 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841" y="1541833"/>
            <a:ext cx="10515600" cy="4351338"/>
          </a:xfrm>
        </p:spPr>
        <p:txBody>
          <a:bodyPr/>
          <a:lstStyle/>
          <a:p>
            <a:r>
              <a:rPr lang="en-US" dirty="0" smtClean="0"/>
              <a:t>Step 3: Schedule future appointment</a:t>
            </a:r>
          </a:p>
          <a:p>
            <a:pPr lvl="1"/>
            <a:r>
              <a:rPr lang="en-US" dirty="0" smtClean="0"/>
              <a:t>Confirm appointment details with recipient and click “Submit”</a:t>
            </a:r>
          </a:p>
          <a:p>
            <a:pPr lvl="1"/>
            <a:r>
              <a:rPr lang="en-US" dirty="0" smtClean="0"/>
              <a:t>IMPORTANT: Recipient will receive email with details, but please ensure recipient writes down details of their appointment date/time/location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15" y="3245050"/>
            <a:ext cx="9029951" cy="36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Recipient – Scheduling by 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841" y="1541833"/>
            <a:ext cx="10515600" cy="4351338"/>
          </a:xfrm>
        </p:spPr>
        <p:txBody>
          <a:bodyPr/>
          <a:lstStyle/>
          <a:p>
            <a:r>
              <a:rPr lang="en-US" dirty="0" smtClean="0"/>
              <a:t>Step 4: Ensure you have confirmed appointment details with recipient before disconnecting and explain next steps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402" y="2867396"/>
            <a:ext cx="5826966" cy="37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Vaccine recipient has appointment!</a:t>
            </a:r>
          </a:p>
          <a:p>
            <a:r>
              <a:rPr lang="en-US" dirty="0" smtClean="0"/>
              <a:t>Upon presenting to clinic, front desk staff will complete check in</a:t>
            </a:r>
          </a:p>
          <a:p>
            <a:r>
              <a:rPr lang="en-US" dirty="0" smtClean="0"/>
              <a:t>Vaccine recipient will complete pre-screening on paper (with electronic attestation of completion) or provider can complete pre-screening with patient and document electronically</a:t>
            </a:r>
          </a:p>
          <a:p>
            <a:r>
              <a:rPr lang="en-US" dirty="0" smtClean="0"/>
              <a:t>Vaccine administered and documented</a:t>
            </a:r>
          </a:p>
          <a:p>
            <a:r>
              <a:rPr lang="en-US" dirty="0" smtClean="0"/>
              <a:t>Ideally second dose (if applicable) scheduled during post-vaccine waiting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AND...THANK YOU!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Administration Management System (VAMS)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CDC through partnership with Deloitte</a:t>
            </a:r>
          </a:p>
          <a:p>
            <a:r>
              <a:rPr lang="en-US" dirty="0" smtClean="0"/>
              <a:t>Web-based system; accessible via computer, tablet, smartphone with internet browser</a:t>
            </a:r>
          </a:p>
          <a:p>
            <a:r>
              <a:rPr lang="en-US" dirty="0" smtClean="0"/>
              <a:t>Secure: two-factor authentication, HIPAA compliant</a:t>
            </a:r>
          </a:p>
          <a:p>
            <a:r>
              <a:rPr lang="en-US" dirty="0" smtClean="0"/>
              <a:t>Allows for scheduling of clinics, identification of employers/vaccine recipients, clinic registration, vaccine administration record-keeping, vaccine inventory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863" r="40808" b="1621"/>
          <a:stretch/>
        </p:blipFill>
        <p:spPr>
          <a:xfrm>
            <a:off x="1495910" y="496603"/>
            <a:ext cx="9486515" cy="59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VAMS Appointment Scheduling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information for intended vaccine recipients is entered into VAMS by an employer/organization (or local health district acting on their behalf)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Vaccine recipients receive e-mail and schedule appointment online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Any vaccine recipient unable to schedule appointment online calls call center for assistance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5831303" y="2938128"/>
            <a:ext cx="529389" cy="577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831303" y="4339389"/>
            <a:ext cx="529389" cy="577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Vaccine Recipient – Online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Vaccine recipient will receive an email invitation from VAMS</a:t>
            </a:r>
          </a:p>
          <a:p>
            <a:pPr lvl="1"/>
            <a:r>
              <a:rPr lang="en-US" dirty="0" smtClean="0"/>
              <a:t>Be sure to check SPAM/Junk folders (and “Promotions” tab in Gmail) for this e-mail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313" t="6700" b="4490"/>
          <a:stretch/>
        </p:blipFill>
        <p:spPr>
          <a:xfrm>
            <a:off x="3327990" y="3243938"/>
            <a:ext cx="5536019" cy="338645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254159" y="5351720"/>
            <a:ext cx="574158" cy="27644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Recipient – Online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Vaccine recipient creates VAMS account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67" y="2333429"/>
            <a:ext cx="10680315" cy="3843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012" y="2651946"/>
            <a:ext cx="5454968" cy="420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Recipient – Online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Vaccine recipient confirms information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11" y="2237207"/>
            <a:ext cx="8256007" cy="4221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364" y="2896690"/>
            <a:ext cx="8405361" cy="38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Recipient – Online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Vaccine recipient schedules appointment, starting with initial scheduling 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667" y="2727738"/>
            <a:ext cx="7145747" cy="37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722</Words>
  <Application>Microsoft Office PowerPoint</Application>
  <PresentationFormat>Widescreen</PresentationFormat>
  <Paragraphs>87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VAMS Call Center Assisted Appointment Scheduling</vt:lpstr>
      <vt:lpstr>Agenda</vt:lpstr>
      <vt:lpstr>Vaccine Administration Management System (VAMS)</vt:lpstr>
      <vt:lpstr>PowerPoint Presentation</vt:lpstr>
      <vt:lpstr>VAMS Appointment Scheduling</vt:lpstr>
      <vt:lpstr>Vaccine Recipient – Online scheduling </vt:lpstr>
      <vt:lpstr>Vaccine Recipient – Online scheduling</vt:lpstr>
      <vt:lpstr>Vaccine Recipient – Online scheduling</vt:lpstr>
      <vt:lpstr>Vaccine Recipient – Online scheduling</vt:lpstr>
      <vt:lpstr>Vaccine Recipient – Online scheduling</vt:lpstr>
      <vt:lpstr>Vaccine Recipient – Online scheduling</vt:lpstr>
      <vt:lpstr>Vaccine Recipient – Online scheduling</vt:lpstr>
      <vt:lpstr>Vaccine Recipient – Scheduling by phone</vt:lpstr>
      <vt:lpstr>Vaccine Recipient – Scheduling by phone</vt:lpstr>
      <vt:lpstr>Vaccine Recipient – Scheduling by phone</vt:lpstr>
      <vt:lpstr>Vaccine Recipient – Scheduling by phone</vt:lpstr>
      <vt:lpstr>Vaccine Recipient – Scheduling by phone</vt:lpstr>
      <vt:lpstr>Vaccine Recipient – Scheduling by phone</vt:lpstr>
      <vt:lpstr>Vaccine Recipient – Scheduling by phone</vt:lpstr>
      <vt:lpstr>Vaccine Recipient – Scheduling by phone</vt:lpstr>
      <vt:lpstr>Vaccine Recipient – Online scheduling</vt:lpstr>
      <vt:lpstr>Vaccine Recipient – Online scheduling</vt:lpstr>
      <vt:lpstr>Vaccine Recipient – Scheduling by phone</vt:lpstr>
      <vt:lpstr>Vaccine Recipient – Scheduling by phone</vt:lpstr>
      <vt:lpstr>Vaccine Recipient – Scheduling by phone</vt:lpstr>
      <vt:lpstr>What happens next?</vt:lpstr>
      <vt:lpstr>Questions?</vt:lpstr>
    </vt:vector>
  </TitlesOfParts>
  <Company>Virginia Information Technologies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VAMS Call Center Assisted Appointment Scheduling</dc:title>
  <dc:creator>Marshall Vogt</dc:creator>
  <cp:lastModifiedBy>Marshall Vogt</cp:lastModifiedBy>
  <cp:revision>15</cp:revision>
  <dcterms:created xsi:type="dcterms:W3CDTF">2021-03-02T01:19:46Z</dcterms:created>
  <dcterms:modified xsi:type="dcterms:W3CDTF">2021-03-02T14:00:27Z</dcterms:modified>
</cp:coreProperties>
</file>