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09" r:id="rId2"/>
    <p:sldId id="330" r:id="rId3"/>
    <p:sldId id="310" r:id="rId4"/>
    <p:sldId id="311" r:id="rId5"/>
    <p:sldId id="312" r:id="rId6"/>
    <p:sldId id="316" r:id="rId7"/>
    <p:sldId id="317" r:id="rId8"/>
    <p:sldId id="306" r:id="rId9"/>
    <p:sldId id="282" r:id="rId10"/>
    <p:sldId id="327" r:id="rId11"/>
    <p:sldId id="331" r:id="rId12"/>
    <p:sldId id="335" r:id="rId13"/>
    <p:sldId id="301" r:id="rId14"/>
    <p:sldId id="300" r:id="rId15"/>
    <p:sldId id="297" r:id="rId16"/>
    <p:sldId id="302" r:id="rId17"/>
    <p:sldId id="307" r:id="rId18"/>
    <p:sldId id="304" r:id="rId19"/>
    <p:sldId id="308" r:id="rId20"/>
    <p:sldId id="323" r:id="rId21"/>
    <p:sldId id="336" r:id="rId22"/>
    <p:sldId id="324" r:id="rId23"/>
    <p:sldId id="328" r:id="rId24"/>
    <p:sldId id="264" r:id="rId25"/>
    <p:sldId id="262" r:id="rId26"/>
    <p:sldId id="265" r:id="rId27"/>
    <p:sldId id="268" r:id="rId28"/>
    <p:sldId id="266" r:id="rId29"/>
    <p:sldId id="329" r:id="rId30"/>
    <p:sldId id="332" r:id="rId31"/>
    <p:sldId id="318" r:id="rId32"/>
    <p:sldId id="261" r:id="rId33"/>
    <p:sldId id="287" r:id="rId34"/>
    <p:sldId id="334" r:id="rId35"/>
    <p:sldId id="319" r:id="rId3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dra Dietz" initials="SD" lastIdx="33" clrIdx="0">
    <p:extLst>
      <p:ext uri="{19B8F6BF-5375-455C-9EA6-DF929625EA0E}">
        <p15:presenceInfo xmlns:p15="http://schemas.microsoft.com/office/powerpoint/2012/main" userId="S-1-5-21-775794119-855239666-405630514-79853" providerId="AD"/>
      </p:ext>
    </p:extLst>
  </p:cmAuthor>
  <p:cmAuthor id="2" name="Chikobe, Jay" initials="CJ" lastIdx="10" clrIdx="1">
    <p:extLst>
      <p:ext uri="{19B8F6BF-5375-455C-9EA6-DF929625EA0E}">
        <p15:presenceInfo xmlns:p15="http://schemas.microsoft.com/office/powerpoint/2012/main" userId="S-1-5-21-436374069-1592454029-725345543-427179" providerId="AD"/>
      </p:ext>
    </p:extLst>
  </p:cmAuthor>
  <p:cmAuthor id="3" name="Evelyn Poppell" initials="EP" lastIdx="16" clrIdx="2">
    <p:extLst>
      <p:ext uri="{19B8F6BF-5375-455C-9EA6-DF929625EA0E}">
        <p15:presenceInfo xmlns:p15="http://schemas.microsoft.com/office/powerpoint/2012/main" userId="S-1-5-21-775794119-855239666-405630514-7376" providerId="AD"/>
      </p:ext>
    </p:extLst>
  </p:cmAuthor>
  <p:cmAuthor id="4" name="Fujii, Karen" initials="FK" lastIdx="14" clrIdx="3">
    <p:extLst>
      <p:ext uri="{19B8F6BF-5375-455C-9EA6-DF929625EA0E}">
        <p15:presenceInfo xmlns:p15="http://schemas.microsoft.com/office/powerpoint/2012/main" userId="S-1-5-21-436374069-1592454029-725345543-3637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99"/>
    <a:srgbClr val="006666"/>
    <a:srgbClr val="33CCCC"/>
    <a:srgbClr val="009E9A"/>
    <a:srgbClr val="00E6E1"/>
    <a:srgbClr val="01FFF9"/>
    <a:srgbClr val="00F8F2"/>
    <a:srgbClr val="17E4E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0" autoAdjust="0"/>
    <p:restoredTop sz="47945" autoAdjust="0"/>
  </p:normalViewPr>
  <p:slideViewPr>
    <p:cSldViewPr snapToGrid="0">
      <p:cViewPr varScale="1">
        <p:scale>
          <a:sx n="51" d="100"/>
          <a:sy n="51" d="100"/>
        </p:scale>
        <p:origin x="1446" y="7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305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dietz\AppData\Local\Microsoft\Windows\Temporary%20Internet%20Files\Content.Outlook\DCU70CEO\TB_FB%20Cases_Countries%20of%20Birth_2011-2015_STACKED%20BAR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cg.arlington.local\arlgov\dept-dhs\Team\PHD-CHPB-TB\TB%20Coordinator%20files\TB%20Task%20Force\VDH%20presentation\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dietz\Desktop\VDH%20Presentation\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>
                <a:latin typeface="Gill Sans MT" panose="020B0502020104020203" pitchFamily="34" charset="0"/>
              </a:rPr>
              <a:t>TB Cases Among Foreign-Born Persons by Country of Birth</a:t>
            </a:r>
          </a:p>
          <a:p>
            <a:pPr>
              <a:defRPr>
                <a:latin typeface="Gill Sans MT" panose="020B0502020104020203" pitchFamily="34" charset="0"/>
              </a:defRPr>
            </a:pPr>
            <a:r>
              <a:rPr lang="en-US">
                <a:latin typeface="Gill Sans MT" panose="020B0502020104020203" pitchFamily="34" charset="0"/>
              </a:rPr>
              <a:t>2011-2015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'[TB_FB Cases_Countries of Birth_2011-2015_STACKED BAR CHART.xlsx]Bar Chart w Table'!$A$2</c:f>
              <c:strCache>
                <c:ptCount val="1"/>
                <c:pt idx="0">
                  <c:v>Afghanistan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Table'!$B$2:$E$2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E-476B-8C09-7B6476F58D4B}"/>
            </c:ext>
          </c:extLst>
        </c:ser>
        <c:ser>
          <c:idx val="1"/>
          <c:order val="1"/>
          <c:tx>
            <c:strRef>
              <c:f>'[TB_FB Cases_Countries of Birth_2011-2015_STACKED BAR CHART.xlsx]Bar Chart w Table'!$A$3</c:f>
              <c:strCache>
                <c:ptCount val="1"/>
                <c:pt idx="0">
                  <c:v>Bolivia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Table'!$B$3:$E$3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DE-476B-8C09-7B6476F58D4B}"/>
            </c:ext>
          </c:extLst>
        </c:ser>
        <c:ser>
          <c:idx val="2"/>
          <c:order val="2"/>
          <c:tx>
            <c:strRef>
              <c:f>'[TB_FB Cases_Countries of Birth_2011-2015_STACKED BAR CHART.xlsx]Bar Chart w Table'!$A$4</c:f>
              <c:strCache>
                <c:ptCount val="1"/>
                <c:pt idx="0">
                  <c:v>El Salvador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Table'!$B$4:$E$4</c:f>
              <c:numCache>
                <c:formatCode>0</c:formatCode>
                <c:ptCount val="4"/>
                <c:pt idx="0">
                  <c:v>6</c:v>
                </c:pt>
                <c:pt idx="1">
                  <c:v>0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DE-476B-8C09-7B6476F58D4B}"/>
            </c:ext>
          </c:extLst>
        </c:ser>
        <c:ser>
          <c:idx val="3"/>
          <c:order val="3"/>
          <c:tx>
            <c:strRef>
              <c:f>'[TB_FB Cases_Countries of Birth_2011-2015_STACKED BAR CHART.xlsx]Bar Chart w Table'!$A$5</c:f>
              <c:strCache>
                <c:ptCount val="1"/>
                <c:pt idx="0">
                  <c:v>Eritrea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Table'!$B$5:$E$5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DE-476B-8C09-7B6476F58D4B}"/>
            </c:ext>
          </c:extLst>
        </c:ser>
        <c:ser>
          <c:idx val="4"/>
          <c:order val="4"/>
          <c:tx>
            <c:strRef>
              <c:f>'[TB_FB Cases_Countries of Birth_2011-2015_STACKED BAR CHART.xlsx]Bar Chart w Table'!$A$6</c:f>
              <c:strCache>
                <c:ptCount val="1"/>
                <c:pt idx="0">
                  <c:v>Ethiopia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Table'!$B$6:$E$6</c:f>
              <c:numCache>
                <c:formatCode>0</c:formatCode>
                <c:ptCount val="4"/>
                <c:pt idx="0">
                  <c:v>8</c:v>
                </c:pt>
                <c:pt idx="1">
                  <c:v>29</c:v>
                </c:pt>
                <c:pt idx="2">
                  <c:v>7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DE-476B-8C09-7B6476F58D4B}"/>
            </c:ext>
          </c:extLst>
        </c:ser>
        <c:ser>
          <c:idx val="5"/>
          <c:order val="5"/>
          <c:tx>
            <c:strRef>
              <c:f>'[TB_FB Cases_Countries of Birth_2011-2015_STACKED BAR CHART.xlsx]Bar Chart w Table'!$A$7</c:f>
              <c:strCache>
                <c:ptCount val="1"/>
                <c:pt idx="0">
                  <c:v>Guatemala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Table'!$B$7:$E$7</c:f>
              <c:numCache>
                <c:formatCode>0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DE-476B-8C09-7B6476F58D4B}"/>
            </c:ext>
          </c:extLst>
        </c:ser>
        <c:ser>
          <c:idx val="6"/>
          <c:order val="6"/>
          <c:tx>
            <c:strRef>
              <c:f>'[TB_FB Cases_Countries of Birth_2011-2015_STACKED BAR CHART.xlsx]Bar Chart w Table'!$A$8</c:f>
              <c:strCache>
                <c:ptCount val="1"/>
                <c:pt idx="0">
                  <c:v>India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Table'!$B$8:$E$8</c:f>
              <c:numCache>
                <c:formatCode>0</c:formatCode>
                <c:ptCount val="4"/>
                <c:pt idx="0">
                  <c:v>0</c:v>
                </c:pt>
                <c:pt idx="1">
                  <c:v>41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DE-476B-8C09-7B6476F58D4B}"/>
            </c:ext>
          </c:extLst>
        </c:ser>
        <c:ser>
          <c:idx val="7"/>
          <c:order val="7"/>
          <c:tx>
            <c:strRef>
              <c:f>'[TB_FB Cases_Countries of Birth_2011-2015_STACKED BAR CHART.xlsx]Bar Chart w Table'!$A$9</c:f>
              <c:strCache>
                <c:ptCount val="1"/>
                <c:pt idx="0">
                  <c:v>Mexico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Table'!$B$9:$E$9</c:f>
              <c:numCache>
                <c:formatCode>0</c:formatCode>
                <c:ptCount val="4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DE-476B-8C09-7B6476F58D4B}"/>
            </c:ext>
          </c:extLst>
        </c:ser>
        <c:ser>
          <c:idx val="8"/>
          <c:order val="8"/>
          <c:tx>
            <c:strRef>
              <c:f>'[TB_FB Cases_Countries of Birth_2011-2015_STACKED BAR CHART.xlsx]Bar Chart w Table'!$A$10</c:f>
              <c:strCache>
                <c:ptCount val="1"/>
                <c:pt idx="0">
                  <c:v>Mongolia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Table'!$B$10:$E$10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DE-476B-8C09-7B6476F58D4B}"/>
            </c:ext>
          </c:extLst>
        </c:ser>
        <c:ser>
          <c:idx val="9"/>
          <c:order val="9"/>
          <c:tx>
            <c:strRef>
              <c:f>'[TB_FB Cases_Countries of Birth_2011-2015_STACKED BAR CHART.xlsx]Bar Chart w Table'!$A$11</c:f>
              <c:strCache>
                <c:ptCount val="1"/>
                <c:pt idx="0">
                  <c:v>Peru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Table'!$B$11:$E$11</c:f>
              <c:numCache>
                <c:formatCode>0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DE-476B-8C09-7B6476F58D4B}"/>
            </c:ext>
          </c:extLst>
        </c:ser>
        <c:ser>
          <c:idx val="10"/>
          <c:order val="10"/>
          <c:tx>
            <c:strRef>
              <c:f>'[TB_FB Cases_Countries of Birth_2011-2015_STACKED BAR CHART.xlsx]Bar Chart w Table'!$A$12</c:f>
              <c:strCache>
                <c:ptCount val="1"/>
                <c:pt idx="0">
                  <c:v>Philippines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Table'!$B$12:$E$12</c:f>
              <c:numCache>
                <c:formatCode>0</c:formatCode>
                <c:ptCount val="4"/>
                <c:pt idx="0">
                  <c:v>7</c:v>
                </c:pt>
                <c:pt idx="1">
                  <c:v>22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DE-476B-8C09-7B6476F58D4B}"/>
            </c:ext>
          </c:extLst>
        </c:ser>
        <c:ser>
          <c:idx val="11"/>
          <c:order val="11"/>
          <c:tx>
            <c:strRef>
              <c:f>'[TB_FB Cases_Countries of Birth_2011-2015_STACKED BAR CHART.xlsx]Bar Chart w Table'!$A$13</c:f>
              <c:strCache>
                <c:ptCount val="1"/>
                <c:pt idx="0">
                  <c:v>Sierra Leone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Table'!$B$13:$E$13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2DE-476B-8C09-7B6476F58D4B}"/>
            </c:ext>
          </c:extLst>
        </c:ser>
        <c:ser>
          <c:idx val="12"/>
          <c:order val="12"/>
          <c:tx>
            <c:strRef>
              <c:f>'[TB_FB Cases_Countries of Birth_2011-2015_STACKED BAR CHART.xlsx]Bar Chart w Table'!$A$14</c:f>
              <c:strCache>
                <c:ptCount val="1"/>
                <c:pt idx="0">
                  <c:v>South Korea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Table'!$B$14:$E$14</c:f>
              <c:numCache>
                <c:formatCode>0</c:formatCode>
                <c:ptCount val="4"/>
                <c:pt idx="0">
                  <c:v>0</c:v>
                </c:pt>
                <c:pt idx="1">
                  <c:v>29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DE-476B-8C09-7B6476F58D4B}"/>
            </c:ext>
          </c:extLst>
        </c:ser>
        <c:ser>
          <c:idx val="13"/>
          <c:order val="13"/>
          <c:tx>
            <c:strRef>
              <c:f>'[TB_FB Cases_Countries of Birth_2011-2015_STACKED BAR CHART.xlsx]Bar Chart w Table'!$A$15</c:f>
              <c:strCache>
                <c:ptCount val="1"/>
                <c:pt idx="0">
                  <c:v>Vietnam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'[TB_FB Cases_Countries of Birth_2011-2015_STACKED BAR CHART.xlsx]Bar Chart w Table'!$B$1:$E$1</c:f>
              <c:strCache>
                <c:ptCount val="4"/>
                <c:pt idx="0">
                  <c:v>Prince William</c:v>
                </c:pt>
                <c:pt idx="1">
                  <c:v>Fairfax</c:v>
                </c:pt>
                <c:pt idx="2">
                  <c:v>Arlington</c:v>
                </c:pt>
                <c:pt idx="3">
                  <c:v>Alexandria</c:v>
                </c:pt>
              </c:strCache>
            </c:strRef>
          </c:cat>
          <c:val>
            <c:numRef>
              <c:f>'[TB_FB Cases_Countries of Birth_2011-2015_STACKED BAR CHART.xlsx]Bar Chart w Table'!$B$15:$E$15</c:f>
              <c:numCache>
                <c:formatCode>0</c:formatCode>
                <c:ptCount val="4"/>
                <c:pt idx="0">
                  <c:v>6</c:v>
                </c:pt>
                <c:pt idx="1">
                  <c:v>48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2DE-476B-8C09-7B6476F58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6881216"/>
        <c:axId val="224366736"/>
      </c:barChart>
      <c:catAx>
        <c:axId val="17688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224366736"/>
        <c:crosses val="autoZero"/>
        <c:auto val="1"/>
        <c:lblAlgn val="ctr"/>
        <c:lblOffset val="100"/>
        <c:noMultiLvlLbl val="0"/>
      </c:catAx>
      <c:valAx>
        <c:axId val="22436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17688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934711286089237E-2"/>
          <c:y val="0.8509681522383068"/>
          <c:w val="0.95940835520559931"/>
          <c:h val="0.137510006008897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'Knowledge (2)'!$B$1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'Knowledge (2)'!$A$2:$A$5</c:f>
              <c:strCache>
                <c:ptCount val="4"/>
                <c:pt idx="0">
                  <c:v>TB is a serious disease</c:v>
                </c:pt>
                <c:pt idx="1">
                  <c:v>TB can be prevented</c:v>
                </c:pt>
                <c:pt idx="2">
                  <c:v>Anyone can get TB</c:v>
                </c:pt>
                <c:pt idx="3">
                  <c:v>TB can't be cured</c:v>
                </c:pt>
              </c:strCache>
            </c:strRef>
          </c:cat>
          <c:val>
            <c:numRef>
              <c:f>'Knowledge (2)'!$B$2:$B$5</c:f>
              <c:numCache>
                <c:formatCode>General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14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3-47B5-9CA5-C9FACAFEFF66}"/>
            </c:ext>
          </c:extLst>
        </c:ser>
        <c:ser>
          <c:idx val="1"/>
          <c:order val="1"/>
          <c:tx>
            <c:strRef>
              <c:f>'Knowledge (2)'!$C$1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53-47B5-9CA5-C9FACAFEFF6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53-47B5-9CA5-C9FACAFEFF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'Knowledge (2)'!$A$2:$A$5</c:f>
              <c:strCache>
                <c:ptCount val="4"/>
                <c:pt idx="0">
                  <c:v>TB is a serious disease</c:v>
                </c:pt>
                <c:pt idx="1">
                  <c:v>TB can be prevented</c:v>
                </c:pt>
                <c:pt idx="2">
                  <c:v>Anyone can get TB</c:v>
                </c:pt>
                <c:pt idx="3">
                  <c:v>TB can't be cured</c:v>
                </c:pt>
              </c:strCache>
            </c:strRef>
          </c:cat>
          <c:val>
            <c:numRef>
              <c:f>'Knowledge (2)'!$C$2:$C$5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3-47B5-9CA5-C9FACAFEF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8218232"/>
        <c:axId val="368218560"/>
      </c:barChart>
      <c:catAx>
        <c:axId val="36821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368218560"/>
        <c:crosses val="autoZero"/>
        <c:auto val="1"/>
        <c:lblAlgn val="ctr"/>
        <c:lblOffset val="100"/>
        <c:noMultiLvlLbl val="0"/>
      </c:catAx>
      <c:valAx>
        <c:axId val="368218560"/>
        <c:scaling>
          <c:orientation val="minMax"/>
          <c:max val="16"/>
        </c:scaling>
        <c:delete val="1"/>
        <c:axPos val="l"/>
        <c:numFmt formatCode="General" sourceLinked="1"/>
        <c:majorTickMark val="none"/>
        <c:minorTickMark val="none"/>
        <c:tickLblPos val="nextTo"/>
        <c:crossAx val="36821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95010709461668"/>
          <c:y val="1.1789405205013115E-2"/>
          <c:w val="0.48205209463330206"/>
          <c:h val="0.91066449356148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Top!$B$1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strRef>
              <c:f>Top!$A$2:$A$9</c:f>
              <c:strCache>
                <c:ptCount val="8"/>
                <c:pt idx="0">
                  <c:v>A cough that won't go away could be the first sign of TB</c:v>
                </c:pt>
                <c:pt idx="1">
                  <c:v>Most people with TB do not know they are infected</c:v>
                </c:pt>
                <c:pt idx="2">
                  <c:v>Many immigrants in the US were infected in their home country and don't know that they have TB</c:v>
                </c:pt>
                <c:pt idx="3">
                  <c:v>Taking medications as prescribed by your healthcare provider can cure TB</c:v>
                </c:pt>
                <c:pt idx="4">
                  <c:v>Anyone can get TB</c:v>
                </c:pt>
                <c:pt idx="5">
                  <c:v>Even if you have gotten the TB vaccine in the past, you can still get TB</c:v>
                </c:pt>
                <c:pt idx="6">
                  <c:v>TB can be prevented</c:v>
                </c:pt>
                <c:pt idx="7">
                  <c:v>TB can be treated and cured</c:v>
                </c:pt>
              </c:strCache>
            </c:strRef>
          </c:cat>
          <c:val>
            <c:numRef>
              <c:f>Top!$B$2:$B$9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F-4563-8D30-21CBAD5DF0C1}"/>
            </c:ext>
          </c:extLst>
        </c:ser>
        <c:ser>
          <c:idx val="1"/>
          <c:order val="1"/>
          <c:tx>
            <c:strRef>
              <c:f>Top!$C$1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Top!$A$2:$A$9</c:f>
              <c:strCache>
                <c:ptCount val="8"/>
                <c:pt idx="0">
                  <c:v>A cough that won't go away could be the first sign of TB</c:v>
                </c:pt>
                <c:pt idx="1">
                  <c:v>Most people with TB do not know they are infected</c:v>
                </c:pt>
                <c:pt idx="2">
                  <c:v>Many immigrants in the US were infected in their home country and don't know that they have TB</c:v>
                </c:pt>
                <c:pt idx="3">
                  <c:v>Taking medications as prescribed by your healthcare provider can cure TB</c:v>
                </c:pt>
                <c:pt idx="4">
                  <c:v>Anyone can get TB</c:v>
                </c:pt>
                <c:pt idx="5">
                  <c:v>Even if you have gotten the TB vaccine in the past, you can still get TB</c:v>
                </c:pt>
                <c:pt idx="6">
                  <c:v>TB can be prevented</c:v>
                </c:pt>
                <c:pt idx="7">
                  <c:v>TB can be treated and cured</c:v>
                </c:pt>
              </c:strCache>
            </c:strRef>
          </c:cat>
          <c:val>
            <c:numRef>
              <c:f>Top!$C$2:$C$9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0F-4563-8D30-21CBAD5DF0C1}"/>
            </c:ext>
          </c:extLst>
        </c:ser>
        <c:ser>
          <c:idx val="2"/>
          <c:order val="2"/>
          <c:tx>
            <c:strRef>
              <c:f>Top!$D$1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Top!$A$2:$A$9</c:f>
              <c:strCache>
                <c:ptCount val="8"/>
                <c:pt idx="0">
                  <c:v>A cough that won't go away could be the first sign of TB</c:v>
                </c:pt>
                <c:pt idx="1">
                  <c:v>Most people with TB do not know they are infected</c:v>
                </c:pt>
                <c:pt idx="2">
                  <c:v>Many immigrants in the US were infected in their home country and don't know that they have TB</c:v>
                </c:pt>
                <c:pt idx="3">
                  <c:v>Taking medications as prescribed by your healthcare provider can cure TB</c:v>
                </c:pt>
                <c:pt idx="4">
                  <c:v>Anyone can get TB</c:v>
                </c:pt>
                <c:pt idx="5">
                  <c:v>Even if you have gotten the TB vaccine in the past, you can still get TB</c:v>
                </c:pt>
                <c:pt idx="6">
                  <c:v>TB can be prevented</c:v>
                </c:pt>
                <c:pt idx="7">
                  <c:v>TB can be treated and cured</c:v>
                </c:pt>
              </c:strCache>
            </c:strRef>
          </c:cat>
          <c:val>
            <c:numRef>
              <c:f>Top!$D$2:$D$9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0F-4563-8D30-21CBAD5DF0C1}"/>
            </c:ext>
          </c:extLst>
        </c:ser>
        <c:ser>
          <c:idx val="3"/>
          <c:order val="3"/>
          <c:tx>
            <c:strRef>
              <c:f>Top!$E$1</c:f>
              <c:strCache>
                <c:ptCount val="1"/>
                <c:pt idx="0">
                  <c:v>Total Votes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Top!$A$2:$A$9</c:f>
              <c:strCache>
                <c:ptCount val="8"/>
                <c:pt idx="0">
                  <c:v>A cough that won't go away could be the first sign of TB</c:v>
                </c:pt>
                <c:pt idx="1">
                  <c:v>Most people with TB do not know they are infected</c:v>
                </c:pt>
                <c:pt idx="2">
                  <c:v>Many immigrants in the US were infected in their home country and don't know that they have TB</c:v>
                </c:pt>
                <c:pt idx="3">
                  <c:v>Taking medications as prescribed by your healthcare provider can cure TB</c:v>
                </c:pt>
                <c:pt idx="4">
                  <c:v>Anyone can get TB</c:v>
                </c:pt>
                <c:pt idx="5">
                  <c:v>Even if you have gotten the TB vaccine in the past, you can still get TB</c:v>
                </c:pt>
                <c:pt idx="6">
                  <c:v>TB can be prevented</c:v>
                </c:pt>
                <c:pt idx="7">
                  <c:v>TB can be treated and cured</c:v>
                </c:pt>
              </c:strCache>
            </c:strRef>
          </c:cat>
          <c:val>
            <c:numRef>
              <c:f>Top!$E$2:$E$9</c:f>
              <c:numCache>
                <c:formatCode>General</c:formatCode>
                <c:ptCount val="8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0F-4563-8D30-21CBAD5DF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2368968"/>
        <c:axId val="452369360"/>
      </c:barChart>
      <c:catAx>
        <c:axId val="452368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5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52369360"/>
        <c:crosses val="autoZero"/>
        <c:auto val="1"/>
        <c:lblAlgn val="ctr"/>
        <c:lblOffset val="100"/>
        <c:noMultiLvlLbl val="0"/>
      </c:catAx>
      <c:valAx>
        <c:axId val="452369360"/>
        <c:scaling>
          <c:orientation val="minMax"/>
          <c:max val="1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52368968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7120334901985991E-2"/>
          <c:y val="0.93462770518251803"/>
          <c:w val="0.27256163504133823"/>
          <c:h val="5.4752411351099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4D9C9-EBD3-4951-9230-79EFCC2C025F}" type="doc">
      <dgm:prSet loTypeId="urn:microsoft.com/office/officeart/2011/layout/HexagonRadial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A2D86CE-9A01-4940-AB62-7D38F067C4D6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Rockwell" panose="02060603020205020403" pitchFamily="18" charset="0"/>
            </a:rPr>
            <a:t>Delays in Detection, Reporting</a:t>
          </a:r>
        </a:p>
      </dgm:t>
    </dgm:pt>
    <dgm:pt modelId="{24CA51B7-AEC6-4A47-AA2E-084BD917E023}" type="parTrans" cxnId="{0F5220D2-D7D9-4096-B2E4-E143905F5D3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DD2CF2E-9F52-438F-A145-0493B0A7C800}" type="sibTrans" cxnId="{0F5220D2-D7D9-4096-B2E4-E143905F5D3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1B51DDA-C9E0-43C2-86BB-4C10C2A8C9FE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Lack of trust in medical community</a:t>
          </a:r>
        </a:p>
      </dgm:t>
    </dgm:pt>
    <dgm:pt modelId="{C92F9D31-284D-446D-B93A-FF8B2DC1BDAC}" type="parTrans" cxnId="{880D0E6F-D9B3-4DA5-8272-66DEB91A921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DB6B512-83A9-4A0D-84AA-74E4BCF290CF}" type="sibTrans" cxnId="{880D0E6F-D9B3-4DA5-8272-66DEB91A921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0AF3271-A532-4E66-8E38-A5F789253115}">
      <dgm:prSet custT="1"/>
      <dgm:spPr>
        <a:solidFill>
          <a:srgbClr val="009999"/>
        </a:solidFill>
      </dgm:spPr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Fear, Stigma</a:t>
          </a:r>
        </a:p>
      </dgm:t>
    </dgm:pt>
    <dgm:pt modelId="{B7454614-6C6C-4825-992D-8677ABACD298}" type="parTrans" cxnId="{3EC3C7F1-F853-4C44-8F2F-89BFABFC4F66}">
      <dgm:prSet/>
      <dgm:spPr/>
      <dgm:t>
        <a:bodyPr/>
        <a:lstStyle/>
        <a:p>
          <a:endParaRPr lang="en-US"/>
        </a:p>
      </dgm:t>
    </dgm:pt>
    <dgm:pt modelId="{8F296C1F-E13C-48BF-9940-EC191A1CD914}" type="sibTrans" cxnId="{3EC3C7F1-F853-4C44-8F2F-89BFABFC4F66}">
      <dgm:prSet/>
      <dgm:spPr/>
      <dgm:t>
        <a:bodyPr/>
        <a:lstStyle/>
        <a:p>
          <a:endParaRPr lang="en-US"/>
        </a:p>
      </dgm:t>
    </dgm:pt>
    <dgm:pt modelId="{E8829688-D502-40A0-A44B-6BEAB6435160}">
      <dgm:prSet custT="1"/>
      <dgm:spPr>
        <a:solidFill>
          <a:srgbClr val="009999"/>
        </a:solidFill>
      </dgm:spPr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Don’t know signs and symptoms</a:t>
          </a:r>
        </a:p>
      </dgm:t>
    </dgm:pt>
    <dgm:pt modelId="{2203D1C4-763C-48FB-9CCF-D796295C1C4A}" type="parTrans" cxnId="{F09D2286-6FCF-43F9-BB27-EA636242C19A}">
      <dgm:prSet/>
      <dgm:spPr/>
      <dgm:t>
        <a:bodyPr/>
        <a:lstStyle/>
        <a:p>
          <a:endParaRPr lang="en-US"/>
        </a:p>
      </dgm:t>
    </dgm:pt>
    <dgm:pt modelId="{286F71BC-D356-41A0-8E07-16D83AD94396}" type="sibTrans" cxnId="{F09D2286-6FCF-43F9-BB27-EA636242C19A}">
      <dgm:prSet/>
      <dgm:spPr/>
      <dgm:t>
        <a:bodyPr/>
        <a:lstStyle/>
        <a:p>
          <a:endParaRPr lang="en-US"/>
        </a:p>
      </dgm:t>
    </dgm:pt>
    <dgm:pt modelId="{D22FF404-FBE6-425F-A8A4-306BA675B320}">
      <dgm:prSet custT="1"/>
      <dgm:spPr>
        <a:solidFill>
          <a:srgbClr val="009999"/>
        </a:solidFill>
      </dgm:spPr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Don’t feel sick</a:t>
          </a:r>
        </a:p>
      </dgm:t>
    </dgm:pt>
    <dgm:pt modelId="{C61944EA-ACB6-4166-8CD6-89A57F3547A0}" type="parTrans" cxnId="{207937F2-D47E-4058-B70F-6D46EE2FDA27}">
      <dgm:prSet/>
      <dgm:spPr/>
      <dgm:t>
        <a:bodyPr/>
        <a:lstStyle/>
        <a:p>
          <a:endParaRPr lang="en-US"/>
        </a:p>
      </dgm:t>
    </dgm:pt>
    <dgm:pt modelId="{1E4D5581-8670-4193-84AD-F15DCF88E707}" type="sibTrans" cxnId="{207937F2-D47E-4058-B70F-6D46EE2FDA27}">
      <dgm:prSet/>
      <dgm:spPr/>
      <dgm:t>
        <a:bodyPr/>
        <a:lstStyle/>
        <a:p>
          <a:endParaRPr lang="en-US"/>
        </a:p>
      </dgm:t>
    </dgm:pt>
    <dgm:pt modelId="{D327DC13-0230-47E1-8A91-D85929CD5838}">
      <dgm:prSet custT="1"/>
      <dgm:spPr>
        <a:solidFill>
          <a:srgbClr val="009999"/>
        </a:solidFill>
      </dgm:spPr>
      <dgm:t>
        <a:bodyPr/>
        <a:lstStyle/>
        <a:p>
          <a:r>
            <a:rPr lang="en-US" sz="2200">
              <a:latin typeface="Gill Sans MT" panose="020B0502020104020203" pitchFamily="34" charset="0"/>
            </a:rPr>
            <a:t>No TB in the U.S.</a:t>
          </a:r>
          <a:endParaRPr lang="en-US" sz="2200" dirty="0">
            <a:latin typeface="Gill Sans MT" panose="020B0502020104020203" pitchFamily="34" charset="0"/>
          </a:endParaRPr>
        </a:p>
      </dgm:t>
    </dgm:pt>
    <dgm:pt modelId="{6646F661-D30C-43E7-A337-40A0996ACA0D}" type="parTrans" cxnId="{426C890A-335C-4C62-AD18-42DA7D2E1DA2}">
      <dgm:prSet/>
      <dgm:spPr/>
      <dgm:t>
        <a:bodyPr/>
        <a:lstStyle/>
        <a:p>
          <a:endParaRPr lang="en-US"/>
        </a:p>
      </dgm:t>
    </dgm:pt>
    <dgm:pt modelId="{5775BC5A-4806-4996-B505-F3763B3700DB}" type="sibTrans" cxnId="{426C890A-335C-4C62-AD18-42DA7D2E1DA2}">
      <dgm:prSet/>
      <dgm:spPr/>
      <dgm:t>
        <a:bodyPr/>
        <a:lstStyle/>
        <a:p>
          <a:endParaRPr lang="en-US"/>
        </a:p>
      </dgm:t>
    </dgm:pt>
    <dgm:pt modelId="{7685332B-5F60-43EF-8D6E-AEBE1DE7F176}">
      <dgm:prSet custT="1"/>
      <dgm:spPr>
        <a:solidFill>
          <a:srgbClr val="009999"/>
        </a:solidFill>
      </dgm:spPr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Providers don’t test</a:t>
          </a:r>
        </a:p>
      </dgm:t>
    </dgm:pt>
    <dgm:pt modelId="{D1F1AFD6-EE22-4871-9570-DD17ECC9D002}" type="parTrans" cxnId="{6AFCADC9-11E3-4BE0-87FB-A6F1F7D45EC3}">
      <dgm:prSet/>
      <dgm:spPr/>
      <dgm:t>
        <a:bodyPr/>
        <a:lstStyle/>
        <a:p>
          <a:endParaRPr lang="en-US"/>
        </a:p>
      </dgm:t>
    </dgm:pt>
    <dgm:pt modelId="{5FD5B983-3E99-465E-A464-031E4D607B8E}" type="sibTrans" cxnId="{6AFCADC9-11E3-4BE0-87FB-A6F1F7D45EC3}">
      <dgm:prSet/>
      <dgm:spPr/>
      <dgm:t>
        <a:bodyPr/>
        <a:lstStyle/>
        <a:p>
          <a:endParaRPr lang="en-US"/>
        </a:p>
      </dgm:t>
    </dgm:pt>
    <dgm:pt modelId="{BC8B4379-A8C9-4D7A-8D91-807746E2F5EB}" type="pres">
      <dgm:prSet presAssocID="{5ED4D9C9-EBD3-4951-9230-79EFCC2C025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FEE476-2D3A-4974-A9DF-DD69E8ECD8F7}" type="pres">
      <dgm:prSet presAssocID="{DA2D86CE-9A01-4940-AB62-7D38F067C4D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C13750E-0650-4367-A11A-2B27B1D39FEF}" type="pres">
      <dgm:prSet presAssocID="{71B51DDA-C9E0-43C2-86BB-4C10C2A8C9FE}" presName="Accent1" presStyleCnt="0"/>
      <dgm:spPr/>
    </dgm:pt>
    <dgm:pt modelId="{A91AD26D-6689-4C4E-BCE9-F02923BE178B}" type="pres">
      <dgm:prSet presAssocID="{71B51DDA-C9E0-43C2-86BB-4C10C2A8C9FE}" presName="Accent" presStyleLbl="bgShp" presStyleIdx="0" presStyleCnt="6"/>
      <dgm:spPr/>
    </dgm:pt>
    <dgm:pt modelId="{9BC9E855-96A3-4C70-8464-F523ABD05815}" type="pres">
      <dgm:prSet presAssocID="{71B51DDA-C9E0-43C2-86BB-4C10C2A8C9FE}" presName="Child1" presStyleLbl="node1" presStyleIdx="0" presStyleCnt="6" custScaleX="115893" custScaleY="112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B9A41-1E8E-4EB2-819B-3B05628C80C0}" type="pres">
      <dgm:prSet presAssocID="{60AF3271-A532-4E66-8E38-A5F789253115}" presName="Accent2" presStyleCnt="0"/>
      <dgm:spPr/>
    </dgm:pt>
    <dgm:pt modelId="{2F6BACB0-0553-4761-A595-2A4E194782E8}" type="pres">
      <dgm:prSet presAssocID="{60AF3271-A532-4E66-8E38-A5F789253115}" presName="Accent" presStyleLbl="bgShp" presStyleIdx="1" presStyleCnt="6"/>
      <dgm:spPr>
        <a:solidFill>
          <a:srgbClr val="33CCCC"/>
        </a:solidFill>
      </dgm:spPr>
    </dgm:pt>
    <dgm:pt modelId="{31A75CEA-2CFE-402F-A2F2-1E3EC5FDEE36}" type="pres">
      <dgm:prSet presAssocID="{60AF3271-A532-4E66-8E38-A5F789253115}" presName="Child2" presStyleLbl="node1" presStyleIdx="1" presStyleCnt="6" custScaleX="115893" custScaleY="112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57369-FE02-434C-BA7F-C2BDFBCF2F16}" type="pres">
      <dgm:prSet presAssocID="{E8829688-D502-40A0-A44B-6BEAB6435160}" presName="Accent3" presStyleCnt="0"/>
      <dgm:spPr/>
    </dgm:pt>
    <dgm:pt modelId="{361015F8-852D-4BFA-B7E6-F9F52B66BAEF}" type="pres">
      <dgm:prSet presAssocID="{E8829688-D502-40A0-A44B-6BEAB6435160}" presName="Accent" presStyleLbl="bgShp" presStyleIdx="2" presStyleCnt="6"/>
      <dgm:spPr>
        <a:solidFill>
          <a:srgbClr val="33CCCC"/>
        </a:solidFill>
      </dgm:spPr>
    </dgm:pt>
    <dgm:pt modelId="{59132781-573A-41D6-93A1-322CA8458695}" type="pres">
      <dgm:prSet presAssocID="{E8829688-D502-40A0-A44B-6BEAB6435160}" presName="Child3" presStyleLbl="node1" presStyleIdx="2" presStyleCnt="6" custScaleX="115893" custScaleY="112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0CAD2-7DE2-4CC7-8DCE-A27758A613E7}" type="pres">
      <dgm:prSet presAssocID="{D22FF404-FBE6-425F-A8A4-306BA675B320}" presName="Accent4" presStyleCnt="0"/>
      <dgm:spPr/>
    </dgm:pt>
    <dgm:pt modelId="{D2DD93D8-B158-4A24-A32B-0D59D056EB8B}" type="pres">
      <dgm:prSet presAssocID="{D22FF404-FBE6-425F-A8A4-306BA675B320}" presName="Accent" presStyleLbl="bgShp" presStyleIdx="3" presStyleCnt="6"/>
      <dgm:spPr>
        <a:solidFill>
          <a:srgbClr val="33CCCC"/>
        </a:solidFill>
      </dgm:spPr>
    </dgm:pt>
    <dgm:pt modelId="{70AC28F5-3EAA-4A5D-A012-6FC90B55B552}" type="pres">
      <dgm:prSet presAssocID="{D22FF404-FBE6-425F-A8A4-306BA675B320}" presName="Child4" presStyleLbl="node1" presStyleIdx="3" presStyleCnt="6" custScaleX="115893" custScaleY="112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E1642-183D-4CA9-807E-4D1D503C5D41}" type="pres">
      <dgm:prSet presAssocID="{D327DC13-0230-47E1-8A91-D85929CD5838}" presName="Accent5" presStyleCnt="0"/>
      <dgm:spPr/>
    </dgm:pt>
    <dgm:pt modelId="{503078D9-D8A2-4D40-83B8-3F518B8C3718}" type="pres">
      <dgm:prSet presAssocID="{D327DC13-0230-47E1-8A91-D85929CD5838}" presName="Accent" presStyleLbl="bgShp" presStyleIdx="4" presStyleCnt="6"/>
      <dgm:spPr>
        <a:solidFill>
          <a:srgbClr val="33CCCC"/>
        </a:solidFill>
      </dgm:spPr>
    </dgm:pt>
    <dgm:pt modelId="{5BE06E99-28D7-4F30-92BB-5A3D59C771E4}" type="pres">
      <dgm:prSet presAssocID="{D327DC13-0230-47E1-8A91-D85929CD5838}" presName="Child5" presStyleLbl="node1" presStyleIdx="4" presStyleCnt="6" custScaleX="115893" custScaleY="112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543A2-B06E-4F03-9C4B-9EC959287704}" type="pres">
      <dgm:prSet presAssocID="{7685332B-5F60-43EF-8D6E-AEBE1DE7F176}" presName="Accent6" presStyleCnt="0"/>
      <dgm:spPr/>
    </dgm:pt>
    <dgm:pt modelId="{58C4EF33-D188-4D31-B716-06711A6B315A}" type="pres">
      <dgm:prSet presAssocID="{7685332B-5F60-43EF-8D6E-AEBE1DE7F176}" presName="Accent" presStyleLbl="bgShp" presStyleIdx="5" presStyleCnt="6"/>
      <dgm:spPr>
        <a:solidFill>
          <a:srgbClr val="33CCCC"/>
        </a:solidFill>
      </dgm:spPr>
    </dgm:pt>
    <dgm:pt modelId="{1F652B48-42DD-4EBB-A6E4-F4FEA26A89E3}" type="pres">
      <dgm:prSet presAssocID="{7685332B-5F60-43EF-8D6E-AEBE1DE7F176}" presName="Child6" presStyleLbl="node1" presStyleIdx="5" presStyleCnt="6" custScaleX="115893" custScaleY="112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7937F2-D47E-4058-B70F-6D46EE2FDA27}" srcId="{DA2D86CE-9A01-4940-AB62-7D38F067C4D6}" destId="{D22FF404-FBE6-425F-A8A4-306BA675B320}" srcOrd="3" destOrd="0" parTransId="{C61944EA-ACB6-4166-8CD6-89A57F3547A0}" sibTransId="{1E4D5581-8670-4193-84AD-F15DCF88E707}"/>
    <dgm:cxn modelId="{E8859C81-1F79-49D1-9874-9570657E807E}" type="presOf" srcId="{D327DC13-0230-47E1-8A91-D85929CD5838}" destId="{5BE06E99-28D7-4F30-92BB-5A3D59C771E4}" srcOrd="0" destOrd="0" presId="urn:microsoft.com/office/officeart/2011/layout/HexagonRadial"/>
    <dgm:cxn modelId="{426C890A-335C-4C62-AD18-42DA7D2E1DA2}" srcId="{DA2D86CE-9A01-4940-AB62-7D38F067C4D6}" destId="{D327DC13-0230-47E1-8A91-D85929CD5838}" srcOrd="4" destOrd="0" parTransId="{6646F661-D30C-43E7-A337-40A0996ACA0D}" sibTransId="{5775BC5A-4806-4996-B505-F3763B3700DB}"/>
    <dgm:cxn modelId="{10969AE1-6F25-4841-84F3-99F466B42628}" type="presOf" srcId="{71B51DDA-C9E0-43C2-86BB-4C10C2A8C9FE}" destId="{9BC9E855-96A3-4C70-8464-F523ABD05815}" srcOrd="0" destOrd="0" presId="urn:microsoft.com/office/officeart/2011/layout/HexagonRadial"/>
    <dgm:cxn modelId="{219E8621-E835-498C-9CE6-FF1DE04EDF10}" type="presOf" srcId="{7685332B-5F60-43EF-8D6E-AEBE1DE7F176}" destId="{1F652B48-42DD-4EBB-A6E4-F4FEA26A89E3}" srcOrd="0" destOrd="0" presId="urn:microsoft.com/office/officeart/2011/layout/HexagonRadial"/>
    <dgm:cxn modelId="{0F5220D2-D7D9-4096-B2E4-E143905F5D33}" srcId="{5ED4D9C9-EBD3-4951-9230-79EFCC2C025F}" destId="{DA2D86CE-9A01-4940-AB62-7D38F067C4D6}" srcOrd="0" destOrd="0" parTransId="{24CA51B7-AEC6-4A47-AA2E-084BD917E023}" sibTransId="{EDD2CF2E-9F52-438F-A145-0493B0A7C800}"/>
    <dgm:cxn modelId="{6AFCADC9-11E3-4BE0-87FB-A6F1F7D45EC3}" srcId="{DA2D86CE-9A01-4940-AB62-7D38F067C4D6}" destId="{7685332B-5F60-43EF-8D6E-AEBE1DE7F176}" srcOrd="5" destOrd="0" parTransId="{D1F1AFD6-EE22-4871-9570-DD17ECC9D002}" sibTransId="{5FD5B983-3E99-465E-A464-031E4D607B8E}"/>
    <dgm:cxn modelId="{F09D2286-6FCF-43F9-BB27-EA636242C19A}" srcId="{DA2D86CE-9A01-4940-AB62-7D38F067C4D6}" destId="{E8829688-D502-40A0-A44B-6BEAB6435160}" srcOrd="2" destOrd="0" parTransId="{2203D1C4-763C-48FB-9CCF-D796295C1C4A}" sibTransId="{286F71BC-D356-41A0-8E07-16D83AD94396}"/>
    <dgm:cxn modelId="{29ED5845-6713-4E3B-8277-D7955897558F}" type="presOf" srcId="{D22FF404-FBE6-425F-A8A4-306BA675B320}" destId="{70AC28F5-3EAA-4A5D-A012-6FC90B55B552}" srcOrd="0" destOrd="0" presId="urn:microsoft.com/office/officeart/2011/layout/HexagonRadial"/>
    <dgm:cxn modelId="{0B848001-8EE0-437E-A4F5-82FF40A8A631}" type="presOf" srcId="{DA2D86CE-9A01-4940-AB62-7D38F067C4D6}" destId="{79FEE476-2D3A-4974-A9DF-DD69E8ECD8F7}" srcOrd="0" destOrd="0" presId="urn:microsoft.com/office/officeart/2011/layout/HexagonRadial"/>
    <dgm:cxn modelId="{79634161-B2BE-4724-A246-C81D08307141}" type="presOf" srcId="{5ED4D9C9-EBD3-4951-9230-79EFCC2C025F}" destId="{BC8B4379-A8C9-4D7A-8D91-807746E2F5EB}" srcOrd="0" destOrd="0" presId="urn:microsoft.com/office/officeart/2011/layout/HexagonRadial"/>
    <dgm:cxn modelId="{E1B1D083-145F-4646-A2F4-4BAF5791E13F}" type="presOf" srcId="{E8829688-D502-40A0-A44B-6BEAB6435160}" destId="{59132781-573A-41D6-93A1-322CA8458695}" srcOrd="0" destOrd="0" presId="urn:microsoft.com/office/officeart/2011/layout/HexagonRadial"/>
    <dgm:cxn modelId="{880D0E6F-D9B3-4DA5-8272-66DEB91A921B}" srcId="{DA2D86CE-9A01-4940-AB62-7D38F067C4D6}" destId="{71B51DDA-C9E0-43C2-86BB-4C10C2A8C9FE}" srcOrd="0" destOrd="0" parTransId="{C92F9D31-284D-446D-B93A-FF8B2DC1BDAC}" sibTransId="{2DB6B512-83A9-4A0D-84AA-74E4BCF290CF}"/>
    <dgm:cxn modelId="{1A780538-1839-4ADA-B0CF-1D6579F09371}" type="presOf" srcId="{60AF3271-A532-4E66-8E38-A5F789253115}" destId="{31A75CEA-2CFE-402F-A2F2-1E3EC5FDEE36}" srcOrd="0" destOrd="0" presId="urn:microsoft.com/office/officeart/2011/layout/HexagonRadial"/>
    <dgm:cxn modelId="{3EC3C7F1-F853-4C44-8F2F-89BFABFC4F66}" srcId="{DA2D86CE-9A01-4940-AB62-7D38F067C4D6}" destId="{60AF3271-A532-4E66-8E38-A5F789253115}" srcOrd="1" destOrd="0" parTransId="{B7454614-6C6C-4825-992D-8677ABACD298}" sibTransId="{8F296C1F-E13C-48BF-9940-EC191A1CD914}"/>
    <dgm:cxn modelId="{C9718CCA-E1F5-4F84-82C0-C44E95A92596}" type="presParOf" srcId="{BC8B4379-A8C9-4D7A-8D91-807746E2F5EB}" destId="{79FEE476-2D3A-4974-A9DF-DD69E8ECD8F7}" srcOrd="0" destOrd="0" presId="urn:microsoft.com/office/officeart/2011/layout/HexagonRadial"/>
    <dgm:cxn modelId="{B8945BAD-09F9-49BD-8FC8-971352C53B1E}" type="presParOf" srcId="{BC8B4379-A8C9-4D7A-8D91-807746E2F5EB}" destId="{AC13750E-0650-4367-A11A-2B27B1D39FEF}" srcOrd="1" destOrd="0" presId="urn:microsoft.com/office/officeart/2011/layout/HexagonRadial"/>
    <dgm:cxn modelId="{89F5015C-F282-4924-AF47-7EA4B892911A}" type="presParOf" srcId="{AC13750E-0650-4367-A11A-2B27B1D39FEF}" destId="{A91AD26D-6689-4C4E-BCE9-F02923BE178B}" srcOrd="0" destOrd="0" presId="urn:microsoft.com/office/officeart/2011/layout/HexagonRadial"/>
    <dgm:cxn modelId="{B0D68AF4-4A45-426B-8D5E-6458CF984237}" type="presParOf" srcId="{BC8B4379-A8C9-4D7A-8D91-807746E2F5EB}" destId="{9BC9E855-96A3-4C70-8464-F523ABD05815}" srcOrd="2" destOrd="0" presId="urn:microsoft.com/office/officeart/2011/layout/HexagonRadial"/>
    <dgm:cxn modelId="{2FC61BAF-4D4D-46A5-BDFB-477FC88F4DD7}" type="presParOf" srcId="{BC8B4379-A8C9-4D7A-8D91-807746E2F5EB}" destId="{0E3B9A41-1E8E-4EB2-819B-3B05628C80C0}" srcOrd="3" destOrd="0" presId="urn:microsoft.com/office/officeart/2011/layout/HexagonRadial"/>
    <dgm:cxn modelId="{D720369C-A460-4364-A36D-18332FA60941}" type="presParOf" srcId="{0E3B9A41-1E8E-4EB2-819B-3B05628C80C0}" destId="{2F6BACB0-0553-4761-A595-2A4E194782E8}" srcOrd="0" destOrd="0" presId="urn:microsoft.com/office/officeart/2011/layout/HexagonRadial"/>
    <dgm:cxn modelId="{2FF65E2A-B126-41ED-A287-CE6B4B14250E}" type="presParOf" srcId="{BC8B4379-A8C9-4D7A-8D91-807746E2F5EB}" destId="{31A75CEA-2CFE-402F-A2F2-1E3EC5FDEE36}" srcOrd="4" destOrd="0" presId="urn:microsoft.com/office/officeart/2011/layout/HexagonRadial"/>
    <dgm:cxn modelId="{67380489-26DE-47A1-A53C-7567D8837378}" type="presParOf" srcId="{BC8B4379-A8C9-4D7A-8D91-807746E2F5EB}" destId="{D6557369-FE02-434C-BA7F-C2BDFBCF2F16}" srcOrd="5" destOrd="0" presId="urn:microsoft.com/office/officeart/2011/layout/HexagonRadial"/>
    <dgm:cxn modelId="{6ECAE1EA-D3D2-4A5B-BFAC-184C30BE1E1E}" type="presParOf" srcId="{D6557369-FE02-434C-BA7F-C2BDFBCF2F16}" destId="{361015F8-852D-4BFA-B7E6-F9F52B66BAEF}" srcOrd="0" destOrd="0" presId="urn:microsoft.com/office/officeart/2011/layout/HexagonRadial"/>
    <dgm:cxn modelId="{860A0F07-5A45-45B0-BE65-667FD204721E}" type="presParOf" srcId="{BC8B4379-A8C9-4D7A-8D91-807746E2F5EB}" destId="{59132781-573A-41D6-93A1-322CA8458695}" srcOrd="6" destOrd="0" presId="urn:microsoft.com/office/officeart/2011/layout/HexagonRadial"/>
    <dgm:cxn modelId="{AD5EAA6E-081B-4287-A9CB-A379B3075505}" type="presParOf" srcId="{BC8B4379-A8C9-4D7A-8D91-807746E2F5EB}" destId="{80D0CAD2-7DE2-4CC7-8DCE-A27758A613E7}" srcOrd="7" destOrd="0" presId="urn:microsoft.com/office/officeart/2011/layout/HexagonRadial"/>
    <dgm:cxn modelId="{76AE5F4A-0B14-4426-A3B0-8006B2D31890}" type="presParOf" srcId="{80D0CAD2-7DE2-4CC7-8DCE-A27758A613E7}" destId="{D2DD93D8-B158-4A24-A32B-0D59D056EB8B}" srcOrd="0" destOrd="0" presId="urn:microsoft.com/office/officeart/2011/layout/HexagonRadial"/>
    <dgm:cxn modelId="{8B15C98F-A14D-4032-B136-FEAD8DB5870E}" type="presParOf" srcId="{BC8B4379-A8C9-4D7A-8D91-807746E2F5EB}" destId="{70AC28F5-3EAA-4A5D-A012-6FC90B55B552}" srcOrd="8" destOrd="0" presId="urn:microsoft.com/office/officeart/2011/layout/HexagonRadial"/>
    <dgm:cxn modelId="{711F95F8-827C-4B3C-89C3-CEAE06E738AD}" type="presParOf" srcId="{BC8B4379-A8C9-4D7A-8D91-807746E2F5EB}" destId="{6ECE1642-183D-4CA9-807E-4D1D503C5D41}" srcOrd="9" destOrd="0" presId="urn:microsoft.com/office/officeart/2011/layout/HexagonRadial"/>
    <dgm:cxn modelId="{743E54CE-B2F9-4F6C-A8C3-D18CC23BD107}" type="presParOf" srcId="{6ECE1642-183D-4CA9-807E-4D1D503C5D41}" destId="{503078D9-D8A2-4D40-83B8-3F518B8C3718}" srcOrd="0" destOrd="0" presId="urn:microsoft.com/office/officeart/2011/layout/HexagonRadial"/>
    <dgm:cxn modelId="{BF0D7952-551B-48CF-B630-F7F1D62CD27E}" type="presParOf" srcId="{BC8B4379-A8C9-4D7A-8D91-807746E2F5EB}" destId="{5BE06E99-28D7-4F30-92BB-5A3D59C771E4}" srcOrd="10" destOrd="0" presId="urn:microsoft.com/office/officeart/2011/layout/HexagonRadial"/>
    <dgm:cxn modelId="{B1E05AE3-B1E5-4799-AA8A-0FA3B977126E}" type="presParOf" srcId="{BC8B4379-A8C9-4D7A-8D91-807746E2F5EB}" destId="{942543A2-B06E-4F03-9C4B-9EC959287704}" srcOrd="11" destOrd="0" presId="urn:microsoft.com/office/officeart/2011/layout/HexagonRadial"/>
    <dgm:cxn modelId="{50A71172-A9A7-46BE-A6E0-591D2B80ACC9}" type="presParOf" srcId="{942543A2-B06E-4F03-9C4B-9EC959287704}" destId="{58C4EF33-D188-4D31-B716-06711A6B315A}" srcOrd="0" destOrd="0" presId="urn:microsoft.com/office/officeart/2011/layout/HexagonRadial"/>
    <dgm:cxn modelId="{BD888DA4-ED51-4A1F-93D1-8AD90756606C}" type="presParOf" srcId="{BC8B4379-A8C9-4D7A-8D91-807746E2F5EB}" destId="{1F652B48-42DD-4EBB-A6E4-F4FEA26A89E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4D9C9-EBD3-4951-9230-79EFCC2C025F}" type="doc">
      <dgm:prSet loTypeId="urn:microsoft.com/office/officeart/2011/layout/HexagonRadial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2D86CE-9A01-4940-AB62-7D38F067C4D6}">
      <dgm:prSet phldrT="[Text]" custT="1"/>
      <dgm:spPr/>
      <dgm:t>
        <a:bodyPr/>
        <a:lstStyle/>
        <a:p>
          <a:r>
            <a:rPr lang="en-US" sz="2800" b="0" dirty="0">
              <a:solidFill>
                <a:schemeClr val="tx1"/>
              </a:solidFill>
              <a:latin typeface="Rockwell" panose="02060603020205020403" pitchFamily="18" charset="0"/>
            </a:rPr>
            <a:t>Late Entry Into Care</a:t>
          </a:r>
        </a:p>
      </dgm:t>
    </dgm:pt>
    <dgm:pt modelId="{24CA51B7-AEC6-4A47-AA2E-084BD917E023}" type="parTrans" cxnId="{0F5220D2-D7D9-4096-B2E4-E143905F5D3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DD2CF2E-9F52-438F-A145-0493B0A7C800}" type="sibTrans" cxnId="{0F5220D2-D7D9-4096-B2E4-E143905F5D3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1B51DDA-C9E0-43C2-86BB-4C10C2A8C9FE}">
      <dgm:prSet phldrT="[Text]"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Lack of trust in medical community</a:t>
          </a:r>
        </a:p>
      </dgm:t>
    </dgm:pt>
    <dgm:pt modelId="{C92F9D31-284D-446D-B93A-FF8B2DC1BDAC}" type="parTrans" cxnId="{880D0E6F-D9B3-4DA5-8272-66DEB91A921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DB6B512-83A9-4A0D-84AA-74E4BCF290CF}" type="sibTrans" cxnId="{880D0E6F-D9B3-4DA5-8272-66DEB91A921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5D6D9A0-FBED-4CA6-A7B0-1F37B3193ECD}">
      <dgm:prSet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Fear</a:t>
          </a:r>
        </a:p>
      </dgm:t>
    </dgm:pt>
    <dgm:pt modelId="{970A2953-7569-4A92-8976-A05AE03080F3}" type="parTrans" cxnId="{D9F12403-5618-42A9-8464-805C0FECA2FA}">
      <dgm:prSet/>
      <dgm:spPr/>
      <dgm:t>
        <a:bodyPr/>
        <a:lstStyle/>
        <a:p>
          <a:endParaRPr lang="en-US"/>
        </a:p>
      </dgm:t>
    </dgm:pt>
    <dgm:pt modelId="{A533CB5A-E3A4-48F4-BBA1-7C7720F77FE2}" type="sibTrans" cxnId="{D9F12403-5618-42A9-8464-805C0FECA2FA}">
      <dgm:prSet/>
      <dgm:spPr/>
      <dgm:t>
        <a:bodyPr/>
        <a:lstStyle/>
        <a:p>
          <a:endParaRPr lang="en-US"/>
        </a:p>
      </dgm:t>
    </dgm:pt>
    <dgm:pt modelId="{BDFD8DD8-E6C0-48BF-BB90-AA54B7ABFCA7}">
      <dgm:prSet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Cost/lack of insurance</a:t>
          </a:r>
        </a:p>
      </dgm:t>
    </dgm:pt>
    <dgm:pt modelId="{C90AE9A2-71BE-4C4E-A21C-13C2873A967B}" type="parTrans" cxnId="{BBA662E0-E787-4180-A051-65B3027CFC31}">
      <dgm:prSet/>
      <dgm:spPr/>
      <dgm:t>
        <a:bodyPr/>
        <a:lstStyle/>
        <a:p>
          <a:endParaRPr lang="en-US"/>
        </a:p>
      </dgm:t>
    </dgm:pt>
    <dgm:pt modelId="{7F4622B3-B55E-45AB-857C-0A348C679FB5}" type="sibTrans" cxnId="{BBA662E0-E787-4180-A051-65B3027CFC31}">
      <dgm:prSet/>
      <dgm:spPr/>
      <dgm:t>
        <a:bodyPr/>
        <a:lstStyle/>
        <a:p>
          <a:endParaRPr lang="en-US"/>
        </a:p>
      </dgm:t>
    </dgm:pt>
    <dgm:pt modelId="{92CB801D-C1DE-40BE-8096-E734CA3D3198}">
      <dgm:prSet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Don’t know signs and symptoms</a:t>
          </a:r>
        </a:p>
      </dgm:t>
    </dgm:pt>
    <dgm:pt modelId="{2DF8D107-D82F-470B-83D8-BEE21635349C}" type="parTrans" cxnId="{FEC43DA9-D5B4-408C-996F-D178A15D112F}">
      <dgm:prSet/>
      <dgm:spPr/>
      <dgm:t>
        <a:bodyPr/>
        <a:lstStyle/>
        <a:p>
          <a:endParaRPr lang="en-US"/>
        </a:p>
      </dgm:t>
    </dgm:pt>
    <dgm:pt modelId="{1E33696D-3F99-4291-84E3-24683752524C}" type="sibTrans" cxnId="{FEC43DA9-D5B4-408C-996F-D178A15D112F}">
      <dgm:prSet/>
      <dgm:spPr/>
      <dgm:t>
        <a:bodyPr/>
        <a:lstStyle/>
        <a:p>
          <a:endParaRPr lang="en-US"/>
        </a:p>
      </dgm:t>
    </dgm:pt>
    <dgm:pt modelId="{514FB52D-8970-4434-9DC9-B9656CE74D4A}">
      <dgm:prSet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Incorrect diagnosis</a:t>
          </a:r>
        </a:p>
      </dgm:t>
    </dgm:pt>
    <dgm:pt modelId="{15962666-4929-4516-9949-EBE6011B1402}" type="parTrans" cxnId="{764BEEA1-A25F-4C36-9B0D-30831A266068}">
      <dgm:prSet/>
      <dgm:spPr/>
      <dgm:t>
        <a:bodyPr/>
        <a:lstStyle/>
        <a:p>
          <a:endParaRPr lang="en-US"/>
        </a:p>
      </dgm:t>
    </dgm:pt>
    <dgm:pt modelId="{B01508B7-6F5A-488A-95C7-5A28F245AAF4}" type="sibTrans" cxnId="{764BEEA1-A25F-4C36-9B0D-30831A266068}">
      <dgm:prSet/>
      <dgm:spPr/>
      <dgm:t>
        <a:bodyPr/>
        <a:lstStyle/>
        <a:p>
          <a:endParaRPr lang="en-US"/>
        </a:p>
      </dgm:t>
    </dgm:pt>
    <dgm:pt modelId="{02F8D4C4-8ECD-45C8-B58A-71D185EA3CBF}">
      <dgm:prSet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Desire to treat in other ways</a:t>
          </a:r>
        </a:p>
      </dgm:t>
    </dgm:pt>
    <dgm:pt modelId="{8A48F612-B9EA-48D3-A021-B2F62DA8BAC7}" type="parTrans" cxnId="{C011FC6A-A405-448C-B806-EA23DFD2D482}">
      <dgm:prSet/>
      <dgm:spPr/>
      <dgm:t>
        <a:bodyPr/>
        <a:lstStyle/>
        <a:p>
          <a:endParaRPr lang="en-US"/>
        </a:p>
      </dgm:t>
    </dgm:pt>
    <dgm:pt modelId="{69E9A31C-9EC7-45AD-8BDF-04EABC74EF06}" type="sibTrans" cxnId="{C011FC6A-A405-448C-B806-EA23DFD2D482}">
      <dgm:prSet/>
      <dgm:spPr/>
      <dgm:t>
        <a:bodyPr/>
        <a:lstStyle/>
        <a:p>
          <a:endParaRPr lang="en-US"/>
        </a:p>
      </dgm:t>
    </dgm:pt>
    <dgm:pt modelId="{BC8B4379-A8C9-4D7A-8D91-807746E2F5EB}" type="pres">
      <dgm:prSet presAssocID="{5ED4D9C9-EBD3-4951-9230-79EFCC2C025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FEE476-2D3A-4974-A9DF-DD69E8ECD8F7}" type="pres">
      <dgm:prSet presAssocID="{DA2D86CE-9A01-4940-AB62-7D38F067C4D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0C92967-07AA-4031-9CE6-1C5233E9FDF2}" type="pres">
      <dgm:prSet presAssocID="{71B51DDA-C9E0-43C2-86BB-4C10C2A8C9FE}" presName="Accent1" presStyleCnt="0"/>
      <dgm:spPr/>
    </dgm:pt>
    <dgm:pt modelId="{637D8ECD-8157-4845-A453-2AF8F4C637C3}" type="pres">
      <dgm:prSet presAssocID="{71B51DDA-C9E0-43C2-86BB-4C10C2A8C9FE}" presName="Accent" presStyleLbl="bgShp" presStyleIdx="0" presStyleCnt="6"/>
      <dgm:spPr/>
    </dgm:pt>
    <dgm:pt modelId="{D10DE1F0-F166-430A-B0D6-6BC5CE53D103}" type="pres">
      <dgm:prSet presAssocID="{71B51DDA-C9E0-43C2-86BB-4C10C2A8C9FE}" presName="Child1" presStyleLbl="node1" presStyleIdx="0" presStyleCnt="6" custScaleX="116315" custScaleY="113492" custLinFactNeighborX="-591" custLinFactNeighborY="-4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0F19D-E8C0-4394-8C8E-7AA6F15593F5}" type="pres">
      <dgm:prSet presAssocID="{02F8D4C4-8ECD-45C8-B58A-71D185EA3CBF}" presName="Accent2" presStyleCnt="0"/>
      <dgm:spPr/>
    </dgm:pt>
    <dgm:pt modelId="{09CD6355-3332-4E2D-BB06-2403F344F6CE}" type="pres">
      <dgm:prSet presAssocID="{02F8D4C4-8ECD-45C8-B58A-71D185EA3CBF}" presName="Accent" presStyleLbl="bgShp" presStyleIdx="1" presStyleCnt="6"/>
      <dgm:spPr/>
    </dgm:pt>
    <dgm:pt modelId="{6E2D2615-954F-4C0F-984F-3FB09EEB5721}" type="pres">
      <dgm:prSet presAssocID="{02F8D4C4-8ECD-45C8-B58A-71D185EA3CBF}" presName="Child2" presStyleLbl="node1" presStyleIdx="1" presStyleCnt="6" custScaleX="113962" custScaleY="115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36DB8-2DF0-444E-B2A2-1A6F4D784FD3}" type="pres">
      <dgm:prSet presAssocID="{35D6D9A0-FBED-4CA6-A7B0-1F37B3193ECD}" presName="Accent3" presStyleCnt="0"/>
      <dgm:spPr/>
    </dgm:pt>
    <dgm:pt modelId="{5518E0BF-52A5-4867-8923-0FA178AD5CE9}" type="pres">
      <dgm:prSet presAssocID="{35D6D9A0-FBED-4CA6-A7B0-1F37B3193ECD}" presName="Accent" presStyleLbl="bgShp" presStyleIdx="2" presStyleCnt="6"/>
      <dgm:spPr/>
    </dgm:pt>
    <dgm:pt modelId="{A7E314CB-E043-4EA5-B67E-3BFC3FB6EB5A}" type="pres">
      <dgm:prSet presAssocID="{35D6D9A0-FBED-4CA6-A7B0-1F37B3193ECD}" presName="Child3" presStyleLbl="node1" presStyleIdx="2" presStyleCnt="6" custScaleX="113962" custScaleY="115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2A0FB-4F19-42FF-8F87-75E09619DADE}" type="pres">
      <dgm:prSet presAssocID="{BDFD8DD8-E6C0-48BF-BB90-AA54B7ABFCA7}" presName="Accent4" presStyleCnt="0"/>
      <dgm:spPr/>
    </dgm:pt>
    <dgm:pt modelId="{BC7610DC-0DF8-4504-8AD2-644EC0822651}" type="pres">
      <dgm:prSet presAssocID="{BDFD8DD8-E6C0-48BF-BB90-AA54B7ABFCA7}" presName="Accent" presStyleLbl="bgShp" presStyleIdx="3" presStyleCnt="6"/>
      <dgm:spPr/>
    </dgm:pt>
    <dgm:pt modelId="{8A6DBA0B-FA28-4EB7-9ADF-9C2166A945C3}" type="pres">
      <dgm:prSet presAssocID="{BDFD8DD8-E6C0-48BF-BB90-AA54B7ABFCA7}" presName="Child4" presStyleLbl="node1" presStyleIdx="3" presStyleCnt="6" custScaleX="113962" custScaleY="115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12B6B-2BF5-4CB0-B74B-B42385524EE7}" type="pres">
      <dgm:prSet presAssocID="{92CB801D-C1DE-40BE-8096-E734CA3D3198}" presName="Accent5" presStyleCnt="0"/>
      <dgm:spPr/>
    </dgm:pt>
    <dgm:pt modelId="{BC42810F-EA30-4F78-BB71-60E231E396B8}" type="pres">
      <dgm:prSet presAssocID="{92CB801D-C1DE-40BE-8096-E734CA3D3198}" presName="Accent" presStyleLbl="bgShp" presStyleIdx="4" presStyleCnt="6"/>
      <dgm:spPr/>
    </dgm:pt>
    <dgm:pt modelId="{DB79C55F-3624-4783-ACAE-78035863D272}" type="pres">
      <dgm:prSet presAssocID="{92CB801D-C1DE-40BE-8096-E734CA3D3198}" presName="Child5" presStyleLbl="node1" presStyleIdx="4" presStyleCnt="6" custScaleX="113962" custScaleY="115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8D9B7-2F49-46AA-BB04-FAE762511CE8}" type="pres">
      <dgm:prSet presAssocID="{514FB52D-8970-4434-9DC9-B9656CE74D4A}" presName="Accent6" presStyleCnt="0"/>
      <dgm:spPr/>
    </dgm:pt>
    <dgm:pt modelId="{31E29171-FBFB-43AE-BF21-AF1D3D62667E}" type="pres">
      <dgm:prSet presAssocID="{514FB52D-8970-4434-9DC9-B9656CE74D4A}" presName="Accent" presStyleLbl="bgShp" presStyleIdx="5" presStyleCnt="6"/>
      <dgm:spPr/>
    </dgm:pt>
    <dgm:pt modelId="{AE0E3AC4-6A88-47BF-9CBA-DBE3F20EF3CE}" type="pres">
      <dgm:prSet presAssocID="{514FB52D-8970-4434-9DC9-B9656CE74D4A}" presName="Child6" presStyleLbl="node1" presStyleIdx="5" presStyleCnt="6" custScaleX="113962" custScaleY="115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8018E0-CE57-48DF-9209-91EA24B58715}" type="presOf" srcId="{514FB52D-8970-4434-9DC9-B9656CE74D4A}" destId="{AE0E3AC4-6A88-47BF-9CBA-DBE3F20EF3CE}" srcOrd="0" destOrd="0" presId="urn:microsoft.com/office/officeart/2011/layout/HexagonRadial"/>
    <dgm:cxn modelId="{FEC43DA9-D5B4-408C-996F-D178A15D112F}" srcId="{DA2D86CE-9A01-4940-AB62-7D38F067C4D6}" destId="{92CB801D-C1DE-40BE-8096-E734CA3D3198}" srcOrd="4" destOrd="0" parTransId="{2DF8D107-D82F-470B-83D8-BEE21635349C}" sibTransId="{1E33696D-3F99-4291-84E3-24683752524C}"/>
    <dgm:cxn modelId="{0F5220D2-D7D9-4096-B2E4-E143905F5D33}" srcId="{5ED4D9C9-EBD3-4951-9230-79EFCC2C025F}" destId="{DA2D86CE-9A01-4940-AB62-7D38F067C4D6}" srcOrd="0" destOrd="0" parTransId="{24CA51B7-AEC6-4A47-AA2E-084BD917E023}" sibTransId="{EDD2CF2E-9F52-438F-A145-0493B0A7C800}"/>
    <dgm:cxn modelId="{9A38CB07-E5EA-4437-BCB3-029F002DC0B2}" type="presOf" srcId="{35D6D9A0-FBED-4CA6-A7B0-1F37B3193ECD}" destId="{A7E314CB-E043-4EA5-B67E-3BFC3FB6EB5A}" srcOrd="0" destOrd="0" presId="urn:microsoft.com/office/officeart/2011/layout/HexagonRadial"/>
    <dgm:cxn modelId="{0B848001-8EE0-437E-A4F5-82FF40A8A631}" type="presOf" srcId="{DA2D86CE-9A01-4940-AB62-7D38F067C4D6}" destId="{79FEE476-2D3A-4974-A9DF-DD69E8ECD8F7}" srcOrd="0" destOrd="0" presId="urn:microsoft.com/office/officeart/2011/layout/HexagonRadial"/>
    <dgm:cxn modelId="{BBA662E0-E787-4180-A051-65B3027CFC31}" srcId="{DA2D86CE-9A01-4940-AB62-7D38F067C4D6}" destId="{BDFD8DD8-E6C0-48BF-BB90-AA54B7ABFCA7}" srcOrd="3" destOrd="0" parTransId="{C90AE9A2-71BE-4C4E-A21C-13C2873A967B}" sibTransId="{7F4622B3-B55E-45AB-857C-0A348C679FB5}"/>
    <dgm:cxn modelId="{09265DA4-8722-4701-9AE3-2EAC7A96180D}" type="presOf" srcId="{92CB801D-C1DE-40BE-8096-E734CA3D3198}" destId="{DB79C55F-3624-4783-ACAE-78035863D272}" srcOrd="0" destOrd="0" presId="urn:microsoft.com/office/officeart/2011/layout/HexagonRadial"/>
    <dgm:cxn modelId="{D9F12403-5618-42A9-8464-805C0FECA2FA}" srcId="{DA2D86CE-9A01-4940-AB62-7D38F067C4D6}" destId="{35D6D9A0-FBED-4CA6-A7B0-1F37B3193ECD}" srcOrd="2" destOrd="0" parTransId="{970A2953-7569-4A92-8976-A05AE03080F3}" sibTransId="{A533CB5A-E3A4-48F4-BBA1-7C7720F77FE2}"/>
    <dgm:cxn modelId="{C011FC6A-A405-448C-B806-EA23DFD2D482}" srcId="{DA2D86CE-9A01-4940-AB62-7D38F067C4D6}" destId="{02F8D4C4-8ECD-45C8-B58A-71D185EA3CBF}" srcOrd="1" destOrd="0" parTransId="{8A48F612-B9EA-48D3-A021-B2F62DA8BAC7}" sibTransId="{69E9A31C-9EC7-45AD-8BDF-04EABC74EF06}"/>
    <dgm:cxn modelId="{764BEEA1-A25F-4C36-9B0D-30831A266068}" srcId="{DA2D86CE-9A01-4940-AB62-7D38F067C4D6}" destId="{514FB52D-8970-4434-9DC9-B9656CE74D4A}" srcOrd="5" destOrd="0" parTransId="{15962666-4929-4516-9949-EBE6011B1402}" sibTransId="{B01508B7-6F5A-488A-95C7-5A28F245AAF4}"/>
    <dgm:cxn modelId="{1C55E1EB-0C14-4A69-A6A4-E85B33A91665}" type="presOf" srcId="{02F8D4C4-8ECD-45C8-B58A-71D185EA3CBF}" destId="{6E2D2615-954F-4C0F-984F-3FB09EEB5721}" srcOrd="0" destOrd="0" presId="urn:microsoft.com/office/officeart/2011/layout/HexagonRadial"/>
    <dgm:cxn modelId="{59E6A922-B108-4CCC-BA5D-3AD515DBEC58}" type="presOf" srcId="{BDFD8DD8-E6C0-48BF-BB90-AA54B7ABFCA7}" destId="{8A6DBA0B-FA28-4EB7-9ADF-9C2166A945C3}" srcOrd="0" destOrd="0" presId="urn:microsoft.com/office/officeart/2011/layout/HexagonRadial"/>
    <dgm:cxn modelId="{880D0E6F-D9B3-4DA5-8272-66DEB91A921B}" srcId="{DA2D86CE-9A01-4940-AB62-7D38F067C4D6}" destId="{71B51DDA-C9E0-43C2-86BB-4C10C2A8C9FE}" srcOrd="0" destOrd="0" parTransId="{C92F9D31-284D-446D-B93A-FF8B2DC1BDAC}" sibTransId="{2DB6B512-83A9-4A0D-84AA-74E4BCF290CF}"/>
    <dgm:cxn modelId="{79634161-B2BE-4724-A246-C81D08307141}" type="presOf" srcId="{5ED4D9C9-EBD3-4951-9230-79EFCC2C025F}" destId="{BC8B4379-A8C9-4D7A-8D91-807746E2F5EB}" srcOrd="0" destOrd="0" presId="urn:microsoft.com/office/officeart/2011/layout/HexagonRadial"/>
    <dgm:cxn modelId="{89E3311B-2AEE-4936-BB24-DE28B750B76C}" type="presOf" srcId="{71B51DDA-C9E0-43C2-86BB-4C10C2A8C9FE}" destId="{D10DE1F0-F166-430A-B0D6-6BC5CE53D103}" srcOrd="0" destOrd="0" presId="urn:microsoft.com/office/officeart/2011/layout/HexagonRadial"/>
    <dgm:cxn modelId="{C9718CCA-E1F5-4F84-82C0-C44E95A92596}" type="presParOf" srcId="{BC8B4379-A8C9-4D7A-8D91-807746E2F5EB}" destId="{79FEE476-2D3A-4974-A9DF-DD69E8ECD8F7}" srcOrd="0" destOrd="0" presId="urn:microsoft.com/office/officeart/2011/layout/HexagonRadial"/>
    <dgm:cxn modelId="{D107D6E1-7F0A-4C1A-AE36-29917084C246}" type="presParOf" srcId="{BC8B4379-A8C9-4D7A-8D91-807746E2F5EB}" destId="{70C92967-07AA-4031-9CE6-1C5233E9FDF2}" srcOrd="1" destOrd="0" presId="urn:microsoft.com/office/officeart/2011/layout/HexagonRadial"/>
    <dgm:cxn modelId="{30F7ED25-3E98-4932-8DC0-28ABFD8702A4}" type="presParOf" srcId="{70C92967-07AA-4031-9CE6-1C5233E9FDF2}" destId="{637D8ECD-8157-4845-A453-2AF8F4C637C3}" srcOrd="0" destOrd="0" presId="urn:microsoft.com/office/officeart/2011/layout/HexagonRadial"/>
    <dgm:cxn modelId="{497A2D4B-733C-4292-AA82-ED8D7AFE91A4}" type="presParOf" srcId="{BC8B4379-A8C9-4D7A-8D91-807746E2F5EB}" destId="{D10DE1F0-F166-430A-B0D6-6BC5CE53D103}" srcOrd="2" destOrd="0" presId="urn:microsoft.com/office/officeart/2011/layout/HexagonRadial"/>
    <dgm:cxn modelId="{A02F57DF-E04C-4DC3-96C2-864B20EFD4F0}" type="presParOf" srcId="{BC8B4379-A8C9-4D7A-8D91-807746E2F5EB}" destId="{ABF0F19D-E8C0-4394-8C8E-7AA6F15593F5}" srcOrd="3" destOrd="0" presId="urn:microsoft.com/office/officeart/2011/layout/HexagonRadial"/>
    <dgm:cxn modelId="{24A5DFDE-7931-4BAF-9EBD-422D9B3AB418}" type="presParOf" srcId="{ABF0F19D-E8C0-4394-8C8E-7AA6F15593F5}" destId="{09CD6355-3332-4E2D-BB06-2403F344F6CE}" srcOrd="0" destOrd="0" presId="urn:microsoft.com/office/officeart/2011/layout/HexagonRadial"/>
    <dgm:cxn modelId="{E69C0A1D-4838-4A13-8864-5173E16F27FE}" type="presParOf" srcId="{BC8B4379-A8C9-4D7A-8D91-807746E2F5EB}" destId="{6E2D2615-954F-4C0F-984F-3FB09EEB5721}" srcOrd="4" destOrd="0" presId="urn:microsoft.com/office/officeart/2011/layout/HexagonRadial"/>
    <dgm:cxn modelId="{D9EEADC9-85B3-4C64-9DB1-1461A195A0B7}" type="presParOf" srcId="{BC8B4379-A8C9-4D7A-8D91-807746E2F5EB}" destId="{5A636DB8-2DF0-444E-B2A2-1A6F4D784FD3}" srcOrd="5" destOrd="0" presId="urn:microsoft.com/office/officeart/2011/layout/HexagonRadial"/>
    <dgm:cxn modelId="{64079483-C9A3-41C4-A4F6-7086936A3311}" type="presParOf" srcId="{5A636DB8-2DF0-444E-B2A2-1A6F4D784FD3}" destId="{5518E0BF-52A5-4867-8923-0FA178AD5CE9}" srcOrd="0" destOrd="0" presId="urn:microsoft.com/office/officeart/2011/layout/HexagonRadial"/>
    <dgm:cxn modelId="{6A9A687B-D426-4808-9D3F-18075EAB10B7}" type="presParOf" srcId="{BC8B4379-A8C9-4D7A-8D91-807746E2F5EB}" destId="{A7E314CB-E043-4EA5-B67E-3BFC3FB6EB5A}" srcOrd="6" destOrd="0" presId="urn:microsoft.com/office/officeart/2011/layout/HexagonRadial"/>
    <dgm:cxn modelId="{05EFF59F-4EED-4326-9343-BB6D1155EAB0}" type="presParOf" srcId="{BC8B4379-A8C9-4D7A-8D91-807746E2F5EB}" destId="{68F2A0FB-4F19-42FF-8F87-75E09619DADE}" srcOrd="7" destOrd="0" presId="urn:microsoft.com/office/officeart/2011/layout/HexagonRadial"/>
    <dgm:cxn modelId="{CEBC861F-6623-4DC7-AD1A-756C8195EF9D}" type="presParOf" srcId="{68F2A0FB-4F19-42FF-8F87-75E09619DADE}" destId="{BC7610DC-0DF8-4504-8AD2-644EC0822651}" srcOrd="0" destOrd="0" presId="urn:microsoft.com/office/officeart/2011/layout/HexagonRadial"/>
    <dgm:cxn modelId="{2CB4D660-E2C8-4352-B66A-765A748C825A}" type="presParOf" srcId="{BC8B4379-A8C9-4D7A-8D91-807746E2F5EB}" destId="{8A6DBA0B-FA28-4EB7-9ADF-9C2166A945C3}" srcOrd="8" destOrd="0" presId="urn:microsoft.com/office/officeart/2011/layout/HexagonRadial"/>
    <dgm:cxn modelId="{36565DAB-DC5F-416D-81A7-2B5B98C7297B}" type="presParOf" srcId="{BC8B4379-A8C9-4D7A-8D91-807746E2F5EB}" destId="{09912B6B-2BF5-4CB0-B74B-B42385524EE7}" srcOrd="9" destOrd="0" presId="urn:microsoft.com/office/officeart/2011/layout/HexagonRadial"/>
    <dgm:cxn modelId="{1BA454C3-2599-4820-BDE5-1B6EB3144722}" type="presParOf" srcId="{09912B6B-2BF5-4CB0-B74B-B42385524EE7}" destId="{BC42810F-EA30-4F78-BB71-60E231E396B8}" srcOrd="0" destOrd="0" presId="urn:microsoft.com/office/officeart/2011/layout/HexagonRadial"/>
    <dgm:cxn modelId="{106A0349-9DE3-465D-80B0-876919FBC896}" type="presParOf" srcId="{BC8B4379-A8C9-4D7A-8D91-807746E2F5EB}" destId="{DB79C55F-3624-4783-ACAE-78035863D272}" srcOrd="10" destOrd="0" presId="urn:microsoft.com/office/officeart/2011/layout/HexagonRadial"/>
    <dgm:cxn modelId="{2FA801C6-30A6-4F42-B1EB-AA4BD6D6D735}" type="presParOf" srcId="{BC8B4379-A8C9-4D7A-8D91-807746E2F5EB}" destId="{8CD8D9B7-2F49-46AA-BB04-FAE762511CE8}" srcOrd="11" destOrd="0" presId="urn:microsoft.com/office/officeart/2011/layout/HexagonRadial"/>
    <dgm:cxn modelId="{1F4B003B-4351-414F-8934-1B0829258126}" type="presParOf" srcId="{8CD8D9B7-2F49-46AA-BB04-FAE762511CE8}" destId="{31E29171-FBFB-43AE-BF21-AF1D3D62667E}" srcOrd="0" destOrd="0" presId="urn:microsoft.com/office/officeart/2011/layout/HexagonRadial"/>
    <dgm:cxn modelId="{6ECB9103-D7D2-40C6-A14E-7544A0D6D73D}" type="presParOf" srcId="{BC8B4379-A8C9-4D7A-8D91-807746E2F5EB}" destId="{AE0E3AC4-6A88-47BF-9CBA-DBE3F20EF3C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D4D9C9-EBD3-4951-9230-79EFCC2C025F}" type="doc">
      <dgm:prSet loTypeId="urn:microsoft.com/office/officeart/2011/layout/HexagonRadial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A2D86CE-9A01-4940-AB62-7D38F067C4D6}">
      <dgm:prSet phldrT="[Text]" custT="1"/>
      <dgm:spPr/>
      <dgm:t>
        <a:bodyPr/>
        <a:lstStyle/>
        <a:p>
          <a:r>
            <a:rPr lang="en-US" sz="2700" b="0" dirty="0">
              <a:solidFill>
                <a:schemeClr val="tx1"/>
              </a:solidFill>
              <a:latin typeface="Rockwell" panose="02060603020205020403" pitchFamily="18" charset="0"/>
            </a:rPr>
            <a:t>Contacts Don’t Want Testing, Treatment</a:t>
          </a:r>
        </a:p>
      </dgm:t>
    </dgm:pt>
    <dgm:pt modelId="{24CA51B7-AEC6-4A47-AA2E-084BD917E023}" type="parTrans" cxnId="{0F5220D2-D7D9-4096-B2E4-E143905F5D3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DD2CF2E-9F52-438F-A145-0493B0A7C800}" type="sibTrans" cxnId="{0F5220D2-D7D9-4096-B2E4-E143905F5D3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1B51DDA-C9E0-43C2-86BB-4C10C2A8C9FE}">
      <dgm:prSet phldrT="[Text]"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Lack of trust in medical community</a:t>
          </a:r>
        </a:p>
      </dgm:t>
    </dgm:pt>
    <dgm:pt modelId="{C92F9D31-284D-446D-B93A-FF8B2DC1BDAC}" type="parTrans" cxnId="{880D0E6F-D9B3-4DA5-8272-66DEB91A921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DB6B512-83A9-4A0D-84AA-74E4BCF290CF}" type="sibTrans" cxnId="{880D0E6F-D9B3-4DA5-8272-66DEB91A921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5D6D9A0-FBED-4CA6-A7B0-1F37B3193ECD}">
      <dgm:prSet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Fear, Stigma</a:t>
          </a:r>
        </a:p>
      </dgm:t>
    </dgm:pt>
    <dgm:pt modelId="{970A2953-7569-4A92-8976-A05AE03080F3}" type="parTrans" cxnId="{D9F12403-5618-42A9-8464-805C0FECA2FA}">
      <dgm:prSet/>
      <dgm:spPr/>
      <dgm:t>
        <a:bodyPr/>
        <a:lstStyle/>
        <a:p>
          <a:endParaRPr lang="en-US"/>
        </a:p>
      </dgm:t>
    </dgm:pt>
    <dgm:pt modelId="{A533CB5A-E3A4-48F4-BBA1-7C7720F77FE2}" type="sibTrans" cxnId="{D9F12403-5618-42A9-8464-805C0FECA2FA}">
      <dgm:prSet/>
      <dgm:spPr/>
      <dgm:t>
        <a:bodyPr/>
        <a:lstStyle/>
        <a:p>
          <a:endParaRPr lang="en-US"/>
        </a:p>
      </dgm:t>
    </dgm:pt>
    <dgm:pt modelId="{BDFD8DD8-E6C0-48BF-BB90-AA54B7ABFCA7}">
      <dgm:prSet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Cost/lack of insurance</a:t>
          </a:r>
        </a:p>
      </dgm:t>
    </dgm:pt>
    <dgm:pt modelId="{C90AE9A2-71BE-4C4E-A21C-13C2873A967B}" type="parTrans" cxnId="{BBA662E0-E787-4180-A051-65B3027CFC31}">
      <dgm:prSet/>
      <dgm:spPr/>
      <dgm:t>
        <a:bodyPr/>
        <a:lstStyle/>
        <a:p>
          <a:endParaRPr lang="en-US"/>
        </a:p>
      </dgm:t>
    </dgm:pt>
    <dgm:pt modelId="{7F4622B3-B55E-45AB-857C-0A348C679FB5}" type="sibTrans" cxnId="{BBA662E0-E787-4180-A051-65B3027CFC31}">
      <dgm:prSet/>
      <dgm:spPr/>
      <dgm:t>
        <a:bodyPr/>
        <a:lstStyle/>
        <a:p>
          <a:endParaRPr lang="en-US"/>
        </a:p>
      </dgm:t>
    </dgm:pt>
    <dgm:pt modelId="{92CB801D-C1DE-40BE-8096-E734CA3D3198}">
      <dgm:prSet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Don’t feel sick</a:t>
          </a:r>
        </a:p>
      </dgm:t>
    </dgm:pt>
    <dgm:pt modelId="{2DF8D107-D82F-470B-83D8-BEE21635349C}" type="parTrans" cxnId="{FEC43DA9-D5B4-408C-996F-D178A15D112F}">
      <dgm:prSet/>
      <dgm:spPr/>
      <dgm:t>
        <a:bodyPr/>
        <a:lstStyle/>
        <a:p>
          <a:endParaRPr lang="en-US"/>
        </a:p>
      </dgm:t>
    </dgm:pt>
    <dgm:pt modelId="{1E33696D-3F99-4291-84E3-24683752524C}" type="sibTrans" cxnId="{FEC43DA9-D5B4-408C-996F-D178A15D112F}">
      <dgm:prSet/>
      <dgm:spPr/>
      <dgm:t>
        <a:bodyPr/>
        <a:lstStyle/>
        <a:p>
          <a:endParaRPr lang="en-US"/>
        </a:p>
      </dgm:t>
    </dgm:pt>
    <dgm:pt modelId="{514FB52D-8970-4434-9DC9-B9656CE74D4A}">
      <dgm:prSet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Side effects and length of treatment</a:t>
          </a:r>
        </a:p>
      </dgm:t>
    </dgm:pt>
    <dgm:pt modelId="{15962666-4929-4516-9949-EBE6011B1402}" type="parTrans" cxnId="{764BEEA1-A25F-4C36-9B0D-30831A266068}">
      <dgm:prSet/>
      <dgm:spPr/>
      <dgm:t>
        <a:bodyPr/>
        <a:lstStyle/>
        <a:p>
          <a:endParaRPr lang="en-US"/>
        </a:p>
      </dgm:t>
    </dgm:pt>
    <dgm:pt modelId="{B01508B7-6F5A-488A-95C7-5A28F245AAF4}" type="sibTrans" cxnId="{764BEEA1-A25F-4C36-9B0D-30831A266068}">
      <dgm:prSet/>
      <dgm:spPr/>
      <dgm:t>
        <a:bodyPr/>
        <a:lstStyle/>
        <a:p>
          <a:endParaRPr lang="en-US"/>
        </a:p>
      </dgm:t>
    </dgm:pt>
    <dgm:pt modelId="{EBA395EB-6640-4CDD-84AF-E70FDFAD607C}">
      <dgm:prSet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Don’t understand the risk</a:t>
          </a:r>
        </a:p>
      </dgm:t>
    </dgm:pt>
    <dgm:pt modelId="{611133FD-52FC-40F5-A500-B0AE8E8EE773}" type="parTrans" cxnId="{5879F7A8-39A7-4B7E-9F46-69B7610E9657}">
      <dgm:prSet/>
      <dgm:spPr/>
      <dgm:t>
        <a:bodyPr/>
        <a:lstStyle/>
        <a:p>
          <a:endParaRPr lang="en-US"/>
        </a:p>
      </dgm:t>
    </dgm:pt>
    <dgm:pt modelId="{FAB05F9D-797B-46FB-A4C3-63C732B9E02A}" type="sibTrans" cxnId="{5879F7A8-39A7-4B7E-9F46-69B7610E9657}">
      <dgm:prSet/>
      <dgm:spPr/>
      <dgm:t>
        <a:bodyPr/>
        <a:lstStyle/>
        <a:p>
          <a:endParaRPr lang="en-US"/>
        </a:p>
      </dgm:t>
    </dgm:pt>
    <dgm:pt modelId="{BC8B4379-A8C9-4D7A-8D91-807746E2F5EB}" type="pres">
      <dgm:prSet presAssocID="{5ED4D9C9-EBD3-4951-9230-79EFCC2C025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FEE476-2D3A-4974-A9DF-DD69E8ECD8F7}" type="pres">
      <dgm:prSet presAssocID="{DA2D86CE-9A01-4940-AB62-7D38F067C4D6}" presName="Parent" presStyleLbl="node0" presStyleIdx="0" presStyleCnt="1" custScaleX="102279" custScaleY="10193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0C92967-07AA-4031-9CE6-1C5233E9FDF2}" type="pres">
      <dgm:prSet presAssocID="{71B51DDA-C9E0-43C2-86BB-4C10C2A8C9FE}" presName="Accent1" presStyleCnt="0"/>
      <dgm:spPr/>
    </dgm:pt>
    <dgm:pt modelId="{637D8ECD-8157-4845-A453-2AF8F4C637C3}" type="pres">
      <dgm:prSet presAssocID="{71B51DDA-C9E0-43C2-86BB-4C10C2A8C9FE}" presName="Accent" presStyleLbl="bgShp" presStyleIdx="0" presStyleCnt="6"/>
      <dgm:spPr/>
    </dgm:pt>
    <dgm:pt modelId="{D10DE1F0-F166-430A-B0D6-6BC5CE53D103}" type="pres">
      <dgm:prSet presAssocID="{71B51DDA-C9E0-43C2-86BB-4C10C2A8C9FE}" presName="Child1" presStyleLbl="node1" presStyleIdx="0" presStyleCnt="6" custScaleX="114887" custScaleY="112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2A7D1-C004-4858-ADC3-A0AE345B94D7}" type="pres">
      <dgm:prSet presAssocID="{35D6D9A0-FBED-4CA6-A7B0-1F37B3193ECD}" presName="Accent2" presStyleCnt="0"/>
      <dgm:spPr/>
    </dgm:pt>
    <dgm:pt modelId="{5518E0BF-52A5-4867-8923-0FA178AD5CE9}" type="pres">
      <dgm:prSet presAssocID="{35D6D9A0-FBED-4CA6-A7B0-1F37B3193ECD}" presName="Accent" presStyleLbl="bgShp" presStyleIdx="1" presStyleCnt="6"/>
      <dgm:spPr/>
    </dgm:pt>
    <dgm:pt modelId="{86FB823B-4A0D-4938-ACC4-FC6BEC3655F7}" type="pres">
      <dgm:prSet presAssocID="{35D6D9A0-FBED-4CA6-A7B0-1F37B3193ECD}" presName="Child2" presStyleLbl="node1" presStyleIdx="1" presStyleCnt="6" custScaleX="111064" custScaleY="108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F6B53-3597-40A0-B83F-3DDD79723932}" type="pres">
      <dgm:prSet presAssocID="{BDFD8DD8-E6C0-48BF-BB90-AA54B7ABFCA7}" presName="Accent3" presStyleCnt="0"/>
      <dgm:spPr/>
    </dgm:pt>
    <dgm:pt modelId="{BC7610DC-0DF8-4504-8AD2-644EC0822651}" type="pres">
      <dgm:prSet presAssocID="{BDFD8DD8-E6C0-48BF-BB90-AA54B7ABFCA7}" presName="Accent" presStyleLbl="bgShp" presStyleIdx="2" presStyleCnt="6"/>
      <dgm:spPr/>
    </dgm:pt>
    <dgm:pt modelId="{3F53B5E3-FD87-46A9-88B5-4AC80F09A972}" type="pres">
      <dgm:prSet presAssocID="{BDFD8DD8-E6C0-48BF-BB90-AA54B7ABFCA7}" presName="Child3" presStyleLbl="node1" presStyleIdx="2" presStyleCnt="6" custScaleX="111064" custScaleY="108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66DD4-D570-4523-B5AA-540CCB53EF1A}" type="pres">
      <dgm:prSet presAssocID="{92CB801D-C1DE-40BE-8096-E734CA3D3198}" presName="Accent4" presStyleCnt="0"/>
      <dgm:spPr/>
    </dgm:pt>
    <dgm:pt modelId="{BC42810F-EA30-4F78-BB71-60E231E396B8}" type="pres">
      <dgm:prSet presAssocID="{92CB801D-C1DE-40BE-8096-E734CA3D3198}" presName="Accent" presStyleLbl="bgShp" presStyleIdx="3" presStyleCnt="6"/>
      <dgm:spPr/>
    </dgm:pt>
    <dgm:pt modelId="{496D124B-13C2-4D93-9437-5FB3EF9F8155}" type="pres">
      <dgm:prSet presAssocID="{92CB801D-C1DE-40BE-8096-E734CA3D3198}" presName="Child4" presStyleLbl="node1" presStyleIdx="3" presStyleCnt="6" custScaleX="111064" custScaleY="108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9590D-CF22-4700-AFB5-8EFEE9F7B377}" type="pres">
      <dgm:prSet presAssocID="{514FB52D-8970-4434-9DC9-B9656CE74D4A}" presName="Accent5" presStyleCnt="0"/>
      <dgm:spPr/>
    </dgm:pt>
    <dgm:pt modelId="{31E29171-FBFB-43AE-BF21-AF1D3D62667E}" type="pres">
      <dgm:prSet presAssocID="{514FB52D-8970-4434-9DC9-B9656CE74D4A}" presName="Accent" presStyleLbl="bgShp" presStyleIdx="4" presStyleCnt="6"/>
      <dgm:spPr/>
    </dgm:pt>
    <dgm:pt modelId="{0CDCB518-E993-4014-B680-B16A6D6A4072}" type="pres">
      <dgm:prSet presAssocID="{514FB52D-8970-4434-9DC9-B9656CE74D4A}" presName="Child5" presStyleLbl="node1" presStyleIdx="4" presStyleCnt="6" custScaleX="111064" custScaleY="108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EA3F9-3AB4-45AA-9324-45DE36CC04C1}" type="pres">
      <dgm:prSet presAssocID="{EBA395EB-6640-4CDD-84AF-E70FDFAD607C}" presName="Accent6" presStyleCnt="0"/>
      <dgm:spPr/>
    </dgm:pt>
    <dgm:pt modelId="{1B76F523-7EF8-46CB-B472-B608FDFDEFC8}" type="pres">
      <dgm:prSet presAssocID="{EBA395EB-6640-4CDD-84AF-E70FDFAD607C}" presName="Accent" presStyleLbl="bgShp" presStyleIdx="5" presStyleCnt="6"/>
      <dgm:spPr/>
    </dgm:pt>
    <dgm:pt modelId="{4E42CFE8-9DA5-4201-9D4B-96B36F554F67}" type="pres">
      <dgm:prSet presAssocID="{EBA395EB-6640-4CDD-84AF-E70FDFAD607C}" presName="Child6" presStyleLbl="node1" presStyleIdx="5" presStyleCnt="6" custScaleX="111064" custScaleY="108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43DA9-D5B4-408C-996F-D178A15D112F}" srcId="{DA2D86CE-9A01-4940-AB62-7D38F067C4D6}" destId="{92CB801D-C1DE-40BE-8096-E734CA3D3198}" srcOrd="3" destOrd="0" parTransId="{2DF8D107-D82F-470B-83D8-BEE21635349C}" sibTransId="{1E33696D-3F99-4291-84E3-24683752524C}"/>
    <dgm:cxn modelId="{840F91D7-A2C0-4E98-A9AD-AD0415254168}" type="presOf" srcId="{92CB801D-C1DE-40BE-8096-E734CA3D3198}" destId="{496D124B-13C2-4D93-9437-5FB3EF9F8155}" srcOrd="0" destOrd="0" presId="urn:microsoft.com/office/officeart/2011/layout/HexagonRadial"/>
    <dgm:cxn modelId="{60F4FB7E-06F5-4DA0-8283-FF924F83DF51}" type="presOf" srcId="{514FB52D-8970-4434-9DC9-B9656CE74D4A}" destId="{0CDCB518-E993-4014-B680-B16A6D6A4072}" srcOrd="0" destOrd="0" presId="urn:microsoft.com/office/officeart/2011/layout/HexagonRadial"/>
    <dgm:cxn modelId="{0F5220D2-D7D9-4096-B2E4-E143905F5D33}" srcId="{5ED4D9C9-EBD3-4951-9230-79EFCC2C025F}" destId="{DA2D86CE-9A01-4940-AB62-7D38F067C4D6}" srcOrd="0" destOrd="0" parTransId="{24CA51B7-AEC6-4A47-AA2E-084BD917E023}" sibTransId="{EDD2CF2E-9F52-438F-A145-0493B0A7C800}"/>
    <dgm:cxn modelId="{2BC04A25-5B9B-41A7-83C3-B669DEA54AAC}" type="presOf" srcId="{BDFD8DD8-E6C0-48BF-BB90-AA54B7ABFCA7}" destId="{3F53B5E3-FD87-46A9-88B5-4AC80F09A972}" srcOrd="0" destOrd="0" presId="urn:microsoft.com/office/officeart/2011/layout/HexagonRadial"/>
    <dgm:cxn modelId="{5879F7A8-39A7-4B7E-9F46-69B7610E9657}" srcId="{DA2D86CE-9A01-4940-AB62-7D38F067C4D6}" destId="{EBA395EB-6640-4CDD-84AF-E70FDFAD607C}" srcOrd="5" destOrd="0" parTransId="{611133FD-52FC-40F5-A500-B0AE8E8EE773}" sibTransId="{FAB05F9D-797B-46FB-A4C3-63C732B9E02A}"/>
    <dgm:cxn modelId="{BBA662E0-E787-4180-A051-65B3027CFC31}" srcId="{DA2D86CE-9A01-4940-AB62-7D38F067C4D6}" destId="{BDFD8DD8-E6C0-48BF-BB90-AA54B7ABFCA7}" srcOrd="2" destOrd="0" parTransId="{C90AE9A2-71BE-4C4E-A21C-13C2873A967B}" sibTransId="{7F4622B3-B55E-45AB-857C-0A348C679FB5}"/>
    <dgm:cxn modelId="{0B848001-8EE0-437E-A4F5-82FF40A8A631}" type="presOf" srcId="{DA2D86CE-9A01-4940-AB62-7D38F067C4D6}" destId="{79FEE476-2D3A-4974-A9DF-DD69E8ECD8F7}" srcOrd="0" destOrd="0" presId="urn:microsoft.com/office/officeart/2011/layout/HexagonRadial"/>
    <dgm:cxn modelId="{D9F12403-5618-42A9-8464-805C0FECA2FA}" srcId="{DA2D86CE-9A01-4940-AB62-7D38F067C4D6}" destId="{35D6D9A0-FBED-4CA6-A7B0-1F37B3193ECD}" srcOrd="1" destOrd="0" parTransId="{970A2953-7569-4A92-8976-A05AE03080F3}" sibTransId="{A533CB5A-E3A4-48F4-BBA1-7C7720F77FE2}"/>
    <dgm:cxn modelId="{764BEEA1-A25F-4C36-9B0D-30831A266068}" srcId="{DA2D86CE-9A01-4940-AB62-7D38F067C4D6}" destId="{514FB52D-8970-4434-9DC9-B9656CE74D4A}" srcOrd="4" destOrd="0" parTransId="{15962666-4929-4516-9949-EBE6011B1402}" sibTransId="{B01508B7-6F5A-488A-95C7-5A28F245AAF4}"/>
    <dgm:cxn modelId="{8645C43D-2C27-4E0D-969E-EE82B8215C9F}" type="presOf" srcId="{EBA395EB-6640-4CDD-84AF-E70FDFAD607C}" destId="{4E42CFE8-9DA5-4201-9D4B-96B36F554F67}" srcOrd="0" destOrd="0" presId="urn:microsoft.com/office/officeart/2011/layout/HexagonRadial"/>
    <dgm:cxn modelId="{3DD8E040-0244-4EB4-AD12-962346DCFCD1}" type="presOf" srcId="{35D6D9A0-FBED-4CA6-A7B0-1F37B3193ECD}" destId="{86FB823B-4A0D-4938-ACC4-FC6BEC3655F7}" srcOrd="0" destOrd="0" presId="urn:microsoft.com/office/officeart/2011/layout/HexagonRadial"/>
    <dgm:cxn modelId="{880D0E6F-D9B3-4DA5-8272-66DEB91A921B}" srcId="{DA2D86CE-9A01-4940-AB62-7D38F067C4D6}" destId="{71B51DDA-C9E0-43C2-86BB-4C10C2A8C9FE}" srcOrd="0" destOrd="0" parTransId="{C92F9D31-284D-446D-B93A-FF8B2DC1BDAC}" sibTransId="{2DB6B512-83A9-4A0D-84AA-74E4BCF290CF}"/>
    <dgm:cxn modelId="{79634161-B2BE-4724-A246-C81D08307141}" type="presOf" srcId="{5ED4D9C9-EBD3-4951-9230-79EFCC2C025F}" destId="{BC8B4379-A8C9-4D7A-8D91-807746E2F5EB}" srcOrd="0" destOrd="0" presId="urn:microsoft.com/office/officeart/2011/layout/HexagonRadial"/>
    <dgm:cxn modelId="{89E3311B-2AEE-4936-BB24-DE28B750B76C}" type="presOf" srcId="{71B51DDA-C9E0-43C2-86BB-4C10C2A8C9FE}" destId="{D10DE1F0-F166-430A-B0D6-6BC5CE53D103}" srcOrd="0" destOrd="0" presId="urn:microsoft.com/office/officeart/2011/layout/HexagonRadial"/>
    <dgm:cxn modelId="{C9718CCA-E1F5-4F84-82C0-C44E95A92596}" type="presParOf" srcId="{BC8B4379-A8C9-4D7A-8D91-807746E2F5EB}" destId="{79FEE476-2D3A-4974-A9DF-DD69E8ECD8F7}" srcOrd="0" destOrd="0" presId="urn:microsoft.com/office/officeart/2011/layout/HexagonRadial"/>
    <dgm:cxn modelId="{D107D6E1-7F0A-4C1A-AE36-29917084C246}" type="presParOf" srcId="{BC8B4379-A8C9-4D7A-8D91-807746E2F5EB}" destId="{70C92967-07AA-4031-9CE6-1C5233E9FDF2}" srcOrd="1" destOrd="0" presId="urn:microsoft.com/office/officeart/2011/layout/HexagonRadial"/>
    <dgm:cxn modelId="{30F7ED25-3E98-4932-8DC0-28ABFD8702A4}" type="presParOf" srcId="{70C92967-07AA-4031-9CE6-1C5233E9FDF2}" destId="{637D8ECD-8157-4845-A453-2AF8F4C637C3}" srcOrd="0" destOrd="0" presId="urn:microsoft.com/office/officeart/2011/layout/HexagonRadial"/>
    <dgm:cxn modelId="{497A2D4B-733C-4292-AA82-ED8D7AFE91A4}" type="presParOf" srcId="{BC8B4379-A8C9-4D7A-8D91-807746E2F5EB}" destId="{D10DE1F0-F166-430A-B0D6-6BC5CE53D103}" srcOrd="2" destOrd="0" presId="urn:microsoft.com/office/officeart/2011/layout/HexagonRadial"/>
    <dgm:cxn modelId="{A78FF0DA-59E8-4F8D-8D2E-7C9DC862F810}" type="presParOf" srcId="{BC8B4379-A8C9-4D7A-8D91-807746E2F5EB}" destId="{D392A7D1-C004-4858-ADC3-A0AE345B94D7}" srcOrd="3" destOrd="0" presId="urn:microsoft.com/office/officeart/2011/layout/HexagonRadial"/>
    <dgm:cxn modelId="{E03E1846-2DA1-40D7-835A-45509D632B27}" type="presParOf" srcId="{D392A7D1-C004-4858-ADC3-A0AE345B94D7}" destId="{5518E0BF-52A5-4867-8923-0FA178AD5CE9}" srcOrd="0" destOrd="0" presId="urn:microsoft.com/office/officeart/2011/layout/HexagonRadial"/>
    <dgm:cxn modelId="{C939479B-0C64-4046-88F7-51D3B5335097}" type="presParOf" srcId="{BC8B4379-A8C9-4D7A-8D91-807746E2F5EB}" destId="{86FB823B-4A0D-4938-ACC4-FC6BEC3655F7}" srcOrd="4" destOrd="0" presId="urn:microsoft.com/office/officeart/2011/layout/HexagonRadial"/>
    <dgm:cxn modelId="{5862D691-3687-4C3F-889F-8572DE948B2E}" type="presParOf" srcId="{BC8B4379-A8C9-4D7A-8D91-807746E2F5EB}" destId="{6FBF6B53-3597-40A0-B83F-3DDD79723932}" srcOrd="5" destOrd="0" presId="urn:microsoft.com/office/officeart/2011/layout/HexagonRadial"/>
    <dgm:cxn modelId="{2F308A8B-0A66-46C4-B904-539D8FDD56A9}" type="presParOf" srcId="{6FBF6B53-3597-40A0-B83F-3DDD79723932}" destId="{BC7610DC-0DF8-4504-8AD2-644EC0822651}" srcOrd="0" destOrd="0" presId="urn:microsoft.com/office/officeart/2011/layout/HexagonRadial"/>
    <dgm:cxn modelId="{F167571E-6059-4387-A76F-C3B22DEA2E42}" type="presParOf" srcId="{BC8B4379-A8C9-4D7A-8D91-807746E2F5EB}" destId="{3F53B5E3-FD87-46A9-88B5-4AC80F09A972}" srcOrd="6" destOrd="0" presId="urn:microsoft.com/office/officeart/2011/layout/HexagonRadial"/>
    <dgm:cxn modelId="{105CCEEE-14C8-42AE-A381-189B729FB121}" type="presParOf" srcId="{BC8B4379-A8C9-4D7A-8D91-807746E2F5EB}" destId="{37D66DD4-D570-4523-B5AA-540CCB53EF1A}" srcOrd="7" destOrd="0" presId="urn:microsoft.com/office/officeart/2011/layout/HexagonRadial"/>
    <dgm:cxn modelId="{0C785E7E-4E23-499C-B155-328DAAC8A2DE}" type="presParOf" srcId="{37D66DD4-D570-4523-B5AA-540CCB53EF1A}" destId="{BC42810F-EA30-4F78-BB71-60E231E396B8}" srcOrd="0" destOrd="0" presId="urn:microsoft.com/office/officeart/2011/layout/HexagonRadial"/>
    <dgm:cxn modelId="{22FCB941-6E63-4ACF-B722-6994D5E82452}" type="presParOf" srcId="{BC8B4379-A8C9-4D7A-8D91-807746E2F5EB}" destId="{496D124B-13C2-4D93-9437-5FB3EF9F8155}" srcOrd="8" destOrd="0" presId="urn:microsoft.com/office/officeart/2011/layout/HexagonRadial"/>
    <dgm:cxn modelId="{D290AC3C-C6A9-44C5-AFF0-82D7C0C3996F}" type="presParOf" srcId="{BC8B4379-A8C9-4D7A-8D91-807746E2F5EB}" destId="{0839590D-CF22-4700-AFB5-8EFEE9F7B377}" srcOrd="9" destOrd="0" presId="urn:microsoft.com/office/officeart/2011/layout/HexagonRadial"/>
    <dgm:cxn modelId="{AA0ED059-048B-4938-85CB-BE55BCE46DE0}" type="presParOf" srcId="{0839590D-CF22-4700-AFB5-8EFEE9F7B377}" destId="{31E29171-FBFB-43AE-BF21-AF1D3D62667E}" srcOrd="0" destOrd="0" presId="urn:microsoft.com/office/officeart/2011/layout/HexagonRadial"/>
    <dgm:cxn modelId="{56247DD5-3319-4CCC-A553-CCAE2D5F9CAD}" type="presParOf" srcId="{BC8B4379-A8C9-4D7A-8D91-807746E2F5EB}" destId="{0CDCB518-E993-4014-B680-B16A6D6A4072}" srcOrd="10" destOrd="0" presId="urn:microsoft.com/office/officeart/2011/layout/HexagonRadial"/>
    <dgm:cxn modelId="{9681EA14-6C4C-4D2A-A232-11FFCFB114DF}" type="presParOf" srcId="{BC8B4379-A8C9-4D7A-8D91-807746E2F5EB}" destId="{C20EA3F9-3AB4-45AA-9324-45DE36CC04C1}" srcOrd="11" destOrd="0" presId="urn:microsoft.com/office/officeart/2011/layout/HexagonRadial"/>
    <dgm:cxn modelId="{775B1545-AC2F-4650-BE51-983C529175D5}" type="presParOf" srcId="{C20EA3F9-3AB4-45AA-9324-45DE36CC04C1}" destId="{1B76F523-7EF8-46CB-B472-B608FDFDEFC8}" srcOrd="0" destOrd="0" presId="urn:microsoft.com/office/officeart/2011/layout/HexagonRadial"/>
    <dgm:cxn modelId="{1C1DE90F-06ED-4979-BB32-71170BE63EB2}" type="presParOf" srcId="{BC8B4379-A8C9-4D7A-8D91-807746E2F5EB}" destId="{4E42CFE8-9DA5-4201-9D4B-96B36F554F6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D4D9C9-EBD3-4951-9230-79EFCC2C025F}" type="doc">
      <dgm:prSet loTypeId="urn:microsoft.com/office/officeart/2011/layout/HexagonRadial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A2D86CE-9A01-4940-AB62-7D38F067C4D6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Rockwell" panose="02060603020205020403" pitchFamily="18" charset="0"/>
            </a:rPr>
            <a:t>Barriers to Care</a:t>
          </a:r>
        </a:p>
      </dgm:t>
    </dgm:pt>
    <dgm:pt modelId="{24CA51B7-AEC6-4A47-AA2E-084BD917E023}" type="parTrans" cxnId="{0F5220D2-D7D9-4096-B2E4-E143905F5D3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DD2CF2E-9F52-438F-A145-0493B0A7C800}" type="sibTrans" cxnId="{0F5220D2-D7D9-4096-B2E4-E143905F5D3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1B51DDA-C9E0-43C2-86BB-4C10C2A8C9FE}">
      <dgm:prSet phldrT="[Text]"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Lack of trust in medical community</a:t>
          </a:r>
        </a:p>
      </dgm:t>
    </dgm:pt>
    <dgm:pt modelId="{C92F9D31-284D-446D-B93A-FF8B2DC1BDAC}" type="parTrans" cxnId="{880D0E6F-D9B3-4DA5-8272-66DEB91A921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DB6B512-83A9-4A0D-84AA-74E4BCF290CF}" type="sibTrans" cxnId="{880D0E6F-D9B3-4DA5-8272-66DEB91A921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E5C27EC-2F73-490C-9234-9752F783C0A8}">
      <dgm:prSet phldrT="[Text]"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Stigma</a:t>
          </a:r>
        </a:p>
      </dgm:t>
    </dgm:pt>
    <dgm:pt modelId="{78CE8F27-10DD-43FB-B544-9266FB0E0D83}" type="parTrans" cxnId="{42428874-BB0D-4F6A-8FB5-174145FC3DA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B8687AF-0013-4931-AA23-7AED338D543D}" type="sibTrans" cxnId="{42428874-BB0D-4F6A-8FB5-174145FC3DA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792415B-4625-47D6-9073-50C1E5E96AAB}">
      <dgm:prSet phldrT="[Text]"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Cost/lack of insurance</a:t>
          </a:r>
        </a:p>
      </dgm:t>
    </dgm:pt>
    <dgm:pt modelId="{E9E4E6DC-1322-468A-96C3-BE99CF21602E}" type="parTrans" cxnId="{792EC776-400E-4541-AB4A-C14F4600584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6DC45F3-B40A-4702-97BA-D21F86238B06}" type="sibTrans" cxnId="{792EC776-400E-4541-AB4A-C14F4600584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C477FEF-C3AF-4E47-B47C-21EFD98A2417}">
      <dgm:prSet phldrT="[Text]"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Side effects and length of treatment</a:t>
          </a:r>
        </a:p>
      </dgm:t>
    </dgm:pt>
    <dgm:pt modelId="{F6101062-9741-48B7-86D6-EC16D18CEA88}" type="parTrans" cxnId="{B949E3E5-4A9D-4FA1-AF4B-D01E85B6635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6C5835C-DF90-4095-9D27-DE1D8D44ADED}" type="sibTrans" cxnId="{B949E3E5-4A9D-4FA1-AF4B-D01E85B6635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7500E95-6DC8-4DCC-87C1-8F18F997186E}">
      <dgm:prSet phldrT="[Text]"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Lack of transport–</a:t>
          </a:r>
          <a:r>
            <a:rPr lang="en-US" sz="2200" dirty="0" err="1">
              <a:latin typeface="Gill Sans MT" panose="020B0502020104020203" pitchFamily="34" charset="0"/>
            </a:rPr>
            <a:t>ation</a:t>
          </a:r>
          <a:endParaRPr lang="en-US" sz="2200" dirty="0">
            <a:latin typeface="Gill Sans MT" panose="020B0502020104020203" pitchFamily="34" charset="0"/>
          </a:endParaRPr>
        </a:p>
      </dgm:t>
    </dgm:pt>
    <dgm:pt modelId="{0C468C7E-658D-4374-8ACB-CA661591A656}" type="parTrans" cxnId="{D2A043A1-8704-405A-B0D8-00F33543108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0F808E5-E263-4141-AFE4-118B32175168}" type="sibTrans" cxnId="{D2A043A1-8704-405A-B0D8-00F33543108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7B0636C-FB31-4006-B3DC-C5C6FF728F8D}">
      <dgm:prSet phldrT="[Text]" custT="1"/>
      <dgm:spPr/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Don’t feel sick</a:t>
          </a:r>
        </a:p>
      </dgm:t>
    </dgm:pt>
    <dgm:pt modelId="{33648941-160E-43C0-9DFE-FEB5D7EDEA33}" type="parTrans" cxnId="{495FFB0F-C7EC-4B4D-83C9-6A32733F2907}">
      <dgm:prSet/>
      <dgm:spPr/>
      <dgm:t>
        <a:bodyPr/>
        <a:lstStyle/>
        <a:p>
          <a:endParaRPr lang="en-US"/>
        </a:p>
      </dgm:t>
    </dgm:pt>
    <dgm:pt modelId="{B3E5895D-BBCF-4DAC-BAD2-3A1DA619EC17}" type="sibTrans" cxnId="{495FFB0F-C7EC-4B4D-83C9-6A32733F2907}">
      <dgm:prSet/>
      <dgm:spPr/>
      <dgm:t>
        <a:bodyPr/>
        <a:lstStyle/>
        <a:p>
          <a:endParaRPr lang="en-US"/>
        </a:p>
      </dgm:t>
    </dgm:pt>
    <dgm:pt modelId="{BC8B4379-A8C9-4D7A-8D91-807746E2F5EB}" type="pres">
      <dgm:prSet presAssocID="{5ED4D9C9-EBD3-4951-9230-79EFCC2C025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FEE476-2D3A-4974-A9DF-DD69E8ECD8F7}" type="pres">
      <dgm:prSet presAssocID="{DA2D86CE-9A01-4940-AB62-7D38F067C4D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0C92967-07AA-4031-9CE6-1C5233E9FDF2}" type="pres">
      <dgm:prSet presAssocID="{71B51DDA-C9E0-43C2-86BB-4C10C2A8C9FE}" presName="Accent1" presStyleCnt="0"/>
      <dgm:spPr/>
    </dgm:pt>
    <dgm:pt modelId="{637D8ECD-8157-4845-A453-2AF8F4C637C3}" type="pres">
      <dgm:prSet presAssocID="{71B51DDA-C9E0-43C2-86BB-4C10C2A8C9FE}" presName="Accent" presStyleLbl="bgShp" presStyleIdx="0" presStyleCnt="6"/>
      <dgm:spPr/>
    </dgm:pt>
    <dgm:pt modelId="{D10DE1F0-F166-430A-B0D6-6BC5CE53D103}" type="pres">
      <dgm:prSet presAssocID="{71B51DDA-C9E0-43C2-86BB-4C10C2A8C9FE}" presName="Child1" presStyleLbl="node1" presStyleIdx="0" presStyleCnt="6" custScaleX="115341" custScaleY="108386" custLinFactNeighborX="-944" custLinFactNeighborY="-3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845D5-5BD2-4D34-B6B9-A4E139407725}" type="pres">
      <dgm:prSet presAssocID="{8E5C27EC-2F73-490C-9234-9752F783C0A8}" presName="Accent2" presStyleCnt="0"/>
      <dgm:spPr/>
    </dgm:pt>
    <dgm:pt modelId="{EEED7BDA-3B9A-4336-831C-2A14D5731F93}" type="pres">
      <dgm:prSet presAssocID="{8E5C27EC-2F73-490C-9234-9752F783C0A8}" presName="Accent" presStyleLbl="bgShp" presStyleIdx="1" presStyleCnt="6"/>
      <dgm:spPr/>
    </dgm:pt>
    <dgm:pt modelId="{23C61A23-77A8-4891-B2D7-876DDE31CE57}" type="pres">
      <dgm:prSet presAssocID="{8E5C27EC-2F73-490C-9234-9752F783C0A8}" presName="Child2" presStyleLbl="node1" presStyleIdx="1" presStyleCnt="6" custScaleX="115014" custScaleY="116240" custLinFactNeighborX="3775" custLinFactNeighborY="2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E0E78-8AD7-4107-8372-4BD43B63B15E}" type="pres">
      <dgm:prSet presAssocID="{C792415B-4625-47D6-9073-50C1E5E96AAB}" presName="Accent3" presStyleCnt="0"/>
      <dgm:spPr/>
    </dgm:pt>
    <dgm:pt modelId="{4E3FDFFE-A388-4C07-BD36-851131269CD3}" type="pres">
      <dgm:prSet presAssocID="{C792415B-4625-47D6-9073-50C1E5E96AAB}" presName="Accent" presStyleLbl="bgShp" presStyleIdx="2" presStyleCnt="6"/>
      <dgm:spPr/>
    </dgm:pt>
    <dgm:pt modelId="{F9D928E2-EF81-4B8F-A715-2E96C3DF9054}" type="pres">
      <dgm:prSet presAssocID="{C792415B-4625-47D6-9073-50C1E5E96AAB}" presName="Child3" presStyleLbl="node1" presStyleIdx="2" presStyleCnt="6" custScaleX="114160" custScaleY="107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F7B33-EF28-4412-AE82-BD161D5DFDD9}" type="pres">
      <dgm:prSet presAssocID="{97B0636C-FB31-4006-B3DC-C5C6FF728F8D}" presName="Accent4" presStyleCnt="0"/>
      <dgm:spPr/>
    </dgm:pt>
    <dgm:pt modelId="{3225B025-52DB-40CB-BD12-EB48B01EF032}" type="pres">
      <dgm:prSet presAssocID="{97B0636C-FB31-4006-B3DC-C5C6FF728F8D}" presName="Accent" presStyleLbl="bgShp" presStyleIdx="3" presStyleCnt="6"/>
      <dgm:spPr/>
    </dgm:pt>
    <dgm:pt modelId="{5A23A968-C9C6-48BC-9B56-8BB7B73B6EF1}" type="pres">
      <dgm:prSet presAssocID="{97B0636C-FB31-4006-B3DC-C5C6FF728F8D}" presName="Child4" presStyleLbl="node1" presStyleIdx="3" presStyleCnt="6" custScaleX="116695" custScaleY="110601" custLinFactNeighborX="-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80987-8591-43FC-A957-DFC7FD2D4653}" type="pres">
      <dgm:prSet presAssocID="{CC477FEF-C3AF-4E47-B47C-21EFD98A2417}" presName="Accent5" presStyleCnt="0"/>
      <dgm:spPr/>
    </dgm:pt>
    <dgm:pt modelId="{7FD33273-DF49-4F4F-82A4-52E986F1654F}" type="pres">
      <dgm:prSet presAssocID="{CC477FEF-C3AF-4E47-B47C-21EFD98A2417}" presName="Accent" presStyleLbl="bgShp" presStyleIdx="4" presStyleCnt="6"/>
      <dgm:spPr/>
    </dgm:pt>
    <dgm:pt modelId="{054B5BDC-8377-4E30-8559-48B5FC16B879}" type="pres">
      <dgm:prSet presAssocID="{CC477FEF-C3AF-4E47-B47C-21EFD98A2417}" presName="Child5" presStyleLbl="node1" presStyleIdx="4" presStyleCnt="6" custScaleX="114160" custScaleY="107542" custLinFactNeighborX="-3020" custLinFactNeighborY="-4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570D0-549F-452D-B270-A15CBC48C643}" type="pres">
      <dgm:prSet presAssocID="{37500E95-6DC8-4DCC-87C1-8F18F997186E}" presName="Accent6" presStyleCnt="0"/>
      <dgm:spPr/>
    </dgm:pt>
    <dgm:pt modelId="{ADB4435F-4CEA-4D09-B748-975155BAD02F}" type="pres">
      <dgm:prSet presAssocID="{37500E95-6DC8-4DCC-87C1-8F18F997186E}" presName="Accent" presStyleLbl="bgShp" presStyleIdx="5" presStyleCnt="6"/>
      <dgm:spPr/>
    </dgm:pt>
    <dgm:pt modelId="{67D4F92C-197B-46E7-ADAF-5099D12EA3DE}" type="pres">
      <dgm:prSet presAssocID="{37500E95-6DC8-4DCC-87C1-8F18F997186E}" presName="Child6" presStyleLbl="node1" presStyleIdx="5" presStyleCnt="6" custScaleX="114160" custScaleY="107542" custLinFactNeighborX="-2643" custLinFactNeighborY="3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49E3E5-4A9D-4FA1-AF4B-D01E85B6635D}" srcId="{DA2D86CE-9A01-4940-AB62-7D38F067C4D6}" destId="{CC477FEF-C3AF-4E47-B47C-21EFD98A2417}" srcOrd="4" destOrd="0" parTransId="{F6101062-9741-48B7-86D6-EC16D18CEA88}" sibTransId="{56C5835C-DF90-4095-9D27-DE1D8D44ADED}"/>
    <dgm:cxn modelId="{0F5220D2-D7D9-4096-B2E4-E143905F5D33}" srcId="{5ED4D9C9-EBD3-4951-9230-79EFCC2C025F}" destId="{DA2D86CE-9A01-4940-AB62-7D38F067C4D6}" srcOrd="0" destOrd="0" parTransId="{24CA51B7-AEC6-4A47-AA2E-084BD917E023}" sibTransId="{EDD2CF2E-9F52-438F-A145-0493B0A7C800}"/>
    <dgm:cxn modelId="{42428874-BB0D-4F6A-8FB5-174145FC3DA6}" srcId="{DA2D86CE-9A01-4940-AB62-7D38F067C4D6}" destId="{8E5C27EC-2F73-490C-9234-9752F783C0A8}" srcOrd="1" destOrd="0" parTransId="{78CE8F27-10DD-43FB-B544-9266FB0E0D83}" sibTransId="{EB8687AF-0013-4931-AA23-7AED338D543D}"/>
    <dgm:cxn modelId="{792EC776-400E-4541-AB4A-C14F46005846}" srcId="{DA2D86CE-9A01-4940-AB62-7D38F067C4D6}" destId="{C792415B-4625-47D6-9073-50C1E5E96AAB}" srcOrd="2" destOrd="0" parTransId="{E9E4E6DC-1322-468A-96C3-BE99CF21602E}" sibTransId="{E6DC45F3-B40A-4702-97BA-D21F86238B06}"/>
    <dgm:cxn modelId="{0B848001-8EE0-437E-A4F5-82FF40A8A631}" type="presOf" srcId="{DA2D86CE-9A01-4940-AB62-7D38F067C4D6}" destId="{79FEE476-2D3A-4974-A9DF-DD69E8ECD8F7}" srcOrd="0" destOrd="0" presId="urn:microsoft.com/office/officeart/2011/layout/HexagonRadial"/>
    <dgm:cxn modelId="{D2A043A1-8704-405A-B0D8-00F335431084}" srcId="{DA2D86CE-9A01-4940-AB62-7D38F067C4D6}" destId="{37500E95-6DC8-4DCC-87C1-8F18F997186E}" srcOrd="5" destOrd="0" parTransId="{0C468C7E-658D-4374-8ACB-CA661591A656}" sibTransId="{B0F808E5-E263-4141-AFE4-118B32175168}"/>
    <dgm:cxn modelId="{50E4C610-A0EB-4CF3-A5A8-F2BA7567A07D}" type="presOf" srcId="{C792415B-4625-47D6-9073-50C1E5E96AAB}" destId="{F9D928E2-EF81-4B8F-A715-2E96C3DF9054}" srcOrd="0" destOrd="0" presId="urn:microsoft.com/office/officeart/2011/layout/HexagonRadial"/>
    <dgm:cxn modelId="{B86B6270-A7B9-4277-B05B-D918B7D4DC1E}" type="presOf" srcId="{37500E95-6DC8-4DCC-87C1-8F18F997186E}" destId="{67D4F92C-197B-46E7-ADAF-5099D12EA3DE}" srcOrd="0" destOrd="0" presId="urn:microsoft.com/office/officeart/2011/layout/HexagonRadial"/>
    <dgm:cxn modelId="{80F73835-D879-476C-B161-FD805C90BB9B}" type="presOf" srcId="{8E5C27EC-2F73-490C-9234-9752F783C0A8}" destId="{23C61A23-77A8-4891-B2D7-876DDE31CE57}" srcOrd="0" destOrd="0" presId="urn:microsoft.com/office/officeart/2011/layout/HexagonRadial"/>
    <dgm:cxn modelId="{48CAD48E-9D8F-4571-BC72-1463334331D8}" type="presOf" srcId="{CC477FEF-C3AF-4E47-B47C-21EFD98A2417}" destId="{054B5BDC-8377-4E30-8559-48B5FC16B879}" srcOrd="0" destOrd="0" presId="urn:microsoft.com/office/officeart/2011/layout/HexagonRadial"/>
    <dgm:cxn modelId="{880D0E6F-D9B3-4DA5-8272-66DEB91A921B}" srcId="{DA2D86CE-9A01-4940-AB62-7D38F067C4D6}" destId="{71B51DDA-C9E0-43C2-86BB-4C10C2A8C9FE}" srcOrd="0" destOrd="0" parTransId="{C92F9D31-284D-446D-B93A-FF8B2DC1BDAC}" sibTransId="{2DB6B512-83A9-4A0D-84AA-74E4BCF290CF}"/>
    <dgm:cxn modelId="{C401DCEC-52A0-4EA5-A272-FF741C0A212C}" type="presOf" srcId="{97B0636C-FB31-4006-B3DC-C5C6FF728F8D}" destId="{5A23A968-C9C6-48BC-9B56-8BB7B73B6EF1}" srcOrd="0" destOrd="0" presId="urn:microsoft.com/office/officeart/2011/layout/HexagonRadial"/>
    <dgm:cxn modelId="{495FFB0F-C7EC-4B4D-83C9-6A32733F2907}" srcId="{DA2D86CE-9A01-4940-AB62-7D38F067C4D6}" destId="{97B0636C-FB31-4006-B3DC-C5C6FF728F8D}" srcOrd="3" destOrd="0" parTransId="{33648941-160E-43C0-9DFE-FEB5D7EDEA33}" sibTransId="{B3E5895D-BBCF-4DAC-BAD2-3A1DA619EC17}"/>
    <dgm:cxn modelId="{79634161-B2BE-4724-A246-C81D08307141}" type="presOf" srcId="{5ED4D9C9-EBD3-4951-9230-79EFCC2C025F}" destId="{BC8B4379-A8C9-4D7A-8D91-807746E2F5EB}" srcOrd="0" destOrd="0" presId="urn:microsoft.com/office/officeart/2011/layout/HexagonRadial"/>
    <dgm:cxn modelId="{89E3311B-2AEE-4936-BB24-DE28B750B76C}" type="presOf" srcId="{71B51DDA-C9E0-43C2-86BB-4C10C2A8C9FE}" destId="{D10DE1F0-F166-430A-B0D6-6BC5CE53D103}" srcOrd="0" destOrd="0" presId="urn:microsoft.com/office/officeart/2011/layout/HexagonRadial"/>
    <dgm:cxn modelId="{C9718CCA-E1F5-4F84-82C0-C44E95A92596}" type="presParOf" srcId="{BC8B4379-A8C9-4D7A-8D91-807746E2F5EB}" destId="{79FEE476-2D3A-4974-A9DF-DD69E8ECD8F7}" srcOrd="0" destOrd="0" presId="urn:microsoft.com/office/officeart/2011/layout/HexagonRadial"/>
    <dgm:cxn modelId="{D107D6E1-7F0A-4C1A-AE36-29917084C246}" type="presParOf" srcId="{BC8B4379-A8C9-4D7A-8D91-807746E2F5EB}" destId="{70C92967-07AA-4031-9CE6-1C5233E9FDF2}" srcOrd="1" destOrd="0" presId="urn:microsoft.com/office/officeart/2011/layout/HexagonRadial"/>
    <dgm:cxn modelId="{30F7ED25-3E98-4932-8DC0-28ABFD8702A4}" type="presParOf" srcId="{70C92967-07AA-4031-9CE6-1C5233E9FDF2}" destId="{637D8ECD-8157-4845-A453-2AF8F4C637C3}" srcOrd="0" destOrd="0" presId="urn:microsoft.com/office/officeart/2011/layout/HexagonRadial"/>
    <dgm:cxn modelId="{497A2D4B-733C-4292-AA82-ED8D7AFE91A4}" type="presParOf" srcId="{BC8B4379-A8C9-4D7A-8D91-807746E2F5EB}" destId="{D10DE1F0-F166-430A-B0D6-6BC5CE53D103}" srcOrd="2" destOrd="0" presId="urn:microsoft.com/office/officeart/2011/layout/HexagonRadial"/>
    <dgm:cxn modelId="{4D290516-84BE-458E-AB7D-8D48CF7C7AF9}" type="presParOf" srcId="{BC8B4379-A8C9-4D7A-8D91-807746E2F5EB}" destId="{598845D5-5BD2-4D34-B6B9-A4E139407725}" srcOrd="3" destOrd="0" presId="urn:microsoft.com/office/officeart/2011/layout/HexagonRadial"/>
    <dgm:cxn modelId="{5144A2DA-1250-4CFF-899F-A688BFEF57B0}" type="presParOf" srcId="{598845D5-5BD2-4D34-B6B9-A4E139407725}" destId="{EEED7BDA-3B9A-4336-831C-2A14D5731F93}" srcOrd="0" destOrd="0" presId="urn:microsoft.com/office/officeart/2011/layout/HexagonRadial"/>
    <dgm:cxn modelId="{0F060A44-7142-4775-B2E6-171204A33343}" type="presParOf" srcId="{BC8B4379-A8C9-4D7A-8D91-807746E2F5EB}" destId="{23C61A23-77A8-4891-B2D7-876DDE31CE57}" srcOrd="4" destOrd="0" presId="urn:microsoft.com/office/officeart/2011/layout/HexagonRadial"/>
    <dgm:cxn modelId="{D9E82E51-A29F-49CA-9FEA-891EFA6799E8}" type="presParOf" srcId="{BC8B4379-A8C9-4D7A-8D91-807746E2F5EB}" destId="{DE3E0E78-8AD7-4107-8372-4BD43B63B15E}" srcOrd="5" destOrd="0" presId="urn:microsoft.com/office/officeart/2011/layout/HexagonRadial"/>
    <dgm:cxn modelId="{15A92972-11BE-470C-8F49-264B24469B31}" type="presParOf" srcId="{DE3E0E78-8AD7-4107-8372-4BD43B63B15E}" destId="{4E3FDFFE-A388-4C07-BD36-851131269CD3}" srcOrd="0" destOrd="0" presId="urn:microsoft.com/office/officeart/2011/layout/HexagonRadial"/>
    <dgm:cxn modelId="{F4AC5CCF-CC7D-4A5F-83D4-7255AD6B984D}" type="presParOf" srcId="{BC8B4379-A8C9-4D7A-8D91-807746E2F5EB}" destId="{F9D928E2-EF81-4B8F-A715-2E96C3DF9054}" srcOrd="6" destOrd="0" presId="urn:microsoft.com/office/officeart/2011/layout/HexagonRadial"/>
    <dgm:cxn modelId="{71F8AAEC-8FB9-41F8-BC3E-509BBA2120C2}" type="presParOf" srcId="{BC8B4379-A8C9-4D7A-8D91-807746E2F5EB}" destId="{4FDF7B33-EF28-4412-AE82-BD161D5DFDD9}" srcOrd="7" destOrd="0" presId="urn:microsoft.com/office/officeart/2011/layout/HexagonRadial"/>
    <dgm:cxn modelId="{5E3EF863-2AFD-4F39-B634-8062360F71EF}" type="presParOf" srcId="{4FDF7B33-EF28-4412-AE82-BD161D5DFDD9}" destId="{3225B025-52DB-40CB-BD12-EB48B01EF032}" srcOrd="0" destOrd="0" presId="urn:microsoft.com/office/officeart/2011/layout/HexagonRadial"/>
    <dgm:cxn modelId="{7247BF88-31FB-4166-9A73-89A5750C9CE7}" type="presParOf" srcId="{BC8B4379-A8C9-4D7A-8D91-807746E2F5EB}" destId="{5A23A968-C9C6-48BC-9B56-8BB7B73B6EF1}" srcOrd="8" destOrd="0" presId="urn:microsoft.com/office/officeart/2011/layout/HexagonRadial"/>
    <dgm:cxn modelId="{C50F4F93-BE16-439E-9D98-3AE58BFEE624}" type="presParOf" srcId="{BC8B4379-A8C9-4D7A-8D91-807746E2F5EB}" destId="{A5C80987-8591-43FC-A957-DFC7FD2D4653}" srcOrd="9" destOrd="0" presId="urn:microsoft.com/office/officeart/2011/layout/HexagonRadial"/>
    <dgm:cxn modelId="{744BA893-0E29-4C2A-AB63-614E7FBC4D3F}" type="presParOf" srcId="{A5C80987-8591-43FC-A957-DFC7FD2D4653}" destId="{7FD33273-DF49-4F4F-82A4-52E986F1654F}" srcOrd="0" destOrd="0" presId="urn:microsoft.com/office/officeart/2011/layout/HexagonRadial"/>
    <dgm:cxn modelId="{5A5B829C-55A0-405F-BD3A-5847C4994731}" type="presParOf" srcId="{BC8B4379-A8C9-4D7A-8D91-807746E2F5EB}" destId="{054B5BDC-8377-4E30-8559-48B5FC16B879}" srcOrd="10" destOrd="0" presId="urn:microsoft.com/office/officeart/2011/layout/HexagonRadial"/>
    <dgm:cxn modelId="{837DAFC2-589E-4BFF-9623-53693E4BB291}" type="presParOf" srcId="{BC8B4379-A8C9-4D7A-8D91-807746E2F5EB}" destId="{792570D0-549F-452D-B270-A15CBC48C643}" srcOrd="11" destOrd="0" presId="urn:microsoft.com/office/officeart/2011/layout/HexagonRadial"/>
    <dgm:cxn modelId="{72710BFC-F2D8-4231-BF61-083B90ECCB82}" type="presParOf" srcId="{792570D0-549F-452D-B270-A15CBC48C643}" destId="{ADB4435F-4CEA-4D09-B748-975155BAD02F}" srcOrd="0" destOrd="0" presId="urn:microsoft.com/office/officeart/2011/layout/HexagonRadial"/>
    <dgm:cxn modelId="{F8FBB007-3D46-4D8F-B27C-7A1620DAC68C}" type="presParOf" srcId="{BC8B4379-A8C9-4D7A-8D91-807746E2F5EB}" destId="{67D4F92C-197B-46E7-ADAF-5099D12EA3D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D4D9C9-EBD3-4951-9230-79EFCC2C025F}" type="doc">
      <dgm:prSet loTypeId="urn:microsoft.com/office/officeart/2011/layout/HexagonRadial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A2D86CE-9A01-4940-AB62-7D38F067C4D6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800" b="0" dirty="0">
              <a:solidFill>
                <a:schemeClr val="tx1"/>
              </a:solidFill>
              <a:latin typeface="Rockwell" panose="02060603020205020403" pitchFamily="18" charset="0"/>
            </a:rPr>
            <a:t>BCG Myth</a:t>
          </a:r>
        </a:p>
      </dgm:t>
    </dgm:pt>
    <dgm:pt modelId="{24CA51B7-AEC6-4A47-AA2E-084BD917E023}" type="parTrans" cxnId="{0F5220D2-D7D9-4096-B2E4-E143905F5D3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DD2CF2E-9F52-438F-A145-0493B0A7C800}" type="sibTrans" cxnId="{0F5220D2-D7D9-4096-B2E4-E143905F5D3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1B51DDA-C9E0-43C2-86BB-4C10C2A8C9FE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Fear of more screening</a:t>
          </a:r>
        </a:p>
      </dgm:t>
    </dgm:pt>
    <dgm:pt modelId="{C92F9D31-284D-446D-B93A-FF8B2DC1BDAC}" type="parTrans" cxnId="{880D0E6F-D9B3-4DA5-8272-66DEB91A921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DB6B512-83A9-4A0D-84AA-74E4BCF290CF}" type="sibTrans" cxnId="{880D0E6F-D9B3-4DA5-8272-66DEB91A921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0AF3271-A532-4E66-8E38-A5F789253115}">
      <dgm:prSet custT="1"/>
      <dgm:spPr>
        <a:solidFill>
          <a:srgbClr val="009E9A"/>
        </a:solidFill>
      </dgm:spPr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Perception of lifetime immunity</a:t>
          </a:r>
        </a:p>
      </dgm:t>
    </dgm:pt>
    <dgm:pt modelId="{B7454614-6C6C-4825-992D-8677ABACD298}" type="parTrans" cxnId="{3EC3C7F1-F853-4C44-8F2F-89BFABFC4F66}">
      <dgm:prSet/>
      <dgm:spPr/>
      <dgm:t>
        <a:bodyPr/>
        <a:lstStyle/>
        <a:p>
          <a:endParaRPr lang="en-US"/>
        </a:p>
      </dgm:t>
    </dgm:pt>
    <dgm:pt modelId="{8F296C1F-E13C-48BF-9940-EC191A1CD914}" type="sibTrans" cxnId="{3EC3C7F1-F853-4C44-8F2F-89BFABFC4F66}">
      <dgm:prSet/>
      <dgm:spPr/>
      <dgm:t>
        <a:bodyPr/>
        <a:lstStyle/>
        <a:p>
          <a:endParaRPr lang="en-US"/>
        </a:p>
      </dgm:t>
    </dgm:pt>
    <dgm:pt modelId="{E8829688-D502-40A0-A44B-6BEAB6435160}">
      <dgm:prSet custT="1"/>
      <dgm:spPr>
        <a:solidFill>
          <a:srgbClr val="009999"/>
        </a:solidFill>
      </dgm:spPr>
      <dgm:t>
        <a:bodyPr/>
        <a:lstStyle/>
        <a:p>
          <a:r>
            <a:rPr lang="en-US" sz="2200" dirty="0">
              <a:latin typeface="Gill Sans MT" panose="020B0502020104020203" pitchFamily="34" charset="0"/>
            </a:rPr>
            <a:t>Don’t know signs and symptoms</a:t>
          </a:r>
        </a:p>
      </dgm:t>
    </dgm:pt>
    <dgm:pt modelId="{2203D1C4-763C-48FB-9CCF-D796295C1C4A}" type="parTrans" cxnId="{F09D2286-6FCF-43F9-BB27-EA636242C19A}">
      <dgm:prSet/>
      <dgm:spPr/>
      <dgm:t>
        <a:bodyPr/>
        <a:lstStyle/>
        <a:p>
          <a:endParaRPr lang="en-US"/>
        </a:p>
      </dgm:t>
    </dgm:pt>
    <dgm:pt modelId="{286F71BC-D356-41A0-8E07-16D83AD94396}" type="sibTrans" cxnId="{F09D2286-6FCF-43F9-BB27-EA636242C19A}">
      <dgm:prSet/>
      <dgm:spPr/>
      <dgm:t>
        <a:bodyPr/>
        <a:lstStyle/>
        <a:p>
          <a:endParaRPr lang="en-US"/>
        </a:p>
      </dgm:t>
    </dgm:pt>
    <dgm:pt modelId="{BC8B4379-A8C9-4D7A-8D91-807746E2F5EB}" type="pres">
      <dgm:prSet presAssocID="{5ED4D9C9-EBD3-4951-9230-79EFCC2C025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FEE476-2D3A-4974-A9DF-DD69E8ECD8F7}" type="pres">
      <dgm:prSet presAssocID="{DA2D86CE-9A01-4940-AB62-7D38F067C4D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C13750E-0650-4367-A11A-2B27B1D39FEF}" type="pres">
      <dgm:prSet presAssocID="{71B51DDA-C9E0-43C2-86BB-4C10C2A8C9FE}" presName="Accent1" presStyleCnt="0"/>
      <dgm:spPr/>
    </dgm:pt>
    <dgm:pt modelId="{A91AD26D-6689-4C4E-BCE9-F02923BE178B}" type="pres">
      <dgm:prSet presAssocID="{71B51DDA-C9E0-43C2-86BB-4C10C2A8C9FE}" presName="Accent" presStyleLbl="bgShp" presStyleIdx="0" presStyleCnt="3"/>
      <dgm:spPr/>
    </dgm:pt>
    <dgm:pt modelId="{9BC9E855-96A3-4C70-8464-F523ABD05815}" type="pres">
      <dgm:prSet presAssocID="{71B51DDA-C9E0-43C2-86BB-4C10C2A8C9FE}" presName="Child1" presStyleLbl="node1" presStyleIdx="0" presStyleCnt="3" custScaleX="115893" custScaleY="112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B9A41-1E8E-4EB2-819B-3B05628C80C0}" type="pres">
      <dgm:prSet presAssocID="{60AF3271-A532-4E66-8E38-A5F789253115}" presName="Accent2" presStyleCnt="0"/>
      <dgm:spPr/>
    </dgm:pt>
    <dgm:pt modelId="{2F6BACB0-0553-4761-A595-2A4E194782E8}" type="pres">
      <dgm:prSet presAssocID="{60AF3271-A532-4E66-8E38-A5F789253115}" presName="Accent" presStyleLbl="bgShp" presStyleIdx="1" presStyleCnt="3"/>
      <dgm:spPr>
        <a:solidFill>
          <a:srgbClr val="33CCCC"/>
        </a:solidFill>
      </dgm:spPr>
    </dgm:pt>
    <dgm:pt modelId="{31A75CEA-2CFE-402F-A2F2-1E3EC5FDEE36}" type="pres">
      <dgm:prSet presAssocID="{60AF3271-A532-4E66-8E38-A5F789253115}" presName="Child2" presStyleLbl="node1" presStyleIdx="1" presStyleCnt="3" custScaleX="115893" custScaleY="112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57369-FE02-434C-BA7F-C2BDFBCF2F16}" type="pres">
      <dgm:prSet presAssocID="{E8829688-D502-40A0-A44B-6BEAB6435160}" presName="Accent3" presStyleCnt="0"/>
      <dgm:spPr/>
    </dgm:pt>
    <dgm:pt modelId="{361015F8-852D-4BFA-B7E6-F9F52B66BAEF}" type="pres">
      <dgm:prSet presAssocID="{E8829688-D502-40A0-A44B-6BEAB6435160}" presName="Accent" presStyleLbl="bgShp" presStyleIdx="2" presStyleCnt="3"/>
      <dgm:spPr>
        <a:solidFill>
          <a:srgbClr val="33CCCC"/>
        </a:solidFill>
      </dgm:spPr>
    </dgm:pt>
    <dgm:pt modelId="{59132781-573A-41D6-93A1-322CA8458695}" type="pres">
      <dgm:prSet presAssocID="{E8829688-D502-40A0-A44B-6BEAB6435160}" presName="Child3" presStyleLbl="node1" presStyleIdx="2" presStyleCnt="3" custScaleX="115893" custScaleY="112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969AE1-6F25-4841-84F3-99F466B42628}" type="presOf" srcId="{71B51DDA-C9E0-43C2-86BB-4C10C2A8C9FE}" destId="{9BC9E855-96A3-4C70-8464-F523ABD05815}" srcOrd="0" destOrd="0" presId="urn:microsoft.com/office/officeart/2011/layout/HexagonRadial"/>
    <dgm:cxn modelId="{0F5220D2-D7D9-4096-B2E4-E143905F5D33}" srcId="{5ED4D9C9-EBD3-4951-9230-79EFCC2C025F}" destId="{DA2D86CE-9A01-4940-AB62-7D38F067C4D6}" srcOrd="0" destOrd="0" parTransId="{24CA51B7-AEC6-4A47-AA2E-084BD917E023}" sibTransId="{EDD2CF2E-9F52-438F-A145-0493B0A7C800}"/>
    <dgm:cxn modelId="{0B848001-8EE0-437E-A4F5-82FF40A8A631}" type="presOf" srcId="{DA2D86CE-9A01-4940-AB62-7D38F067C4D6}" destId="{79FEE476-2D3A-4974-A9DF-DD69E8ECD8F7}" srcOrd="0" destOrd="0" presId="urn:microsoft.com/office/officeart/2011/layout/HexagonRadial"/>
    <dgm:cxn modelId="{1A780538-1839-4ADA-B0CF-1D6579F09371}" type="presOf" srcId="{60AF3271-A532-4E66-8E38-A5F789253115}" destId="{31A75CEA-2CFE-402F-A2F2-1E3EC5FDEE36}" srcOrd="0" destOrd="0" presId="urn:microsoft.com/office/officeart/2011/layout/HexagonRadial"/>
    <dgm:cxn modelId="{F09D2286-6FCF-43F9-BB27-EA636242C19A}" srcId="{DA2D86CE-9A01-4940-AB62-7D38F067C4D6}" destId="{E8829688-D502-40A0-A44B-6BEAB6435160}" srcOrd="2" destOrd="0" parTransId="{2203D1C4-763C-48FB-9CCF-D796295C1C4A}" sibTransId="{286F71BC-D356-41A0-8E07-16D83AD94396}"/>
    <dgm:cxn modelId="{880D0E6F-D9B3-4DA5-8272-66DEB91A921B}" srcId="{DA2D86CE-9A01-4940-AB62-7D38F067C4D6}" destId="{71B51DDA-C9E0-43C2-86BB-4C10C2A8C9FE}" srcOrd="0" destOrd="0" parTransId="{C92F9D31-284D-446D-B93A-FF8B2DC1BDAC}" sibTransId="{2DB6B512-83A9-4A0D-84AA-74E4BCF290CF}"/>
    <dgm:cxn modelId="{79634161-B2BE-4724-A246-C81D08307141}" type="presOf" srcId="{5ED4D9C9-EBD3-4951-9230-79EFCC2C025F}" destId="{BC8B4379-A8C9-4D7A-8D91-807746E2F5EB}" srcOrd="0" destOrd="0" presId="urn:microsoft.com/office/officeart/2011/layout/HexagonRadial"/>
    <dgm:cxn modelId="{3EC3C7F1-F853-4C44-8F2F-89BFABFC4F66}" srcId="{DA2D86CE-9A01-4940-AB62-7D38F067C4D6}" destId="{60AF3271-A532-4E66-8E38-A5F789253115}" srcOrd="1" destOrd="0" parTransId="{B7454614-6C6C-4825-992D-8677ABACD298}" sibTransId="{8F296C1F-E13C-48BF-9940-EC191A1CD914}"/>
    <dgm:cxn modelId="{E1B1D083-145F-4646-A2F4-4BAF5791E13F}" type="presOf" srcId="{E8829688-D502-40A0-A44B-6BEAB6435160}" destId="{59132781-573A-41D6-93A1-322CA8458695}" srcOrd="0" destOrd="0" presId="urn:microsoft.com/office/officeart/2011/layout/HexagonRadial"/>
    <dgm:cxn modelId="{C9718CCA-E1F5-4F84-82C0-C44E95A92596}" type="presParOf" srcId="{BC8B4379-A8C9-4D7A-8D91-807746E2F5EB}" destId="{79FEE476-2D3A-4974-A9DF-DD69E8ECD8F7}" srcOrd="0" destOrd="0" presId="urn:microsoft.com/office/officeart/2011/layout/HexagonRadial"/>
    <dgm:cxn modelId="{B8945BAD-09F9-49BD-8FC8-971352C53B1E}" type="presParOf" srcId="{BC8B4379-A8C9-4D7A-8D91-807746E2F5EB}" destId="{AC13750E-0650-4367-A11A-2B27B1D39FEF}" srcOrd="1" destOrd="0" presId="urn:microsoft.com/office/officeart/2011/layout/HexagonRadial"/>
    <dgm:cxn modelId="{89F5015C-F282-4924-AF47-7EA4B892911A}" type="presParOf" srcId="{AC13750E-0650-4367-A11A-2B27B1D39FEF}" destId="{A91AD26D-6689-4C4E-BCE9-F02923BE178B}" srcOrd="0" destOrd="0" presId="urn:microsoft.com/office/officeart/2011/layout/HexagonRadial"/>
    <dgm:cxn modelId="{B0D68AF4-4A45-426B-8D5E-6458CF984237}" type="presParOf" srcId="{BC8B4379-A8C9-4D7A-8D91-807746E2F5EB}" destId="{9BC9E855-96A3-4C70-8464-F523ABD05815}" srcOrd="2" destOrd="0" presId="urn:microsoft.com/office/officeart/2011/layout/HexagonRadial"/>
    <dgm:cxn modelId="{2FC61BAF-4D4D-46A5-BDFB-477FC88F4DD7}" type="presParOf" srcId="{BC8B4379-A8C9-4D7A-8D91-807746E2F5EB}" destId="{0E3B9A41-1E8E-4EB2-819B-3B05628C80C0}" srcOrd="3" destOrd="0" presId="urn:microsoft.com/office/officeart/2011/layout/HexagonRadial"/>
    <dgm:cxn modelId="{D720369C-A460-4364-A36D-18332FA60941}" type="presParOf" srcId="{0E3B9A41-1E8E-4EB2-819B-3B05628C80C0}" destId="{2F6BACB0-0553-4761-A595-2A4E194782E8}" srcOrd="0" destOrd="0" presId="urn:microsoft.com/office/officeart/2011/layout/HexagonRadial"/>
    <dgm:cxn modelId="{2FF65E2A-B126-41ED-A287-CE6B4B14250E}" type="presParOf" srcId="{BC8B4379-A8C9-4D7A-8D91-807746E2F5EB}" destId="{31A75CEA-2CFE-402F-A2F2-1E3EC5FDEE36}" srcOrd="4" destOrd="0" presId="urn:microsoft.com/office/officeart/2011/layout/HexagonRadial"/>
    <dgm:cxn modelId="{67380489-26DE-47A1-A53C-7567D8837378}" type="presParOf" srcId="{BC8B4379-A8C9-4D7A-8D91-807746E2F5EB}" destId="{D6557369-FE02-434C-BA7F-C2BDFBCF2F16}" srcOrd="5" destOrd="0" presId="urn:microsoft.com/office/officeart/2011/layout/HexagonRadial"/>
    <dgm:cxn modelId="{6ECAE1EA-D3D2-4A5B-BFAC-184C30BE1E1E}" type="presParOf" srcId="{D6557369-FE02-434C-BA7F-C2BDFBCF2F16}" destId="{361015F8-852D-4BFA-B7E6-F9F52B66BAEF}" srcOrd="0" destOrd="0" presId="urn:microsoft.com/office/officeart/2011/layout/HexagonRadial"/>
    <dgm:cxn modelId="{860A0F07-5A45-45B0-BE65-667FD204721E}" type="presParOf" srcId="{BC8B4379-A8C9-4D7A-8D91-807746E2F5EB}" destId="{59132781-573A-41D6-93A1-322CA8458695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691FB1-ADC9-470C-9EB5-336E51012DE7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8DCBAB57-FD82-44FF-AA7F-72E77BDF10F7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Developed messages</a:t>
          </a:r>
        </a:p>
      </dgm:t>
    </dgm:pt>
    <dgm:pt modelId="{9F82E7B9-A8DF-4EF6-909F-53831C1B2483}" type="parTrans" cxnId="{00D96D3B-1CB6-4AB3-B06D-95C9F0BD5EC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C9F371C-3895-404C-9708-0E082A8DDFCC}" type="sibTrans" cxnId="{00D96D3B-1CB6-4AB3-B06D-95C9F0BD5EC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DD58E03-B610-43BD-86E9-86D7613799A9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Validated messages</a:t>
          </a:r>
        </a:p>
      </dgm:t>
    </dgm:pt>
    <dgm:pt modelId="{1B9D2F9A-5ADB-4B3D-93BA-3FB9BD78E540}" type="parTrans" cxnId="{AA349EDA-8426-436B-B021-FB265E07311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A80D2DB-2500-4AC0-AA6D-88C140A78817}" type="sibTrans" cxnId="{AA349EDA-8426-436B-B021-FB265E07311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8688F47-98F4-4C6B-8FBB-876CE206C9E4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Developed materials</a:t>
          </a:r>
        </a:p>
      </dgm:t>
    </dgm:pt>
    <dgm:pt modelId="{8AB2BF06-078F-46CC-AF6E-18BB8937D483}" type="parTrans" cxnId="{C6D253C5-DD51-4B7C-B989-D8BBBD3E9C4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F6B38C7-2BD5-49A0-8C73-E1C16D110BED}" type="sibTrans" cxnId="{C6D253C5-DD51-4B7C-B989-D8BBBD3E9C4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EEB599A-7A83-4EB4-B636-9641C78A4C16}">
      <dgm:prSet/>
      <dgm:spPr/>
      <dgm:t>
        <a:bodyPr/>
        <a:lstStyle/>
        <a:p>
          <a:r>
            <a:rPr lang="en-US" dirty="0"/>
            <a:t>Validated materials</a:t>
          </a:r>
        </a:p>
      </dgm:t>
    </dgm:pt>
    <dgm:pt modelId="{EF3CF310-0522-41D4-93A2-1A952C9F8736}" type="parTrans" cxnId="{F3487891-7B46-4F1A-A6DB-D4BF07B024BC}">
      <dgm:prSet/>
      <dgm:spPr/>
      <dgm:t>
        <a:bodyPr/>
        <a:lstStyle/>
        <a:p>
          <a:endParaRPr lang="en-US"/>
        </a:p>
      </dgm:t>
    </dgm:pt>
    <dgm:pt modelId="{B1416449-FE65-4169-80D6-36602279320E}" type="sibTrans" cxnId="{F3487891-7B46-4F1A-A6DB-D4BF07B024BC}">
      <dgm:prSet/>
      <dgm:spPr/>
      <dgm:t>
        <a:bodyPr/>
        <a:lstStyle/>
        <a:p>
          <a:endParaRPr lang="en-US"/>
        </a:p>
      </dgm:t>
    </dgm:pt>
    <dgm:pt modelId="{CCADE2C1-6933-4D7D-B1E5-33DCF8BFEAAE}" type="pres">
      <dgm:prSet presAssocID="{54691FB1-ADC9-470C-9EB5-336E51012DE7}" presName="CompostProcess" presStyleCnt="0">
        <dgm:presLayoutVars>
          <dgm:dir/>
          <dgm:resizeHandles val="exact"/>
        </dgm:presLayoutVars>
      </dgm:prSet>
      <dgm:spPr/>
    </dgm:pt>
    <dgm:pt modelId="{991199B2-4A72-488B-9848-06CDCA756436}" type="pres">
      <dgm:prSet presAssocID="{54691FB1-ADC9-470C-9EB5-336E51012DE7}" presName="arrow" presStyleLbl="bgShp" presStyleIdx="0" presStyleCnt="1"/>
      <dgm:spPr/>
    </dgm:pt>
    <dgm:pt modelId="{1260964F-1C53-417D-99EC-DDC8F158AD9F}" type="pres">
      <dgm:prSet presAssocID="{54691FB1-ADC9-470C-9EB5-336E51012DE7}" presName="linearProcess" presStyleCnt="0"/>
      <dgm:spPr/>
    </dgm:pt>
    <dgm:pt modelId="{58A0A21B-4D87-49F3-9EA0-35B57DFFB71A}" type="pres">
      <dgm:prSet presAssocID="{8DCBAB57-FD82-44FF-AA7F-72E77BDF10F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A1EF3-4F9F-4FE6-A660-A796B4C2C0D2}" type="pres">
      <dgm:prSet presAssocID="{8C9F371C-3895-404C-9708-0E082A8DDFCC}" presName="sibTrans" presStyleCnt="0"/>
      <dgm:spPr/>
    </dgm:pt>
    <dgm:pt modelId="{49E341EA-61F1-45A0-BFDC-91F6BEF0670C}" type="pres">
      <dgm:prSet presAssocID="{4DD58E03-B610-43BD-86E9-86D7613799A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55C33-3AC5-47BC-B6D4-6989CF4D294A}" type="pres">
      <dgm:prSet presAssocID="{AA80D2DB-2500-4AC0-AA6D-88C140A78817}" presName="sibTrans" presStyleCnt="0"/>
      <dgm:spPr/>
    </dgm:pt>
    <dgm:pt modelId="{B4E3E828-BE16-44A7-A836-FD7EDCABB05F}" type="pres">
      <dgm:prSet presAssocID="{98688F47-98F4-4C6B-8FBB-876CE206C9E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745E0-01B0-47B8-B3C4-10A617CA9671}" type="pres">
      <dgm:prSet presAssocID="{5F6B38C7-2BD5-49A0-8C73-E1C16D110BED}" presName="sibTrans" presStyleCnt="0"/>
      <dgm:spPr/>
    </dgm:pt>
    <dgm:pt modelId="{9B725CBD-078B-48EF-8EB2-C095D73CF81C}" type="pres">
      <dgm:prSet presAssocID="{EEEB599A-7A83-4EB4-B636-9641C78A4C1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E0D8F6-FE52-40F1-9505-67921020DC27}" type="presOf" srcId="{EEEB599A-7A83-4EB4-B636-9641C78A4C16}" destId="{9B725CBD-078B-48EF-8EB2-C095D73CF81C}" srcOrd="0" destOrd="0" presId="urn:microsoft.com/office/officeart/2005/8/layout/hProcess9"/>
    <dgm:cxn modelId="{F3487891-7B46-4F1A-A6DB-D4BF07B024BC}" srcId="{54691FB1-ADC9-470C-9EB5-336E51012DE7}" destId="{EEEB599A-7A83-4EB4-B636-9641C78A4C16}" srcOrd="3" destOrd="0" parTransId="{EF3CF310-0522-41D4-93A2-1A952C9F8736}" sibTransId="{B1416449-FE65-4169-80D6-36602279320E}"/>
    <dgm:cxn modelId="{D7033BA3-31B0-4F0D-A01A-ED4F5427B425}" type="presOf" srcId="{8DCBAB57-FD82-44FF-AA7F-72E77BDF10F7}" destId="{58A0A21B-4D87-49F3-9EA0-35B57DFFB71A}" srcOrd="0" destOrd="0" presId="urn:microsoft.com/office/officeart/2005/8/layout/hProcess9"/>
    <dgm:cxn modelId="{C6D253C5-DD51-4B7C-B989-D8BBBD3E9C44}" srcId="{54691FB1-ADC9-470C-9EB5-336E51012DE7}" destId="{98688F47-98F4-4C6B-8FBB-876CE206C9E4}" srcOrd="2" destOrd="0" parTransId="{8AB2BF06-078F-46CC-AF6E-18BB8937D483}" sibTransId="{5F6B38C7-2BD5-49A0-8C73-E1C16D110BED}"/>
    <dgm:cxn modelId="{00D96D3B-1CB6-4AB3-B06D-95C9F0BD5EC6}" srcId="{54691FB1-ADC9-470C-9EB5-336E51012DE7}" destId="{8DCBAB57-FD82-44FF-AA7F-72E77BDF10F7}" srcOrd="0" destOrd="0" parTransId="{9F82E7B9-A8DF-4EF6-909F-53831C1B2483}" sibTransId="{8C9F371C-3895-404C-9708-0E082A8DDFCC}"/>
    <dgm:cxn modelId="{A6A044C9-D35A-4710-8557-D1AE97BCCE12}" type="presOf" srcId="{98688F47-98F4-4C6B-8FBB-876CE206C9E4}" destId="{B4E3E828-BE16-44A7-A836-FD7EDCABB05F}" srcOrd="0" destOrd="0" presId="urn:microsoft.com/office/officeart/2005/8/layout/hProcess9"/>
    <dgm:cxn modelId="{6DD23E67-41D4-4CAE-84A0-2DFBAB8C6C04}" type="presOf" srcId="{54691FB1-ADC9-470C-9EB5-336E51012DE7}" destId="{CCADE2C1-6933-4D7D-B1E5-33DCF8BFEAAE}" srcOrd="0" destOrd="0" presId="urn:microsoft.com/office/officeart/2005/8/layout/hProcess9"/>
    <dgm:cxn modelId="{DF87D297-3250-4CA2-93A7-A2626D219C8E}" type="presOf" srcId="{4DD58E03-B610-43BD-86E9-86D7613799A9}" destId="{49E341EA-61F1-45A0-BFDC-91F6BEF0670C}" srcOrd="0" destOrd="0" presId="urn:microsoft.com/office/officeart/2005/8/layout/hProcess9"/>
    <dgm:cxn modelId="{AA349EDA-8426-436B-B021-FB265E073112}" srcId="{54691FB1-ADC9-470C-9EB5-336E51012DE7}" destId="{4DD58E03-B610-43BD-86E9-86D7613799A9}" srcOrd="1" destOrd="0" parTransId="{1B9D2F9A-5ADB-4B3D-93BA-3FB9BD78E540}" sibTransId="{AA80D2DB-2500-4AC0-AA6D-88C140A78817}"/>
    <dgm:cxn modelId="{685DC761-8BBF-4414-97F3-AD54C3F2E416}" type="presParOf" srcId="{CCADE2C1-6933-4D7D-B1E5-33DCF8BFEAAE}" destId="{991199B2-4A72-488B-9848-06CDCA756436}" srcOrd="0" destOrd="0" presId="urn:microsoft.com/office/officeart/2005/8/layout/hProcess9"/>
    <dgm:cxn modelId="{6EC41747-A954-4171-9B91-C0B86E46799D}" type="presParOf" srcId="{CCADE2C1-6933-4D7D-B1E5-33DCF8BFEAAE}" destId="{1260964F-1C53-417D-99EC-DDC8F158AD9F}" srcOrd="1" destOrd="0" presId="urn:microsoft.com/office/officeart/2005/8/layout/hProcess9"/>
    <dgm:cxn modelId="{5877F3B0-3753-42FA-A8F8-D0C113F7C8D6}" type="presParOf" srcId="{1260964F-1C53-417D-99EC-DDC8F158AD9F}" destId="{58A0A21B-4D87-49F3-9EA0-35B57DFFB71A}" srcOrd="0" destOrd="0" presId="urn:microsoft.com/office/officeart/2005/8/layout/hProcess9"/>
    <dgm:cxn modelId="{13B90873-2AA6-415F-AD4D-99809ACD2B63}" type="presParOf" srcId="{1260964F-1C53-417D-99EC-DDC8F158AD9F}" destId="{36BA1EF3-4F9F-4FE6-A660-A796B4C2C0D2}" srcOrd="1" destOrd="0" presId="urn:microsoft.com/office/officeart/2005/8/layout/hProcess9"/>
    <dgm:cxn modelId="{5E95F8F0-B458-4016-8365-BDB8ED27EE50}" type="presParOf" srcId="{1260964F-1C53-417D-99EC-DDC8F158AD9F}" destId="{49E341EA-61F1-45A0-BFDC-91F6BEF0670C}" srcOrd="2" destOrd="0" presId="urn:microsoft.com/office/officeart/2005/8/layout/hProcess9"/>
    <dgm:cxn modelId="{5A019A14-3A52-4739-A0D0-0CF2553546C2}" type="presParOf" srcId="{1260964F-1C53-417D-99EC-DDC8F158AD9F}" destId="{79D55C33-3AC5-47BC-B6D4-6989CF4D294A}" srcOrd="3" destOrd="0" presId="urn:microsoft.com/office/officeart/2005/8/layout/hProcess9"/>
    <dgm:cxn modelId="{61B14D8E-6FC7-4852-A979-D0946F3F57DD}" type="presParOf" srcId="{1260964F-1C53-417D-99EC-DDC8F158AD9F}" destId="{B4E3E828-BE16-44A7-A836-FD7EDCABB05F}" srcOrd="4" destOrd="0" presId="urn:microsoft.com/office/officeart/2005/8/layout/hProcess9"/>
    <dgm:cxn modelId="{8820C221-C274-4C82-90B2-CEB4009A2FB4}" type="presParOf" srcId="{1260964F-1C53-417D-99EC-DDC8F158AD9F}" destId="{75E745E0-01B0-47B8-B3C4-10A617CA9671}" srcOrd="5" destOrd="0" presId="urn:microsoft.com/office/officeart/2005/8/layout/hProcess9"/>
    <dgm:cxn modelId="{8A7F709A-205F-40F7-B55B-98B681B78B57}" type="presParOf" srcId="{1260964F-1C53-417D-99EC-DDC8F158AD9F}" destId="{9B725CBD-078B-48EF-8EB2-C095D73CF81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EE476-2D3A-4974-A9DF-DD69E8ECD8F7}">
      <dsp:nvSpPr>
        <dsp:cNvPr id="0" name=""/>
        <dsp:cNvSpPr/>
      </dsp:nvSpPr>
      <dsp:spPr>
        <a:xfrm>
          <a:off x="3269456" y="1748510"/>
          <a:ext cx="2222433" cy="1922494"/>
        </a:xfrm>
        <a:prstGeom prst="hexagon">
          <a:avLst>
            <a:gd name="adj" fmla="val 28570"/>
            <a:gd name="vf" fmla="val 11547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tx1"/>
              </a:solidFill>
              <a:latin typeface="Rockwell" panose="02060603020205020403" pitchFamily="18" charset="0"/>
            </a:rPr>
            <a:t>Delays in Detection, Reporting</a:t>
          </a:r>
        </a:p>
      </dsp:txBody>
      <dsp:txXfrm>
        <a:off x="3637744" y="2067094"/>
        <a:ext cx="1485857" cy="1285326"/>
      </dsp:txXfrm>
    </dsp:sp>
    <dsp:sp modelId="{2F6BACB0-0553-4761-A595-2A4E194782E8}">
      <dsp:nvSpPr>
        <dsp:cNvPr id="0" name=""/>
        <dsp:cNvSpPr/>
      </dsp:nvSpPr>
      <dsp:spPr>
        <a:xfrm>
          <a:off x="4661126" y="828726"/>
          <a:ext cx="838517" cy="722493"/>
        </a:xfrm>
        <a:prstGeom prst="hexagon">
          <a:avLst>
            <a:gd name="adj" fmla="val 28900"/>
            <a:gd name="vf" fmla="val 115470"/>
          </a:avLst>
        </a:prstGeom>
        <a:solidFill>
          <a:srgbClr val="33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9E855-96A3-4C70-8464-F523ABD05815}">
      <dsp:nvSpPr>
        <dsp:cNvPr id="0" name=""/>
        <dsp:cNvSpPr/>
      </dsp:nvSpPr>
      <dsp:spPr>
        <a:xfrm>
          <a:off x="3329447" y="-94836"/>
          <a:ext cx="2110722" cy="1765282"/>
        </a:xfrm>
        <a:prstGeom prst="hexagon">
          <a:avLst>
            <a:gd name="adj" fmla="val 28570"/>
            <a:gd name="vf" fmla="val 11547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Lack of trust in medical community</a:t>
          </a:r>
        </a:p>
      </dsp:txBody>
      <dsp:txXfrm>
        <a:off x="3673454" y="192871"/>
        <a:ext cx="1422708" cy="1189868"/>
      </dsp:txXfrm>
    </dsp:sp>
    <dsp:sp modelId="{361015F8-852D-4BFA-B7E6-F9F52B66BAEF}">
      <dsp:nvSpPr>
        <dsp:cNvPr id="0" name=""/>
        <dsp:cNvSpPr/>
      </dsp:nvSpPr>
      <dsp:spPr>
        <a:xfrm>
          <a:off x="5639741" y="2179405"/>
          <a:ext cx="838517" cy="722493"/>
        </a:xfrm>
        <a:prstGeom prst="hexagon">
          <a:avLst>
            <a:gd name="adj" fmla="val 28900"/>
            <a:gd name="vf" fmla="val 115470"/>
          </a:avLst>
        </a:prstGeom>
        <a:solidFill>
          <a:srgbClr val="33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75CEA-2CFE-402F-A2F2-1E3EC5FDEE36}">
      <dsp:nvSpPr>
        <dsp:cNvPr id="0" name=""/>
        <dsp:cNvSpPr/>
      </dsp:nvSpPr>
      <dsp:spPr>
        <a:xfrm>
          <a:off x="4999761" y="874270"/>
          <a:ext cx="2110722" cy="1765282"/>
        </a:xfrm>
        <a:prstGeom prst="hexagon">
          <a:avLst>
            <a:gd name="adj" fmla="val 28570"/>
            <a:gd name="vf" fmla="val 11547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Fear, Stigma</a:t>
          </a:r>
        </a:p>
      </dsp:txBody>
      <dsp:txXfrm>
        <a:off x="5343768" y="1161977"/>
        <a:ext cx="1422708" cy="1189868"/>
      </dsp:txXfrm>
    </dsp:sp>
    <dsp:sp modelId="{D2DD93D8-B158-4A24-A32B-0D59D056EB8B}">
      <dsp:nvSpPr>
        <dsp:cNvPr id="0" name=""/>
        <dsp:cNvSpPr/>
      </dsp:nvSpPr>
      <dsp:spPr>
        <a:xfrm>
          <a:off x="4959932" y="3704067"/>
          <a:ext cx="838517" cy="722493"/>
        </a:xfrm>
        <a:prstGeom prst="hexagon">
          <a:avLst>
            <a:gd name="adj" fmla="val 28900"/>
            <a:gd name="vf" fmla="val 115470"/>
          </a:avLst>
        </a:prstGeom>
        <a:solidFill>
          <a:srgbClr val="33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32781-573A-41D6-93A1-322CA8458695}">
      <dsp:nvSpPr>
        <dsp:cNvPr id="0" name=""/>
        <dsp:cNvSpPr/>
      </dsp:nvSpPr>
      <dsp:spPr>
        <a:xfrm>
          <a:off x="4999761" y="2779420"/>
          <a:ext cx="2110722" cy="1765282"/>
        </a:xfrm>
        <a:prstGeom prst="hexagon">
          <a:avLst>
            <a:gd name="adj" fmla="val 28570"/>
            <a:gd name="vf" fmla="val 11547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Don’t know signs and symptoms</a:t>
          </a:r>
        </a:p>
      </dsp:txBody>
      <dsp:txXfrm>
        <a:off x="5343768" y="3067127"/>
        <a:ext cx="1422708" cy="1189868"/>
      </dsp:txXfrm>
    </dsp:sp>
    <dsp:sp modelId="{503078D9-D8A2-4D40-83B8-3F518B8C3718}">
      <dsp:nvSpPr>
        <dsp:cNvPr id="0" name=""/>
        <dsp:cNvSpPr/>
      </dsp:nvSpPr>
      <dsp:spPr>
        <a:xfrm>
          <a:off x="3273592" y="3862333"/>
          <a:ext cx="838517" cy="722493"/>
        </a:xfrm>
        <a:prstGeom prst="hexagon">
          <a:avLst>
            <a:gd name="adj" fmla="val 28900"/>
            <a:gd name="vf" fmla="val 115470"/>
          </a:avLst>
        </a:prstGeom>
        <a:solidFill>
          <a:srgbClr val="33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C28F5-3EAA-4A5D-A012-6FC90B55B552}">
      <dsp:nvSpPr>
        <dsp:cNvPr id="0" name=""/>
        <dsp:cNvSpPr/>
      </dsp:nvSpPr>
      <dsp:spPr>
        <a:xfrm>
          <a:off x="3329447" y="3749611"/>
          <a:ext cx="2110722" cy="1765282"/>
        </a:xfrm>
        <a:prstGeom prst="hexagon">
          <a:avLst>
            <a:gd name="adj" fmla="val 28570"/>
            <a:gd name="vf" fmla="val 11547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Don’t feel sick</a:t>
          </a:r>
        </a:p>
      </dsp:txBody>
      <dsp:txXfrm>
        <a:off x="3673454" y="4037318"/>
        <a:ext cx="1422708" cy="1189868"/>
      </dsp:txXfrm>
    </dsp:sp>
    <dsp:sp modelId="{58C4EF33-D188-4D31-B716-06711A6B315A}">
      <dsp:nvSpPr>
        <dsp:cNvPr id="0" name=""/>
        <dsp:cNvSpPr/>
      </dsp:nvSpPr>
      <dsp:spPr>
        <a:xfrm>
          <a:off x="2278951" y="2512196"/>
          <a:ext cx="838517" cy="722493"/>
        </a:xfrm>
        <a:prstGeom prst="hexagon">
          <a:avLst>
            <a:gd name="adj" fmla="val 28900"/>
            <a:gd name="vf" fmla="val 115470"/>
          </a:avLst>
        </a:prstGeom>
        <a:solidFill>
          <a:srgbClr val="33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06E99-28D7-4F30-92BB-5A3D59C771E4}">
      <dsp:nvSpPr>
        <dsp:cNvPr id="0" name=""/>
        <dsp:cNvSpPr/>
      </dsp:nvSpPr>
      <dsp:spPr>
        <a:xfrm>
          <a:off x="1651378" y="2780504"/>
          <a:ext cx="2110722" cy="1765282"/>
        </a:xfrm>
        <a:prstGeom prst="hexagon">
          <a:avLst>
            <a:gd name="adj" fmla="val 28570"/>
            <a:gd name="vf" fmla="val 11547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Gill Sans MT" panose="020B0502020104020203" pitchFamily="34" charset="0"/>
            </a:rPr>
            <a:t>No TB in the U.S.</a:t>
          </a:r>
          <a:endParaRPr lang="en-US" sz="2200" kern="1200" dirty="0">
            <a:latin typeface="Gill Sans MT" panose="020B0502020104020203" pitchFamily="34" charset="0"/>
          </a:endParaRPr>
        </a:p>
      </dsp:txBody>
      <dsp:txXfrm>
        <a:off x="1995385" y="3068211"/>
        <a:ext cx="1422708" cy="1189868"/>
      </dsp:txXfrm>
    </dsp:sp>
    <dsp:sp modelId="{1F652B48-42DD-4EBB-A6E4-F4FEA26A89E3}">
      <dsp:nvSpPr>
        <dsp:cNvPr id="0" name=""/>
        <dsp:cNvSpPr/>
      </dsp:nvSpPr>
      <dsp:spPr>
        <a:xfrm>
          <a:off x="1651378" y="872102"/>
          <a:ext cx="2110722" cy="1765282"/>
        </a:xfrm>
        <a:prstGeom prst="hexagon">
          <a:avLst>
            <a:gd name="adj" fmla="val 28570"/>
            <a:gd name="vf" fmla="val 11547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Providers don’t test</a:t>
          </a:r>
        </a:p>
      </dsp:txBody>
      <dsp:txXfrm>
        <a:off x="1995385" y="1159809"/>
        <a:ext cx="1422708" cy="1189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EE476-2D3A-4974-A9DF-DD69E8ECD8F7}">
      <dsp:nvSpPr>
        <dsp:cNvPr id="0" name=""/>
        <dsp:cNvSpPr/>
      </dsp:nvSpPr>
      <dsp:spPr>
        <a:xfrm>
          <a:off x="3269456" y="1739679"/>
          <a:ext cx="2222433" cy="192249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chemeClr val="tx1"/>
              </a:solidFill>
              <a:latin typeface="Rockwell" panose="02060603020205020403" pitchFamily="18" charset="0"/>
            </a:rPr>
            <a:t>Late Entry Into Care</a:t>
          </a:r>
        </a:p>
      </dsp:txBody>
      <dsp:txXfrm>
        <a:off x="3637744" y="2058263"/>
        <a:ext cx="1485857" cy="1285326"/>
      </dsp:txXfrm>
    </dsp:sp>
    <dsp:sp modelId="{09CD6355-3332-4E2D-BB06-2403F344F6CE}">
      <dsp:nvSpPr>
        <dsp:cNvPr id="0" name=""/>
        <dsp:cNvSpPr/>
      </dsp:nvSpPr>
      <dsp:spPr>
        <a:xfrm>
          <a:off x="4661126" y="819895"/>
          <a:ext cx="838517" cy="7224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DE1F0-F166-430A-B0D6-6BC5CE53D103}">
      <dsp:nvSpPr>
        <dsp:cNvPr id="0" name=""/>
        <dsp:cNvSpPr/>
      </dsp:nvSpPr>
      <dsp:spPr>
        <a:xfrm>
          <a:off x="3314841" y="-115122"/>
          <a:ext cx="2118408" cy="178819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Lack of trust in medical community</a:t>
          </a:r>
        </a:p>
      </dsp:txBody>
      <dsp:txXfrm>
        <a:off x="3661670" y="177644"/>
        <a:ext cx="1424750" cy="1202660"/>
      </dsp:txXfrm>
    </dsp:sp>
    <dsp:sp modelId="{5518E0BF-52A5-4867-8923-0FA178AD5CE9}">
      <dsp:nvSpPr>
        <dsp:cNvPr id="0" name=""/>
        <dsp:cNvSpPr/>
      </dsp:nvSpPr>
      <dsp:spPr>
        <a:xfrm>
          <a:off x="5639741" y="2170574"/>
          <a:ext cx="838517" cy="7224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D2615-954F-4C0F-984F-3FB09EEB5721}">
      <dsp:nvSpPr>
        <dsp:cNvPr id="0" name=""/>
        <dsp:cNvSpPr/>
      </dsp:nvSpPr>
      <dsp:spPr>
        <a:xfrm>
          <a:off x="5017346" y="836321"/>
          <a:ext cx="2075553" cy="182351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Desire to treat in other ways</a:t>
          </a:r>
        </a:p>
      </dsp:txBody>
      <dsp:txXfrm>
        <a:off x="5364317" y="1141159"/>
        <a:ext cx="1381611" cy="1213841"/>
      </dsp:txXfrm>
    </dsp:sp>
    <dsp:sp modelId="{BC7610DC-0DF8-4504-8AD2-644EC0822651}">
      <dsp:nvSpPr>
        <dsp:cNvPr id="0" name=""/>
        <dsp:cNvSpPr/>
      </dsp:nvSpPr>
      <dsp:spPr>
        <a:xfrm>
          <a:off x="4959932" y="3695236"/>
          <a:ext cx="838517" cy="7224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314CB-E043-4EA5-B67E-3BFC3FB6EB5A}">
      <dsp:nvSpPr>
        <dsp:cNvPr id="0" name=""/>
        <dsp:cNvSpPr/>
      </dsp:nvSpPr>
      <dsp:spPr>
        <a:xfrm>
          <a:off x="5017346" y="2741472"/>
          <a:ext cx="2075553" cy="182351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Fear</a:t>
          </a:r>
        </a:p>
      </dsp:txBody>
      <dsp:txXfrm>
        <a:off x="5364317" y="3046310"/>
        <a:ext cx="1381611" cy="1213841"/>
      </dsp:txXfrm>
    </dsp:sp>
    <dsp:sp modelId="{BC42810F-EA30-4F78-BB71-60E231E396B8}">
      <dsp:nvSpPr>
        <dsp:cNvPr id="0" name=""/>
        <dsp:cNvSpPr/>
      </dsp:nvSpPr>
      <dsp:spPr>
        <a:xfrm>
          <a:off x="3273592" y="3853502"/>
          <a:ext cx="838517" cy="7224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DBA0B-FA28-4EB7-9ADF-9C2166A945C3}">
      <dsp:nvSpPr>
        <dsp:cNvPr id="0" name=""/>
        <dsp:cNvSpPr/>
      </dsp:nvSpPr>
      <dsp:spPr>
        <a:xfrm>
          <a:off x="3347031" y="3711662"/>
          <a:ext cx="2075553" cy="182351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Cost/lack of insurance</a:t>
          </a:r>
        </a:p>
      </dsp:txBody>
      <dsp:txXfrm>
        <a:off x="3694002" y="4016500"/>
        <a:ext cx="1381611" cy="1213841"/>
      </dsp:txXfrm>
    </dsp:sp>
    <dsp:sp modelId="{31E29171-FBFB-43AE-BF21-AF1D3D62667E}">
      <dsp:nvSpPr>
        <dsp:cNvPr id="0" name=""/>
        <dsp:cNvSpPr/>
      </dsp:nvSpPr>
      <dsp:spPr>
        <a:xfrm>
          <a:off x="2278951" y="2503365"/>
          <a:ext cx="838517" cy="7224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9C55F-3624-4783-ACAE-78035863D272}">
      <dsp:nvSpPr>
        <dsp:cNvPr id="0" name=""/>
        <dsp:cNvSpPr/>
      </dsp:nvSpPr>
      <dsp:spPr>
        <a:xfrm>
          <a:off x="1668963" y="2742556"/>
          <a:ext cx="2075553" cy="182351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Don’t know signs and symptoms</a:t>
          </a:r>
        </a:p>
      </dsp:txBody>
      <dsp:txXfrm>
        <a:off x="2015934" y="3047394"/>
        <a:ext cx="1381611" cy="1213841"/>
      </dsp:txXfrm>
    </dsp:sp>
    <dsp:sp modelId="{AE0E3AC4-6A88-47BF-9CBA-DBE3F20EF3CE}">
      <dsp:nvSpPr>
        <dsp:cNvPr id="0" name=""/>
        <dsp:cNvSpPr/>
      </dsp:nvSpPr>
      <dsp:spPr>
        <a:xfrm>
          <a:off x="1668963" y="834153"/>
          <a:ext cx="2075553" cy="182351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Incorrect diagnosis</a:t>
          </a:r>
        </a:p>
      </dsp:txBody>
      <dsp:txXfrm>
        <a:off x="2015934" y="1138991"/>
        <a:ext cx="1381611" cy="1213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EE476-2D3A-4974-A9DF-DD69E8ECD8F7}">
      <dsp:nvSpPr>
        <dsp:cNvPr id="0" name=""/>
        <dsp:cNvSpPr/>
      </dsp:nvSpPr>
      <dsp:spPr>
        <a:xfrm>
          <a:off x="3128753" y="1924969"/>
          <a:ext cx="2503786" cy="215857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>
              <a:solidFill>
                <a:schemeClr val="tx1"/>
              </a:solidFill>
              <a:latin typeface="Rockwell" panose="02060603020205020403" pitchFamily="18" charset="0"/>
            </a:rPr>
            <a:t>Contacts Don’t Want Testing, Treatment</a:t>
          </a:r>
        </a:p>
      </dsp:txBody>
      <dsp:txXfrm>
        <a:off x="3542970" y="2282074"/>
        <a:ext cx="1675352" cy="1444360"/>
      </dsp:txXfrm>
    </dsp:sp>
    <dsp:sp modelId="{5518E0BF-52A5-4867-8923-0FA178AD5CE9}">
      <dsp:nvSpPr>
        <dsp:cNvPr id="0" name=""/>
        <dsp:cNvSpPr/>
      </dsp:nvSpPr>
      <dsp:spPr>
        <a:xfrm>
          <a:off x="4689564" y="932310"/>
          <a:ext cx="923621" cy="79582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DE1F0-F166-430A-B0D6-6BC5CE53D103}">
      <dsp:nvSpPr>
        <dsp:cNvPr id="0" name=""/>
        <dsp:cNvSpPr/>
      </dsp:nvSpPr>
      <dsp:spPr>
        <a:xfrm>
          <a:off x="3232819" y="-89379"/>
          <a:ext cx="2304766" cy="195323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Lack of trust in medical community</a:t>
          </a:r>
        </a:p>
      </dsp:txBody>
      <dsp:txXfrm>
        <a:off x="3610895" y="231031"/>
        <a:ext cx="1548614" cy="1312410"/>
      </dsp:txXfrm>
    </dsp:sp>
    <dsp:sp modelId="{BC7610DC-0DF8-4504-8AD2-644EC0822651}">
      <dsp:nvSpPr>
        <dsp:cNvPr id="0" name=""/>
        <dsp:cNvSpPr/>
      </dsp:nvSpPr>
      <dsp:spPr>
        <a:xfrm>
          <a:off x="5767503" y="2420074"/>
          <a:ext cx="923621" cy="79582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B823B-4A0D-4938-ACC4-FC6BEC3655F7}">
      <dsp:nvSpPr>
        <dsp:cNvPr id="0" name=""/>
        <dsp:cNvSpPr/>
      </dsp:nvSpPr>
      <dsp:spPr>
        <a:xfrm>
          <a:off x="5111007" y="1017030"/>
          <a:ext cx="2228072" cy="187533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Fear, Stigma</a:t>
          </a:r>
        </a:p>
      </dsp:txBody>
      <dsp:txXfrm>
        <a:off x="5475274" y="1323629"/>
        <a:ext cx="1499538" cy="1262141"/>
      </dsp:txXfrm>
    </dsp:sp>
    <dsp:sp modelId="{BC42810F-EA30-4F78-BB71-60E231E396B8}">
      <dsp:nvSpPr>
        <dsp:cNvPr id="0" name=""/>
        <dsp:cNvSpPr/>
      </dsp:nvSpPr>
      <dsp:spPr>
        <a:xfrm>
          <a:off x="5018697" y="4099480"/>
          <a:ext cx="923621" cy="79582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3B5E3-FD87-46A9-88B5-4AC80F09A972}">
      <dsp:nvSpPr>
        <dsp:cNvPr id="0" name=""/>
        <dsp:cNvSpPr/>
      </dsp:nvSpPr>
      <dsp:spPr>
        <a:xfrm>
          <a:off x="5111007" y="3115541"/>
          <a:ext cx="2228072" cy="187533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Cost/lack of insurance</a:t>
          </a:r>
        </a:p>
      </dsp:txBody>
      <dsp:txXfrm>
        <a:off x="5475274" y="3422140"/>
        <a:ext cx="1499538" cy="1262141"/>
      </dsp:txXfrm>
    </dsp:sp>
    <dsp:sp modelId="{31E29171-FBFB-43AE-BF21-AF1D3D62667E}">
      <dsp:nvSpPr>
        <dsp:cNvPr id="0" name=""/>
        <dsp:cNvSpPr/>
      </dsp:nvSpPr>
      <dsp:spPr>
        <a:xfrm>
          <a:off x="3161203" y="4273809"/>
          <a:ext cx="923621" cy="79582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D124B-13C2-4D93-9437-5FB3EF9F8155}">
      <dsp:nvSpPr>
        <dsp:cNvPr id="0" name=""/>
        <dsp:cNvSpPr/>
      </dsp:nvSpPr>
      <dsp:spPr>
        <a:xfrm>
          <a:off x="3271166" y="4184200"/>
          <a:ext cx="2228072" cy="187533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Don’t feel sick</a:t>
          </a:r>
        </a:p>
      </dsp:txBody>
      <dsp:txXfrm>
        <a:off x="3635433" y="4490799"/>
        <a:ext cx="1499538" cy="1262141"/>
      </dsp:txXfrm>
    </dsp:sp>
    <dsp:sp modelId="{1B76F523-7EF8-46CB-B472-B608FDFDEFC8}">
      <dsp:nvSpPr>
        <dsp:cNvPr id="0" name=""/>
        <dsp:cNvSpPr/>
      </dsp:nvSpPr>
      <dsp:spPr>
        <a:xfrm>
          <a:off x="2065613" y="2786642"/>
          <a:ext cx="923621" cy="79582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CB518-E993-4014-B680-B16A6D6A4072}">
      <dsp:nvSpPr>
        <dsp:cNvPr id="0" name=""/>
        <dsp:cNvSpPr/>
      </dsp:nvSpPr>
      <dsp:spPr>
        <a:xfrm>
          <a:off x="1422783" y="3116736"/>
          <a:ext cx="2228072" cy="187533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Side effects and length of treatment</a:t>
          </a:r>
        </a:p>
      </dsp:txBody>
      <dsp:txXfrm>
        <a:off x="1787050" y="3423335"/>
        <a:ext cx="1499538" cy="1262141"/>
      </dsp:txXfrm>
    </dsp:sp>
    <dsp:sp modelId="{4E42CFE8-9DA5-4201-9D4B-96B36F554F67}">
      <dsp:nvSpPr>
        <dsp:cNvPr id="0" name=""/>
        <dsp:cNvSpPr/>
      </dsp:nvSpPr>
      <dsp:spPr>
        <a:xfrm>
          <a:off x="1422783" y="1014642"/>
          <a:ext cx="2228072" cy="187533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Don’t understand the risk</a:t>
          </a:r>
        </a:p>
      </dsp:txBody>
      <dsp:txXfrm>
        <a:off x="1787050" y="1321241"/>
        <a:ext cx="1499538" cy="1262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EE476-2D3A-4974-A9DF-DD69E8ECD8F7}">
      <dsp:nvSpPr>
        <dsp:cNvPr id="0" name=""/>
        <dsp:cNvSpPr/>
      </dsp:nvSpPr>
      <dsp:spPr>
        <a:xfrm>
          <a:off x="3144804" y="1928157"/>
          <a:ext cx="2463063" cy="213064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Rockwell" panose="02060603020205020403" pitchFamily="18" charset="0"/>
            </a:rPr>
            <a:t>Barriers to Care</a:t>
          </a:r>
        </a:p>
      </dsp:txBody>
      <dsp:txXfrm>
        <a:off x="3552968" y="2281235"/>
        <a:ext cx="1646735" cy="1424493"/>
      </dsp:txXfrm>
    </dsp:sp>
    <dsp:sp modelId="{EEED7BDA-3B9A-4336-831C-2A14D5731F93}">
      <dsp:nvSpPr>
        <dsp:cNvPr id="0" name=""/>
        <dsp:cNvSpPr/>
      </dsp:nvSpPr>
      <dsp:spPr>
        <a:xfrm>
          <a:off x="4687154" y="908786"/>
          <a:ext cx="929306" cy="80072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DE1F0-F166-430A-B0D6-6BC5CE53D103}">
      <dsp:nvSpPr>
        <dsp:cNvPr id="0" name=""/>
        <dsp:cNvSpPr/>
      </dsp:nvSpPr>
      <dsp:spPr>
        <a:xfrm>
          <a:off x="3197807" y="-82888"/>
          <a:ext cx="2328115" cy="189264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Lack of trust in medical community</a:t>
          </a:r>
        </a:p>
      </dsp:txBody>
      <dsp:txXfrm>
        <a:off x="3572059" y="221361"/>
        <a:ext cx="1579611" cy="1284146"/>
      </dsp:txXfrm>
    </dsp:sp>
    <dsp:sp modelId="{4E3FDFFE-A388-4C07-BD36-851131269CD3}">
      <dsp:nvSpPr>
        <dsp:cNvPr id="0" name=""/>
        <dsp:cNvSpPr/>
      </dsp:nvSpPr>
      <dsp:spPr>
        <a:xfrm>
          <a:off x="5771727" y="2405706"/>
          <a:ext cx="929306" cy="80072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61A23-77A8-4891-B2D7-876DDE31CE57}">
      <dsp:nvSpPr>
        <dsp:cNvPr id="0" name=""/>
        <dsp:cNvSpPr/>
      </dsp:nvSpPr>
      <dsp:spPr>
        <a:xfrm>
          <a:off x="5147523" y="968288"/>
          <a:ext cx="2321514" cy="202979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Stigma</a:t>
          </a:r>
        </a:p>
      </dsp:txBody>
      <dsp:txXfrm>
        <a:off x="5534286" y="1306450"/>
        <a:ext cx="1547988" cy="1353467"/>
      </dsp:txXfrm>
    </dsp:sp>
    <dsp:sp modelId="{3225B025-52DB-40CB-BD12-EB48B01EF032}">
      <dsp:nvSpPr>
        <dsp:cNvPr id="0" name=""/>
        <dsp:cNvSpPr/>
      </dsp:nvSpPr>
      <dsp:spPr>
        <a:xfrm>
          <a:off x="5018313" y="4095449"/>
          <a:ext cx="929306" cy="80072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928E2-EF81-4B8F-A715-2E96C3DF9054}">
      <dsp:nvSpPr>
        <dsp:cNvPr id="0" name=""/>
        <dsp:cNvSpPr/>
      </dsp:nvSpPr>
      <dsp:spPr>
        <a:xfrm>
          <a:off x="5079945" y="3109942"/>
          <a:ext cx="2304276" cy="18779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Cost/lack of insurance</a:t>
          </a:r>
        </a:p>
      </dsp:txBody>
      <dsp:txXfrm>
        <a:off x="5450807" y="3412182"/>
        <a:ext cx="1562552" cy="1273426"/>
      </dsp:txXfrm>
    </dsp:sp>
    <dsp:sp modelId="{7FD33273-DF49-4F4F-82A4-52E986F1654F}">
      <dsp:nvSpPr>
        <dsp:cNvPr id="0" name=""/>
        <dsp:cNvSpPr/>
      </dsp:nvSpPr>
      <dsp:spPr>
        <a:xfrm>
          <a:off x="3149387" y="4270850"/>
          <a:ext cx="929306" cy="80072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3A968-C9C6-48BC-9B56-8BB7B73B6EF1}">
      <dsp:nvSpPr>
        <dsp:cNvPr id="0" name=""/>
        <dsp:cNvSpPr/>
      </dsp:nvSpPr>
      <dsp:spPr>
        <a:xfrm>
          <a:off x="3187957" y="4158470"/>
          <a:ext cx="2355445" cy="193132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Don’t feel sick</a:t>
          </a:r>
        </a:p>
      </dsp:txBody>
      <dsp:txXfrm>
        <a:off x="3568170" y="4470222"/>
        <a:ext cx="1595019" cy="1307818"/>
      </dsp:txXfrm>
    </dsp:sp>
    <dsp:sp modelId="{ADB4435F-4CEA-4D09-B748-975155BAD02F}">
      <dsp:nvSpPr>
        <dsp:cNvPr id="0" name=""/>
        <dsp:cNvSpPr/>
      </dsp:nvSpPr>
      <dsp:spPr>
        <a:xfrm>
          <a:off x="2047053" y="2774530"/>
          <a:ext cx="929306" cy="80072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B5BDC-8377-4E30-8559-48B5FC16B879}">
      <dsp:nvSpPr>
        <dsp:cNvPr id="0" name=""/>
        <dsp:cNvSpPr/>
      </dsp:nvSpPr>
      <dsp:spPr>
        <a:xfrm>
          <a:off x="1308064" y="3034939"/>
          <a:ext cx="2304276" cy="18779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Side effects and length of treatment</a:t>
          </a:r>
        </a:p>
      </dsp:txBody>
      <dsp:txXfrm>
        <a:off x="1678926" y="3337179"/>
        <a:ext cx="1562552" cy="1273426"/>
      </dsp:txXfrm>
    </dsp:sp>
    <dsp:sp modelId="{67D4F92C-197B-46E7-ADAF-5099D12EA3DE}">
      <dsp:nvSpPr>
        <dsp:cNvPr id="0" name=""/>
        <dsp:cNvSpPr/>
      </dsp:nvSpPr>
      <dsp:spPr>
        <a:xfrm>
          <a:off x="1315673" y="1053266"/>
          <a:ext cx="2304276" cy="18779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Lack of transport–</a:t>
          </a:r>
          <a:r>
            <a:rPr lang="en-US" sz="2200" kern="1200" dirty="0" err="1">
              <a:latin typeface="Gill Sans MT" panose="020B0502020104020203" pitchFamily="34" charset="0"/>
            </a:rPr>
            <a:t>ation</a:t>
          </a:r>
          <a:endParaRPr lang="en-US" sz="2200" kern="1200" dirty="0">
            <a:latin typeface="Gill Sans MT" panose="020B0502020104020203" pitchFamily="34" charset="0"/>
          </a:endParaRPr>
        </a:p>
      </dsp:txBody>
      <dsp:txXfrm>
        <a:off x="1686535" y="1355506"/>
        <a:ext cx="1562552" cy="12734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EE476-2D3A-4974-A9DF-DD69E8ECD8F7}">
      <dsp:nvSpPr>
        <dsp:cNvPr id="0" name=""/>
        <dsp:cNvSpPr/>
      </dsp:nvSpPr>
      <dsp:spPr>
        <a:xfrm>
          <a:off x="2042132" y="949052"/>
          <a:ext cx="2706666" cy="2340923"/>
        </a:xfrm>
        <a:prstGeom prst="hexagon">
          <a:avLst>
            <a:gd name="adj" fmla="val 28570"/>
            <a:gd name="vf" fmla="val 11547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chemeClr val="tx1"/>
              </a:solidFill>
              <a:latin typeface="Rockwell" panose="02060603020205020403" pitchFamily="18" charset="0"/>
            </a:rPr>
            <a:t>BCG Myth</a:t>
          </a:r>
        </a:p>
      </dsp:txBody>
      <dsp:txXfrm>
        <a:off x="2490621" y="1336938"/>
        <a:ext cx="1809688" cy="1565151"/>
      </dsp:txXfrm>
    </dsp:sp>
    <dsp:sp modelId="{2F6BACB0-0553-4761-A595-2A4E194782E8}">
      <dsp:nvSpPr>
        <dsp:cNvPr id="0" name=""/>
        <dsp:cNvSpPr/>
      </dsp:nvSpPr>
      <dsp:spPr>
        <a:xfrm>
          <a:off x="4928853" y="1473713"/>
          <a:ext cx="1021358" cy="879675"/>
        </a:xfrm>
        <a:prstGeom prst="hexagon">
          <a:avLst>
            <a:gd name="adj" fmla="val 28900"/>
            <a:gd name="vf" fmla="val 115470"/>
          </a:avLst>
        </a:prstGeom>
        <a:solidFill>
          <a:srgbClr val="33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9E855-96A3-4C70-8464-F523ABD05815}">
      <dsp:nvSpPr>
        <dsp:cNvPr id="0" name=""/>
        <dsp:cNvSpPr/>
      </dsp:nvSpPr>
      <dsp:spPr>
        <a:xfrm>
          <a:off x="4149432" y="-115486"/>
          <a:ext cx="2570297" cy="2149673"/>
        </a:xfrm>
        <a:prstGeom prst="hexagon">
          <a:avLst>
            <a:gd name="adj" fmla="val 28570"/>
            <a:gd name="vf" fmla="val 11547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Fear of more screening</a:t>
          </a:r>
        </a:p>
      </dsp:txBody>
      <dsp:txXfrm>
        <a:off x="4568344" y="234872"/>
        <a:ext cx="1732473" cy="1448957"/>
      </dsp:txXfrm>
    </dsp:sp>
    <dsp:sp modelId="{361015F8-852D-4BFA-B7E6-F9F52B66BAEF}">
      <dsp:nvSpPr>
        <dsp:cNvPr id="0" name=""/>
        <dsp:cNvSpPr/>
      </dsp:nvSpPr>
      <dsp:spPr>
        <a:xfrm>
          <a:off x="4100604" y="3330625"/>
          <a:ext cx="1021358" cy="879675"/>
        </a:xfrm>
        <a:prstGeom prst="hexagon">
          <a:avLst>
            <a:gd name="adj" fmla="val 28900"/>
            <a:gd name="vf" fmla="val 115470"/>
          </a:avLst>
        </a:prstGeom>
        <a:solidFill>
          <a:srgbClr val="33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75CEA-2CFE-402F-A2F2-1E3EC5FDEE36}">
      <dsp:nvSpPr>
        <dsp:cNvPr id="0" name=""/>
        <dsp:cNvSpPr/>
      </dsp:nvSpPr>
      <dsp:spPr>
        <a:xfrm>
          <a:off x="4149432" y="2204298"/>
          <a:ext cx="2570297" cy="2149673"/>
        </a:xfrm>
        <a:prstGeom prst="hexagon">
          <a:avLst>
            <a:gd name="adj" fmla="val 28570"/>
            <a:gd name="vf" fmla="val 115470"/>
          </a:avLst>
        </a:prstGeom>
        <a:solidFill>
          <a:srgbClr val="009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Perception of lifetime immunity</a:t>
          </a:r>
        </a:p>
      </dsp:txBody>
      <dsp:txXfrm>
        <a:off x="4568344" y="2554656"/>
        <a:ext cx="1732473" cy="1448957"/>
      </dsp:txXfrm>
    </dsp:sp>
    <dsp:sp modelId="{59132781-573A-41D6-93A1-322CA8458695}">
      <dsp:nvSpPr>
        <dsp:cNvPr id="0" name=""/>
        <dsp:cNvSpPr/>
      </dsp:nvSpPr>
      <dsp:spPr>
        <a:xfrm>
          <a:off x="2115269" y="3385870"/>
          <a:ext cx="2570297" cy="2149673"/>
        </a:xfrm>
        <a:prstGeom prst="hexagon">
          <a:avLst>
            <a:gd name="adj" fmla="val 28570"/>
            <a:gd name="vf" fmla="val 11547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Gill Sans MT" panose="020B0502020104020203" pitchFamily="34" charset="0"/>
            </a:rPr>
            <a:t>Don’t know signs and symptoms</a:t>
          </a:r>
        </a:p>
      </dsp:txBody>
      <dsp:txXfrm>
        <a:off x="2534181" y="3736228"/>
        <a:ext cx="1732473" cy="1448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199B2-4A72-488B-9848-06CDCA756436}">
      <dsp:nvSpPr>
        <dsp:cNvPr id="0" name=""/>
        <dsp:cNvSpPr/>
      </dsp:nvSpPr>
      <dsp:spPr>
        <a:xfrm>
          <a:off x="653609" y="0"/>
          <a:ext cx="7407573" cy="530238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0A21B-4D87-49F3-9EA0-35B57DFFB71A}">
      <dsp:nvSpPr>
        <dsp:cNvPr id="0" name=""/>
        <dsp:cNvSpPr/>
      </dsp:nvSpPr>
      <dsp:spPr>
        <a:xfrm>
          <a:off x="5132" y="1590713"/>
          <a:ext cx="2088207" cy="21209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latin typeface="Gill Sans MT" panose="020B0502020104020203" pitchFamily="34" charset="0"/>
            </a:rPr>
            <a:t>Developed messages</a:t>
          </a:r>
        </a:p>
      </dsp:txBody>
      <dsp:txXfrm>
        <a:off x="107070" y="1692651"/>
        <a:ext cx="1884331" cy="1917076"/>
      </dsp:txXfrm>
    </dsp:sp>
    <dsp:sp modelId="{49E341EA-61F1-45A0-BFDC-91F6BEF0670C}">
      <dsp:nvSpPr>
        <dsp:cNvPr id="0" name=""/>
        <dsp:cNvSpPr/>
      </dsp:nvSpPr>
      <dsp:spPr>
        <a:xfrm>
          <a:off x="2210572" y="1590713"/>
          <a:ext cx="2088207" cy="212095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latin typeface="Gill Sans MT" panose="020B0502020104020203" pitchFamily="34" charset="0"/>
            </a:rPr>
            <a:t>Validated messages</a:t>
          </a:r>
        </a:p>
      </dsp:txBody>
      <dsp:txXfrm>
        <a:off x="2312510" y="1692651"/>
        <a:ext cx="1884331" cy="1917076"/>
      </dsp:txXfrm>
    </dsp:sp>
    <dsp:sp modelId="{B4E3E828-BE16-44A7-A836-FD7EDCABB05F}">
      <dsp:nvSpPr>
        <dsp:cNvPr id="0" name=""/>
        <dsp:cNvSpPr/>
      </dsp:nvSpPr>
      <dsp:spPr>
        <a:xfrm>
          <a:off x="4416012" y="1590713"/>
          <a:ext cx="2088207" cy="212095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latin typeface="Gill Sans MT" panose="020B0502020104020203" pitchFamily="34" charset="0"/>
            </a:rPr>
            <a:t>Developed materials</a:t>
          </a:r>
        </a:p>
      </dsp:txBody>
      <dsp:txXfrm>
        <a:off x="4517950" y="1692651"/>
        <a:ext cx="1884331" cy="1917076"/>
      </dsp:txXfrm>
    </dsp:sp>
    <dsp:sp modelId="{9B725CBD-078B-48EF-8EB2-C095D73CF81C}">
      <dsp:nvSpPr>
        <dsp:cNvPr id="0" name=""/>
        <dsp:cNvSpPr/>
      </dsp:nvSpPr>
      <dsp:spPr>
        <a:xfrm>
          <a:off x="6621452" y="1590713"/>
          <a:ext cx="2088207" cy="212095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Validated materials</a:t>
          </a:r>
        </a:p>
      </dsp:txBody>
      <dsp:txXfrm>
        <a:off x="6723390" y="1692651"/>
        <a:ext cx="1884331" cy="191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EF147E-6F0C-4E3A-A9D0-6C6BC45DE57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96EB3D-C8EE-4DCF-936E-E5EB0F0C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7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07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96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17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72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6EB3D-C8EE-4DCF-936E-E5EB0F0C5C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526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7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0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8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7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83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60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03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7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6EB3D-C8EE-4DCF-936E-E5EB0F0C5C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94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77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4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0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59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04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6EB3D-C8EE-4DCF-936E-E5EB0F0C5C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9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sz="4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39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6EB3D-C8EE-4DCF-936E-E5EB0F0C5C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0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436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Courier New" panose="02070309020205020404" pitchFamily="49" charset="0"/>
              <a:buNone/>
            </a:pPr>
            <a:endParaRPr lang="en-US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51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40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6EB3D-C8EE-4DCF-936E-E5EB0F0C5C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2600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3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3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1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0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EB3D-C8EE-4DCF-936E-E5EB0F0C5C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14E2-7CC8-4BE2-81CC-0B3123BE319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C54E-C9A5-4D40-95AE-B2BD2A7D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9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14E2-7CC8-4BE2-81CC-0B3123BE319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C54E-C9A5-4D40-95AE-B2BD2A7D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9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14E2-7CC8-4BE2-81CC-0B3123BE319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C54E-C9A5-4D40-95AE-B2BD2A7D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14E2-7CC8-4BE2-81CC-0B3123BE319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C54E-C9A5-4D40-95AE-B2BD2A7D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3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14E2-7CC8-4BE2-81CC-0B3123BE319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C54E-C9A5-4D40-95AE-B2BD2A7D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14E2-7CC8-4BE2-81CC-0B3123BE319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C54E-C9A5-4D40-95AE-B2BD2A7D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14E2-7CC8-4BE2-81CC-0B3123BE319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C54E-C9A5-4D40-95AE-B2BD2A7D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0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14E2-7CC8-4BE2-81CC-0B3123BE319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C54E-C9A5-4D40-95AE-B2BD2A7D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14E2-7CC8-4BE2-81CC-0B3123BE319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C54E-C9A5-4D40-95AE-B2BD2A7D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4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14E2-7CC8-4BE2-81CC-0B3123BE319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C54E-C9A5-4D40-95AE-B2BD2A7D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3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14E2-7CC8-4BE2-81CC-0B3123BE319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C54E-C9A5-4D40-95AE-B2BD2A7D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5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314E2-7CC8-4BE2-81CC-0B3123BE319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5C54E-C9A5-4D40-95AE-B2BD2A7D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0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3.png"/><Relationship Id="rId18" Type="http://schemas.microsoft.com/office/2007/relationships/hdphoto" Target="../media/hdphoto10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1.png"/><Relationship Id="rId1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3.wdp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15" y="2313672"/>
            <a:ext cx="7772400" cy="14365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latin typeface="Rockwell" panose="02060603020205020403" pitchFamily="18" charset="0"/>
              </a:rPr>
              <a:t>The Power of Partners:</a:t>
            </a:r>
            <a:br>
              <a:rPr lang="en-US" dirty="0">
                <a:solidFill>
                  <a:schemeClr val="accent2"/>
                </a:solidFill>
                <a:latin typeface="Rockwell" panose="02060603020205020403" pitchFamily="18" charset="0"/>
              </a:rPr>
            </a:br>
            <a:r>
              <a:rPr lang="en-US" sz="38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Engaging the Community to Fight TB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40900" y="4934457"/>
            <a:ext cx="1377683" cy="1317444"/>
            <a:chOff x="4466278" y="708190"/>
            <a:chExt cx="1976284" cy="2005264"/>
          </a:xfrm>
        </p:grpSpPr>
        <p:sp>
          <p:nvSpPr>
            <p:cNvPr id="12" name="Oval 11"/>
            <p:cNvSpPr/>
            <p:nvPr/>
          </p:nvSpPr>
          <p:spPr>
            <a:xfrm>
              <a:off x="4466278" y="708190"/>
              <a:ext cx="1976284" cy="200526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597" y="1099752"/>
              <a:ext cx="1500851" cy="110747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44" y="4934456"/>
            <a:ext cx="1334457" cy="1305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" y="4896788"/>
            <a:ext cx="1320529" cy="1317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19" y="4928266"/>
            <a:ext cx="1340969" cy="1317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64" y="4934456"/>
            <a:ext cx="1373304" cy="13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0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4364" y="714960"/>
            <a:ext cx="8596276" cy="4656157"/>
            <a:chOff x="264364" y="4020698"/>
            <a:chExt cx="8596276" cy="2604936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64364" y="4020698"/>
              <a:ext cx="8596276" cy="2604936"/>
            </a:xfrm>
            <a:prstGeom prst="roundRect">
              <a:avLst/>
            </a:prstGeom>
            <a:gradFill flip="none" rotWithShape="1">
              <a:gsLst>
                <a:gs pos="22000">
                  <a:srgbClr val="009999"/>
                </a:gs>
                <a:gs pos="23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158" y="4950329"/>
              <a:ext cx="2576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Council’s Role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0766" y="4608582"/>
              <a:ext cx="6551270" cy="142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Provide strategic direction for education campaign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Identify effective solutions for TB elimination challenges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4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16569" y="360948"/>
            <a:ext cx="8714070" cy="5897148"/>
          </a:xfrm>
          <a:prstGeom prst="roundRect">
            <a:avLst/>
          </a:prstGeom>
          <a:gradFill flip="none" rotWithShape="1">
            <a:gsLst>
              <a:gs pos="22000">
                <a:schemeClr val="accent2"/>
              </a:gs>
              <a:gs pos="23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546824" y="2924801"/>
            <a:ext cx="5437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  <a:t>Engagement Strategies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7689" y="1262807"/>
            <a:ext cx="68681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Identify challenges and causes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Identify core messages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Survey clients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Interview community members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Review campaign materials</a:t>
            </a:r>
          </a:p>
        </p:txBody>
      </p:sp>
    </p:spTree>
    <p:extLst>
      <p:ext uri="{BB962C8B-B14F-4D97-AF65-F5344CB8AC3E}">
        <p14:creationId xmlns:p14="http://schemas.microsoft.com/office/powerpoint/2010/main" val="37490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241" y="163828"/>
            <a:ext cx="8362950" cy="1325563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Shaping Campaign Materials Development</a:t>
            </a:r>
          </a:p>
        </p:txBody>
      </p:sp>
      <p:sp>
        <p:nvSpPr>
          <p:cNvPr id="10" name="Arrow: Pentagon 9"/>
          <p:cNvSpPr/>
          <p:nvPr/>
        </p:nvSpPr>
        <p:spPr>
          <a:xfrm rot="18604753">
            <a:off x="-837221" y="3540372"/>
            <a:ext cx="6090022" cy="646331"/>
          </a:xfrm>
          <a:prstGeom prst="homePlate">
            <a:avLst>
              <a:gd name="adj" fmla="val 99010"/>
            </a:avLst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Campaign Materials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6576" y="1488775"/>
            <a:ext cx="3880395" cy="2324701"/>
            <a:chOff x="2241277" y="0"/>
            <a:chExt cx="3880395" cy="2324701"/>
          </a:xfrm>
        </p:grpSpPr>
        <p:sp>
          <p:nvSpPr>
            <p:cNvPr id="7" name="Trapezoid 6"/>
            <p:cNvSpPr/>
            <p:nvPr/>
          </p:nvSpPr>
          <p:spPr>
            <a:xfrm>
              <a:off x="2241277" y="0"/>
              <a:ext cx="3880395" cy="2324701"/>
            </a:xfrm>
            <a:prstGeom prst="trapezoid">
              <a:avLst>
                <a:gd name="adj" fmla="val 8346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rapezoid 4"/>
            <p:cNvSpPr txBox="1"/>
            <p:nvPr/>
          </p:nvSpPr>
          <p:spPr>
            <a:xfrm>
              <a:off x="2241277" y="0"/>
              <a:ext cx="3880395" cy="232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000" kern="1200" dirty="0">
                <a:latin typeface="Gill Sans MT" panose="020B0502020104020203" pitchFamily="34" charset="0"/>
              </a:endParaRPr>
            </a:p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000" kern="1200" dirty="0">
                <a:latin typeface="Gill Sans MT" panose="020B0502020104020203" pitchFamily="34" charset="0"/>
              </a:endParaRPr>
            </a:p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>
                  <a:latin typeface="Gill Sans MT" panose="020B0502020104020203" pitchFamily="34" charset="0"/>
                </a:rPr>
                <a:t>Community </a:t>
              </a:r>
            </a:p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>
                  <a:latin typeface="Gill Sans MT" panose="020B0502020104020203" pitchFamily="34" charset="0"/>
                </a:rPr>
                <a:t>member interviews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09427" y="3813476"/>
            <a:ext cx="5374580" cy="895149"/>
            <a:chOff x="1494184" y="2324701"/>
            <a:chExt cx="5374580" cy="895149"/>
          </a:xfrm>
        </p:grpSpPr>
        <p:sp>
          <p:nvSpPr>
            <p:cNvPr id="14" name="Trapezoid 13"/>
            <p:cNvSpPr/>
            <p:nvPr/>
          </p:nvSpPr>
          <p:spPr>
            <a:xfrm>
              <a:off x="1494184" y="2324701"/>
              <a:ext cx="5374580" cy="895149"/>
            </a:xfrm>
            <a:prstGeom prst="trapezoid">
              <a:avLst>
                <a:gd name="adj" fmla="val 8346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rapezoid 4"/>
            <p:cNvSpPr txBox="1"/>
            <p:nvPr/>
          </p:nvSpPr>
          <p:spPr>
            <a:xfrm>
              <a:off x="2434736" y="2324701"/>
              <a:ext cx="3493477" cy="895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>
                  <a:latin typeface="Gill Sans MT" panose="020B0502020104020203" pitchFamily="34" charset="0"/>
                </a:rPr>
                <a:t>TB client surveys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62334" y="4708625"/>
            <a:ext cx="6868765" cy="895149"/>
            <a:chOff x="747092" y="3219850"/>
            <a:chExt cx="6868765" cy="895149"/>
          </a:xfrm>
        </p:grpSpPr>
        <p:sp>
          <p:nvSpPr>
            <p:cNvPr id="17" name="Trapezoid 16"/>
            <p:cNvSpPr/>
            <p:nvPr/>
          </p:nvSpPr>
          <p:spPr>
            <a:xfrm>
              <a:off x="747092" y="3219850"/>
              <a:ext cx="6868765" cy="895149"/>
            </a:xfrm>
            <a:prstGeom prst="trapezoid">
              <a:avLst>
                <a:gd name="adj" fmla="val 8346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rapezoid 4"/>
            <p:cNvSpPr txBox="1"/>
            <p:nvPr/>
          </p:nvSpPr>
          <p:spPr>
            <a:xfrm>
              <a:off x="1949126" y="3219850"/>
              <a:ext cx="4464697" cy="895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>
                  <a:latin typeface="Gill Sans MT" panose="020B0502020104020203" pitchFamily="34" charset="0"/>
                </a:rPr>
                <a:t>Community Advisory Council feedback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5300" y="5603774"/>
            <a:ext cx="8362950" cy="895149"/>
            <a:chOff x="0" y="4115000"/>
            <a:chExt cx="8362950" cy="895149"/>
          </a:xfrm>
        </p:grpSpPr>
        <p:sp>
          <p:nvSpPr>
            <p:cNvPr id="20" name="Trapezoid 19"/>
            <p:cNvSpPr/>
            <p:nvPr/>
          </p:nvSpPr>
          <p:spPr>
            <a:xfrm>
              <a:off x="0" y="4115000"/>
              <a:ext cx="8362950" cy="895149"/>
            </a:xfrm>
            <a:prstGeom prst="trapezoid">
              <a:avLst>
                <a:gd name="adj" fmla="val 83460"/>
              </a:avLst>
            </a:prstGeom>
            <a:solidFill>
              <a:srgbClr val="0099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rapezoid 4"/>
            <p:cNvSpPr txBox="1"/>
            <p:nvPr/>
          </p:nvSpPr>
          <p:spPr>
            <a:xfrm>
              <a:off x="1463516" y="4115000"/>
              <a:ext cx="5435917" cy="895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>
                  <a:latin typeface="Gill Sans MT" panose="020B0502020104020203" pitchFamily="34" charset="0"/>
                </a:rPr>
                <a:t>TB Taskforce experience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9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159030" y="480605"/>
            <a:ext cx="3167270" cy="2586107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Brought from out of the country</a:t>
            </a:r>
          </a:p>
          <a:p>
            <a:pPr algn="ctr"/>
            <a:r>
              <a:rPr lang="en-US" sz="2400" dirty="0">
                <a:latin typeface="Gill Sans MT" panose="020B0502020104020203" pitchFamily="34" charset="0"/>
              </a:rPr>
              <a:t>–African representative</a:t>
            </a:r>
            <a:endParaRPr lang="en-US" sz="240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5811076" y="480605"/>
            <a:ext cx="3167270" cy="258610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It’s dangerous and hideous and no one talks about it</a:t>
            </a:r>
          </a:p>
          <a:p>
            <a:pPr algn="ctr"/>
            <a:r>
              <a:rPr lang="en-US" sz="2400" dirty="0">
                <a:latin typeface="Gill Sans MT" panose="020B0502020104020203" pitchFamily="34" charset="0"/>
              </a:rPr>
              <a:t>–Mongolian representative</a:t>
            </a:r>
            <a:endParaRPr lang="en-US" sz="2400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5860773" y="3716624"/>
            <a:ext cx="3167270" cy="2653696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Controlled in the US, but immigrants are coming and transmitting it</a:t>
            </a:r>
          </a:p>
          <a:p>
            <a:pPr algn="ctr"/>
            <a:r>
              <a:rPr lang="en-US" sz="2400" dirty="0">
                <a:latin typeface="Gill Sans MT" panose="020B0502020104020203" pitchFamily="34" charset="0"/>
              </a:rPr>
              <a:t>–Korean representative</a:t>
            </a:r>
            <a:endParaRPr lang="en-US" sz="24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159030" y="3716624"/>
            <a:ext cx="3167270" cy="265369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For the impoverished and immigrants</a:t>
            </a:r>
          </a:p>
          <a:p>
            <a:pPr algn="ctr"/>
            <a:r>
              <a:rPr lang="en-US" sz="2400" dirty="0">
                <a:latin typeface="Gill Sans MT" panose="020B0502020104020203" pitchFamily="34" charset="0"/>
              </a:rPr>
              <a:t>–Muslim representative</a:t>
            </a:r>
            <a:endParaRPr lang="en-US" sz="2400" dirty="0"/>
          </a:p>
        </p:txBody>
      </p:sp>
      <p:sp>
        <p:nvSpPr>
          <p:cNvPr id="11" name="Speech Bubble: Oval 10"/>
          <p:cNvSpPr/>
          <p:nvPr/>
        </p:nvSpPr>
        <p:spPr>
          <a:xfrm>
            <a:off x="3276603" y="2132712"/>
            <a:ext cx="2584170" cy="2517913"/>
          </a:xfrm>
          <a:prstGeom prst="wedgeEllipseCallout">
            <a:avLst/>
          </a:prstGeom>
          <a:noFill/>
          <a:ln w="53975"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What do you think of when you think TB?</a:t>
            </a:r>
          </a:p>
        </p:txBody>
      </p:sp>
    </p:spTree>
    <p:extLst>
      <p:ext uri="{BB962C8B-B14F-4D97-AF65-F5344CB8AC3E}">
        <p14:creationId xmlns:p14="http://schemas.microsoft.com/office/powerpoint/2010/main" val="10477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2504477"/>
            <a:ext cx="8846951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Root Cause Analysis</a:t>
            </a:r>
          </a:p>
        </p:txBody>
      </p:sp>
    </p:spTree>
    <p:extLst>
      <p:ext uri="{BB962C8B-B14F-4D97-AF65-F5344CB8AC3E}">
        <p14:creationId xmlns:p14="http://schemas.microsoft.com/office/powerpoint/2010/main" val="65718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4783737"/>
              </p:ext>
            </p:extLst>
          </p:nvPr>
        </p:nvGraphicFramePr>
        <p:xfrm>
          <a:off x="176581" y="628847"/>
          <a:ext cx="8761863" cy="542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24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79FEE476-2D3A-4974-A9DF-DD69E8ECD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dgm id="{79FEE476-2D3A-4974-A9DF-DD69E8ECD8F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0695418"/>
              </p:ext>
            </p:extLst>
          </p:nvPr>
        </p:nvGraphicFramePr>
        <p:xfrm>
          <a:off x="205555" y="711994"/>
          <a:ext cx="8761863" cy="542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0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79FEE476-2D3A-4974-A9DF-DD69E8ECD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dgm id="{79FEE476-2D3A-4974-A9DF-DD69E8ECD8F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0441834"/>
              </p:ext>
            </p:extLst>
          </p:nvPr>
        </p:nvGraphicFramePr>
        <p:xfrm>
          <a:off x="177420" y="402503"/>
          <a:ext cx="8761863" cy="597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13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79FEE476-2D3A-4974-A9DF-DD69E8ECD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dgm id="{79FEE476-2D3A-4974-A9DF-DD69E8ECD8F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1214571"/>
              </p:ext>
            </p:extLst>
          </p:nvPr>
        </p:nvGraphicFramePr>
        <p:xfrm>
          <a:off x="190647" y="365760"/>
          <a:ext cx="8761863" cy="600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74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79FEE476-2D3A-4974-A9DF-DD69E8ECD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dgm id="{79FEE476-2D3A-4974-A9DF-DD69E8ECD8F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6316517"/>
              </p:ext>
            </p:extLst>
          </p:nvPr>
        </p:nvGraphicFramePr>
        <p:xfrm>
          <a:off x="176581" y="628847"/>
          <a:ext cx="8761863" cy="542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22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79FEE476-2D3A-4974-A9DF-DD69E8ECD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dgm id="{79FEE476-2D3A-4974-A9DF-DD69E8ECD8F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1F8F-2B4D-4C41-97A7-BA7A872A1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90" y="222886"/>
            <a:ext cx="7886700" cy="1325563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Learning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24EE7E-AC1E-4D70-8874-BFD809E64D0C}"/>
              </a:ext>
            </a:extLst>
          </p:cNvPr>
          <p:cNvSpPr txBox="1">
            <a:spLocks/>
          </p:cNvSpPr>
          <p:nvPr/>
        </p:nvSpPr>
        <p:spPr>
          <a:xfrm>
            <a:off x="406400" y="1761490"/>
            <a:ext cx="8412480" cy="459867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Participants will: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Articulate shared TB elimination challenges across the Commonwealth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Identify steps in developing culturally competent solutions to TB elimination challenges</a:t>
            </a:r>
          </a:p>
        </p:txBody>
      </p:sp>
    </p:spTree>
    <p:extLst>
      <p:ext uri="{BB962C8B-B14F-4D97-AF65-F5344CB8AC3E}">
        <p14:creationId xmlns:p14="http://schemas.microsoft.com/office/powerpoint/2010/main" val="24586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A0C1-8113-4943-9E52-E75937AE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Campaign Development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0C43356-98B8-46EB-8035-79FEC3473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522663"/>
              </p:ext>
            </p:extLst>
          </p:nvPr>
        </p:nvGraphicFramePr>
        <p:xfrm>
          <a:off x="205273" y="1397000"/>
          <a:ext cx="8714792" cy="530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3280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159030" y="754818"/>
            <a:ext cx="3167270" cy="2000150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Anyone can get TB</a:t>
            </a:r>
            <a:endParaRPr lang="en-US" sz="240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5811076" y="754818"/>
            <a:ext cx="3167270" cy="20001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Even if you have gotten the TB vaccine in the past, you can still get TB</a:t>
            </a:r>
            <a:endParaRPr lang="en-US" sz="2400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5811076" y="4164312"/>
            <a:ext cx="3167270" cy="2052424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Most people with TB do not know they are infected</a:t>
            </a:r>
            <a:endParaRPr lang="en-US" sz="24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159030" y="4164312"/>
            <a:ext cx="3167270" cy="205242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Many immigrants in the US were infected in their home country and don’t know that they have TB</a:t>
            </a:r>
            <a:endParaRPr lang="en-US" sz="2400" dirty="0"/>
          </a:p>
        </p:txBody>
      </p:sp>
      <p:sp>
        <p:nvSpPr>
          <p:cNvPr id="11" name="Speech Bubble: Oval 10"/>
          <p:cNvSpPr/>
          <p:nvPr/>
        </p:nvSpPr>
        <p:spPr>
          <a:xfrm>
            <a:off x="3276603" y="2246472"/>
            <a:ext cx="2584170" cy="2517913"/>
          </a:xfrm>
          <a:prstGeom prst="wedgeEllipseCallout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Core Messages</a:t>
            </a:r>
          </a:p>
        </p:txBody>
      </p:sp>
    </p:spTree>
    <p:extLst>
      <p:ext uri="{BB962C8B-B14F-4D97-AF65-F5344CB8AC3E}">
        <p14:creationId xmlns:p14="http://schemas.microsoft.com/office/powerpoint/2010/main" val="174507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159030" y="978344"/>
            <a:ext cx="3167270" cy="20001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TB can be treated and cured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5811076" y="978344"/>
            <a:ext cx="3167270" cy="20001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A cough that won’t go away could be the first sign of TB</a:t>
            </a:r>
            <a:endParaRPr lang="en-US" sz="2400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5811076" y="4100033"/>
            <a:ext cx="3167270" cy="20001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TB can be prevented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159030" y="4100033"/>
            <a:ext cx="3167270" cy="20001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Taking medications as prescribed by your healthcare provider can cure TB</a:t>
            </a:r>
            <a:endParaRPr lang="en-US" sz="2400" dirty="0"/>
          </a:p>
        </p:txBody>
      </p:sp>
      <p:sp>
        <p:nvSpPr>
          <p:cNvPr id="2" name="Speech Bubble: Oval 1"/>
          <p:cNvSpPr/>
          <p:nvPr/>
        </p:nvSpPr>
        <p:spPr>
          <a:xfrm>
            <a:off x="3276603" y="2355543"/>
            <a:ext cx="2584170" cy="2517913"/>
          </a:xfrm>
          <a:prstGeom prst="wedgeEllipseCallout">
            <a:avLst/>
          </a:prstGeom>
          <a:noFill/>
          <a:ln w="50800">
            <a:solidFill>
              <a:srgbClr val="00999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9999"/>
                </a:solidFill>
                <a:latin typeface="Rockwell" panose="02060603020205020403" pitchFamily="18" charset="0"/>
              </a:rPr>
              <a:t>Core Messages</a:t>
            </a:r>
          </a:p>
        </p:txBody>
      </p:sp>
    </p:spTree>
    <p:extLst>
      <p:ext uri="{BB962C8B-B14F-4D97-AF65-F5344CB8AC3E}">
        <p14:creationId xmlns:p14="http://schemas.microsoft.com/office/powerpoint/2010/main" val="14216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2504477"/>
            <a:ext cx="8846951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Message Testing/Interviews</a:t>
            </a:r>
          </a:p>
        </p:txBody>
      </p:sp>
    </p:spTree>
    <p:extLst>
      <p:ext uri="{BB962C8B-B14F-4D97-AF65-F5344CB8AC3E}">
        <p14:creationId xmlns:p14="http://schemas.microsoft.com/office/powerpoint/2010/main" val="515063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2059"/>
            <a:ext cx="7886700" cy="1325563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Countries Represented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9" y="1445723"/>
            <a:ext cx="2300817" cy="153148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93" y="1388937"/>
            <a:ext cx="2302933" cy="1536589"/>
          </a:xfrm>
          <a:prstGeom prst="rect">
            <a:avLst/>
          </a:prstGeom>
        </p:spPr>
      </p:pic>
      <p:sp>
        <p:nvSpPr>
          <p:cNvPr id="10" name="AutoShape 2" descr="Image result for ethiopia flag"/>
          <p:cNvSpPr>
            <a:spLocks noChangeAspect="1" noChangeArrowheads="1"/>
          </p:cNvSpPr>
          <p:nvPr/>
        </p:nvSpPr>
        <p:spPr bwMode="auto">
          <a:xfrm>
            <a:off x="1709738" y="1519238"/>
            <a:ext cx="5724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ethiopia flag"/>
          <p:cNvSpPr>
            <a:spLocks noChangeAspect="1" noChangeArrowheads="1"/>
          </p:cNvSpPr>
          <p:nvPr/>
        </p:nvSpPr>
        <p:spPr bwMode="auto">
          <a:xfrm>
            <a:off x="4012574" y="3106455"/>
            <a:ext cx="3574089" cy="238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Image result for ethiopia flag"/>
          <p:cNvSpPr>
            <a:spLocks noChangeAspect="1" noChangeArrowheads="1"/>
          </p:cNvSpPr>
          <p:nvPr/>
        </p:nvSpPr>
        <p:spPr bwMode="auto">
          <a:xfrm>
            <a:off x="1862138" y="1671638"/>
            <a:ext cx="5724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64" y="1361564"/>
            <a:ext cx="2287887" cy="152248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23" y="3295520"/>
            <a:ext cx="2283727" cy="15224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107" y="3298322"/>
            <a:ext cx="2286156" cy="15391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9" y="5224118"/>
            <a:ext cx="2283727" cy="15248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75" y="5224118"/>
            <a:ext cx="2287813" cy="152482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/>
        </p:blipFill>
        <p:spPr>
          <a:xfrm>
            <a:off x="6503257" y="5229760"/>
            <a:ext cx="2316894" cy="152476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5753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337"/>
            <a:ext cx="7886700" cy="1325563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Knowledge and Awareness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F526F48-67A1-46A0-A35D-E7CB63B9C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104546"/>
              </p:ext>
            </p:extLst>
          </p:nvPr>
        </p:nvGraphicFramePr>
        <p:xfrm>
          <a:off x="457200" y="1485900"/>
          <a:ext cx="805815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3519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35" y="239283"/>
            <a:ext cx="4170543" cy="741378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Top Messages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3DDDCA-05A9-405E-94C6-F68BACA51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78550"/>
              </p:ext>
            </p:extLst>
          </p:nvPr>
        </p:nvGraphicFramePr>
        <p:xfrm>
          <a:off x="119270" y="768626"/>
          <a:ext cx="9024730" cy="598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3360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28" y="3058219"/>
            <a:ext cx="5473874" cy="3799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Communication Preferences </a:t>
            </a:r>
            <a:r>
              <a:rPr lang="en-US" sz="3600" dirty="0">
                <a:solidFill>
                  <a:srgbClr val="009E9A"/>
                </a:solidFill>
                <a:latin typeface="Rockwell" panose="02060603020205020403" pitchFamily="18" charset="0"/>
              </a:rPr>
              <a:t>Among Non-Spanish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1078"/>
            <a:ext cx="7886700" cy="4476510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7 preferred places of worship and cultural community centers</a:t>
            </a:r>
          </a:p>
          <a:p>
            <a:r>
              <a:rPr lang="en-US" dirty="0">
                <a:latin typeface="Gill Sans MT" panose="020B0502020104020203" pitchFamily="34" charset="0"/>
              </a:rPr>
              <a:t>More than half recommended media outlets and radio</a:t>
            </a:r>
          </a:p>
        </p:txBody>
      </p:sp>
    </p:spTree>
    <p:extLst>
      <p:ext uri="{BB962C8B-B14F-4D97-AF65-F5344CB8AC3E}">
        <p14:creationId xmlns:p14="http://schemas.microsoft.com/office/powerpoint/2010/main" val="1340601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1" y="1366111"/>
            <a:ext cx="4934080" cy="4934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Communication Preferences </a:t>
            </a:r>
            <a:r>
              <a:rPr lang="en-US" sz="3600" dirty="0">
                <a:solidFill>
                  <a:srgbClr val="009E9A"/>
                </a:solidFill>
                <a:latin typeface="Rockwell" panose="02060603020205020403" pitchFamily="18" charset="0"/>
              </a:rPr>
              <a:t>Among Spanish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6250"/>
            <a:ext cx="7886700" cy="222028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4 preferred Spanish TV daily news or other ethnic television</a:t>
            </a:r>
          </a:p>
          <a:p>
            <a:r>
              <a:rPr lang="en-US" dirty="0">
                <a:latin typeface="Gill Sans MT" panose="020B0502020104020203" pitchFamily="34" charset="0"/>
              </a:rPr>
              <a:t>2 preferred Spanish-language radio</a:t>
            </a:r>
          </a:p>
          <a:p>
            <a:r>
              <a:rPr lang="en-US" dirty="0">
                <a:latin typeface="Gill Sans MT" panose="020B0502020104020203" pitchFamily="34" charset="0"/>
              </a:rPr>
              <a:t>A few mentioned faith-based organizations and community centers</a:t>
            </a:r>
          </a:p>
        </p:txBody>
      </p:sp>
    </p:spTree>
    <p:extLst>
      <p:ext uri="{BB962C8B-B14F-4D97-AF65-F5344CB8AC3E}">
        <p14:creationId xmlns:p14="http://schemas.microsoft.com/office/powerpoint/2010/main" val="2779227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10" y="245295"/>
            <a:ext cx="8110238" cy="1325563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Campaign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BE853-53F1-4F40-82C9-5A33967BF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32" y="1570858"/>
            <a:ext cx="4324473" cy="1762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5021D6E-69AC-48E9-BC4F-CBB8E0A6C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0" y="1570858"/>
            <a:ext cx="3607010" cy="4667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2220D-74CE-4E52-9C3C-7FFE69D650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32" y="3975324"/>
            <a:ext cx="4324473" cy="226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13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1491306" y="4153183"/>
            <a:ext cx="7652694" cy="55815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–Advisory Council for the Elimination of Tuberculosis, January 1995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2342" y="1906414"/>
            <a:ext cx="7145315" cy="2246769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The traditional model of TB control in the United States, in which planning and execution reside almost exclusively with the public health sector, is no longer the optimal approach during a sustained drive toward the elimination of TB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9015" y="1906414"/>
            <a:ext cx="1583327" cy="2246769"/>
          </a:xfrm>
          <a:solidFill>
            <a:srgbClr val="FFCC00"/>
          </a:solidFill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ill Sans MT" panose="020B0502020104020203" pitchFamily="34" charset="0"/>
                <a:sym typeface="Wingdings" panose="05000000000000000000" pitchFamily="2" charset="2"/>
              </a:rPr>
              <a:t></a:t>
            </a:r>
            <a:endParaRPr lang="en-US" sz="2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Outreach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206D-AC8A-4FE9-8E3B-A3A05E417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046"/>
            <a:ext cx="7886700" cy="252514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Social media: Facebook, Twitter, Instagram</a:t>
            </a:r>
          </a:p>
          <a:p>
            <a:r>
              <a:rPr lang="en-US" sz="3600" dirty="0">
                <a:latin typeface="Gill Sans MT" panose="020B0502020104020203" pitchFamily="34" charset="0"/>
              </a:rPr>
              <a:t>Metro bus ads</a:t>
            </a:r>
          </a:p>
          <a:p>
            <a:r>
              <a:rPr lang="en-US" sz="3600" dirty="0">
                <a:latin typeface="Gill Sans MT" panose="020B0502020104020203" pitchFamily="34" charset="0"/>
              </a:rPr>
              <a:t>Print material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66546-48F0-41FC-BD18-D492B6056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90" y="4350774"/>
            <a:ext cx="6259354" cy="21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57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1790252" y="3434902"/>
            <a:ext cx="5478199" cy="902497"/>
          </a:xfrm>
        </p:spPr>
        <p:txBody>
          <a:bodyPr/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Accomplishments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96967" y="923546"/>
            <a:ext cx="3737489" cy="2594955"/>
            <a:chOff x="1270000" y="1790700"/>
            <a:chExt cx="2603344" cy="1739900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270000" y="1790700"/>
              <a:ext cx="1955800" cy="17399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Gill Sans MT" panose="020B0502020104020203" pitchFamily="34" charset="0"/>
                </a:rPr>
                <a:t>Formed TB Elimination Taskforce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06544" y="1818340"/>
              <a:ext cx="1066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chemeClr val="accent6"/>
                  </a:solidFill>
                  <a:sym typeface="Wingdings" panose="05000000000000000000" pitchFamily="2" charset="2"/>
                </a:rPr>
                <a:t></a:t>
              </a:r>
              <a:endParaRPr lang="en-US" sz="88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89819" y="856542"/>
            <a:ext cx="3737918" cy="2661959"/>
            <a:chOff x="3421062" y="2228374"/>
            <a:chExt cx="2603643" cy="1784826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3421062" y="2273300"/>
              <a:ext cx="1955800" cy="17399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Gill Sans MT" panose="020B0502020104020203" pitchFamily="34" charset="0"/>
                </a:rPr>
                <a:t>Developed education campaign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7905" y="2228374"/>
              <a:ext cx="1066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chemeClr val="accent6"/>
                  </a:solidFill>
                  <a:sym typeface="Wingdings" panose="05000000000000000000" pitchFamily="2" charset="2"/>
                </a:rPr>
                <a:t></a:t>
              </a:r>
              <a:endParaRPr lang="en-US" sz="88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8316" y="3843841"/>
            <a:ext cx="3464271" cy="2781410"/>
            <a:chOff x="1660525" y="3227783"/>
            <a:chExt cx="2413034" cy="186491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660525" y="3352800"/>
              <a:ext cx="1955800" cy="17399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Gill Sans MT" panose="020B0502020104020203" pitchFamily="34" charset="0"/>
                </a:rPr>
                <a:t>Formed Community Advisory Council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6759" y="3227783"/>
              <a:ext cx="1066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chemeClr val="accent6"/>
                  </a:solidFill>
                  <a:sym typeface="Wingdings" panose="05000000000000000000" pitchFamily="2" charset="2"/>
                </a:rPr>
                <a:t></a:t>
              </a:r>
              <a:endParaRPr lang="en-US" sz="88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7" name="Rectangle: Rounded Corners 6"/>
          <p:cNvSpPr/>
          <p:nvPr/>
        </p:nvSpPr>
        <p:spPr>
          <a:xfrm>
            <a:off x="5589818" y="4030295"/>
            <a:ext cx="2807843" cy="25949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Gill Sans MT" panose="020B0502020104020203" pitchFamily="34" charset="0"/>
              </a:rPr>
              <a:t>Identified co-chairs to ensure sustainability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96185" y="4030295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6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ootpri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2554">
            <a:off x="368467" y="4384973"/>
            <a:ext cx="1590494" cy="25733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footprints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2554">
            <a:off x="2530856" y="3221288"/>
            <a:ext cx="1590494" cy="25733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footpr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2554">
            <a:off x="4618125" y="2158523"/>
            <a:ext cx="1590494" cy="25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footprints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13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2554">
            <a:off x="6815439" y="616994"/>
            <a:ext cx="1590494" cy="25733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197" y="2692097"/>
            <a:ext cx="19386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9999"/>
                </a:solidFill>
                <a:latin typeface="Gill Sans MT" panose="020B0502020104020203" pitchFamily="34" charset="0"/>
              </a:rPr>
              <a:t>Finalize materials &amp; outreach strategy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9041" y="5226762"/>
            <a:ext cx="2515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Implement campaign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8795" y="837753"/>
            <a:ext cx="18267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9999"/>
                </a:solidFill>
                <a:latin typeface="Gill Sans MT" panose="020B0502020104020203" pitchFamily="34" charset="0"/>
              </a:rPr>
              <a:t>Develop &amp; launch community provider education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9771" y="2966451"/>
            <a:ext cx="2845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Chart course for interjurisdictional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2404" y="51053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9284" y="39529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87769" y="28908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4326" y="14249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65172" y="104192"/>
            <a:ext cx="8574027" cy="1325563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2285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Lessons Learned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9242" y="2302981"/>
            <a:ext cx="2137801" cy="1947954"/>
            <a:chOff x="5745483" y="330649"/>
            <a:chExt cx="2137801" cy="1947954"/>
          </a:xfrm>
        </p:grpSpPr>
        <p:pic>
          <p:nvPicPr>
            <p:cNvPr id="4" name="Picture 2" descr="Image result for megaphon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470" y="330649"/>
              <a:ext cx="1857713" cy="1947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9972329">
              <a:off x="5745483" y="996074"/>
              <a:ext cx="2137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Engagement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57295" y="1149486"/>
            <a:ext cx="2658055" cy="3283550"/>
            <a:chOff x="5901598" y="1284221"/>
            <a:chExt cx="2658055" cy="3283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3604" y="2465338"/>
              <a:ext cx="936159" cy="2102433"/>
            </a:xfrm>
            <a:prstGeom prst="rect">
              <a:avLst/>
            </a:prstGeom>
          </p:spPr>
        </p:pic>
        <p:pic>
          <p:nvPicPr>
            <p:cNvPr id="1028" name="Picture 4" descr="Image result for brain icon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9E9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598" y="1284221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doctor icon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653" y="2571292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65652" y="4969180"/>
            <a:ext cx="88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rgbClr val="009999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</a:rPr>
              <a:t>We can—and should—</a:t>
            </a:r>
            <a:r>
              <a:rPr lang="en-US" sz="4000" b="1" dirty="0">
                <a:ln w="19050">
                  <a:solidFill>
                    <a:srgbClr val="009999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nnardFLF" panose="02000604060000020003" pitchFamily="2" charset="0"/>
              </a:rPr>
              <a:t>work together</a:t>
            </a:r>
            <a:r>
              <a:rPr lang="en-US" sz="4000" b="1" dirty="0">
                <a:ln w="19050">
                  <a:solidFill>
                    <a:srgbClr val="009999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0355" y="1471167"/>
            <a:ext cx="2540533" cy="34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2504477"/>
            <a:ext cx="8846951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3244455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4">
                <a:lumMod val="40000"/>
                <a:lumOff val="60000"/>
              </a:schemeClr>
            </a:gs>
            <a:gs pos="98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599"/>
            <a:ext cx="7772400" cy="1071563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5048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45" y="183877"/>
            <a:ext cx="7886700" cy="1325563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TB Control in NOVA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5" y="1989734"/>
            <a:ext cx="8899892" cy="54035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4108" y="1509440"/>
            <a:ext cx="8899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rgbClr val="009999"/>
                </a:solidFill>
                <a:latin typeface="Gill Sans MT" panose="020B0502020104020203" pitchFamily="34" charset="0"/>
              </a:rPr>
              <a:t>1/3 of VA’s population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rgbClr val="009999"/>
                </a:solidFill>
                <a:latin typeface="Gill Sans MT" panose="020B0502020104020203" pitchFamily="34" charset="0"/>
              </a:rPr>
              <a:t>1/4 of population is foreign-born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rgbClr val="009999"/>
                </a:solidFill>
                <a:latin typeface="Gill Sans MT" panose="020B0502020104020203" pitchFamily="34" charset="0"/>
              </a:rPr>
              <a:t>180 languages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rgbClr val="009999"/>
                </a:solidFill>
                <a:latin typeface="Gill Sans MT" panose="020B0502020104020203" pitchFamily="34" charset="0"/>
              </a:rPr>
              <a:t>At least 90% of TB cases are foreign-born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4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4364" y="4020698"/>
            <a:ext cx="8596276" cy="2604936"/>
            <a:chOff x="264364" y="4020698"/>
            <a:chExt cx="8596276" cy="2604936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64364" y="4020698"/>
              <a:ext cx="8596276" cy="2604936"/>
            </a:xfrm>
            <a:prstGeom prst="roundRect">
              <a:avLst/>
            </a:prstGeom>
            <a:gradFill flip="none" rotWithShape="1">
              <a:gsLst>
                <a:gs pos="22000">
                  <a:srgbClr val="009999"/>
                </a:gs>
                <a:gs pos="23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158" y="5011884"/>
              <a:ext cx="2576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Goal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50578" y="4299898"/>
              <a:ext cx="612418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Identify and develop sustainable approaches to increase community capacity to advance TB elimination goals in Northern Virginia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0379" y="652908"/>
            <a:ext cx="7681366" cy="2985036"/>
            <a:chOff x="691807" y="1952724"/>
            <a:chExt cx="7681366" cy="2985036"/>
          </a:xfrm>
        </p:grpSpPr>
        <p:pic>
          <p:nvPicPr>
            <p:cNvPr id="10" name="Picture 4" descr="Image result for virginia outl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761"/>
            <a:stretch/>
          </p:blipFill>
          <p:spPr bwMode="auto">
            <a:xfrm>
              <a:off x="1857052" y="2116182"/>
              <a:ext cx="4929463" cy="282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102561" y="2286139"/>
              <a:ext cx="194476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noFill/>
                  </a:ln>
                  <a:gradFill flip="none" rotWithShape="1">
                    <a:gsLst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  <a:gs pos="46000">
                        <a:schemeClr val="accent4">
                          <a:lumMod val="95000"/>
                          <a:lumOff val="5000"/>
                        </a:schemeClr>
                      </a:gs>
                      <a:gs pos="100000">
                        <a:schemeClr val="accent2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atin typeface="Gill Sans MT" panose="020B0502020104020203" pitchFamily="34" charset="0"/>
                </a:rPr>
                <a:t>Arlington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90669" y="1952724"/>
              <a:ext cx="142539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noFill/>
                  </a:ln>
                  <a:gradFill flip="none" rotWithShape="1">
                    <a:gsLst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  <a:gs pos="46000">
                        <a:schemeClr val="accent4">
                          <a:lumMod val="95000"/>
                          <a:lumOff val="5000"/>
                        </a:schemeClr>
                      </a:gs>
                      <a:gs pos="100000">
                        <a:schemeClr val="accent2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atin typeface="Gill Sans MT" panose="020B0502020104020203" pitchFamily="34" charset="0"/>
                </a:rPr>
                <a:t>Fairfax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83150" y="2907467"/>
              <a:ext cx="219002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noFill/>
                  </a:ln>
                  <a:gradFill flip="none" rotWithShape="1">
                    <a:gsLst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  <a:gs pos="46000">
                        <a:schemeClr val="accent4">
                          <a:lumMod val="95000"/>
                          <a:lumOff val="5000"/>
                        </a:schemeClr>
                      </a:gs>
                      <a:gs pos="100000">
                        <a:schemeClr val="accent2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atin typeface="Gill Sans MT" panose="020B0502020104020203" pitchFamily="34" charset="0"/>
                </a:rPr>
                <a:t>Alexandria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1807" y="3068996"/>
              <a:ext cx="4265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noFill/>
                  </a:ln>
                  <a:gradFill flip="none" rotWithShape="1">
                    <a:gsLst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  <a:gs pos="46000">
                        <a:schemeClr val="accent4">
                          <a:lumMod val="95000"/>
                          <a:lumOff val="5000"/>
                        </a:schemeClr>
                      </a:gs>
                      <a:gs pos="100000">
                        <a:schemeClr val="accent2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atin typeface="Gill Sans MT" panose="020B0502020104020203" pitchFamily="34" charset="0"/>
                </a:rPr>
                <a:t>Prince William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86297" y="2498936"/>
              <a:ext cx="184858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noFill/>
                  </a:ln>
                  <a:gradFill flip="none" rotWithShape="1">
                    <a:gsLst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  <a:gs pos="46000">
                        <a:schemeClr val="accent4">
                          <a:lumMod val="95000"/>
                          <a:lumOff val="5000"/>
                        </a:schemeClr>
                      </a:gs>
                      <a:gs pos="100000">
                        <a:schemeClr val="accent2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atin typeface="Gill Sans MT" panose="020B0502020104020203" pitchFamily="34" charset="0"/>
                </a:rPr>
                <a:t>Loudoun</a:t>
              </a:r>
            </a:p>
          </p:txBody>
        </p:sp>
        <p:sp>
          <p:nvSpPr>
            <p:cNvPr id="16" name="Star: 5 Points 15"/>
            <p:cNvSpPr/>
            <p:nvPr/>
          </p:nvSpPr>
          <p:spPr>
            <a:xfrm>
              <a:off x="5129159" y="2712595"/>
              <a:ext cx="628650" cy="591046"/>
            </a:xfrm>
            <a:prstGeom prst="star5">
              <a:avLst/>
            </a:prstGeom>
            <a:solidFill>
              <a:srgbClr val="009999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4EB1E4-EF65-4AA2-9EA2-AB5C07FD18F3}"/>
              </a:ext>
            </a:extLst>
          </p:cNvPr>
          <p:cNvSpPr txBox="1"/>
          <p:nvPr/>
        </p:nvSpPr>
        <p:spPr>
          <a:xfrm>
            <a:off x="4193596" y="2018217"/>
            <a:ext cx="1748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orte" panose="03060902040502070203" pitchFamily="66" charset="0"/>
              </a:rPr>
              <a:t>- Est -</a:t>
            </a:r>
          </a:p>
          <a:p>
            <a:pPr algn="ctr"/>
            <a:r>
              <a:rPr lang="en-US" sz="2800" dirty="0">
                <a:latin typeface="Forte" panose="03060902040502070203" pitchFamily="66" charset="0"/>
              </a:rPr>
              <a:t>August 2017</a:t>
            </a:r>
          </a:p>
        </p:txBody>
      </p:sp>
    </p:spTree>
    <p:extLst>
      <p:ext uri="{BB962C8B-B14F-4D97-AF65-F5344CB8AC3E}">
        <p14:creationId xmlns:p14="http://schemas.microsoft.com/office/powerpoint/2010/main" val="217395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16569" y="360948"/>
            <a:ext cx="8714070" cy="5897148"/>
          </a:xfrm>
          <a:prstGeom prst="roundRect">
            <a:avLst/>
          </a:prstGeom>
          <a:gradFill flip="none" rotWithShape="1">
            <a:gsLst>
              <a:gs pos="22000">
                <a:schemeClr val="accent2"/>
              </a:gs>
              <a:gs pos="23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546824" y="2924801"/>
            <a:ext cx="5437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Deliverables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6130" y="810452"/>
            <a:ext cx="6453424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2400"/>
              </a:spcAft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  <a:t>Establish a Northern Virginia TB Elimination Task Force </a:t>
            </a:r>
          </a:p>
          <a:p>
            <a:pPr marL="514350" indent="-514350">
              <a:spcAft>
                <a:spcPts val="2400"/>
              </a:spcAft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  <a:t>Establish a local TB Community Advisory Council</a:t>
            </a:r>
          </a:p>
          <a:p>
            <a:pPr marL="514350" indent="-514350">
              <a:buAutoNum type="arabicPeriod"/>
            </a:pPr>
            <a:endParaRPr lang="en-US" sz="4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8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60953" y="742954"/>
            <a:ext cx="8325852" cy="4895846"/>
          </a:xfrm>
          <a:prstGeom prst="roundRect">
            <a:avLst/>
          </a:prstGeom>
          <a:gradFill flip="none" rotWithShape="1">
            <a:gsLst>
              <a:gs pos="22000">
                <a:schemeClr val="accent4"/>
              </a:gs>
              <a:gs pos="23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997215" y="2806157"/>
            <a:ext cx="4674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Strategies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9287" y="1225097"/>
            <a:ext cx="6367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  <a:t>Educational campaign</a:t>
            </a:r>
          </a:p>
          <a:p>
            <a:pPr marL="514350" indent="-514350"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provider education</a:t>
            </a:r>
          </a:p>
          <a:p>
            <a:pPr marL="514350" indent="-514350"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  <a:t>Interjurisdictional partnerships</a:t>
            </a:r>
          </a:p>
        </p:txBody>
      </p:sp>
    </p:spTree>
    <p:extLst>
      <p:ext uri="{BB962C8B-B14F-4D97-AF65-F5344CB8AC3E}">
        <p14:creationId xmlns:p14="http://schemas.microsoft.com/office/powerpoint/2010/main" val="15054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03" y="83392"/>
            <a:ext cx="7886700" cy="1325563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Challenges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2368453" y="1088724"/>
            <a:ext cx="1955800" cy="17399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Prevalence of TB among foreign-born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4408115" y="1426276"/>
            <a:ext cx="1955800" cy="1739900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Delays in detection and reporting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2791850" y="2526492"/>
            <a:ext cx="1955800" cy="17399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0" bIns="365760"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Late entry into care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368453" y="3778181"/>
            <a:ext cx="1955800" cy="17399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0" bIns="365760"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Treatment completion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408115" y="3289969"/>
            <a:ext cx="1955800" cy="1739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Contacts don’t want to be tested or treated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2791850" y="5029869"/>
            <a:ext cx="1955800" cy="1739900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 MT" panose="020B0502020104020203" pitchFamily="34" charset="0"/>
              </a:rPr>
              <a:t>BCG protection myth</a:t>
            </a:r>
          </a:p>
        </p:txBody>
      </p:sp>
    </p:spTree>
    <p:extLst>
      <p:ext uri="{BB962C8B-B14F-4D97-AF65-F5344CB8AC3E}">
        <p14:creationId xmlns:p14="http://schemas.microsoft.com/office/powerpoint/2010/main" val="39319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A428DD-A600-4EDF-A74D-3610C3038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89866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51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4713</TotalTime>
  <Words>697</Words>
  <Application>Microsoft Office PowerPoint</Application>
  <PresentationFormat>On-screen Show (4:3)</PresentationFormat>
  <Paragraphs>188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BonnardFLF</vt:lpstr>
      <vt:lpstr>Calibri</vt:lpstr>
      <vt:lpstr>Calibri Light</vt:lpstr>
      <vt:lpstr>Courier New</vt:lpstr>
      <vt:lpstr>Forte</vt:lpstr>
      <vt:lpstr>Gill Sans MT</vt:lpstr>
      <vt:lpstr>Rockwell</vt:lpstr>
      <vt:lpstr>Wingdings</vt:lpstr>
      <vt:lpstr>Office Theme</vt:lpstr>
      <vt:lpstr>The Power of Partners: Engaging the Community to Fight TB</vt:lpstr>
      <vt:lpstr>Learning Objectives</vt:lpstr>
      <vt:lpstr>PowerPoint Presentation</vt:lpstr>
      <vt:lpstr>TB Control in NOVA</vt:lpstr>
      <vt:lpstr>PowerPoint Presentation</vt:lpstr>
      <vt:lpstr>PowerPoint Presentation</vt:lpstr>
      <vt:lpstr>PowerPoint Presentation</vt:lpstr>
      <vt:lpstr>Challenges</vt:lpstr>
      <vt:lpstr>PowerPoint Presentation</vt:lpstr>
      <vt:lpstr>PowerPoint Presentation</vt:lpstr>
      <vt:lpstr>PowerPoint Presentation</vt:lpstr>
      <vt:lpstr>Shaping Campaign Materials Development</vt:lpstr>
      <vt:lpstr>PowerPoint Presentation</vt:lpstr>
      <vt:lpstr>Root Cause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Campaign Development</vt:lpstr>
      <vt:lpstr>PowerPoint Presentation</vt:lpstr>
      <vt:lpstr>PowerPoint Presentation</vt:lpstr>
      <vt:lpstr>Message Testing/Interviews</vt:lpstr>
      <vt:lpstr>Countries Represented</vt:lpstr>
      <vt:lpstr>Knowledge and Awareness</vt:lpstr>
      <vt:lpstr>Top Messages</vt:lpstr>
      <vt:lpstr>Communication Preferences Among Non-Spanish Speakers</vt:lpstr>
      <vt:lpstr>Communication Preferences Among Spanish Speakers</vt:lpstr>
      <vt:lpstr>Campaign Materials</vt:lpstr>
      <vt:lpstr>Outreach Strategy</vt:lpstr>
      <vt:lpstr>Accomplishments</vt:lpstr>
      <vt:lpstr>Next Steps</vt:lpstr>
      <vt:lpstr>Lessons Learned</vt:lpstr>
      <vt:lpstr>Acknowledgments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Sondra Dietz</dc:creator>
  <cp:lastModifiedBy>Khalil, Amanda Maust (VDH)</cp:lastModifiedBy>
  <cp:revision>317</cp:revision>
  <cp:lastPrinted>2018-06-14T19:05:01Z</cp:lastPrinted>
  <dcterms:created xsi:type="dcterms:W3CDTF">2018-05-31T19:20:48Z</dcterms:created>
  <dcterms:modified xsi:type="dcterms:W3CDTF">2018-09-14T19:31:37Z</dcterms:modified>
</cp:coreProperties>
</file>