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98"/>
  </p:notesMasterIdLst>
  <p:handoutMasterIdLst>
    <p:handoutMasterId r:id="rId99"/>
  </p:handoutMasterIdLst>
  <p:sldIdLst>
    <p:sldId id="256" r:id="rId2"/>
    <p:sldId id="380" r:id="rId3"/>
    <p:sldId id="299" r:id="rId4"/>
    <p:sldId id="325" r:id="rId5"/>
    <p:sldId id="344" r:id="rId6"/>
    <p:sldId id="322" r:id="rId7"/>
    <p:sldId id="377" r:id="rId8"/>
    <p:sldId id="379" r:id="rId9"/>
    <p:sldId id="348" r:id="rId10"/>
    <p:sldId id="368" r:id="rId11"/>
    <p:sldId id="349" r:id="rId12"/>
    <p:sldId id="310" r:id="rId13"/>
    <p:sldId id="312" r:id="rId14"/>
    <p:sldId id="311" r:id="rId15"/>
    <p:sldId id="315" r:id="rId16"/>
    <p:sldId id="314" r:id="rId17"/>
    <p:sldId id="369" r:id="rId18"/>
    <p:sldId id="259" r:id="rId19"/>
    <p:sldId id="316" r:id="rId20"/>
    <p:sldId id="317" r:id="rId21"/>
    <p:sldId id="318" r:id="rId22"/>
    <p:sldId id="319" r:id="rId23"/>
    <p:sldId id="320" r:id="rId24"/>
    <p:sldId id="350" r:id="rId25"/>
    <p:sldId id="257" r:id="rId26"/>
    <p:sldId id="262" r:id="rId27"/>
    <p:sldId id="261" r:id="rId28"/>
    <p:sldId id="309" r:id="rId29"/>
    <p:sldId id="264" r:id="rId30"/>
    <p:sldId id="263" r:id="rId31"/>
    <p:sldId id="265" r:id="rId32"/>
    <p:sldId id="341" r:id="rId33"/>
    <p:sldId id="342" r:id="rId34"/>
    <p:sldId id="266" r:id="rId35"/>
    <p:sldId id="268" r:id="rId36"/>
    <p:sldId id="324" r:id="rId37"/>
    <p:sldId id="326" r:id="rId38"/>
    <p:sldId id="267" r:id="rId39"/>
    <p:sldId id="353" r:id="rId40"/>
    <p:sldId id="269" r:id="rId41"/>
    <p:sldId id="366" r:id="rId42"/>
    <p:sldId id="270" r:id="rId43"/>
    <p:sldId id="367" r:id="rId44"/>
    <p:sldId id="271" r:id="rId45"/>
    <p:sldId id="281" r:id="rId46"/>
    <p:sldId id="327" r:id="rId47"/>
    <p:sldId id="298" r:id="rId48"/>
    <p:sldId id="273" r:id="rId49"/>
    <p:sldId id="328" r:id="rId50"/>
    <p:sldId id="370" r:id="rId51"/>
    <p:sldId id="274" r:id="rId52"/>
    <p:sldId id="381" r:id="rId53"/>
    <p:sldId id="383" r:id="rId54"/>
    <p:sldId id="275" r:id="rId55"/>
    <p:sldId id="290" r:id="rId56"/>
    <p:sldId id="371" r:id="rId57"/>
    <p:sldId id="372" r:id="rId58"/>
    <p:sldId id="373" r:id="rId59"/>
    <p:sldId id="329" r:id="rId60"/>
    <p:sldId id="277" r:id="rId61"/>
    <p:sldId id="293" r:id="rId62"/>
    <p:sldId id="294" r:id="rId63"/>
    <p:sldId id="295" r:id="rId64"/>
    <p:sldId id="296" r:id="rId65"/>
    <p:sldId id="374" r:id="rId66"/>
    <p:sldId id="278" r:id="rId67"/>
    <p:sldId id="375" r:id="rId68"/>
    <p:sldId id="376" r:id="rId69"/>
    <p:sldId id="330" r:id="rId70"/>
    <p:sldId id="331" r:id="rId71"/>
    <p:sldId id="279" r:id="rId72"/>
    <p:sldId id="282" r:id="rId73"/>
    <p:sldId id="297" r:id="rId74"/>
    <p:sldId id="308" r:id="rId75"/>
    <p:sldId id="300" r:id="rId76"/>
    <p:sldId id="305" r:id="rId77"/>
    <p:sldId id="333" r:id="rId78"/>
    <p:sldId id="301" r:id="rId79"/>
    <p:sldId id="363" r:id="rId80"/>
    <p:sldId id="364" r:id="rId81"/>
    <p:sldId id="280" r:id="rId82"/>
    <p:sldId id="365" r:id="rId83"/>
    <p:sldId id="283" r:id="rId84"/>
    <p:sldId id="284" r:id="rId85"/>
    <p:sldId id="286" r:id="rId86"/>
    <p:sldId id="304" r:id="rId87"/>
    <p:sldId id="351" r:id="rId88"/>
    <p:sldId id="332" r:id="rId89"/>
    <p:sldId id="334" r:id="rId90"/>
    <p:sldId id="335" r:id="rId91"/>
    <p:sldId id="336" r:id="rId92"/>
    <p:sldId id="337" r:id="rId93"/>
    <p:sldId id="338" r:id="rId94"/>
    <p:sldId id="339" r:id="rId95"/>
    <p:sldId id="340" r:id="rId96"/>
    <p:sldId id="352" r:id="rId97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xf68340" initials="v" lastIdx="9" clrIdx="0"/>
  <p:cmAuthor id="1" name="Jill M grumbine" initials="jmg" lastIdx="2" clrIdx="1"/>
  <p:cmAuthor id="2" name="Khalil, Amanda Maust (VDH)" initials="KAM(" lastIdx="6" clrIdx="2">
    <p:extLst>
      <p:ext uri="{19B8F6BF-5375-455C-9EA6-DF929625EA0E}">
        <p15:presenceInfo xmlns:p15="http://schemas.microsoft.com/office/powerpoint/2012/main" userId="Khalil, Amanda Maust (VDH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44" autoAdjust="0"/>
  </p:normalViewPr>
  <p:slideViewPr>
    <p:cSldViewPr>
      <p:cViewPr varScale="1">
        <p:scale>
          <a:sx n="76" d="100"/>
          <a:sy n="76" d="100"/>
        </p:scale>
        <p:origin x="9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-37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YORKTOWN\nss35858$\TB\Program%20Evaluation\Evaluation%20Plans\EDN%20and%20Cohort%20Review%20Survey%20Results%209-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/>
              <a:t>Survey</a:t>
            </a:r>
            <a:r>
              <a:rPr lang="en-US" sz="1800" baseline="0" dirty="0" smtClean="0"/>
              <a:t> Results from September 2018</a:t>
            </a:r>
            <a:endParaRPr lang="en-US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702882658992859E-2"/>
          <c:y val="0.12073976858998986"/>
          <c:w val="0.89690838675475504"/>
          <c:h val="0.6791625868546152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578713F-B42A-4DA0-BAFC-296D1EF0B499}" type="VALUE">
                      <a:rPr lang="en-US" sz="2000" baseline="0"/>
                      <a:pPr>
                        <a:defRPr sz="2000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81B-4B0B-B555-590A088023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'EDN graphs'!$A$4:$G$4</c:f>
              <c:strCache>
                <c:ptCount val="7"/>
                <c:pt idx="0">
                  <c:v>Wrong/no phone #</c:v>
                </c:pt>
                <c:pt idx="1">
                  <c:v>Incorrect address</c:v>
                </c:pt>
                <c:pt idx="2">
                  <c:v>Lack of patient follow through</c:v>
                </c:pt>
                <c:pt idx="3">
                  <c:v>Not enough time </c:v>
                </c:pt>
                <c:pt idx="4">
                  <c:v>Difficulty with clinician access</c:v>
                </c:pt>
                <c:pt idx="5">
                  <c:v>No B1/B2 in district</c:v>
                </c:pt>
                <c:pt idx="6">
                  <c:v>Not a priority</c:v>
                </c:pt>
              </c:strCache>
            </c:strRef>
          </c:cat>
          <c:val>
            <c:numRef>
              <c:f>'EDN graphs'!$A$5:$G$5</c:f>
              <c:numCache>
                <c:formatCode>0%</c:formatCode>
                <c:ptCount val="7"/>
                <c:pt idx="0">
                  <c:v>0.69</c:v>
                </c:pt>
                <c:pt idx="1">
                  <c:v>0.69</c:v>
                </c:pt>
                <c:pt idx="2">
                  <c:v>0.5</c:v>
                </c:pt>
                <c:pt idx="3">
                  <c:v>0.44</c:v>
                </c:pt>
                <c:pt idx="4">
                  <c:v>0.17</c:v>
                </c:pt>
                <c:pt idx="5">
                  <c:v>0.04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D-4D76-A468-28CCB7921B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90832704"/>
        <c:axId val="390834344"/>
      </c:barChart>
      <c:catAx>
        <c:axId val="39083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834344"/>
        <c:crosses val="autoZero"/>
        <c:auto val="0"/>
        <c:lblAlgn val="ctr"/>
        <c:lblOffset val="100"/>
        <c:noMultiLvlLbl val="0"/>
      </c:catAx>
      <c:valAx>
        <c:axId val="390834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83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/>
              <a:t>Survey</a:t>
            </a:r>
            <a:r>
              <a:rPr lang="en-US" sz="1800" baseline="0" dirty="0" smtClean="0"/>
              <a:t> Results from September 2018</a:t>
            </a:r>
            <a:endParaRPr lang="en-US" sz="1800" dirty="0"/>
          </a:p>
        </c:rich>
      </c:tx>
      <c:layout>
        <c:manualLayout>
          <c:xMode val="edge"/>
          <c:yMode val="edge"/>
          <c:x val="0.22156462585034015"/>
          <c:y val="1.7248352099310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'EDN graphs'!$A$35:$F$35</c:f>
              <c:strCache>
                <c:ptCount val="6"/>
                <c:pt idx="0">
                  <c:v>Training on submiting exam results</c:v>
                </c:pt>
                <c:pt idx="1">
                  <c:v>Training on doing exam</c:v>
                </c:pt>
                <c:pt idx="2">
                  <c:v>Increased clinician availability</c:v>
                </c:pt>
                <c:pt idx="3">
                  <c:v>Electronic submission of results</c:v>
                </c:pt>
                <c:pt idx="4">
                  <c:v>Access to EDN</c:v>
                </c:pt>
                <c:pt idx="5">
                  <c:v>Nothing, already doing well</c:v>
                </c:pt>
              </c:strCache>
            </c:strRef>
          </c:cat>
          <c:val>
            <c:numRef>
              <c:f>'EDN graphs'!$A$36:$F$36</c:f>
              <c:numCache>
                <c:formatCode>0%</c:formatCode>
                <c:ptCount val="6"/>
                <c:pt idx="0">
                  <c:v>0.46</c:v>
                </c:pt>
                <c:pt idx="1">
                  <c:v>0.4</c:v>
                </c:pt>
                <c:pt idx="2">
                  <c:v>0.31</c:v>
                </c:pt>
                <c:pt idx="3">
                  <c:v>0.23</c:v>
                </c:pt>
                <c:pt idx="4">
                  <c:v>0.13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A-416E-80AB-82D3CA040E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93190488"/>
        <c:axId val="393190160"/>
      </c:barChart>
      <c:catAx>
        <c:axId val="39319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190160"/>
        <c:crosses val="autoZero"/>
        <c:auto val="1"/>
        <c:lblAlgn val="ctr"/>
        <c:lblOffset val="100"/>
        <c:noMultiLvlLbl val="0"/>
      </c:catAx>
      <c:valAx>
        <c:axId val="39319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190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aseline="0" dirty="0"/>
              <a:t>Cases of Active TB </a:t>
            </a:r>
            <a:r>
              <a:rPr lang="en-US" sz="2200" baseline="0" dirty="0" smtClean="0"/>
              <a:t>Identified  as a result of </a:t>
            </a:r>
          </a:p>
          <a:p>
            <a:pPr>
              <a:defRPr sz="2200"/>
            </a:pPr>
            <a:r>
              <a:rPr lang="en-US" sz="2200" baseline="0" dirty="0" smtClean="0"/>
              <a:t>TB Classified Evaluations</a:t>
            </a:r>
            <a:endParaRPr lang="en-US" sz="22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Cases of Active TB Identified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8</c:v>
                </c:pt>
                <c:pt idx="1">
                  <c:v>5</c:v>
                </c:pt>
                <c:pt idx="2">
                  <c:v>7</c:v>
                </c:pt>
                <c:pt idx="3">
                  <c:v>3</c:v>
                </c:pt>
                <c:pt idx="4">
                  <c:v>12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A2-47D0-B329-3E2F8883CA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7923456"/>
        <c:axId val="302570008"/>
      </c:barChart>
      <c:catAx>
        <c:axId val="34792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2570008"/>
        <c:crosses val="autoZero"/>
        <c:auto val="1"/>
        <c:lblAlgn val="ctr"/>
        <c:lblOffset val="100"/>
        <c:noMultiLvlLbl val="0"/>
      </c:catAx>
      <c:valAx>
        <c:axId val="302570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92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441" cy="351738"/>
          </a:xfrm>
          <a:prstGeom prst="rect">
            <a:avLst/>
          </a:prstGeom>
        </p:spPr>
        <p:txBody>
          <a:bodyPr vert="horz" lIns="93162" tIns="46580" rIns="93162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11" y="1"/>
            <a:ext cx="4028441" cy="351738"/>
          </a:xfrm>
          <a:prstGeom prst="rect">
            <a:avLst/>
          </a:prstGeom>
        </p:spPr>
        <p:txBody>
          <a:bodyPr vert="horz" lIns="93162" tIns="46580" rIns="93162" bIns="46580" rtlCol="0"/>
          <a:lstStyle>
            <a:lvl1pPr algn="r">
              <a:defRPr sz="1200"/>
            </a:lvl1pPr>
          </a:lstStyle>
          <a:p>
            <a:fld id="{27E44659-26DE-4581-B17F-DC40B635ABFF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664"/>
            <a:ext cx="4028441" cy="351737"/>
          </a:xfrm>
          <a:prstGeom prst="rect">
            <a:avLst/>
          </a:prstGeom>
        </p:spPr>
        <p:txBody>
          <a:bodyPr vert="horz" lIns="93162" tIns="46580" rIns="93162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11" y="6658664"/>
            <a:ext cx="4028441" cy="351737"/>
          </a:xfrm>
          <a:prstGeom prst="rect">
            <a:avLst/>
          </a:prstGeom>
        </p:spPr>
        <p:txBody>
          <a:bodyPr vert="horz" lIns="93162" tIns="46580" rIns="93162" bIns="46580" rtlCol="0" anchor="b"/>
          <a:lstStyle>
            <a:lvl1pPr algn="r">
              <a:defRPr sz="1200"/>
            </a:lvl1pPr>
          </a:lstStyle>
          <a:p>
            <a:fld id="{306786D0-0651-451C-B19B-8A81D5F75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22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1" cy="350520"/>
          </a:xfrm>
          <a:prstGeom prst="rect">
            <a:avLst/>
          </a:prstGeom>
        </p:spPr>
        <p:txBody>
          <a:bodyPr vert="horz" lIns="93162" tIns="46580" rIns="93162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1" y="0"/>
            <a:ext cx="4028441" cy="350520"/>
          </a:xfrm>
          <a:prstGeom prst="rect">
            <a:avLst/>
          </a:prstGeom>
        </p:spPr>
        <p:txBody>
          <a:bodyPr vert="horz" lIns="93162" tIns="46580" rIns="93162" bIns="46580" rtlCol="0"/>
          <a:lstStyle>
            <a:lvl1pPr algn="r">
              <a:defRPr sz="1200"/>
            </a:lvl1pPr>
          </a:lstStyle>
          <a:p>
            <a:fld id="{69CA2C33-FA77-4AD4-8FF2-4552559A699E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0" rIns="93162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29941"/>
            <a:ext cx="7437120" cy="3154680"/>
          </a:xfrm>
          <a:prstGeom prst="rect">
            <a:avLst/>
          </a:prstGeom>
        </p:spPr>
        <p:txBody>
          <a:bodyPr vert="horz" lIns="93162" tIns="46580" rIns="93162" bIns="465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4028441" cy="350520"/>
          </a:xfrm>
          <a:prstGeom prst="rect">
            <a:avLst/>
          </a:prstGeom>
        </p:spPr>
        <p:txBody>
          <a:bodyPr vert="horz" lIns="93162" tIns="46580" rIns="93162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1" y="6658664"/>
            <a:ext cx="4028441" cy="350520"/>
          </a:xfrm>
          <a:prstGeom prst="rect">
            <a:avLst/>
          </a:prstGeom>
        </p:spPr>
        <p:txBody>
          <a:bodyPr vert="horz" lIns="93162" tIns="46580" rIns="93162" bIns="46580" rtlCol="0" anchor="b"/>
          <a:lstStyle>
            <a:lvl1pPr algn="r">
              <a:defRPr sz="1200"/>
            </a:lvl1pPr>
          </a:lstStyle>
          <a:p>
            <a:fld id="{12B7890B-6340-42D6-B9CD-7DD6904DBD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immigrantrefugeehealth/exams/ti/panel/tuberculosis-panel-technical-instructions.html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Jill </a:t>
            </a:r>
            <a:r>
              <a:rPr lang="en-US" dirty="0" err="1"/>
              <a:t>Grumbine</a:t>
            </a:r>
            <a:r>
              <a:rPr lang="en-US" dirty="0"/>
              <a:t>- State Refugee Health Coordinator</a:t>
            </a:r>
          </a:p>
          <a:p>
            <a:r>
              <a:rPr lang="en-US" dirty="0"/>
              <a:t>Kirthi Bondugula- Newcomer Health Program Support</a:t>
            </a:r>
          </a:p>
          <a:p>
            <a:r>
              <a:rPr lang="en-US" dirty="0"/>
              <a:t>Amanda Khalil- Nurse Consultant</a:t>
            </a:r>
          </a:p>
          <a:p>
            <a:r>
              <a:rPr lang="en-US" dirty="0"/>
              <a:t>Kimani Burney- TB Program Support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890B-6340-42D6-B9CD-7DD6904DBDE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31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890B-6340-42D6-B9CD-7DD6904DBDE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59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300" dirty="0"/>
              <a:t>Indicator calculation</a:t>
            </a:r>
          </a:p>
          <a:p>
            <a:pPr lvl="1"/>
            <a:r>
              <a:rPr lang="en-US" sz="1900" dirty="0"/>
              <a:t>Date the health dept. was notified</a:t>
            </a:r>
          </a:p>
          <a:p>
            <a:pPr lvl="1"/>
            <a:r>
              <a:rPr lang="en-US" sz="1900" dirty="0"/>
              <a:t>Date of initial US medical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890B-6340-42D6-B9CD-7DD6904DBDE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57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Enter any information about US testing here.  Do NOT enter information about overseas testing unless</a:t>
            </a:r>
            <a:r>
              <a:rPr lang="en-US" baseline="0" dirty="0" smtClean="0"/>
              <a:t> you are indicating history of a positive </a:t>
            </a:r>
            <a:r>
              <a:rPr lang="en-US" baseline="0" dirty="0" err="1" smtClean="0"/>
              <a:t>TST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IGRA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890B-6340-42D6-B9CD-7DD6904DBDE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21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890B-6340-42D6-B9CD-7DD6904DBDE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88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Completing this section using the scenario</a:t>
            </a:r>
          </a:p>
          <a:p>
            <a:r>
              <a:rPr lang="en-US" dirty="0" smtClean="0"/>
              <a:t>C4 – mark</a:t>
            </a:r>
            <a:r>
              <a:rPr lang="en-US" baseline="0" dirty="0" smtClean="0"/>
              <a:t> yes if patient comes with disk or film</a:t>
            </a:r>
          </a:p>
          <a:p>
            <a:r>
              <a:rPr lang="en-US" baseline="0" dirty="0" smtClean="0"/>
              <a:t>C5 – based on our scenario the answer is unknown because a physician in the US did not actually interpret the overseas film;  a comparison does NOT qualify as an interpretation of the overseas film</a:t>
            </a:r>
          </a:p>
          <a:p>
            <a:r>
              <a:rPr lang="en-US" baseline="0" dirty="0" smtClean="0"/>
              <a:t>C6a/b – will be yes, a date should be included</a:t>
            </a:r>
          </a:p>
          <a:p>
            <a:r>
              <a:rPr lang="en-US" baseline="0" dirty="0" smtClean="0"/>
              <a:t>C7 – provide the interpretation of the US film (abnormal – suggestive of TB)</a:t>
            </a:r>
          </a:p>
          <a:p>
            <a:r>
              <a:rPr lang="en-US" baseline="0" dirty="0" smtClean="0"/>
              <a:t>C8 – indicate whether or not the films are stable or not – </a:t>
            </a:r>
            <a:r>
              <a:rPr lang="en-US" baseline="0" smtClean="0"/>
              <a:t>(stable)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890B-6340-42D6-B9CD-7DD6904DBDE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11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890B-6340-42D6-B9CD-7DD6904DBDE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91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300" dirty="0"/>
              <a:t>Indicator calculation</a:t>
            </a:r>
          </a:p>
          <a:p>
            <a:pPr lvl="1"/>
            <a:r>
              <a:rPr lang="en-US" sz="1900" dirty="0"/>
              <a:t>Date the health dept. was notified</a:t>
            </a:r>
          </a:p>
          <a:p>
            <a:pPr lvl="1"/>
            <a:r>
              <a:rPr lang="en-US" sz="1900" dirty="0"/>
              <a:t>Evaluation disposition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890B-6340-42D6-B9CD-7DD6904DBDE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47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</a:t>
            </a:r>
            <a:r>
              <a:rPr lang="en-US" baseline="0" dirty="0" smtClean="0"/>
              <a:t> TB classification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E960C-3088-40DE-9B88-090F82BC879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E960C-3088-40DE-9B88-090F82BC879C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300" dirty="0"/>
              <a:t>Indicator calculation</a:t>
            </a:r>
          </a:p>
          <a:p>
            <a:pPr lvl="1"/>
            <a:r>
              <a:rPr lang="en-US" sz="1900" dirty="0"/>
              <a:t>US Treatment</a:t>
            </a:r>
          </a:p>
          <a:p>
            <a:pPr lvl="2"/>
            <a:r>
              <a:rPr lang="en-US" sz="1900" dirty="0"/>
              <a:t>US treatment initiated is marked Yes for either TB or LTBI</a:t>
            </a:r>
          </a:p>
          <a:p>
            <a:pPr lvl="2"/>
            <a:r>
              <a:rPr lang="en-US" sz="1900" dirty="0"/>
              <a:t>Has a treatment start date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890B-6340-42D6-B9CD-7DD6904DBDED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34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890B-6340-42D6-B9CD-7DD6904DBD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03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300" dirty="0"/>
              <a:t>Indicator calculation</a:t>
            </a:r>
          </a:p>
          <a:p>
            <a:pPr lvl="1"/>
            <a:r>
              <a:rPr lang="en-US" sz="1900" dirty="0"/>
              <a:t>US Treatment</a:t>
            </a:r>
          </a:p>
          <a:p>
            <a:pPr lvl="2"/>
            <a:r>
              <a:rPr lang="en-US" sz="1900" dirty="0"/>
              <a:t>US treatment completed is marked Yes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890B-6340-42D6-B9CD-7DD6904DBDED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71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 of 7 per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890B-6340-42D6-B9CD-7DD6904DBDED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14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890B-6340-42D6-B9CD-7DD6904DBDED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55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890B-6340-42D6-B9CD-7DD6904DBDE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r>
              <a:rPr lang="en-US" baseline="0" dirty="0" smtClean="0"/>
              <a:t> status card indicates </a:t>
            </a:r>
            <a:r>
              <a:rPr lang="en-US" baseline="0" dirty="0" err="1" smtClean="0"/>
              <a:t>IGRA</a:t>
            </a:r>
            <a:r>
              <a:rPr lang="en-US" baseline="0" dirty="0" smtClean="0"/>
              <a:t> result, </a:t>
            </a:r>
            <a:r>
              <a:rPr lang="en-US" baseline="0" dirty="0" err="1" smtClean="0"/>
              <a:t>cxr</a:t>
            </a:r>
            <a:r>
              <a:rPr lang="en-US" baseline="0" dirty="0" smtClean="0"/>
              <a:t> result, </a:t>
            </a:r>
            <a:r>
              <a:rPr lang="en-US" baseline="0" dirty="0" err="1" smtClean="0"/>
              <a:t>tx</a:t>
            </a:r>
            <a:r>
              <a:rPr lang="en-US" baseline="0" dirty="0" smtClean="0"/>
              <a:t> start and completion if applicable.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890B-6340-42D6-B9CD-7DD6904DBDE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3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heard from our survey respondents at</a:t>
            </a:r>
            <a:r>
              <a:rPr lang="en-US" baseline="0" dirty="0" smtClean="0"/>
              <a:t> the TB and Refugee Nursing Training that the biggest challenges in initiating and completing exams was wrong or no phone numbers, and incorrect addresses</a:t>
            </a:r>
          </a:p>
          <a:p>
            <a:endParaRPr lang="en-US" baseline="0" dirty="0" smtClean="0"/>
          </a:p>
          <a:p>
            <a:r>
              <a:rPr lang="en-US" b="1" dirty="0"/>
              <a:t>What are your district’s challenges with initiating and completing the B1 and B2 examinations?</a:t>
            </a:r>
            <a:endParaRPr lang="en-US" dirty="0"/>
          </a:p>
          <a:p>
            <a:pPr lvl="0"/>
            <a:r>
              <a:rPr lang="en-US" dirty="0"/>
              <a:t/>
            </a:r>
            <a:br>
              <a:rPr lang="en-US" dirty="0"/>
            </a:br>
            <a:r>
              <a:rPr lang="en-US" dirty="0"/>
              <a:t>69% (33/48) said wrong or no phone number</a:t>
            </a:r>
          </a:p>
          <a:p>
            <a:pPr lvl="0"/>
            <a:r>
              <a:rPr lang="en-US" dirty="0"/>
              <a:t>69% (33/48) said incorrect address</a:t>
            </a:r>
          </a:p>
          <a:p>
            <a:pPr lvl="0"/>
            <a:r>
              <a:rPr lang="en-US" dirty="0"/>
              <a:t>50% (24/48) said lack of patient follow through</a:t>
            </a:r>
          </a:p>
          <a:p>
            <a:pPr lvl="0"/>
            <a:r>
              <a:rPr lang="en-US" dirty="0"/>
              <a:t>44% (21/48) said not enough time due to other responsibilities</a:t>
            </a:r>
          </a:p>
          <a:p>
            <a:pPr lvl="0"/>
            <a:r>
              <a:rPr lang="en-US" dirty="0"/>
              <a:t>17% (8/48) said difficulty with clinician access</a:t>
            </a:r>
          </a:p>
          <a:p>
            <a:pPr lvl="0"/>
            <a:r>
              <a:rPr lang="en-US" dirty="0"/>
              <a:t>4% (2/48) said they didn’t get any B1 or B2 individuals in their district</a:t>
            </a:r>
          </a:p>
          <a:p>
            <a:pPr lvl="0"/>
            <a:r>
              <a:rPr lang="en-US" dirty="0"/>
              <a:t>0% (0/48) said not a priority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890B-6340-42D6-B9CD-7DD6904DBDE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18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TB Technical Instructions recommend </a:t>
            </a:r>
            <a:r>
              <a:rPr lang="en-US" dirty="0" err="1" smtClean="0"/>
              <a:t>IGRA</a:t>
            </a:r>
            <a:r>
              <a:rPr lang="en-US" dirty="0" smtClean="0"/>
              <a:t> testing beginning at age 2</a:t>
            </a:r>
          </a:p>
          <a:p>
            <a:pPr defTabSz="881390">
              <a:defRPr/>
            </a:pPr>
            <a:r>
              <a:rPr lang="en-US" dirty="0" smtClean="0">
                <a:hlinkClick r:id="rId3"/>
              </a:rPr>
              <a:t>https://www.cdc.gov/immigrantrefugeehealth/exams/ti/panel/tuberculosis-panel-technical-instructions.html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890B-6340-42D6-B9CD-7DD6904DBDE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88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r>
              <a:rPr lang="en-US" baseline="0" dirty="0" smtClean="0"/>
              <a:t> the person, gather health history, do a TB test (</a:t>
            </a:r>
            <a:r>
              <a:rPr lang="en-US" baseline="0" dirty="0" err="1" smtClean="0"/>
              <a:t>TST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IGRA</a:t>
            </a:r>
            <a:r>
              <a:rPr lang="en-US" baseline="0" dirty="0" smtClean="0"/>
              <a:t>), chest x-ray, sputum, discuss modified isolation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890B-6340-42D6-B9CD-7DD6904DBDE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9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Contact the person, health history, </a:t>
            </a:r>
            <a:r>
              <a:rPr lang="en-US" dirty="0" err="1" smtClean="0"/>
              <a:t>TST</a:t>
            </a:r>
            <a:r>
              <a:rPr lang="en-US" dirty="0" smtClean="0"/>
              <a:t> or </a:t>
            </a:r>
            <a:r>
              <a:rPr lang="en-US" dirty="0" err="1" smtClean="0"/>
              <a:t>IGRA</a:t>
            </a:r>
            <a:r>
              <a:rPr lang="en-US" dirty="0" smtClean="0"/>
              <a:t>, additional testing as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890B-6340-42D6-B9CD-7DD6904DBDE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93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would improve your district’s performance on initiating and completing B1 and B2 examinations? </a:t>
            </a:r>
            <a:endParaRPr lang="en-US" dirty="0"/>
          </a:p>
          <a:p>
            <a:pPr lvl="0"/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46% (22/48) said training on how to submit the results of the examination</a:t>
            </a:r>
          </a:p>
          <a:p>
            <a:pPr lvl="0"/>
            <a:r>
              <a:rPr lang="en-US" dirty="0"/>
              <a:t>40% (19/48) said training on how to do the examination</a:t>
            </a:r>
          </a:p>
          <a:p>
            <a:pPr lvl="0"/>
            <a:r>
              <a:rPr lang="en-US" dirty="0"/>
              <a:t>31% (15/48) said increase clinician availability</a:t>
            </a:r>
          </a:p>
          <a:p>
            <a:pPr lvl="0"/>
            <a:r>
              <a:rPr lang="en-US" dirty="0"/>
              <a:t>23% (11/48) said electronic submission of the results</a:t>
            </a:r>
          </a:p>
          <a:p>
            <a:pPr lvl="0"/>
            <a:r>
              <a:rPr lang="en-US" dirty="0"/>
              <a:t>13% (6/48) said access to EDN</a:t>
            </a:r>
          </a:p>
          <a:p>
            <a:pPr lvl="0"/>
            <a:r>
              <a:rPr lang="en-US" dirty="0"/>
              <a:t>8% (4/48) said nothing, we are doing well now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7890B-6340-42D6-B9CD-7DD6904DBDE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5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A65-8C2C-4E6E-80F7-D64B9C75CEE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2FF3-D177-4C41-BD68-8D828BF1628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60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A65-8C2C-4E6E-80F7-D64B9C75CEE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2FF3-D177-4C41-BD68-8D828BF16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67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A65-8C2C-4E6E-80F7-D64B9C75CEE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2FF3-D177-4C41-BD68-8D828BF16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3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A65-8C2C-4E6E-80F7-D64B9C75CEE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2FF3-D177-4C41-BD68-8D828BF16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5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A65-8C2C-4E6E-80F7-D64B9C75CEE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2FF3-D177-4C41-BD68-8D828BF1628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7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A65-8C2C-4E6E-80F7-D64B9C75CEE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2FF3-D177-4C41-BD68-8D828BF16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1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A65-8C2C-4E6E-80F7-D64B9C75CEE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2FF3-D177-4C41-BD68-8D828BF16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0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A65-8C2C-4E6E-80F7-D64B9C75CEE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2FF3-D177-4C41-BD68-8D828BF16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7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A65-8C2C-4E6E-80F7-D64B9C75CEE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2FF3-D177-4C41-BD68-8D828BF16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5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BF34A65-8C2C-4E6E-80F7-D64B9C75CEE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612FF3-D177-4C41-BD68-8D828BF16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1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4A65-8C2C-4E6E-80F7-D64B9C75CEE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2FF3-D177-4C41-BD68-8D828BF16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7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F34A65-8C2C-4E6E-80F7-D64B9C75CEE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B612FF3-D177-4C41-BD68-8D828BF1628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86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sams.cdc.gov/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immigrantrefugeehealth/exams/ti/panel/tuberculosis-panel-technical-instructions.html#definition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ptops@cdc.gov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Evaluating TB Classified Individuals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057400"/>
            <a:ext cx="7543801" cy="381169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Log in monthly to avoid being kicked out of the system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 smtClean="0"/>
              <a:t>Set calendar reminder </a:t>
            </a:r>
          </a:p>
          <a:p>
            <a:pPr lvl="7">
              <a:buFont typeface="Arial" panose="020B0604020202020204" pitchFamily="34" charset="0"/>
              <a:buChar char="•"/>
            </a:pPr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Wednesday of each month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dirty="0" smtClean="0"/>
              <a:t>Avoid choosing specific dates </a:t>
            </a:r>
          </a:p>
          <a:p>
            <a:pPr lvl="7">
              <a:buFont typeface="Arial" panose="020B0604020202020204" pitchFamily="34" charset="0"/>
              <a:buChar char="•"/>
            </a:pPr>
            <a:r>
              <a:rPr lang="en-US" sz="3200" dirty="0" smtClean="0"/>
              <a:t>May fall on a weekend</a:t>
            </a:r>
          </a:p>
        </p:txBody>
      </p:sp>
    </p:spTree>
    <p:extLst>
      <p:ext uri="{BB962C8B-B14F-4D97-AF65-F5344CB8AC3E}">
        <p14:creationId xmlns:p14="http://schemas.microsoft.com/office/powerpoint/2010/main" val="1293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Departing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209800"/>
            <a:ext cx="7543801" cy="3659294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Notify TB/NH immediately so that access to EDN can be discontinued </a:t>
            </a:r>
          </a:p>
          <a:p>
            <a:pPr marL="201168" lvl="1" indent="0">
              <a:buNone/>
            </a:pPr>
            <a:endParaRPr lang="en-US" sz="3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Identify additional access needs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86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47367"/>
            <a:ext cx="8783786" cy="539454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7391400" cy="65563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https://sams.cdc.gov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5493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"/>
            <a:ext cx="7143750" cy="6470558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 rot="1872155">
            <a:off x="2472344" y="2883100"/>
            <a:ext cx="381000" cy="2590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35383"/>
          </a:xfrm>
        </p:spPr>
        <p:txBody>
          <a:bodyPr/>
          <a:lstStyle/>
          <a:p>
            <a:r>
              <a:rPr lang="en-US" dirty="0" smtClean="0"/>
              <a:t>Alien Search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03" r="4069" b="29836"/>
          <a:stretch/>
        </p:blipFill>
        <p:spPr>
          <a:xfrm>
            <a:off x="152400" y="1110021"/>
            <a:ext cx="8534400" cy="4953000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457200" y="3586521"/>
            <a:ext cx="381000" cy="3124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4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0292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</a:t>
            </a:r>
            <a:r>
              <a:rPr lang="en-US" sz="2800" dirty="0"/>
              <a:t>If alien arrived more than 12 months ago, </a:t>
            </a:r>
            <a:r>
              <a:rPr lang="en-US" sz="2800" b="1" dirty="0"/>
              <a:t>Start Date </a:t>
            </a:r>
            <a:r>
              <a:rPr lang="en-US" sz="2800" dirty="0"/>
              <a:t>is required</a:t>
            </a:r>
            <a:r>
              <a:rPr lang="en-US" sz="2800" dirty="0" smtClean="0"/>
              <a:t>. Enter any date BEFORE the date of entry.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935"/>
          <a:stretch/>
        </p:blipFill>
        <p:spPr>
          <a:xfrm>
            <a:off x="59531" y="228600"/>
            <a:ext cx="8720137" cy="4573926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7734300" y="2209800"/>
            <a:ext cx="1295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90" y="457200"/>
            <a:ext cx="8908555" cy="5172075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584490" y="2720009"/>
            <a:ext cx="381000" cy="3200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533400"/>
            <a:ext cx="6324633" cy="6152534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3124200" y="1524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24919"/>
            <a:ext cx="512108" cy="56088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902804" y="1447800"/>
            <a:ext cx="533400" cy="3048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7772433" y="2362200"/>
            <a:ext cx="762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4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the Difference Between a Refugee and an Immigrant?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Refugee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139440" cy="3286760"/>
          </a:xfrm>
        </p:spPr>
        <p:txBody>
          <a:bodyPr>
            <a:norm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orced to leave country of homeland and can’t go back</a:t>
            </a:r>
          </a:p>
          <a:p>
            <a:pPr>
              <a:buNone/>
            </a:pPr>
            <a:endParaRPr lang="en-US" sz="700" dirty="0" smtClean="0"/>
          </a:p>
          <a:p>
            <a:r>
              <a:rPr lang="en-US" sz="2400" dirty="0" smtClean="0"/>
              <a:t>Eligible for reimbursement through the Newcomer Health Program (NHP)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Immigrant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261360" cy="3286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Come to United States for various reasons</a:t>
            </a:r>
          </a:p>
          <a:p>
            <a:pPr lvl="1"/>
            <a:r>
              <a:rPr lang="en-US" sz="2000" dirty="0" smtClean="0"/>
              <a:t>Marriage, job, school, </a:t>
            </a:r>
            <a:r>
              <a:rPr lang="en-US" sz="2000" dirty="0" err="1" smtClean="0"/>
              <a:t>etc</a:t>
            </a:r>
            <a:endParaRPr lang="en-US" dirty="0" smtClean="0"/>
          </a:p>
          <a:p>
            <a:r>
              <a:rPr lang="en-US" sz="2400" b="1" u="sng" dirty="0"/>
              <a:t>N</a:t>
            </a:r>
            <a:r>
              <a:rPr lang="en-US" sz="2400" b="1" u="sng" dirty="0" smtClean="0"/>
              <a:t>ot</a:t>
            </a:r>
            <a:r>
              <a:rPr lang="en-US" sz="2400" dirty="0" smtClean="0"/>
              <a:t> eligible for reimbursement through the NHP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60"/>
            <a:ext cx="7543800" cy="746761"/>
          </a:xfrm>
        </p:spPr>
        <p:txBody>
          <a:bodyPr/>
          <a:lstStyle/>
          <a:p>
            <a:r>
              <a:rPr lang="en-US" dirty="0" smtClean="0"/>
              <a:t>How to change an address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2819400" y="2514600"/>
            <a:ext cx="6858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" y="685800"/>
            <a:ext cx="9089335" cy="6641593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>
            <a:off x="609600" y="6419619"/>
            <a:ext cx="4572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0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Describe the Electronic Disease Notification System and its uses and purpose.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Define TB classifications.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Demonstrate understanding of how to complete TB follow-up worksheets in the EDN system.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List goals of the National TB Indicators Project related to evaluation of TB classified immigrants and refugees.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47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861" y="6626"/>
            <a:ext cx="7543800" cy="746761"/>
          </a:xfrm>
        </p:spPr>
        <p:txBody>
          <a:bodyPr/>
          <a:lstStyle/>
          <a:p>
            <a:r>
              <a:rPr lang="en-US" dirty="0" smtClean="0"/>
              <a:t>Enter new address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7014861" cy="5527227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>
            <a:off x="4800600" y="1600200"/>
            <a:ext cx="4343400" cy="476522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Once you change the address you will no longer have access to the patient.  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1066800" y="5257800"/>
            <a:ext cx="2286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036983" y="5811613"/>
            <a:ext cx="2286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6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422" y="152401"/>
            <a:ext cx="7543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Print Overseas Documents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-1251" b="5306"/>
          <a:stretch/>
        </p:blipFill>
        <p:spPr>
          <a:xfrm>
            <a:off x="457200" y="609600"/>
            <a:ext cx="8134350" cy="6096000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 rot="16200000">
            <a:off x="2400300" y="5524500"/>
            <a:ext cx="304800" cy="1295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"/>
            <a:ext cx="8334375" cy="65098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3600" y="1212574"/>
            <a:ext cx="59436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Select PDF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Screen will pop up at the bottom of the screen.  Select Open.  Then you can view and print the overseas documents.</a:t>
            </a:r>
            <a:endParaRPr lang="en-US" sz="2800" dirty="0"/>
          </a:p>
        </p:txBody>
      </p:sp>
      <p:sp>
        <p:nvSpPr>
          <p:cNvPr id="4" name="Up Arrow 3"/>
          <p:cNvSpPr/>
          <p:nvPr/>
        </p:nvSpPr>
        <p:spPr>
          <a:xfrm rot="16200000">
            <a:off x="6186487" y="533400"/>
            <a:ext cx="457200" cy="914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2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200"/>
            <a:ext cx="7543800" cy="822961"/>
          </a:xfrm>
        </p:spPr>
        <p:txBody>
          <a:bodyPr/>
          <a:lstStyle/>
          <a:p>
            <a:r>
              <a:rPr lang="en-US" dirty="0" smtClean="0"/>
              <a:t>Look at scanned documents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-1251" b="5306"/>
          <a:stretch/>
        </p:blipFill>
        <p:spPr>
          <a:xfrm>
            <a:off x="516890" y="766287"/>
            <a:ext cx="7829550" cy="5867578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6200000">
            <a:off x="116379" y="5979621"/>
            <a:ext cx="342900" cy="5756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0" y="5562600"/>
            <a:ext cx="6060440" cy="1071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Follow same procedure as view all documents to view and print scanned documents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951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https://sams.cdc.gov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do I know if someone has arrived to my district?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391400" cy="35814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Those with access will receive an email that reports are pending in EDN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This is why it’s so important for several people in your district to have access to the system</a:t>
            </a:r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124200"/>
            <a:ext cx="6172200" cy="113919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TB Classifications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Class A TB with Waiver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128" y="1905000"/>
            <a:ext cx="7111672" cy="4191000"/>
          </a:xfrm>
        </p:spPr>
        <p:txBody>
          <a:bodyPr>
            <a:noAutofit/>
          </a:bodyPr>
          <a:lstStyle/>
          <a:p>
            <a:r>
              <a:rPr lang="en-US" sz="2800" dirty="0"/>
              <a:t>All applicants who have tuberculosis disease. </a:t>
            </a:r>
            <a:endParaRPr lang="en-US" sz="2800" dirty="0" smtClean="0"/>
          </a:p>
          <a:p>
            <a:r>
              <a:rPr lang="en-US" sz="2800" dirty="0" smtClean="0"/>
              <a:t>This </a:t>
            </a:r>
            <a:r>
              <a:rPr lang="en-US" sz="2800" dirty="0"/>
              <a:t>also includes applicants with </a:t>
            </a:r>
            <a:r>
              <a:rPr lang="en-US" sz="2800" dirty="0" err="1"/>
              <a:t>extrapulmonary</a:t>
            </a:r>
            <a:r>
              <a:rPr lang="en-US" sz="2800" dirty="0"/>
              <a:t> tuberculosis who have a chest x-ray suggestive of pulmonary tuberculosis disease, regardless of sputum smear and culture results.  </a:t>
            </a:r>
            <a:endParaRPr lang="en-US" sz="2800" dirty="0" smtClean="0"/>
          </a:p>
          <a:p>
            <a:r>
              <a:rPr lang="en-US" sz="2800" dirty="0" smtClean="0"/>
              <a:t>These </a:t>
            </a:r>
            <a:r>
              <a:rPr lang="en-US" sz="2800" dirty="0"/>
              <a:t>applicants are not cleared for travel until completion of treatment unless a waiver is granted</a:t>
            </a:r>
            <a:r>
              <a:rPr lang="en-US" sz="2800" dirty="0" smtClean="0"/>
              <a:t>.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 B0 TB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101841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Diagnosed with </a:t>
            </a:r>
            <a:r>
              <a:rPr lang="en-US" sz="2800" dirty="0"/>
              <a:t>tuberculosis by the panel physician or presented to the panel physician while on tuberculosis treatment and successfully completed DGMQ-defined </a:t>
            </a:r>
            <a:r>
              <a:rPr lang="en-US" sz="2800" dirty="0">
                <a:hlinkClick r:id="rId2"/>
              </a:rPr>
              <a:t>DOT</a:t>
            </a:r>
            <a:r>
              <a:rPr lang="en-US" sz="2800" dirty="0"/>
              <a:t> under the supervision of a panel physician prior to immigration.  </a:t>
            </a:r>
            <a:endParaRPr lang="en-US" sz="2800" dirty="0" smtClean="0"/>
          </a:p>
          <a:p>
            <a:r>
              <a:rPr lang="en-US" sz="2800" dirty="0" smtClean="0"/>
              <a:t>Travel </a:t>
            </a:r>
            <a:r>
              <a:rPr lang="en-US" sz="2800" dirty="0"/>
              <a:t>clearance is valid for 3 months from the date final cultures are reported as negative. </a:t>
            </a:r>
          </a:p>
        </p:txBody>
      </p:sp>
    </p:spTree>
    <p:extLst>
      <p:ext uri="{BB962C8B-B14F-4D97-AF65-F5344CB8AC3E}">
        <p14:creationId xmlns:p14="http://schemas.microsoft.com/office/powerpoint/2010/main" val="168771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 B1 TB, Pulmonary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711441" cy="4631266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/>
              <a:t>H</a:t>
            </a:r>
            <a:r>
              <a:rPr lang="en-US" sz="4000" dirty="0" smtClean="0"/>
              <a:t>ave signs/symptoms</a:t>
            </a:r>
            <a:r>
              <a:rPr lang="en-US" sz="4000" dirty="0"/>
              <a:t>, physical exam, or chest x-ray findings suggestive of tuberculosis disease, or have known HIV infection, but have negative AFB sputum smears and cultures and are not diagnosed with tuberculosis disease. </a:t>
            </a:r>
            <a:endParaRPr lang="en-US" sz="4000" dirty="0" smtClean="0"/>
          </a:p>
          <a:p>
            <a:r>
              <a:rPr lang="en-US" sz="4000" dirty="0"/>
              <a:t>C</a:t>
            </a:r>
            <a:r>
              <a:rPr lang="en-US" sz="4000" dirty="0" smtClean="0"/>
              <a:t>lassification includes </a:t>
            </a:r>
            <a:r>
              <a:rPr lang="en-US" sz="4000" dirty="0"/>
              <a:t>applicants who were diagnosed with tuberculosis disease by the panel physician, refused DOT treatment, and are returning after treatment and completion of 1-year wait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If </a:t>
            </a:r>
            <a:r>
              <a:rPr lang="en-US" sz="4000" dirty="0"/>
              <a:t>all parts of the examination are complete, travel clearance is valid for 3 months from </a:t>
            </a:r>
            <a:r>
              <a:rPr lang="en-US" sz="4000" dirty="0" smtClean="0"/>
              <a:t>date </a:t>
            </a:r>
            <a:r>
              <a:rPr lang="en-US" sz="4000" dirty="0"/>
              <a:t>final cultures are reported as negative.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212" y="4926951"/>
            <a:ext cx="7589520" cy="640080"/>
          </a:xfrm>
        </p:spPr>
        <p:txBody>
          <a:bodyPr/>
          <a:lstStyle/>
          <a:p>
            <a:r>
              <a:rPr lang="en-US" dirty="0" smtClean="0"/>
              <a:t>EDN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22960" y="5665108"/>
            <a:ext cx="7711440" cy="104049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CDC database that houses overseas medical information for all refugees and any immigrant identified with TB classified condition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1371600" y="4453528"/>
            <a:ext cx="75438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Electronic Disease Notification System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689"/>
          <a:stretch/>
        </p:blipFill>
        <p:spPr>
          <a:xfrm>
            <a:off x="457200" y="152400"/>
            <a:ext cx="8333767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 B1 TB, </a:t>
            </a:r>
            <a:r>
              <a:rPr lang="en-US" b="1" dirty="0" err="1" smtClean="0"/>
              <a:t>Extrapulmonary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lvl="1" indent="0">
              <a:spcBef>
                <a:spcPts val="600"/>
              </a:spcBef>
              <a:buSzPct val="70000"/>
              <a:buNone/>
            </a:pPr>
            <a:r>
              <a:rPr lang="en-US" sz="2800" dirty="0" smtClean="0"/>
              <a:t>Diagnosis of </a:t>
            </a:r>
            <a:r>
              <a:rPr lang="en-US" sz="2800" dirty="0" err="1"/>
              <a:t>extrapulmonary</a:t>
            </a:r>
            <a:r>
              <a:rPr lang="en-US" sz="2800" dirty="0"/>
              <a:t> tuberculosis with a normal chest x-ray and negative sputum smears and cultures. Travel clearance </a:t>
            </a:r>
            <a:r>
              <a:rPr lang="en-US" sz="2800" dirty="0" smtClean="0"/>
              <a:t>valid </a:t>
            </a:r>
            <a:r>
              <a:rPr lang="en-US" sz="2800" dirty="0"/>
              <a:t>for 3 months from </a:t>
            </a:r>
            <a:r>
              <a:rPr lang="en-US" sz="2800" dirty="0" smtClean="0"/>
              <a:t>date </a:t>
            </a:r>
            <a:r>
              <a:rPr lang="en-US" sz="2800" dirty="0"/>
              <a:t>final cultures are reported as negative</a:t>
            </a:r>
            <a:endParaRPr lang="en-US" dirty="0"/>
          </a:p>
        </p:txBody>
      </p:sp>
      <p:pic>
        <p:nvPicPr>
          <p:cNvPr id="4" name="Picture 3" descr="tb of the sp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804609"/>
            <a:ext cx="3160856" cy="2367591"/>
          </a:xfrm>
          <a:prstGeom prst="rect">
            <a:avLst/>
          </a:prstGeom>
        </p:spPr>
      </p:pic>
      <p:pic>
        <p:nvPicPr>
          <p:cNvPr id="6" name="Picture 5" descr="lymph node t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8744" y="3840208"/>
            <a:ext cx="3113329" cy="2331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 B2 TB, </a:t>
            </a:r>
            <a:r>
              <a:rPr lang="en-US" b="1" dirty="0" err="1" smtClean="0"/>
              <a:t>LTBI</a:t>
            </a:r>
            <a:r>
              <a:rPr lang="en-US" b="1" dirty="0" smtClean="0"/>
              <a:t> Evaluation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lvl="1" indent="0">
              <a:spcBef>
                <a:spcPts val="600"/>
              </a:spcBef>
              <a:buSzPct val="70000"/>
              <a:buNone/>
            </a:pPr>
            <a:r>
              <a:rPr lang="en-US" sz="2800" dirty="0" smtClean="0"/>
              <a:t>Positive </a:t>
            </a:r>
            <a:r>
              <a:rPr lang="en-US" sz="2800" dirty="0" err="1" smtClean="0"/>
              <a:t>IGRA</a:t>
            </a:r>
            <a:r>
              <a:rPr lang="en-US" sz="2800" dirty="0" smtClean="0"/>
              <a:t> or </a:t>
            </a:r>
            <a:r>
              <a:rPr lang="en-US" sz="2800" dirty="0" err="1" smtClean="0"/>
              <a:t>TST</a:t>
            </a:r>
            <a:r>
              <a:rPr lang="en-US" sz="2800" dirty="0" smtClean="0"/>
              <a:t>, normal chest x-ray, no signs or symptoms of TB</a:t>
            </a:r>
          </a:p>
          <a:p>
            <a:pPr marL="91440" lvl="1" indent="0">
              <a:spcBef>
                <a:spcPts val="600"/>
              </a:spcBef>
              <a:buSzPct val="70000"/>
              <a:buNone/>
            </a:pPr>
            <a:r>
              <a:rPr lang="en-US" sz="2800" dirty="0" smtClean="0"/>
              <a:t>Travel clearance valid for 6 months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ositive pp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352800"/>
            <a:ext cx="2947035" cy="1813560"/>
          </a:xfrm>
          <a:prstGeom prst="rect">
            <a:avLst/>
          </a:prstGeom>
        </p:spPr>
      </p:pic>
      <p:pic>
        <p:nvPicPr>
          <p:cNvPr id="5" name="Picture 4" descr="normal chest x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4259580"/>
            <a:ext cx="2443577" cy="18303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4375" t="31396" r="50625" b="19767"/>
          <a:stretch>
            <a:fillRect/>
          </a:stretch>
        </p:blipFill>
        <p:spPr bwMode="auto">
          <a:xfrm>
            <a:off x="5264209" y="3183848"/>
            <a:ext cx="3864688" cy="225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Multiply 6"/>
          <p:cNvSpPr/>
          <p:nvPr/>
        </p:nvSpPr>
        <p:spPr>
          <a:xfrm>
            <a:off x="5264209" y="3429000"/>
            <a:ext cx="228600" cy="3048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Preventing Tuberculosis Overseas Pilot Study (</a:t>
            </a:r>
            <a:r>
              <a:rPr lang="en-US" dirty="0" err="1" smtClean="0"/>
              <a:t>PTOPS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26466"/>
          </a:xfrm>
        </p:spPr>
        <p:txBody>
          <a:bodyPr>
            <a:noAutofit/>
          </a:bodyPr>
          <a:lstStyle/>
          <a:p>
            <a:r>
              <a:rPr lang="en-US" sz="2400" dirty="0" smtClean="0"/>
              <a:t>US bound immigrants from Vietnam</a:t>
            </a:r>
          </a:p>
          <a:p>
            <a:r>
              <a:rPr lang="en-US" sz="2400" dirty="0" smtClean="0"/>
              <a:t>Have </a:t>
            </a:r>
            <a:r>
              <a:rPr lang="en-US" sz="2400" dirty="0"/>
              <a:t>IGRA prior to </a:t>
            </a:r>
            <a:r>
              <a:rPr lang="en-US" sz="2400" dirty="0" smtClean="0"/>
              <a:t>arrival</a:t>
            </a:r>
          </a:p>
          <a:p>
            <a:r>
              <a:rPr lang="en-US" sz="2400" dirty="0" smtClean="0"/>
              <a:t>Study to treat with 3HP by DOT prior to arrival in US</a:t>
            </a:r>
          </a:p>
          <a:p>
            <a:pPr lvl="1"/>
            <a:r>
              <a:rPr lang="en-US" sz="2200" dirty="0" smtClean="0"/>
              <a:t>Encouraged to complete treatment prior to departure</a:t>
            </a:r>
          </a:p>
          <a:p>
            <a:pPr lvl="1"/>
            <a:r>
              <a:rPr lang="en-US" sz="2200" dirty="0" smtClean="0"/>
              <a:t>If do not complete treatment, will be given doses to complete by self administered therapy (SAT)</a:t>
            </a:r>
          </a:p>
          <a:p>
            <a:r>
              <a:rPr lang="en-US" sz="2400" dirty="0" smtClean="0"/>
              <a:t>Make sure to review overseas medical records to see if  client is part of study</a:t>
            </a:r>
          </a:p>
          <a:p>
            <a:r>
              <a:rPr lang="en-US" sz="2400" dirty="0" smtClean="0"/>
              <a:t>Participations will be recorded in the remarks section of the DS-3030</a:t>
            </a:r>
          </a:p>
        </p:txBody>
      </p:sp>
    </p:spTree>
    <p:extLst>
      <p:ext uri="{BB962C8B-B14F-4D97-AF65-F5344CB8AC3E}">
        <p14:creationId xmlns:p14="http://schemas.microsoft.com/office/powerpoint/2010/main" val="35571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PTOPS</a:t>
            </a:r>
            <a:r>
              <a:rPr lang="en-US" dirty="0" smtClean="0"/>
              <a:t>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330441" cy="447886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If treatment completed: given </a:t>
            </a:r>
            <a:r>
              <a:rPr lang="en-US" sz="2600" dirty="0"/>
              <a:t>a certificate.  Everyone </a:t>
            </a:r>
            <a:r>
              <a:rPr lang="en-US" sz="2600" dirty="0" smtClean="0"/>
              <a:t>receives </a:t>
            </a:r>
            <a:r>
              <a:rPr lang="en-US" sz="2600" dirty="0"/>
              <a:t>a treatment status </a:t>
            </a:r>
            <a:r>
              <a:rPr lang="en-US" sz="2600" dirty="0" smtClean="0"/>
              <a:t>card.</a:t>
            </a:r>
          </a:p>
          <a:p>
            <a:r>
              <a:rPr lang="en-US" sz="2600" dirty="0" smtClean="0"/>
              <a:t>If card lost, or you have questions about treatment, call  404-718-5570 or email </a:t>
            </a:r>
            <a:r>
              <a:rPr lang="en-US" sz="2600" dirty="0" smtClean="0">
                <a:hlinkClick r:id="rId2"/>
              </a:rPr>
              <a:t>ptops@cdc.gov</a:t>
            </a:r>
            <a:endParaRPr lang="en-US" sz="2600" dirty="0" smtClean="0"/>
          </a:p>
          <a:p>
            <a:r>
              <a:rPr lang="en-US" sz="2600" dirty="0" smtClean="0"/>
              <a:t>We recommend completing remaining doses by DOT in US</a:t>
            </a:r>
          </a:p>
          <a:p>
            <a:r>
              <a:rPr lang="en-US" sz="2600" dirty="0" smtClean="0"/>
              <a:t>Since this project is part of a US study, these individuals will not need to complete the entire TB medical evaluation unless they have symptoms consistent with active TB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16279" r="46875" b="20930"/>
          <a:stretch>
            <a:fillRect/>
          </a:stretch>
        </p:blipFill>
        <p:spPr bwMode="auto">
          <a:xfrm>
            <a:off x="5029200" y="1981200"/>
            <a:ext cx="3337560" cy="400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 B3 TB, Contact Evaluation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133600"/>
            <a:ext cx="3901441" cy="3735494"/>
          </a:xfrm>
        </p:spPr>
        <p:txBody>
          <a:bodyPr>
            <a:normAutofit/>
          </a:bodyPr>
          <a:lstStyle/>
          <a:p>
            <a:pPr marL="91440" lvl="1" indent="0">
              <a:spcBef>
                <a:spcPts val="600"/>
              </a:spcBef>
              <a:buSzPct val="70000"/>
              <a:buNone/>
            </a:pPr>
            <a:r>
              <a:rPr lang="en-US" sz="2800" dirty="0" smtClean="0"/>
              <a:t>Recent contacts of known TB cases, regardless of IGRA or TST results</a:t>
            </a:r>
          </a:p>
          <a:p>
            <a:pPr marL="91440" lvl="1" indent="0">
              <a:spcBef>
                <a:spcPts val="600"/>
              </a:spcBef>
              <a:buSzPct val="70000"/>
              <a:buNone/>
            </a:pPr>
            <a:endParaRPr lang="en-US" sz="2400" dirty="0" smtClean="0"/>
          </a:p>
          <a:p>
            <a:pPr marL="91440" lvl="1" indent="0">
              <a:spcBef>
                <a:spcPts val="600"/>
              </a:spcBef>
              <a:buSzPct val="70000"/>
              <a:buNone/>
            </a:pPr>
            <a:r>
              <a:rPr lang="en-US" sz="2800" dirty="0" smtClean="0"/>
              <a:t>Travel clearance is valid for 6 months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52800"/>
            <a:ext cx="6172200" cy="98679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Evaluation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initiating and completing exams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755136"/>
              </p:ext>
            </p:extLst>
          </p:nvPr>
        </p:nvGraphicFramePr>
        <p:xfrm>
          <a:off x="381000" y="1846263"/>
          <a:ext cx="8610600" cy="4706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519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do if I don’t have a phone number or address?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463" y="1905000"/>
            <a:ext cx="7711440" cy="4343400"/>
          </a:xfrm>
        </p:spPr>
        <p:txBody>
          <a:bodyPr>
            <a:noAutofit/>
          </a:bodyPr>
          <a:lstStyle/>
          <a:p>
            <a:r>
              <a:rPr lang="en-US" sz="2600" dirty="0" smtClean="0"/>
              <a:t>Reach out as soon as possible</a:t>
            </a:r>
          </a:p>
          <a:p>
            <a:pPr lvl="2"/>
            <a:r>
              <a:rPr lang="en-US" sz="2400" dirty="0" smtClean="0"/>
              <a:t>Contact info is most likely temporary</a:t>
            </a:r>
          </a:p>
          <a:p>
            <a:pPr lvl="2"/>
            <a:r>
              <a:rPr lang="en-US" sz="2400" dirty="0" smtClean="0"/>
              <a:t>Sooner you reach out, more likely it is to be correct</a:t>
            </a:r>
          </a:p>
          <a:p>
            <a:r>
              <a:rPr lang="en-US" sz="2600" dirty="0" smtClean="0"/>
              <a:t>Attempt a home visit as soon as possible</a:t>
            </a:r>
          </a:p>
          <a:p>
            <a:pPr lvl="2"/>
            <a:r>
              <a:rPr lang="en-US" sz="2400" dirty="0" smtClean="0"/>
              <a:t>Leave a note if no one is home</a:t>
            </a:r>
          </a:p>
          <a:p>
            <a:r>
              <a:rPr lang="en-US" sz="2600" dirty="0" smtClean="0"/>
              <a:t>Send a certified letter to the address on file (if any)</a:t>
            </a:r>
          </a:p>
          <a:p>
            <a:r>
              <a:rPr lang="en-US" sz="2600" dirty="0" smtClean="0"/>
              <a:t>Check for an email address</a:t>
            </a:r>
          </a:p>
          <a:p>
            <a:r>
              <a:rPr lang="en-US" sz="2600" dirty="0" smtClean="0"/>
              <a:t>Check scanned documents for handwritten information</a:t>
            </a:r>
          </a:p>
          <a:p>
            <a:r>
              <a:rPr lang="en-US" sz="2600" dirty="0" smtClean="0"/>
              <a:t>Document all </a:t>
            </a:r>
            <a:r>
              <a:rPr lang="en-US" sz="2600" dirty="0"/>
              <a:t>of your attempts (at least 3</a:t>
            </a:r>
            <a:r>
              <a:rPr lang="en-US" sz="2600" dirty="0" smtClean="0"/>
              <a:t>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0785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 top tub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8040" y="4849394"/>
            <a:ext cx="2110740" cy="1386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63044"/>
            <a:ext cx="7467600" cy="1143000"/>
          </a:xfrm>
        </p:spPr>
        <p:txBody>
          <a:bodyPr/>
          <a:lstStyle/>
          <a:p>
            <a:r>
              <a:rPr lang="en-US" b="1" dirty="0" smtClean="0"/>
              <a:t>Class B0 and B1 TB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503" y="1848539"/>
            <a:ext cx="6226277" cy="35616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 smtClean="0"/>
              <a:t>Consider </a:t>
            </a:r>
            <a:r>
              <a:rPr lang="en-US" sz="3200" b="1" dirty="0" smtClean="0"/>
              <a:t>every</a:t>
            </a:r>
            <a:r>
              <a:rPr lang="en-US" sz="3200" dirty="0" smtClean="0"/>
              <a:t> Class B0 and B1 immigrant as a presumptive case of TB</a:t>
            </a:r>
          </a:p>
          <a:p>
            <a:r>
              <a:rPr lang="en-US" sz="3200" dirty="0" smtClean="0"/>
              <a:t>Required follow-up evaluations:</a:t>
            </a:r>
          </a:p>
          <a:p>
            <a:pPr lvl="1"/>
            <a:r>
              <a:rPr lang="en-US" sz="2600" dirty="0" smtClean="0"/>
              <a:t>TB Health History and TB 512 </a:t>
            </a:r>
          </a:p>
          <a:p>
            <a:pPr lvl="1"/>
            <a:r>
              <a:rPr lang="en-US" sz="2600" dirty="0" smtClean="0"/>
              <a:t>Sputum Collection x 3</a:t>
            </a:r>
          </a:p>
          <a:p>
            <a:pPr lvl="1"/>
            <a:r>
              <a:rPr lang="en-US" sz="2600" dirty="0" smtClean="0"/>
              <a:t>Chest x-ray</a:t>
            </a:r>
          </a:p>
          <a:p>
            <a:pPr lvl="1"/>
            <a:r>
              <a:rPr lang="en-US" sz="2600" dirty="0" smtClean="0"/>
              <a:t>TB testing – see next slide</a:t>
            </a:r>
          </a:p>
          <a:p>
            <a:pPr lvl="1"/>
            <a:r>
              <a:rPr lang="en-US" sz="2600" dirty="0" smtClean="0"/>
              <a:t>Modified Isolation</a:t>
            </a:r>
          </a:p>
          <a:p>
            <a:endParaRPr lang="en-US" dirty="0"/>
          </a:p>
        </p:txBody>
      </p:sp>
      <p:pic>
        <p:nvPicPr>
          <p:cNvPr id="4" name="Picture 3" descr="pp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0190" y="3380331"/>
            <a:ext cx="2110740" cy="1386840"/>
          </a:xfrm>
          <a:prstGeom prst="rect">
            <a:avLst/>
          </a:prstGeom>
        </p:spPr>
      </p:pic>
      <p:pic>
        <p:nvPicPr>
          <p:cNvPr id="6" name="Picture 5" descr="sputum specimen contain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01840" y="4073751"/>
            <a:ext cx="1714500" cy="1714500"/>
          </a:xfrm>
          <a:prstGeom prst="rect">
            <a:avLst/>
          </a:prstGeom>
        </p:spPr>
      </p:pic>
      <p:pic>
        <p:nvPicPr>
          <p:cNvPr id="7" name="Picture 6" descr="chest xra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67550" y="2233521"/>
            <a:ext cx="178308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for Class B0 and B1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IGRA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22960" y="2438400"/>
            <a:ext cx="3444240" cy="3970865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Needed</a:t>
            </a:r>
            <a:r>
              <a:rPr lang="en-US" sz="2400" dirty="0"/>
              <a:t> for those with a positive or negative </a:t>
            </a:r>
            <a:r>
              <a:rPr lang="en-US" sz="2400" dirty="0" err="1"/>
              <a:t>TST</a:t>
            </a:r>
            <a:r>
              <a:rPr lang="en-US" sz="2400" dirty="0"/>
              <a:t> or negative </a:t>
            </a:r>
            <a:r>
              <a:rPr lang="en-US" sz="2400" dirty="0" err="1"/>
              <a:t>IGRA</a:t>
            </a:r>
            <a:endParaRPr lang="en-US" sz="2400" dirty="0"/>
          </a:p>
          <a:p>
            <a:r>
              <a:rPr lang="en-US" sz="2400" b="1" dirty="0"/>
              <a:t>Not needed </a:t>
            </a:r>
            <a:r>
              <a:rPr lang="en-US" sz="2400" dirty="0" smtClean="0"/>
              <a:t>if</a:t>
            </a:r>
            <a:endParaRPr lang="en-US" sz="2400" b="1" dirty="0" smtClean="0"/>
          </a:p>
          <a:p>
            <a:pPr lvl="1"/>
            <a:r>
              <a:rPr lang="en-US" sz="2400" dirty="0" smtClean="0"/>
              <a:t>documentation </a:t>
            </a:r>
            <a:r>
              <a:rPr lang="en-US" sz="2400" dirty="0"/>
              <a:t>of a </a:t>
            </a:r>
            <a:r>
              <a:rPr lang="en-US" sz="2400" b="1" dirty="0"/>
              <a:t>positive </a:t>
            </a:r>
            <a:r>
              <a:rPr lang="en-US" sz="2400" dirty="0" err="1" smtClean="0"/>
              <a:t>IGRA</a:t>
            </a:r>
            <a:endParaRPr lang="en-US" sz="2400" dirty="0" smtClean="0"/>
          </a:p>
          <a:p>
            <a:pPr lvl="1"/>
            <a:r>
              <a:rPr lang="en-US" sz="2400" dirty="0" smtClean="0"/>
              <a:t>documentation </a:t>
            </a:r>
            <a:r>
              <a:rPr lang="en-US" sz="2400" dirty="0"/>
              <a:t>of successfully completed TB treatment</a:t>
            </a:r>
          </a:p>
          <a:p>
            <a:r>
              <a:rPr lang="en-US" sz="2400" dirty="0"/>
              <a:t>Use a </a:t>
            </a:r>
            <a:r>
              <a:rPr lang="en-US" sz="2400" dirty="0" err="1"/>
              <a:t>TST</a:t>
            </a:r>
            <a:r>
              <a:rPr lang="en-US" sz="2400" dirty="0"/>
              <a:t> in place of an </a:t>
            </a:r>
            <a:r>
              <a:rPr lang="en-US" sz="2400" dirty="0" err="1"/>
              <a:t>IGRA</a:t>
            </a:r>
            <a:r>
              <a:rPr lang="en-US" sz="2400" dirty="0"/>
              <a:t> if client is &lt;2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4099560" cy="736282"/>
          </a:xfrm>
        </p:spPr>
        <p:txBody>
          <a:bodyPr>
            <a:noAutofit/>
          </a:bodyPr>
          <a:lstStyle/>
          <a:p>
            <a:r>
              <a:rPr lang="en-US" sz="3200" dirty="0" smtClean="0"/>
              <a:t>Modified Isolation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73272" y="2425018"/>
            <a:ext cx="3489960" cy="3286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Place on modified isolation until you receive…</a:t>
            </a:r>
          </a:p>
          <a:p>
            <a:pPr lvl="1"/>
            <a:r>
              <a:rPr lang="en-US" sz="2400" dirty="0" smtClean="0"/>
              <a:t>chest x-ray report</a:t>
            </a:r>
          </a:p>
          <a:p>
            <a:pPr lvl="1"/>
            <a:r>
              <a:rPr lang="en-US" sz="2400" dirty="0" smtClean="0"/>
              <a:t>sputum smear results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92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863840" cy="1450757"/>
          </a:xfrm>
        </p:spPr>
        <p:txBody>
          <a:bodyPr/>
          <a:lstStyle/>
          <a:p>
            <a:r>
              <a:rPr lang="en-US" dirty="0" smtClean="0"/>
              <a:t>Program Evaluation Focus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254241" cy="18880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TB Program</a:t>
            </a:r>
          </a:p>
          <a:p>
            <a:pPr lvl="1"/>
            <a:r>
              <a:rPr lang="en-US" sz="2600" dirty="0" smtClean="0"/>
              <a:t>National targets for performance in evaluating individuals with a TB Classification</a:t>
            </a:r>
          </a:p>
          <a:p>
            <a:r>
              <a:rPr lang="en-US" sz="2800" dirty="0" smtClean="0"/>
              <a:t>The current data: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27387"/>
              </p:ext>
            </p:extLst>
          </p:nvPr>
        </p:nvGraphicFramePr>
        <p:xfrm>
          <a:off x="741447" y="3699387"/>
          <a:ext cx="7706826" cy="2286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9236">
                  <a:extLst>
                    <a:ext uri="{9D8B030D-6E8A-4147-A177-3AD203B41FA5}">
                      <a16:colId xmlns:a16="http://schemas.microsoft.com/office/drawing/2014/main" val="3319175473"/>
                    </a:ext>
                  </a:extLst>
                </a:gridCol>
                <a:gridCol w="3001606">
                  <a:extLst>
                    <a:ext uri="{9D8B030D-6E8A-4147-A177-3AD203B41FA5}">
                      <a16:colId xmlns:a16="http://schemas.microsoft.com/office/drawing/2014/main" val="2354261260"/>
                    </a:ext>
                  </a:extLst>
                </a:gridCol>
                <a:gridCol w="1135743">
                  <a:extLst>
                    <a:ext uri="{9D8B030D-6E8A-4147-A177-3AD203B41FA5}">
                      <a16:colId xmlns:a16="http://schemas.microsoft.com/office/drawing/2014/main" val="3559897285"/>
                    </a:ext>
                  </a:extLst>
                </a:gridCol>
                <a:gridCol w="1460241">
                  <a:extLst>
                    <a:ext uri="{9D8B030D-6E8A-4147-A177-3AD203B41FA5}">
                      <a16:colId xmlns:a16="http://schemas.microsoft.com/office/drawing/2014/main" val="2760730730"/>
                    </a:ext>
                  </a:extLst>
                </a:gridCol>
              </a:tblGrid>
              <a:tr h="98464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Indicator and time frame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National 2020 Goal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Virginia </a:t>
                      </a:r>
                      <a:r>
                        <a:rPr lang="en-US" sz="1800" dirty="0" smtClean="0">
                          <a:effectLst/>
                        </a:rPr>
                        <a:t>2017 </a:t>
                      </a:r>
                      <a:r>
                        <a:rPr lang="en-US" sz="1800" dirty="0">
                          <a:effectLst/>
                        </a:rPr>
                        <a:t>Performance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9718297"/>
                  </a:ext>
                </a:extLst>
              </a:tr>
              <a:tr h="6506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Exam initiation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Within 30 days of notification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84%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58.1%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6154683"/>
                  </a:ext>
                </a:extLst>
              </a:tr>
              <a:tr h="6506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Exam completion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Within 90 days of notification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76%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33.5%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5508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3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vov98906\Local Settings\Temporary Internet Files\Content.IE5\GMCNAEJI\MC900441568[1].wmf"/>
          <p:cNvPicPr>
            <a:picLocks noChangeAspect="1" noChangeArrowheads="1"/>
          </p:cNvPicPr>
          <p:nvPr/>
        </p:nvPicPr>
        <p:blipFill>
          <a:blip r:embed="rId2" cstate="print"/>
          <a:srcRect r="-1818"/>
          <a:stretch>
            <a:fillRect/>
          </a:stretch>
        </p:blipFill>
        <p:spPr bwMode="auto">
          <a:xfrm>
            <a:off x="2438400" y="381000"/>
            <a:ext cx="4267200" cy="40668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48006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Do </a:t>
            </a:r>
            <a:r>
              <a:rPr lang="en-US" sz="3600" b="1" u="sng" dirty="0" smtClean="0"/>
              <a:t>NOT</a:t>
            </a:r>
            <a:r>
              <a:rPr lang="en-US" sz="3600" dirty="0" smtClean="0"/>
              <a:t> begin treatment for TB Infection (</a:t>
            </a:r>
            <a:r>
              <a:rPr lang="en-US" sz="3600" dirty="0" err="1" smtClean="0"/>
              <a:t>LTBI</a:t>
            </a:r>
            <a:r>
              <a:rPr lang="en-US" sz="3600" dirty="0" smtClean="0"/>
              <a:t>) until final culture reports are received!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your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362200"/>
            <a:ext cx="7543801" cy="3506894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You receive a B1 notification: What do you do?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442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 B2 TB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787641" cy="43264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Required follow-up evaluations:</a:t>
            </a:r>
          </a:p>
          <a:p>
            <a:pPr lvl="1"/>
            <a:r>
              <a:rPr lang="en-US" sz="2400" dirty="0" smtClean="0"/>
              <a:t>TB Health History and TB 512</a:t>
            </a:r>
          </a:p>
          <a:p>
            <a:pPr lvl="1"/>
            <a:r>
              <a:rPr lang="en-US" sz="2400" dirty="0" err="1" smtClean="0"/>
              <a:t>IGRA</a:t>
            </a:r>
            <a:r>
              <a:rPr lang="en-US" sz="2400" dirty="0" smtClean="0"/>
              <a:t> </a:t>
            </a:r>
          </a:p>
          <a:p>
            <a:pPr lvl="4"/>
            <a:r>
              <a:rPr lang="en-US" sz="2200" dirty="0" smtClean="0"/>
              <a:t>Not </a:t>
            </a:r>
            <a:r>
              <a:rPr lang="en-US" sz="2200" dirty="0"/>
              <a:t>needed if </a:t>
            </a:r>
            <a:r>
              <a:rPr lang="en-US" sz="2200" dirty="0" smtClean="0"/>
              <a:t>documentation </a:t>
            </a:r>
            <a:r>
              <a:rPr lang="en-US" sz="2200" dirty="0"/>
              <a:t>of a </a:t>
            </a:r>
            <a:r>
              <a:rPr lang="en-US" sz="2200" b="1" dirty="0"/>
              <a:t>positive </a:t>
            </a:r>
            <a:r>
              <a:rPr lang="en-US" sz="2200" dirty="0" smtClean="0"/>
              <a:t>IGRA</a:t>
            </a:r>
            <a:endParaRPr lang="en-US" sz="2200" dirty="0"/>
          </a:p>
          <a:p>
            <a:pPr lvl="4"/>
            <a:r>
              <a:rPr lang="en-US" sz="2200" dirty="0" err="1" smtClean="0"/>
              <a:t>IGRA</a:t>
            </a:r>
            <a:r>
              <a:rPr lang="en-US" sz="2200" dirty="0" smtClean="0"/>
              <a:t> recommended if </a:t>
            </a:r>
            <a:r>
              <a:rPr lang="en-US" sz="2200" dirty="0" err="1" smtClean="0"/>
              <a:t>TST</a:t>
            </a:r>
            <a:r>
              <a:rPr lang="en-US" sz="2200" dirty="0" smtClean="0"/>
              <a:t> was the test used overseas</a:t>
            </a:r>
          </a:p>
          <a:p>
            <a:pPr lvl="4"/>
            <a:r>
              <a:rPr lang="en-US" sz="2200" dirty="0" err="1" smtClean="0"/>
              <a:t>TST</a:t>
            </a:r>
            <a:r>
              <a:rPr lang="en-US" sz="2200" dirty="0" smtClean="0"/>
              <a:t> for those less than 2</a:t>
            </a:r>
          </a:p>
          <a:p>
            <a:pPr lvl="1"/>
            <a:r>
              <a:rPr lang="en-US" sz="2400" dirty="0" smtClean="0"/>
              <a:t>Chest x-ray if </a:t>
            </a:r>
            <a:r>
              <a:rPr lang="en-US" sz="2400" dirty="0" err="1" smtClean="0"/>
              <a:t>IGRA</a:t>
            </a:r>
            <a:r>
              <a:rPr lang="en-US" sz="2400" dirty="0" smtClean="0"/>
              <a:t> or </a:t>
            </a:r>
            <a:r>
              <a:rPr lang="en-US" sz="2400" dirty="0" err="1" smtClean="0"/>
              <a:t>TST</a:t>
            </a:r>
            <a:r>
              <a:rPr lang="en-US" sz="2400" dirty="0" smtClean="0"/>
              <a:t> positive, or if symptomatic</a:t>
            </a:r>
          </a:p>
          <a:p>
            <a:pPr lvl="1"/>
            <a:r>
              <a:rPr lang="en-US" sz="2400" dirty="0" smtClean="0"/>
              <a:t>Sputum collection x3 if abnormal chest x-ray result or symptomatic</a:t>
            </a:r>
          </a:p>
          <a:p>
            <a:pPr lvl="1"/>
            <a:r>
              <a:rPr lang="en-US" sz="2400" dirty="0" smtClean="0"/>
              <a:t>Begin treatment for </a:t>
            </a:r>
            <a:r>
              <a:rPr lang="en-US" sz="2400" dirty="0" err="1" smtClean="0"/>
              <a:t>LTBI</a:t>
            </a:r>
            <a:r>
              <a:rPr lang="en-US" sz="2400" dirty="0" smtClean="0"/>
              <a:t> if </a:t>
            </a:r>
            <a:r>
              <a:rPr lang="en-US" sz="2400" dirty="0" err="1" smtClean="0"/>
              <a:t>IGRA</a:t>
            </a:r>
            <a:r>
              <a:rPr lang="en-US" sz="2400" dirty="0" smtClean="0"/>
              <a:t> or </a:t>
            </a:r>
            <a:r>
              <a:rPr lang="en-US" sz="2400" dirty="0" err="1" smtClean="0"/>
              <a:t>TST</a:t>
            </a:r>
            <a:r>
              <a:rPr lang="en-US" sz="2400" dirty="0" smtClean="0"/>
              <a:t> positive, normal x-ray and no symptoms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your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362200"/>
            <a:ext cx="7543801" cy="3506894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You receive a B2 notification:  What do you do?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381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 </a:t>
            </a:r>
            <a:r>
              <a:rPr lang="en-US" b="1" dirty="0" smtClean="0"/>
              <a:t>B3 </a:t>
            </a:r>
            <a:r>
              <a:rPr lang="en-US" b="1" dirty="0" smtClean="0"/>
              <a:t>TB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711441" cy="455506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Required follow-up evaluations:</a:t>
            </a:r>
          </a:p>
          <a:p>
            <a:r>
              <a:rPr lang="en-US" sz="2600" dirty="0" smtClean="0"/>
              <a:t>TB Health History and TB 512</a:t>
            </a:r>
          </a:p>
          <a:p>
            <a:r>
              <a:rPr lang="en-US" sz="2600" dirty="0" smtClean="0"/>
              <a:t>A repeat IGRA or TST (if &lt;2) a minimum of 10 weeks after contact broken with source case</a:t>
            </a:r>
          </a:p>
          <a:p>
            <a:pPr lvl="2"/>
            <a:r>
              <a:rPr lang="en-US" sz="2400" dirty="0" smtClean="0"/>
              <a:t>These individuals should have documentation which includes:</a:t>
            </a:r>
          </a:p>
          <a:p>
            <a:pPr lvl="6"/>
            <a:r>
              <a:rPr lang="en-US" sz="2400" dirty="0" smtClean="0"/>
              <a:t>Size of the </a:t>
            </a:r>
            <a:r>
              <a:rPr lang="en-US" sz="2400" dirty="0" err="1" smtClean="0"/>
              <a:t>TST</a:t>
            </a:r>
            <a:r>
              <a:rPr lang="en-US" sz="2400" dirty="0" smtClean="0"/>
              <a:t> or </a:t>
            </a:r>
            <a:r>
              <a:rPr lang="en-US" sz="2400" dirty="0" err="1" smtClean="0"/>
              <a:t>IGRA</a:t>
            </a:r>
            <a:r>
              <a:rPr lang="en-US" sz="2400" dirty="0" smtClean="0"/>
              <a:t> response</a:t>
            </a:r>
          </a:p>
          <a:p>
            <a:pPr lvl="6"/>
            <a:r>
              <a:rPr lang="en-US" sz="2400" dirty="0" smtClean="0"/>
              <a:t>Information about the source case: Name, Alien ID#</a:t>
            </a:r>
          </a:p>
          <a:p>
            <a:pPr lvl="6"/>
            <a:r>
              <a:rPr lang="en-US" sz="2400" dirty="0" smtClean="0"/>
              <a:t>Relationship to the case</a:t>
            </a:r>
          </a:p>
          <a:p>
            <a:pPr lvl="6"/>
            <a:r>
              <a:rPr lang="en-US" sz="2400" dirty="0" smtClean="0"/>
              <a:t>Type of TB</a:t>
            </a:r>
          </a:p>
          <a:p>
            <a:r>
              <a:rPr lang="en-US" sz="2600" dirty="0" smtClean="0"/>
              <a:t>Additional testing (x-ray, sputum, etc) as indicated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6172200" cy="98679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TB Follow Up Form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improve district performance?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349298"/>
              </p:ext>
            </p:extLst>
          </p:nvPr>
        </p:nvGraphicFramePr>
        <p:xfrm>
          <a:off x="228600" y="1846263"/>
          <a:ext cx="8686800" cy="447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18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Follow Up Forms</a:t>
            </a:r>
            <a:endParaRPr lang="en-US" dirty="0"/>
          </a:p>
        </p:txBody>
      </p:sp>
      <p:pic>
        <p:nvPicPr>
          <p:cNvPr id="4" name="Content Placeholder 3" descr="action requir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38600" y="3276600"/>
            <a:ext cx="4058708" cy="2873018"/>
          </a:xfrm>
        </p:spPr>
      </p:pic>
      <p:sp>
        <p:nvSpPr>
          <p:cNvPr id="5" name="TextBox 4"/>
          <p:cNvSpPr txBox="1"/>
          <p:nvPr/>
        </p:nvSpPr>
        <p:spPr>
          <a:xfrm>
            <a:off x="842625" y="21336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Any individual identified with a TB classification must have a TB Follow Up Form completed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" y="5029200"/>
            <a:ext cx="7589520" cy="1706880"/>
          </a:xfrm>
        </p:spPr>
        <p:txBody>
          <a:bodyPr>
            <a:noAutofit/>
          </a:bodyPr>
          <a:lstStyle/>
          <a:p>
            <a:r>
              <a:rPr lang="en-US" dirty="0"/>
              <a:t>The top portion of the form will already be completed by </a:t>
            </a:r>
            <a:r>
              <a:rPr lang="en-US" dirty="0" smtClean="0"/>
              <a:t>EDN</a:t>
            </a:r>
            <a:br>
              <a:rPr lang="en-US" dirty="0" smtClean="0"/>
            </a:br>
            <a:r>
              <a:rPr lang="en-US" sz="18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Enter the first date of clinical activity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196" t="18725" r="8995"/>
          <a:stretch/>
        </p:blipFill>
        <p:spPr>
          <a:xfrm>
            <a:off x="101048" y="317889"/>
            <a:ext cx="8991600" cy="4073808"/>
          </a:xfrm>
          <a:prstGeom prst="rect">
            <a:avLst/>
          </a:prstGeom>
        </p:spPr>
      </p:pic>
      <p:sp>
        <p:nvSpPr>
          <p:cNvPr id="12" name="Left Arrow 11"/>
          <p:cNvSpPr/>
          <p:nvPr/>
        </p:nvSpPr>
        <p:spPr>
          <a:xfrm>
            <a:off x="5791200" y="4038600"/>
            <a:ext cx="2438400" cy="3530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Percent</a:t>
            </a:r>
            <a:r>
              <a:rPr lang="en-US" sz="3600" dirty="0" smtClean="0"/>
              <a:t> of immigrants and refugees with abnormal chest x-rays read overseas as consistent with TB </a:t>
            </a:r>
            <a:r>
              <a:rPr lang="en-US" sz="3600" b="1" dirty="0" smtClean="0"/>
              <a:t>who initiated medical examination within 30 days of notification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47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State/Local Health Department and Clinic Responsibilities in EDN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2960" y="2209800"/>
            <a:ext cx="4282440" cy="44196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Submit TB follow-up worksheets on all notifications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Submit addresses of those who move so they can receive appropriate care</a:t>
            </a:r>
            <a:endParaRPr lang="en-US" sz="3000" dirty="0"/>
          </a:p>
        </p:txBody>
      </p:sp>
      <p:sp>
        <p:nvSpPr>
          <p:cNvPr id="3" name="Explosion 1 2"/>
          <p:cNvSpPr/>
          <p:nvPr/>
        </p:nvSpPr>
        <p:spPr>
          <a:xfrm>
            <a:off x="5715000" y="2362200"/>
            <a:ext cx="3124200" cy="326859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*</a:t>
            </a:r>
            <a:r>
              <a:rPr lang="en-US" sz="2100" b="1" dirty="0">
                <a:solidFill>
                  <a:schemeClr val="bg1"/>
                </a:solidFill>
              </a:rPr>
              <a:t>CDC COOPERATIVE AGREEMENT</a:t>
            </a:r>
            <a:r>
              <a:rPr lang="en-US" b="1" dirty="0">
                <a:solidFill>
                  <a:schemeClr val="bg1"/>
                </a:solidFill>
              </a:rPr>
              <a:t>*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87" y="1734048"/>
            <a:ext cx="8994913" cy="37502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Testing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1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5888" y="4358235"/>
            <a:ext cx="8047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US Review of Pre-Immigration </a:t>
            </a:r>
            <a:r>
              <a:rPr lang="en-US" sz="2400" dirty="0" err="1" smtClean="0"/>
              <a:t>CXR</a:t>
            </a:r>
            <a:r>
              <a:rPr lang="en-US" sz="2400" dirty="0" smtClean="0"/>
              <a:t> should not be a repeat of what is documented on the overseas medical exam.  It is an evaluation of what a US doctor sees on the overseas x-rays.  Unless a US doctor specifically reads the film, you should mark “Unknown”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89" y="976902"/>
            <a:ext cx="8047672" cy="338133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35889" y="976902"/>
            <a:ext cx="3086576" cy="3381334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024" y="102322"/>
            <a:ext cx="7543800" cy="899161"/>
          </a:xfrm>
        </p:spPr>
        <p:txBody>
          <a:bodyPr/>
          <a:lstStyle/>
          <a:p>
            <a:r>
              <a:rPr lang="en-US" dirty="0" smtClean="0"/>
              <a:t>Chest X-Ray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28601"/>
            <a:ext cx="7543800" cy="6873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20685" y="1033273"/>
            <a:ext cx="3703320" cy="736282"/>
          </a:xfrm>
        </p:spPr>
        <p:txBody>
          <a:bodyPr>
            <a:noAutofit/>
          </a:bodyPr>
          <a:lstStyle/>
          <a:p>
            <a:r>
              <a:rPr lang="en-US" sz="2400" dirty="0" smtClean="0"/>
              <a:t>Overseas medical exam (</a:t>
            </a:r>
            <a:r>
              <a:rPr lang="en-US" sz="2400" dirty="0" err="1" smtClean="0"/>
              <a:t>EDN</a:t>
            </a:r>
            <a:r>
              <a:rPr lang="en-US" sz="2400" dirty="0" smtClean="0"/>
              <a:t> paperwork)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2024"/>
          <a:stretch/>
        </p:blipFill>
        <p:spPr>
          <a:xfrm>
            <a:off x="380999" y="1886863"/>
            <a:ext cx="4814601" cy="376775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216812" y="685800"/>
            <a:ext cx="3703320" cy="994617"/>
          </a:xfrm>
        </p:spPr>
        <p:txBody>
          <a:bodyPr>
            <a:noAutofit/>
          </a:bodyPr>
          <a:lstStyle/>
          <a:p>
            <a:r>
              <a:rPr lang="en-US" sz="2400" dirty="0" smtClean="0"/>
              <a:t>US Report of domestic chest x-ray                    Date of X-ray 2/20/19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238421" y="1908471"/>
            <a:ext cx="3391786" cy="3930812"/>
          </a:xfrm>
        </p:spPr>
        <p:txBody>
          <a:bodyPr>
            <a:normAutofit/>
          </a:bodyPr>
          <a:lstStyle/>
          <a:p>
            <a:r>
              <a:rPr lang="en-US" dirty="0" smtClean="0"/>
              <a:t>Comparison: 1/15/2019</a:t>
            </a:r>
          </a:p>
          <a:p>
            <a:r>
              <a:rPr lang="en-US" dirty="0" smtClean="0"/>
              <a:t>Findings: View compared with prior study date of 1/15/19. Persistent reticular markings.  No new consolidation or cavities.  </a:t>
            </a:r>
          </a:p>
          <a:p>
            <a:r>
              <a:rPr lang="en-US" dirty="0" smtClean="0"/>
              <a:t>Impression:  Persistent reticular markings are unchanged from previous study.  Could be related to Tuberculosis.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7212" y="5654617"/>
            <a:ext cx="333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Date of this x-ray is 1/15/19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53993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46" y="1600200"/>
            <a:ext cx="8886554" cy="3733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0960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Chest X-Ray information</a:t>
            </a:r>
            <a:br>
              <a:rPr lang="en-US" dirty="0" smtClean="0"/>
            </a:br>
            <a:r>
              <a:rPr lang="en-US" dirty="0" smtClean="0"/>
              <a:t>Scenario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2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974981"/>
            <a:ext cx="762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Use the comparison box to document when a comparison of the overseas x-ray and the US x-ray is requested.  If you don’t have the pre-immigration x-ray, mark Unknown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8904"/>
            <a:ext cx="8651599" cy="36350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239000" y="166322"/>
            <a:ext cx="1600200" cy="3796077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5997"/>
          <a:stretch/>
        </p:blipFill>
        <p:spPr>
          <a:xfrm>
            <a:off x="3429000" y="85053"/>
            <a:ext cx="5486400" cy="6772947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42900" y="76200"/>
            <a:ext cx="2400300" cy="1051559"/>
          </a:xfrm>
        </p:spPr>
        <p:txBody>
          <a:bodyPr/>
          <a:lstStyle/>
          <a:p>
            <a:r>
              <a:rPr lang="en-US" dirty="0" smtClean="0"/>
              <a:t>Treatment Information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228600" y="1127759"/>
            <a:ext cx="2514600" cy="5577841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Indicate </a:t>
            </a:r>
            <a:r>
              <a:rPr lang="en-US" sz="2400" dirty="0" smtClean="0"/>
              <a:t>if TB </a:t>
            </a:r>
            <a:r>
              <a:rPr lang="en-US" sz="2400" dirty="0"/>
              <a:t>treatment was completed overseas prior to U.S. arrival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Indicate if treatment </a:t>
            </a:r>
            <a:r>
              <a:rPr lang="en-US" sz="2400" dirty="0"/>
              <a:t>was for TB disease or </a:t>
            </a:r>
            <a:r>
              <a:rPr lang="en-US" sz="2400" dirty="0" smtClean="0"/>
              <a:t>infection</a:t>
            </a:r>
            <a:endParaRPr lang="en-US" sz="2400" dirty="0"/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Enter treatment start and end dates, if known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Indicate how treatment was reported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Indicate whether or not a standard treatment regimen was </a:t>
            </a:r>
            <a:r>
              <a:rPr lang="en-US" sz="2400" dirty="0" smtClean="0"/>
              <a:t>used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301" t="2688" b="11571"/>
          <a:stretch/>
        </p:blipFill>
        <p:spPr>
          <a:xfrm>
            <a:off x="4191000" y="19878"/>
            <a:ext cx="4857750" cy="6076122"/>
          </a:xfrm>
          <a:prstGeom prst="rect">
            <a:avLst/>
          </a:prstGeom>
        </p:spPr>
      </p:pic>
      <p:sp>
        <p:nvSpPr>
          <p:cNvPr id="3" name="Content Placeholder 9"/>
          <p:cNvSpPr txBox="1">
            <a:spLocks/>
          </p:cNvSpPr>
          <p:nvPr/>
        </p:nvSpPr>
        <p:spPr>
          <a:xfrm>
            <a:off x="162684" y="533400"/>
            <a:ext cx="3703638" cy="5334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42900" y="228600"/>
            <a:ext cx="2400300" cy="6324600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Indicate whether or not the patient arrived on TB treatment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Indicate whether treatment is for TB disease or </a:t>
            </a:r>
            <a:r>
              <a:rPr lang="en-US" sz="2400" dirty="0" smtClean="0"/>
              <a:t>infection</a:t>
            </a:r>
            <a:endParaRPr lang="en-US" sz="2400" dirty="0"/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Enter treatment start dates, if known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Indicate whether or not there are treatment </a:t>
            </a:r>
            <a:r>
              <a:rPr lang="en-US" sz="2400" dirty="0" smtClean="0"/>
              <a:t>concerns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637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8915400" cy="32021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information about Sputum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11982"/>
            <a:ext cx="9144000" cy="2734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0"/>
            <a:ext cx="7712108" cy="26337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106607"/>
            <a:ext cx="7543800" cy="822961"/>
          </a:xfrm>
        </p:spPr>
        <p:txBody>
          <a:bodyPr/>
          <a:lstStyle/>
          <a:p>
            <a:r>
              <a:rPr lang="en-US" dirty="0" smtClean="0"/>
              <a:t>Evaluation Disposition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7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Percent</a:t>
            </a:r>
            <a:r>
              <a:rPr lang="en-US" sz="3600" dirty="0" smtClean="0"/>
              <a:t> of immigrants and refugees with abnormal chest x-rays read overseas as consistent with TB </a:t>
            </a:r>
            <a:r>
              <a:rPr lang="en-US" sz="3600" b="1" dirty="0" smtClean="0"/>
              <a:t>who completed medical examination within 90 days of notification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78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7391400" cy="6556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District EDN Access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284" y="1905000"/>
            <a:ext cx="7784690" cy="3886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TB and Newcomer Health Program expects:</a:t>
            </a:r>
          </a:p>
          <a:p>
            <a:pPr lvl="1"/>
            <a:r>
              <a:rPr lang="en-US" sz="2800" dirty="0" smtClean="0"/>
              <a:t>2 individuals for TB notifications</a:t>
            </a:r>
          </a:p>
          <a:p>
            <a:pPr lvl="1"/>
            <a:r>
              <a:rPr lang="en-US" sz="2800" dirty="0" smtClean="0"/>
              <a:t>1 individual for Refugee paperwork (if applicable)</a:t>
            </a:r>
          </a:p>
          <a:p>
            <a:r>
              <a:rPr lang="en-US" sz="3200" dirty="0" smtClean="0"/>
              <a:t>Multiple people for cross coverage</a:t>
            </a:r>
          </a:p>
          <a:p>
            <a:r>
              <a:rPr lang="en-US" sz="3200" dirty="0" smtClean="0"/>
              <a:t>No limit to the number of people who can have access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862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Diagnosis </a:t>
            </a:r>
            <a:r>
              <a:rPr lang="en-US" sz="4000" b="1" u="sng" dirty="0" smtClean="0"/>
              <a:t>must</a:t>
            </a:r>
            <a:r>
              <a:rPr lang="en-US" sz="4000" dirty="0" smtClean="0"/>
              <a:t> be indicated in order for form to be submitted in </a:t>
            </a:r>
            <a:r>
              <a:rPr lang="en-US" sz="4000" dirty="0" err="1" smtClean="0"/>
              <a:t>EDN</a:t>
            </a:r>
            <a:endParaRPr lang="en-US" sz="40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8" y="2317961"/>
            <a:ext cx="9126503" cy="987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9801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D3 – Diagnosis </a:t>
            </a:r>
            <a:br>
              <a:rPr lang="en-US" dirty="0" smtClean="0"/>
            </a:br>
            <a:r>
              <a:rPr lang="en-US" dirty="0" smtClean="0"/>
              <a:t>TB Classes 0-1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2827787"/>
            <a:ext cx="6858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Class 0: No TB Exposure 	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100" dirty="0" smtClean="0"/>
              <a:t> </a:t>
            </a:r>
            <a:r>
              <a:rPr lang="en-US" sz="2400" dirty="0" smtClean="0"/>
              <a:t>Negative TST or IGRA 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 No history of exposure </a:t>
            </a:r>
          </a:p>
          <a:p>
            <a:r>
              <a:rPr lang="en-US" sz="2200" b="1" dirty="0" smtClean="0"/>
              <a:t>Class 1: TB exposure, no evidence of infection.</a:t>
            </a:r>
          </a:p>
          <a:p>
            <a:r>
              <a:rPr lang="en-US" sz="2200" b="1" dirty="0"/>
              <a:t>E</a:t>
            </a:r>
            <a:r>
              <a:rPr lang="en-US" sz="2200" b="1" dirty="0" smtClean="0"/>
              <a:t>xposure to TB but does not have latent TB infection 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400" dirty="0" smtClean="0"/>
              <a:t>Negative TST or IGRA 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 No evidence of infection </a:t>
            </a:r>
          </a:p>
          <a:p>
            <a:pPr marL="628650" lvl="1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History of exposure to tuberculosis but    negative TST</a:t>
            </a: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846246"/>
            <a:ext cx="9126503" cy="98154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333500" y="1846246"/>
            <a:ext cx="62484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6308623" y="2992848"/>
            <a:ext cx="1181100" cy="3160968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6200" y="3011232"/>
            <a:ext cx="12192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Class 0 and Class 1 are now combined as a single choice of diagnosis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D3 – Diagnosis</a:t>
            </a:r>
            <a:br>
              <a:rPr lang="en-US" dirty="0" smtClean="0"/>
            </a:br>
            <a:r>
              <a:rPr lang="en-US" dirty="0" smtClean="0"/>
              <a:t>TB Class 2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3505200"/>
            <a:ext cx="86106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Class 2: TB infection, no disease 	</a:t>
            </a:r>
          </a:p>
          <a:p>
            <a:r>
              <a:rPr lang="en-US" sz="2400" b="1" dirty="0" smtClean="0"/>
              <a:t>Latent TB Infection (LTBI) 	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 Positive test for TB Infection</a:t>
            </a:r>
          </a:p>
          <a:p>
            <a:pPr lvl="1">
              <a:buClr>
                <a:schemeClr val="accent1"/>
              </a:buClr>
            </a:pPr>
            <a:endParaRPr lang="en-US" sz="1000" dirty="0" smtClean="0"/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 Negative microscopy/bacteriology results </a:t>
            </a:r>
          </a:p>
          <a:p>
            <a:pPr lvl="1">
              <a:buClr>
                <a:schemeClr val="accent1"/>
              </a:buClr>
            </a:pPr>
            <a:endParaRPr lang="en-US" sz="1000" dirty="0" smtClean="0"/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 No clinical or radiographic evidence of tuberculosis </a:t>
            </a:r>
          </a:p>
          <a:p>
            <a:r>
              <a:rPr lang="en-US" b="1" dirty="0" smtClean="0"/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7" y="2130510"/>
            <a:ext cx="9126503" cy="98154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447800" y="2362200"/>
            <a:ext cx="28194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D3 – Diagnosis</a:t>
            </a:r>
            <a:br>
              <a:rPr lang="en-US" dirty="0" smtClean="0"/>
            </a:br>
            <a:r>
              <a:rPr lang="en-US" dirty="0" smtClean="0"/>
              <a:t>TB Class 3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2952249"/>
            <a:ext cx="8458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Class 3: TB  Active TB disease 	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/>
              <a:t> Clinically active tuberculosis </a:t>
            </a:r>
          </a:p>
          <a:p>
            <a:pPr>
              <a:buClr>
                <a:schemeClr val="accent1"/>
              </a:buClr>
            </a:pPr>
            <a:endParaRPr lang="en-US" sz="1000" dirty="0" smtClean="0"/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/>
              <a:t>Person must have clinical and/or radiologic evidence of tuberculosis </a:t>
            </a:r>
          </a:p>
          <a:p>
            <a:pPr marL="628650" lvl="1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/>
              <a:t>Established most definitively by isolation of M. tuberculosis </a:t>
            </a:r>
          </a:p>
          <a:p>
            <a:pPr marL="628650" lvl="1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/>
              <a:t>In absence of a positive culture for M. tuberculosis, persons in this class must have a positive reaction to the TST or IGRA</a:t>
            </a:r>
          </a:p>
          <a:p>
            <a:pPr lvl="1">
              <a:buClr>
                <a:schemeClr val="accent1"/>
              </a:buClr>
            </a:pPr>
            <a:endParaRPr lang="en-US" sz="1000" dirty="0" smtClean="0"/>
          </a:p>
          <a:p>
            <a:pPr marL="171450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/>
              <a:t>Class 3 is further defined as pulmonary, extra-pulmonary, both sites on the follow-up form</a:t>
            </a:r>
            <a:r>
              <a:rPr lang="en-US" dirty="0" smtClean="0"/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8" y="1810468"/>
            <a:ext cx="9126503" cy="98154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594858" y="2057400"/>
            <a:ext cx="4015741" cy="6545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044" y="398503"/>
            <a:ext cx="7543800" cy="1450757"/>
          </a:xfrm>
        </p:spPr>
        <p:txBody>
          <a:bodyPr>
            <a:normAutofit/>
          </a:bodyPr>
          <a:lstStyle/>
          <a:p>
            <a:r>
              <a:rPr lang="en-US" dirty="0" smtClean="0"/>
              <a:t>D3 – Diagnosis</a:t>
            </a:r>
            <a:br>
              <a:rPr lang="en-US" dirty="0" smtClean="0"/>
            </a:br>
            <a:r>
              <a:rPr lang="en-US" dirty="0" smtClean="0"/>
              <a:t>TB Class 4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4144" y="3026739"/>
            <a:ext cx="8991600" cy="3254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Class 4: Tuberculosis, inactive disease </a:t>
            </a:r>
          </a:p>
          <a:p>
            <a:r>
              <a:rPr lang="en-US" sz="2200" b="1" dirty="0" smtClean="0"/>
              <a:t>Old, healed, inactive TB disease 	</a:t>
            </a:r>
          </a:p>
          <a:p>
            <a:endParaRPr lang="en-US" sz="1000" dirty="0" smtClean="0"/>
          </a:p>
          <a:p>
            <a:pPr marL="628650" lvl="1" indent="-1714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History of previous episode(s) of tuberculosis or abnormal stable radiographic findings </a:t>
            </a:r>
          </a:p>
          <a:p>
            <a:pPr lvl="1">
              <a:buClr>
                <a:schemeClr val="accent1"/>
              </a:buClr>
            </a:pPr>
            <a:endParaRPr lang="en-US" sz="1050" dirty="0" smtClean="0"/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 Positive reaction to test for TB Infection</a:t>
            </a:r>
          </a:p>
          <a:p>
            <a:pPr lvl="1">
              <a:buClr>
                <a:schemeClr val="accent1"/>
              </a:buClr>
            </a:pPr>
            <a:endParaRPr lang="en-US" sz="1050" dirty="0" smtClean="0"/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 Negative microscopy/bacteriology </a:t>
            </a:r>
          </a:p>
          <a:p>
            <a:pPr lvl="1">
              <a:buClr>
                <a:schemeClr val="accent1"/>
              </a:buClr>
            </a:pPr>
            <a:endParaRPr lang="en-US" sz="1050" dirty="0" smtClean="0"/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 No clinical and/or radiographic evidence of current disease </a:t>
            </a:r>
            <a:r>
              <a:rPr lang="en-US" dirty="0" smtClean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43" y="2013910"/>
            <a:ext cx="8602202" cy="84132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24000" y="2550431"/>
            <a:ext cx="28194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981200"/>
            <a:ext cx="8915400" cy="274232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RVCT</a:t>
            </a:r>
            <a:r>
              <a:rPr lang="en-US" dirty="0" smtClean="0"/>
              <a:t> and </a:t>
            </a:r>
            <a:r>
              <a:rPr lang="en-US" dirty="0" err="1" smtClean="0"/>
              <a:t>TBLISS</a:t>
            </a:r>
            <a:r>
              <a:rPr lang="en-US" dirty="0" smtClean="0"/>
              <a:t> Information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380999" y="4967363"/>
            <a:ext cx="8348079" cy="1281036"/>
          </a:xfrm>
        </p:spPr>
        <p:txBody>
          <a:bodyPr>
            <a:noAutofit/>
          </a:bodyPr>
          <a:lstStyle/>
          <a:p>
            <a:r>
              <a:rPr lang="en-US" sz="2800" dirty="0" smtClean="0"/>
              <a:t>Let TB Control know when you diagnose a case of active disease in a TB classified individual.  Central office staff will need to enter </a:t>
            </a:r>
            <a:r>
              <a:rPr lang="en-US" sz="2800" dirty="0" err="1" smtClean="0"/>
              <a:t>RVCT</a:t>
            </a:r>
            <a:r>
              <a:rPr lang="en-US" sz="2800" dirty="0" smtClean="0"/>
              <a:t> information into </a:t>
            </a:r>
            <a:r>
              <a:rPr lang="en-US" sz="2800" dirty="0" err="1" smtClean="0"/>
              <a:t>EDN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04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10000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Indicate if treatment is started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If not started indicate why not started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Indicate treatment start date and location of treatment</a:t>
            </a: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52400"/>
            <a:ext cx="7543800" cy="6705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22961"/>
            <a:ext cx="8915400" cy="2652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Regimen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568"/>
          <a:stretch/>
        </p:blipFill>
        <p:spPr>
          <a:xfrm>
            <a:off x="518160" y="2057400"/>
            <a:ext cx="81534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Completion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905000"/>
            <a:ext cx="8615157" cy="24510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7216" y="4648200"/>
            <a:ext cx="79857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Indicate if treatment was completed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If not completed indicate reason why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78366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Percent</a:t>
            </a:r>
            <a:r>
              <a:rPr lang="en-US" sz="3200" dirty="0" smtClean="0"/>
              <a:t> </a:t>
            </a:r>
            <a:r>
              <a:rPr lang="en-US" sz="3200" b="1" dirty="0" smtClean="0"/>
              <a:t>treatment initiation </a:t>
            </a:r>
            <a:r>
              <a:rPr lang="en-US" sz="3200" dirty="0" smtClean="0"/>
              <a:t>for immigrants and refugees with abnormal chest x-rays read overseas as consistent with TB </a:t>
            </a:r>
            <a:r>
              <a:rPr lang="en-US" sz="3200" b="1" dirty="0" smtClean="0"/>
              <a:t>who are diagnosed with latent TB infection (LTBI) or have radiographic findings consistent with prior pulmonary TB and who are recommended for treatment</a:t>
            </a:r>
            <a:r>
              <a:rPr lang="en-US" sz="3200" dirty="0" smtClean="0"/>
              <a:t> on the basis of examination in the US.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245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2400300" cy="1127759"/>
          </a:xfrm>
        </p:spPr>
        <p:txBody>
          <a:bodyPr/>
          <a:lstStyle/>
          <a:p>
            <a:r>
              <a:rPr lang="en-US" dirty="0" smtClean="0"/>
              <a:t>Obtaining </a:t>
            </a:r>
            <a:r>
              <a:rPr lang="en-US" dirty="0" err="1" smtClean="0"/>
              <a:t>EDN</a:t>
            </a:r>
            <a:r>
              <a:rPr lang="en-US" dirty="0" smtClean="0"/>
              <a:t> Access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449273"/>
            <a:ext cx="2628900" cy="5311141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To receive this form, email:  Kirthi Bondugula, Kimani Burney, </a:t>
            </a:r>
            <a:r>
              <a:rPr lang="en-US" sz="2000" dirty="0"/>
              <a:t>Jill Grumbine, </a:t>
            </a:r>
            <a:r>
              <a:rPr lang="en-US" sz="2000" dirty="0" smtClean="0"/>
              <a:t>or Amanda Khalil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Enter your DISTRICT under Organization Name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Enter </a:t>
            </a:r>
            <a:r>
              <a:rPr lang="en-US" sz="2000" dirty="0"/>
              <a:t>in your own information. Choose an </a:t>
            </a:r>
            <a:r>
              <a:rPr lang="en-US" sz="2000" dirty="0" err="1"/>
              <a:t>EDN</a:t>
            </a:r>
            <a:r>
              <a:rPr lang="en-US" sz="2000" dirty="0"/>
              <a:t> user role; this is based on your job role. </a:t>
            </a:r>
            <a:endParaRPr lang="en-US" sz="2000" dirty="0" smtClean="0"/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Do NOT select Clinic Level User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52400"/>
            <a:ext cx="4738564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2960" y="1828800"/>
            <a:ext cx="7711440" cy="42672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Percent treatment completion </a:t>
            </a:r>
            <a:r>
              <a:rPr lang="en-US" sz="3200" dirty="0" smtClean="0"/>
              <a:t>for immigrants and refugees with abnormal chest x-rays read overseas as consistent with TB </a:t>
            </a:r>
            <a:r>
              <a:rPr lang="en-US" sz="3200" b="1" dirty="0" smtClean="0"/>
              <a:t>who are diagnosed with latent TB infection (LTBI) or have radiographic findings consistent with prior pulmonary TB and recommended for treatment</a:t>
            </a:r>
            <a:r>
              <a:rPr lang="en-US" sz="3200" dirty="0" smtClean="0"/>
              <a:t> on the basis of examination in the US, who have started treatment.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53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49846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Note – Provider’s </a:t>
            </a:r>
            <a:r>
              <a:rPr lang="en-US" sz="2800" dirty="0"/>
              <a:t>N</a:t>
            </a:r>
            <a:r>
              <a:rPr lang="en-US" sz="2800" dirty="0" smtClean="0"/>
              <a:t>ame can be PHN or clinician</a:t>
            </a:r>
          </a:p>
          <a:p>
            <a: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Use Comments for anything not already covered by the </a:t>
            </a:r>
            <a:r>
              <a:rPr lang="en-US" sz="2800" dirty="0" smtClean="0"/>
              <a:t>form</a:t>
            </a: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&amp; Treatment Site Information and Comments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" y="1849101"/>
            <a:ext cx="9137374" cy="2550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52800"/>
            <a:ext cx="6172200" cy="98679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Timeframes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 soon as possible </a:t>
            </a:r>
          </a:p>
          <a:p>
            <a:r>
              <a:rPr lang="en-US" sz="2800" dirty="0" smtClean="0"/>
              <a:t>As soon as a decision has been made on what to do with patient</a:t>
            </a:r>
          </a:p>
          <a:p>
            <a:pPr lvl="3"/>
            <a:r>
              <a:rPr lang="en-US" sz="2400" dirty="0" smtClean="0"/>
              <a:t>Starting meds</a:t>
            </a:r>
          </a:p>
          <a:p>
            <a:pPr lvl="3"/>
            <a:r>
              <a:rPr lang="en-US" sz="2400" dirty="0" smtClean="0"/>
              <a:t>Not starting meds</a:t>
            </a:r>
          </a:p>
          <a:p>
            <a:r>
              <a:rPr lang="en-US" sz="2800" b="1" dirty="0" smtClean="0"/>
              <a:t>It is preferable to “save” the form in </a:t>
            </a:r>
            <a:r>
              <a:rPr lang="en-US" sz="2800" b="1" dirty="0" err="1" smtClean="0"/>
              <a:t>EDN</a:t>
            </a:r>
            <a:endParaRPr lang="en-US" sz="2800" b="1" dirty="0" smtClean="0"/>
          </a:p>
          <a:p>
            <a:pPr lvl="3"/>
            <a:r>
              <a:rPr lang="en-US" sz="2400" b="1" dirty="0" smtClean="0"/>
              <a:t>This will result in an “In Progress” status</a:t>
            </a:r>
          </a:p>
          <a:p>
            <a:pPr lvl="3"/>
            <a:r>
              <a:rPr lang="en-US" sz="2400" b="1" dirty="0" smtClean="0"/>
              <a:t>Update form as needed (final test results, meds completed)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Address in </a:t>
            </a:r>
            <a:r>
              <a:rPr lang="en-US" dirty="0" err="1" smtClean="0"/>
              <a:t>EDN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Within 2 business days of learning someone has moved out of state or to another jurisdiction in </a:t>
            </a:r>
            <a:r>
              <a:rPr lang="en-US" sz="3000" dirty="0" smtClean="0"/>
              <a:t>Virginia – change address in </a:t>
            </a:r>
            <a:r>
              <a:rPr lang="en-US" sz="3000" dirty="0" err="1" smtClean="0"/>
              <a:t>EDN</a:t>
            </a:r>
            <a:r>
              <a:rPr lang="en-US" sz="3000" dirty="0" smtClean="0"/>
              <a:t> and save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This will transfer the case to the new jurisdiction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You will no longer have access to the case or be able to see the record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7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Reason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Identify and treat cases of TB</a:t>
            </a:r>
            <a:endParaRPr lang="en-US" sz="3600" dirty="0"/>
          </a:p>
        </p:txBody>
      </p:sp>
      <p:pic>
        <p:nvPicPr>
          <p:cNvPr id="5" name="Picture 4" descr="Numbe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43840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Evaluations matter!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52184"/>
              </p:ext>
            </p:extLst>
          </p:nvPr>
        </p:nvGraphicFramePr>
        <p:xfrm>
          <a:off x="381000" y="1737361"/>
          <a:ext cx="8381999" cy="451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TB Indicators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/>
              <a:t>The National Tuberculosis Indicators Project (NTIP) is a monitoring system for tracking the progress of U.S. </a:t>
            </a:r>
            <a:r>
              <a:rPr lang="en-US" sz="3000" dirty="0" smtClean="0"/>
              <a:t>TB control </a:t>
            </a:r>
            <a:r>
              <a:rPr lang="en-US" sz="3000" dirty="0"/>
              <a:t>programs toward achieving national TB program objectives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Indicators highlighted during presentation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/>
              <a:t>CDC looks at data and compares states to National averages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200400"/>
            <a:ext cx="7543800" cy="1200912"/>
          </a:xfrm>
        </p:spPr>
        <p:txBody>
          <a:bodyPr/>
          <a:lstStyle/>
          <a:p>
            <a:r>
              <a:rPr lang="en-US" dirty="0" err="1" smtClean="0"/>
              <a:t>NTIP</a:t>
            </a:r>
            <a:r>
              <a:rPr lang="en-US" dirty="0" smtClean="0"/>
              <a:t> Goals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152400"/>
            <a:ext cx="4842855" cy="670075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61924"/>
            <a:ext cx="2552700" cy="6238876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Select Institution type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Local Health Department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Sign and date the agreement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Fax to Jill </a:t>
            </a:r>
            <a:r>
              <a:rPr lang="en-US" sz="2400" dirty="0" err="1" smtClean="0">
                <a:solidFill>
                  <a:schemeClr val="bg1"/>
                </a:solidFill>
              </a:rPr>
              <a:t>Grumbine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at 804-864-7913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Jill will sign and fax to CDC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You will then receive an email </a:t>
            </a:r>
            <a:r>
              <a:rPr lang="en-US" sz="2400" dirty="0"/>
              <a:t>with receipt of approval and a registration login for the </a:t>
            </a:r>
            <a:r>
              <a:rPr lang="en-US" sz="2400" dirty="0" err="1"/>
              <a:t>SAMS</a:t>
            </a:r>
            <a:r>
              <a:rPr lang="en-US" sz="2400" dirty="0"/>
              <a:t>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100" dirty="0" smtClean="0">
              <a:solidFill>
                <a:schemeClr val="bg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5486400" y="3521826"/>
            <a:ext cx="1524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6719280" y="4908840"/>
            <a:ext cx="1524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6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your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209800"/>
            <a:ext cx="7543801" cy="3659294"/>
          </a:xfrm>
        </p:spPr>
        <p:txBody>
          <a:bodyPr/>
          <a:lstStyle/>
          <a:p>
            <a:pPr algn="ctr"/>
            <a:r>
              <a:rPr lang="en-US" sz="4400" dirty="0" smtClean="0"/>
              <a:t>Evaluation must be initiated within how many days of notification?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Initial Evaluation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18044" y="2057400"/>
            <a:ext cx="4053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Evaluation should be initiated within 30 days of notification</a:t>
            </a:r>
            <a:endParaRPr lang="en-US" sz="4000" dirty="0"/>
          </a:p>
        </p:txBody>
      </p:sp>
      <p:pic>
        <p:nvPicPr>
          <p:cNvPr id="7171" name="Picture 3" descr="C:\Users\vov98906\AppData\Local\Microsoft\Windows\Temporary Internet Files\Content.IE5\2P1TQRKK\30-day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7687" y="1905000"/>
            <a:ext cx="437661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your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362200"/>
            <a:ext cx="7543801" cy="35068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Evaluation must be completed within how many days of notification?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350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Evaluation Completion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083" y="2362200"/>
            <a:ext cx="3444241" cy="40233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Complete evaluation within 90 days of notification</a:t>
            </a:r>
            <a:endParaRPr lang="en-US" sz="4000" dirty="0"/>
          </a:p>
        </p:txBody>
      </p:sp>
      <p:pic>
        <p:nvPicPr>
          <p:cNvPr id="4" name="Picture 3" descr="90 da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981200"/>
            <a:ext cx="4636669" cy="3473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LTBI</a:t>
            </a:r>
            <a:r>
              <a:rPr lang="en-US" dirty="0" smtClean="0"/>
              <a:t>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737361"/>
            <a:ext cx="7178041" cy="402336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For those diagnosed with </a:t>
            </a:r>
            <a:r>
              <a:rPr lang="en-US" sz="4000" dirty="0" err="1" smtClean="0"/>
              <a:t>LTBI</a:t>
            </a:r>
            <a:r>
              <a:rPr lang="en-US" sz="4000" dirty="0" smtClean="0"/>
              <a:t> initiate treatment</a:t>
            </a:r>
            <a:endParaRPr lang="en-US" sz="4000" dirty="0"/>
          </a:p>
        </p:txBody>
      </p:sp>
      <p:pic>
        <p:nvPicPr>
          <p:cNvPr id="5" name="Picture 4" descr="INH bot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819400"/>
            <a:ext cx="2414789" cy="3429000"/>
          </a:xfrm>
          <a:prstGeom prst="rect">
            <a:avLst/>
          </a:prstGeom>
        </p:spPr>
      </p:pic>
      <p:pic>
        <p:nvPicPr>
          <p:cNvPr id="6" name="Picture 5" descr="rifapent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0998" y="3282696"/>
            <a:ext cx="4203950" cy="2737104"/>
          </a:xfrm>
          <a:prstGeom prst="rect">
            <a:avLst/>
          </a:prstGeom>
        </p:spPr>
      </p:pic>
      <p:pic>
        <p:nvPicPr>
          <p:cNvPr id="7" name="Picture 6" descr="rifampin bott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0110" y="2419425"/>
            <a:ext cx="2353025" cy="3341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LTBI</a:t>
            </a:r>
            <a:r>
              <a:rPr lang="en-US" dirty="0" smtClean="0"/>
              <a:t>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286000"/>
            <a:ext cx="4099560" cy="40233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For those who start treatment, ensure treatment is completed</a:t>
            </a:r>
            <a:endParaRPr lang="en-US" sz="4000" dirty="0"/>
          </a:p>
        </p:txBody>
      </p:sp>
      <p:pic>
        <p:nvPicPr>
          <p:cNvPr id="5" name="Picture 4" descr="go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" y="1979479"/>
            <a:ext cx="4305300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Message</a:t>
            </a:r>
            <a:endParaRPr lang="en-US" dirty="0"/>
          </a:p>
        </p:txBody>
      </p:sp>
      <p:pic>
        <p:nvPicPr>
          <p:cNvPr id="4" name="Picture 3" descr="help bot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905000"/>
            <a:ext cx="4495800" cy="33675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5297092"/>
            <a:ext cx="8534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sz="3000" dirty="0"/>
              <a:t>We need all of YOU to help improve our performance!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information </a:t>
            </a:r>
            <a:br>
              <a:rPr lang="en-US" dirty="0" smtClean="0"/>
            </a:br>
            <a:r>
              <a:rPr lang="en-US" dirty="0" smtClean="0"/>
              <a:t>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1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143000"/>
            <a:ext cx="7086600" cy="4953000"/>
          </a:xfrm>
        </p:spPr>
        <p:txBody>
          <a:bodyPr/>
          <a:lstStyle/>
          <a:p>
            <a:pPr marL="201168" lvl="1" indent="0">
              <a:buNone/>
            </a:pPr>
            <a:r>
              <a:rPr lang="en-US" sz="3600" dirty="0" smtClean="0"/>
              <a:t>Jane Doe has arrived from the Philippines on an immigrant visa.  Her date of entry is 8/21/18.</a:t>
            </a:r>
          </a:p>
          <a:p>
            <a:pPr marL="201168" lvl="1" indent="0">
              <a:buNone/>
            </a:pPr>
            <a:r>
              <a:rPr lang="en-US" sz="3600" dirty="0" smtClean="0"/>
              <a:t>She is 32 years of age</a:t>
            </a:r>
          </a:p>
          <a:p>
            <a:pPr marL="201168" lvl="1" indent="0">
              <a:buNone/>
            </a:pPr>
            <a:r>
              <a:rPr lang="en-US" sz="3600" dirty="0" smtClean="0"/>
              <a:t>She has a B1 classification </a:t>
            </a:r>
          </a:p>
          <a:p>
            <a:pPr marL="201168" lvl="1" indent="0">
              <a:buNone/>
            </a:pPr>
            <a:r>
              <a:rPr lang="en-US" sz="3600" dirty="0" smtClean="0"/>
              <a:t>Your health department receives a notification from </a:t>
            </a:r>
            <a:r>
              <a:rPr lang="en-US" sz="3600" dirty="0" err="1" smtClean="0"/>
              <a:t>EDN</a:t>
            </a:r>
            <a:r>
              <a:rPr lang="en-US" sz="3600" dirty="0" smtClean="0"/>
              <a:t> on 8/24/18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566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533400"/>
            <a:ext cx="8153400" cy="5181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health department calls her on 8/24/18 but no one answers the phone.  Voicemail is not set up. </a:t>
            </a:r>
          </a:p>
          <a:p>
            <a:r>
              <a:rPr lang="en-US" sz="3200" dirty="0" smtClean="0"/>
              <a:t>A home visit is done on 8/27/18.  The client says she will come to the health department tomorrow morning. She doesn’t have time right now.</a:t>
            </a:r>
          </a:p>
          <a:p>
            <a:r>
              <a:rPr lang="en-US" sz="3200" dirty="0" smtClean="0"/>
              <a:t>Jane arrives to the health </a:t>
            </a:r>
            <a:r>
              <a:rPr lang="en-US" sz="3200" dirty="0"/>
              <a:t> </a:t>
            </a:r>
            <a:r>
              <a:rPr lang="en-US" sz="3200" dirty="0" smtClean="0"/>
              <a:t>                            department at 9 a.m. for                                             her evaluation.  (8/28/18)</a:t>
            </a:r>
          </a:p>
        </p:txBody>
      </p:sp>
      <p:sp>
        <p:nvSpPr>
          <p:cNvPr id="4" name="Explosion 1 3"/>
          <p:cNvSpPr/>
          <p:nvPr/>
        </p:nvSpPr>
        <p:spPr>
          <a:xfrm>
            <a:off x="5562600" y="3352800"/>
            <a:ext cx="3276600" cy="2895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do you do?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0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Obtaining </a:t>
            </a:r>
            <a:r>
              <a:rPr lang="en-US" b="1" dirty="0" err="1"/>
              <a:t>EDN</a:t>
            </a:r>
            <a:r>
              <a:rPr lang="en-US" b="1" dirty="0"/>
              <a:t> Access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2959" y="1845734"/>
            <a:ext cx="7711441" cy="4405432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You will first register using the login provided in your email</a:t>
            </a:r>
            <a:endParaRPr lang="en-US" sz="26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600" dirty="0" smtClean="0"/>
              <a:t>Upload completed PDF to </a:t>
            </a:r>
            <a:r>
              <a:rPr lang="en-US" sz="2600" dirty="0" err="1" smtClean="0"/>
              <a:t>SAMS</a:t>
            </a:r>
            <a:r>
              <a:rPr lang="en-US" sz="2600" dirty="0" smtClean="0"/>
              <a:t> as final step </a:t>
            </a:r>
          </a:p>
          <a:p>
            <a:r>
              <a:rPr lang="en-US" sz="2600" dirty="0" smtClean="0"/>
              <a:t>for approval for EDN access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22816"/>
            <a:ext cx="7543800" cy="2209015"/>
          </a:xfrm>
          <a:prstGeom prst="rect">
            <a:avLst/>
          </a:prstGeom>
        </p:spPr>
      </p:pic>
      <p:sp>
        <p:nvSpPr>
          <p:cNvPr id="15" name="Explosion 1 14"/>
          <p:cNvSpPr/>
          <p:nvPr/>
        </p:nvSpPr>
        <p:spPr>
          <a:xfrm rot="21392283">
            <a:off x="6088612" y="3042457"/>
            <a:ext cx="2961563" cy="246433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what the email will look like!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381000"/>
            <a:ext cx="8077200" cy="5791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An </a:t>
            </a:r>
            <a:r>
              <a:rPr lang="en-US" sz="2800" dirty="0" err="1" smtClean="0"/>
              <a:t>IGRA</a:t>
            </a:r>
            <a:r>
              <a:rPr lang="en-US" sz="2800" dirty="0" smtClean="0"/>
              <a:t> (T-Spot) is drawn on 8/28/18</a:t>
            </a:r>
          </a:p>
          <a:p>
            <a:r>
              <a:rPr lang="en-US" sz="2800" dirty="0" smtClean="0"/>
              <a:t> A health history is completed, including a TB screening</a:t>
            </a:r>
          </a:p>
          <a:p>
            <a:r>
              <a:rPr lang="en-US" sz="2800" dirty="0" smtClean="0"/>
              <a:t>Patient is given a voucher to have an x-ray completed</a:t>
            </a:r>
          </a:p>
          <a:p>
            <a:pPr lvl="3"/>
            <a:r>
              <a:rPr lang="en-US" sz="2600" dirty="0" smtClean="0"/>
              <a:t>The health department advises the patient to take her overseas chest x-ray with her to the hospital for comparison</a:t>
            </a:r>
          </a:p>
          <a:p>
            <a:r>
              <a:rPr lang="en-US" sz="2800" dirty="0" smtClean="0"/>
              <a:t>The first sputum of 3 is collected.  Patient is given 2 additional cans with instructions to collect them the next 2 mornings.</a:t>
            </a:r>
          </a:p>
          <a:p>
            <a:r>
              <a:rPr lang="en-US" sz="2800" dirty="0" smtClean="0"/>
              <a:t>Patient is placed on modified isolation until results of chest x-ray and sputum smears are received</a:t>
            </a:r>
          </a:p>
        </p:txBody>
      </p:sp>
    </p:spTree>
    <p:extLst>
      <p:ext uri="{BB962C8B-B14F-4D97-AF65-F5344CB8AC3E}">
        <p14:creationId xmlns:p14="http://schemas.microsoft.com/office/powerpoint/2010/main" val="103136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381000"/>
            <a:ext cx="8229600" cy="57912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On 8/31/18 </a:t>
            </a:r>
            <a:r>
              <a:rPr lang="en-US" sz="3200" dirty="0" err="1" smtClean="0"/>
              <a:t>IGRA</a:t>
            </a:r>
            <a:r>
              <a:rPr lang="en-US" sz="3200" dirty="0" smtClean="0"/>
              <a:t> results are reported as positive</a:t>
            </a:r>
          </a:p>
          <a:p>
            <a:r>
              <a:rPr lang="en-US" sz="3200" dirty="0"/>
              <a:t>The health history found that the patient has never been treated for TB or </a:t>
            </a:r>
            <a:r>
              <a:rPr lang="en-US" sz="3200" dirty="0" err="1"/>
              <a:t>LTBI</a:t>
            </a:r>
            <a:r>
              <a:rPr lang="en-US" sz="3200" dirty="0"/>
              <a:t> and did not arrive on treatment</a:t>
            </a:r>
          </a:p>
          <a:p>
            <a:r>
              <a:rPr lang="en-US" sz="3200" dirty="0"/>
              <a:t>Patient denies any symptoms of active </a:t>
            </a:r>
            <a:r>
              <a:rPr lang="en-US" sz="3200" dirty="0" smtClean="0"/>
              <a:t>TB</a:t>
            </a:r>
          </a:p>
          <a:p>
            <a:r>
              <a:rPr lang="en-US" sz="3200" dirty="0" smtClean="0"/>
              <a:t>The chest x-ray with comparison report is received with a visit date of 9/1/18 and is normal.  The comparison with the overseas film shows improvement </a:t>
            </a:r>
          </a:p>
          <a:p>
            <a:r>
              <a:rPr lang="en-US" sz="3200" dirty="0" smtClean="0"/>
              <a:t>The patient submits additional sputum containers which were collected on 8/29/18 and 8/30/18</a:t>
            </a:r>
          </a:p>
        </p:txBody>
      </p:sp>
    </p:spTree>
    <p:extLst>
      <p:ext uri="{BB962C8B-B14F-4D97-AF65-F5344CB8AC3E}">
        <p14:creationId xmlns:p14="http://schemas.microsoft.com/office/powerpoint/2010/main" val="23973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838200"/>
            <a:ext cx="7772400" cy="5029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smear results of all </a:t>
            </a:r>
            <a:r>
              <a:rPr lang="en-US" sz="3600" dirty="0" err="1" smtClean="0"/>
              <a:t>sputums</a:t>
            </a:r>
            <a:r>
              <a:rPr lang="en-US" sz="3600" dirty="0" smtClean="0"/>
              <a:t> are negative</a:t>
            </a:r>
          </a:p>
          <a:p>
            <a:r>
              <a:rPr lang="en-US" sz="3600" dirty="0" smtClean="0"/>
              <a:t>Patient is removed from modified isolation</a:t>
            </a:r>
          </a:p>
          <a:p>
            <a:r>
              <a:rPr lang="en-US" sz="3600" dirty="0" smtClean="0"/>
              <a:t>Patient will be contacted after culture results are available</a:t>
            </a:r>
          </a:p>
          <a:p>
            <a:r>
              <a:rPr lang="en-US" sz="3600" dirty="0" smtClean="0"/>
              <a:t>…….and we wait</a:t>
            </a:r>
          </a:p>
        </p:txBody>
      </p:sp>
    </p:spTree>
    <p:extLst>
      <p:ext uri="{BB962C8B-B14F-4D97-AF65-F5344CB8AC3E}">
        <p14:creationId xmlns:p14="http://schemas.microsoft.com/office/powerpoint/2010/main" val="37746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685800"/>
            <a:ext cx="8077200" cy="5029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All 3 culture reports are finalized on October 15, 2018</a:t>
            </a:r>
          </a:p>
          <a:p>
            <a:r>
              <a:rPr lang="en-US" sz="3200" dirty="0" smtClean="0"/>
              <a:t>The first specimen from 8/28/18 is negative on culture</a:t>
            </a:r>
          </a:p>
          <a:p>
            <a:r>
              <a:rPr lang="en-US" sz="3200" dirty="0" smtClean="0"/>
              <a:t>The second specimen from 8/29/18 is identified as M. </a:t>
            </a:r>
            <a:r>
              <a:rPr lang="en-US" sz="3200" dirty="0" err="1" smtClean="0"/>
              <a:t>Gordonae</a:t>
            </a:r>
            <a:r>
              <a:rPr lang="en-US" sz="3200" dirty="0" smtClean="0"/>
              <a:t>, a non-</a:t>
            </a:r>
            <a:r>
              <a:rPr lang="en-US" sz="3200" dirty="0" err="1" smtClean="0"/>
              <a:t>Tuberculus</a:t>
            </a:r>
            <a:r>
              <a:rPr lang="en-US" sz="3200" dirty="0" smtClean="0"/>
              <a:t> mycobacteria (</a:t>
            </a:r>
            <a:r>
              <a:rPr lang="en-US" sz="3200" dirty="0" err="1" smtClean="0"/>
              <a:t>NTM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The third specimen from 8/30/18 is negative</a:t>
            </a:r>
          </a:p>
          <a:p>
            <a:r>
              <a:rPr lang="en-US" sz="3200" dirty="0" smtClean="0"/>
              <a:t>The clinician reviews the records on 10/16/18 and recommends treatment for </a:t>
            </a:r>
            <a:r>
              <a:rPr lang="en-US" sz="3200" dirty="0" err="1" smtClean="0"/>
              <a:t>LTBI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429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609600"/>
            <a:ext cx="8077200" cy="5105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On 10/17/18 the nurse contacts the client to review the reports and discuss treatment options for </a:t>
            </a:r>
            <a:r>
              <a:rPr lang="en-US" sz="3600" dirty="0" err="1" smtClean="0"/>
              <a:t>LTBI</a:t>
            </a:r>
            <a:endParaRPr lang="en-US" sz="3600" dirty="0" smtClean="0"/>
          </a:p>
          <a:p>
            <a:pPr lvl="5"/>
            <a:r>
              <a:rPr lang="en-US" sz="3200" dirty="0" smtClean="0"/>
              <a:t>The patient selects 3HP</a:t>
            </a:r>
          </a:p>
          <a:p>
            <a:pPr lvl="5"/>
            <a:r>
              <a:rPr lang="en-US" sz="3200" dirty="0" smtClean="0"/>
              <a:t>Clinician writes med orders</a:t>
            </a:r>
          </a:p>
          <a:p>
            <a:r>
              <a:rPr lang="en-US" sz="3600" dirty="0" smtClean="0"/>
              <a:t>On 10/22/18 the patient comes to the clinic for education and initiation of 3HP</a:t>
            </a:r>
          </a:p>
        </p:txBody>
      </p:sp>
    </p:spTree>
    <p:extLst>
      <p:ext uri="{BB962C8B-B14F-4D97-AF65-F5344CB8AC3E}">
        <p14:creationId xmlns:p14="http://schemas.microsoft.com/office/powerpoint/2010/main" val="84805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685800"/>
            <a:ext cx="8153400" cy="525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patient is compliant and completes treatment within the appropriate timeframe (11 to 12 doses within 16 weeks)</a:t>
            </a:r>
          </a:p>
          <a:p>
            <a:r>
              <a:rPr lang="en-US" sz="3600" dirty="0" smtClean="0"/>
              <a:t>Her last dose is taken on January 11, 2019</a:t>
            </a:r>
          </a:p>
          <a:p>
            <a:r>
              <a:rPr lang="en-US" sz="3600" dirty="0" smtClean="0"/>
              <a:t>The nurse submits the TB follow-up worksheet on January 28, 2019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35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</a:t>
            </a:r>
            <a:br>
              <a:rPr lang="en-US" dirty="0" smtClean="0"/>
            </a:br>
            <a:r>
              <a:rPr lang="en-US" dirty="0" smtClean="0"/>
              <a:t>How’d you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24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10280</TotalTime>
  <Words>3080</Words>
  <Application>Microsoft Office PowerPoint</Application>
  <PresentationFormat>On-screen Show (4:3)</PresentationFormat>
  <Paragraphs>432</Paragraphs>
  <Slides>96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1" baseType="lpstr">
      <vt:lpstr>Arial</vt:lpstr>
      <vt:lpstr>Calibri</vt:lpstr>
      <vt:lpstr>Calibri Light</vt:lpstr>
      <vt:lpstr>Times New Roman</vt:lpstr>
      <vt:lpstr>Retrospect</vt:lpstr>
      <vt:lpstr>Evaluating TB Classified Individuals</vt:lpstr>
      <vt:lpstr>Objectives</vt:lpstr>
      <vt:lpstr>EDN</vt:lpstr>
      <vt:lpstr>Program Evaluation Focus Area</vt:lpstr>
      <vt:lpstr>State/Local Health Department and Clinic Responsibilities in EDN</vt:lpstr>
      <vt:lpstr>District EDN Access</vt:lpstr>
      <vt:lpstr>Obtaining EDN Access</vt:lpstr>
      <vt:lpstr>PowerPoint Presentation</vt:lpstr>
      <vt:lpstr>Obtaining EDN Access </vt:lpstr>
      <vt:lpstr>Recommendation</vt:lpstr>
      <vt:lpstr>Departing Employees</vt:lpstr>
      <vt:lpstr>PowerPoint Presentation</vt:lpstr>
      <vt:lpstr>PowerPoint Presentation</vt:lpstr>
      <vt:lpstr>Alien Search</vt:lpstr>
      <vt:lpstr>PowerPoint Presentation</vt:lpstr>
      <vt:lpstr>PowerPoint Presentation</vt:lpstr>
      <vt:lpstr>PowerPoint Presentation</vt:lpstr>
      <vt:lpstr>What is the Difference Between a Refugee and an Immigrant?</vt:lpstr>
      <vt:lpstr>How to change an address</vt:lpstr>
      <vt:lpstr>Enter new address</vt:lpstr>
      <vt:lpstr>Print Overseas Documents</vt:lpstr>
      <vt:lpstr>PowerPoint Presentation</vt:lpstr>
      <vt:lpstr>Look at scanned documents</vt:lpstr>
      <vt:lpstr>Live Demo</vt:lpstr>
      <vt:lpstr>How do I know if someone has arrived to my district?</vt:lpstr>
      <vt:lpstr>TB Classifications</vt:lpstr>
      <vt:lpstr>Class A TB with Waiver</vt:lpstr>
      <vt:lpstr>Class B0 TB</vt:lpstr>
      <vt:lpstr>Class B1 TB, Pulmonary</vt:lpstr>
      <vt:lpstr>Class B1 TB, Extrapulmonary</vt:lpstr>
      <vt:lpstr>Class B2 TB, LTBI Evaluation</vt:lpstr>
      <vt:lpstr>Preventing Tuberculosis Overseas Pilot Study (PTOPS)</vt:lpstr>
      <vt:lpstr>PTOPS - Continued</vt:lpstr>
      <vt:lpstr>Class B3 TB, Contact Evaluation</vt:lpstr>
      <vt:lpstr>Evaluation</vt:lpstr>
      <vt:lpstr>Challenges to initiating and completing exams</vt:lpstr>
      <vt:lpstr>What do I do if I don’t have a phone number or address?</vt:lpstr>
      <vt:lpstr>Class B0 and B1 TB</vt:lpstr>
      <vt:lpstr>Guidance for Class B0 and B1</vt:lpstr>
      <vt:lpstr>PowerPoint Presentation</vt:lpstr>
      <vt:lpstr>Testing your knowledge</vt:lpstr>
      <vt:lpstr>Class B2 TB</vt:lpstr>
      <vt:lpstr>Testing your knowledge</vt:lpstr>
      <vt:lpstr>Class B3 TB</vt:lpstr>
      <vt:lpstr>TB Follow Up Form</vt:lpstr>
      <vt:lpstr>What would improve district performance?</vt:lpstr>
      <vt:lpstr>TB Follow Up Forms</vt:lpstr>
      <vt:lpstr>The top portion of the form will already be completed by EDN   Enter the first date of clinical activity</vt:lpstr>
      <vt:lpstr>Indicator!</vt:lpstr>
      <vt:lpstr>TB Testing Information</vt:lpstr>
      <vt:lpstr>Chest X-Ray information</vt:lpstr>
      <vt:lpstr>Scenario</vt:lpstr>
      <vt:lpstr>Chest X-Ray information Scenario</vt:lpstr>
      <vt:lpstr>PowerPoint Presentation</vt:lpstr>
      <vt:lpstr>Treatment Information</vt:lpstr>
      <vt:lpstr>PowerPoint Presentation</vt:lpstr>
      <vt:lpstr>Enter information about Sputum Collection</vt:lpstr>
      <vt:lpstr>Evaluation Disposition</vt:lpstr>
      <vt:lpstr>Indicator!</vt:lpstr>
      <vt:lpstr>Diagnosis</vt:lpstr>
      <vt:lpstr>D3 – Diagnosis  TB Classes 0-1</vt:lpstr>
      <vt:lpstr>D3 – Diagnosis TB Class 2 </vt:lpstr>
      <vt:lpstr>D3 – Diagnosis TB Class 3 </vt:lpstr>
      <vt:lpstr>D3 – Diagnosis TB Class 4 </vt:lpstr>
      <vt:lpstr>RVCT and TBLISS Information</vt:lpstr>
      <vt:lpstr>Treatment</vt:lpstr>
      <vt:lpstr>Treatment Regimen</vt:lpstr>
      <vt:lpstr>Treatment Completion</vt:lpstr>
      <vt:lpstr>Indicator!</vt:lpstr>
      <vt:lpstr>Indicator!</vt:lpstr>
      <vt:lpstr>Evaluation &amp; Treatment Site Information and Comments</vt:lpstr>
      <vt:lpstr>Timeframes</vt:lpstr>
      <vt:lpstr>Form Submission</vt:lpstr>
      <vt:lpstr>Change Address in EDN</vt:lpstr>
      <vt:lpstr>WHY?</vt:lpstr>
      <vt:lpstr>Primary Reason</vt:lpstr>
      <vt:lpstr>Your Evaluations matter!</vt:lpstr>
      <vt:lpstr>National TB Indicators Project</vt:lpstr>
      <vt:lpstr>NTIP Goals </vt:lpstr>
      <vt:lpstr>Testing your knowledge</vt:lpstr>
      <vt:lpstr>Initial Evaluation</vt:lpstr>
      <vt:lpstr>Testing your knowledge</vt:lpstr>
      <vt:lpstr>Evaluation Completion</vt:lpstr>
      <vt:lpstr>LTBI Diagnosis</vt:lpstr>
      <vt:lpstr>LTBI Treatment</vt:lpstr>
      <vt:lpstr>The Message</vt:lpstr>
      <vt:lpstr>Putting information  to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 –  How’d you do?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Classified Immigrant Screening and Reporting Requirements</dc:title>
  <dc:creator>Jill M grumbine</dc:creator>
  <cp:lastModifiedBy>Khalil, Amanda Maust (VDH)</cp:lastModifiedBy>
  <cp:revision>467</cp:revision>
  <cp:lastPrinted>2019-02-21T14:07:45Z</cp:lastPrinted>
  <dcterms:created xsi:type="dcterms:W3CDTF">2015-04-02T18:37:09Z</dcterms:created>
  <dcterms:modified xsi:type="dcterms:W3CDTF">2019-03-26T12:37:48Z</dcterms:modified>
</cp:coreProperties>
</file>