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0" r:id="rId2"/>
    <p:sldId id="293" r:id="rId3"/>
    <p:sldId id="299" r:id="rId4"/>
    <p:sldId id="291" r:id="rId5"/>
    <p:sldId id="292" r:id="rId6"/>
    <p:sldId id="297" r:id="rId7"/>
    <p:sldId id="296" r:id="rId8"/>
    <p:sldId id="295" r:id="rId9"/>
    <p:sldId id="287" r:id="rId10"/>
    <p:sldId id="261" r:id="rId11"/>
    <p:sldId id="273" r:id="rId12"/>
    <p:sldId id="275" r:id="rId13"/>
    <p:sldId id="262" r:id="rId14"/>
    <p:sldId id="277" r:id="rId15"/>
    <p:sldId id="269" r:id="rId16"/>
    <p:sldId id="281" r:id="rId17"/>
    <p:sldId id="267" r:id="rId18"/>
    <p:sldId id="282" r:id="rId19"/>
    <p:sldId id="270" r:id="rId20"/>
    <p:sldId id="263" r:id="rId21"/>
    <p:sldId id="279" r:id="rId22"/>
    <p:sldId id="271" r:id="rId23"/>
    <p:sldId id="280" r:id="rId24"/>
    <p:sldId id="264" r:id="rId25"/>
    <p:sldId id="265"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E5F9FF"/>
    <a:srgbClr val="CCCCFF"/>
    <a:srgbClr val="777777"/>
    <a:srgbClr val="5F5F5F"/>
    <a:srgbClr val="4D4D4D"/>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0" autoAdjust="0"/>
    <p:restoredTop sz="91213"/>
  </p:normalViewPr>
  <p:slideViewPr>
    <p:cSldViewPr>
      <p:cViewPr varScale="1">
        <p:scale>
          <a:sx n="68" d="100"/>
          <a:sy n="68" d="100"/>
        </p:scale>
        <p:origin x="-15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localhost\Users\sabalemma\Desktop\VDH%20Community%20Health%20Assessment%20\graph%20county%20health%20.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localhost\Users\sabalemma\Desktop\VDH%20Community%20Health%20Assessment%20\graph%20county%20health%20.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Workbook1" TargetMode="Externa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indent="0">
              <a:defRPr sz="1600" b="1" i="0" u="none" strike="noStrike" kern="1200" cap="none" spc="0" normalizeH="0" baseline="0">
                <a:solidFill>
                  <a:schemeClr val="dk1">
                    <a:lumMod val="50000"/>
                    <a:lumOff val="50000"/>
                  </a:schemeClr>
                </a:solidFill>
                <a:latin typeface="+mj-lt"/>
                <a:ea typeface="+mj-ea"/>
                <a:cs typeface="+mj-cs"/>
              </a:defRPr>
            </a:pPr>
            <a:r>
              <a:rPr lang="en-US" sz="3200" dirty="0">
                <a:solidFill>
                  <a:schemeClr val="accent6">
                    <a:lumMod val="75000"/>
                  </a:schemeClr>
                </a:solidFill>
              </a:rPr>
              <a:t>County</a:t>
            </a:r>
            <a:r>
              <a:rPr lang="en-US" sz="3200" baseline="0" dirty="0">
                <a:solidFill>
                  <a:schemeClr val="accent6">
                    <a:lumMod val="75000"/>
                  </a:schemeClr>
                </a:solidFill>
              </a:rPr>
              <a:t> Health Rankings for </a:t>
            </a:r>
            <a:r>
              <a:rPr lang="en-US" sz="3200" baseline="0" dirty="0" smtClean="0">
                <a:solidFill>
                  <a:schemeClr val="accent6">
                    <a:lumMod val="75000"/>
                  </a:schemeClr>
                </a:solidFill>
              </a:rPr>
              <a:t>Planning District </a:t>
            </a:r>
            <a:r>
              <a:rPr lang="en-US" sz="3200" baseline="0" dirty="0">
                <a:solidFill>
                  <a:schemeClr val="accent6">
                    <a:lumMod val="75000"/>
                  </a:schemeClr>
                </a:solidFill>
              </a:rPr>
              <a:t>16</a:t>
            </a:r>
            <a:endParaRPr lang="en-US" sz="3200" dirty="0">
              <a:solidFill>
                <a:schemeClr val="accent6">
                  <a:lumMod val="75000"/>
                </a:schemeClr>
              </a:solidFill>
            </a:endParaRPr>
          </a:p>
        </c:rich>
      </c:tx>
      <c:layout/>
      <c:overlay val="0"/>
      <c:spPr>
        <a:noFill/>
        <a:ln>
          <a:noFill/>
        </a:ln>
        <a:effectLst/>
      </c:spPr>
    </c:title>
    <c:autoTitleDeleted val="0"/>
    <c:plotArea>
      <c:layout/>
      <c:barChart>
        <c:barDir val="col"/>
        <c:grouping val="clustered"/>
        <c:varyColors val="0"/>
        <c:ser>
          <c:idx val="0"/>
          <c:order val="0"/>
          <c:tx>
            <c:v>Health Outcomes </c:v>
          </c:tx>
          <c:spPr>
            <a:solidFill>
              <a:srgbClr val="2D2D8A">
                <a:lumMod val="75000"/>
              </a:srgbClr>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dLbl>
              <c:idx val="3"/>
              <c:layout>
                <c:manualLayout>
                  <c:x val="0"/>
                  <c:y val="5.77119145318103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Caroline </c:v>
                </c:pt>
                <c:pt idx="1">
                  <c:v>Fredericksburg </c:v>
                </c:pt>
                <c:pt idx="2">
                  <c:v>King George</c:v>
                </c:pt>
                <c:pt idx="3">
                  <c:v>Stafford </c:v>
                </c:pt>
                <c:pt idx="4">
                  <c:v>Spotsylvania </c:v>
                </c:pt>
              </c:strCache>
            </c:strRef>
          </c:cat>
          <c:val>
            <c:numRef>
              <c:f>Sheet1!$B$2:$B$6</c:f>
              <c:numCache>
                <c:formatCode>General</c:formatCode>
                <c:ptCount val="5"/>
                <c:pt idx="0">
                  <c:v>64</c:v>
                </c:pt>
                <c:pt idx="1">
                  <c:v>51</c:v>
                </c:pt>
                <c:pt idx="2">
                  <c:v>23</c:v>
                </c:pt>
                <c:pt idx="3">
                  <c:v>7</c:v>
                </c:pt>
                <c:pt idx="4">
                  <c:v>26</c:v>
                </c:pt>
              </c:numCache>
            </c:numRef>
          </c:val>
        </c:ser>
        <c:ser>
          <c:idx val="1"/>
          <c:order val="1"/>
          <c:tx>
            <c:v>Health Factors </c:v>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Sheet1!$A$2:$A$6</c:f>
              <c:strCache>
                <c:ptCount val="5"/>
                <c:pt idx="0">
                  <c:v>Caroline </c:v>
                </c:pt>
                <c:pt idx="1">
                  <c:v>Fredericksburg </c:v>
                </c:pt>
                <c:pt idx="2">
                  <c:v>King George</c:v>
                </c:pt>
                <c:pt idx="3">
                  <c:v>Stafford </c:v>
                </c:pt>
                <c:pt idx="4">
                  <c:v>Spotsylvania </c:v>
                </c:pt>
              </c:strCache>
            </c:strRef>
          </c:cat>
          <c:val>
            <c:numRef>
              <c:f>Sheet1!$C$2:$C$6</c:f>
              <c:numCache>
                <c:formatCode>General</c:formatCode>
                <c:ptCount val="5"/>
                <c:pt idx="0">
                  <c:v>78</c:v>
                </c:pt>
                <c:pt idx="1">
                  <c:v>81</c:v>
                </c:pt>
                <c:pt idx="2">
                  <c:v>33</c:v>
                </c:pt>
                <c:pt idx="3">
                  <c:v>25</c:v>
                </c:pt>
                <c:pt idx="4">
                  <c:v>54</c:v>
                </c:pt>
              </c:numCache>
            </c:numRef>
          </c:val>
        </c:ser>
        <c:dLbls>
          <c:dLblPos val="inEnd"/>
          <c:showLegendKey val="0"/>
          <c:showVal val="1"/>
          <c:showCatName val="0"/>
          <c:showSerName val="0"/>
          <c:showPercent val="0"/>
          <c:showBubbleSize val="0"/>
        </c:dLbls>
        <c:gapWidth val="267"/>
        <c:overlap val="-43"/>
        <c:axId val="79438208"/>
        <c:axId val="79439744"/>
      </c:barChart>
      <c:catAx>
        <c:axId val="7943820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accent6">
                    <a:lumMod val="75000"/>
                  </a:schemeClr>
                </a:solidFill>
                <a:latin typeface="+mn-lt"/>
                <a:ea typeface="+mn-ea"/>
                <a:cs typeface="+mn-cs"/>
              </a:defRPr>
            </a:pPr>
            <a:endParaRPr lang="en-US"/>
          </a:p>
        </c:txPr>
        <c:crossAx val="79439744"/>
        <c:crosses val="autoZero"/>
        <c:auto val="1"/>
        <c:lblAlgn val="ctr"/>
        <c:lblOffset val="100"/>
        <c:noMultiLvlLbl val="0"/>
      </c:catAx>
      <c:valAx>
        <c:axId val="794397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accent6">
                    <a:lumMod val="75000"/>
                  </a:schemeClr>
                </a:solidFill>
                <a:latin typeface="+mn-lt"/>
                <a:ea typeface="+mn-ea"/>
                <a:cs typeface="+mn-cs"/>
              </a:defRPr>
            </a:pPr>
            <a:endParaRPr lang="en-US"/>
          </a:p>
        </c:txPr>
        <c:crossAx val="79438208"/>
        <c:crosses val="autoZero"/>
        <c:crossBetween val="between"/>
      </c:valAx>
      <c:spPr>
        <a:pattFill prst="ltDnDiag">
          <a:fgClr>
            <a:schemeClr val="dk1">
              <a:lumMod val="15000"/>
              <a:lumOff val="85000"/>
            </a:schemeClr>
          </a:fgClr>
          <a:bgClr>
            <a:schemeClr val="lt1"/>
          </a:bgClr>
        </a:pattFill>
        <a:ln>
          <a:noFill/>
        </a:ln>
        <a:effectLst/>
      </c:spPr>
    </c:plotArea>
    <c:legend>
      <c:legendPos val="b"/>
      <c:legendEntry>
        <c:idx val="0"/>
        <c:txPr>
          <a:bodyPr rot="0" spcFirstLastPara="1" vertOverflow="ellipsis" vert="horz" wrap="square" anchor="ctr" anchorCtr="1"/>
          <a:lstStyle/>
          <a:p>
            <a:pPr>
              <a:lnSpc>
                <a:spcPct val="100000"/>
              </a:lnSpc>
              <a:defRPr sz="2000" b="0" i="0" u="none" strike="noStrike" kern="1200" baseline="0">
                <a:solidFill>
                  <a:schemeClr val="accent6">
                    <a:lumMod val="75000"/>
                  </a:schemeClr>
                </a:solidFill>
                <a:latin typeface="+mn-lt"/>
                <a:ea typeface="+mn-ea"/>
                <a:cs typeface="+mn-cs"/>
              </a:defRPr>
            </a:pPr>
            <a:endParaRPr lang="en-US"/>
          </a:p>
        </c:txPr>
      </c:legendEntry>
      <c:legendEntry>
        <c:idx val="1"/>
        <c:txPr>
          <a:bodyPr rot="0" spcFirstLastPara="1" vertOverflow="ellipsis" vert="horz" wrap="square" anchor="ctr" anchorCtr="1"/>
          <a:lstStyle/>
          <a:p>
            <a:pPr>
              <a:lnSpc>
                <a:spcPct val="100000"/>
              </a:lnSpc>
              <a:defRPr sz="2000" b="0" i="0" u="none" strike="noStrike" kern="1200" baseline="0">
                <a:solidFill>
                  <a:schemeClr val="accent6">
                    <a:lumMod val="75000"/>
                  </a:schemeClr>
                </a:solidFill>
                <a:latin typeface="+mn-lt"/>
                <a:ea typeface="+mn-ea"/>
                <a:cs typeface="+mn-cs"/>
              </a:defRPr>
            </a:pPr>
            <a:endParaRPr lang="en-US"/>
          </a:p>
        </c:txPr>
      </c:legendEntry>
      <c:layout>
        <c:manualLayout>
          <c:xMode val="edge"/>
          <c:yMode val="edge"/>
          <c:x val="0.63991116495053502"/>
          <c:y val="0.22938213804355501"/>
          <c:w val="0.308206222950131"/>
          <c:h val="0.17917285921678899"/>
        </c:manualLayout>
      </c:layout>
      <c:overlay val="0"/>
      <c:spPr>
        <a:noFill/>
        <a:ln>
          <a:noFill/>
        </a:ln>
        <a:effectLst/>
      </c:spPr>
      <c:txPr>
        <a:bodyPr rot="0" spcFirstLastPara="1" vertOverflow="ellipsis" vert="horz" wrap="square" anchor="ctr" anchorCtr="1"/>
        <a:lstStyle/>
        <a:p>
          <a:pPr>
            <a:lnSpc>
              <a:spcPct val="100000"/>
            </a:lnSpc>
            <a:defRPr sz="2000" b="0" i="0" u="none" strike="noStrike" kern="1200" baseline="0">
              <a:solidFill>
                <a:schemeClr val="accent6">
                  <a:lumMod val="7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cap="none" spc="0" normalizeH="0" baseline="0">
                <a:solidFill>
                  <a:schemeClr val="dk1">
                    <a:lumMod val="50000"/>
                    <a:lumOff val="50000"/>
                  </a:schemeClr>
                </a:solidFill>
                <a:latin typeface="+mj-lt"/>
                <a:ea typeface="+mj-ea"/>
                <a:cs typeface="+mj-cs"/>
              </a:defRPr>
            </a:pPr>
            <a:r>
              <a:rPr lang="en-US" sz="3200" dirty="0" smtClean="0">
                <a:solidFill>
                  <a:schemeClr val="accent6">
                    <a:lumMod val="75000"/>
                  </a:schemeClr>
                </a:solidFill>
              </a:rPr>
              <a:t>Social</a:t>
            </a:r>
            <a:r>
              <a:rPr lang="en-US" sz="3200" baseline="0" dirty="0" smtClean="0">
                <a:solidFill>
                  <a:schemeClr val="accent6">
                    <a:lumMod val="75000"/>
                  </a:schemeClr>
                </a:solidFill>
              </a:rPr>
              <a:t> &amp; E</a:t>
            </a:r>
            <a:r>
              <a:rPr lang="en-US" sz="3200" dirty="0" smtClean="0">
                <a:solidFill>
                  <a:schemeClr val="accent6">
                    <a:lumMod val="75000"/>
                  </a:schemeClr>
                </a:solidFill>
              </a:rPr>
              <a:t>conomic Factors – Planning</a:t>
            </a:r>
            <a:r>
              <a:rPr lang="en-US" sz="3200" baseline="0" dirty="0" smtClean="0">
                <a:solidFill>
                  <a:schemeClr val="accent6">
                    <a:lumMod val="75000"/>
                  </a:schemeClr>
                </a:solidFill>
              </a:rPr>
              <a:t> District </a:t>
            </a:r>
            <a:r>
              <a:rPr lang="en-US" sz="3200" dirty="0" smtClean="0">
                <a:solidFill>
                  <a:schemeClr val="accent6">
                    <a:lumMod val="75000"/>
                  </a:schemeClr>
                </a:solidFill>
              </a:rPr>
              <a:t> 16 </a:t>
            </a:r>
            <a:endParaRPr lang="en-US" sz="3200" dirty="0">
              <a:solidFill>
                <a:schemeClr val="accent6">
                  <a:lumMod val="75000"/>
                </a:schemeClr>
              </a:solidFill>
            </a:endParaRPr>
          </a:p>
        </c:rich>
      </c:tx>
      <c:layout>
        <c:manualLayout>
          <c:xMode val="edge"/>
          <c:yMode val="edge"/>
          <c:x val="0.22141592920354"/>
          <c:y val="0"/>
        </c:manualLayout>
      </c:layout>
      <c:overlay val="0"/>
      <c:spPr>
        <a:noFill/>
        <a:ln>
          <a:noFill/>
        </a:ln>
        <a:effectLst/>
      </c:spPr>
    </c:title>
    <c:autoTitleDeleted val="0"/>
    <c:plotArea>
      <c:layout>
        <c:manualLayout>
          <c:layoutTarget val="inner"/>
          <c:xMode val="edge"/>
          <c:yMode val="edge"/>
          <c:x val="0.100269386781198"/>
          <c:y val="0.193863553514144"/>
          <c:w val="0.87277158386175202"/>
          <c:h val="0.69433107319918297"/>
        </c:manualLayout>
      </c:layout>
      <c:barChart>
        <c:barDir val="col"/>
        <c:grouping val="clustered"/>
        <c:varyColors val="0"/>
        <c:ser>
          <c:idx val="0"/>
          <c:order val="0"/>
          <c:tx>
            <c:v>Unemployment </c:v>
          </c:tx>
          <c:spPr>
            <a:solidFill>
              <a:srgbClr val="000000">
                <a:lumMod val="85000"/>
                <a:lumOff val="15000"/>
              </a:srgbClr>
            </a:solidFill>
            <a:ln>
              <a:solidFill>
                <a:schemeClr val="accent3">
                  <a:lumMod val="75000"/>
                </a:schemeClr>
              </a:solid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Sheet1!$A$39:$A$43</c:f>
              <c:strCache>
                <c:ptCount val="5"/>
                <c:pt idx="0">
                  <c:v>Caroline</c:v>
                </c:pt>
                <c:pt idx="1">
                  <c:v>Fredericksburg </c:v>
                </c:pt>
                <c:pt idx="2">
                  <c:v>King George</c:v>
                </c:pt>
                <c:pt idx="3">
                  <c:v>Stafford </c:v>
                </c:pt>
                <c:pt idx="4">
                  <c:v>Spotsylvania </c:v>
                </c:pt>
              </c:strCache>
            </c:strRef>
          </c:cat>
          <c:val>
            <c:numRef>
              <c:f>Sheet1!$D$1:$D$5</c:f>
              <c:numCache>
                <c:formatCode>0.00%</c:formatCode>
                <c:ptCount val="5"/>
                <c:pt idx="0">
                  <c:v>6.0999999999999999E-2</c:v>
                </c:pt>
                <c:pt idx="1">
                  <c:v>0.06</c:v>
                </c:pt>
                <c:pt idx="2">
                  <c:v>5.2999999999999999E-2</c:v>
                </c:pt>
                <c:pt idx="3">
                  <c:v>5.1999999999999998E-2</c:v>
                </c:pt>
                <c:pt idx="4">
                  <c:v>5.2999999999999999E-2</c:v>
                </c:pt>
              </c:numCache>
            </c:numRef>
          </c:val>
        </c:ser>
        <c:ser>
          <c:idx val="1"/>
          <c:order val="1"/>
          <c:tx>
            <c:v>Children in Poverty</c:v>
          </c:tx>
          <c:spPr>
            <a:solidFill>
              <a:srgbClr val="2D2D8A">
                <a:lumMod val="75000"/>
              </a:srgbClr>
            </a:solidFill>
            <a:ln>
              <a:solidFill>
                <a:schemeClr val="accent1">
                  <a:lumMod val="75000"/>
                </a:schemeClr>
              </a:solidFill>
            </a:ln>
            <a:effectLst/>
          </c:spPr>
          <c:invertIfNegative val="0"/>
          <c:cat>
            <c:strRef>
              <c:f>Sheet1!$A$39:$A$43</c:f>
              <c:strCache>
                <c:ptCount val="5"/>
                <c:pt idx="0">
                  <c:v>Caroline</c:v>
                </c:pt>
                <c:pt idx="1">
                  <c:v>Fredericksburg </c:v>
                </c:pt>
                <c:pt idx="2">
                  <c:v>King George</c:v>
                </c:pt>
                <c:pt idx="3">
                  <c:v>Stafford </c:v>
                </c:pt>
                <c:pt idx="4">
                  <c:v>Spotsylvania </c:v>
                </c:pt>
              </c:strCache>
            </c:strRef>
          </c:cat>
          <c:val>
            <c:numRef>
              <c:f>Sheet1!$E$1:$E$5</c:f>
              <c:numCache>
                <c:formatCode>0%</c:formatCode>
                <c:ptCount val="5"/>
                <c:pt idx="0">
                  <c:v>0.17</c:v>
                </c:pt>
                <c:pt idx="1">
                  <c:v>0.23</c:v>
                </c:pt>
                <c:pt idx="2">
                  <c:v>0.11</c:v>
                </c:pt>
                <c:pt idx="3">
                  <c:v>0.08</c:v>
                </c:pt>
                <c:pt idx="4">
                  <c:v>0.26</c:v>
                </c:pt>
              </c:numCache>
            </c:numRef>
          </c:val>
        </c:ser>
        <c:ser>
          <c:idx val="2"/>
          <c:order val="2"/>
          <c:tx>
            <c:v>Severe Housing Problem </c:v>
          </c:tx>
          <c:spPr>
            <a:solidFill>
              <a:srgbClr val="C00000"/>
            </a:solidFill>
            <a:ln>
              <a:noFill/>
            </a:ln>
            <a:effectLst/>
          </c:spPr>
          <c:invertIfNegative val="0"/>
          <c:cat>
            <c:strRef>
              <c:f>Sheet1!$A$39:$A$43</c:f>
              <c:strCache>
                <c:ptCount val="5"/>
                <c:pt idx="0">
                  <c:v>Caroline</c:v>
                </c:pt>
                <c:pt idx="1">
                  <c:v>Fredericksburg </c:v>
                </c:pt>
                <c:pt idx="2">
                  <c:v>King George</c:v>
                </c:pt>
                <c:pt idx="3">
                  <c:v>Stafford </c:v>
                </c:pt>
                <c:pt idx="4">
                  <c:v>Spotsylvania </c:v>
                </c:pt>
              </c:strCache>
            </c:strRef>
          </c:cat>
          <c:val>
            <c:numRef>
              <c:f>Sheet1!$F$1:$F$5</c:f>
              <c:numCache>
                <c:formatCode>0%</c:formatCode>
                <c:ptCount val="5"/>
                <c:pt idx="0">
                  <c:v>0.15</c:v>
                </c:pt>
                <c:pt idx="1">
                  <c:v>0.21</c:v>
                </c:pt>
                <c:pt idx="2">
                  <c:v>0.1</c:v>
                </c:pt>
                <c:pt idx="3">
                  <c:v>0.12</c:v>
                </c:pt>
                <c:pt idx="4">
                  <c:v>0.14000000000000001</c:v>
                </c:pt>
              </c:numCache>
            </c:numRef>
          </c:val>
        </c:ser>
        <c:dLbls>
          <c:showLegendKey val="0"/>
          <c:showVal val="0"/>
          <c:showCatName val="0"/>
          <c:showSerName val="0"/>
          <c:showPercent val="0"/>
          <c:showBubbleSize val="0"/>
        </c:dLbls>
        <c:gapWidth val="150"/>
        <c:axId val="79783040"/>
        <c:axId val="79784576"/>
      </c:barChart>
      <c:catAx>
        <c:axId val="7978304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accent6">
                    <a:lumMod val="75000"/>
                  </a:schemeClr>
                </a:solidFill>
                <a:latin typeface="+mn-lt"/>
                <a:ea typeface="+mn-ea"/>
                <a:cs typeface="+mn-cs"/>
              </a:defRPr>
            </a:pPr>
            <a:endParaRPr lang="en-US"/>
          </a:p>
        </c:txPr>
        <c:crossAx val="79784576"/>
        <c:crosses val="autoZero"/>
        <c:auto val="1"/>
        <c:lblAlgn val="ctr"/>
        <c:lblOffset val="100"/>
        <c:noMultiLvlLbl val="0"/>
      </c:catAx>
      <c:valAx>
        <c:axId val="79784576"/>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accent6">
                    <a:lumMod val="75000"/>
                  </a:schemeClr>
                </a:solidFill>
                <a:latin typeface="+mn-lt"/>
                <a:ea typeface="+mn-ea"/>
                <a:cs typeface="+mn-cs"/>
              </a:defRPr>
            </a:pPr>
            <a:endParaRPr lang="en-US"/>
          </a:p>
        </c:txPr>
        <c:crossAx val="79783040"/>
        <c:crosses val="autoZero"/>
        <c:crossBetween val="between"/>
      </c:valAx>
      <c:spPr>
        <a:pattFill prst="ltDnDiag">
          <a:fgClr>
            <a:schemeClr val="dk1">
              <a:lumMod val="15000"/>
              <a:lumOff val="85000"/>
            </a:schemeClr>
          </a:fgClr>
          <a:bgClr>
            <a:schemeClr val="lt1"/>
          </a:bgClr>
        </a:pattFill>
        <a:ln>
          <a:noFill/>
        </a:ln>
        <a:effectLst/>
      </c:spPr>
    </c:plotArea>
    <c:legend>
      <c:legendPos val="r"/>
      <c:layout>
        <c:manualLayout>
          <c:xMode val="edge"/>
          <c:yMode val="edge"/>
          <c:x val="0.53078054955519904"/>
          <c:y val="0.19287820793234201"/>
          <c:w val="0.27406191839656402"/>
          <c:h val="0.38779491105278502"/>
        </c:manualLayout>
      </c:layout>
      <c:overlay val="0"/>
      <c:spPr>
        <a:noFill/>
        <a:ln>
          <a:noFill/>
        </a:ln>
        <a:effectLst/>
      </c:spPr>
      <c:txPr>
        <a:bodyPr rot="0" spcFirstLastPara="1" vertOverflow="ellipsis" vert="horz" wrap="square" anchor="ctr" anchorCtr="1"/>
        <a:lstStyle/>
        <a:p>
          <a:pPr>
            <a:lnSpc>
              <a:spcPct val="100000"/>
            </a:lnSpc>
            <a:defRPr sz="1800" b="0" i="0" u="none" strike="noStrike" kern="1200" spc="0" baseline="0">
              <a:solidFill>
                <a:schemeClr val="accent6">
                  <a:lumMod val="7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600" b="1" i="0" u="none" strike="noStrike" kern="1200" cap="none" spc="0" normalizeH="0" baseline="0">
                <a:solidFill>
                  <a:schemeClr val="accent6">
                    <a:lumMod val="75000"/>
                  </a:schemeClr>
                </a:solidFill>
                <a:latin typeface="+mj-lt"/>
                <a:ea typeface="+mj-ea"/>
                <a:cs typeface="+mj-cs"/>
              </a:defRPr>
            </a:pPr>
            <a:r>
              <a:rPr lang="en-US" sz="2800" baseline="0" dirty="0" smtClean="0">
                <a:solidFill>
                  <a:schemeClr val="accent6">
                    <a:lumMod val="75000"/>
                  </a:schemeClr>
                </a:solidFill>
              </a:rPr>
              <a:t>Violent Crimes per 100,000 population – Planning District 16  </a:t>
            </a:r>
            <a:endParaRPr lang="en-US" sz="2800" dirty="0">
              <a:solidFill>
                <a:schemeClr val="accent6">
                  <a:lumMod val="75000"/>
                </a:schemeClr>
              </a:solidFill>
            </a:endParaRPr>
          </a:p>
        </c:rich>
      </c:tx>
      <c:layout>
        <c:manualLayout>
          <c:xMode val="edge"/>
          <c:yMode val="edge"/>
          <c:x val="0.182962508126851"/>
          <c:y val="0"/>
        </c:manualLayout>
      </c:layout>
      <c:overlay val="0"/>
      <c:spPr>
        <a:noFill/>
        <a:ln>
          <a:noFill/>
        </a:ln>
        <a:effectLst/>
      </c:spPr>
    </c:title>
    <c:autoTitleDeleted val="0"/>
    <c:plotArea>
      <c:layout>
        <c:manualLayout>
          <c:layoutTarget val="inner"/>
          <c:xMode val="edge"/>
          <c:yMode val="edge"/>
          <c:x val="8.6150641720243698E-2"/>
          <c:y val="0.15848757775141101"/>
          <c:w val="0.88632642249993998"/>
          <c:h val="0.48893628878582002"/>
        </c:manualLayout>
      </c:layout>
      <c:barChart>
        <c:barDir val="col"/>
        <c:grouping val="clustered"/>
        <c:varyColors val="0"/>
        <c:ser>
          <c:idx val="0"/>
          <c:order val="0"/>
          <c:spPr>
            <a:solidFill>
              <a:srgbClr val="C00000"/>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cat>
            <c:strRef>
              <c:f>Sheet1!$A$66:$A$70</c:f>
              <c:strCache>
                <c:ptCount val="5"/>
                <c:pt idx="0">
                  <c:v>Caroline</c:v>
                </c:pt>
                <c:pt idx="1">
                  <c:v>Fredericksburg </c:v>
                </c:pt>
                <c:pt idx="2">
                  <c:v>King George</c:v>
                </c:pt>
                <c:pt idx="3">
                  <c:v>Stafford </c:v>
                </c:pt>
                <c:pt idx="4">
                  <c:v>Spotsylvania </c:v>
                </c:pt>
              </c:strCache>
            </c:strRef>
          </c:cat>
          <c:val>
            <c:numRef>
              <c:f>Sheet1!$B$66:$B$70</c:f>
              <c:numCache>
                <c:formatCode>General</c:formatCode>
                <c:ptCount val="5"/>
                <c:pt idx="0">
                  <c:v>138</c:v>
                </c:pt>
                <c:pt idx="1">
                  <c:v>426</c:v>
                </c:pt>
                <c:pt idx="2">
                  <c:v>100</c:v>
                </c:pt>
                <c:pt idx="3">
                  <c:v>146</c:v>
                </c:pt>
                <c:pt idx="4">
                  <c:v>215</c:v>
                </c:pt>
              </c:numCache>
            </c:numRef>
          </c:val>
        </c:ser>
        <c:dLbls>
          <c:showLegendKey val="0"/>
          <c:showVal val="0"/>
          <c:showCatName val="0"/>
          <c:showSerName val="0"/>
          <c:showPercent val="0"/>
          <c:showBubbleSize val="0"/>
        </c:dLbls>
        <c:gapWidth val="267"/>
        <c:overlap val="-43"/>
        <c:axId val="79814016"/>
        <c:axId val="80938112"/>
      </c:barChart>
      <c:catAx>
        <c:axId val="7981401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accent6">
                    <a:lumMod val="75000"/>
                  </a:schemeClr>
                </a:solidFill>
                <a:latin typeface="+mn-lt"/>
                <a:ea typeface="+mn-ea"/>
                <a:cs typeface="+mn-cs"/>
              </a:defRPr>
            </a:pPr>
            <a:endParaRPr lang="en-US"/>
          </a:p>
        </c:txPr>
        <c:crossAx val="80938112"/>
        <c:crosses val="autoZero"/>
        <c:auto val="1"/>
        <c:lblAlgn val="ctr"/>
        <c:lblOffset val="100"/>
        <c:noMultiLvlLbl val="0"/>
      </c:catAx>
      <c:valAx>
        <c:axId val="8093811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accent6">
                    <a:lumMod val="75000"/>
                  </a:schemeClr>
                </a:solidFill>
                <a:latin typeface="+mn-lt"/>
                <a:ea typeface="+mn-ea"/>
                <a:cs typeface="+mn-cs"/>
              </a:defRPr>
            </a:pPr>
            <a:endParaRPr lang="en-US"/>
          </a:p>
        </c:txPr>
        <c:crossAx val="7981401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6">
                    <a:lumMod val="75000"/>
                  </a:schemeClr>
                </a:solidFill>
                <a:latin typeface="+mn-lt"/>
                <a:ea typeface="+mn-ea"/>
                <a:cs typeface="+mn-cs"/>
              </a:defRPr>
            </a:pPr>
            <a:r>
              <a:rPr lang="en-US" sz="2400" b="1" dirty="0">
                <a:solidFill>
                  <a:schemeClr val="accent6">
                    <a:lumMod val="75000"/>
                  </a:schemeClr>
                </a:solidFill>
              </a:rPr>
              <a:t>Median</a:t>
            </a:r>
            <a:r>
              <a:rPr lang="en-US" sz="2400" b="1" baseline="0" dirty="0">
                <a:solidFill>
                  <a:schemeClr val="accent6">
                    <a:lumMod val="75000"/>
                  </a:schemeClr>
                </a:solidFill>
              </a:rPr>
              <a:t> Household </a:t>
            </a:r>
            <a:r>
              <a:rPr lang="en-US" sz="2400" b="1" baseline="0" dirty="0" smtClean="0">
                <a:solidFill>
                  <a:schemeClr val="accent6">
                    <a:lumMod val="75000"/>
                  </a:schemeClr>
                </a:solidFill>
              </a:rPr>
              <a:t>Income – Planning District 16  </a:t>
            </a:r>
            <a:endParaRPr lang="en-US" sz="2400" b="1" dirty="0">
              <a:solidFill>
                <a:schemeClr val="accent6">
                  <a:lumMod val="75000"/>
                </a:schemeClr>
              </a:solidFill>
            </a:endParaRPr>
          </a:p>
        </c:rich>
      </c:tx>
      <c:layout>
        <c:manualLayout>
          <c:xMode val="edge"/>
          <c:yMode val="edge"/>
          <c:x val="0.139065314968641"/>
          <c:y val="0"/>
        </c:manualLayout>
      </c:layout>
      <c:overlay val="0"/>
      <c:spPr>
        <a:noFill/>
        <a:ln>
          <a:noFill/>
        </a:ln>
        <a:effectLst/>
      </c:spPr>
    </c:title>
    <c:autoTitleDeleted val="0"/>
    <c:plotArea>
      <c:layout>
        <c:manualLayout>
          <c:layoutTarget val="inner"/>
          <c:xMode val="edge"/>
          <c:yMode val="edge"/>
          <c:x val="0.14043222955236201"/>
          <c:y val="0.14696351065872901"/>
          <c:w val="0.85022197490886897"/>
          <c:h val="0.53831457653159198"/>
        </c:manualLayout>
      </c:layout>
      <c:barChart>
        <c:barDir val="col"/>
        <c:grouping val="clustered"/>
        <c:varyColors val="0"/>
        <c:ser>
          <c:idx val="0"/>
          <c:order val="0"/>
          <c:spPr>
            <a:solidFill>
              <a:srgbClr val="C00000"/>
            </a:solidFill>
            <a:ln>
              <a:noFill/>
            </a:ln>
            <a:effectLst/>
          </c:spPr>
          <c:invertIfNegative val="0"/>
          <c:cat>
            <c:strRef>
              <c:f>Sheet1!$A$1:$A$5</c:f>
              <c:strCache>
                <c:ptCount val="5"/>
                <c:pt idx="0">
                  <c:v>Caroline </c:v>
                </c:pt>
                <c:pt idx="1">
                  <c:v>Fredericksburg </c:v>
                </c:pt>
                <c:pt idx="2">
                  <c:v>King George </c:v>
                </c:pt>
                <c:pt idx="3">
                  <c:v>Stafford </c:v>
                </c:pt>
                <c:pt idx="4">
                  <c:v>Spotsylvania </c:v>
                </c:pt>
              </c:strCache>
            </c:strRef>
          </c:cat>
          <c:val>
            <c:numRef>
              <c:f>Sheet1!$B$1:$B$5</c:f>
              <c:numCache>
                <c:formatCode>#,##0</c:formatCode>
                <c:ptCount val="5"/>
                <c:pt idx="0">
                  <c:v>59227</c:v>
                </c:pt>
                <c:pt idx="1">
                  <c:v>51762</c:v>
                </c:pt>
                <c:pt idx="2">
                  <c:v>81688</c:v>
                </c:pt>
                <c:pt idx="3">
                  <c:v>97144</c:v>
                </c:pt>
                <c:pt idx="4">
                  <c:v>78125</c:v>
                </c:pt>
              </c:numCache>
            </c:numRef>
          </c:val>
        </c:ser>
        <c:dLbls>
          <c:showLegendKey val="0"/>
          <c:showVal val="0"/>
          <c:showCatName val="0"/>
          <c:showSerName val="0"/>
          <c:showPercent val="0"/>
          <c:showBubbleSize val="0"/>
        </c:dLbls>
        <c:gapWidth val="219"/>
        <c:overlap val="-27"/>
        <c:axId val="80958976"/>
        <c:axId val="80960512"/>
      </c:barChart>
      <c:catAx>
        <c:axId val="8095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accent6">
                    <a:lumMod val="75000"/>
                  </a:schemeClr>
                </a:solidFill>
                <a:latin typeface="+mn-lt"/>
                <a:ea typeface="+mn-ea"/>
                <a:cs typeface="+mn-cs"/>
              </a:defRPr>
            </a:pPr>
            <a:endParaRPr lang="en-US"/>
          </a:p>
        </c:txPr>
        <c:crossAx val="80960512"/>
        <c:crosses val="autoZero"/>
        <c:auto val="1"/>
        <c:lblAlgn val="ctr"/>
        <c:lblOffset val="100"/>
        <c:noMultiLvlLbl val="0"/>
      </c:catAx>
      <c:valAx>
        <c:axId val="80960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accent6">
                    <a:lumMod val="75000"/>
                  </a:schemeClr>
                </a:solidFill>
                <a:latin typeface="+mn-lt"/>
                <a:ea typeface="+mn-ea"/>
                <a:cs typeface="+mn-cs"/>
              </a:defRPr>
            </a:pPr>
            <a:endParaRPr lang="en-US"/>
          </a:p>
        </c:txPr>
        <c:crossAx val="80958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0.3241</cdr:x>
      <cdr:y>0.33659</cdr:y>
    </cdr:from>
    <cdr:to>
      <cdr:x>0.45217</cdr:x>
      <cdr:y>0.40752</cdr:y>
    </cdr:to>
    <cdr:sp macro="" textlink="">
      <cdr:nvSpPr>
        <cdr:cNvPr id="2" name="TextBox 1"/>
        <cdr:cNvSpPr txBox="1"/>
      </cdr:nvSpPr>
      <cdr:spPr>
        <a:xfrm xmlns:a="http://schemas.openxmlformats.org/drawingml/2006/main">
          <a:off x="2840051" y="1752600"/>
          <a:ext cx="1122349"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0.33913</cdr:x>
      <cdr:y>0.36717</cdr:y>
    </cdr:from>
    <cdr:to>
      <cdr:x>0.46957</cdr:x>
      <cdr:y>0.4381</cdr:y>
    </cdr:to>
    <cdr:sp macro="" textlink="">
      <cdr:nvSpPr>
        <cdr:cNvPr id="3" name="TextBox 2"/>
        <cdr:cNvSpPr txBox="1"/>
      </cdr:nvSpPr>
      <cdr:spPr>
        <a:xfrm xmlns:a="http://schemas.openxmlformats.org/drawingml/2006/main">
          <a:off x="2971800" y="1911866"/>
          <a:ext cx="1143000"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latin typeface="Arial" panose="020B0604020202020204" pitchFamily="34" charset="0"/>
              <a:cs typeface="Arial" panose="020B0604020202020204" pitchFamily="34" charset="0"/>
            </a:rPr>
            <a:t>$51,762</a:t>
          </a:r>
          <a:endParaRPr lang="en-US" sz="18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atin typeface="Arial" pitchFamily="34" charset="0"/>
              </a:defRPr>
            </a:lvl1pPr>
          </a:lstStyle>
          <a:p>
            <a:pPr>
              <a:defRPr/>
            </a:pPr>
            <a:endParaRPr lang="en-US" altLang="en-US" dirty="0"/>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fld id="{0B7E0BBF-9CAE-FE42-9D4D-979612DFD572}" type="datetimeFigureOut">
              <a:rPr lang="en-US" altLang="en-US"/>
              <a:pPr>
                <a:defRPr/>
              </a:pPr>
              <a:t>2/9/2017</a:t>
            </a:fld>
            <a:endParaRPr lang="en-US" alt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atin typeface="Arial" pitchFamily="34" charset="0"/>
              </a:defRPr>
            </a:lvl1pPr>
          </a:lstStyle>
          <a:p>
            <a:pPr>
              <a:defRPr/>
            </a:pPr>
            <a:endParaRPr lang="en-US" alt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B015E50-A691-6E46-9313-DD97F599341A}" type="slidenum">
              <a:rPr lang="en-US" altLang="en-US"/>
              <a:pPr/>
              <a:t>‹#›</a:t>
            </a:fld>
            <a:endParaRPr lang="en-US" altLang="en-US" dirty="0"/>
          </a:p>
        </p:txBody>
      </p:sp>
    </p:spTree>
    <p:extLst>
      <p:ext uri="{BB962C8B-B14F-4D97-AF65-F5344CB8AC3E}">
        <p14:creationId xmlns:p14="http://schemas.microsoft.com/office/powerpoint/2010/main" val="546699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Make separate slides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52566AB-159F-B744-8132-2F9BB388A3DF}" type="slidenum">
              <a:rPr lang="en-US" altLang="en-US"/>
              <a:pPr/>
              <a:t>10</a:t>
            </a:fld>
            <a:endParaRPr lang="en-US" altLang="en-US" dirty="0"/>
          </a:p>
        </p:txBody>
      </p:sp>
    </p:spTree>
    <p:extLst>
      <p:ext uri="{BB962C8B-B14F-4D97-AF65-F5344CB8AC3E}">
        <p14:creationId xmlns:p14="http://schemas.microsoft.com/office/powerpoint/2010/main" val="144231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5D21B6-2558-BD42-BE1C-A8DA666667C6}" type="slidenum">
              <a:rPr lang="en-US" altLang="en-US"/>
              <a:pPr/>
              <a:t>11</a:t>
            </a:fld>
            <a:endParaRPr lang="en-US" altLang="en-US" dirty="0"/>
          </a:p>
        </p:txBody>
      </p:sp>
    </p:spTree>
    <p:extLst>
      <p:ext uri="{BB962C8B-B14F-4D97-AF65-F5344CB8AC3E}">
        <p14:creationId xmlns:p14="http://schemas.microsoft.com/office/powerpoint/2010/main" val="13830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FC733F-6D4F-4640-B80C-7958DE90BAB0}" type="slidenum">
              <a:rPr lang="en-US" altLang="en-US"/>
              <a:pPr/>
              <a:t>12</a:t>
            </a:fld>
            <a:endParaRPr lang="en-US" altLang="en-US" dirty="0"/>
          </a:p>
        </p:txBody>
      </p:sp>
    </p:spTree>
    <p:extLst>
      <p:ext uri="{BB962C8B-B14F-4D97-AF65-F5344CB8AC3E}">
        <p14:creationId xmlns:p14="http://schemas.microsoft.com/office/powerpoint/2010/main" val="98827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lvl="1" eaLnBrk="1" hangingPunct="1">
              <a:lnSpc>
                <a:spcPct val="70000"/>
              </a:lnSpc>
              <a:spcBef>
                <a:spcPct val="0"/>
              </a:spcBef>
            </a:pPr>
            <a:endParaRPr lang="en-US" altLang="en-US" sz="3100" b="1" dirty="0">
              <a:latin typeface="Apple Braille" charset="0"/>
              <a:ea typeface="Apple Braille" charset="0"/>
              <a:cs typeface="Apple Braille"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98529C-3A44-F24D-BE8D-114C142A3D91}" type="slidenum">
              <a:rPr lang="en-US" altLang="en-US"/>
              <a:pPr/>
              <a:t>14</a:t>
            </a:fld>
            <a:endParaRPr lang="en-US" altLang="en-US" dirty="0"/>
          </a:p>
        </p:txBody>
      </p:sp>
    </p:spTree>
    <p:extLst>
      <p:ext uri="{BB962C8B-B14F-4D97-AF65-F5344CB8AC3E}">
        <p14:creationId xmlns:p14="http://schemas.microsoft.com/office/powerpoint/2010/main" val="1308407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489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59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087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1100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6827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72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503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5595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87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779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048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VDH_background"/>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083300"/>
            <a:ext cx="9144000" cy="7747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457200" y="1600200"/>
            <a:ext cx="8229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29"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0" y="5954713"/>
            <a:ext cx="13176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4000">
          <a:solidFill>
            <a:srgbClr val="003366"/>
          </a:solidFill>
          <a:latin typeface="+mj-lt"/>
          <a:ea typeface="+mj-ea"/>
          <a:cs typeface="+mj-cs"/>
        </a:defRPr>
      </a:lvl1pPr>
      <a:lvl2pPr algn="l" rtl="0" eaLnBrk="0" fontAlgn="base" hangingPunct="0">
        <a:spcBef>
          <a:spcPct val="0"/>
        </a:spcBef>
        <a:spcAft>
          <a:spcPct val="0"/>
        </a:spcAft>
        <a:defRPr sz="4000">
          <a:solidFill>
            <a:srgbClr val="003366"/>
          </a:solidFill>
          <a:latin typeface="Trebuchet MS" pitchFamily="34" charset="0"/>
        </a:defRPr>
      </a:lvl2pPr>
      <a:lvl3pPr algn="l" rtl="0" eaLnBrk="0" fontAlgn="base" hangingPunct="0">
        <a:spcBef>
          <a:spcPct val="0"/>
        </a:spcBef>
        <a:spcAft>
          <a:spcPct val="0"/>
        </a:spcAft>
        <a:defRPr sz="4000">
          <a:solidFill>
            <a:srgbClr val="003366"/>
          </a:solidFill>
          <a:latin typeface="Trebuchet MS" pitchFamily="34" charset="0"/>
        </a:defRPr>
      </a:lvl3pPr>
      <a:lvl4pPr algn="l" rtl="0" eaLnBrk="0" fontAlgn="base" hangingPunct="0">
        <a:spcBef>
          <a:spcPct val="0"/>
        </a:spcBef>
        <a:spcAft>
          <a:spcPct val="0"/>
        </a:spcAft>
        <a:defRPr sz="4000">
          <a:solidFill>
            <a:srgbClr val="003366"/>
          </a:solidFill>
          <a:latin typeface="Trebuchet MS" pitchFamily="34" charset="0"/>
        </a:defRPr>
      </a:lvl4pPr>
      <a:lvl5pPr algn="l" rtl="0" eaLnBrk="0" fontAlgn="base" hangingPunct="0">
        <a:spcBef>
          <a:spcPct val="0"/>
        </a:spcBef>
        <a:spcAft>
          <a:spcPct val="0"/>
        </a:spcAft>
        <a:defRPr sz="4000">
          <a:solidFill>
            <a:srgbClr val="003366"/>
          </a:solidFill>
          <a:latin typeface="Trebuchet MS" pitchFamily="34" charset="0"/>
        </a:defRPr>
      </a:lvl5pPr>
      <a:lvl6pPr marL="457200" algn="l" rtl="0" fontAlgn="base">
        <a:spcBef>
          <a:spcPct val="0"/>
        </a:spcBef>
        <a:spcAft>
          <a:spcPct val="0"/>
        </a:spcAft>
        <a:defRPr sz="3600">
          <a:solidFill>
            <a:srgbClr val="003366"/>
          </a:solidFill>
          <a:latin typeface="Trebuchet MS" pitchFamily="34" charset="0"/>
        </a:defRPr>
      </a:lvl6pPr>
      <a:lvl7pPr marL="914400" algn="l" rtl="0" fontAlgn="base">
        <a:spcBef>
          <a:spcPct val="0"/>
        </a:spcBef>
        <a:spcAft>
          <a:spcPct val="0"/>
        </a:spcAft>
        <a:defRPr sz="3600">
          <a:solidFill>
            <a:srgbClr val="003366"/>
          </a:solidFill>
          <a:latin typeface="Trebuchet MS" pitchFamily="34" charset="0"/>
        </a:defRPr>
      </a:lvl7pPr>
      <a:lvl8pPr marL="1371600" algn="l" rtl="0" fontAlgn="base">
        <a:spcBef>
          <a:spcPct val="0"/>
        </a:spcBef>
        <a:spcAft>
          <a:spcPct val="0"/>
        </a:spcAft>
        <a:defRPr sz="3600">
          <a:solidFill>
            <a:srgbClr val="003366"/>
          </a:solidFill>
          <a:latin typeface="Trebuchet MS" pitchFamily="34" charset="0"/>
        </a:defRPr>
      </a:lvl8pPr>
      <a:lvl9pPr marL="1828800" algn="l" rtl="0" fontAlgn="base">
        <a:spcBef>
          <a:spcPct val="0"/>
        </a:spcBef>
        <a:spcAft>
          <a:spcPct val="0"/>
        </a:spcAft>
        <a:defRPr sz="3600">
          <a:solidFill>
            <a:srgbClr val="003366"/>
          </a:solidFill>
          <a:latin typeface="Trebuchet MS" pitchFamily="34" charset="0"/>
        </a:defRPr>
      </a:lvl9pPr>
    </p:titleStyle>
    <p:bodyStyle>
      <a:lvl1pPr marL="342900" indent="-342900" algn="l" rtl="0" eaLnBrk="0" fontAlgn="base" hangingPunct="0">
        <a:spcBef>
          <a:spcPct val="20000"/>
        </a:spcBef>
        <a:spcAft>
          <a:spcPct val="0"/>
        </a:spcAft>
        <a:defRPr sz="3600">
          <a:solidFill>
            <a:srgbClr val="4D4D4D"/>
          </a:solidFill>
          <a:latin typeface="+mn-lt"/>
          <a:ea typeface="+mn-ea"/>
          <a:cs typeface="+mn-cs"/>
        </a:defRPr>
      </a:lvl1pPr>
      <a:lvl2pPr marL="742950" indent="-285750" algn="l" rtl="0" eaLnBrk="0" fontAlgn="base" hangingPunct="0">
        <a:spcBef>
          <a:spcPct val="20000"/>
        </a:spcBef>
        <a:spcAft>
          <a:spcPct val="0"/>
        </a:spcAft>
        <a:buChar char="•"/>
        <a:defRPr sz="3600">
          <a:solidFill>
            <a:srgbClr val="777777"/>
          </a:solidFill>
          <a:latin typeface="+mn-lt"/>
        </a:defRPr>
      </a:lvl2pPr>
      <a:lvl3pPr marL="1143000" indent="-228600" algn="l" rtl="0" eaLnBrk="0" fontAlgn="base" hangingPunct="0">
        <a:spcBef>
          <a:spcPct val="20000"/>
        </a:spcBef>
        <a:spcAft>
          <a:spcPct val="0"/>
        </a:spcAft>
        <a:buChar char="•"/>
        <a:defRPr sz="3600">
          <a:solidFill>
            <a:srgbClr val="777777"/>
          </a:solidFill>
          <a:latin typeface="+mn-lt"/>
        </a:defRPr>
      </a:lvl3pPr>
      <a:lvl4pPr marL="1600200" indent="-228600" algn="l" rtl="0" eaLnBrk="0" fontAlgn="base" hangingPunct="0">
        <a:spcBef>
          <a:spcPct val="20000"/>
        </a:spcBef>
        <a:spcAft>
          <a:spcPct val="0"/>
        </a:spcAft>
        <a:buChar char="•"/>
        <a:defRPr sz="3600">
          <a:solidFill>
            <a:srgbClr val="777777"/>
          </a:solidFill>
          <a:latin typeface="+mn-lt"/>
        </a:defRPr>
      </a:lvl4pPr>
      <a:lvl5pPr marL="2057400" indent="-228600" algn="l" rtl="0" eaLnBrk="0" fontAlgn="base" hangingPunct="0">
        <a:spcBef>
          <a:spcPct val="20000"/>
        </a:spcBef>
        <a:spcAft>
          <a:spcPct val="0"/>
        </a:spcAft>
        <a:buChar char="•"/>
        <a:defRPr sz="3600">
          <a:solidFill>
            <a:srgbClr val="777777"/>
          </a:solidFill>
          <a:latin typeface="+mn-lt"/>
        </a:defRPr>
      </a:lvl5pPr>
      <a:lvl6pPr marL="2514600" indent="-228600" algn="l" rtl="0" fontAlgn="base">
        <a:spcBef>
          <a:spcPct val="20000"/>
        </a:spcBef>
        <a:spcAft>
          <a:spcPct val="0"/>
        </a:spcAft>
        <a:buChar char="•"/>
        <a:defRPr sz="2400">
          <a:solidFill>
            <a:srgbClr val="777777"/>
          </a:solidFill>
          <a:latin typeface="+mn-lt"/>
        </a:defRPr>
      </a:lvl6pPr>
      <a:lvl7pPr marL="2971800" indent="-228600" algn="l" rtl="0" fontAlgn="base">
        <a:spcBef>
          <a:spcPct val="20000"/>
        </a:spcBef>
        <a:spcAft>
          <a:spcPct val="0"/>
        </a:spcAft>
        <a:buChar char="•"/>
        <a:defRPr sz="2400">
          <a:solidFill>
            <a:srgbClr val="777777"/>
          </a:solidFill>
          <a:latin typeface="+mn-lt"/>
        </a:defRPr>
      </a:lvl7pPr>
      <a:lvl8pPr marL="3429000" indent="-228600" algn="l" rtl="0" fontAlgn="base">
        <a:spcBef>
          <a:spcPct val="20000"/>
        </a:spcBef>
        <a:spcAft>
          <a:spcPct val="0"/>
        </a:spcAft>
        <a:buChar char="•"/>
        <a:defRPr sz="2400">
          <a:solidFill>
            <a:srgbClr val="777777"/>
          </a:solidFill>
          <a:latin typeface="+mn-lt"/>
        </a:defRPr>
      </a:lvl8pPr>
      <a:lvl9pPr marL="3886200" indent="-228600" algn="l" rtl="0" fontAlgn="base">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virginiawellbeing.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brooke.rossheim@vdh.virginia.gov" TargetMode="External"/><Relationship Id="rId2" Type="http://schemas.openxmlformats.org/officeDocument/2006/relationships/hyperlink" Target="mailto:saba.lemma@vdh.virgini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untyhealthrankings.or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bs.org/unnaturalcauses" TargetMode="External"/><Relationship Id="rId2" Type="http://schemas.openxmlformats.org/officeDocument/2006/relationships/hyperlink" Target="http://www.pbs.org/unnaturalcauses/video.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81000" y="762000"/>
            <a:ext cx="8382000" cy="1851025"/>
          </a:xfrm>
        </p:spPr>
        <p:txBody>
          <a:bodyPr/>
          <a:lstStyle/>
          <a:p>
            <a:pPr algn="ctr" eaLnBrk="1" hangingPunct="1">
              <a:defRPr/>
            </a:pPr>
            <a:r>
              <a:rPr lang="en-US" altLang="en-US" b="1" dirty="0" smtClean="0">
                <a:solidFill>
                  <a:schemeClr val="accent6">
                    <a:lumMod val="50000"/>
                  </a:schemeClr>
                </a:solidFill>
              </a:rPr>
              <a:t>2017 Community Health Assessment</a:t>
            </a:r>
            <a:br>
              <a:rPr lang="en-US" altLang="en-US" b="1" dirty="0" smtClean="0">
                <a:solidFill>
                  <a:schemeClr val="accent6">
                    <a:lumMod val="50000"/>
                  </a:schemeClr>
                </a:solidFill>
              </a:rPr>
            </a:br>
            <a:r>
              <a:rPr lang="en-US" altLang="en-US" sz="2800" dirty="0" smtClean="0">
                <a:solidFill>
                  <a:schemeClr val="accent6">
                    <a:lumMod val="50000"/>
                  </a:schemeClr>
                </a:solidFill>
              </a:rPr>
              <a:t>Fredericksburg City, Virginia </a:t>
            </a:r>
            <a:endParaRPr lang="en-US" altLang="en-US" sz="2800" dirty="0">
              <a:solidFill>
                <a:schemeClr val="accent6">
                  <a:lumMod val="50000"/>
                </a:schemeClr>
              </a:solidFill>
            </a:endParaRPr>
          </a:p>
        </p:txBody>
      </p:sp>
      <p:sp>
        <p:nvSpPr>
          <p:cNvPr id="2051" name="Subtitle 2"/>
          <p:cNvSpPr>
            <a:spLocks noGrp="1"/>
          </p:cNvSpPr>
          <p:nvPr>
            <p:ph type="subTitle" idx="1"/>
          </p:nvPr>
        </p:nvSpPr>
        <p:spPr>
          <a:xfrm>
            <a:off x="1371600" y="3505200"/>
            <a:ext cx="6400800" cy="1752600"/>
          </a:xfrm>
        </p:spPr>
        <p:txBody>
          <a:bodyPr/>
          <a:lstStyle/>
          <a:p>
            <a:pPr eaLnBrk="1" hangingPunct="1">
              <a:defRPr/>
            </a:pPr>
            <a:r>
              <a:rPr lang="en-US" altLang="en-US" sz="2800" b="1" dirty="0" smtClean="0">
                <a:solidFill>
                  <a:srgbClr val="161645"/>
                </a:solidFill>
              </a:rPr>
              <a:t>Brooke Rossheim, M.D., M.P.H.</a:t>
            </a:r>
          </a:p>
          <a:p>
            <a:pPr eaLnBrk="1" hangingPunct="1">
              <a:defRPr/>
            </a:pPr>
            <a:r>
              <a:rPr lang="en-US" altLang="en-US" sz="2800" b="1" dirty="0" smtClean="0">
                <a:solidFill>
                  <a:srgbClr val="161645"/>
                </a:solidFill>
              </a:rPr>
              <a:t>Saba Lemma, M.P.H. </a:t>
            </a:r>
          </a:p>
          <a:p>
            <a:pPr eaLnBrk="1" hangingPunct="1">
              <a:defRPr/>
            </a:pPr>
            <a:endParaRPr lang="en-US" altLang="en-US" sz="2800" b="1" dirty="0" smtClean="0">
              <a:solidFill>
                <a:srgbClr val="161645"/>
              </a:solidFill>
            </a:endParaRPr>
          </a:p>
          <a:p>
            <a:pPr eaLnBrk="1" hangingPunct="1">
              <a:defRPr/>
            </a:pPr>
            <a:r>
              <a:rPr lang="en-US" altLang="en-US" sz="2800" b="1" dirty="0" smtClean="0">
                <a:solidFill>
                  <a:srgbClr val="161645"/>
                </a:solidFill>
              </a:rPr>
              <a:t>January 12,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Health Impact Pyramid</a:t>
            </a:r>
            <a:endParaRPr lang="en-US" b="1" dirty="0"/>
          </a:p>
        </p:txBody>
      </p:sp>
      <p:pic>
        <p:nvPicPr>
          <p:cNvPr id="4" name="Content Placeholder 3"/>
          <p:cNvPicPr>
            <a:picLocks noGrp="1" noChangeAspect="1" noChangeArrowheads="1"/>
          </p:cNvPicPr>
          <p:nvPr>
            <p:ph idx="1"/>
          </p:nvPr>
        </p:nvPicPr>
        <p:blipFill>
          <a:blip r:embed="rId3"/>
          <a:srcRect/>
          <a:stretch>
            <a:fillRect/>
          </a:stretch>
        </p:blipFill>
        <p:spPr>
          <a:xfrm>
            <a:off x="1524000" y="1371600"/>
            <a:ext cx="5867400" cy="44005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0" y="5838799"/>
            <a:ext cx="5562600" cy="369332"/>
          </a:xfrm>
          <a:prstGeom prst="rect">
            <a:avLst/>
          </a:prstGeom>
          <a:noFill/>
        </p:spPr>
        <p:txBody>
          <a:bodyPr wrap="square" rtlCol="0">
            <a:spAutoFit/>
          </a:bodyPr>
          <a:lstStyle/>
          <a:p>
            <a:r>
              <a:rPr lang="en-US" dirty="0" smtClean="0"/>
              <a:t>Source: Centers for Disease Control and Prevention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304800" y="228600"/>
            <a:ext cx="8001000" cy="1066800"/>
          </a:xfrm>
        </p:spPr>
        <p:txBody>
          <a:bodyPr>
            <a:normAutofit fontScale="90000"/>
          </a:bodyPr>
          <a:lstStyle/>
          <a:p>
            <a:pPr algn="ctr">
              <a:defRPr/>
            </a:pPr>
            <a:r>
              <a:rPr lang="en-US" altLang="en-US" sz="3600" b="1" dirty="0"/>
              <a:t>Virginia’s Plan For Well-Being </a:t>
            </a:r>
            <a:r>
              <a:rPr lang="en-US" altLang="en-US" sz="3600" b="1" dirty="0" smtClean="0"/>
              <a:t>2016-2020</a:t>
            </a:r>
            <a:endParaRPr lang="en-US" altLang="en-US" sz="3600" b="1" dirty="0"/>
          </a:p>
        </p:txBody>
      </p:sp>
      <p:pic>
        <p:nvPicPr>
          <p:cNvPr id="63490" name="Content Placeholder 3"/>
          <p:cNvPicPr>
            <a:picLocks noGrp="1" noChangeAspect="1"/>
          </p:cNvPicPr>
          <p:nvPr>
            <p:ph idx="1"/>
          </p:nvPr>
        </p:nvPicPr>
        <p:blipFill>
          <a:blip r:embed="rId3"/>
          <a:srcRect/>
          <a:stretch>
            <a:fillRect/>
          </a:stretch>
        </p:blipFill>
        <p:spPr>
          <a:xfrm>
            <a:off x="457200" y="1600200"/>
            <a:ext cx="7886700" cy="4343400"/>
          </a:xfrm>
        </p:spPr>
      </p:pic>
      <p:sp>
        <p:nvSpPr>
          <p:cNvPr id="12292" name="TextBox 1"/>
          <p:cNvSpPr txBox="1">
            <a:spLocks noChangeArrowheads="1"/>
          </p:cNvSpPr>
          <p:nvPr/>
        </p:nvSpPr>
        <p:spPr bwMode="auto">
          <a:xfrm>
            <a:off x="2209800" y="5943600"/>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dirty="0" smtClean="0"/>
              <a:t>Source: </a:t>
            </a:r>
            <a:r>
              <a:rPr lang="en-US" altLang="en-US" dirty="0">
                <a:hlinkClick r:id="rId4"/>
              </a:rPr>
              <a:t>http://virginiawellbeing.com</a:t>
            </a:r>
            <a:r>
              <a:rPr lang="en-US" altLang="en-US"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p:cNvSpPr>
            <a:spLocks noGrp="1"/>
          </p:cNvSpPr>
          <p:nvPr>
            <p:ph idx="1"/>
          </p:nvPr>
        </p:nvSpPr>
        <p:spPr>
          <a:xfrm>
            <a:off x="838200" y="1981200"/>
            <a:ext cx="8153400" cy="3962400"/>
          </a:xfrm>
        </p:spPr>
        <p:txBody>
          <a:bodyPr/>
          <a:lstStyle/>
          <a:p>
            <a:pPr marL="571500" indent="-571500" eaLnBrk="1" hangingPunct="1">
              <a:buFont typeface="ZapfDingbatsITC"/>
              <a:buChar char="☛"/>
              <a:defRPr/>
            </a:pPr>
            <a:r>
              <a:rPr lang="en-US" altLang="en-US" dirty="0" smtClean="0">
                <a:solidFill>
                  <a:srgbClr val="222268"/>
                </a:solidFill>
              </a:rPr>
              <a:t>The CHA is a systematic examination of the health status indicators for a given population that is used to identify key problems and assets in a community.</a:t>
            </a:r>
          </a:p>
          <a:p>
            <a:pPr marL="571500" indent="-571500" eaLnBrk="1" hangingPunct="1">
              <a:defRPr/>
            </a:pPr>
            <a:endParaRPr lang="en-US" altLang="en-US" dirty="0" smtClean="0">
              <a:solidFill>
                <a:srgbClr val="222268"/>
              </a:solidFill>
              <a:latin typeface="Century Gothic" pitchFamily="34" charset="0"/>
            </a:endParaRPr>
          </a:p>
        </p:txBody>
      </p:sp>
      <p:sp>
        <p:nvSpPr>
          <p:cNvPr id="18434" name="Title 1"/>
          <p:cNvSpPr>
            <a:spLocks noGrp="1"/>
          </p:cNvSpPr>
          <p:nvPr>
            <p:ph type="title"/>
          </p:nvPr>
        </p:nvSpPr>
        <p:spPr>
          <a:xfrm>
            <a:off x="381000" y="304800"/>
            <a:ext cx="8458200" cy="1325563"/>
          </a:xfrm>
        </p:spPr>
        <p:txBody>
          <a:bodyPr/>
          <a:lstStyle/>
          <a:p>
            <a:pPr algn="ctr" eaLnBrk="1" hangingPunct="1">
              <a:defRPr/>
            </a:pPr>
            <a:r>
              <a:rPr lang="en-US" altLang="en-US" b="1" dirty="0"/>
              <a:t>Community Health </a:t>
            </a:r>
            <a:r>
              <a:rPr lang="en-US" altLang="en-US" b="1" dirty="0" smtClean="0"/>
              <a:t>Assessment (CHA)</a:t>
            </a:r>
            <a:endParaRPr lang="en-US" altLang="en-US" b="1" dirty="0"/>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Benefits of a Community Health Assessment (CHA)</a:t>
            </a:r>
            <a:endParaRPr lang="en-US" b="1" dirty="0"/>
          </a:p>
        </p:txBody>
      </p:sp>
      <p:sp>
        <p:nvSpPr>
          <p:cNvPr id="5" name="Content Placeholder 4"/>
          <p:cNvSpPr>
            <a:spLocks noGrp="1"/>
          </p:cNvSpPr>
          <p:nvPr>
            <p:ph idx="1"/>
          </p:nvPr>
        </p:nvSpPr>
        <p:spPr>
          <a:xfrm>
            <a:off x="457200" y="1752600"/>
            <a:ext cx="8229600" cy="4648200"/>
          </a:xfrm>
        </p:spPr>
        <p:txBody>
          <a:bodyPr/>
          <a:lstStyle/>
          <a:p>
            <a:pPr marL="571500" indent="-571500" eaLnBrk="1" hangingPunct="1">
              <a:spcBef>
                <a:spcPct val="30000"/>
              </a:spcBef>
              <a:buFont typeface="HiraMinProN-W3"/>
              <a:buChar char="☀"/>
              <a:defRPr/>
            </a:pPr>
            <a:r>
              <a:rPr lang="en-US" altLang="en-US" dirty="0" smtClean="0">
                <a:solidFill>
                  <a:srgbClr val="161645"/>
                </a:solidFill>
              </a:rPr>
              <a:t>Informs community decision-making</a:t>
            </a:r>
          </a:p>
          <a:p>
            <a:pPr marL="571500" indent="-571500" eaLnBrk="1" hangingPunct="1">
              <a:spcBef>
                <a:spcPct val="30000"/>
              </a:spcBef>
              <a:buFont typeface="HiraMinProN-W3"/>
              <a:buChar char="☀"/>
              <a:defRPr/>
            </a:pPr>
            <a:r>
              <a:rPr lang="en-US" altLang="en-US" dirty="0" smtClean="0">
                <a:solidFill>
                  <a:srgbClr val="161645"/>
                </a:solidFill>
              </a:rPr>
              <a:t>Prioritizes health problems and</a:t>
            </a:r>
          </a:p>
          <a:p>
            <a:pPr marL="571500" indent="-571500" eaLnBrk="1" hangingPunct="1">
              <a:spcBef>
                <a:spcPct val="30000"/>
              </a:spcBef>
              <a:buFont typeface="HiraMinProN-W3"/>
              <a:buChar char="☀"/>
              <a:defRPr/>
            </a:pPr>
            <a:r>
              <a:rPr lang="en-US" altLang="en-US" dirty="0" smtClean="0">
                <a:solidFill>
                  <a:srgbClr val="161645"/>
                </a:solidFill>
              </a:rPr>
              <a:t>Assists in development and implementation of community health improvement plans. </a:t>
            </a:r>
          </a:p>
          <a:p>
            <a:pPr marL="571500" indent="-571500" eaLnBrk="1" hangingPunct="1">
              <a:lnSpc>
                <a:spcPct val="90000"/>
              </a:lnSpc>
              <a:spcBef>
                <a:spcPct val="30000"/>
              </a:spcBef>
              <a:buFont typeface="Wingdings" pitchFamily="2" charset="2"/>
              <a:buNone/>
              <a:defRPr/>
            </a:pPr>
            <a:endParaRPr lang="en-US" altLang="en-US" dirty="0" smtClean="0">
              <a:solidFill>
                <a:srgbClr val="161645"/>
              </a:solidFill>
            </a:endParaRPr>
          </a:p>
          <a:p>
            <a:pPr marL="571500" indent="-571500">
              <a:defRPr/>
            </a:pPr>
            <a:endParaRPr lang="en-US" altLang="en-US" dirty="0" smtClean="0"/>
          </a:p>
          <a:p>
            <a:pPr marL="571500" indent="-571500">
              <a:defRPr/>
            </a:pPr>
            <a:endParaRPr lang="en-US" altLang="en-US" dirty="0" smtClean="0"/>
          </a:p>
          <a:p>
            <a:pPr marL="571500" indent="-571500">
              <a:defRPr/>
            </a:pPr>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457200" y="304801"/>
            <a:ext cx="8058150" cy="1143000"/>
          </a:xfrm>
        </p:spPr>
        <p:txBody>
          <a:bodyPr/>
          <a:lstStyle/>
          <a:p>
            <a:pPr algn="ctr" eaLnBrk="1" hangingPunct="1">
              <a:defRPr/>
            </a:pPr>
            <a:r>
              <a:rPr lang="en-US" altLang="en-US" b="1" dirty="0"/>
              <a:t>Overview of </a:t>
            </a:r>
            <a:r>
              <a:rPr lang="en-US" altLang="en-US" b="1" dirty="0" smtClean="0"/>
              <a:t>Community Health Assessment </a:t>
            </a:r>
            <a:r>
              <a:rPr lang="en-US" altLang="en-US" b="1" dirty="0"/>
              <a:t>Process</a:t>
            </a:r>
          </a:p>
        </p:txBody>
      </p:sp>
      <p:pic>
        <p:nvPicPr>
          <p:cNvPr id="1536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606550"/>
            <a:ext cx="5218113"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Community Health Improvement Plan (CHIP)</a:t>
            </a:r>
            <a:endParaRPr lang="en-US" b="1" dirty="0"/>
          </a:p>
        </p:txBody>
      </p:sp>
      <p:sp>
        <p:nvSpPr>
          <p:cNvPr id="3" name="Content Placeholder 2"/>
          <p:cNvSpPr>
            <a:spLocks noGrp="1"/>
          </p:cNvSpPr>
          <p:nvPr>
            <p:ph idx="1"/>
          </p:nvPr>
        </p:nvSpPr>
        <p:spPr/>
        <p:txBody>
          <a:bodyPr/>
          <a:lstStyle/>
          <a:p>
            <a:pPr marL="571500" indent="-571500">
              <a:buFont typeface="ZapfDingbatsITC"/>
              <a:buChar char="☛"/>
              <a:defRPr/>
            </a:pPr>
            <a:r>
              <a:rPr lang="en-US" altLang="en-US" dirty="0" smtClean="0">
                <a:solidFill>
                  <a:srgbClr val="222268"/>
                </a:solidFill>
              </a:rPr>
              <a:t>Is a long-term, systematic effort to address public health problems based on the results of the community health assessment. </a:t>
            </a:r>
          </a:p>
          <a:p>
            <a:pPr marL="571500" indent="-571500">
              <a:buFont typeface="ZapfDingbatsITC"/>
              <a:buChar char="☛"/>
              <a:defRPr/>
            </a:pPr>
            <a:endParaRPr lang="en-US" altLang="en-US" dirty="0" smtClean="0">
              <a:solidFill>
                <a:srgbClr val="222268"/>
              </a:solidFill>
            </a:endParaRPr>
          </a:p>
          <a:p>
            <a:pPr marL="571500" indent="-571500">
              <a:buFont typeface="ZapfDingbatsITC"/>
              <a:buChar char="☛"/>
              <a:defRPr/>
            </a:pPr>
            <a:r>
              <a:rPr lang="en-US" altLang="en-US" dirty="0" smtClean="0">
                <a:solidFill>
                  <a:srgbClr val="222268"/>
                </a:solidFill>
              </a:rPr>
              <a:t>The CHA-CHIP process is typically done on a 3-5 year cycle.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Benefits of a Community Health Improvement Plan (CHIP) </a:t>
            </a:r>
            <a:endParaRPr lang="en-US" b="1" dirty="0"/>
          </a:p>
        </p:txBody>
      </p:sp>
      <p:sp>
        <p:nvSpPr>
          <p:cNvPr id="3" name="Content Placeholder 2"/>
          <p:cNvSpPr>
            <a:spLocks noGrp="1"/>
          </p:cNvSpPr>
          <p:nvPr>
            <p:ph idx="1"/>
          </p:nvPr>
        </p:nvSpPr>
        <p:spPr>
          <a:xfrm>
            <a:off x="457200" y="1752600"/>
            <a:ext cx="8229600" cy="4800600"/>
          </a:xfrm>
        </p:spPr>
        <p:txBody>
          <a:bodyPr/>
          <a:lstStyle/>
          <a:p>
            <a:pPr marL="571500" indent="-571500" eaLnBrk="1" hangingPunct="1">
              <a:spcBef>
                <a:spcPct val="30000"/>
              </a:spcBef>
              <a:buFont typeface="HiraMinProN-W3"/>
              <a:buChar char="☀"/>
              <a:defRPr/>
            </a:pPr>
            <a:r>
              <a:rPr lang="en-US" altLang="en-US" dirty="0" smtClean="0">
                <a:solidFill>
                  <a:srgbClr val="161645"/>
                </a:solidFill>
              </a:rPr>
              <a:t>Based on CHA findings</a:t>
            </a:r>
          </a:p>
          <a:p>
            <a:pPr marL="571500" indent="-571500" eaLnBrk="1" hangingPunct="1">
              <a:spcBef>
                <a:spcPct val="30000"/>
              </a:spcBef>
              <a:buFont typeface="HiraMinProN-W3"/>
              <a:buChar char="☀"/>
              <a:defRPr/>
            </a:pPr>
            <a:r>
              <a:rPr lang="en-US" altLang="en-US" dirty="0" smtClean="0">
                <a:solidFill>
                  <a:srgbClr val="161645"/>
                </a:solidFill>
              </a:rPr>
              <a:t>An action plan consisting of strategies to address identified problems/issues is developed</a:t>
            </a:r>
          </a:p>
          <a:p>
            <a:pPr marL="571500" indent="-571500" eaLnBrk="1" hangingPunct="1">
              <a:spcBef>
                <a:spcPct val="30000"/>
              </a:spcBef>
              <a:buFont typeface="HiraMinProN-W3"/>
              <a:buChar char="☀"/>
              <a:defRPr/>
            </a:pPr>
            <a:r>
              <a:rPr lang="en-US" altLang="en-US" dirty="0" smtClean="0">
                <a:solidFill>
                  <a:srgbClr val="161645"/>
                </a:solidFill>
              </a:rPr>
              <a:t>Includes built-in metrics to see what progress is being made</a:t>
            </a:r>
          </a:p>
          <a:p>
            <a:pPr marL="571500" indent="-571500">
              <a:defRPr/>
            </a:pPr>
            <a:endParaRPr lang="en-US" altLang="en-US" dirty="0" smtClean="0">
              <a:solidFill>
                <a:srgbClr val="FFC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CHA/CHIP Summary</a:t>
            </a:r>
            <a:endParaRPr lang="en-US" b="1" dirty="0"/>
          </a:p>
        </p:txBody>
      </p:sp>
      <p:sp>
        <p:nvSpPr>
          <p:cNvPr id="3" name="Content Placeholder 2"/>
          <p:cNvSpPr>
            <a:spLocks noGrp="1"/>
          </p:cNvSpPr>
          <p:nvPr>
            <p:ph idx="1"/>
          </p:nvPr>
        </p:nvSpPr>
        <p:spPr>
          <a:xfrm>
            <a:off x="457200" y="1417638"/>
            <a:ext cx="8229600" cy="4876800"/>
          </a:xfrm>
        </p:spPr>
        <p:txBody>
          <a:bodyPr/>
          <a:lstStyle/>
          <a:p>
            <a:pPr marL="514350" indent="-457200">
              <a:buFont typeface="ZapfDingbatsITC"/>
              <a:buChar char="☛"/>
              <a:defRPr/>
            </a:pPr>
            <a:r>
              <a:rPr lang="en-US" altLang="en-US" sz="3200" dirty="0" smtClean="0">
                <a:solidFill>
                  <a:srgbClr val="161645"/>
                </a:solidFill>
              </a:rPr>
              <a:t>What geographic area does this cover?</a:t>
            </a:r>
          </a:p>
          <a:p>
            <a:pPr marL="514350" indent="-457200">
              <a:defRPr/>
            </a:pPr>
            <a:r>
              <a:rPr lang="en-US" altLang="en-US" sz="3200" dirty="0" smtClean="0"/>
              <a:t>	</a:t>
            </a:r>
            <a:r>
              <a:rPr lang="en-US" altLang="en-US" sz="3200" dirty="0" smtClean="0">
                <a:solidFill>
                  <a:srgbClr val="7030A0"/>
                </a:solidFill>
              </a:rPr>
              <a:t>Fredericksburg City</a:t>
            </a:r>
          </a:p>
          <a:p>
            <a:pPr marL="514350" indent="-457200">
              <a:buFont typeface="Wingdings" pitchFamily="2" charset="2"/>
              <a:buChar char="è"/>
              <a:defRPr/>
            </a:pPr>
            <a:endParaRPr lang="en-US" altLang="en-US" sz="3200" dirty="0" smtClean="0">
              <a:solidFill>
                <a:srgbClr val="2D2D8A"/>
              </a:solidFill>
            </a:endParaRPr>
          </a:p>
          <a:p>
            <a:pPr marL="514350" indent="-457200">
              <a:buFont typeface="ZapfDingbatsITC"/>
              <a:buChar char="☛"/>
              <a:defRPr/>
            </a:pPr>
            <a:r>
              <a:rPr lang="en-US" altLang="en-US" sz="3200" dirty="0" smtClean="0">
                <a:solidFill>
                  <a:srgbClr val="161645"/>
                </a:solidFill>
              </a:rPr>
              <a:t>Where will the information come from?</a:t>
            </a:r>
          </a:p>
          <a:p>
            <a:pPr marL="514350" indent="-457200">
              <a:defRPr/>
            </a:pPr>
            <a:r>
              <a:rPr lang="en-US" altLang="en-US" sz="3200" dirty="0" smtClean="0"/>
              <a:t>	</a:t>
            </a:r>
            <a:r>
              <a:rPr lang="en-US" altLang="en-US" sz="3200" dirty="0" smtClean="0">
                <a:solidFill>
                  <a:srgbClr val="7030A0"/>
                </a:solidFill>
              </a:rPr>
              <a:t>Surveys, vital records, program and facility data, interviews and focus groups</a:t>
            </a:r>
            <a:r>
              <a:rPr lang="en-US" altLang="en-US" sz="3200" dirty="0" smtClean="0">
                <a:solidFill>
                  <a:srgbClr val="222268"/>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CHA/CHIP Summary </a:t>
            </a:r>
            <a:endParaRPr lang="en-US" b="1" dirty="0"/>
          </a:p>
        </p:txBody>
      </p:sp>
      <p:sp>
        <p:nvSpPr>
          <p:cNvPr id="3" name="Content Placeholder 2"/>
          <p:cNvSpPr>
            <a:spLocks noGrp="1"/>
          </p:cNvSpPr>
          <p:nvPr>
            <p:ph idx="1"/>
          </p:nvPr>
        </p:nvSpPr>
        <p:spPr>
          <a:xfrm>
            <a:off x="431800" y="1482725"/>
            <a:ext cx="8255000" cy="4460875"/>
          </a:xfrm>
        </p:spPr>
        <p:txBody>
          <a:bodyPr/>
          <a:lstStyle/>
          <a:p>
            <a:pPr marL="514350" indent="-457200">
              <a:buFont typeface="ZapfDingbatsITC"/>
              <a:buChar char="☛"/>
              <a:defRPr/>
            </a:pPr>
            <a:r>
              <a:rPr lang="en-US" altLang="en-US" sz="3200" dirty="0" smtClean="0">
                <a:solidFill>
                  <a:srgbClr val="161645"/>
                </a:solidFill>
              </a:rPr>
              <a:t>Why should community members be involved?</a:t>
            </a:r>
          </a:p>
          <a:p>
            <a:pPr marL="514350" indent="-457200">
              <a:defRPr/>
            </a:pPr>
            <a:r>
              <a:rPr lang="en-US" altLang="en-US" sz="3200" dirty="0" smtClean="0">
                <a:solidFill>
                  <a:srgbClr val="222268"/>
                </a:solidFill>
              </a:rPr>
              <a:t>	</a:t>
            </a:r>
            <a:r>
              <a:rPr lang="en-US" altLang="en-US" sz="3200" dirty="0" smtClean="0">
                <a:solidFill>
                  <a:srgbClr val="7030A0"/>
                </a:solidFill>
              </a:rPr>
              <a:t>Share lived experience and engage in the process</a:t>
            </a:r>
          </a:p>
          <a:p>
            <a:pPr marL="514350" indent="-457200">
              <a:defRPr/>
            </a:pPr>
            <a:endParaRPr lang="en-US" altLang="en-US" sz="3200" dirty="0" smtClean="0">
              <a:solidFill>
                <a:srgbClr val="222268"/>
              </a:solidFill>
            </a:endParaRPr>
          </a:p>
          <a:p>
            <a:pPr marL="514350" indent="-457200">
              <a:buFont typeface="ZapfDingbatsITC"/>
              <a:buChar char="☛"/>
              <a:defRPr/>
            </a:pPr>
            <a:r>
              <a:rPr lang="en-US" altLang="en-US" sz="3200" dirty="0" smtClean="0">
                <a:solidFill>
                  <a:srgbClr val="161645"/>
                </a:solidFill>
              </a:rPr>
              <a:t>How will this improve health</a:t>
            </a:r>
          </a:p>
          <a:p>
            <a:pPr marL="514350" indent="-457200">
              <a:defRPr/>
            </a:pPr>
            <a:r>
              <a:rPr lang="en-US" altLang="en-US" sz="3200" dirty="0" smtClean="0"/>
              <a:t>	</a:t>
            </a:r>
            <a:r>
              <a:rPr lang="en-US" altLang="en-US" sz="3200" dirty="0" smtClean="0">
                <a:solidFill>
                  <a:srgbClr val="7030A0"/>
                </a:solidFill>
              </a:rPr>
              <a:t>Maximizes impact through focus on important health issues </a:t>
            </a:r>
          </a:p>
          <a:p>
            <a:pPr marL="514350" indent="-457200">
              <a:buFont typeface="Wingdings" pitchFamily="2" charset="2"/>
              <a:buChar char="è"/>
              <a:defRPr/>
            </a:pPr>
            <a:endParaRPr lang="en-US" altLang="en-US" dirty="0" smtClean="0">
              <a:solidFill>
                <a:srgbClr val="FF0000"/>
              </a:solidFill>
            </a:endParaRPr>
          </a:p>
          <a:p>
            <a:pPr marL="514350" indent="-457200">
              <a:buFont typeface="Wingdings" pitchFamily="2" charset="2"/>
              <a:buChar char="è"/>
              <a:defRPr/>
            </a:pPr>
            <a:endParaRPr lang="en-US" altLang="en-US" dirty="0" smtClean="0"/>
          </a:p>
          <a:p>
            <a:pPr marL="514350" indent="-457200">
              <a:defRPr/>
            </a:pPr>
            <a:endParaRPr lang="en-US"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CHA/CHIP Summary</a:t>
            </a:r>
            <a:endParaRPr lang="en-US" b="1" dirty="0"/>
          </a:p>
        </p:txBody>
      </p:sp>
      <p:sp>
        <p:nvSpPr>
          <p:cNvPr id="3" name="Content Placeholder 2"/>
          <p:cNvSpPr>
            <a:spLocks noGrp="1"/>
          </p:cNvSpPr>
          <p:nvPr>
            <p:ph idx="1"/>
          </p:nvPr>
        </p:nvSpPr>
        <p:spPr/>
        <p:txBody>
          <a:bodyPr>
            <a:normAutofit/>
          </a:bodyPr>
          <a:lstStyle/>
          <a:p>
            <a:pPr marL="514350" indent="-457200">
              <a:lnSpc>
                <a:spcPct val="90000"/>
              </a:lnSpc>
              <a:buFont typeface="ZapfDingbatsITC"/>
              <a:buChar char="☛"/>
              <a:defRPr/>
            </a:pPr>
            <a:r>
              <a:rPr lang="en-US" altLang="en-US" sz="3000" dirty="0" smtClean="0">
                <a:solidFill>
                  <a:srgbClr val="161645"/>
                </a:solidFill>
              </a:rPr>
              <a:t>Why are we doing this now?</a:t>
            </a:r>
          </a:p>
          <a:p>
            <a:pPr marL="514350" indent="-457200">
              <a:lnSpc>
                <a:spcPct val="90000"/>
              </a:lnSpc>
              <a:defRPr/>
            </a:pPr>
            <a:r>
              <a:rPr lang="en-US" altLang="en-US" sz="3000" dirty="0" smtClean="0">
                <a:solidFill>
                  <a:srgbClr val="222268"/>
                </a:solidFill>
              </a:rPr>
              <a:t>	-</a:t>
            </a:r>
            <a:r>
              <a:rPr lang="en-US" altLang="en-US" sz="3000" dirty="0" smtClean="0">
                <a:solidFill>
                  <a:srgbClr val="7030A0"/>
                </a:solidFill>
              </a:rPr>
              <a:t>Rappahannock Area Health District (RAHD) recognizes that population health improvement is a central part of public health</a:t>
            </a:r>
            <a:r>
              <a:rPr lang="en-US" altLang="en-US" sz="3000" dirty="0" smtClean="0">
                <a:solidFill>
                  <a:srgbClr val="222268"/>
                </a:solidFill>
              </a:rPr>
              <a:t> </a:t>
            </a:r>
          </a:p>
          <a:p>
            <a:pPr marL="514350" indent="-457200">
              <a:lnSpc>
                <a:spcPct val="90000"/>
              </a:lnSpc>
              <a:defRPr/>
            </a:pPr>
            <a:r>
              <a:rPr lang="en-US" altLang="en-US" sz="3000" dirty="0">
                <a:solidFill>
                  <a:srgbClr val="222268"/>
                </a:solidFill>
              </a:rPr>
              <a:t>	</a:t>
            </a:r>
            <a:r>
              <a:rPr lang="en-US" altLang="en-US" sz="3000" dirty="0" smtClean="0">
                <a:solidFill>
                  <a:srgbClr val="222268"/>
                </a:solidFill>
              </a:rPr>
              <a:t>-</a:t>
            </a:r>
            <a:r>
              <a:rPr lang="en-US" altLang="en-US" sz="3000" dirty="0" smtClean="0">
                <a:solidFill>
                  <a:srgbClr val="7030A0"/>
                </a:solidFill>
              </a:rPr>
              <a:t>New effort for RAHD</a:t>
            </a:r>
          </a:p>
          <a:p>
            <a:pPr marL="917575" lvl="3" indent="0">
              <a:lnSpc>
                <a:spcPct val="90000"/>
              </a:lnSpc>
              <a:buFontTx/>
              <a:buNone/>
              <a:defRPr/>
            </a:pPr>
            <a:endParaRPr lang="en-US" altLang="en-US" sz="3000" dirty="0" smtClean="0">
              <a:solidFill>
                <a:srgbClr val="222268"/>
              </a:solidFill>
            </a:endParaRPr>
          </a:p>
          <a:p>
            <a:pPr marL="514350" indent="-457200">
              <a:lnSpc>
                <a:spcPct val="90000"/>
              </a:lnSpc>
              <a:buFont typeface="ZapfDingbatsITC"/>
              <a:buChar char="☛"/>
              <a:defRPr/>
            </a:pPr>
            <a:r>
              <a:rPr lang="en-US" altLang="en-US" sz="3000" dirty="0" smtClean="0">
                <a:solidFill>
                  <a:srgbClr val="161645"/>
                </a:solidFill>
              </a:rPr>
              <a:t>How long will the project take?</a:t>
            </a:r>
          </a:p>
          <a:p>
            <a:pPr marL="57150" indent="0">
              <a:lnSpc>
                <a:spcPct val="90000"/>
              </a:lnSpc>
              <a:defRPr/>
            </a:pPr>
            <a:r>
              <a:rPr lang="en-US" altLang="en-US" sz="3000" dirty="0" smtClean="0">
                <a:solidFill>
                  <a:srgbClr val="222268"/>
                </a:solidFill>
              </a:rPr>
              <a:t>    </a:t>
            </a:r>
            <a:r>
              <a:rPr lang="en-US" altLang="en-US" sz="3000" dirty="0" smtClean="0">
                <a:solidFill>
                  <a:srgbClr val="7030A0"/>
                </a:solidFill>
              </a:rPr>
              <a:t>CHA / CHIP process takes about 1 year</a:t>
            </a:r>
          </a:p>
          <a:p>
            <a:pPr marL="514350" indent="-457200">
              <a:lnSpc>
                <a:spcPct val="90000"/>
              </a:lnSpc>
              <a:defRPr/>
            </a:pPr>
            <a:endParaRPr lang="en-US" altLang="en-US" sz="33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020762"/>
          </a:xfrm>
        </p:spPr>
        <p:txBody>
          <a:bodyPr>
            <a:normAutofit fontScale="90000"/>
          </a:bodyPr>
          <a:lstStyle/>
          <a:p>
            <a:pPr>
              <a:defRPr/>
            </a:pPr>
            <a:r>
              <a:rPr lang="en-US" b="1" dirty="0" smtClean="0"/>
              <a:t>Rappahannock Area Demographics – 2015</a:t>
            </a:r>
            <a:endParaRPr lang="en-US" b="1" dirty="0"/>
          </a:p>
        </p:txBody>
      </p:sp>
      <p:pic>
        <p:nvPicPr>
          <p:cNvPr id="6" name="Content Placeholder 5"/>
          <p:cNvPicPr>
            <a:picLocks noGrp="1" noChangeAspect="1"/>
          </p:cNvPicPr>
          <p:nvPr>
            <p:ph idx="1"/>
          </p:nvPr>
        </p:nvPicPr>
        <p:blipFill>
          <a:blip r:embed="rId2"/>
          <a:stretch>
            <a:fillRect/>
          </a:stretch>
        </p:blipFill>
        <p:spPr>
          <a:xfrm>
            <a:off x="609600" y="-3124200"/>
            <a:ext cx="7772400" cy="10896600"/>
          </a:xfrm>
        </p:spPr>
      </p:pic>
      <p:sp>
        <p:nvSpPr>
          <p:cNvPr id="3076" name="TextBox 2"/>
          <p:cNvSpPr txBox="1">
            <a:spLocks noChangeArrowheads="1"/>
          </p:cNvSpPr>
          <p:nvPr/>
        </p:nvSpPr>
        <p:spPr bwMode="auto">
          <a:xfrm>
            <a:off x="381000" y="5145088"/>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Source: U.S. Census Bureau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Community Health Assessment Team Model </a:t>
            </a:r>
            <a:endParaRPr lang="en-US" b="1" dirty="0"/>
          </a:p>
        </p:txBody>
      </p:sp>
      <p:sp>
        <p:nvSpPr>
          <p:cNvPr id="5" name="Content Placeholder 4"/>
          <p:cNvSpPr>
            <a:spLocks noGrp="1"/>
          </p:cNvSpPr>
          <p:nvPr>
            <p:ph idx="1"/>
          </p:nvPr>
        </p:nvSpPr>
        <p:spPr>
          <a:xfrm>
            <a:off x="457200" y="1828800"/>
            <a:ext cx="8229600" cy="4572000"/>
          </a:xfrm>
        </p:spPr>
        <p:txBody>
          <a:bodyPr/>
          <a:lstStyle/>
          <a:p>
            <a:pPr marL="571500" indent="-571500">
              <a:buFont typeface="ZapfDingbatsITC"/>
              <a:buChar char="☛"/>
              <a:defRPr/>
            </a:pPr>
            <a:r>
              <a:rPr lang="en-US" altLang="en-US" dirty="0" smtClean="0">
                <a:solidFill>
                  <a:srgbClr val="161645"/>
                </a:solidFill>
              </a:rPr>
              <a:t>Steering Committee (at least 10 members) </a:t>
            </a:r>
          </a:p>
          <a:p>
            <a:pPr marL="571500" indent="-571500">
              <a:buFont typeface="ZapfDingbatsITC"/>
              <a:buChar char="☛"/>
              <a:defRPr/>
            </a:pPr>
            <a:r>
              <a:rPr lang="en-US" altLang="en-US" dirty="0" smtClean="0">
                <a:solidFill>
                  <a:srgbClr val="161645"/>
                </a:solidFill>
              </a:rPr>
              <a:t>Work Groups (4 or more members, includes RAHD Staff) </a:t>
            </a:r>
          </a:p>
          <a:p>
            <a:pPr marL="571500" indent="-571500">
              <a:buFont typeface="ZapfDingbatsITC"/>
              <a:buChar char="☛"/>
              <a:defRPr/>
            </a:pPr>
            <a:r>
              <a:rPr lang="en-US" altLang="en-US" dirty="0" smtClean="0">
                <a:solidFill>
                  <a:srgbClr val="161645"/>
                </a:solidFill>
              </a:rPr>
              <a:t>Project Facilitator (CHA Planner)</a:t>
            </a:r>
          </a:p>
          <a:p>
            <a:pPr marL="571500" indent="-571500">
              <a:defRPr/>
            </a:pPr>
            <a:endParaRPr lang="en-US" altLang="en-US" dirty="0" smtClean="0">
              <a:solidFill>
                <a:srgbClr val="2D2D8A"/>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Steering Committee </a:t>
            </a:r>
            <a:endParaRPr lang="en-US" b="1" dirty="0"/>
          </a:p>
        </p:txBody>
      </p:sp>
      <p:sp>
        <p:nvSpPr>
          <p:cNvPr id="3" name="Content Placeholder 2"/>
          <p:cNvSpPr>
            <a:spLocks noGrp="1"/>
          </p:cNvSpPr>
          <p:nvPr>
            <p:ph idx="1"/>
          </p:nvPr>
        </p:nvSpPr>
        <p:spPr/>
        <p:txBody>
          <a:bodyPr>
            <a:normAutofit/>
          </a:bodyPr>
          <a:lstStyle/>
          <a:p>
            <a:pPr marL="571500" indent="-571500">
              <a:buFont typeface="ZapfDingbatsITC"/>
              <a:buChar char="☛"/>
              <a:defRPr/>
            </a:pPr>
            <a:r>
              <a:rPr lang="en-US" altLang="en-US" dirty="0" smtClean="0">
                <a:solidFill>
                  <a:srgbClr val="161645"/>
                </a:solidFill>
              </a:rPr>
              <a:t>Agree to meet regularly for a defined period of time</a:t>
            </a:r>
          </a:p>
          <a:p>
            <a:pPr marL="571500" indent="-571500">
              <a:buFont typeface="ZapfDingbatsITC"/>
              <a:buChar char="☛"/>
              <a:defRPr/>
            </a:pPr>
            <a:r>
              <a:rPr lang="en-US" altLang="en-US" dirty="0" smtClean="0">
                <a:solidFill>
                  <a:srgbClr val="161645"/>
                </a:solidFill>
              </a:rPr>
              <a:t>Review the CHA process materials </a:t>
            </a:r>
          </a:p>
          <a:p>
            <a:pPr marL="571500" indent="-571500">
              <a:buFont typeface="ZapfDingbatsITC"/>
              <a:buChar char="☛"/>
              <a:defRPr/>
            </a:pPr>
            <a:r>
              <a:rPr lang="en-US" altLang="en-US" dirty="0" smtClean="0">
                <a:solidFill>
                  <a:srgbClr val="161645"/>
                </a:solidFill>
              </a:rPr>
              <a:t>Review data and other information </a:t>
            </a:r>
          </a:p>
          <a:p>
            <a:pPr marL="571500" indent="-571500">
              <a:buFont typeface="ZapfDingbatsITC"/>
              <a:buChar char="☛"/>
              <a:defRPr/>
            </a:pPr>
            <a:r>
              <a:rPr lang="en-US" altLang="en-US" dirty="0" smtClean="0">
                <a:solidFill>
                  <a:srgbClr val="161645"/>
                </a:solidFill>
              </a:rPr>
              <a:t>Review recommended goals and objectives</a:t>
            </a:r>
          </a:p>
          <a:p>
            <a:pPr marL="571500" indent="-571500">
              <a:defRPr/>
            </a:pPr>
            <a:endParaRPr lang="en-US"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325562"/>
          </a:xfrm>
        </p:spPr>
        <p:txBody>
          <a:bodyPr/>
          <a:lstStyle/>
          <a:p>
            <a:pPr>
              <a:defRPr/>
            </a:pPr>
            <a:r>
              <a:rPr lang="en-US" altLang="en-US" sz="3600" b="1" dirty="0" smtClean="0"/>
              <a:t>Work Group Roles and Responsibilities </a:t>
            </a:r>
          </a:p>
        </p:txBody>
      </p:sp>
      <p:sp>
        <p:nvSpPr>
          <p:cNvPr id="3" name="Content Placeholder 2"/>
          <p:cNvSpPr>
            <a:spLocks noGrp="1"/>
          </p:cNvSpPr>
          <p:nvPr>
            <p:ph idx="1"/>
          </p:nvPr>
        </p:nvSpPr>
        <p:spPr/>
        <p:txBody>
          <a:bodyPr/>
          <a:lstStyle/>
          <a:p>
            <a:pPr marL="457200" indent="-457200">
              <a:buFont typeface="ZapfDingbatsITC"/>
              <a:buChar char="☛"/>
              <a:defRPr/>
            </a:pPr>
            <a:r>
              <a:rPr lang="en-US" altLang="en-US" sz="3200" dirty="0" smtClean="0">
                <a:solidFill>
                  <a:srgbClr val="161645"/>
                </a:solidFill>
              </a:rPr>
              <a:t>Meet with subcommittees as needed</a:t>
            </a:r>
          </a:p>
          <a:p>
            <a:pPr marL="457200" indent="-457200">
              <a:buFont typeface="ZapfDingbatsITC"/>
              <a:buChar char="☛"/>
              <a:defRPr/>
            </a:pPr>
            <a:r>
              <a:rPr lang="en-US" altLang="en-US" sz="3200" dirty="0" smtClean="0">
                <a:solidFill>
                  <a:srgbClr val="161645"/>
                </a:solidFill>
              </a:rPr>
              <a:t>Perform or delegate data collection</a:t>
            </a:r>
          </a:p>
          <a:p>
            <a:pPr marL="457200" indent="-457200">
              <a:buFont typeface="ZapfDingbatsITC"/>
              <a:buChar char="☛"/>
              <a:defRPr/>
            </a:pPr>
            <a:r>
              <a:rPr lang="en-US" altLang="en-US" sz="3200" dirty="0" smtClean="0">
                <a:solidFill>
                  <a:srgbClr val="161645"/>
                </a:solidFill>
              </a:rPr>
              <a:t>Interpret findings</a:t>
            </a:r>
          </a:p>
          <a:p>
            <a:pPr marL="457200" indent="-457200">
              <a:buFont typeface="ZapfDingbatsITC"/>
              <a:buChar char="☛"/>
              <a:defRPr/>
            </a:pPr>
            <a:r>
              <a:rPr lang="en-US" altLang="en-US" sz="3200" dirty="0" smtClean="0">
                <a:solidFill>
                  <a:srgbClr val="161645"/>
                </a:solidFill>
              </a:rPr>
              <a:t>Develop community health action plans</a:t>
            </a:r>
          </a:p>
          <a:p>
            <a:pPr marL="457200" indent="-457200">
              <a:buFont typeface="ZapfDingbatsITC"/>
              <a:buChar char="☛"/>
              <a:defRPr/>
            </a:pPr>
            <a:r>
              <a:rPr lang="en-US" altLang="en-US" sz="3200" dirty="0" smtClean="0">
                <a:solidFill>
                  <a:srgbClr val="161645"/>
                </a:solidFill>
              </a:rPr>
              <a:t>Ensure that interventions are</a:t>
            </a:r>
          </a:p>
          <a:p>
            <a:pPr marL="457200" indent="-457200">
              <a:defRPr/>
            </a:pPr>
            <a:r>
              <a:rPr lang="en-US" altLang="en-US" sz="3200" dirty="0" smtClean="0">
                <a:solidFill>
                  <a:srgbClr val="161645"/>
                </a:solidFill>
              </a:rPr>
              <a:t>	implemented and evaluated </a:t>
            </a:r>
          </a:p>
          <a:p>
            <a:pPr marL="457200" indent="-457200">
              <a:defRPr/>
            </a:pPr>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6">
                    <a:lumMod val="75000"/>
                  </a:schemeClr>
                </a:solidFill>
              </a:rPr>
              <a:t>Project Facilitator </a:t>
            </a:r>
            <a:endParaRPr lang="en-US" b="1" dirty="0">
              <a:solidFill>
                <a:schemeClr val="accent6">
                  <a:lumMod val="75000"/>
                </a:schemeClr>
              </a:solidFill>
            </a:endParaRPr>
          </a:p>
        </p:txBody>
      </p:sp>
      <p:sp>
        <p:nvSpPr>
          <p:cNvPr id="3" name="Content Placeholder 2"/>
          <p:cNvSpPr>
            <a:spLocks noGrp="1"/>
          </p:cNvSpPr>
          <p:nvPr>
            <p:ph idx="1"/>
          </p:nvPr>
        </p:nvSpPr>
        <p:spPr>
          <a:xfrm>
            <a:off x="457200" y="1422400"/>
            <a:ext cx="8229600" cy="4800600"/>
          </a:xfrm>
        </p:spPr>
        <p:txBody>
          <a:bodyPr/>
          <a:lstStyle/>
          <a:p>
            <a:pPr marL="457200" indent="-457200">
              <a:buFont typeface="ZapfDingbatsITC" charset="0"/>
              <a:buChar char="☛"/>
              <a:defRPr/>
            </a:pPr>
            <a:r>
              <a:rPr lang="en-US" sz="3200" dirty="0" smtClean="0">
                <a:solidFill>
                  <a:schemeClr val="accent6">
                    <a:lumMod val="75000"/>
                  </a:schemeClr>
                </a:solidFill>
              </a:rPr>
              <a:t>Keeps the process moving </a:t>
            </a:r>
          </a:p>
          <a:p>
            <a:pPr marL="457200" indent="-457200">
              <a:buFont typeface="ZapfDingbatsITC" charset="0"/>
              <a:buChar char="☛"/>
              <a:defRPr/>
            </a:pPr>
            <a:r>
              <a:rPr lang="en-US" sz="3200" dirty="0" smtClean="0">
                <a:solidFill>
                  <a:schemeClr val="accent6">
                    <a:lumMod val="75000"/>
                  </a:schemeClr>
                </a:solidFill>
              </a:rPr>
              <a:t>Coordinates CHA meetings</a:t>
            </a:r>
          </a:p>
          <a:p>
            <a:pPr marL="457200" indent="-457200">
              <a:buFont typeface="ZapfDingbatsITC" charset="0"/>
              <a:buChar char="☛"/>
              <a:defRPr/>
            </a:pPr>
            <a:r>
              <a:rPr lang="en-US" sz="3200" dirty="0" smtClean="0">
                <a:solidFill>
                  <a:schemeClr val="accent6">
                    <a:lumMod val="75000"/>
                  </a:schemeClr>
                </a:solidFill>
              </a:rPr>
              <a:t>Provides information and tools to complete tasks</a:t>
            </a:r>
          </a:p>
          <a:p>
            <a:pPr marL="457200" indent="-457200">
              <a:buFont typeface="ZapfDingbatsITC" charset="0"/>
              <a:buChar char="☛"/>
              <a:defRPr/>
            </a:pPr>
            <a:r>
              <a:rPr lang="en-US" sz="3200" dirty="0" smtClean="0">
                <a:solidFill>
                  <a:schemeClr val="accent6">
                    <a:lumMod val="75000"/>
                  </a:schemeClr>
                </a:solidFill>
              </a:rPr>
              <a:t>Coordinates access to support materials</a:t>
            </a:r>
          </a:p>
          <a:p>
            <a:pPr marL="457200" indent="-457200">
              <a:buFont typeface="ZapfDingbatsITC" charset="0"/>
              <a:buChar char="☛"/>
              <a:defRPr/>
            </a:pPr>
            <a:r>
              <a:rPr lang="en-US" sz="3200" dirty="0" smtClean="0">
                <a:solidFill>
                  <a:schemeClr val="accent6">
                    <a:lumMod val="75000"/>
                  </a:schemeClr>
                </a:solidFill>
              </a:rPr>
              <a:t>Serves as central contact person </a:t>
            </a:r>
          </a:p>
          <a:p>
            <a:pPr marL="457200" indent="-457200">
              <a:buFont typeface="ZapfDingbatsITC" charset="0"/>
              <a:buChar char="☛"/>
              <a:defRPr/>
            </a:pPr>
            <a:r>
              <a:rPr lang="en-US" sz="3200" dirty="0" smtClean="0">
                <a:solidFill>
                  <a:schemeClr val="accent6">
                    <a:lumMod val="75000"/>
                  </a:schemeClr>
                </a:solidFill>
              </a:rPr>
              <a:t>Serves as contact person to request technical assistance </a:t>
            </a:r>
            <a:endParaRPr lang="en-US" sz="32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6">
                    <a:lumMod val="75000"/>
                  </a:schemeClr>
                </a:solidFill>
              </a:rPr>
              <a:t>Next Steps </a:t>
            </a:r>
            <a:endParaRPr lang="en-US" b="1"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marL="742950" indent="-742950" eaLnBrk="1" hangingPunct="1">
              <a:lnSpc>
                <a:spcPct val="80000"/>
              </a:lnSpc>
              <a:spcBef>
                <a:spcPct val="80000"/>
              </a:spcBef>
              <a:buFontTx/>
              <a:buAutoNum type="arabicPeriod"/>
              <a:defRPr/>
            </a:pPr>
            <a:r>
              <a:rPr lang="en-US" altLang="en-US" dirty="0" smtClean="0">
                <a:solidFill>
                  <a:srgbClr val="222268"/>
                </a:solidFill>
              </a:rPr>
              <a:t>Questions?</a:t>
            </a:r>
          </a:p>
          <a:p>
            <a:pPr marL="742950" indent="-742950" eaLnBrk="1" hangingPunct="1">
              <a:lnSpc>
                <a:spcPct val="80000"/>
              </a:lnSpc>
              <a:spcBef>
                <a:spcPct val="80000"/>
              </a:spcBef>
              <a:buFontTx/>
              <a:buAutoNum type="arabicPeriod"/>
              <a:defRPr/>
            </a:pPr>
            <a:r>
              <a:rPr lang="en-US" altLang="en-US" dirty="0" smtClean="0">
                <a:solidFill>
                  <a:srgbClr val="222268"/>
                </a:solidFill>
              </a:rPr>
              <a:t>Request for partner engagement in CHA-CHIP process</a:t>
            </a:r>
          </a:p>
          <a:p>
            <a:pPr marL="742950" indent="-742950" eaLnBrk="1" hangingPunct="1">
              <a:lnSpc>
                <a:spcPct val="80000"/>
              </a:lnSpc>
              <a:spcBef>
                <a:spcPct val="80000"/>
              </a:spcBef>
              <a:buFontTx/>
              <a:buAutoNum type="arabicPeriod"/>
              <a:defRPr/>
            </a:pPr>
            <a:r>
              <a:rPr lang="en-US" altLang="en-US" dirty="0" smtClean="0">
                <a:solidFill>
                  <a:srgbClr val="222268"/>
                </a:solidFill>
              </a:rPr>
              <a:t>Training in community health assessment tool </a:t>
            </a:r>
          </a:p>
          <a:p>
            <a:pPr marL="742950" indent="-742950" eaLnBrk="1" hangingPunct="1">
              <a:lnSpc>
                <a:spcPct val="80000"/>
              </a:lnSpc>
              <a:spcBef>
                <a:spcPct val="80000"/>
              </a:spcBef>
              <a:buFontTx/>
              <a:buAutoNum type="arabicPeriod"/>
              <a:defRPr/>
            </a:pPr>
            <a:r>
              <a:rPr lang="en-US" altLang="en-US" dirty="0" smtClean="0">
                <a:solidFill>
                  <a:srgbClr val="222268"/>
                </a:solidFill>
              </a:rPr>
              <a:t>Schedule next meeting</a:t>
            </a:r>
          </a:p>
          <a:p>
            <a:pPr marL="742950" indent="-742950" eaLnBrk="1" hangingPunct="1">
              <a:lnSpc>
                <a:spcPct val="80000"/>
              </a:lnSpc>
              <a:spcBef>
                <a:spcPct val="0"/>
              </a:spcBef>
              <a:defRPr/>
            </a:pPr>
            <a:endParaRPr lang="en-US" altLang="en-US" dirty="0" smtClean="0">
              <a:solidFill>
                <a:srgbClr val="2D2D8A"/>
              </a:solidFill>
            </a:endParaRPr>
          </a:p>
          <a:p>
            <a:pPr marL="742950" indent="-742950" eaLnBrk="1" hangingPunct="1">
              <a:lnSpc>
                <a:spcPct val="80000"/>
              </a:lnSpc>
              <a:buFont typeface="Wingdings" pitchFamily="2" charset="2"/>
              <a:buNone/>
              <a:defRPr/>
            </a:pPr>
            <a:r>
              <a:rPr lang="en-US" altLang="en-US" sz="2000" dirty="0" smtClean="0">
                <a:solidFill>
                  <a:srgbClr val="2D2D8A"/>
                </a:solidFill>
              </a:rPr>
              <a:t>     </a:t>
            </a:r>
          </a:p>
          <a:p>
            <a:pPr marL="742950" indent="-742950">
              <a:lnSpc>
                <a:spcPct val="90000"/>
              </a:lnSpc>
              <a:defRPr/>
            </a:pPr>
            <a:endParaRPr lang="en-US" alt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153400" cy="5181600"/>
          </a:xfrm>
        </p:spPr>
        <p:txBody>
          <a:bodyPr>
            <a:normAutofit fontScale="92500" lnSpcReduction="20000"/>
          </a:bodyPr>
          <a:lstStyle/>
          <a:p>
            <a:pPr algn="ctr">
              <a:lnSpc>
                <a:spcPct val="80000"/>
              </a:lnSpc>
              <a:defRPr/>
            </a:pPr>
            <a:r>
              <a:rPr lang="en-US" altLang="en-US" sz="4100" b="1" dirty="0" smtClean="0">
                <a:solidFill>
                  <a:srgbClr val="222268"/>
                </a:solidFill>
              </a:rPr>
              <a:t>Thank you for your attention!!</a:t>
            </a:r>
          </a:p>
          <a:p>
            <a:pPr algn="ctr">
              <a:lnSpc>
                <a:spcPct val="80000"/>
              </a:lnSpc>
              <a:defRPr/>
            </a:pPr>
            <a:endParaRPr lang="en-US" altLang="en-US" sz="2600" dirty="0" smtClean="0">
              <a:solidFill>
                <a:srgbClr val="222268"/>
              </a:solidFill>
            </a:endParaRPr>
          </a:p>
          <a:p>
            <a:pPr algn="ctr">
              <a:lnSpc>
                <a:spcPct val="80000"/>
              </a:lnSpc>
              <a:defRPr/>
            </a:pPr>
            <a:endParaRPr lang="en-US" altLang="en-US" sz="2600" dirty="0" smtClean="0">
              <a:solidFill>
                <a:srgbClr val="222268"/>
              </a:solidFill>
            </a:endParaRPr>
          </a:p>
          <a:p>
            <a:pPr algn="ctr">
              <a:lnSpc>
                <a:spcPct val="80000"/>
              </a:lnSpc>
              <a:defRPr/>
            </a:pPr>
            <a:r>
              <a:rPr lang="en-US" altLang="en-US" sz="2600" dirty="0" smtClean="0">
                <a:solidFill>
                  <a:srgbClr val="222268"/>
                </a:solidFill>
              </a:rPr>
              <a:t>If questions, please contact Saba Lemma, M.P.H.</a:t>
            </a:r>
          </a:p>
          <a:p>
            <a:pPr algn="ctr">
              <a:lnSpc>
                <a:spcPct val="80000"/>
              </a:lnSpc>
              <a:defRPr/>
            </a:pPr>
            <a:r>
              <a:rPr lang="en-US" altLang="en-US" sz="2600" dirty="0" smtClean="0">
                <a:solidFill>
                  <a:srgbClr val="222268"/>
                </a:solidFill>
              </a:rPr>
              <a:t>Community Health Planner</a:t>
            </a:r>
          </a:p>
          <a:p>
            <a:pPr algn="ctr">
              <a:lnSpc>
                <a:spcPct val="80000"/>
              </a:lnSpc>
              <a:defRPr/>
            </a:pPr>
            <a:r>
              <a:rPr lang="en-US" altLang="en-US" sz="2600" dirty="0" smtClean="0">
                <a:solidFill>
                  <a:srgbClr val="222268"/>
                </a:solidFill>
              </a:rPr>
              <a:t>Rappahannock Area Health District</a:t>
            </a:r>
          </a:p>
          <a:p>
            <a:pPr algn="ctr">
              <a:lnSpc>
                <a:spcPct val="80000"/>
              </a:lnSpc>
              <a:defRPr/>
            </a:pPr>
            <a:r>
              <a:rPr lang="en-US" altLang="en-US" sz="2600" dirty="0" smtClean="0">
                <a:solidFill>
                  <a:srgbClr val="222268"/>
                </a:solidFill>
              </a:rPr>
              <a:t>Email </a:t>
            </a:r>
            <a:r>
              <a:rPr lang="en-US" altLang="en-US" sz="2600" dirty="0" smtClean="0">
                <a:solidFill>
                  <a:schemeClr val="tx1"/>
                </a:solidFill>
              </a:rPr>
              <a:t>= </a:t>
            </a:r>
            <a:r>
              <a:rPr lang="en-US" altLang="en-US" sz="2600" dirty="0" smtClean="0">
                <a:solidFill>
                  <a:schemeClr val="tx1"/>
                </a:solidFill>
                <a:hlinkClick r:id="rId2"/>
              </a:rPr>
              <a:t>saba.lemma@vdh.virginia.gov</a:t>
            </a:r>
            <a:endParaRPr lang="en-US" altLang="en-US" sz="2600" dirty="0" smtClean="0">
              <a:solidFill>
                <a:schemeClr val="tx1"/>
              </a:solidFill>
            </a:endParaRPr>
          </a:p>
          <a:p>
            <a:pPr algn="ctr">
              <a:lnSpc>
                <a:spcPct val="80000"/>
              </a:lnSpc>
              <a:defRPr/>
            </a:pPr>
            <a:r>
              <a:rPr lang="en-US" altLang="en-US" sz="2600" dirty="0" smtClean="0">
                <a:solidFill>
                  <a:schemeClr val="accent6">
                    <a:lumMod val="75000"/>
                  </a:schemeClr>
                </a:solidFill>
              </a:rPr>
              <a:t>Cell Phone: 540-369-3201 </a:t>
            </a:r>
          </a:p>
          <a:p>
            <a:pPr algn="ctr">
              <a:lnSpc>
                <a:spcPct val="80000"/>
              </a:lnSpc>
              <a:defRPr/>
            </a:pPr>
            <a:endParaRPr lang="en-US" altLang="en-US" sz="2600" dirty="0" smtClean="0">
              <a:solidFill>
                <a:srgbClr val="222268"/>
              </a:solidFill>
            </a:endParaRPr>
          </a:p>
          <a:p>
            <a:pPr algn="ctr">
              <a:lnSpc>
                <a:spcPct val="80000"/>
              </a:lnSpc>
              <a:defRPr/>
            </a:pPr>
            <a:r>
              <a:rPr lang="en-US" altLang="en-US" sz="2600" dirty="0" smtClean="0">
                <a:solidFill>
                  <a:srgbClr val="222268"/>
                </a:solidFill>
              </a:rPr>
              <a:t>OR</a:t>
            </a:r>
          </a:p>
          <a:p>
            <a:pPr algn="ctr">
              <a:lnSpc>
                <a:spcPct val="80000"/>
              </a:lnSpc>
              <a:defRPr/>
            </a:pPr>
            <a:endParaRPr lang="en-US" altLang="en-US" sz="2600" dirty="0" smtClean="0">
              <a:solidFill>
                <a:srgbClr val="222268"/>
              </a:solidFill>
            </a:endParaRPr>
          </a:p>
          <a:p>
            <a:pPr algn="ctr">
              <a:lnSpc>
                <a:spcPct val="80000"/>
              </a:lnSpc>
              <a:defRPr/>
            </a:pPr>
            <a:r>
              <a:rPr lang="en-US" altLang="en-US" sz="2600" dirty="0" smtClean="0">
                <a:solidFill>
                  <a:srgbClr val="222268"/>
                </a:solidFill>
              </a:rPr>
              <a:t>Brooke Rossheim, M.D., M.P.H.</a:t>
            </a:r>
          </a:p>
          <a:p>
            <a:pPr algn="ctr">
              <a:lnSpc>
                <a:spcPct val="80000"/>
              </a:lnSpc>
              <a:defRPr/>
            </a:pPr>
            <a:r>
              <a:rPr lang="en-US" altLang="en-US" sz="2600" dirty="0" smtClean="0">
                <a:solidFill>
                  <a:srgbClr val="222268"/>
                </a:solidFill>
              </a:rPr>
              <a:t>District Director</a:t>
            </a:r>
          </a:p>
          <a:p>
            <a:pPr algn="ctr">
              <a:lnSpc>
                <a:spcPct val="80000"/>
              </a:lnSpc>
              <a:defRPr/>
            </a:pPr>
            <a:r>
              <a:rPr lang="en-US" altLang="en-US" sz="2600" dirty="0" smtClean="0">
                <a:solidFill>
                  <a:srgbClr val="222268"/>
                </a:solidFill>
              </a:rPr>
              <a:t>Rappahannock Area Health District</a:t>
            </a:r>
          </a:p>
          <a:p>
            <a:pPr algn="ctr">
              <a:lnSpc>
                <a:spcPct val="80000"/>
              </a:lnSpc>
              <a:defRPr/>
            </a:pPr>
            <a:r>
              <a:rPr lang="en-US" altLang="en-US" sz="2600" dirty="0" smtClean="0">
                <a:solidFill>
                  <a:srgbClr val="222268"/>
                </a:solidFill>
              </a:rPr>
              <a:t>Email = </a:t>
            </a:r>
            <a:r>
              <a:rPr lang="en-US" altLang="en-US" sz="2600" dirty="0" smtClean="0">
                <a:solidFill>
                  <a:srgbClr val="222268"/>
                </a:solidFill>
                <a:hlinkClick r:id="rId3"/>
              </a:rPr>
              <a:t>brooke.rossheim@vdh.virginia.gov</a:t>
            </a:r>
            <a:endParaRPr lang="en-US" altLang="en-US" sz="2600" dirty="0" smtClean="0">
              <a:solidFill>
                <a:srgbClr val="222268"/>
              </a:solidFill>
            </a:endParaRPr>
          </a:p>
          <a:p>
            <a:pPr algn="ctr">
              <a:lnSpc>
                <a:spcPct val="80000"/>
              </a:lnSpc>
              <a:defRPr/>
            </a:pPr>
            <a:r>
              <a:rPr lang="en-US" altLang="en-US" sz="2600" dirty="0" smtClean="0">
                <a:solidFill>
                  <a:srgbClr val="222268"/>
                </a:solidFill>
              </a:rPr>
              <a:t>Main Office = 540-899-4797</a:t>
            </a:r>
          </a:p>
          <a:p>
            <a:pPr algn="ctr">
              <a:lnSpc>
                <a:spcPct val="80000"/>
              </a:lnSpc>
              <a:defRPr/>
            </a:pPr>
            <a:endParaRPr lang="en-US" altLang="en-US" sz="2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qec54237\Desktop\2016CHRmod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626"/>
            <a:ext cx="5791200" cy="67370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533400"/>
            <a:ext cx="2286000" cy="1877437"/>
          </a:xfrm>
          <a:prstGeom prst="rect">
            <a:avLst/>
          </a:prstGeom>
          <a:noFill/>
        </p:spPr>
        <p:txBody>
          <a:bodyPr wrap="square" rtlCol="0">
            <a:spAutoFit/>
          </a:bodyPr>
          <a:lstStyle/>
          <a:p>
            <a:r>
              <a:rPr lang="en-US" sz="3200" b="1" dirty="0" smtClean="0"/>
              <a:t>County Health Rankings</a:t>
            </a:r>
          </a:p>
          <a:p>
            <a:r>
              <a:rPr lang="en-US" sz="1200" dirty="0" smtClean="0">
                <a:hlinkClick r:id="rId3"/>
              </a:rPr>
              <a:t>www.countyhealthrankings.org</a:t>
            </a:r>
            <a:r>
              <a:rPr lang="en-US" sz="2000" dirty="0" smtClean="0"/>
              <a:t> </a:t>
            </a:r>
            <a:endParaRPr lang="en-US" sz="2000" dirty="0"/>
          </a:p>
        </p:txBody>
      </p:sp>
      <p:sp>
        <p:nvSpPr>
          <p:cNvPr id="3" name="TextBox 2"/>
          <p:cNvSpPr txBox="1"/>
          <p:nvPr/>
        </p:nvSpPr>
        <p:spPr>
          <a:xfrm>
            <a:off x="228600" y="3048000"/>
            <a:ext cx="2120348" cy="2554545"/>
          </a:xfrm>
          <a:prstGeom prst="rect">
            <a:avLst/>
          </a:prstGeom>
          <a:noFill/>
        </p:spPr>
        <p:txBody>
          <a:bodyPr wrap="square" rtlCol="0">
            <a:spAutoFit/>
          </a:bodyPr>
          <a:lstStyle/>
          <a:p>
            <a:r>
              <a:rPr lang="en-US" sz="1600" dirty="0"/>
              <a:t>The </a:t>
            </a:r>
            <a:r>
              <a:rPr lang="en-US" sz="1600" i="1" dirty="0"/>
              <a:t>Rankings </a:t>
            </a:r>
            <a:r>
              <a:rPr lang="en-US" sz="1600" dirty="0"/>
              <a:t>are based on a model of population health that emphasizes the many factors that, if improved, can help make communities healthier places to live, learn, work and play</a:t>
            </a:r>
          </a:p>
        </p:txBody>
      </p:sp>
    </p:spTree>
    <p:extLst>
      <p:ext uri="{BB962C8B-B14F-4D97-AF65-F5344CB8AC3E}">
        <p14:creationId xmlns:p14="http://schemas.microsoft.com/office/powerpoint/2010/main" val="406711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3692" y="5811335"/>
            <a:ext cx="5585308" cy="369332"/>
          </a:xfrm>
          <a:prstGeom prst="rect">
            <a:avLst/>
          </a:prstGeom>
          <a:noFill/>
        </p:spPr>
        <p:txBody>
          <a:bodyPr wrap="square" rtlCol="0">
            <a:spAutoFit/>
          </a:bodyPr>
          <a:lstStyle/>
          <a:p>
            <a:pPr algn="ctr"/>
            <a:r>
              <a:rPr lang="en-US" dirty="0" smtClean="0"/>
              <a:t>Source: 2016 County Health Rankings &amp; Roadmaps</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1416962"/>
              </p:ext>
            </p:extLst>
          </p:nvPr>
        </p:nvGraphicFramePr>
        <p:xfrm>
          <a:off x="457200" y="304800"/>
          <a:ext cx="8458200" cy="5410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36355105"/>
              </p:ext>
            </p:extLst>
          </p:nvPr>
        </p:nvGraphicFramePr>
        <p:xfrm>
          <a:off x="228600" y="381000"/>
          <a:ext cx="86106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77244" y="5842757"/>
            <a:ext cx="5506636" cy="369332"/>
          </a:xfrm>
          <a:prstGeom prst="rect">
            <a:avLst/>
          </a:prstGeom>
          <a:noFill/>
        </p:spPr>
        <p:txBody>
          <a:bodyPr wrap="none" rtlCol="0">
            <a:spAutoFit/>
          </a:bodyPr>
          <a:lstStyle/>
          <a:p>
            <a:pPr algn="ctr"/>
            <a:r>
              <a:rPr lang="en-US" dirty="0" smtClean="0"/>
              <a:t>Source: 2016 County Health Rankings &amp; Roadmaps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37236660"/>
              </p:ext>
            </p:extLst>
          </p:nvPr>
        </p:nvGraphicFramePr>
        <p:xfrm>
          <a:off x="152400" y="304800"/>
          <a:ext cx="88392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600200" y="5842782"/>
            <a:ext cx="5737468" cy="369332"/>
          </a:xfrm>
          <a:prstGeom prst="rect">
            <a:avLst/>
          </a:prstGeom>
          <a:noFill/>
        </p:spPr>
        <p:txBody>
          <a:bodyPr wrap="none" rtlCol="0">
            <a:spAutoFit/>
          </a:bodyPr>
          <a:lstStyle/>
          <a:p>
            <a:r>
              <a:rPr lang="en-US" dirty="0" smtClean="0"/>
              <a:t>Source: 2016 County Health Rankings and Roadmaps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49674804"/>
              </p:ext>
            </p:extLst>
          </p:nvPr>
        </p:nvGraphicFramePr>
        <p:xfrm>
          <a:off x="152400" y="304800"/>
          <a:ext cx="8763000" cy="5207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992451" y="5943600"/>
            <a:ext cx="3595856" cy="369332"/>
          </a:xfrm>
          <a:prstGeom prst="rect">
            <a:avLst/>
          </a:prstGeom>
          <a:noFill/>
        </p:spPr>
        <p:txBody>
          <a:bodyPr wrap="none" rtlCol="0">
            <a:spAutoFit/>
          </a:bodyPr>
          <a:lstStyle/>
          <a:p>
            <a:r>
              <a:rPr lang="en-US" dirty="0" smtClean="0"/>
              <a:t>Source: 2016 US Census Bureau</a:t>
            </a:r>
            <a:endParaRPr lang="en-US" dirty="0"/>
          </a:p>
        </p:txBody>
      </p:sp>
      <p:sp>
        <p:nvSpPr>
          <p:cNvPr id="4" name="TextBox 3"/>
          <p:cNvSpPr txBox="1"/>
          <p:nvPr/>
        </p:nvSpPr>
        <p:spPr>
          <a:xfrm>
            <a:off x="1676400" y="2048933"/>
            <a:ext cx="1143000" cy="369332"/>
          </a:xfrm>
          <a:prstGeom prst="rect">
            <a:avLst/>
          </a:prstGeom>
          <a:noFill/>
        </p:spPr>
        <p:txBody>
          <a:bodyPr wrap="square" rtlCol="0">
            <a:spAutoFit/>
          </a:bodyPr>
          <a:lstStyle/>
          <a:p>
            <a:r>
              <a:rPr lang="en-US" dirty="0" smtClean="0"/>
              <a:t>$59,227</a:t>
            </a:r>
            <a:endParaRPr lang="en-US" dirty="0"/>
          </a:p>
        </p:txBody>
      </p:sp>
      <p:sp>
        <p:nvSpPr>
          <p:cNvPr id="5" name="TextBox 4"/>
          <p:cNvSpPr txBox="1"/>
          <p:nvPr/>
        </p:nvSpPr>
        <p:spPr>
          <a:xfrm>
            <a:off x="4550831" y="1524000"/>
            <a:ext cx="1066800" cy="381000"/>
          </a:xfrm>
          <a:prstGeom prst="rect">
            <a:avLst/>
          </a:prstGeom>
          <a:noFill/>
        </p:spPr>
        <p:txBody>
          <a:bodyPr wrap="square" rtlCol="0">
            <a:spAutoFit/>
          </a:bodyPr>
          <a:lstStyle/>
          <a:p>
            <a:r>
              <a:rPr lang="en-US" dirty="0" smtClean="0"/>
              <a:t>$81,688</a:t>
            </a:r>
            <a:endParaRPr lang="en-US" dirty="0"/>
          </a:p>
        </p:txBody>
      </p:sp>
      <p:sp>
        <p:nvSpPr>
          <p:cNvPr id="6" name="TextBox 5"/>
          <p:cNvSpPr txBox="1"/>
          <p:nvPr/>
        </p:nvSpPr>
        <p:spPr>
          <a:xfrm>
            <a:off x="6075346" y="1154668"/>
            <a:ext cx="1087454" cy="369332"/>
          </a:xfrm>
          <a:prstGeom prst="rect">
            <a:avLst/>
          </a:prstGeom>
          <a:noFill/>
        </p:spPr>
        <p:txBody>
          <a:bodyPr wrap="square" rtlCol="0">
            <a:spAutoFit/>
          </a:bodyPr>
          <a:lstStyle/>
          <a:p>
            <a:r>
              <a:rPr lang="en-US" dirty="0" smtClean="0"/>
              <a:t>$97,144</a:t>
            </a:r>
            <a:endParaRPr lang="en-US" dirty="0"/>
          </a:p>
        </p:txBody>
      </p:sp>
      <p:sp>
        <p:nvSpPr>
          <p:cNvPr id="7" name="TextBox 6"/>
          <p:cNvSpPr txBox="1"/>
          <p:nvPr/>
        </p:nvSpPr>
        <p:spPr>
          <a:xfrm>
            <a:off x="7620000" y="1669774"/>
            <a:ext cx="1143000" cy="369332"/>
          </a:xfrm>
          <a:prstGeom prst="rect">
            <a:avLst/>
          </a:prstGeom>
          <a:noFill/>
        </p:spPr>
        <p:txBody>
          <a:bodyPr wrap="square" rtlCol="0">
            <a:spAutoFit/>
          </a:bodyPr>
          <a:lstStyle/>
          <a:p>
            <a:r>
              <a:rPr lang="en-US" dirty="0" smtClean="0"/>
              <a:t>$78,125</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second infographic component is a graphic titled “Where: Focus on Areas of Greatest Need.” Above the graphic, text reads, “Your zip code can be more important than your genetic code. Profound health disparities exist depending on where you live.” The graphic is of a map with a “hot zone,” or area of greatest need. " title="Where: Focus on Areas of Greatest Need"/>
          <p:cNvPicPr>
            <a:picLocks noChangeAspect="1"/>
          </p:cNvPicPr>
          <p:nvPr/>
        </p:nvPicPr>
        <p:blipFill>
          <a:blip r:embed="rId2"/>
          <a:srcRect/>
          <a:stretch>
            <a:fillRect/>
          </a:stretch>
        </p:blipFill>
        <p:spPr bwMode="auto">
          <a:xfrm>
            <a:off x="838200" y="304800"/>
            <a:ext cx="7467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00200" y="5936165"/>
            <a:ext cx="5506636" cy="369332"/>
          </a:xfrm>
          <a:prstGeom prst="rect">
            <a:avLst/>
          </a:prstGeom>
          <a:noFill/>
        </p:spPr>
        <p:txBody>
          <a:bodyPr wrap="none" rtlCol="0">
            <a:spAutoFit/>
          </a:bodyPr>
          <a:lstStyle/>
          <a:p>
            <a:r>
              <a:rPr lang="en-US" dirty="0" smtClean="0"/>
              <a:t>Source: Centers for Disease Control and Prevention</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305800" cy="2286000"/>
          </a:xfrm>
        </p:spPr>
        <p:txBody>
          <a:bodyPr/>
          <a:lstStyle/>
          <a:p>
            <a:pPr algn="ctr">
              <a:defRPr/>
            </a:pPr>
            <a:r>
              <a:rPr lang="en-US" altLang="en-US" sz="5400" b="1" dirty="0" smtClean="0">
                <a:solidFill>
                  <a:srgbClr val="222268"/>
                </a:solidFill>
                <a:hlinkClick r:id="rId2"/>
              </a:rPr>
              <a:t>Unnatural Causes</a:t>
            </a:r>
            <a:r>
              <a:rPr lang="en-US" altLang="en-US" sz="5400" b="1" dirty="0" smtClean="0">
                <a:solidFill>
                  <a:srgbClr val="222268"/>
                </a:solidFill>
              </a:rPr>
              <a:t> </a:t>
            </a:r>
          </a:p>
          <a:p>
            <a:pPr>
              <a:defRPr/>
            </a:pPr>
            <a:r>
              <a:rPr lang="en-US" altLang="en-US" sz="5400" b="1" dirty="0" smtClean="0">
                <a:solidFill>
                  <a:srgbClr val="222268"/>
                </a:solidFill>
              </a:rPr>
              <a:t>    </a:t>
            </a:r>
            <a:r>
              <a:rPr lang="en-US" altLang="en-US" sz="4000" b="1" dirty="0" smtClean="0">
                <a:solidFill>
                  <a:srgbClr val="222268"/>
                </a:solidFill>
              </a:rPr>
              <a:t>Is inequality making us sick?</a:t>
            </a:r>
          </a:p>
          <a:p>
            <a:pPr>
              <a:defRPr/>
            </a:pPr>
            <a:r>
              <a:rPr lang="en-US" altLang="en-US" sz="4000" b="1" dirty="0">
                <a:solidFill>
                  <a:srgbClr val="222268"/>
                </a:solidFill>
              </a:rPr>
              <a:t> </a:t>
            </a:r>
            <a:endParaRPr lang="en-US" altLang="en-US" sz="4000" b="1" dirty="0" smtClean="0">
              <a:solidFill>
                <a:srgbClr val="222268"/>
              </a:solidFill>
            </a:endParaRPr>
          </a:p>
        </p:txBody>
      </p:sp>
      <p:sp>
        <p:nvSpPr>
          <p:cNvPr id="2" name="TextBox 1"/>
          <p:cNvSpPr txBox="1"/>
          <p:nvPr/>
        </p:nvSpPr>
        <p:spPr>
          <a:xfrm>
            <a:off x="2209800" y="5943600"/>
            <a:ext cx="4185826" cy="369332"/>
          </a:xfrm>
          <a:prstGeom prst="rect">
            <a:avLst/>
          </a:prstGeom>
          <a:noFill/>
        </p:spPr>
        <p:txBody>
          <a:bodyPr wrap="none" rtlCol="0">
            <a:spAutoFit/>
          </a:bodyPr>
          <a:lstStyle/>
          <a:p>
            <a:r>
              <a:rPr lang="en-US" dirty="0" smtClean="0"/>
              <a:t>Source: </a:t>
            </a:r>
            <a:r>
              <a:rPr lang="en-US" dirty="0" smtClean="0">
                <a:hlinkClick r:id="rId3"/>
              </a:rPr>
              <a:t>www.pbs.org/unnaturalcauses</a:t>
            </a:r>
            <a:r>
              <a:rPr lang="en-US" dirty="0" smtClean="0"/>
              <a:t>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4786</TotalTime>
  <Words>550</Words>
  <Application>Microsoft Office PowerPoint</Application>
  <PresentationFormat>On-screen Show (4:3)</PresentationFormat>
  <Paragraphs>121</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2017 Community Health Assessment Fredericksburg City, Virginia </vt:lpstr>
      <vt:lpstr>Rappahannock Area Demographics –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Impact Pyramid</vt:lpstr>
      <vt:lpstr>Virginia’s Plan For Well-Being 2016-2020</vt:lpstr>
      <vt:lpstr>Community Health Assessment (CHA)</vt:lpstr>
      <vt:lpstr>Benefits of a Community Health Assessment (CHA)</vt:lpstr>
      <vt:lpstr>Overview of Community Health Assessment Process</vt:lpstr>
      <vt:lpstr>Community Health Improvement Plan (CHIP)</vt:lpstr>
      <vt:lpstr>Benefits of a Community Health Improvement Plan (CHIP) </vt:lpstr>
      <vt:lpstr>CHA/CHIP Summary</vt:lpstr>
      <vt:lpstr>CHA/CHIP Summary </vt:lpstr>
      <vt:lpstr>CHA/CHIP Summary</vt:lpstr>
      <vt:lpstr>Community Health Assessment Team Model </vt:lpstr>
      <vt:lpstr>Steering Committee </vt:lpstr>
      <vt:lpstr>Work Group Roles and Responsibilities </vt:lpstr>
      <vt:lpstr>Project Facilitator </vt:lpstr>
      <vt:lpstr>Next Steps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Community Health Assessment Fredericksburg City, Virginia</dc:title>
  <dc:creator>Lemma, Saba Seifu</dc:creator>
  <cp:lastModifiedBy>Pritchett, Jamie (VDH)</cp:lastModifiedBy>
  <cp:revision>28</cp:revision>
  <dcterms:created xsi:type="dcterms:W3CDTF">2017-01-06T15:04:10Z</dcterms:created>
  <dcterms:modified xsi:type="dcterms:W3CDTF">2017-02-09T15:33:58Z</dcterms:modified>
</cp:coreProperties>
</file>