
<file path=[Content_Types].xml><?xml version="1.0" encoding="utf-8"?>
<Types xmlns="http://schemas.openxmlformats.org/package/2006/content-types">
  <Default Extension="xml" ContentType="application/xml"/>
  <Default Extension="png" ContentType="image/png"/>
  <Default Extension="jpg" ContentType="image/jpeg"/>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90" r:id="rId2"/>
    <p:sldId id="322" r:id="rId3"/>
    <p:sldId id="319" r:id="rId4"/>
    <p:sldId id="320" r:id="rId5"/>
    <p:sldId id="321" r:id="rId6"/>
    <p:sldId id="323" r:id="rId7"/>
    <p:sldId id="264" r:id="rId8"/>
    <p:sldId id="318" r:id="rId9"/>
    <p:sldId id="317"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F18"/>
    <a:srgbClr val="3939A8"/>
    <a:srgbClr val="29297B"/>
    <a:srgbClr val="1E1E5F"/>
    <a:srgbClr val="333399"/>
    <a:srgbClr val="E5F9FF"/>
    <a:srgbClr val="CCCCFF"/>
    <a:srgbClr val="777777"/>
    <a:srgbClr val="5F5F5F"/>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26" autoAdjust="0"/>
    <p:restoredTop sz="91213"/>
  </p:normalViewPr>
  <p:slideViewPr>
    <p:cSldViewPr>
      <p:cViewPr varScale="1">
        <p:scale>
          <a:sx n="81" d="100"/>
          <a:sy n="81" d="100"/>
        </p:scale>
        <p:origin x="192" y="336"/>
      </p:cViewPr>
      <p:guideLst>
        <p:guide orient="horz" pos="2160"/>
        <p:guide pos="2880"/>
      </p:guideLst>
    </p:cSldViewPr>
  </p:slideViewPr>
  <p:outlineViewPr>
    <p:cViewPr>
      <p:scale>
        <a:sx n="33" d="100"/>
        <a:sy n="33" d="100"/>
      </p:scale>
      <p:origin x="0" y="-164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Arial" pitchFamily="34" charset="0"/>
              </a:defRPr>
            </a:lvl1pPr>
          </a:lstStyle>
          <a:p>
            <a:pPr>
              <a:defRPr/>
            </a:pPr>
            <a:endParaRPr lang="en-US" altLang="en-US" dirty="0"/>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Arial" pitchFamily="34" charset="0"/>
              </a:defRPr>
            </a:lvl1pPr>
          </a:lstStyle>
          <a:p>
            <a:pPr>
              <a:defRPr/>
            </a:pPr>
            <a:fld id="{0B7E0BBF-9CAE-FE42-9D4D-979612DFD572}" type="datetimeFigureOut">
              <a:rPr lang="en-US" altLang="en-US"/>
              <a:pPr>
                <a:defRPr/>
              </a:pPr>
              <a:t>6/28/17</a:t>
            </a:fld>
            <a:endParaRPr lang="en-US" alt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Arial" pitchFamily="34" charset="0"/>
              </a:defRPr>
            </a:lvl1pPr>
          </a:lstStyle>
          <a:p>
            <a:pPr>
              <a:defRPr/>
            </a:pPr>
            <a:endParaRPr lang="en-US" alt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B015E50-A691-6E46-9313-DD97F599341A}" type="slidenum">
              <a:rPr lang="en-US" altLang="en-US"/>
              <a:pPr/>
              <a:t>‹#›</a:t>
            </a:fld>
            <a:endParaRPr lang="en-US" altLang="en-US" dirty="0"/>
          </a:p>
        </p:txBody>
      </p:sp>
    </p:spTree>
    <p:extLst>
      <p:ext uri="{BB962C8B-B14F-4D97-AF65-F5344CB8AC3E}">
        <p14:creationId xmlns:p14="http://schemas.microsoft.com/office/powerpoint/2010/main" val="5466994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atin typeface="+mn-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2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7489549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4595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0871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71100579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682792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72041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503226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5559576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687963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4779843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704840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emf"/><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VDH_background"/>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083300"/>
            <a:ext cx="9144000" cy="77470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Rectangle 3"/>
          <p:cNvSpPr>
            <a:spLocks noGrp="1" noChangeArrowheads="1"/>
          </p:cNvSpPr>
          <p:nvPr>
            <p:ph type="body" idx="1"/>
          </p:nvPr>
        </p:nvSpPr>
        <p:spPr bwMode="auto">
          <a:xfrm>
            <a:off x="457200" y="1600200"/>
            <a:ext cx="82296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2"/>
            <a:r>
              <a:rPr lang="en-US" altLang="en-US" dirty="0" smtClean="0"/>
              <a:t> Second </a:t>
            </a:r>
            <a:r>
              <a:rPr lang="en-US" altLang="en-US" dirty="0"/>
              <a:t>level</a:t>
            </a:r>
          </a:p>
          <a:p>
            <a:pPr lvl="3"/>
            <a:r>
              <a:rPr lang="en-US" altLang="en-US" dirty="0" smtClean="0"/>
              <a:t> Third </a:t>
            </a:r>
            <a:r>
              <a:rPr lang="en-US" altLang="en-US" dirty="0"/>
              <a:t>level</a:t>
            </a:r>
          </a:p>
          <a:p>
            <a:pPr lvl="4"/>
            <a:r>
              <a:rPr lang="en-US" altLang="en-US" dirty="0" smtClean="0"/>
              <a:t> Fourth </a:t>
            </a:r>
            <a:r>
              <a:rPr lang="en-US" altLang="en-US" dirty="0"/>
              <a:t>level</a:t>
            </a:r>
          </a:p>
          <a:p>
            <a:pPr lvl="5"/>
            <a:r>
              <a:rPr lang="en-US" altLang="en-US" dirty="0" smtClean="0"/>
              <a:t> Fifth </a:t>
            </a:r>
            <a:r>
              <a:rPr lang="en-US" altLang="en-US" dirty="0"/>
              <a:t>level</a:t>
            </a:r>
          </a:p>
        </p:txBody>
      </p:sp>
      <p:pic>
        <p:nvPicPr>
          <p:cNvPr id="1029" name="Picture 1"/>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81000" y="5954713"/>
            <a:ext cx="131762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4000">
          <a:solidFill>
            <a:srgbClr val="FF6F18"/>
          </a:solidFill>
          <a:latin typeface="+mj-lt"/>
          <a:ea typeface="+mj-ea"/>
          <a:cs typeface="+mj-cs"/>
        </a:defRPr>
      </a:lvl1pPr>
      <a:lvl2pPr algn="l" rtl="0" eaLnBrk="0" fontAlgn="base" hangingPunct="0">
        <a:spcBef>
          <a:spcPct val="0"/>
        </a:spcBef>
        <a:spcAft>
          <a:spcPct val="0"/>
        </a:spcAft>
        <a:defRPr sz="4000">
          <a:solidFill>
            <a:srgbClr val="003366"/>
          </a:solidFill>
          <a:latin typeface="Trebuchet MS" pitchFamily="34" charset="0"/>
        </a:defRPr>
      </a:lvl2pPr>
      <a:lvl3pPr algn="l" rtl="0" eaLnBrk="0" fontAlgn="base" hangingPunct="0">
        <a:spcBef>
          <a:spcPct val="0"/>
        </a:spcBef>
        <a:spcAft>
          <a:spcPct val="0"/>
        </a:spcAft>
        <a:defRPr sz="4000">
          <a:solidFill>
            <a:srgbClr val="003366"/>
          </a:solidFill>
          <a:latin typeface="Trebuchet MS" pitchFamily="34" charset="0"/>
        </a:defRPr>
      </a:lvl3pPr>
      <a:lvl4pPr algn="l" rtl="0" eaLnBrk="0" fontAlgn="base" hangingPunct="0">
        <a:spcBef>
          <a:spcPct val="0"/>
        </a:spcBef>
        <a:spcAft>
          <a:spcPct val="0"/>
        </a:spcAft>
        <a:defRPr sz="4000">
          <a:solidFill>
            <a:srgbClr val="003366"/>
          </a:solidFill>
          <a:latin typeface="Trebuchet MS" pitchFamily="34" charset="0"/>
        </a:defRPr>
      </a:lvl4pPr>
      <a:lvl5pPr algn="l" rtl="0" eaLnBrk="0" fontAlgn="base" hangingPunct="0">
        <a:spcBef>
          <a:spcPct val="0"/>
        </a:spcBef>
        <a:spcAft>
          <a:spcPct val="0"/>
        </a:spcAft>
        <a:defRPr sz="40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571500" indent="-571500" algn="l" rtl="0" eaLnBrk="0" fontAlgn="base" hangingPunct="0">
        <a:spcBef>
          <a:spcPct val="20000"/>
        </a:spcBef>
        <a:spcAft>
          <a:spcPct val="0"/>
        </a:spcAft>
        <a:buClr>
          <a:srgbClr val="FF6F18"/>
        </a:buClr>
        <a:buFont typeface="ZapfDingbatsITC" charset="0"/>
        <a:buChar char="☛"/>
        <a:defRPr sz="3600">
          <a:solidFill>
            <a:schemeClr val="accent6">
              <a:lumMod val="75000"/>
            </a:schemeClr>
          </a:solidFill>
          <a:latin typeface="+mn-lt"/>
          <a:ea typeface="+mn-ea"/>
          <a:cs typeface="+mn-cs"/>
        </a:defRPr>
      </a:lvl1pPr>
      <a:lvl2pPr marL="1028700" indent="-571500" algn="l" rtl="0" eaLnBrk="0" fontAlgn="base" hangingPunct="0">
        <a:spcBef>
          <a:spcPct val="20000"/>
        </a:spcBef>
        <a:spcAft>
          <a:spcPct val="0"/>
        </a:spcAft>
        <a:buClr>
          <a:srgbClr val="FF6F18"/>
        </a:buClr>
        <a:buFont typeface="Wingdings" charset="2"/>
        <a:buChar char="ü"/>
        <a:defRPr sz="3600">
          <a:solidFill>
            <a:schemeClr val="tx1">
              <a:lumMod val="50000"/>
              <a:lumOff val="50000"/>
            </a:schemeClr>
          </a:solidFill>
          <a:latin typeface="+mn-lt"/>
        </a:defRPr>
      </a:lvl2pPr>
      <a:lvl3pPr marL="1143000" indent="-228600" algn="l" rtl="0" eaLnBrk="0" fontAlgn="base" hangingPunct="0">
        <a:spcBef>
          <a:spcPct val="20000"/>
        </a:spcBef>
        <a:spcAft>
          <a:spcPct val="0"/>
        </a:spcAft>
        <a:buClr>
          <a:srgbClr val="FF6F18"/>
        </a:buClr>
        <a:buFont typeface="Wingdings" charset="2"/>
        <a:buChar char="ü"/>
        <a:defRPr sz="3600">
          <a:solidFill>
            <a:schemeClr val="tx1">
              <a:lumMod val="50000"/>
              <a:lumOff val="50000"/>
            </a:schemeClr>
          </a:solidFill>
          <a:latin typeface="+mn-lt"/>
        </a:defRPr>
      </a:lvl3pPr>
      <a:lvl4pPr marL="1600200" indent="-228600" algn="l" rtl="0" eaLnBrk="0" fontAlgn="base" hangingPunct="0">
        <a:spcBef>
          <a:spcPct val="20000"/>
        </a:spcBef>
        <a:spcAft>
          <a:spcPct val="0"/>
        </a:spcAft>
        <a:buClr>
          <a:srgbClr val="FF6F18"/>
        </a:buClr>
        <a:buFont typeface="Wingdings" charset="2"/>
        <a:buChar char="ü"/>
        <a:defRPr sz="3600">
          <a:solidFill>
            <a:schemeClr val="tx1">
              <a:lumMod val="50000"/>
              <a:lumOff val="50000"/>
            </a:schemeClr>
          </a:solidFill>
          <a:latin typeface="+mn-lt"/>
        </a:defRPr>
      </a:lvl4pPr>
      <a:lvl5pPr marL="2057400" indent="-228600" algn="l" rtl="0" eaLnBrk="0" fontAlgn="base" hangingPunct="0">
        <a:spcBef>
          <a:spcPct val="20000"/>
        </a:spcBef>
        <a:spcAft>
          <a:spcPct val="0"/>
        </a:spcAft>
        <a:buClr>
          <a:srgbClr val="FF6F18"/>
        </a:buClr>
        <a:buFont typeface="Wingdings" charset="2"/>
        <a:buChar char="ü"/>
        <a:defRPr sz="3600">
          <a:solidFill>
            <a:schemeClr val="tx1">
              <a:lumMod val="50000"/>
              <a:lumOff val="50000"/>
            </a:schemeClr>
          </a:solidFill>
          <a:latin typeface="+mn-lt"/>
        </a:defRPr>
      </a:lvl5pPr>
      <a:lvl6pPr marL="2628900" indent="-342900" algn="l" rtl="0" fontAlgn="base">
        <a:spcBef>
          <a:spcPct val="20000"/>
        </a:spcBef>
        <a:spcAft>
          <a:spcPct val="0"/>
        </a:spcAft>
        <a:buClr>
          <a:srgbClr val="FF6F18"/>
        </a:buClr>
        <a:buFont typeface="Wingdings" charset="2"/>
        <a:buChar char="ü"/>
        <a:defRPr sz="36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saba.lemma@vdh.virginia.gov" TargetMode="External"/><Relationship Id="rId3" Type="http://schemas.openxmlformats.org/officeDocument/2006/relationships/hyperlink" Target="mailto:brooke.rossheim@vdh.virgini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0"/>
            <a:lum/>
          </a:blip>
          <a:srcRect/>
          <a:stretch>
            <a:fillRect l="-2000" t="-4000" r="-5000"/>
          </a:stretch>
        </a:blipFill>
        <a:effectLst/>
      </p:bgPr>
    </p:bg>
    <p:spTree>
      <p:nvGrpSpPr>
        <p:cNvPr id="1" name=""/>
        <p:cNvGrpSpPr/>
        <p:nvPr/>
      </p:nvGrpSpPr>
      <p:grpSpPr>
        <a:xfrm>
          <a:off x="0" y="0"/>
          <a:ext cx="0" cy="0"/>
          <a:chOff x="0" y="0"/>
          <a:chExt cx="0" cy="0"/>
        </a:xfrm>
      </p:grpSpPr>
      <p:sp>
        <p:nvSpPr>
          <p:cNvPr id="2050" name="Title 1"/>
          <p:cNvSpPr>
            <a:spLocks noGrp="1"/>
          </p:cNvSpPr>
          <p:nvPr>
            <p:ph type="ctrTitle"/>
          </p:nvPr>
        </p:nvSpPr>
        <p:spPr>
          <a:xfrm>
            <a:off x="76200" y="990600"/>
            <a:ext cx="8991600" cy="2232025"/>
          </a:xfrm>
        </p:spPr>
        <p:txBody>
          <a:bodyPr/>
          <a:lstStyle/>
          <a:p>
            <a:pPr algn="ctr" eaLnBrk="1" hangingPunct="1">
              <a:defRPr/>
            </a:pPr>
            <a:r>
              <a:rPr lang="en-US" altLang="en-US" b="1" dirty="0" smtClean="0">
                <a:solidFill>
                  <a:srgbClr val="FF6F18"/>
                </a:solidFill>
              </a:rPr>
              <a:t>2017 Community Health Assessment</a:t>
            </a:r>
            <a:br>
              <a:rPr lang="en-US" altLang="en-US" b="1" dirty="0" smtClean="0">
                <a:solidFill>
                  <a:srgbClr val="FF6F18"/>
                </a:solidFill>
              </a:rPr>
            </a:br>
            <a:r>
              <a:rPr lang="en-US" altLang="en-US" b="1" dirty="0" smtClean="0">
                <a:solidFill>
                  <a:srgbClr val="FF6F18"/>
                </a:solidFill>
              </a:rPr>
              <a:t>Forces of Change Assessment </a:t>
            </a:r>
            <a:br>
              <a:rPr lang="en-US" altLang="en-US" b="1" dirty="0" smtClean="0">
                <a:solidFill>
                  <a:srgbClr val="FF6F18"/>
                </a:solidFill>
              </a:rPr>
            </a:br>
            <a:r>
              <a:rPr lang="en-US" altLang="en-US" sz="2000" dirty="0" smtClean="0">
                <a:solidFill>
                  <a:srgbClr val="FF6F18"/>
                </a:solidFill>
              </a:rPr>
              <a:t>Fredericksburg City, Virginia</a:t>
            </a:r>
            <a:br>
              <a:rPr lang="en-US" altLang="en-US" sz="2000" dirty="0" smtClean="0">
                <a:solidFill>
                  <a:srgbClr val="FF6F18"/>
                </a:solidFill>
              </a:rPr>
            </a:br>
            <a:r>
              <a:rPr lang="en-US" altLang="en-US" sz="2000" dirty="0" smtClean="0">
                <a:solidFill>
                  <a:srgbClr val="FF6F18"/>
                </a:solidFill>
              </a:rPr>
              <a:t> </a:t>
            </a:r>
            <a:endParaRPr lang="en-US" altLang="en-US" sz="2000" dirty="0">
              <a:solidFill>
                <a:srgbClr val="FF6F18"/>
              </a:solidFill>
            </a:endParaRPr>
          </a:p>
        </p:txBody>
      </p:sp>
      <p:sp>
        <p:nvSpPr>
          <p:cNvPr id="2051" name="Subtitle 2"/>
          <p:cNvSpPr>
            <a:spLocks noGrp="1"/>
          </p:cNvSpPr>
          <p:nvPr>
            <p:ph type="subTitle" idx="1"/>
          </p:nvPr>
        </p:nvSpPr>
        <p:spPr>
          <a:xfrm>
            <a:off x="1371600" y="3505200"/>
            <a:ext cx="6400800" cy="1752600"/>
          </a:xfrm>
        </p:spPr>
        <p:txBody>
          <a:bodyPr/>
          <a:lstStyle/>
          <a:p>
            <a:pPr eaLnBrk="1" hangingPunct="1">
              <a:defRPr/>
            </a:pPr>
            <a:r>
              <a:rPr lang="en-US" altLang="en-US" sz="2400" dirty="0" smtClean="0">
                <a:solidFill>
                  <a:schemeClr val="accent6">
                    <a:lumMod val="75000"/>
                  </a:schemeClr>
                </a:solidFill>
              </a:rPr>
              <a:t>Saba Lemma, M.P.H. </a:t>
            </a:r>
          </a:p>
          <a:p>
            <a:pPr eaLnBrk="1" hangingPunct="1">
              <a:defRPr/>
            </a:pPr>
            <a:r>
              <a:rPr lang="en-US" altLang="en-US" sz="2400" dirty="0">
                <a:solidFill>
                  <a:schemeClr val="accent6">
                    <a:lumMod val="75000"/>
                  </a:schemeClr>
                </a:solidFill>
              </a:rPr>
              <a:t>Brooke Rossheim, M.D., M.P.H.</a:t>
            </a:r>
          </a:p>
          <a:p>
            <a:pPr eaLnBrk="1" hangingPunct="1">
              <a:defRPr/>
            </a:pPr>
            <a:endParaRPr lang="en-US" altLang="en-US" sz="2400" b="1" dirty="0" smtClean="0">
              <a:solidFill>
                <a:schemeClr val="accent6">
                  <a:lumMod val="75000"/>
                </a:schemeClr>
              </a:solidFill>
            </a:endParaRPr>
          </a:p>
          <a:p>
            <a:pPr eaLnBrk="1" hangingPunct="1">
              <a:defRPr/>
            </a:pPr>
            <a:r>
              <a:rPr lang="en-US" altLang="en-US" sz="2400" b="1" dirty="0" smtClean="0">
                <a:solidFill>
                  <a:schemeClr val="accent6">
                    <a:lumMod val="75000"/>
                  </a:schemeClr>
                </a:solidFill>
              </a:rPr>
              <a:t>June 28, 2017 </a:t>
            </a:r>
            <a:endParaRPr lang="en-US" altLang="en-US" sz="2400" b="1"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2017 Fredericksburg Community Health Assessment Vision </a:t>
            </a:r>
            <a:endParaRPr lang="en-US" dirty="0"/>
          </a:p>
        </p:txBody>
      </p:sp>
      <p:sp>
        <p:nvSpPr>
          <p:cNvPr id="3" name="Content Placeholder 2"/>
          <p:cNvSpPr>
            <a:spLocks noGrp="1"/>
          </p:cNvSpPr>
          <p:nvPr>
            <p:ph idx="1"/>
          </p:nvPr>
        </p:nvSpPr>
        <p:spPr/>
        <p:txBody>
          <a:bodyPr/>
          <a:lstStyle/>
          <a:p>
            <a:r>
              <a:rPr lang="en-US" i="1" dirty="0"/>
              <a:t>An inclusive community which will work collaboratively to provide physical and mental health resources, safe and secure housing, educational opportunities, healthy food choices and space for recreational activity to all of its residents.</a:t>
            </a:r>
          </a:p>
          <a:p>
            <a:endParaRPr lang="en-US" dirty="0"/>
          </a:p>
        </p:txBody>
      </p:sp>
    </p:spTree>
    <p:extLst>
      <p:ext uri="{BB962C8B-B14F-4D97-AF65-F5344CB8AC3E}">
        <p14:creationId xmlns:p14="http://schemas.microsoft.com/office/powerpoint/2010/main" val="1600612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Forces of </a:t>
            </a:r>
            <a:r>
              <a:rPr lang="en-US" dirty="0" smtClean="0"/>
              <a:t>Change </a:t>
            </a:r>
            <a:r>
              <a:rPr lang="en-US" dirty="0" smtClean="0"/>
              <a:t>Assessment </a:t>
            </a:r>
            <a:endParaRPr lang="en-US" dirty="0"/>
          </a:p>
        </p:txBody>
      </p:sp>
      <p:sp>
        <p:nvSpPr>
          <p:cNvPr id="3" name="Content Placeholder 2"/>
          <p:cNvSpPr>
            <a:spLocks noGrp="1"/>
          </p:cNvSpPr>
          <p:nvPr>
            <p:ph idx="1"/>
          </p:nvPr>
        </p:nvSpPr>
        <p:spPr/>
        <p:txBody>
          <a:bodyPr/>
          <a:lstStyle/>
          <a:p>
            <a:r>
              <a:rPr lang="en-US" dirty="0"/>
              <a:t>F</a:t>
            </a:r>
            <a:r>
              <a:rPr lang="en-US" dirty="0" smtClean="0"/>
              <a:t>orces of change outside of your control that affect the local public health system or community. </a:t>
            </a:r>
          </a:p>
          <a:p>
            <a:r>
              <a:rPr lang="en-US" dirty="0" smtClean="0"/>
              <a:t>Example of forces: Trends, factors and events </a:t>
            </a:r>
          </a:p>
          <a:p>
            <a:pPr lvl="3">
              <a:buFont typeface="Arial" charset="0"/>
              <a:buChar char="•"/>
            </a:pPr>
            <a:r>
              <a:rPr lang="en-US" dirty="0" smtClean="0"/>
              <a:t> Trends: growing population </a:t>
            </a:r>
          </a:p>
          <a:p>
            <a:pPr lvl="3">
              <a:buFont typeface="Arial" charset="0"/>
              <a:buChar char="•"/>
            </a:pPr>
            <a:r>
              <a:rPr lang="en-US" dirty="0"/>
              <a:t> </a:t>
            </a:r>
            <a:r>
              <a:rPr lang="en-US" dirty="0" smtClean="0"/>
              <a:t>Factors: historic city </a:t>
            </a:r>
          </a:p>
          <a:p>
            <a:pPr lvl="3">
              <a:buFont typeface="Arial" charset="0"/>
              <a:buChar char="•"/>
            </a:pPr>
            <a:r>
              <a:rPr lang="en-US" dirty="0"/>
              <a:t> </a:t>
            </a:r>
            <a:r>
              <a:rPr lang="en-US" dirty="0" smtClean="0"/>
              <a:t>Events: natural disaster </a:t>
            </a:r>
          </a:p>
          <a:p>
            <a:pPr lvl="5">
              <a:buFont typeface="Arial" charset="0"/>
              <a:buChar char="•"/>
            </a:pPr>
            <a:endParaRPr lang="en-US" dirty="0" smtClean="0"/>
          </a:p>
          <a:p>
            <a:pPr lvl="7">
              <a:buFont typeface="Arial" charset="0"/>
              <a:buChar char="•"/>
            </a:pPr>
            <a:endParaRPr lang="en-US" dirty="0" smtClean="0"/>
          </a:p>
          <a:p>
            <a:endParaRPr lang="en-US" dirty="0"/>
          </a:p>
        </p:txBody>
      </p:sp>
    </p:spTree>
    <p:extLst>
      <p:ext uri="{BB962C8B-B14F-4D97-AF65-F5344CB8AC3E}">
        <p14:creationId xmlns:p14="http://schemas.microsoft.com/office/powerpoint/2010/main" val="13336157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to answer </a:t>
            </a:r>
            <a:endParaRPr lang="en-US" dirty="0"/>
          </a:p>
        </p:txBody>
      </p:sp>
      <p:sp>
        <p:nvSpPr>
          <p:cNvPr id="3" name="Content Placeholder 2"/>
          <p:cNvSpPr>
            <a:spLocks noGrp="1"/>
          </p:cNvSpPr>
          <p:nvPr>
            <p:ph idx="1"/>
          </p:nvPr>
        </p:nvSpPr>
        <p:spPr/>
        <p:txBody>
          <a:bodyPr/>
          <a:lstStyle/>
          <a:p>
            <a:r>
              <a:rPr lang="en-US" dirty="0" smtClean="0"/>
              <a:t>What is occurring or will occur over the next five years that impacts the health of Fredericksburg City?</a:t>
            </a:r>
          </a:p>
          <a:p>
            <a:r>
              <a:rPr lang="en-US" dirty="0" smtClean="0"/>
              <a:t>What specific threats or opportunities are generated by these occurrences?</a:t>
            </a:r>
          </a:p>
          <a:p>
            <a:endParaRPr lang="en-US" dirty="0"/>
          </a:p>
        </p:txBody>
      </p:sp>
    </p:spTree>
    <p:extLst>
      <p:ext uri="{BB962C8B-B14F-4D97-AF65-F5344CB8AC3E}">
        <p14:creationId xmlns:p14="http://schemas.microsoft.com/office/powerpoint/2010/main" val="502680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Categories for discussion </a:t>
            </a:r>
            <a:endParaRPr lang="en-US" dirty="0"/>
          </a:p>
        </p:txBody>
      </p:sp>
      <p:sp>
        <p:nvSpPr>
          <p:cNvPr id="3" name="Content Placeholder 2"/>
          <p:cNvSpPr>
            <a:spLocks noGrp="1"/>
          </p:cNvSpPr>
          <p:nvPr>
            <p:ph sz="half" idx="1"/>
          </p:nvPr>
        </p:nvSpPr>
        <p:spPr/>
        <p:txBody>
          <a:bodyPr/>
          <a:lstStyle/>
          <a:p>
            <a:r>
              <a:rPr lang="en-US" sz="3600" dirty="0" smtClean="0"/>
              <a:t>Social </a:t>
            </a:r>
          </a:p>
          <a:p>
            <a:r>
              <a:rPr lang="en-US" sz="3600" dirty="0" smtClean="0"/>
              <a:t>Economic </a:t>
            </a:r>
          </a:p>
          <a:p>
            <a:r>
              <a:rPr lang="en-US" sz="3600" dirty="0" smtClean="0"/>
              <a:t>Political </a:t>
            </a:r>
          </a:p>
          <a:p>
            <a:r>
              <a:rPr lang="en-US" sz="3600" dirty="0" smtClean="0"/>
              <a:t>Technological </a:t>
            </a:r>
          </a:p>
        </p:txBody>
      </p:sp>
      <p:sp>
        <p:nvSpPr>
          <p:cNvPr id="4" name="Content Placeholder 3"/>
          <p:cNvSpPr>
            <a:spLocks noGrp="1"/>
          </p:cNvSpPr>
          <p:nvPr>
            <p:ph sz="half" idx="2"/>
          </p:nvPr>
        </p:nvSpPr>
        <p:spPr/>
        <p:txBody>
          <a:bodyPr/>
          <a:lstStyle/>
          <a:p>
            <a:r>
              <a:rPr lang="en-US" sz="3600" dirty="0"/>
              <a:t>Environmental </a:t>
            </a:r>
          </a:p>
          <a:p>
            <a:r>
              <a:rPr lang="en-US" sz="3600" dirty="0"/>
              <a:t>Scientific </a:t>
            </a:r>
          </a:p>
          <a:p>
            <a:r>
              <a:rPr lang="en-US" sz="3600" dirty="0"/>
              <a:t>Legal </a:t>
            </a:r>
          </a:p>
          <a:p>
            <a:r>
              <a:rPr lang="en-US" sz="3600" dirty="0"/>
              <a:t>Ethical </a:t>
            </a:r>
          </a:p>
          <a:p>
            <a:endParaRPr lang="en-US" sz="3600" dirty="0"/>
          </a:p>
        </p:txBody>
      </p:sp>
    </p:spTree>
    <p:extLst>
      <p:ext uri="{BB962C8B-B14F-4D97-AF65-F5344CB8AC3E}">
        <p14:creationId xmlns:p14="http://schemas.microsoft.com/office/powerpoint/2010/main" val="21390636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Forces of Change Questions</a:t>
            </a:r>
            <a:endParaRPr lang="en-US" dirty="0"/>
          </a:p>
        </p:txBody>
      </p:sp>
      <p:sp>
        <p:nvSpPr>
          <p:cNvPr id="6" name="Content Placeholder 5"/>
          <p:cNvSpPr>
            <a:spLocks noGrp="1"/>
          </p:cNvSpPr>
          <p:nvPr>
            <p:ph idx="1"/>
          </p:nvPr>
        </p:nvSpPr>
        <p:spPr/>
        <p:txBody>
          <a:bodyPr>
            <a:normAutofit fontScale="92500" lnSpcReduction="20000"/>
          </a:bodyPr>
          <a:lstStyle/>
          <a:p>
            <a:r>
              <a:rPr lang="en-US" dirty="0" smtClean="0"/>
              <a:t>What has occurred recently that may affect our city?</a:t>
            </a:r>
          </a:p>
          <a:p>
            <a:r>
              <a:rPr lang="en-US" dirty="0" smtClean="0"/>
              <a:t>What may occur in the future?</a:t>
            </a:r>
          </a:p>
          <a:p>
            <a:r>
              <a:rPr lang="en-US" dirty="0" smtClean="0"/>
              <a:t>What characteristics of the city pose an opportunity or threat?</a:t>
            </a:r>
          </a:p>
          <a:p>
            <a:r>
              <a:rPr lang="en-US" dirty="0" smtClean="0"/>
              <a:t>What may occur or has occurred that may pose a barrier to achieving CHA vision? </a:t>
            </a:r>
          </a:p>
          <a:p>
            <a:r>
              <a:rPr lang="en-US" dirty="0" smtClean="0"/>
              <a:t>Are there changes in your organization that may impact the community?</a:t>
            </a:r>
            <a:endParaRPr lang="en-US" dirty="0"/>
          </a:p>
        </p:txBody>
      </p:sp>
    </p:spTree>
    <p:extLst>
      <p:ext uri="{BB962C8B-B14F-4D97-AF65-F5344CB8AC3E}">
        <p14:creationId xmlns:p14="http://schemas.microsoft.com/office/powerpoint/2010/main" val="5311676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365760" indent="0" eaLnBrk="1" hangingPunct="1">
              <a:lnSpc>
                <a:spcPct val="120000"/>
              </a:lnSpc>
              <a:spcBef>
                <a:spcPts val="3816"/>
              </a:spcBef>
              <a:buNone/>
              <a:defRPr/>
            </a:pPr>
            <a:r>
              <a:rPr lang="en-US" altLang="en-US" sz="9600" dirty="0" smtClean="0"/>
              <a:t>  Questions?</a:t>
            </a:r>
          </a:p>
          <a:p>
            <a:pPr marL="0" indent="0" eaLnBrk="1" hangingPunct="1">
              <a:lnSpc>
                <a:spcPct val="80000"/>
              </a:lnSpc>
              <a:spcBef>
                <a:spcPct val="80000"/>
              </a:spcBef>
              <a:buNone/>
              <a:defRPr/>
            </a:pPr>
            <a:endParaRPr lang="en-US" altLang="en-US" dirty="0" smtClean="0">
              <a:solidFill>
                <a:srgbClr val="222268"/>
              </a:solidFill>
            </a:endParaRPr>
          </a:p>
          <a:p>
            <a:pPr marL="742950" indent="-742950" eaLnBrk="1" hangingPunct="1">
              <a:lnSpc>
                <a:spcPct val="80000"/>
              </a:lnSpc>
              <a:spcBef>
                <a:spcPct val="80000"/>
              </a:spcBef>
              <a:buFontTx/>
              <a:buAutoNum type="arabicPeriod"/>
              <a:defRPr/>
            </a:pPr>
            <a:endParaRPr lang="en-US" altLang="en-US" dirty="0" smtClean="0">
              <a:solidFill>
                <a:srgbClr val="2D2D8A"/>
              </a:solidFill>
            </a:endParaRPr>
          </a:p>
          <a:p>
            <a:pPr marL="742950" indent="-742950" eaLnBrk="1" hangingPunct="1">
              <a:lnSpc>
                <a:spcPct val="80000"/>
              </a:lnSpc>
              <a:buFont typeface="Wingdings" pitchFamily="2" charset="2"/>
              <a:buNone/>
              <a:defRPr/>
            </a:pPr>
            <a:r>
              <a:rPr lang="en-US" altLang="en-US" sz="2000" dirty="0" smtClean="0">
                <a:solidFill>
                  <a:srgbClr val="2D2D8A"/>
                </a:solidFill>
              </a:rPr>
              <a:t>     </a:t>
            </a:r>
          </a:p>
          <a:p>
            <a:pPr marL="742950" indent="-742950">
              <a:lnSpc>
                <a:spcPct val="90000"/>
              </a:lnSpc>
              <a:defRPr/>
            </a:pPr>
            <a:endParaRPr lang="en-US" alt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a:t>
            </a:r>
            <a:endParaRPr lang="en-US" dirty="0"/>
          </a:p>
        </p:txBody>
      </p:sp>
      <p:sp>
        <p:nvSpPr>
          <p:cNvPr id="3" name="Content Placeholder 2"/>
          <p:cNvSpPr>
            <a:spLocks noGrp="1"/>
          </p:cNvSpPr>
          <p:nvPr>
            <p:ph idx="1"/>
          </p:nvPr>
        </p:nvSpPr>
        <p:spPr/>
        <p:txBody>
          <a:bodyPr/>
          <a:lstStyle/>
          <a:p>
            <a:r>
              <a:rPr lang="en-US" dirty="0" smtClean="0"/>
              <a:t>CTSA and CHSA workgroup meetings. </a:t>
            </a:r>
          </a:p>
          <a:p>
            <a:r>
              <a:rPr lang="en-US" dirty="0" smtClean="0"/>
              <a:t>Local Public Health System Assessment (LPHSA) meeting </a:t>
            </a:r>
          </a:p>
          <a:p>
            <a:r>
              <a:rPr lang="en-US" dirty="0" smtClean="0"/>
              <a:t>Steering Committee meeting </a:t>
            </a:r>
            <a:endParaRPr lang="en-US" dirty="0"/>
          </a:p>
        </p:txBody>
      </p:sp>
    </p:spTree>
    <p:extLst>
      <p:ext uri="{BB962C8B-B14F-4D97-AF65-F5344CB8AC3E}">
        <p14:creationId xmlns:p14="http://schemas.microsoft.com/office/powerpoint/2010/main" val="15876047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153400" cy="5181600"/>
          </a:xfrm>
        </p:spPr>
        <p:txBody>
          <a:bodyPr>
            <a:normAutofit fontScale="92500" lnSpcReduction="20000"/>
          </a:bodyPr>
          <a:lstStyle/>
          <a:p>
            <a:pPr marL="0" indent="0" algn="ctr">
              <a:lnSpc>
                <a:spcPct val="80000"/>
              </a:lnSpc>
              <a:buNone/>
              <a:defRPr/>
            </a:pPr>
            <a:r>
              <a:rPr lang="en-US" altLang="en-US" sz="4100" b="1" dirty="0" smtClean="0">
                <a:solidFill>
                  <a:srgbClr val="222268"/>
                </a:solidFill>
              </a:rPr>
              <a:t>Thank you for your attention!!</a:t>
            </a:r>
          </a:p>
          <a:p>
            <a:pPr algn="ctr">
              <a:lnSpc>
                <a:spcPct val="80000"/>
              </a:lnSpc>
              <a:defRPr/>
            </a:pPr>
            <a:endParaRPr lang="en-US" altLang="en-US" sz="2600" dirty="0" smtClean="0">
              <a:solidFill>
                <a:srgbClr val="222268"/>
              </a:solidFill>
            </a:endParaRPr>
          </a:p>
          <a:p>
            <a:pPr algn="ctr">
              <a:lnSpc>
                <a:spcPct val="80000"/>
              </a:lnSpc>
              <a:defRPr/>
            </a:pPr>
            <a:endParaRPr lang="en-US" altLang="en-US" sz="2600" dirty="0" smtClean="0">
              <a:solidFill>
                <a:srgbClr val="222268"/>
              </a:solidFill>
            </a:endParaRPr>
          </a:p>
          <a:p>
            <a:pPr marL="0" indent="0" algn="ctr">
              <a:lnSpc>
                <a:spcPct val="80000"/>
              </a:lnSpc>
              <a:buNone/>
              <a:defRPr/>
            </a:pPr>
            <a:r>
              <a:rPr lang="en-US" altLang="en-US" sz="2600" dirty="0" smtClean="0">
                <a:solidFill>
                  <a:srgbClr val="222268"/>
                </a:solidFill>
              </a:rPr>
              <a:t>If questions, please contact Saba Lemma, M.P.H.</a:t>
            </a:r>
          </a:p>
          <a:p>
            <a:pPr marL="0" indent="0" algn="ctr">
              <a:lnSpc>
                <a:spcPct val="80000"/>
              </a:lnSpc>
              <a:buNone/>
              <a:defRPr/>
            </a:pPr>
            <a:r>
              <a:rPr lang="en-US" altLang="en-US" sz="2600" dirty="0" smtClean="0">
                <a:solidFill>
                  <a:srgbClr val="222268"/>
                </a:solidFill>
              </a:rPr>
              <a:t>Community Health Assessment Planner</a:t>
            </a:r>
          </a:p>
          <a:p>
            <a:pPr marL="0" indent="0" algn="ctr">
              <a:lnSpc>
                <a:spcPct val="80000"/>
              </a:lnSpc>
              <a:buNone/>
              <a:defRPr/>
            </a:pPr>
            <a:r>
              <a:rPr lang="en-US" altLang="en-US" sz="2600" dirty="0" smtClean="0">
                <a:solidFill>
                  <a:srgbClr val="222268"/>
                </a:solidFill>
              </a:rPr>
              <a:t>Rappahannock Area Health District</a:t>
            </a:r>
          </a:p>
          <a:p>
            <a:pPr marL="0" indent="0" algn="ctr">
              <a:lnSpc>
                <a:spcPct val="80000"/>
              </a:lnSpc>
              <a:buNone/>
              <a:defRPr/>
            </a:pPr>
            <a:r>
              <a:rPr lang="en-US" altLang="en-US" sz="2600" dirty="0" smtClean="0">
                <a:solidFill>
                  <a:srgbClr val="222268"/>
                </a:solidFill>
              </a:rPr>
              <a:t>Email </a:t>
            </a:r>
            <a:r>
              <a:rPr lang="en-US" altLang="en-US" sz="2600" dirty="0" smtClean="0">
                <a:solidFill>
                  <a:schemeClr val="tx1"/>
                </a:solidFill>
              </a:rPr>
              <a:t>= </a:t>
            </a:r>
            <a:r>
              <a:rPr lang="en-US" altLang="en-US" sz="2600" dirty="0" smtClean="0">
                <a:solidFill>
                  <a:schemeClr val="tx1"/>
                </a:solidFill>
                <a:hlinkClick r:id="rId2"/>
              </a:rPr>
              <a:t>saba.lemma@vdh.virginia.gov</a:t>
            </a:r>
            <a:endParaRPr lang="en-US" altLang="en-US" sz="2600" dirty="0" smtClean="0">
              <a:solidFill>
                <a:schemeClr val="tx1"/>
              </a:solidFill>
            </a:endParaRPr>
          </a:p>
          <a:p>
            <a:pPr marL="0" indent="0" algn="ctr">
              <a:lnSpc>
                <a:spcPct val="80000"/>
              </a:lnSpc>
              <a:buNone/>
              <a:defRPr/>
            </a:pPr>
            <a:r>
              <a:rPr lang="en-US" altLang="en-US" sz="2600" dirty="0" smtClean="0">
                <a:solidFill>
                  <a:schemeClr val="accent6">
                    <a:lumMod val="75000"/>
                  </a:schemeClr>
                </a:solidFill>
              </a:rPr>
              <a:t>Cell Phone: 540-369-3201 </a:t>
            </a:r>
          </a:p>
          <a:p>
            <a:pPr marL="0" indent="0" algn="ctr">
              <a:lnSpc>
                <a:spcPct val="80000"/>
              </a:lnSpc>
              <a:buNone/>
              <a:defRPr/>
            </a:pPr>
            <a:endParaRPr lang="en-US" altLang="en-US" sz="2600" dirty="0" smtClean="0">
              <a:solidFill>
                <a:srgbClr val="222268"/>
              </a:solidFill>
            </a:endParaRPr>
          </a:p>
          <a:p>
            <a:pPr marL="0" indent="0" algn="ctr">
              <a:lnSpc>
                <a:spcPct val="80000"/>
              </a:lnSpc>
              <a:buNone/>
              <a:defRPr/>
            </a:pPr>
            <a:r>
              <a:rPr lang="en-US" altLang="en-US" sz="2600" dirty="0" smtClean="0">
                <a:solidFill>
                  <a:srgbClr val="222268"/>
                </a:solidFill>
              </a:rPr>
              <a:t>OR</a:t>
            </a:r>
          </a:p>
          <a:p>
            <a:pPr algn="ctr">
              <a:lnSpc>
                <a:spcPct val="80000"/>
              </a:lnSpc>
              <a:defRPr/>
            </a:pPr>
            <a:endParaRPr lang="en-US" altLang="en-US" sz="2600" dirty="0" smtClean="0">
              <a:solidFill>
                <a:srgbClr val="222268"/>
              </a:solidFill>
            </a:endParaRPr>
          </a:p>
          <a:p>
            <a:pPr marL="0" indent="0" algn="ctr">
              <a:lnSpc>
                <a:spcPct val="80000"/>
              </a:lnSpc>
              <a:buNone/>
              <a:defRPr/>
            </a:pPr>
            <a:r>
              <a:rPr lang="en-US" altLang="en-US" sz="2600" dirty="0" smtClean="0">
                <a:solidFill>
                  <a:srgbClr val="222268"/>
                </a:solidFill>
              </a:rPr>
              <a:t>Brooke Rossheim, M.D., M.P.H.</a:t>
            </a:r>
          </a:p>
          <a:p>
            <a:pPr marL="0" indent="0" algn="ctr">
              <a:lnSpc>
                <a:spcPct val="80000"/>
              </a:lnSpc>
              <a:buNone/>
              <a:defRPr/>
            </a:pPr>
            <a:r>
              <a:rPr lang="en-US" altLang="en-US" sz="2600" dirty="0" smtClean="0">
                <a:solidFill>
                  <a:srgbClr val="222268"/>
                </a:solidFill>
              </a:rPr>
              <a:t>District Director</a:t>
            </a:r>
          </a:p>
          <a:p>
            <a:pPr marL="0" indent="0" algn="ctr">
              <a:lnSpc>
                <a:spcPct val="80000"/>
              </a:lnSpc>
              <a:buNone/>
              <a:defRPr/>
            </a:pPr>
            <a:r>
              <a:rPr lang="en-US" altLang="en-US" sz="2600" dirty="0" smtClean="0">
                <a:solidFill>
                  <a:srgbClr val="222268"/>
                </a:solidFill>
              </a:rPr>
              <a:t>Rappahannock Area Health District</a:t>
            </a:r>
          </a:p>
          <a:p>
            <a:pPr marL="0" indent="0" algn="ctr">
              <a:lnSpc>
                <a:spcPct val="80000"/>
              </a:lnSpc>
              <a:buNone/>
              <a:defRPr/>
            </a:pPr>
            <a:r>
              <a:rPr lang="en-US" altLang="en-US" sz="2600" dirty="0" smtClean="0">
                <a:solidFill>
                  <a:srgbClr val="222268"/>
                </a:solidFill>
              </a:rPr>
              <a:t>Email = </a:t>
            </a:r>
            <a:r>
              <a:rPr lang="en-US" altLang="en-US" sz="2600" dirty="0" smtClean="0">
                <a:solidFill>
                  <a:srgbClr val="222268"/>
                </a:solidFill>
                <a:hlinkClick r:id="rId3"/>
              </a:rPr>
              <a:t>brooke.rossheim@vdh.virginia.gov</a:t>
            </a:r>
            <a:endParaRPr lang="en-US" altLang="en-US" sz="2600" dirty="0" smtClean="0">
              <a:solidFill>
                <a:srgbClr val="222268"/>
              </a:solidFill>
            </a:endParaRPr>
          </a:p>
          <a:p>
            <a:pPr marL="0" indent="0" algn="ctr">
              <a:lnSpc>
                <a:spcPct val="80000"/>
              </a:lnSpc>
              <a:buNone/>
              <a:defRPr/>
            </a:pPr>
            <a:r>
              <a:rPr lang="en-US" altLang="en-US" sz="2600" dirty="0" smtClean="0">
                <a:solidFill>
                  <a:srgbClr val="222268"/>
                </a:solidFill>
              </a:rPr>
              <a:t>Main Office = 540-899-4797</a:t>
            </a:r>
          </a:p>
          <a:p>
            <a:pPr algn="ctr">
              <a:lnSpc>
                <a:spcPct val="80000"/>
              </a:lnSpc>
              <a:defRPr/>
            </a:pPr>
            <a:endParaRPr lang="en-US" altLang="en-US" sz="2600" dirty="0" smtClean="0"/>
          </a:p>
        </p:txBody>
      </p:sp>
    </p:spTree>
    <p:extLst>
      <p:ext uri="{BB962C8B-B14F-4D97-AF65-F5344CB8AC3E}">
        <p14:creationId xmlns:p14="http://schemas.microsoft.com/office/powerpoint/2010/main" val="60058453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7584</TotalTime>
  <Words>288</Words>
  <Application>Microsoft Macintosh PowerPoint</Application>
  <PresentationFormat>On-screen Show (4:3)</PresentationFormat>
  <Paragraphs>56</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Trebuchet MS</vt:lpstr>
      <vt:lpstr>Wingdings</vt:lpstr>
      <vt:lpstr>ZapfDingbatsITC</vt:lpstr>
      <vt:lpstr>Default Design</vt:lpstr>
      <vt:lpstr>2017 Community Health Assessment Forces of Change Assessment  Fredericksburg City, Virginia  </vt:lpstr>
      <vt:lpstr>2017 Fredericksburg Community Health Assessment Vision </vt:lpstr>
      <vt:lpstr>Forces of Change Assessment </vt:lpstr>
      <vt:lpstr>Questions to answer </vt:lpstr>
      <vt:lpstr>Categories for discussion </vt:lpstr>
      <vt:lpstr>Forces of Change Questions</vt:lpstr>
      <vt:lpstr>PowerPoint Presentation</vt:lpstr>
      <vt:lpstr>Next Steps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2017 Community Health Assessment Fredericksburg City, Virginia</dc:title>
  <dc:creator>Lemma, Saba Seifu</dc:creator>
  <cp:lastModifiedBy>Lemma, Saba Seifu</cp:lastModifiedBy>
  <cp:revision>111</cp:revision>
  <dcterms:created xsi:type="dcterms:W3CDTF">2017-01-06T15:04:10Z</dcterms:created>
  <dcterms:modified xsi:type="dcterms:W3CDTF">2017-06-28T14:30:46Z</dcterms:modified>
</cp:coreProperties>
</file>