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92" r:id="rId3"/>
    <p:sldId id="293" r:id="rId4"/>
    <p:sldId id="291" r:id="rId5"/>
    <p:sldId id="294" r:id="rId6"/>
    <p:sldId id="295" r:id="rId7"/>
    <p:sldId id="324" r:id="rId8"/>
    <p:sldId id="323" r:id="rId9"/>
    <p:sldId id="309" r:id="rId10"/>
    <p:sldId id="296" r:id="rId11"/>
    <p:sldId id="303" r:id="rId12"/>
    <p:sldId id="302" r:id="rId13"/>
    <p:sldId id="304" r:id="rId14"/>
    <p:sldId id="299" r:id="rId15"/>
    <p:sldId id="312" r:id="rId16"/>
    <p:sldId id="311" r:id="rId17"/>
    <p:sldId id="300" r:id="rId18"/>
    <p:sldId id="314" r:id="rId19"/>
    <p:sldId id="315" r:id="rId20"/>
    <p:sldId id="298" r:id="rId21"/>
    <p:sldId id="305" r:id="rId22"/>
    <p:sldId id="318" r:id="rId23"/>
    <p:sldId id="301" r:id="rId24"/>
    <p:sldId id="320" r:id="rId25"/>
    <p:sldId id="297" r:id="rId26"/>
    <p:sldId id="322" r:id="rId27"/>
    <p:sldId id="319" r:id="rId28"/>
    <p:sldId id="264" r:id="rId29"/>
    <p:sldId id="31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18"/>
    <a:srgbClr val="3939A8"/>
    <a:srgbClr val="29297B"/>
    <a:srgbClr val="1E1E5F"/>
    <a:srgbClr val="333399"/>
    <a:srgbClr val="E5F9FF"/>
    <a:srgbClr val="CCCCFF"/>
    <a:srgbClr val="777777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 autoAdjust="0"/>
    <p:restoredTop sz="91192"/>
  </p:normalViewPr>
  <p:slideViewPr>
    <p:cSldViewPr>
      <p:cViewPr varScale="1">
        <p:scale>
          <a:sx n="117" d="100"/>
          <a:sy n="117" d="100"/>
        </p:scale>
        <p:origin x="17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B7E0BBF-9CAE-FE42-9D4D-979612DFD572}" type="datetimeFigureOut">
              <a:rPr lang="en-US" altLang="en-US"/>
              <a:pPr>
                <a:defRPr/>
              </a:pPr>
              <a:t>2/26/17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015E50-A691-6E46-9313-DD97F59934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6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0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27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87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79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48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2"/>
            <a:r>
              <a:rPr lang="en-US" altLang="en-US" dirty="0" smtClean="0"/>
              <a:t> Second </a:t>
            </a:r>
            <a:r>
              <a:rPr lang="en-US" altLang="en-US" dirty="0"/>
              <a:t>level</a:t>
            </a:r>
          </a:p>
          <a:p>
            <a:pPr lvl="3"/>
            <a:r>
              <a:rPr lang="en-US" altLang="en-US" dirty="0" smtClean="0"/>
              <a:t> Third </a:t>
            </a:r>
            <a:r>
              <a:rPr lang="en-US" altLang="en-US" dirty="0"/>
              <a:t>level</a:t>
            </a:r>
          </a:p>
          <a:p>
            <a:pPr lvl="4"/>
            <a:r>
              <a:rPr lang="en-US" altLang="en-US" dirty="0" smtClean="0"/>
              <a:t> Fourth </a:t>
            </a:r>
            <a:r>
              <a:rPr lang="en-US" altLang="en-US" dirty="0"/>
              <a:t>level</a:t>
            </a:r>
          </a:p>
          <a:p>
            <a:pPr lvl="5"/>
            <a:r>
              <a:rPr lang="en-US" altLang="en-US" dirty="0" smtClean="0"/>
              <a:t> Fifth </a:t>
            </a:r>
            <a:r>
              <a:rPr lang="en-US" altLang="en-US" dirty="0"/>
              <a:t>level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4713"/>
            <a:ext cx="1317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6F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571500" indent="-571500" algn="l" rtl="0" eaLnBrk="0" fontAlgn="base" hangingPunct="0">
        <a:spcBef>
          <a:spcPct val="20000"/>
        </a:spcBef>
        <a:spcAft>
          <a:spcPct val="0"/>
        </a:spcAft>
        <a:buClr>
          <a:srgbClr val="FF6F18"/>
        </a:buClr>
        <a:buFont typeface="ZapfDingbatsITC" charset="0"/>
        <a:buChar char="☛"/>
        <a:defRPr sz="36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1028700" indent="-571500" algn="l" rtl="0" eaLnBrk="0" fontAlgn="base" hangingPunct="0">
        <a:spcBef>
          <a:spcPct val="20000"/>
        </a:spcBef>
        <a:spcAft>
          <a:spcPct val="0"/>
        </a:spcAft>
        <a:buClr>
          <a:srgbClr val="FF6F18"/>
        </a:buClr>
        <a:buFont typeface="Wingdings" charset="2"/>
        <a:buChar char="ü"/>
        <a:defRPr sz="3600">
          <a:solidFill>
            <a:schemeClr val="tx1">
              <a:lumMod val="50000"/>
              <a:lumOff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F18"/>
        </a:buClr>
        <a:buFont typeface="Wingdings" charset="2"/>
        <a:buChar char="ü"/>
        <a:defRPr sz="36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F18"/>
        </a:buClr>
        <a:buFont typeface="Wingdings" charset="2"/>
        <a:buChar char="ü"/>
        <a:defRPr sz="36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F18"/>
        </a:buClr>
        <a:buFont typeface="Wingdings" charset="2"/>
        <a:buChar char="ü"/>
        <a:defRPr sz="36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2628900" indent="-342900" algn="l" rtl="0" fontAlgn="base">
        <a:spcBef>
          <a:spcPct val="20000"/>
        </a:spcBef>
        <a:spcAft>
          <a:spcPct val="0"/>
        </a:spcAft>
        <a:buClr>
          <a:srgbClr val="FF6F18"/>
        </a:buClr>
        <a:buFont typeface="Wingdings" charset="2"/>
        <a:buChar char="ü"/>
        <a:defRPr sz="36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Relationship Id="rId3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chived.naccho.org/topics/infrastructure/mapp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aba.lemma@vdh.virginia.gov" TargetMode="External"/><Relationship Id="rId3" Type="http://schemas.openxmlformats.org/officeDocument/2006/relationships/hyperlink" Target="mailto:brooke.rossheim@vdh.virgini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2000" t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991600" cy="2232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FF6F18"/>
                </a:solidFill>
              </a:rPr>
              <a:t>2017 Community Health Assessment</a:t>
            </a:r>
            <a:br>
              <a:rPr lang="en-US" altLang="en-US" b="1" dirty="0" smtClean="0">
                <a:solidFill>
                  <a:srgbClr val="FF6F18"/>
                </a:solidFill>
              </a:rPr>
            </a:br>
            <a:r>
              <a:rPr lang="en-US" altLang="en-US" b="1" dirty="0" smtClean="0">
                <a:solidFill>
                  <a:srgbClr val="FF6F18"/>
                </a:solidFill>
              </a:rPr>
              <a:t>MAPP Overview </a:t>
            </a:r>
            <a:br>
              <a:rPr lang="en-US" altLang="en-US" b="1" dirty="0" smtClean="0">
                <a:solidFill>
                  <a:srgbClr val="FF6F18"/>
                </a:solidFill>
              </a:rPr>
            </a:br>
            <a:r>
              <a:rPr lang="en-US" altLang="en-US" sz="2000" dirty="0" smtClean="0">
                <a:solidFill>
                  <a:srgbClr val="FF6F18"/>
                </a:solidFill>
              </a:rPr>
              <a:t>Fredericksburg City, Virginia</a:t>
            </a:r>
            <a:br>
              <a:rPr lang="en-US" altLang="en-US" sz="2000" dirty="0" smtClean="0">
                <a:solidFill>
                  <a:srgbClr val="FF6F18"/>
                </a:solidFill>
              </a:rPr>
            </a:br>
            <a:r>
              <a:rPr lang="en-US" altLang="en-US" sz="2000" dirty="0" smtClean="0">
                <a:solidFill>
                  <a:srgbClr val="FF6F18"/>
                </a:solidFill>
              </a:rPr>
              <a:t> </a:t>
            </a:r>
            <a:endParaRPr lang="en-US" altLang="en-US" sz="2000" dirty="0">
              <a:solidFill>
                <a:srgbClr val="FF6F18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Saba Lemma, M.P.H. 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Brooke Rossheim, M.D., M.P.H.</a:t>
            </a:r>
          </a:p>
          <a:p>
            <a:pPr eaLnBrk="1" hangingPunct="1">
              <a:defRPr/>
            </a:pPr>
            <a:endParaRPr lang="en-US" alt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February 27,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Phases of MAPP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024" indent="-192024">
              <a:buFont typeface="+mj-lt"/>
              <a:buAutoNum type="arabicPeriod"/>
            </a:pPr>
            <a:r>
              <a:rPr lang="en-US" dirty="0" smtClean="0"/>
              <a:t>Organizing for Success/Partnership development</a:t>
            </a:r>
          </a:p>
          <a:p>
            <a:pPr lvl="3">
              <a:buFont typeface="ZapfDingbatsITC" charset="0"/>
              <a:buChar char="☛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Steering committee and workgroup recruited, process organized and planned out </a:t>
            </a:r>
          </a:p>
          <a:p>
            <a:pPr marL="192024" indent="-192024">
              <a:buFont typeface="+mj-lt"/>
              <a:buAutoNum type="arabicPeriod"/>
            </a:pPr>
            <a:r>
              <a:rPr lang="en-US" dirty="0" smtClean="0"/>
              <a:t>Visioning </a:t>
            </a:r>
          </a:p>
          <a:p>
            <a:pPr lvl="3">
              <a:buFont typeface="ZapfDingbatsITC" charset="0"/>
              <a:buChar char="☛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Develop Shared vision of health in the community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Vision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community where all residents have the opportunity and the means to live a physically, economically and socially healthy and satisfying life in a healthy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33600"/>
            <a:ext cx="7391400" cy="3200400"/>
          </a:xfrm>
        </p:spPr>
        <p:txBody>
          <a:bodyPr/>
          <a:lstStyle/>
          <a:p>
            <a:endParaRPr lang="en-US" sz="4400" dirty="0" smtClean="0"/>
          </a:p>
          <a:p>
            <a:endParaRPr lang="en-US" sz="4400" dirty="0"/>
          </a:p>
          <a:p>
            <a:pPr marL="688975" indent="-676275"/>
            <a:r>
              <a:rPr lang="en-US" sz="4400" dirty="0" smtClean="0"/>
              <a:t>What are your hopes and aspirations for        Fredericksburg City?</a:t>
            </a:r>
            <a:endParaRPr lang="en-US" sz="4400" dirty="0"/>
          </a:p>
        </p:txBody>
      </p:sp>
      <p:pic>
        <p:nvPicPr>
          <p:cNvPr id="1026" name="Picture 2" descr="http://webphilosophia.com/estrategia/wp-content/uploads/2015/02/42-15-Shared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44379"/>
            <a:ext cx="3505199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2835"/>
            <a:ext cx="79248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35835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a healthy city mean to you?</a:t>
            </a:r>
          </a:p>
          <a:p>
            <a:r>
              <a:rPr lang="en-US" dirty="0" smtClean="0"/>
              <a:t>What are the important characteristics of a healthy community for all who live, work and play?</a:t>
            </a:r>
          </a:p>
          <a:p>
            <a:r>
              <a:rPr lang="en-US" dirty="0" smtClean="0"/>
              <a:t>How do you envision the local public health system in the next five or 10 years?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Phases of MAPP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46" y="1417638"/>
            <a:ext cx="8229600" cy="4800600"/>
          </a:xfrm>
        </p:spPr>
        <p:txBody>
          <a:bodyPr>
            <a:normAutofit fontScale="92500"/>
          </a:bodyPr>
          <a:lstStyle/>
          <a:p>
            <a:pPr marL="192024" indent="-192024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Assessments </a:t>
            </a:r>
          </a:p>
          <a:p>
            <a:pPr marL="649224" lvl="3" indent="-283464">
              <a:buFont typeface="+mj-lt"/>
              <a:buAutoNum type="romanUcPeriod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Community Themes and Strengths Assessment (CTSA) (qualitative data)</a:t>
            </a:r>
          </a:p>
          <a:p>
            <a:pPr marL="649224" lvl="3" indent="-283464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</a:rPr>
              <a:t> The Community Health Status Assessment (CHSA)</a:t>
            </a:r>
          </a:p>
          <a:p>
            <a:pPr marL="649224" lvl="3" indent="-283464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</a:rPr>
              <a:t> Local Public Health System Assessment (LPHSA)</a:t>
            </a:r>
          </a:p>
          <a:p>
            <a:pPr marL="649224" lvl="3" indent="-283464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</a:rPr>
              <a:t> Force of Changes Assessments </a:t>
            </a:r>
            <a:r>
              <a:rPr lang="en-US" dirty="0" smtClean="0">
                <a:solidFill>
                  <a:srgbClr val="FF6F18"/>
                </a:solidFill>
              </a:rPr>
              <a:t> </a:t>
            </a:r>
          </a:p>
          <a:p>
            <a:pPr marL="649224" lvl="1" indent="-19202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Assessments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024" indent="-283464">
              <a:buFont typeface="+mj-lt"/>
              <a:buAutoNum type="romanUcPeriod"/>
            </a:pPr>
            <a:r>
              <a:rPr lang="en-US" dirty="0" smtClean="0"/>
              <a:t>The Community Themes and Strength Assessment (CTSA) </a:t>
            </a:r>
            <a:r>
              <a:rPr lang="en-US" dirty="0" smtClean="0">
                <a:solidFill>
                  <a:srgbClr val="FF6F18"/>
                </a:solidFill>
              </a:rPr>
              <a:t>(qualitative data) </a:t>
            </a:r>
            <a:endParaRPr lang="en-US" dirty="0">
              <a:solidFill>
                <a:srgbClr val="FF6F18"/>
              </a:solidFill>
            </a:endParaRPr>
          </a:p>
          <a:p>
            <a:pPr lvl="3">
              <a:buFont typeface="ZapfDingbatsITC" charset="0"/>
              <a:buChar char="☛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health issues are important to you?</a:t>
            </a:r>
          </a:p>
          <a:p>
            <a:pPr lvl="3">
              <a:buFont typeface="ZapfDingbatsITC" charset="0"/>
              <a:buChar char="☛"/>
            </a:pPr>
            <a:r>
              <a:rPr lang="en-US" dirty="0" smtClean="0">
                <a:solidFill>
                  <a:schemeClr val="tx1"/>
                </a:solidFill>
              </a:rPr>
              <a:t> Identify </a:t>
            </a:r>
            <a:r>
              <a:rPr lang="en-US" dirty="0">
                <a:solidFill>
                  <a:schemeClr val="tx1"/>
                </a:solidFill>
              </a:rPr>
              <a:t>assets in your community used to address health and other issues.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Community Themes and Strengths Assessment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394960"/>
          </a:xfrm>
          <a:blipFill dpi="0" rotWithShape="1">
            <a:blip r:embed="rId2">
              <a:alphaModFix amt="75000"/>
            </a:blip>
            <a:srcRect/>
            <a:stretch>
              <a:fillRect l="39000" t="11000" r="2000" b="8000"/>
            </a:stretch>
          </a:blipFill>
        </p:spPr>
        <p:txBody>
          <a:bodyPr/>
          <a:lstStyle/>
          <a:p>
            <a:r>
              <a:rPr lang="en-US" dirty="0" smtClean="0"/>
              <a:t>Focus Group Discussions</a:t>
            </a:r>
            <a:r>
              <a:rPr lang="en-US" dirty="0"/>
              <a:t> </a:t>
            </a:r>
            <a:r>
              <a:rPr lang="en-US" dirty="0" smtClean="0"/>
              <a:t>&amp; interviews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800600"/>
          </a:xfrm>
          <a:blipFill dpi="0" rotWithShape="1">
            <a:blip r:embed="rId3">
              <a:alphaModFix amt="75000"/>
            </a:blip>
            <a:srcRect/>
            <a:stretch>
              <a:fillRect l="35000" t="28000" r="4000" b="8000"/>
            </a:stretch>
          </a:blipFill>
        </p:spPr>
        <p:txBody>
          <a:bodyPr/>
          <a:lstStyle/>
          <a:p>
            <a:r>
              <a:rPr lang="en-US" dirty="0" smtClean="0"/>
              <a:t>Survey &amp; observations, </a:t>
            </a:r>
            <a:r>
              <a:rPr lang="en-US" dirty="0" smtClean="0"/>
              <a:t>photovoice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Assessments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3464" indent="-192024">
              <a:buFont typeface="+mj-lt"/>
              <a:buAutoNum type="romanUcPeriod" startAt="2"/>
            </a:pPr>
            <a:r>
              <a:rPr lang="en-US" dirty="0" smtClean="0"/>
              <a:t>The Community Health Status Assessment (CHSA) </a:t>
            </a:r>
            <a:r>
              <a:rPr lang="en-US" dirty="0" smtClean="0">
                <a:solidFill>
                  <a:srgbClr val="FF6F18"/>
                </a:solidFill>
              </a:rPr>
              <a:t>(quantitative data)</a:t>
            </a:r>
          </a:p>
          <a:p>
            <a:pPr lvl="3">
              <a:buFont typeface="ZapfDingbatsITC" charset="0"/>
              <a:buChar char="☛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How Healthy are the residents? </a:t>
            </a:r>
          </a:p>
          <a:p>
            <a:pPr lvl="3">
              <a:buFont typeface="ZapfDingbatsITC" charset="0"/>
              <a:buChar char="☛"/>
            </a:pPr>
            <a:r>
              <a:rPr lang="en-US" dirty="0" smtClean="0">
                <a:solidFill>
                  <a:schemeClr val="tx1"/>
                </a:solidFill>
              </a:rPr>
              <a:t> What does the health status of our community look like?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8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 Health Status Indicators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402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Who are we and what do we bring to the </a:t>
            </a:r>
            <a:r>
              <a:rPr lang="en-US" dirty="0" smtClean="0"/>
              <a:t>table?</a:t>
            </a:r>
          </a:p>
          <a:p>
            <a:pPr marL="397764" lvl="2" indent="-192024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Demographic Characteristics</a:t>
            </a:r>
          </a:p>
          <a:p>
            <a:pPr marL="397764" lvl="2" indent="-192024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Socioeconomic Characteristics</a:t>
            </a:r>
          </a:p>
          <a:p>
            <a:pPr marL="397764" lvl="2" indent="-192024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Health </a:t>
            </a:r>
            <a:r>
              <a:rPr lang="en-US" dirty="0">
                <a:solidFill>
                  <a:schemeClr val="tx1"/>
                </a:solidFill>
              </a:rPr>
              <a:t>Resource </a:t>
            </a:r>
            <a:r>
              <a:rPr lang="en-US" dirty="0" smtClean="0">
                <a:solidFill>
                  <a:schemeClr val="tx1"/>
                </a:solidFill>
              </a:rPr>
              <a:t>Availability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What are the strengths and risks in our community that contribute to health?</a:t>
            </a:r>
          </a:p>
          <a:p>
            <a:pPr marL="397764" lvl="2" indent="-192024">
              <a:buFont typeface="+mj-lt"/>
              <a:buAutoNum type="arabicPeriod" startAt="4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Quality </a:t>
            </a:r>
            <a:r>
              <a:rPr lang="en-US" dirty="0">
                <a:solidFill>
                  <a:schemeClr val="tx1"/>
                </a:solidFill>
              </a:rPr>
              <a:t>of Life</a:t>
            </a:r>
          </a:p>
          <a:p>
            <a:pPr marL="397764" lvl="2" indent="-192024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 Behavioral </a:t>
            </a:r>
            <a:r>
              <a:rPr lang="en-US" dirty="0">
                <a:solidFill>
                  <a:schemeClr val="tx1"/>
                </a:solidFill>
              </a:rPr>
              <a:t>Risk Factors</a:t>
            </a:r>
          </a:p>
          <a:p>
            <a:pPr marL="397764" lvl="2" indent="-192024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 Environmental </a:t>
            </a:r>
            <a:r>
              <a:rPr lang="en-US" dirty="0">
                <a:solidFill>
                  <a:schemeClr val="tx1"/>
                </a:solidFill>
              </a:rPr>
              <a:t>Health </a:t>
            </a:r>
            <a:r>
              <a:rPr lang="en-US" dirty="0" smtClean="0">
                <a:solidFill>
                  <a:schemeClr val="tx1"/>
                </a:solidFill>
              </a:rPr>
              <a:t>Indicators</a:t>
            </a:r>
          </a:p>
          <a:p>
            <a:pPr marL="0" indent="0">
              <a:buNone/>
            </a:pPr>
            <a:r>
              <a:rPr lang="en-US" dirty="0"/>
              <a:t>What is our health status?</a:t>
            </a:r>
          </a:p>
          <a:p>
            <a:pPr marL="397764" lvl="2" indent="-192024">
              <a:buFont typeface="+mj-lt"/>
              <a:buAutoNum type="arabicPeriod" startAt="7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Social </a:t>
            </a:r>
            <a:r>
              <a:rPr lang="en-US" dirty="0">
                <a:solidFill>
                  <a:schemeClr val="tx1"/>
                </a:solidFill>
              </a:rPr>
              <a:t>and Mental Health</a:t>
            </a:r>
          </a:p>
          <a:p>
            <a:pPr marL="397764" lvl="2" indent="-192024">
              <a:buFont typeface="+mj-lt"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 Maternal </a:t>
            </a:r>
            <a:r>
              <a:rPr lang="en-US" dirty="0">
                <a:solidFill>
                  <a:schemeClr val="tx1"/>
                </a:solidFill>
              </a:rPr>
              <a:t>and Child Health</a:t>
            </a:r>
          </a:p>
          <a:p>
            <a:pPr marL="397764" lvl="2" indent="-192024">
              <a:buFont typeface="+mj-lt"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 Death</a:t>
            </a:r>
            <a:r>
              <a:rPr lang="en-US" dirty="0">
                <a:solidFill>
                  <a:schemeClr val="tx1"/>
                </a:solidFill>
              </a:rPr>
              <a:t>, Illness and </a:t>
            </a:r>
            <a:r>
              <a:rPr lang="en-US" dirty="0" smtClean="0">
                <a:solidFill>
                  <a:schemeClr val="tx1"/>
                </a:solidFill>
              </a:rPr>
              <a:t>Injury</a:t>
            </a:r>
          </a:p>
          <a:p>
            <a:pPr marL="397764" lvl="2" indent="-192024">
              <a:buFont typeface="+mj-lt"/>
              <a:buAutoNum type="arabicPeriod" startAt="7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Infectious </a:t>
            </a:r>
            <a:r>
              <a:rPr lang="en-US" dirty="0">
                <a:solidFill>
                  <a:schemeClr val="tx1"/>
                </a:solidFill>
              </a:rPr>
              <a:t>Disease</a:t>
            </a:r>
          </a:p>
          <a:p>
            <a:pPr marL="397764" lvl="2" indent="-192024">
              <a:buFont typeface="+mj-lt"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 Sentinel </a:t>
            </a:r>
            <a:r>
              <a:rPr lang="en-US" dirty="0">
                <a:solidFill>
                  <a:schemeClr val="tx1"/>
                </a:solidFill>
              </a:rPr>
              <a:t>Events</a:t>
            </a:r>
          </a:p>
          <a:p>
            <a:pPr marL="20574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34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Review data, interviews, survey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55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2000" t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F18"/>
                </a:solidFill>
              </a:rPr>
              <a:t>Agenda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Announce steering </a:t>
            </a:r>
            <a:r>
              <a:rPr lang="en-US" dirty="0"/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ommittee </a:t>
            </a:r>
          </a:p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MAPP overview </a:t>
            </a:r>
          </a:p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dirty="0" smtClean="0"/>
              <a:t>Draft vision </a:t>
            </a:r>
            <a:r>
              <a:rPr lang="en-US" dirty="0"/>
              <a:t>s</a:t>
            </a:r>
            <a:r>
              <a:rPr lang="en-US" dirty="0" smtClean="0"/>
              <a:t>tatement </a:t>
            </a:r>
          </a:p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Establishing </a:t>
            </a:r>
            <a:r>
              <a:rPr lang="en-US" dirty="0"/>
              <a:t>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orkgroups </a:t>
            </a:r>
          </a:p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00600"/>
          </a:xfrm>
        </p:spPr>
        <p:txBody>
          <a:bodyPr>
            <a:normAutofit lnSpcReduction="10000"/>
          </a:bodyPr>
          <a:lstStyle/>
          <a:p>
            <a:pPr marL="283464" indent="-192024">
              <a:buFont typeface="+mj-lt"/>
              <a:buAutoNum type="romanUcPeriod" startAt="3"/>
            </a:pPr>
            <a:r>
              <a:rPr lang="en-US" dirty="0" smtClean="0"/>
              <a:t>The </a:t>
            </a:r>
            <a:r>
              <a:rPr lang="en-US" dirty="0"/>
              <a:t>Local Public Health System Assessment (LPHSA</a:t>
            </a:r>
            <a:r>
              <a:rPr lang="en-US" dirty="0" smtClean="0"/>
              <a:t>)</a:t>
            </a:r>
          </a:p>
          <a:p>
            <a:pPr lvl="2">
              <a:buFont typeface="ZapfDingbatsITC" charset="0"/>
              <a:buChar char="☛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How are the 10 Essential Public Health Services being provided to our community? </a:t>
            </a:r>
          </a:p>
          <a:p>
            <a:pPr lvl="2">
              <a:buFont typeface="ZapfDingbatsITC" charset="0"/>
              <a:buChar char="☛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What are the components, activities, competencies and capacities of our local public health system?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mg28779\Desktop\Essential-PH-Services-and-Core-Fun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594274" cy="46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85044"/>
            <a:ext cx="8926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F18"/>
                </a:solidFill>
                <a:latin typeface="Trebuchet MS" charset="0"/>
                <a:ea typeface="Trebuchet MS" charset="0"/>
                <a:cs typeface="Trebuchet MS" charset="0"/>
              </a:rPr>
              <a:t>The Ten Essential Public Health Services </a:t>
            </a:r>
            <a:endParaRPr lang="en-US" sz="4000" dirty="0">
              <a:solidFill>
                <a:srgbClr val="FF6F1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39000" r="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for Local Public Health System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Public Health Performance Standards Program local instrument </a:t>
            </a:r>
            <a:endParaRPr lang="en-US" dirty="0">
              <a:solidFill>
                <a:srgbClr val="FF6F1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Assessments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3464" lvl="3" indent="-192024">
              <a:buFont typeface="+mj-lt"/>
              <a:buAutoNum type="romanUcPeriod" startAt="4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Force of Change Assessment (FCA</a:t>
            </a:r>
            <a:r>
              <a:rPr lang="en-US" dirty="0" smtClean="0"/>
              <a:t>)</a:t>
            </a:r>
          </a:p>
          <a:p>
            <a:pPr lvl="2">
              <a:buFont typeface="ZapfDingbatsITC" charset="0"/>
              <a:buChar char="☛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What is happening or might happen in the future that will have an impact on community health?  </a:t>
            </a:r>
          </a:p>
          <a:p>
            <a:pPr marL="12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or Categories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Social </a:t>
            </a:r>
          </a:p>
          <a:p>
            <a:r>
              <a:rPr lang="en-US" dirty="0" smtClean="0"/>
              <a:t>Economic</a:t>
            </a:r>
          </a:p>
          <a:p>
            <a:r>
              <a:rPr lang="en-US" dirty="0" smtClean="0"/>
              <a:t>Political</a:t>
            </a:r>
          </a:p>
          <a:p>
            <a:r>
              <a:rPr lang="en-US" dirty="0" smtClean="0"/>
              <a:t>Technological </a:t>
            </a:r>
          </a:p>
          <a:p>
            <a:r>
              <a:rPr lang="en-US" dirty="0" smtClean="0"/>
              <a:t>Environmental </a:t>
            </a:r>
          </a:p>
          <a:p>
            <a:r>
              <a:rPr lang="en-US" dirty="0" smtClean="0"/>
              <a:t>Scientific </a:t>
            </a:r>
          </a:p>
          <a:p>
            <a:r>
              <a:rPr lang="en-US" dirty="0" smtClean="0"/>
              <a:t>Legal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F18"/>
                </a:solidFill>
              </a:rPr>
              <a:t>Method = </a:t>
            </a:r>
            <a:r>
              <a:rPr lang="en-US" dirty="0" smtClean="0"/>
              <a:t>Brainstorm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Phases of MAPP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3464" indent="-192024">
              <a:buFont typeface="+mj-lt"/>
              <a:buAutoNum type="arabicPeriod" startAt="4"/>
            </a:pPr>
            <a:r>
              <a:rPr lang="en-US" dirty="0" smtClean="0"/>
              <a:t> Strategic Issues </a:t>
            </a:r>
          </a:p>
          <a:p>
            <a:pPr marL="1371600" lvl="2" indent="-571500">
              <a:buFont typeface="ZapfDingbatsITC" charset="0"/>
              <a:buChar char="☛"/>
            </a:pPr>
            <a:r>
              <a:rPr lang="en-US" dirty="0" smtClean="0">
                <a:solidFill>
                  <a:schemeClr val="tx1"/>
                </a:solidFill>
              </a:rPr>
              <a:t>Examine the data collected to identify key issues </a:t>
            </a:r>
          </a:p>
          <a:p>
            <a:pPr marL="283464" indent="-192024">
              <a:buFont typeface="+mj-lt"/>
              <a:buAutoNum type="arabicPeriod" startAt="5"/>
            </a:pPr>
            <a:r>
              <a:rPr lang="en-US" dirty="0" smtClean="0"/>
              <a:t> Goals/Strategies </a:t>
            </a:r>
          </a:p>
          <a:p>
            <a:pPr marL="1371600" lvl="2" indent="-571500">
              <a:buFont typeface="ZapfDingbatsITC" charset="0"/>
              <a:buChar char="☛"/>
            </a:pPr>
            <a:r>
              <a:rPr lang="en-US" dirty="0" smtClean="0">
                <a:solidFill>
                  <a:schemeClr val="tx1"/>
                </a:solidFill>
              </a:rPr>
              <a:t>Set goals for identified key issues</a:t>
            </a:r>
          </a:p>
          <a:p>
            <a:pPr marL="283464" indent="-192024">
              <a:buFont typeface="+mj-lt"/>
              <a:buAutoNum type="arabicPeriod" startAt="6"/>
            </a:pPr>
            <a:r>
              <a:rPr lang="en-US" dirty="0" smtClean="0"/>
              <a:t> Action Cycle </a:t>
            </a:r>
          </a:p>
          <a:p>
            <a:pPr marL="1371600" lvl="2" indent="-571500">
              <a:buFont typeface="ZapfDingbatsITC" charset="0"/>
              <a:buChar char="☛"/>
            </a:pPr>
            <a:r>
              <a:rPr lang="en-US" dirty="0" smtClean="0">
                <a:solidFill>
                  <a:schemeClr val="tx1"/>
                </a:solidFill>
              </a:rPr>
              <a:t>Planning, implementation and evaluation of the action that the group takes to achieve it goals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90600"/>
          </a:xfrm>
        </p:spPr>
        <p:txBody>
          <a:bodyPr/>
          <a:lstStyle/>
          <a:p>
            <a:r>
              <a:rPr lang="en-US" sz="3200" dirty="0" smtClean="0"/>
              <a:t>Fredericksburg City Community Health Assessment Timeline (Tentative)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69913"/>
              </p:ext>
            </p:extLst>
          </p:nvPr>
        </p:nvGraphicFramePr>
        <p:xfrm>
          <a:off x="533400" y="838200"/>
          <a:ext cx="7864493" cy="504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9817100" imgH="6400800" progId="Word.Document.12">
                  <p:embed/>
                </p:oleObj>
              </mc:Choice>
              <mc:Fallback>
                <p:oleObj name="Document" r:id="rId3" imgW="9817100" imgH="640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838200"/>
                        <a:ext cx="7864493" cy="504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NACCHO: </a:t>
            </a:r>
            <a:r>
              <a:rPr lang="en-US" dirty="0">
                <a:hlinkClick r:id="rId2"/>
              </a:rPr>
              <a:t>http://archived.naccho.org/topics/infrastructure/mapp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Next Steps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377190" eaLnBrk="1" hangingPunct="1">
              <a:lnSpc>
                <a:spcPct val="120000"/>
              </a:lnSpc>
              <a:spcBef>
                <a:spcPts val="3816"/>
              </a:spcBef>
              <a:buFontTx/>
              <a:buAutoNum type="arabicPeriod"/>
              <a:defRPr/>
            </a:pPr>
            <a:r>
              <a:rPr lang="en-US" altLang="en-US" sz="9600" dirty="0" smtClean="0"/>
              <a:t>Questions?</a:t>
            </a:r>
          </a:p>
          <a:p>
            <a:pPr marL="742950" indent="-377190" eaLnBrk="1" hangingPunct="1">
              <a:lnSpc>
                <a:spcPct val="120000"/>
              </a:lnSpc>
              <a:spcBef>
                <a:spcPts val="3816"/>
              </a:spcBef>
              <a:buFontTx/>
              <a:buAutoNum type="arabicPeriod"/>
              <a:defRPr/>
            </a:pPr>
            <a:r>
              <a:rPr lang="en-US" altLang="en-US" sz="9600" dirty="0"/>
              <a:t>Validate </a:t>
            </a:r>
            <a:r>
              <a:rPr lang="en-US" altLang="en-US" sz="9600" dirty="0" smtClean="0"/>
              <a:t>vision </a:t>
            </a:r>
            <a:r>
              <a:rPr lang="en-US" altLang="en-US" sz="9600" dirty="0"/>
              <a:t>statement </a:t>
            </a:r>
            <a:endParaRPr lang="en-US" altLang="en-US" sz="9600" dirty="0" smtClean="0"/>
          </a:p>
          <a:p>
            <a:pPr marL="742950" indent="-377190" eaLnBrk="1" hangingPunct="1">
              <a:lnSpc>
                <a:spcPct val="120000"/>
              </a:lnSpc>
              <a:spcBef>
                <a:spcPts val="3816"/>
              </a:spcBef>
              <a:buFontTx/>
              <a:buAutoNum type="arabicPeriod"/>
              <a:defRPr/>
            </a:pPr>
            <a:r>
              <a:rPr lang="en-US" altLang="en-US" sz="9600" dirty="0" smtClean="0"/>
              <a:t>Establish two Workgroups</a:t>
            </a:r>
          </a:p>
          <a:p>
            <a:pPr marL="742950" indent="-377190" eaLnBrk="1" hangingPunct="1">
              <a:lnSpc>
                <a:spcPct val="120000"/>
              </a:lnSpc>
              <a:spcBef>
                <a:spcPts val="3816"/>
              </a:spcBef>
              <a:buFontTx/>
              <a:buAutoNum type="arabicPeriod"/>
              <a:defRPr/>
            </a:pPr>
            <a:r>
              <a:rPr lang="en-US" altLang="en-US" sz="9600" dirty="0" smtClean="0"/>
              <a:t>Validate Community Themes and Strength Assessment survey</a:t>
            </a:r>
          </a:p>
          <a:p>
            <a:pPr marL="742950" indent="-377190" eaLnBrk="1" hangingPunct="1">
              <a:lnSpc>
                <a:spcPct val="120000"/>
              </a:lnSpc>
              <a:spcBef>
                <a:spcPts val="3816"/>
              </a:spcBef>
              <a:buFontTx/>
              <a:buAutoNum type="arabicPeriod"/>
              <a:defRPr/>
            </a:pPr>
            <a:r>
              <a:rPr lang="en-US" altLang="en-US" sz="9600" dirty="0" smtClean="0"/>
              <a:t>Meeting #3</a:t>
            </a:r>
          </a:p>
          <a:p>
            <a:pPr marL="0" indent="0" eaLnBrk="1" hangingPunct="1">
              <a:lnSpc>
                <a:spcPct val="80000"/>
              </a:lnSpc>
              <a:spcBef>
                <a:spcPct val="80000"/>
              </a:spcBef>
              <a:buNone/>
              <a:defRPr/>
            </a:pPr>
            <a:endParaRPr lang="en-US" altLang="en-US" dirty="0" smtClean="0">
              <a:solidFill>
                <a:srgbClr val="222268"/>
              </a:solidFill>
            </a:endParaRPr>
          </a:p>
          <a:p>
            <a:pPr marL="742950" indent="-742950" eaLnBrk="1" hangingPunct="1">
              <a:lnSpc>
                <a:spcPct val="80000"/>
              </a:lnSpc>
              <a:spcBef>
                <a:spcPct val="80000"/>
              </a:spcBef>
              <a:buFontTx/>
              <a:buAutoNum type="arabicPeriod"/>
              <a:defRPr/>
            </a:pPr>
            <a:endParaRPr lang="en-US" altLang="en-US" dirty="0" smtClean="0">
              <a:solidFill>
                <a:srgbClr val="2D2D8A"/>
              </a:solidFill>
            </a:endParaRPr>
          </a:p>
          <a:p>
            <a:pPr marL="742950" indent="-7429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 smtClean="0">
                <a:solidFill>
                  <a:srgbClr val="2D2D8A"/>
                </a:solidFill>
              </a:rPr>
              <a:t>     </a:t>
            </a:r>
          </a:p>
          <a:p>
            <a:pPr marL="742950" indent="-742950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18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4100" b="1" dirty="0" smtClean="0">
                <a:solidFill>
                  <a:srgbClr val="222268"/>
                </a:solidFill>
              </a:rPr>
              <a:t>Thank you for your attention!!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2600" dirty="0" smtClean="0">
              <a:solidFill>
                <a:srgbClr val="222268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2600" dirty="0" smtClean="0">
              <a:solidFill>
                <a:srgbClr val="222268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If questions, please contact Saba Lemma, M.P.H.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Community Health Planner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Rappahannock Area Health District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Email </a:t>
            </a:r>
            <a:r>
              <a:rPr lang="en-US" altLang="en-US" sz="2600" dirty="0" smtClean="0">
                <a:solidFill>
                  <a:schemeClr val="tx1"/>
                </a:solidFill>
              </a:rPr>
              <a:t>= </a:t>
            </a:r>
            <a:r>
              <a:rPr lang="en-US" altLang="en-US" sz="2600" dirty="0" smtClean="0">
                <a:solidFill>
                  <a:schemeClr val="tx1"/>
                </a:solidFill>
                <a:hlinkClick r:id="rId2"/>
              </a:rPr>
              <a:t>saba.lemma@vdh.virginia.gov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</a:rPr>
              <a:t>Cell Phone: 540-369-3201 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2600" dirty="0" smtClean="0">
              <a:solidFill>
                <a:srgbClr val="222268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OR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2600" dirty="0" smtClean="0">
              <a:solidFill>
                <a:srgbClr val="222268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Brooke Rossheim, M.D., M.P.H.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District Director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Rappahannock Area Health District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Email = </a:t>
            </a:r>
            <a:r>
              <a:rPr lang="en-US" altLang="en-US" sz="2600" dirty="0" smtClean="0">
                <a:solidFill>
                  <a:srgbClr val="222268"/>
                </a:solidFill>
                <a:hlinkClick r:id="rId3"/>
              </a:rPr>
              <a:t>brooke.rossheim@vdh.virginia.gov</a:t>
            </a:r>
            <a:endParaRPr lang="en-US" altLang="en-US" sz="2600" dirty="0" smtClean="0">
              <a:solidFill>
                <a:srgbClr val="222268"/>
              </a:solidFill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600" dirty="0" smtClean="0">
                <a:solidFill>
                  <a:srgbClr val="222268"/>
                </a:solidFill>
              </a:rPr>
              <a:t>Main Office = 540-899-4797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00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12000" t="-4000" r="-1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F18"/>
                </a:solidFill>
              </a:rPr>
              <a:t>Meeting Objectives </a:t>
            </a:r>
            <a:endParaRPr lang="en-US" dirty="0">
              <a:solidFill>
                <a:srgbClr val="FF6F1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Understand principles and phases of the MAPP tool</a:t>
            </a:r>
          </a:p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Draft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vision statement for our Community Health Assessment 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CHA)</a:t>
            </a:r>
          </a:p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Establish workgroups for Community Themes and Strengths Assessment and Community Health Status Assessment – to be discussed later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Clr>
                <a:srgbClr val="C00000"/>
              </a:buClr>
              <a:buFont typeface="ZapfDingbatsITC" charset="0"/>
              <a:buChar char="☛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4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239962"/>
          </a:xfrm>
        </p:spPr>
        <p:txBody>
          <a:bodyPr/>
          <a:lstStyle/>
          <a:p>
            <a:r>
              <a:rPr lang="en-US" dirty="0" smtClean="0">
                <a:solidFill>
                  <a:srgbClr val="FF6F18"/>
                </a:solidFill>
              </a:rPr>
              <a:t>Mobilized for Action through Planning and Partnerships (MAPP)</a:t>
            </a:r>
            <a:endParaRPr lang="en-US" dirty="0">
              <a:solidFill>
                <a:srgbClr val="FF6F1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4038600"/>
          </a:xfrm>
        </p:spPr>
        <p:txBody>
          <a:bodyPr/>
          <a:lstStyle/>
          <a:p>
            <a:pPr marL="571500" indent="-571500">
              <a:buClr>
                <a:srgbClr val="FF6F18"/>
              </a:buClr>
              <a:buFont typeface="ZapfDingbatsITC" charset="0"/>
              <a:buChar char="☛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Product of National Association of County and City Health Officials (NACCHO) and Center for Disease Control and Prevention (CDC) </a:t>
            </a:r>
          </a:p>
          <a:p>
            <a:pPr marL="0" indent="0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Vision of MAPP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Communities achieving improved health and quality of life by mobilizing partnerships and taking strategic action.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sz="3600" dirty="0" smtClean="0"/>
              <a:t>Seven Underlying Principles of MAPP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00600"/>
          </a:xfrm>
        </p:spPr>
        <p:txBody>
          <a:bodyPr/>
          <a:lstStyle/>
          <a:p>
            <a:pPr marL="192024" indent="-194310">
              <a:buFont typeface="+mj-lt"/>
              <a:buAutoNum type="arabicPeriod"/>
            </a:pPr>
            <a:r>
              <a:rPr lang="en-US" dirty="0" smtClean="0"/>
              <a:t>Systems thinking </a:t>
            </a:r>
          </a:p>
          <a:p>
            <a:pPr marL="192024" indent="-194310">
              <a:buFont typeface="+mj-lt"/>
              <a:buAutoNum type="arabicPeriod"/>
            </a:pPr>
            <a:r>
              <a:rPr lang="en-US" dirty="0" smtClean="0"/>
              <a:t>Dialogue</a:t>
            </a:r>
            <a:endParaRPr lang="en-US" dirty="0"/>
          </a:p>
          <a:p>
            <a:pPr marL="192024" indent="-194310">
              <a:buFont typeface="+mj-lt"/>
              <a:buAutoNum type="arabicPeriod"/>
            </a:pPr>
            <a:r>
              <a:rPr lang="en-US" dirty="0" smtClean="0"/>
              <a:t>Shared vision</a:t>
            </a:r>
          </a:p>
          <a:p>
            <a:pPr marL="192024" indent="-194310">
              <a:buFont typeface="+mj-lt"/>
              <a:buAutoNum type="arabicPeriod"/>
            </a:pPr>
            <a:r>
              <a:rPr lang="en-US" dirty="0" smtClean="0"/>
              <a:t>Data </a:t>
            </a:r>
            <a:endParaRPr lang="en-US" dirty="0"/>
          </a:p>
          <a:p>
            <a:pPr marL="192024" indent="-194310">
              <a:buFont typeface="+mj-lt"/>
              <a:buAutoNum type="arabicPeriod"/>
            </a:pPr>
            <a:r>
              <a:rPr lang="en-US" dirty="0" smtClean="0"/>
              <a:t>Partnership </a:t>
            </a:r>
            <a:endParaRPr lang="en-US" dirty="0"/>
          </a:p>
          <a:p>
            <a:pPr marL="192024" indent="-194310">
              <a:buFont typeface="+mj-lt"/>
              <a:buAutoNum type="arabicPeriod"/>
            </a:pPr>
            <a:r>
              <a:rPr lang="en-US" dirty="0" smtClean="0"/>
              <a:t>Strategic thinking</a:t>
            </a:r>
          </a:p>
          <a:p>
            <a:pPr marL="192024" indent="-194310">
              <a:buFont typeface="+mj-lt"/>
              <a:buAutoNum type="arabicPeriod"/>
            </a:pPr>
            <a:r>
              <a:rPr lang="en-US" dirty="0" smtClean="0"/>
              <a:t>Celebration of successes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" y="381000"/>
            <a:ext cx="9044530" cy="5511800"/>
          </a:xfrm>
        </p:spPr>
      </p:pic>
    </p:spTree>
    <p:extLst>
      <p:ext uri="{BB962C8B-B14F-4D97-AF65-F5344CB8AC3E}">
        <p14:creationId xmlns:p14="http://schemas.microsoft.com/office/powerpoint/2010/main" val="7633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786"/>
            <a:ext cx="5943600" cy="5969488"/>
          </a:xfrm>
        </p:spPr>
      </p:pic>
    </p:spTree>
    <p:extLst>
      <p:ext uri="{BB962C8B-B14F-4D97-AF65-F5344CB8AC3E}">
        <p14:creationId xmlns:p14="http://schemas.microsoft.com/office/powerpoint/2010/main" val="14049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78" y="274638"/>
            <a:ext cx="8178421" cy="1143000"/>
          </a:xfrm>
        </p:spPr>
        <p:txBody>
          <a:bodyPr/>
          <a:lstStyle/>
          <a:p>
            <a:r>
              <a:rPr lang="en-US" dirty="0" smtClean="0"/>
              <a:t>The Six Phases of MAPP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79" y="1417638"/>
            <a:ext cx="8229600" cy="4800600"/>
          </a:xfrm>
        </p:spPr>
        <p:txBody>
          <a:bodyPr>
            <a:normAutofit/>
          </a:bodyPr>
          <a:lstStyle/>
          <a:p>
            <a:pPr marL="192024" indent="-192024">
              <a:buFont typeface="+mj-lt"/>
              <a:buAutoNum type="arabicPeriod"/>
            </a:pPr>
            <a:r>
              <a:rPr lang="en-US" dirty="0" smtClean="0"/>
              <a:t>Organize for Success/Partnership Development </a:t>
            </a:r>
          </a:p>
          <a:p>
            <a:pPr marL="192024" indent="-192024">
              <a:buFont typeface="+mj-lt"/>
              <a:buAutoNum type="arabicPeriod"/>
            </a:pPr>
            <a:r>
              <a:rPr lang="en-US" dirty="0" smtClean="0"/>
              <a:t>Visioning </a:t>
            </a:r>
          </a:p>
          <a:p>
            <a:pPr marL="192024" indent="-192024">
              <a:buFont typeface="+mj-lt"/>
              <a:buAutoNum type="arabicPeriod"/>
            </a:pPr>
            <a:r>
              <a:rPr lang="en-US" dirty="0" smtClean="0"/>
              <a:t>The Assessments </a:t>
            </a:r>
          </a:p>
          <a:p>
            <a:pPr marL="192024" indent="-192024">
              <a:buFont typeface="+mj-lt"/>
              <a:buAutoNum type="arabicPeriod"/>
            </a:pPr>
            <a:r>
              <a:rPr lang="en-US" dirty="0" smtClean="0"/>
              <a:t>Strategic </a:t>
            </a:r>
            <a:r>
              <a:rPr lang="en-US" dirty="0"/>
              <a:t>Issues </a:t>
            </a:r>
            <a:endParaRPr lang="en-US" dirty="0" smtClean="0"/>
          </a:p>
          <a:p>
            <a:pPr marL="192024" indent="-192024">
              <a:buFont typeface="+mj-lt"/>
              <a:buAutoNum type="arabicPeriod"/>
            </a:pPr>
            <a:r>
              <a:rPr lang="en-US" dirty="0" smtClean="0"/>
              <a:t>Goals/Strategies  </a:t>
            </a:r>
          </a:p>
          <a:p>
            <a:pPr marL="192024" indent="-192024">
              <a:buFont typeface="+mj-lt"/>
              <a:buAutoNum type="arabicPeriod"/>
            </a:pPr>
            <a:r>
              <a:rPr lang="en-US" dirty="0" smtClean="0"/>
              <a:t>Action </a:t>
            </a:r>
            <a:r>
              <a:rPr lang="en-US" dirty="0"/>
              <a:t>Cycle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4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732</Words>
  <Application>Microsoft Macintosh PowerPoint</Application>
  <PresentationFormat>On-screen Show (4:3)</PresentationFormat>
  <Paragraphs>148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Trebuchet MS</vt:lpstr>
      <vt:lpstr>Wingdings</vt:lpstr>
      <vt:lpstr>ZapfDingbatsITC</vt:lpstr>
      <vt:lpstr>Arial</vt:lpstr>
      <vt:lpstr>Default Design</vt:lpstr>
      <vt:lpstr>Document</vt:lpstr>
      <vt:lpstr>2017 Community Health Assessment MAPP Overview  Fredericksburg City, Virginia  </vt:lpstr>
      <vt:lpstr>Agenda </vt:lpstr>
      <vt:lpstr>Meeting Objectives </vt:lpstr>
      <vt:lpstr>Mobilized for Action through Planning and Partnerships (MAPP)</vt:lpstr>
      <vt:lpstr>Vision of MAPP</vt:lpstr>
      <vt:lpstr>Seven Underlying Principles of MAPP</vt:lpstr>
      <vt:lpstr>PowerPoint Presentation</vt:lpstr>
      <vt:lpstr>PowerPoint Presentation</vt:lpstr>
      <vt:lpstr>The Six Phases of MAPP</vt:lpstr>
      <vt:lpstr>Six Phases of MAPP </vt:lpstr>
      <vt:lpstr>Example of Vision Statement </vt:lpstr>
      <vt:lpstr>PowerPoint Presentation</vt:lpstr>
      <vt:lpstr>Questions</vt:lpstr>
      <vt:lpstr>Six Phases of MAPP</vt:lpstr>
      <vt:lpstr>The Assessments </vt:lpstr>
      <vt:lpstr>Methods for Community Themes and Strengths Assessment </vt:lpstr>
      <vt:lpstr>The Assessments </vt:lpstr>
      <vt:lpstr>Community Health Status Indicators </vt:lpstr>
      <vt:lpstr>Methods </vt:lpstr>
      <vt:lpstr>The Assessments</vt:lpstr>
      <vt:lpstr>PowerPoint Presentation</vt:lpstr>
      <vt:lpstr>Method for Local Public Health System Assessment </vt:lpstr>
      <vt:lpstr>The Assessments </vt:lpstr>
      <vt:lpstr>Areas or Categories to Consider</vt:lpstr>
      <vt:lpstr>Six Phases of MAPP</vt:lpstr>
      <vt:lpstr>Fredericksburg City Community Health Assessment Timeline (Tentative)</vt:lpstr>
      <vt:lpstr>Source </vt:lpstr>
      <vt:lpstr>Next Steps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Community Health Assessment Fredericksburg City, Virginia</dc:title>
  <dc:creator>Lemma, Saba Seifu</dc:creator>
  <cp:lastModifiedBy>Lemma, Saba Seifu</cp:lastModifiedBy>
  <cp:revision>103</cp:revision>
  <dcterms:created xsi:type="dcterms:W3CDTF">2017-01-06T15:04:10Z</dcterms:created>
  <dcterms:modified xsi:type="dcterms:W3CDTF">2017-02-27T06:47:12Z</dcterms:modified>
</cp:coreProperties>
</file>