
<file path=[Content_Types].xml><?xml version="1.0" encoding="utf-8"?>
<Types xmlns="http://schemas.openxmlformats.org/package/2006/content-types">
  <Default Extension="xml" ContentType="application/xml"/>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90" r:id="rId2"/>
    <p:sldId id="300" r:id="rId3"/>
    <p:sldId id="292" r:id="rId4"/>
    <p:sldId id="293" r:id="rId5"/>
    <p:sldId id="294" r:id="rId6"/>
    <p:sldId id="295" r:id="rId7"/>
    <p:sldId id="298" r:id="rId8"/>
    <p:sldId id="296" r:id="rId9"/>
    <p:sldId id="299" r:id="rId10"/>
    <p:sldId id="265" r:id="rId1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66"/>
    <a:srgbClr val="333399"/>
    <a:srgbClr val="E5F9FF"/>
    <a:srgbClr val="CCCCFF"/>
    <a:srgbClr val="777777"/>
    <a:srgbClr val="5F5F5F"/>
    <a:srgbClr val="4D4D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660" autoAdjust="0"/>
    <p:restoredTop sz="91213"/>
  </p:normalViewPr>
  <p:slideViewPr>
    <p:cSldViewPr>
      <p:cViewPr>
        <p:scale>
          <a:sx n="115" d="100"/>
          <a:sy n="115" d="100"/>
        </p:scale>
        <p:origin x="144" y="14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eaLnBrk="1" hangingPunct="1">
              <a:defRPr sz="1200" smtClean="0">
                <a:latin typeface="Arial" pitchFamily="34" charset="0"/>
              </a:defRPr>
            </a:lvl1pPr>
          </a:lstStyle>
          <a:p>
            <a:pPr>
              <a:defRPr/>
            </a:pPr>
            <a:endParaRPr lang="en-US" altLang="en-US" dirty="0"/>
          </a:p>
        </p:txBody>
      </p:sp>
      <p:sp>
        <p:nvSpPr>
          <p:cNvPr id="3" name="Date Placeholder 2"/>
          <p:cNvSpPr>
            <a:spLocks noGrp="1"/>
          </p:cNvSpPr>
          <p:nvPr>
            <p:ph type="dt"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latin typeface="Arial" pitchFamily="34" charset="0"/>
              </a:defRPr>
            </a:lvl1pPr>
          </a:lstStyle>
          <a:p>
            <a:pPr>
              <a:defRPr/>
            </a:pPr>
            <a:fld id="{0B7E0BBF-9CAE-FE42-9D4D-979612DFD572}" type="datetimeFigureOut">
              <a:rPr lang="en-US" altLang="en-US"/>
              <a:pPr>
                <a:defRPr/>
              </a:pPr>
              <a:t>5/12/17</a:t>
            </a:fld>
            <a:endParaRPr lang="en-US" alt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eaLnBrk="1" hangingPunct="1">
              <a:defRPr sz="1200" smtClean="0">
                <a:latin typeface="Arial" pitchFamily="34" charset="0"/>
              </a:defRPr>
            </a:lvl1pPr>
          </a:lstStyle>
          <a:p>
            <a:pPr>
              <a:defRPr/>
            </a:pPr>
            <a:endParaRPr lang="en-US" alt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DB015E50-A691-6E46-9313-DD97F599341A}" type="slidenum">
              <a:rPr lang="en-US" altLang="en-US"/>
              <a:pPr/>
              <a:t>‹#›</a:t>
            </a:fld>
            <a:endParaRPr lang="en-US" altLang="en-US" dirty="0"/>
          </a:p>
        </p:txBody>
      </p:sp>
    </p:spTree>
    <p:extLst>
      <p:ext uri="{BB962C8B-B14F-4D97-AF65-F5344CB8AC3E}">
        <p14:creationId xmlns:p14="http://schemas.microsoft.com/office/powerpoint/2010/main" val="54669943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4000">
                <a:latin typeface="+mn-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320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1748954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45953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61261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61261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008714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6">
                    <a:lumMod val="75000"/>
                  </a:schemeClr>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solidFill>
                  <a:schemeClr val="accent5">
                    <a:lumMod val="50000"/>
                  </a:schemeClr>
                </a:solidFill>
              </a:defRPr>
            </a:lvl1pPr>
            <a:lvl2pPr>
              <a:defRPr>
                <a:solidFill>
                  <a:schemeClr val="accent5">
                    <a:lumMod val="50000"/>
                  </a:schemeClr>
                </a:solidFill>
              </a:defRPr>
            </a:lvl2pPr>
            <a:lvl3pPr>
              <a:defRPr>
                <a:solidFill>
                  <a:schemeClr val="accent5">
                    <a:lumMod val="50000"/>
                  </a:schemeClr>
                </a:solidFill>
              </a:defRPr>
            </a:lvl3pPr>
            <a:lvl4pPr>
              <a:defRPr>
                <a:solidFill>
                  <a:schemeClr val="accent5">
                    <a:lumMod val="50000"/>
                  </a:schemeClr>
                </a:solidFill>
              </a:defRPr>
            </a:lvl4pPr>
            <a:lvl5pPr>
              <a:defRPr>
                <a:solidFill>
                  <a:schemeClr val="accent5">
                    <a:lumMod val="50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711005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068279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07204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950322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655595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68796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2477984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57048409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emf"/><Relationship Id="rId14"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0" descr="VDH_background"/>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6083300"/>
            <a:ext cx="9144000" cy="774700"/>
          </a:xfrm>
          <a:prstGeom prst="rect">
            <a:avLst/>
          </a:prstGeom>
          <a:noFill/>
          <a:ln>
            <a:noFill/>
          </a:ln>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8" name="Rectangle 3"/>
          <p:cNvSpPr>
            <a:spLocks noGrp="1" noChangeArrowheads="1"/>
          </p:cNvSpPr>
          <p:nvPr>
            <p:ph type="body" idx="1"/>
          </p:nvPr>
        </p:nvSpPr>
        <p:spPr bwMode="auto">
          <a:xfrm>
            <a:off x="457200" y="1600200"/>
            <a:ext cx="82296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pic>
        <p:nvPicPr>
          <p:cNvPr id="1029" name="Picture 1"/>
          <p:cNvPicPr>
            <a:picLocks noChangeAspect="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381000" y="5954713"/>
            <a:ext cx="1317625" cy="62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sldNum="0" hdr="0" dt="0"/>
  <p:txStyles>
    <p:titleStyle>
      <a:lvl1pPr algn="l" rtl="0" eaLnBrk="0" fontAlgn="base" hangingPunct="0">
        <a:spcBef>
          <a:spcPct val="0"/>
        </a:spcBef>
        <a:spcAft>
          <a:spcPct val="0"/>
        </a:spcAft>
        <a:defRPr sz="4000">
          <a:solidFill>
            <a:srgbClr val="C00000"/>
          </a:solidFill>
          <a:latin typeface="+mj-lt"/>
          <a:ea typeface="+mj-ea"/>
          <a:cs typeface="+mj-cs"/>
        </a:defRPr>
      </a:lvl1pPr>
      <a:lvl2pPr algn="l" rtl="0" eaLnBrk="0" fontAlgn="base" hangingPunct="0">
        <a:spcBef>
          <a:spcPct val="0"/>
        </a:spcBef>
        <a:spcAft>
          <a:spcPct val="0"/>
        </a:spcAft>
        <a:defRPr sz="4000">
          <a:solidFill>
            <a:srgbClr val="003366"/>
          </a:solidFill>
          <a:latin typeface="Trebuchet MS" pitchFamily="34" charset="0"/>
        </a:defRPr>
      </a:lvl2pPr>
      <a:lvl3pPr algn="l" rtl="0" eaLnBrk="0" fontAlgn="base" hangingPunct="0">
        <a:spcBef>
          <a:spcPct val="0"/>
        </a:spcBef>
        <a:spcAft>
          <a:spcPct val="0"/>
        </a:spcAft>
        <a:defRPr sz="4000">
          <a:solidFill>
            <a:srgbClr val="003366"/>
          </a:solidFill>
          <a:latin typeface="Trebuchet MS" pitchFamily="34" charset="0"/>
        </a:defRPr>
      </a:lvl3pPr>
      <a:lvl4pPr algn="l" rtl="0" eaLnBrk="0" fontAlgn="base" hangingPunct="0">
        <a:spcBef>
          <a:spcPct val="0"/>
        </a:spcBef>
        <a:spcAft>
          <a:spcPct val="0"/>
        </a:spcAft>
        <a:defRPr sz="4000">
          <a:solidFill>
            <a:srgbClr val="003366"/>
          </a:solidFill>
          <a:latin typeface="Trebuchet MS" pitchFamily="34" charset="0"/>
        </a:defRPr>
      </a:lvl4pPr>
      <a:lvl5pPr algn="l" rtl="0" eaLnBrk="0" fontAlgn="base" hangingPunct="0">
        <a:spcBef>
          <a:spcPct val="0"/>
        </a:spcBef>
        <a:spcAft>
          <a:spcPct val="0"/>
        </a:spcAft>
        <a:defRPr sz="4000">
          <a:solidFill>
            <a:srgbClr val="003366"/>
          </a:solidFill>
          <a:latin typeface="Trebuchet MS" pitchFamily="34" charset="0"/>
        </a:defRPr>
      </a:lvl5pPr>
      <a:lvl6pPr marL="457200" algn="l" rtl="0" fontAlgn="base">
        <a:spcBef>
          <a:spcPct val="0"/>
        </a:spcBef>
        <a:spcAft>
          <a:spcPct val="0"/>
        </a:spcAft>
        <a:defRPr sz="3600">
          <a:solidFill>
            <a:srgbClr val="003366"/>
          </a:solidFill>
          <a:latin typeface="Trebuchet MS" pitchFamily="34" charset="0"/>
        </a:defRPr>
      </a:lvl6pPr>
      <a:lvl7pPr marL="914400" algn="l" rtl="0" fontAlgn="base">
        <a:spcBef>
          <a:spcPct val="0"/>
        </a:spcBef>
        <a:spcAft>
          <a:spcPct val="0"/>
        </a:spcAft>
        <a:defRPr sz="3600">
          <a:solidFill>
            <a:srgbClr val="003366"/>
          </a:solidFill>
          <a:latin typeface="Trebuchet MS" pitchFamily="34" charset="0"/>
        </a:defRPr>
      </a:lvl7pPr>
      <a:lvl8pPr marL="1371600" algn="l" rtl="0" fontAlgn="base">
        <a:spcBef>
          <a:spcPct val="0"/>
        </a:spcBef>
        <a:spcAft>
          <a:spcPct val="0"/>
        </a:spcAft>
        <a:defRPr sz="3600">
          <a:solidFill>
            <a:srgbClr val="003366"/>
          </a:solidFill>
          <a:latin typeface="Trebuchet MS" pitchFamily="34" charset="0"/>
        </a:defRPr>
      </a:lvl8pPr>
      <a:lvl9pPr marL="1828800" algn="l" rtl="0" fontAlgn="base">
        <a:spcBef>
          <a:spcPct val="0"/>
        </a:spcBef>
        <a:spcAft>
          <a:spcPct val="0"/>
        </a:spcAft>
        <a:defRPr sz="3600">
          <a:solidFill>
            <a:srgbClr val="003366"/>
          </a:solidFill>
          <a:latin typeface="Trebuchet MS" pitchFamily="34" charset="0"/>
        </a:defRPr>
      </a:lvl9pPr>
    </p:titleStyle>
    <p:bodyStyle>
      <a:lvl1pPr marL="571500" indent="-571500" algn="l" rtl="0" eaLnBrk="0" fontAlgn="base" hangingPunct="0">
        <a:spcBef>
          <a:spcPct val="20000"/>
        </a:spcBef>
        <a:spcAft>
          <a:spcPct val="0"/>
        </a:spcAft>
        <a:buFont typeface="ZapfDingbatsITC" charset="0"/>
        <a:buChar char="☛"/>
        <a:defRPr sz="3600">
          <a:solidFill>
            <a:schemeClr val="accent6">
              <a:lumMod val="75000"/>
            </a:schemeClr>
          </a:solidFill>
          <a:latin typeface="+mn-lt"/>
          <a:ea typeface="+mn-ea"/>
          <a:cs typeface="+mn-cs"/>
        </a:defRPr>
      </a:lvl1pPr>
      <a:lvl2pPr marL="742950" indent="-285750" algn="l" rtl="0" eaLnBrk="0" fontAlgn="base" hangingPunct="0">
        <a:spcBef>
          <a:spcPct val="20000"/>
        </a:spcBef>
        <a:spcAft>
          <a:spcPct val="0"/>
        </a:spcAft>
        <a:buFont typeface="Wingdings" charset="2"/>
        <a:buChar char="Ø"/>
        <a:defRPr sz="3600">
          <a:solidFill>
            <a:schemeClr val="accent6">
              <a:lumMod val="75000"/>
            </a:schemeClr>
          </a:solidFill>
          <a:latin typeface="+mn-lt"/>
        </a:defRPr>
      </a:lvl2pPr>
      <a:lvl3pPr marL="1143000" indent="-228600" algn="l" rtl="0" eaLnBrk="0" fontAlgn="base" hangingPunct="0">
        <a:spcBef>
          <a:spcPct val="20000"/>
        </a:spcBef>
        <a:spcAft>
          <a:spcPct val="0"/>
        </a:spcAft>
        <a:buFont typeface="Wingdings" charset="2"/>
        <a:buChar char="Ø"/>
        <a:defRPr sz="3600">
          <a:solidFill>
            <a:schemeClr val="accent6">
              <a:lumMod val="75000"/>
            </a:schemeClr>
          </a:solidFill>
          <a:latin typeface="+mn-lt"/>
        </a:defRPr>
      </a:lvl3pPr>
      <a:lvl4pPr marL="1600200" indent="-228600" algn="l" rtl="0" eaLnBrk="0" fontAlgn="base" hangingPunct="0">
        <a:spcBef>
          <a:spcPct val="20000"/>
        </a:spcBef>
        <a:spcAft>
          <a:spcPct val="0"/>
        </a:spcAft>
        <a:buFont typeface="Wingdings" charset="2"/>
        <a:buChar char="Ø"/>
        <a:defRPr sz="3600">
          <a:solidFill>
            <a:schemeClr val="accent6">
              <a:lumMod val="75000"/>
            </a:schemeClr>
          </a:solidFill>
          <a:latin typeface="+mn-lt"/>
        </a:defRPr>
      </a:lvl4pPr>
      <a:lvl5pPr marL="2057400" indent="-228600" algn="l" rtl="0" eaLnBrk="0" fontAlgn="base" hangingPunct="0">
        <a:spcBef>
          <a:spcPct val="20000"/>
        </a:spcBef>
        <a:spcAft>
          <a:spcPct val="0"/>
        </a:spcAft>
        <a:buFont typeface="Wingdings" charset="2"/>
        <a:buChar char="Ø"/>
        <a:defRPr sz="3600">
          <a:solidFill>
            <a:schemeClr val="accent6">
              <a:lumMod val="75000"/>
            </a:schemeClr>
          </a:solidFill>
          <a:latin typeface="+mn-lt"/>
        </a:defRPr>
      </a:lvl5pPr>
      <a:lvl6pPr marL="2514600" indent="-228600" algn="l" rtl="0" fontAlgn="base">
        <a:spcBef>
          <a:spcPct val="20000"/>
        </a:spcBef>
        <a:spcAft>
          <a:spcPct val="0"/>
        </a:spcAft>
        <a:buChar char="•"/>
        <a:defRPr sz="2400">
          <a:solidFill>
            <a:srgbClr val="777777"/>
          </a:solidFill>
          <a:latin typeface="+mn-lt"/>
        </a:defRPr>
      </a:lvl6pPr>
      <a:lvl7pPr marL="2971800" indent="-228600" algn="l" rtl="0" fontAlgn="base">
        <a:spcBef>
          <a:spcPct val="20000"/>
        </a:spcBef>
        <a:spcAft>
          <a:spcPct val="0"/>
        </a:spcAft>
        <a:buChar char="•"/>
        <a:defRPr sz="2400">
          <a:solidFill>
            <a:srgbClr val="777777"/>
          </a:solidFill>
          <a:latin typeface="+mn-lt"/>
        </a:defRPr>
      </a:lvl7pPr>
      <a:lvl8pPr marL="3429000" indent="-228600" algn="l" rtl="0" fontAlgn="base">
        <a:spcBef>
          <a:spcPct val="20000"/>
        </a:spcBef>
        <a:spcAft>
          <a:spcPct val="0"/>
        </a:spcAft>
        <a:buChar char="•"/>
        <a:defRPr sz="2400">
          <a:solidFill>
            <a:srgbClr val="777777"/>
          </a:solidFill>
          <a:latin typeface="+mn-lt"/>
        </a:defRPr>
      </a:lvl8pPr>
      <a:lvl9pPr marL="3886200" indent="-228600" algn="l" rtl="0" fontAlgn="base">
        <a:spcBef>
          <a:spcPct val="20000"/>
        </a:spcBef>
        <a:spcAft>
          <a:spcPct val="0"/>
        </a:spcAft>
        <a:buChar char="•"/>
        <a:defRPr sz="2400">
          <a:solidFill>
            <a:srgbClr val="777777"/>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mailto:saba.lemma@vdh.virginia.gov" TargetMode="External"/><Relationship Id="rId3" Type="http://schemas.openxmlformats.org/officeDocument/2006/relationships/hyperlink" Target="mailto:brooke.rossheim@vdh.virginia.gov"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vdh.virginia.gov/rappahannock/cha-survey/"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381000" y="762000"/>
            <a:ext cx="8382000" cy="1851025"/>
          </a:xfrm>
        </p:spPr>
        <p:txBody>
          <a:bodyPr/>
          <a:lstStyle/>
          <a:p>
            <a:pPr algn="ctr" eaLnBrk="1" hangingPunct="1">
              <a:defRPr/>
            </a:pPr>
            <a:r>
              <a:rPr lang="en-US" altLang="en-US" b="1" dirty="0" smtClean="0">
                <a:solidFill>
                  <a:schemeClr val="accent6">
                    <a:lumMod val="75000"/>
                  </a:schemeClr>
                </a:solidFill>
              </a:rPr>
              <a:t>2017 Community Health Assessment</a:t>
            </a:r>
            <a:br>
              <a:rPr lang="en-US" altLang="en-US" b="1" dirty="0" smtClean="0">
                <a:solidFill>
                  <a:schemeClr val="accent6">
                    <a:lumMod val="75000"/>
                  </a:schemeClr>
                </a:solidFill>
              </a:rPr>
            </a:br>
            <a:r>
              <a:rPr lang="en-US" altLang="en-US" sz="2800" dirty="0" smtClean="0">
                <a:solidFill>
                  <a:schemeClr val="accent6">
                    <a:lumMod val="75000"/>
                  </a:schemeClr>
                </a:solidFill>
              </a:rPr>
              <a:t>Fredericksburg City, Virginia </a:t>
            </a:r>
            <a:endParaRPr lang="en-US" altLang="en-US" sz="2800" dirty="0">
              <a:solidFill>
                <a:schemeClr val="accent6">
                  <a:lumMod val="75000"/>
                </a:schemeClr>
              </a:solidFill>
            </a:endParaRPr>
          </a:p>
        </p:txBody>
      </p:sp>
      <p:sp>
        <p:nvSpPr>
          <p:cNvPr id="2051" name="Subtitle 2"/>
          <p:cNvSpPr>
            <a:spLocks noGrp="1"/>
          </p:cNvSpPr>
          <p:nvPr>
            <p:ph type="subTitle" idx="1"/>
          </p:nvPr>
        </p:nvSpPr>
        <p:spPr>
          <a:xfrm>
            <a:off x="1371600" y="3505200"/>
            <a:ext cx="6400800" cy="1752600"/>
          </a:xfrm>
        </p:spPr>
        <p:txBody>
          <a:bodyPr/>
          <a:lstStyle/>
          <a:p>
            <a:pPr eaLnBrk="1" hangingPunct="1">
              <a:defRPr/>
            </a:pPr>
            <a:r>
              <a:rPr lang="en-US" altLang="en-US" sz="2800" b="1" dirty="0" smtClean="0"/>
              <a:t>Brooke Rossheim, M.D., M.P.H.</a:t>
            </a:r>
          </a:p>
          <a:p>
            <a:pPr eaLnBrk="1" hangingPunct="1">
              <a:defRPr/>
            </a:pPr>
            <a:r>
              <a:rPr lang="en-US" altLang="en-US" sz="2800" b="1" dirty="0" smtClean="0"/>
              <a:t>Saba Lemma, M.P.H. </a:t>
            </a:r>
          </a:p>
          <a:p>
            <a:pPr eaLnBrk="1" hangingPunct="1">
              <a:defRPr/>
            </a:pPr>
            <a:r>
              <a:rPr lang="en-US" altLang="en-US" sz="2800" b="1" dirty="0" smtClean="0"/>
              <a:t>May 15, 2017</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153400" cy="5181600"/>
          </a:xfrm>
        </p:spPr>
        <p:txBody>
          <a:bodyPr>
            <a:normAutofit fontScale="92500" lnSpcReduction="20000"/>
          </a:bodyPr>
          <a:lstStyle/>
          <a:p>
            <a:pPr marL="0" indent="0" algn="ctr">
              <a:lnSpc>
                <a:spcPct val="80000"/>
              </a:lnSpc>
              <a:buNone/>
              <a:defRPr/>
            </a:pPr>
            <a:r>
              <a:rPr lang="en-US" altLang="en-US" sz="4100" b="1" dirty="0" smtClean="0">
                <a:solidFill>
                  <a:srgbClr val="222268"/>
                </a:solidFill>
              </a:rPr>
              <a:t>Thank you for your attention!!</a:t>
            </a:r>
          </a:p>
          <a:p>
            <a:pPr algn="ctr">
              <a:lnSpc>
                <a:spcPct val="80000"/>
              </a:lnSpc>
              <a:defRPr/>
            </a:pPr>
            <a:endParaRPr lang="en-US" altLang="en-US" sz="2600" dirty="0" smtClean="0">
              <a:solidFill>
                <a:srgbClr val="222268"/>
              </a:solidFill>
            </a:endParaRPr>
          </a:p>
          <a:p>
            <a:pPr algn="ctr">
              <a:lnSpc>
                <a:spcPct val="80000"/>
              </a:lnSpc>
              <a:defRPr/>
            </a:pPr>
            <a:endParaRPr lang="en-US" altLang="en-US" sz="2600" dirty="0" smtClean="0">
              <a:solidFill>
                <a:srgbClr val="222268"/>
              </a:solidFill>
            </a:endParaRPr>
          </a:p>
          <a:p>
            <a:pPr marL="0" indent="0" algn="ctr">
              <a:lnSpc>
                <a:spcPct val="80000"/>
              </a:lnSpc>
              <a:buNone/>
              <a:defRPr/>
            </a:pPr>
            <a:r>
              <a:rPr lang="en-US" altLang="en-US" sz="2600" dirty="0" smtClean="0">
                <a:solidFill>
                  <a:srgbClr val="222268"/>
                </a:solidFill>
              </a:rPr>
              <a:t>If questions, please contact Saba Lemma, M.P.H.</a:t>
            </a:r>
          </a:p>
          <a:p>
            <a:pPr marL="0" indent="0" algn="ctr">
              <a:lnSpc>
                <a:spcPct val="80000"/>
              </a:lnSpc>
              <a:buNone/>
              <a:defRPr/>
            </a:pPr>
            <a:r>
              <a:rPr lang="en-US" altLang="en-US" sz="2600" dirty="0" smtClean="0">
                <a:solidFill>
                  <a:srgbClr val="222268"/>
                </a:solidFill>
              </a:rPr>
              <a:t>Community Health Planner</a:t>
            </a:r>
          </a:p>
          <a:p>
            <a:pPr marL="0" indent="0" algn="ctr">
              <a:lnSpc>
                <a:spcPct val="80000"/>
              </a:lnSpc>
              <a:buNone/>
              <a:defRPr/>
            </a:pPr>
            <a:r>
              <a:rPr lang="en-US" altLang="en-US" sz="2600" dirty="0" smtClean="0">
                <a:solidFill>
                  <a:srgbClr val="222268"/>
                </a:solidFill>
              </a:rPr>
              <a:t>Rappahannock Area Health District</a:t>
            </a:r>
          </a:p>
          <a:p>
            <a:pPr marL="0" indent="0" algn="ctr">
              <a:lnSpc>
                <a:spcPct val="80000"/>
              </a:lnSpc>
              <a:buNone/>
              <a:defRPr/>
            </a:pPr>
            <a:r>
              <a:rPr lang="en-US" altLang="en-US" sz="2600" dirty="0" smtClean="0">
                <a:solidFill>
                  <a:srgbClr val="222268"/>
                </a:solidFill>
              </a:rPr>
              <a:t>Email </a:t>
            </a:r>
            <a:r>
              <a:rPr lang="en-US" altLang="en-US" sz="2600" dirty="0" smtClean="0">
                <a:solidFill>
                  <a:schemeClr val="tx1"/>
                </a:solidFill>
              </a:rPr>
              <a:t>= </a:t>
            </a:r>
            <a:r>
              <a:rPr lang="en-US" altLang="en-US" sz="2600" dirty="0" smtClean="0">
                <a:solidFill>
                  <a:schemeClr val="tx1"/>
                </a:solidFill>
                <a:hlinkClick r:id="rId2"/>
              </a:rPr>
              <a:t>saba.lemma@vdh.virginia.gov</a:t>
            </a:r>
            <a:endParaRPr lang="en-US" altLang="en-US" sz="2600" dirty="0" smtClean="0">
              <a:solidFill>
                <a:schemeClr val="tx1"/>
              </a:solidFill>
            </a:endParaRPr>
          </a:p>
          <a:p>
            <a:pPr marL="0" indent="0" algn="ctr">
              <a:lnSpc>
                <a:spcPct val="80000"/>
              </a:lnSpc>
              <a:buNone/>
              <a:defRPr/>
            </a:pPr>
            <a:r>
              <a:rPr lang="en-US" altLang="en-US" sz="2600" dirty="0" smtClean="0">
                <a:solidFill>
                  <a:schemeClr val="accent6">
                    <a:lumMod val="75000"/>
                  </a:schemeClr>
                </a:solidFill>
              </a:rPr>
              <a:t>Cell Phone: 540-369-3201 </a:t>
            </a:r>
          </a:p>
          <a:p>
            <a:pPr algn="ctr">
              <a:lnSpc>
                <a:spcPct val="80000"/>
              </a:lnSpc>
              <a:defRPr/>
            </a:pPr>
            <a:endParaRPr lang="en-US" altLang="en-US" sz="2600" dirty="0" smtClean="0">
              <a:solidFill>
                <a:srgbClr val="222268"/>
              </a:solidFill>
            </a:endParaRPr>
          </a:p>
          <a:p>
            <a:pPr marL="0" indent="0" algn="ctr">
              <a:lnSpc>
                <a:spcPct val="80000"/>
              </a:lnSpc>
              <a:buNone/>
              <a:defRPr/>
            </a:pPr>
            <a:r>
              <a:rPr lang="en-US" altLang="en-US" sz="2600" dirty="0" smtClean="0">
                <a:solidFill>
                  <a:srgbClr val="222268"/>
                </a:solidFill>
              </a:rPr>
              <a:t>OR</a:t>
            </a:r>
          </a:p>
          <a:p>
            <a:pPr algn="ctr">
              <a:lnSpc>
                <a:spcPct val="80000"/>
              </a:lnSpc>
              <a:defRPr/>
            </a:pPr>
            <a:endParaRPr lang="en-US" altLang="en-US" sz="2600" dirty="0" smtClean="0">
              <a:solidFill>
                <a:srgbClr val="222268"/>
              </a:solidFill>
            </a:endParaRPr>
          </a:p>
          <a:p>
            <a:pPr marL="0" indent="0" algn="ctr">
              <a:lnSpc>
                <a:spcPct val="80000"/>
              </a:lnSpc>
              <a:buNone/>
              <a:defRPr/>
            </a:pPr>
            <a:r>
              <a:rPr lang="en-US" altLang="en-US" sz="2600" dirty="0" smtClean="0">
                <a:solidFill>
                  <a:srgbClr val="222268"/>
                </a:solidFill>
              </a:rPr>
              <a:t>Brooke Rossheim, M.D., M.P.H.</a:t>
            </a:r>
          </a:p>
          <a:p>
            <a:pPr marL="0" indent="0" algn="ctr">
              <a:lnSpc>
                <a:spcPct val="80000"/>
              </a:lnSpc>
              <a:buNone/>
              <a:defRPr/>
            </a:pPr>
            <a:r>
              <a:rPr lang="en-US" altLang="en-US" sz="2600" dirty="0" smtClean="0">
                <a:solidFill>
                  <a:srgbClr val="222268"/>
                </a:solidFill>
              </a:rPr>
              <a:t>District Director</a:t>
            </a:r>
          </a:p>
          <a:p>
            <a:pPr marL="0" indent="0" algn="ctr">
              <a:lnSpc>
                <a:spcPct val="80000"/>
              </a:lnSpc>
              <a:buNone/>
              <a:defRPr/>
            </a:pPr>
            <a:r>
              <a:rPr lang="en-US" altLang="en-US" sz="2600" dirty="0" smtClean="0">
                <a:solidFill>
                  <a:srgbClr val="222268"/>
                </a:solidFill>
              </a:rPr>
              <a:t>Rappahannock Area Health District</a:t>
            </a:r>
          </a:p>
          <a:p>
            <a:pPr marL="0" indent="0" algn="ctr">
              <a:lnSpc>
                <a:spcPct val="80000"/>
              </a:lnSpc>
              <a:buNone/>
              <a:defRPr/>
            </a:pPr>
            <a:r>
              <a:rPr lang="en-US" altLang="en-US" sz="2600" dirty="0" smtClean="0">
                <a:solidFill>
                  <a:srgbClr val="222268"/>
                </a:solidFill>
              </a:rPr>
              <a:t>Email = </a:t>
            </a:r>
            <a:r>
              <a:rPr lang="en-US" altLang="en-US" sz="2600" dirty="0" smtClean="0">
                <a:solidFill>
                  <a:srgbClr val="222268"/>
                </a:solidFill>
                <a:hlinkClick r:id="rId3"/>
              </a:rPr>
              <a:t>brooke.rossheim@vdh.virginia.gov</a:t>
            </a:r>
            <a:endParaRPr lang="en-US" altLang="en-US" sz="2600" dirty="0" smtClean="0">
              <a:solidFill>
                <a:srgbClr val="222268"/>
              </a:solidFill>
            </a:endParaRPr>
          </a:p>
          <a:p>
            <a:pPr marL="0" indent="0" algn="ctr">
              <a:lnSpc>
                <a:spcPct val="80000"/>
              </a:lnSpc>
              <a:buNone/>
              <a:defRPr/>
            </a:pPr>
            <a:r>
              <a:rPr lang="en-US" altLang="en-US" sz="2600" dirty="0" smtClean="0">
                <a:solidFill>
                  <a:srgbClr val="222268"/>
                </a:solidFill>
              </a:rPr>
              <a:t>Main Office = 540-899-4797</a:t>
            </a:r>
          </a:p>
          <a:p>
            <a:pPr algn="ctr">
              <a:lnSpc>
                <a:spcPct val="80000"/>
              </a:lnSpc>
              <a:defRPr/>
            </a:pPr>
            <a:endParaRPr lang="en-US" altLang="en-US" sz="26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1143000"/>
          </a:xfrm>
        </p:spPr>
        <p:txBody>
          <a:bodyPr/>
          <a:lstStyle/>
          <a:p>
            <a:r>
              <a:rPr lang="en-US" dirty="0" smtClean="0">
                <a:solidFill>
                  <a:srgbClr val="C00000"/>
                </a:solidFill>
              </a:rPr>
              <a:t>Community Health Assessment Team (CHAT) Meeting #3</a:t>
            </a:r>
            <a:br>
              <a:rPr lang="en-US" dirty="0" smtClean="0">
                <a:solidFill>
                  <a:srgbClr val="C00000"/>
                </a:solidFill>
              </a:rPr>
            </a:br>
            <a:r>
              <a:rPr lang="en-US" u="sng" dirty="0" smtClean="0"/>
              <a:t>Agenda </a:t>
            </a:r>
            <a:endParaRPr lang="en-US" u="sng" dirty="0"/>
          </a:p>
        </p:txBody>
      </p:sp>
      <p:sp>
        <p:nvSpPr>
          <p:cNvPr id="3" name="Content Placeholder 2"/>
          <p:cNvSpPr>
            <a:spLocks noGrp="1"/>
          </p:cNvSpPr>
          <p:nvPr>
            <p:ph idx="1"/>
          </p:nvPr>
        </p:nvSpPr>
        <p:spPr>
          <a:xfrm>
            <a:off x="457200" y="1828800"/>
            <a:ext cx="8229600" cy="4800600"/>
          </a:xfrm>
        </p:spPr>
        <p:txBody>
          <a:bodyPr/>
          <a:lstStyle/>
          <a:p>
            <a:r>
              <a:rPr lang="en-US" dirty="0" smtClean="0"/>
              <a:t>Updates from MAPP meeting </a:t>
            </a:r>
          </a:p>
          <a:p>
            <a:r>
              <a:rPr lang="en-US" dirty="0" smtClean="0"/>
              <a:t>Current developments </a:t>
            </a:r>
          </a:p>
          <a:p>
            <a:r>
              <a:rPr lang="en-US" dirty="0" smtClean="0"/>
              <a:t>Next step</a:t>
            </a:r>
          </a:p>
          <a:p>
            <a:r>
              <a:rPr lang="en-US" dirty="0" smtClean="0"/>
              <a:t>Upcoming assessments </a:t>
            </a:r>
          </a:p>
          <a:p>
            <a:r>
              <a:rPr lang="en-US" dirty="0" smtClean="0"/>
              <a:t>Questions </a:t>
            </a:r>
            <a:endParaRPr lang="en-US" dirty="0"/>
          </a:p>
        </p:txBody>
      </p:sp>
    </p:spTree>
    <p:extLst>
      <p:ext uri="{BB962C8B-B14F-4D97-AF65-F5344CB8AC3E}">
        <p14:creationId xmlns:p14="http://schemas.microsoft.com/office/powerpoint/2010/main" val="8799435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686800" cy="2239962"/>
          </a:xfrm>
        </p:spPr>
        <p:txBody>
          <a:bodyPr/>
          <a:lstStyle/>
          <a:p>
            <a:r>
              <a:rPr lang="en-US" dirty="0" smtClean="0">
                <a:solidFill>
                  <a:schemeClr val="accent6">
                    <a:lumMod val="75000"/>
                  </a:schemeClr>
                </a:solidFill>
              </a:rPr>
              <a:t>Updates from Mobilized for Action through Planning and Partnerships (MAPP) Meeting </a:t>
            </a:r>
            <a:endParaRPr lang="en-US" dirty="0">
              <a:solidFill>
                <a:schemeClr val="accent6">
                  <a:lumMod val="75000"/>
                </a:schemeClr>
              </a:solidFill>
            </a:endParaRPr>
          </a:p>
        </p:txBody>
      </p:sp>
      <p:sp>
        <p:nvSpPr>
          <p:cNvPr id="3" name="Content Placeholder 2"/>
          <p:cNvSpPr>
            <a:spLocks noGrp="1"/>
          </p:cNvSpPr>
          <p:nvPr>
            <p:ph idx="1"/>
          </p:nvPr>
        </p:nvSpPr>
        <p:spPr>
          <a:xfrm>
            <a:off x="457200" y="2362200"/>
            <a:ext cx="8229600" cy="1676400"/>
          </a:xfrm>
        </p:spPr>
        <p:txBody>
          <a:bodyPr>
            <a:normAutofit/>
          </a:bodyPr>
          <a:lstStyle/>
          <a:p>
            <a:pPr marL="571500" indent="-571500">
              <a:buFont typeface="ZapfDingbatsITC" charset="0"/>
              <a:buChar char="☛"/>
            </a:pPr>
            <a:endParaRPr lang="en-US" dirty="0" smtClean="0"/>
          </a:p>
          <a:p>
            <a:pPr marL="571500" indent="-571500">
              <a:buFont typeface="ZapfDingbatsITC" charset="0"/>
              <a:buChar char="☛"/>
            </a:pPr>
            <a:r>
              <a:rPr lang="en-US" dirty="0" smtClean="0"/>
              <a:t>V</a:t>
            </a:r>
            <a:r>
              <a:rPr lang="en-US" dirty="0" smtClean="0">
                <a:solidFill>
                  <a:schemeClr val="accent5">
                    <a:lumMod val="50000"/>
                  </a:schemeClr>
                </a:solidFill>
              </a:rPr>
              <a:t>ision statement was developed. </a:t>
            </a:r>
          </a:p>
          <a:p>
            <a:pPr marL="0" indent="0">
              <a:buNone/>
            </a:pPr>
            <a:endParaRPr lang="en-US" dirty="0" smtClean="0">
              <a:solidFill>
                <a:schemeClr val="accent6">
                  <a:lumMod val="75000"/>
                </a:schemeClr>
              </a:solidFill>
            </a:endParaRPr>
          </a:p>
        </p:txBody>
      </p:sp>
    </p:spTree>
    <p:extLst>
      <p:ext uri="{BB962C8B-B14F-4D97-AF65-F5344CB8AC3E}">
        <p14:creationId xmlns:p14="http://schemas.microsoft.com/office/powerpoint/2010/main" val="11239635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6">
                    <a:lumMod val="50000"/>
                  </a:schemeClr>
                </a:solidFill>
              </a:rPr>
              <a:t>Fredericksburg Community Health Assessment Vision Statement </a:t>
            </a:r>
            <a:endParaRPr lang="en-US" dirty="0">
              <a:solidFill>
                <a:schemeClr val="accent6">
                  <a:lumMod val="50000"/>
                </a:schemeClr>
              </a:solidFill>
            </a:endParaRPr>
          </a:p>
        </p:txBody>
      </p:sp>
      <p:sp>
        <p:nvSpPr>
          <p:cNvPr id="3" name="Content Placeholder 2"/>
          <p:cNvSpPr>
            <a:spLocks noGrp="1"/>
          </p:cNvSpPr>
          <p:nvPr>
            <p:ph idx="1"/>
          </p:nvPr>
        </p:nvSpPr>
        <p:spPr/>
        <p:txBody>
          <a:bodyPr>
            <a:normAutofit/>
          </a:bodyPr>
          <a:lstStyle/>
          <a:p>
            <a:r>
              <a:rPr lang="en-US" i="1" dirty="0">
                <a:solidFill>
                  <a:schemeClr val="accent5">
                    <a:lumMod val="50000"/>
                  </a:schemeClr>
                </a:solidFill>
              </a:rPr>
              <a:t>A</a:t>
            </a:r>
            <a:r>
              <a:rPr lang="en-US" i="1" dirty="0" smtClean="0">
                <a:solidFill>
                  <a:schemeClr val="accent5">
                    <a:lumMod val="50000"/>
                  </a:schemeClr>
                </a:solidFill>
              </a:rPr>
              <a:t>n </a:t>
            </a:r>
            <a:r>
              <a:rPr lang="en-US" i="1" dirty="0">
                <a:solidFill>
                  <a:schemeClr val="accent5">
                    <a:lumMod val="50000"/>
                  </a:schemeClr>
                </a:solidFill>
              </a:rPr>
              <a:t>inclusive community which will work collaboratively to provide physical and mental health resources, safe and secure housing, educational opportunities, healthy food choices and space for recreational activity to all of its residents.</a:t>
            </a:r>
          </a:p>
          <a:p>
            <a:endParaRPr lang="en-US" dirty="0">
              <a:solidFill>
                <a:srgbClr val="003366"/>
              </a:solidFill>
            </a:endParaRPr>
          </a:p>
        </p:txBody>
      </p:sp>
    </p:spTree>
    <p:extLst>
      <p:ext uri="{BB962C8B-B14F-4D97-AF65-F5344CB8AC3E}">
        <p14:creationId xmlns:p14="http://schemas.microsoft.com/office/powerpoint/2010/main" val="13498023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Updates from MAPP Meeting Cont</a:t>
            </a:r>
            <a:r>
              <a:rPr lang="en-US" dirty="0"/>
              <a:t>.</a:t>
            </a:r>
          </a:p>
        </p:txBody>
      </p:sp>
      <p:sp>
        <p:nvSpPr>
          <p:cNvPr id="3" name="Content Placeholder 2"/>
          <p:cNvSpPr>
            <a:spLocks noGrp="1"/>
          </p:cNvSpPr>
          <p:nvPr>
            <p:ph idx="1"/>
          </p:nvPr>
        </p:nvSpPr>
        <p:spPr/>
        <p:txBody>
          <a:bodyPr/>
          <a:lstStyle/>
          <a:p>
            <a:r>
              <a:rPr lang="en-US" dirty="0" smtClean="0"/>
              <a:t>Two workgroups were formed </a:t>
            </a:r>
          </a:p>
          <a:p>
            <a:pPr lvl="2"/>
            <a:r>
              <a:rPr lang="en-US" dirty="0"/>
              <a:t> </a:t>
            </a:r>
            <a:r>
              <a:rPr lang="en-US" dirty="0" smtClean="0"/>
              <a:t>Community Themes and Strengths Assessment (CTSA) workgroup </a:t>
            </a:r>
          </a:p>
          <a:p>
            <a:pPr lvl="2"/>
            <a:r>
              <a:rPr lang="en-US" dirty="0"/>
              <a:t> </a:t>
            </a:r>
            <a:r>
              <a:rPr lang="en-US" dirty="0" smtClean="0"/>
              <a:t>Community Health Status Assessment (CHSA) workgroup  </a:t>
            </a:r>
            <a:endParaRPr lang="en-US" dirty="0"/>
          </a:p>
        </p:txBody>
      </p:sp>
    </p:spTree>
    <p:extLst>
      <p:ext uri="{BB962C8B-B14F-4D97-AF65-F5344CB8AC3E}">
        <p14:creationId xmlns:p14="http://schemas.microsoft.com/office/powerpoint/2010/main" val="21144754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Developments </a:t>
            </a:r>
            <a:endParaRPr lang="en-US" dirty="0"/>
          </a:p>
        </p:txBody>
      </p:sp>
      <p:sp>
        <p:nvSpPr>
          <p:cNvPr id="3" name="Content Placeholder 2"/>
          <p:cNvSpPr>
            <a:spLocks noGrp="1"/>
          </p:cNvSpPr>
          <p:nvPr>
            <p:ph idx="1"/>
          </p:nvPr>
        </p:nvSpPr>
        <p:spPr/>
        <p:txBody>
          <a:bodyPr>
            <a:normAutofit fontScale="92500"/>
          </a:bodyPr>
          <a:lstStyle/>
          <a:p>
            <a:r>
              <a:rPr lang="en-US" dirty="0" smtClean="0"/>
              <a:t>CTSA survey has been developed and has been running for over a month </a:t>
            </a:r>
          </a:p>
          <a:p>
            <a:r>
              <a:rPr lang="en-US" dirty="0" smtClean="0"/>
              <a:t>Photovoice   </a:t>
            </a:r>
          </a:p>
          <a:p>
            <a:r>
              <a:rPr lang="en-US" dirty="0" smtClean="0"/>
              <a:t>CHSA workgroup is collecting secondary data </a:t>
            </a:r>
          </a:p>
          <a:p>
            <a:r>
              <a:rPr lang="en-US" dirty="0" smtClean="0"/>
              <a:t>New partnerships </a:t>
            </a:r>
          </a:p>
          <a:p>
            <a:pPr marL="0" indent="0">
              <a:buNone/>
            </a:pPr>
            <a:endParaRPr lang="en-US" dirty="0"/>
          </a:p>
          <a:p>
            <a:pPr marL="0" indent="0">
              <a:buNone/>
            </a:pPr>
            <a:r>
              <a:rPr lang="en-US" sz="2000" dirty="0">
                <a:hlinkClick r:id="rId2"/>
              </a:rPr>
              <a:t>http://www.vdh.virginia.gov/rappahannock/cha-survey</a:t>
            </a:r>
            <a:r>
              <a:rPr lang="en-US" sz="2000" dirty="0" smtClean="0">
                <a:hlinkClick r:id="rId2"/>
              </a:rPr>
              <a:t>/</a:t>
            </a:r>
            <a:r>
              <a:rPr lang="en-US" sz="2000" dirty="0" smtClean="0"/>
              <a:t> </a:t>
            </a:r>
          </a:p>
        </p:txBody>
      </p:sp>
    </p:spTree>
    <p:extLst>
      <p:ext uri="{BB962C8B-B14F-4D97-AF65-F5344CB8AC3E}">
        <p14:creationId xmlns:p14="http://schemas.microsoft.com/office/powerpoint/2010/main" val="17684721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 </a:t>
            </a:r>
            <a:endParaRPr lang="en-US" dirty="0"/>
          </a:p>
        </p:txBody>
      </p:sp>
      <p:sp>
        <p:nvSpPr>
          <p:cNvPr id="3" name="Content Placeholder 2"/>
          <p:cNvSpPr>
            <a:spLocks noGrp="1"/>
          </p:cNvSpPr>
          <p:nvPr>
            <p:ph idx="1"/>
          </p:nvPr>
        </p:nvSpPr>
        <p:spPr/>
        <p:txBody>
          <a:bodyPr/>
          <a:lstStyle/>
          <a:p>
            <a:r>
              <a:rPr lang="en-US" dirty="0" smtClean="0"/>
              <a:t>CTSA and CHSA workgroups will discuss findings and present data to the steering committee. </a:t>
            </a:r>
            <a:endParaRPr lang="en-US" dirty="0"/>
          </a:p>
        </p:txBody>
      </p:sp>
    </p:spTree>
    <p:extLst>
      <p:ext uri="{BB962C8B-B14F-4D97-AF65-F5344CB8AC3E}">
        <p14:creationId xmlns:p14="http://schemas.microsoft.com/office/powerpoint/2010/main" val="13749025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Upcoming Assessments </a:t>
            </a:r>
            <a:endParaRPr lang="en-US" dirty="0"/>
          </a:p>
        </p:txBody>
      </p:sp>
      <p:sp>
        <p:nvSpPr>
          <p:cNvPr id="3" name="Content Placeholder 2"/>
          <p:cNvSpPr>
            <a:spLocks noGrp="1"/>
          </p:cNvSpPr>
          <p:nvPr>
            <p:ph idx="1"/>
          </p:nvPr>
        </p:nvSpPr>
        <p:spPr/>
        <p:txBody>
          <a:bodyPr/>
          <a:lstStyle/>
          <a:p>
            <a:r>
              <a:rPr lang="en-US" dirty="0" smtClean="0"/>
              <a:t>Force of Change Assessment (FOCA): Mid July </a:t>
            </a:r>
          </a:p>
          <a:p>
            <a:r>
              <a:rPr lang="en-US" dirty="0" smtClean="0"/>
              <a:t>Local Public Health Assessment (LPHSA): End of August</a:t>
            </a:r>
            <a:endParaRPr lang="en-US" dirty="0"/>
          </a:p>
        </p:txBody>
      </p:sp>
    </p:spTree>
    <p:extLst>
      <p:ext uri="{BB962C8B-B14F-4D97-AF65-F5344CB8AC3E}">
        <p14:creationId xmlns:p14="http://schemas.microsoft.com/office/powerpoint/2010/main" val="6819741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00200" y="1784465"/>
            <a:ext cx="6019800" cy="923330"/>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54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Questions?</a:t>
            </a:r>
            <a:endParaRPr lang="en-US" sz="54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extLst>
      <p:ext uri="{BB962C8B-B14F-4D97-AF65-F5344CB8AC3E}">
        <p14:creationId xmlns:p14="http://schemas.microsoft.com/office/powerpoint/2010/main" val="1550827423"/>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4851</TotalTime>
  <Words>250</Words>
  <Application>Microsoft Macintosh PowerPoint</Application>
  <PresentationFormat>On-screen Show (4:3)</PresentationFormat>
  <Paragraphs>48</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Calibri</vt:lpstr>
      <vt:lpstr>Trebuchet MS</vt:lpstr>
      <vt:lpstr>Wingdings</vt:lpstr>
      <vt:lpstr>ZapfDingbatsITC</vt:lpstr>
      <vt:lpstr>Arial</vt:lpstr>
      <vt:lpstr>Default Design</vt:lpstr>
      <vt:lpstr>2017 Community Health Assessment Fredericksburg City, Virginia </vt:lpstr>
      <vt:lpstr>Community Health Assessment Team (CHAT) Meeting #3 Agenda </vt:lpstr>
      <vt:lpstr>Updates from Mobilized for Action through Planning and Partnerships (MAPP) Meeting </vt:lpstr>
      <vt:lpstr>Fredericksburg Community Health Assessment Vision Statement </vt:lpstr>
      <vt:lpstr>Updates from MAPP Meeting Cont.</vt:lpstr>
      <vt:lpstr>Current Developments </vt:lpstr>
      <vt:lpstr>Next step </vt:lpstr>
      <vt:lpstr>Upcoming Assessments </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2017 Community Health Assessment Fredericksburg City, Virginia</dc:title>
  <dc:creator>Lemma, Saba Seifu</dc:creator>
  <cp:lastModifiedBy>Lemma, Saba Seifu</cp:lastModifiedBy>
  <cp:revision>39</cp:revision>
  <dcterms:created xsi:type="dcterms:W3CDTF">2017-01-06T15:04:10Z</dcterms:created>
  <dcterms:modified xsi:type="dcterms:W3CDTF">2017-05-12T21:42:13Z</dcterms:modified>
</cp:coreProperties>
</file>