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drawings/drawing3.xml" ContentType="application/vnd.openxmlformats-officedocument.drawingml.chartshape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8.xml" ContentType="application/vnd.openxmlformats-officedocument.drawingml.chart+xml"/>
  <Override PartName="/ppt/charts/chart12.xml" ContentType="application/vnd.openxmlformats-officedocument.drawingml.chart+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charts/chart16.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62"/>
  </p:notesMasterIdLst>
  <p:sldIdLst>
    <p:sldId id="302" r:id="rId2"/>
    <p:sldId id="304" r:id="rId3"/>
    <p:sldId id="303" r:id="rId4"/>
    <p:sldId id="305" r:id="rId5"/>
    <p:sldId id="306" r:id="rId6"/>
    <p:sldId id="307" r:id="rId7"/>
    <p:sldId id="308" r:id="rId8"/>
    <p:sldId id="314" r:id="rId9"/>
    <p:sldId id="315" r:id="rId10"/>
    <p:sldId id="316" r:id="rId11"/>
    <p:sldId id="258" r:id="rId12"/>
    <p:sldId id="283" r:id="rId13"/>
    <p:sldId id="284" r:id="rId14"/>
    <p:sldId id="257" r:id="rId15"/>
    <p:sldId id="262" r:id="rId16"/>
    <p:sldId id="261" r:id="rId17"/>
    <p:sldId id="264" r:id="rId18"/>
    <p:sldId id="280" r:id="rId19"/>
    <p:sldId id="265" r:id="rId20"/>
    <p:sldId id="278" r:id="rId21"/>
    <p:sldId id="279" r:id="rId22"/>
    <p:sldId id="282" r:id="rId23"/>
    <p:sldId id="266" r:id="rId24"/>
    <p:sldId id="267" r:id="rId25"/>
    <p:sldId id="268" r:id="rId26"/>
    <p:sldId id="269" r:id="rId27"/>
    <p:sldId id="270" r:id="rId28"/>
    <p:sldId id="271" r:id="rId29"/>
    <p:sldId id="272" r:id="rId30"/>
    <p:sldId id="273" r:id="rId31"/>
    <p:sldId id="274" r:id="rId32"/>
    <p:sldId id="317" r:id="rId33"/>
    <p:sldId id="318" r:id="rId34"/>
    <p:sldId id="319" r:id="rId35"/>
    <p:sldId id="276" r:id="rId36"/>
    <p:sldId id="275" r:id="rId37"/>
    <p:sldId id="263" r:id="rId38"/>
    <p:sldId id="277" r:id="rId39"/>
    <p:sldId id="281" r:id="rId40"/>
    <p:sldId id="285" r:id="rId41"/>
    <p:sldId id="310" r:id="rId42"/>
    <p:sldId id="286" r:id="rId43"/>
    <p:sldId id="313" r:id="rId44"/>
    <p:sldId id="320" r:id="rId45"/>
    <p:sldId id="289" r:id="rId46"/>
    <p:sldId id="290" r:id="rId47"/>
    <p:sldId id="291" r:id="rId48"/>
    <p:sldId id="311" r:id="rId49"/>
    <p:sldId id="296" r:id="rId50"/>
    <p:sldId id="297" r:id="rId51"/>
    <p:sldId id="288" r:id="rId52"/>
    <p:sldId id="287" r:id="rId53"/>
    <p:sldId id="292" r:id="rId54"/>
    <p:sldId id="294" r:id="rId55"/>
    <p:sldId id="295" r:id="rId56"/>
    <p:sldId id="323" r:id="rId57"/>
    <p:sldId id="324" r:id="rId58"/>
    <p:sldId id="325" r:id="rId59"/>
    <p:sldId id="300" r:id="rId60"/>
    <p:sldId id="301"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637" autoAdjust="0"/>
  </p:normalViewPr>
  <p:slideViewPr>
    <p:cSldViewPr>
      <p:cViewPr varScale="1">
        <p:scale>
          <a:sx n="63" d="100"/>
          <a:sy n="63" d="100"/>
        </p:scale>
        <p:origin x="-1290" y="-102"/>
      </p:cViewPr>
      <p:guideLst>
        <p:guide orient="horz" pos="2160"/>
        <p:guide pos="2880"/>
      </p:guideLst>
    </p:cSldViewPr>
  </p:slideViewPr>
  <p:notesTextViewPr>
    <p:cViewPr>
      <p:scale>
        <a:sx n="100" d="100"/>
        <a:sy n="100" d="100"/>
      </p:scale>
      <p:origin x="0" y="36"/>
    </p:cViewPr>
  </p:notesTextViewPr>
  <p:sorterViewPr>
    <p:cViewPr>
      <p:scale>
        <a:sx n="66" d="100"/>
        <a:sy n="66" d="100"/>
      </p:scale>
      <p:origin x="0" y="346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169.134.198.110\DSI_DOc\Healthcare%20Associated%20Infection%20Mandatory%20Reporting\HAI%20Reporting\Analyses\CLABSI%20Rates%20by%20Hospital%20and%20Quarter%20through%202010%20March%202011.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I:\Virginia\Graphs.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I:\Virginia\Graph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I:\Virginia\Graph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I:\Virginia\Graph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I:\Virginia\Graph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I:\Virginia\Graph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I:\Virginia\Graph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69.134.198.110\DSI_DOc\Healthcare%20Associated%20Infection%20Mandatory%20Reporting\HAI%20Reporting\Analyses\CLABSI%20Rates%20by%20Hospital%20and%20Quarter%20through%202010%20March%202011.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I:\Virginia\Graphs.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I:\Virginia\Graphs.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I:\Virginia\Graph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I:\Virginia\Graph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I:\Virginia\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1" i="0" baseline="0" dirty="0"/>
              <a:t>CLABSI rate by </a:t>
            </a:r>
            <a:r>
              <a:rPr lang="en-US" sz="1800" b="1" i="0" baseline="0" dirty="0" err="1"/>
              <a:t>bedsize</a:t>
            </a:r>
            <a:r>
              <a:rPr lang="en-US" sz="1800" b="1" i="0" baseline="0" dirty="0"/>
              <a:t> category and quarter, Virginia, 2009-2010</a:t>
            </a:r>
            <a:endParaRPr lang="en-US" dirty="0"/>
          </a:p>
        </c:rich>
      </c:tx>
      <c:layout/>
    </c:title>
    <c:plotArea>
      <c:layout/>
      <c:lineChart>
        <c:grouping val="standard"/>
        <c:ser>
          <c:idx val="0"/>
          <c:order val="0"/>
          <c:tx>
            <c:strRef>
              <c:f>'Data for graph'!$A$2</c:f>
              <c:strCache>
                <c:ptCount val="1"/>
                <c:pt idx="0">
                  <c:v>200 beds or fewer</c:v>
                </c:pt>
              </c:strCache>
            </c:strRef>
          </c:tx>
          <c:spPr>
            <a:ln>
              <a:solidFill>
                <a:schemeClr val="accent2"/>
              </a:solidFill>
            </a:ln>
          </c:spPr>
          <c:marker>
            <c:spPr>
              <a:solidFill>
                <a:schemeClr val="accent2"/>
              </a:solidFill>
              <a:ln>
                <a:solidFill>
                  <a:schemeClr val="accent2"/>
                </a:solidFill>
              </a:ln>
            </c:spPr>
          </c:marker>
          <c:cat>
            <c:strRef>
              <c:f>'Data for graph'!$B$1:$I$1</c:f>
              <c:strCache>
                <c:ptCount val="8"/>
                <c:pt idx="0">
                  <c:v>2009Q1</c:v>
                </c:pt>
                <c:pt idx="1">
                  <c:v>2009Q2</c:v>
                </c:pt>
                <c:pt idx="2">
                  <c:v>2009Q3</c:v>
                </c:pt>
                <c:pt idx="3">
                  <c:v>2009Q4</c:v>
                </c:pt>
                <c:pt idx="4">
                  <c:v>2010Q1</c:v>
                </c:pt>
                <c:pt idx="5">
                  <c:v>2010Q2</c:v>
                </c:pt>
                <c:pt idx="6">
                  <c:v>2010Q3</c:v>
                </c:pt>
                <c:pt idx="7">
                  <c:v>2010Q4</c:v>
                </c:pt>
              </c:strCache>
            </c:strRef>
          </c:cat>
          <c:val>
            <c:numRef>
              <c:f>'Data for graph'!$B$2:$I$2</c:f>
              <c:numCache>
                <c:formatCode>General</c:formatCode>
                <c:ptCount val="8"/>
                <c:pt idx="0">
                  <c:v>1.4</c:v>
                </c:pt>
                <c:pt idx="1">
                  <c:v>1.84</c:v>
                </c:pt>
                <c:pt idx="2">
                  <c:v>1.62</c:v>
                </c:pt>
                <c:pt idx="3">
                  <c:v>0.43000000000000038</c:v>
                </c:pt>
                <c:pt idx="4">
                  <c:v>0.52</c:v>
                </c:pt>
                <c:pt idx="5">
                  <c:v>1.08</c:v>
                </c:pt>
                <c:pt idx="6">
                  <c:v>0.82000000000000062</c:v>
                </c:pt>
                <c:pt idx="7">
                  <c:v>1.41</c:v>
                </c:pt>
              </c:numCache>
            </c:numRef>
          </c:val>
        </c:ser>
        <c:ser>
          <c:idx val="1"/>
          <c:order val="1"/>
          <c:tx>
            <c:strRef>
              <c:f>'Data for graph'!$A$3</c:f>
              <c:strCache>
                <c:ptCount val="1"/>
                <c:pt idx="0">
                  <c:v>201 to 500 beds</c:v>
                </c:pt>
              </c:strCache>
            </c:strRef>
          </c:tx>
          <c:spPr>
            <a:ln>
              <a:solidFill>
                <a:srgbClr val="FFC000"/>
              </a:solidFill>
            </a:ln>
          </c:spPr>
          <c:marker>
            <c:spPr>
              <a:solidFill>
                <a:srgbClr val="FFC000"/>
              </a:solidFill>
              <a:ln>
                <a:solidFill>
                  <a:srgbClr val="FFC000"/>
                </a:solidFill>
              </a:ln>
            </c:spPr>
          </c:marker>
          <c:cat>
            <c:strRef>
              <c:f>'Data for graph'!$B$1:$I$1</c:f>
              <c:strCache>
                <c:ptCount val="8"/>
                <c:pt idx="0">
                  <c:v>2009Q1</c:v>
                </c:pt>
                <c:pt idx="1">
                  <c:v>2009Q2</c:v>
                </c:pt>
                <c:pt idx="2">
                  <c:v>2009Q3</c:v>
                </c:pt>
                <c:pt idx="3">
                  <c:v>2009Q4</c:v>
                </c:pt>
                <c:pt idx="4">
                  <c:v>2010Q1</c:v>
                </c:pt>
                <c:pt idx="5">
                  <c:v>2010Q2</c:v>
                </c:pt>
                <c:pt idx="6">
                  <c:v>2010Q3</c:v>
                </c:pt>
                <c:pt idx="7">
                  <c:v>2010Q4</c:v>
                </c:pt>
              </c:strCache>
            </c:strRef>
          </c:cat>
          <c:val>
            <c:numRef>
              <c:f>'Data for graph'!$B$3:$I$3</c:f>
              <c:numCache>
                <c:formatCode>General</c:formatCode>
                <c:ptCount val="8"/>
                <c:pt idx="0">
                  <c:v>1.32</c:v>
                </c:pt>
                <c:pt idx="1">
                  <c:v>1.54</c:v>
                </c:pt>
                <c:pt idx="2">
                  <c:v>1.36</c:v>
                </c:pt>
                <c:pt idx="3">
                  <c:v>1.46</c:v>
                </c:pt>
                <c:pt idx="4">
                  <c:v>1.04</c:v>
                </c:pt>
                <c:pt idx="5">
                  <c:v>0.63000000000000189</c:v>
                </c:pt>
                <c:pt idx="6">
                  <c:v>1.05</c:v>
                </c:pt>
                <c:pt idx="7">
                  <c:v>1.26</c:v>
                </c:pt>
              </c:numCache>
            </c:numRef>
          </c:val>
        </c:ser>
        <c:ser>
          <c:idx val="2"/>
          <c:order val="2"/>
          <c:tx>
            <c:strRef>
              <c:f>'Data for graph'!$A$4</c:f>
              <c:strCache>
                <c:ptCount val="1"/>
                <c:pt idx="0">
                  <c:v>More than 500 beds</c:v>
                </c:pt>
              </c:strCache>
            </c:strRef>
          </c:tx>
          <c:spPr>
            <a:ln>
              <a:solidFill>
                <a:schemeClr val="tx2">
                  <a:lumMod val="60000"/>
                  <a:lumOff val="40000"/>
                </a:schemeClr>
              </a:solidFill>
            </a:ln>
          </c:spPr>
          <c:marker>
            <c:spPr>
              <a:solidFill>
                <a:schemeClr val="accent1"/>
              </a:solidFill>
              <a:ln>
                <a:solidFill>
                  <a:schemeClr val="tx2">
                    <a:lumMod val="60000"/>
                    <a:lumOff val="40000"/>
                  </a:schemeClr>
                </a:solidFill>
              </a:ln>
            </c:spPr>
          </c:marker>
          <c:cat>
            <c:strRef>
              <c:f>'Data for graph'!$B$1:$I$1</c:f>
              <c:strCache>
                <c:ptCount val="8"/>
                <c:pt idx="0">
                  <c:v>2009Q1</c:v>
                </c:pt>
                <c:pt idx="1">
                  <c:v>2009Q2</c:v>
                </c:pt>
                <c:pt idx="2">
                  <c:v>2009Q3</c:v>
                </c:pt>
                <c:pt idx="3">
                  <c:v>2009Q4</c:v>
                </c:pt>
                <c:pt idx="4">
                  <c:v>2010Q1</c:v>
                </c:pt>
                <c:pt idx="5">
                  <c:v>2010Q2</c:v>
                </c:pt>
                <c:pt idx="6">
                  <c:v>2010Q3</c:v>
                </c:pt>
                <c:pt idx="7">
                  <c:v>2010Q4</c:v>
                </c:pt>
              </c:strCache>
            </c:strRef>
          </c:cat>
          <c:val>
            <c:numRef>
              <c:f>'Data for graph'!$B$4:$I$4</c:f>
              <c:numCache>
                <c:formatCode>General</c:formatCode>
                <c:ptCount val="8"/>
                <c:pt idx="0">
                  <c:v>1.49</c:v>
                </c:pt>
                <c:pt idx="1">
                  <c:v>1.51</c:v>
                </c:pt>
                <c:pt idx="2">
                  <c:v>1.7000000000000022</c:v>
                </c:pt>
                <c:pt idx="3">
                  <c:v>1.47</c:v>
                </c:pt>
                <c:pt idx="4">
                  <c:v>1.24</c:v>
                </c:pt>
                <c:pt idx="5">
                  <c:v>1.7000000000000022</c:v>
                </c:pt>
                <c:pt idx="6">
                  <c:v>1.37</c:v>
                </c:pt>
                <c:pt idx="7">
                  <c:v>1.53</c:v>
                </c:pt>
              </c:numCache>
            </c:numRef>
          </c:val>
        </c:ser>
        <c:ser>
          <c:idx val="3"/>
          <c:order val="3"/>
          <c:tx>
            <c:strRef>
              <c:f>'Data for graph'!$A$5</c:f>
              <c:strCache>
                <c:ptCount val="1"/>
                <c:pt idx="0">
                  <c:v>State Total</c:v>
                </c:pt>
              </c:strCache>
            </c:strRef>
          </c:tx>
          <c:spPr>
            <a:ln w="38100">
              <a:solidFill>
                <a:schemeClr val="tx1"/>
              </a:solidFill>
            </a:ln>
          </c:spPr>
          <c:marker>
            <c:spPr>
              <a:solidFill>
                <a:schemeClr val="tx1"/>
              </a:solidFill>
            </c:spPr>
          </c:marker>
          <c:cat>
            <c:strRef>
              <c:f>'Data for graph'!$B$1:$I$1</c:f>
              <c:strCache>
                <c:ptCount val="8"/>
                <c:pt idx="0">
                  <c:v>2009Q1</c:v>
                </c:pt>
                <c:pt idx="1">
                  <c:v>2009Q2</c:v>
                </c:pt>
                <c:pt idx="2">
                  <c:v>2009Q3</c:v>
                </c:pt>
                <c:pt idx="3">
                  <c:v>2009Q4</c:v>
                </c:pt>
                <c:pt idx="4">
                  <c:v>2010Q1</c:v>
                </c:pt>
                <c:pt idx="5">
                  <c:v>2010Q2</c:v>
                </c:pt>
                <c:pt idx="6">
                  <c:v>2010Q3</c:v>
                </c:pt>
                <c:pt idx="7">
                  <c:v>2010Q4</c:v>
                </c:pt>
              </c:strCache>
            </c:strRef>
          </c:cat>
          <c:val>
            <c:numRef>
              <c:f>'Data for graph'!$B$5:$I$5</c:f>
              <c:numCache>
                <c:formatCode>General</c:formatCode>
                <c:ptCount val="8"/>
                <c:pt idx="0">
                  <c:v>1.42</c:v>
                </c:pt>
                <c:pt idx="1">
                  <c:v>1.57</c:v>
                </c:pt>
                <c:pt idx="2">
                  <c:v>1.57</c:v>
                </c:pt>
                <c:pt idx="3">
                  <c:v>1.31</c:v>
                </c:pt>
                <c:pt idx="4">
                  <c:v>1.06</c:v>
                </c:pt>
                <c:pt idx="5">
                  <c:v>1.25</c:v>
                </c:pt>
                <c:pt idx="6">
                  <c:v>1.1800000000000033</c:v>
                </c:pt>
                <c:pt idx="7">
                  <c:v>1.42</c:v>
                </c:pt>
              </c:numCache>
            </c:numRef>
          </c:val>
        </c:ser>
        <c:marker val="1"/>
        <c:axId val="67171072"/>
        <c:axId val="67173376"/>
      </c:lineChart>
      <c:catAx>
        <c:axId val="67171072"/>
        <c:scaling>
          <c:orientation val="minMax"/>
        </c:scaling>
        <c:axPos val="b"/>
        <c:title>
          <c:tx>
            <c:rich>
              <a:bodyPr/>
              <a:lstStyle/>
              <a:p>
                <a:pPr>
                  <a:defRPr sz="1000" b="1" i="0" u="none" strike="noStrike" baseline="0">
                    <a:solidFill>
                      <a:srgbClr val="000000"/>
                    </a:solidFill>
                    <a:latin typeface="Calibri"/>
                    <a:ea typeface="Calibri"/>
                    <a:cs typeface="Calibri"/>
                  </a:defRPr>
                </a:pPr>
                <a:r>
                  <a:rPr lang="en-US" dirty="0"/>
                  <a:t>Year and quarter of CLABSI event</a:t>
                </a:r>
              </a:p>
            </c:rich>
          </c:tx>
          <c:layout/>
        </c:title>
        <c:numFmt formatCode="General" sourceLinked="1"/>
        <c:tickLblPos val="nextTo"/>
        <c:crossAx val="67173376"/>
        <c:crosses val="autoZero"/>
        <c:auto val="1"/>
        <c:lblAlgn val="ctr"/>
        <c:lblOffset val="100"/>
      </c:catAx>
      <c:valAx>
        <c:axId val="67173376"/>
        <c:scaling>
          <c:orientation val="minMax"/>
        </c:scaling>
        <c:axPos val="l"/>
        <c:majorGridlines/>
        <c:title>
          <c:tx>
            <c:rich>
              <a:bodyPr/>
              <a:lstStyle/>
              <a:p>
                <a:pPr>
                  <a:defRPr sz="1400" b="1" i="0" u="none" strike="noStrike" baseline="0">
                    <a:solidFill>
                      <a:srgbClr val="000000"/>
                    </a:solidFill>
                    <a:latin typeface="Calibri"/>
                    <a:ea typeface="Calibri"/>
                    <a:cs typeface="Calibri"/>
                  </a:defRPr>
                </a:pPr>
                <a:r>
                  <a:rPr lang="en-US" sz="1400" dirty="0"/>
                  <a:t>CLABSI rate (per 1,000 central line </a:t>
                </a:r>
                <a:r>
                  <a:rPr lang="en-US" sz="1400" dirty="0" smtClean="0"/>
                  <a:t>days)</a:t>
                </a:r>
                <a:endParaRPr lang="en-US" sz="1400" dirty="0"/>
              </a:p>
            </c:rich>
          </c:tx>
          <c:layout/>
        </c:title>
        <c:numFmt formatCode="General" sourceLinked="1"/>
        <c:tickLblPos val="nextTo"/>
        <c:crossAx val="67171072"/>
        <c:crosses val="autoZero"/>
        <c:crossBetween val="between"/>
      </c:valAx>
    </c:plotArea>
    <c:legend>
      <c:legendPos val="r"/>
      <c:layout/>
      <c:txPr>
        <a:bodyPr/>
        <a:lstStyle/>
        <a:p>
          <a:pPr>
            <a:defRPr sz="1200"/>
          </a:pPr>
          <a:endParaRPr lang="en-US"/>
        </a:p>
      </c:txPr>
    </c:legend>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dirty="0"/>
              <a:t>If a patient had a temporary CL and a permanent CL, how many central line days are counted?</a:t>
            </a:r>
          </a:p>
        </c:rich>
      </c:tx>
      <c:layout/>
    </c:title>
    <c:plotArea>
      <c:layout>
        <c:manualLayout>
          <c:layoutTarget val="inner"/>
          <c:xMode val="edge"/>
          <c:yMode val="edge"/>
          <c:x val="0.10144171302309124"/>
          <c:y val="0.20355301477726276"/>
          <c:w val="0.83775149188008369"/>
          <c:h val="0.72508575126739294"/>
        </c:manualLayout>
      </c:layout>
      <c:pieChart>
        <c:varyColors val="1"/>
        <c:ser>
          <c:idx val="0"/>
          <c:order val="0"/>
          <c:dPt>
            <c:idx val="1"/>
            <c:explosion val="64"/>
          </c:dPt>
          <c:dLbls>
            <c:dLbl>
              <c:idx val="0"/>
              <c:layout>
                <c:manualLayout>
                  <c:x val="0.10265689437774302"/>
                  <c:y val="0.1014427283128071"/>
                </c:manualLayout>
              </c:layout>
              <c:showCatName val="1"/>
              <c:showPercent val="1"/>
            </c:dLbl>
            <c:dLbl>
              <c:idx val="1"/>
              <c:layout>
                <c:manualLayout>
                  <c:x val="5.8067808271538873E-2"/>
                  <c:y val="-0.2616995625546808"/>
                </c:manualLayout>
              </c:layout>
              <c:tx>
                <c:rich>
                  <a:bodyPr/>
                  <a:lstStyle/>
                  <a:p>
                    <a:r>
                      <a:rPr lang="en-US" sz="2400" dirty="0">
                        <a:solidFill>
                          <a:schemeClr val="bg1"/>
                        </a:solidFill>
                      </a:rPr>
                      <a:t>1 line
92%</a:t>
                    </a:r>
                  </a:p>
                </c:rich>
              </c:tx>
              <c:showCatName val="1"/>
              <c:showPercent val="1"/>
            </c:dLbl>
            <c:dLbl>
              <c:idx val="2"/>
              <c:layout>
                <c:manualLayout>
                  <c:x val="-0.19611560580823359"/>
                  <c:y val="0.13190187764990915"/>
                </c:manualLayout>
              </c:layout>
              <c:showCatName val="1"/>
              <c:showPercent val="1"/>
            </c:dLbl>
            <c:txPr>
              <a:bodyPr/>
              <a:lstStyle/>
              <a:p>
                <a:pPr>
                  <a:defRPr sz="1800" b="1"/>
                </a:pPr>
                <a:endParaRPr lang="en-US"/>
              </a:p>
            </c:txPr>
            <c:showCatName val="1"/>
            <c:showPercent val="1"/>
            <c:showLeaderLines val="1"/>
          </c:dLbls>
          <c:cat>
            <c:strRef>
              <c:f>Sheet1!$A$42:$A$44</c:f>
              <c:strCache>
                <c:ptCount val="3"/>
                <c:pt idx="0">
                  <c:v>2 lines</c:v>
                </c:pt>
                <c:pt idx="1">
                  <c:v>1 line</c:v>
                </c:pt>
                <c:pt idx="2">
                  <c:v>No response</c:v>
                </c:pt>
              </c:strCache>
            </c:strRef>
          </c:cat>
          <c:val>
            <c:numRef>
              <c:f>Sheet1!$B$42:$B$44</c:f>
              <c:numCache>
                <c:formatCode>General</c:formatCode>
                <c:ptCount val="3"/>
                <c:pt idx="0">
                  <c:v>1</c:v>
                </c:pt>
                <c:pt idx="1">
                  <c:v>34</c:v>
                </c:pt>
                <c:pt idx="2">
                  <c:v>2</c:v>
                </c:pt>
              </c:numCache>
            </c:numRef>
          </c:val>
        </c:ser>
        <c:dLbls>
          <c:showCatName val="1"/>
          <c:showPercent val="1"/>
        </c:dLbls>
        <c:firstSliceAng val="0"/>
      </c:pieChart>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800"/>
            </a:pPr>
            <a:r>
              <a:rPr lang="en-US" sz="2800"/>
              <a:t>If a patient had 2 separate central lines, how many central line days are counted?</a:t>
            </a:r>
          </a:p>
        </c:rich>
      </c:tx>
      <c:layout/>
    </c:title>
    <c:plotArea>
      <c:layout/>
      <c:pieChart>
        <c:varyColors val="1"/>
        <c:dLbls>
          <c:showCatName val="1"/>
          <c:showPercent val="1"/>
        </c:dLbls>
        <c:firstSliceAng val="0"/>
      </c:pieChart>
    </c:plotArea>
    <c:plotVisOnly val="1"/>
  </c:chart>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2800" dirty="0"/>
              <a:t>Will you count a central line that was removed earlier in the day?</a:t>
            </a:r>
          </a:p>
        </c:rich>
      </c:tx>
      <c:layout>
        <c:manualLayout>
          <c:xMode val="edge"/>
          <c:yMode val="edge"/>
          <c:x val="0.14694977448207344"/>
          <c:y val="0"/>
        </c:manualLayout>
      </c:layout>
    </c:title>
    <c:plotArea>
      <c:layout/>
      <c:barChart>
        <c:barDir val="bar"/>
        <c:grouping val="clustered"/>
        <c:ser>
          <c:idx val="0"/>
          <c:order val="0"/>
          <c:cat>
            <c:strRef>
              <c:f>Sheet1!$A$46:$A$47</c:f>
              <c:strCache>
                <c:ptCount val="2"/>
                <c:pt idx="0">
                  <c:v>Count the line</c:v>
                </c:pt>
                <c:pt idx="1">
                  <c:v>Don't count the line</c:v>
                </c:pt>
              </c:strCache>
            </c:strRef>
          </c:cat>
          <c:val>
            <c:numRef>
              <c:f>Sheet1!$B$46:$B$47</c:f>
              <c:numCache>
                <c:formatCode>General</c:formatCode>
                <c:ptCount val="2"/>
                <c:pt idx="0">
                  <c:v>5</c:v>
                </c:pt>
                <c:pt idx="1">
                  <c:v>32</c:v>
                </c:pt>
              </c:numCache>
            </c:numRef>
          </c:val>
        </c:ser>
        <c:gapWidth val="55"/>
        <c:axId val="68228992"/>
        <c:axId val="68230528"/>
      </c:barChart>
      <c:catAx>
        <c:axId val="68228992"/>
        <c:scaling>
          <c:orientation val="minMax"/>
        </c:scaling>
        <c:axPos val="l"/>
        <c:majorTickMark val="none"/>
        <c:tickLblPos val="nextTo"/>
        <c:txPr>
          <a:bodyPr/>
          <a:lstStyle/>
          <a:p>
            <a:pPr>
              <a:defRPr sz="1800"/>
            </a:pPr>
            <a:endParaRPr lang="en-US"/>
          </a:p>
        </c:txPr>
        <c:crossAx val="68230528"/>
        <c:crosses val="autoZero"/>
        <c:auto val="1"/>
        <c:lblAlgn val="ctr"/>
        <c:lblOffset val="100"/>
      </c:catAx>
      <c:valAx>
        <c:axId val="68230528"/>
        <c:scaling>
          <c:orientation val="minMax"/>
        </c:scaling>
        <c:axPos val="b"/>
        <c:numFmt formatCode="General" sourceLinked="1"/>
        <c:majorTickMark val="none"/>
        <c:tickLblPos val="nextTo"/>
        <c:crossAx val="68228992"/>
        <c:crosses val="autoZero"/>
        <c:crossBetween val="between"/>
      </c:valAx>
    </c:plotArea>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800" dirty="0"/>
              <a:t>Resolution of </a:t>
            </a:r>
            <a:r>
              <a:rPr lang="en-US" sz="2800" dirty="0" smtClean="0"/>
              <a:t>ambiguous cases -</a:t>
            </a:r>
            <a:endParaRPr lang="en-US" sz="2800" dirty="0"/>
          </a:p>
          <a:p>
            <a:pPr>
              <a:defRPr sz="2400"/>
            </a:pPr>
            <a:r>
              <a:rPr lang="en-US" sz="2800" dirty="0"/>
              <a:t>Who</a:t>
            </a:r>
            <a:r>
              <a:rPr lang="en-US" sz="2800" baseline="0" dirty="0"/>
              <a:t> makes the final decision?</a:t>
            </a:r>
            <a:endParaRPr lang="en-US" sz="2800" dirty="0"/>
          </a:p>
        </c:rich>
      </c:tx>
      <c:layout/>
    </c:title>
    <c:plotArea>
      <c:layout/>
      <c:barChart>
        <c:barDir val="bar"/>
        <c:grouping val="clustered"/>
        <c:ser>
          <c:idx val="0"/>
          <c:order val="0"/>
          <c:dLbls>
            <c:dLbl>
              <c:idx val="0"/>
              <c:layout>
                <c:manualLayout>
                  <c:x val="9.2142686709615635E-3"/>
                  <c:y val="4.1290700148967864E-3"/>
                </c:manualLayout>
              </c:layout>
              <c:showVal val="1"/>
            </c:dLbl>
            <c:dLbl>
              <c:idx val="1"/>
              <c:layout>
                <c:manualLayout>
                  <c:x val="6.0606060606060623E-3"/>
                  <c:y val="-9.3846208413137545E-3"/>
                </c:manualLayout>
              </c:layout>
              <c:showVal val="1"/>
            </c:dLbl>
            <c:dLbl>
              <c:idx val="2"/>
              <c:layout>
                <c:manualLayout>
                  <c:x val="1.4898950131233539E-2"/>
                  <c:y val="8.508547917996755E-3"/>
                </c:manualLayout>
              </c:layout>
              <c:showVal val="1"/>
            </c:dLbl>
            <c:dLbl>
              <c:idx val="3"/>
              <c:layout>
                <c:manualLayout>
                  <c:x val="9.5959198282033718E-3"/>
                  <c:y val="1.7517911612399801E-3"/>
                </c:manualLayout>
              </c:layout>
              <c:showVal val="1"/>
            </c:dLbl>
            <c:txPr>
              <a:bodyPr/>
              <a:lstStyle/>
              <a:p>
                <a:pPr>
                  <a:defRPr sz="2000"/>
                </a:pPr>
                <a:endParaRPr lang="en-US"/>
              </a:p>
            </c:txPr>
            <c:showVal val="1"/>
          </c:dLbls>
          <c:cat>
            <c:strRef>
              <c:f>Sheet1!$A$33:$A$36</c:f>
              <c:strCache>
                <c:ptCount val="4"/>
                <c:pt idx="0">
                  <c:v>Infection Preventionist</c:v>
                </c:pt>
                <c:pt idx="1">
                  <c:v>Other facility IP consult</c:v>
                </c:pt>
                <c:pt idx="2">
                  <c:v>ID Physician or Dept</c:v>
                </c:pt>
                <c:pt idx="3">
                  <c:v>Hospital Epidemiologist</c:v>
                </c:pt>
              </c:strCache>
            </c:strRef>
          </c:cat>
          <c:val>
            <c:numRef>
              <c:f>Sheet1!$B$33:$B$36</c:f>
              <c:numCache>
                <c:formatCode>General</c:formatCode>
                <c:ptCount val="4"/>
                <c:pt idx="0">
                  <c:v>31</c:v>
                </c:pt>
                <c:pt idx="1">
                  <c:v>7</c:v>
                </c:pt>
                <c:pt idx="2">
                  <c:v>8</c:v>
                </c:pt>
                <c:pt idx="3">
                  <c:v>5</c:v>
                </c:pt>
              </c:numCache>
            </c:numRef>
          </c:val>
        </c:ser>
        <c:dLbls>
          <c:showVal val="1"/>
        </c:dLbls>
        <c:gapWidth val="95"/>
        <c:axId val="68365696"/>
        <c:axId val="68371584"/>
      </c:barChart>
      <c:catAx>
        <c:axId val="68365696"/>
        <c:scaling>
          <c:orientation val="minMax"/>
        </c:scaling>
        <c:axPos val="l"/>
        <c:majorTickMark val="none"/>
        <c:tickLblPos val="nextTo"/>
        <c:txPr>
          <a:bodyPr/>
          <a:lstStyle/>
          <a:p>
            <a:pPr>
              <a:defRPr sz="1600"/>
            </a:pPr>
            <a:endParaRPr lang="en-US"/>
          </a:p>
        </c:txPr>
        <c:crossAx val="68371584"/>
        <c:crosses val="autoZero"/>
        <c:auto val="1"/>
        <c:lblAlgn val="ctr"/>
        <c:lblOffset val="100"/>
      </c:catAx>
      <c:valAx>
        <c:axId val="68371584"/>
        <c:scaling>
          <c:orientation val="minMax"/>
        </c:scaling>
        <c:delete val="1"/>
        <c:axPos val="b"/>
        <c:numFmt formatCode="General" sourceLinked="1"/>
        <c:tickLblPos val="none"/>
        <c:crossAx val="68365696"/>
        <c:crosses val="autoZero"/>
        <c:crossBetween val="between"/>
      </c:valAx>
    </c:plotArea>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dirty="0"/>
              <a:t>Application of CDC</a:t>
            </a:r>
            <a:r>
              <a:rPr lang="en-US" sz="2400" baseline="0" dirty="0"/>
              <a:t>/NHSN Definition of CLABSI</a:t>
            </a:r>
            <a:endParaRPr lang="en-US" sz="2400" dirty="0"/>
          </a:p>
        </c:rich>
      </c:tx>
      <c:layout>
        <c:manualLayout>
          <c:xMode val="edge"/>
          <c:yMode val="edge"/>
          <c:x val="0.11989296636085627"/>
          <c:y val="0"/>
        </c:manualLayout>
      </c:layout>
    </c:title>
    <c:plotArea>
      <c:layout/>
      <c:pieChart>
        <c:varyColors val="1"/>
        <c:ser>
          <c:idx val="0"/>
          <c:order val="0"/>
          <c:dLbls>
            <c:dLbl>
              <c:idx val="0"/>
              <c:layout>
                <c:manualLayout>
                  <c:x val="-0.20747899058489278"/>
                  <c:y val="-0.22435064935064919"/>
                </c:manualLayout>
              </c:layout>
              <c:tx>
                <c:rich>
                  <a:bodyPr/>
                  <a:lstStyle/>
                  <a:p>
                    <a:pPr>
                      <a:defRPr sz="1800">
                        <a:solidFill>
                          <a:schemeClr val="bg1"/>
                        </a:solidFill>
                      </a:defRPr>
                    </a:pPr>
                    <a:r>
                      <a:rPr lang="en-US" sz="2000" b="1" dirty="0"/>
                      <a:t>Very consistently
86%</a:t>
                    </a:r>
                  </a:p>
                </c:rich>
              </c:tx>
              <c:spPr/>
              <c:showCatName val="1"/>
              <c:showPercent val="1"/>
            </c:dLbl>
            <c:dLbl>
              <c:idx val="3"/>
              <c:layout>
                <c:manualLayout>
                  <c:x val="0.25102615040092463"/>
                  <c:y val="4.2412312097351502E-2"/>
                </c:manualLayout>
              </c:layout>
              <c:showCatName val="1"/>
              <c:showPercent val="1"/>
            </c:dLbl>
            <c:txPr>
              <a:bodyPr/>
              <a:lstStyle/>
              <a:p>
                <a:pPr>
                  <a:defRPr sz="1800"/>
                </a:pPr>
                <a:endParaRPr lang="en-US"/>
              </a:p>
            </c:txPr>
            <c:showCatName val="1"/>
            <c:showPercent val="1"/>
            <c:showLeaderLines val="1"/>
          </c:dLbls>
          <c:cat>
            <c:strRef>
              <c:f>Sheet1!$A$49:$A$52</c:f>
              <c:strCache>
                <c:ptCount val="4"/>
                <c:pt idx="0">
                  <c:v>Very consistently</c:v>
                </c:pt>
                <c:pt idx="1">
                  <c:v>Very inconsistently</c:v>
                </c:pt>
                <c:pt idx="2">
                  <c:v>Consistently </c:v>
                </c:pt>
                <c:pt idx="3">
                  <c:v>No response</c:v>
                </c:pt>
              </c:strCache>
            </c:strRef>
          </c:cat>
          <c:val>
            <c:numRef>
              <c:f>Sheet1!$B$49:$B$52</c:f>
              <c:numCache>
                <c:formatCode>General</c:formatCode>
                <c:ptCount val="4"/>
                <c:pt idx="0">
                  <c:v>81</c:v>
                </c:pt>
                <c:pt idx="1">
                  <c:v>10</c:v>
                </c:pt>
                <c:pt idx="2">
                  <c:v>2</c:v>
                </c:pt>
                <c:pt idx="3">
                  <c:v>1</c:v>
                </c:pt>
              </c:numCache>
            </c:numRef>
          </c:val>
        </c:ser>
        <c:dLbls>
          <c:showCatName val="1"/>
          <c:showPercent val="1"/>
        </c:dLbls>
        <c:firstSliceAng val="0"/>
      </c:pieChart>
    </c:plotArea>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800"/>
            </a:pPr>
            <a:r>
              <a:rPr lang="en-US" sz="3200" dirty="0" smtClean="0"/>
              <a:t>Methods for Training</a:t>
            </a:r>
            <a:r>
              <a:rPr lang="en-US" sz="3200" baseline="0" dirty="0" smtClean="0"/>
              <a:t> </a:t>
            </a:r>
            <a:r>
              <a:rPr lang="en-US" sz="3200" baseline="0" dirty="0"/>
              <a:t>for Data Collectors</a:t>
            </a:r>
            <a:endParaRPr lang="en-US" sz="3200" dirty="0"/>
          </a:p>
        </c:rich>
      </c:tx>
      <c:layout/>
    </c:title>
    <c:plotArea>
      <c:layout/>
      <c:barChart>
        <c:barDir val="bar"/>
        <c:grouping val="clustered"/>
        <c:ser>
          <c:idx val="0"/>
          <c:order val="0"/>
          <c:cat>
            <c:strRef>
              <c:f>Sheet1!$A$53:$A$59</c:f>
              <c:strCache>
                <c:ptCount val="7"/>
                <c:pt idx="0">
                  <c:v>Annual competency skills review</c:v>
                </c:pt>
                <c:pt idx="1">
                  <c:v>Staff orientation</c:v>
                </c:pt>
                <c:pt idx="2">
                  <c:v>Ongoing staff education</c:v>
                </c:pt>
                <c:pt idx="3">
                  <c:v>Use NHSN materials</c:v>
                </c:pt>
                <c:pt idx="4">
                  <c:v>Corporate webinars</c:v>
                </c:pt>
                <c:pt idx="5">
                  <c:v>APIC Webinars</c:v>
                </c:pt>
                <c:pt idx="6">
                  <c:v>No training</c:v>
                </c:pt>
              </c:strCache>
            </c:strRef>
          </c:cat>
          <c:val>
            <c:numRef>
              <c:f>Sheet1!$B$53:$B$59</c:f>
              <c:numCache>
                <c:formatCode>General</c:formatCode>
                <c:ptCount val="7"/>
                <c:pt idx="0">
                  <c:v>7</c:v>
                </c:pt>
                <c:pt idx="1">
                  <c:v>7</c:v>
                </c:pt>
                <c:pt idx="2">
                  <c:v>7</c:v>
                </c:pt>
                <c:pt idx="3">
                  <c:v>6</c:v>
                </c:pt>
                <c:pt idx="4">
                  <c:v>3</c:v>
                </c:pt>
                <c:pt idx="5">
                  <c:v>1</c:v>
                </c:pt>
                <c:pt idx="6">
                  <c:v>9</c:v>
                </c:pt>
              </c:numCache>
            </c:numRef>
          </c:val>
        </c:ser>
        <c:gapWidth val="75"/>
        <c:overlap val="-25"/>
        <c:axId val="68316544"/>
        <c:axId val="68334720"/>
      </c:barChart>
      <c:catAx>
        <c:axId val="68316544"/>
        <c:scaling>
          <c:orientation val="minMax"/>
        </c:scaling>
        <c:axPos val="l"/>
        <c:majorTickMark val="none"/>
        <c:tickLblPos val="nextTo"/>
        <c:txPr>
          <a:bodyPr/>
          <a:lstStyle/>
          <a:p>
            <a:pPr>
              <a:defRPr sz="1600"/>
            </a:pPr>
            <a:endParaRPr lang="en-US"/>
          </a:p>
        </c:txPr>
        <c:crossAx val="68334720"/>
        <c:crosses val="autoZero"/>
        <c:auto val="1"/>
        <c:lblAlgn val="ctr"/>
        <c:lblOffset val="100"/>
      </c:catAx>
      <c:valAx>
        <c:axId val="68334720"/>
        <c:scaling>
          <c:orientation val="minMax"/>
        </c:scaling>
        <c:axPos val="b"/>
        <c:numFmt formatCode="General" sourceLinked="1"/>
        <c:majorTickMark val="none"/>
        <c:tickLblPos val="nextTo"/>
        <c:spPr>
          <a:ln w="9525">
            <a:noFill/>
          </a:ln>
        </c:spPr>
        <c:crossAx val="68316544"/>
        <c:crosses val="autoZero"/>
        <c:crossBetween val="between"/>
      </c:valAx>
      <c:spPr>
        <a:noFill/>
        <a:ln w="25400">
          <a:noFill/>
        </a:ln>
      </c:spPr>
    </c:plotArea>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400"/>
            </a:pPr>
            <a:r>
              <a:rPr lang="en-US" sz="2800" dirty="0"/>
              <a:t>Quality Control </a:t>
            </a:r>
            <a:r>
              <a:rPr lang="en-US" sz="2800" dirty="0" smtClean="0"/>
              <a:t>of </a:t>
            </a:r>
            <a:r>
              <a:rPr lang="en-US" sz="2800" dirty="0"/>
              <a:t>Data</a:t>
            </a:r>
          </a:p>
        </c:rich>
      </c:tx>
      <c:layout/>
    </c:title>
    <c:plotArea>
      <c:layout/>
      <c:barChart>
        <c:barDir val="bar"/>
        <c:grouping val="clustered"/>
        <c:ser>
          <c:idx val="0"/>
          <c:order val="0"/>
          <c:cat>
            <c:strRef>
              <c:f>Sheet1!$A$61:$A$64</c:f>
              <c:strCache>
                <c:ptCount val="4"/>
                <c:pt idx="0">
                  <c:v>Multiple review of same data</c:v>
                </c:pt>
                <c:pt idx="1">
                  <c:v>Collect using 2 methods</c:v>
                </c:pt>
                <c:pt idx="2">
                  <c:v>No quality control activities</c:v>
                </c:pt>
                <c:pt idx="3">
                  <c:v>Unknown</c:v>
                </c:pt>
              </c:strCache>
            </c:strRef>
          </c:cat>
          <c:val>
            <c:numRef>
              <c:f>Sheet1!$B$61:$B$64</c:f>
              <c:numCache>
                <c:formatCode>General</c:formatCode>
                <c:ptCount val="4"/>
                <c:pt idx="0">
                  <c:v>13</c:v>
                </c:pt>
                <c:pt idx="1">
                  <c:v>8</c:v>
                </c:pt>
                <c:pt idx="2">
                  <c:v>2</c:v>
                </c:pt>
                <c:pt idx="3">
                  <c:v>14</c:v>
                </c:pt>
              </c:numCache>
            </c:numRef>
          </c:val>
        </c:ser>
        <c:axId val="68440832"/>
        <c:axId val="68442368"/>
      </c:barChart>
      <c:catAx>
        <c:axId val="68440832"/>
        <c:scaling>
          <c:orientation val="minMax"/>
        </c:scaling>
        <c:axPos val="l"/>
        <c:majorTickMark val="none"/>
        <c:tickLblPos val="nextTo"/>
        <c:txPr>
          <a:bodyPr/>
          <a:lstStyle/>
          <a:p>
            <a:pPr>
              <a:defRPr sz="1800"/>
            </a:pPr>
            <a:endParaRPr lang="en-US"/>
          </a:p>
        </c:txPr>
        <c:crossAx val="68442368"/>
        <c:crosses val="autoZero"/>
        <c:auto val="1"/>
        <c:lblAlgn val="ctr"/>
        <c:lblOffset val="100"/>
      </c:catAx>
      <c:valAx>
        <c:axId val="68442368"/>
        <c:scaling>
          <c:orientation val="minMax"/>
        </c:scaling>
        <c:axPos val="b"/>
        <c:numFmt formatCode="General" sourceLinked="1"/>
        <c:majorTickMark val="none"/>
        <c:tickLblPos val="nextTo"/>
        <c:crossAx val="68440832"/>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1" i="0" baseline="0" dirty="0"/>
              <a:t>CLABSI rate by </a:t>
            </a:r>
            <a:r>
              <a:rPr lang="en-US" sz="1800" b="1" i="0" baseline="0" dirty="0" err="1"/>
              <a:t>bedsize</a:t>
            </a:r>
            <a:r>
              <a:rPr lang="en-US" sz="1800" b="1" i="0" baseline="0" dirty="0"/>
              <a:t> category and quarter, Virginia, 2009-2010</a:t>
            </a:r>
            <a:endParaRPr lang="en-US" dirty="0"/>
          </a:p>
        </c:rich>
      </c:tx>
      <c:layout/>
    </c:title>
    <c:plotArea>
      <c:layout/>
      <c:lineChart>
        <c:grouping val="standard"/>
        <c:ser>
          <c:idx val="0"/>
          <c:order val="0"/>
          <c:tx>
            <c:strRef>
              <c:f>'Data for graph'!$A$2</c:f>
              <c:strCache>
                <c:ptCount val="1"/>
                <c:pt idx="0">
                  <c:v>200 beds or fewer</c:v>
                </c:pt>
              </c:strCache>
            </c:strRef>
          </c:tx>
          <c:spPr>
            <a:ln>
              <a:solidFill>
                <a:schemeClr val="accent2"/>
              </a:solidFill>
            </a:ln>
          </c:spPr>
          <c:marker>
            <c:spPr>
              <a:solidFill>
                <a:schemeClr val="accent2"/>
              </a:solidFill>
              <a:ln>
                <a:solidFill>
                  <a:schemeClr val="accent2"/>
                </a:solidFill>
              </a:ln>
            </c:spPr>
          </c:marker>
          <c:cat>
            <c:strRef>
              <c:f>'Data for graph'!$B$1:$I$1</c:f>
              <c:strCache>
                <c:ptCount val="8"/>
                <c:pt idx="0">
                  <c:v>2009Q1</c:v>
                </c:pt>
                <c:pt idx="1">
                  <c:v>2009Q2</c:v>
                </c:pt>
                <c:pt idx="2">
                  <c:v>2009Q3</c:v>
                </c:pt>
                <c:pt idx="3">
                  <c:v>2009Q4</c:v>
                </c:pt>
                <c:pt idx="4">
                  <c:v>2010Q1</c:v>
                </c:pt>
                <c:pt idx="5">
                  <c:v>2010Q2</c:v>
                </c:pt>
                <c:pt idx="6">
                  <c:v>2010Q3</c:v>
                </c:pt>
                <c:pt idx="7">
                  <c:v>2010Q4</c:v>
                </c:pt>
              </c:strCache>
            </c:strRef>
          </c:cat>
          <c:val>
            <c:numRef>
              <c:f>'Data for graph'!$B$2:$I$2</c:f>
              <c:numCache>
                <c:formatCode>General</c:formatCode>
                <c:ptCount val="8"/>
                <c:pt idx="0">
                  <c:v>1.4</c:v>
                </c:pt>
                <c:pt idx="1">
                  <c:v>1.84</c:v>
                </c:pt>
                <c:pt idx="2">
                  <c:v>1.62</c:v>
                </c:pt>
                <c:pt idx="3">
                  <c:v>0.43000000000000038</c:v>
                </c:pt>
                <c:pt idx="4">
                  <c:v>0.52</c:v>
                </c:pt>
                <c:pt idx="5">
                  <c:v>1.08</c:v>
                </c:pt>
                <c:pt idx="6">
                  <c:v>0.82000000000000062</c:v>
                </c:pt>
                <c:pt idx="7">
                  <c:v>1.41</c:v>
                </c:pt>
              </c:numCache>
            </c:numRef>
          </c:val>
        </c:ser>
        <c:ser>
          <c:idx val="1"/>
          <c:order val="1"/>
          <c:tx>
            <c:strRef>
              <c:f>'Data for graph'!$A$3</c:f>
              <c:strCache>
                <c:ptCount val="1"/>
                <c:pt idx="0">
                  <c:v>201 to 500 beds</c:v>
                </c:pt>
              </c:strCache>
            </c:strRef>
          </c:tx>
          <c:spPr>
            <a:ln>
              <a:solidFill>
                <a:srgbClr val="FFC000"/>
              </a:solidFill>
            </a:ln>
          </c:spPr>
          <c:marker>
            <c:spPr>
              <a:solidFill>
                <a:srgbClr val="FFC000"/>
              </a:solidFill>
              <a:ln>
                <a:solidFill>
                  <a:srgbClr val="FFC000"/>
                </a:solidFill>
              </a:ln>
            </c:spPr>
          </c:marker>
          <c:cat>
            <c:strRef>
              <c:f>'Data for graph'!$B$1:$I$1</c:f>
              <c:strCache>
                <c:ptCount val="8"/>
                <c:pt idx="0">
                  <c:v>2009Q1</c:v>
                </c:pt>
                <c:pt idx="1">
                  <c:v>2009Q2</c:v>
                </c:pt>
                <c:pt idx="2">
                  <c:v>2009Q3</c:v>
                </c:pt>
                <c:pt idx="3">
                  <c:v>2009Q4</c:v>
                </c:pt>
                <c:pt idx="4">
                  <c:v>2010Q1</c:v>
                </c:pt>
                <c:pt idx="5">
                  <c:v>2010Q2</c:v>
                </c:pt>
                <c:pt idx="6">
                  <c:v>2010Q3</c:v>
                </c:pt>
                <c:pt idx="7">
                  <c:v>2010Q4</c:v>
                </c:pt>
              </c:strCache>
            </c:strRef>
          </c:cat>
          <c:val>
            <c:numRef>
              <c:f>'Data for graph'!$B$3:$I$3</c:f>
              <c:numCache>
                <c:formatCode>General</c:formatCode>
                <c:ptCount val="8"/>
                <c:pt idx="0">
                  <c:v>1.32</c:v>
                </c:pt>
                <c:pt idx="1">
                  <c:v>1.54</c:v>
                </c:pt>
                <c:pt idx="2">
                  <c:v>1.36</c:v>
                </c:pt>
                <c:pt idx="3">
                  <c:v>1.46</c:v>
                </c:pt>
                <c:pt idx="4">
                  <c:v>1.04</c:v>
                </c:pt>
                <c:pt idx="5">
                  <c:v>0.63000000000000211</c:v>
                </c:pt>
                <c:pt idx="6">
                  <c:v>1.05</c:v>
                </c:pt>
                <c:pt idx="7">
                  <c:v>1.26</c:v>
                </c:pt>
              </c:numCache>
            </c:numRef>
          </c:val>
        </c:ser>
        <c:ser>
          <c:idx val="2"/>
          <c:order val="2"/>
          <c:tx>
            <c:strRef>
              <c:f>'Data for graph'!$A$4</c:f>
              <c:strCache>
                <c:ptCount val="1"/>
                <c:pt idx="0">
                  <c:v>More than 500 beds</c:v>
                </c:pt>
              </c:strCache>
            </c:strRef>
          </c:tx>
          <c:spPr>
            <a:ln>
              <a:solidFill>
                <a:schemeClr val="tx2">
                  <a:lumMod val="60000"/>
                  <a:lumOff val="40000"/>
                </a:schemeClr>
              </a:solidFill>
            </a:ln>
          </c:spPr>
          <c:marker>
            <c:spPr>
              <a:solidFill>
                <a:schemeClr val="accent1"/>
              </a:solidFill>
              <a:ln>
                <a:solidFill>
                  <a:schemeClr val="tx2">
                    <a:lumMod val="60000"/>
                    <a:lumOff val="40000"/>
                  </a:schemeClr>
                </a:solidFill>
              </a:ln>
            </c:spPr>
          </c:marker>
          <c:cat>
            <c:strRef>
              <c:f>'Data for graph'!$B$1:$I$1</c:f>
              <c:strCache>
                <c:ptCount val="8"/>
                <c:pt idx="0">
                  <c:v>2009Q1</c:v>
                </c:pt>
                <c:pt idx="1">
                  <c:v>2009Q2</c:v>
                </c:pt>
                <c:pt idx="2">
                  <c:v>2009Q3</c:v>
                </c:pt>
                <c:pt idx="3">
                  <c:v>2009Q4</c:v>
                </c:pt>
                <c:pt idx="4">
                  <c:v>2010Q1</c:v>
                </c:pt>
                <c:pt idx="5">
                  <c:v>2010Q2</c:v>
                </c:pt>
                <c:pt idx="6">
                  <c:v>2010Q3</c:v>
                </c:pt>
                <c:pt idx="7">
                  <c:v>2010Q4</c:v>
                </c:pt>
              </c:strCache>
            </c:strRef>
          </c:cat>
          <c:val>
            <c:numRef>
              <c:f>'Data for graph'!$B$4:$I$4</c:f>
              <c:numCache>
                <c:formatCode>General</c:formatCode>
                <c:ptCount val="8"/>
                <c:pt idx="0">
                  <c:v>1.49</c:v>
                </c:pt>
                <c:pt idx="1">
                  <c:v>1.51</c:v>
                </c:pt>
                <c:pt idx="2">
                  <c:v>1.7000000000000008</c:v>
                </c:pt>
                <c:pt idx="3">
                  <c:v>1.47</c:v>
                </c:pt>
                <c:pt idx="4">
                  <c:v>1.24</c:v>
                </c:pt>
                <c:pt idx="5">
                  <c:v>1.7000000000000008</c:v>
                </c:pt>
                <c:pt idx="6">
                  <c:v>1.37</c:v>
                </c:pt>
                <c:pt idx="7">
                  <c:v>1.53</c:v>
                </c:pt>
              </c:numCache>
            </c:numRef>
          </c:val>
        </c:ser>
        <c:ser>
          <c:idx val="3"/>
          <c:order val="3"/>
          <c:tx>
            <c:strRef>
              <c:f>'Data for graph'!$A$5</c:f>
              <c:strCache>
                <c:ptCount val="1"/>
                <c:pt idx="0">
                  <c:v>State Total</c:v>
                </c:pt>
              </c:strCache>
            </c:strRef>
          </c:tx>
          <c:spPr>
            <a:ln w="38100">
              <a:solidFill>
                <a:schemeClr val="tx1"/>
              </a:solidFill>
            </a:ln>
          </c:spPr>
          <c:marker>
            <c:spPr>
              <a:solidFill>
                <a:schemeClr val="tx1"/>
              </a:solidFill>
            </c:spPr>
          </c:marker>
          <c:cat>
            <c:strRef>
              <c:f>'Data for graph'!$B$1:$I$1</c:f>
              <c:strCache>
                <c:ptCount val="8"/>
                <c:pt idx="0">
                  <c:v>2009Q1</c:v>
                </c:pt>
                <c:pt idx="1">
                  <c:v>2009Q2</c:v>
                </c:pt>
                <c:pt idx="2">
                  <c:v>2009Q3</c:v>
                </c:pt>
                <c:pt idx="3">
                  <c:v>2009Q4</c:v>
                </c:pt>
                <c:pt idx="4">
                  <c:v>2010Q1</c:v>
                </c:pt>
                <c:pt idx="5">
                  <c:v>2010Q2</c:v>
                </c:pt>
                <c:pt idx="6">
                  <c:v>2010Q3</c:v>
                </c:pt>
                <c:pt idx="7">
                  <c:v>2010Q4</c:v>
                </c:pt>
              </c:strCache>
            </c:strRef>
          </c:cat>
          <c:val>
            <c:numRef>
              <c:f>'Data for graph'!$B$5:$I$5</c:f>
              <c:numCache>
                <c:formatCode>General</c:formatCode>
                <c:ptCount val="8"/>
                <c:pt idx="0">
                  <c:v>1.42</c:v>
                </c:pt>
                <c:pt idx="1">
                  <c:v>1.57</c:v>
                </c:pt>
                <c:pt idx="2">
                  <c:v>1.57</c:v>
                </c:pt>
                <c:pt idx="3">
                  <c:v>1.31</c:v>
                </c:pt>
                <c:pt idx="4">
                  <c:v>1.06</c:v>
                </c:pt>
                <c:pt idx="5">
                  <c:v>1.25</c:v>
                </c:pt>
                <c:pt idx="6">
                  <c:v>1.1800000000000037</c:v>
                </c:pt>
                <c:pt idx="7">
                  <c:v>1.42</c:v>
                </c:pt>
              </c:numCache>
            </c:numRef>
          </c:val>
        </c:ser>
        <c:marker val="1"/>
        <c:axId val="67602304"/>
        <c:axId val="67617152"/>
      </c:lineChart>
      <c:catAx>
        <c:axId val="67602304"/>
        <c:scaling>
          <c:orientation val="minMax"/>
        </c:scaling>
        <c:axPos val="b"/>
        <c:title>
          <c:tx>
            <c:rich>
              <a:bodyPr/>
              <a:lstStyle/>
              <a:p>
                <a:pPr>
                  <a:defRPr sz="1000" b="1" i="0" u="none" strike="noStrike" baseline="0">
                    <a:solidFill>
                      <a:srgbClr val="000000"/>
                    </a:solidFill>
                    <a:latin typeface="Calibri"/>
                    <a:ea typeface="Calibri"/>
                    <a:cs typeface="Calibri"/>
                  </a:defRPr>
                </a:pPr>
                <a:r>
                  <a:rPr lang="en-US" dirty="0"/>
                  <a:t>Year and quarter of CLABSI event</a:t>
                </a:r>
              </a:p>
            </c:rich>
          </c:tx>
          <c:layout/>
        </c:title>
        <c:numFmt formatCode="General" sourceLinked="1"/>
        <c:tickLblPos val="nextTo"/>
        <c:crossAx val="67617152"/>
        <c:crosses val="autoZero"/>
        <c:auto val="1"/>
        <c:lblAlgn val="ctr"/>
        <c:lblOffset val="100"/>
      </c:catAx>
      <c:valAx>
        <c:axId val="67617152"/>
        <c:scaling>
          <c:orientation val="minMax"/>
        </c:scaling>
        <c:axPos val="l"/>
        <c:majorGridlines/>
        <c:title>
          <c:tx>
            <c:rich>
              <a:bodyPr/>
              <a:lstStyle/>
              <a:p>
                <a:pPr>
                  <a:defRPr sz="1200" b="1" i="0" u="none" strike="noStrike" baseline="0">
                    <a:solidFill>
                      <a:srgbClr val="000000"/>
                    </a:solidFill>
                    <a:latin typeface="Calibri"/>
                    <a:ea typeface="Calibri"/>
                    <a:cs typeface="Calibri"/>
                  </a:defRPr>
                </a:pPr>
                <a:r>
                  <a:rPr lang="en-US" sz="1200" dirty="0"/>
                  <a:t>CLABSI rate (per 1,000 central line days</a:t>
                </a:r>
              </a:p>
            </c:rich>
          </c:tx>
          <c:layout/>
        </c:title>
        <c:numFmt formatCode="General" sourceLinked="1"/>
        <c:tickLblPos val="nextTo"/>
        <c:crossAx val="67602304"/>
        <c:crosses val="autoZero"/>
        <c:crossBetween val="between"/>
      </c:valAx>
    </c:plotArea>
    <c:legend>
      <c:legendPos val="r"/>
      <c:layout/>
    </c:legend>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3200" dirty="0"/>
              <a:t>Number of </a:t>
            </a:r>
            <a:r>
              <a:rPr lang="en-US" sz="3200" dirty="0" smtClean="0"/>
              <a:t>ICUs Per Hospital</a:t>
            </a:r>
            <a:endParaRPr lang="en-US" sz="3200" dirty="0"/>
          </a:p>
        </c:rich>
      </c:tx>
      <c:layout/>
    </c:title>
    <c:plotArea>
      <c:layout/>
      <c:pieChart>
        <c:varyColors val="1"/>
        <c:ser>
          <c:idx val="0"/>
          <c:order val="0"/>
          <c:dLbls>
            <c:dLbl>
              <c:idx val="0"/>
              <c:layout>
                <c:manualLayout>
                  <c:x val="-0.21633310457752436"/>
                  <c:y val="-0.14566858196779467"/>
                </c:manualLayout>
              </c:layout>
              <c:tx>
                <c:rich>
                  <a:bodyPr/>
                  <a:lstStyle/>
                  <a:p>
                    <a:r>
                      <a:rPr lang="en-US" dirty="0" smtClean="0"/>
                      <a:t>One </a:t>
                    </a:r>
                    <a:r>
                      <a:rPr lang="en-US" dirty="0"/>
                      <a:t>ICU
62%</a:t>
                    </a:r>
                  </a:p>
                </c:rich>
              </c:tx>
              <c:showCatName val="1"/>
              <c:showPercent val="1"/>
            </c:dLbl>
            <c:dLbl>
              <c:idx val="1"/>
              <c:layout>
                <c:manualLayout>
                  <c:x val="0.21160363842134422"/>
                  <c:y val="1.3716570901610286E-2"/>
                </c:manualLayout>
              </c:layout>
              <c:showCatName val="1"/>
              <c:showPercent val="1"/>
            </c:dLbl>
            <c:dLbl>
              <c:idx val="2"/>
              <c:layout>
                <c:manualLayout>
                  <c:x val="0.10954321076837872"/>
                  <c:y val="0.20994431439313344"/>
                </c:manualLayout>
              </c:layout>
              <c:showCatName val="1"/>
              <c:showPercent val="1"/>
            </c:dLbl>
            <c:txPr>
              <a:bodyPr/>
              <a:lstStyle/>
              <a:p>
                <a:pPr>
                  <a:defRPr sz="2400" b="1">
                    <a:solidFill>
                      <a:schemeClr val="bg1">
                        <a:lumMod val="95000"/>
                      </a:schemeClr>
                    </a:solidFill>
                  </a:defRPr>
                </a:pPr>
                <a:endParaRPr lang="en-US"/>
              </a:p>
            </c:txPr>
            <c:showCatName val="1"/>
            <c:showPercent val="1"/>
            <c:showLeaderLines val="1"/>
          </c:dLbls>
          <c:cat>
            <c:strRef>
              <c:f>Sheet1!$A$2:$A$4</c:f>
              <c:strCache>
                <c:ptCount val="3"/>
                <c:pt idx="0">
                  <c:v>Only one ICU</c:v>
                </c:pt>
                <c:pt idx="1">
                  <c:v>2-5 ICUs</c:v>
                </c:pt>
                <c:pt idx="2">
                  <c:v>6 ICUs</c:v>
                </c:pt>
              </c:strCache>
            </c:strRef>
          </c:cat>
          <c:val>
            <c:numRef>
              <c:f>Sheet1!$B$2:$B$4</c:f>
              <c:numCache>
                <c:formatCode>General</c:formatCode>
                <c:ptCount val="3"/>
                <c:pt idx="0">
                  <c:v>23</c:v>
                </c:pt>
                <c:pt idx="1">
                  <c:v>9</c:v>
                </c:pt>
                <c:pt idx="2">
                  <c:v>5</c:v>
                </c:pt>
              </c:numCache>
            </c:numRef>
          </c:val>
        </c:ser>
        <c:dLbls>
          <c:showCatName val="1"/>
          <c:showPercent val="1"/>
        </c:dLbls>
        <c:firstSliceAng val="0"/>
      </c:pieChart>
    </c:plotArea>
    <c:plotVisOnly val="1"/>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800"/>
            </a:pPr>
            <a:r>
              <a:rPr lang="en-US" sz="2800"/>
              <a:t>Common ICU Types</a:t>
            </a:r>
          </a:p>
        </c:rich>
      </c:tx>
      <c:layout/>
    </c:title>
    <c:plotArea>
      <c:layout/>
      <c:barChart>
        <c:barDir val="col"/>
        <c:grouping val="clustered"/>
        <c:ser>
          <c:idx val="0"/>
          <c:order val="0"/>
          <c:cat>
            <c:strRef>
              <c:f>Sheet1!$A$7:$A$9</c:f>
              <c:strCache>
                <c:ptCount val="3"/>
                <c:pt idx="0">
                  <c:v>Med/Surg</c:v>
                </c:pt>
                <c:pt idx="1">
                  <c:v>Med/Cardiac</c:v>
                </c:pt>
                <c:pt idx="2">
                  <c:v>Cardiothoracic</c:v>
                </c:pt>
              </c:strCache>
            </c:strRef>
          </c:cat>
          <c:val>
            <c:numRef>
              <c:f>Sheet1!$B$7:$B$9</c:f>
              <c:numCache>
                <c:formatCode>General</c:formatCode>
                <c:ptCount val="3"/>
                <c:pt idx="0">
                  <c:v>30</c:v>
                </c:pt>
                <c:pt idx="1">
                  <c:v>12</c:v>
                </c:pt>
                <c:pt idx="2">
                  <c:v>11</c:v>
                </c:pt>
              </c:numCache>
            </c:numRef>
          </c:val>
        </c:ser>
        <c:gapWidth val="100"/>
        <c:axId val="67751296"/>
        <c:axId val="67638400"/>
      </c:barChart>
      <c:catAx>
        <c:axId val="67751296"/>
        <c:scaling>
          <c:orientation val="minMax"/>
        </c:scaling>
        <c:axPos val="b"/>
        <c:tickLblPos val="nextTo"/>
        <c:txPr>
          <a:bodyPr/>
          <a:lstStyle/>
          <a:p>
            <a:pPr>
              <a:defRPr sz="1600"/>
            </a:pPr>
            <a:endParaRPr lang="en-US"/>
          </a:p>
        </c:txPr>
        <c:crossAx val="67638400"/>
        <c:crosses val="autoZero"/>
        <c:auto val="1"/>
        <c:lblAlgn val="ctr"/>
        <c:lblOffset val="100"/>
      </c:catAx>
      <c:valAx>
        <c:axId val="67638400"/>
        <c:scaling>
          <c:orientation val="minMax"/>
        </c:scaling>
        <c:axPos val="l"/>
        <c:numFmt formatCode="General" sourceLinked="1"/>
        <c:tickLblPos val="nextTo"/>
        <c:crossAx val="67751296"/>
        <c:crosses val="autoZero"/>
        <c:crossBetween val="between"/>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800"/>
            </a:pPr>
            <a:r>
              <a:rPr lang="en-US" sz="2800"/>
              <a:t>Collection of Patient Days and Central Line Days</a:t>
            </a:r>
          </a:p>
        </c:rich>
      </c:tx>
      <c:layout>
        <c:manualLayout>
          <c:xMode val="edge"/>
          <c:yMode val="edge"/>
          <c:x val="0.1526301790401203"/>
          <c:y val="0"/>
        </c:manualLayout>
      </c:layout>
    </c:title>
    <c:plotArea>
      <c:layout/>
      <c:pieChart>
        <c:varyColors val="1"/>
        <c:ser>
          <c:idx val="0"/>
          <c:order val="0"/>
          <c:dLbls>
            <c:dLbl>
              <c:idx val="0"/>
              <c:layout>
                <c:manualLayout>
                  <c:x val="-8.7673591582302215E-2"/>
                  <c:y val="0.12881984860588078"/>
                </c:manualLayout>
              </c:layout>
              <c:showPercent val="1"/>
            </c:dLbl>
            <c:dLbl>
              <c:idx val="1"/>
              <c:layout>
                <c:manualLayout>
                  <c:x val="-0.1192889365391826"/>
                  <c:y val="-0.20034367986610371"/>
                </c:manualLayout>
              </c:layout>
              <c:showPercent val="1"/>
            </c:dLbl>
            <c:dLbl>
              <c:idx val="2"/>
              <c:layout>
                <c:manualLayout>
                  <c:x val="0.15128784683164634"/>
                  <c:y val="-4.3784472593099803E-3"/>
                </c:manualLayout>
              </c:layout>
              <c:showPercent val="1"/>
            </c:dLbl>
            <c:txPr>
              <a:bodyPr/>
              <a:lstStyle/>
              <a:p>
                <a:pPr>
                  <a:defRPr sz="2400" b="1">
                    <a:solidFill>
                      <a:schemeClr val="bg1"/>
                    </a:solidFill>
                  </a:defRPr>
                </a:pPr>
                <a:endParaRPr lang="en-US"/>
              </a:p>
            </c:txPr>
            <c:showPercent val="1"/>
            <c:showLeaderLines val="1"/>
          </c:dLbls>
          <c:cat>
            <c:strRef>
              <c:f>Sheet1!$A$12:$A$14</c:f>
              <c:strCache>
                <c:ptCount val="3"/>
                <c:pt idx="0">
                  <c:v>Electronic only</c:v>
                </c:pt>
                <c:pt idx="1">
                  <c:v>Manual only</c:v>
                </c:pt>
                <c:pt idx="2">
                  <c:v>Combination</c:v>
                </c:pt>
              </c:strCache>
            </c:strRef>
          </c:cat>
          <c:val>
            <c:numRef>
              <c:f>Sheet1!$B$12:$B$14</c:f>
              <c:numCache>
                <c:formatCode>General</c:formatCode>
                <c:ptCount val="3"/>
                <c:pt idx="0">
                  <c:v>8</c:v>
                </c:pt>
                <c:pt idx="1">
                  <c:v>12</c:v>
                </c:pt>
                <c:pt idx="2">
                  <c:v>17</c:v>
                </c:pt>
              </c:numCache>
            </c:numRef>
          </c:val>
        </c:ser>
        <c:dLbls>
          <c:showPercent val="1"/>
        </c:dLbls>
        <c:firstSliceAng val="0"/>
      </c:pieChart>
    </c:plotArea>
    <c:legend>
      <c:legendPos val="r"/>
      <c:layout/>
      <c:txPr>
        <a:bodyPr/>
        <a:lstStyle/>
        <a:p>
          <a:pPr>
            <a:defRPr sz="2400"/>
          </a:pPr>
          <a:endParaRPr lang="en-US"/>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800"/>
            </a:pPr>
            <a:r>
              <a:rPr lang="en-US" sz="2800" dirty="0"/>
              <a:t>Manual</a:t>
            </a:r>
            <a:r>
              <a:rPr lang="en-US" sz="2800" baseline="0" dirty="0"/>
              <a:t> Collection of </a:t>
            </a:r>
            <a:r>
              <a:rPr lang="en-US" sz="2800" baseline="0" dirty="0" smtClean="0"/>
              <a:t>Patient Days - Who Collects Them?</a:t>
            </a:r>
            <a:endParaRPr lang="en-US" sz="2800" dirty="0"/>
          </a:p>
        </c:rich>
      </c:tx>
      <c:layout/>
    </c:title>
    <c:plotArea>
      <c:layout/>
      <c:barChart>
        <c:barDir val="bar"/>
        <c:grouping val="clustered"/>
        <c:ser>
          <c:idx val="0"/>
          <c:order val="0"/>
          <c:dLbls>
            <c:txPr>
              <a:bodyPr/>
              <a:lstStyle/>
              <a:p>
                <a:pPr>
                  <a:defRPr sz="2400"/>
                </a:pPr>
                <a:endParaRPr lang="en-US"/>
              </a:p>
            </c:txPr>
            <c:showVal val="1"/>
          </c:dLbls>
          <c:cat>
            <c:strRef>
              <c:f>Sheet1!$A$16:$A$23</c:f>
              <c:strCache>
                <c:ptCount val="8"/>
                <c:pt idx="0">
                  <c:v>Infection Preventionist</c:v>
                </c:pt>
                <c:pt idx="1">
                  <c:v>Charge Nurse</c:v>
                </c:pt>
                <c:pt idx="2">
                  <c:v>ICU Nurse</c:v>
                </c:pt>
                <c:pt idx="3">
                  <c:v>ICU Manager</c:v>
                </c:pt>
                <c:pt idx="4">
                  <c:v>Secretary</c:v>
                </c:pt>
                <c:pt idx="5">
                  <c:v>Nursing Supervisor</c:v>
                </c:pt>
                <c:pt idx="6">
                  <c:v>Accounting/Finance</c:v>
                </c:pt>
                <c:pt idx="7">
                  <c:v>Quality</c:v>
                </c:pt>
              </c:strCache>
            </c:strRef>
          </c:cat>
          <c:val>
            <c:numRef>
              <c:f>Sheet1!$B$16:$B$23</c:f>
              <c:numCache>
                <c:formatCode>General</c:formatCode>
                <c:ptCount val="8"/>
                <c:pt idx="0">
                  <c:v>9</c:v>
                </c:pt>
                <c:pt idx="1">
                  <c:v>5</c:v>
                </c:pt>
                <c:pt idx="2">
                  <c:v>3</c:v>
                </c:pt>
                <c:pt idx="3">
                  <c:v>3</c:v>
                </c:pt>
                <c:pt idx="4">
                  <c:v>2</c:v>
                </c:pt>
                <c:pt idx="5">
                  <c:v>1</c:v>
                </c:pt>
                <c:pt idx="6">
                  <c:v>1</c:v>
                </c:pt>
                <c:pt idx="7">
                  <c:v>1</c:v>
                </c:pt>
              </c:numCache>
            </c:numRef>
          </c:val>
        </c:ser>
        <c:dLbls>
          <c:showVal val="1"/>
        </c:dLbls>
        <c:axId val="67940352"/>
        <c:axId val="67941888"/>
      </c:barChart>
      <c:catAx>
        <c:axId val="67940352"/>
        <c:scaling>
          <c:orientation val="minMax"/>
        </c:scaling>
        <c:axPos val="l"/>
        <c:majorTickMark val="none"/>
        <c:tickLblPos val="nextTo"/>
        <c:txPr>
          <a:bodyPr/>
          <a:lstStyle/>
          <a:p>
            <a:pPr>
              <a:defRPr sz="2400"/>
            </a:pPr>
            <a:endParaRPr lang="en-US"/>
          </a:p>
        </c:txPr>
        <c:crossAx val="67941888"/>
        <c:crosses val="autoZero"/>
        <c:auto val="1"/>
        <c:lblAlgn val="ctr"/>
        <c:lblOffset val="100"/>
      </c:catAx>
      <c:valAx>
        <c:axId val="67941888"/>
        <c:scaling>
          <c:orientation val="minMax"/>
        </c:scaling>
        <c:delete val="1"/>
        <c:axPos val="b"/>
        <c:numFmt formatCode="General" sourceLinked="1"/>
        <c:tickLblPos val="none"/>
        <c:crossAx val="67940352"/>
        <c:crosses val="autoZero"/>
        <c:crossBetween val="between"/>
      </c:valAx>
    </c:plotArea>
    <c:plotVisOnly val="1"/>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800"/>
            </a:pPr>
            <a:r>
              <a:rPr lang="en-US" sz="2800" dirty="0"/>
              <a:t>Manual </a:t>
            </a:r>
            <a:r>
              <a:rPr lang="en-US" sz="2800" dirty="0" smtClean="0"/>
              <a:t>Collection </a:t>
            </a:r>
            <a:r>
              <a:rPr lang="en-US" sz="2800" dirty="0"/>
              <a:t>of Central Line Days - Who </a:t>
            </a:r>
            <a:r>
              <a:rPr lang="en-US" sz="2800" dirty="0" smtClean="0"/>
              <a:t>Collect</a:t>
            </a:r>
            <a:r>
              <a:rPr lang="en-US" sz="2800" baseline="0" dirty="0" smtClean="0"/>
              <a:t>s Them?</a:t>
            </a:r>
            <a:endParaRPr lang="en-US" sz="2800" dirty="0"/>
          </a:p>
        </c:rich>
      </c:tx>
      <c:layout/>
    </c:title>
    <c:plotArea>
      <c:layout/>
      <c:barChart>
        <c:barDir val="bar"/>
        <c:grouping val="clustered"/>
        <c:ser>
          <c:idx val="0"/>
          <c:order val="0"/>
          <c:cat>
            <c:strRef>
              <c:f>Sheet1!$A$25:$A$31</c:f>
              <c:strCache>
                <c:ptCount val="7"/>
                <c:pt idx="0">
                  <c:v>Infection Preventionist</c:v>
                </c:pt>
                <c:pt idx="1">
                  <c:v>Charge Nurse</c:v>
                </c:pt>
                <c:pt idx="2">
                  <c:v>ICU Nurse</c:v>
                </c:pt>
                <c:pt idx="3">
                  <c:v>ICU Manager</c:v>
                </c:pt>
                <c:pt idx="4">
                  <c:v>Secretary</c:v>
                </c:pt>
                <c:pt idx="5">
                  <c:v>Quality</c:v>
                </c:pt>
                <c:pt idx="6">
                  <c:v>Nurse Tech</c:v>
                </c:pt>
              </c:strCache>
            </c:strRef>
          </c:cat>
          <c:val>
            <c:numRef>
              <c:f>Sheet1!$B$25:$B$31</c:f>
              <c:numCache>
                <c:formatCode>General</c:formatCode>
                <c:ptCount val="7"/>
                <c:pt idx="0">
                  <c:v>11</c:v>
                </c:pt>
                <c:pt idx="1">
                  <c:v>11</c:v>
                </c:pt>
                <c:pt idx="2">
                  <c:v>8</c:v>
                </c:pt>
                <c:pt idx="3">
                  <c:v>2</c:v>
                </c:pt>
                <c:pt idx="4">
                  <c:v>3</c:v>
                </c:pt>
                <c:pt idx="5">
                  <c:v>1</c:v>
                </c:pt>
                <c:pt idx="6">
                  <c:v>1</c:v>
                </c:pt>
              </c:numCache>
            </c:numRef>
          </c:val>
        </c:ser>
        <c:axId val="67986560"/>
        <c:axId val="67988096"/>
      </c:barChart>
      <c:catAx>
        <c:axId val="67986560"/>
        <c:scaling>
          <c:orientation val="minMax"/>
        </c:scaling>
        <c:axPos val="l"/>
        <c:majorTickMark val="none"/>
        <c:tickLblPos val="nextTo"/>
        <c:txPr>
          <a:bodyPr/>
          <a:lstStyle/>
          <a:p>
            <a:pPr>
              <a:defRPr sz="2000"/>
            </a:pPr>
            <a:endParaRPr lang="en-US"/>
          </a:p>
        </c:txPr>
        <c:crossAx val="67988096"/>
        <c:crosses val="autoZero"/>
        <c:auto val="1"/>
        <c:lblAlgn val="ctr"/>
        <c:lblOffset val="100"/>
      </c:catAx>
      <c:valAx>
        <c:axId val="67988096"/>
        <c:scaling>
          <c:orientation val="minMax"/>
        </c:scaling>
        <c:axPos val="b"/>
        <c:numFmt formatCode="General" sourceLinked="1"/>
        <c:majorTickMark val="none"/>
        <c:tickLblPos val="nextTo"/>
        <c:crossAx val="67986560"/>
        <c:crosses val="autoZero"/>
        <c:crossBetween val="between"/>
      </c:valAx>
    </c:plotArea>
    <c:plotVisOnly val="1"/>
  </c:chart>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400"/>
            </a:pPr>
            <a:r>
              <a:rPr lang="en-US" sz="2800" dirty="0"/>
              <a:t>Method </a:t>
            </a:r>
            <a:r>
              <a:rPr lang="en-US" sz="2800" dirty="0" smtClean="0"/>
              <a:t>Used </a:t>
            </a:r>
            <a:r>
              <a:rPr lang="en-US" sz="2800" dirty="0"/>
              <a:t>to Collect Central Line Days</a:t>
            </a:r>
          </a:p>
        </c:rich>
      </c:tx>
      <c:layout/>
    </c:title>
    <c:plotArea>
      <c:layout/>
      <c:barChart>
        <c:barDir val="bar"/>
        <c:grouping val="clustered"/>
        <c:ser>
          <c:idx val="0"/>
          <c:order val="0"/>
          <c:cat>
            <c:strRef>
              <c:f>Sheet1!$A$67:$A$69</c:f>
              <c:strCache>
                <c:ptCount val="3"/>
                <c:pt idx="0">
                  <c:v># of pts on unit with one or more central lines at the same time each day</c:v>
                </c:pt>
                <c:pt idx="1">
                  <c:v>Total # of central lines during the day</c:v>
                </c:pt>
                <c:pt idx="2">
                  <c:v>Electronic methods (unspecified)</c:v>
                </c:pt>
              </c:strCache>
            </c:strRef>
          </c:cat>
          <c:val>
            <c:numRef>
              <c:f>Sheet1!$B$67:$B$69</c:f>
              <c:numCache>
                <c:formatCode>General</c:formatCode>
                <c:ptCount val="3"/>
                <c:pt idx="0">
                  <c:v>32</c:v>
                </c:pt>
                <c:pt idx="1">
                  <c:v>4</c:v>
                </c:pt>
                <c:pt idx="2">
                  <c:v>2</c:v>
                </c:pt>
              </c:numCache>
            </c:numRef>
          </c:val>
        </c:ser>
        <c:axId val="68004096"/>
        <c:axId val="68042752"/>
      </c:barChart>
      <c:catAx>
        <c:axId val="68004096"/>
        <c:scaling>
          <c:orientation val="minMax"/>
        </c:scaling>
        <c:axPos val="l"/>
        <c:majorTickMark val="none"/>
        <c:tickLblPos val="nextTo"/>
        <c:txPr>
          <a:bodyPr/>
          <a:lstStyle/>
          <a:p>
            <a:pPr>
              <a:defRPr sz="1800"/>
            </a:pPr>
            <a:endParaRPr lang="en-US"/>
          </a:p>
        </c:txPr>
        <c:crossAx val="68042752"/>
        <c:crosses val="autoZero"/>
        <c:auto val="1"/>
        <c:lblAlgn val="ctr"/>
        <c:lblOffset val="100"/>
      </c:catAx>
      <c:valAx>
        <c:axId val="68042752"/>
        <c:scaling>
          <c:orientation val="minMax"/>
        </c:scaling>
        <c:axPos val="b"/>
        <c:numFmt formatCode="General" sourceLinked="1"/>
        <c:majorTickMark val="none"/>
        <c:tickLblPos val="nextTo"/>
        <c:crossAx val="68004096"/>
        <c:crosses val="autoZero"/>
        <c:crossBetween val="between"/>
      </c:valAx>
      <c:spPr>
        <a:noFill/>
        <a:ln w="25400">
          <a:noFill/>
        </a:ln>
      </c:spPr>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800"/>
            </a:pPr>
            <a:r>
              <a:rPr lang="en-US" sz="2800"/>
              <a:t>If a patient had 2 separate central lines, how many central line days are counted?</a:t>
            </a:r>
          </a:p>
        </c:rich>
      </c:tx>
      <c:layout/>
    </c:title>
    <c:plotArea>
      <c:layout/>
      <c:pieChart>
        <c:varyColors val="1"/>
        <c:ser>
          <c:idx val="0"/>
          <c:order val="0"/>
          <c:dPt>
            <c:idx val="1"/>
            <c:explosion val="58"/>
          </c:dPt>
          <c:dLbls>
            <c:dLbl>
              <c:idx val="0"/>
              <c:layout>
                <c:manualLayout>
                  <c:x val="0.17325421822272224"/>
                  <c:y val="9.1855080614923146E-2"/>
                </c:manualLayout>
              </c:layout>
              <c:showCatName val="1"/>
              <c:showPercent val="1"/>
            </c:dLbl>
            <c:dLbl>
              <c:idx val="1"/>
              <c:layout>
                <c:manualLayout>
                  <c:x val="0.16772646662410443"/>
                  <c:y val="-0.23411124512489154"/>
                </c:manualLayout>
              </c:layout>
              <c:spPr/>
              <c:txPr>
                <a:bodyPr/>
                <a:lstStyle/>
                <a:p>
                  <a:pPr>
                    <a:defRPr sz="2400" b="1">
                      <a:solidFill>
                        <a:schemeClr val="bg1"/>
                      </a:solidFill>
                    </a:defRPr>
                  </a:pPr>
                  <a:endParaRPr lang="en-US"/>
                </a:p>
              </c:txPr>
              <c:showCatName val="1"/>
              <c:showPercent val="1"/>
            </c:dLbl>
            <c:dLbl>
              <c:idx val="2"/>
              <c:layout>
                <c:manualLayout>
                  <c:x val="-8.8681179558437545E-2"/>
                  <c:y val="3.8060811629315648E-2"/>
                </c:manualLayout>
              </c:layout>
              <c:showCatName val="1"/>
              <c:showPercent val="1"/>
            </c:dLbl>
            <c:txPr>
              <a:bodyPr/>
              <a:lstStyle/>
              <a:p>
                <a:pPr>
                  <a:defRPr sz="1800" b="1"/>
                </a:pPr>
                <a:endParaRPr lang="en-US"/>
              </a:p>
            </c:txPr>
            <c:showCatName val="1"/>
            <c:showPercent val="1"/>
            <c:showLeaderLines val="1"/>
          </c:dLbls>
          <c:cat>
            <c:strRef>
              <c:f>Sheet1!$A$38:$A$40</c:f>
              <c:strCache>
                <c:ptCount val="3"/>
                <c:pt idx="0">
                  <c:v>2 lines </c:v>
                </c:pt>
                <c:pt idx="1">
                  <c:v>1 line</c:v>
                </c:pt>
                <c:pt idx="2">
                  <c:v>No response</c:v>
                </c:pt>
              </c:strCache>
            </c:strRef>
          </c:cat>
          <c:val>
            <c:numRef>
              <c:f>Sheet1!$B$38:$B$40</c:f>
              <c:numCache>
                <c:formatCode>General</c:formatCode>
                <c:ptCount val="3"/>
                <c:pt idx="0">
                  <c:v>3</c:v>
                </c:pt>
                <c:pt idx="1">
                  <c:v>33</c:v>
                </c:pt>
                <c:pt idx="2">
                  <c:v>1</c:v>
                </c:pt>
              </c:numCache>
            </c:numRef>
          </c:val>
        </c:ser>
        <c:dLbls>
          <c:showCatName val="1"/>
          <c:showPercent val="1"/>
        </c:dLbls>
        <c:firstSliceAng val="0"/>
      </c:pieChart>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EEAFDB-2609-4315-9AE5-2B00A9A77783}" type="doc">
      <dgm:prSet loTypeId="urn:diagrams.loki3.com/VaryingWidthList+Icon" loCatId="list" qsTypeId="urn:microsoft.com/office/officeart/2005/8/quickstyle/simple1" qsCatId="simple" csTypeId="urn:microsoft.com/office/officeart/2005/8/colors/accent1_2" csCatId="accent1" phldr="1"/>
      <dgm:spPr/>
    </dgm:pt>
    <dgm:pt modelId="{8922E801-4916-4285-B7AA-393BC8771E76}">
      <dgm:prSet phldrT="[Text]" custT="1">
        <dgm:style>
          <a:lnRef idx="1">
            <a:schemeClr val="accent2"/>
          </a:lnRef>
          <a:fillRef idx="2">
            <a:schemeClr val="accent2"/>
          </a:fillRef>
          <a:effectRef idx="1">
            <a:schemeClr val="accent2"/>
          </a:effectRef>
          <a:fontRef idx="minor">
            <a:schemeClr val="dk1"/>
          </a:fontRef>
        </dgm:style>
      </dgm:prSet>
      <dgm:spPr/>
      <dgm:t>
        <a:bodyPr/>
        <a:lstStyle/>
        <a:p>
          <a:pPr algn="l"/>
          <a:r>
            <a:rPr lang="en-US" sz="2800" dirty="0" smtClean="0">
              <a:solidFill>
                <a:schemeClr val="tx1"/>
              </a:solidFill>
            </a:rPr>
            <a:t>James is admitted today at 5 am and a </a:t>
          </a:r>
          <a:r>
            <a:rPr lang="en-US" sz="2800" dirty="0" err="1" smtClean="0">
              <a:solidFill>
                <a:schemeClr val="tx1"/>
              </a:solidFill>
            </a:rPr>
            <a:t>subclavian</a:t>
          </a:r>
          <a:r>
            <a:rPr lang="en-US" sz="2800" dirty="0" smtClean="0">
              <a:solidFill>
                <a:schemeClr val="tx1"/>
              </a:solidFill>
            </a:rPr>
            <a:t> central line is inserted. At noon today, one central line day is counted.</a:t>
          </a:r>
          <a:endParaRPr lang="en-US" sz="2800" dirty="0">
            <a:solidFill>
              <a:schemeClr val="tx1"/>
            </a:solidFill>
          </a:endParaRPr>
        </a:p>
      </dgm:t>
    </dgm:pt>
    <dgm:pt modelId="{01CA1239-E2CA-45FE-9A6D-AFAAAA34D1E4}" type="parTrans" cxnId="{DA9E6BFB-35A0-4694-B8E8-2B53A226375F}">
      <dgm:prSet/>
      <dgm:spPr/>
      <dgm:t>
        <a:bodyPr/>
        <a:lstStyle/>
        <a:p>
          <a:endParaRPr lang="en-US" sz="3200">
            <a:solidFill>
              <a:schemeClr val="tx1"/>
            </a:solidFill>
          </a:endParaRPr>
        </a:p>
      </dgm:t>
    </dgm:pt>
    <dgm:pt modelId="{282B5B2D-DC6C-4808-87DB-F1F7765A570E}" type="sibTrans" cxnId="{DA9E6BFB-35A0-4694-B8E8-2B53A226375F}">
      <dgm:prSet/>
      <dgm:spPr/>
      <dgm:t>
        <a:bodyPr/>
        <a:lstStyle/>
        <a:p>
          <a:endParaRPr lang="en-US" sz="3200">
            <a:solidFill>
              <a:schemeClr val="tx1"/>
            </a:solidFill>
          </a:endParaRPr>
        </a:p>
      </dgm:t>
    </dgm:pt>
    <dgm:pt modelId="{71A52F4E-3890-4533-824A-943E36BCE8E6}">
      <dgm:prSet phldrT="[Text]" custT="1">
        <dgm:style>
          <a:lnRef idx="1">
            <a:schemeClr val="accent2"/>
          </a:lnRef>
          <a:fillRef idx="2">
            <a:schemeClr val="accent2"/>
          </a:fillRef>
          <a:effectRef idx="1">
            <a:schemeClr val="accent2"/>
          </a:effectRef>
          <a:fontRef idx="minor">
            <a:schemeClr val="dk1"/>
          </a:fontRef>
        </dgm:style>
      </dgm:prSet>
      <dgm:spPr/>
      <dgm:t>
        <a:bodyPr/>
        <a:lstStyle/>
        <a:p>
          <a:pPr algn="l"/>
          <a:r>
            <a:rPr lang="en-US" sz="2800" dirty="0" smtClean="0">
              <a:solidFill>
                <a:schemeClr val="tx1"/>
              </a:solidFill>
            </a:rPr>
            <a:t>Gretchen was admitted 2 weeks ago.  Today she has both a PICC line and a femoral central line. At noon today, one central line day is counted.</a:t>
          </a:r>
          <a:endParaRPr lang="en-US" sz="2800" dirty="0">
            <a:solidFill>
              <a:schemeClr val="tx1"/>
            </a:solidFill>
          </a:endParaRPr>
        </a:p>
      </dgm:t>
    </dgm:pt>
    <dgm:pt modelId="{5E9277DA-8702-431B-843A-C03CF5CCE916}" type="parTrans" cxnId="{D8DCC60B-3839-49E0-A870-D21AC9FAD008}">
      <dgm:prSet/>
      <dgm:spPr/>
      <dgm:t>
        <a:bodyPr/>
        <a:lstStyle/>
        <a:p>
          <a:endParaRPr lang="en-US" sz="3200">
            <a:solidFill>
              <a:schemeClr val="tx1"/>
            </a:solidFill>
          </a:endParaRPr>
        </a:p>
      </dgm:t>
    </dgm:pt>
    <dgm:pt modelId="{654C2990-0447-471C-B557-64B9111C0BB8}" type="sibTrans" cxnId="{D8DCC60B-3839-49E0-A870-D21AC9FAD008}">
      <dgm:prSet/>
      <dgm:spPr/>
      <dgm:t>
        <a:bodyPr/>
        <a:lstStyle/>
        <a:p>
          <a:endParaRPr lang="en-US" sz="3200">
            <a:solidFill>
              <a:schemeClr val="tx1"/>
            </a:solidFill>
          </a:endParaRPr>
        </a:p>
      </dgm:t>
    </dgm:pt>
    <dgm:pt modelId="{AD73C351-D664-489D-9219-68D86A8CDE99}" type="pres">
      <dgm:prSet presAssocID="{50EEAFDB-2609-4315-9AE5-2B00A9A77783}" presName="Name0" presStyleCnt="0">
        <dgm:presLayoutVars>
          <dgm:resizeHandles/>
        </dgm:presLayoutVars>
      </dgm:prSet>
      <dgm:spPr/>
    </dgm:pt>
    <dgm:pt modelId="{B7F7C2EB-9E08-45F5-A722-492AB9B3FCA5}" type="pres">
      <dgm:prSet presAssocID="{8922E801-4916-4285-B7AA-393BC8771E76}" presName="text" presStyleLbl="node1" presStyleIdx="0" presStyleCnt="2" custScaleX="229745" custScaleY="68130" custLinFactNeighborX="-2101" custLinFactNeighborY="-50">
        <dgm:presLayoutVars>
          <dgm:bulletEnabled val="1"/>
        </dgm:presLayoutVars>
      </dgm:prSet>
      <dgm:spPr/>
      <dgm:t>
        <a:bodyPr/>
        <a:lstStyle/>
        <a:p>
          <a:endParaRPr lang="en-US"/>
        </a:p>
      </dgm:t>
    </dgm:pt>
    <dgm:pt modelId="{5058890B-4E04-4415-91F7-17782CFC2548}" type="pres">
      <dgm:prSet presAssocID="{282B5B2D-DC6C-4808-87DB-F1F7765A570E}" presName="space" presStyleCnt="0"/>
      <dgm:spPr/>
    </dgm:pt>
    <dgm:pt modelId="{6D01952B-AEA5-4E15-9559-E13E05338C34}" type="pres">
      <dgm:prSet presAssocID="{71A52F4E-3890-4533-824A-943E36BCE8E6}" presName="text" presStyleLbl="node1" presStyleIdx="1" presStyleCnt="2" custScaleX="190257" custScaleY="58548" custLinFactNeighborX="-13500" custLinFactNeighborY="-3921">
        <dgm:presLayoutVars>
          <dgm:bulletEnabled val="1"/>
        </dgm:presLayoutVars>
      </dgm:prSet>
      <dgm:spPr/>
      <dgm:t>
        <a:bodyPr/>
        <a:lstStyle/>
        <a:p>
          <a:endParaRPr lang="en-US"/>
        </a:p>
      </dgm:t>
    </dgm:pt>
  </dgm:ptLst>
  <dgm:cxnLst>
    <dgm:cxn modelId="{DA9E6BFB-35A0-4694-B8E8-2B53A226375F}" srcId="{50EEAFDB-2609-4315-9AE5-2B00A9A77783}" destId="{8922E801-4916-4285-B7AA-393BC8771E76}" srcOrd="0" destOrd="0" parTransId="{01CA1239-E2CA-45FE-9A6D-AFAAAA34D1E4}" sibTransId="{282B5B2D-DC6C-4808-87DB-F1F7765A570E}"/>
    <dgm:cxn modelId="{B6B3A0D5-3389-4948-8D25-EBA0E3CFCE6A}" type="presOf" srcId="{8922E801-4916-4285-B7AA-393BC8771E76}" destId="{B7F7C2EB-9E08-45F5-A722-492AB9B3FCA5}" srcOrd="0" destOrd="0" presId="urn:diagrams.loki3.com/VaryingWidthList+Icon"/>
    <dgm:cxn modelId="{A9830B3F-7683-4D2E-A72F-95B153C27BB2}" type="presOf" srcId="{50EEAFDB-2609-4315-9AE5-2B00A9A77783}" destId="{AD73C351-D664-489D-9219-68D86A8CDE99}" srcOrd="0" destOrd="0" presId="urn:diagrams.loki3.com/VaryingWidthList+Icon"/>
    <dgm:cxn modelId="{65F9B96D-C538-4626-8B49-60783ABB6463}" type="presOf" srcId="{71A52F4E-3890-4533-824A-943E36BCE8E6}" destId="{6D01952B-AEA5-4E15-9559-E13E05338C34}" srcOrd="0" destOrd="0" presId="urn:diagrams.loki3.com/VaryingWidthList+Icon"/>
    <dgm:cxn modelId="{D8DCC60B-3839-49E0-A870-D21AC9FAD008}" srcId="{50EEAFDB-2609-4315-9AE5-2B00A9A77783}" destId="{71A52F4E-3890-4533-824A-943E36BCE8E6}" srcOrd="1" destOrd="0" parTransId="{5E9277DA-8702-431B-843A-C03CF5CCE916}" sibTransId="{654C2990-0447-471C-B557-64B9111C0BB8}"/>
    <dgm:cxn modelId="{A355AB24-482F-40F4-8F28-A45EB3DA8ECA}" type="presParOf" srcId="{AD73C351-D664-489D-9219-68D86A8CDE99}" destId="{B7F7C2EB-9E08-45F5-A722-492AB9B3FCA5}" srcOrd="0" destOrd="0" presId="urn:diagrams.loki3.com/VaryingWidthList+Icon"/>
    <dgm:cxn modelId="{0CC56424-4CCB-432B-8E51-40795AD75B93}" type="presParOf" srcId="{AD73C351-D664-489D-9219-68D86A8CDE99}" destId="{5058890B-4E04-4415-91F7-17782CFC2548}" srcOrd="1" destOrd="0" presId="urn:diagrams.loki3.com/VaryingWidthList+Icon"/>
    <dgm:cxn modelId="{865B15DC-CB46-47C2-9FAB-4D05991DA172}" type="presParOf" srcId="{AD73C351-D664-489D-9219-68D86A8CDE99}" destId="{6D01952B-AEA5-4E15-9559-E13E05338C34}" srcOrd="2" destOrd="0" presId="urn:diagrams.loki3.com/VaryingWidthList+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F7C2EB-9E08-45F5-A722-492AB9B3FCA5}">
      <dsp:nvSpPr>
        <dsp:cNvPr id="0" name=""/>
        <dsp:cNvSpPr/>
      </dsp:nvSpPr>
      <dsp:spPr>
        <a:xfrm>
          <a:off x="0" y="1531"/>
          <a:ext cx="8001000" cy="1969628"/>
        </a:xfrm>
        <a:prstGeom prst="rect">
          <a:avLst/>
        </a:prstGeom>
        <a:gradFill rotWithShape="1">
          <a:gsLst>
            <a:gs pos="0">
              <a:schemeClr val="accent2">
                <a:tint val="1000"/>
                <a:satMod val="255000"/>
              </a:schemeClr>
            </a:gs>
            <a:gs pos="55000">
              <a:schemeClr val="accent2">
                <a:tint val="12000"/>
                <a:satMod val="255000"/>
              </a:schemeClr>
            </a:gs>
            <a:gs pos="100000">
              <a:schemeClr val="accent2">
                <a:tint val="45000"/>
                <a:satMod val="250000"/>
              </a:schemeClr>
            </a:gs>
          </a:gsLst>
          <a:path path="circle">
            <a:fillToRect l="-40000" t="-90000" r="140000" b="190000"/>
          </a:path>
        </a:gradFill>
        <a:ln w="9525" cap="flat" cmpd="sng" algn="ctr">
          <a:solidFill>
            <a:schemeClr val="accent2"/>
          </a:solidFill>
          <a:prstDash val="solid"/>
        </a:ln>
        <a:effectLst>
          <a:outerShdw blurRad="51500" dist="25400" dir="5400000"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112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James is admitted today at 5 am and a </a:t>
          </a:r>
          <a:r>
            <a:rPr lang="en-US" sz="2800" kern="1200" dirty="0" err="1" smtClean="0">
              <a:solidFill>
                <a:schemeClr val="tx1"/>
              </a:solidFill>
            </a:rPr>
            <a:t>subclavian</a:t>
          </a:r>
          <a:r>
            <a:rPr lang="en-US" sz="2800" kern="1200" dirty="0" smtClean="0">
              <a:solidFill>
                <a:schemeClr val="tx1"/>
              </a:solidFill>
            </a:rPr>
            <a:t> central line is inserted. At noon today, one central line day is counted.</a:t>
          </a:r>
          <a:endParaRPr lang="en-US" sz="2800" kern="1200" dirty="0">
            <a:solidFill>
              <a:schemeClr val="tx1"/>
            </a:solidFill>
          </a:endParaRPr>
        </a:p>
      </dsp:txBody>
      <dsp:txXfrm>
        <a:off x="0" y="1531"/>
        <a:ext cx="8001000" cy="1969628"/>
      </dsp:txXfrm>
    </dsp:sp>
    <dsp:sp modelId="{6D01952B-AEA5-4E15-9559-E13E05338C34}">
      <dsp:nvSpPr>
        <dsp:cNvPr id="0" name=""/>
        <dsp:cNvSpPr/>
      </dsp:nvSpPr>
      <dsp:spPr>
        <a:xfrm>
          <a:off x="0" y="2110114"/>
          <a:ext cx="8001000" cy="1692614"/>
        </a:xfrm>
        <a:prstGeom prst="rect">
          <a:avLst/>
        </a:prstGeom>
        <a:gradFill rotWithShape="1">
          <a:gsLst>
            <a:gs pos="0">
              <a:schemeClr val="accent2">
                <a:tint val="1000"/>
                <a:satMod val="255000"/>
              </a:schemeClr>
            </a:gs>
            <a:gs pos="55000">
              <a:schemeClr val="accent2">
                <a:tint val="12000"/>
                <a:satMod val="255000"/>
              </a:schemeClr>
            </a:gs>
            <a:gs pos="100000">
              <a:schemeClr val="accent2">
                <a:tint val="45000"/>
                <a:satMod val="250000"/>
              </a:schemeClr>
            </a:gs>
          </a:gsLst>
          <a:path path="circle">
            <a:fillToRect l="-40000" t="-90000" r="140000" b="190000"/>
          </a:path>
        </a:gradFill>
        <a:ln w="9525" cap="flat" cmpd="sng" algn="ctr">
          <a:solidFill>
            <a:schemeClr val="accent2"/>
          </a:solidFill>
          <a:prstDash val="solid"/>
        </a:ln>
        <a:effectLst>
          <a:outerShdw blurRad="51500" dist="25400" dir="5400000"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1120"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1"/>
              </a:solidFill>
            </a:rPr>
            <a:t>Gretchen was admitted 2 weeks ago.  Today she has both a PICC line and a femoral central line. At noon today, one central line day is counted.</a:t>
          </a:r>
          <a:endParaRPr lang="en-US" sz="2800" kern="1200" dirty="0">
            <a:solidFill>
              <a:schemeClr val="tx1"/>
            </a:solidFill>
          </a:endParaRPr>
        </a:p>
      </dsp:txBody>
      <dsp:txXfrm>
        <a:off x="0" y="2110114"/>
        <a:ext cx="8001000" cy="1692614"/>
      </dsp:txXfrm>
    </dsp:sp>
  </dsp:spTree>
</dsp:drawing>
</file>

<file path=ppt/diagrams/layout1.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0.42857</cdr:x>
      <cdr:y>0.2</cdr:y>
    </cdr:from>
    <cdr:to>
      <cdr:x>0.60204</cdr:x>
      <cdr:y>0.82</cdr:y>
    </cdr:to>
    <cdr:sp macro="" textlink="">
      <cdr:nvSpPr>
        <cdr:cNvPr id="4" name="Oval 3"/>
        <cdr:cNvSpPr/>
      </cdr:nvSpPr>
      <cdr:spPr>
        <a:xfrm xmlns:a="http://schemas.openxmlformats.org/drawingml/2006/main">
          <a:off x="3200400" y="762000"/>
          <a:ext cx="1295400" cy="2362200"/>
        </a:xfrm>
        <a:prstGeom xmlns:a="http://schemas.openxmlformats.org/drawingml/2006/main" prst="ellipse">
          <a:avLst/>
        </a:prstGeom>
        <a:noFill xmlns:a="http://schemas.openxmlformats.org/drawingml/2006/main"/>
        <a:ln xmlns:a="http://schemas.openxmlformats.org/drawingml/2006/main" w="254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0.61905</cdr:x>
      <cdr:y>0.18182</cdr:y>
    </cdr:from>
    <cdr:to>
      <cdr:x>0.97143</cdr:x>
      <cdr:y>0.48052</cdr:y>
    </cdr:to>
    <cdr:sp macro="" textlink="">
      <cdr:nvSpPr>
        <cdr:cNvPr id="2" name="TextBox 1"/>
        <cdr:cNvSpPr txBox="1"/>
      </cdr:nvSpPr>
      <cdr:spPr>
        <a:xfrm xmlns:a="http://schemas.openxmlformats.org/drawingml/2006/main">
          <a:off x="4953000" y="1066800"/>
          <a:ext cx="2819400" cy="1752600"/>
        </a:xfrm>
        <a:prstGeom xmlns:a="http://schemas.openxmlformats.org/drawingml/2006/main" prst="rect">
          <a:avLst/>
        </a:prstGeom>
        <a:ln xmlns:a="http://schemas.openxmlformats.org/drawingml/2006/main">
          <a:solidFill>
            <a:srgbClr val="FF0000"/>
          </a:solidFill>
        </a:ln>
      </cdr:spPr>
      <cdr:txBody>
        <a:bodyPr xmlns:a="http://schemas.openxmlformats.org/drawingml/2006/main" vertOverflow="clip" wrap="square" rtlCol="0"/>
        <a:lstStyle xmlns:a="http://schemas.openxmlformats.org/drawingml/2006/main"/>
        <a:p xmlns:a="http://schemas.openxmlformats.org/drawingml/2006/main">
          <a:r>
            <a:rPr lang="en-US" sz="2400" dirty="0" smtClean="0">
              <a:solidFill>
                <a:srgbClr val="FF0000"/>
              </a:solidFill>
            </a:rPr>
            <a:t>At the same time every day, count the number of </a:t>
          </a:r>
          <a:r>
            <a:rPr lang="en-US" sz="2400" u="sng" dirty="0" smtClean="0">
              <a:solidFill>
                <a:srgbClr val="FF0000"/>
              </a:solidFill>
            </a:rPr>
            <a:t>patients</a:t>
          </a:r>
          <a:r>
            <a:rPr lang="en-US" sz="2400" dirty="0" smtClean="0">
              <a:solidFill>
                <a:srgbClr val="FF0000"/>
              </a:solidFill>
            </a:rPr>
            <a:t> on the unit</a:t>
          </a:r>
          <a:endParaRPr lang="en-US" sz="2400" dirty="0">
            <a:solidFill>
              <a:srgbClr val="FF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cdr:x>
      <cdr:y>0.20588</cdr:y>
    </cdr:from>
    <cdr:to>
      <cdr:x>0.98095</cdr:x>
      <cdr:y>0.58824</cdr:y>
    </cdr:to>
    <cdr:sp macro="" textlink="">
      <cdr:nvSpPr>
        <cdr:cNvPr id="2" name="TextBox 1"/>
        <cdr:cNvSpPr txBox="1"/>
      </cdr:nvSpPr>
      <cdr:spPr>
        <a:xfrm xmlns:a="http://schemas.openxmlformats.org/drawingml/2006/main">
          <a:off x="4800600" y="1066800"/>
          <a:ext cx="3048000" cy="1981200"/>
        </a:xfrm>
        <a:prstGeom xmlns:a="http://schemas.openxmlformats.org/drawingml/2006/main" prst="rect">
          <a:avLst/>
        </a:prstGeom>
        <a:ln xmlns:a="http://schemas.openxmlformats.org/drawingml/2006/main">
          <a:solidFill>
            <a:srgbClr val="FF0000"/>
          </a:solidFill>
        </a:ln>
      </cdr:spPr>
      <cdr:txBody>
        <a:bodyPr xmlns:a="http://schemas.openxmlformats.org/drawingml/2006/main" vertOverflow="clip" wrap="square" rtlCol="0"/>
        <a:lstStyle xmlns:a="http://schemas.openxmlformats.org/drawingml/2006/main"/>
        <a:p xmlns:a="http://schemas.openxmlformats.org/drawingml/2006/main">
          <a:r>
            <a:rPr lang="en-US" sz="2400" dirty="0" smtClean="0">
              <a:solidFill>
                <a:srgbClr val="FF0000"/>
              </a:solidFill>
            </a:rPr>
            <a:t>At the same time each day, count the number of patients with </a:t>
          </a:r>
          <a:r>
            <a:rPr lang="en-US" sz="2400" u="sng" dirty="0" smtClean="0">
              <a:solidFill>
                <a:srgbClr val="FF0000"/>
              </a:solidFill>
            </a:rPr>
            <a:t>one or more</a:t>
          </a:r>
          <a:r>
            <a:rPr lang="en-US" sz="2400" dirty="0" smtClean="0">
              <a:solidFill>
                <a:srgbClr val="FF0000"/>
              </a:solidFill>
            </a:rPr>
            <a:t> central lines in place</a:t>
          </a:r>
          <a:endParaRPr lang="en-US" sz="2400" dirty="0">
            <a:solidFill>
              <a:srgbClr val="FF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0.37838</cdr:x>
      <cdr:y>0.24</cdr:y>
    </cdr:from>
    <cdr:to>
      <cdr:x>0.51351</cdr:x>
      <cdr:y>0.28</cdr:y>
    </cdr:to>
    <cdr:sp macro="" textlink="">
      <cdr:nvSpPr>
        <cdr:cNvPr id="5" name="Elbow Connector 4"/>
        <cdr:cNvSpPr/>
      </cdr:nvSpPr>
      <cdr:spPr>
        <a:xfrm xmlns:a="http://schemas.openxmlformats.org/drawingml/2006/main" rot="10800000" flipV="1">
          <a:off x="3200399" y="1371600"/>
          <a:ext cx="1143001" cy="228600"/>
        </a:xfrm>
        <a:prstGeom xmlns:a="http://schemas.openxmlformats.org/drawingml/2006/main" prst="bentConnector3">
          <a:avLst>
            <a:gd name="adj1" fmla="val 50000"/>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0.58559</cdr:x>
      <cdr:y>0.23467</cdr:y>
    </cdr:from>
    <cdr:to>
      <cdr:x>0.63964</cdr:x>
      <cdr:y>0.24267</cdr:y>
    </cdr:to>
    <cdr:sp macro="" textlink="">
      <cdr:nvSpPr>
        <cdr:cNvPr id="6" name="Elbow Connector 5"/>
        <cdr:cNvSpPr/>
      </cdr:nvSpPr>
      <cdr:spPr>
        <a:xfrm xmlns:a="http://schemas.openxmlformats.org/drawingml/2006/main" rot="10800000">
          <a:off x="4952997" y="1341116"/>
          <a:ext cx="457203" cy="45719"/>
        </a:xfrm>
        <a:prstGeom xmlns:a="http://schemas.openxmlformats.org/drawingml/2006/main" prst="bentConnector3">
          <a:avLst>
            <a:gd name="adj1" fmla="val 39482"/>
          </a:avLst>
        </a:prstGeom>
        <a:noFill xmlns:a="http://schemas.openxmlformats.org/drawingml/2006/main"/>
        <a:ln xmlns:a="http://schemas.openxmlformats.org/drawingml/2006/main" w="9525" cap="flat" cmpd="sng" algn="ctr">
          <a:solidFill>
            <a:srgbClr val="53548A"/>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Georgia"/>
            </a:defRPr>
          </a:lvl1pPr>
          <a:lvl2pPr marL="457200" indent="0">
            <a:defRPr sz="1100">
              <a:solidFill>
                <a:sysClr val="windowText" lastClr="000000"/>
              </a:solidFill>
              <a:latin typeface="Georgia"/>
            </a:defRPr>
          </a:lvl2pPr>
          <a:lvl3pPr marL="914400" indent="0">
            <a:defRPr sz="1100">
              <a:solidFill>
                <a:sysClr val="windowText" lastClr="000000"/>
              </a:solidFill>
              <a:latin typeface="Georgia"/>
            </a:defRPr>
          </a:lvl3pPr>
          <a:lvl4pPr marL="1371600" indent="0">
            <a:defRPr sz="1100">
              <a:solidFill>
                <a:sysClr val="windowText" lastClr="000000"/>
              </a:solidFill>
              <a:latin typeface="Georgia"/>
            </a:defRPr>
          </a:lvl4pPr>
          <a:lvl5pPr marL="1828800" indent="0">
            <a:defRPr sz="1100">
              <a:solidFill>
                <a:sysClr val="windowText" lastClr="000000"/>
              </a:solidFill>
              <a:latin typeface="Georgia"/>
            </a:defRPr>
          </a:lvl5pPr>
          <a:lvl6pPr marL="2286000" indent="0">
            <a:defRPr sz="1100">
              <a:solidFill>
                <a:sysClr val="windowText" lastClr="000000"/>
              </a:solidFill>
              <a:latin typeface="Georgia"/>
            </a:defRPr>
          </a:lvl6pPr>
          <a:lvl7pPr marL="2743200" indent="0">
            <a:defRPr sz="1100">
              <a:solidFill>
                <a:sysClr val="windowText" lastClr="000000"/>
              </a:solidFill>
              <a:latin typeface="Georgia"/>
            </a:defRPr>
          </a:lvl7pPr>
          <a:lvl8pPr marL="3200400" indent="0">
            <a:defRPr sz="1100">
              <a:solidFill>
                <a:sysClr val="windowText" lastClr="000000"/>
              </a:solidFill>
              <a:latin typeface="Georgia"/>
            </a:defRPr>
          </a:lvl8pPr>
          <a:lvl9pPr marL="3657600" indent="0">
            <a:defRPr sz="1100">
              <a:solidFill>
                <a:sysClr val="windowText" lastClr="000000"/>
              </a:solidFill>
              <a:latin typeface="Georgia"/>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EC28D-6C43-482C-85DD-A39BD408F8E3}" type="datetimeFigureOut">
              <a:rPr lang="en-US" smtClean="0"/>
              <a:pPr/>
              <a:t>6/8/2011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B9E10A-DF69-4935-B7C5-6437120B428D}" type="slidenum">
              <a:rPr lang="en-US" smtClean="0"/>
              <a:pPr/>
              <a:t>‹#›</a:t>
            </a:fld>
            <a:endParaRPr lang="en-US"/>
          </a:p>
        </p:txBody>
      </p:sp>
    </p:spTree>
    <p:extLst>
      <p:ext uri="{BB962C8B-B14F-4D97-AF65-F5344CB8AC3E}">
        <p14:creationId xmlns="" xmlns:p14="http://schemas.microsoft.com/office/powerpoint/2010/main" val="932932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B9E10A-DF69-4935-B7C5-6437120B428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Facilities were assigned to validation specialists so that the number of estimated chart reviews was approximately equal amongst the four validation specialists and the facilities were geographically clustered.  Additionally, if a validation specialist had previously worked in a facility, she was not eligible to review charts in that facility.</a:t>
            </a:r>
            <a:endParaRPr lang="en-US" dirty="0"/>
          </a:p>
        </p:txBody>
      </p:sp>
      <p:sp>
        <p:nvSpPr>
          <p:cNvPr id="4" name="Slide Number Placeholder 3"/>
          <p:cNvSpPr>
            <a:spLocks noGrp="1"/>
          </p:cNvSpPr>
          <p:nvPr>
            <p:ph type="sldNum" sz="quarter" idx="10"/>
          </p:nvPr>
        </p:nvSpPr>
        <p:spPr/>
        <p:txBody>
          <a:bodyPr/>
          <a:lstStyle/>
          <a:p>
            <a:fld id="{55B9E10A-DF69-4935-B7C5-6437120B428D}"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the CLABSI </a:t>
            </a:r>
            <a:r>
              <a:rPr lang="en-US" baseline="0" dirty="0" smtClean="0"/>
              <a:t>rate graph that we described in slide 5 that displays 2009-2010 CLABSI rates by quarter and </a:t>
            </a:r>
            <a:r>
              <a:rPr lang="en-US" baseline="0" dirty="0" err="1" smtClean="0"/>
              <a:t>bedsize</a:t>
            </a:r>
            <a:r>
              <a:rPr lang="en-US" baseline="0" dirty="0" smtClean="0"/>
              <a:t> category.  The </a:t>
            </a:r>
            <a:r>
              <a:rPr lang="en-US" baseline="0" dirty="0" smtClean="0"/>
              <a:t>circled area shows the time period that was under </a:t>
            </a:r>
            <a:r>
              <a:rPr lang="en-US" baseline="0" dirty="0" smtClean="0"/>
              <a:t>review by this project, </a:t>
            </a:r>
            <a:r>
              <a:rPr lang="en-US" baseline="0" dirty="0" smtClean="0"/>
              <a:t>which was January 1</a:t>
            </a:r>
            <a:r>
              <a:rPr lang="en-US" baseline="30000" dirty="0" smtClean="0"/>
              <a:t>st</a:t>
            </a:r>
            <a:r>
              <a:rPr lang="en-US" baseline="0" dirty="0" smtClean="0"/>
              <a:t> through June 30</a:t>
            </a:r>
            <a:r>
              <a:rPr lang="en-US" baseline="30000" dirty="0" smtClean="0"/>
              <a:t>th</a:t>
            </a:r>
            <a:r>
              <a:rPr lang="en-US" baseline="0" dirty="0" smtClean="0"/>
              <a:t>, 2010.</a:t>
            </a:r>
            <a:endParaRPr lang="en-US" dirty="0"/>
          </a:p>
        </p:txBody>
      </p:sp>
      <p:sp>
        <p:nvSpPr>
          <p:cNvPr id="4" name="Slide Number Placeholder 3"/>
          <p:cNvSpPr>
            <a:spLocks noGrp="1"/>
          </p:cNvSpPr>
          <p:nvPr>
            <p:ph type="sldNum" sz="quarter" idx="10"/>
          </p:nvPr>
        </p:nvSpPr>
        <p:spPr/>
        <p:txBody>
          <a:bodyPr/>
          <a:lstStyle/>
          <a:p>
            <a:fld id="{55B9E10A-DF69-4935-B7C5-6437120B428D}"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dirty="0" smtClean="0"/>
              <a:t>There </a:t>
            </a:r>
            <a:r>
              <a:rPr lang="en-US" dirty="0" smtClean="0"/>
              <a:t>were </a:t>
            </a:r>
            <a:r>
              <a:rPr lang="en-US" dirty="0" smtClean="0"/>
              <a:t>73 hospitals in the state that submitted CLABSI data to NHSN during</a:t>
            </a:r>
            <a:r>
              <a:rPr lang="en-US" baseline="0" dirty="0" smtClean="0"/>
              <a:t> the January – June 2010 time frame.  Available funds from the 2009 American Recovery and Reinvestment Act (ARRA) provided for the review of approximately half of the hospitals.</a:t>
            </a:r>
          </a:p>
          <a:p>
            <a:r>
              <a:rPr lang="en-US" baseline="0" dirty="0" smtClean="0"/>
              <a:t>37 hospitals were targeted for </a:t>
            </a:r>
            <a:r>
              <a:rPr lang="en-US" baseline="0" dirty="0" smtClean="0"/>
              <a:t>review and a total of 319 records were audited.</a:t>
            </a:r>
          </a:p>
          <a:p>
            <a:endParaRPr lang="en-US" baseline="0" dirty="0" smtClean="0"/>
          </a:p>
          <a:p>
            <a:r>
              <a:rPr lang="en-US" baseline="0" dirty="0" smtClean="0"/>
              <a:t>Priority for review was given to hospitals that reported one or more CLABSI during this time </a:t>
            </a:r>
            <a:r>
              <a:rPr lang="en-US" baseline="0" dirty="0" smtClean="0"/>
              <a:t>period, which equaled 26 facilities.  </a:t>
            </a:r>
            <a:r>
              <a:rPr lang="en-US" baseline="0" dirty="0" smtClean="0"/>
              <a:t>Eleven other hospitals were randomly selected proportional to the </a:t>
            </a:r>
            <a:r>
              <a:rPr lang="en-US" baseline="0" dirty="0" smtClean="0"/>
              <a:t>number of remaining eligible hospitals in </a:t>
            </a:r>
            <a:r>
              <a:rPr lang="en-US" baseline="0" dirty="0" smtClean="0"/>
              <a:t>each </a:t>
            </a:r>
            <a:r>
              <a:rPr lang="en-US" baseline="0" dirty="0" err="1" smtClean="0"/>
              <a:t>bedsize</a:t>
            </a:r>
            <a:r>
              <a:rPr lang="en-US" baseline="0" dirty="0" smtClean="0"/>
              <a:t> category.</a:t>
            </a:r>
          </a:p>
          <a:p>
            <a:endParaRPr lang="en-US" baseline="0" dirty="0" smtClean="0"/>
          </a:p>
          <a:p>
            <a:r>
              <a:rPr lang="en-US" baseline="0" dirty="0" smtClean="0"/>
              <a:t>Ultimately, 18 hospitals in the smallest </a:t>
            </a:r>
            <a:r>
              <a:rPr lang="en-US" baseline="0" dirty="0" err="1" smtClean="0"/>
              <a:t>bedsize</a:t>
            </a:r>
            <a:r>
              <a:rPr lang="en-US" baseline="0" dirty="0" smtClean="0"/>
              <a:t> category were </a:t>
            </a:r>
            <a:r>
              <a:rPr lang="en-US" baseline="0" dirty="0" smtClean="0"/>
              <a:t>selected; 120 </a:t>
            </a:r>
            <a:r>
              <a:rPr lang="en-US" baseline="0" dirty="0" smtClean="0"/>
              <a:t>records were reviewed with an average of 6.67 records reviewed per hospital.  11 hospitals in the medium </a:t>
            </a:r>
            <a:r>
              <a:rPr lang="en-US" baseline="0" dirty="0" err="1" smtClean="0"/>
              <a:t>bedsize</a:t>
            </a:r>
            <a:r>
              <a:rPr lang="en-US" baseline="0" dirty="0" smtClean="0"/>
              <a:t> category were </a:t>
            </a:r>
            <a:r>
              <a:rPr lang="en-US" baseline="0" dirty="0" smtClean="0"/>
              <a:t>selected; </a:t>
            </a:r>
            <a:r>
              <a:rPr lang="en-US" baseline="0" dirty="0" smtClean="0"/>
              <a:t>85 records were reviewed with an average of 7.73 records reviewed per hospital.  8 hospitals in the large </a:t>
            </a:r>
            <a:r>
              <a:rPr lang="en-US" baseline="0" dirty="0" err="1" smtClean="0"/>
              <a:t>bedsize</a:t>
            </a:r>
            <a:r>
              <a:rPr lang="en-US" baseline="0" dirty="0" smtClean="0"/>
              <a:t> category were </a:t>
            </a:r>
            <a:r>
              <a:rPr lang="en-US" baseline="0" dirty="0" smtClean="0"/>
              <a:t>selected; </a:t>
            </a:r>
            <a:r>
              <a:rPr lang="en-US" baseline="0" dirty="0" smtClean="0"/>
              <a:t>114 records were reviewed with an average of 14.25 records reviewed per hospital.</a:t>
            </a:r>
            <a:endParaRPr lang="en-US" dirty="0" smtClean="0"/>
          </a:p>
        </p:txBody>
      </p:sp>
      <p:sp>
        <p:nvSpPr>
          <p:cNvPr id="63492" name="Slide Number Placeholder 3"/>
          <p:cNvSpPr>
            <a:spLocks noGrp="1"/>
          </p:cNvSpPr>
          <p:nvPr>
            <p:ph type="sldNum" sz="quarter" idx="5"/>
          </p:nvPr>
        </p:nvSpPr>
        <p:spPr>
          <a:noFill/>
        </p:spPr>
        <p:txBody>
          <a:bodyPr/>
          <a:lstStyle/>
          <a:p>
            <a:pPr defTabSz="913722"/>
            <a:fld id="{925396B5-E612-401E-894C-C4920A7874D7}" type="slidenum">
              <a:rPr lang="en-US" smtClean="0"/>
              <a:pPr defTabSz="913722"/>
              <a:t>15</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method for record selection included receiving</a:t>
            </a:r>
            <a:r>
              <a:rPr lang="en-US" baseline="0" dirty="0" smtClean="0"/>
              <a:t> the positive blood culture list from each hospital and </a:t>
            </a:r>
            <a:r>
              <a:rPr lang="en-US" baseline="0" dirty="0" smtClean="0"/>
              <a:t>the </a:t>
            </a:r>
            <a:r>
              <a:rPr lang="en-US" baseline="0" dirty="0" smtClean="0"/>
              <a:t>CLABSI line list from NHSN for that same time period.  Positive blood culture line lists were </a:t>
            </a:r>
            <a:r>
              <a:rPr lang="en-US" baseline="0" dirty="0" err="1" smtClean="0"/>
              <a:t>deduplicated</a:t>
            </a:r>
            <a:r>
              <a:rPr lang="en-US" baseline="0" dirty="0" smtClean="0"/>
              <a:t> and charts were randomly selected to reach a targeted proportion of records.  All reported CLABSIs were included (n=107).  </a:t>
            </a:r>
            <a:r>
              <a:rPr lang="en-US" dirty="0" smtClean="0"/>
              <a:t>The</a:t>
            </a:r>
            <a:r>
              <a:rPr lang="en-US" baseline="0" dirty="0" smtClean="0"/>
              <a:t> targeted n</a:t>
            </a:r>
            <a:r>
              <a:rPr lang="en-US" dirty="0" smtClean="0"/>
              <a:t>umber for</a:t>
            </a:r>
            <a:r>
              <a:rPr lang="en-US" baseline="0" dirty="0" smtClean="0"/>
              <a:t> the positive blood cultures was </a:t>
            </a:r>
            <a:r>
              <a:rPr lang="en-US" baseline="0" dirty="0" smtClean="0"/>
              <a:t>based on </a:t>
            </a:r>
            <a:r>
              <a:rPr lang="en-US" baseline="0" dirty="0" smtClean="0"/>
              <a:t>hospital </a:t>
            </a:r>
            <a:r>
              <a:rPr lang="en-US" baseline="0" dirty="0" err="1" smtClean="0"/>
              <a:t>bedsize</a:t>
            </a:r>
            <a:r>
              <a:rPr lang="en-US" baseline="0" dirty="0" smtClean="0"/>
              <a:t>: </a:t>
            </a:r>
            <a:r>
              <a:rPr lang="en-US" baseline="0" dirty="0" smtClean="0"/>
              <a:t>½ of positive </a:t>
            </a:r>
            <a:r>
              <a:rPr lang="en-US" baseline="0" dirty="0" smtClean="0"/>
              <a:t>blood </a:t>
            </a:r>
            <a:r>
              <a:rPr lang="en-US" baseline="0" dirty="0" smtClean="0"/>
              <a:t>cultures </a:t>
            </a:r>
            <a:r>
              <a:rPr lang="en-US" baseline="0" dirty="0" smtClean="0"/>
              <a:t>in small hospitals, </a:t>
            </a:r>
            <a:r>
              <a:rPr lang="en-US" baseline="0" dirty="0" smtClean="0"/>
              <a:t>¼ of positive blood cultures in </a:t>
            </a:r>
            <a:r>
              <a:rPr lang="en-US" baseline="0" dirty="0" smtClean="0"/>
              <a:t>medium hospitals, and </a:t>
            </a:r>
            <a:r>
              <a:rPr lang="en-US" baseline="0" dirty="0" smtClean="0"/>
              <a:t>1/6 of positive blood cultures in </a:t>
            </a:r>
            <a:r>
              <a:rPr lang="en-US" baseline="0" dirty="0" smtClean="0"/>
              <a:t>large </a:t>
            </a:r>
            <a:r>
              <a:rPr lang="en-US" baseline="0" dirty="0" smtClean="0"/>
              <a:t>hospitals.</a:t>
            </a:r>
            <a:endParaRPr lang="en-US" baseline="0" dirty="0" smtClean="0"/>
          </a:p>
          <a:p>
            <a:endParaRPr lang="en-US" baseline="0" dirty="0" smtClean="0"/>
          </a:p>
          <a:p>
            <a:r>
              <a:rPr lang="en-US" baseline="0" dirty="0" smtClean="0"/>
              <a:t>To obtain </a:t>
            </a:r>
            <a:r>
              <a:rPr lang="en-US" baseline="0" dirty="0" smtClean="0"/>
              <a:t>these target proportions, </a:t>
            </a:r>
            <a:r>
              <a:rPr lang="en-US" baseline="0" dirty="0" smtClean="0"/>
              <a:t>prior to the audit, </a:t>
            </a:r>
            <a:r>
              <a:rPr lang="en-US" baseline="0" dirty="0" smtClean="0"/>
              <a:t>approximately </a:t>
            </a:r>
            <a:r>
              <a:rPr lang="en-US" baseline="0" dirty="0" smtClean="0"/>
              <a:t>10 hospitals were surveyed to estimate the number of positive blood cultures that would be reviewed for this time period to make sure that we would have a sample that was large enough to be reviewed and could feasibly be audited with the time restraints and existing budget.  The </a:t>
            </a:r>
            <a:r>
              <a:rPr lang="en-US" baseline="0" dirty="0" smtClean="0"/>
              <a:t>estimates approximated that based on our ½ - ¼ - 1/6 sampling fraction, we would review approximately 10 records in small </a:t>
            </a:r>
            <a:r>
              <a:rPr lang="en-US" baseline="0" dirty="0" smtClean="0"/>
              <a:t>hospitals, 11 </a:t>
            </a:r>
            <a:r>
              <a:rPr lang="en-US" baseline="0" dirty="0" smtClean="0"/>
              <a:t>in medium </a:t>
            </a:r>
            <a:r>
              <a:rPr lang="en-US" baseline="0" dirty="0" smtClean="0"/>
              <a:t>hospitals and 33 records </a:t>
            </a:r>
            <a:r>
              <a:rPr lang="en-US" baseline="0" dirty="0" smtClean="0"/>
              <a:t>in </a:t>
            </a:r>
            <a:r>
              <a:rPr lang="en-US" baseline="0" dirty="0" smtClean="0"/>
              <a:t>large hospitals.  Based on our line lists, we </a:t>
            </a:r>
            <a:r>
              <a:rPr lang="en-US" baseline="0" dirty="0" smtClean="0"/>
              <a:t>received (and thus reviewed) </a:t>
            </a:r>
            <a:r>
              <a:rPr lang="en-US" baseline="0" dirty="0" smtClean="0"/>
              <a:t>fewer </a:t>
            </a:r>
            <a:r>
              <a:rPr lang="en-US" baseline="0" dirty="0" smtClean="0"/>
              <a:t>records than </a:t>
            </a:r>
            <a:r>
              <a:rPr lang="en-US" baseline="0" dirty="0" smtClean="0"/>
              <a:t>anticipated </a:t>
            </a:r>
            <a:r>
              <a:rPr lang="en-US" baseline="0" dirty="0" smtClean="0"/>
              <a:t>(average of 6.7 records per small hospital, </a:t>
            </a:r>
            <a:r>
              <a:rPr lang="en-US" baseline="0" dirty="0" smtClean="0"/>
              <a:t>7.7 </a:t>
            </a:r>
            <a:r>
              <a:rPr lang="en-US" baseline="0" dirty="0" smtClean="0"/>
              <a:t>per medium hospital, </a:t>
            </a:r>
            <a:r>
              <a:rPr lang="en-US" baseline="0" dirty="0" smtClean="0"/>
              <a:t>and 14.3 </a:t>
            </a:r>
            <a:r>
              <a:rPr lang="en-US" baseline="0" dirty="0" smtClean="0"/>
              <a:t>per </a:t>
            </a:r>
            <a:r>
              <a:rPr lang="en-US" baseline="0" dirty="0" smtClean="0"/>
              <a:t>large </a:t>
            </a:r>
            <a:r>
              <a:rPr lang="en-US" baseline="0" dirty="0" smtClean="0"/>
              <a:t>hospital).</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one facility, there were no positive blood cultures during the time period of interest, but this did not exclude the hospital from the project. The data validation specialist conducted a site visit to administer the survey with the infection preventionist and other staff members who were involved with CLABSI data collection.</a:t>
            </a:r>
          </a:p>
        </p:txBody>
      </p:sp>
      <p:sp>
        <p:nvSpPr>
          <p:cNvPr id="4" name="Slide Number Placeholder 3"/>
          <p:cNvSpPr>
            <a:spLocks noGrp="1"/>
          </p:cNvSpPr>
          <p:nvPr>
            <p:ph type="sldNum" sz="quarter" idx="10"/>
          </p:nvPr>
        </p:nvSpPr>
        <p:spPr/>
        <p:txBody>
          <a:bodyPr/>
          <a:lstStyle/>
          <a:p>
            <a:fld id="{55B9E10A-DF69-4935-B7C5-6437120B428D}"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dirty="0" smtClean="0"/>
              <a:t>Training for the Auditors took place on October 12</a:t>
            </a:r>
            <a:r>
              <a:rPr lang="en-US" baseline="30000" dirty="0" smtClean="0"/>
              <a:t>th</a:t>
            </a:r>
            <a:r>
              <a:rPr lang="en-US" dirty="0" smtClean="0"/>
              <a:t> in Richmond,</a:t>
            </a:r>
            <a:r>
              <a:rPr lang="en-US" baseline="0" dirty="0" smtClean="0"/>
              <a:t> Virginia.</a:t>
            </a:r>
            <a:endParaRPr lang="en-US" dirty="0" smtClean="0"/>
          </a:p>
        </p:txBody>
      </p:sp>
      <p:sp>
        <p:nvSpPr>
          <p:cNvPr id="65540" name="Slide Number Placeholder 3"/>
          <p:cNvSpPr>
            <a:spLocks noGrp="1"/>
          </p:cNvSpPr>
          <p:nvPr>
            <p:ph type="sldNum" sz="quarter" idx="5"/>
          </p:nvPr>
        </p:nvSpPr>
        <p:spPr>
          <a:noFill/>
        </p:spPr>
        <p:txBody>
          <a:bodyPr/>
          <a:lstStyle/>
          <a:p>
            <a:pPr defTabSz="913722"/>
            <a:fld id="{A4809903-D05E-4F69-8699-33D052A9EF58}" type="slidenum">
              <a:rPr lang="en-US" smtClean="0"/>
              <a:pPr defTabSz="913722"/>
              <a:t>17</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Despite working around the holidays and weather conditions, Validation</a:t>
            </a:r>
            <a:r>
              <a:rPr lang="en-US" baseline="0" dirty="0" smtClean="0"/>
              <a:t> Specialists</a:t>
            </a:r>
            <a:r>
              <a:rPr lang="en-US" dirty="0" smtClean="0"/>
              <a:t> were able to conduct</a:t>
            </a:r>
            <a:r>
              <a:rPr lang="en-US" baseline="0" dirty="0" smtClean="0"/>
              <a:t> all on-site audits in approximately two months, from November 22</a:t>
            </a:r>
            <a:r>
              <a:rPr lang="en-US" baseline="30000" dirty="0" smtClean="0"/>
              <a:t>nd</a:t>
            </a:r>
            <a:r>
              <a:rPr lang="en-US" baseline="0" dirty="0" smtClean="0"/>
              <a:t> through January </a:t>
            </a:r>
            <a:r>
              <a:rPr lang="en-US" baseline="0" dirty="0" smtClean="0"/>
              <a:t>26</a:t>
            </a:r>
            <a:r>
              <a:rPr lang="en-US" baseline="30000" dirty="0" smtClean="0"/>
              <a:t>th</a:t>
            </a:r>
            <a:r>
              <a:rPr lang="en-US" baseline="0" dirty="0" smtClean="0"/>
              <a:t>.  </a:t>
            </a:r>
            <a:r>
              <a:rPr lang="en-US" baseline="0" dirty="0" smtClean="0"/>
              <a:t>Thanks to all </a:t>
            </a:r>
            <a:r>
              <a:rPr lang="en-US" baseline="0" dirty="0" smtClean="0"/>
              <a:t>participating facilities for making time in </a:t>
            </a:r>
            <a:r>
              <a:rPr lang="en-US" baseline="0" dirty="0" smtClean="0"/>
              <a:t>their </a:t>
            </a:r>
            <a:r>
              <a:rPr lang="en-US" baseline="0" dirty="0" smtClean="0"/>
              <a:t>busy </a:t>
            </a:r>
            <a:r>
              <a:rPr lang="en-US" baseline="0" dirty="0" smtClean="0"/>
              <a:t>schedules!</a:t>
            </a:r>
            <a:endParaRPr lang="en-US" dirty="0"/>
          </a:p>
        </p:txBody>
      </p:sp>
      <p:sp>
        <p:nvSpPr>
          <p:cNvPr id="4" name="Slide Number Placeholder 3"/>
          <p:cNvSpPr>
            <a:spLocks noGrp="1"/>
          </p:cNvSpPr>
          <p:nvPr>
            <p:ph type="sldNum" sz="quarter" idx="10"/>
          </p:nvPr>
        </p:nvSpPr>
        <p:spPr/>
        <p:txBody>
          <a:bodyPr/>
          <a:lstStyle/>
          <a:p>
            <a:fld id="{55B9E10A-DF69-4935-B7C5-6437120B428D}"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dirty="0" smtClean="0"/>
              <a:t>On the appointment date, the auditor arrived at the hospital, sat down with each patient record, and reviewed it.  It should be noted also, that the auditor was blinded as to whether a case had or had not been reported to NHSN. After the chart review, a discussion was held between the auditor and the staff who collect patient days and central line days to determine the methodology that was used to collect denominator data.  The cases reviewed were also discussed at this time.</a:t>
            </a:r>
          </a:p>
        </p:txBody>
      </p:sp>
      <p:sp>
        <p:nvSpPr>
          <p:cNvPr id="67588" name="Slide Number Placeholder 3"/>
          <p:cNvSpPr>
            <a:spLocks noGrp="1"/>
          </p:cNvSpPr>
          <p:nvPr>
            <p:ph type="sldNum" sz="quarter" idx="5"/>
          </p:nvPr>
        </p:nvSpPr>
        <p:spPr>
          <a:noFill/>
        </p:spPr>
        <p:txBody>
          <a:bodyPr/>
          <a:lstStyle/>
          <a:p>
            <a:pPr defTabSz="913722"/>
            <a:fld id="{0EFFEE76-A8B3-403F-9EFD-1B29BA5CD5AB}" type="slidenum">
              <a:rPr lang="en-US" smtClean="0"/>
              <a:pPr defTabSz="913722"/>
              <a:t>19</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a screen shot of the NHSN Primary Bloodstream Infection data collection sheet which includes basic facility and patient IDs, type of event,</a:t>
            </a:r>
            <a:r>
              <a:rPr lang="en-US" baseline="0" dirty="0" smtClean="0"/>
              <a:t> location, and date, CLABSI risk factors, and other event details including signs and symptoms and laboratory results.  </a:t>
            </a:r>
          </a:p>
          <a:p>
            <a:endParaRPr lang="en-US" baseline="0" dirty="0" smtClean="0"/>
          </a:p>
          <a:p>
            <a:r>
              <a:rPr lang="en-US" baseline="0" dirty="0" smtClean="0"/>
              <a:t>On this sample data collection form, the patient was admitted to the facility on 2/10/11 and had a CLABSI event on 2/19/11. He/she was in the surgical intensive care unit; had a central line inserted in the ED on 2/11 and experienced fever.  He/she had a common skin contaminant cultured from two or more positive blood cultures – </a:t>
            </a:r>
            <a:r>
              <a:rPr lang="en-US" baseline="0" dirty="0" err="1" smtClean="0"/>
              <a:t>coag</a:t>
            </a:r>
            <a:r>
              <a:rPr lang="en-US" baseline="0" dirty="0" smtClean="0"/>
              <a:t> negative </a:t>
            </a:r>
            <a:r>
              <a:rPr lang="en-US" i="1" baseline="0" dirty="0" smtClean="0"/>
              <a:t>Staphylococcus</a:t>
            </a:r>
            <a:r>
              <a:rPr lang="en-US" i="0" baseline="0" dirty="0" smtClean="0"/>
              <a:t> on 2/19 at 1400 and </a:t>
            </a:r>
            <a:r>
              <a:rPr lang="en-US" i="1" baseline="0" dirty="0" smtClean="0"/>
              <a:t>Staph </a:t>
            </a:r>
            <a:r>
              <a:rPr lang="en-US" i="1" baseline="0" dirty="0" err="1" smtClean="0"/>
              <a:t>epi</a:t>
            </a:r>
            <a:r>
              <a:rPr lang="en-US" i="0" baseline="0" dirty="0" smtClean="0"/>
              <a:t> on 2/19 at 1430.</a:t>
            </a:r>
            <a:endParaRPr lang="en-US" dirty="0"/>
          </a:p>
        </p:txBody>
      </p:sp>
      <p:sp>
        <p:nvSpPr>
          <p:cNvPr id="4" name="Slide Number Placeholder 3"/>
          <p:cNvSpPr>
            <a:spLocks noGrp="1"/>
          </p:cNvSpPr>
          <p:nvPr>
            <p:ph type="sldNum" sz="quarter" idx="10"/>
          </p:nvPr>
        </p:nvSpPr>
        <p:spPr/>
        <p:txBody>
          <a:bodyPr/>
          <a:lstStyle/>
          <a:p>
            <a:fld id="{55B9E10A-DF69-4935-B7C5-6437120B428D}"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this backside of the</a:t>
            </a:r>
            <a:r>
              <a:rPr lang="en-US" baseline="0" dirty="0" smtClean="0"/>
              <a:t> primary bloodstream infection data collection sheet includes laboratory results related to antibiotic resistance specific to bacteria type and antibiotic type</a:t>
            </a:r>
            <a:r>
              <a:rPr lang="en-US" baseline="0" dirty="0" smtClean="0"/>
              <a:t>.</a:t>
            </a:r>
          </a:p>
          <a:p>
            <a:endParaRPr lang="en-US" baseline="0" dirty="0" smtClean="0"/>
          </a:p>
          <a:p>
            <a:r>
              <a:rPr lang="en-US" baseline="0" dirty="0" smtClean="0"/>
              <a:t>In this example, the patient’s primary pathogen was </a:t>
            </a:r>
            <a:r>
              <a:rPr lang="en-US" baseline="0" dirty="0" err="1" smtClean="0"/>
              <a:t>coagulase</a:t>
            </a:r>
            <a:r>
              <a:rPr lang="en-US" baseline="0" dirty="0" smtClean="0"/>
              <a:t>-negative staphylococci that was sensitive to </a:t>
            </a:r>
            <a:r>
              <a:rPr lang="en-US" baseline="0" dirty="0" err="1" smtClean="0"/>
              <a:t>vancomycin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5B9E10A-DF69-4935-B7C5-6437120B428D}"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dirty="0" smtClean="0"/>
              <a:t>Let’s </a:t>
            </a:r>
            <a:r>
              <a:rPr lang="en-US" dirty="0" smtClean="0"/>
              <a:t>look now at the results of the</a:t>
            </a:r>
            <a:r>
              <a:rPr lang="en-US" baseline="0" dirty="0" smtClean="0"/>
              <a:t> CLABSI audit</a:t>
            </a:r>
            <a:r>
              <a:rPr lang="en-US" dirty="0" smtClean="0"/>
              <a:t>.  We’ll go through</a:t>
            </a:r>
            <a:r>
              <a:rPr lang="en-US" baseline="0" dirty="0" smtClean="0"/>
              <a:t> each element of the table.  </a:t>
            </a:r>
          </a:p>
          <a:p>
            <a:endParaRPr lang="en-US" baseline="0" dirty="0" smtClean="0"/>
          </a:p>
          <a:p>
            <a:r>
              <a:rPr lang="en-US" baseline="0" dirty="0" smtClean="0"/>
              <a:t>Along the left of the table are the results of the hospital reporting to NHSN, indicating how many the facility reported and did not report to NHSN.</a:t>
            </a:r>
          </a:p>
          <a:p>
            <a:r>
              <a:rPr lang="en-US" baseline="0" dirty="0" smtClean="0"/>
              <a:t>The </a:t>
            </a:r>
            <a:r>
              <a:rPr lang="en-US" baseline="0" dirty="0" smtClean="0"/>
              <a:t>rows </a:t>
            </a:r>
            <a:r>
              <a:rPr lang="en-US" baseline="0" dirty="0" smtClean="0"/>
              <a:t>at the top  are the results of the audit, indicating how many CLABSIs the auditor identified as a CLABSI and how many were not identified as a CLABSI.  The totals were summed up for both the rows and columns.</a:t>
            </a:r>
            <a:endParaRPr lang="en-US" dirty="0" smtClean="0"/>
          </a:p>
        </p:txBody>
      </p:sp>
      <p:sp>
        <p:nvSpPr>
          <p:cNvPr id="68612" name="Slide Number Placeholder 3"/>
          <p:cNvSpPr>
            <a:spLocks noGrp="1"/>
          </p:cNvSpPr>
          <p:nvPr>
            <p:ph type="sldNum" sz="quarter" idx="5"/>
          </p:nvPr>
        </p:nvSpPr>
        <p:spPr>
          <a:noFill/>
        </p:spPr>
        <p:txBody>
          <a:bodyPr/>
          <a:lstStyle/>
          <a:p>
            <a:pPr defTabSz="913722"/>
            <a:fld id="{6E66F47D-1EB7-4C03-AF7F-C56B9BA63DBE}" type="slidenum">
              <a:rPr lang="en-US" smtClean="0"/>
              <a:pPr defTabSz="913722"/>
              <a:t>23</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One of the major goals of the ARRA grant is to enhance surveillance – funds were given to states to support surveillance activities such as piloting surveillance for additional types of infections and to validate existing data.  We heard of other states that were planning to use funds for validation and thought this would be a good opportunity to look at our data in a similar way.</a:t>
            </a:r>
          </a:p>
          <a:p>
            <a:pPr marL="0" lvl="1">
              <a:defRPr/>
            </a:pPr>
            <a:endParaRPr lang="en-US" dirty="0" smtClean="0"/>
          </a:p>
          <a:p>
            <a:pPr marL="0" lvl="1">
              <a:defRPr/>
            </a:pPr>
            <a:r>
              <a:rPr lang="en-US" dirty="0" smtClean="0"/>
              <a:t>We </a:t>
            </a:r>
            <a:r>
              <a:rPr lang="en-US" dirty="0" smtClean="0"/>
              <a:t>have also heard consistently from IPs the need for validation and standardization of publicly reported data.  It was no surprise that both a few QIs and administrators made sure that they communicated the same concerns as </a:t>
            </a:r>
            <a:r>
              <a:rPr lang="en-US" sz="1800" dirty="0" smtClean="0">
                <a:solidFill>
                  <a:schemeClr val="dk1"/>
                </a:solidFill>
              </a:rPr>
              <a:t>validation is important to ensure that all facilities are identifying infections in the same way and are accurate.</a:t>
            </a:r>
          </a:p>
        </p:txBody>
      </p:sp>
      <p:sp>
        <p:nvSpPr>
          <p:cNvPr id="4" name="Slide Number Placeholder 3"/>
          <p:cNvSpPr>
            <a:spLocks noGrp="1"/>
          </p:cNvSpPr>
          <p:nvPr>
            <p:ph type="sldNum" sz="quarter" idx="10"/>
          </p:nvPr>
        </p:nvSpPr>
        <p:spPr/>
        <p:txBody>
          <a:bodyPr/>
          <a:lstStyle/>
          <a:p>
            <a:fld id="{04700028-5A7E-4DE8-A0CB-915FBB2AB232}"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dirty="0" smtClean="0"/>
              <a:t>A</a:t>
            </a:r>
            <a:r>
              <a:rPr lang="en-US" baseline="0" dirty="0" smtClean="0"/>
              <a:t> total of 319 CLABSI records were reviewed.</a:t>
            </a:r>
            <a:endParaRPr lang="en-US" dirty="0" smtClean="0"/>
          </a:p>
        </p:txBody>
      </p:sp>
      <p:sp>
        <p:nvSpPr>
          <p:cNvPr id="68612" name="Slide Number Placeholder 3"/>
          <p:cNvSpPr>
            <a:spLocks noGrp="1"/>
          </p:cNvSpPr>
          <p:nvPr>
            <p:ph type="sldNum" sz="quarter" idx="5"/>
          </p:nvPr>
        </p:nvSpPr>
        <p:spPr>
          <a:noFill/>
        </p:spPr>
        <p:txBody>
          <a:bodyPr/>
          <a:lstStyle/>
          <a:p>
            <a:pPr defTabSz="913722"/>
            <a:fld id="{6E66F47D-1EB7-4C03-AF7F-C56B9BA63DBE}" type="slidenum">
              <a:rPr lang="en-US" smtClean="0"/>
              <a:pPr defTabSz="913722"/>
              <a:t>24</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dirty="0" smtClean="0"/>
              <a:t>Of those 319 total records reviewed, the</a:t>
            </a:r>
            <a:r>
              <a:rPr lang="en-US" baseline="0" dirty="0" smtClean="0"/>
              <a:t> auditors reviewed a total of 107 positive blood cultures that were reported to NHSN by the hospitals as a CLABSI.</a:t>
            </a:r>
            <a:endParaRPr lang="en-US" dirty="0" smtClean="0"/>
          </a:p>
        </p:txBody>
      </p:sp>
      <p:sp>
        <p:nvSpPr>
          <p:cNvPr id="68612" name="Slide Number Placeholder 3"/>
          <p:cNvSpPr>
            <a:spLocks noGrp="1"/>
          </p:cNvSpPr>
          <p:nvPr>
            <p:ph type="sldNum" sz="quarter" idx="5"/>
          </p:nvPr>
        </p:nvSpPr>
        <p:spPr>
          <a:noFill/>
        </p:spPr>
        <p:txBody>
          <a:bodyPr/>
          <a:lstStyle/>
          <a:p>
            <a:pPr defTabSz="913722"/>
            <a:fld id="{6E66F47D-1EB7-4C03-AF7F-C56B9BA63DBE}" type="slidenum">
              <a:rPr lang="en-US" smtClean="0"/>
              <a:pPr defTabSz="913722"/>
              <a:t>25</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dirty="0" smtClean="0"/>
              <a:t>Of those 107 reported CLABSIs to NHSN, all 107 were identified as CLABSIs in the audit.</a:t>
            </a:r>
          </a:p>
        </p:txBody>
      </p:sp>
      <p:sp>
        <p:nvSpPr>
          <p:cNvPr id="68612" name="Slide Number Placeholder 3"/>
          <p:cNvSpPr>
            <a:spLocks noGrp="1"/>
          </p:cNvSpPr>
          <p:nvPr>
            <p:ph type="sldNum" sz="quarter" idx="5"/>
          </p:nvPr>
        </p:nvSpPr>
        <p:spPr>
          <a:noFill/>
        </p:spPr>
        <p:txBody>
          <a:bodyPr/>
          <a:lstStyle/>
          <a:p>
            <a:pPr defTabSz="913722"/>
            <a:fld id="{6E66F47D-1EB7-4C03-AF7F-C56B9BA63DBE}" type="slidenum">
              <a:rPr lang="en-US" smtClean="0"/>
              <a:pPr defTabSz="913722"/>
              <a:t>26</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dirty="0" smtClean="0"/>
              <a:t>Of the CLABSIs reported to NHSN, none</a:t>
            </a:r>
            <a:r>
              <a:rPr lang="en-US" baseline="0" dirty="0" smtClean="0"/>
              <a:t> of them were determined to be non-CLABSIs by the auditors.  </a:t>
            </a:r>
            <a:endParaRPr lang="en-US" dirty="0" smtClean="0"/>
          </a:p>
        </p:txBody>
      </p:sp>
      <p:sp>
        <p:nvSpPr>
          <p:cNvPr id="68612" name="Slide Number Placeholder 3"/>
          <p:cNvSpPr>
            <a:spLocks noGrp="1"/>
          </p:cNvSpPr>
          <p:nvPr>
            <p:ph type="sldNum" sz="quarter" idx="5"/>
          </p:nvPr>
        </p:nvSpPr>
        <p:spPr>
          <a:noFill/>
        </p:spPr>
        <p:txBody>
          <a:bodyPr/>
          <a:lstStyle/>
          <a:p>
            <a:pPr defTabSz="913722"/>
            <a:fld id="{6E66F47D-1EB7-4C03-AF7F-C56B9BA63DBE}" type="slidenum">
              <a:rPr lang="en-US" smtClean="0"/>
              <a:pPr defTabSz="913722"/>
              <a:t>27</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dirty="0" smtClean="0"/>
              <a:t>Of the 319 total records reviewed, the</a:t>
            </a:r>
            <a:r>
              <a:rPr lang="en-US" baseline="0" dirty="0" smtClean="0"/>
              <a:t> auditors reviewed a total of 212 positive blood cultures that were </a:t>
            </a:r>
            <a:r>
              <a:rPr lang="en-US" u="sng" baseline="0" dirty="0" smtClean="0"/>
              <a:t>not </a:t>
            </a:r>
            <a:r>
              <a:rPr lang="en-US" baseline="0" dirty="0" smtClean="0"/>
              <a:t>reported to NHSN by the hospitals as a CLABSI.</a:t>
            </a:r>
            <a:endParaRPr lang="en-US" dirty="0" smtClean="0"/>
          </a:p>
        </p:txBody>
      </p:sp>
      <p:sp>
        <p:nvSpPr>
          <p:cNvPr id="68612" name="Slide Number Placeholder 3"/>
          <p:cNvSpPr>
            <a:spLocks noGrp="1"/>
          </p:cNvSpPr>
          <p:nvPr>
            <p:ph type="sldNum" sz="quarter" idx="5"/>
          </p:nvPr>
        </p:nvSpPr>
        <p:spPr>
          <a:noFill/>
        </p:spPr>
        <p:txBody>
          <a:bodyPr/>
          <a:lstStyle/>
          <a:p>
            <a:pPr defTabSz="913722"/>
            <a:fld id="{6E66F47D-1EB7-4C03-AF7F-C56B9BA63DBE}" type="slidenum">
              <a:rPr lang="en-US" smtClean="0"/>
              <a:pPr defTabSz="913722"/>
              <a:t>28</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dirty="0" smtClean="0"/>
              <a:t>Of the 212 positive blood cultures not determined</a:t>
            </a:r>
            <a:r>
              <a:rPr lang="en-US" baseline="0" dirty="0" smtClean="0"/>
              <a:t> to be CLABSIs by the facility and therefore not entered into NHSN, three were identified as CLABSIs by the auditors and should have been entered into NHSN.</a:t>
            </a:r>
            <a:endParaRPr lang="en-US" dirty="0" smtClean="0"/>
          </a:p>
        </p:txBody>
      </p:sp>
      <p:sp>
        <p:nvSpPr>
          <p:cNvPr id="68612" name="Slide Number Placeholder 3"/>
          <p:cNvSpPr>
            <a:spLocks noGrp="1"/>
          </p:cNvSpPr>
          <p:nvPr>
            <p:ph type="sldNum" sz="quarter" idx="5"/>
          </p:nvPr>
        </p:nvSpPr>
        <p:spPr>
          <a:noFill/>
        </p:spPr>
        <p:txBody>
          <a:bodyPr/>
          <a:lstStyle/>
          <a:p>
            <a:pPr defTabSz="913722"/>
            <a:fld id="{6E66F47D-1EB7-4C03-AF7F-C56B9BA63DBE}" type="slidenum">
              <a:rPr lang="en-US" smtClean="0"/>
              <a:pPr defTabSz="913722"/>
              <a:t>29</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dirty="0" smtClean="0"/>
              <a:t>Of the 212 positive blood cultures not determined</a:t>
            </a:r>
            <a:r>
              <a:rPr lang="en-US" baseline="0" dirty="0" smtClean="0"/>
              <a:t> to be CLABSIs by the facility and therefore not entered into NHSN, 209 were </a:t>
            </a:r>
            <a:r>
              <a:rPr lang="en-US" u="sng" baseline="0" dirty="0" smtClean="0"/>
              <a:t>not</a:t>
            </a:r>
            <a:r>
              <a:rPr lang="en-US" baseline="0" dirty="0" smtClean="0"/>
              <a:t> identified as CLABSIs by the auditors and were correctly not entered into NHSN.</a:t>
            </a:r>
            <a:endParaRPr lang="en-US" dirty="0" smtClean="0"/>
          </a:p>
        </p:txBody>
      </p:sp>
      <p:sp>
        <p:nvSpPr>
          <p:cNvPr id="68612" name="Slide Number Placeholder 3"/>
          <p:cNvSpPr>
            <a:spLocks noGrp="1"/>
          </p:cNvSpPr>
          <p:nvPr>
            <p:ph type="sldNum" sz="quarter" idx="5"/>
          </p:nvPr>
        </p:nvSpPr>
        <p:spPr>
          <a:noFill/>
        </p:spPr>
        <p:txBody>
          <a:bodyPr/>
          <a:lstStyle/>
          <a:p>
            <a:pPr defTabSz="913722"/>
            <a:fld id="{6E66F47D-1EB7-4C03-AF7F-C56B9BA63DBE}" type="slidenum">
              <a:rPr lang="en-US" smtClean="0"/>
              <a:pPr defTabSz="913722"/>
              <a:t>30</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three reportin</a:t>
            </a:r>
            <a:r>
              <a:rPr lang="en-US" baseline="0" dirty="0" smtClean="0"/>
              <a:t>g errors were identified out of the total number of blood cultures reviewed (319).  </a:t>
            </a:r>
            <a:r>
              <a:rPr lang="en-US" baseline="0" dirty="0" smtClean="0"/>
              <a:t>Therefore, the error rate was 3/319, or less than 1</a:t>
            </a:r>
            <a:r>
              <a:rPr lang="en-US" baseline="0" dirty="0" smtClean="0"/>
              <a:t>%.</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8E2693E1-7292-444B-8419-EB2686A36295}" type="slidenum">
              <a:rPr lang="en-US" smtClean="0"/>
              <a:pPr>
                <a:defRPr/>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the second bullet is no longer part of the surveillance definition</a:t>
            </a:r>
            <a:r>
              <a:rPr lang="en-US" baseline="0" dirty="0" smtClean="0"/>
              <a:t> but was at the time of the positive blood cultures that were under review.</a:t>
            </a:r>
            <a:endParaRPr lang="en-US" dirty="0"/>
          </a:p>
        </p:txBody>
      </p:sp>
      <p:sp>
        <p:nvSpPr>
          <p:cNvPr id="4" name="Slide Number Placeholder 3"/>
          <p:cNvSpPr>
            <a:spLocks noGrp="1"/>
          </p:cNvSpPr>
          <p:nvPr>
            <p:ph type="sldNum" sz="quarter" idx="10"/>
          </p:nvPr>
        </p:nvSpPr>
        <p:spPr/>
        <p:txBody>
          <a:bodyPr/>
          <a:lstStyle/>
          <a:p>
            <a:fld id="{55B9E10A-DF69-4935-B7C5-6437120B428D}"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a:t>
            </a:r>
            <a:r>
              <a:rPr lang="en-US" baseline="0" dirty="0" smtClean="0"/>
              <a:t> an algorithm when looking at positive blood cultures to help determine what should be reported to NHSN and if it is a primary or secondary bloodstream infection (BSI).  First, ask if the patient meets the criteria for an HAI at another site.  If the infection is community-acquired (CA) or if NHSN criteria for the specific HAI has not been met, answer “No”.  If it is a CA infection with secondary BSI, it is not reported through NHSN nor is it a BSI.  If it is healthcare-associated, and does not meet criteria for an HAI at another site, it would be considered the primary BSI.  </a:t>
            </a:r>
          </a:p>
          <a:p>
            <a:endParaRPr lang="en-US" baseline="0" dirty="0" smtClean="0"/>
          </a:p>
          <a:p>
            <a:r>
              <a:rPr lang="en-US" baseline="0" dirty="0" smtClean="0"/>
              <a:t>If, on the other hand, the patient </a:t>
            </a:r>
            <a:r>
              <a:rPr lang="en-US" u="sng" baseline="0" dirty="0" smtClean="0"/>
              <a:t>does</a:t>
            </a:r>
            <a:r>
              <a:rPr lang="en-US" u="none" baseline="0" dirty="0" smtClean="0"/>
              <a:t> meet the criteria for HAI at another site, you should be asking if the blood isolate is a common pathogen for this site.  If Yes, it would be considered a site infection with a secondary BSI.  If it is not a common pathogen for this site, it would be considered a primary BSI.</a:t>
            </a:r>
          </a:p>
          <a:p>
            <a:endParaRPr lang="en-US" u="none" baseline="0" dirty="0" smtClean="0"/>
          </a:p>
        </p:txBody>
      </p:sp>
      <p:sp>
        <p:nvSpPr>
          <p:cNvPr id="4" name="Slide Number Placeholder 3"/>
          <p:cNvSpPr>
            <a:spLocks noGrp="1"/>
          </p:cNvSpPr>
          <p:nvPr>
            <p:ph type="sldNum" sz="quarter" idx="10"/>
          </p:nvPr>
        </p:nvSpPr>
        <p:spPr/>
        <p:txBody>
          <a:bodyPr/>
          <a:lstStyle/>
          <a:p>
            <a:fld id="{55B9E10A-DF69-4935-B7C5-6437120B428D}"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 represents CLABSI rates by the state </a:t>
            </a:r>
            <a:r>
              <a:rPr lang="en-US" dirty="0" smtClean="0"/>
              <a:t>total</a:t>
            </a:r>
            <a:r>
              <a:rPr lang="en-US" dirty="0" smtClean="0"/>
              <a:t>,</a:t>
            </a:r>
            <a:r>
              <a:rPr lang="en-US" baseline="0" dirty="0" smtClean="0"/>
              <a:t> by </a:t>
            </a:r>
            <a:r>
              <a:rPr lang="en-US" dirty="0" err="1" smtClean="0"/>
              <a:t>bedsize</a:t>
            </a:r>
            <a:r>
              <a:rPr lang="en-US" dirty="0" smtClean="0"/>
              <a:t> category, and by quarter in Virginia in 2009</a:t>
            </a:r>
            <a:r>
              <a:rPr lang="en-US" baseline="0" dirty="0" smtClean="0"/>
              <a:t> and 2010.  The y-axis represents the CLABSI rate, which is calculated per 1000 central line days, and the x-axis shows the year and </a:t>
            </a:r>
            <a:r>
              <a:rPr lang="en-US" baseline="0" dirty="0" smtClean="0"/>
              <a:t>quarter of the CLABSI event.  </a:t>
            </a:r>
            <a:r>
              <a:rPr lang="en-US" baseline="0" dirty="0" smtClean="0"/>
              <a:t>The three different </a:t>
            </a:r>
            <a:r>
              <a:rPr lang="en-US" baseline="0" dirty="0" err="1" smtClean="0"/>
              <a:t>bedsize</a:t>
            </a:r>
            <a:r>
              <a:rPr lang="en-US" baseline="0" dirty="0" smtClean="0"/>
              <a:t> categories used and reported in Virginia for CLABSIs are 200 beds or fewer, 201 to 500 beds, and more than 500 beds. The state CLABSI rate over the two years remained between 1 and </a:t>
            </a:r>
            <a:r>
              <a:rPr lang="en-US" baseline="0" dirty="0" smtClean="0"/>
              <a:t>1.6 </a:t>
            </a:r>
            <a:r>
              <a:rPr lang="en-US" baseline="0" dirty="0" smtClean="0"/>
              <a:t>CLABSI events per 1000 central line days.  There has been the most variation in the 200 beds or fewer </a:t>
            </a:r>
            <a:r>
              <a:rPr lang="en-US" baseline="0" dirty="0" err="1" smtClean="0"/>
              <a:t>bedsize</a:t>
            </a:r>
            <a:r>
              <a:rPr lang="en-US" baseline="0" dirty="0" smtClean="0"/>
              <a:t> category ranging from just over 0.4 CLABSI events per 1000 central line days in the fourth quarter of 2009 to just under 1.9 CLABSI events per 1000 central line days in the second quarter of 2009.  Except for the first two quarters of 2009, the largest </a:t>
            </a:r>
            <a:r>
              <a:rPr lang="en-US" baseline="0" dirty="0" err="1" smtClean="0"/>
              <a:t>bedsize</a:t>
            </a:r>
            <a:r>
              <a:rPr lang="en-US" baseline="0" dirty="0" smtClean="0"/>
              <a:t> category </a:t>
            </a:r>
            <a:r>
              <a:rPr lang="en-US" baseline="0" dirty="0" smtClean="0"/>
              <a:t>consistently reported the </a:t>
            </a:r>
            <a:r>
              <a:rPr lang="en-US" baseline="0" dirty="0" smtClean="0"/>
              <a:t>highest CLABSI rate.  However, in the fourth quarter of 2010, the CLABSI rates for all 3 </a:t>
            </a:r>
            <a:r>
              <a:rPr lang="en-US" baseline="0" dirty="0" err="1" smtClean="0"/>
              <a:t>bedsizes</a:t>
            </a:r>
            <a:r>
              <a:rPr lang="en-US" baseline="0" dirty="0" smtClean="0"/>
              <a:t> were </a:t>
            </a:r>
            <a:r>
              <a:rPr lang="en-US" baseline="0" dirty="0" smtClean="0"/>
              <a:t>quite similar, </a:t>
            </a:r>
            <a:r>
              <a:rPr lang="en-US" baseline="0" dirty="0" smtClean="0"/>
              <a:t>with a state average of 1.4 CLABSI events per 1000 central line days.</a:t>
            </a:r>
            <a:endParaRPr lang="en-US" dirty="0"/>
          </a:p>
        </p:txBody>
      </p:sp>
      <p:sp>
        <p:nvSpPr>
          <p:cNvPr id="4" name="Slide Number Placeholder 3"/>
          <p:cNvSpPr>
            <a:spLocks noGrp="1"/>
          </p:cNvSpPr>
          <p:nvPr>
            <p:ph type="sldNum" sz="quarter" idx="10"/>
          </p:nvPr>
        </p:nvSpPr>
        <p:spPr/>
        <p:txBody>
          <a:bodyPr/>
          <a:lstStyle/>
          <a:p>
            <a:fld id="{55B9E10A-DF69-4935-B7C5-6437120B428D}"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dirty="0" smtClean="0"/>
              <a:t>Looking at the audit data as a whole, the areas shaded in yellow are those areas where the auditors and the hospitals were in agreement with the patient</a:t>
            </a:r>
            <a:r>
              <a:rPr lang="en-US" baseline="0" dirty="0" smtClean="0"/>
              <a:t> records reviewed.  For example, auditors and hospitals agreed that 107 were CLABSIs and 209 were not CLABSIs of the reviewed 319.  The dark shaded areas are those areas where discrepancies were identified. </a:t>
            </a:r>
            <a:r>
              <a:rPr lang="en-US" baseline="0" dirty="0" smtClean="0"/>
              <a:t>Auditors </a:t>
            </a:r>
            <a:r>
              <a:rPr lang="en-US" baseline="0" dirty="0" smtClean="0"/>
              <a:t>and hospitals did not agree on three, all of which </a:t>
            </a:r>
            <a:r>
              <a:rPr lang="en-US" baseline="0" dirty="0" smtClean="0"/>
              <a:t>were infections that the </a:t>
            </a:r>
            <a:r>
              <a:rPr lang="en-US" baseline="0" dirty="0" smtClean="0"/>
              <a:t>auditors identified that were not reported to NHSN.  Please note that </a:t>
            </a:r>
            <a:r>
              <a:rPr lang="en-US" baseline="0" dirty="0" smtClean="0"/>
              <a:t>there were no instances where a CLABSI had been reported by the hospital and was determined by the audit to not be a CLABSI.  </a:t>
            </a:r>
            <a:r>
              <a:rPr lang="en-US" baseline="0" dirty="0" smtClean="0"/>
              <a:t>These results are outstanding!</a:t>
            </a:r>
            <a:endParaRPr lang="en-US" dirty="0" smtClean="0"/>
          </a:p>
        </p:txBody>
      </p:sp>
      <p:sp>
        <p:nvSpPr>
          <p:cNvPr id="68612" name="Slide Number Placeholder 3"/>
          <p:cNvSpPr>
            <a:spLocks noGrp="1"/>
          </p:cNvSpPr>
          <p:nvPr>
            <p:ph type="sldNum" sz="quarter" idx="5"/>
          </p:nvPr>
        </p:nvSpPr>
        <p:spPr>
          <a:noFill/>
        </p:spPr>
        <p:txBody>
          <a:bodyPr/>
          <a:lstStyle/>
          <a:p>
            <a:pPr defTabSz="913722"/>
            <a:fld id="{6E66F47D-1EB7-4C03-AF7F-C56B9BA63DBE}" type="slidenum">
              <a:rPr lang="en-US" smtClean="0"/>
              <a:pPr defTabSz="913722"/>
              <a:t>35</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dirty="0" smtClean="0"/>
              <a:t>In</a:t>
            </a:r>
            <a:r>
              <a:rPr lang="en-US" baseline="0" dirty="0" smtClean="0"/>
              <a:t> analyzing these data, </a:t>
            </a:r>
            <a:r>
              <a:rPr lang="en-US" baseline="0" dirty="0" smtClean="0"/>
              <a:t>we found that the sensitivity was 97%, the negative predictive value was 98.5%, and both the specificity and positive predictive value were 100%</a:t>
            </a:r>
            <a:endParaRPr lang="en-US" dirty="0" smtClean="0"/>
          </a:p>
        </p:txBody>
      </p:sp>
      <p:sp>
        <p:nvSpPr>
          <p:cNvPr id="76804" name="Slide Number Placeholder 3"/>
          <p:cNvSpPr>
            <a:spLocks noGrp="1"/>
          </p:cNvSpPr>
          <p:nvPr>
            <p:ph type="sldNum" sz="quarter" idx="5"/>
          </p:nvPr>
        </p:nvSpPr>
        <p:spPr>
          <a:noFill/>
        </p:spPr>
        <p:txBody>
          <a:bodyPr/>
          <a:lstStyle/>
          <a:p>
            <a:pPr defTabSz="913722"/>
            <a:fld id="{93FC074C-E029-4758-82EF-B189F3956937}" type="slidenum">
              <a:rPr lang="en-US" smtClean="0"/>
              <a:pPr defTabSz="913722"/>
              <a:t>36</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 us review the results</a:t>
            </a:r>
            <a:r>
              <a:rPr lang="en-US" baseline="0" dirty="0" smtClean="0"/>
              <a:t> of the interview of the</a:t>
            </a:r>
            <a:r>
              <a:rPr lang="en-US" b="0" baseline="0" dirty="0" smtClean="0"/>
              <a:t> </a:t>
            </a:r>
            <a:r>
              <a:rPr lang="en-US" b="0" baseline="0" dirty="0" smtClean="0">
                <a:solidFill>
                  <a:srgbClr val="FF0000"/>
                </a:solidFill>
              </a:rPr>
              <a:t>37</a:t>
            </a:r>
            <a:r>
              <a:rPr lang="en-US" b="0" baseline="0" dirty="0" smtClean="0"/>
              <a:t> </a:t>
            </a:r>
            <a:r>
              <a:rPr lang="en-US" baseline="0" dirty="0" smtClean="0"/>
              <a:t>hospitals.  </a:t>
            </a:r>
          </a:p>
          <a:p>
            <a:endParaRPr lang="en-US" baseline="0" dirty="0" smtClean="0"/>
          </a:p>
          <a:p>
            <a:r>
              <a:rPr lang="en-US" baseline="0" dirty="0" smtClean="0"/>
              <a:t>In response to inquiring about how many ICUs were in each hospital, 62% (n=23) reported one ICU, 24% (n=9) reported 2-5 ICUs, and 14% (n=5) reported 6 ICUs.</a:t>
            </a:r>
            <a:endParaRPr lang="en-US" dirty="0"/>
          </a:p>
        </p:txBody>
      </p:sp>
      <p:sp>
        <p:nvSpPr>
          <p:cNvPr id="4" name="Slide Number Placeholder 3"/>
          <p:cNvSpPr>
            <a:spLocks noGrp="1"/>
          </p:cNvSpPr>
          <p:nvPr>
            <p:ph type="sldNum" sz="quarter" idx="10"/>
          </p:nvPr>
        </p:nvSpPr>
        <p:spPr/>
        <p:txBody>
          <a:bodyPr/>
          <a:lstStyle/>
          <a:p>
            <a:fld id="{55B9E10A-DF69-4935-B7C5-6437120B428D}" type="slidenum">
              <a:rPr lang="en-US" smtClean="0"/>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Eighty-one percent of the hospitals audited had a Medical/Surgical Critical Care unit (n=30), 32% had a Medical Cardiac Critical Care unit (n=12), and 30% had a Surgical Cardiothoracic Critical Care unit (n=11).</a:t>
            </a:r>
          </a:p>
          <a:p>
            <a:endParaRPr lang="en-US" dirty="0"/>
          </a:p>
        </p:txBody>
      </p:sp>
      <p:sp>
        <p:nvSpPr>
          <p:cNvPr id="4" name="Slide Number Placeholder 3"/>
          <p:cNvSpPr>
            <a:spLocks noGrp="1"/>
          </p:cNvSpPr>
          <p:nvPr>
            <p:ph type="sldNum" sz="quarter" idx="10"/>
          </p:nvPr>
        </p:nvSpPr>
        <p:spPr/>
        <p:txBody>
          <a:bodyPr/>
          <a:lstStyle/>
          <a:p>
            <a:fld id="{55B9E10A-DF69-4935-B7C5-6437120B428D}" type="slidenum">
              <a:rPr lang="en-US" smtClean="0"/>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Nearly</a:t>
            </a:r>
            <a:r>
              <a:rPr lang="en-US" sz="1200" kern="1200" baseline="0" dirty="0" smtClean="0">
                <a:solidFill>
                  <a:schemeClr val="tx1"/>
                </a:solidFill>
                <a:latin typeface="+mn-lt"/>
                <a:ea typeface="+mn-ea"/>
                <a:cs typeface="+mn-cs"/>
              </a:rPr>
              <a:t> half of the hospitals (46%, n= 17) </a:t>
            </a:r>
            <a:r>
              <a:rPr lang="en-US" sz="1200" kern="1200" dirty="0" smtClean="0">
                <a:solidFill>
                  <a:schemeClr val="tx1"/>
                </a:solidFill>
                <a:latin typeface="+mn-lt"/>
                <a:ea typeface="+mn-ea"/>
                <a:cs typeface="+mn-cs"/>
              </a:rPr>
              <a:t>used a combination of electronic and manual methods to collect denominator data. </a:t>
            </a:r>
          </a:p>
          <a:p>
            <a:pPr lvl="0"/>
            <a:r>
              <a:rPr lang="en-US" sz="1200" kern="1200" dirty="0" smtClean="0">
                <a:solidFill>
                  <a:schemeClr val="tx1"/>
                </a:solidFill>
                <a:latin typeface="+mn-lt"/>
                <a:ea typeface="+mn-ea"/>
                <a:cs typeface="+mn-cs"/>
              </a:rPr>
              <a:t>Less than one-quarter (22%) of facilities (n=8) used only electronic methods to count both central line days and patient days.</a:t>
            </a:r>
          </a:p>
          <a:p>
            <a:pPr lvl="0"/>
            <a:r>
              <a:rPr lang="en-US" sz="1200" kern="1200" dirty="0" smtClean="0">
                <a:solidFill>
                  <a:schemeClr val="tx1"/>
                </a:solidFill>
                <a:latin typeface="+mn-lt"/>
                <a:ea typeface="+mn-ea"/>
                <a:cs typeface="+mn-cs"/>
              </a:rPr>
              <a:t>Approximately one-third of facilities (32%, n=12) used only manual methods to count both central line days and patient days. </a:t>
            </a:r>
          </a:p>
          <a:p>
            <a:endParaRPr lang="en-US" dirty="0"/>
          </a:p>
        </p:txBody>
      </p:sp>
      <p:sp>
        <p:nvSpPr>
          <p:cNvPr id="4" name="Slide Number Placeholder 3"/>
          <p:cNvSpPr>
            <a:spLocks noGrp="1"/>
          </p:cNvSpPr>
          <p:nvPr>
            <p:ph type="sldNum" sz="quarter" idx="10"/>
          </p:nvPr>
        </p:nvSpPr>
        <p:spPr/>
        <p:txBody>
          <a:bodyPr/>
          <a:lstStyle/>
          <a:p>
            <a:fld id="{55B9E10A-DF69-4935-B7C5-6437120B428D}" type="slidenum">
              <a:rPr lang="en-US" smtClean="0"/>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Among</a:t>
            </a:r>
            <a:r>
              <a:rPr lang="en-US" baseline="0" dirty="0" smtClean="0"/>
              <a:t> those (19) hospitals that collect patient days manually, IPs are most commonly assigned to this task (47%, n=9).  </a:t>
            </a:r>
            <a:endParaRPr lang="en-US" baseline="0" dirty="0" smtClean="0"/>
          </a:p>
          <a:p>
            <a:endParaRPr lang="en-US" baseline="0" dirty="0" smtClean="0"/>
          </a:p>
          <a:p>
            <a:r>
              <a:rPr lang="en-US" baseline="0" dirty="0" smtClean="0"/>
              <a:t>It is important to emphasize that at the same time every day, the number of patients on the unit should be counted to accurately obtain this number.</a:t>
            </a:r>
            <a:endParaRPr lang="en-US" dirty="0"/>
          </a:p>
        </p:txBody>
      </p:sp>
      <p:sp>
        <p:nvSpPr>
          <p:cNvPr id="4" name="Slide Number Placeholder 3"/>
          <p:cNvSpPr>
            <a:spLocks noGrp="1"/>
          </p:cNvSpPr>
          <p:nvPr>
            <p:ph type="sldNum" sz="quarter" idx="10"/>
          </p:nvPr>
        </p:nvSpPr>
        <p:spPr/>
        <p:txBody>
          <a:bodyPr/>
          <a:lstStyle/>
          <a:p>
            <a:fld id="{55B9E10A-DF69-4935-B7C5-6437120B428D}" type="slidenum">
              <a:rPr lang="en-US" smtClean="0"/>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Among</a:t>
            </a:r>
            <a:r>
              <a:rPr lang="en-US" baseline="0" dirty="0" smtClean="0"/>
              <a:t> those hospitals that collect central line days manually, IPs and charge nurses are most commonly assigned to this task.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Tips: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Central line days should be counted at the same time each day.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Count the number of patients with one or more central lines in place.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Be sure to plan for coverage during weekends or other staff gaps.  It is important for multiple people to know how to correctly count central lines.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If </a:t>
            </a:r>
            <a:r>
              <a:rPr lang="en-US" baseline="0" dirty="0" smtClean="0"/>
              <a:t>a gap in data entry has occurred and </a:t>
            </a:r>
            <a:r>
              <a:rPr lang="en-US" baseline="0" dirty="0" smtClean="0"/>
              <a:t>there is no accurate way to determine </a:t>
            </a:r>
            <a:r>
              <a:rPr lang="en-US" baseline="0" dirty="0" smtClean="0"/>
              <a:t>the number of lines for the month, </a:t>
            </a:r>
            <a:r>
              <a:rPr lang="en-US" baseline="0" dirty="0" smtClean="0"/>
              <a:t>leave the information blank for that month.  Do not approximate or take an average of past months.  You may want to make the HAI epidemiologist aware that there will be denominator data </a:t>
            </a:r>
            <a:r>
              <a:rPr lang="en-US" baseline="0" dirty="0" smtClean="0"/>
              <a:t>missing for </a:t>
            </a:r>
            <a:r>
              <a:rPr lang="en-US" baseline="0" dirty="0" smtClean="0"/>
              <a:t>that month.</a:t>
            </a:r>
            <a:endParaRPr lang="en-US" dirty="0"/>
          </a:p>
        </p:txBody>
      </p:sp>
      <p:sp>
        <p:nvSpPr>
          <p:cNvPr id="4" name="Slide Number Placeholder 3"/>
          <p:cNvSpPr>
            <a:spLocks noGrp="1"/>
          </p:cNvSpPr>
          <p:nvPr>
            <p:ph type="sldNum" sz="quarter" idx="10"/>
          </p:nvPr>
        </p:nvSpPr>
        <p:spPr/>
        <p:txBody>
          <a:bodyPr/>
          <a:lstStyle/>
          <a:p>
            <a:fld id="{55B9E10A-DF69-4935-B7C5-6437120B428D}" type="slidenum">
              <a:rPr lang="en-US" smtClean="0"/>
              <a:pPr/>
              <a:t>42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asked about the method used to collect central line days, a few hospitals indicated that they counted the total number of central lines during the day and a few did not specify the method beyond using the electronic system.  The majority used the method required by </a:t>
            </a:r>
            <a:r>
              <a:rPr lang="en-US" baseline="0" dirty="0" smtClean="0"/>
              <a:t>NHSN (the correct method), </a:t>
            </a:r>
            <a:r>
              <a:rPr lang="en-US" baseline="0" dirty="0" smtClean="0"/>
              <a:t>indicated in the red square, which is counting the number of patients on the unit with one or more central lines at the same time each day.  </a:t>
            </a:r>
            <a:endParaRPr lang="en-US" dirty="0"/>
          </a:p>
        </p:txBody>
      </p:sp>
      <p:sp>
        <p:nvSpPr>
          <p:cNvPr id="4" name="Slide Number Placeholder 3"/>
          <p:cNvSpPr>
            <a:spLocks noGrp="1"/>
          </p:cNvSpPr>
          <p:nvPr>
            <p:ph type="sldNum" sz="quarter" idx="10"/>
          </p:nvPr>
        </p:nvSpPr>
        <p:spPr/>
        <p:txBody>
          <a:bodyPr/>
          <a:lstStyle/>
          <a:p>
            <a:fld id="{55B9E10A-DF69-4935-B7C5-6437120B428D}" type="slidenum">
              <a:rPr lang="en-US" smtClean="0"/>
              <a:pPr/>
              <a:t>44</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If a patient has more than one central line, only </a:t>
            </a:r>
            <a:r>
              <a:rPr lang="en-US" u="sng" dirty="0" smtClean="0">
                <a:solidFill>
                  <a:schemeClr val="tx1"/>
                </a:solidFill>
              </a:rPr>
              <a:t>one</a:t>
            </a:r>
            <a:r>
              <a:rPr lang="en-US" dirty="0" smtClean="0">
                <a:solidFill>
                  <a:schemeClr val="tx1"/>
                </a:solidFill>
              </a:rPr>
              <a:t> central line per patient should be counted each day according</a:t>
            </a:r>
            <a:r>
              <a:rPr lang="en-US" baseline="0" dirty="0" smtClean="0">
                <a:solidFill>
                  <a:schemeClr val="tx1"/>
                </a:solidFill>
              </a:rPr>
              <a:t> to the NHSN definition</a:t>
            </a:r>
            <a:r>
              <a:rPr lang="en-US" dirty="0" smtClean="0">
                <a:solidFill>
                  <a:schemeClr val="tx1"/>
                </a:solidFill>
              </a:rPr>
              <a:t>. Out of 37 ICUs, 3 (8%) hospitals are incorrectly counting these days,</a:t>
            </a:r>
            <a:r>
              <a:rPr lang="en-US" baseline="0" dirty="0" smtClean="0">
                <a:solidFill>
                  <a:schemeClr val="tx1"/>
                </a:solidFill>
              </a:rPr>
              <a:t> 89% are correctly counting these days, and 3% did not provide a clear response.</a:t>
            </a:r>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55B9E10A-DF69-4935-B7C5-6437120B428D}" type="slidenum">
              <a:rPr lang="en-US" smtClean="0"/>
              <a:pPr/>
              <a:t>45</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a patient had a temporary central line and a permanent central line, only one central line day should be counted according to NHSN.  Most</a:t>
            </a:r>
            <a:r>
              <a:rPr lang="en-US" baseline="0" dirty="0" smtClean="0"/>
              <a:t> hospitals (92%) reported that they would count this scenario correctly as only one central line day.  </a:t>
            </a:r>
            <a:r>
              <a:rPr lang="en-US" dirty="0" smtClean="0"/>
              <a:t>One hospital said it would count two central line days if the patient</a:t>
            </a:r>
            <a:r>
              <a:rPr lang="en-US" baseline="0" dirty="0" smtClean="0"/>
              <a:t> had a temporary CL and a permanent CL.  2 left the question blank.</a:t>
            </a:r>
            <a:endParaRPr lang="en-US" dirty="0"/>
          </a:p>
        </p:txBody>
      </p:sp>
      <p:sp>
        <p:nvSpPr>
          <p:cNvPr id="4" name="Slide Number Placeholder 3"/>
          <p:cNvSpPr>
            <a:spLocks noGrp="1"/>
          </p:cNvSpPr>
          <p:nvPr>
            <p:ph type="sldNum" sz="quarter" idx="10"/>
          </p:nvPr>
        </p:nvSpPr>
        <p:spPr/>
        <p:txBody>
          <a:bodyPr/>
          <a:lstStyle/>
          <a:p>
            <a:fld id="{55B9E10A-DF69-4935-B7C5-6437120B428D}" type="slidenum">
              <a:rPr lang="en-US" smtClean="0"/>
              <a:pPr/>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t>
            </a:r>
            <a:r>
              <a:rPr lang="en-US" dirty="0" smtClean="0"/>
              <a:t>a screenshot</a:t>
            </a:r>
            <a:r>
              <a:rPr lang="en-US" baseline="0" dirty="0" smtClean="0"/>
              <a:t> of the </a:t>
            </a:r>
            <a:r>
              <a:rPr lang="en-US" dirty="0" smtClean="0"/>
              <a:t>quarterly </a:t>
            </a:r>
            <a:r>
              <a:rPr lang="en-US" dirty="0" smtClean="0"/>
              <a:t>CLABSI </a:t>
            </a:r>
            <a:r>
              <a:rPr lang="en-US" dirty="0" smtClean="0"/>
              <a:t>report from the 4</a:t>
            </a:r>
            <a:r>
              <a:rPr lang="en-US" baseline="30000" dirty="0" smtClean="0"/>
              <a:t>th</a:t>
            </a:r>
            <a:r>
              <a:rPr lang="en-US" dirty="0" smtClean="0"/>
              <a:t> quarter of 2010, available to the public</a:t>
            </a:r>
            <a:r>
              <a:rPr lang="en-US" baseline="0" dirty="0" smtClean="0"/>
              <a:t> </a:t>
            </a:r>
            <a:r>
              <a:rPr lang="en-US" dirty="0" smtClean="0"/>
              <a:t>on </a:t>
            </a:r>
            <a:r>
              <a:rPr lang="en-US" dirty="0" smtClean="0"/>
              <a:t>the VDH website.  This page displays</a:t>
            </a:r>
            <a:r>
              <a:rPr lang="en-US" baseline="0" dirty="0" smtClean="0"/>
              <a:t> the number of CLABSIs, the number of central line days, and the CLABSI rate (per 1000 central line days) for each hospital with an adult intensive care unit for that quarter.  </a:t>
            </a:r>
            <a:endParaRPr lang="en-US" dirty="0"/>
          </a:p>
        </p:txBody>
      </p:sp>
      <p:sp>
        <p:nvSpPr>
          <p:cNvPr id="4" name="Slide Number Placeholder 3"/>
          <p:cNvSpPr>
            <a:spLocks noGrp="1"/>
          </p:cNvSpPr>
          <p:nvPr>
            <p:ph type="sldNum" sz="quarter" idx="10"/>
          </p:nvPr>
        </p:nvSpPr>
        <p:spPr/>
        <p:txBody>
          <a:bodyPr/>
          <a:lstStyle/>
          <a:p>
            <a:fld id="{04700028-5A7E-4DE8-A0CB-915FBB2AB232}"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Central lines should not be counted if it was removed</a:t>
            </a:r>
            <a:r>
              <a:rPr lang="en-US" baseline="0" dirty="0" smtClean="0"/>
              <a:t> earlier that day before the scheduled “counting” time.  Most facilities (86%, n=32) </a:t>
            </a:r>
            <a:r>
              <a:rPr lang="en-US" baseline="0" dirty="0" smtClean="0"/>
              <a:t>answered correctly and said </a:t>
            </a:r>
            <a:r>
              <a:rPr lang="en-US" baseline="0" dirty="0" smtClean="0"/>
              <a:t>they would not count the </a:t>
            </a:r>
            <a:r>
              <a:rPr lang="en-US" baseline="0" dirty="0" smtClean="0"/>
              <a:t>line. 14</a:t>
            </a:r>
            <a:r>
              <a:rPr lang="en-US" baseline="0" dirty="0" smtClean="0"/>
              <a:t>% (n=5) facilities said they would count the line.</a:t>
            </a:r>
          </a:p>
          <a:p>
            <a:endParaRPr lang="en-US" baseline="0" dirty="0" smtClean="0"/>
          </a:p>
          <a:p>
            <a:r>
              <a:rPr lang="en-US" baseline="0" dirty="0" smtClean="0"/>
              <a:t>One facility noted that it would count a line that was removed earlier in the day only if it was accessed and one said that they would count if it was removed within the last 24 hours.  Both of these responses are incorrect – whether </a:t>
            </a:r>
            <a:r>
              <a:rPr lang="en-US" baseline="0" dirty="0" smtClean="0"/>
              <a:t>or not the line had been accessed or if it was in within the last 24 hours should not affect the counting of the line. </a:t>
            </a:r>
          </a:p>
          <a:p>
            <a:endParaRPr lang="en-US" baseline="0" dirty="0" smtClean="0"/>
          </a:p>
        </p:txBody>
      </p:sp>
      <p:sp>
        <p:nvSpPr>
          <p:cNvPr id="4" name="Slide Number Placeholder 3"/>
          <p:cNvSpPr>
            <a:spLocks noGrp="1"/>
          </p:cNvSpPr>
          <p:nvPr>
            <p:ph type="sldNum" sz="quarter" idx="10"/>
          </p:nvPr>
        </p:nvSpPr>
        <p:spPr/>
        <p:txBody>
          <a:bodyPr/>
          <a:lstStyle/>
          <a:p>
            <a:fld id="{55B9E10A-DF69-4935-B7C5-6437120B428D}" type="slidenum">
              <a:rPr lang="en-US" smtClean="0"/>
              <a:pPr/>
              <a:t>47</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Device-associated</a:t>
            </a:r>
            <a:r>
              <a:rPr lang="en-US" baseline="0" dirty="0" smtClean="0"/>
              <a:t> HAI rate is calculated by the </a:t>
            </a:r>
            <a:r>
              <a:rPr lang="en-US" baseline="0" dirty="0" smtClean="0"/>
              <a:t>number of </a:t>
            </a:r>
            <a:r>
              <a:rPr lang="en-US" baseline="0" dirty="0" smtClean="0"/>
              <a:t>device-associated infections divided by the number of device days multiplied by 1000 and can be stratified by device and infection type.  The device utilization ratio is calculated by the number of device days divided by the number of patient days and can be stratified by device type.</a:t>
            </a:r>
            <a:endParaRPr lang="en-US" dirty="0"/>
          </a:p>
        </p:txBody>
      </p:sp>
      <p:sp>
        <p:nvSpPr>
          <p:cNvPr id="4" name="Slide Number Placeholder 3"/>
          <p:cNvSpPr>
            <a:spLocks noGrp="1"/>
          </p:cNvSpPr>
          <p:nvPr>
            <p:ph type="sldNum" sz="quarter" idx="10"/>
          </p:nvPr>
        </p:nvSpPr>
        <p:spPr/>
        <p:txBody>
          <a:bodyPr/>
          <a:lstStyle/>
          <a:p>
            <a:fld id="{55B9E10A-DF69-4935-B7C5-6437120B428D}" type="slidenum">
              <a:rPr lang="en-US" smtClean="0"/>
              <a:pPr/>
              <a:t>48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very important</a:t>
            </a:r>
            <a:r>
              <a:rPr lang="en-US" baseline="0" dirty="0" smtClean="0"/>
              <a:t> to use a standardized method of data collection because different data collection methods can produce </a:t>
            </a:r>
            <a:r>
              <a:rPr lang="en-US" u="sng" baseline="0" dirty="0" smtClean="0"/>
              <a:t>significantly</a:t>
            </a:r>
            <a:r>
              <a:rPr lang="en-US" u="none" baseline="0" dirty="0" smtClean="0"/>
              <a:t> different rates!  For example, using different denominators methods would change the denominator number and therefore the CLABSI rate.  Different methods may include collecting the number of devices, the number of patients with the central line collected at a random time throughout the day or at the same time each day.  Some hospitals may even be using </a:t>
            </a:r>
            <a:r>
              <a:rPr lang="en-US" u="none" baseline="0" dirty="0" smtClean="0"/>
              <a:t>an electronic count of line days; these data may be incorrect if they have not been validated.  </a:t>
            </a:r>
            <a:endParaRPr lang="en-US" u="none" baseline="0" dirty="0" smtClean="0"/>
          </a:p>
          <a:p>
            <a:endParaRPr lang="en-US" u="none" baseline="0" dirty="0" smtClean="0"/>
          </a:p>
          <a:p>
            <a:r>
              <a:rPr lang="en-US" u="none" baseline="0" dirty="0" smtClean="0"/>
              <a:t>For example, for the same patient population/time period/unit, the electronic medical record may count 253 central line days, the number of patients </a:t>
            </a:r>
            <a:r>
              <a:rPr lang="en-US" u="none" baseline="0" dirty="0" smtClean="0"/>
              <a:t>with </a:t>
            </a:r>
            <a:r>
              <a:rPr lang="en-US" u="none" baseline="0" dirty="0" smtClean="0"/>
              <a:t>central lines counted at various times may be 217, the number of patients with a central line collected at the same time may be 179, and the number of devices may be 249.  If the number of CLABSI events was 2, then the calculated CLABSI rate would vary: 7.9 for EMR, 9.2 for lines counted at any time, 11.2 for lines counted at the same time every day, and 8.0 for the number of devices.  Clearly, if not counted in the same way, rates would not be comparable between units nor between hospitals.</a:t>
            </a:r>
            <a:endParaRPr lang="en-US" dirty="0"/>
          </a:p>
        </p:txBody>
      </p:sp>
      <p:sp>
        <p:nvSpPr>
          <p:cNvPr id="4" name="Slide Number Placeholder 3"/>
          <p:cNvSpPr>
            <a:spLocks noGrp="1"/>
          </p:cNvSpPr>
          <p:nvPr>
            <p:ph type="sldNum" sz="quarter" idx="10"/>
          </p:nvPr>
        </p:nvSpPr>
        <p:spPr/>
        <p:txBody>
          <a:bodyPr/>
          <a:lstStyle/>
          <a:p>
            <a:fld id="{55B9E10A-DF69-4935-B7C5-6437120B428D}" type="slidenum">
              <a:rPr lang="en-US" smtClean="0"/>
              <a:pPr/>
              <a:t>49</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Electronic data are not perfect!</a:t>
            </a:r>
            <a:r>
              <a:rPr lang="en-US" baseline="0" dirty="0" smtClean="0"/>
              <a:t>  It is important to validate electronic data also: at the very beginning of its use and periodically using manual data collection methods for comparison.</a:t>
            </a:r>
            <a:endParaRPr lang="en-US" dirty="0"/>
          </a:p>
        </p:txBody>
      </p:sp>
      <p:sp>
        <p:nvSpPr>
          <p:cNvPr id="4" name="Slide Number Placeholder 3"/>
          <p:cNvSpPr>
            <a:spLocks noGrp="1"/>
          </p:cNvSpPr>
          <p:nvPr>
            <p:ph type="sldNum" sz="quarter" idx="10"/>
          </p:nvPr>
        </p:nvSpPr>
        <p:spPr/>
        <p:txBody>
          <a:bodyPr/>
          <a:lstStyle/>
          <a:p>
            <a:fld id="{55B9E10A-DF69-4935-B7C5-6437120B428D}" type="slidenum">
              <a:rPr lang="en-US" smtClean="0"/>
              <a:pPr/>
              <a:t>50</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facilities</a:t>
            </a:r>
            <a:r>
              <a:rPr lang="en-US" baseline="0" dirty="0" smtClean="0"/>
              <a:t> indicated that many different resources are used to make a determination about whether or not a case should be reported to NHSN.  This is perfectly acceptable, as long as the </a:t>
            </a:r>
            <a:r>
              <a:rPr lang="en-US" u="sng" baseline="0" dirty="0" smtClean="0"/>
              <a:t>final decision </a:t>
            </a:r>
            <a:r>
              <a:rPr lang="en-US" baseline="0" dirty="0" smtClean="0"/>
              <a:t>is made using the NHSN/CDC definition and protocol.  Thirty-one hospitals (84</a:t>
            </a:r>
            <a:r>
              <a:rPr lang="en-US" baseline="0" dirty="0" smtClean="0"/>
              <a:t>%) </a:t>
            </a:r>
            <a:r>
              <a:rPr lang="en-US" baseline="0" dirty="0" smtClean="0"/>
              <a:t>reported that the IP makes the final decision, 8 reported the ID physician/department makes the final decision, 7 indicated that they consult with other facility IPs, and 5 reported the hospital epidemiologist makes the final decision. </a:t>
            </a:r>
            <a:endParaRPr lang="en-US" dirty="0"/>
          </a:p>
        </p:txBody>
      </p:sp>
      <p:sp>
        <p:nvSpPr>
          <p:cNvPr id="4" name="Slide Number Placeholder 3"/>
          <p:cNvSpPr>
            <a:spLocks noGrp="1"/>
          </p:cNvSpPr>
          <p:nvPr>
            <p:ph type="sldNum" sz="quarter" idx="10"/>
          </p:nvPr>
        </p:nvSpPr>
        <p:spPr/>
        <p:txBody>
          <a:bodyPr/>
          <a:lstStyle/>
          <a:p>
            <a:fld id="{55B9E10A-DF69-4935-B7C5-6437120B428D}" type="slidenum">
              <a:rPr lang="en-US" smtClean="0"/>
              <a:pPr/>
              <a:t>52</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Most (</a:t>
            </a:r>
            <a:r>
              <a:rPr lang="en-US" sz="1200" kern="1200" dirty="0" smtClean="0">
                <a:solidFill>
                  <a:schemeClr val="tx1"/>
                </a:solidFill>
                <a:latin typeface="+mn-lt"/>
                <a:ea typeface="+mn-ea"/>
                <a:cs typeface="+mn-cs"/>
              </a:rPr>
              <a:t>86%) of the facilities audited reported that their facility applied the CLABSI definitions </a:t>
            </a:r>
            <a:r>
              <a:rPr lang="en-US" sz="1200" i="1" kern="1200" dirty="0" smtClean="0">
                <a:solidFill>
                  <a:schemeClr val="tx1"/>
                </a:solidFill>
                <a:latin typeface="+mn-lt"/>
                <a:ea typeface="+mn-ea"/>
                <a:cs typeface="+mn-cs"/>
              </a:rPr>
              <a:t>very </a:t>
            </a:r>
            <a:r>
              <a:rPr lang="en-US" sz="1200" i="1" kern="1200" dirty="0" smtClean="0">
                <a:solidFill>
                  <a:schemeClr val="tx1"/>
                </a:solidFill>
                <a:latin typeface="+mn-lt"/>
                <a:ea typeface="+mn-ea"/>
                <a:cs typeface="+mn-cs"/>
              </a:rPr>
              <a:t>consistently</a:t>
            </a:r>
            <a:r>
              <a:rPr lang="en-US" sz="1200" i="0" kern="1200" baseline="0" dirty="0" smtClean="0">
                <a:solidFill>
                  <a:schemeClr val="tx1"/>
                </a:solidFill>
                <a:latin typeface="+mn-lt"/>
                <a:ea typeface="+mn-ea"/>
                <a:cs typeface="+mn-cs"/>
              </a:rPr>
              <a:t>  and 2% said they apply the definitions consistently. Approximately o</a:t>
            </a:r>
            <a:r>
              <a:rPr lang="en-US" sz="1200" kern="1200" dirty="0" smtClean="0">
                <a:solidFill>
                  <a:schemeClr val="tx1"/>
                </a:solidFill>
                <a:latin typeface="+mn-lt"/>
                <a:ea typeface="+mn-ea"/>
                <a:cs typeface="+mn-cs"/>
              </a:rPr>
              <a:t>ne </a:t>
            </a:r>
            <a:r>
              <a:rPr lang="en-US" sz="1200" kern="1200" dirty="0" smtClean="0">
                <a:solidFill>
                  <a:schemeClr val="tx1"/>
                </a:solidFill>
                <a:latin typeface="+mn-lt"/>
                <a:ea typeface="+mn-ea"/>
                <a:cs typeface="+mn-cs"/>
              </a:rPr>
              <a:t>in ten </a:t>
            </a:r>
            <a:r>
              <a:rPr lang="en-US" sz="1200" kern="1200" dirty="0" smtClean="0">
                <a:solidFill>
                  <a:schemeClr val="tx1"/>
                </a:solidFill>
                <a:latin typeface="+mn-lt"/>
                <a:ea typeface="+mn-ea"/>
                <a:cs typeface="+mn-cs"/>
              </a:rPr>
              <a:t>facilities (11%) indicated </a:t>
            </a:r>
            <a:r>
              <a:rPr lang="en-US" sz="1200" kern="1200" dirty="0" smtClean="0">
                <a:solidFill>
                  <a:schemeClr val="tx1"/>
                </a:solidFill>
                <a:latin typeface="+mn-lt"/>
                <a:ea typeface="+mn-ea"/>
                <a:cs typeface="+mn-cs"/>
              </a:rPr>
              <a:t>that they believed CLABSI definitions were applied </a:t>
            </a:r>
            <a:r>
              <a:rPr lang="en-US" sz="1200" i="1" kern="1200" dirty="0" smtClean="0">
                <a:solidFill>
                  <a:schemeClr val="tx1"/>
                </a:solidFill>
                <a:latin typeface="+mn-lt"/>
                <a:ea typeface="+mn-ea"/>
                <a:cs typeface="+mn-cs"/>
              </a:rPr>
              <a:t>very inconsistently</a:t>
            </a:r>
            <a:r>
              <a:rPr lang="en-US" sz="1200" kern="1200" dirty="0" smtClean="0">
                <a:solidFill>
                  <a:schemeClr val="tx1"/>
                </a:solidFill>
                <a:latin typeface="+mn-lt"/>
                <a:ea typeface="+mn-ea"/>
                <a:cs typeface="+mn-cs"/>
              </a:rPr>
              <a: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5B9E10A-DF69-4935-B7C5-6437120B428D}" type="slidenum">
              <a:rPr lang="en-US" smtClean="0"/>
              <a:pPr/>
              <a:t>53</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were a variety</a:t>
            </a:r>
            <a:r>
              <a:rPr lang="en-US" baseline="0" dirty="0" smtClean="0"/>
              <a:t> of training methods for data collectors; however, 9 facilities reported not having any training for data collectors.</a:t>
            </a:r>
          </a:p>
          <a:p>
            <a:r>
              <a:rPr lang="en-US" baseline="0" dirty="0" smtClean="0"/>
              <a:t>7 hospitals reported training data collectors at an annual competency skills review, at a staff orientation, or in ongoing staff education.  6 hospitals train data collectors with NHSN materials, 3 use corporate webinars, and 1 used APIC webinars.  </a:t>
            </a:r>
          </a:p>
          <a:p>
            <a:endParaRPr lang="en-US" dirty="0" smtClean="0"/>
          </a:p>
          <a:p>
            <a:r>
              <a:rPr lang="en-US" dirty="0" smtClean="0"/>
              <a:t>Note: Education question did not differentiate between training</a:t>
            </a:r>
            <a:r>
              <a:rPr lang="en-US" baseline="0" dirty="0" smtClean="0"/>
              <a:t> about CLABSI definitions vs. denominator data collection.</a:t>
            </a:r>
            <a:endParaRPr lang="en-US" dirty="0"/>
          </a:p>
        </p:txBody>
      </p:sp>
      <p:sp>
        <p:nvSpPr>
          <p:cNvPr id="4" name="Slide Number Placeholder 3"/>
          <p:cNvSpPr>
            <a:spLocks noGrp="1"/>
          </p:cNvSpPr>
          <p:nvPr>
            <p:ph type="sldNum" sz="quarter" idx="10"/>
          </p:nvPr>
        </p:nvSpPr>
        <p:spPr/>
        <p:txBody>
          <a:bodyPr/>
          <a:lstStyle/>
          <a:p>
            <a:fld id="{55B9E10A-DF69-4935-B7C5-6437120B428D}" type="slidenum">
              <a:rPr lang="en-US" smtClean="0"/>
              <a:pPr/>
              <a:t>54</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Regarding</a:t>
            </a:r>
            <a:r>
              <a:rPr lang="en-US" baseline="0" dirty="0" smtClean="0"/>
              <a:t> the quality control of the CLABSI data, 14 hospitals did not clearly know or </a:t>
            </a:r>
            <a:r>
              <a:rPr lang="en-US" baseline="0" dirty="0" smtClean="0"/>
              <a:t>could </a:t>
            </a:r>
            <a:r>
              <a:rPr lang="en-US" baseline="0" dirty="0" smtClean="0"/>
              <a:t>not articulate their quality control practices, 13 ensured that the same collected CLABSI data </a:t>
            </a:r>
            <a:r>
              <a:rPr lang="en-US" baseline="0" dirty="0" smtClean="0"/>
              <a:t>were </a:t>
            </a:r>
            <a:r>
              <a:rPr lang="en-US" baseline="0" dirty="0" smtClean="0"/>
              <a:t>reviewed by multiple methods, 8 collected CLABSI data using two methods, and 2 had no quality control activities.  </a:t>
            </a:r>
          </a:p>
          <a:p>
            <a:endParaRPr lang="en-US" baseline="0" dirty="0" smtClean="0"/>
          </a:p>
          <a:p>
            <a:r>
              <a:rPr lang="en-US" baseline="0" dirty="0" smtClean="0"/>
              <a:t>Although using </a:t>
            </a:r>
            <a:r>
              <a:rPr lang="en-US" baseline="0" dirty="0" smtClean="0"/>
              <a:t>multiple people </a:t>
            </a:r>
            <a:r>
              <a:rPr lang="en-US" baseline="0" dirty="0" smtClean="0"/>
              <a:t>to </a:t>
            </a:r>
            <a:r>
              <a:rPr lang="en-US" baseline="0" dirty="0" smtClean="0"/>
              <a:t>review data </a:t>
            </a:r>
            <a:r>
              <a:rPr lang="en-US" baseline="0" dirty="0" smtClean="0"/>
              <a:t>could be </a:t>
            </a:r>
            <a:r>
              <a:rPr lang="en-US" baseline="0" dirty="0" smtClean="0"/>
              <a:t>helpful to make sure the counts are added correctly, </a:t>
            </a:r>
            <a:r>
              <a:rPr lang="en-US" baseline="0" dirty="0" smtClean="0"/>
              <a:t>this </a:t>
            </a:r>
            <a:r>
              <a:rPr lang="en-US" baseline="0" dirty="0" smtClean="0"/>
              <a:t>does not help to </a:t>
            </a:r>
            <a:r>
              <a:rPr lang="en-US" baseline="0" dirty="0" smtClean="0"/>
              <a:t>identify </a:t>
            </a:r>
            <a:r>
              <a:rPr lang="en-US" baseline="0" dirty="0" smtClean="0"/>
              <a:t>quality </a:t>
            </a:r>
            <a:r>
              <a:rPr lang="en-US" baseline="0" dirty="0" smtClean="0"/>
              <a:t>control issues.  The best method is to </a:t>
            </a:r>
            <a:r>
              <a:rPr lang="en-US" baseline="0" dirty="0" smtClean="0"/>
              <a:t>collect data using two methods (i.e</a:t>
            </a:r>
            <a:r>
              <a:rPr lang="en-US" baseline="0" dirty="0" smtClean="0"/>
              <a:t>., </a:t>
            </a:r>
            <a:r>
              <a:rPr lang="en-US" baseline="0" dirty="0" smtClean="0"/>
              <a:t>having </a:t>
            </a:r>
            <a:r>
              <a:rPr lang="en-US" baseline="0" dirty="0" smtClean="0"/>
              <a:t>a manual and electronic comparison).  </a:t>
            </a:r>
            <a:endParaRPr lang="en-US" dirty="0"/>
          </a:p>
        </p:txBody>
      </p:sp>
      <p:sp>
        <p:nvSpPr>
          <p:cNvPr id="4" name="Slide Number Placeholder 3"/>
          <p:cNvSpPr>
            <a:spLocks noGrp="1"/>
          </p:cNvSpPr>
          <p:nvPr>
            <p:ph type="sldNum" sz="quarter" idx="10"/>
          </p:nvPr>
        </p:nvSpPr>
        <p:spPr/>
        <p:txBody>
          <a:bodyPr/>
          <a:lstStyle/>
          <a:p>
            <a:fld id="{55B9E10A-DF69-4935-B7C5-6437120B428D}" type="slidenum">
              <a:rPr lang="en-US" smtClean="0"/>
              <a:pPr/>
              <a:t>55</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very proud of how</a:t>
            </a:r>
            <a:r>
              <a:rPr lang="en-US" baseline="0" dirty="0" smtClean="0"/>
              <a:t> well the hospitals applied the surveillance definitions and you should share this information with your administrators, infection control committees, and celebrate your success.</a:t>
            </a:r>
          </a:p>
          <a:p>
            <a:endParaRPr lang="en-US" baseline="0" dirty="0" smtClean="0"/>
          </a:p>
          <a:p>
            <a:pPr eaLnBrk="1" hangingPunct="1">
              <a:spcBef>
                <a:spcPct val="0"/>
              </a:spcBef>
              <a:defRPr/>
            </a:pPr>
            <a:r>
              <a:rPr lang="en-US" sz="1200" dirty="0" smtClean="0"/>
              <a:t>Suggestion to include </a:t>
            </a:r>
            <a:r>
              <a:rPr lang="en-US" sz="1200" dirty="0" err="1" smtClean="0"/>
              <a:t>denom</a:t>
            </a:r>
            <a:r>
              <a:rPr lang="en-US" sz="1200" dirty="0" smtClean="0"/>
              <a:t> data collection as part of annual skills review – people were clear on how to count peripheral lines but not everyone was clear on how to count patients with multiple lines, patients with temporary and permanent lines, and patients that had lines that were removed earlier in the day.  We want to stress that lines should be counted at the same time each day and it’s important to be clear on these details regarding multiple lines.</a:t>
            </a:r>
          </a:p>
          <a:p>
            <a:pPr eaLnBrk="1" hangingPunct="1">
              <a:spcBef>
                <a:spcPct val="0"/>
              </a:spcBef>
              <a:defRPr/>
            </a:pPr>
            <a:endParaRPr lang="en-US" sz="1200" dirty="0" smtClean="0"/>
          </a:p>
          <a:p>
            <a:pPr eaLnBrk="1" hangingPunct="1">
              <a:spcBef>
                <a:spcPct val="0"/>
              </a:spcBef>
              <a:defRPr/>
            </a:pPr>
            <a:r>
              <a:rPr lang="en-US" sz="1200" dirty="0" smtClean="0"/>
              <a:t>Nearly 1/3 of hospitals did not indicate that</a:t>
            </a:r>
            <a:r>
              <a:rPr lang="en-US" sz="1200" baseline="0" dirty="0" smtClean="0"/>
              <a:t> they conducted quality assurance of their data. Reports are available in NHSN to conduct data checks. Where possible, we suggest to periodically internally validate data using multiple methods (i.e. manual and electronic).</a:t>
            </a:r>
          </a:p>
          <a:p>
            <a:pPr eaLnBrk="1" hangingPunct="1">
              <a:spcBef>
                <a:spcPct val="0"/>
              </a:spcBef>
              <a:defRPr/>
            </a:pPr>
            <a:endParaRPr lang="en-US" sz="1200" dirty="0" smtClean="0"/>
          </a:p>
          <a:p>
            <a:pPr eaLnBrk="1" hangingPunct="1">
              <a:spcBef>
                <a:spcPct val="0"/>
              </a:spcBef>
              <a:defRPr/>
            </a:pPr>
            <a:r>
              <a:rPr lang="en-US" sz="1200" dirty="0" smtClean="0"/>
              <a:t>Education is important – upon new</a:t>
            </a:r>
            <a:r>
              <a:rPr lang="en-US" sz="1200" baseline="0" dirty="0" smtClean="0"/>
              <a:t> staff hire, creating plans for c</a:t>
            </a:r>
            <a:r>
              <a:rPr lang="en-US" sz="1200" dirty="0" smtClean="0"/>
              <a:t>ross-education so that there</a:t>
            </a:r>
            <a:r>
              <a:rPr lang="en-US" sz="1200" baseline="0" dirty="0" smtClean="0"/>
              <a:t> will be coverage</a:t>
            </a:r>
            <a:r>
              <a:rPr lang="en-US" sz="1200" dirty="0" smtClean="0"/>
              <a:t> when dedicated staff aren’t working or when that person changes positions.  Continued education also important when NHSN definitions change, when electronic reporting systems change, or when new functionality becomes available</a:t>
            </a:r>
            <a:r>
              <a:rPr lang="en-US" sz="1200" baseline="0" dirty="0" smtClean="0"/>
              <a:t> </a:t>
            </a:r>
            <a:r>
              <a:rPr lang="en-US" sz="1200" dirty="0" smtClean="0"/>
              <a:t>in NHSN.</a:t>
            </a:r>
          </a:p>
          <a:p>
            <a:pPr eaLnBrk="1" hangingPunct="1">
              <a:spcBef>
                <a:spcPct val="0"/>
              </a:spcBef>
              <a:defRPr/>
            </a:pPr>
            <a:endParaRPr lang="en-US" sz="1200" dirty="0" smtClean="0"/>
          </a:p>
          <a:p>
            <a:pPr eaLnBrk="1" hangingPunct="1">
              <a:spcBef>
                <a:spcPct val="0"/>
              </a:spcBef>
              <a:defRPr/>
            </a:pPr>
            <a:r>
              <a:rPr lang="en-US" sz="1200" dirty="0" smtClean="0"/>
              <a:t>As you continue your CLABSI reporting in adult ICUs, a few reminders about why we may not be able to see your data if you’ve entered it – you may not have a reporting plan for the month or one of the units may not be in the reporting plan for that month.  You may have recently had a change to one of your units or added a unit and not conferred rights.  It’s important to make sure that the units are defined appropriately, especially as the data are used to calculate standardized infection ratios by various audiences – you want to make sure the right type of unit from the baseline population is compared to your data.  We at VDH can help you redefine a location or make it inactive – just let us know!  </a:t>
            </a:r>
          </a:p>
          <a:p>
            <a:pPr eaLnBrk="1" hangingPunct="1">
              <a:spcBef>
                <a:spcPct val="0"/>
              </a:spcBef>
              <a:defRPr/>
            </a:pPr>
            <a:endParaRPr lang="en-US" sz="1200" dirty="0" smtClean="0"/>
          </a:p>
          <a:p>
            <a:pPr eaLnBrk="1" hangingPunct="1">
              <a:spcBef>
                <a:spcPct val="0"/>
              </a:spcBef>
              <a:defRPr/>
            </a:pPr>
            <a:r>
              <a:rPr lang="en-US" sz="1200" dirty="0" smtClean="0"/>
              <a:t>The last bullet is the link to the website where quarterly reports can be accessed.</a:t>
            </a:r>
            <a:endParaRPr lang="en-US" dirty="0"/>
          </a:p>
        </p:txBody>
      </p:sp>
      <p:sp>
        <p:nvSpPr>
          <p:cNvPr id="4" name="Slide Number Placeholder 3"/>
          <p:cNvSpPr>
            <a:spLocks noGrp="1"/>
          </p:cNvSpPr>
          <p:nvPr>
            <p:ph type="sldNum" sz="quarter" idx="10"/>
          </p:nvPr>
        </p:nvSpPr>
        <p:spPr/>
        <p:txBody>
          <a:bodyPr/>
          <a:lstStyle/>
          <a:p>
            <a:fld id="{55B9E10A-DF69-4935-B7C5-6437120B428D}" type="slidenum">
              <a:rPr lang="en-US" smtClean="0"/>
              <a:pPr/>
              <a:t>56</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The whole universe of potential CLABSIs was not investigated due to the decision to sample and only looking at positive blood cultures in the ICU. </a:t>
            </a:r>
            <a:r>
              <a:rPr lang="en-US" sz="1200" kern="1200" baseline="0" dirty="0" smtClean="0">
                <a:solidFill>
                  <a:schemeClr val="tx1"/>
                </a:solidFill>
                <a:latin typeface="+mn-lt"/>
                <a:ea typeface="+mn-ea"/>
                <a:cs typeface="+mn-cs"/>
              </a:rPr>
              <a:t> Therefore, it is possible that not all missed CLABSIs were </a:t>
            </a:r>
            <a:r>
              <a:rPr lang="en-US" sz="1200" kern="1200" baseline="0" dirty="0" smtClean="0">
                <a:solidFill>
                  <a:schemeClr val="tx1"/>
                </a:solidFill>
                <a:latin typeface="+mn-lt"/>
                <a:ea typeface="+mn-ea"/>
                <a:cs typeface="+mn-cs"/>
              </a:rPr>
              <a:t>captured </a:t>
            </a:r>
            <a:r>
              <a:rPr lang="en-US" sz="1200" kern="1200" baseline="0" dirty="0" smtClean="0">
                <a:solidFill>
                  <a:schemeClr val="tx1"/>
                </a:solidFill>
                <a:latin typeface="+mn-lt"/>
                <a:ea typeface="+mn-ea"/>
                <a:cs typeface="+mn-cs"/>
              </a:rPr>
              <a:t>in this audit </a:t>
            </a:r>
            <a:r>
              <a:rPr lang="en-US" sz="1200" kern="1200" baseline="0" dirty="0" smtClean="0">
                <a:solidFill>
                  <a:schemeClr val="tx1"/>
                </a:solidFill>
                <a:latin typeface="+mn-lt"/>
                <a:ea typeface="+mn-ea"/>
                <a:cs typeface="+mn-cs"/>
              </a:rPr>
              <a:t>process.  Some </a:t>
            </a:r>
            <a:r>
              <a:rPr lang="en-US" sz="1200" kern="1200" baseline="0" dirty="0" smtClean="0">
                <a:solidFill>
                  <a:schemeClr val="tx1"/>
                </a:solidFill>
                <a:latin typeface="+mn-lt"/>
                <a:ea typeface="+mn-ea"/>
                <a:cs typeface="+mn-cs"/>
              </a:rPr>
              <a:t>overarching issues of under-reporting may have been missed </a:t>
            </a:r>
            <a:r>
              <a:rPr lang="en-US" sz="1200" kern="1200" dirty="0" smtClean="0">
                <a:solidFill>
                  <a:schemeClr val="tx1"/>
                </a:solidFill>
                <a:latin typeface="+mn-lt"/>
                <a:ea typeface="+mn-ea"/>
                <a:cs typeface="+mn-cs"/>
              </a:rPr>
              <a:t>by sampling rather than reviewing the entire list of positive blood cultures; however, we hope that reviewing records from 11 hospitals that reported no CLABSIs will be sufficient in capturing larger, more common practices.</a:t>
            </a:r>
          </a:p>
          <a:p>
            <a:endParaRPr lang="en-US" dirty="0"/>
          </a:p>
        </p:txBody>
      </p:sp>
      <p:sp>
        <p:nvSpPr>
          <p:cNvPr id="4" name="Slide Number Placeholder 3"/>
          <p:cNvSpPr>
            <a:spLocks noGrp="1"/>
          </p:cNvSpPr>
          <p:nvPr>
            <p:ph type="sldNum" sz="quarter" idx="10"/>
          </p:nvPr>
        </p:nvSpPr>
        <p:spPr/>
        <p:txBody>
          <a:bodyPr/>
          <a:lstStyle/>
          <a:p>
            <a:fld id="{55B9E10A-DF69-4935-B7C5-6437120B428D}" type="slidenum">
              <a:rPr lang="en-US" smtClean="0"/>
              <a:pPr/>
              <a:t>57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CDC has now published</a:t>
            </a:r>
            <a:r>
              <a:rPr lang="en-US" baseline="0" dirty="0" smtClean="0"/>
              <a:t> 2 state-specific HAI data summary reports.  The first one reviewed data from January through June, 2009.  Virginia’s standardized infection ratio (SIR) was 0.83, meaning there were 17% fewer infections observed than expected and was statistically significant.  The second reported HAI data for data from July through December 2009.  In this report, Virginia’s SIR was 0.80, meaning there were 20% fewer infections observed than expected and was also statistically significant</a:t>
            </a:r>
            <a:r>
              <a:rPr lang="en-US" baseline="0" dirty="0" smtClean="0"/>
              <a:t>.  The two SIRs (0.83 and 0.80) are not statistically different from each other, which means that prevention efforts were maintained between the two time periods.</a:t>
            </a:r>
            <a:endParaRPr lang="en-US" dirty="0"/>
          </a:p>
        </p:txBody>
      </p:sp>
      <p:sp>
        <p:nvSpPr>
          <p:cNvPr id="4" name="Slide Number Placeholder 3"/>
          <p:cNvSpPr>
            <a:spLocks noGrp="1"/>
          </p:cNvSpPr>
          <p:nvPr>
            <p:ph type="sldNum" sz="quarter" idx="10"/>
          </p:nvPr>
        </p:nvSpPr>
        <p:spPr/>
        <p:txBody>
          <a:bodyPr/>
          <a:lstStyle/>
          <a:p>
            <a:fld id="{04700028-5A7E-4DE8-A0CB-915FBB2AB232}" type="slidenum">
              <a:rPr lang="en-US" smtClean="0"/>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sz="1200" dirty="0" smtClean="0"/>
              <a:t>Thank you for your comments about the proposed regulations, which included a measure to add CLABSI reporting in selected units outside the adult ICU. </a:t>
            </a:r>
          </a:p>
          <a:p>
            <a:pPr eaLnBrk="1" hangingPunct="1">
              <a:defRPr/>
            </a:pPr>
            <a:r>
              <a:rPr lang="en-US" sz="1200" dirty="0" smtClean="0"/>
              <a:t>In January of this year, those of you that have neonatal ICUs and/or pediatric ICUs began sharing data with CMS as part of the inpatient prospective payment system. Although NICU CLABSI surveillance is slightly different, familiarity with the adult CLABSI definitions has probably been helpful.</a:t>
            </a:r>
          </a:p>
          <a:p>
            <a:pPr eaLnBrk="1" hangingPunct="1">
              <a:defRPr/>
            </a:pPr>
            <a:endParaRPr lang="en-US" sz="1200" dirty="0" smtClean="0"/>
          </a:p>
          <a:p>
            <a:pPr eaLnBrk="1" hangingPunct="1">
              <a:defRPr/>
            </a:pPr>
            <a:r>
              <a:rPr lang="en-US" sz="1200" dirty="0" smtClean="0"/>
              <a:t>Later this year, VDH would like to focus on discussing how to present our quarterly CLABSI data in meaningful ways.  We do a lot of analyses internally but do not share them with the public.  So we want to open the dialogue and have discussions with APIC, our Advisory Committee, and ask</a:t>
            </a:r>
            <a:r>
              <a:rPr lang="en-US" sz="1200" baseline="0" dirty="0" smtClean="0"/>
              <a:t> you </a:t>
            </a:r>
            <a:r>
              <a:rPr lang="en-US" sz="1200" dirty="0" smtClean="0"/>
              <a:t>today about what you’d like to see on our website or information that you’d like fed back to the hospitals about state trends.  A few other states and CDC have begun to use the SIR – what do you think about this measure?</a:t>
            </a:r>
          </a:p>
          <a:p>
            <a:pPr eaLnBrk="1" hangingPunct="1">
              <a:defRPr/>
            </a:pPr>
            <a:endParaRPr lang="en-US" sz="1200" dirty="0" smtClean="0"/>
          </a:p>
          <a:p>
            <a:pPr eaLnBrk="1" hangingPunct="1">
              <a:defRPr/>
            </a:pPr>
            <a:r>
              <a:rPr lang="en-US" sz="1200" dirty="0" smtClean="0"/>
              <a:t>In November, we will be having a one-day conference to tie up our ARRA grant and address some of the topics identified as educational areas of interest in the acute care needs assessment.  We plan to have more discussion about how to perform quality assurance on your data using the NHSN analytic tools, how to analyze the data (including the SIR, as we mentioned earlier), and how to present the data, which has been an area of focus with our collaborative in the hospitals engaged in the surgical site infection surveillance pilot.</a:t>
            </a:r>
          </a:p>
          <a:p>
            <a:endParaRPr lang="en-US" dirty="0"/>
          </a:p>
        </p:txBody>
      </p:sp>
      <p:sp>
        <p:nvSpPr>
          <p:cNvPr id="4" name="Slide Number Placeholder 3"/>
          <p:cNvSpPr>
            <a:spLocks noGrp="1"/>
          </p:cNvSpPr>
          <p:nvPr>
            <p:ph type="sldNum" sz="quarter" idx="10"/>
          </p:nvPr>
        </p:nvSpPr>
        <p:spPr/>
        <p:txBody>
          <a:bodyPr/>
          <a:lstStyle/>
          <a:p>
            <a:fld id="{55B9E10A-DF69-4935-B7C5-6437120B428D}" type="slidenum">
              <a:rPr lang="en-US" smtClean="0"/>
              <a:pPr/>
              <a:t>58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table demonstrates</a:t>
            </a:r>
            <a:r>
              <a:rPr lang="en-US" baseline="0" dirty="0" smtClean="0"/>
              <a:t> how to calculate an SIR.  You need to collect the following information: type of ICU, number of CLABSI events, number of central line days, </a:t>
            </a:r>
            <a:r>
              <a:rPr lang="en-US" baseline="0" dirty="0" smtClean="0"/>
              <a:t>and the NHSN CLABSI rate for that particular type of ICU.  After calculating the </a:t>
            </a:r>
            <a:r>
              <a:rPr lang="en-US" baseline="0" dirty="0" smtClean="0"/>
              <a:t>CLABSI </a:t>
            </a:r>
            <a:r>
              <a:rPr lang="en-US" baseline="0" dirty="0" smtClean="0"/>
              <a:t>rate, you can </a:t>
            </a:r>
            <a:r>
              <a:rPr lang="en-US" baseline="0" dirty="0" smtClean="0"/>
              <a:t>calculate the expected number of CLABSIs for each </a:t>
            </a:r>
            <a:r>
              <a:rPr lang="en-US" baseline="0" dirty="0" smtClean="0"/>
              <a:t>ICU type </a:t>
            </a:r>
            <a:r>
              <a:rPr lang="en-US" baseline="0" dirty="0" smtClean="0"/>
              <a:t>by multiplying the number of central line days and the unit-specific NHSN rate and </a:t>
            </a:r>
            <a:r>
              <a:rPr lang="en-US" baseline="0" dirty="0" smtClean="0"/>
              <a:t>dividing by </a:t>
            </a:r>
            <a:r>
              <a:rPr lang="en-US" baseline="0" dirty="0" smtClean="0"/>
              <a:t>1000.  Add up the total number of CLABSIs in all of the ICUs and the total number of expected CLABSIs you calculated using the NHSN reference CLABSI rate.  The SIR is calculated by dividing the observed number of HAIs by the expected number of HAIs.  In this instance, there were 8 total infections from the medical cardiac, medical, med/</a:t>
            </a:r>
            <a:r>
              <a:rPr lang="en-US" baseline="0" dirty="0" err="1" smtClean="0"/>
              <a:t>surg</a:t>
            </a:r>
            <a:r>
              <a:rPr lang="en-US" baseline="0" dirty="0" smtClean="0"/>
              <a:t>, and </a:t>
            </a:r>
            <a:r>
              <a:rPr lang="en-US" baseline="0" dirty="0" err="1" smtClean="0"/>
              <a:t>neuro</a:t>
            </a:r>
            <a:r>
              <a:rPr lang="en-US" baseline="0" dirty="0" smtClean="0"/>
              <a:t>-surgical ICUs and an expected 4.15 CLABSIs in those same ICUs </a:t>
            </a:r>
            <a:r>
              <a:rPr lang="en-US" baseline="0" dirty="0" smtClean="0"/>
              <a:t>(as determined by using </a:t>
            </a:r>
            <a:r>
              <a:rPr lang="en-US" baseline="0" dirty="0" smtClean="0"/>
              <a:t>the </a:t>
            </a:r>
            <a:r>
              <a:rPr lang="en-US" baseline="0" dirty="0" smtClean="0"/>
              <a:t>unit-specific reference CLABSI rates from NHSN).  </a:t>
            </a:r>
            <a:r>
              <a:rPr lang="en-US" baseline="0" dirty="0" smtClean="0"/>
              <a:t>8 divided by 4.15 is 1.93.  Therefore, 93% more CLABSIs were observed in this facility during this time period than were expected.</a:t>
            </a:r>
            <a:endParaRPr lang="en-US" dirty="0"/>
          </a:p>
        </p:txBody>
      </p:sp>
      <p:sp>
        <p:nvSpPr>
          <p:cNvPr id="4" name="Slide Number Placeholder 3"/>
          <p:cNvSpPr>
            <a:spLocks noGrp="1"/>
          </p:cNvSpPr>
          <p:nvPr>
            <p:ph type="sldNum" sz="quarter" idx="10"/>
          </p:nvPr>
        </p:nvSpPr>
        <p:spPr/>
        <p:txBody>
          <a:bodyPr/>
          <a:lstStyle/>
          <a:p>
            <a:fld id="{55B9E10A-DF69-4935-B7C5-6437120B428D}"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describes</a:t>
            </a:r>
            <a:r>
              <a:rPr lang="en-US" baseline="0" dirty="0" smtClean="0"/>
              <a:t> another example of the SIR and how to interpret a SIR report that is obtainable from NHSN.</a:t>
            </a:r>
            <a:endParaRPr lang="en-US" dirty="0"/>
          </a:p>
        </p:txBody>
      </p:sp>
      <p:sp>
        <p:nvSpPr>
          <p:cNvPr id="4" name="Slide Number Placeholder 3"/>
          <p:cNvSpPr>
            <a:spLocks noGrp="1"/>
          </p:cNvSpPr>
          <p:nvPr>
            <p:ph type="sldNum" sz="quarter" idx="10"/>
          </p:nvPr>
        </p:nvSpPr>
        <p:spPr/>
        <p:txBody>
          <a:bodyPr/>
          <a:lstStyle/>
          <a:p>
            <a:fld id="{55B9E10A-DF69-4935-B7C5-6437120B428D}"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validation was designed to inform overall learning about how CLABSI definitions are being consistently applied across the state. The goal of this project was not to extrapolate results and quantify the “true” number of CLABSIs for this time period nor the number of CLABSIs that were missed by surveillance.  </a:t>
            </a:r>
          </a:p>
          <a:p>
            <a:endParaRPr lang="en-US" dirty="0" smtClean="0"/>
          </a:p>
        </p:txBody>
      </p:sp>
      <p:sp>
        <p:nvSpPr>
          <p:cNvPr id="59396" name="Slide Number Placeholder 3"/>
          <p:cNvSpPr>
            <a:spLocks noGrp="1"/>
          </p:cNvSpPr>
          <p:nvPr>
            <p:ph type="sldNum" sz="quarter" idx="5"/>
          </p:nvPr>
        </p:nvSpPr>
        <p:spPr>
          <a:noFill/>
        </p:spPr>
        <p:txBody>
          <a:bodyPr/>
          <a:lstStyle/>
          <a:p>
            <a:pPr defTabSz="913722"/>
            <a:fld id="{68191772-D124-4A18-9E19-559C953605A5}" type="slidenum">
              <a:rPr lang="en-US" smtClean="0"/>
              <a:pPr defTabSz="913722"/>
              <a:t>11</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B9E10A-DF69-4935-B7C5-6437120B428D}"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35100B2-5D73-402A-A445-9A669C6F14F3}" type="datetimeFigureOut">
              <a:rPr lang="en-US" smtClean="0"/>
              <a:pPr/>
              <a:t>6/8/2011</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103F20E-B16F-43B5-B7D5-8979267C6C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5100B2-5D73-402A-A445-9A669C6F14F3}" type="datetimeFigureOut">
              <a:rPr lang="en-US" smtClean="0"/>
              <a:pPr/>
              <a:t>6/8/2011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3F20E-B16F-43B5-B7D5-8979267C6C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5100B2-5D73-402A-A445-9A669C6F14F3}" type="datetimeFigureOut">
              <a:rPr lang="en-US" smtClean="0"/>
              <a:pPr/>
              <a:t>6/8/2011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3F20E-B16F-43B5-B7D5-8979267C6C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5100B2-5D73-402A-A445-9A669C6F14F3}" type="datetimeFigureOut">
              <a:rPr lang="en-US" smtClean="0"/>
              <a:pPr/>
              <a:t>6/8/2011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3F20E-B16F-43B5-B7D5-8979267C6C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35100B2-5D73-402A-A445-9A669C6F14F3}" type="datetimeFigureOut">
              <a:rPr lang="en-US" smtClean="0"/>
              <a:pPr/>
              <a:t>6/8/2011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03F20E-B16F-43B5-B7D5-8979267C6C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5100B2-5D73-402A-A445-9A669C6F14F3}" type="datetimeFigureOut">
              <a:rPr lang="en-US" smtClean="0"/>
              <a:pPr/>
              <a:t>6/8/2011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3F20E-B16F-43B5-B7D5-8979267C6C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35100B2-5D73-402A-A445-9A669C6F14F3}" type="datetimeFigureOut">
              <a:rPr lang="en-US" smtClean="0"/>
              <a:pPr/>
              <a:t>6/8/2011</a:t>
            </a:fld>
            <a:endParaRPr lang="en-US"/>
          </a:p>
        </p:txBody>
      </p:sp>
      <p:sp>
        <p:nvSpPr>
          <p:cNvPr id="27" name="Slide Number Placeholder 26"/>
          <p:cNvSpPr>
            <a:spLocks noGrp="1"/>
          </p:cNvSpPr>
          <p:nvPr>
            <p:ph type="sldNum" sz="quarter" idx="11"/>
          </p:nvPr>
        </p:nvSpPr>
        <p:spPr/>
        <p:txBody>
          <a:bodyPr rtlCol="0"/>
          <a:lstStyle/>
          <a:p>
            <a:fld id="{7103F20E-B16F-43B5-B7D5-8979267C6CEE}"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35100B2-5D73-402A-A445-9A669C6F14F3}" type="datetimeFigureOut">
              <a:rPr lang="en-US" smtClean="0"/>
              <a:pPr/>
              <a:t>6/8/2011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7103F20E-B16F-43B5-B7D5-8979267C6C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5100B2-5D73-402A-A445-9A669C6F14F3}" type="datetimeFigureOut">
              <a:rPr lang="en-US" smtClean="0"/>
              <a:pPr/>
              <a:t>6/8/2011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03F20E-B16F-43B5-B7D5-8979267C6C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5100B2-5D73-402A-A445-9A669C6F14F3}" type="datetimeFigureOut">
              <a:rPr lang="en-US" smtClean="0"/>
              <a:pPr/>
              <a:t>6/8/2011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3F20E-B16F-43B5-B7D5-8979267C6C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35100B2-5D73-402A-A445-9A669C6F14F3}" type="datetimeFigureOut">
              <a:rPr lang="en-US" smtClean="0"/>
              <a:pPr/>
              <a:t>6/8/2011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03F20E-B16F-43B5-B7D5-8979267C6C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35100B2-5D73-402A-A445-9A669C6F14F3}" type="datetimeFigureOut">
              <a:rPr lang="en-US" smtClean="0"/>
              <a:pPr/>
              <a:t>6/8/2011</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103F20E-B16F-43B5-B7D5-8979267C6C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4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Dana.Burshell@vdh.virginia.gov" TargetMode="External"/><Relationship Id="rId2" Type="http://schemas.openxmlformats.org/officeDocument/2006/relationships/hyperlink" Target="mailto:Andrea.Alvarez@vdh.virginia.gov" TargetMode="External"/><Relationship Id="rId1" Type="http://schemas.openxmlformats.org/officeDocument/2006/relationships/slideLayout" Target="../slideLayouts/slideLayout1.xml"/><Relationship Id="rId4" Type="http://schemas.openxmlformats.org/officeDocument/2006/relationships/hyperlink" Target="mailto:Carol.Jamerson@vdh.virginia.gov"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Findings from the Virginia Department of Health (VDH) </a:t>
            </a:r>
            <a:br>
              <a:rPr lang="en-US" dirty="0" smtClean="0"/>
            </a:br>
            <a:r>
              <a:rPr lang="en-US" dirty="0" smtClean="0"/>
              <a:t>2010 Central Line-Associated Bloodstream Infection (CLABSI) </a:t>
            </a:r>
            <a:br>
              <a:rPr lang="en-US" dirty="0" smtClean="0"/>
            </a:br>
            <a:r>
              <a:rPr lang="en-US" dirty="0" smtClean="0"/>
              <a:t>Data Audit Project</a:t>
            </a:r>
            <a:br>
              <a:rPr lang="en-US" dirty="0" smtClean="0"/>
            </a:br>
            <a:r>
              <a:rPr lang="en-US" dirty="0" smtClean="0"/>
              <a:t> </a:t>
            </a:r>
            <a:endParaRPr lang="en-US" dirty="0"/>
          </a:p>
        </p:txBody>
      </p:sp>
      <p:sp>
        <p:nvSpPr>
          <p:cNvPr id="5" name="Subtitle 4"/>
          <p:cNvSpPr>
            <a:spLocks noGrp="1"/>
          </p:cNvSpPr>
          <p:nvPr>
            <p:ph type="subTitle" idx="1"/>
          </p:nvPr>
        </p:nvSpPr>
        <p:spPr>
          <a:xfrm>
            <a:off x="838200" y="4191000"/>
            <a:ext cx="7848600" cy="1219200"/>
          </a:xfrm>
        </p:spPr>
        <p:txBody>
          <a:bodyPr>
            <a:normAutofit lnSpcReduction="10000"/>
          </a:bodyPr>
          <a:lstStyle/>
          <a:p>
            <a:r>
              <a:rPr lang="en-US" dirty="0" smtClean="0"/>
              <a:t>Andrea Alvarez, MPH</a:t>
            </a:r>
          </a:p>
          <a:p>
            <a:r>
              <a:rPr lang="en-US" dirty="0" smtClean="0"/>
              <a:t>Virginia Department of Health</a:t>
            </a:r>
          </a:p>
          <a:p>
            <a:r>
              <a:rPr lang="en-US" dirty="0" smtClean="0"/>
              <a:t>Healthcare-Associated Infections Program Coordinator</a:t>
            </a:r>
            <a:endParaRPr lang="en-US" dirty="0"/>
          </a:p>
        </p:txBody>
      </p:sp>
      <p:sp>
        <p:nvSpPr>
          <p:cNvPr id="6" name="Subtitle 4"/>
          <p:cNvSpPr txBox="1">
            <a:spLocks/>
          </p:cNvSpPr>
          <p:nvPr/>
        </p:nvSpPr>
        <p:spPr>
          <a:xfrm>
            <a:off x="838200" y="5638800"/>
            <a:ext cx="7848600" cy="1219200"/>
          </a:xfrm>
          <a:prstGeom prst="rect">
            <a:avLst/>
          </a:prstGeom>
        </p:spPr>
        <p:txBody>
          <a:bodyPr vert="horz">
            <a:normAutofit/>
          </a:bodyPr>
          <a:lstStyle/>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2400" b="0" i="0" u="none" strike="noStrike" kern="1200" cap="none" spc="0" normalizeH="0" baseline="0" noProof="0" dirty="0" smtClean="0">
                <a:ln>
                  <a:noFill/>
                </a:ln>
                <a:solidFill>
                  <a:schemeClr val="tx2"/>
                </a:solidFill>
                <a:effectLst/>
                <a:uLnTx/>
                <a:uFillTx/>
                <a:latin typeface="+mn-lt"/>
                <a:ea typeface="+mn-ea"/>
                <a:cs typeface="+mn-cs"/>
              </a:rPr>
              <a:t>Mary</a:t>
            </a:r>
            <a:r>
              <a:rPr kumimoji="0" lang="en-US" sz="2400" b="0" i="0" u="none" strike="noStrike" kern="1200" cap="none" spc="0" normalizeH="0" noProof="0" dirty="0" smtClean="0">
                <a:ln>
                  <a:noFill/>
                </a:ln>
                <a:solidFill>
                  <a:schemeClr val="tx2"/>
                </a:solidFill>
                <a:effectLst/>
                <a:uLnTx/>
                <a:uFillTx/>
                <a:latin typeface="+mn-lt"/>
                <a:ea typeface="+mn-ea"/>
                <a:cs typeface="+mn-cs"/>
              </a:rPr>
              <a:t> Andrus, BA, RN, CIC</a:t>
            </a: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a:p>
            <a:pPr marL="64008" marR="0" lvl="0" indent="0"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2400" b="0" i="0" u="none" strike="noStrike" kern="1200" cap="none" spc="0" normalizeH="0" baseline="0" noProof="0" dirty="0" smtClean="0">
                <a:ln>
                  <a:noFill/>
                </a:ln>
                <a:solidFill>
                  <a:schemeClr val="tx2"/>
                </a:solidFill>
                <a:effectLst/>
                <a:uLnTx/>
                <a:uFillTx/>
                <a:latin typeface="+mn-lt"/>
                <a:ea typeface="+mn-ea"/>
                <a:cs typeface="+mn-cs"/>
              </a:rPr>
              <a:t>Infection Preventionist Consultant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srcRect/>
          <a:stretch>
            <a:fillRect/>
          </a:stretch>
        </p:blipFill>
        <p:spPr bwMode="auto">
          <a:xfrm>
            <a:off x="762000" y="1646237"/>
            <a:ext cx="7570787" cy="1057275"/>
          </a:xfrm>
          <a:prstGeom prst="rect">
            <a:avLst/>
          </a:prstGeom>
          <a:noFill/>
          <a:ln w="9525">
            <a:noFill/>
            <a:miter lim="800000"/>
            <a:headEnd/>
            <a:tailEnd/>
          </a:ln>
        </p:spPr>
      </p:pic>
      <p:sp>
        <p:nvSpPr>
          <p:cNvPr id="5" name="Title 4"/>
          <p:cNvSpPr>
            <a:spLocks noGrp="1"/>
          </p:cNvSpPr>
          <p:nvPr>
            <p:ph type="title"/>
          </p:nvPr>
        </p:nvSpPr>
        <p:spPr>
          <a:xfrm>
            <a:off x="457200" y="457200"/>
            <a:ext cx="8229600" cy="1066800"/>
          </a:xfrm>
        </p:spPr>
        <p:txBody>
          <a:bodyPr/>
          <a:lstStyle/>
          <a:p>
            <a:r>
              <a:rPr lang="en-US" sz="4000" dirty="0" smtClean="0"/>
              <a:t>Example – Overall CLABSI SIR</a:t>
            </a:r>
            <a:endParaRPr lang="en-US" sz="4000" dirty="0"/>
          </a:p>
        </p:txBody>
      </p:sp>
      <p:sp>
        <p:nvSpPr>
          <p:cNvPr id="6" name="Content Placeholder 5"/>
          <p:cNvSpPr>
            <a:spLocks noGrp="1"/>
          </p:cNvSpPr>
          <p:nvPr>
            <p:ph idx="1"/>
          </p:nvPr>
        </p:nvSpPr>
        <p:spPr>
          <a:xfrm>
            <a:off x="457200" y="2789237"/>
            <a:ext cx="8305800" cy="3611563"/>
          </a:xfrm>
        </p:spPr>
        <p:txBody>
          <a:bodyPr/>
          <a:lstStyle/>
          <a:p>
            <a:r>
              <a:rPr lang="en-US" sz="2000" dirty="0" smtClean="0"/>
              <a:t>During 2009, there were 9 CLABSIs identified in our facility, and we observed 3786 central line days from the locations from which the CLABSIs were reported.</a:t>
            </a:r>
          </a:p>
          <a:p>
            <a:r>
              <a:rPr lang="en-US" sz="2000" dirty="0" smtClean="0"/>
              <a:t>Based on the NHSN 2006-2009 baseline data and the composition of locations in the facility, 7.191 CLABSIs were expected.</a:t>
            </a:r>
          </a:p>
          <a:p>
            <a:r>
              <a:rPr lang="en-US" sz="2000" dirty="0" smtClean="0"/>
              <a:t>This result is an SIR of 1.25 (9/7.191), signifying that during this time period, our facility identified 25% more CLABSIs than expected.</a:t>
            </a:r>
          </a:p>
          <a:p>
            <a:r>
              <a:rPr lang="en-US" sz="2000" dirty="0" smtClean="0"/>
              <a:t>The p-value and 95% confidence interval indicate that the number of observed CLABSIs is </a:t>
            </a:r>
            <a:r>
              <a:rPr lang="en-US" sz="2000" u="sng" dirty="0" smtClean="0"/>
              <a:t>not</a:t>
            </a:r>
            <a:r>
              <a:rPr lang="en-US" sz="2000" dirty="0" smtClean="0"/>
              <a:t> significantly higher than the number of expected CLABSIs.</a:t>
            </a:r>
            <a:endParaRPr lang="en-US" sz="2000" dirty="0"/>
          </a:p>
        </p:txBody>
      </p:sp>
      <p:sp>
        <p:nvSpPr>
          <p:cNvPr id="7" name="Oval 6"/>
          <p:cNvSpPr/>
          <p:nvPr/>
        </p:nvSpPr>
        <p:spPr>
          <a:xfrm>
            <a:off x="2819400" y="2179637"/>
            <a:ext cx="609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572000" y="2103437"/>
            <a:ext cx="609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05200" y="2255837"/>
            <a:ext cx="762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105400" y="2255837"/>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715000" y="1722437"/>
            <a:ext cx="27432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0" grpId="0" animBg="1"/>
      <p:bldP spid="10" grpId="1" animBg="1"/>
      <p:bldP spid="11" grpId="0" animBg="1"/>
      <p:bldP spid="11" grpId="1"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533400" y="609600"/>
            <a:ext cx="8229600" cy="762000"/>
          </a:xfrm>
        </p:spPr>
        <p:txBody>
          <a:bodyPr anchor="b">
            <a:noAutofit/>
          </a:bodyPr>
          <a:lstStyle/>
          <a:p>
            <a:pPr algn="ctr" eaLnBrk="1" hangingPunct="1">
              <a:defRPr/>
            </a:pPr>
            <a:r>
              <a:rPr lang="en-US" dirty="0" smtClean="0"/>
              <a:t>Virginia Data Audit Objectives</a:t>
            </a:r>
          </a:p>
        </p:txBody>
      </p:sp>
      <p:sp>
        <p:nvSpPr>
          <p:cNvPr id="3075" name="Content Placeholder 2"/>
          <p:cNvSpPr>
            <a:spLocks noGrp="1"/>
          </p:cNvSpPr>
          <p:nvPr>
            <p:ph sz="quarter" idx="4294967295"/>
          </p:nvPr>
        </p:nvSpPr>
        <p:spPr>
          <a:xfrm>
            <a:off x="304800" y="1600200"/>
            <a:ext cx="8610600" cy="5029200"/>
          </a:xfrm>
        </p:spPr>
        <p:txBody>
          <a:bodyPr>
            <a:noAutofit/>
          </a:bodyPr>
          <a:lstStyle/>
          <a:p>
            <a:pPr marL="273050" indent="-273050" eaLnBrk="1" hangingPunct="1"/>
            <a:r>
              <a:rPr lang="en-US" sz="2200" b="0" dirty="0" smtClean="0"/>
              <a:t>To assess the accuracy of selected central line-associated bloodstream infections (CLABSI) reported to the National Healthcare Safety Network (NHSN) on patients in adult intensive units hospitals between January 1, 2010 and June 30, 2010</a:t>
            </a:r>
          </a:p>
          <a:p>
            <a:pPr marL="273050" indent="-273050" eaLnBrk="1" hangingPunct="1">
              <a:buFontTx/>
              <a:buNone/>
            </a:pPr>
            <a:endParaRPr lang="en-US" sz="2200" b="0" dirty="0" smtClean="0"/>
          </a:p>
          <a:p>
            <a:pPr marL="273050" indent="-273050" eaLnBrk="1" hangingPunct="1"/>
            <a:r>
              <a:rPr lang="en-US" sz="2200" b="0" dirty="0" smtClean="0"/>
              <a:t>To identify issues leading to misclassification of CLABSIs</a:t>
            </a:r>
          </a:p>
          <a:p>
            <a:pPr marL="273050" indent="-273050" eaLnBrk="1" hangingPunct="1">
              <a:buFontTx/>
              <a:buNone/>
            </a:pPr>
            <a:endParaRPr lang="en-US" sz="2200" b="0" dirty="0" smtClean="0"/>
          </a:p>
          <a:p>
            <a:pPr marL="273050" indent="-273050" eaLnBrk="1" hangingPunct="1"/>
            <a:r>
              <a:rPr lang="en-US" sz="2200" b="0" dirty="0" smtClean="0"/>
              <a:t>To evaluate current surveillance methods used to detect infections and associated denominators</a:t>
            </a:r>
          </a:p>
          <a:p>
            <a:pPr marL="273050" indent="-273050" eaLnBrk="1" hangingPunct="1">
              <a:buNone/>
            </a:pPr>
            <a:endParaRPr lang="en-US" sz="2200" b="0" dirty="0" smtClean="0"/>
          </a:p>
          <a:p>
            <a:pPr marL="273050" indent="-273050" eaLnBrk="1" hangingPunct="1"/>
            <a:r>
              <a:rPr lang="en-US" sz="2200" dirty="0" smtClean="0"/>
              <a:t>To use the results to provide educational materials and lessons learned to infection preventionists across the Commonwealth</a:t>
            </a:r>
            <a:endParaRPr lang="en-US" sz="2200" b="0" dirty="0" smtClean="0"/>
          </a:p>
          <a:p>
            <a:pPr marL="273050" indent="-273050" eaLnBrk="1" hangingPunct="1"/>
            <a:endParaRPr lang="en-US" sz="2000" b="0" dirty="0" smtClean="0"/>
          </a:p>
        </p:txBody>
      </p:sp>
      <p:sp>
        <p:nvSpPr>
          <p:cNvPr id="6" name="Footer Placeholder 5"/>
          <p:cNvSpPr txBox="1">
            <a:spLocks noGrp="1"/>
          </p:cNvSpPr>
          <p:nvPr/>
        </p:nvSpPr>
        <p:spPr>
          <a:xfrm>
            <a:off x="304800" y="6410325"/>
            <a:ext cx="3581400" cy="366713"/>
          </a:xfrm>
          <a:prstGeom prst="rect">
            <a:avLst/>
          </a:prstGeom>
          <a:noFill/>
        </p:spPr>
        <p:txBody>
          <a:bodyPr/>
          <a:lstStyle/>
          <a:p>
            <a:pPr fontAlgn="auto">
              <a:spcBef>
                <a:spcPts val="0"/>
              </a:spcBef>
              <a:spcAft>
                <a:spcPts val="0"/>
              </a:spcAft>
              <a:defRPr/>
            </a:pPr>
            <a:endParaRPr lang="en-US" sz="1200" dirty="0">
              <a:solidFill>
                <a:srgbClr val="FFFFFF"/>
              </a:solidFill>
              <a:latin typeface="+mn-l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838200"/>
          </a:xfrm>
        </p:spPr>
        <p:txBody>
          <a:bodyPr/>
          <a:lstStyle/>
          <a:p>
            <a:r>
              <a:rPr lang="en-US" dirty="0" smtClean="0"/>
              <a:t>Responsibilities</a:t>
            </a:r>
            <a:endParaRPr lang="en-US" dirty="0"/>
          </a:p>
        </p:txBody>
      </p:sp>
      <p:sp>
        <p:nvSpPr>
          <p:cNvPr id="3" name="Content Placeholder 2"/>
          <p:cNvSpPr>
            <a:spLocks noGrp="1"/>
          </p:cNvSpPr>
          <p:nvPr>
            <p:ph idx="1"/>
          </p:nvPr>
        </p:nvSpPr>
        <p:spPr>
          <a:xfrm>
            <a:off x="457200" y="1600200"/>
            <a:ext cx="8229600" cy="4974336"/>
          </a:xfrm>
        </p:spPr>
        <p:txBody>
          <a:bodyPr/>
          <a:lstStyle/>
          <a:p>
            <a:r>
              <a:rPr lang="en-US" dirty="0" smtClean="0"/>
              <a:t>Virginia Department of Health</a:t>
            </a:r>
          </a:p>
          <a:p>
            <a:pPr lvl="1"/>
            <a:r>
              <a:rPr lang="en-US" dirty="0" smtClean="0"/>
              <a:t>Development of CLABSI audit protocol</a:t>
            </a:r>
          </a:p>
          <a:p>
            <a:pPr lvl="2"/>
            <a:r>
              <a:rPr lang="en-US" dirty="0" smtClean="0"/>
              <a:t>Review protocols from other states that have done validation studies</a:t>
            </a:r>
          </a:p>
          <a:p>
            <a:pPr lvl="2"/>
            <a:r>
              <a:rPr lang="en-US" dirty="0" smtClean="0"/>
              <a:t>Collaborate with APIC-VA and Virginia Hospital and Healthcare Association (VHHA)</a:t>
            </a:r>
          </a:p>
          <a:p>
            <a:pPr lvl="2"/>
            <a:r>
              <a:rPr lang="en-US" dirty="0" smtClean="0"/>
              <a:t>Select hospitals and charts for review</a:t>
            </a:r>
          </a:p>
          <a:p>
            <a:r>
              <a:rPr lang="en-US" dirty="0" smtClean="0"/>
              <a:t>VHHA </a:t>
            </a:r>
          </a:p>
          <a:p>
            <a:pPr lvl="1"/>
            <a:r>
              <a:rPr lang="en-US" dirty="0" smtClean="0"/>
              <a:t>Hire Validation Specialists and other staff </a:t>
            </a:r>
          </a:p>
          <a:p>
            <a:pPr lvl="1"/>
            <a:endParaRPr lang="en-US" dirty="0" smtClean="0"/>
          </a:p>
          <a:p>
            <a:pPr algn="ctr"/>
            <a:endParaRPr lang="en-US" dirty="0" smtClean="0"/>
          </a:p>
          <a:p>
            <a:pPr lvl="1"/>
            <a:endParaRPr lang="en-US" dirty="0" smtClean="0"/>
          </a:p>
          <a:p>
            <a:pPr lvl="1"/>
            <a:endParaRPr lang="en-US" dirty="0"/>
          </a:p>
        </p:txBody>
      </p:sp>
    </p:spTree>
    <p:extLst>
      <p:ext uri="{BB962C8B-B14F-4D97-AF65-F5344CB8AC3E}">
        <p14:creationId xmlns="" xmlns:p14="http://schemas.microsoft.com/office/powerpoint/2010/main" val="1503541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066800"/>
          </a:xfrm>
        </p:spPr>
        <p:txBody>
          <a:bodyPr/>
          <a:lstStyle/>
          <a:p>
            <a:r>
              <a:rPr lang="en-US" dirty="0" smtClean="0"/>
              <a:t>Responsibilities (cont’d)</a:t>
            </a:r>
            <a:endParaRPr lang="en-US" dirty="0"/>
          </a:p>
        </p:txBody>
      </p:sp>
      <p:sp>
        <p:nvSpPr>
          <p:cNvPr id="3" name="Content Placeholder 2"/>
          <p:cNvSpPr>
            <a:spLocks noGrp="1"/>
          </p:cNvSpPr>
          <p:nvPr>
            <p:ph idx="1"/>
          </p:nvPr>
        </p:nvSpPr>
        <p:spPr>
          <a:xfrm>
            <a:off x="457200" y="1676400"/>
            <a:ext cx="8229600" cy="4898136"/>
          </a:xfrm>
        </p:spPr>
        <p:txBody>
          <a:bodyPr>
            <a:normAutofit lnSpcReduction="10000"/>
          </a:bodyPr>
          <a:lstStyle/>
          <a:p>
            <a:r>
              <a:rPr lang="en-US" dirty="0" smtClean="0"/>
              <a:t>Validation Specialists</a:t>
            </a:r>
          </a:p>
          <a:p>
            <a:pPr lvl="1"/>
            <a:r>
              <a:rPr lang="en-US" dirty="0" smtClean="0"/>
              <a:t>Have previous experience in infection prevention and chart review</a:t>
            </a:r>
          </a:p>
          <a:p>
            <a:pPr lvl="1"/>
            <a:r>
              <a:rPr lang="en-US" dirty="0" smtClean="0"/>
              <a:t>Coordinate and conduct site visits with participating hospital</a:t>
            </a:r>
          </a:p>
          <a:p>
            <a:pPr lvl="1"/>
            <a:r>
              <a:rPr lang="en-US" dirty="0" smtClean="0"/>
              <a:t>Conduct chart reviews and process interviews at each hospital</a:t>
            </a:r>
          </a:p>
          <a:p>
            <a:r>
              <a:rPr lang="en-US" dirty="0" smtClean="0"/>
              <a:t>Consultant – Mary Andrus</a:t>
            </a:r>
          </a:p>
          <a:p>
            <a:pPr lvl="1"/>
            <a:r>
              <a:rPr lang="en-US" dirty="0" smtClean="0"/>
              <a:t>Train Validation Specialists</a:t>
            </a:r>
          </a:p>
          <a:p>
            <a:pPr lvl="1"/>
            <a:r>
              <a:rPr lang="en-US" dirty="0" smtClean="0"/>
              <a:t>Consult on difficult cases</a:t>
            </a:r>
          </a:p>
          <a:p>
            <a:pPr lvl="1"/>
            <a:r>
              <a:rPr lang="en-US" dirty="0" smtClean="0"/>
              <a:t>Coordinate training </a:t>
            </a:r>
          </a:p>
          <a:p>
            <a:pPr lvl="1"/>
            <a:r>
              <a:rPr lang="en-US" dirty="0" smtClean="0"/>
              <a:t>Present audit results to all hospitals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Methods – Chart Selection</a:t>
            </a:r>
            <a:endParaRPr lang="en-US" dirty="0"/>
          </a:p>
        </p:txBody>
      </p:sp>
      <p:sp>
        <p:nvSpPr>
          <p:cNvPr id="3" name="Content Placeholder 2"/>
          <p:cNvSpPr>
            <a:spLocks noGrp="1"/>
          </p:cNvSpPr>
          <p:nvPr>
            <p:ph idx="1"/>
          </p:nvPr>
        </p:nvSpPr>
        <p:spPr>
          <a:xfrm>
            <a:off x="457200" y="1600200"/>
            <a:ext cx="8229600" cy="4974336"/>
          </a:xfrm>
        </p:spPr>
        <p:txBody>
          <a:bodyPr/>
          <a:lstStyle/>
          <a:p>
            <a:r>
              <a:rPr lang="en-US" dirty="0" smtClean="0"/>
              <a:t>Time period under review:  January 1, 2010 through June 30, 2010</a:t>
            </a:r>
          </a:p>
          <a:p>
            <a:endParaRPr lang="en-US" dirty="0"/>
          </a:p>
        </p:txBody>
      </p:sp>
      <p:graphicFrame>
        <p:nvGraphicFramePr>
          <p:cNvPr id="4" name="Chart 3"/>
          <p:cNvGraphicFramePr/>
          <p:nvPr/>
        </p:nvGraphicFramePr>
        <p:xfrm>
          <a:off x="762000" y="2819400"/>
          <a:ext cx="7467600" cy="3810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idx="4294967295"/>
          </p:nvPr>
        </p:nvSpPr>
        <p:spPr>
          <a:xfrm>
            <a:off x="228600" y="685800"/>
            <a:ext cx="8229600" cy="685800"/>
          </a:xfrm>
        </p:spPr>
        <p:txBody>
          <a:bodyPr anchor="b">
            <a:noAutofit/>
          </a:bodyPr>
          <a:lstStyle/>
          <a:p>
            <a:pPr algn="ctr" eaLnBrk="1" hangingPunct="1">
              <a:defRPr/>
            </a:pPr>
            <a:r>
              <a:rPr lang="en-US" dirty="0" smtClean="0"/>
              <a:t>Methods – Hospital Selection</a:t>
            </a:r>
          </a:p>
        </p:txBody>
      </p:sp>
      <p:graphicFrame>
        <p:nvGraphicFramePr>
          <p:cNvPr id="7" name="Content Placeholder 6"/>
          <p:cNvGraphicFramePr>
            <a:graphicFrameLocks noGrp="1"/>
          </p:cNvGraphicFramePr>
          <p:nvPr>
            <p:ph sz="quarter" idx="4294967295"/>
          </p:nvPr>
        </p:nvGraphicFramePr>
        <p:xfrm>
          <a:off x="457200" y="1524000"/>
          <a:ext cx="7772400" cy="3912150"/>
        </p:xfrm>
        <a:graphic>
          <a:graphicData uri="http://schemas.openxmlformats.org/drawingml/2006/table">
            <a:tbl>
              <a:tblPr/>
              <a:tblGrid>
                <a:gridCol w="2286000"/>
                <a:gridCol w="1828800"/>
                <a:gridCol w="3657600"/>
              </a:tblGrid>
              <a:tr h="7208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Selected facilities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 records reviewed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Average # records reviewed per hospital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r>
              <a:tr h="10297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18 small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(&lt;200 beds)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120</a:t>
                      </a: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2000" b="1" i="0" u="none" strike="noStrike" cap="none" normalizeH="0" baseline="0" dirty="0" smtClean="0">
                        <a:ln>
                          <a:noFill/>
                        </a:ln>
                        <a:solidFill>
                          <a:srgbClr val="000000"/>
                        </a:solidFill>
                        <a:effectLst/>
                        <a:latin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6.67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CE1"/>
                    </a:solidFill>
                  </a:tcPr>
                </a:tc>
              </a:tr>
              <a:tr h="10297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11 medium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(201-500 beds)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2000" b="1" i="0" u="none" strike="noStrike" cap="none" normalizeH="0" baseline="0" dirty="0" smtClean="0">
                          <a:ln>
                            <a:noFill/>
                          </a:ln>
                          <a:solidFill>
                            <a:srgbClr val="000000"/>
                          </a:solidFill>
                          <a:effectLst/>
                          <a:latin typeface="Arial" charset="0"/>
                        </a:rPr>
                        <a:t>85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7.73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EDCE1"/>
                    </a:solidFill>
                  </a:tcPr>
                </a:tc>
              </a:tr>
              <a:tr h="10297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8 large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(&gt;500 beds)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sz="2000" b="1" i="0" u="none" strike="noStrike" cap="none" normalizeH="0" baseline="0" dirty="0" smtClean="0">
                          <a:ln>
                            <a:noFill/>
                          </a:ln>
                          <a:solidFill>
                            <a:srgbClr val="000000"/>
                          </a:solidFill>
                          <a:effectLst/>
                          <a:latin typeface="Arial" charset="0"/>
                        </a:rPr>
                        <a:t>114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14.25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bl>
          </a:graphicData>
        </a:graphic>
      </p:graphicFrame>
      <p:sp>
        <p:nvSpPr>
          <p:cNvPr id="5" name="TextBox 4"/>
          <p:cNvSpPr txBox="1"/>
          <p:nvPr/>
        </p:nvSpPr>
        <p:spPr>
          <a:xfrm>
            <a:off x="1905000" y="5562600"/>
            <a:ext cx="5181600" cy="1077218"/>
          </a:xfrm>
          <a:prstGeom prst="rect">
            <a:avLst/>
          </a:prstGeom>
          <a:noFill/>
        </p:spPr>
        <p:txBody>
          <a:bodyPr wrap="square" rtlCol="0">
            <a:spAutoFit/>
          </a:bodyPr>
          <a:lstStyle/>
          <a:p>
            <a:pPr algn="ctr"/>
            <a:r>
              <a:rPr lang="en-US" sz="3200" dirty="0" smtClean="0"/>
              <a:t>Total: 37 hospitals, </a:t>
            </a:r>
          </a:p>
          <a:p>
            <a:pPr algn="ctr"/>
            <a:r>
              <a:rPr lang="en-US" sz="3200" dirty="0" smtClean="0"/>
              <a:t>319 records</a:t>
            </a:r>
            <a:endParaRPr lang="en-US" sz="32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069848"/>
          </a:xfrm>
        </p:spPr>
        <p:txBody>
          <a:bodyPr/>
          <a:lstStyle/>
          <a:p>
            <a:r>
              <a:rPr lang="en-US" dirty="0" smtClean="0"/>
              <a:t>Steps for Record Selection</a:t>
            </a:r>
            <a:endParaRPr lang="en-US" dirty="0"/>
          </a:p>
        </p:txBody>
      </p:sp>
      <p:sp>
        <p:nvSpPr>
          <p:cNvPr id="4" name="Rounded Rectangle 3"/>
          <p:cNvSpPr/>
          <p:nvPr/>
        </p:nvSpPr>
        <p:spPr>
          <a:xfrm>
            <a:off x="6781800" y="2057400"/>
            <a:ext cx="18288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CLABSI </a:t>
            </a:r>
          </a:p>
          <a:p>
            <a:pPr algn="ctr"/>
            <a:r>
              <a:rPr lang="en-US" dirty="0" smtClean="0"/>
              <a:t>line list </a:t>
            </a:r>
          </a:p>
          <a:p>
            <a:pPr algn="ctr"/>
            <a:r>
              <a:rPr lang="en-US" dirty="0" smtClean="0"/>
              <a:t>(from NHSN)</a:t>
            </a:r>
            <a:endParaRPr lang="en-US" dirty="0"/>
          </a:p>
        </p:txBody>
      </p:sp>
      <p:sp>
        <p:nvSpPr>
          <p:cNvPr id="5" name="Rounded Rectangle 4"/>
          <p:cNvSpPr/>
          <p:nvPr/>
        </p:nvSpPr>
        <p:spPr>
          <a:xfrm>
            <a:off x="533400" y="1676400"/>
            <a:ext cx="2209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Positive blood culture list </a:t>
            </a:r>
          </a:p>
          <a:p>
            <a:pPr algn="ctr"/>
            <a:r>
              <a:rPr lang="en-US" dirty="0" smtClean="0"/>
              <a:t>(from hospital)</a:t>
            </a:r>
            <a:endParaRPr lang="en-US" dirty="0"/>
          </a:p>
        </p:txBody>
      </p:sp>
      <p:sp>
        <p:nvSpPr>
          <p:cNvPr id="6" name="Rounded Rectangle 5"/>
          <p:cNvSpPr/>
          <p:nvPr/>
        </p:nvSpPr>
        <p:spPr>
          <a:xfrm>
            <a:off x="3200400" y="4038600"/>
            <a:ext cx="2971800"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Target List  </a:t>
            </a:r>
          </a:p>
          <a:p>
            <a:pPr algn="ctr"/>
            <a:r>
              <a:rPr lang="en-US" sz="1400" dirty="0" smtClean="0"/>
              <a:t>(average number of records reviewed per </a:t>
            </a:r>
            <a:r>
              <a:rPr lang="en-US" sz="1400" dirty="0" err="1" smtClean="0"/>
              <a:t>bedsize</a:t>
            </a:r>
            <a:r>
              <a:rPr lang="en-US" sz="1400" dirty="0" smtClean="0"/>
              <a:t> category)</a:t>
            </a:r>
          </a:p>
          <a:p>
            <a:endParaRPr lang="en-US" dirty="0" smtClean="0"/>
          </a:p>
          <a:p>
            <a:r>
              <a:rPr lang="en-US" dirty="0" smtClean="0"/>
              <a:t>Small hospitals = 6.67</a:t>
            </a:r>
          </a:p>
          <a:p>
            <a:r>
              <a:rPr lang="en-US" dirty="0" smtClean="0"/>
              <a:t>Medium hospitals = 7.73</a:t>
            </a:r>
          </a:p>
          <a:p>
            <a:r>
              <a:rPr lang="en-US" dirty="0" smtClean="0"/>
              <a:t>Large hospitals = 14.25</a:t>
            </a:r>
            <a:endParaRPr lang="en-US" dirty="0"/>
          </a:p>
        </p:txBody>
      </p:sp>
      <p:cxnSp>
        <p:nvCxnSpPr>
          <p:cNvPr id="8" name="Curved Connector 7"/>
          <p:cNvCxnSpPr>
            <a:stCxn id="4" idx="2"/>
            <a:endCxn id="6" idx="3"/>
          </p:cNvCxnSpPr>
          <p:nvPr/>
        </p:nvCxnSpPr>
        <p:spPr>
          <a:xfrm rot="5400000">
            <a:off x="6038850" y="3562350"/>
            <a:ext cx="1790700" cy="1524000"/>
          </a:xfrm>
          <a:prstGeom prst="curved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29400" y="4191000"/>
            <a:ext cx="1981200" cy="923330"/>
          </a:xfrm>
          <a:prstGeom prst="rect">
            <a:avLst/>
          </a:prstGeom>
          <a:solidFill>
            <a:schemeClr val="bg1"/>
          </a:solidFill>
          <a:ln w="19050">
            <a:solidFill>
              <a:schemeClr val="accent1"/>
            </a:solidFill>
          </a:ln>
        </p:spPr>
        <p:txBody>
          <a:bodyPr wrap="square" rtlCol="0">
            <a:spAutoFit/>
          </a:bodyPr>
          <a:lstStyle/>
          <a:p>
            <a:r>
              <a:rPr lang="en-US" u="sng" dirty="0" smtClean="0"/>
              <a:t>All</a:t>
            </a:r>
            <a:r>
              <a:rPr lang="en-US" dirty="0" smtClean="0"/>
              <a:t> reported CLABSIs were included (n=107)</a:t>
            </a:r>
            <a:endParaRPr lang="en-US" dirty="0"/>
          </a:p>
        </p:txBody>
      </p:sp>
      <p:cxnSp>
        <p:nvCxnSpPr>
          <p:cNvPr id="11" name="Curved Connector 7"/>
          <p:cNvCxnSpPr>
            <a:stCxn id="5" idx="2"/>
            <a:endCxn id="6" idx="1"/>
          </p:cNvCxnSpPr>
          <p:nvPr/>
        </p:nvCxnSpPr>
        <p:spPr>
          <a:xfrm rot="16200000" flipH="1">
            <a:off x="1143000" y="3162300"/>
            <a:ext cx="2552700" cy="1562100"/>
          </a:xfrm>
          <a:prstGeom prst="curved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1000" y="3352800"/>
            <a:ext cx="2667000" cy="1477328"/>
          </a:xfrm>
          <a:prstGeom prst="rect">
            <a:avLst/>
          </a:prstGeom>
          <a:solidFill>
            <a:schemeClr val="bg1"/>
          </a:solidFill>
          <a:ln w="19050">
            <a:solidFill>
              <a:schemeClr val="accent1"/>
            </a:solidFill>
          </a:ln>
        </p:spPr>
        <p:txBody>
          <a:bodyPr wrap="square" rtlCol="0">
            <a:spAutoFit/>
          </a:bodyPr>
          <a:lstStyle/>
          <a:p>
            <a:r>
              <a:rPr lang="en-US" dirty="0" smtClean="0"/>
              <a:t>Line lists were </a:t>
            </a:r>
            <a:r>
              <a:rPr lang="en-US" dirty="0" err="1" smtClean="0"/>
              <a:t>deduplicated</a:t>
            </a:r>
            <a:r>
              <a:rPr lang="en-US" dirty="0" smtClean="0"/>
              <a:t> and charts were randomly selected to reach a targeted proportion of records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09600" y="762000"/>
            <a:ext cx="8229600" cy="571500"/>
          </a:xfrm>
        </p:spPr>
        <p:txBody>
          <a:bodyPr anchor="b">
            <a:noAutofit/>
          </a:bodyPr>
          <a:lstStyle/>
          <a:p>
            <a:pPr algn="ctr">
              <a:defRPr/>
            </a:pPr>
            <a:r>
              <a:rPr lang="en-US" dirty="0" smtClean="0"/>
              <a:t>Audit Training – October 12, 2010</a:t>
            </a:r>
          </a:p>
        </p:txBody>
      </p:sp>
      <p:sp>
        <p:nvSpPr>
          <p:cNvPr id="11267" name="Content Placeholder 4"/>
          <p:cNvSpPr>
            <a:spLocks noGrp="1"/>
          </p:cNvSpPr>
          <p:nvPr>
            <p:ph sz="quarter" idx="4294967295"/>
          </p:nvPr>
        </p:nvSpPr>
        <p:spPr>
          <a:xfrm>
            <a:off x="457200" y="1600200"/>
            <a:ext cx="6781800" cy="4648200"/>
          </a:xfrm>
        </p:spPr>
        <p:txBody>
          <a:bodyPr>
            <a:normAutofit lnSpcReduction="10000"/>
          </a:bodyPr>
          <a:lstStyle/>
          <a:p>
            <a:pPr marL="273050" indent="-273050"/>
            <a:r>
              <a:rPr lang="en-US" sz="2800" dirty="0" smtClean="0"/>
              <a:t>Conducted by Mary Andrus, Surveillance Solutions Worldwide, Inc.</a:t>
            </a:r>
          </a:p>
          <a:p>
            <a:pPr marL="273050" indent="-273050"/>
            <a:r>
              <a:rPr lang="en-US" sz="2800" dirty="0" smtClean="0"/>
              <a:t>Auditors and VDH staff participated</a:t>
            </a:r>
          </a:p>
          <a:p>
            <a:pPr marL="273050" indent="-273050"/>
            <a:r>
              <a:rPr lang="en-US" sz="2800" dirty="0" smtClean="0"/>
              <a:t>Content:</a:t>
            </a:r>
          </a:p>
          <a:p>
            <a:pPr marL="547688" lvl="1" indent="-273050"/>
            <a:r>
              <a:rPr lang="en-US" dirty="0" smtClean="0"/>
              <a:t>NHSN overview</a:t>
            </a:r>
          </a:p>
          <a:p>
            <a:pPr marL="547688" lvl="1" indent="-273050"/>
            <a:r>
              <a:rPr lang="en-US" dirty="0" smtClean="0"/>
              <a:t>BSI definition and data collection protocol</a:t>
            </a:r>
          </a:p>
          <a:p>
            <a:pPr marL="547688" lvl="1" indent="-273050"/>
            <a:r>
              <a:rPr lang="en-US" dirty="0" smtClean="0"/>
              <a:t>Audit format and directions</a:t>
            </a:r>
          </a:p>
          <a:p>
            <a:pPr marL="547688" lvl="1" indent="-273050"/>
            <a:r>
              <a:rPr lang="en-US" dirty="0" smtClean="0"/>
              <a:t>Interview process</a:t>
            </a:r>
          </a:p>
          <a:p>
            <a:pPr marL="547688" lvl="1" indent="-273050"/>
            <a:r>
              <a:rPr lang="en-US" dirty="0" smtClean="0"/>
              <a:t>Other CDC/NHSN definitions</a:t>
            </a:r>
          </a:p>
          <a:p>
            <a:pPr marL="547688" lvl="1" indent="-273050"/>
            <a:r>
              <a:rPr lang="en-US" dirty="0" smtClean="0"/>
              <a:t>Case studies and practice</a:t>
            </a:r>
          </a:p>
          <a:p>
            <a:pPr marL="547688" lvl="1" indent="-273050"/>
            <a:endParaRPr lang="en-US" dirty="0" smtClean="0"/>
          </a:p>
        </p:txBody>
      </p:sp>
      <p:sp>
        <p:nvSpPr>
          <p:cNvPr id="2" name="Footer Placeholder 1"/>
          <p:cNvSpPr txBox="1">
            <a:spLocks noGrp="1"/>
          </p:cNvSpPr>
          <p:nvPr/>
        </p:nvSpPr>
        <p:spPr>
          <a:xfrm>
            <a:off x="304800" y="6410325"/>
            <a:ext cx="3581400" cy="366713"/>
          </a:xfrm>
          <a:prstGeom prst="rect">
            <a:avLst/>
          </a:prstGeom>
          <a:noFill/>
        </p:spPr>
        <p:txBody>
          <a:bodyPr/>
          <a:lstStyle/>
          <a:p>
            <a:pPr fontAlgn="auto">
              <a:spcBef>
                <a:spcPts val="0"/>
              </a:spcBef>
              <a:spcAft>
                <a:spcPts val="0"/>
              </a:spcAft>
              <a:defRPr/>
            </a:pPr>
            <a:endParaRPr lang="en-US" sz="1200" dirty="0">
              <a:solidFill>
                <a:srgbClr val="FFFFFF"/>
              </a:solidFill>
              <a:latin typeface="+mn-lt"/>
            </a:endParaRPr>
          </a:p>
        </p:txBody>
      </p:sp>
      <p:pic>
        <p:nvPicPr>
          <p:cNvPr id="11270" name="Picture 4" descr="C:\Program Files\Microsoft Office\MEDIA\CAGCAT10\j0299125.wmf"/>
          <p:cNvPicPr>
            <a:picLocks noChangeAspect="1" noChangeArrowheads="1"/>
          </p:cNvPicPr>
          <p:nvPr/>
        </p:nvPicPr>
        <p:blipFill>
          <a:blip r:embed="rId3" cstate="print"/>
          <a:srcRect/>
          <a:stretch>
            <a:fillRect/>
          </a:stretch>
        </p:blipFill>
        <p:spPr bwMode="auto">
          <a:xfrm>
            <a:off x="7086600" y="2971800"/>
            <a:ext cx="1600200" cy="26257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cstate="print"/>
          <a:srcRect/>
          <a:stretch>
            <a:fillRect/>
          </a:stretch>
        </p:blipFill>
        <p:spPr bwMode="auto">
          <a:xfrm>
            <a:off x="3962400" y="228600"/>
            <a:ext cx="4267200" cy="2133600"/>
          </a:xfrm>
          <a:prstGeom prst="rect">
            <a:avLst/>
          </a:prstGeom>
          <a:noFill/>
          <a:ln w="9525">
            <a:noFill/>
            <a:miter lim="800000"/>
            <a:headEnd/>
            <a:tailEnd/>
          </a:ln>
        </p:spPr>
      </p:pic>
      <p:pic>
        <p:nvPicPr>
          <p:cNvPr id="56323" name="Picture 3"/>
          <p:cNvPicPr>
            <a:picLocks noChangeAspect="1" noChangeArrowheads="1"/>
          </p:cNvPicPr>
          <p:nvPr/>
        </p:nvPicPr>
        <p:blipFill>
          <a:blip r:embed="rId4" cstate="print"/>
          <a:srcRect/>
          <a:stretch>
            <a:fillRect/>
          </a:stretch>
        </p:blipFill>
        <p:spPr bwMode="auto">
          <a:xfrm>
            <a:off x="3962400" y="2514600"/>
            <a:ext cx="4351592" cy="2108672"/>
          </a:xfrm>
          <a:prstGeom prst="rect">
            <a:avLst/>
          </a:prstGeom>
          <a:noFill/>
          <a:ln w="9525">
            <a:noFill/>
            <a:miter lim="800000"/>
            <a:headEnd/>
            <a:tailEnd/>
          </a:ln>
        </p:spPr>
      </p:pic>
      <p:pic>
        <p:nvPicPr>
          <p:cNvPr id="56325" name="Picture 5" descr="C:\DOCUME~1\MARYAN~1\LOCALS~1\Temp\SNAGHTML50d5552.PNG"/>
          <p:cNvPicPr>
            <a:picLocks noChangeAspect="1" noChangeArrowheads="1"/>
          </p:cNvPicPr>
          <p:nvPr/>
        </p:nvPicPr>
        <p:blipFill>
          <a:blip r:embed="rId5" cstate="print"/>
          <a:srcRect/>
          <a:stretch>
            <a:fillRect/>
          </a:stretch>
        </p:blipFill>
        <p:spPr bwMode="auto">
          <a:xfrm>
            <a:off x="4038600" y="4731009"/>
            <a:ext cx="4438650" cy="2126991"/>
          </a:xfrm>
          <a:prstGeom prst="rect">
            <a:avLst/>
          </a:prstGeom>
          <a:noFill/>
        </p:spPr>
      </p:pic>
      <p:sp>
        <p:nvSpPr>
          <p:cNvPr id="5" name="TextBox 4"/>
          <p:cNvSpPr txBox="1"/>
          <p:nvPr/>
        </p:nvSpPr>
        <p:spPr>
          <a:xfrm>
            <a:off x="609601" y="762000"/>
            <a:ext cx="3352799" cy="2554545"/>
          </a:xfrm>
          <a:prstGeom prst="rect">
            <a:avLst/>
          </a:prstGeom>
          <a:noFill/>
        </p:spPr>
        <p:txBody>
          <a:bodyPr wrap="square" rtlCol="0">
            <a:spAutoFit/>
          </a:bodyPr>
          <a:lstStyle/>
          <a:p>
            <a:r>
              <a:rPr lang="en-US" sz="4000" dirty="0" smtClean="0">
                <a:latin typeface="+mj-lt"/>
              </a:rPr>
              <a:t>Hospital Visits by Validation Specialists</a:t>
            </a:r>
            <a:endParaRPr lang="en-US" sz="4000" dirty="0">
              <a:latin typeface="+mj-lt"/>
            </a:endParaRPr>
          </a:p>
        </p:txBody>
      </p:sp>
      <p:sp>
        <p:nvSpPr>
          <p:cNvPr id="6" name="TextBox 5"/>
          <p:cNvSpPr txBox="1"/>
          <p:nvPr/>
        </p:nvSpPr>
        <p:spPr>
          <a:xfrm>
            <a:off x="533400" y="4114800"/>
            <a:ext cx="3124200" cy="369332"/>
          </a:xfrm>
          <a:prstGeom prst="rect">
            <a:avLst/>
          </a:prstGeom>
          <a:noFill/>
        </p:spPr>
        <p:txBody>
          <a:bodyPr wrap="square" rtlCol="0">
            <a:spAutoFit/>
          </a:bodyPr>
          <a:lstStyle/>
          <a:p>
            <a:r>
              <a:rPr lang="en-US" dirty="0" smtClean="0"/>
              <a:t>November </a:t>
            </a:r>
            <a:r>
              <a:rPr lang="en-US" dirty="0" smtClean="0"/>
              <a:t>22 </a:t>
            </a:r>
            <a:r>
              <a:rPr lang="en-US" dirty="0" smtClean="0"/>
              <a:t>– January 26</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a:xfrm>
            <a:off x="304800" y="685800"/>
            <a:ext cx="8229600" cy="685800"/>
          </a:xfrm>
        </p:spPr>
        <p:txBody>
          <a:bodyPr anchor="b">
            <a:noAutofit/>
          </a:bodyPr>
          <a:lstStyle/>
          <a:p>
            <a:pPr algn="ctr" eaLnBrk="1" hangingPunct="1">
              <a:defRPr/>
            </a:pPr>
            <a:r>
              <a:rPr lang="en-US" dirty="0" smtClean="0"/>
              <a:t>Responsibilities During Chart Audit</a:t>
            </a:r>
          </a:p>
        </p:txBody>
      </p:sp>
      <p:sp>
        <p:nvSpPr>
          <p:cNvPr id="13315" name="Content Placeholder 2"/>
          <p:cNvSpPr>
            <a:spLocks noGrp="1"/>
          </p:cNvSpPr>
          <p:nvPr>
            <p:ph sz="quarter" idx="4294967295"/>
          </p:nvPr>
        </p:nvSpPr>
        <p:spPr>
          <a:xfrm>
            <a:off x="533400" y="1828800"/>
            <a:ext cx="8201025" cy="4572000"/>
          </a:xfrm>
        </p:spPr>
        <p:txBody>
          <a:bodyPr>
            <a:normAutofit fontScale="92500" lnSpcReduction="20000"/>
          </a:bodyPr>
          <a:lstStyle/>
          <a:p>
            <a:pPr marL="255080" indent="-273050"/>
            <a:r>
              <a:rPr lang="en-US" dirty="0" smtClean="0"/>
              <a:t>Hospital Staff</a:t>
            </a:r>
          </a:p>
          <a:p>
            <a:pPr marL="547688" lvl="1" indent="-273050" eaLnBrk="1" hangingPunct="1"/>
            <a:r>
              <a:rPr lang="en-US" dirty="0" smtClean="0"/>
              <a:t>Give access to appropriate hospital areas and medical records including security issues</a:t>
            </a:r>
          </a:p>
          <a:p>
            <a:pPr marL="547688" lvl="1" indent="-273050" eaLnBrk="1" hangingPunct="1"/>
            <a:r>
              <a:rPr lang="en-US" dirty="0" smtClean="0"/>
              <a:t>Open and navigate electronic medical records where necessary</a:t>
            </a:r>
          </a:p>
          <a:p>
            <a:pPr marL="547688" lvl="1" indent="-273050" eaLnBrk="1" hangingPunct="1"/>
            <a:r>
              <a:rPr lang="en-US" dirty="0" smtClean="0"/>
              <a:t>Provide privacy to auditor</a:t>
            </a:r>
          </a:p>
          <a:p>
            <a:pPr marL="547688" lvl="1" indent="-273050" eaLnBrk="1" hangingPunct="1"/>
            <a:r>
              <a:rPr lang="en-US" dirty="0" smtClean="0"/>
              <a:t>Arrange interview with data collection staff at the end of the review</a:t>
            </a:r>
          </a:p>
          <a:p>
            <a:pPr marL="547688" lvl="1" indent="-273050" eaLnBrk="1" hangingPunct="1">
              <a:buNone/>
            </a:pPr>
            <a:endParaRPr lang="en-US" dirty="0" smtClean="0"/>
          </a:p>
          <a:p>
            <a:pPr marL="255080" indent="-273050"/>
            <a:r>
              <a:rPr lang="en-US" dirty="0" smtClean="0"/>
              <a:t>Validation Specialist</a:t>
            </a:r>
          </a:p>
          <a:p>
            <a:pPr marL="547688" lvl="1" indent="-273050"/>
            <a:r>
              <a:rPr lang="en-US" dirty="0" smtClean="0"/>
              <a:t>Conduct chart review - blinded to reported cases</a:t>
            </a:r>
          </a:p>
          <a:p>
            <a:pPr marL="547688" lvl="1" indent="-273050" eaLnBrk="1" hangingPunct="1"/>
            <a:r>
              <a:rPr lang="en-US" dirty="0" smtClean="0"/>
              <a:t>Interview staff for determination of appropriate collection of infection and denominator data</a:t>
            </a:r>
          </a:p>
        </p:txBody>
      </p:sp>
      <p:sp>
        <p:nvSpPr>
          <p:cNvPr id="6" name="Footer Placeholder 5"/>
          <p:cNvSpPr txBox="1">
            <a:spLocks noGrp="1"/>
          </p:cNvSpPr>
          <p:nvPr/>
        </p:nvSpPr>
        <p:spPr>
          <a:xfrm>
            <a:off x="304800" y="6410325"/>
            <a:ext cx="3581400" cy="366713"/>
          </a:xfrm>
          <a:prstGeom prst="rect">
            <a:avLst/>
          </a:prstGeom>
          <a:noFill/>
        </p:spPr>
        <p:txBody>
          <a:bodyPr/>
          <a:lstStyle/>
          <a:p>
            <a:pPr fontAlgn="auto">
              <a:spcBef>
                <a:spcPts val="0"/>
              </a:spcBef>
              <a:spcAft>
                <a:spcPts val="0"/>
              </a:spcAft>
              <a:defRPr/>
            </a:pPr>
            <a:endParaRPr lang="en-US" sz="1200" dirty="0">
              <a:solidFill>
                <a:srgbClr val="FFFFFF"/>
              </a:solidFill>
              <a:latin typeface="+mn-lt"/>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Learning Objectives</a:t>
            </a:r>
            <a:endParaRPr lang="en-US" dirty="0"/>
          </a:p>
        </p:txBody>
      </p:sp>
      <p:sp>
        <p:nvSpPr>
          <p:cNvPr id="3" name="Content Placeholder 2"/>
          <p:cNvSpPr>
            <a:spLocks noGrp="1"/>
          </p:cNvSpPr>
          <p:nvPr>
            <p:ph idx="1"/>
          </p:nvPr>
        </p:nvSpPr>
        <p:spPr>
          <a:xfrm>
            <a:off x="457200" y="1752600"/>
            <a:ext cx="8229600" cy="4821936"/>
          </a:xfrm>
        </p:spPr>
        <p:txBody>
          <a:bodyPr>
            <a:normAutofit lnSpcReduction="10000"/>
          </a:bodyPr>
          <a:lstStyle/>
          <a:p>
            <a:pPr marL="624078" indent="-514350">
              <a:buNone/>
            </a:pPr>
            <a:r>
              <a:rPr lang="en-US" dirty="0" smtClean="0"/>
              <a:t>1)  Quantify the CLABSI case status discrepancies       identified by the data validation specialists</a:t>
            </a:r>
          </a:p>
          <a:p>
            <a:pPr marL="624078" indent="-514350">
              <a:buNone/>
            </a:pPr>
            <a:endParaRPr lang="en-US" sz="1500" dirty="0" smtClean="0"/>
          </a:p>
          <a:p>
            <a:pPr>
              <a:buNone/>
            </a:pPr>
            <a:r>
              <a:rPr lang="en-US" dirty="0" smtClean="0"/>
              <a:t>2) Describe issues leading to the misclassification   </a:t>
            </a:r>
          </a:p>
          <a:p>
            <a:pPr>
              <a:buNone/>
            </a:pPr>
            <a:r>
              <a:rPr lang="en-US" dirty="0" smtClean="0"/>
              <a:t>	  of CLABSI events  </a:t>
            </a:r>
          </a:p>
          <a:p>
            <a:pPr>
              <a:buNone/>
            </a:pPr>
            <a:endParaRPr lang="en-US" sz="1500" dirty="0" smtClean="0"/>
          </a:p>
          <a:p>
            <a:pPr>
              <a:buNone/>
            </a:pPr>
            <a:r>
              <a:rPr lang="en-US" dirty="0" smtClean="0"/>
              <a:t>3) Identify lessons learned regarding CLABSI </a:t>
            </a:r>
          </a:p>
          <a:p>
            <a:pPr>
              <a:buNone/>
            </a:pPr>
            <a:r>
              <a:rPr lang="en-US" dirty="0" smtClean="0"/>
              <a:t>     surveillance and quality assurance methods</a:t>
            </a:r>
          </a:p>
          <a:p>
            <a:pPr>
              <a:buNone/>
            </a:pPr>
            <a:endParaRPr lang="en-US" sz="1500" dirty="0" smtClean="0"/>
          </a:p>
          <a:p>
            <a:pPr>
              <a:buNone/>
            </a:pPr>
            <a:r>
              <a:rPr lang="en-US" dirty="0" smtClean="0"/>
              <a:t>4) Learn how the CLABSI data audit project aligns  </a:t>
            </a:r>
          </a:p>
          <a:p>
            <a:pPr>
              <a:buNone/>
            </a:pPr>
            <a:r>
              <a:rPr lang="en-US" dirty="0" smtClean="0"/>
              <a:t>     with state and federal HAI reporting initiatives </a:t>
            </a:r>
          </a:p>
          <a:p>
            <a:pPr>
              <a:buNone/>
            </a:pPr>
            <a:r>
              <a:rPr lang="en-US" dirty="0" smtClean="0"/>
              <a:t>     and the VDH HAI Program</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1\MARYAN~1\LOCALS~1\Temp\SNAGHTML4ffafda.PNG"/>
          <p:cNvPicPr>
            <a:picLocks noChangeAspect="1" noChangeArrowheads="1"/>
          </p:cNvPicPr>
          <p:nvPr/>
        </p:nvPicPr>
        <p:blipFill>
          <a:blip r:embed="rId3" cstate="print"/>
          <a:srcRect/>
          <a:stretch>
            <a:fillRect/>
          </a:stretch>
        </p:blipFill>
        <p:spPr bwMode="auto">
          <a:xfrm>
            <a:off x="838200" y="735727"/>
            <a:ext cx="7391400" cy="6122273"/>
          </a:xfrm>
          <a:prstGeom prst="rect">
            <a:avLst/>
          </a:prstGeom>
          <a:noFill/>
        </p:spPr>
      </p:pic>
      <p:sp>
        <p:nvSpPr>
          <p:cNvPr id="3" name="Flowchart: Document 2"/>
          <p:cNvSpPr/>
          <p:nvPr/>
        </p:nvSpPr>
        <p:spPr>
          <a:xfrm>
            <a:off x="2209800" y="5257800"/>
            <a:ext cx="2209800" cy="1447800"/>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0000"/>
                </a:solidFill>
                <a:latin typeface="Bradley Hand ITC" pitchFamily="66" charset="0"/>
              </a:rPr>
              <a:t>2/19  1400 BC= CNS</a:t>
            </a:r>
          </a:p>
          <a:p>
            <a:r>
              <a:rPr lang="en-US" sz="1400" b="1" dirty="0" smtClean="0">
                <a:solidFill>
                  <a:srgbClr val="FF0000"/>
                </a:solidFill>
                <a:latin typeface="Bradley Hand ITC" pitchFamily="66" charset="0"/>
              </a:rPr>
              <a:t>2/19 1430  BC = S. </a:t>
            </a:r>
            <a:r>
              <a:rPr lang="en-US" sz="1400" b="1" dirty="0" err="1" smtClean="0">
                <a:solidFill>
                  <a:srgbClr val="FF0000"/>
                </a:solidFill>
                <a:latin typeface="Bradley Hand ITC" pitchFamily="66" charset="0"/>
              </a:rPr>
              <a:t>epi</a:t>
            </a:r>
            <a:endParaRPr lang="en-US" sz="1400" b="1" dirty="0" smtClean="0">
              <a:solidFill>
                <a:srgbClr val="FF0000"/>
              </a:solidFill>
              <a:latin typeface="Bradley Hand ITC" pitchFamily="66" charset="0"/>
            </a:endParaRPr>
          </a:p>
          <a:p>
            <a:endParaRPr lang="en-US" b="1" dirty="0">
              <a:solidFill>
                <a:srgbClr val="FF0000"/>
              </a:solidFill>
              <a:latin typeface="Bradley Hand ITC"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DOCUME~1\MARYAN~1\LOCALS~1\Temp\SNAGHTML503d253.PNG"/>
          <p:cNvPicPr>
            <a:picLocks noChangeAspect="1" noChangeArrowheads="1"/>
          </p:cNvPicPr>
          <p:nvPr/>
        </p:nvPicPr>
        <p:blipFill>
          <a:blip r:embed="rId3" cstate="print"/>
          <a:srcRect/>
          <a:stretch>
            <a:fillRect/>
          </a:stretch>
        </p:blipFill>
        <p:spPr bwMode="auto">
          <a:xfrm>
            <a:off x="657708" y="838200"/>
            <a:ext cx="8246236" cy="48958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066800"/>
          </a:xfrm>
        </p:spPr>
        <p:txBody>
          <a:bodyPr/>
          <a:lstStyle/>
          <a:p>
            <a:r>
              <a:rPr lang="en-US" dirty="0" smtClean="0"/>
              <a:t>Resolution of Discrepant Cases</a:t>
            </a:r>
            <a:endParaRPr lang="en-US" dirty="0"/>
          </a:p>
        </p:txBody>
      </p:sp>
      <p:sp>
        <p:nvSpPr>
          <p:cNvPr id="3" name="Content Placeholder 2"/>
          <p:cNvSpPr>
            <a:spLocks noGrp="1"/>
          </p:cNvSpPr>
          <p:nvPr>
            <p:ph idx="1"/>
          </p:nvPr>
        </p:nvSpPr>
        <p:spPr>
          <a:xfrm>
            <a:off x="533400" y="1524000"/>
            <a:ext cx="8229600" cy="4953000"/>
          </a:xfrm>
        </p:spPr>
        <p:txBody>
          <a:bodyPr>
            <a:normAutofit lnSpcReduction="10000"/>
          </a:bodyPr>
          <a:lstStyle/>
          <a:p>
            <a:r>
              <a:rPr lang="en-US" dirty="0" smtClean="0"/>
              <a:t>VDH staff compared reported CLABSIs </a:t>
            </a:r>
          </a:p>
          <a:p>
            <a:pPr>
              <a:buNone/>
            </a:pPr>
            <a:r>
              <a:rPr lang="en-US" dirty="0" smtClean="0"/>
              <a:t>	(from NHSN) to those identified in the audit</a:t>
            </a:r>
          </a:p>
          <a:p>
            <a:r>
              <a:rPr lang="en-US" dirty="0" smtClean="0"/>
              <a:t>Letter sent to each hospital, outlining summary of findings and process of resolution for discrepancies</a:t>
            </a:r>
          </a:p>
          <a:p>
            <a:r>
              <a:rPr lang="en-US" dirty="0" smtClean="0"/>
              <a:t>Validation specialist and hospital discussed disagreements</a:t>
            </a:r>
          </a:p>
          <a:p>
            <a:r>
              <a:rPr lang="en-US" dirty="0" smtClean="0"/>
              <a:t>Contacted consultant (Mary Andrus) when hospital and validation specialist could not agree</a:t>
            </a:r>
          </a:p>
          <a:p>
            <a:r>
              <a:rPr lang="en-US" dirty="0" smtClean="0"/>
              <a:t>Hospitals made changes to NHSN data entry as appropriate</a:t>
            </a:r>
          </a:p>
          <a:p>
            <a:pPr>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nvSpPr>
        <p:spPr>
          <a:xfrm>
            <a:off x="304800" y="6796087"/>
            <a:ext cx="3581400" cy="366713"/>
          </a:xfrm>
          <a:prstGeom prst="rect">
            <a:avLst/>
          </a:prstGeom>
          <a:noFill/>
        </p:spPr>
        <p:txBody>
          <a:bodyPr/>
          <a:lstStyle/>
          <a:p>
            <a:pPr fontAlgn="auto">
              <a:spcBef>
                <a:spcPts val="0"/>
              </a:spcBef>
              <a:spcAft>
                <a:spcPts val="0"/>
              </a:spcAft>
              <a:defRPr/>
            </a:pPr>
            <a:endParaRPr lang="en-US" sz="1200" dirty="0">
              <a:solidFill>
                <a:srgbClr val="FFFFFF"/>
              </a:solidFill>
              <a:latin typeface="+mn-lt"/>
            </a:endParaRPr>
          </a:p>
        </p:txBody>
      </p:sp>
      <p:sp>
        <p:nvSpPr>
          <p:cNvPr id="14341" name="TextBox 6"/>
          <p:cNvSpPr txBox="1">
            <a:spLocks noChangeArrowheads="1"/>
          </p:cNvSpPr>
          <p:nvPr/>
        </p:nvSpPr>
        <p:spPr bwMode="auto">
          <a:xfrm>
            <a:off x="381000" y="1833562"/>
            <a:ext cx="8153400" cy="701675"/>
          </a:xfrm>
          <a:prstGeom prst="rect">
            <a:avLst/>
          </a:prstGeom>
          <a:noFill/>
          <a:ln w="9525">
            <a:noFill/>
            <a:miter lim="800000"/>
            <a:headEnd/>
            <a:tailEnd/>
          </a:ln>
        </p:spPr>
        <p:txBody>
          <a:bodyPr>
            <a:spAutoFit/>
          </a:bodyPr>
          <a:lstStyle/>
          <a:p>
            <a:r>
              <a:rPr lang="en-US" sz="2000" b="1" dirty="0">
                <a:solidFill>
                  <a:srgbClr val="C00000"/>
                </a:solidFill>
              </a:rPr>
              <a:t>Comparison of CLABSIs </a:t>
            </a:r>
            <a:r>
              <a:rPr lang="en-US" sz="2000" b="1" dirty="0" smtClean="0">
                <a:solidFill>
                  <a:srgbClr val="C00000"/>
                </a:solidFill>
              </a:rPr>
              <a:t>Identified </a:t>
            </a:r>
            <a:r>
              <a:rPr lang="en-US" sz="2000" b="1" dirty="0">
                <a:solidFill>
                  <a:srgbClr val="C00000"/>
                </a:solidFill>
              </a:rPr>
              <a:t>by Hospital IP </a:t>
            </a:r>
            <a:r>
              <a:rPr lang="en-US" sz="2000" b="1" dirty="0" smtClean="0">
                <a:solidFill>
                  <a:srgbClr val="C00000"/>
                </a:solidFill>
              </a:rPr>
              <a:t>Staff Reported </a:t>
            </a:r>
            <a:r>
              <a:rPr lang="en-US" sz="2000" b="1" dirty="0">
                <a:solidFill>
                  <a:srgbClr val="C00000"/>
                </a:solidFill>
              </a:rPr>
              <a:t>to NHSN and </a:t>
            </a:r>
            <a:r>
              <a:rPr lang="en-US" sz="2000" b="1" dirty="0" smtClean="0">
                <a:solidFill>
                  <a:srgbClr val="C00000"/>
                </a:solidFill>
              </a:rPr>
              <a:t>Virginia </a:t>
            </a:r>
            <a:r>
              <a:rPr lang="en-US" sz="2000" b="1" dirty="0">
                <a:solidFill>
                  <a:srgbClr val="C00000"/>
                </a:solidFill>
              </a:rPr>
              <a:t>Audit</a:t>
            </a:r>
          </a:p>
        </p:txBody>
      </p:sp>
      <p:graphicFrame>
        <p:nvGraphicFramePr>
          <p:cNvPr id="17" name="Content Placeholder 16"/>
          <p:cNvGraphicFramePr>
            <a:graphicFrameLocks noGrp="1"/>
          </p:cNvGraphicFramePr>
          <p:nvPr>
            <p:ph idx="1"/>
          </p:nvPr>
        </p:nvGraphicFramePr>
        <p:xfrm>
          <a:off x="381000" y="2671762"/>
          <a:ext cx="8229600" cy="2123440"/>
        </p:xfrm>
        <a:graphic>
          <a:graphicData uri="http://schemas.openxmlformats.org/drawingml/2006/table">
            <a:tbl>
              <a:tblPr firstRow="1" bandRow="1">
                <a:tableStyleId>{93296810-A885-4BE3-A3E7-6D5BEEA58F35}</a:tableStyleId>
              </a:tblPr>
              <a:tblGrid>
                <a:gridCol w="838200"/>
                <a:gridCol w="2453640"/>
                <a:gridCol w="1645920"/>
                <a:gridCol w="1645920"/>
                <a:gridCol w="1645920"/>
              </a:tblGrid>
              <a:tr h="370840">
                <a:tc>
                  <a:txBody>
                    <a:bodyPr/>
                    <a:lstStyle/>
                    <a:p>
                      <a:endParaRPr lang="en-US" dirty="0"/>
                    </a:p>
                  </a:txBody>
                  <a:tcPr/>
                </a:tc>
                <a:tc>
                  <a:txBody>
                    <a:bodyPr/>
                    <a:lstStyle/>
                    <a:p>
                      <a:endParaRPr lang="en-US" dirty="0"/>
                    </a:p>
                  </a:txBody>
                  <a:tcPr/>
                </a:tc>
                <a:tc>
                  <a:txBody>
                    <a:bodyPr/>
                    <a:lstStyle/>
                    <a:p>
                      <a:pPr algn="ctr"/>
                      <a:r>
                        <a:rPr lang="en-US" dirty="0" smtClean="0"/>
                        <a:t>Audit CLABSI</a:t>
                      </a:r>
                      <a:endParaRPr lang="en-US" dirty="0"/>
                    </a:p>
                  </a:txBody>
                  <a:tcPr/>
                </a:tc>
                <a:tc>
                  <a:txBody>
                    <a:bodyPr/>
                    <a:lstStyle/>
                    <a:p>
                      <a:pPr algn="ctr"/>
                      <a:r>
                        <a:rPr lang="en-US" dirty="0" smtClean="0"/>
                        <a:t>Audit no CLABSI</a:t>
                      </a:r>
                      <a:endParaRPr lang="en-US" dirty="0"/>
                    </a:p>
                  </a:txBody>
                  <a:tcPr/>
                </a:tc>
                <a:tc>
                  <a:txBody>
                    <a:bodyPr/>
                    <a:lstStyle/>
                    <a:p>
                      <a:pPr algn="ctr"/>
                      <a:r>
                        <a:rPr lang="en-US" dirty="0" smtClean="0"/>
                        <a:t>Total</a:t>
                      </a:r>
                      <a:endParaRPr lang="en-US" dirty="0"/>
                    </a:p>
                  </a:txBody>
                  <a:tcPr/>
                </a:tc>
              </a:tr>
              <a:tr h="370840">
                <a:tc rowSpan="4">
                  <a:txBody>
                    <a:bodyPr/>
                    <a:lstStyle/>
                    <a:p>
                      <a:pPr algn="ctr"/>
                      <a:r>
                        <a:rPr lang="en-US" dirty="0" smtClean="0">
                          <a:solidFill>
                            <a:schemeClr val="bg1"/>
                          </a:solidFill>
                        </a:rPr>
                        <a:t>Hospital Reporting</a:t>
                      </a:r>
                      <a:endParaRPr lang="en-US" dirty="0">
                        <a:solidFill>
                          <a:schemeClr val="bg1"/>
                        </a:solidFill>
                      </a:endParaRPr>
                    </a:p>
                  </a:txBody>
                  <a:tcPr vert="vert">
                    <a:solidFill>
                      <a:schemeClr val="accent6"/>
                    </a:solidFill>
                  </a:tcPr>
                </a:tc>
                <a:tc>
                  <a:txBody>
                    <a:bodyPr/>
                    <a:lstStyle/>
                    <a:p>
                      <a:r>
                        <a:rPr lang="en-US" dirty="0" smtClean="0"/>
                        <a:t>Reported</a:t>
                      </a:r>
                      <a:r>
                        <a:rPr lang="en-US" baseline="0" dirty="0" smtClean="0"/>
                        <a:t> CLABSI</a:t>
                      </a:r>
                      <a:endParaRPr lang="en-US" dirty="0"/>
                    </a:p>
                  </a:txBody>
                  <a:tcPr/>
                </a:tc>
                <a:tc>
                  <a:txBody>
                    <a:bodyPr/>
                    <a:lstStyle/>
                    <a:p>
                      <a:pPr algn="ctr"/>
                      <a:r>
                        <a:rPr lang="en-US" dirty="0" smtClean="0"/>
                        <a:t>107</a:t>
                      </a:r>
                      <a:endParaRPr lang="en-US" dirty="0"/>
                    </a:p>
                  </a:txBody>
                  <a:tcPr/>
                </a:tc>
                <a:tc>
                  <a:txBody>
                    <a:bodyPr/>
                    <a:lstStyle/>
                    <a:p>
                      <a:pPr algn="ctr"/>
                      <a:r>
                        <a:rPr lang="en-US" dirty="0" smtClean="0"/>
                        <a:t>0</a:t>
                      </a:r>
                      <a:endParaRPr lang="en-US" dirty="0"/>
                    </a:p>
                  </a:txBody>
                  <a:tcPr/>
                </a:tc>
                <a:tc>
                  <a:txBody>
                    <a:bodyPr/>
                    <a:lstStyle/>
                    <a:p>
                      <a:pPr algn="ctr"/>
                      <a:r>
                        <a:rPr lang="en-US" dirty="0" smtClean="0"/>
                        <a:t>107</a:t>
                      </a:r>
                      <a:endParaRPr lang="en-US" dirty="0"/>
                    </a:p>
                  </a:txBody>
                  <a:tcPr/>
                </a:tc>
              </a:tr>
              <a:tr h="370840">
                <a:tc vMerge="1">
                  <a:txBody>
                    <a:bodyPr/>
                    <a:lstStyle/>
                    <a:p>
                      <a:endParaRPr lang="en-US" dirty="0"/>
                    </a:p>
                  </a:txBody>
                  <a:tcPr/>
                </a:tc>
                <a:tc>
                  <a:txBody>
                    <a:bodyPr/>
                    <a:lstStyle/>
                    <a:p>
                      <a:r>
                        <a:rPr lang="en-US" dirty="0" smtClean="0"/>
                        <a:t>Reported no CLABSI</a:t>
                      </a:r>
                      <a:endParaRPr lang="en-US" dirty="0"/>
                    </a:p>
                  </a:txBody>
                  <a:tcPr/>
                </a:tc>
                <a:tc>
                  <a:txBody>
                    <a:bodyPr/>
                    <a:lstStyle/>
                    <a:p>
                      <a:pPr algn="ctr"/>
                      <a:r>
                        <a:rPr lang="en-US" dirty="0" smtClean="0"/>
                        <a:t>3</a:t>
                      </a:r>
                      <a:endParaRPr lang="en-US" dirty="0"/>
                    </a:p>
                  </a:txBody>
                  <a:tcPr/>
                </a:tc>
                <a:tc>
                  <a:txBody>
                    <a:bodyPr/>
                    <a:lstStyle/>
                    <a:p>
                      <a:pPr algn="ctr"/>
                      <a:r>
                        <a:rPr lang="en-US" dirty="0" smtClean="0"/>
                        <a:t>209</a:t>
                      </a:r>
                      <a:endParaRPr lang="en-US" dirty="0"/>
                    </a:p>
                  </a:txBody>
                  <a:tcPr/>
                </a:tc>
                <a:tc>
                  <a:txBody>
                    <a:bodyPr/>
                    <a:lstStyle/>
                    <a:p>
                      <a:pPr algn="ctr"/>
                      <a:r>
                        <a:rPr lang="en-US" dirty="0" smtClean="0"/>
                        <a:t>212</a:t>
                      </a:r>
                      <a:endParaRPr lang="en-US" dirty="0"/>
                    </a:p>
                  </a:txBody>
                  <a:tcPr/>
                </a:tc>
              </a:tr>
              <a:tr h="370840">
                <a:tc vMerge="1">
                  <a:txBody>
                    <a:bodyPr/>
                    <a:lstStyle/>
                    <a:p>
                      <a:endParaRPr lang="en-US" dirty="0"/>
                    </a:p>
                  </a:txBody>
                  <a:tcPr/>
                </a:tc>
                <a:tc>
                  <a:txBody>
                    <a:bodyPr/>
                    <a:lstStyle/>
                    <a:p>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vMerge="1">
                  <a:txBody>
                    <a:bodyPr/>
                    <a:lstStyle/>
                    <a:p>
                      <a:endParaRPr lang="en-US" dirty="0"/>
                    </a:p>
                  </a:txBody>
                  <a:tcPr/>
                </a:tc>
                <a:tc>
                  <a:txBody>
                    <a:bodyPr/>
                    <a:lstStyle/>
                    <a:p>
                      <a:r>
                        <a:rPr lang="en-US" dirty="0" smtClean="0"/>
                        <a:t>Total</a:t>
                      </a:r>
                      <a:endParaRPr lang="en-US" dirty="0"/>
                    </a:p>
                  </a:txBody>
                  <a:tcPr/>
                </a:tc>
                <a:tc>
                  <a:txBody>
                    <a:bodyPr/>
                    <a:lstStyle/>
                    <a:p>
                      <a:pPr algn="ctr"/>
                      <a:r>
                        <a:rPr lang="en-US" dirty="0" smtClean="0"/>
                        <a:t>110</a:t>
                      </a:r>
                      <a:endParaRPr lang="en-US" dirty="0"/>
                    </a:p>
                  </a:txBody>
                  <a:tcPr/>
                </a:tc>
                <a:tc>
                  <a:txBody>
                    <a:bodyPr/>
                    <a:lstStyle/>
                    <a:p>
                      <a:pPr algn="ctr"/>
                      <a:r>
                        <a:rPr lang="en-US" dirty="0" smtClean="0"/>
                        <a:t>209</a:t>
                      </a:r>
                      <a:endParaRPr lang="en-US" dirty="0"/>
                    </a:p>
                  </a:txBody>
                  <a:tcPr/>
                </a:tc>
                <a:tc>
                  <a:txBody>
                    <a:bodyPr/>
                    <a:lstStyle/>
                    <a:p>
                      <a:pPr algn="ctr"/>
                      <a:r>
                        <a:rPr lang="en-US" dirty="0" smtClean="0"/>
                        <a:t>319</a:t>
                      </a:r>
                      <a:endParaRPr lang="en-US" dirty="0"/>
                    </a:p>
                  </a:txBody>
                  <a:tcPr/>
                </a:tc>
              </a:tr>
            </a:tbl>
          </a:graphicData>
        </a:graphic>
      </p:graphicFrame>
      <p:sp>
        <p:nvSpPr>
          <p:cNvPr id="7" name="Title 1"/>
          <p:cNvSpPr>
            <a:spLocks noGrp="1"/>
          </p:cNvSpPr>
          <p:nvPr>
            <p:ph type="title"/>
          </p:nvPr>
        </p:nvSpPr>
        <p:spPr>
          <a:xfrm>
            <a:off x="533400" y="690562"/>
            <a:ext cx="8229600" cy="833438"/>
          </a:xfrm>
        </p:spPr>
        <p:txBody>
          <a:bodyPr anchor="b">
            <a:normAutofit/>
          </a:bodyPr>
          <a:lstStyle/>
          <a:p>
            <a:pPr algn="ctr">
              <a:defRPr/>
            </a:pPr>
            <a:r>
              <a:rPr lang="en-US" dirty="0" smtClean="0"/>
              <a:t>Results - CLABSI Audit</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nvSpPr>
        <p:spPr>
          <a:xfrm>
            <a:off x="304800" y="6796087"/>
            <a:ext cx="3581400" cy="366713"/>
          </a:xfrm>
          <a:prstGeom prst="rect">
            <a:avLst/>
          </a:prstGeom>
          <a:noFill/>
        </p:spPr>
        <p:txBody>
          <a:bodyPr/>
          <a:lstStyle/>
          <a:p>
            <a:pPr fontAlgn="auto">
              <a:spcBef>
                <a:spcPts val="0"/>
              </a:spcBef>
              <a:spcAft>
                <a:spcPts val="0"/>
              </a:spcAft>
              <a:defRPr/>
            </a:pPr>
            <a:endParaRPr lang="en-US" sz="1200" dirty="0">
              <a:solidFill>
                <a:srgbClr val="FFFFFF"/>
              </a:solidFill>
              <a:latin typeface="+mn-lt"/>
            </a:endParaRPr>
          </a:p>
        </p:txBody>
      </p:sp>
      <p:sp>
        <p:nvSpPr>
          <p:cNvPr id="14341" name="TextBox 6"/>
          <p:cNvSpPr txBox="1">
            <a:spLocks noChangeArrowheads="1"/>
          </p:cNvSpPr>
          <p:nvPr/>
        </p:nvSpPr>
        <p:spPr bwMode="auto">
          <a:xfrm>
            <a:off x="381000" y="1833562"/>
            <a:ext cx="8153400" cy="701675"/>
          </a:xfrm>
          <a:prstGeom prst="rect">
            <a:avLst/>
          </a:prstGeom>
          <a:noFill/>
          <a:ln w="9525">
            <a:noFill/>
            <a:miter lim="800000"/>
            <a:headEnd/>
            <a:tailEnd/>
          </a:ln>
        </p:spPr>
        <p:txBody>
          <a:bodyPr>
            <a:spAutoFit/>
          </a:bodyPr>
          <a:lstStyle/>
          <a:p>
            <a:r>
              <a:rPr lang="en-US" sz="2000" b="1" dirty="0">
                <a:solidFill>
                  <a:srgbClr val="C00000"/>
                </a:solidFill>
              </a:rPr>
              <a:t>Comparison of CLABSIs </a:t>
            </a:r>
            <a:r>
              <a:rPr lang="en-US" sz="2000" b="1" dirty="0" smtClean="0">
                <a:solidFill>
                  <a:srgbClr val="C00000"/>
                </a:solidFill>
              </a:rPr>
              <a:t>Identified </a:t>
            </a:r>
            <a:r>
              <a:rPr lang="en-US" sz="2000" b="1" dirty="0">
                <a:solidFill>
                  <a:srgbClr val="C00000"/>
                </a:solidFill>
              </a:rPr>
              <a:t>by Hospital IP </a:t>
            </a:r>
            <a:r>
              <a:rPr lang="en-US" sz="2000" b="1" dirty="0" smtClean="0">
                <a:solidFill>
                  <a:srgbClr val="C00000"/>
                </a:solidFill>
              </a:rPr>
              <a:t>Staff Reported </a:t>
            </a:r>
            <a:r>
              <a:rPr lang="en-US" sz="2000" b="1" dirty="0">
                <a:solidFill>
                  <a:srgbClr val="C00000"/>
                </a:solidFill>
              </a:rPr>
              <a:t>to NHSN and </a:t>
            </a:r>
            <a:r>
              <a:rPr lang="en-US" sz="2000" b="1" dirty="0" smtClean="0">
                <a:solidFill>
                  <a:srgbClr val="C00000"/>
                </a:solidFill>
              </a:rPr>
              <a:t>Virginia </a:t>
            </a:r>
            <a:r>
              <a:rPr lang="en-US" sz="2000" b="1" dirty="0">
                <a:solidFill>
                  <a:srgbClr val="C00000"/>
                </a:solidFill>
              </a:rPr>
              <a:t>Audit</a:t>
            </a:r>
          </a:p>
        </p:txBody>
      </p:sp>
      <p:graphicFrame>
        <p:nvGraphicFramePr>
          <p:cNvPr id="17" name="Content Placeholder 16"/>
          <p:cNvGraphicFramePr>
            <a:graphicFrameLocks noGrp="1"/>
          </p:cNvGraphicFramePr>
          <p:nvPr>
            <p:ph idx="1"/>
          </p:nvPr>
        </p:nvGraphicFramePr>
        <p:xfrm>
          <a:off x="381000" y="2671762"/>
          <a:ext cx="8229600" cy="2123440"/>
        </p:xfrm>
        <a:graphic>
          <a:graphicData uri="http://schemas.openxmlformats.org/drawingml/2006/table">
            <a:tbl>
              <a:tblPr firstRow="1" bandRow="1">
                <a:tableStyleId>{93296810-A885-4BE3-A3E7-6D5BEEA58F35}</a:tableStyleId>
              </a:tblPr>
              <a:tblGrid>
                <a:gridCol w="838200"/>
                <a:gridCol w="2453640"/>
                <a:gridCol w="1645920"/>
                <a:gridCol w="1645920"/>
                <a:gridCol w="1645920"/>
              </a:tblGrid>
              <a:tr h="370840">
                <a:tc>
                  <a:txBody>
                    <a:bodyPr/>
                    <a:lstStyle/>
                    <a:p>
                      <a:endParaRPr lang="en-US" dirty="0"/>
                    </a:p>
                  </a:txBody>
                  <a:tcPr/>
                </a:tc>
                <a:tc>
                  <a:txBody>
                    <a:bodyPr/>
                    <a:lstStyle/>
                    <a:p>
                      <a:endParaRPr lang="en-US" dirty="0"/>
                    </a:p>
                  </a:txBody>
                  <a:tcPr/>
                </a:tc>
                <a:tc>
                  <a:txBody>
                    <a:bodyPr/>
                    <a:lstStyle/>
                    <a:p>
                      <a:pPr algn="ctr"/>
                      <a:r>
                        <a:rPr lang="en-US" dirty="0" smtClean="0"/>
                        <a:t>Audit CLABSI</a:t>
                      </a:r>
                      <a:endParaRPr lang="en-US" dirty="0"/>
                    </a:p>
                  </a:txBody>
                  <a:tcPr/>
                </a:tc>
                <a:tc>
                  <a:txBody>
                    <a:bodyPr/>
                    <a:lstStyle/>
                    <a:p>
                      <a:pPr algn="ctr"/>
                      <a:r>
                        <a:rPr lang="en-US" dirty="0" smtClean="0"/>
                        <a:t>Audit no CLABSI</a:t>
                      </a:r>
                      <a:endParaRPr lang="en-US" dirty="0"/>
                    </a:p>
                  </a:txBody>
                  <a:tcPr/>
                </a:tc>
                <a:tc>
                  <a:txBody>
                    <a:bodyPr/>
                    <a:lstStyle/>
                    <a:p>
                      <a:pPr algn="ctr"/>
                      <a:r>
                        <a:rPr lang="en-US" dirty="0" smtClean="0"/>
                        <a:t>Total</a:t>
                      </a:r>
                      <a:endParaRPr lang="en-US" dirty="0"/>
                    </a:p>
                  </a:txBody>
                  <a:tcPr/>
                </a:tc>
              </a:tr>
              <a:tr h="370840">
                <a:tc rowSpan="4">
                  <a:txBody>
                    <a:bodyPr/>
                    <a:lstStyle/>
                    <a:p>
                      <a:r>
                        <a:rPr lang="en-US" dirty="0" smtClean="0">
                          <a:solidFill>
                            <a:schemeClr val="bg1"/>
                          </a:solidFill>
                        </a:rPr>
                        <a:t>Hospital Reporting</a:t>
                      </a:r>
                      <a:endParaRPr lang="en-US" dirty="0">
                        <a:solidFill>
                          <a:schemeClr val="bg1"/>
                        </a:solidFill>
                      </a:endParaRPr>
                    </a:p>
                  </a:txBody>
                  <a:tcPr vert="vert">
                    <a:solidFill>
                      <a:schemeClr val="accent6"/>
                    </a:solidFill>
                  </a:tcPr>
                </a:tc>
                <a:tc>
                  <a:txBody>
                    <a:bodyPr/>
                    <a:lstStyle/>
                    <a:p>
                      <a:r>
                        <a:rPr lang="en-US" dirty="0" smtClean="0"/>
                        <a:t>Reported</a:t>
                      </a:r>
                      <a:r>
                        <a:rPr lang="en-US" baseline="0" dirty="0" smtClean="0"/>
                        <a:t> CLABSI</a:t>
                      </a:r>
                      <a:endParaRPr lang="en-US" dirty="0"/>
                    </a:p>
                  </a:txBody>
                  <a:tcPr/>
                </a:tc>
                <a:tc>
                  <a:txBody>
                    <a:bodyPr/>
                    <a:lstStyle/>
                    <a:p>
                      <a:pPr algn="ctr"/>
                      <a:r>
                        <a:rPr lang="en-US" dirty="0" smtClean="0"/>
                        <a:t>107</a:t>
                      </a:r>
                      <a:endParaRPr lang="en-US" dirty="0"/>
                    </a:p>
                  </a:txBody>
                  <a:tcPr/>
                </a:tc>
                <a:tc>
                  <a:txBody>
                    <a:bodyPr/>
                    <a:lstStyle/>
                    <a:p>
                      <a:pPr algn="ctr"/>
                      <a:r>
                        <a:rPr lang="en-US" dirty="0" smtClean="0"/>
                        <a:t>0</a:t>
                      </a:r>
                      <a:endParaRPr lang="en-US" dirty="0"/>
                    </a:p>
                  </a:txBody>
                  <a:tcPr/>
                </a:tc>
                <a:tc>
                  <a:txBody>
                    <a:bodyPr/>
                    <a:lstStyle/>
                    <a:p>
                      <a:pPr algn="ctr"/>
                      <a:r>
                        <a:rPr lang="en-US" dirty="0" smtClean="0"/>
                        <a:t>107</a:t>
                      </a:r>
                      <a:endParaRPr lang="en-US" dirty="0"/>
                    </a:p>
                  </a:txBody>
                  <a:tcPr/>
                </a:tc>
              </a:tr>
              <a:tr h="370840">
                <a:tc vMerge="1">
                  <a:txBody>
                    <a:bodyPr/>
                    <a:lstStyle/>
                    <a:p>
                      <a:endParaRPr lang="en-US" dirty="0"/>
                    </a:p>
                  </a:txBody>
                  <a:tcPr/>
                </a:tc>
                <a:tc>
                  <a:txBody>
                    <a:bodyPr/>
                    <a:lstStyle/>
                    <a:p>
                      <a:r>
                        <a:rPr lang="en-US" dirty="0" smtClean="0"/>
                        <a:t>Reported no CLABSI</a:t>
                      </a:r>
                      <a:endParaRPr lang="en-US" dirty="0"/>
                    </a:p>
                  </a:txBody>
                  <a:tcPr/>
                </a:tc>
                <a:tc>
                  <a:txBody>
                    <a:bodyPr/>
                    <a:lstStyle/>
                    <a:p>
                      <a:pPr algn="ctr"/>
                      <a:r>
                        <a:rPr lang="en-US" dirty="0" smtClean="0"/>
                        <a:t>3</a:t>
                      </a:r>
                      <a:endParaRPr lang="en-US" dirty="0"/>
                    </a:p>
                  </a:txBody>
                  <a:tcPr/>
                </a:tc>
                <a:tc>
                  <a:txBody>
                    <a:bodyPr/>
                    <a:lstStyle/>
                    <a:p>
                      <a:pPr algn="ctr"/>
                      <a:r>
                        <a:rPr lang="en-US" dirty="0" smtClean="0"/>
                        <a:t>209</a:t>
                      </a:r>
                      <a:endParaRPr lang="en-US" dirty="0"/>
                    </a:p>
                  </a:txBody>
                  <a:tcPr/>
                </a:tc>
                <a:tc>
                  <a:txBody>
                    <a:bodyPr/>
                    <a:lstStyle/>
                    <a:p>
                      <a:pPr algn="ctr"/>
                      <a:r>
                        <a:rPr lang="en-US" dirty="0" smtClean="0"/>
                        <a:t>212</a:t>
                      </a:r>
                      <a:endParaRPr lang="en-US" dirty="0"/>
                    </a:p>
                  </a:txBody>
                  <a:tcPr/>
                </a:tc>
              </a:tr>
              <a:tr h="370840">
                <a:tc vMerge="1">
                  <a:txBody>
                    <a:bodyPr/>
                    <a:lstStyle/>
                    <a:p>
                      <a:endParaRPr lang="en-US" dirty="0"/>
                    </a:p>
                  </a:txBody>
                  <a:tcPr/>
                </a:tc>
                <a:tc>
                  <a:txBody>
                    <a:bodyPr/>
                    <a:lstStyle/>
                    <a:p>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vMerge="1">
                  <a:txBody>
                    <a:bodyPr/>
                    <a:lstStyle/>
                    <a:p>
                      <a:endParaRPr lang="en-US" dirty="0"/>
                    </a:p>
                  </a:txBody>
                  <a:tcPr/>
                </a:tc>
                <a:tc>
                  <a:txBody>
                    <a:bodyPr/>
                    <a:lstStyle/>
                    <a:p>
                      <a:r>
                        <a:rPr lang="en-US" dirty="0" smtClean="0"/>
                        <a:t>Total</a:t>
                      </a:r>
                      <a:endParaRPr lang="en-US" dirty="0"/>
                    </a:p>
                  </a:txBody>
                  <a:tcPr/>
                </a:tc>
                <a:tc>
                  <a:txBody>
                    <a:bodyPr/>
                    <a:lstStyle/>
                    <a:p>
                      <a:pPr algn="ctr"/>
                      <a:r>
                        <a:rPr lang="en-US" dirty="0" smtClean="0"/>
                        <a:t>110</a:t>
                      </a:r>
                      <a:endParaRPr lang="en-US" dirty="0"/>
                    </a:p>
                  </a:txBody>
                  <a:tcPr/>
                </a:tc>
                <a:tc>
                  <a:txBody>
                    <a:bodyPr/>
                    <a:lstStyle/>
                    <a:p>
                      <a:pPr algn="ctr"/>
                      <a:r>
                        <a:rPr lang="en-US" dirty="0" smtClean="0"/>
                        <a:t>209</a:t>
                      </a:r>
                      <a:endParaRPr lang="en-US" dirty="0"/>
                    </a:p>
                  </a:txBody>
                  <a:tcPr/>
                </a:tc>
                <a:tc>
                  <a:txBody>
                    <a:bodyPr/>
                    <a:lstStyle/>
                    <a:p>
                      <a:pPr algn="ctr"/>
                      <a:r>
                        <a:rPr lang="en-US" dirty="0" smtClean="0"/>
                        <a:t>319</a:t>
                      </a:r>
                      <a:endParaRPr lang="en-US" dirty="0"/>
                    </a:p>
                  </a:txBody>
                  <a:tcPr/>
                </a:tc>
              </a:tr>
            </a:tbl>
          </a:graphicData>
        </a:graphic>
      </p:graphicFrame>
      <p:sp>
        <p:nvSpPr>
          <p:cNvPr id="7" name="Left Arrow Callout 6"/>
          <p:cNvSpPr/>
          <p:nvPr/>
        </p:nvSpPr>
        <p:spPr>
          <a:xfrm flipH="1">
            <a:off x="4114800" y="3962400"/>
            <a:ext cx="3276600" cy="1295400"/>
          </a:xfrm>
          <a:prstGeom prst="leftArrowCallout">
            <a:avLst/>
          </a:prstGeom>
          <a:solidFill>
            <a:schemeClr val="bg1"/>
          </a:solid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 total of </a:t>
            </a:r>
            <a:r>
              <a:rPr lang="en-US" dirty="0" smtClean="0">
                <a:solidFill>
                  <a:schemeClr val="tx1"/>
                </a:solidFill>
              </a:rPr>
              <a:t>319 </a:t>
            </a:r>
            <a:r>
              <a:rPr lang="en-US" dirty="0">
                <a:solidFill>
                  <a:schemeClr val="tx1"/>
                </a:solidFill>
              </a:rPr>
              <a:t>CLABSI records were reviewed</a:t>
            </a:r>
            <a:endParaRPr lang="en-US" b="1" dirty="0">
              <a:solidFill>
                <a:schemeClr val="tx1"/>
              </a:solidFill>
            </a:endParaRPr>
          </a:p>
          <a:p>
            <a:pPr algn="ctr">
              <a:defRPr/>
            </a:pPr>
            <a:endParaRPr lang="en-US" dirty="0">
              <a:solidFill>
                <a:schemeClr val="tx1"/>
              </a:solidFill>
            </a:endParaRPr>
          </a:p>
        </p:txBody>
      </p:sp>
      <p:sp>
        <p:nvSpPr>
          <p:cNvPr id="9" name="Title 1"/>
          <p:cNvSpPr>
            <a:spLocks noGrp="1"/>
          </p:cNvSpPr>
          <p:nvPr>
            <p:ph type="title"/>
          </p:nvPr>
        </p:nvSpPr>
        <p:spPr>
          <a:xfrm>
            <a:off x="533400" y="690562"/>
            <a:ext cx="8229600" cy="833438"/>
          </a:xfrm>
        </p:spPr>
        <p:txBody>
          <a:bodyPr anchor="b">
            <a:normAutofit/>
          </a:bodyPr>
          <a:lstStyle/>
          <a:p>
            <a:pPr algn="ctr">
              <a:defRPr/>
            </a:pPr>
            <a:r>
              <a:rPr lang="en-US" dirty="0" smtClean="0"/>
              <a:t>Results - CLABSI Audit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txBox="1">
            <a:spLocks noGrp="1"/>
          </p:cNvSpPr>
          <p:nvPr/>
        </p:nvSpPr>
        <p:spPr>
          <a:xfrm>
            <a:off x="304800" y="6796087"/>
            <a:ext cx="3581400" cy="366713"/>
          </a:xfrm>
          <a:prstGeom prst="rect">
            <a:avLst/>
          </a:prstGeom>
          <a:noFill/>
        </p:spPr>
        <p:txBody>
          <a:bodyPr/>
          <a:lstStyle/>
          <a:p>
            <a:pPr fontAlgn="auto">
              <a:spcBef>
                <a:spcPts val="0"/>
              </a:spcBef>
              <a:spcAft>
                <a:spcPts val="0"/>
              </a:spcAft>
              <a:defRPr/>
            </a:pPr>
            <a:endParaRPr lang="en-US" sz="1200" dirty="0">
              <a:solidFill>
                <a:srgbClr val="FFFFFF"/>
              </a:solidFill>
              <a:latin typeface="+mn-lt"/>
            </a:endParaRPr>
          </a:p>
        </p:txBody>
      </p:sp>
      <p:sp>
        <p:nvSpPr>
          <p:cNvPr id="14341" name="TextBox 6"/>
          <p:cNvSpPr txBox="1">
            <a:spLocks noChangeArrowheads="1"/>
          </p:cNvSpPr>
          <p:nvPr/>
        </p:nvSpPr>
        <p:spPr bwMode="auto">
          <a:xfrm>
            <a:off x="381000" y="1833562"/>
            <a:ext cx="8153400" cy="701675"/>
          </a:xfrm>
          <a:prstGeom prst="rect">
            <a:avLst/>
          </a:prstGeom>
          <a:noFill/>
          <a:ln w="9525">
            <a:noFill/>
            <a:miter lim="800000"/>
            <a:headEnd/>
            <a:tailEnd/>
          </a:ln>
        </p:spPr>
        <p:txBody>
          <a:bodyPr>
            <a:spAutoFit/>
          </a:bodyPr>
          <a:lstStyle/>
          <a:p>
            <a:r>
              <a:rPr lang="en-US" sz="2000" b="1" dirty="0">
                <a:solidFill>
                  <a:srgbClr val="C00000"/>
                </a:solidFill>
              </a:rPr>
              <a:t>Comparison of CLABSIs </a:t>
            </a:r>
            <a:r>
              <a:rPr lang="en-US" sz="2000" b="1" dirty="0" smtClean="0">
                <a:solidFill>
                  <a:srgbClr val="C00000"/>
                </a:solidFill>
              </a:rPr>
              <a:t>Identified </a:t>
            </a:r>
            <a:r>
              <a:rPr lang="en-US" sz="2000" b="1" dirty="0">
                <a:solidFill>
                  <a:srgbClr val="C00000"/>
                </a:solidFill>
              </a:rPr>
              <a:t>by Hospital IP </a:t>
            </a:r>
            <a:r>
              <a:rPr lang="en-US" sz="2000" b="1" dirty="0" smtClean="0">
                <a:solidFill>
                  <a:srgbClr val="C00000"/>
                </a:solidFill>
              </a:rPr>
              <a:t>Staff Reported </a:t>
            </a:r>
            <a:r>
              <a:rPr lang="en-US" sz="2000" b="1" dirty="0">
                <a:solidFill>
                  <a:srgbClr val="C00000"/>
                </a:solidFill>
              </a:rPr>
              <a:t>to NHSN and </a:t>
            </a:r>
            <a:r>
              <a:rPr lang="en-US" sz="2000" b="1" dirty="0" smtClean="0">
                <a:solidFill>
                  <a:srgbClr val="C00000"/>
                </a:solidFill>
              </a:rPr>
              <a:t>Virginia Audit</a:t>
            </a:r>
            <a:endParaRPr lang="en-US" sz="2000" b="1" dirty="0">
              <a:solidFill>
                <a:srgbClr val="C00000"/>
              </a:solidFill>
            </a:endParaRPr>
          </a:p>
        </p:txBody>
      </p:sp>
      <p:graphicFrame>
        <p:nvGraphicFramePr>
          <p:cNvPr id="17" name="Content Placeholder 16"/>
          <p:cNvGraphicFramePr>
            <a:graphicFrameLocks noGrp="1"/>
          </p:cNvGraphicFramePr>
          <p:nvPr>
            <p:ph idx="1"/>
          </p:nvPr>
        </p:nvGraphicFramePr>
        <p:xfrm>
          <a:off x="381000" y="2671762"/>
          <a:ext cx="8229600" cy="2123440"/>
        </p:xfrm>
        <a:graphic>
          <a:graphicData uri="http://schemas.openxmlformats.org/drawingml/2006/table">
            <a:tbl>
              <a:tblPr firstRow="1" bandRow="1">
                <a:tableStyleId>{93296810-A885-4BE3-A3E7-6D5BEEA58F35}</a:tableStyleId>
              </a:tblPr>
              <a:tblGrid>
                <a:gridCol w="838200"/>
                <a:gridCol w="2453640"/>
                <a:gridCol w="1645920"/>
                <a:gridCol w="1645920"/>
                <a:gridCol w="1645920"/>
              </a:tblGrid>
              <a:tr h="370840">
                <a:tc>
                  <a:txBody>
                    <a:bodyPr/>
                    <a:lstStyle/>
                    <a:p>
                      <a:endParaRPr lang="en-US" dirty="0"/>
                    </a:p>
                  </a:txBody>
                  <a:tcPr/>
                </a:tc>
                <a:tc>
                  <a:txBody>
                    <a:bodyPr/>
                    <a:lstStyle/>
                    <a:p>
                      <a:endParaRPr lang="en-US" dirty="0"/>
                    </a:p>
                  </a:txBody>
                  <a:tcPr/>
                </a:tc>
                <a:tc>
                  <a:txBody>
                    <a:bodyPr/>
                    <a:lstStyle/>
                    <a:p>
                      <a:pPr algn="ctr"/>
                      <a:r>
                        <a:rPr lang="en-US" dirty="0" smtClean="0"/>
                        <a:t>Audit CLABSI</a:t>
                      </a:r>
                      <a:endParaRPr lang="en-US" dirty="0"/>
                    </a:p>
                  </a:txBody>
                  <a:tcPr/>
                </a:tc>
                <a:tc>
                  <a:txBody>
                    <a:bodyPr/>
                    <a:lstStyle/>
                    <a:p>
                      <a:pPr algn="ctr"/>
                      <a:r>
                        <a:rPr lang="en-US" dirty="0" smtClean="0"/>
                        <a:t>Audit no CLABSI</a:t>
                      </a:r>
                      <a:endParaRPr lang="en-US" dirty="0"/>
                    </a:p>
                  </a:txBody>
                  <a:tcPr/>
                </a:tc>
                <a:tc>
                  <a:txBody>
                    <a:bodyPr/>
                    <a:lstStyle/>
                    <a:p>
                      <a:pPr algn="ctr"/>
                      <a:r>
                        <a:rPr lang="en-US" dirty="0" smtClean="0"/>
                        <a:t>Total</a:t>
                      </a:r>
                      <a:endParaRPr lang="en-US" dirty="0"/>
                    </a:p>
                  </a:txBody>
                  <a:tcPr/>
                </a:tc>
              </a:tr>
              <a:tr h="370840">
                <a:tc rowSpan="4">
                  <a:txBody>
                    <a:bodyPr/>
                    <a:lstStyle/>
                    <a:p>
                      <a:r>
                        <a:rPr lang="en-US" dirty="0" smtClean="0">
                          <a:solidFill>
                            <a:schemeClr val="bg1"/>
                          </a:solidFill>
                        </a:rPr>
                        <a:t>Hospital Reporting</a:t>
                      </a:r>
                      <a:endParaRPr lang="en-US" dirty="0">
                        <a:solidFill>
                          <a:schemeClr val="bg1"/>
                        </a:solidFill>
                      </a:endParaRPr>
                    </a:p>
                  </a:txBody>
                  <a:tcPr vert="vert">
                    <a:solidFill>
                      <a:schemeClr val="accent6"/>
                    </a:solidFill>
                  </a:tcPr>
                </a:tc>
                <a:tc>
                  <a:txBody>
                    <a:bodyPr/>
                    <a:lstStyle/>
                    <a:p>
                      <a:r>
                        <a:rPr lang="en-US" dirty="0" smtClean="0"/>
                        <a:t>Reported</a:t>
                      </a:r>
                      <a:r>
                        <a:rPr lang="en-US" baseline="0" dirty="0" smtClean="0"/>
                        <a:t> CLABSI</a:t>
                      </a:r>
                      <a:endParaRPr lang="en-US" dirty="0"/>
                    </a:p>
                  </a:txBody>
                  <a:tcPr/>
                </a:tc>
                <a:tc>
                  <a:txBody>
                    <a:bodyPr/>
                    <a:lstStyle/>
                    <a:p>
                      <a:pPr algn="ctr"/>
                      <a:r>
                        <a:rPr lang="en-US" dirty="0" smtClean="0"/>
                        <a:t>107</a:t>
                      </a:r>
                      <a:endParaRPr lang="en-US" dirty="0"/>
                    </a:p>
                  </a:txBody>
                  <a:tcPr/>
                </a:tc>
                <a:tc>
                  <a:txBody>
                    <a:bodyPr/>
                    <a:lstStyle/>
                    <a:p>
                      <a:pPr algn="ctr"/>
                      <a:r>
                        <a:rPr lang="en-US" dirty="0" smtClean="0"/>
                        <a:t>0</a:t>
                      </a:r>
                      <a:endParaRPr lang="en-US" dirty="0"/>
                    </a:p>
                  </a:txBody>
                  <a:tcPr/>
                </a:tc>
                <a:tc>
                  <a:txBody>
                    <a:bodyPr/>
                    <a:lstStyle/>
                    <a:p>
                      <a:pPr algn="ctr"/>
                      <a:r>
                        <a:rPr lang="en-US" dirty="0" smtClean="0"/>
                        <a:t>107</a:t>
                      </a:r>
                      <a:endParaRPr lang="en-US" dirty="0"/>
                    </a:p>
                  </a:txBody>
                  <a:tcPr/>
                </a:tc>
              </a:tr>
              <a:tr h="370840">
                <a:tc vMerge="1">
                  <a:txBody>
                    <a:bodyPr/>
                    <a:lstStyle/>
                    <a:p>
                      <a:endParaRPr lang="en-US" dirty="0"/>
                    </a:p>
                  </a:txBody>
                  <a:tcPr/>
                </a:tc>
                <a:tc>
                  <a:txBody>
                    <a:bodyPr/>
                    <a:lstStyle/>
                    <a:p>
                      <a:r>
                        <a:rPr lang="en-US" dirty="0" smtClean="0"/>
                        <a:t>Reported no CLABSI</a:t>
                      </a:r>
                      <a:endParaRPr lang="en-US" dirty="0"/>
                    </a:p>
                  </a:txBody>
                  <a:tcPr/>
                </a:tc>
                <a:tc>
                  <a:txBody>
                    <a:bodyPr/>
                    <a:lstStyle/>
                    <a:p>
                      <a:pPr algn="ctr"/>
                      <a:r>
                        <a:rPr lang="en-US" dirty="0" smtClean="0"/>
                        <a:t>3</a:t>
                      </a:r>
                      <a:endParaRPr lang="en-US" dirty="0"/>
                    </a:p>
                  </a:txBody>
                  <a:tcPr/>
                </a:tc>
                <a:tc>
                  <a:txBody>
                    <a:bodyPr/>
                    <a:lstStyle/>
                    <a:p>
                      <a:pPr algn="ctr"/>
                      <a:r>
                        <a:rPr lang="en-US" dirty="0" smtClean="0"/>
                        <a:t>209</a:t>
                      </a:r>
                      <a:endParaRPr lang="en-US" dirty="0"/>
                    </a:p>
                  </a:txBody>
                  <a:tcPr/>
                </a:tc>
                <a:tc>
                  <a:txBody>
                    <a:bodyPr/>
                    <a:lstStyle/>
                    <a:p>
                      <a:pPr algn="ctr"/>
                      <a:r>
                        <a:rPr lang="en-US" dirty="0" smtClean="0"/>
                        <a:t>212</a:t>
                      </a:r>
                      <a:endParaRPr lang="en-US" dirty="0"/>
                    </a:p>
                  </a:txBody>
                  <a:tcPr/>
                </a:tc>
              </a:tr>
              <a:tr h="370840">
                <a:tc vMerge="1">
                  <a:txBody>
                    <a:bodyPr/>
                    <a:lstStyle/>
                    <a:p>
                      <a:endParaRPr lang="en-US" dirty="0"/>
                    </a:p>
                  </a:txBody>
                  <a:tcPr/>
                </a:tc>
                <a:tc>
                  <a:txBody>
                    <a:bodyPr/>
                    <a:lstStyle/>
                    <a:p>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vMerge="1">
                  <a:txBody>
                    <a:bodyPr/>
                    <a:lstStyle/>
                    <a:p>
                      <a:endParaRPr lang="en-US" dirty="0"/>
                    </a:p>
                  </a:txBody>
                  <a:tcPr/>
                </a:tc>
                <a:tc>
                  <a:txBody>
                    <a:bodyPr/>
                    <a:lstStyle/>
                    <a:p>
                      <a:r>
                        <a:rPr lang="en-US" dirty="0" smtClean="0"/>
                        <a:t>Total</a:t>
                      </a:r>
                      <a:endParaRPr lang="en-US" dirty="0"/>
                    </a:p>
                  </a:txBody>
                  <a:tcPr/>
                </a:tc>
                <a:tc>
                  <a:txBody>
                    <a:bodyPr/>
                    <a:lstStyle/>
                    <a:p>
                      <a:pPr algn="ctr"/>
                      <a:r>
                        <a:rPr lang="en-US" dirty="0" smtClean="0"/>
                        <a:t>110</a:t>
                      </a:r>
                      <a:endParaRPr lang="en-US" dirty="0"/>
                    </a:p>
                  </a:txBody>
                  <a:tcPr/>
                </a:tc>
                <a:tc>
                  <a:txBody>
                    <a:bodyPr/>
                    <a:lstStyle/>
                    <a:p>
                      <a:pPr algn="ctr"/>
                      <a:r>
                        <a:rPr lang="en-US" dirty="0" smtClean="0"/>
                        <a:t>209</a:t>
                      </a:r>
                      <a:endParaRPr lang="en-US" dirty="0"/>
                    </a:p>
                  </a:txBody>
                  <a:tcPr/>
                </a:tc>
                <a:tc>
                  <a:txBody>
                    <a:bodyPr/>
                    <a:lstStyle/>
                    <a:p>
                      <a:pPr algn="ctr"/>
                      <a:r>
                        <a:rPr lang="en-US" dirty="0" smtClean="0"/>
                        <a:t>319</a:t>
                      </a:r>
                      <a:endParaRPr lang="en-US" dirty="0"/>
                    </a:p>
                  </a:txBody>
                  <a:tcPr/>
                </a:tc>
              </a:tr>
            </a:tbl>
          </a:graphicData>
        </a:graphic>
      </p:graphicFrame>
      <p:sp>
        <p:nvSpPr>
          <p:cNvPr id="7" name="Left Arrow Callout 6"/>
          <p:cNvSpPr/>
          <p:nvPr/>
        </p:nvSpPr>
        <p:spPr>
          <a:xfrm flipH="1">
            <a:off x="4191000" y="2514600"/>
            <a:ext cx="3276600" cy="2057400"/>
          </a:xfrm>
          <a:prstGeom prst="leftArrowCallout">
            <a:avLst/>
          </a:prstGeom>
          <a:solidFill>
            <a:schemeClr val="bg1"/>
          </a:solid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Auditors reviewed a total of </a:t>
            </a:r>
            <a:r>
              <a:rPr lang="en-US" dirty="0" smtClean="0">
                <a:solidFill>
                  <a:schemeClr val="tx1"/>
                </a:solidFill>
              </a:rPr>
              <a:t>107 patients </a:t>
            </a:r>
            <a:r>
              <a:rPr lang="en-US" dirty="0">
                <a:solidFill>
                  <a:schemeClr val="tx1"/>
                </a:solidFill>
              </a:rPr>
              <a:t>that were reported to NHSN by the hospitals as CLABSI</a:t>
            </a:r>
            <a:endParaRPr lang="en-US" b="1" dirty="0">
              <a:solidFill>
                <a:schemeClr val="tx1"/>
              </a:solidFill>
            </a:endParaRPr>
          </a:p>
          <a:p>
            <a:pPr algn="ctr">
              <a:defRPr/>
            </a:pPr>
            <a:endParaRPr lang="en-US" dirty="0">
              <a:solidFill>
                <a:schemeClr val="tx1"/>
              </a:solidFill>
            </a:endParaRPr>
          </a:p>
        </p:txBody>
      </p:sp>
      <p:sp>
        <p:nvSpPr>
          <p:cNvPr id="9" name="Title 1"/>
          <p:cNvSpPr>
            <a:spLocks noGrp="1"/>
          </p:cNvSpPr>
          <p:nvPr>
            <p:ph type="title"/>
          </p:nvPr>
        </p:nvSpPr>
        <p:spPr>
          <a:xfrm>
            <a:off x="533400" y="690562"/>
            <a:ext cx="8229600" cy="833438"/>
          </a:xfrm>
        </p:spPr>
        <p:txBody>
          <a:bodyPr anchor="b">
            <a:normAutofit/>
          </a:bodyPr>
          <a:lstStyle/>
          <a:p>
            <a:pPr algn="ctr">
              <a:defRPr/>
            </a:pPr>
            <a:r>
              <a:rPr lang="en-US" dirty="0" smtClean="0"/>
              <a:t>Results - CLABSI Audit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0562"/>
            <a:ext cx="8229600" cy="833438"/>
          </a:xfrm>
        </p:spPr>
        <p:txBody>
          <a:bodyPr anchor="b">
            <a:normAutofit/>
          </a:bodyPr>
          <a:lstStyle/>
          <a:p>
            <a:pPr algn="ctr">
              <a:defRPr/>
            </a:pPr>
            <a:r>
              <a:rPr lang="en-US" dirty="0" smtClean="0"/>
              <a:t>Results - CLABSI Audit</a:t>
            </a:r>
          </a:p>
        </p:txBody>
      </p:sp>
      <p:sp>
        <p:nvSpPr>
          <p:cNvPr id="4" name="Footer Placeholder 3"/>
          <p:cNvSpPr txBox="1">
            <a:spLocks noGrp="1"/>
          </p:cNvSpPr>
          <p:nvPr/>
        </p:nvSpPr>
        <p:spPr>
          <a:xfrm>
            <a:off x="304800" y="6796087"/>
            <a:ext cx="3581400" cy="366713"/>
          </a:xfrm>
          <a:prstGeom prst="rect">
            <a:avLst/>
          </a:prstGeom>
          <a:noFill/>
        </p:spPr>
        <p:txBody>
          <a:bodyPr/>
          <a:lstStyle/>
          <a:p>
            <a:pPr fontAlgn="auto">
              <a:spcBef>
                <a:spcPts val="0"/>
              </a:spcBef>
              <a:spcAft>
                <a:spcPts val="0"/>
              </a:spcAft>
              <a:defRPr/>
            </a:pPr>
            <a:endParaRPr lang="en-US" sz="1200" dirty="0">
              <a:solidFill>
                <a:srgbClr val="FFFFFF"/>
              </a:solidFill>
              <a:latin typeface="+mn-lt"/>
            </a:endParaRPr>
          </a:p>
        </p:txBody>
      </p:sp>
      <p:sp>
        <p:nvSpPr>
          <p:cNvPr id="14341" name="TextBox 6"/>
          <p:cNvSpPr txBox="1">
            <a:spLocks noChangeArrowheads="1"/>
          </p:cNvSpPr>
          <p:nvPr/>
        </p:nvSpPr>
        <p:spPr bwMode="auto">
          <a:xfrm>
            <a:off x="381000" y="1833562"/>
            <a:ext cx="8153400" cy="701675"/>
          </a:xfrm>
          <a:prstGeom prst="rect">
            <a:avLst/>
          </a:prstGeom>
          <a:noFill/>
          <a:ln w="9525">
            <a:noFill/>
            <a:miter lim="800000"/>
            <a:headEnd/>
            <a:tailEnd/>
          </a:ln>
        </p:spPr>
        <p:txBody>
          <a:bodyPr>
            <a:spAutoFit/>
          </a:bodyPr>
          <a:lstStyle/>
          <a:p>
            <a:r>
              <a:rPr lang="en-US" sz="2000" b="1" dirty="0">
                <a:solidFill>
                  <a:srgbClr val="C00000"/>
                </a:solidFill>
              </a:rPr>
              <a:t>Comparison of CLABSIs </a:t>
            </a:r>
            <a:r>
              <a:rPr lang="en-US" sz="2000" b="1" dirty="0" smtClean="0">
                <a:solidFill>
                  <a:srgbClr val="C00000"/>
                </a:solidFill>
              </a:rPr>
              <a:t>Identified </a:t>
            </a:r>
            <a:r>
              <a:rPr lang="en-US" sz="2000" b="1" dirty="0">
                <a:solidFill>
                  <a:srgbClr val="C00000"/>
                </a:solidFill>
              </a:rPr>
              <a:t>by Hospital IP </a:t>
            </a:r>
            <a:r>
              <a:rPr lang="en-US" sz="2000" b="1" dirty="0" smtClean="0">
                <a:solidFill>
                  <a:srgbClr val="C00000"/>
                </a:solidFill>
              </a:rPr>
              <a:t>Staff Reported </a:t>
            </a:r>
            <a:r>
              <a:rPr lang="en-US" sz="2000" b="1" dirty="0">
                <a:solidFill>
                  <a:srgbClr val="C00000"/>
                </a:solidFill>
              </a:rPr>
              <a:t>to NHSN and </a:t>
            </a:r>
            <a:r>
              <a:rPr lang="en-US" sz="2000" b="1" dirty="0" smtClean="0">
                <a:solidFill>
                  <a:srgbClr val="C00000"/>
                </a:solidFill>
              </a:rPr>
              <a:t>Virginia </a:t>
            </a:r>
            <a:r>
              <a:rPr lang="en-US" sz="2000" b="1" dirty="0">
                <a:solidFill>
                  <a:srgbClr val="C00000"/>
                </a:solidFill>
              </a:rPr>
              <a:t>Audit</a:t>
            </a:r>
          </a:p>
        </p:txBody>
      </p:sp>
      <p:graphicFrame>
        <p:nvGraphicFramePr>
          <p:cNvPr id="17" name="Content Placeholder 16"/>
          <p:cNvGraphicFramePr>
            <a:graphicFrameLocks noGrp="1"/>
          </p:cNvGraphicFramePr>
          <p:nvPr>
            <p:ph idx="1"/>
          </p:nvPr>
        </p:nvGraphicFramePr>
        <p:xfrm>
          <a:off x="381000" y="2671762"/>
          <a:ext cx="8229600" cy="2123440"/>
        </p:xfrm>
        <a:graphic>
          <a:graphicData uri="http://schemas.openxmlformats.org/drawingml/2006/table">
            <a:tbl>
              <a:tblPr firstRow="1" bandRow="1">
                <a:tableStyleId>{93296810-A885-4BE3-A3E7-6D5BEEA58F35}</a:tableStyleId>
              </a:tblPr>
              <a:tblGrid>
                <a:gridCol w="838200"/>
                <a:gridCol w="2453640"/>
                <a:gridCol w="1645920"/>
                <a:gridCol w="1645920"/>
                <a:gridCol w="1645920"/>
              </a:tblGrid>
              <a:tr h="370840">
                <a:tc>
                  <a:txBody>
                    <a:bodyPr/>
                    <a:lstStyle/>
                    <a:p>
                      <a:endParaRPr lang="en-US" dirty="0"/>
                    </a:p>
                  </a:txBody>
                  <a:tcPr/>
                </a:tc>
                <a:tc>
                  <a:txBody>
                    <a:bodyPr/>
                    <a:lstStyle/>
                    <a:p>
                      <a:endParaRPr lang="en-US" dirty="0"/>
                    </a:p>
                  </a:txBody>
                  <a:tcPr/>
                </a:tc>
                <a:tc>
                  <a:txBody>
                    <a:bodyPr/>
                    <a:lstStyle/>
                    <a:p>
                      <a:pPr algn="ctr"/>
                      <a:r>
                        <a:rPr lang="en-US" dirty="0" smtClean="0"/>
                        <a:t>Audit CLABSI</a:t>
                      </a:r>
                      <a:endParaRPr lang="en-US" dirty="0"/>
                    </a:p>
                  </a:txBody>
                  <a:tcPr/>
                </a:tc>
                <a:tc>
                  <a:txBody>
                    <a:bodyPr/>
                    <a:lstStyle/>
                    <a:p>
                      <a:pPr algn="ctr"/>
                      <a:r>
                        <a:rPr lang="en-US" dirty="0" smtClean="0"/>
                        <a:t>Audit no CLABSI</a:t>
                      </a:r>
                      <a:endParaRPr lang="en-US" dirty="0"/>
                    </a:p>
                  </a:txBody>
                  <a:tcPr/>
                </a:tc>
                <a:tc>
                  <a:txBody>
                    <a:bodyPr/>
                    <a:lstStyle/>
                    <a:p>
                      <a:pPr algn="ctr"/>
                      <a:r>
                        <a:rPr lang="en-US" dirty="0" smtClean="0"/>
                        <a:t>Total</a:t>
                      </a:r>
                      <a:endParaRPr lang="en-US" dirty="0"/>
                    </a:p>
                  </a:txBody>
                  <a:tcPr/>
                </a:tc>
              </a:tr>
              <a:tr h="370840">
                <a:tc rowSpan="4">
                  <a:txBody>
                    <a:bodyPr/>
                    <a:lstStyle/>
                    <a:p>
                      <a:r>
                        <a:rPr lang="en-US" dirty="0" smtClean="0">
                          <a:solidFill>
                            <a:schemeClr val="bg1"/>
                          </a:solidFill>
                        </a:rPr>
                        <a:t>Hospital Reporting</a:t>
                      </a:r>
                      <a:endParaRPr lang="en-US" dirty="0">
                        <a:solidFill>
                          <a:schemeClr val="bg1"/>
                        </a:solidFill>
                      </a:endParaRPr>
                    </a:p>
                  </a:txBody>
                  <a:tcPr vert="vert">
                    <a:solidFill>
                      <a:schemeClr val="accent6"/>
                    </a:solidFill>
                  </a:tcPr>
                </a:tc>
                <a:tc>
                  <a:txBody>
                    <a:bodyPr/>
                    <a:lstStyle/>
                    <a:p>
                      <a:r>
                        <a:rPr lang="en-US" dirty="0" smtClean="0"/>
                        <a:t>Reported</a:t>
                      </a:r>
                      <a:r>
                        <a:rPr lang="en-US" baseline="0" dirty="0" smtClean="0"/>
                        <a:t> CLABSI</a:t>
                      </a:r>
                      <a:endParaRPr lang="en-US" dirty="0"/>
                    </a:p>
                  </a:txBody>
                  <a:tcPr/>
                </a:tc>
                <a:tc>
                  <a:txBody>
                    <a:bodyPr/>
                    <a:lstStyle/>
                    <a:p>
                      <a:pPr algn="ctr"/>
                      <a:r>
                        <a:rPr lang="en-US" dirty="0" smtClean="0"/>
                        <a:t>107</a:t>
                      </a:r>
                      <a:endParaRPr lang="en-US" dirty="0"/>
                    </a:p>
                  </a:txBody>
                  <a:tcPr/>
                </a:tc>
                <a:tc>
                  <a:txBody>
                    <a:bodyPr/>
                    <a:lstStyle/>
                    <a:p>
                      <a:pPr algn="ctr"/>
                      <a:r>
                        <a:rPr lang="en-US" dirty="0" smtClean="0"/>
                        <a:t>0</a:t>
                      </a:r>
                      <a:endParaRPr lang="en-US" dirty="0"/>
                    </a:p>
                  </a:txBody>
                  <a:tcPr/>
                </a:tc>
                <a:tc>
                  <a:txBody>
                    <a:bodyPr/>
                    <a:lstStyle/>
                    <a:p>
                      <a:pPr algn="ctr"/>
                      <a:r>
                        <a:rPr lang="en-US" dirty="0" smtClean="0"/>
                        <a:t>107</a:t>
                      </a:r>
                      <a:endParaRPr lang="en-US" dirty="0"/>
                    </a:p>
                  </a:txBody>
                  <a:tcPr/>
                </a:tc>
              </a:tr>
              <a:tr h="370840">
                <a:tc vMerge="1">
                  <a:txBody>
                    <a:bodyPr/>
                    <a:lstStyle/>
                    <a:p>
                      <a:endParaRPr lang="en-US" dirty="0"/>
                    </a:p>
                  </a:txBody>
                  <a:tcPr/>
                </a:tc>
                <a:tc>
                  <a:txBody>
                    <a:bodyPr/>
                    <a:lstStyle/>
                    <a:p>
                      <a:r>
                        <a:rPr lang="en-US" dirty="0" smtClean="0"/>
                        <a:t>Reported no CLABSI</a:t>
                      </a:r>
                      <a:endParaRPr lang="en-US" dirty="0"/>
                    </a:p>
                  </a:txBody>
                  <a:tcPr/>
                </a:tc>
                <a:tc>
                  <a:txBody>
                    <a:bodyPr/>
                    <a:lstStyle/>
                    <a:p>
                      <a:pPr algn="ctr"/>
                      <a:r>
                        <a:rPr lang="en-US" dirty="0" smtClean="0"/>
                        <a:t>3</a:t>
                      </a:r>
                      <a:endParaRPr lang="en-US" dirty="0"/>
                    </a:p>
                  </a:txBody>
                  <a:tcPr/>
                </a:tc>
                <a:tc>
                  <a:txBody>
                    <a:bodyPr/>
                    <a:lstStyle/>
                    <a:p>
                      <a:pPr algn="ctr"/>
                      <a:r>
                        <a:rPr lang="en-US" dirty="0" smtClean="0"/>
                        <a:t>209</a:t>
                      </a:r>
                      <a:endParaRPr lang="en-US" dirty="0"/>
                    </a:p>
                  </a:txBody>
                  <a:tcPr/>
                </a:tc>
                <a:tc>
                  <a:txBody>
                    <a:bodyPr/>
                    <a:lstStyle/>
                    <a:p>
                      <a:pPr algn="ctr"/>
                      <a:r>
                        <a:rPr lang="en-US" dirty="0" smtClean="0"/>
                        <a:t>212</a:t>
                      </a:r>
                      <a:endParaRPr lang="en-US" dirty="0"/>
                    </a:p>
                  </a:txBody>
                  <a:tcPr/>
                </a:tc>
              </a:tr>
              <a:tr h="370840">
                <a:tc vMerge="1">
                  <a:txBody>
                    <a:bodyPr/>
                    <a:lstStyle/>
                    <a:p>
                      <a:endParaRPr lang="en-US" dirty="0"/>
                    </a:p>
                  </a:txBody>
                  <a:tcPr/>
                </a:tc>
                <a:tc>
                  <a:txBody>
                    <a:bodyPr/>
                    <a:lstStyle/>
                    <a:p>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vMerge="1">
                  <a:txBody>
                    <a:bodyPr/>
                    <a:lstStyle/>
                    <a:p>
                      <a:endParaRPr lang="en-US" dirty="0"/>
                    </a:p>
                  </a:txBody>
                  <a:tcPr/>
                </a:tc>
                <a:tc>
                  <a:txBody>
                    <a:bodyPr/>
                    <a:lstStyle/>
                    <a:p>
                      <a:r>
                        <a:rPr lang="en-US" dirty="0" smtClean="0"/>
                        <a:t>Total</a:t>
                      </a:r>
                      <a:endParaRPr lang="en-US" dirty="0"/>
                    </a:p>
                  </a:txBody>
                  <a:tcPr/>
                </a:tc>
                <a:tc>
                  <a:txBody>
                    <a:bodyPr/>
                    <a:lstStyle/>
                    <a:p>
                      <a:pPr algn="ctr"/>
                      <a:r>
                        <a:rPr lang="en-US" dirty="0" smtClean="0"/>
                        <a:t>110</a:t>
                      </a:r>
                      <a:endParaRPr lang="en-US" dirty="0"/>
                    </a:p>
                  </a:txBody>
                  <a:tcPr/>
                </a:tc>
                <a:tc>
                  <a:txBody>
                    <a:bodyPr/>
                    <a:lstStyle/>
                    <a:p>
                      <a:pPr algn="ctr"/>
                      <a:r>
                        <a:rPr lang="en-US" dirty="0" smtClean="0"/>
                        <a:t>209</a:t>
                      </a:r>
                      <a:endParaRPr lang="en-US" dirty="0"/>
                    </a:p>
                  </a:txBody>
                  <a:tcPr/>
                </a:tc>
                <a:tc>
                  <a:txBody>
                    <a:bodyPr/>
                    <a:lstStyle/>
                    <a:p>
                      <a:pPr algn="ctr"/>
                      <a:r>
                        <a:rPr lang="en-US" dirty="0" smtClean="0"/>
                        <a:t>319</a:t>
                      </a:r>
                      <a:endParaRPr lang="en-US" dirty="0"/>
                    </a:p>
                  </a:txBody>
                  <a:tcPr/>
                </a:tc>
              </a:tr>
            </a:tbl>
          </a:graphicData>
        </a:graphic>
      </p:graphicFrame>
      <p:sp>
        <p:nvSpPr>
          <p:cNvPr id="7" name="Left Arrow Callout 6"/>
          <p:cNvSpPr/>
          <p:nvPr/>
        </p:nvSpPr>
        <p:spPr>
          <a:xfrm rot="5400000">
            <a:off x="3448050" y="3105150"/>
            <a:ext cx="2133600" cy="3390900"/>
          </a:xfrm>
          <a:prstGeom prst="leftArrowCallout">
            <a:avLst/>
          </a:prstGeom>
          <a:solidFill>
            <a:schemeClr val="bg1"/>
          </a:solid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dirty="0">
                <a:solidFill>
                  <a:schemeClr val="tx1"/>
                </a:solidFill>
              </a:rPr>
              <a:t>Bloodstream infections that were reported by the hospital and confirmed by the audit </a:t>
            </a:r>
            <a:r>
              <a:rPr lang="en-US" dirty="0" smtClean="0">
                <a:solidFill>
                  <a:schemeClr val="tx1"/>
                </a:solidFill>
              </a:rPr>
              <a:t> </a:t>
            </a:r>
            <a:endParaRPr lang="en-US" dirty="0">
              <a:solidFill>
                <a:schemeClr val="tx1"/>
              </a:solidFill>
            </a:endParaRPr>
          </a:p>
          <a:p>
            <a:pPr algn="ctr">
              <a:defRPr/>
            </a:pPr>
            <a:endParaRPr lang="en-US"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0562"/>
            <a:ext cx="8229600" cy="833438"/>
          </a:xfrm>
        </p:spPr>
        <p:txBody>
          <a:bodyPr anchor="b">
            <a:normAutofit/>
          </a:bodyPr>
          <a:lstStyle/>
          <a:p>
            <a:pPr algn="ctr">
              <a:defRPr/>
            </a:pPr>
            <a:r>
              <a:rPr lang="en-US" dirty="0" smtClean="0"/>
              <a:t>Results - CLABSI Audit</a:t>
            </a:r>
          </a:p>
        </p:txBody>
      </p:sp>
      <p:sp>
        <p:nvSpPr>
          <p:cNvPr id="4" name="Footer Placeholder 3"/>
          <p:cNvSpPr txBox="1">
            <a:spLocks noGrp="1"/>
          </p:cNvSpPr>
          <p:nvPr/>
        </p:nvSpPr>
        <p:spPr>
          <a:xfrm>
            <a:off x="304800" y="6796087"/>
            <a:ext cx="3581400" cy="366713"/>
          </a:xfrm>
          <a:prstGeom prst="rect">
            <a:avLst/>
          </a:prstGeom>
          <a:noFill/>
        </p:spPr>
        <p:txBody>
          <a:bodyPr/>
          <a:lstStyle/>
          <a:p>
            <a:pPr fontAlgn="auto">
              <a:spcBef>
                <a:spcPts val="0"/>
              </a:spcBef>
              <a:spcAft>
                <a:spcPts val="0"/>
              </a:spcAft>
              <a:defRPr/>
            </a:pPr>
            <a:endParaRPr lang="en-US" sz="1200" dirty="0">
              <a:solidFill>
                <a:srgbClr val="FFFFFF"/>
              </a:solidFill>
              <a:latin typeface="+mn-lt"/>
            </a:endParaRPr>
          </a:p>
        </p:txBody>
      </p:sp>
      <p:sp>
        <p:nvSpPr>
          <p:cNvPr id="14341" name="TextBox 6"/>
          <p:cNvSpPr txBox="1">
            <a:spLocks noChangeArrowheads="1"/>
          </p:cNvSpPr>
          <p:nvPr/>
        </p:nvSpPr>
        <p:spPr bwMode="auto">
          <a:xfrm>
            <a:off x="381000" y="1833562"/>
            <a:ext cx="8153400" cy="701675"/>
          </a:xfrm>
          <a:prstGeom prst="rect">
            <a:avLst/>
          </a:prstGeom>
          <a:noFill/>
          <a:ln w="9525">
            <a:noFill/>
            <a:miter lim="800000"/>
            <a:headEnd/>
            <a:tailEnd/>
          </a:ln>
        </p:spPr>
        <p:txBody>
          <a:bodyPr>
            <a:spAutoFit/>
          </a:bodyPr>
          <a:lstStyle/>
          <a:p>
            <a:r>
              <a:rPr lang="en-US" sz="2000" b="1" dirty="0">
                <a:solidFill>
                  <a:srgbClr val="C00000"/>
                </a:solidFill>
              </a:rPr>
              <a:t>Comparison of CLABSIs </a:t>
            </a:r>
            <a:r>
              <a:rPr lang="en-US" sz="2000" b="1" dirty="0" smtClean="0">
                <a:solidFill>
                  <a:srgbClr val="C00000"/>
                </a:solidFill>
              </a:rPr>
              <a:t>Identified </a:t>
            </a:r>
            <a:r>
              <a:rPr lang="en-US" sz="2000" b="1" dirty="0">
                <a:solidFill>
                  <a:srgbClr val="C00000"/>
                </a:solidFill>
              </a:rPr>
              <a:t>by Hospital IP S</a:t>
            </a:r>
            <a:r>
              <a:rPr lang="en-US" sz="2000" b="1" dirty="0" smtClean="0">
                <a:solidFill>
                  <a:srgbClr val="C00000"/>
                </a:solidFill>
              </a:rPr>
              <a:t>taff Reported </a:t>
            </a:r>
            <a:r>
              <a:rPr lang="en-US" sz="2000" b="1" dirty="0">
                <a:solidFill>
                  <a:srgbClr val="C00000"/>
                </a:solidFill>
              </a:rPr>
              <a:t>to NHSN and </a:t>
            </a:r>
            <a:r>
              <a:rPr lang="en-US" sz="2000" b="1" dirty="0" smtClean="0">
                <a:solidFill>
                  <a:srgbClr val="C00000"/>
                </a:solidFill>
              </a:rPr>
              <a:t>Virginia </a:t>
            </a:r>
            <a:r>
              <a:rPr lang="en-US" sz="2000" b="1" dirty="0">
                <a:solidFill>
                  <a:srgbClr val="C00000"/>
                </a:solidFill>
              </a:rPr>
              <a:t>Audit</a:t>
            </a:r>
          </a:p>
        </p:txBody>
      </p:sp>
      <p:graphicFrame>
        <p:nvGraphicFramePr>
          <p:cNvPr id="17" name="Content Placeholder 16"/>
          <p:cNvGraphicFramePr>
            <a:graphicFrameLocks noGrp="1"/>
          </p:cNvGraphicFramePr>
          <p:nvPr>
            <p:ph idx="1"/>
          </p:nvPr>
        </p:nvGraphicFramePr>
        <p:xfrm>
          <a:off x="381000" y="2671762"/>
          <a:ext cx="8229600" cy="2123440"/>
        </p:xfrm>
        <a:graphic>
          <a:graphicData uri="http://schemas.openxmlformats.org/drawingml/2006/table">
            <a:tbl>
              <a:tblPr firstRow="1" bandRow="1">
                <a:tableStyleId>{93296810-A885-4BE3-A3E7-6D5BEEA58F35}</a:tableStyleId>
              </a:tblPr>
              <a:tblGrid>
                <a:gridCol w="838200"/>
                <a:gridCol w="2453640"/>
                <a:gridCol w="1645920"/>
                <a:gridCol w="1645920"/>
                <a:gridCol w="1645920"/>
              </a:tblGrid>
              <a:tr h="370840">
                <a:tc>
                  <a:txBody>
                    <a:bodyPr/>
                    <a:lstStyle/>
                    <a:p>
                      <a:endParaRPr lang="en-US" dirty="0"/>
                    </a:p>
                  </a:txBody>
                  <a:tcPr/>
                </a:tc>
                <a:tc>
                  <a:txBody>
                    <a:bodyPr/>
                    <a:lstStyle/>
                    <a:p>
                      <a:endParaRPr lang="en-US" dirty="0"/>
                    </a:p>
                  </a:txBody>
                  <a:tcPr/>
                </a:tc>
                <a:tc>
                  <a:txBody>
                    <a:bodyPr/>
                    <a:lstStyle/>
                    <a:p>
                      <a:pPr algn="ctr"/>
                      <a:r>
                        <a:rPr lang="en-US" dirty="0" smtClean="0"/>
                        <a:t>Audit CLABSI</a:t>
                      </a:r>
                      <a:endParaRPr lang="en-US" dirty="0"/>
                    </a:p>
                  </a:txBody>
                  <a:tcPr/>
                </a:tc>
                <a:tc>
                  <a:txBody>
                    <a:bodyPr/>
                    <a:lstStyle/>
                    <a:p>
                      <a:pPr algn="ctr"/>
                      <a:r>
                        <a:rPr lang="en-US" dirty="0" smtClean="0"/>
                        <a:t>Audit no CLABSI</a:t>
                      </a:r>
                      <a:endParaRPr lang="en-US" dirty="0"/>
                    </a:p>
                  </a:txBody>
                  <a:tcPr/>
                </a:tc>
                <a:tc>
                  <a:txBody>
                    <a:bodyPr/>
                    <a:lstStyle/>
                    <a:p>
                      <a:pPr algn="ctr"/>
                      <a:r>
                        <a:rPr lang="en-US" dirty="0" smtClean="0"/>
                        <a:t>Total</a:t>
                      </a:r>
                      <a:endParaRPr lang="en-US" dirty="0"/>
                    </a:p>
                  </a:txBody>
                  <a:tcPr/>
                </a:tc>
              </a:tr>
              <a:tr h="370840">
                <a:tc rowSpan="4">
                  <a:txBody>
                    <a:bodyPr/>
                    <a:lstStyle/>
                    <a:p>
                      <a:r>
                        <a:rPr lang="en-US" dirty="0" smtClean="0">
                          <a:solidFill>
                            <a:schemeClr val="bg1"/>
                          </a:solidFill>
                        </a:rPr>
                        <a:t>Hospital Reporting</a:t>
                      </a:r>
                      <a:endParaRPr lang="en-US" dirty="0">
                        <a:solidFill>
                          <a:schemeClr val="bg1"/>
                        </a:solidFill>
                      </a:endParaRPr>
                    </a:p>
                  </a:txBody>
                  <a:tcPr vert="vert">
                    <a:solidFill>
                      <a:schemeClr val="accent6"/>
                    </a:solidFill>
                  </a:tcPr>
                </a:tc>
                <a:tc>
                  <a:txBody>
                    <a:bodyPr/>
                    <a:lstStyle/>
                    <a:p>
                      <a:r>
                        <a:rPr lang="en-US" dirty="0" smtClean="0"/>
                        <a:t>Reported</a:t>
                      </a:r>
                      <a:r>
                        <a:rPr lang="en-US" baseline="0" dirty="0" smtClean="0"/>
                        <a:t> CLABSI</a:t>
                      </a:r>
                      <a:endParaRPr lang="en-US" dirty="0"/>
                    </a:p>
                  </a:txBody>
                  <a:tcPr/>
                </a:tc>
                <a:tc>
                  <a:txBody>
                    <a:bodyPr/>
                    <a:lstStyle/>
                    <a:p>
                      <a:pPr algn="ctr"/>
                      <a:r>
                        <a:rPr lang="en-US" dirty="0" smtClean="0"/>
                        <a:t>107</a:t>
                      </a:r>
                      <a:endParaRPr lang="en-US" dirty="0"/>
                    </a:p>
                  </a:txBody>
                  <a:tcPr/>
                </a:tc>
                <a:tc>
                  <a:txBody>
                    <a:bodyPr/>
                    <a:lstStyle/>
                    <a:p>
                      <a:pPr algn="ctr"/>
                      <a:r>
                        <a:rPr lang="en-US" dirty="0" smtClean="0"/>
                        <a:t>0</a:t>
                      </a:r>
                      <a:endParaRPr lang="en-US" dirty="0"/>
                    </a:p>
                  </a:txBody>
                  <a:tcPr/>
                </a:tc>
                <a:tc>
                  <a:txBody>
                    <a:bodyPr/>
                    <a:lstStyle/>
                    <a:p>
                      <a:pPr algn="ctr"/>
                      <a:r>
                        <a:rPr lang="en-US" dirty="0" smtClean="0"/>
                        <a:t>107</a:t>
                      </a:r>
                      <a:endParaRPr lang="en-US" dirty="0"/>
                    </a:p>
                  </a:txBody>
                  <a:tcPr/>
                </a:tc>
              </a:tr>
              <a:tr h="370840">
                <a:tc vMerge="1">
                  <a:txBody>
                    <a:bodyPr/>
                    <a:lstStyle/>
                    <a:p>
                      <a:endParaRPr lang="en-US" dirty="0"/>
                    </a:p>
                  </a:txBody>
                  <a:tcPr/>
                </a:tc>
                <a:tc>
                  <a:txBody>
                    <a:bodyPr/>
                    <a:lstStyle/>
                    <a:p>
                      <a:r>
                        <a:rPr lang="en-US" dirty="0" smtClean="0"/>
                        <a:t>Reported no CLABSI</a:t>
                      </a:r>
                      <a:endParaRPr lang="en-US" dirty="0"/>
                    </a:p>
                  </a:txBody>
                  <a:tcPr/>
                </a:tc>
                <a:tc>
                  <a:txBody>
                    <a:bodyPr/>
                    <a:lstStyle/>
                    <a:p>
                      <a:pPr algn="ctr"/>
                      <a:r>
                        <a:rPr lang="en-US" dirty="0" smtClean="0"/>
                        <a:t>3</a:t>
                      </a:r>
                      <a:endParaRPr lang="en-US" dirty="0"/>
                    </a:p>
                  </a:txBody>
                  <a:tcPr/>
                </a:tc>
                <a:tc>
                  <a:txBody>
                    <a:bodyPr/>
                    <a:lstStyle/>
                    <a:p>
                      <a:pPr algn="ctr"/>
                      <a:r>
                        <a:rPr lang="en-US" dirty="0" smtClean="0"/>
                        <a:t>209</a:t>
                      </a:r>
                      <a:endParaRPr lang="en-US" dirty="0"/>
                    </a:p>
                  </a:txBody>
                  <a:tcPr/>
                </a:tc>
                <a:tc>
                  <a:txBody>
                    <a:bodyPr/>
                    <a:lstStyle/>
                    <a:p>
                      <a:pPr algn="ctr"/>
                      <a:r>
                        <a:rPr lang="en-US" dirty="0" smtClean="0"/>
                        <a:t>212</a:t>
                      </a:r>
                      <a:endParaRPr lang="en-US" dirty="0"/>
                    </a:p>
                  </a:txBody>
                  <a:tcPr/>
                </a:tc>
              </a:tr>
              <a:tr h="370840">
                <a:tc vMerge="1">
                  <a:txBody>
                    <a:bodyPr/>
                    <a:lstStyle/>
                    <a:p>
                      <a:endParaRPr lang="en-US" dirty="0"/>
                    </a:p>
                  </a:txBody>
                  <a:tcPr/>
                </a:tc>
                <a:tc>
                  <a:txBody>
                    <a:bodyPr/>
                    <a:lstStyle/>
                    <a:p>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vMerge="1">
                  <a:txBody>
                    <a:bodyPr/>
                    <a:lstStyle/>
                    <a:p>
                      <a:endParaRPr lang="en-US" dirty="0"/>
                    </a:p>
                  </a:txBody>
                  <a:tcPr/>
                </a:tc>
                <a:tc>
                  <a:txBody>
                    <a:bodyPr/>
                    <a:lstStyle/>
                    <a:p>
                      <a:r>
                        <a:rPr lang="en-US" dirty="0" smtClean="0"/>
                        <a:t>Total</a:t>
                      </a:r>
                      <a:endParaRPr lang="en-US" dirty="0"/>
                    </a:p>
                  </a:txBody>
                  <a:tcPr/>
                </a:tc>
                <a:tc>
                  <a:txBody>
                    <a:bodyPr/>
                    <a:lstStyle/>
                    <a:p>
                      <a:pPr algn="ctr"/>
                      <a:r>
                        <a:rPr lang="en-US" dirty="0" smtClean="0"/>
                        <a:t>110</a:t>
                      </a:r>
                      <a:endParaRPr lang="en-US" dirty="0"/>
                    </a:p>
                  </a:txBody>
                  <a:tcPr/>
                </a:tc>
                <a:tc>
                  <a:txBody>
                    <a:bodyPr/>
                    <a:lstStyle/>
                    <a:p>
                      <a:pPr algn="ctr"/>
                      <a:r>
                        <a:rPr lang="en-US" dirty="0" smtClean="0"/>
                        <a:t>209</a:t>
                      </a:r>
                      <a:endParaRPr lang="en-US" dirty="0"/>
                    </a:p>
                  </a:txBody>
                  <a:tcPr/>
                </a:tc>
                <a:tc>
                  <a:txBody>
                    <a:bodyPr/>
                    <a:lstStyle/>
                    <a:p>
                      <a:pPr algn="ctr"/>
                      <a:r>
                        <a:rPr lang="en-US" dirty="0" smtClean="0"/>
                        <a:t>319</a:t>
                      </a:r>
                      <a:endParaRPr lang="en-US" dirty="0"/>
                    </a:p>
                  </a:txBody>
                  <a:tcPr/>
                </a:tc>
              </a:tr>
            </a:tbl>
          </a:graphicData>
        </a:graphic>
      </p:graphicFrame>
      <p:sp>
        <p:nvSpPr>
          <p:cNvPr id="7" name="Left Arrow Callout 6"/>
          <p:cNvSpPr/>
          <p:nvPr/>
        </p:nvSpPr>
        <p:spPr>
          <a:xfrm rot="5400000">
            <a:off x="4788073" y="3974927"/>
            <a:ext cx="2844454" cy="2362200"/>
          </a:xfrm>
          <a:prstGeom prst="leftArrowCallout">
            <a:avLst/>
          </a:prstGeom>
          <a:solidFill>
            <a:schemeClr val="bg1"/>
          </a:solid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dirty="0" smtClean="0">
                <a:solidFill>
                  <a:schemeClr val="tx1"/>
                </a:solidFill>
              </a:rPr>
              <a:t>There were no CLABSI cases that were reported to NHSN that were not confirmed by the audit</a:t>
            </a:r>
            <a:endParaRPr lang="en-US"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0562"/>
            <a:ext cx="8229600" cy="833438"/>
          </a:xfrm>
        </p:spPr>
        <p:txBody>
          <a:bodyPr anchor="b">
            <a:normAutofit/>
          </a:bodyPr>
          <a:lstStyle/>
          <a:p>
            <a:pPr algn="ctr">
              <a:defRPr/>
            </a:pPr>
            <a:r>
              <a:rPr lang="en-US" dirty="0" smtClean="0"/>
              <a:t>Results - CLABSI Audit</a:t>
            </a:r>
          </a:p>
        </p:txBody>
      </p:sp>
      <p:sp>
        <p:nvSpPr>
          <p:cNvPr id="4" name="Footer Placeholder 3"/>
          <p:cNvSpPr txBox="1">
            <a:spLocks noGrp="1"/>
          </p:cNvSpPr>
          <p:nvPr/>
        </p:nvSpPr>
        <p:spPr>
          <a:xfrm>
            <a:off x="304800" y="6796087"/>
            <a:ext cx="3581400" cy="366713"/>
          </a:xfrm>
          <a:prstGeom prst="rect">
            <a:avLst/>
          </a:prstGeom>
          <a:noFill/>
        </p:spPr>
        <p:txBody>
          <a:bodyPr/>
          <a:lstStyle/>
          <a:p>
            <a:pPr fontAlgn="auto">
              <a:spcBef>
                <a:spcPts val="0"/>
              </a:spcBef>
              <a:spcAft>
                <a:spcPts val="0"/>
              </a:spcAft>
              <a:defRPr/>
            </a:pPr>
            <a:endParaRPr lang="en-US" sz="1200" dirty="0">
              <a:solidFill>
                <a:srgbClr val="FFFFFF"/>
              </a:solidFill>
              <a:latin typeface="+mn-lt"/>
            </a:endParaRPr>
          </a:p>
        </p:txBody>
      </p:sp>
      <p:sp>
        <p:nvSpPr>
          <p:cNvPr id="14341" name="TextBox 6"/>
          <p:cNvSpPr txBox="1">
            <a:spLocks noChangeArrowheads="1"/>
          </p:cNvSpPr>
          <p:nvPr/>
        </p:nvSpPr>
        <p:spPr bwMode="auto">
          <a:xfrm>
            <a:off x="381000" y="1833562"/>
            <a:ext cx="8153400" cy="701675"/>
          </a:xfrm>
          <a:prstGeom prst="rect">
            <a:avLst/>
          </a:prstGeom>
          <a:noFill/>
          <a:ln w="9525">
            <a:noFill/>
            <a:miter lim="800000"/>
            <a:headEnd/>
            <a:tailEnd/>
          </a:ln>
        </p:spPr>
        <p:txBody>
          <a:bodyPr>
            <a:spAutoFit/>
          </a:bodyPr>
          <a:lstStyle/>
          <a:p>
            <a:r>
              <a:rPr lang="en-US" sz="2000" b="1" dirty="0">
                <a:solidFill>
                  <a:srgbClr val="C00000"/>
                </a:solidFill>
              </a:rPr>
              <a:t>Comparison of CLABSIs </a:t>
            </a:r>
            <a:r>
              <a:rPr lang="en-US" sz="2000" b="1" dirty="0" smtClean="0">
                <a:solidFill>
                  <a:srgbClr val="C00000"/>
                </a:solidFill>
              </a:rPr>
              <a:t>Identified </a:t>
            </a:r>
            <a:r>
              <a:rPr lang="en-US" sz="2000" b="1" dirty="0">
                <a:solidFill>
                  <a:srgbClr val="C00000"/>
                </a:solidFill>
              </a:rPr>
              <a:t>by Hospital IP </a:t>
            </a:r>
            <a:r>
              <a:rPr lang="en-US" sz="2000" b="1" dirty="0" smtClean="0">
                <a:solidFill>
                  <a:srgbClr val="C00000"/>
                </a:solidFill>
              </a:rPr>
              <a:t>Staff Reported </a:t>
            </a:r>
            <a:r>
              <a:rPr lang="en-US" sz="2000" b="1" dirty="0">
                <a:solidFill>
                  <a:srgbClr val="C00000"/>
                </a:solidFill>
              </a:rPr>
              <a:t>to NHSN and </a:t>
            </a:r>
            <a:r>
              <a:rPr lang="en-US" sz="2000" b="1" dirty="0" smtClean="0">
                <a:solidFill>
                  <a:srgbClr val="C00000"/>
                </a:solidFill>
              </a:rPr>
              <a:t>Virginia </a:t>
            </a:r>
            <a:r>
              <a:rPr lang="en-US" sz="2000" b="1" dirty="0">
                <a:solidFill>
                  <a:srgbClr val="C00000"/>
                </a:solidFill>
              </a:rPr>
              <a:t>Audit</a:t>
            </a:r>
          </a:p>
        </p:txBody>
      </p:sp>
      <p:graphicFrame>
        <p:nvGraphicFramePr>
          <p:cNvPr id="17" name="Content Placeholder 16"/>
          <p:cNvGraphicFramePr>
            <a:graphicFrameLocks noGrp="1"/>
          </p:cNvGraphicFramePr>
          <p:nvPr>
            <p:ph idx="1"/>
          </p:nvPr>
        </p:nvGraphicFramePr>
        <p:xfrm>
          <a:off x="381000" y="2671762"/>
          <a:ext cx="8229600" cy="2123440"/>
        </p:xfrm>
        <a:graphic>
          <a:graphicData uri="http://schemas.openxmlformats.org/drawingml/2006/table">
            <a:tbl>
              <a:tblPr firstRow="1" bandRow="1">
                <a:tableStyleId>{93296810-A885-4BE3-A3E7-6D5BEEA58F35}</a:tableStyleId>
              </a:tblPr>
              <a:tblGrid>
                <a:gridCol w="838200"/>
                <a:gridCol w="2453640"/>
                <a:gridCol w="1645920"/>
                <a:gridCol w="1645920"/>
                <a:gridCol w="1645920"/>
              </a:tblGrid>
              <a:tr h="370840">
                <a:tc>
                  <a:txBody>
                    <a:bodyPr/>
                    <a:lstStyle/>
                    <a:p>
                      <a:endParaRPr lang="en-US" dirty="0"/>
                    </a:p>
                  </a:txBody>
                  <a:tcPr/>
                </a:tc>
                <a:tc>
                  <a:txBody>
                    <a:bodyPr/>
                    <a:lstStyle/>
                    <a:p>
                      <a:endParaRPr lang="en-US" dirty="0"/>
                    </a:p>
                  </a:txBody>
                  <a:tcPr/>
                </a:tc>
                <a:tc>
                  <a:txBody>
                    <a:bodyPr/>
                    <a:lstStyle/>
                    <a:p>
                      <a:pPr algn="ctr"/>
                      <a:r>
                        <a:rPr lang="en-US" dirty="0" smtClean="0"/>
                        <a:t>Audit CLABSI</a:t>
                      </a:r>
                      <a:endParaRPr lang="en-US" dirty="0"/>
                    </a:p>
                  </a:txBody>
                  <a:tcPr/>
                </a:tc>
                <a:tc>
                  <a:txBody>
                    <a:bodyPr/>
                    <a:lstStyle/>
                    <a:p>
                      <a:pPr algn="ctr"/>
                      <a:r>
                        <a:rPr lang="en-US" dirty="0" smtClean="0"/>
                        <a:t>Audit no CLABSI</a:t>
                      </a:r>
                      <a:endParaRPr lang="en-US" dirty="0"/>
                    </a:p>
                  </a:txBody>
                  <a:tcPr/>
                </a:tc>
                <a:tc>
                  <a:txBody>
                    <a:bodyPr/>
                    <a:lstStyle/>
                    <a:p>
                      <a:pPr algn="ctr"/>
                      <a:r>
                        <a:rPr lang="en-US" dirty="0" smtClean="0"/>
                        <a:t>Total</a:t>
                      </a:r>
                      <a:endParaRPr lang="en-US" dirty="0"/>
                    </a:p>
                  </a:txBody>
                  <a:tcPr/>
                </a:tc>
              </a:tr>
              <a:tr h="370840">
                <a:tc rowSpan="4">
                  <a:txBody>
                    <a:bodyPr/>
                    <a:lstStyle/>
                    <a:p>
                      <a:r>
                        <a:rPr lang="en-US" dirty="0" smtClean="0">
                          <a:solidFill>
                            <a:schemeClr val="bg1"/>
                          </a:solidFill>
                        </a:rPr>
                        <a:t>Hospital Reporting</a:t>
                      </a:r>
                      <a:endParaRPr lang="en-US" dirty="0">
                        <a:solidFill>
                          <a:schemeClr val="bg1"/>
                        </a:solidFill>
                      </a:endParaRPr>
                    </a:p>
                  </a:txBody>
                  <a:tcPr vert="vert">
                    <a:solidFill>
                      <a:schemeClr val="accent6"/>
                    </a:solidFill>
                  </a:tcPr>
                </a:tc>
                <a:tc>
                  <a:txBody>
                    <a:bodyPr/>
                    <a:lstStyle/>
                    <a:p>
                      <a:r>
                        <a:rPr lang="en-US" dirty="0" smtClean="0"/>
                        <a:t>Reported</a:t>
                      </a:r>
                      <a:r>
                        <a:rPr lang="en-US" baseline="0" dirty="0" smtClean="0"/>
                        <a:t> CLABSI</a:t>
                      </a:r>
                      <a:endParaRPr lang="en-US" dirty="0"/>
                    </a:p>
                  </a:txBody>
                  <a:tcPr/>
                </a:tc>
                <a:tc>
                  <a:txBody>
                    <a:bodyPr/>
                    <a:lstStyle/>
                    <a:p>
                      <a:pPr algn="ctr"/>
                      <a:r>
                        <a:rPr lang="en-US" dirty="0" smtClean="0"/>
                        <a:t>107</a:t>
                      </a:r>
                      <a:endParaRPr lang="en-US" dirty="0"/>
                    </a:p>
                  </a:txBody>
                  <a:tcPr/>
                </a:tc>
                <a:tc>
                  <a:txBody>
                    <a:bodyPr/>
                    <a:lstStyle/>
                    <a:p>
                      <a:pPr algn="ctr"/>
                      <a:r>
                        <a:rPr lang="en-US" dirty="0" smtClean="0"/>
                        <a:t>0</a:t>
                      </a:r>
                      <a:endParaRPr lang="en-US" dirty="0"/>
                    </a:p>
                  </a:txBody>
                  <a:tcPr/>
                </a:tc>
                <a:tc>
                  <a:txBody>
                    <a:bodyPr/>
                    <a:lstStyle/>
                    <a:p>
                      <a:pPr algn="ctr"/>
                      <a:r>
                        <a:rPr lang="en-US" dirty="0" smtClean="0"/>
                        <a:t>107</a:t>
                      </a:r>
                      <a:endParaRPr lang="en-US" dirty="0"/>
                    </a:p>
                  </a:txBody>
                  <a:tcPr/>
                </a:tc>
              </a:tr>
              <a:tr h="370840">
                <a:tc vMerge="1">
                  <a:txBody>
                    <a:bodyPr/>
                    <a:lstStyle/>
                    <a:p>
                      <a:endParaRPr lang="en-US" dirty="0"/>
                    </a:p>
                  </a:txBody>
                  <a:tcPr/>
                </a:tc>
                <a:tc>
                  <a:txBody>
                    <a:bodyPr/>
                    <a:lstStyle/>
                    <a:p>
                      <a:r>
                        <a:rPr lang="en-US" dirty="0" smtClean="0"/>
                        <a:t>Reported no CLABSI</a:t>
                      </a:r>
                      <a:endParaRPr lang="en-US" dirty="0"/>
                    </a:p>
                  </a:txBody>
                  <a:tcPr/>
                </a:tc>
                <a:tc>
                  <a:txBody>
                    <a:bodyPr/>
                    <a:lstStyle/>
                    <a:p>
                      <a:pPr algn="ctr"/>
                      <a:r>
                        <a:rPr lang="en-US" dirty="0" smtClean="0"/>
                        <a:t>3</a:t>
                      </a:r>
                      <a:endParaRPr lang="en-US" dirty="0"/>
                    </a:p>
                  </a:txBody>
                  <a:tcPr/>
                </a:tc>
                <a:tc>
                  <a:txBody>
                    <a:bodyPr/>
                    <a:lstStyle/>
                    <a:p>
                      <a:pPr algn="ctr"/>
                      <a:r>
                        <a:rPr lang="en-US" dirty="0" smtClean="0"/>
                        <a:t>209</a:t>
                      </a:r>
                      <a:endParaRPr lang="en-US" dirty="0"/>
                    </a:p>
                  </a:txBody>
                  <a:tcPr/>
                </a:tc>
                <a:tc>
                  <a:txBody>
                    <a:bodyPr/>
                    <a:lstStyle/>
                    <a:p>
                      <a:pPr algn="ctr"/>
                      <a:r>
                        <a:rPr lang="en-US" dirty="0" smtClean="0"/>
                        <a:t>212</a:t>
                      </a:r>
                      <a:endParaRPr lang="en-US" dirty="0"/>
                    </a:p>
                  </a:txBody>
                  <a:tcPr/>
                </a:tc>
              </a:tr>
              <a:tr h="370840">
                <a:tc vMerge="1">
                  <a:txBody>
                    <a:bodyPr/>
                    <a:lstStyle/>
                    <a:p>
                      <a:endParaRPr lang="en-US" dirty="0"/>
                    </a:p>
                  </a:txBody>
                  <a:tcPr/>
                </a:tc>
                <a:tc>
                  <a:txBody>
                    <a:bodyPr/>
                    <a:lstStyle/>
                    <a:p>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vMerge="1">
                  <a:txBody>
                    <a:bodyPr/>
                    <a:lstStyle/>
                    <a:p>
                      <a:endParaRPr lang="en-US" dirty="0"/>
                    </a:p>
                  </a:txBody>
                  <a:tcPr/>
                </a:tc>
                <a:tc>
                  <a:txBody>
                    <a:bodyPr/>
                    <a:lstStyle/>
                    <a:p>
                      <a:r>
                        <a:rPr lang="en-US" dirty="0" smtClean="0"/>
                        <a:t>Total</a:t>
                      </a:r>
                      <a:endParaRPr lang="en-US" dirty="0"/>
                    </a:p>
                  </a:txBody>
                  <a:tcPr/>
                </a:tc>
                <a:tc>
                  <a:txBody>
                    <a:bodyPr/>
                    <a:lstStyle/>
                    <a:p>
                      <a:pPr algn="ctr"/>
                      <a:r>
                        <a:rPr lang="en-US" dirty="0" smtClean="0"/>
                        <a:t>110</a:t>
                      </a:r>
                      <a:endParaRPr lang="en-US" dirty="0"/>
                    </a:p>
                  </a:txBody>
                  <a:tcPr/>
                </a:tc>
                <a:tc>
                  <a:txBody>
                    <a:bodyPr/>
                    <a:lstStyle/>
                    <a:p>
                      <a:pPr algn="ctr"/>
                      <a:r>
                        <a:rPr lang="en-US" dirty="0" smtClean="0"/>
                        <a:t>209</a:t>
                      </a:r>
                      <a:endParaRPr lang="en-US" dirty="0"/>
                    </a:p>
                  </a:txBody>
                  <a:tcPr/>
                </a:tc>
                <a:tc>
                  <a:txBody>
                    <a:bodyPr/>
                    <a:lstStyle/>
                    <a:p>
                      <a:pPr algn="ctr"/>
                      <a:r>
                        <a:rPr lang="en-US" dirty="0" smtClean="0"/>
                        <a:t>319</a:t>
                      </a:r>
                      <a:endParaRPr lang="en-US" dirty="0"/>
                    </a:p>
                  </a:txBody>
                  <a:tcPr/>
                </a:tc>
              </a:tr>
            </a:tbl>
          </a:graphicData>
        </a:graphic>
      </p:graphicFrame>
      <p:sp>
        <p:nvSpPr>
          <p:cNvPr id="7" name="Left Arrow Callout 6"/>
          <p:cNvSpPr/>
          <p:nvPr/>
        </p:nvSpPr>
        <p:spPr>
          <a:xfrm flipH="1">
            <a:off x="3810000" y="3200400"/>
            <a:ext cx="3683000" cy="1371600"/>
          </a:xfrm>
          <a:prstGeom prst="leftArrowCallout">
            <a:avLst/>
          </a:prstGeom>
          <a:solidFill>
            <a:schemeClr val="bg1"/>
          </a:solid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Total number of positive blood cultures reviewed by auditors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0562"/>
            <a:ext cx="8229600" cy="833438"/>
          </a:xfrm>
        </p:spPr>
        <p:txBody>
          <a:bodyPr anchor="b">
            <a:normAutofit/>
          </a:bodyPr>
          <a:lstStyle/>
          <a:p>
            <a:pPr algn="ctr">
              <a:defRPr/>
            </a:pPr>
            <a:r>
              <a:rPr lang="en-US" dirty="0" smtClean="0"/>
              <a:t>Results - CLABSI Audit</a:t>
            </a:r>
          </a:p>
        </p:txBody>
      </p:sp>
      <p:sp>
        <p:nvSpPr>
          <p:cNvPr id="4" name="Footer Placeholder 3"/>
          <p:cNvSpPr txBox="1">
            <a:spLocks noGrp="1"/>
          </p:cNvSpPr>
          <p:nvPr/>
        </p:nvSpPr>
        <p:spPr>
          <a:xfrm>
            <a:off x="304800" y="6796087"/>
            <a:ext cx="3581400" cy="366713"/>
          </a:xfrm>
          <a:prstGeom prst="rect">
            <a:avLst/>
          </a:prstGeom>
          <a:noFill/>
        </p:spPr>
        <p:txBody>
          <a:bodyPr/>
          <a:lstStyle/>
          <a:p>
            <a:pPr fontAlgn="auto">
              <a:spcBef>
                <a:spcPts val="0"/>
              </a:spcBef>
              <a:spcAft>
                <a:spcPts val="0"/>
              </a:spcAft>
              <a:defRPr/>
            </a:pPr>
            <a:endParaRPr lang="en-US" sz="1200" dirty="0">
              <a:solidFill>
                <a:srgbClr val="FFFFFF"/>
              </a:solidFill>
              <a:latin typeface="+mn-lt"/>
            </a:endParaRPr>
          </a:p>
        </p:txBody>
      </p:sp>
      <p:sp>
        <p:nvSpPr>
          <p:cNvPr id="14341" name="TextBox 6"/>
          <p:cNvSpPr txBox="1">
            <a:spLocks noChangeArrowheads="1"/>
          </p:cNvSpPr>
          <p:nvPr/>
        </p:nvSpPr>
        <p:spPr bwMode="auto">
          <a:xfrm>
            <a:off x="381000" y="1833562"/>
            <a:ext cx="8153400" cy="701675"/>
          </a:xfrm>
          <a:prstGeom prst="rect">
            <a:avLst/>
          </a:prstGeom>
          <a:noFill/>
          <a:ln w="9525">
            <a:noFill/>
            <a:miter lim="800000"/>
            <a:headEnd/>
            <a:tailEnd/>
          </a:ln>
        </p:spPr>
        <p:txBody>
          <a:bodyPr>
            <a:spAutoFit/>
          </a:bodyPr>
          <a:lstStyle/>
          <a:p>
            <a:r>
              <a:rPr lang="en-US" sz="2000" b="1" dirty="0">
                <a:solidFill>
                  <a:srgbClr val="C00000"/>
                </a:solidFill>
              </a:rPr>
              <a:t>Comparison of CLABSIs </a:t>
            </a:r>
            <a:r>
              <a:rPr lang="en-US" sz="2000" b="1" dirty="0" smtClean="0">
                <a:solidFill>
                  <a:srgbClr val="C00000"/>
                </a:solidFill>
              </a:rPr>
              <a:t>Identified </a:t>
            </a:r>
            <a:r>
              <a:rPr lang="en-US" sz="2000" b="1" dirty="0">
                <a:solidFill>
                  <a:srgbClr val="C00000"/>
                </a:solidFill>
              </a:rPr>
              <a:t>by Hospital IP </a:t>
            </a:r>
            <a:r>
              <a:rPr lang="en-US" sz="2000" b="1" dirty="0" smtClean="0">
                <a:solidFill>
                  <a:srgbClr val="C00000"/>
                </a:solidFill>
              </a:rPr>
              <a:t>Staff Reported </a:t>
            </a:r>
            <a:r>
              <a:rPr lang="en-US" sz="2000" b="1" dirty="0">
                <a:solidFill>
                  <a:srgbClr val="C00000"/>
                </a:solidFill>
              </a:rPr>
              <a:t>to NHSN and </a:t>
            </a:r>
            <a:r>
              <a:rPr lang="en-US" sz="2000" b="1" dirty="0" smtClean="0">
                <a:solidFill>
                  <a:srgbClr val="C00000"/>
                </a:solidFill>
              </a:rPr>
              <a:t>Virginia </a:t>
            </a:r>
            <a:r>
              <a:rPr lang="en-US" sz="2000" b="1" dirty="0">
                <a:solidFill>
                  <a:srgbClr val="C00000"/>
                </a:solidFill>
              </a:rPr>
              <a:t>Audit</a:t>
            </a:r>
          </a:p>
        </p:txBody>
      </p:sp>
      <p:graphicFrame>
        <p:nvGraphicFramePr>
          <p:cNvPr id="17" name="Content Placeholder 16"/>
          <p:cNvGraphicFramePr>
            <a:graphicFrameLocks noGrp="1"/>
          </p:cNvGraphicFramePr>
          <p:nvPr>
            <p:ph idx="1"/>
          </p:nvPr>
        </p:nvGraphicFramePr>
        <p:xfrm>
          <a:off x="381000" y="2671762"/>
          <a:ext cx="8229600" cy="2123440"/>
        </p:xfrm>
        <a:graphic>
          <a:graphicData uri="http://schemas.openxmlformats.org/drawingml/2006/table">
            <a:tbl>
              <a:tblPr firstRow="1" bandRow="1">
                <a:tableStyleId>{93296810-A885-4BE3-A3E7-6D5BEEA58F35}</a:tableStyleId>
              </a:tblPr>
              <a:tblGrid>
                <a:gridCol w="838200"/>
                <a:gridCol w="2453640"/>
                <a:gridCol w="1645920"/>
                <a:gridCol w="1645920"/>
                <a:gridCol w="1645920"/>
              </a:tblGrid>
              <a:tr h="370840">
                <a:tc>
                  <a:txBody>
                    <a:bodyPr/>
                    <a:lstStyle/>
                    <a:p>
                      <a:endParaRPr lang="en-US" dirty="0"/>
                    </a:p>
                  </a:txBody>
                  <a:tcPr/>
                </a:tc>
                <a:tc>
                  <a:txBody>
                    <a:bodyPr/>
                    <a:lstStyle/>
                    <a:p>
                      <a:endParaRPr lang="en-US" dirty="0"/>
                    </a:p>
                  </a:txBody>
                  <a:tcPr/>
                </a:tc>
                <a:tc>
                  <a:txBody>
                    <a:bodyPr/>
                    <a:lstStyle/>
                    <a:p>
                      <a:pPr algn="ctr"/>
                      <a:r>
                        <a:rPr lang="en-US" dirty="0" smtClean="0"/>
                        <a:t>Audit CLABSI</a:t>
                      </a:r>
                      <a:endParaRPr lang="en-US" dirty="0"/>
                    </a:p>
                  </a:txBody>
                  <a:tcPr/>
                </a:tc>
                <a:tc>
                  <a:txBody>
                    <a:bodyPr/>
                    <a:lstStyle/>
                    <a:p>
                      <a:pPr algn="ctr"/>
                      <a:r>
                        <a:rPr lang="en-US" dirty="0" smtClean="0"/>
                        <a:t>Audit no CLABSI</a:t>
                      </a:r>
                      <a:endParaRPr lang="en-US" dirty="0"/>
                    </a:p>
                  </a:txBody>
                  <a:tcPr/>
                </a:tc>
                <a:tc>
                  <a:txBody>
                    <a:bodyPr/>
                    <a:lstStyle/>
                    <a:p>
                      <a:pPr algn="ctr"/>
                      <a:r>
                        <a:rPr lang="en-US" dirty="0" smtClean="0"/>
                        <a:t>Total</a:t>
                      </a:r>
                      <a:endParaRPr lang="en-US" dirty="0"/>
                    </a:p>
                  </a:txBody>
                  <a:tcPr/>
                </a:tc>
              </a:tr>
              <a:tr h="370840">
                <a:tc rowSpan="4">
                  <a:txBody>
                    <a:bodyPr/>
                    <a:lstStyle/>
                    <a:p>
                      <a:r>
                        <a:rPr lang="en-US" dirty="0" smtClean="0">
                          <a:solidFill>
                            <a:schemeClr val="bg1"/>
                          </a:solidFill>
                        </a:rPr>
                        <a:t>Hospital Reporting</a:t>
                      </a:r>
                      <a:endParaRPr lang="en-US" dirty="0">
                        <a:solidFill>
                          <a:schemeClr val="bg1"/>
                        </a:solidFill>
                      </a:endParaRPr>
                    </a:p>
                  </a:txBody>
                  <a:tcPr vert="vert">
                    <a:solidFill>
                      <a:schemeClr val="accent6"/>
                    </a:solidFill>
                  </a:tcPr>
                </a:tc>
                <a:tc>
                  <a:txBody>
                    <a:bodyPr/>
                    <a:lstStyle/>
                    <a:p>
                      <a:r>
                        <a:rPr lang="en-US" dirty="0" smtClean="0"/>
                        <a:t>Reported</a:t>
                      </a:r>
                      <a:r>
                        <a:rPr lang="en-US" baseline="0" dirty="0" smtClean="0"/>
                        <a:t> CLABSI</a:t>
                      </a:r>
                      <a:endParaRPr lang="en-US" dirty="0"/>
                    </a:p>
                  </a:txBody>
                  <a:tcPr/>
                </a:tc>
                <a:tc>
                  <a:txBody>
                    <a:bodyPr/>
                    <a:lstStyle/>
                    <a:p>
                      <a:pPr algn="ctr"/>
                      <a:r>
                        <a:rPr lang="en-US" dirty="0" smtClean="0"/>
                        <a:t>107</a:t>
                      </a:r>
                      <a:endParaRPr lang="en-US" dirty="0"/>
                    </a:p>
                  </a:txBody>
                  <a:tcPr/>
                </a:tc>
                <a:tc>
                  <a:txBody>
                    <a:bodyPr/>
                    <a:lstStyle/>
                    <a:p>
                      <a:pPr algn="ctr"/>
                      <a:r>
                        <a:rPr lang="en-US" dirty="0" smtClean="0"/>
                        <a:t>0</a:t>
                      </a:r>
                      <a:endParaRPr lang="en-US" dirty="0"/>
                    </a:p>
                  </a:txBody>
                  <a:tcPr/>
                </a:tc>
                <a:tc>
                  <a:txBody>
                    <a:bodyPr/>
                    <a:lstStyle/>
                    <a:p>
                      <a:pPr algn="ctr"/>
                      <a:r>
                        <a:rPr lang="en-US" dirty="0" smtClean="0"/>
                        <a:t>107</a:t>
                      </a:r>
                      <a:endParaRPr lang="en-US" dirty="0"/>
                    </a:p>
                  </a:txBody>
                  <a:tcPr/>
                </a:tc>
              </a:tr>
              <a:tr h="370840">
                <a:tc vMerge="1">
                  <a:txBody>
                    <a:bodyPr/>
                    <a:lstStyle/>
                    <a:p>
                      <a:endParaRPr lang="en-US" dirty="0"/>
                    </a:p>
                  </a:txBody>
                  <a:tcPr/>
                </a:tc>
                <a:tc>
                  <a:txBody>
                    <a:bodyPr/>
                    <a:lstStyle/>
                    <a:p>
                      <a:r>
                        <a:rPr lang="en-US" dirty="0" smtClean="0"/>
                        <a:t>Reported no CLABSI</a:t>
                      </a:r>
                      <a:endParaRPr lang="en-US" dirty="0"/>
                    </a:p>
                  </a:txBody>
                  <a:tcPr/>
                </a:tc>
                <a:tc>
                  <a:txBody>
                    <a:bodyPr/>
                    <a:lstStyle/>
                    <a:p>
                      <a:pPr algn="ctr"/>
                      <a:r>
                        <a:rPr lang="en-US" dirty="0" smtClean="0"/>
                        <a:t>3</a:t>
                      </a:r>
                      <a:endParaRPr lang="en-US" dirty="0"/>
                    </a:p>
                  </a:txBody>
                  <a:tcPr/>
                </a:tc>
                <a:tc>
                  <a:txBody>
                    <a:bodyPr/>
                    <a:lstStyle/>
                    <a:p>
                      <a:pPr algn="ctr"/>
                      <a:r>
                        <a:rPr lang="en-US" dirty="0" smtClean="0"/>
                        <a:t>209</a:t>
                      </a:r>
                      <a:endParaRPr lang="en-US" dirty="0"/>
                    </a:p>
                  </a:txBody>
                  <a:tcPr/>
                </a:tc>
                <a:tc>
                  <a:txBody>
                    <a:bodyPr/>
                    <a:lstStyle/>
                    <a:p>
                      <a:pPr algn="ctr"/>
                      <a:r>
                        <a:rPr lang="en-US" dirty="0" smtClean="0"/>
                        <a:t>212</a:t>
                      </a:r>
                      <a:endParaRPr lang="en-US" dirty="0"/>
                    </a:p>
                  </a:txBody>
                  <a:tcPr/>
                </a:tc>
              </a:tr>
              <a:tr h="370840">
                <a:tc vMerge="1">
                  <a:txBody>
                    <a:bodyPr/>
                    <a:lstStyle/>
                    <a:p>
                      <a:endParaRPr lang="en-US" dirty="0"/>
                    </a:p>
                  </a:txBody>
                  <a:tcPr/>
                </a:tc>
                <a:tc>
                  <a:txBody>
                    <a:bodyPr/>
                    <a:lstStyle/>
                    <a:p>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vMerge="1">
                  <a:txBody>
                    <a:bodyPr/>
                    <a:lstStyle/>
                    <a:p>
                      <a:endParaRPr lang="en-US" dirty="0"/>
                    </a:p>
                  </a:txBody>
                  <a:tcPr/>
                </a:tc>
                <a:tc>
                  <a:txBody>
                    <a:bodyPr/>
                    <a:lstStyle/>
                    <a:p>
                      <a:r>
                        <a:rPr lang="en-US" dirty="0" smtClean="0"/>
                        <a:t>Total</a:t>
                      </a:r>
                      <a:endParaRPr lang="en-US" dirty="0"/>
                    </a:p>
                  </a:txBody>
                  <a:tcPr/>
                </a:tc>
                <a:tc>
                  <a:txBody>
                    <a:bodyPr/>
                    <a:lstStyle/>
                    <a:p>
                      <a:pPr algn="ctr"/>
                      <a:r>
                        <a:rPr lang="en-US" dirty="0" smtClean="0"/>
                        <a:t>110</a:t>
                      </a:r>
                      <a:endParaRPr lang="en-US" dirty="0"/>
                    </a:p>
                  </a:txBody>
                  <a:tcPr/>
                </a:tc>
                <a:tc>
                  <a:txBody>
                    <a:bodyPr/>
                    <a:lstStyle/>
                    <a:p>
                      <a:pPr algn="ctr"/>
                      <a:r>
                        <a:rPr lang="en-US" dirty="0" smtClean="0"/>
                        <a:t>209</a:t>
                      </a:r>
                      <a:endParaRPr lang="en-US" dirty="0"/>
                    </a:p>
                  </a:txBody>
                  <a:tcPr/>
                </a:tc>
                <a:tc>
                  <a:txBody>
                    <a:bodyPr/>
                    <a:lstStyle/>
                    <a:p>
                      <a:pPr algn="ctr"/>
                      <a:r>
                        <a:rPr lang="en-US" dirty="0" smtClean="0"/>
                        <a:t>319</a:t>
                      </a:r>
                      <a:endParaRPr lang="en-US" dirty="0"/>
                    </a:p>
                  </a:txBody>
                  <a:tcPr/>
                </a:tc>
              </a:tr>
            </a:tbl>
          </a:graphicData>
        </a:graphic>
      </p:graphicFrame>
      <p:sp>
        <p:nvSpPr>
          <p:cNvPr id="7" name="Left Arrow Callout 6"/>
          <p:cNvSpPr/>
          <p:nvPr/>
        </p:nvSpPr>
        <p:spPr>
          <a:xfrm>
            <a:off x="4724400" y="2667000"/>
            <a:ext cx="3733800" cy="2362200"/>
          </a:xfrm>
          <a:prstGeom prst="leftArrowCallout">
            <a:avLst/>
          </a:prstGeom>
          <a:solidFill>
            <a:schemeClr val="bg1"/>
          </a:solid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Positive blood cultures that were identified as CLABSI by audit, but were not reported by the hospital to NHSN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t>Outline of Today’s Webinar</a:t>
            </a:r>
            <a:endParaRPr lang="en-US" dirty="0"/>
          </a:p>
        </p:txBody>
      </p:sp>
      <p:sp>
        <p:nvSpPr>
          <p:cNvPr id="3" name="Content Placeholder 2"/>
          <p:cNvSpPr>
            <a:spLocks noGrp="1"/>
          </p:cNvSpPr>
          <p:nvPr>
            <p:ph idx="1"/>
          </p:nvPr>
        </p:nvSpPr>
        <p:spPr>
          <a:xfrm>
            <a:off x="457200" y="1752600"/>
            <a:ext cx="8229600" cy="4821936"/>
          </a:xfrm>
        </p:spPr>
        <p:txBody>
          <a:bodyPr>
            <a:normAutofit/>
          </a:bodyPr>
          <a:lstStyle/>
          <a:p>
            <a:r>
              <a:rPr lang="en-US" sz="3200" dirty="0" smtClean="0"/>
              <a:t>Introduction</a:t>
            </a:r>
          </a:p>
          <a:p>
            <a:r>
              <a:rPr lang="en-US" sz="3200" dirty="0" smtClean="0"/>
              <a:t>Methods</a:t>
            </a:r>
          </a:p>
          <a:p>
            <a:r>
              <a:rPr lang="en-US" sz="3200" dirty="0" smtClean="0"/>
              <a:t>Results</a:t>
            </a:r>
          </a:p>
          <a:p>
            <a:r>
              <a:rPr lang="en-US" sz="3200" dirty="0" smtClean="0"/>
              <a:t>Discussion</a:t>
            </a:r>
          </a:p>
          <a:p>
            <a:r>
              <a:rPr lang="en-US" sz="3200" dirty="0" smtClean="0"/>
              <a:t>Next Steps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0562"/>
            <a:ext cx="8229600" cy="833438"/>
          </a:xfrm>
        </p:spPr>
        <p:txBody>
          <a:bodyPr anchor="b">
            <a:normAutofit/>
          </a:bodyPr>
          <a:lstStyle/>
          <a:p>
            <a:pPr algn="ctr">
              <a:defRPr/>
            </a:pPr>
            <a:r>
              <a:rPr lang="en-US" dirty="0" smtClean="0"/>
              <a:t>Results - CLABSI Audit</a:t>
            </a:r>
          </a:p>
        </p:txBody>
      </p:sp>
      <p:sp>
        <p:nvSpPr>
          <p:cNvPr id="4" name="Footer Placeholder 3"/>
          <p:cNvSpPr txBox="1">
            <a:spLocks noGrp="1"/>
          </p:cNvSpPr>
          <p:nvPr/>
        </p:nvSpPr>
        <p:spPr>
          <a:xfrm>
            <a:off x="304800" y="6796087"/>
            <a:ext cx="3581400" cy="366713"/>
          </a:xfrm>
          <a:prstGeom prst="rect">
            <a:avLst/>
          </a:prstGeom>
          <a:noFill/>
        </p:spPr>
        <p:txBody>
          <a:bodyPr/>
          <a:lstStyle/>
          <a:p>
            <a:pPr fontAlgn="auto">
              <a:spcBef>
                <a:spcPts val="0"/>
              </a:spcBef>
              <a:spcAft>
                <a:spcPts val="0"/>
              </a:spcAft>
              <a:defRPr/>
            </a:pPr>
            <a:endParaRPr lang="en-US" sz="1200" dirty="0">
              <a:solidFill>
                <a:srgbClr val="FFFFFF"/>
              </a:solidFill>
              <a:latin typeface="+mn-lt"/>
            </a:endParaRPr>
          </a:p>
        </p:txBody>
      </p:sp>
      <p:sp>
        <p:nvSpPr>
          <p:cNvPr id="14341" name="TextBox 6"/>
          <p:cNvSpPr txBox="1">
            <a:spLocks noChangeArrowheads="1"/>
          </p:cNvSpPr>
          <p:nvPr/>
        </p:nvSpPr>
        <p:spPr bwMode="auto">
          <a:xfrm>
            <a:off x="381000" y="1833562"/>
            <a:ext cx="8153400" cy="701675"/>
          </a:xfrm>
          <a:prstGeom prst="rect">
            <a:avLst/>
          </a:prstGeom>
          <a:noFill/>
          <a:ln w="9525">
            <a:noFill/>
            <a:miter lim="800000"/>
            <a:headEnd/>
            <a:tailEnd/>
          </a:ln>
        </p:spPr>
        <p:txBody>
          <a:bodyPr>
            <a:spAutoFit/>
          </a:bodyPr>
          <a:lstStyle/>
          <a:p>
            <a:r>
              <a:rPr lang="en-US" sz="2000" b="1" dirty="0">
                <a:solidFill>
                  <a:srgbClr val="C00000"/>
                </a:solidFill>
              </a:rPr>
              <a:t>Comparison of CLABSIs </a:t>
            </a:r>
            <a:r>
              <a:rPr lang="en-US" sz="2000" b="1" dirty="0" smtClean="0">
                <a:solidFill>
                  <a:srgbClr val="C00000"/>
                </a:solidFill>
              </a:rPr>
              <a:t>Identified </a:t>
            </a:r>
            <a:r>
              <a:rPr lang="en-US" sz="2000" b="1" dirty="0">
                <a:solidFill>
                  <a:srgbClr val="C00000"/>
                </a:solidFill>
              </a:rPr>
              <a:t>by Hospital IP </a:t>
            </a:r>
            <a:r>
              <a:rPr lang="en-US" sz="2000" b="1" dirty="0" smtClean="0">
                <a:solidFill>
                  <a:srgbClr val="C00000"/>
                </a:solidFill>
              </a:rPr>
              <a:t>Staff Reported </a:t>
            </a:r>
            <a:r>
              <a:rPr lang="en-US" sz="2000" b="1" dirty="0">
                <a:solidFill>
                  <a:srgbClr val="C00000"/>
                </a:solidFill>
              </a:rPr>
              <a:t>to NHSN and </a:t>
            </a:r>
            <a:r>
              <a:rPr lang="en-US" sz="2000" b="1" dirty="0" smtClean="0">
                <a:solidFill>
                  <a:srgbClr val="C00000"/>
                </a:solidFill>
              </a:rPr>
              <a:t>Virginia </a:t>
            </a:r>
            <a:r>
              <a:rPr lang="en-US" sz="2000" b="1" dirty="0">
                <a:solidFill>
                  <a:srgbClr val="C00000"/>
                </a:solidFill>
              </a:rPr>
              <a:t>Audit</a:t>
            </a:r>
          </a:p>
        </p:txBody>
      </p:sp>
      <p:graphicFrame>
        <p:nvGraphicFramePr>
          <p:cNvPr id="17" name="Content Placeholder 16"/>
          <p:cNvGraphicFramePr>
            <a:graphicFrameLocks noGrp="1"/>
          </p:cNvGraphicFramePr>
          <p:nvPr>
            <p:ph idx="1"/>
          </p:nvPr>
        </p:nvGraphicFramePr>
        <p:xfrm>
          <a:off x="381000" y="2671762"/>
          <a:ext cx="8229600" cy="2123440"/>
        </p:xfrm>
        <a:graphic>
          <a:graphicData uri="http://schemas.openxmlformats.org/drawingml/2006/table">
            <a:tbl>
              <a:tblPr firstRow="1" bandRow="1">
                <a:tableStyleId>{93296810-A885-4BE3-A3E7-6D5BEEA58F35}</a:tableStyleId>
              </a:tblPr>
              <a:tblGrid>
                <a:gridCol w="838200"/>
                <a:gridCol w="2453640"/>
                <a:gridCol w="1645920"/>
                <a:gridCol w="1645920"/>
                <a:gridCol w="1645920"/>
              </a:tblGrid>
              <a:tr h="370840">
                <a:tc>
                  <a:txBody>
                    <a:bodyPr/>
                    <a:lstStyle/>
                    <a:p>
                      <a:endParaRPr lang="en-US" dirty="0"/>
                    </a:p>
                  </a:txBody>
                  <a:tcPr/>
                </a:tc>
                <a:tc>
                  <a:txBody>
                    <a:bodyPr/>
                    <a:lstStyle/>
                    <a:p>
                      <a:endParaRPr lang="en-US" dirty="0"/>
                    </a:p>
                  </a:txBody>
                  <a:tcPr/>
                </a:tc>
                <a:tc>
                  <a:txBody>
                    <a:bodyPr/>
                    <a:lstStyle/>
                    <a:p>
                      <a:pPr algn="ctr"/>
                      <a:r>
                        <a:rPr lang="en-US" dirty="0" smtClean="0"/>
                        <a:t>Audit CLABSI</a:t>
                      </a:r>
                      <a:endParaRPr lang="en-US" dirty="0"/>
                    </a:p>
                  </a:txBody>
                  <a:tcPr/>
                </a:tc>
                <a:tc>
                  <a:txBody>
                    <a:bodyPr/>
                    <a:lstStyle/>
                    <a:p>
                      <a:pPr algn="ctr"/>
                      <a:r>
                        <a:rPr lang="en-US" dirty="0" smtClean="0"/>
                        <a:t>Audit no CLABSI</a:t>
                      </a:r>
                      <a:endParaRPr lang="en-US" dirty="0"/>
                    </a:p>
                  </a:txBody>
                  <a:tcPr/>
                </a:tc>
                <a:tc>
                  <a:txBody>
                    <a:bodyPr/>
                    <a:lstStyle/>
                    <a:p>
                      <a:pPr algn="ctr"/>
                      <a:r>
                        <a:rPr lang="en-US" dirty="0" smtClean="0"/>
                        <a:t>Total</a:t>
                      </a:r>
                      <a:endParaRPr lang="en-US" dirty="0"/>
                    </a:p>
                  </a:txBody>
                  <a:tcPr/>
                </a:tc>
              </a:tr>
              <a:tr h="370840">
                <a:tc rowSpan="4">
                  <a:txBody>
                    <a:bodyPr/>
                    <a:lstStyle/>
                    <a:p>
                      <a:r>
                        <a:rPr lang="en-US" dirty="0" smtClean="0">
                          <a:solidFill>
                            <a:schemeClr val="bg1"/>
                          </a:solidFill>
                        </a:rPr>
                        <a:t>Hospital Reporting</a:t>
                      </a:r>
                      <a:endParaRPr lang="en-US" dirty="0">
                        <a:solidFill>
                          <a:schemeClr val="bg1"/>
                        </a:solidFill>
                      </a:endParaRPr>
                    </a:p>
                  </a:txBody>
                  <a:tcPr vert="vert">
                    <a:solidFill>
                      <a:schemeClr val="accent6"/>
                    </a:solidFill>
                  </a:tcPr>
                </a:tc>
                <a:tc>
                  <a:txBody>
                    <a:bodyPr/>
                    <a:lstStyle/>
                    <a:p>
                      <a:r>
                        <a:rPr lang="en-US" dirty="0" smtClean="0"/>
                        <a:t>Reported</a:t>
                      </a:r>
                      <a:r>
                        <a:rPr lang="en-US" baseline="0" dirty="0" smtClean="0"/>
                        <a:t> CLABSI</a:t>
                      </a:r>
                      <a:endParaRPr lang="en-US" dirty="0"/>
                    </a:p>
                  </a:txBody>
                  <a:tcPr/>
                </a:tc>
                <a:tc>
                  <a:txBody>
                    <a:bodyPr/>
                    <a:lstStyle/>
                    <a:p>
                      <a:pPr algn="ctr"/>
                      <a:r>
                        <a:rPr lang="en-US" dirty="0" smtClean="0"/>
                        <a:t>107</a:t>
                      </a:r>
                      <a:endParaRPr lang="en-US" dirty="0"/>
                    </a:p>
                  </a:txBody>
                  <a:tcPr/>
                </a:tc>
                <a:tc>
                  <a:txBody>
                    <a:bodyPr/>
                    <a:lstStyle/>
                    <a:p>
                      <a:pPr algn="ctr"/>
                      <a:r>
                        <a:rPr lang="en-US" dirty="0" smtClean="0"/>
                        <a:t>0</a:t>
                      </a:r>
                      <a:endParaRPr lang="en-US" dirty="0"/>
                    </a:p>
                  </a:txBody>
                  <a:tcPr/>
                </a:tc>
                <a:tc>
                  <a:txBody>
                    <a:bodyPr/>
                    <a:lstStyle/>
                    <a:p>
                      <a:pPr algn="ctr"/>
                      <a:r>
                        <a:rPr lang="en-US" dirty="0" smtClean="0"/>
                        <a:t>107</a:t>
                      </a:r>
                      <a:endParaRPr lang="en-US" dirty="0"/>
                    </a:p>
                  </a:txBody>
                  <a:tcPr/>
                </a:tc>
              </a:tr>
              <a:tr h="370840">
                <a:tc vMerge="1">
                  <a:txBody>
                    <a:bodyPr/>
                    <a:lstStyle/>
                    <a:p>
                      <a:endParaRPr lang="en-US" dirty="0"/>
                    </a:p>
                  </a:txBody>
                  <a:tcPr/>
                </a:tc>
                <a:tc>
                  <a:txBody>
                    <a:bodyPr/>
                    <a:lstStyle/>
                    <a:p>
                      <a:r>
                        <a:rPr lang="en-US" dirty="0" smtClean="0"/>
                        <a:t>Reported no CLABSI</a:t>
                      </a:r>
                      <a:endParaRPr lang="en-US" dirty="0"/>
                    </a:p>
                  </a:txBody>
                  <a:tcPr/>
                </a:tc>
                <a:tc>
                  <a:txBody>
                    <a:bodyPr/>
                    <a:lstStyle/>
                    <a:p>
                      <a:pPr algn="ctr"/>
                      <a:r>
                        <a:rPr lang="en-US" dirty="0" smtClean="0"/>
                        <a:t>3</a:t>
                      </a:r>
                      <a:endParaRPr lang="en-US" dirty="0"/>
                    </a:p>
                  </a:txBody>
                  <a:tcPr/>
                </a:tc>
                <a:tc>
                  <a:txBody>
                    <a:bodyPr/>
                    <a:lstStyle/>
                    <a:p>
                      <a:pPr algn="ctr"/>
                      <a:r>
                        <a:rPr lang="en-US" dirty="0" smtClean="0"/>
                        <a:t>209</a:t>
                      </a:r>
                      <a:endParaRPr lang="en-US" dirty="0"/>
                    </a:p>
                  </a:txBody>
                  <a:tcPr/>
                </a:tc>
                <a:tc>
                  <a:txBody>
                    <a:bodyPr/>
                    <a:lstStyle/>
                    <a:p>
                      <a:pPr algn="ctr"/>
                      <a:r>
                        <a:rPr lang="en-US" dirty="0" smtClean="0"/>
                        <a:t>212</a:t>
                      </a:r>
                      <a:endParaRPr lang="en-US" dirty="0"/>
                    </a:p>
                  </a:txBody>
                  <a:tcPr/>
                </a:tc>
              </a:tr>
              <a:tr h="370840">
                <a:tc vMerge="1">
                  <a:txBody>
                    <a:bodyPr/>
                    <a:lstStyle/>
                    <a:p>
                      <a:endParaRPr lang="en-US" dirty="0"/>
                    </a:p>
                  </a:txBody>
                  <a:tcPr/>
                </a:tc>
                <a:tc>
                  <a:txBody>
                    <a:bodyPr/>
                    <a:lstStyle/>
                    <a:p>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vMerge="1">
                  <a:txBody>
                    <a:bodyPr/>
                    <a:lstStyle/>
                    <a:p>
                      <a:endParaRPr lang="en-US" dirty="0"/>
                    </a:p>
                  </a:txBody>
                  <a:tcPr/>
                </a:tc>
                <a:tc>
                  <a:txBody>
                    <a:bodyPr/>
                    <a:lstStyle/>
                    <a:p>
                      <a:r>
                        <a:rPr lang="en-US" dirty="0" smtClean="0"/>
                        <a:t>Total</a:t>
                      </a:r>
                      <a:endParaRPr lang="en-US" dirty="0"/>
                    </a:p>
                  </a:txBody>
                  <a:tcPr/>
                </a:tc>
                <a:tc>
                  <a:txBody>
                    <a:bodyPr/>
                    <a:lstStyle/>
                    <a:p>
                      <a:pPr algn="ctr"/>
                      <a:r>
                        <a:rPr lang="en-US" dirty="0" smtClean="0"/>
                        <a:t>110</a:t>
                      </a:r>
                      <a:endParaRPr lang="en-US" dirty="0"/>
                    </a:p>
                  </a:txBody>
                  <a:tcPr/>
                </a:tc>
                <a:tc>
                  <a:txBody>
                    <a:bodyPr/>
                    <a:lstStyle/>
                    <a:p>
                      <a:pPr algn="ctr"/>
                      <a:r>
                        <a:rPr lang="en-US" dirty="0" smtClean="0"/>
                        <a:t>209</a:t>
                      </a:r>
                      <a:endParaRPr lang="en-US" dirty="0"/>
                    </a:p>
                  </a:txBody>
                  <a:tcPr/>
                </a:tc>
                <a:tc>
                  <a:txBody>
                    <a:bodyPr/>
                    <a:lstStyle/>
                    <a:p>
                      <a:pPr algn="ctr"/>
                      <a:r>
                        <a:rPr lang="en-US" dirty="0" smtClean="0"/>
                        <a:t>319</a:t>
                      </a:r>
                      <a:endParaRPr lang="en-US" dirty="0"/>
                    </a:p>
                  </a:txBody>
                  <a:tcPr/>
                </a:tc>
              </a:tr>
            </a:tbl>
          </a:graphicData>
        </a:graphic>
      </p:graphicFrame>
      <p:sp>
        <p:nvSpPr>
          <p:cNvPr id="7" name="Left Arrow Callout 6"/>
          <p:cNvSpPr/>
          <p:nvPr/>
        </p:nvSpPr>
        <p:spPr>
          <a:xfrm rot="5400000">
            <a:off x="4724400" y="3962400"/>
            <a:ext cx="2895600" cy="2895600"/>
          </a:xfrm>
          <a:prstGeom prst="leftArrowCallout">
            <a:avLst/>
          </a:prstGeom>
          <a:solidFill>
            <a:schemeClr val="bg1"/>
          </a:solid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dirty="0">
                <a:solidFill>
                  <a:schemeClr val="tx1"/>
                </a:solidFill>
              </a:rPr>
              <a:t>Positive blood cultures that were </a:t>
            </a:r>
            <a:r>
              <a:rPr lang="en-US" u="sng" dirty="0" smtClean="0">
                <a:solidFill>
                  <a:schemeClr val="tx1"/>
                </a:solidFill>
              </a:rPr>
              <a:t>not</a:t>
            </a:r>
            <a:r>
              <a:rPr lang="en-US" dirty="0" smtClean="0">
                <a:solidFill>
                  <a:schemeClr val="tx1"/>
                </a:solidFill>
              </a:rPr>
              <a:t> identified </a:t>
            </a:r>
            <a:r>
              <a:rPr lang="en-US" dirty="0">
                <a:solidFill>
                  <a:schemeClr val="tx1"/>
                </a:solidFill>
              </a:rPr>
              <a:t>as CLABSI by audit, and were </a:t>
            </a:r>
            <a:r>
              <a:rPr lang="en-US" u="sng" dirty="0">
                <a:solidFill>
                  <a:schemeClr val="tx1"/>
                </a:solidFill>
              </a:rPr>
              <a:t>not</a:t>
            </a:r>
            <a:r>
              <a:rPr lang="en-US" dirty="0">
                <a:solidFill>
                  <a:schemeClr val="tx1"/>
                </a:solidFill>
              </a:rPr>
              <a:t> reported by the hospital to NHSN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838200"/>
          </a:xfrm>
        </p:spPr>
        <p:txBody>
          <a:bodyPr>
            <a:noAutofit/>
          </a:bodyPr>
          <a:lstStyle/>
          <a:p>
            <a:r>
              <a:rPr lang="en-US" dirty="0" smtClean="0"/>
              <a:t>CLABSI Misreported Cases</a:t>
            </a:r>
            <a:endParaRPr lang="en-US" dirty="0"/>
          </a:p>
        </p:txBody>
      </p:sp>
      <p:sp>
        <p:nvSpPr>
          <p:cNvPr id="3" name="Content Placeholder 2"/>
          <p:cNvSpPr>
            <a:spLocks noGrp="1"/>
          </p:cNvSpPr>
          <p:nvPr>
            <p:ph idx="1"/>
          </p:nvPr>
        </p:nvSpPr>
        <p:spPr>
          <a:xfrm>
            <a:off x="304800" y="1524000"/>
            <a:ext cx="8229600" cy="4876800"/>
          </a:xfrm>
        </p:spPr>
        <p:txBody>
          <a:bodyPr>
            <a:normAutofit/>
          </a:bodyPr>
          <a:lstStyle/>
          <a:p>
            <a:r>
              <a:rPr lang="en-US" dirty="0" smtClean="0"/>
              <a:t>Total of 3 reporting errors:</a:t>
            </a:r>
          </a:p>
          <a:p>
            <a:pPr lvl="1"/>
            <a:r>
              <a:rPr lang="en-US" dirty="0" smtClean="0"/>
              <a:t>3 under-reported</a:t>
            </a:r>
          </a:p>
          <a:p>
            <a:r>
              <a:rPr lang="en-US" dirty="0" smtClean="0"/>
              <a:t>34 hospitals had </a:t>
            </a:r>
            <a:r>
              <a:rPr lang="en-US" u="sng" dirty="0" smtClean="0"/>
              <a:t>no</a:t>
            </a:r>
            <a:r>
              <a:rPr lang="en-US" dirty="0" smtClean="0"/>
              <a:t> identified CLABSI reporting errors</a:t>
            </a:r>
          </a:p>
          <a:p>
            <a:pPr lvl="1"/>
            <a:r>
              <a:rPr lang="en-US" dirty="0" smtClean="0"/>
              <a:t>2 small hospitals had one error each</a:t>
            </a:r>
          </a:p>
          <a:p>
            <a:pPr lvl="1"/>
            <a:r>
              <a:rPr lang="en-US" dirty="0" smtClean="0"/>
              <a:t>1 medium hospital had one error</a:t>
            </a:r>
          </a:p>
          <a:p>
            <a:r>
              <a:rPr lang="en-US" dirty="0" smtClean="0"/>
              <a:t>Misreported cases</a:t>
            </a:r>
          </a:p>
          <a:p>
            <a:pPr lvl="1"/>
            <a:r>
              <a:rPr lang="en-US" dirty="0" smtClean="0"/>
              <a:t>1 case was identified as a 2° BSI when it actually met the criteria for a CLABSI</a:t>
            </a:r>
          </a:p>
          <a:p>
            <a:pPr lvl="1"/>
            <a:r>
              <a:rPr lang="en-US" dirty="0" smtClean="0"/>
              <a:t>2 cases appear to have been overlooked</a:t>
            </a:r>
          </a:p>
          <a:p>
            <a:pPr lvl="1"/>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838200"/>
          </a:xfrm>
        </p:spPr>
        <p:txBody>
          <a:bodyPr/>
          <a:lstStyle/>
          <a:p>
            <a:r>
              <a:rPr lang="en-US" sz="4000" dirty="0" smtClean="0">
                <a:solidFill>
                  <a:schemeClr val="tx1"/>
                </a:solidFill>
              </a:rPr>
              <a:t>Secondary BSI</a:t>
            </a:r>
            <a:endParaRPr lang="en-US" sz="4000" dirty="0">
              <a:solidFill>
                <a:schemeClr val="tx1"/>
              </a:solidFill>
            </a:endParaRPr>
          </a:p>
        </p:txBody>
      </p:sp>
      <p:sp>
        <p:nvSpPr>
          <p:cNvPr id="3" name="Content Placeholder 2"/>
          <p:cNvSpPr>
            <a:spLocks noGrp="1"/>
          </p:cNvSpPr>
          <p:nvPr>
            <p:ph idx="1"/>
          </p:nvPr>
        </p:nvSpPr>
        <p:spPr>
          <a:xfrm>
            <a:off x="381000" y="1219200"/>
            <a:ext cx="8229600" cy="4325112"/>
          </a:xfrm>
        </p:spPr>
        <p:txBody>
          <a:bodyPr/>
          <a:lstStyle/>
          <a:p>
            <a:r>
              <a:rPr lang="en-US" dirty="0" smtClean="0"/>
              <a:t>A culture-confirmed BSI associated with a documented HAI at another site</a:t>
            </a:r>
          </a:p>
          <a:p>
            <a:r>
              <a:rPr lang="en-US" dirty="0" smtClean="0"/>
              <a:t>If a primary infection is cultured, the secondary BSI must yield culture of same organism </a:t>
            </a:r>
            <a:r>
              <a:rPr lang="en-US" dirty="0" smtClean="0">
                <a:solidFill>
                  <a:srgbClr val="FF0000"/>
                </a:solidFill>
              </a:rPr>
              <a:t>and exhibit the same antibiogram </a:t>
            </a:r>
            <a:r>
              <a:rPr lang="en-US" dirty="0" smtClean="0"/>
              <a:t>as the primary HAI site</a:t>
            </a:r>
            <a:endParaRPr lang="en-US" dirty="0"/>
          </a:p>
        </p:txBody>
      </p:sp>
      <p:sp>
        <p:nvSpPr>
          <p:cNvPr id="4" name="TextBox 3"/>
          <p:cNvSpPr txBox="1"/>
          <p:nvPr/>
        </p:nvSpPr>
        <p:spPr>
          <a:xfrm>
            <a:off x="609600" y="4114800"/>
            <a:ext cx="7162800" cy="923330"/>
          </a:xfrm>
          <a:prstGeom prst="rect">
            <a:avLst/>
          </a:prstGeom>
          <a:solidFill>
            <a:schemeClr val="bg1"/>
          </a:solidFill>
          <a:ln w="25400">
            <a:solidFill>
              <a:srgbClr val="C00000"/>
            </a:solidFill>
          </a:ln>
        </p:spPr>
        <p:txBody>
          <a:bodyPr wrap="square" rtlCol="0">
            <a:spAutoFit/>
          </a:bodyPr>
          <a:lstStyle/>
          <a:p>
            <a:r>
              <a:rPr lang="en-US" dirty="0" smtClean="0">
                <a:solidFill>
                  <a:srgbClr val="FF0000"/>
                </a:solidFill>
              </a:rPr>
              <a:t>Example:</a:t>
            </a:r>
            <a:r>
              <a:rPr lang="en-US" dirty="0" smtClean="0"/>
              <a:t>  Mrs. Jones grows E. coli in her urine (&gt;100,000 </a:t>
            </a:r>
            <a:r>
              <a:rPr lang="en-US" dirty="0" err="1" smtClean="0"/>
              <a:t>col</a:t>
            </a:r>
            <a:r>
              <a:rPr lang="en-US" dirty="0" smtClean="0"/>
              <a:t>/cc) and in her blood.  Both organisms have the same antimicrobial susceptibility pattern.  The UTI is reported with a secondary BSI.</a:t>
            </a:r>
            <a:endParaRPr lang="en-US" dirty="0"/>
          </a:p>
        </p:txBody>
      </p:sp>
      <p:sp>
        <p:nvSpPr>
          <p:cNvPr id="5" name="TextBox 4"/>
          <p:cNvSpPr txBox="1"/>
          <p:nvPr/>
        </p:nvSpPr>
        <p:spPr>
          <a:xfrm>
            <a:off x="609600" y="5257800"/>
            <a:ext cx="7924800" cy="1200329"/>
          </a:xfrm>
          <a:prstGeom prst="rect">
            <a:avLst/>
          </a:prstGeom>
          <a:solidFill>
            <a:schemeClr val="bg1"/>
          </a:solidFill>
          <a:ln w="25400">
            <a:solidFill>
              <a:srgbClr val="C00000"/>
            </a:solidFill>
          </a:ln>
        </p:spPr>
        <p:txBody>
          <a:bodyPr wrap="square" rtlCol="0">
            <a:spAutoFit/>
          </a:bodyPr>
          <a:lstStyle/>
          <a:p>
            <a:r>
              <a:rPr lang="en-US" dirty="0" smtClean="0">
                <a:solidFill>
                  <a:srgbClr val="FF0000"/>
                </a:solidFill>
              </a:rPr>
              <a:t>Example:</a:t>
            </a:r>
            <a:r>
              <a:rPr lang="en-US" dirty="0" smtClean="0"/>
              <a:t> Mr. Smith grows </a:t>
            </a:r>
            <a:r>
              <a:rPr lang="en-US" i="1" dirty="0" smtClean="0"/>
              <a:t>A. </a:t>
            </a:r>
            <a:r>
              <a:rPr lang="en-US" i="1" dirty="0" err="1" smtClean="0"/>
              <a:t>baumanii</a:t>
            </a:r>
            <a:r>
              <a:rPr lang="en-US" i="1" dirty="0" smtClean="0"/>
              <a:t> </a:t>
            </a:r>
            <a:r>
              <a:rPr lang="en-US" dirty="0" smtClean="0"/>
              <a:t>in his surgical wound which is resistant to </a:t>
            </a:r>
            <a:r>
              <a:rPr lang="en-US" dirty="0" err="1" smtClean="0"/>
              <a:t>amikacin</a:t>
            </a:r>
            <a:r>
              <a:rPr lang="en-US" dirty="0" smtClean="0"/>
              <a:t> and </a:t>
            </a:r>
            <a:r>
              <a:rPr lang="en-US" dirty="0" err="1" smtClean="0"/>
              <a:t>levofloxin</a:t>
            </a:r>
            <a:r>
              <a:rPr lang="en-US" dirty="0" smtClean="0"/>
              <a:t> but sensitive to other tested antimicrobials.  He is also growing </a:t>
            </a:r>
            <a:r>
              <a:rPr lang="en-US" i="1" dirty="0" smtClean="0"/>
              <a:t>A. </a:t>
            </a:r>
            <a:r>
              <a:rPr lang="en-US" i="1" dirty="0" err="1" smtClean="0"/>
              <a:t>baumanii</a:t>
            </a:r>
            <a:r>
              <a:rPr lang="en-US" i="1" dirty="0" smtClean="0"/>
              <a:t> </a:t>
            </a:r>
            <a:r>
              <a:rPr lang="en-US" dirty="0" smtClean="0"/>
              <a:t>in his blood, but it is susceptible to </a:t>
            </a:r>
            <a:r>
              <a:rPr lang="en-US" dirty="0" err="1" smtClean="0"/>
              <a:t>amikacin</a:t>
            </a:r>
            <a:r>
              <a:rPr lang="en-US" dirty="0" smtClean="0"/>
              <a:t>.</a:t>
            </a:r>
            <a:endParaRPr lang="en-US" dirty="0"/>
          </a:p>
        </p:txBody>
      </p:sp>
    </p:spTree>
    <p:extLst>
      <p:ext uri="{BB962C8B-B14F-4D97-AF65-F5344CB8AC3E}">
        <p14:creationId xmlns:p14="http://schemas.microsoft.com/office/powerpoint/2010/main" xmlns="" val="208861443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763000" cy="838200"/>
          </a:xfrm>
        </p:spPr>
        <p:txBody>
          <a:bodyPr/>
          <a:lstStyle/>
          <a:p>
            <a:r>
              <a:rPr lang="en-US" sz="4000" dirty="0" smtClean="0">
                <a:solidFill>
                  <a:schemeClr val="tx1"/>
                </a:solidFill>
              </a:rPr>
              <a:t>Secondary BSI (cont’d)</a:t>
            </a:r>
            <a:endParaRPr lang="en-US" sz="4000" dirty="0">
              <a:solidFill>
                <a:schemeClr val="tx1"/>
              </a:solidFill>
            </a:endParaRPr>
          </a:p>
        </p:txBody>
      </p:sp>
      <p:sp>
        <p:nvSpPr>
          <p:cNvPr id="3" name="Content Placeholder 2"/>
          <p:cNvSpPr>
            <a:spLocks noGrp="1"/>
          </p:cNvSpPr>
          <p:nvPr>
            <p:ph idx="1"/>
          </p:nvPr>
        </p:nvSpPr>
        <p:spPr>
          <a:xfrm>
            <a:off x="502920" y="1280160"/>
            <a:ext cx="8229600" cy="4525963"/>
          </a:xfrm>
        </p:spPr>
        <p:txBody>
          <a:bodyPr/>
          <a:lstStyle/>
          <a:p>
            <a:r>
              <a:rPr lang="en-US" sz="2800" dirty="0" smtClean="0"/>
              <a:t>If an infection is identified and </a:t>
            </a:r>
            <a:r>
              <a:rPr lang="en-US" sz="2800" u="sng" dirty="0" smtClean="0"/>
              <a:t>no</a:t>
            </a:r>
            <a:r>
              <a:rPr lang="en-US" sz="2800" dirty="0" smtClean="0"/>
              <a:t> culture is used to meet the infection criteria </a:t>
            </a:r>
            <a:r>
              <a:rPr lang="en-US" sz="2800" b="1" dirty="0" smtClean="0"/>
              <a:t>and</a:t>
            </a:r>
            <a:r>
              <a:rPr lang="en-US" sz="2800" dirty="0" smtClean="0"/>
              <a:t> a blood culture is positive, then the first infection is considered primary and the bloodstream infection is reported as secondary.  </a:t>
            </a:r>
          </a:p>
          <a:p>
            <a:r>
              <a:rPr lang="en-US" sz="2800" dirty="0" smtClean="0"/>
              <a:t>The organism cultured from the blood is reported as the organism for the primary site.</a:t>
            </a:r>
            <a:endParaRPr lang="en-US" sz="2800" dirty="0"/>
          </a:p>
        </p:txBody>
      </p:sp>
      <p:sp>
        <p:nvSpPr>
          <p:cNvPr id="4" name="TextBox 3"/>
          <p:cNvSpPr txBox="1"/>
          <p:nvPr/>
        </p:nvSpPr>
        <p:spPr>
          <a:xfrm>
            <a:off x="685800" y="4572000"/>
            <a:ext cx="7848600" cy="1631216"/>
          </a:xfrm>
          <a:prstGeom prst="rect">
            <a:avLst/>
          </a:prstGeom>
          <a:solidFill>
            <a:schemeClr val="bg1"/>
          </a:solidFill>
          <a:ln w="25400">
            <a:solidFill>
              <a:srgbClr val="C00000"/>
            </a:solidFill>
          </a:ln>
        </p:spPr>
        <p:txBody>
          <a:bodyPr wrap="square" rtlCol="0">
            <a:spAutoFit/>
          </a:bodyPr>
          <a:lstStyle/>
          <a:p>
            <a:r>
              <a:rPr lang="en-US" sz="2000" dirty="0" smtClean="0">
                <a:solidFill>
                  <a:srgbClr val="FF0000"/>
                </a:solidFill>
              </a:rPr>
              <a:t>Example</a:t>
            </a:r>
            <a:r>
              <a:rPr lang="en-US" sz="2000" dirty="0" smtClean="0"/>
              <a:t>:  6 days postoperatively, Miss Green has an abdominal abscess,  confirmed by CT scan.  On the same day, her blood is drawn and grows </a:t>
            </a:r>
            <a:r>
              <a:rPr lang="en-US" sz="2000" i="1" dirty="0" err="1" smtClean="0"/>
              <a:t>Bacteroides</a:t>
            </a:r>
            <a:r>
              <a:rPr lang="en-US" sz="2000" i="1" dirty="0" smtClean="0"/>
              <a:t> </a:t>
            </a:r>
            <a:r>
              <a:rPr lang="en-US" sz="2000" i="1" dirty="0" err="1" smtClean="0"/>
              <a:t>fragilis</a:t>
            </a:r>
            <a:r>
              <a:rPr lang="en-US" sz="2000" dirty="0" smtClean="0"/>
              <a:t>.  The infection is reported as an SSI-GIT (organ space SSI) with a secondary BSI. The organism is reported </a:t>
            </a:r>
            <a:r>
              <a:rPr lang="en-US" sz="2000" i="1" dirty="0" smtClean="0"/>
              <a:t>as B. </a:t>
            </a:r>
            <a:r>
              <a:rPr lang="en-US" sz="2000" i="1" dirty="0" err="1" smtClean="0"/>
              <a:t>fragilis</a:t>
            </a:r>
            <a:endParaRPr lang="en-US" sz="2000" i="1" dirty="0"/>
          </a:p>
        </p:txBody>
      </p:sp>
    </p:spTree>
    <p:extLst>
      <p:ext uri="{BB962C8B-B14F-4D97-AF65-F5344CB8AC3E}">
        <p14:creationId xmlns:p14="http://schemas.microsoft.com/office/powerpoint/2010/main" xmlns="" val="28206731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3420" y="1600200"/>
            <a:ext cx="8001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a:p>
            <a:r>
              <a:rPr lang="en-US" sz="1600" dirty="0">
                <a:solidFill>
                  <a:schemeClr val="tx1"/>
                </a:solidFill>
              </a:rPr>
              <a:t>Does patient meet the criteria for HAI at another site? (If infection is CA, or if NHSN criteria for the specific site HAI has not been met, answer “No”.) </a:t>
            </a:r>
            <a:endParaRPr lang="en-US" sz="1600" dirty="0" smtClean="0">
              <a:solidFill>
                <a:schemeClr val="tx1"/>
              </a:solidFill>
            </a:endParaRPr>
          </a:p>
          <a:p>
            <a:endParaRPr lang="en-US" sz="1600" dirty="0">
              <a:solidFill>
                <a:schemeClr val="tx1"/>
              </a:solidFill>
            </a:endParaRPr>
          </a:p>
        </p:txBody>
      </p:sp>
      <p:sp>
        <p:nvSpPr>
          <p:cNvPr id="6" name="TextBox 5"/>
          <p:cNvSpPr txBox="1"/>
          <p:nvPr/>
        </p:nvSpPr>
        <p:spPr>
          <a:xfrm>
            <a:off x="1828800" y="2895600"/>
            <a:ext cx="609600" cy="338554"/>
          </a:xfrm>
          <a:prstGeom prst="rect">
            <a:avLst/>
          </a:prstGeom>
          <a:noFill/>
        </p:spPr>
        <p:txBody>
          <a:bodyPr wrap="square" rtlCol="0">
            <a:spAutoFit/>
          </a:bodyPr>
          <a:lstStyle/>
          <a:p>
            <a:r>
              <a:rPr lang="en-US" sz="1600" dirty="0" smtClean="0"/>
              <a:t>No</a:t>
            </a:r>
            <a:endParaRPr lang="en-US" sz="1600" dirty="0"/>
          </a:p>
        </p:txBody>
      </p:sp>
      <p:sp>
        <p:nvSpPr>
          <p:cNvPr id="7" name="TextBox 6"/>
          <p:cNvSpPr txBox="1"/>
          <p:nvPr/>
        </p:nvSpPr>
        <p:spPr>
          <a:xfrm>
            <a:off x="6491925" y="2895600"/>
            <a:ext cx="518475" cy="338554"/>
          </a:xfrm>
          <a:prstGeom prst="rect">
            <a:avLst/>
          </a:prstGeom>
          <a:noFill/>
        </p:spPr>
        <p:txBody>
          <a:bodyPr wrap="none" rtlCol="0">
            <a:spAutoFit/>
          </a:bodyPr>
          <a:lstStyle/>
          <a:p>
            <a:r>
              <a:rPr lang="en-US" sz="1600" dirty="0" smtClean="0"/>
              <a:t>Yes</a:t>
            </a:r>
            <a:endParaRPr lang="en-US" sz="1600" dirty="0"/>
          </a:p>
        </p:txBody>
      </p:sp>
      <p:sp>
        <p:nvSpPr>
          <p:cNvPr id="8" name="Oval 7"/>
          <p:cNvSpPr/>
          <p:nvPr/>
        </p:nvSpPr>
        <p:spPr>
          <a:xfrm>
            <a:off x="1158240" y="3573542"/>
            <a:ext cx="1584960" cy="6936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CA or HA</a:t>
            </a:r>
            <a:endParaRPr lang="en-US" sz="1600" dirty="0">
              <a:solidFill>
                <a:schemeClr val="tx1"/>
              </a:solidFill>
            </a:endParaRPr>
          </a:p>
        </p:txBody>
      </p:sp>
      <p:sp>
        <p:nvSpPr>
          <p:cNvPr id="9" name="Rectangle 8"/>
          <p:cNvSpPr/>
          <p:nvPr/>
        </p:nvSpPr>
        <p:spPr>
          <a:xfrm>
            <a:off x="4876800" y="3771900"/>
            <a:ext cx="370332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a:p>
            <a:r>
              <a:rPr lang="en-US" sz="1600" dirty="0">
                <a:solidFill>
                  <a:schemeClr val="tx1"/>
                </a:solidFill>
              </a:rPr>
              <a:t>Is blood isolate a common pathogen for this site? </a:t>
            </a:r>
            <a:endParaRPr lang="en-US" sz="1600" dirty="0" smtClean="0">
              <a:solidFill>
                <a:schemeClr val="tx1"/>
              </a:solidFill>
            </a:endParaRPr>
          </a:p>
          <a:p>
            <a:endParaRPr lang="en-US" sz="1600" dirty="0">
              <a:solidFill>
                <a:schemeClr val="tx1"/>
              </a:solidFill>
            </a:endParaRPr>
          </a:p>
        </p:txBody>
      </p:sp>
      <p:sp>
        <p:nvSpPr>
          <p:cNvPr id="10" name="Rectangle 9"/>
          <p:cNvSpPr/>
          <p:nvPr/>
        </p:nvSpPr>
        <p:spPr>
          <a:xfrm>
            <a:off x="533400" y="4572000"/>
            <a:ext cx="914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HA</a:t>
            </a:r>
            <a:endParaRPr lang="en-US" sz="1600" dirty="0">
              <a:solidFill>
                <a:schemeClr val="tx1"/>
              </a:solidFill>
            </a:endParaRPr>
          </a:p>
        </p:txBody>
      </p:sp>
      <p:sp>
        <p:nvSpPr>
          <p:cNvPr id="11" name="Rectangle 10"/>
          <p:cNvSpPr/>
          <p:nvPr/>
        </p:nvSpPr>
        <p:spPr>
          <a:xfrm>
            <a:off x="2362200" y="4572000"/>
            <a:ext cx="914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CA</a:t>
            </a:r>
            <a:endParaRPr lang="en-US" sz="1600" dirty="0">
              <a:solidFill>
                <a:schemeClr val="tx1"/>
              </a:solidFill>
            </a:endParaRPr>
          </a:p>
        </p:txBody>
      </p:sp>
      <p:sp>
        <p:nvSpPr>
          <p:cNvPr id="12" name="Rectangle 11"/>
          <p:cNvSpPr/>
          <p:nvPr/>
        </p:nvSpPr>
        <p:spPr>
          <a:xfrm>
            <a:off x="2362200" y="5562600"/>
            <a:ext cx="233172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a:p>
            <a:r>
              <a:rPr lang="en-US" sz="1600" dirty="0">
                <a:solidFill>
                  <a:schemeClr val="tx1"/>
                </a:solidFill>
              </a:rPr>
              <a:t>This CA infection with secondary BSI is not reported through NHSN nor is the BSI. </a:t>
            </a:r>
            <a:endParaRPr lang="en-US" sz="1600" dirty="0" smtClean="0">
              <a:solidFill>
                <a:schemeClr val="tx1"/>
              </a:solidFill>
            </a:endParaRPr>
          </a:p>
          <a:p>
            <a:endParaRPr lang="en-US" sz="1600" dirty="0">
              <a:solidFill>
                <a:schemeClr val="tx1"/>
              </a:solidFill>
            </a:endParaRPr>
          </a:p>
        </p:txBody>
      </p:sp>
      <p:sp>
        <p:nvSpPr>
          <p:cNvPr id="13" name="Rectangle 12"/>
          <p:cNvSpPr/>
          <p:nvPr/>
        </p:nvSpPr>
        <p:spPr>
          <a:xfrm>
            <a:off x="350520" y="5715000"/>
            <a:ext cx="1295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Primary BSI</a:t>
            </a:r>
            <a:endParaRPr lang="en-US" b="1" dirty="0">
              <a:solidFill>
                <a:srgbClr val="FF0000"/>
              </a:solidFill>
            </a:endParaRPr>
          </a:p>
        </p:txBody>
      </p:sp>
      <p:sp>
        <p:nvSpPr>
          <p:cNvPr id="14" name="TextBox 13"/>
          <p:cNvSpPr txBox="1"/>
          <p:nvPr/>
        </p:nvSpPr>
        <p:spPr>
          <a:xfrm>
            <a:off x="8084820" y="4766846"/>
            <a:ext cx="609600" cy="338554"/>
          </a:xfrm>
          <a:prstGeom prst="rect">
            <a:avLst/>
          </a:prstGeom>
          <a:noFill/>
        </p:spPr>
        <p:txBody>
          <a:bodyPr wrap="square" rtlCol="0">
            <a:spAutoFit/>
          </a:bodyPr>
          <a:lstStyle/>
          <a:p>
            <a:r>
              <a:rPr lang="en-US" sz="1600" dirty="0" smtClean="0"/>
              <a:t>No</a:t>
            </a:r>
            <a:endParaRPr lang="en-US" sz="1600" dirty="0"/>
          </a:p>
        </p:txBody>
      </p:sp>
      <p:sp>
        <p:nvSpPr>
          <p:cNvPr id="15" name="TextBox 14"/>
          <p:cNvSpPr txBox="1"/>
          <p:nvPr/>
        </p:nvSpPr>
        <p:spPr>
          <a:xfrm>
            <a:off x="6022786" y="4754880"/>
            <a:ext cx="518475" cy="338554"/>
          </a:xfrm>
          <a:prstGeom prst="rect">
            <a:avLst/>
          </a:prstGeom>
          <a:noFill/>
        </p:spPr>
        <p:txBody>
          <a:bodyPr wrap="none" rtlCol="0">
            <a:spAutoFit/>
          </a:bodyPr>
          <a:lstStyle/>
          <a:p>
            <a:r>
              <a:rPr lang="en-US" sz="1600" dirty="0" smtClean="0"/>
              <a:t>Yes</a:t>
            </a:r>
            <a:endParaRPr lang="en-US" sz="1600" dirty="0"/>
          </a:p>
        </p:txBody>
      </p:sp>
      <p:sp>
        <p:nvSpPr>
          <p:cNvPr id="16" name="Rectangle 15"/>
          <p:cNvSpPr/>
          <p:nvPr/>
        </p:nvSpPr>
        <p:spPr>
          <a:xfrm>
            <a:off x="5334000" y="5562600"/>
            <a:ext cx="1905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FF0000"/>
              </a:solidFill>
            </a:endParaRPr>
          </a:p>
          <a:p>
            <a:r>
              <a:rPr lang="en-US" b="1" dirty="0">
                <a:solidFill>
                  <a:srgbClr val="FF0000"/>
                </a:solidFill>
              </a:rPr>
              <a:t>Site infection with secondary </a:t>
            </a:r>
            <a:r>
              <a:rPr lang="en-US" b="1" dirty="0" smtClean="0">
                <a:solidFill>
                  <a:srgbClr val="FF0000"/>
                </a:solidFill>
              </a:rPr>
              <a:t>BSI</a:t>
            </a:r>
          </a:p>
          <a:p>
            <a:r>
              <a:rPr lang="en-US" b="1" dirty="0" smtClean="0">
                <a:solidFill>
                  <a:srgbClr val="FF0000"/>
                </a:solidFill>
              </a:rPr>
              <a:t> </a:t>
            </a:r>
            <a:endParaRPr lang="en-US" b="1" dirty="0">
              <a:solidFill>
                <a:srgbClr val="FF0000"/>
              </a:solidFill>
            </a:endParaRPr>
          </a:p>
        </p:txBody>
      </p:sp>
      <p:sp>
        <p:nvSpPr>
          <p:cNvPr id="17" name="Rectangle 16"/>
          <p:cNvSpPr/>
          <p:nvPr/>
        </p:nvSpPr>
        <p:spPr>
          <a:xfrm>
            <a:off x="7741920" y="5715000"/>
            <a:ext cx="1295400" cy="914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Primary BSI</a:t>
            </a:r>
            <a:endParaRPr lang="en-US" b="1" dirty="0">
              <a:solidFill>
                <a:srgbClr val="FF0000"/>
              </a:solidFill>
            </a:endParaRPr>
          </a:p>
        </p:txBody>
      </p:sp>
      <p:cxnSp>
        <p:nvCxnSpPr>
          <p:cNvPr id="19" name="Straight Arrow Connector 18"/>
          <p:cNvCxnSpPr>
            <a:endCxn id="5" idx="0"/>
          </p:cNvCxnSpPr>
          <p:nvPr/>
        </p:nvCxnSpPr>
        <p:spPr>
          <a:xfrm flipH="1">
            <a:off x="4693920" y="914400"/>
            <a:ext cx="1524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2"/>
            <a:endCxn id="6" idx="0"/>
          </p:cNvCxnSpPr>
          <p:nvPr/>
        </p:nvCxnSpPr>
        <p:spPr>
          <a:xfrm flipH="1">
            <a:off x="2133600" y="2362200"/>
            <a:ext cx="256032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2"/>
            <a:endCxn id="7" idx="0"/>
          </p:cNvCxnSpPr>
          <p:nvPr/>
        </p:nvCxnSpPr>
        <p:spPr>
          <a:xfrm>
            <a:off x="4693920" y="2362200"/>
            <a:ext cx="2057243"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8" idx="0"/>
          </p:cNvCxnSpPr>
          <p:nvPr/>
        </p:nvCxnSpPr>
        <p:spPr>
          <a:xfrm>
            <a:off x="1950720" y="3310354"/>
            <a:ext cx="0" cy="2631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7" idx="2"/>
            <a:endCxn id="9" idx="0"/>
          </p:cNvCxnSpPr>
          <p:nvPr/>
        </p:nvCxnSpPr>
        <p:spPr>
          <a:xfrm flipH="1">
            <a:off x="6728460" y="3234154"/>
            <a:ext cx="22703" cy="5377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 idx="4"/>
            <a:endCxn id="10" idx="0"/>
          </p:cNvCxnSpPr>
          <p:nvPr/>
        </p:nvCxnSpPr>
        <p:spPr>
          <a:xfrm flipH="1">
            <a:off x="990600" y="4267200"/>
            <a:ext cx="96012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8" idx="4"/>
            <a:endCxn id="11" idx="0"/>
          </p:cNvCxnSpPr>
          <p:nvPr/>
        </p:nvCxnSpPr>
        <p:spPr>
          <a:xfrm>
            <a:off x="1950720" y="4267200"/>
            <a:ext cx="86868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0" idx="2"/>
            <a:endCxn id="13" idx="0"/>
          </p:cNvCxnSpPr>
          <p:nvPr/>
        </p:nvCxnSpPr>
        <p:spPr>
          <a:xfrm>
            <a:off x="990600" y="5105400"/>
            <a:ext cx="762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1" idx="2"/>
            <a:endCxn id="12" idx="0"/>
          </p:cNvCxnSpPr>
          <p:nvPr/>
        </p:nvCxnSpPr>
        <p:spPr>
          <a:xfrm>
            <a:off x="2819400" y="5105400"/>
            <a:ext cx="70866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9" idx="2"/>
            <a:endCxn id="15" idx="0"/>
          </p:cNvCxnSpPr>
          <p:nvPr/>
        </p:nvCxnSpPr>
        <p:spPr>
          <a:xfrm flipH="1">
            <a:off x="6282024" y="4495800"/>
            <a:ext cx="446436" cy="2590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9" idx="2"/>
            <a:endCxn id="14" idx="0"/>
          </p:cNvCxnSpPr>
          <p:nvPr/>
        </p:nvCxnSpPr>
        <p:spPr>
          <a:xfrm>
            <a:off x="6728460" y="4495800"/>
            <a:ext cx="1661160" cy="2710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5" idx="2"/>
            <a:endCxn id="16" idx="0"/>
          </p:cNvCxnSpPr>
          <p:nvPr/>
        </p:nvCxnSpPr>
        <p:spPr>
          <a:xfrm>
            <a:off x="6282024" y="5093434"/>
            <a:ext cx="4476" cy="4691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4" idx="2"/>
            <a:endCxn id="17" idx="0"/>
          </p:cNvCxnSpPr>
          <p:nvPr/>
        </p:nvCxnSpPr>
        <p:spPr>
          <a:xfrm>
            <a:off x="8389620" y="5105400"/>
            <a:ext cx="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769620" y="1600200"/>
            <a:ext cx="8001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a:p>
            <a:r>
              <a:rPr lang="en-US" sz="1600" dirty="0">
                <a:solidFill>
                  <a:schemeClr val="tx1"/>
                </a:solidFill>
              </a:rPr>
              <a:t>Does patient meet the criteria for HAI at another site? (If infection is CA, or if NHSN criteria for the specific site HAI has not been met, answer “No”.) </a:t>
            </a:r>
            <a:endParaRPr lang="en-US" sz="1600" dirty="0" smtClean="0">
              <a:solidFill>
                <a:schemeClr val="tx1"/>
              </a:solidFill>
            </a:endParaRPr>
          </a:p>
          <a:p>
            <a:endParaRPr lang="en-US" sz="1600" dirty="0">
              <a:solidFill>
                <a:schemeClr val="tx1"/>
              </a:solidFill>
            </a:endParaRPr>
          </a:p>
        </p:txBody>
      </p:sp>
      <p:sp>
        <p:nvSpPr>
          <p:cNvPr id="46" name="Oval 45"/>
          <p:cNvSpPr/>
          <p:nvPr/>
        </p:nvSpPr>
        <p:spPr>
          <a:xfrm>
            <a:off x="1234440" y="3573542"/>
            <a:ext cx="1584960" cy="6936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CA or HA</a:t>
            </a:r>
            <a:endParaRPr lang="en-US" sz="1600" dirty="0">
              <a:solidFill>
                <a:schemeClr val="tx1"/>
              </a:solidFill>
            </a:endParaRPr>
          </a:p>
        </p:txBody>
      </p:sp>
      <p:sp>
        <p:nvSpPr>
          <p:cNvPr id="48" name="Rectangle 47"/>
          <p:cNvSpPr/>
          <p:nvPr/>
        </p:nvSpPr>
        <p:spPr>
          <a:xfrm>
            <a:off x="4953000" y="3771900"/>
            <a:ext cx="3703320" cy="723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a:p>
            <a:r>
              <a:rPr lang="en-US" sz="1600" dirty="0">
                <a:solidFill>
                  <a:schemeClr val="tx1"/>
                </a:solidFill>
              </a:rPr>
              <a:t>Is blood isolate a common pathogen for this site? </a:t>
            </a:r>
            <a:endParaRPr lang="en-US" sz="1600" dirty="0" smtClean="0">
              <a:solidFill>
                <a:schemeClr val="tx1"/>
              </a:solidFill>
            </a:endParaRPr>
          </a:p>
          <a:p>
            <a:endParaRPr lang="en-US" sz="1600" dirty="0">
              <a:solidFill>
                <a:schemeClr val="tx1"/>
              </a:solidFill>
            </a:endParaRPr>
          </a:p>
        </p:txBody>
      </p:sp>
      <p:sp>
        <p:nvSpPr>
          <p:cNvPr id="49" name="Rectangle 48"/>
          <p:cNvSpPr/>
          <p:nvPr/>
        </p:nvSpPr>
        <p:spPr>
          <a:xfrm>
            <a:off x="609600" y="4572000"/>
            <a:ext cx="914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HA</a:t>
            </a:r>
            <a:endParaRPr lang="en-US" sz="1600" dirty="0">
              <a:solidFill>
                <a:schemeClr val="tx1"/>
              </a:solidFill>
            </a:endParaRPr>
          </a:p>
        </p:txBody>
      </p:sp>
      <p:sp>
        <p:nvSpPr>
          <p:cNvPr id="56" name="Rectangle 55"/>
          <p:cNvSpPr/>
          <p:nvPr/>
        </p:nvSpPr>
        <p:spPr>
          <a:xfrm>
            <a:off x="2438400" y="4572000"/>
            <a:ext cx="914400" cy="533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CA</a:t>
            </a:r>
            <a:endParaRPr lang="en-US" sz="1600" dirty="0">
              <a:solidFill>
                <a:schemeClr val="tx1"/>
              </a:solidFill>
            </a:endParaRPr>
          </a:p>
        </p:txBody>
      </p:sp>
      <p:sp>
        <p:nvSpPr>
          <p:cNvPr id="57" name="Rectangle 56"/>
          <p:cNvSpPr/>
          <p:nvPr/>
        </p:nvSpPr>
        <p:spPr>
          <a:xfrm>
            <a:off x="2438400" y="5562600"/>
            <a:ext cx="2331720" cy="10668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a:p>
            <a:r>
              <a:rPr lang="en-US" sz="1600" dirty="0">
                <a:solidFill>
                  <a:schemeClr val="tx1"/>
                </a:solidFill>
              </a:rPr>
              <a:t>This CA infection with secondary BSI is not reported through NHSN nor is the BSI. </a:t>
            </a:r>
            <a:endParaRPr lang="en-US" sz="1600" dirty="0" smtClean="0">
              <a:solidFill>
                <a:schemeClr val="tx1"/>
              </a:solidFill>
            </a:endParaRPr>
          </a:p>
          <a:p>
            <a:endParaRPr lang="en-US" sz="1600" dirty="0">
              <a:solidFill>
                <a:schemeClr val="tx1"/>
              </a:solidFill>
            </a:endParaRPr>
          </a:p>
        </p:txBody>
      </p:sp>
      <p:sp>
        <p:nvSpPr>
          <p:cNvPr id="58" name="Rectangle 57"/>
          <p:cNvSpPr/>
          <p:nvPr/>
        </p:nvSpPr>
        <p:spPr>
          <a:xfrm>
            <a:off x="426720" y="5715000"/>
            <a:ext cx="1295400" cy="914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Primary BSI</a:t>
            </a:r>
            <a:endParaRPr lang="en-US" b="1" dirty="0">
              <a:solidFill>
                <a:srgbClr val="FF0000"/>
              </a:solidFill>
            </a:endParaRPr>
          </a:p>
        </p:txBody>
      </p:sp>
      <p:sp>
        <p:nvSpPr>
          <p:cNvPr id="59" name="Rectangle 58"/>
          <p:cNvSpPr/>
          <p:nvPr/>
        </p:nvSpPr>
        <p:spPr>
          <a:xfrm>
            <a:off x="5410200" y="5562600"/>
            <a:ext cx="1905000" cy="10668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FF0000"/>
              </a:solidFill>
            </a:endParaRPr>
          </a:p>
          <a:p>
            <a:r>
              <a:rPr lang="en-US" b="1" dirty="0">
                <a:solidFill>
                  <a:srgbClr val="FF0000"/>
                </a:solidFill>
              </a:rPr>
              <a:t>Site infection with secondary </a:t>
            </a:r>
            <a:r>
              <a:rPr lang="en-US" b="1" dirty="0" smtClean="0">
                <a:solidFill>
                  <a:srgbClr val="FF0000"/>
                </a:solidFill>
              </a:rPr>
              <a:t>BSI</a:t>
            </a:r>
          </a:p>
          <a:p>
            <a:r>
              <a:rPr lang="en-US" b="1" dirty="0" smtClean="0">
                <a:solidFill>
                  <a:srgbClr val="FF0000"/>
                </a:solidFill>
              </a:rPr>
              <a:t> </a:t>
            </a:r>
            <a:endParaRPr lang="en-US" b="1" dirty="0">
              <a:solidFill>
                <a:srgbClr val="FF0000"/>
              </a:solidFill>
            </a:endParaRPr>
          </a:p>
        </p:txBody>
      </p:sp>
      <p:sp>
        <p:nvSpPr>
          <p:cNvPr id="60" name="Rectangle 59"/>
          <p:cNvSpPr/>
          <p:nvPr/>
        </p:nvSpPr>
        <p:spPr>
          <a:xfrm>
            <a:off x="3429000" y="685800"/>
            <a:ext cx="2895600" cy="609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Positive blood culture</a:t>
            </a:r>
            <a:endParaRPr lang="en-US" sz="1600" dirty="0">
              <a:solidFill>
                <a:schemeClr val="tx1"/>
              </a:solidFill>
            </a:endParaRPr>
          </a:p>
        </p:txBody>
      </p:sp>
      <p:sp>
        <p:nvSpPr>
          <p:cNvPr id="61" name="Rectangle 60"/>
          <p:cNvSpPr/>
          <p:nvPr/>
        </p:nvSpPr>
        <p:spPr>
          <a:xfrm>
            <a:off x="304800" y="1600200"/>
            <a:ext cx="8542020" cy="762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a:p>
            <a:pPr algn="ctr"/>
            <a:r>
              <a:rPr lang="en-US" sz="1600" dirty="0">
                <a:solidFill>
                  <a:schemeClr val="tx1"/>
                </a:solidFill>
              </a:rPr>
              <a:t>Does patient meet the criteria for HAI at another site? </a:t>
            </a:r>
            <a:r>
              <a:rPr lang="en-US" sz="1600" dirty="0" smtClean="0">
                <a:solidFill>
                  <a:schemeClr val="tx1"/>
                </a:solidFill>
              </a:rPr>
              <a:t>[If </a:t>
            </a:r>
            <a:r>
              <a:rPr lang="en-US" sz="1600" dirty="0">
                <a:solidFill>
                  <a:schemeClr val="tx1"/>
                </a:solidFill>
              </a:rPr>
              <a:t>infection is </a:t>
            </a:r>
            <a:r>
              <a:rPr lang="en-US" sz="1600" dirty="0" smtClean="0">
                <a:solidFill>
                  <a:schemeClr val="tx1"/>
                </a:solidFill>
              </a:rPr>
              <a:t>community-acquired (CA), </a:t>
            </a:r>
            <a:r>
              <a:rPr lang="en-US" sz="1600" dirty="0">
                <a:solidFill>
                  <a:schemeClr val="tx1"/>
                </a:solidFill>
              </a:rPr>
              <a:t>or if NHSN criteria for the specific site HAI has not been met, answer “No</a:t>
            </a:r>
            <a:r>
              <a:rPr lang="en-US" sz="1600" dirty="0" smtClean="0">
                <a:solidFill>
                  <a:schemeClr val="tx1"/>
                </a:solidFill>
              </a:rPr>
              <a:t>”.]</a:t>
            </a:r>
          </a:p>
          <a:p>
            <a:endParaRPr lang="en-US" sz="1600" dirty="0">
              <a:solidFill>
                <a:schemeClr val="tx1"/>
              </a:solidFill>
            </a:endParaRPr>
          </a:p>
        </p:txBody>
      </p:sp>
      <p:sp>
        <p:nvSpPr>
          <p:cNvPr id="62" name="Oval 61"/>
          <p:cNvSpPr/>
          <p:nvPr/>
        </p:nvSpPr>
        <p:spPr>
          <a:xfrm>
            <a:off x="1310640" y="3573542"/>
            <a:ext cx="1584960" cy="693658"/>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CA or HA</a:t>
            </a:r>
            <a:endParaRPr lang="en-US" sz="1600" dirty="0">
              <a:solidFill>
                <a:schemeClr val="tx1"/>
              </a:solidFill>
            </a:endParaRPr>
          </a:p>
        </p:txBody>
      </p:sp>
      <p:sp>
        <p:nvSpPr>
          <p:cNvPr id="63" name="Rectangle 62"/>
          <p:cNvSpPr/>
          <p:nvPr/>
        </p:nvSpPr>
        <p:spPr>
          <a:xfrm>
            <a:off x="5029200" y="3771900"/>
            <a:ext cx="3703320" cy="7239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tx1"/>
              </a:solidFill>
            </a:endParaRPr>
          </a:p>
          <a:p>
            <a:pPr algn="ctr"/>
            <a:r>
              <a:rPr lang="en-US" sz="1600" dirty="0">
                <a:solidFill>
                  <a:schemeClr val="tx1"/>
                </a:solidFill>
              </a:rPr>
              <a:t>Is blood isolate a common pathogen for this site? </a:t>
            </a:r>
            <a:endParaRPr lang="en-US" sz="1600" dirty="0" smtClean="0">
              <a:solidFill>
                <a:schemeClr val="tx1"/>
              </a:solidFill>
            </a:endParaRPr>
          </a:p>
          <a:p>
            <a:endParaRPr lang="en-US" sz="1600" dirty="0">
              <a:solidFill>
                <a:schemeClr val="tx1"/>
              </a:solidFill>
            </a:endParaRPr>
          </a:p>
        </p:txBody>
      </p:sp>
      <p:sp>
        <p:nvSpPr>
          <p:cNvPr id="64" name="Rectangle 63"/>
          <p:cNvSpPr/>
          <p:nvPr/>
        </p:nvSpPr>
        <p:spPr>
          <a:xfrm>
            <a:off x="685800" y="4572000"/>
            <a:ext cx="914400" cy="533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HA</a:t>
            </a:r>
            <a:endParaRPr lang="en-US" sz="1600" dirty="0">
              <a:solidFill>
                <a:schemeClr val="tx1"/>
              </a:solidFill>
            </a:endParaRPr>
          </a:p>
        </p:txBody>
      </p:sp>
    </p:spTree>
    <p:extLst>
      <p:ext uri="{BB962C8B-B14F-4D97-AF65-F5344CB8AC3E}">
        <p14:creationId xmlns:p14="http://schemas.microsoft.com/office/powerpoint/2010/main" xmlns="" val="166602903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19100"/>
            <a:ext cx="8229600" cy="723900"/>
          </a:xfrm>
        </p:spPr>
        <p:txBody>
          <a:bodyPr anchor="b">
            <a:noAutofit/>
          </a:bodyPr>
          <a:lstStyle/>
          <a:p>
            <a:pPr algn="ctr">
              <a:defRPr/>
            </a:pPr>
            <a:r>
              <a:rPr lang="en-US" dirty="0" smtClean="0"/>
              <a:t>Results</a:t>
            </a:r>
          </a:p>
        </p:txBody>
      </p:sp>
      <p:sp>
        <p:nvSpPr>
          <p:cNvPr id="4" name="Footer Placeholder 3"/>
          <p:cNvSpPr txBox="1">
            <a:spLocks noGrp="1"/>
          </p:cNvSpPr>
          <p:nvPr/>
        </p:nvSpPr>
        <p:spPr>
          <a:xfrm>
            <a:off x="304800" y="6410325"/>
            <a:ext cx="3581400" cy="366713"/>
          </a:xfrm>
          <a:prstGeom prst="rect">
            <a:avLst/>
          </a:prstGeom>
          <a:noFill/>
        </p:spPr>
        <p:txBody>
          <a:bodyPr/>
          <a:lstStyle/>
          <a:p>
            <a:pPr fontAlgn="auto">
              <a:spcBef>
                <a:spcPts val="0"/>
              </a:spcBef>
              <a:spcAft>
                <a:spcPts val="0"/>
              </a:spcAft>
              <a:defRPr/>
            </a:pPr>
            <a:endParaRPr lang="en-US" sz="1200" dirty="0">
              <a:solidFill>
                <a:srgbClr val="FFFFFF"/>
              </a:solidFill>
              <a:latin typeface="+mn-lt"/>
            </a:endParaRPr>
          </a:p>
        </p:txBody>
      </p:sp>
      <p:sp>
        <p:nvSpPr>
          <p:cNvPr id="14341" name="TextBox 6"/>
          <p:cNvSpPr txBox="1">
            <a:spLocks noChangeArrowheads="1"/>
          </p:cNvSpPr>
          <p:nvPr/>
        </p:nvSpPr>
        <p:spPr bwMode="auto">
          <a:xfrm>
            <a:off x="304800" y="1355725"/>
            <a:ext cx="8153400" cy="701675"/>
          </a:xfrm>
          <a:prstGeom prst="rect">
            <a:avLst/>
          </a:prstGeom>
          <a:noFill/>
          <a:ln w="9525">
            <a:noFill/>
            <a:miter lim="800000"/>
            <a:headEnd/>
            <a:tailEnd/>
          </a:ln>
        </p:spPr>
        <p:txBody>
          <a:bodyPr>
            <a:spAutoFit/>
          </a:bodyPr>
          <a:lstStyle/>
          <a:p>
            <a:r>
              <a:rPr lang="en-US" sz="2000" b="1" dirty="0">
                <a:solidFill>
                  <a:srgbClr val="C00000"/>
                </a:solidFill>
              </a:rPr>
              <a:t>Comparison of </a:t>
            </a:r>
            <a:r>
              <a:rPr lang="en-US" sz="2000" b="1" dirty="0" smtClean="0">
                <a:solidFill>
                  <a:srgbClr val="C00000"/>
                </a:solidFill>
              </a:rPr>
              <a:t>CLABSIs Identified </a:t>
            </a:r>
            <a:r>
              <a:rPr lang="en-US" sz="2000" b="1" dirty="0">
                <a:solidFill>
                  <a:srgbClr val="C00000"/>
                </a:solidFill>
              </a:rPr>
              <a:t>by Hospital IP </a:t>
            </a:r>
            <a:r>
              <a:rPr lang="en-US" sz="2000" b="1" dirty="0" smtClean="0">
                <a:solidFill>
                  <a:srgbClr val="C00000"/>
                </a:solidFill>
              </a:rPr>
              <a:t>Staff Reported </a:t>
            </a:r>
            <a:r>
              <a:rPr lang="en-US" sz="2000" b="1" dirty="0">
                <a:solidFill>
                  <a:srgbClr val="C00000"/>
                </a:solidFill>
              </a:rPr>
              <a:t>to NHSN and </a:t>
            </a:r>
            <a:r>
              <a:rPr lang="en-US" sz="2000" b="1" dirty="0" smtClean="0">
                <a:solidFill>
                  <a:srgbClr val="C00000"/>
                </a:solidFill>
              </a:rPr>
              <a:t>Virginia </a:t>
            </a:r>
            <a:r>
              <a:rPr lang="en-US" sz="2000" b="1" dirty="0">
                <a:solidFill>
                  <a:srgbClr val="C00000"/>
                </a:solidFill>
              </a:rPr>
              <a:t>Audit</a:t>
            </a:r>
          </a:p>
        </p:txBody>
      </p:sp>
      <p:graphicFrame>
        <p:nvGraphicFramePr>
          <p:cNvPr id="17" name="Content Placeholder 16"/>
          <p:cNvGraphicFramePr>
            <a:graphicFrameLocks noGrp="1"/>
          </p:cNvGraphicFramePr>
          <p:nvPr>
            <p:ph idx="1"/>
          </p:nvPr>
        </p:nvGraphicFramePr>
        <p:xfrm>
          <a:off x="457200" y="2143760"/>
          <a:ext cx="8229600" cy="2123440"/>
        </p:xfrm>
        <a:graphic>
          <a:graphicData uri="http://schemas.openxmlformats.org/drawingml/2006/table">
            <a:tbl>
              <a:tblPr firstRow="1" bandRow="1">
                <a:tableStyleId>{93296810-A885-4BE3-A3E7-6D5BEEA58F35}</a:tableStyleId>
              </a:tblPr>
              <a:tblGrid>
                <a:gridCol w="838200"/>
                <a:gridCol w="2453640"/>
                <a:gridCol w="1645920"/>
                <a:gridCol w="1645920"/>
                <a:gridCol w="1645920"/>
              </a:tblGrid>
              <a:tr h="370840">
                <a:tc>
                  <a:txBody>
                    <a:bodyPr/>
                    <a:lstStyle/>
                    <a:p>
                      <a:endParaRPr lang="en-US" dirty="0"/>
                    </a:p>
                  </a:txBody>
                  <a:tcPr/>
                </a:tc>
                <a:tc>
                  <a:txBody>
                    <a:bodyPr/>
                    <a:lstStyle/>
                    <a:p>
                      <a:endParaRPr lang="en-US" dirty="0"/>
                    </a:p>
                  </a:txBody>
                  <a:tcPr/>
                </a:tc>
                <a:tc>
                  <a:txBody>
                    <a:bodyPr/>
                    <a:lstStyle/>
                    <a:p>
                      <a:pPr algn="ctr"/>
                      <a:r>
                        <a:rPr lang="en-US" dirty="0" smtClean="0"/>
                        <a:t>Audit CLABSI</a:t>
                      </a:r>
                      <a:endParaRPr lang="en-US" dirty="0"/>
                    </a:p>
                  </a:txBody>
                  <a:tcPr/>
                </a:tc>
                <a:tc>
                  <a:txBody>
                    <a:bodyPr/>
                    <a:lstStyle/>
                    <a:p>
                      <a:pPr algn="ctr"/>
                      <a:r>
                        <a:rPr lang="en-US" dirty="0" smtClean="0"/>
                        <a:t>Audit</a:t>
                      </a:r>
                    </a:p>
                    <a:p>
                      <a:pPr algn="ctr"/>
                      <a:r>
                        <a:rPr lang="en-US" dirty="0" smtClean="0"/>
                        <a:t> no CLABSI</a:t>
                      </a:r>
                      <a:endParaRPr lang="en-US" dirty="0"/>
                    </a:p>
                  </a:txBody>
                  <a:tcPr/>
                </a:tc>
                <a:tc>
                  <a:txBody>
                    <a:bodyPr/>
                    <a:lstStyle/>
                    <a:p>
                      <a:pPr algn="ctr"/>
                      <a:r>
                        <a:rPr lang="en-US" dirty="0" smtClean="0"/>
                        <a:t>Total</a:t>
                      </a:r>
                      <a:endParaRPr lang="en-US" dirty="0"/>
                    </a:p>
                  </a:txBody>
                  <a:tcPr/>
                </a:tc>
              </a:tr>
              <a:tr h="370840">
                <a:tc rowSpan="4">
                  <a:txBody>
                    <a:bodyPr/>
                    <a:lstStyle/>
                    <a:p>
                      <a:r>
                        <a:rPr lang="en-US" dirty="0" smtClean="0">
                          <a:solidFill>
                            <a:schemeClr val="bg1"/>
                          </a:solidFill>
                        </a:rPr>
                        <a:t>Hospital Reporting</a:t>
                      </a:r>
                      <a:endParaRPr lang="en-US" dirty="0">
                        <a:solidFill>
                          <a:schemeClr val="bg1"/>
                        </a:solidFill>
                      </a:endParaRPr>
                    </a:p>
                  </a:txBody>
                  <a:tcPr vert="vert">
                    <a:solidFill>
                      <a:schemeClr val="accent6"/>
                    </a:solidFill>
                  </a:tcPr>
                </a:tc>
                <a:tc>
                  <a:txBody>
                    <a:bodyPr/>
                    <a:lstStyle/>
                    <a:p>
                      <a:r>
                        <a:rPr lang="en-US" dirty="0" smtClean="0"/>
                        <a:t>Reported CLABSI</a:t>
                      </a:r>
                      <a:endParaRPr lang="en-US" dirty="0"/>
                    </a:p>
                  </a:txBody>
                  <a:tcPr/>
                </a:tc>
                <a:tc>
                  <a:txBody>
                    <a:bodyPr/>
                    <a:lstStyle/>
                    <a:p>
                      <a:pPr algn="ctr"/>
                      <a:r>
                        <a:rPr lang="en-US" dirty="0" smtClean="0"/>
                        <a:t>107</a:t>
                      </a:r>
                      <a:endParaRPr lang="en-US" dirty="0"/>
                    </a:p>
                  </a:txBody>
                  <a:tcPr>
                    <a:solidFill>
                      <a:srgbClr val="FFFF00">
                        <a:alpha val="39000"/>
                      </a:srgbClr>
                    </a:solidFill>
                  </a:tcPr>
                </a:tc>
                <a:tc>
                  <a:txBody>
                    <a:bodyPr/>
                    <a:lstStyle/>
                    <a:p>
                      <a:pPr algn="ctr"/>
                      <a:r>
                        <a:rPr lang="en-US" dirty="0" smtClean="0"/>
                        <a:t>0</a:t>
                      </a:r>
                      <a:endParaRPr lang="en-US" dirty="0"/>
                    </a:p>
                  </a:txBody>
                  <a:tcPr>
                    <a:solidFill>
                      <a:schemeClr val="accent1">
                        <a:lumMod val="90000"/>
                        <a:alpha val="50000"/>
                      </a:schemeClr>
                    </a:solidFill>
                  </a:tcPr>
                </a:tc>
                <a:tc>
                  <a:txBody>
                    <a:bodyPr/>
                    <a:lstStyle/>
                    <a:p>
                      <a:pPr algn="ctr"/>
                      <a:r>
                        <a:rPr lang="en-US" b="1" dirty="0" smtClean="0"/>
                        <a:t>107</a:t>
                      </a:r>
                      <a:endParaRPr lang="en-US" b="1" dirty="0"/>
                    </a:p>
                  </a:txBody>
                  <a:tcPr/>
                </a:tc>
              </a:tr>
              <a:tr h="370840">
                <a:tc vMerge="1">
                  <a:txBody>
                    <a:bodyPr/>
                    <a:lstStyle/>
                    <a:p>
                      <a:endParaRPr lang="en-US" dirty="0"/>
                    </a:p>
                  </a:txBody>
                  <a:tcPr/>
                </a:tc>
                <a:tc>
                  <a:txBody>
                    <a:bodyPr/>
                    <a:lstStyle/>
                    <a:p>
                      <a:r>
                        <a:rPr lang="en-US" baseline="0" dirty="0" smtClean="0"/>
                        <a:t>Reported no CLABSI</a:t>
                      </a:r>
                      <a:endParaRPr lang="en-US" dirty="0"/>
                    </a:p>
                  </a:txBody>
                  <a:tcPr/>
                </a:tc>
                <a:tc>
                  <a:txBody>
                    <a:bodyPr/>
                    <a:lstStyle/>
                    <a:p>
                      <a:pPr algn="ctr"/>
                      <a:r>
                        <a:rPr lang="en-US" dirty="0" smtClean="0"/>
                        <a:t>3</a:t>
                      </a:r>
                      <a:endParaRPr lang="en-US" dirty="0"/>
                    </a:p>
                  </a:txBody>
                  <a:tcPr>
                    <a:solidFill>
                      <a:schemeClr val="accent1">
                        <a:lumMod val="90000"/>
                        <a:alpha val="50000"/>
                      </a:schemeClr>
                    </a:solidFill>
                  </a:tcPr>
                </a:tc>
                <a:tc>
                  <a:txBody>
                    <a:bodyPr/>
                    <a:lstStyle/>
                    <a:p>
                      <a:pPr algn="ctr"/>
                      <a:r>
                        <a:rPr lang="en-US" dirty="0" smtClean="0"/>
                        <a:t>209</a:t>
                      </a:r>
                      <a:endParaRPr lang="en-US" dirty="0"/>
                    </a:p>
                  </a:txBody>
                  <a:tcPr>
                    <a:solidFill>
                      <a:srgbClr val="FFFF00">
                        <a:alpha val="48000"/>
                      </a:srgbClr>
                    </a:solidFill>
                  </a:tcPr>
                </a:tc>
                <a:tc>
                  <a:txBody>
                    <a:bodyPr/>
                    <a:lstStyle/>
                    <a:p>
                      <a:pPr algn="ctr"/>
                      <a:r>
                        <a:rPr lang="en-US" b="1" dirty="0" smtClean="0"/>
                        <a:t>212</a:t>
                      </a:r>
                      <a:endParaRPr lang="en-US" b="1" dirty="0"/>
                    </a:p>
                  </a:txBody>
                  <a:tcPr/>
                </a:tc>
              </a:tr>
              <a:tr h="370840">
                <a:tc vMerge="1">
                  <a:txBody>
                    <a:bodyPr/>
                    <a:lstStyle/>
                    <a:p>
                      <a:endParaRPr lang="en-US" dirty="0"/>
                    </a:p>
                  </a:txBody>
                  <a:tcPr/>
                </a:tc>
                <a:tc>
                  <a:txBody>
                    <a:bodyPr/>
                    <a:lstStyle/>
                    <a:p>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b="1" dirty="0"/>
                    </a:p>
                  </a:txBody>
                  <a:tcPr/>
                </a:tc>
              </a:tr>
              <a:tr h="370840">
                <a:tc vMerge="1">
                  <a:txBody>
                    <a:bodyPr/>
                    <a:lstStyle/>
                    <a:p>
                      <a:endParaRPr lang="en-US" dirty="0"/>
                    </a:p>
                  </a:txBody>
                  <a:tcPr/>
                </a:tc>
                <a:tc>
                  <a:txBody>
                    <a:bodyPr/>
                    <a:lstStyle/>
                    <a:p>
                      <a:r>
                        <a:rPr lang="en-US" dirty="0" smtClean="0"/>
                        <a:t>Total</a:t>
                      </a:r>
                      <a:endParaRPr lang="en-US" dirty="0"/>
                    </a:p>
                  </a:txBody>
                  <a:tcPr/>
                </a:tc>
                <a:tc>
                  <a:txBody>
                    <a:bodyPr/>
                    <a:lstStyle/>
                    <a:p>
                      <a:pPr algn="ctr"/>
                      <a:r>
                        <a:rPr lang="en-US" b="1" dirty="0" smtClean="0"/>
                        <a:t>110</a:t>
                      </a:r>
                      <a:endParaRPr lang="en-US" b="1" dirty="0"/>
                    </a:p>
                  </a:txBody>
                  <a:tcPr/>
                </a:tc>
                <a:tc>
                  <a:txBody>
                    <a:bodyPr/>
                    <a:lstStyle/>
                    <a:p>
                      <a:pPr algn="ctr"/>
                      <a:r>
                        <a:rPr lang="en-US" b="1" dirty="0" smtClean="0"/>
                        <a:t>209</a:t>
                      </a:r>
                      <a:endParaRPr lang="en-US" b="1" dirty="0"/>
                    </a:p>
                  </a:txBody>
                  <a:tcPr/>
                </a:tc>
                <a:tc>
                  <a:txBody>
                    <a:bodyPr/>
                    <a:lstStyle/>
                    <a:p>
                      <a:pPr algn="ctr"/>
                      <a:r>
                        <a:rPr lang="en-US" b="1" dirty="0" smtClean="0"/>
                        <a:t>319</a:t>
                      </a:r>
                      <a:endParaRPr lang="en-US" b="1" dirty="0"/>
                    </a:p>
                  </a:txBody>
                  <a:tcPr/>
                </a:tc>
              </a:tr>
            </a:tbl>
          </a:graphicData>
        </a:graphic>
      </p:graphicFrame>
      <p:sp>
        <p:nvSpPr>
          <p:cNvPr id="9" name="Rectangle 8"/>
          <p:cNvSpPr/>
          <p:nvPr/>
        </p:nvSpPr>
        <p:spPr>
          <a:xfrm>
            <a:off x="3810000" y="4343400"/>
            <a:ext cx="304800" cy="304800"/>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638800" y="4419600"/>
            <a:ext cx="304800" cy="304800"/>
          </a:xfrm>
          <a:prstGeom prst="rect">
            <a:avLst/>
          </a:prstGeom>
          <a:solidFill>
            <a:schemeClr val="accent1">
              <a:lumMod val="9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7200" y="4343400"/>
            <a:ext cx="1313180" cy="369332"/>
          </a:xfrm>
          <a:prstGeom prst="rect">
            <a:avLst/>
          </a:prstGeom>
          <a:noFill/>
        </p:spPr>
        <p:txBody>
          <a:bodyPr wrap="none" rtlCol="0">
            <a:spAutoFit/>
          </a:bodyPr>
          <a:lstStyle/>
          <a:p>
            <a:r>
              <a:rPr lang="en-US" dirty="0" smtClean="0"/>
              <a:t>Agreement</a:t>
            </a:r>
            <a:endParaRPr lang="en-US" dirty="0"/>
          </a:p>
        </p:txBody>
      </p:sp>
      <p:sp>
        <p:nvSpPr>
          <p:cNvPr id="12" name="TextBox 11"/>
          <p:cNvSpPr txBox="1"/>
          <p:nvPr/>
        </p:nvSpPr>
        <p:spPr>
          <a:xfrm>
            <a:off x="6096000" y="4355068"/>
            <a:ext cx="1620957" cy="369332"/>
          </a:xfrm>
          <a:prstGeom prst="rect">
            <a:avLst/>
          </a:prstGeom>
          <a:noFill/>
        </p:spPr>
        <p:txBody>
          <a:bodyPr wrap="none" rtlCol="0">
            <a:spAutoFit/>
          </a:bodyPr>
          <a:lstStyle/>
          <a:p>
            <a:r>
              <a:rPr lang="en-US" dirty="0" smtClean="0"/>
              <a:t>Disagreement</a:t>
            </a:r>
            <a:endParaRPr lang="en-US" dirty="0"/>
          </a:p>
        </p:txBody>
      </p:sp>
      <p:sp>
        <p:nvSpPr>
          <p:cNvPr id="13" name="Oval 12"/>
          <p:cNvSpPr/>
          <p:nvPr/>
        </p:nvSpPr>
        <p:spPr>
          <a:xfrm>
            <a:off x="5334000" y="2743200"/>
            <a:ext cx="16764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842962"/>
            <a:ext cx="8229600" cy="571500"/>
          </a:xfrm>
        </p:spPr>
        <p:txBody>
          <a:bodyPr anchor="b">
            <a:noAutofit/>
          </a:bodyPr>
          <a:lstStyle/>
          <a:p>
            <a:pPr algn="ctr">
              <a:defRPr/>
            </a:pPr>
            <a:r>
              <a:rPr lang="en-US" dirty="0" smtClean="0"/>
              <a:t>Analysis - CLABSI</a:t>
            </a:r>
          </a:p>
        </p:txBody>
      </p:sp>
      <p:sp>
        <p:nvSpPr>
          <p:cNvPr id="4" name="Footer Placeholder 3"/>
          <p:cNvSpPr txBox="1">
            <a:spLocks noGrp="1"/>
          </p:cNvSpPr>
          <p:nvPr/>
        </p:nvSpPr>
        <p:spPr>
          <a:xfrm>
            <a:off x="304800" y="7024687"/>
            <a:ext cx="3581400" cy="366713"/>
          </a:xfrm>
          <a:prstGeom prst="rect">
            <a:avLst/>
          </a:prstGeom>
          <a:noFill/>
        </p:spPr>
        <p:txBody>
          <a:bodyPr/>
          <a:lstStyle/>
          <a:p>
            <a:pPr fontAlgn="auto">
              <a:spcBef>
                <a:spcPts val="0"/>
              </a:spcBef>
              <a:spcAft>
                <a:spcPts val="0"/>
              </a:spcAft>
              <a:defRPr/>
            </a:pPr>
            <a:endParaRPr lang="en-US" sz="1200">
              <a:solidFill>
                <a:srgbClr val="FFFFFF"/>
              </a:solidFill>
              <a:latin typeface="+mn-lt"/>
            </a:endParaRPr>
          </a:p>
        </p:txBody>
      </p:sp>
      <p:graphicFrame>
        <p:nvGraphicFramePr>
          <p:cNvPr id="8" name="Content Placeholder 7"/>
          <p:cNvGraphicFramePr>
            <a:graphicFrameLocks noGrp="1"/>
          </p:cNvGraphicFramePr>
          <p:nvPr>
            <p:ph sz="quarter" idx="4294967295"/>
          </p:nvPr>
        </p:nvGraphicFramePr>
        <p:xfrm>
          <a:off x="4495800" y="2057400"/>
          <a:ext cx="4114800" cy="3505200"/>
        </p:xfrm>
        <a:graphic>
          <a:graphicData uri="http://schemas.openxmlformats.org/drawingml/2006/table">
            <a:tbl>
              <a:tblPr/>
              <a:tblGrid>
                <a:gridCol w="2433387"/>
                <a:gridCol w="1681413"/>
              </a:tblGrid>
              <a:tr h="588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2"/>
                          </a:solidFill>
                          <a:effectLst/>
                          <a:latin typeface="Arial" charset="0"/>
                        </a:rPr>
                        <a:t>Estimated Value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r>
              <a:tr h="341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Sensitivity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97%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3651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rPr>
                        <a:t>Specificity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r h="590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Positive Predictive Value (PPV)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588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charset="0"/>
                        </a:rPr>
                        <a:t>Negative Predictive Value (NPV)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Arial" charset="0"/>
                        </a:rPr>
                        <a:t>98.5%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bl>
          </a:graphicData>
        </a:graphic>
      </p:graphicFrame>
      <p:sp>
        <p:nvSpPr>
          <p:cNvPr id="22553" name="TextBox 8"/>
          <p:cNvSpPr txBox="1">
            <a:spLocks noChangeArrowheads="1"/>
          </p:cNvSpPr>
          <p:nvPr/>
        </p:nvSpPr>
        <p:spPr bwMode="auto">
          <a:xfrm>
            <a:off x="228600" y="1452562"/>
            <a:ext cx="4114800" cy="5078413"/>
          </a:xfrm>
          <a:prstGeom prst="rect">
            <a:avLst/>
          </a:prstGeom>
          <a:noFill/>
          <a:ln w="9525">
            <a:noFill/>
            <a:miter lim="800000"/>
            <a:headEnd/>
            <a:tailEnd/>
          </a:ln>
        </p:spPr>
        <p:txBody>
          <a:bodyPr>
            <a:spAutoFit/>
          </a:bodyPr>
          <a:lstStyle/>
          <a:p>
            <a:r>
              <a:rPr lang="en-US" b="1" dirty="0" smtClean="0"/>
              <a:t>Sensitivity:</a:t>
            </a:r>
            <a:r>
              <a:rPr lang="en-US" dirty="0" smtClean="0"/>
              <a:t> </a:t>
            </a:r>
            <a:r>
              <a:rPr lang="en-US" dirty="0"/>
              <a:t>The probability that an individual who has a true CLABSI is reported by the hospital as having a CLABSI </a:t>
            </a:r>
          </a:p>
          <a:p>
            <a:endParaRPr lang="en-US" dirty="0"/>
          </a:p>
          <a:p>
            <a:r>
              <a:rPr lang="en-US" b="1" dirty="0" smtClean="0"/>
              <a:t>Specificity:</a:t>
            </a:r>
            <a:r>
              <a:rPr lang="en-US" dirty="0" smtClean="0"/>
              <a:t> </a:t>
            </a:r>
            <a:r>
              <a:rPr lang="en-US" dirty="0"/>
              <a:t>The probability that an individual who does not have a CLABSI is not reported as a CLABSI </a:t>
            </a:r>
          </a:p>
          <a:p>
            <a:endParaRPr lang="en-US" dirty="0" smtClean="0"/>
          </a:p>
          <a:p>
            <a:r>
              <a:rPr lang="en-US" b="1" dirty="0" smtClean="0"/>
              <a:t>Positive </a:t>
            </a:r>
            <a:r>
              <a:rPr lang="en-US" b="1" dirty="0"/>
              <a:t>Predictive Value (PPV): </a:t>
            </a:r>
            <a:r>
              <a:rPr lang="en-US" dirty="0"/>
              <a:t>The probability that a person has a CLABSI given that a CLABSI is reported </a:t>
            </a:r>
          </a:p>
          <a:p>
            <a:endParaRPr lang="en-US" dirty="0"/>
          </a:p>
          <a:p>
            <a:r>
              <a:rPr lang="en-US" b="1" dirty="0"/>
              <a:t>Negative Predictive Value (NPV): </a:t>
            </a:r>
            <a:r>
              <a:rPr lang="en-US" dirty="0"/>
              <a:t>Probability that a person does not have a CLABSI if a CLABSI is not reported </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04800" y="838200"/>
          <a:ext cx="8305800" cy="5638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685800" y="762000"/>
          <a:ext cx="807720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676400" y="2819400"/>
            <a:ext cx="4495800" cy="338554"/>
          </a:xfrm>
          <a:prstGeom prst="rect">
            <a:avLst/>
          </a:prstGeom>
          <a:noFill/>
          <a:scene3d>
            <a:camera prst="orthographicFront">
              <a:rot lat="0" lon="0" rev="5400000"/>
            </a:camera>
            <a:lightRig rig="threePt" dir="t"/>
          </a:scene3d>
        </p:spPr>
        <p:txBody>
          <a:bodyPr wrap="square" rtlCol="0">
            <a:spAutoFit/>
          </a:bodyPr>
          <a:lstStyle/>
          <a:p>
            <a:r>
              <a:rPr lang="en-US" sz="1600" dirty="0" smtClean="0"/>
              <a:t>Number of responding hospitals</a:t>
            </a:r>
            <a:endParaRPr lang="en-US" sz="1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6096000"/>
            <a:ext cx="8255786" cy="461665"/>
          </a:xfrm>
          <a:prstGeom prst="rect">
            <a:avLst/>
          </a:prstGeom>
          <a:noFill/>
        </p:spPr>
        <p:txBody>
          <a:bodyPr wrap="none" rtlCol="0">
            <a:spAutoFit/>
          </a:bodyPr>
          <a:lstStyle/>
          <a:p>
            <a:r>
              <a:rPr lang="en-US" sz="2400" dirty="0" smtClean="0"/>
              <a:t>Size of the facility did not correlate with electronic capacity.</a:t>
            </a:r>
            <a:endParaRPr lang="en-US" sz="2400" dirty="0"/>
          </a:p>
        </p:txBody>
      </p:sp>
      <p:graphicFrame>
        <p:nvGraphicFramePr>
          <p:cNvPr id="4" name="Chart 3"/>
          <p:cNvGraphicFramePr/>
          <p:nvPr/>
        </p:nvGraphicFramePr>
        <p:xfrm>
          <a:off x="304800" y="685800"/>
          <a:ext cx="8534400" cy="5257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Impetus for CLABSI Audit</a:t>
            </a:r>
            <a:endParaRPr lang="en-US" dirty="0"/>
          </a:p>
        </p:txBody>
      </p:sp>
      <p:sp>
        <p:nvSpPr>
          <p:cNvPr id="3" name="Content Placeholder 2"/>
          <p:cNvSpPr>
            <a:spLocks noGrp="1"/>
          </p:cNvSpPr>
          <p:nvPr>
            <p:ph idx="1"/>
          </p:nvPr>
        </p:nvSpPr>
        <p:spPr>
          <a:xfrm>
            <a:off x="457200" y="1676400"/>
            <a:ext cx="8229600" cy="4898136"/>
          </a:xfrm>
        </p:spPr>
        <p:txBody>
          <a:bodyPr>
            <a:normAutofit lnSpcReduction="10000"/>
          </a:bodyPr>
          <a:lstStyle/>
          <a:p>
            <a:r>
              <a:rPr lang="en-US" dirty="0" smtClean="0"/>
              <a:t>July 2008:  Virginia state mandate to report central line-associated bloodstream infections (CLABSIs) in adult intensive care units using the National Healthcare Safety Network (NHSN)</a:t>
            </a:r>
          </a:p>
          <a:p>
            <a:r>
              <a:rPr lang="en-US" dirty="0" smtClean="0"/>
              <a:t>2009:  CDC HAI American Recovery and Reinvestment Act (ARRA) grant</a:t>
            </a:r>
          </a:p>
          <a:p>
            <a:pPr lvl="1"/>
            <a:r>
              <a:rPr lang="en-US" dirty="0" smtClean="0"/>
              <a:t>Goal to enhance surveillance</a:t>
            </a:r>
          </a:p>
          <a:p>
            <a:r>
              <a:rPr lang="en-US" dirty="0" smtClean="0"/>
              <a:t>2010:  Virginia acute care needs assessment</a:t>
            </a:r>
          </a:p>
          <a:p>
            <a:r>
              <a:rPr lang="en-US" dirty="0" smtClean="0"/>
              <a:t>2010-2011:  CDC publication of state-specific infection reports using standardized infection ratio (SIR)</a:t>
            </a:r>
          </a:p>
          <a:p>
            <a:pPr lvl="1"/>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57200" y="609600"/>
          <a:ext cx="8001000" cy="601979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257800" y="6367046"/>
            <a:ext cx="4495800" cy="338554"/>
          </a:xfrm>
          <a:prstGeom prst="rect">
            <a:avLst/>
          </a:prstGeom>
          <a:noFill/>
          <a:scene3d>
            <a:camera prst="orthographicFront">
              <a:rot lat="0" lon="0" rev="0"/>
            </a:camera>
            <a:lightRig rig="threePt" dir="t"/>
          </a:scene3d>
        </p:spPr>
        <p:txBody>
          <a:bodyPr wrap="square" rtlCol="0">
            <a:spAutoFit/>
          </a:bodyPr>
          <a:lstStyle/>
          <a:p>
            <a:r>
              <a:rPr lang="en-US" sz="1600" dirty="0" smtClean="0"/>
              <a:t>Number of hospitals</a:t>
            </a:r>
            <a:endParaRPr lang="en-US" sz="1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839200" cy="990600"/>
          </a:xfrm>
        </p:spPr>
        <p:txBody>
          <a:bodyPr/>
          <a:lstStyle/>
          <a:p>
            <a:r>
              <a:rPr lang="en-US" dirty="0" smtClean="0">
                <a:solidFill>
                  <a:schemeClr val="tx1"/>
                </a:solidFill>
              </a:rPr>
              <a:t>Counting Patient Days</a:t>
            </a:r>
            <a:endParaRPr lang="en-US" dirty="0">
              <a:solidFill>
                <a:schemeClr val="tx1"/>
              </a:solidFill>
            </a:endParaRPr>
          </a:p>
        </p:txBody>
      </p:sp>
      <p:sp>
        <p:nvSpPr>
          <p:cNvPr id="5" name="Content Placeholder 4"/>
          <p:cNvSpPr>
            <a:spLocks noGrp="1"/>
          </p:cNvSpPr>
          <p:nvPr>
            <p:ph idx="1"/>
          </p:nvPr>
        </p:nvSpPr>
        <p:spPr>
          <a:xfrm>
            <a:off x="457200" y="1265237"/>
            <a:ext cx="8229600" cy="4525963"/>
          </a:xfrm>
        </p:spPr>
        <p:txBody>
          <a:bodyPr>
            <a:noAutofit/>
          </a:bodyPr>
          <a:lstStyle/>
          <a:p>
            <a:r>
              <a:rPr lang="en-US" sz="2600" dirty="0" smtClean="0"/>
              <a:t>At the same time each day, count the number of patients on the unit</a:t>
            </a:r>
          </a:p>
          <a:p>
            <a:pPr lvl="1"/>
            <a:r>
              <a:rPr lang="en-US" sz="2400" dirty="0" smtClean="0"/>
              <a:t>Use denominator forms</a:t>
            </a:r>
          </a:p>
          <a:p>
            <a:r>
              <a:rPr lang="en-US" sz="2600" dirty="0" smtClean="0"/>
              <a:t>In NICUs,  patients are counted separately for each birthweight category</a:t>
            </a:r>
          </a:p>
          <a:p>
            <a:r>
              <a:rPr lang="en-US" sz="2600" dirty="0" smtClean="0"/>
              <a:t>Do not count patients who have not yet been admitted</a:t>
            </a:r>
          </a:p>
          <a:p>
            <a:r>
              <a:rPr lang="en-US" sz="2600" dirty="0" smtClean="0"/>
              <a:t>Do not count patients who have been discharged</a:t>
            </a:r>
          </a:p>
          <a:p>
            <a:r>
              <a:rPr lang="en-US" sz="2600" u="sng" dirty="0" smtClean="0"/>
              <a:t>Do</a:t>
            </a:r>
            <a:r>
              <a:rPr lang="en-US" sz="2600" dirty="0" smtClean="0"/>
              <a:t> count patients who may be off the floor for tests (e.g., radiology, surgery, etc.) at the time the count is done</a:t>
            </a:r>
          </a:p>
          <a:p>
            <a:r>
              <a:rPr lang="en-US" sz="2600" dirty="0" smtClean="0"/>
              <a:t>The total is recorded in NHSN at the end of the month</a:t>
            </a:r>
            <a:endParaRPr lang="en-US" sz="2600"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81000" y="762000"/>
          <a:ext cx="8001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04801" y="6096000"/>
            <a:ext cx="8001000" cy="646331"/>
          </a:xfrm>
          <a:prstGeom prst="rect">
            <a:avLst/>
          </a:prstGeom>
          <a:noFill/>
        </p:spPr>
        <p:txBody>
          <a:bodyPr wrap="square" rtlCol="0">
            <a:spAutoFit/>
          </a:bodyPr>
          <a:lstStyle/>
          <a:p>
            <a:r>
              <a:rPr lang="en-US" dirty="0" smtClean="0"/>
              <a:t>Charge Nurse usually collects the information while the IPs were more often involved in tallying information or retrieving collected data</a:t>
            </a:r>
            <a:endParaRPr lang="en-US" dirty="0"/>
          </a:p>
        </p:txBody>
      </p:sp>
      <p:sp>
        <p:nvSpPr>
          <p:cNvPr id="4" name="TextBox 3"/>
          <p:cNvSpPr txBox="1"/>
          <p:nvPr/>
        </p:nvSpPr>
        <p:spPr>
          <a:xfrm>
            <a:off x="4800600" y="5757446"/>
            <a:ext cx="4495800" cy="338554"/>
          </a:xfrm>
          <a:prstGeom prst="rect">
            <a:avLst/>
          </a:prstGeom>
          <a:noFill/>
          <a:scene3d>
            <a:camera prst="orthographicFront">
              <a:rot lat="0" lon="0" rev="0"/>
            </a:camera>
            <a:lightRig rig="threePt" dir="t"/>
          </a:scene3d>
        </p:spPr>
        <p:txBody>
          <a:bodyPr wrap="square" rtlCol="0">
            <a:spAutoFit/>
          </a:bodyPr>
          <a:lstStyle/>
          <a:p>
            <a:r>
              <a:rPr lang="en-US" sz="1600" dirty="0" smtClean="0"/>
              <a:t>Number of hospitals</a:t>
            </a:r>
            <a:endParaRPr lang="en-US" sz="1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8848"/>
            <a:ext cx="8839200" cy="758952"/>
          </a:xfrm>
        </p:spPr>
        <p:txBody>
          <a:bodyPr>
            <a:normAutofit fontScale="90000"/>
          </a:bodyPr>
          <a:lstStyle/>
          <a:p>
            <a:r>
              <a:rPr lang="en-US" dirty="0" smtClean="0">
                <a:solidFill>
                  <a:schemeClr val="tx1"/>
                </a:solidFill>
              </a:rPr>
              <a:t>Counting Central Line Days  -</a:t>
            </a:r>
            <a:br>
              <a:rPr lang="en-US" dirty="0" smtClean="0">
                <a:solidFill>
                  <a:schemeClr val="tx1"/>
                </a:solidFill>
              </a:rPr>
            </a:br>
            <a:r>
              <a:rPr lang="en-US" dirty="0" smtClean="0">
                <a:solidFill>
                  <a:schemeClr val="tx1"/>
                </a:solidFill>
              </a:rPr>
              <a:t>(ICU) Examples</a:t>
            </a:r>
            <a:endParaRPr lang="en-US" dirty="0">
              <a:solidFill>
                <a:schemeClr val="tx1"/>
              </a:solidFill>
            </a:endParaRPr>
          </a:p>
        </p:txBody>
      </p:sp>
      <p:graphicFrame>
        <p:nvGraphicFramePr>
          <p:cNvPr id="6" name="Diagram 5"/>
          <p:cNvGraphicFramePr/>
          <p:nvPr>
            <p:extLst>
              <p:ext uri="{D42A27DB-BD31-4B8C-83A1-F6EECF244321}">
                <p14:modId xmlns="" xmlns:p14="http://schemas.microsoft.com/office/powerpoint/2010/main" val="377863023"/>
              </p:ext>
            </p:extLst>
          </p:nvPr>
        </p:nvGraphicFramePr>
        <p:xfrm>
          <a:off x="457200" y="1828800"/>
          <a:ext cx="80010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71261823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533400" y="838200"/>
          <a:ext cx="815340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81000" y="4572000"/>
            <a:ext cx="8077200" cy="1295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638800" y="6367046"/>
            <a:ext cx="4495800" cy="338554"/>
          </a:xfrm>
          <a:prstGeom prst="rect">
            <a:avLst/>
          </a:prstGeom>
          <a:noFill/>
          <a:scene3d>
            <a:camera prst="orthographicFront">
              <a:rot lat="0" lon="0" rev="0"/>
            </a:camera>
            <a:lightRig rig="threePt" dir="t"/>
          </a:scene3d>
        </p:spPr>
        <p:txBody>
          <a:bodyPr wrap="square" rtlCol="0">
            <a:spAutoFit/>
          </a:bodyPr>
          <a:lstStyle/>
          <a:p>
            <a:r>
              <a:rPr lang="en-US" sz="1600" dirty="0" smtClean="0"/>
              <a:t>Number of hospitals</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 y="533400"/>
          <a:ext cx="8458200" cy="571500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943600" y="4495800"/>
            <a:ext cx="2743200" cy="369332"/>
          </a:xfrm>
          <a:prstGeom prst="rect">
            <a:avLst/>
          </a:prstGeom>
          <a:noFill/>
        </p:spPr>
        <p:txBody>
          <a:bodyPr wrap="square" rtlCol="0">
            <a:spAutoFit/>
          </a:bodyPr>
          <a:lstStyle/>
          <a:p>
            <a:endParaRPr lang="en-US" dirty="0"/>
          </a:p>
        </p:txBody>
      </p:sp>
      <p:sp>
        <p:nvSpPr>
          <p:cNvPr id="4" name="Rounded Rectangle 3"/>
          <p:cNvSpPr/>
          <p:nvPr/>
        </p:nvSpPr>
        <p:spPr>
          <a:xfrm>
            <a:off x="228600" y="5105400"/>
            <a:ext cx="5562600" cy="1371600"/>
          </a:xfrm>
          <a:prstGeom prst="roundRect">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If a patient has more than one central line, only </a:t>
            </a:r>
            <a:r>
              <a:rPr lang="en-US" u="sng" dirty="0" smtClean="0">
                <a:solidFill>
                  <a:schemeClr val="tx1"/>
                </a:solidFill>
              </a:rPr>
              <a:t>one</a:t>
            </a:r>
            <a:r>
              <a:rPr lang="en-US" dirty="0" smtClean="0">
                <a:solidFill>
                  <a:schemeClr val="tx1"/>
                </a:solidFill>
              </a:rPr>
              <a:t> central line per patient should be counted each day. Out of 37 ICUs, 3 (8%) are incorrectly counting these days.</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914400" y="685800"/>
          <a:ext cx="7848600" cy="5715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p:nvPr/>
        </p:nvGraphicFramePr>
        <p:xfrm>
          <a:off x="228600" y="533400"/>
          <a:ext cx="8458200" cy="571500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57200" y="838200"/>
          <a:ext cx="84582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257800" y="3810000"/>
            <a:ext cx="3657600" cy="1477328"/>
          </a:xfrm>
          <a:prstGeom prst="rect">
            <a:avLst/>
          </a:prstGeom>
          <a:solidFill>
            <a:schemeClr val="bg1"/>
          </a:solidFill>
          <a:ln w="28575">
            <a:solidFill>
              <a:schemeClr val="tx1"/>
            </a:solidFill>
          </a:ln>
        </p:spPr>
        <p:txBody>
          <a:bodyPr wrap="square" rtlCol="0">
            <a:spAutoFit/>
          </a:bodyPr>
          <a:lstStyle/>
          <a:p>
            <a:r>
              <a:rPr lang="en-US" b="1" dirty="0" smtClean="0"/>
              <a:t>Comments:</a:t>
            </a:r>
          </a:p>
          <a:p>
            <a:pPr>
              <a:buFont typeface="Arial" pitchFamily="34" charset="0"/>
              <a:buChar char="•"/>
            </a:pPr>
            <a:r>
              <a:rPr lang="en-US" dirty="0" smtClean="0"/>
              <a:t>But only if it has been accessed</a:t>
            </a:r>
          </a:p>
          <a:p>
            <a:pPr>
              <a:buFont typeface="Arial" pitchFamily="34" charset="0"/>
              <a:buChar char="•"/>
            </a:pPr>
            <a:r>
              <a:rPr lang="en-US" dirty="0" smtClean="0"/>
              <a:t>If within last 24 hours</a:t>
            </a:r>
          </a:p>
          <a:p>
            <a:endParaRPr lang="en-US" dirty="0" smtClean="0"/>
          </a:p>
          <a:p>
            <a:pPr>
              <a:buFont typeface="Arial" pitchFamily="34" charset="0"/>
              <a:buChar char="•"/>
            </a:pPr>
            <a:endParaRPr lang="en-US" dirty="0"/>
          </a:p>
        </p:txBody>
      </p:sp>
      <p:sp>
        <p:nvSpPr>
          <p:cNvPr id="4" name="TextBox 3"/>
          <p:cNvSpPr txBox="1"/>
          <p:nvPr/>
        </p:nvSpPr>
        <p:spPr>
          <a:xfrm>
            <a:off x="4800600" y="6367046"/>
            <a:ext cx="4495800" cy="338554"/>
          </a:xfrm>
          <a:prstGeom prst="rect">
            <a:avLst/>
          </a:prstGeom>
          <a:noFill/>
          <a:scene3d>
            <a:camera prst="orthographicFront">
              <a:rot lat="0" lon="0" rev="0"/>
            </a:camera>
            <a:lightRig rig="threePt" dir="t"/>
          </a:scene3d>
        </p:spPr>
        <p:txBody>
          <a:bodyPr wrap="square" rtlCol="0">
            <a:spAutoFit/>
          </a:bodyPr>
          <a:lstStyle/>
          <a:p>
            <a:r>
              <a:rPr lang="en-US" sz="1600" dirty="0" smtClean="0"/>
              <a:t>Number of hospitals</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4572000"/>
            <a:ext cx="7620000" cy="1600200"/>
          </a:xfrm>
        </p:spPr>
        <p:txBody>
          <a:bodyPr>
            <a:normAutofit/>
          </a:bodyPr>
          <a:lstStyle/>
          <a:p>
            <a:r>
              <a:rPr lang="en-US" dirty="0" smtClean="0">
                <a:solidFill>
                  <a:schemeClr val="tx1"/>
                </a:solidFill>
              </a:rPr>
              <a:t>Device-associated Rates/Ratios</a:t>
            </a:r>
            <a:endParaRPr lang="en-US" dirty="0">
              <a:solidFill>
                <a:schemeClr val="tx1"/>
              </a:solidFill>
            </a:endParaRPr>
          </a:p>
        </p:txBody>
      </p:sp>
      <p:pic>
        <p:nvPicPr>
          <p:cNvPr id="276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533400"/>
            <a:ext cx="8650600"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76400" y="2667000"/>
            <a:ext cx="5257800" cy="18764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Oval 5"/>
          <p:cNvSpPr/>
          <p:nvPr/>
        </p:nvSpPr>
        <p:spPr>
          <a:xfrm>
            <a:off x="3356548" y="1143000"/>
            <a:ext cx="1981200" cy="609600"/>
          </a:xfrm>
          <a:prstGeom prst="ellipse">
            <a:avLst/>
          </a:prstGeom>
          <a:noFill/>
          <a:ln w="22225">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558897" y="3300405"/>
            <a:ext cx="1981200" cy="609600"/>
          </a:xfrm>
          <a:prstGeom prst="ellipse">
            <a:avLst/>
          </a:prstGeom>
          <a:noFill/>
          <a:ln w="22225">
            <a:solidFill>
              <a:srgbClr val="FF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61864296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cstate="print"/>
          <a:srcRect/>
          <a:stretch>
            <a:fillRect/>
          </a:stretch>
        </p:blipFill>
        <p:spPr bwMode="auto">
          <a:xfrm>
            <a:off x="457200" y="249238"/>
            <a:ext cx="6096000" cy="4360862"/>
          </a:xfrm>
          <a:prstGeom prst="rect">
            <a:avLst/>
          </a:prstGeom>
          <a:noFill/>
          <a:ln w="9525">
            <a:noFill/>
            <a:miter lim="800000"/>
            <a:headEnd/>
            <a:tailEnd/>
          </a:ln>
        </p:spPr>
      </p:pic>
      <p:pic>
        <p:nvPicPr>
          <p:cNvPr id="71683" name="Picture 4"/>
          <p:cNvPicPr>
            <a:picLocks noChangeAspect="1" noChangeArrowheads="1"/>
          </p:cNvPicPr>
          <p:nvPr/>
        </p:nvPicPr>
        <p:blipFill>
          <a:blip r:embed="rId4" cstate="print"/>
          <a:srcRect/>
          <a:stretch>
            <a:fillRect/>
          </a:stretch>
        </p:blipFill>
        <p:spPr bwMode="auto">
          <a:xfrm>
            <a:off x="457200" y="4648200"/>
            <a:ext cx="6213475" cy="2209800"/>
          </a:xfrm>
          <a:prstGeom prst="rect">
            <a:avLst/>
          </a:prstGeom>
          <a:noFill/>
          <a:ln w="9525">
            <a:noFill/>
            <a:miter lim="800000"/>
            <a:headEnd/>
            <a:tailEnd/>
          </a:ln>
        </p:spPr>
      </p:pic>
      <p:sp>
        <p:nvSpPr>
          <p:cNvPr id="5" name="Rectangle 4"/>
          <p:cNvSpPr/>
          <p:nvPr/>
        </p:nvSpPr>
        <p:spPr>
          <a:xfrm>
            <a:off x="5029200" y="1447800"/>
            <a:ext cx="3810000" cy="1447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Different data collection methods will produce significantly </a:t>
            </a:r>
            <a:r>
              <a:rPr lang="en-US" b="1" u="sng" dirty="0">
                <a:solidFill>
                  <a:schemeClr val="tx1"/>
                </a:solidFill>
              </a:rPr>
              <a:t>different rates</a:t>
            </a:r>
            <a:r>
              <a:rPr lang="en-US" b="1" dirty="0">
                <a:solidFill>
                  <a:schemeClr val="tx1"/>
                </a:solidFill>
              </a:rPr>
              <a:t>!</a:t>
            </a:r>
          </a:p>
        </p:txBody>
      </p:sp>
      <p:sp>
        <p:nvSpPr>
          <p:cNvPr id="6" name="Rectangle 5"/>
          <p:cNvSpPr/>
          <p:nvPr/>
        </p:nvSpPr>
        <p:spPr>
          <a:xfrm>
            <a:off x="6353628" y="5334000"/>
            <a:ext cx="2971800" cy="1015663"/>
          </a:xfrm>
          <a:prstGeom prst="rect">
            <a:avLst/>
          </a:prstGeom>
          <a:noFill/>
        </p:spPr>
        <p:txBody>
          <a:bodyPr>
            <a:spAutoFit/>
          </a:bodyPr>
          <a:lstStyle/>
          <a:p>
            <a:pPr algn="ctr">
              <a:defRPr/>
            </a:pP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Collection of clabsi denominators</a:t>
            </a:r>
          </a:p>
        </p:txBody>
      </p:sp>
      <p:pic>
        <p:nvPicPr>
          <p:cNvPr id="2051" name="Picture 3"/>
          <p:cNvPicPr>
            <a:picLocks noChangeAspect="1" noChangeArrowheads="1"/>
          </p:cNvPicPr>
          <p:nvPr/>
        </p:nvPicPr>
        <p:blipFill>
          <a:blip r:embed="rId5" cstate="print"/>
          <a:srcRect/>
          <a:stretch>
            <a:fillRect/>
          </a:stretch>
        </p:blipFill>
        <p:spPr bwMode="auto">
          <a:xfrm>
            <a:off x="2686050" y="2900363"/>
            <a:ext cx="3771900" cy="1057275"/>
          </a:xfrm>
          <a:prstGeom prst="rect">
            <a:avLst/>
          </a:prstGeom>
          <a:noFill/>
          <a:ln w="9525">
            <a:noFill/>
            <a:miter lim="800000"/>
            <a:headEnd/>
            <a:tailEnd/>
          </a:ln>
        </p:spPr>
      </p:pic>
      <p:cxnSp>
        <p:nvCxnSpPr>
          <p:cNvPr id="9" name="Straight Arrow Connector 8"/>
          <p:cNvCxnSpPr>
            <a:stCxn id="2051" idx="2"/>
          </p:cNvCxnSpPr>
          <p:nvPr/>
        </p:nvCxnSpPr>
        <p:spPr>
          <a:xfrm rot="5400000">
            <a:off x="2359819" y="3731419"/>
            <a:ext cx="1985962" cy="24384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 name="Picture 4"/>
          <p:cNvPicPr>
            <a:picLocks noChangeAspect="1" noChangeArrowheads="1"/>
          </p:cNvPicPr>
          <p:nvPr/>
        </p:nvPicPr>
        <p:blipFill>
          <a:blip r:embed="rId6" cstate="print"/>
          <a:srcRect/>
          <a:stretch>
            <a:fillRect/>
          </a:stretch>
        </p:blipFill>
        <p:spPr bwMode="auto">
          <a:xfrm>
            <a:off x="1600200" y="3200400"/>
            <a:ext cx="3200400" cy="1057275"/>
          </a:xfrm>
          <a:prstGeom prst="rect">
            <a:avLst/>
          </a:prstGeom>
          <a:noFill/>
          <a:ln w="9525">
            <a:noFill/>
            <a:miter lim="800000"/>
            <a:headEnd/>
            <a:tailEnd/>
          </a:ln>
        </p:spPr>
      </p:pic>
      <p:cxnSp>
        <p:nvCxnSpPr>
          <p:cNvPr id="11" name="Straight Arrow Connector 10"/>
          <p:cNvCxnSpPr/>
          <p:nvPr/>
        </p:nvCxnSpPr>
        <p:spPr>
          <a:xfrm rot="5400000">
            <a:off x="2324101" y="5143500"/>
            <a:ext cx="1600200" cy="3175"/>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3" name="Picture 5"/>
          <p:cNvPicPr>
            <a:picLocks noChangeAspect="1" noChangeArrowheads="1"/>
          </p:cNvPicPr>
          <p:nvPr/>
        </p:nvPicPr>
        <p:blipFill>
          <a:blip r:embed="rId7" cstate="print"/>
          <a:srcRect/>
          <a:stretch>
            <a:fillRect/>
          </a:stretch>
        </p:blipFill>
        <p:spPr bwMode="auto">
          <a:xfrm>
            <a:off x="2971800" y="2900363"/>
            <a:ext cx="3200400" cy="1057275"/>
          </a:xfrm>
          <a:prstGeom prst="rect">
            <a:avLst/>
          </a:prstGeom>
          <a:noFill/>
          <a:ln w="9525">
            <a:noFill/>
            <a:miter lim="800000"/>
            <a:headEnd/>
            <a:tailEnd/>
          </a:ln>
        </p:spPr>
      </p:pic>
      <p:cxnSp>
        <p:nvCxnSpPr>
          <p:cNvPr id="15" name="Straight Arrow Connector 14"/>
          <p:cNvCxnSpPr/>
          <p:nvPr/>
        </p:nvCxnSpPr>
        <p:spPr>
          <a:xfrm rot="16200000" flipH="1">
            <a:off x="3658394" y="4877594"/>
            <a:ext cx="1981200" cy="150812"/>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054" idx="2"/>
          </p:cNvCxnSpPr>
          <p:nvPr/>
        </p:nvCxnSpPr>
        <p:spPr>
          <a:xfrm rot="16200000" flipH="1">
            <a:off x="3005137" y="3233738"/>
            <a:ext cx="2295525" cy="32766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4" name="Picture 6"/>
          <p:cNvPicPr>
            <a:picLocks noChangeAspect="1" noChangeArrowheads="1"/>
          </p:cNvPicPr>
          <p:nvPr/>
        </p:nvPicPr>
        <p:blipFill>
          <a:blip r:embed="rId8" cstate="print"/>
          <a:srcRect/>
          <a:stretch>
            <a:fillRect/>
          </a:stretch>
        </p:blipFill>
        <p:spPr bwMode="auto">
          <a:xfrm>
            <a:off x="914400" y="2667000"/>
            <a:ext cx="3200400" cy="1057275"/>
          </a:xfrm>
          <a:prstGeom prst="rect">
            <a:avLst/>
          </a:prstGeom>
          <a:solidFill>
            <a:schemeClr val="bg1"/>
          </a:solidFill>
          <a:ln w="9525">
            <a:noFill/>
            <a:miter lim="800000"/>
            <a:headEnd/>
            <a:tailEnd/>
          </a:ln>
        </p:spPr>
      </p:pic>
    </p:spTree>
    <p:extLst>
      <p:ext uri="{BB962C8B-B14F-4D97-AF65-F5344CB8AC3E}">
        <p14:creationId xmlns="" xmlns:p14="http://schemas.microsoft.com/office/powerpoint/2010/main" val="38925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053"/>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5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2054"/>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52400" y="762000"/>
          <a:ext cx="8610600" cy="5943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914400"/>
          </a:xfrm>
        </p:spPr>
        <p:txBody>
          <a:bodyPr>
            <a:normAutofit/>
          </a:bodyPr>
          <a:lstStyle/>
          <a:p>
            <a:r>
              <a:rPr lang="en-US" sz="4000" dirty="0" smtClean="0">
                <a:solidFill>
                  <a:schemeClr val="tx1"/>
                </a:solidFill>
              </a:rPr>
              <a:t>Electronic Collection of Denominators</a:t>
            </a:r>
            <a:endParaRPr lang="en-US" sz="4000" dirty="0">
              <a:solidFill>
                <a:schemeClr val="tx1"/>
              </a:solidFill>
            </a:endParaRPr>
          </a:p>
        </p:txBody>
      </p:sp>
      <p:sp>
        <p:nvSpPr>
          <p:cNvPr id="4" name="Flowchart: Multidocument 3"/>
          <p:cNvSpPr/>
          <p:nvPr/>
        </p:nvSpPr>
        <p:spPr>
          <a:xfrm>
            <a:off x="304800" y="1295400"/>
            <a:ext cx="5715000" cy="5029200"/>
          </a:xfrm>
          <a:prstGeom prst="flowChartMultidocument">
            <a:avLst/>
          </a:prstGeom>
          <a:solidFill>
            <a:schemeClr val="bg1">
              <a:lumMod val="85000"/>
            </a:schemeClr>
          </a:solidFill>
          <a:ln w="22225">
            <a:solidFill>
              <a:srgbClr val="C00000"/>
            </a:solidFill>
            <a:prstDash val="solid"/>
          </a:ln>
          <a:effectLst>
            <a:outerShdw blurRad="50800" dist="330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tx1"/>
                </a:solidFill>
              </a:rPr>
              <a:t>When denominator data are available from electronic databases (e.g., ventilator days from respiratory therapy), these sources may be used as long as the counts are not substantially different (+/- 5%) from manually collected counts.</a:t>
            </a:r>
            <a:endParaRPr lang="en-US" sz="2200" b="1" dirty="0">
              <a:solidFill>
                <a:schemeClr val="tx1"/>
              </a:solidFill>
            </a:endParaRPr>
          </a:p>
        </p:txBody>
      </p:sp>
      <p:pic>
        <p:nvPicPr>
          <p:cNvPr id="36866" name="Picture 2" descr="C:\Program Files\Microsoft Office\MEDIA\CAGCAT10\j0205582.wmf"/>
          <p:cNvPicPr>
            <a:picLocks noChangeAspect="1" noChangeArrowheads="1"/>
          </p:cNvPicPr>
          <p:nvPr/>
        </p:nvPicPr>
        <p:blipFill>
          <a:blip r:embed="rId3" cstate="print"/>
          <a:srcRect/>
          <a:stretch>
            <a:fillRect/>
          </a:stretch>
        </p:blipFill>
        <p:spPr bwMode="auto">
          <a:xfrm>
            <a:off x="5706563" y="3429000"/>
            <a:ext cx="3437437" cy="3154375"/>
          </a:xfrm>
          <a:prstGeom prst="rect">
            <a:avLst/>
          </a:prstGeom>
          <a:noFill/>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0"/>
            <a:ext cx="7772400" cy="1200329"/>
          </a:xfrm>
          <a:prstGeom prst="rect">
            <a:avLst/>
          </a:prstGeom>
          <a:noFill/>
        </p:spPr>
        <p:txBody>
          <a:bodyPr wrap="square" rtlCol="0">
            <a:spAutoFit/>
          </a:bodyPr>
          <a:lstStyle/>
          <a:p>
            <a:r>
              <a:rPr lang="en-US" sz="3600" dirty="0" smtClean="0"/>
              <a:t>Are peripheral IVs counted as central lines?</a:t>
            </a:r>
            <a:endParaRPr lang="en-US" sz="3600" dirty="0"/>
          </a:p>
        </p:txBody>
      </p:sp>
      <p:sp>
        <p:nvSpPr>
          <p:cNvPr id="3" name="TextBox 2"/>
          <p:cNvSpPr txBox="1"/>
          <p:nvPr/>
        </p:nvSpPr>
        <p:spPr>
          <a:xfrm>
            <a:off x="762000" y="3733800"/>
            <a:ext cx="4114800" cy="1077218"/>
          </a:xfrm>
          <a:prstGeom prst="rect">
            <a:avLst/>
          </a:prstGeom>
          <a:noFill/>
        </p:spPr>
        <p:txBody>
          <a:bodyPr wrap="square" rtlCol="0">
            <a:spAutoFit/>
          </a:bodyPr>
          <a:lstStyle/>
          <a:p>
            <a:r>
              <a:rPr lang="en-US" sz="3200" b="1" dirty="0" smtClean="0">
                <a:solidFill>
                  <a:srgbClr val="FF0000"/>
                </a:solidFill>
              </a:rPr>
              <a:t>No</a:t>
            </a:r>
            <a:r>
              <a:rPr lang="en-US" sz="3200" dirty="0" smtClean="0"/>
              <a:t> – 100% answered correctly</a:t>
            </a:r>
            <a:endParaRPr lang="en-US" sz="3200" dirty="0"/>
          </a:p>
        </p:txBody>
      </p:sp>
      <p:pic>
        <p:nvPicPr>
          <p:cNvPr id="1027" name="Picture 3" descr="C:\Documents and Settings\Mary Andrus\Local Settings\Temporary Internet Files\Content.IE5\RYMHG0XT\MC900434766[1].png"/>
          <p:cNvPicPr>
            <a:picLocks noChangeAspect="1" noChangeArrowheads="1"/>
          </p:cNvPicPr>
          <p:nvPr/>
        </p:nvPicPr>
        <p:blipFill>
          <a:blip r:embed="rId2" cstate="print"/>
          <a:srcRect/>
          <a:stretch>
            <a:fillRect/>
          </a:stretch>
        </p:blipFill>
        <p:spPr bwMode="auto">
          <a:xfrm>
            <a:off x="4800600" y="2133600"/>
            <a:ext cx="4038314" cy="4038314"/>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57200" y="609600"/>
          <a:ext cx="83820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562600" y="2057400"/>
            <a:ext cx="2971800" cy="2585323"/>
          </a:xfrm>
          <a:prstGeom prst="rect">
            <a:avLst/>
          </a:prstGeom>
          <a:noFill/>
        </p:spPr>
        <p:txBody>
          <a:bodyPr wrap="square" rtlCol="0">
            <a:spAutoFit/>
          </a:bodyPr>
          <a:lstStyle/>
          <a:p>
            <a:r>
              <a:rPr lang="en-US" dirty="0" smtClean="0"/>
              <a:t>Other staff involved:</a:t>
            </a:r>
          </a:p>
          <a:p>
            <a:pPr>
              <a:buFont typeface="Arial" pitchFamily="34" charset="0"/>
              <a:buChar char="•"/>
            </a:pPr>
            <a:r>
              <a:rPr lang="en-US" dirty="0" smtClean="0"/>
              <a:t>NHSN</a:t>
            </a:r>
          </a:p>
          <a:p>
            <a:pPr>
              <a:buFont typeface="Arial" pitchFamily="34" charset="0"/>
              <a:buChar char="•"/>
            </a:pPr>
            <a:r>
              <a:rPr lang="en-US" dirty="0" smtClean="0"/>
              <a:t>ICU Directors</a:t>
            </a:r>
          </a:p>
          <a:p>
            <a:pPr>
              <a:buFont typeface="Arial" pitchFamily="34" charset="0"/>
              <a:buChar char="•"/>
            </a:pPr>
            <a:r>
              <a:rPr lang="en-US" dirty="0" smtClean="0"/>
              <a:t>Pathologists</a:t>
            </a:r>
          </a:p>
          <a:p>
            <a:pPr>
              <a:buFont typeface="Arial" pitchFamily="34" charset="0"/>
              <a:buChar char="•"/>
            </a:pPr>
            <a:r>
              <a:rPr lang="en-US" dirty="0" err="1" smtClean="0"/>
              <a:t>MedMined</a:t>
            </a:r>
            <a:endParaRPr lang="en-US" dirty="0" smtClean="0"/>
          </a:p>
          <a:p>
            <a:pPr>
              <a:buFont typeface="Arial" pitchFamily="34" charset="0"/>
              <a:buChar char="•"/>
            </a:pPr>
            <a:r>
              <a:rPr lang="en-US" dirty="0" err="1" smtClean="0"/>
              <a:t>DiCON</a:t>
            </a:r>
            <a:r>
              <a:rPr lang="en-US" dirty="0" smtClean="0"/>
              <a:t> consulting</a:t>
            </a:r>
          </a:p>
          <a:p>
            <a:pPr>
              <a:buFont typeface="Arial" pitchFamily="34" charset="0"/>
              <a:buChar char="•"/>
            </a:pPr>
            <a:r>
              <a:rPr lang="en-US" dirty="0" smtClean="0"/>
              <a:t>Quality improvement</a:t>
            </a:r>
          </a:p>
          <a:p>
            <a:pPr>
              <a:buFont typeface="Arial" pitchFamily="34" charset="0"/>
              <a:buChar char="•"/>
            </a:pPr>
            <a:r>
              <a:rPr lang="en-US" dirty="0" smtClean="0"/>
              <a:t>Physicians</a:t>
            </a:r>
          </a:p>
          <a:p>
            <a:pPr>
              <a:buFont typeface="Arial" pitchFamily="34" charset="0"/>
              <a:buChar char="•"/>
            </a:pPr>
            <a:r>
              <a:rPr lang="en-US" dirty="0" smtClean="0"/>
              <a:t>Clinical nurse specialists</a:t>
            </a:r>
            <a:endParaRPr lang="en-US" dirty="0"/>
          </a:p>
        </p:txBody>
      </p:sp>
      <p:sp>
        <p:nvSpPr>
          <p:cNvPr id="4" name="TextBox 3"/>
          <p:cNvSpPr txBox="1"/>
          <p:nvPr/>
        </p:nvSpPr>
        <p:spPr>
          <a:xfrm>
            <a:off x="4419600" y="6172200"/>
            <a:ext cx="4495800" cy="338554"/>
          </a:xfrm>
          <a:prstGeom prst="rect">
            <a:avLst/>
          </a:prstGeom>
          <a:noFill/>
          <a:scene3d>
            <a:camera prst="orthographicFront">
              <a:rot lat="0" lon="0" rev="0"/>
            </a:camera>
            <a:lightRig rig="threePt" dir="t"/>
          </a:scene3d>
        </p:spPr>
        <p:txBody>
          <a:bodyPr wrap="square" rtlCol="0">
            <a:spAutoFit/>
          </a:bodyPr>
          <a:lstStyle/>
          <a:p>
            <a:r>
              <a:rPr lang="en-US" sz="1600" dirty="0" smtClean="0"/>
              <a:t>Number of hospitals</a:t>
            </a:r>
            <a:endParaRPr lang="en-US" sz="16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381000" y="762000"/>
          <a:ext cx="8305800" cy="5715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57200" y="838200"/>
          <a:ext cx="81534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334000" y="6290846"/>
            <a:ext cx="4495800" cy="338554"/>
          </a:xfrm>
          <a:prstGeom prst="rect">
            <a:avLst/>
          </a:prstGeom>
          <a:noFill/>
          <a:scene3d>
            <a:camera prst="orthographicFront">
              <a:rot lat="0" lon="0" rev="0"/>
            </a:camera>
            <a:lightRig rig="threePt" dir="t"/>
          </a:scene3d>
        </p:spPr>
        <p:txBody>
          <a:bodyPr wrap="square" rtlCol="0">
            <a:spAutoFit/>
          </a:bodyPr>
          <a:lstStyle/>
          <a:p>
            <a:r>
              <a:rPr lang="en-US" sz="1600" dirty="0" smtClean="0"/>
              <a:t>Number of hospitals</a:t>
            </a:r>
            <a:endParaRPr lang="en-US" sz="16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81000" y="685800"/>
          <a:ext cx="822960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181600" y="6400800"/>
            <a:ext cx="4495800" cy="338554"/>
          </a:xfrm>
          <a:prstGeom prst="rect">
            <a:avLst/>
          </a:prstGeom>
          <a:noFill/>
          <a:scene3d>
            <a:camera prst="orthographicFront">
              <a:rot lat="0" lon="0" rev="0"/>
            </a:camera>
            <a:lightRig rig="threePt" dir="t"/>
          </a:scene3d>
        </p:spPr>
        <p:txBody>
          <a:bodyPr wrap="square" rtlCol="0">
            <a:spAutoFit/>
          </a:bodyPr>
          <a:lstStyle/>
          <a:p>
            <a:r>
              <a:rPr lang="en-US" sz="1600" dirty="0" smtClean="0"/>
              <a:t>Number of hospitals</a:t>
            </a:r>
            <a:endParaRPr lang="en-US" sz="16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Discussion</a:t>
            </a:r>
            <a:endParaRPr lang="en-US" dirty="0"/>
          </a:p>
        </p:txBody>
      </p:sp>
      <p:sp>
        <p:nvSpPr>
          <p:cNvPr id="3" name="Content Placeholder 2"/>
          <p:cNvSpPr>
            <a:spLocks noGrp="1"/>
          </p:cNvSpPr>
          <p:nvPr>
            <p:ph idx="1"/>
          </p:nvPr>
        </p:nvSpPr>
        <p:spPr>
          <a:xfrm>
            <a:off x="457200" y="1828800"/>
            <a:ext cx="8305800" cy="4745736"/>
          </a:xfrm>
        </p:spPr>
        <p:txBody>
          <a:bodyPr>
            <a:normAutofit fontScale="92500" lnSpcReduction="10000"/>
          </a:bodyPr>
          <a:lstStyle/>
          <a:p>
            <a:r>
              <a:rPr lang="en-US" dirty="0" smtClean="0"/>
              <a:t>Great job applying the surveillance definitions!</a:t>
            </a:r>
          </a:p>
          <a:p>
            <a:pPr lvl="1"/>
            <a:r>
              <a:rPr lang="en-US" dirty="0" smtClean="0"/>
              <a:t>Celebrate and promote your success</a:t>
            </a:r>
          </a:p>
          <a:p>
            <a:r>
              <a:rPr lang="en-US" dirty="0" smtClean="0"/>
              <a:t>Areas for improvement</a:t>
            </a:r>
          </a:p>
          <a:p>
            <a:pPr lvl="1"/>
            <a:r>
              <a:rPr lang="en-US" dirty="0" smtClean="0"/>
              <a:t>Denominator data collection</a:t>
            </a:r>
          </a:p>
          <a:p>
            <a:pPr lvl="1"/>
            <a:r>
              <a:rPr lang="en-US" dirty="0" smtClean="0"/>
              <a:t>Quality assurance</a:t>
            </a:r>
          </a:p>
          <a:p>
            <a:pPr lvl="1"/>
            <a:r>
              <a:rPr lang="en-US" dirty="0" smtClean="0"/>
              <a:t>Continued education</a:t>
            </a:r>
          </a:p>
          <a:p>
            <a:r>
              <a:rPr lang="en-US" dirty="0" smtClean="0"/>
              <a:t>Quarterly reporting reminders</a:t>
            </a:r>
          </a:p>
          <a:p>
            <a:pPr lvl="1"/>
            <a:r>
              <a:rPr lang="en-US" dirty="0" smtClean="0"/>
              <a:t>Monthly reporting plan essential!</a:t>
            </a:r>
          </a:p>
          <a:p>
            <a:pPr lvl="1"/>
            <a:r>
              <a:rPr lang="en-US" dirty="0" smtClean="0"/>
              <a:t>Update NHSN (and VDH) about changes to unit composition</a:t>
            </a:r>
          </a:p>
          <a:p>
            <a:pPr lvl="1"/>
            <a:r>
              <a:rPr lang="en-US" dirty="0" smtClean="0"/>
              <a:t>www.vdh.virginia.gov/Epidemiology/Surveillance/HAI/haireport.htm</a:t>
            </a:r>
          </a:p>
          <a:p>
            <a:pPr>
              <a:buNone/>
            </a:pPr>
            <a:endParaRPr lang="en-US" dirty="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Discussion (cont’d)</a:t>
            </a:r>
            <a:endParaRPr lang="en-US" dirty="0"/>
          </a:p>
        </p:txBody>
      </p:sp>
      <p:sp>
        <p:nvSpPr>
          <p:cNvPr id="3" name="Content Placeholder 2"/>
          <p:cNvSpPr>
            <a:spLocks noGrp="1"/>
          </p:cNvSpPr>
          <p:nvPr>
            <p:ph idx="1"/>
          </p:nvPr>
        </p:nvSpPr>
        <p:spPr>
          <a:xfrm>
            <a:off x="457200" y="1905000"/>
            <a:ext cx="8229600" cy="4669536"/>
          </a:xfrm>
        </p:spPr>
        <p:txBody>
          <a:bodyPr>
            <a:normAutofit/>
          </a:bodyPr>
          <a:lstStyle/>
          <a:p>
            <a:r>
              <a:rPr lang="en-US" dirty="0" smtClean="0"/>
              <a:t>Limitations of project</a:t>
            </a:r>
          </a:p>
          <a:p>
            <a:pPr lvl="1"/>
            <a:r>
              <a:rPr lang="en-US" dirty="0" smtClean="0"/>
              <a:t>Audited ½ hospitals, took sample of blood cultures</a:t>
            </a:r>
          </a:p>
          <a:p>
            <a:pPr lvl="2"/>
            <a:r>
              <a:rPr lang="en-US" dirty="0" smtClean="0"/>
              <a:t>Unable to quantify total number of CLABSIs in the entire state</a:t>
            </a:r>
          </a:p>
          <a:p>
            <a:pPr lvl="2"/>
            <a:r>
              <a:rPr lang="en-US" dirty="0" smtClean="0"/>
              <a:t>May have missed some under-reporting issues</a:t>
            </a:r>
          </a:p>
          <a:p>
            <a:r>
              <a:rPr lang="en-US" dirty="0" smtClean="0"/>
              <a:t>How has this project impacted you?</a:t>
            </a:r>
          </a:p>
          <a:p>
            <a:pPr lvl="1"/>
            <a:r>
              <a:rPr lang="en-US" dirty="0" smtClean="0"/>
              <a:t>Increased confidence in standardization and quality of data?</a:t>
            </a:r>
          </a:p>
          <a:p>
            <a:pPr lvl="1"/>
            <a:r>
              <a:rPr lang="en-US" dirty="0" smtClean="0"/>
              <a:t>Changes to data collection, quality assurance methods, or educational strategies?</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dirty="0" smtClean="0"/>
              <a:t>Next Steps</a:t>
            </a:r>
            <a:endParaRPr lang="en-US" dirty="0"/>
          </a:p>
        </p:txBody>
      </p:sp>
      <p:sp>
        <p:nvSpPr>
          <p:cNvPr id="3" name="Content Placeholder 2"/>
          <p:cNvSpPr>
            <a:spLocks noGrp="1"/>
          </p:cNvSpPr>
          <p:nvPr>
            <p:ph idx="1"/>
          </p:nvPr>
        </p:nvSpPr>
        <p:spPr>
          <a:xfrm>
            <a:off x="457200" y="1447800"/>
            <a:ext cx="8229600" cy="5126736"/>
          </a:xfrm>
        </p:spPr>
        <p:txBody>
          <a:bodyPr>
            <a:normAutofit lnSpcReduction="10000"/>
          </a:bodyPr>
          <a:lstStyle/>
          <a:p>
            <a:r>
              <a:rPr lang="en-US" dirty="0" smtClean="0"/>
              <a:t>Public reporting</a:t>
            </a:r>
          </a:p>
          <a:p>
            <a:pPr lvl="1"/>
            <a:r>
              <a:rPr lang="en-US" dirty="0" smtClean="0"/>
              <a:t>Proposed additions to state reporting regulations</a:t>
            </a:r>
          </a:p>
          <a:p>
            <a:pPr lvl="1"/>
            <a:r>
              <a:rPr lang="en-US" dirty="0" smtClean="0"/>
              <a:t>CMS – CLABSI in NICU, PICU</a:t>
            </a:r>
          </a:p>
          <a:p>
            <a:r>
              <a:rPr lang="en-US" dirty="0" smtClean="0"/>
              <a:t>Publish VDH report on CLABSI audit project</a:t>
            </a:r>
          </a:p>
          <a:p>
            <a:r>
              <a:rPr lang="en-US" dirty="0" smtClean="0"/>
              <a:t>Presentation of CLABSI data in quarterly reports?</a:t>
            </a:r>
          </a:p>
          <a:p>
            <a:pPr lvl="1"/>
            <a:r>
              <a:rPr lang="en-US" dirty="0" smtClean="0"/>
              <a:t>More analyses by unit?</a:t>
            </a:r>
          </a:p>
          <a:p>
            <a:pPr lvl="1"/>
            <a:r>
              <a:rPr lang="en-US" dirty="0" smtClean="0"/>
              <a:t>Transition to use of SIR?</a:t>
            </a:r>
          </a:p>
          <a:p>
            <a:r>
              <a:rPr lang="en-US" dirty="0" smtClean="0"/>
              <a:t>VDH/APIC conference 11/10/11 (Richmond)</a:t>
            </a:r>
          </a:p>
          <a:p>
            <a:pPr lvl="1"/>
            <a:r>
              <a:rPr lang="en-US" dirty="0" smtClean="0"/>
              <a:t>More about quality assurance using NHSN, </a:t>
            </a:r>
          </a:p>
          <a:p>
            <a:pPr lvl="1">
              <a:buNone/>
            </a:pPr>
            <a:r>
              <a:rPr lang="en-US" dirty="0" smtClean="0"/>
              <a:t>	data analysis, and presentation</a:t>
            </a:r>
          </a:p>
          <a:p>
            <a:r>
              <a:rPr lang="en-US" dirty="0" smtClean="0"/>
              <a:t>NHSN denominator simplification project</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066800"/>
          </a:xfrm>
        </p:spPr>
        <p:txBody>
          <a:bodyPr/>
          <a:lstStyle/>
          <a:p>
            <a:r>
              <a:rPr lang="en-US" dirty="0" smtClean="0"/>
              <a:t>Thank You!</a:t>
            </a:r>
            <a:endParaRPr lang="en-US" dirty="0"/>
          </a:p>
        </p:txBody>
      </p:sp>
      <p:sp>
        <p:nvSpPr>
          <p:cNvPr id="3" name="Content Placeholder 2"/>
          <p:cNvSpPr>
            <a:spLocks noGrp="1"/>
          </p:cNvSpPr>
          <p:nvPr>
            <p:ph idx="1"/>
          </p:nvPr>
        </p:nvSpPr>
        <p:spPr>
          <a:xfrm>
            <a:off x="457200" y="1905000"/>
            <a:ext cx="8229600" cy="4669536"/>
          </a:xfrm>
        </p:spPr>
        <p:txBody>
          <a:bodyPr>
            <a:normAutofit/>
          </a:bodyPr>
          <a:lstStyle/>
          <a:p>
            <a:r>
              <a:rPr lang="en-US" dirty="0" smtClean="0"/>
              <a:t>Participating facilities</a:t>
            </a:r>
          </a:p>
          <a:p>
            <a:r>
              <a:rPr lang="en-US" dirty="0" smtClean="0"/>
              <a:t>VHHA</a:t>
            </a:r>
          </a:p>
          <a:p>
            <a:pPr lvl="1"/>
            <a:r>
              <a:rPr lang="en-US" dirty="0" smtClean="0"/>
              <a:t>Barbara Brown, PhD</a:t>
            </a:r>
          </a:p>
          <a:p>
            <a:r>
              <a:rPr lang="en-US" dirty="0" smtClean="0"/>
              <a:t>Data validation specialists</a:t>
            </a:r>
          </a:p>
          <a:p>
            <a:pPr lvl="1"/>
            <a:r>
              <a:rPr lang="en-US" dirty="0" smtClean="0"/>
              <a:t>Jeanette Daniel, RN, CIC</a:t>
            </a:r>
          </a:p>
          <a:p>
            <a:pPr lvl="1"/>
            <a:r>
              <a:rPr lang="en-US" dirty="0" smtClean="0"/>
              <a:t>Bonnie Harris, RN, CIC</a:t>
            </a:r>
          </a:p>
          <a:p>
            <a:pPr lvl="1"/>
            <a:r>
              <a:rPr lang="en-US" dirty="0" smtClean="0"/>
              <a:t>Carol Jamerson, RN, BSN, CIC</a:t>
            </a:r>
          </a:p>
          <a:p>
            <a:pPr lvl="1"/>
            <a:r>
              <a:rPr lang="en-US" dirty="0" smtClean="0"/>
              <a:t>Loretta Reardon, RN, CIC</a:t>
            </a:r>
          </a:p>
          <a:p>
            <a:r>
              <a:rPr lang="en-US" dirty="0" smtClean="0"/>
              <a:t>APIC-VA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rcRect l="25475" t="17966" r="23907" b="5833"/>
          <a:stretch>
            <a:fillRect/>
          </a:stretch>
        </p:blipFill>
        <p:spPr>
          <a:xfrm>
            <a:off x="1752600" y="76200"/>
            <a:ext cx="5486400" cy="6607423"/>
          </a:xfrm>
          <a:prstGeom prst="rect">
            <a:avLst/>
          </a:prstGeom>
          <a:ln>
            <a:solidFill>
              <a:schemeClr val="accent1"/>
            </a:solid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33400"/>
            <a:ext cx="7772400" cy="2514600"/>
          </a:xfrm>
        </p:spPr>
        <p:txBody>
          <a:bodyPr>
            <a:normAutofit/>
          </a:bodyPr>
          <a:lstStyle/>
          <a:p>
            <a:r>
              <a:rPr lang="en-US" dirty="0" smtClean="0"/>
              <a:t>Questions?</a:t>
            </a:r>
            <a:br>
              <a:rPr lang="en-US" dirty="0" smtClean="0"/>
            </a:br>
            <a:r>
              <a:rPr lang="en-US" dirty="0" smtClean="0"/>
              <a:t/>
            </a:r>
            <a:br>
              <a:rPr lang="en-US" dirty="0" smtClean="0"/>
            </a:br>
            <a:r>
              <a:rPr lang="en-US" dirty="0" smtClean="0"/>
              <a:t>Contact the VDH HAI Program</a:t>
            </a:r>
            <a:endParaRPr lang="en-US" dirty="0"/>
          </a:p>
        </p:txBody>
      </p:sp>
      <p:sp>
        <p:nvSpPr>
          <p:cNvPr id="5" name="Subtitle 4"/>
          <p:cNvSpPr>
            <a:spLocks noGrp="1"/>
          </p:cNvSpPr>
          <p:nvPr>
            <p:ph type="subTitle" idx="1"/>
          </p:nvPr>
        </p:nvSpPr>
        <p:spPr>
          <a:xfrm>
            <a:off x="304800" y="4191000"/>
            <a:ext cx="8229600" cy="2362200"/>
          </a:xfrm>
        </p:spPr>
        <p:txBody>
          <a:bodyPr>
            <a:normAutofit fontScale="85000" lnSpcReduction="20000"/>
          </a:bodyPr>
          <a:lstStyle/>
          <a:p>
            <a:r>
              <a:rPr lang="en-US" dirty="0" smtClean="0"/>
              <a:t>Program Coordinator </a:t>
            </a:r>
          </a:p>
          <a:p>
            <a:r>
              <a:rPr lang="en-US" dirty="0" smtClean="0">
                <a:hlinkClick r:id="rId2"/>
              </a:rPr>
              <a:t>Andrea.Alvarez@vdh.virginia.gov</a:t>
            </a:r>
            <a:r>
              <a:rPr lang="en-US" dirty="0" smtClean="0"/>
              <a:t> / 804-864-8097</a:t>
            </a:r>
          </a:p>
          <a:p>
            <a:endParaRPr lang="en-US" dirty="0" smtClean="0"/>
          </a:p>
          <a:p>
            <a:r>
              <a:rPr lang="en-US" dirty="0" smtClean="0"/>
              <a:t>Epidemiologist</a:t>
            </a:r>
          </a:p>
          <a:p>
            <a:r>
              <a:rPr lang="en-US" dirty="0" smtClean="0">
                <a:hlinkClick r:id="rId3"/>
              </a:rPr>
              <a:t>Dana.Burshell@vdh.virginia.gov</a:t>
            </a:r>
            <a:r>
              <a:rPr lang="en-US" dirty="0" smtClean="0"/>
              <a:t> / 804-864-7550</a:t>
            </a:r>
          </a:p>
          <a:p>
            <a:endParaRPr lang="en-US" dirty="0" smtClean="0"/>
          </a:p>
          <a:p>
            <a:r>
              <a:rPr lang="en-US" dirty="0" smtClean="0"/>
              <a:t>Nurse Epidemiologist</a:t>
            </a:r>
          </a:p>
          <a:p>
            <a:r>
              <a:rPr lang="en-US" dirty="0" smtClean="0">
                <a:hlinkClick r:id="rId4"/>
              </a:rPr>
              <a:t>Carol.Jamerson@vdh.virginia.gov</a:t>
            </a:r>
            <a:r>
              <a:rPr lang="en-US" dirty="0" smtClean="0"/>
              <a:t> / 804-864-7547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5257800" y="838200"/>
          <a:ext cx="3140075" cy="4064000"/>
        </p:xfrm>
        <a:graphic>
          <a:graphicData uri="http://schemas.openxmlformats.org/presentationml/2006/ole">
            <p:oleObj spid="_x0000_s1026" name="Acrobat Document" r:id="rId4" imgW="5829300" imgH="7543800" progId="AcroExch.Document.7">
              <p:embed/>
            </p:oleObj>
          </a:graphicData>
        </a:graphic>
      </p:graphicFrame>
      <p:graphicFrame>
        <p:nvGraphicFramePr>
          <p:cNvPr id="1028" name="Object 4"/>
          <p:cNvGraphicFramePr>
            <a:graphicFrameLocks noChangeAspect="1"/>
          </p:cNvGraphicFramePr>
          <p:nvPr/>
        </p:nvGraphicFramePr>
        <p:xfrm>
          <a:off x="685800" y="304800"/>
          <a:ext cx="3140075" cy="4064000"/>
        </p:xfrm>
        <a:graphic>
          <a:graphicData uri="http://schemas.openxmlformats.org/presentationml/2006/ole">
            <p:oleObj spid="_x0000_s1027" name="Acrobat Document" r:id="rId5" imgW="5829300" imgH="7543800" progId="AcroExch.Document.7">
              <p:embed/>
            </p:oleObj>
          </a:graphicData>
        </a:graphic>
      </p:graphicFrame>
      <p:sp>
        <p:nvSpPr>
          <p:cNvPr id="7" name="TextBox 6"/>
          <p:cNvSpPr txBox="1"/>
          <p:nvPr/>
        </p:nvSpPr>
        <p:spPr>
          <a:xfrm>
            <a:off x="228600" y="4648200"/>
            <a:ext cx="4724400" cy="1200329"/>
          </a:xfrm>
          <a:prstGeom prst="rect">
            <a:avLst/>
          </a:prstGeom>
          <a:noFill/>
        </p:spPr>
        <p:txBody>
          <a:bodyPr wrap="square" rtlCol="0">
            <a:spAutoFit/>
          </a:bodyPr>
          <a:lstStyle/>
          <a:p>
            <a:pPr algn="ctr"/>
            <a:r>
              <a:rPr lang="en-US" dirty="0" smtClean="0"/>
              <a:t>Virginia standardized infection ratio </a:t>
            </a:r>
          </a:p>
          <a:p>
            <a:pPr algn="ctr"/>
            <a:r>
              <a:rPr lang="en-US" dirty="0" smtClean="0"/>
              <a:t>(SIR) = 0.83</a:t>
            </a:r>
          </a:p>
          <a:p>
            <a:pPr algn="ctr"/>
            <a:r>
              <a:rPr lang="en-US" dirty="0" smtClean="0"/>
              <a:t>17% fewer infections observed than expected</a:t>
            </a:r>
          </a:p>
          <a:p>
            <a:pPr algn="ctr"/>
            <a:r>
              <a:rPr lang="en-US" i="1" dirty="0" smtClean="0"/>
              <a:t>Statistically significant</a:t>
            </a:r>
            <a:endParaRPr lang="en-US" i="1" dirty="0"/>
          </a:p>
        </p:txBody>
      </p:sp>
      <p:sp>
        <p:nvSpPr>
          <p:cNvPr id="8" name="TextBox 7"/>
          <p:cNvSpPr txBox="1"/>
          <p:nvPr/>
        </p:nvSpPr>
        <p:spPr>
          <a:xfrm>
            <a:off x="5257800" y="5105400"/>
            <a:ext cx="3200400" cy="1200329"/>
          </a:xfrm>
          <a:prstGeom prst="rect">
            <a:avLst/>
          </a:prstGeom>
          <a:noFill/>
        </p:spPr>
        <p:txBody>
          <a:bodyPr wrap="square" rtlCol="0">
            <a:spAutoFit/>
          </a:bodyPr>
          <a:lstStyle/>
          <a:p>
            <a:pPr algn="ctr"/>
            <a:r>
              <a:rPr lang="en-US" dirty="0" smtClean="0"/>
              <a:t>Virginia SIR = 0.80</a:t>
            </a:r>
          </a:p>
          <a:p>
            <a:pPr algn="ctr"/>
            <a:r>
              <a:rPr lang="en-US" dirty="0" smtClean="0"/>
              <a:t>20% fewer infections observed than expected</a:t>
            </a:r>
          </a:p>
          <a:p>
            <a:pPr algn="ctr"/>
            <a:r>
              <a:rPr lang="en-US" i="1" dirty="0" smtClean="0"/>
              <a:t>Statistically significant</a:t>
            </a:r>
            <a:endParaRPr lang="en-US"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sz="4000" dirty="0" smtClean="0"/>
              <a:t>Standardized Infection Ratio (SIR)</a:t>
            </a:r>
            <a:endParaRPr lang="en-US" sz="4000" dirty="0"/>
          </a:p>
        </p:txBody>
      </p:sp>
      <p:sp>
        <p:nvSpPr>
          <p:cNvPr id="3" name="Content Placeholder 2"/>
          <p:cNvSpPr>
            <a:spLocks noGrp="1"/>
          </p:cNvSpPr>
          <p:nvPr>
            <p:ph idx="1"/>
          </p:nvPr>
        </p:nvSpPr>
        <p:spPr>
          <a:xfrm>
            <a:off x="457200" y="1676400"/>
            <a:ext cx="8229600" cy="4898136"/>
          </a:xfrm>
        </p:spPr>
        <p:txBody>
          <a:bodyPr/>
          <a:lstStyle/>
          <a:p>
            <a:r>
              <a:rPr lang="en-US" dirty="0" smtClean="0"/>
              <a:t>A summary measure used to track HAIs at a national, state, or local level over time</a:t>
            </a:r>
          </a:p>
          <a:p>
            <a:r>
              <a:rPr lang="en-US" dirty="0" smtClean="0"/>
              <a:t>Adjusts for patients of varying risk within each facility</a:t>
            </a:r>
          </a:p>
          <a:p>
            <a:r>
              <a:rPr lang="en-US" dirty="0" smtClean="0"/>
              <a:t>SIR compares the actual number of HAIs reported to the baseline U.S. experience</a:t>
            </a:r>
          </a:p>
          <a:p>
            <a:r>
              <a:rPr lang="en-US" dirty="0" smtClean="0"/>
              <a:t>An SIR &gt;1.0 indicates that more HAIs were observed than predicted</a:t>
            </a:r>
          </a:p>
          <a:p>
            <a:pPr lvl="1"/>
            <a:r>
              <a:rPr lang="en-US" dirty="0" smtClean="0"/>
              <a:t>Statistical significance testing is important!</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990600"/>
          </a:xfrm>
        </p:spPr>
        <p:txBody>
          <a:bodyPr/>
          <a:lstStyle/>
          <a:p>
            <a:r>
              <a:rPr lang="en-US" sz="4000" dirty="0" smtClean="0"/>
              <a:t>Calculation of SIR</a:t>
            </a:r>
            <a:endParaRPr lang="en-US" sz="4000" dirty="0"/>
          </a:p>
        </p:txBody>
      </p:sp>
      <p:graphicFrame>
        <p:nvGraphicFramePr>
          <p:cNvPr id="4" name="Content Placeholder 3"/>
          <p:cNvGraphicFramePr>
            <a:graphicFrameLocks noGrp="1"/>
          </p:cNvGraphicFramePr>
          <p:nvPr>
            <p:ph idx="1"/>
          </p:nvPr>
        </p:nvGraphicFramePr>
        <p:xfrm>
          <a:off x="838200" y="1447800"/>
          <a:ext cx="7282542" cy="3032760"/>
        </p:xfrm>
        <a:graphic>
          <a:graphicData uri="http://schemas.openxmlformats.org/drawingml/2006/table">
            <a:tbl>
              <a:tblPr firstRow="1" bandRow="1">
                <a:tableStyleId>{5C22544A-7EE6-4342-B048-85BDC9FD1C3A}</a:tableStyleId>
              </a:tblPr>
              <a:tblGrid>
                <a:gridCol w="1295400"/>
                <a:gridCol w="1295400"/>
                <a:gridCol w="870655"/>
                <a:gridCol w="1262945"/>
                <a:gridCol w="1097139"/>
                <a:gridCol w="1461003"/>
              </a:tblGrid>
              <a:tr h="370840">
                <a:tc>
                  <a:txBody>
                    <a:bodyPr/>
                    <a:lstStyle/>
                    <a:p>
                      <a:r>
                        <a:rPr lang="en-US" dirty="0" smtClean="0"/>
                        <a:t>Type of ICU</a:t>
                      </a:r>
                      <a:endParaRPr lang="en-US" dirty="0"/>
                    </a:p>
                  </a:txBody>
                  <a:tcPr/>
                </a:tc>
                <a:tc>
                  <a:txBody>
                    <a:bodyPr/>
                    <a:lstStyle/>
                    <a:p>
                      <a:pPr algn="ctr"/>
                      <a:r>
                        <a:rPr lang="en-US" dirty="0" smtClean="0"/>
                        <a:t># CLABSI</a:t>
                      </a:r>
                      <a:endParaRPr lang="en-US" dirty="0"/>
                    </a:p>
                  </a:txBody>
                  <a:tcPr/>
                </a:tc>
                <a:tc>
                  <a:txBody>
                    <a:bodyPr/>
                    <a:lstStyle/>
                    <a:p>
                      <a:pPr algn="ctr"/>
                      <a:r>
                        <a:rPr lang="en-US" dirty="0" smtClean="0"/>
                        <a:t>#</a:t>
                      </a:r>
                      <a:r>
                        <a:rPr lang="en-US" baseline="0" dirty="0" smtClean="0"/>
                        <a:t> CL Days</a:t>
                      </a:r>
                      <a:endParaRPr lang="en-US" dirty="0"/>
                    </a:p>
                  </a:txBody>
                  <a:tcPr/>
                </a:tc>
                <a:tc>
                  <a:txBody>
                    <a:bodyPr/>
                    <a:lstStyle/>
                    <a:p>
                      <a:pPr algn="ctr"/>
                      <a:r>
                        <a:rPr lang="en-US" dirty="0" smtClean="0"/>
                        <a:t>CLABSI Rate</a:t>
                      </a:r>
                      <a:endParaRPr lang="en-US" dirty="0"/>
                    </a:p>
                  </a:txBody>
                  <a:tcPr/>
                </a:tc>
                <a:tc>
                  <a:txBody>
                    <a:bodyPr/>
                    <a:lstStyle/>
                    <a:p>
                      <a:pPr algn="ctr"/>
                      <a:r>
                        <a:rPr lang="en-US" dirty="0" smtClean="0"/>
                        <a:t>NHSN Rate</a:t>
                      </a:r>
                      <a:endParaRPr lang="en-US" dirty="0"/>
                    </a:p>
                  </a:txBody>
                  <a:tcPr/>
                </a:tc>
                <a:tc>
                  <a:txBody>
                    <a:bodyPr/>
                    <a:lstStyle/>
                    <a:p>
                      <a:pPr algn="ctr"/>
                      <a:r>
                        <a:rPr lang="en-US" dirty="0" smtClean="0"/>
                        <a:t>Expected # CLABSIs</a:t>
                      </a:r>
                      <a:endParaRPr lang="en-US" dirty="0"/>
                    </a:p>
                  </a:txBody>
                  <a:tcPr/>
                </a:tc>
              </a:tr>
              <a:tr h="370840">
                <a:tc>
                  <a:txBody>
                    <a:bodyPr/>
                    <a:lstStyle/>
                    <a:p>
                      <a:r>
                        <a:rPr lang="en-US" dirty="0" smtClean="0"/>
                        <a:t>Medical Cardiac</a:t>
                      </a:r>
                      <a:endParaRPr lang="en-US" dirty="0"/>
                    </a:p>
                  </a:txBody>
                  <a:tcPr/>
                </a:tc>
                <a:tc>
                  <a:txBody>
                    <a:bodyPr/>
                    <a:lstStyle/>
                    <a:p>
                      <a:pPr algn="ctr"/>
                      <a:r>
                        <a:rPr lang="en-US" dirty="0" smtClean="0"/>
                        <a:t>2</a:t>
                      </a:r>
                      <a:endParaRPr lang="en-US" dirty="0"/>
                    </a:p>
                  </a:txBody>
                  <a:tcPr/>
                </a:tc>
                <a:tc>
                  <a:txBody>
                    <a:bodyPr/>
                    <a:lstStyle/>
                    <a:p>
                      <a:pPr algn="ctr"/>
                      <a:r>
                        <a:rPr lang="en-US" dirty="0" smtClean="0"/>
                        <a:t>380</a:t>
                      </a:r>
                      <a:endParaRPr lang="en-US" dirty="0"/>
                    </a:p>
                  </a:txBody>
                  <a:tcPr/>
                </a:tc>
                <a:tc>
                  <a:txBody>
                    <a:bodyPr/>
                    <a:lstStyle/>
                    <a:p>
                      <a:pPr algn="ctr"/>
                      <a:r>
                        <a:rPr lang="en-US" dirty="0" smtClean="0"/>
                        <a:t>5.26</a:t>
                      </a:r>
                      <a:endParaRPr lang="en-US" dirty="0"/>
                    </a:p>
                  </a:txBody>
                  <a:tcPr/>
                </a:tc>
                <a:tc>
                  <a:txBody>
                    <a:bodyPr/>
                    <a:lstStyle/>
                    <a:p>
                      <a:pPr algn="ctr"/>
                      <a:r>
                        <a:rPr lang="en-US" dirty="0" smtClean="0"/>
                        <a:t>2.0</a:t>
                      </a:r>
                      <a:endParaRPr lang="en-US" dirty="0"/>
                    </a:p>
                  </a:txBody>
                  <a:tcPr/>
                </a:tc>
                <a:tc>
                  <a:txBody>
                    <a:bodyPr/>
                    <a:lstStyle/>
                    <a:p>
                      <a:pPr algn="ctr"/>
                      <a:r>
                        <a:rPr lang="en-US" dirty="0" smtClean="0"/>
                        <a:t>0.76</a:t>
                      </a:r>
                      <a:endParaRPr lang="en-US" dirty="0"/>
                    </a:p>
                  </a:txBody>
                  <a:tcPr/>
                </a:tc>
              </a:tr>
              <a:tr h="370840">
                <a:tc>
                  <a:txBody>
                    <a:bodyPr/>
                    <a:lstStyle/>
                    <a:p>
                      <a:r>
                        <a:rPr lang="en-US" dirty="0" smtClean="0"/>
                        <a:t>Medical</a:t>
                      </a:r>
                      <a:endParaRPr lang="en-US" dirty="0"/>
                    </a:p>
                  </a:txBody>
                  <a:tcPr/>
                </a:tc>
                <a:tc>
                  <a:txBody>
                    <a:bodyPr/>
                    <a:lstStyle/>
                    <a:p>
                      <a:pPr algn="ctr"/>
                      <a:r>
                        <a:rPr lang="en-US" dirty="0" smtClean="0"/>
                        <a:t>1</a:t>
                      </a:r>
                      <a:endParaRPr lang="en-US" dirty="0"/>
                    </a:p>
                  </a:txBody>
                  <a:tcPr/>
                </a:tc>
                <a:tc>
                  <a:txBody>
                    <a:bodyPr/>
                    <a:lstStyle/>
                    <a:p>
                      <a:pPr algn="ctr"/>
                      <a:r>
                        <a:rPr lang="en-US" dirty="0" smtClean="0"/>
                        <a:t>257</a:t>
                      </a:r>
                      <a:endParaRPr lang="en-US" dirty="0"/>
                    </a:p>
                  </a:txBody>
                  <a:tcPr/>
                </a:tc>
                <a:tc>
                  <a:txBody>
                    <a:bodyPr/>
                    <a:lstStyle/>
                    <a:p>
                      <a:pPr algn="ctr"/>
                      <a:r>
                        <a:rPr lang="en-US" dirty="0" smtClean="0"/>
                        <a:t>3.89</a:t>
                      </a:r>
                      <a:endParaRPr lang="en-US" dirty="0"/>
                    </a:p>
                  </a:txBody>
                  <a:tcPr/>
                </a:tc>
                <a:tc>
                  <a:txBody>
                    <a:bodyPr/>
                    <a:lstStyle/>
                    <a:p>
                      <a:pPr algn="ctr"/>
                      <a:r>
                        <a:rPr lang="en-US" dirty="0" smtClean="0"/>
                        <a:t>2.6</a:t>
                      </a:r>
                      <a:endParaRPr lang="en-US" dirty="0"/>
                    </a:p>
                  </a:txBody>
                  <a:tcPr/>
                </a:tc>
                <a:tc>
                  <a:txBody>
                    <a:bodyPr/>
                    <a:lstStyle/>
                    <a:p>
                      <a:pPr algn="ctr"/>
                      <a:r>
                        <a:rPr lang="en-US" dirty="0" smtClean="0"/>
                        <a:t>0.67</a:t>
                      </a:r>
                      <a:endParaRPr lang="en-US" dirty="0"/>
                    </a:p>
                  </a:txBody>
                  <a:tcPr/>
                </a:tc>
              </a:tr>
              <a:tr h="370840">
                <a:tc>
                  <a:txBody>
                    <a:bodyPr/>
                    <a:lstStyle/>
                    <a:p>
                      <a:r>
                        <a:rPr lang="en-US" dirty="0" smtClean="0"/>
                        <a:t>Med/</a:t>
                      </a:r>
                      <a:r>
                        <a:rPr lang="en-US" dirty="0" err="1" smtClean="0"/>
                        <a:t>Surg</a:t>
                      </a:r>
                      <a:endParaRPr lang="en-US" dirty="0"/>
                    </a:p>
                  </a:txBody>
                  <a:tcPr/>
                </a:tc>
                <a:tc>
                  <a:txBody>
                    <a:bodyPr/>
                    <a:lstStyle/>
                    <a:p>
                      <a:pPr algn="ctr"/>
                      <a:r>
                        <a:rPr lang="en-US" dirty="0" smtClean="0"/>
                        <a:t>3</a:t>
                      </a:r>
                      <a:endParaRPr lang="en-US" dirty="0"/>
                    </a:p>
                  </a:txBody>
                  <a:tcPr/>
                </a:tc>
                <a:tc>
                  <a:txBody>
                    <a:bodyPr/>
                    <a:lstStyle/>
                    <a:p>
                      <a:pPr algn="ctr"/>
                      <a:r>
                        <a:rPr lang="en-US" dirty="0" smtClean="0"/>
                        <a:t>627</a:t>
                      </a:r>
                      <a:endParaRPr lang="en-US" dirty="0"/>
                    </a:p>
                  </a:txBody>
                  <a:tcPr/>
                </a:tc>
                <a:tc>
                  <a:txBody>
                    <a:bodyPr/>
                    <a:lstStyle/>
                    <a:p>
                      <a:pPr algn="ctr"/>
                      <a:r>
                        <a:rPr lang="en-US" dirty="0" smtClean="0"/>
                        <a:t>4.78</a:t>
                      </a:r>
                      <a:endParaRPr lang="en-US" dirty="0"/>
                    </a:p>
                  </a:txBody>
                  <a:tcPr/>
                </a:tc>
                <a:tc>
                  <a:txBody>
                    <a:bodyPr/>
                    <a:lstStyle/>
                    <a:p>
                      <a:pPr algn="ctr"/>
                      <a:r>
                        <a:rPr lang="en-US" dirty="0" smtClean="0"/>
                        <a:t>1.5</a:t>
                      </a:r>
                      <a:endParaRPr lang="en-US" dirty="0"/>
                    </a:p>
                  </a:txBody>
                  <a:tcPr/>
                </a:tc>
                <a:tc>
                  <a:txBody>
                    <a:bodyPr/>
                    <a:lstStyle/>
                    <a:p>
                      <a:pPr algn="ctr"/>
                      <a:r>
                        <a:rPr lang="en-US" dirty="0" smtClean="0"/>
                        <a:t>0.94</a:t>
                      </a:r>
                      <a:endParaRPr lang="en-US" dirty="0"/>
                    </a:p>
                  </a:txBody>
                  <a:tcPr/>
                </a:tc>
              </a:tr>
              <a:tr h="370840">
                <a:tc>
                  <a:txBody>
                    <a:bodyPr/>
                    <a:lstStyle/>
                    <a:p>
                      <a:r>
                        <a:rPr lang="en-US" dirty="0" err="1" smtClean="0"/>
                        <a:t>Neuro</a:t>
                      </a:r>
                      <a:r>
                        <a:rPr lang="en-US" dirty="0" smtClean="0"/>
                        <a:t>-surgical</a:t>
                      </a:r>
                      <a:endParaRPr lang="en-US" dirty="0"/>
                    </a:p>
                  </a:txBody>
                  <a:tcPr/>
                </a:tc>
                <a:tc>
                  <a:txBody>
                    <a:bodyPr/>
                    <a:lstStyle/>
                    <a:p>
                      <a:pPr algn="ctr"/>
                      <a:r>
                        <a:rPr lang="en-US" dirty="0" smtClean="0"/>
                        <a:t>2</a:t>
                      </a:r>
                      <a:endParaRPr lang="en-US" dirty="0"/>
                    </a:p>
                  </a:txBody>
                  <a:tcPr/>
                </a:tc>
                <a:tc>
                  <a:txBody>
                    <a:bodyPr/>
                    <a:lstStyle/>
                    <a:p>
                      <a:pPr algn="ctr"/>
                      <a:r>
                        <a:rPr lang="en-US" dirty="0" smtClean="0"/>
                        <a:t>712</a:t>
                      </a:r>
                      <a:endParaRPr lang="en-US" dirty="0"/>
                    </a:p>
                  </a:txBody>
                  <a:tcPr/>
                </a:tc>
                <a:tc>
                  <a:txBody>
                    <a:bodyPr/>
                    <a:lstStyle/>
                    <a:p>
                      <a:pPr algn="ctr"/>
                      <a:r>
                        <a:rPr lang="en-US" dirty="0" smtClean="0"/>
                        <a:t>2.81</a:t>
                      </a:r>
                      <a:endParaRPr lang="en-US" dirty="0"/>
                    </a:p>
                  </a:txBody>
                  <a:tcPr/>
                </a:tc>
                <a:tc>
                  <a:txBody>
                    <a:bodyPr/>
                    <a:lstStyle/>
                    <a:p>
                      <a:pPr algn="ctr"/>
                      <a:r>
                        <a:rPr lang="en-US" dirty="0" smtClean="0"/>
                        <a:t>2.5</a:t>
                      </a:r>
                      <a:endParaRPr lang="en-US" dirty="0"/>
                    </a:p>
                  </a:txBody>
                  <a:tcPr/>
                </a:tc>
                <a:tc>
                  <a:txBody>
                    <a:bodyPr/>
                    <a:lstStyle/>
                    <a:p>
                      <a:pPr algn="ctr"/>
                      <a:r>
                        <a:rPr lang="en-US" dirty="0" smtClean="0"/>
                        <a:t>1.78</a:t>
                      </a:r>
                      <a:endParaRPr lang="en-US" dirty="0"/>
                    </a:p>
                  </a:txBody>
                  <a:tcPr/>
                </a:tc>
              </a:tr>
              <a:tr h="370840">
                <a:tc>
                  <a:txBody>
                    <a:bodyPr/>
                    <a:lstStyle/>
                    <a:p>
                      <a:r>
                        <a:rPr lang="en-US" dirty="0" smtClean="0"/>
                        <a:t>Total</a:t>
                      </a:r>
                      <a:endParaRPr lang="en-US" dirty="0"/>
                    </a:p>
                  </a:txBody>
                  <a:tcPr/>
                </a:tc>
                <a:tc>
                  <a:txBody>
                    <a:bodyPr/>
                    <a:lstStyle/>
                    <a:p>
                      <a:pPr algn="ctr"/>
                      <a:r>
                        <a:rPr lang="en-US" dirty="0" smtClean="0"/>
                        <a:t>8</a:t>
                      </a:r>
                      <a:endParaRPr lang="en-US" dirty="0"/>
                    </a:p>
                  </a:txBody>
                  <a:tcPr/>
                </a:tc>
                <a:tc>
                  <a:txBody>
                    <a:bodyPr/>
                    <a:lstStyle/>
                    <a:p>
                      <a:pPr algn="ctr"/>
                      <a:r>
                        <a:rPr lang="en-US" dirty="0" smtClean="0"/>
                        <a:t>1976</a:t>
                      </a:r>
                      <a:endParaRPr lang="en-US" dirty="0"/>
                    </a:p>
                  </a:txBody>
                  <a:tcPr/>
                </a:tc>
                <a:tc>
                  <a:txBody>
                    <a:bodyPr/>
                    <a:lstStyle/>
                    <a:p>
                      <a:pPr algn="ctr"/>
                      <a:r>
                        <a:rPr lang="en-US" dirty="0" smtClean="0"/>
                        <a:t>4.05</a:t>
                      </a:r>
                      <a:endParaRPr lang="en-US" dirty="0"/>
                    </a:p>
                  </a:txBody>
                  <a:tcPr/>
                </a:tc>
                <a:tc>
                  <a:txBody>
                    <a:bodyPr/>
                    <a:lstStyle/>
                    <a:p>
                      <a:pPr algn="ctr"/>
                      <a:endParaRPr lang="en-US" dirty="0"/>
                    </a:p>
                  </a:txBody>
                  <a:tcPr/>
                </a:tc>
                <a:tc>
                  <a:txBody>
                    <a:bodyPr/>
                    <a:lstStyle/>
                    <a:p>
                      <a:pPr algn="ctr"/>
                      <a:r>
                        <a:rPr lang="en-US" dirty="0" smtClean="0"/>
                        <a:t>4.15</a:t>
                      </a:r>
                      <a:endParaRPr lang="en-US" dirty="0"/>
                    </a:p>
                  </a:txBody>
                  <a:tcPr/>
                </a:tc>
              </a:tr>
            </a:tbl>
          </a:graphicData>
        </a:graphic>
      </p:graphicFrame>
      <p:pic>
        <p:nvPicPr>
          <p:cNvPr id="38914" name="Picture 2"/>
          <p:cNvPicPr>
            <a:picLocks noChangeAspect="1" noChangeArrowheads="1"/>
          </p:cNvPicPr>
          <p:nvPr/>
        </p:nvPicPr>
        <p:blipFill>
          <a:blip r:embed="rId3" cstate="print"/>
          <a:srcRect/>
          <a:stretch>
            <a:fillRect/>
          </a:stretch>
        </p:blipFill>
        <p:spPr bwMode="auto">
          <a:xfrm>
            <a:off x="685800" y="4876800"/>
            <a:ext cx="3937000" cy="1524000"/>
          </a:xfrm>
          <a:prstGeom prst="rect">
            <a:avLst/>
          </a:prstGeom>
          <a:noFill/>
          <a:ln w="9525">
            <a:noFill/>
            <a:miter lim="800000"/>
            <a:headEnd/>
            <a:tailEnd/>
          </a:ln>
        </p:spPr>
      </p:pic>
      <p:pic>
        <p:nvPicPr>
          <p:cNvPr id="38915" name="Picture 3"/>
          <p:cNvPicPr>
            <a:picLocks noChangeAspect="1" noChangeArrowheads="1"/>
          </p:cNvPicPr>
          <p:nvPr/>
        </p:nvPicPr>
        <p:blipFill>
          <a:blip r:embed="rId4" cstate="print"/>
          <a:srcRect/>
          <a:stretch>
            <a:fillRect/>
          </a:stretch>
        </p:blipFill>
        <p:spPr bwMode="auto">
          <a:xfrm>
            <a:off x="5791200" y="4876800"/>
            <a:ext cx="1954530" cy="1371600"/>
          </a:xfrm>
          <a:prstGeom prst="rect">
            <a:avLst/>
          </a:prstGeom>
          <a:noFill/>
          <a:ln w="9525">
            <a:noFill/>
            <a:miter lim="800000"/>
            <a:headEnd/>
            <a:tailEnd/>
          </a:ln>
        </p:spPr>
      </p:pic>
      <p:sp>
        <p:nvSpPr>
          <p:cNvPr id="8" name="Oval 7"/>
          <p:cNvSpPr/>
          <p:nvPr/>
        </p:nvSpPr>
        <p:spPr>
          <a:xfrm>
            <a:off x="2514600" y="4038600"/>
            <a:ext cx="609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86600" y="4038600"/>
            <a:ext cx="609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8" idx="5"/>
          </p:cNvCxnSpPr>
          <p:nvPr/>
        </p:nvCxnSpPr>
        <p:spPr>
          <a:xfrm rot="16200000" flipH="1">
            <a:off x="4221606" y="3307205"/>
            <a:ext cx="763915" cy="313727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3"/>
          </p:cNvCxnSpPr>
          <p:nvPr/>
        </p:nvCxnSpPr>
        <p:spPr>
          <a:xfrm rot="5400000">
            <a:off x="6330179" y="4793106"/>
            <a:ext cx="1144917" cy="54647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2207</TotalTime>
  <Words>7241</Words>
  <Application>Microsoft Office PowerPoint</Application>
  <PresentationFormat>On-screen Show (4:3)</PresentationFormat>
  <Paragraphs>708</Paragraphs>
  <Slides>60</Slides>
  <Notes>50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Urban</vt:lpstr>
      <vt:lpstr>Acrobat Document</vt:lpstr>
      <vt:lpstr>Findings from the Virginia Department of Health (VDH)  2010 Central Line-Associated Bloodstream Infection (CLABSI)  Data Audit Project  </vt:lpstr>
      <vt:lpstr>Learning Objectives</vt:lpstr>
      <vt:lpstr>Outline of Today’s Webinar</vt:lpstr>
      <vt:lpstr>Impetus for CLABSI Audit</vt:lpstr>
      <vt:lpstr>Slide 5</vt:lpstr>
      <vt:lpstr>Slide 6</vt:lpstr>
      <vt:lpstr>Slide 7</vt:lpstr>
      <vt:lpstr>Standardized Infection Ratio (SIR)</vt:lpstr>
      <vt:lpstr>Calculation of SIR</vt:lpstr>
      <vt:lpstr>Example – Overall CLABSI SIR</vt:lpstr>
      <vt:lpstr>Virginia Data Audit Objectives</vt:lpstr>
      <vt:lpstr>Responsibilities</vt:lpstr>
      <vt:lpstr>Responsibilities (cont’d)</vt:lpstr>
      <vt:lpstr>Methods – Chart Selection</vt:lpstr>
      <vt:lpstr>Methods – Hospital Selection</vt:lpstr>
      <vt:lpstr>Steps for Record Selection</vt:lpstr>
      <vt:lpstr>Audit Training – October 12, 2010</vt:lpstr>
      <vt:lpstr>Slide 18</vt:lpstr>
      <vt:lpstr>Responsibilities During Chart Audit</vt:lpstr>
      <vt:lpstr>Slide 20</vt:lpstr>
      <vt:lpstr>Slide 21</vt:lpstr>
      <vt:lpstr>Resolution of Discrepant Cases</vt:lpstr>
      <vt:lpstr>Results - CLABSI Audit</vt:lpstr>
      <vt:lpstr>Results - CLABSI Audit</vt:lpstr>
      <vt:lpstr>Results - CLABSI Audit</vt:lpstr>
      <vt:lpstr>Results - CLABSI Audit</vt:lpstr>
      <vt:lpstr>Results - CLABSI Audit</vt:lpstr>
      <vt:lpstr>Results - CLABSI Audit</vt:lpstr>
      <vt:lpstr>Results - CLABSI Audit</vt:lpstr>
      <vt:lpstr>Results - CLABSI Audit</vt:lpstr>
      <vt:lpstr>CLABSI Misreported Cases</vt:lpstr>
      <vt:lpstr>Secondary BSI</vt:lpstr>
      <vt:lpstr>Secondary BSI (cont’d)</vt:lpstr>
      <vt:lpstr>Slide 34</vt:lpstr>
      <vt:lpstr>Results</vt:lpstr>
      <vt:lpstr>Analysis - CLABSI</vt:lpstr>
      <vt:lpstr>Slide 37</vt:lpstr>
      <vt:lpstr>Slide 38</vt:lpstr>
      <vt:lpstr>Slide 39</vt:lpstr>
      <vt:lpstr>Slide 40</vt:lpstr>
      <vt:lpstr>Counting Patient Days</vt:lpstr>
      <vt:lpstr>Slide 42</vt:lpstr>
      <vt:lpstr>Counting Central Line Days  - (ICU) Examples</vt:lpstr>
      <vt:lpstr>Slide 44</vt:lpstr>
      <vt:lpstr>Slide 45</vt:lpstr>
      <vt:lpstr>Slide 46</vt:lpstr>
      <vt:lpstr>Slide 47</vt:lpstr>
      <vt:lpstr>Device-associated Rates/Ratios</vt:lpstr>
      <vt:lpstr>Slide 49</vt:lpstr>
      <vt:lpstr>Electronic Collection of Denominators</vt:lpstr>
      <vt:lpstr>Slide 51</vt:lpstr>
      <vt:lpstr>Slide 52</vt:lpstr>
      <vt:lpstr>Slide 53</vt:lpstr>
      <vt:lpstr>Slide 54</vt:lpstr>
      <vt:lpstr>Slide 55</vt:lpstr>
      <vt:lpstr>Discussion</vt:lpstr>
      <vt:lpstr>Discussion (cont’d)</vt:lpstr>
      <vt:lpstr>Next Steps</vt:lpstr>
      <vt:lpstr>Thank You!</vt:lpstr>
      <vt:lpstr>Questions?  Contact the VDH HAI Program</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 Validation of Central Line-associated Bloodstream Infections</dc:title>
  <dc:creator>Mary Andrus</dc:creator>
  <cp:lastModifiedBy>okj37455</cp:lastModifiedBy>
  <cp:revision>159</cp:revision>
  <dcterms:created xsi:type="dcterms:W3CDTF">2011-04-12T12:56:00Z</dcterms:created>
  <dcterms:modified xsi:type="dcterms:W3CDTF">2011-06-08T19:56:50Z</dcterms:modified>
</cp:coreProperties>
</file>