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3.xml" ContentType="application/vnd.openxmlformats-officedocument.drawingml.char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66" r:id="rId3"/>
    <p:sldId id="292" r:id="rId4"/>
    <p:sldId id="293" r:id="rId5"/>
    <p:sldId id="283" r:id="rId6"/>
    <p:sldId id="273" r:id="rId7"/>
    <p:sldId id="279" r:id="rId8"/>
    <p:sldId id="278" r:id="rId9"/>
    <p:sldId id="277" r:id="rId10"/>
    <p:sldId id="291" r:id="rId11"/>
    <p:sldId id="280" r:id="rId12"/>
    <p:sldId id="281" r:id="rId13"/>
    <p:sldId id="282" r:id="rId14"/>
    <p:sldId id="284" r:id="rId15"/>
    <p:sldId id="285" r:id="rId16"/>
    <p:sldId id="286" r:id="rId17"/>
    <p:sldId id="261" r:id="rId18"/>
  </p:sldIdLst>
  <p:sldSz cx="9144000" cy="6858000" type="screen4x3"/>
  <p:notesSz cx="6858000" cy="92964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79C1"/>
    <a:srgbClr val="8BB03F"/>
    <a:srgbClr val="4B166A"/>
    <a:srgbClr val="E39525"/>
    <a:srgbClr val="00000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27" autoAdjust="0"/>
    <p:restoredTop sz="68182" autoAdjust="0"/>
  </p:normalViewPr>
  <p:slideViewPr>
    <p:cSldViewPr>
      <p:cViewPr>
        <p:scale>
          <a:sx n="78" d="100"/>
          <a:sy n="78" d="100"/>
        </p:scale>
        <p:origin x="-792"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6"/>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oleObject" Target="file:///\\vhqcex1\deptdata\Communications\2011%20VHQC%20Corporate%20Communications\Washington%20Week\SCIP%20Performance%20Chart.xls"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1" Type="http://schemas.openxmlformats.org/officeDocument/2006/relationships/oleObject" Target="file:///C:\Documents%20and%20Settings\aridolphi\Local%20Settings\Temporary%20Internet%20Files\Content.Outlook\8ELF4QLX\Metric%201%20VA-National.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Documents%20and%20Settings\aridolphi\Local%20Settings\Temporary%20Internet%20Files\Content.Outlook\8ELF4QLX\Metric%202%20VA-National.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lrMapOvr bg1="lt1" tx1="dk1" bg2="lt2" tx2="dk2" accent1="accent1" accent2="accent2" accent3="accent3" accent4="accent4" accent5="accent5" accent6="accent6" hlink="hlink" folHlink="folHlink"/>
  <c:chart>
    <c:title>
      <c:tx>
        <c:rich>
          <a:bodyPr/>
          <a:lstStyle/>
          <a:p>
            <a:pPr marL="0" marR="0" indent="0" algn="ctr" defTabSz="914400" rtl="0" eaLnBrk="1" fontAlgn="auto" latinLnBrk="0" hangingPunct="1">
              <a:lnSpc>
                <a:spcPct val="100000"/>
              </a:lnSpc>
              <a:spcBef>
                <a:spcPts val="0"/>
              </a:spcBef>
              <a:spcAft>
                <a:spcPts val="0"/>
              </a:spcAft>
              <a:buClrTx/>
              <a:buSzTx/>
              <a:buFontTx/>
              <a:buNone/>
              <a:tabLst/>
              <a:defRPr sz="1800" b="1" i="0" u="none" strike="noStrike" kern="1200" baseline="0">
                <a:solidFill>
                  <a:schemeClr val="bg1"/>
                </a:solidFill>
                <a:latin typeface="+mn-lt"/>
                <a:ea typeface="+mn-ea"/>
                <a:cs typeface="+mn-cs"/>
              </a:defRPr>
            </a:pPr>
            <a:r>
              <a:rPr lang="en-US" sz="1800" b="1" i="0" baseline="0" dirty="0">
                <a:solidFill>
                  <a:schemeClr val="bg1"/>
                </a:solidFill>
              </a:rPr>
              <a:t>SCIP Indicator Improvement for Virginia Hospitals</a:t>
            </a:r>
            <a:endParaRPr lang="en-US" dirty="0">
              <a:solidFill>
                <a:schemeClr val="bg1"/>
              </a:solidFill>
            </a:endParaRPr>
          </a:p>
        </c:rich>
      </c:tx>
      <c:layout/>
    </c:title>
    <c:plotArea>
      <c:layout/>
      <c:barChart>
        <c:barDir val="col"/>
        <c:grouping val="clustered"/>
        <c:ser>
          <c:idx val="0"/>
          <c:order val="0"/>
          <c:tx>
            <c:strRef>
              <c:f>Sheet1!$O$2</c:f>
              <c:strCache>
                <c:ptCount val="1"/>
                <c:pt idx="0">
                  <c:v>Recruited Hospital Baseline</c:v>
                </c:pt>
              </c:strCache>
            </c:strRef>
          </c:tx>
          <c:spPr>
            <a:solidFill>
              <a:srgbClr val="DF7A00"/>
            </a:solidFill>
          </c:spPr>
          <c:cat>
            <c:strRef>
              <c:f>Sheet1!$N$3:$N$10</c:f>
              <c:strCache>
                <c:ptCount val="8"/>
                <c:pt idx="0">
                  <c:v>Proph. Abx w/in 1 hr prior to incision</c:v>
                </c:pt>
                <c:pt idx="1">
                  <c:v>Proph. Abx selection</c:v>
                </c:pt>
                <c:pt idx="2">
                  <c:v>Proph. Abx discontinued w/in 24 hrs after surgery</c:v>
                </c:pt>
                <c:pt idx="3">
                  <c:v>Surgery Pts. W/ Approp. Hair Removal</c:v>
                </c:pt>
                <c:pt idx="4">
                  <c:v>Surgery Pts. W/ VTE Prophylaxis Ordered</c:v>
                </c:pt>
                <c:pt idx="5">
                  <c:v>Surgery Pts. With VTE Prophylaxis w/in 24 hrs</c:v>
                </c:pt>
                <c:pt idx="6">
                  <c:v>ACEI for LVSD</c:v>
                </c:pt>
                <c:pt idx="7">
                  <c:v>Beta Blocker w/in 1 hr of Surgical Incision</c:v>
                </c:pt>
              </c:strCache>
            </c:strRef>
          </c:cat>
          <c:val>
            <c:numRef>
              <c:f>Sheet1!$O$3:$O$10</c:f>
              <c:numCache>
                <c:formatCode>0.0%</c:formatCode>
                <c:ptCount val="8"/>
                <c:pt idx="0">
                  <c:v>0.74700000000000244</c:v>
                </c:pt>
                <c:pt idx="1">
                  <c:v>0.84400000000000064</c:v>
                </c:pt>
                <c:pt idx="2">
                  <c:v>0.66900000000000315</c:v>
                </c:pt>
                <c:pt idx="3">
                  <c:v>0.9052</c:v>
                </c:pt>
                <c:pt idx="4">
                  <c:v>0.78100000000000003</c:v>
                </c:pt>
                <c:pt idx="5">
                  <c:v>0.74000000000000243</c:v>
                </c:pt>
                <c:pt idx="6">
                  <c:v>0.82000000000000062</c:v>
                </c:pt>
                <c:pt idx="7">
                  <c:v>0.76900000000000279</c:v>
                </c:pt>
              </c:numCache>
            </c:numRef>
          </c:val>
        </c:ser>
        <c:ser>
          <c:idx val="1"/>
          <c:order val="1"/>
          <c:tx>
            <c:strRef>
              <c:f>Sheet1!$P$2</c:f>
              <c:strCache>
                <c:ptCount val="1"/>
                <c:pt idx="0">
                  <c:v>Recruited Hospital Current</c:v>
                </c:pt>
              </c:strCache>
            </c:strRef>
          </c:tx>
          <c:spPr>
            <a:solidFill>
              <a:srgbClr val="1661AD"/>
            </a:solidFill>
          </c:spPr>
          <c:cat>
            <c:strRef>
              <c:f>Sheet1!$N$3:$N$10</c:f>
              <c:strCache>
                <c:ptCount val="8"/>
                <c:pt idx="0">
                  <c:v>Proph. Abx w/in 1 hr prior to incision</c:v>
                </c:pt>
                <c:pt idx="1">
                  <c:v>Proph. Abx selection</c:v>
                </c:pt>
                <c:pt idx="2">
                  <c:v>Proph. Abx discontinued w/in 24 hrs after surgery</c:v>
                </c:pt>
                <c:pt idx="3">
                  <c:v>Surgery Pts. W/ Approp. Hair Removal</c:v>
                </c:pt>
                <c:pt idx="4">
                  <c:v>Surgery Pts. W/ VTE Prophylaxis Ordered</c:v>
                </c:pt>
                <c:pt idx="5">
                  <c:v>Surgery Pts. With VTE Prophylaxis w/in 24 hrs</c:v>
                </c:pt>
                <c:pt idx="6">
                  <c:v>ACEI for LVSD</c:v>
                </c:pt>
                <c:pt idx="7">
                  <c:v>Beta Blocker w/in 1 hr of Surgical Incision</c:v>
                </c:pt>
              </c:strCache>
            </c:strRef>
          </c:cat>
          <c:val>
            <c:numRef>
              <c:f>Sheet1!$P$3:$P$10</c:f>
              <c:numCache>
                <c:formatCode>0.0%</c:formatCode>
                <c:ptCount val="8"/>
                <c:pt idx="0">
                  <c:v>0.98</c:v>
                </c:pt>
                <c:pt idx="1">
                  <c:v>0.97400000000000053</c:v>
                </c:pt>
                <c:pt idx="2">
                  <c:v>0.97400000000000053</c:v>
                </c:pt>
                <c:pt idx="3">
                  <c:v>0.998</c:v>
                </c:pt>
                <c:pt idx="4">
                  <c:v>0.92700000000000005</c:v>
                </c:pt>
                <c:pt idx="5">
                  <c:v>0.90500000000000003</c:v>
                </c:pt>
                <c:pt idx="6">
                  <c:v>0.96200000000000063</c:v>
                </c:pt>
                <c:pt idx="7">
                  <c:v>0.95300000000000062</c:v>
                </c:pt>
              </c:numCache>
            </c:numRef>
          </c:val>
        </c:ser>
        <c:ser>
          <c:idx val="2"/>
          <c:order val="2"/>
          <c:tx>
            <c:strRef>
              <c:f>Sheet1!$Q$2</c:f>
              <c:strCache>
                <c:ptCount val="1"/>
                <c:pt idx="0">
                  <c:v>State Rate</c:v>
                </c:pt>
              </c:strCache>
            </c:strRef>
          </c:tx>
          <c:spPr>
            <a:solidFill>
              <a:srgbClr val="69BE28"/>
            </a:solidFill>
          </c:spPr>
          <c:cat>
            <c:strRef>
              <c:f>Sheet1!$N$3:$N$10</c:f>
              <c:strCache>
                <c:ptCount val="8"/>
                <c:pt idx="0">
                  <c:v>Proph. Abx w/in 1 hr prior to incision</c:v>
                </c:pt>
                <c:pt idx="1">
                  <c:v>Proph. Abx selection</c:v>
                </c:pt>
                <c:pt idx="2">
                  <c:v>Proph. Abx discontinued w/in 24 hrs after surgery</c:v>
                </c:pt>
                <c:pt idx="3">
                  <c:v>Surgery Pts. W/ Approp. Hair Removal</c:v>
                </c:pt>
                <c:pt idx="4">
                  <c:v>Surgery Pts. W/ VTE Prophylaxis Ordered</c:v>
                </c:pt>
                <c:pt idx="5">
                  <c:v>Surgery Pts. With VTE Prophylaxis w/in 24 hrs</c:v>
                </c:pt>
                <c:pt idx="6">
                  <c:v>ACEI for LVSD</c:v>
                </c:pt>
                <c:pt idx="7">
                  <c:v>Beta Blocker w/in 1 hr of Surgical Incision</c:v>
                </c:pt>
              </c:strCache>
            </c:strRef>
          </c:cat>
          <c:val>
            <c:numRef>
              <c:f>Sheet1!$Q$3:$Q$10</c:f>
              <c:numCache>
                <c:formatCode>0.0%</c:formatCode>
                <c:ptCount val="8"/>
                <c:pt idx="0">
                  <c:v>0.98</c:v>
                </c:pt>
                <c:pt idx="1">
                  <c:v>0.98299999999999998</c:v>
                </c:pt>
                <c:pt idx="2">
                  <c:v>0.97000000000000053</c:v>
                </c:pt>
                <c:pt idx="3">
                  <c:v>0.999</c:v>
                </c:pt>
                <c:pt idx="4">
                  <c:v>0.95500000000000063</c:v>
                </c:pt>
                <c:pt idx="5">
                  <c:v>0.94000000000000061</c:v>
                </c:pt>
                <c:pt idx="6">
                  <c:v>0.96100000000000063</c:v>
                </c:pt>
                <c:pt idx="7">
                  <c:v>0.96300000000000063</c:v>
                </c:pt>
              </c:numCache>
            </c:numRef>
          </c:val>
        </c:ser>
        <c:axId val="69307776"/>
        <c:axId val="49087616"/>
      </c:barChart>
      <c:catAx>
        <c:axId val="69307776"/>
        <c:scaling>
          <c:orientation val="minMax"/>
        </c:scaling>
        <c:axPos val="b"/>
        <c:numFmt formatCode="General" sourceLinked="1"/>
        <c:tickLblPos val="nextTo"/>
        <c:txPr>
          <a:bodyPr/>
          <a:lstStyle/>
          <a:p>
            <a:pPr>
              <a:defRPr>
                <a:solidFill>
                  <a:schemeClr val="bg1"/>
                </a:solidFill>
              </a:defRPr>
            </a:pPr>
            <a:endParaRPr lang="en-US"/>
          </a:p>
        </c:txPr>
        <c:crossAx val="49087616"/>
        <c:crosses val="autoZero"/>
        <c:auto val="1"/>
        <c:lblAlgn val="ctr"/>
        <c:lblOffset val="100"/>
      </c:catAx>
      <c:valAx>
        <c:axId val="49087616"/>
        <c:scaling>
          <c:orientation val="minMax"/>
          <c:max val="1"/>
          <c:min val="0"/>
        </c:scaling>
        <c:axPos val="l"/>
        <c:majorGridlines/>
        <c:numFmt formatCode="0%" sourceLinked="0"/>
        <c:tickLblPos val="nextTo"/>
        <c:txPr>
          <a:bodyPr/>
          <a:lstStyle/>
          <a:p>
            <a:pPr>
              <a:defRPr>
                <a:solidFill>
                  <a:schemeClr val="bg1"/>
                </a:solidFill>
              </a:defRPr>
            </a:pPr>
            <a:endParaRPr lang="en-US"/>
          </a:p>
        </c:txPr>
        <c:crossAx val="69307776"/>
        <c:crosses val="autoZero"/>
        <c:crossBetween val="between"/>
        <c:majorUnit val="0.25"/>
      </c:valAx>
    </c:plotArea>
    <c:legend>
      <c:legendPos val="b"/>
      <c:layout/>
      <c:txPr>
        <a:bodyPr/>
        <a:lstStyle/>
        <a:p>
          <a:pPr>
            <a:defRPr>
              <a:solidFill>
                <a:schemeClr val="bg1"/>
              </a:solidFill>
            </a:defRPr>
          </a:pPr>
          <a:endParaRPr lang="en-US"/>
        </a:p>
      </c:txPr>
    </c:legend>
    <c:plotVisOnly val="1"/>
    <c:dispBlanksAs val="gap"/>
  </c:chart>
  <c:spPr>
    <a:solidFill>
      <a:srgbClr val="57068C"/>
    </a:solidFill>
  </c:spPr>
  <c:externalData r:id="rId2"/>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dirty="0"/>
              <a:t>METRIC</a:t>
            </a:r>
            <a:r>
              <a:rPr lang="en-US" baseline="0" dirty="0"/>
              <a:t> 1:  Virginia/National </a:t>
            </a:r>
            <a:endParaRPr lang="en-US" dirty="0"/>
          </a:p>
        </c:rich>
      </c:tx>
      <c:layout/>
    </c:title>
    <c:plotArea>
      <c:layout/>
      <c:lineChart>
        <c:grouping val="standard"/>
        <c:ser>
          <c:idx val="0"/>
          <c:order val="0"/>
          <c:tx>
            <c:strRef>
              <c:f>Sheet1!$B$1</c:f>
              <c:strCache>
                <c:ptCount val="1"/>
                <c:pt idx="0">
                  <c:v>Days</c:v>
                </c:pt>
              </c:strCache>
            </c:strRef>
          </c:tx>
          <c:cat>
            <c:strRef>
              <c:f>Sheet1!$A$2:$A$25</c:f>
              <c:strCache>
                <c:ptCount val="23"/>
                <c:pt idx="0">
                  <c:v>02/09</c:v>
                </c:pt>
                <c:pt idx="1">
                  <c:v>03/09</c:v>
                </c:pt>
                <c:pt idx="2">
                  <c:v>04/09</c:v>
                </c:pt>
                <c:pt idx="3">
                  <c:v>05/09</c:v>
                </c:pt>
                <c:pt idx="4">
                  <c:v>06/09</c:v>
                </c:pt>
                <c:pt idx="5">
                  <c:v>07/09</c:v>
                </c:pt>
                <c:pt idx="6">
                  <c:v>08/09</c:v>
                </c:pt>
                <c:pt idx="7">
                  <c:v>09/09</c:v>
                </c:pt>
                <c:pt idx="8">
                  <c:v>10/09</c:v>
                </c:pt>
                <c:pt idx="9">
                  <c:v>11/09</c:v>
                </c:pt>
                <c:pt idx="10">
                  <c:v>12/09</c:v>
                </c:pt>
                <c:pt idx="11">
                  <c:v>01/10</c:v>
                </c:pt>
                <c:pt idx="12">
                  <c:v>02/10</c:v>
                </c:pt>
                <c:pt idx="13">
                  <c:v>03/10</c:v>
                </c:pt>
                <c:pt idx="14">
                  <c:v>04/10</c:v>
                </c:pt>
                <c:pt idx="15">
                  <c:v>05/10</c:v>
                </c:pt>
                <c:pt idx="16">
                  <c:v>06/10</c:v>
                </c:pt>
                <c:pt idx="17">
                  <c:v>07/10</c:v>
                </c:pt>
                <c:pt idx="18">
                  <c:v>08/10</c:v>
                </c:pt>
                <c:pt idx="19">
                  <c:v>09/10</c:v>
                </c:pt>
                <c:pt idx="20">
                  <c:v>10/10</c:v>
                </c:pt>
                <c:pt idx="21">
                  <c:v>11/10</c:v>
                </c:pt>
                <c:pt idx="22">
                  <c:v>12/10</c:v>
                </c:pt>
              </c:strCache>
            </c:strRef>
          </c:cat>
          <c:val>
            <c:numRef>
              <c:f>Sheet1!$B$2:$B$25</c:f>
            </c:numRef>
          </c:val>
        </c:ser>
        <c:ser>
          <c:idx val="1"/>
          <c:order val="1"/>
          <c:tx>
            <c:strRef>
              <c:f>Sheet1!$C$1</c:f>
              <c:strCache>
                <c:ptCount val="1"/>
                <c:pt idx="0">
                  <c:v>VA</c:v>
                </c:pt>
              </c:strCache>
            </c:strRef>
          </c:tx>
          <c:spPr>
            <a:ln>
              <a:solidFill>
                <a:schemeClr val="accent1"/>
              </a:solidFill>
            </a:ln>
          </c:spPr>
          <c:marker>
            <c:symbol val="none"/>
          </c:marker>
          <c:cat>
            <c:strRef>
              <c:f>Sheet1!$A$2:$A$25</c:f>
              <c:strCache>
                <c:ptCount val="23"/>
                <c:pt idx="0">
                  <c:v>02/09</c:v>
                </c:pt>
                <c:pt idx="1">
                  <c:v>03/09</c:v>
                </c:pt>
                <c:pt idx="2">
                  <c:v>04/09</c:v>
                </c:pt>
                <c:pt idx="3">
                  <c:v>05/09</c:v>
                </c:pt>
                <c:pt idx="4">
                  <c:v>06/09</c:v>
                </c:pt>
                <c:pt idx="5">
                  <c:v>07/09</c:v>
                </c:pt>
                <c:pt idx="6">
                  <c:v>08/09</c:v>
                </c:pt>
                <c:pt idx="7">
                  <c:v>09/09</c:v>
                </c:pt>
                <c:pt idx="8">
                  <c:v>10/09</c:v>
                </c:pt>
                <c:pt idx="9">
                  <c:v>11/09</c:v>
                </c:pt>
                <c:pt idx="10">
                  <c:v>12/09</c:v>
                </c:pt>
                <c:pt idx="11">
                  <c:v>01/10</c:v>
                </c:pt>
                <c:pt idx="12">
                  <c:v>02/10</c:v>
                </c:pt>
                <c:pt idx="13">
                  <c:v>03/10</c:v>
                </c:pt>
                <c:pt idx="14">
                  <c:v>04/10</c:v>
                </c:pt>
                <c:pt idx="15">
                  <c:v>05/10</c:v>
                </c:pt>
                <c:pt idx="16">
                  <c:v>06/10</c:v>
                </c:pt>
                <c:pt idx="17">
                  <c:v>07/10</c:v>
                </c:pt>
                <c:pt idx="18">
                  <c:v>08/10</c:v>
                </c:pt>
                <c:pt idx="19">
                  <c:v>09/10</c:v>
                </c:pt>
                <c:pt idx="20">
                  <c:v>10/10</c:v>
                </c:pt>
                <c:pt idx="21">
                  <c:v>11/10</c:v>
                </c:pt>
                <c:pt idx="22">
                  <c:v>12/10</c:v>
                </c:pt>
              </c:strCache>
            </c:strRef>
          </c:cat>
          <c:val>
            <c:numRef>
              <c:f>Sheet1!$C$2:$C$25</c:f>
              <c:numCache>
                <c:formatCode>0.00</c:formatCode>
                <c:ptCount val="23"/>
                <c:pt idx="0">
                  <c:v>0.37000000000000027</c:v>
                </c:pt>
                <c:pt idx="1">
                  <c:v>2.0299999999999998</c:v>
                </c:pt>
                <c:pt idx="2">
                  <c:v>1.05</c:v>
                </c:pt>
                <c:pt idx="3">
                  <c:v>0.71000000000000052</c:v>
                </c:pt>
                <c:pt idx="4">
                  <c:v>0.72000000000000053</c:v>
                </c:pt>
                <c:pt idx="5">
                  <c:v>0.37000000000000027</c:v>
                </c:pt>
                <c:pt idx="6">
                  <c:v>0.38000000000000034</c:v>
                </c:pt>
                <c:pt idx="7">
                  <c:v>0.75000000000000056</c:v>
                </c:pt>
                <c:pt idx="8">
                  <c:v>0.3300000000000004</c:v>
                </c:pt>
                <c:pt idx="9">
                  <c:v>0.70000000000000051</c:v>
                </c:pt>
                <c:pt idx="10">
                  <c:v>0.35000000000000026</c:v>
                </c:pt>
                <c:pt idx="11">
                  <c:v>1.7</c:v>
                </c:pt>
                <c:pt idx="12">
                  <c:v>1.51</c:v>
                </c:pt>
                <c:pt idx="13">
                  <c:v>0</c:v>
                </c:pt>
                <c:pt idx="14">
                  <c:v>0</c:v>
                </c:pt>
                <c:pt idx="15">
                  <c:v>0.75000000000000056</c:v>
                </c:pt>
                <c:pt idx="16">
                  <c:v>0.38000000000000034</c:v>
                </c:pt>
                <c:pt idx="17">
                  <c:v>0</c:v>
                </c:pt>
                <c:pt idx="18">
                  <c:v>1.1299999999999988</c:v>
                </c:pt>
                <c:pt idx="19">
                  <c:v>0.38000000000000034</c:v>
                </c:pt>
                <c:pt idx="20">
                  <c:v>0.68</c:v>
                </c:pt>
                <c:pt idx="21">
                  <c:v>0</c:v>
                </c:pt>
                <c:pt idx="22">
                  <c:v>0.34</c:v>
                </c:pt>
              </c:numCache>
            </c:numRef>
          </c:val>
        </c:ser>
        <c:ser>
          <c:idx val="2"/>
          <c:order val="2"/>
          <c:tx>
            <c:strRef>
              <c:f>Sheet1!$D$1</c:f>
              <c:strCache>
                <c:ptCount val="1"/>
                <c:pt idx="0">
                  <c:v>National</c:v>
                </c:pt>
              </c:strCache>
            </c:strRef>
          </c:tx>
          <c:spPr>
            <a:ln>
              <a:solidFill>
                <a:srgbClr val="C00000"/>
              </a:solidFill>
            </a:ln>
          </c:spPr>
          <c:marker>
            <c:symbol val="none"/>
          </c:marker>
          <c:cat>
            <c:strRef>
              <c:f>Sheet1!$A$2:$A$25</c:f>
              <c:strCache>
                <c:ptCount val="23"/>
                <c:pt idx="0">
                  <c:v>02/09</c:v>
                </c:pt>
                <c:pt idx="1">
                  <c:v>03/09</c:v>
                </c:pt>
                <c:pt idx="2">
                  <c:v>04/09</c:v>
                </c:pt>
                <c:pt idx="3">
                  <c:v>05/09</c:v>
                </c:pt>
                <c:pt idx="4">
                  <c:v>06/09</c:v>
                </c:pt>
                <c:pt idx="5">
                  <c:v>07/09</c:v>
                </c:pt>
                <c:pt idx="6">
                  <c:v>08/09</c:v>
                </c:pt>
                <c:pt idx="7">
                  <c:v>09/09</c:v>
                </c:pt>
                <c:pt idx="8">
                  <c:v>10/09</c:v>
                </c:pt>
                <c:pt idx="9">
                  <c:v>11/09</c:v>
                </c:pt>
                <c:pt idx="10">
                  <c:v>12/09</c:v>
                </c:pt>
                <c:pt idx="11">
                  <c:v>01/10</c:v>
                </c:pt>
                <c:pt idx="12">
                  <c:v>02/10</c:v>
                </c:pt>
                <c:pt idx="13">
                  <c:v>03/10</c:v>
                </c:pt>
                <c:pt idx="14">
                  <c:v>04/10</c:v>
                </c:pt>
                <c:pt idx="15">
                  <c:v>05/10</c:v>
                </c:pt>
                <c:pt idx="16">
                  <c:v>06/10</c:v>
                </c:pt>
                <c:pt idx="17">
                  <c:v>07/10</c:v>
                </c:pt>
                <c:pt idx="18">
                  <c:v>08/10</c:v>
                </c:pt>
                <c:pt idx="19">
                  <c:v>09/10</c:v>
                </c:pt>
                <c:pt idx="20">
                  <c:v>10/10</c:v>
                </c:pt>
                <c:pt idx="21">
                  <c:v>11/10</c:v>
                </c:pt>
                <c:pt idx="22">
                  <c:v>12/10</c:v>
                </c:pt>
              </c:strCache>
            </c:strRef>
          </c:cat>
          <c:val>
            <c:numRef>
              <c:f>Sheet1!$D$2:$D$25</c:f>
              <c:numCache>
                <c:formatCode>0.0000</c:formatCode>
                <c:ptCount val="23"/>
                <c:pt idx="0">
                  <c:v>0.48234000000000032</c:v>
                </c:pt>
                <c:pt idx="1">
                  <c:v>0.48945000000000027</c:v>
                </c:pt>
                <c:pt idx="2">
                  <c:v>0.43288000000000054</c:v>
                </c:pt>
                <c:pt idx="3">
                  <c:v>0.49540000000000034</c:v>
                </c:pt>
                <c:pt idx="4">
                  <c:v>0.36448000000000047</c:v>
                </c:pt>
                <c:pt idx="5">
                  <c:v>0.38909000000000032</c:v>
                </c:pt>
                <c:pt idx="6">
                  <c:v>0.41231000000000034</c:v>
                </c:pt>
                <c:pt idx="7">
                  <c:v>0.34058000000000033</c:v>
                </c:pt>
                <c:pt idx="8">
                  <c:v>0.23438000000000001</c:v>
                </c:pt>
                <c:pt idx="9">
                  <c:v>0.31109000000000031</c:v>
                </c:pt>
                <c:pt idx="10">
                  <c:v>0.29612000000000033</c:v>
                </c:pt>
                <c:pt idx="11">
                  <c:v>0.34893000000000002</c:v>
                </c:pt>
                <c:pt idx="12">
                  <c:v>0.30057000000000034</c:v>
                </c:pt>
                <c:pt idx="13">
                  <c:v>0.26333000000000001</c:v>
                </c:pt>
                <c:pt idx="14">
                  <c:v>0.28640000000000032</c:v>
                </c:pt>
                <c:pt idx="15">
                  <c:v>0.31937000000000054</c:v>
                </c:pt>
                <c:pt idx="16">
                  <c:v>0.25053000000000003</c:v>
                </c:pt>
                <c:pt idx="17">
                  <c:v>0.30972000000000027</c:v>
                </c:pt>
                <c:pt idx="18">
                  <c:v>0.38241000000000047</c:v>
                </c:pt>
                <c:pt idx="19">
                  <c:v>0.28301000000000026</c:v>
                </c:pt>
                <c:pt idx="20">
                  <c:v>0.25499000000000011</c:v>
                </c:pt>
                <c:pt idx="21">
                  <c:v>0.21402000000000004</c:v>
                </c:pt>
                <c:pt idx="22">
                  <c:v>0.20792000000000013</c:v>
                </c:pt>
              </c:numCache>
            </c:numRef>
          </c:val>
        </c:ser>
        <c:marker val="1"/>
        <c:axId val="49125632"/>
        <c:axId val="49127424"/>
      </c:lineChart>
      <c:catAx>
        <c:axId val="49125632"/>
        <c:scaling>
          <c:orientation val="minMax"/>
        </c:scaling>
        <c:axPos val="b"/>
        <c:numFmt formatCode="@" sourceLinked="1"/>
        <c:tickLblPos val="nextTo"/>
        <c:crossAx val="49127424"/>
        <c:crosses val="autoZero"/>
        <c:auto val="1"/>
        <c:lblAlgn val="ctr"/>
        <c:lblOffset val="100"/>
      </c:catAx>
      <c:valAx>
        <c:axId val="49127424"/>
        <c:scaling>
          <c:orientation val="minMax"/>
        </c:scaling>
        <c:axPos val="l"/>
        <c:majorGridlines/>
        <c:numFmt formatCode="0.00" sourceLinked="1"/>
        <c:tickLblPos val="nextTo"/>
        <c:crossAx val="49125632"/>
        <c:crosses val="autoZero"/>
        <c:crossBetween val="between"/>
      </c:valAx>
    </c:plotArea>
    <c:legend>
      <c:legendPos val="b"/>
      <c:layout/>
    </c:legend>
    <c:plotVisOnly val="1"/>
    <c:dispBlanksAs val="gap"/>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dirty="0"/>
              <a:t>Metric 2:  Virginia/National</a:t>
            </a:r>
          </a:p>
        </c:rich>
      </c:tx>
      <c:layout/>
    </c:title>
    <c:plotArea>
      <c:layout/>
      <c:lineChart>
        <c:grouping val="standard"/>
        <c:ser>
          <c:idx val="0"/>
          <c:order val="0"/>
          <c:tx>
            <c:strRef>
              <c:f>Sheet1!$B$1</c:f>
              <c:strCache>
                <c:ptCount val="1"/>
                <c:pt idx="0">
                  <c:v>Days</c:v>
                </c:pt>
              </c:strCache>
            </c:strRef>
          </c:tx>
          <c:cat>
            <c:strRef>
              <c:f>Sheet1!$A$2:$A$25</c:f>
              <c:strCache>
                <c:ptCount val="23"/>
                <c:pt idx="0">
                  <c:v>02/09</c:v>
                </c:pt>
                <c:pt idx="1">
                  <c:v>03/09</c:v>
                </c:pt>
                <c:pt idx="2">
                  <c:v>04/09</c:v>
                </c:pt>
                <c:pt idx="3">
                  <c:v>05/09</c:v>
                </c:pt>
                <c:pt idx="4">
                  <c:v>06/09</c:v>
                </c:pt>
                <c:pt idx="5">
                  <c:v>07/09</c:v>
                </c:pt>
                <c:pt idx="6">
                  <c:v>08/09</c:v>
                </c:pt>
                <c:pt idx="7">
                  <c:v>09/09</c:v>
                </c:pt>
                <c:pt idx="8">
                  <c:v>10/09</c:v>
                </c:pt>
                <c:pt idx="9">
                  <c:v>11/09</c:v>
                </c:pt>
                <c:pt idx="10">
                  <c:v>12/09</c:v>
                </c:pt>
                <c:pt idx="11">
                  <c:v>01/10</c:v>
                </c:pt>
                <c:pt idx="12">
                  <c:v>02/10</c:v>
                </c:pt>
                <c:pt idx="13">
                  <c:v>03/10</c:v>
                </c:pt>
                <c:pt idx="14">
                  <c:v>04/10</c:v>
                </c:pt>
                <c:pt idx="15">
                  <c:v>05/10</c:v>
                </c:pt>
                <c:pt idx="16">
                  <c:v>06/10</c:v>
                </c:pt>
                <c:pt idx="17">
                  <c:v>07/10</c:v>
                </c:pt>
                <c:pt idx="18">
                  <c:v>08/10</c:v>
                </c:pt>
                <c:pt idx="19">
                  <c:v>09/10</c:v>
                </c:pt>
                <c:pt idx="20">
                  <c:v>10/10</c:v>
                </c:pt>
                <c:pt idx="21">
                  <c:v>11/10</c:v>
                </c:pt>
                <c:pt idx="22">
                  <c:v>12/10</c:v>
                </c:pt>
              </c:strCache>
            </c:strRef>
          </c:cat>
          <c:val>
            <c:numRef>
              <c:f>Sheet1!$B$2:$B$25</c:f>
            </c:numRef>
          </c:val>
        </c:ser>
        <c:ser>
          <c:idx val="1"/>
          <c:order val="1"/>
          <c:tx>
            <c:strRef>
              <c:f>Sheet1!$C$1</c:f>
              <c:strCache>
                <c:ptCount val="1"/>
                <c:pt idx="0">
                  <c:v>National</c:v>
                </c:pt>
              </c:strCache>
            </c:strRef>
          </c:tx>
          <c:spPr>
            <a:ln>
              <a:solidFill>
                <a:srgbClr val="FF0000"/>
              </a:solidFill>
            </a:ln>
          </c:spPr>
          <c:marker>
            <c:symbol val="none"/>
          </c:marker>
          <c:cat>
            <c:strRef>
              <c:f>Sheet1!$A$2:$A$25</c:f>
              <c:strCache>
                <c:ptCount val="23"/>
                <c:pt idx="0">
                  <c:v>02/09</c:v>
                </c:pt>
                <c:pt idx="1">
                  <c:v>03/09</c:v>
                </c:pt>
                <c:pt idx="2">
                  <c:v>04/09</c:v>
                </c:pt>
                <c:pt idx="3">
                  <c:v>05/09</c:v>
                </c:pt>
                <c:pt idx="4">
                  <c:v>06/09</c:v>
                </c:pt>
                <c:pt idx="5">
                  <c:v>07/09</c:v>
                </c:pt>
                <c:pt idx="6">
                  <c:v>08/09</c:v>
                </c:pt>
                <c:pt idx="7">
                  <c:v>09/09</c:v>
                </c:pt>
                <c:pt idx="8">
                  <c:v>10/09</c:v>
                </c:pt>
                <c:pt idx="9">
                  <c:v>11/09</c:v>
                </c:pt>
                <c:pt idx="10">
                  <c:v>12/09</c:v>
                </c:pt>
                <c:pt idx="11">
                  <c:v>01/10</c:v>
                </c:pt>
                <c:pt idx="12">
                  <c:v>02/10</c:v>
                </c:pt>
                <c:pt idx="13">
                  <c:v>03/10</c:v>
                </c:pt>
                <c:pt idx="14">
                  <c:v>04/10</c:v>
                </c:pt>
                <c:pt idx="15">
                  <c:v>05/10</c:v>
                </c:pt>
                <c:pt idx="16">
                  <c:v>06/10</c:v>
                </c:pt>
                <c:pt idx="17">
                  <c:v>07/10</c:v>
                </c:pt>
                <c:pt idx="18">
                  <c:v>08/10</c:v>
                </c:pt>
                <c:pt idx="19">
                  <c:v>09/10</c:v>
                </c:pt>
                <c:pt idx="20">
                  <c:v>10/10</c:v>
                </c:pt>
                <c:pt idx="21">
                  <c:v>11/10</c:v>
                </c:pt>
                <c:pt idx="22">
                  <c:v>12/10</c:v>
                </c:pt>
              </c:strCache>
            </c:strRef>
          </c:cat>
          <c:val>
            <c:numRef>
              <c:f>Sheet1!$C$2:$C$25</c:f>
              <c:numCache>
                <c:formatCode>0.0000</c:formatCode>
                <c:ptCount val="23"/>
                <c:pt idx="0">
                  <c:v>1.1235599999999999</c:v>
                </c:pt>
                <c:pt idx="1">
                  <c:v>0.96257000000000004</c:v>
                </c:pt>
                <c:pt idx="2">
                  <c:v>1.0051599999999998</c:v>
                </c:pt>
                <c:pt idx="3">
                  <c:v>0.91762999999999995</c:v>
                </c:pt>
                <c:pt idx="4">
                  <c:v>0.8182199999999995</c:v>
                </c:pt>
                <c:pt idx="5">
                  <c:v>0.85745000000000005</c:v>
                </c:pt>
                <c:pt idx="6">
                  <c:v>0.75583000000000056</c:v>
                </c:pt>
                <c:pt idx="7">
                  <c:v>0.79678000000000004</c:v>
                </c:pt>
                <c:pt idx="8">
                  <c:v>0.75976999999999995</c:v>
                </c:pt>
                <c:pt idx="9">
                  <c:v>0.81162000000000056</c:v>
                </c:pt>
                <c:pt idx="10">
                  <c:v>0.77290000000000081</c:v>
                </c:pt>
                <c:pt idx="11">
                  <c:v>0.74778000000000056</c:v>
                </c:pt>
                <c:pt idx="12">
                  <c:v>0.84097999999999995</c:v>
                </c:pt>
                <c:pt idx="13">
                  <c:v>0.67758000000000052</c:v>
                </c:pt>
                <c:pt idx="14">
                  <c:v>0.63220000000000054</c:v>
                </c:pt>
                <c:pt idx="15">
                  <c:v>0.71233000000000002</c:v>
                </c:pt>
                <c:pt idx="16">
                  <c:v>0.72041999999999951</c:v>
                </c:pt>
                <c:pt idx="17">
                  <c:v>0.78427999999999998</c:v>
                </c:pt>
                <c:pt idx="18">
                  <c:v>0.72971000000000052</c:v>
                </c:pt>
                <c:pt idx="19">
                  <c:v>0.66715000000000069</c:v>
                </c:pt>
                <c:pt idx="20">
                  <c:v>0.57486999999999999</c:v>
                </c:pt>
                <c:pt idx="21">
                  <c:v>0.71621999999999997</c:v>
                </c:pt>
                <c:pt idx="22">
                  <c:v>0.70082999999999995</c:v>
                </c:pt>
              </c:numCache>
            </c:numRef>
          </c:val>
        </c:ser>
        <c:ser>
          <c:idx val="2"/>
          <c:order val="2"/>
          <c:tx>
            <c:strRef>
              <c:f>Sheet1!$D$1</c:f>
              <c:strCache>
                <c:ptCount val="1"/>
                <c:pt idx="0">
                  <c:v>VA</c:v>
                </c:pt>
              </c:strCache>
            </c:strRef>
          </c:tx>
          <c:spPr>
            <a:ln>
              <a:solidFill>
                <a:schemeClr val="tx2">
                  <a:lumMod val="60000"/>
                  <a:lumOff val="40000"/>
                </a:schemeClr>
              </a:solidFill>
            </a:ln>
          </c:spPr>
          <c:marker>
            <c:symbol val="none"/>
          </c:marker>
          <c:cat>
            <c:strRef>
              <c:f>Sheet1!$A$2:$A$25</c:f>
              <c:strCache>
                <c:ptCount val="23"/>
                <c:pt idx="0">
                  <c:v>02/09</c:v>
                </c:pt>
                <c:pt idx="1">
                  <c:v>03/09</c:v>
                </c:pt>
                <c:pt idx="2">
                  <c:v>04/09</c:v>
                </c:pt>
                <c:pt idx="3">
                  <c:v>05/09</c:v>
                </c:pt>
                <c:pt idx="4">
                  <c:v>06/09</c:v>
                </c:pt>
                <c:pt idx="5">
                  <c:v>07/09</c:v>
                </c:pt>
                <c:pt idx="6">
                  <c:v>08/09</c:v>
                </c:pt>
                <c:pt idx="7">
                  <c:v>09/09</c:v>
                </c:pt>
                <c:pt idx="8">
                  <c:v>10/09</c:v>
                </c:pt>
                <c:pt idx="9">
                  <c:v>11/09</c:v>
                </c:pt>
                <c:pt idx="10">
                  <c:v>12/09</c:v>
                </c:pt>
                <c:pt idx="11">
                  <c:v>01/10</c:v>
                </c:pt>
                <c:pt idx="12">
                  <c:v>02/10</c:v>
                </c:pt>
                <c:pt idx="13">
                  <c:v>03/10</c:v>
                </c:pt>
                <c:pt idx="14">
                  <c:v>04/10</c:v>
                </c:pt>
                <c:pt idx="15">
                  <c:v>05/10</c:v>
                </c:pt>
                <c:pt idx="16">
                  <c:v>06/10</c:v>
                </c:pt>
                <c:pt idx="17">
                  <c:v>07/10</c:v>
                </c:pt>
                <c:pt idx="18">
                  <c:v>08/10</c:v>
                </c:pt>
                <c:pt idx="19">
                  <c:v>09/10</c:v>
                </c:pt>
                <c:pt idx="20">
                  <c:v>10/10</c:v>
                </c:pt>
                <c:pt idx="21">
                  <c:v>11/10</c:v>
                </c:pt>
                <c:pt idx="22">
                  <c:v>12/10</c:v>
                </c:pt>
              </c:strCache>
            </c:strRef>
          </c:cat>
          <c:val>
            <c:numRef>
              <c:f>Sheet1!$D$2:$D$25</c:f>
              <c:numCache>
                <c:formatCode>0.00</c:formatCode>
                <c:ptCount val="23"/>
                <c:pt idx="0">
                  <c:v>1.1000000000000001</c:v>
                </c:pt>
                <c:pt idx="1">
                  <c:v>1.6900000000000011</c:v>
                </c:pt>
                <c:pt idx="2">
                  <c:v>1.05</c:v>
                </c:pt>
                <c:pt idx="3">
                  <c:v>1.07</c:v>
                </c:pt>
                <c:pt idx="4">
                  <c:v>1.45</c:v>
                </c:pt>
                <c:pt idx="5">
                  <c:v>1.49</c:v>
                </c:pt>
                <c:pt idx="6">
                  <c:v>0.76000000000000056</c:v>
                </c:pt>
                <c:pt idx="7">
                  <c:v>0.38000000000000034</c:v>
                </c:pt>
                <c:pt idx="8">
                  <c:v>1.3</c:v>
                </c:pt>
                <c:pt idx="9">
                  <c:v>0.35000000000000026</c:v>
                </c:pt>
                <c:pt idx="10">
                  <c:v>0.70000000000000051</c:v>
                </c:pt>
                <c:pt idx="11">
                  <c:v>3.73</c:v>
                </c:pt>
                <c:pt idx="12">
                  <c:v>1.1299999999999988</c:v>
                </c:pt>
                <c:pt idx="13">
                  <c:v>0.36000000000000026</c:v>
                </c:pt>
                <c:pt idx="14">
                  <c:v>0.38000000000000034</c:v>
                </c:pt>
                <c:pt idx="15">
                  <c:v>0.75000000000000056</c:v>
                </c:pt>
                <c:pt idx="16">
                  <c:v>0.38000000000000034</c:v>
                </c:pt>
                <c:pt idx="17">
                  <c:v>0.38000000000000034</c:v>
                </c:pt>
                <c:pt idx="18">
                  <c:v>0.38000000000000034</c:v>
                </c:pt>
                <c:pt idx="19">
                  <c:v>0.38000000000000034</c:v>
                </c:pt>
                <c:pt idx="20">
                  <c:v>0.34</c:v>
                </c:pt>
                <c:pt idx="21">
                  <c:v>1.1200000000000001</c:v>
                </c:pt>
                <c:pt idx="22">
                  <c:v>0.34</c:v>
                </c:pt>
              </c:numCache>
            </c:numRef>
          </c:val>
        </c:ser>
        <c:marker val="1"/>
        <c:axId val="69809664"/>
        <c:axId val="69811200"/>
      </c:lineChart>
      <c:catAx>
        <c:axId val="69809664"/>
        <c:scaling>
          <c:orientation val="minMax"/>
        </c:scaling>
        <c:axPos val="b"/>
        <c:numFmt formatCode="@" sourceLinked="1"/>
        <c:tickLblPos val="nextTo"/>
        <c:crossAx val="69811200"/>
        <c:crosses val="autoZero"/>
        <c:auto val="1"/>
        <c:lblAlgn val="ctr"/>
        <c:lblOffset val="100"/>
      </c:catAx>
      <c:valAx>
        <c:axId val="69811200"/>
        <c:scaling>
          <c:orientation val="minMax"/>
        </c:scaling>
        <c:axPos val="l"/>
        <c:majorGridlines/>
        <c:numFmt formatCode="0.0000" sourceLinked="1"/>
        <c:tickLblPos val="nextTo"/>
        <c:crossAx val="69809664"/>
        <c:crosses val="autoZero"/>
        <c:crossBetween val="between"/>
      </c:valAx>
    </c:plotArea>
    <c:legend>
      <c:legendPos val="b"/>
      <c:layout/>
    </c:legend>
    <c:plotVisOnly val="1"/>
    <c:dispBlanksAs val="gap"/>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pPr>
              <a:defRPr/>
            </a:pPr>
            <a:endParaRPr lang="en-US" dirty="0"/>
          </a:p>
        </p:txBody>
      </p:sp>
      <p:sp>
        <p:nvSpPr>
          <p:cNvPr id="3" name="Date Placeholder 2"/>
          <p:cNvSpPr>
            <a:spLocks noGrp="1"/>
          </p:cNvSpPr>
          <p:nvPr>
            <p:ph type="dt" idx="1"/>
          </p:nvPr>
        </p:nvSpPr>
        <p:spPr>
          <a:xfrm>
            <a:off x="3884613" y="0"/>
            <a:ext cx="2971800" cy="465138"/>
          </a:xfrm>
          <a:prstGeom prst="rect">
            <a:avLst/>
          </a:prstGeom>
        </p:spPr>
        <p:txBody>
          <a:bodyPr vert="horz" lIns="91440" tIns="45720" rIns="91440" bIns="45720" rtlCol="0"/>
          <a:lstStyle>
            <a:lvl1pPr algn="r">
              <a:defRPr sz="1200"/>
            </a:lvl1pPr>
          </a:lstStyle>
          <a:p>
            <a:pPr>
              <a:defRPr/>
            </a:pPr>
            <a:fld id="{A7483504-866B-4B01-8A6D-3E604720C703}" type="datetimeFigureOut">
              <a:rPr lang="en-US"/>
              <a:pPr>
                <a:defRPr/>
              </a:pPr>
              <a:t>12/29/2011</a:t>
            </a:fld>
            <a:endParaRPr lang="en-US" dirty="0"/>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416425"/>
            <a:ext cx="5486400" cy="4183063"/>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29675"/>
            <a:ext cx="2971800" cy="465138"/>
          </a:xfrm>
          <a:prstGeom prst="rect">
            <a:avLst/>
          </a:prstGeom>
        </p:spPr>
        <p:txBody>
          <a:bodyPr vert="horz" lIns="91440" tIns="45720" rIns="91440" bIns="45720" rtlCol="0" anchor="b"/>
          <a:lstStyle>
            <a:lvl1pPr algn="l">
              <a:defRPr sz="1200"/>
            </a:lvl1pPr>
          </a:lstStyle>
          <a:p>
            <a:pPr>
              <a:defRPr/>
            </a:pPr>
            <a:endParaRPr lang="en-US" dirty="0"/>
          </a:p>
        </p:txBody>
      </p:sp>
      <p:sp>
        <p:nvSpPr>
          <p:cNvPr id="7" name="Slide Number Placeholder 6"/>
          <p:cNvSpPr>
            <a:spLocks noGrp="1"/>
          </p:cNvSpPr>
          <p:nvPr>
            <p:ph type="sldNum" sz="quarter" idx="5"/>
          </p:nvPr>
        </p:nvSpPr>
        <p:spPr>
          <a:xfrm>
            <a:off x="3884613" y="8829675"/>
            <a:ext cx="2971800" cy="465138"/>
          </a:xfrm>
          <a:prstGeom prst="rect">
            <a:avLst/>
          </a:prstGeom>
        </p:spPr>
        <p:txBody>
          <a:bodyPr vert="horz" lIns="91440" tIns="45720" rIns="91440" bIns="45720" rtlCol="0" anchor="b"/>
          <a:lstStyle>
            <a:lvl1pPr algn="r">
              <a:defRPr sz="1200"/>
            </a:lvl1pPr>
          </a:lstStyle>
          <a:p>
            <a:pPr>
              <a:defRPr/>
            </a:pPr>
            <a:fld id="{E075DEB7-08C4-4EB0-A944-837725FF9282}"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44A2041-06E7-4D09-816C-D7206A728BFB}" type="slidenum">
              <a:rPr lang="en-US" smtClean="0"/>
              <a:pPr/>
              <a:t>1</a:t>
            </a:fld>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latin typeface="Times" pitchFamily="18" charset="0"/>
              </a:rPr>
              <a:t>Here are some of the ways engagement in our improvement initiatives can benefit your hospital, nursing home or practice</a:t>
            </a:r>
            <a:endParaRPr lang="en-US" dirty="0" smtClean="0"/>
          </a:p>
        </p:txBody>
      </p:sp>
      <p:sp>
        <p:nvSpPr>
          <p:cNvPr id="368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1A43D6C-7BF0-4BEF-889B-6381D612B0EB}" type="slidenum">
              <a:rPr lang="en-US" smtClean="0"/>
              <a:pPr/>
              <a:t>16</a:t>
            </a:fld>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p:spPr>
      </p:sp>
      <p:sp>
        <p:nvSpPr>
          <p:cNvPr id="30723"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Through the Surgical Care Improvement Project (SCIP), VHQC assisted hospitals across Virginia. </a:t>
            </a:r>
          </a:p>
          <a:p>
            <a:endParaRPr lang="en-US" dirty="0" smtClean="0"/>
          </a:p>
          <a:p>
            <a:r>
              <a:rPr lang="en-US" dirty="0" smtClean="0"/>
              <a:t>The project focused on the use of recommended guidelines for eight measures for surgery patients. Improvements in processes related to surgical care resulted in meaningful improvement for every measure. </a:t>
            </a:r>
          </a:p>
          <a:p>
            <a:endParaRPr lang="en-US" dirty="0" smtClean="0"/>
          </a:p>
          <a:p>
            <a:r>
              <a:rPr lang="en-US" dirty="0" smtClean="0"/>
              <a:t>Several of the measures target surgical site infection prevention, an issue garnering an increasing level of attention in the healthcare community. </a:t>
            </a:r>
          </a:p>
          <a:p>
            <a:endParaRPr lang="en-US" dirty="0" smtClean="0"/>
          </a:p>
          <a:p>
            <a:r>
              <a:rPr lang="en-US" dirty="0" smtClean="0"/>
              <a:t>At the conclusion of the 9</a:t>
            </a:r>
            <a:r>
              <a:rPr lang="en-US" baseline="30000" dirty="0" smtClean="0"/>
              <a:t>th</a:t>
            </a:r>
            <a:r>
              <a:rPr lang="en-US" dirty="0" smtClean="0"/>
              <a:t> </a:t>
            </a:r>
            <a:r>
              <a:rPr lang="en-US" dirty="0" smtClean="0"/>
              <a:t>scope of work, </a:t>
            </a:r>
            <a:r>
              <a:rPr lang="en-US" dirty="0" smtClean="0"/>
              <a:t>the project group of hospitals perform at or well above the state average.</a:t>
            </a:r>
          </a:p>
          <a:p>
            <a:endParaRPr lang="en-US" dirty="0" smtClean="0"/>
          </a:p>
          <a:p>
            <a:r>
              <a:rPr lang="en-US" dirty="0" smtClean="0"/>
              <a:t>The</a:t>
            </a:r>
            <a:r>
              <a:rPr lang="en-US" baseline="0" dirty="0" smtClean="0"/>
              <a:t> graph within this slide indicates improvement across eight indicators among hospitals. Low-performing hospitals all demonstrated significant improvement, placing them at or close to the state rate for these indicators.</a:t>
            </a:r>
            <a:endParaRPr lang="en-US" dirty="0" smtClean="0"/>
          </a:p>
        </p:txBody>
      </p:sp>
      <p:sp>
        <p:nvSpPr>
          <p:cNvPr id="307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4F857FA-B12E-4520-B752-8A34DF39D3B7}" type="slidenum">
              <a:rPr lang="en-US" smtClean="0"/>
              <a:pPr/>
              <a:t>6</a:t>
            </a:fld>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graph shows</a:t>
            </a:r>
            <a:r>
              <a:rPr lang="en-US" baseline="0" dirty="0" smtClean="0"/>
              <a:t> the MRSA infection rate for Virginia hospitals and the national rate from Feb. 2009 to December 2010. The Virginia rate for MRSA </a:t>
            </a:r>
            <a:r>
              <a:rPr lang="en-US" baseline="0" dirty="0" smtClean="0"/>
              <a:t>dropped </a:t>
            </a:r>
            <a:r>
              <a:rPr lang="en-US" baseline="0" dirty="0" smtClean="0"/>
              <a:t>sharply, eventually placing the Virginia rate at a lower rate than the national average.</a:t>
            </a:r>
            <a:endParaRPr lang="en-US" dirty="0"/>
          </a:p>
        </p:txBody>
      </p:sp>
      <p:sp>
        <p:nvSpPr>
          <p:cNvPr id="4" name="Slide Number Placeholder 3"/>
          <p:cNvSpPr>
            <a:spLocks noGrp="1"/>
          </p:cNvSpPr>
          <p:nvPr>
            <p:ph type="sldNum" sz="quarter" idx="10"/>
          </p:nvPr>
        </p:nvSpPr>
        <p:spPr/>
        <p:txBody>
          <a:bodyPr/>
          <a:lstStyle/>
          <a:p>
            <a:pPr>
              <a:defRPr/>
            </a:pPr>
            <a:fld id="{E075DEB7-08C4-4EB0-A944-837725FF9282}" type="slidenum">
              <a:rPr lang="en-US" smtClean="0"/>
              <a:pPr>
                <a:defRPr/>
              </a:pPr>
              <a:t>8</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graph shows</a:t>
            </a:r>
            <a:r>
              <a:rPr lang="en-US" baseline="0" dirty="0" smtClean="0"/>
              <a:t> the MRSA transmission rate for Virginia hospitals and the national rate from Feb. 2009 to December 2010. The Virginia rate for MRSA </a:t>
            </a:r>
            <a:r>
              <a:rPr lang="en-US" baseline="0" dirty="0" smtClean="0"/>
              <a:t>dropped </a:t>
            </a:r>
            <a:r>
              <a:rPr lang="en-US" baseline="0" dirty="0" smtClean="0"/>
              <a:t>sharply, eventually placing the Virginia rate at a lower rate than the national average.</a:t>
            </a:r>
            <a:endParaRPr lang="en-US" dirty="0"/>
          </a:p>
        </p:txBody>
      </p:sp>
      <p:sp>
        <p:nvSpPr>
          <p:cNvPr id="4" name="Slide Number Placeholder 3"/>
          <p:cNvSpPr>
            <a:spLocks noGrp="1"/>
          </p:cNvSpPr>
          <p:nvPr>
            <p:ph type="sldNum" sz="quarter" idx="10"/>
          </p:nvPr>
        </p:nvSpPr>
        <p:spPr/>
        <p:txBody>
          <a:bodyPr/>
          <a:lstStyle/>
          <a:p>
            <a:pPr>
              <a:defRPr/>
            </a:pPr>
            <a:fld id="{E075DEB7-08C4-4EB0-A944-837725FF9282}" type="slidenum">
              <a:rPr lang="en-US" smtClean="0"/>
              <a:pPr>
                <a:defRPr/>
              </a:pPr>
              <a:t>9</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92500" lnSpcReduction="10000"/>
          </a:bodyPr>
          <a:lstStyle/>
          <a:p>
            <a:pPr>
              <a:defRPr/>
            </a:pPr>
            <a:r>
              <a:rPr lang="en-US" dirty="0" smtClean="0">
                <a:latin typeface="Times" pitchFamily="18" charset="0"/>
              </a:rPr>
              <a:t>The QIO Program achieves national health quality goals through a network of 53 independent QIOs, one in every state and territory, that convene local communities for learning and action. We have the flexibility to respond to local needs and conditions, while contributing to three critical aims.</a:t>
            </a:r>
            <a:endParaRPr lang="en-US" b="1" dirty="0" smtClean="0">
              <a:latin typeface="Times" pitchFamily="18" charset="0"/>
            </a:endParaRPr>
          </a:p>
          <a:p>
            <a:pPr>
              <a:defRPr/>
            </a:pPr>
            <a:endParaRPr lang="en-US" dirty="0" smtClean="0"/>
          </a:p>
          <a:p>
            <a:pPr>
              <a:defRPr/>
            </a:pPr>
            <a:r>
              <a:rPr lang="en-US" b="1" dirty="0" smtClean="0">
                <a:latin typeface="Times" pitchFamily="18" charset="0"/>
              </a:rPr>
              <a:t>Better patient care – </a:t>
            </a:r>
            <a:r>
              <a:rPr lang="en-US" dirty="0" smtClean="0">
                <a:latin typeface="Times" pitchFamily="18" charset="0"/>
              </a:rPr>
              <a:t>Improve quality by making health care more patient-centered, reliable, accessible and safe</a:t>
            </a:r>
            <a:endParaRPr lang="en-US" b="1" dirty="0" smtClean="0">
              <a:latin typeface="Times" pitchFamily="18" charset="0"/>
            </a:endParaRPr>
          </a:p>
          <a:p>
            <a:pPr lvl="1">
              <a:defRPr/>
            </a:pPr>
            <a:r>
              <a:rPr lang="en-US" dirty="0" smtClean="0">
                <a:latin typeface="Times" pitchFamily="18" charset="0"/>
              </a:rPr>
              <a:t> </a:t>
            </a:r>
          </a:p>
          <a:p>
            <a:pPr>
              <a:defRPr/>
            </a:pPr>
            <a:endParaRPr lang="en-US" dirty="0" smtClean="0">
              <a:latin typeface="Times" pitchFamily="18" charset="0"/>
            </a:endParaRPr>
          </a:p>
          <a:p>
            <a:pPr>
              <a:defRPr/>
            </a:pPr>
            <a:r>
              <a:rPr lang="en-US" b="1" dirty="0" smtClean="0">
                <a:latin typeface="Times" pitchFamily="18" charset="0"/>
              </a:rPr>
              <a:t>Better population health – </a:t>
            </a:r>
            <a:r>
              <a:rPr lang="en-US" dirty="0" smtClean="0">
                <a:latin typeface="Times" pitchFamily="18" charset="0"/>
              </a:rPr>
              <a:t>Improve the health of Medicare beneficiaries, and U.S. population, by spreading evidence-based interventions that address behavioral, social and environmental determinants of health, and that promote and increase preventive care</a:t>
            </a:r>
            <a:endParaRPr lang="en-US" b="1" dirty="0" smtClean="0">
              <a:latin typeface="Times" pitchFamily="18" charset="0"/>
            </a:endParaRPr>
          </a:p>
          <a:p>
            <a:pPr lvl="1">
              <a:defRPr/>
            </a:pPr>
            <a:r>
              <a:rPr lang="en-US" dirty="0" smtClean="0">
                <a:latin typeface="Times" pitchFamily="18" charset="0"/>
              </a:rPr>
              <a:t> </a:t>
            </a:r>
          </a:p>
          <a:p>
            <a:pPr>
              <a:defRPr/>
            </a:pPr>
            <a:endParaRPr lang="en-US" dirty="0" smtClean="0">
              <a:latin typeface="Times" pitchFamily="18" charset="0"/>
            </a:endParaRPr>
          </a:p>
          <a:p>
            <a:pPr>
              <a:defRPr/>
            </a:pPr>
            <a:r>
              <a:rPr lang="en-US" b="1" dirty="0" smtClean="0">
                <a:latin typeface="Times" pitchFamily="18" charset="0"/>
              </a:rPr>
              <a:t>Lower health care costs through improvement – </a:t>
            </a:r>
            <a:r>
              <a:rPr lang="en-US" dirty="0" smtClean="0">
                <a:latin typeface="Times" pitchFamily="18" charset="0"/>
              </a:rPr>
              <a:t>Reduce the cost of quality health care for individuals, families, employers, and the government—but not by cutting back services. Rather, we know that better care is almost always cheaper care in the long run. QIOs matter to the bottom line because we work together with experts and clinicians to make care better the first time—that’s the secret to a health system that’s sustainable in the long term.</a:t>
            </a:r>
          </a:p>
          <a:p>
            <a:pPr>
              <a:defRPr/>
            </a:pPr>
            <a:endParaRPr lang="en-US" b="1" dirty="0" smtClean="0">
              <a:latin typeface="Times" pitchFamily="18" charset="0"/>
            </a:endParaRPr>
          </a:p>
          <a:p>
            <a:pPr>
              <a:defRPr/>
            </a:pPr>
            <a:r>
              <a:rPr lang="en-US" dirty="0" smtClean="0">
                <a:latin typeface="Times" pitchFamily="18" charset="0"/>
              </a:rPr>
              <a:t>This isn’t just rhetoric or an idea that we devised for QIO use only. These three aims are what health quality experts across the world are using to focus their efforts. You’ll hear these same three goals from the Institute for Healthcare Improvement, the Joint Commission, and others.</a:t>
            </a:r>
          </a:p>
          <a:p>
            <a:pPr>
              <a:defRPr/>
            </a:pPr>
            <a:endParaRPr lang="en-US" dirty="0"/>
          </a:p>
        </p:txBody>
      </p:sp>
      <p:sp>
        <p:nvSpPr>
          <p:cNvPr id="317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59643EA-7733-475F-A30B-94690D23252D}" type="slidenum">
              <a:rPr lang="en-US" smtClean="0"/>
              <a:pPr/>
              <a:t>11</a:t>
            </a:fld>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70000" lnSpcReduction="20000"/>
          </a:bodyPr>
          <a:lstStyle/>
          <a:p>
            <a:pPr>
              <a:defRPr/>
            </a:pPr>
            <a:r>
              <a:rPr lang="en-US" dirty="0" smtClean="0">
                <a:latin typeface="Times" pitchFamily="18" charset="0"/>
              </a:rPr>
              <a:t>In fact, these goals are embedded in other initiatives the Federal government is already doing. One great feature of our new bold, charge from CMS is that we align with these initiatives.</a:t>
            </a:r>
          </a:p>
          <a:p>
            <a:pPr>
              <a:defRPr/>
            </a:pPr>
            <a:endParaRPr lang="en-US" dirty="0" smtClean="0">
              <a:latin typeface="Times" pitchFamily="18" charset="0"/>
            </a:endParaRPr>
          </a:p>
          <a:p>
            <a:pPr>
              <a:buFontTx/>
              <a:buChar char="•"/>
              <a:defRPr/>
            </a:pPr>
            <a:r>
              <a:rPr lang="en-US" b="1" dirty="0" smtClean="0">
                <a:latin typeface="Times" pitchFamily="18" charset="0"/>
              </a:rPr>
              <a:t> The US Department of Health &amp; Human Services’ National Quality Strategy</a:t>
            </a:r>
            <a:r>
              <a:rPr lang="en-US" dirty="0" smtClean="0">
                <a:latin typeface="Times" pitchFamily="18" charset="0"/>
              </a:rPr>
              <a:t> was required by the Affordable Care Act. It established national aims and priorities to guide local, state, and national efforts to improve the quality of health care in the U.S. The strategy promotes quality health care that is focused on the needs of patients, families, and communities.</a:t>
            </a:r>
          </a:p>
          <a:p>
            <a:pPr>
              <a:defRPr/>
            </a:pPr>
            <a:r>
              <a:rPr lang="en-US" b="1" dirty="0" smtClean="0">
                <a:latin typeface="Times" pitchFamily="18" charset="0"/>
              </a:rPr>
              <a:t>       </a:t>
            </a:r>
            <a:r>
              <a:rPr lang="en-US" dirty="0" smtClean="0">
                <a:latin typeface="Times" pitchFamily="18" charset="0"/>
              </a:rPr>
              <a:t>Six priorities:</a:t>
            </a:r>
          </a:p>
          <a:p>
            <a:pPr lvl="2">
              <a:buFontTx/>
              <a:buChar char="•"/>
              <a:defRPr/>
            </a:pPr>
            <a:r>
              <a:rPr lang="en-US" dirty="0" smtClean="0">
                <a:latin typeface="Times" pitchFamily="18" charset="0"/>
              </a:rPr>
              <a:t>Make care safer</a:t>
            </a:r>
          </a:p>
          <a:p>
            <a:pPr lvl="2">
              <a:buFontTx/>
              <a:buChar char="•"/>
              <a:defRPr/>
            </a:pPr>
            <a:r>
              <a:rPr lang="en-US" dirty="0" smtClean="0">
                <a:latin typeface="Times" pitchFamily="18" charset="0"/>
              </a:rPr>
              <a:t>Promote effective coordination of care</a:t>
            </a:r>
          </a:p>
          <a:p>
            <a:pPr lvl="2">
              <a:buFontTx/>
              <a:buChar char="•"/>
              <a:defRPr/>
            </a:pPr>
            <a:r>
              <a:rPr lang="en-US" dirty="0" smtClean="0">
                <a:latin typeface="Times" pitchFamily="18" charset="0"/>
              </a:rPr>
              <a:t>Assure care is person and family-centered</a:t>
            </a:r>
          </a:p>
          <a:p>
            <a:pPr lvl="2">
              <a:buFontTx/>
              <a:buChar char="•"/>
              <a:defRPr/>
            </a:pPr>
            <a:r>
              <a:rPr lang="en-US" dirty="0" smtClean="0">
                <a:latin typeface="Times" pitchFamily="18" charset="0"/>
              </a:rPr>
              <a:t>Promote prevention and treatment of the leading causes of mortality</a:t>
            </a:r>
          </a:p>
          <a:p>
            <a:pPr lvl="2">
              <a:buFontTx/>
              <a:buChar char="•"/>
              <a:defRPr/>
            </a:pPr>
            <a:r>
              <a:rPr lang="en-US" dirty="0" smtClean="0">
                <a:latin typeface="Times" pitchFamily="18" charset="0"/>
              </a:rPr>
              <a:t>Help communities support better health</a:t>
            </a:r>
          </a:p>
          <a:p>
            <a:pPr lvl="2">
              <a:buFontTx/>
              <a:buChar char="•"/>
              <a:defRPr/>
            </a:pPr>
            <a:r>
              <a:rPr lang="en-US" dirty="0" smtClean="0">
                <a:latin typeface="Times" pitchFamily="18" charset="0"/>
              </a:rPr>
              <a:t>Make care more affordable</a:t>
            </a:r>
          </a:p>
          <a:p>
            <a:pPr>
              <a:buFontTx/>
              <a:buChar char="•"/>
              <a:defRPr/>
            </a:pPr>
            <a:endParaRPr lang="en-US" dirty="0" smtClean="0">
              <a:latin typeface="Times" pitchFamily="18" charset="0"/>
            </a:endParaRPr>
          </a:p>
          <a:p>
            <a:pPr>
              <a:defRPr/>
            </a:pPr>
            <a:r>
              <a:rPr lang="en-US" dirty="0" smtClean="0">
                <a:latin typeface="Times" pitchFamily="18" charset="0"/>
              </a:rPr>
              <a:t>The QIO Program’s bold new goals align with and support the aims of the National Quality Strategy. (You also may want to tie in your state/territory’s health goals)</a:t>
            </a:r>
          </a:p>
          <a:p>
            <a:pPr lvl="2">
              <a:buFontTx/>
              <a:buChar char="•"/>
              <a:defRPr/>
            </a:pPr>
            <a:r>
              <a:rPr lang="en-US" dirty="0" smtClean="0">
                <a:latin typeface="Times" pitchFamily="18" charset="0"/>
              </a:rPr>
              <a:t>Example: Nursing homes that work with their QIO can contribute to a 40% national reduction in health care-acquired conditions like pressure ulcers, CAUTI and falls</a:t>
            </a:r>
          </a:p>
          <a:p>
            <a:pPr lvl="1">
              <a:defRPr/>
            </a:pPr>
            <a:endParaRPr lang="en-US" dirty="0" smtClean="0">
              <a:latin typeface="Times" pitchFamily="18" charset="0"/>
            </a:endParaRPr>
          </a:p>
          <a:p>
            <a:pPr>
              <a:buFontTx/>
              <a:buChar char="•"/>
              <a:defRPr/>
            </a:pPr>
            <a:r>
              <a:rPr lang="en-US" b="1" dirty="0" smtClean="0">
                <a:latin typeface="Times" pitchFamily="18" charset="0"/>
              </a:rPr>
              <a:t> The Partnership for Patients </a:t>
            </a:r>
            <a:r>
              <a:rPr lang="en-US" dirty="0" smtClean="0">
                <a:latin typeface="Times" pitchFamily="18" charset="0"/>
              </a:rPr>
              <a:t>is a new CMS public-private partnership that will improve the quality, safety, and affordability of health for all Americans. It brings together hospitals, employers, physicians, nurses, and patient advocates, along with state and federal governments, in a shared effort to make hospital care safer, more reliable, and less costly.</a:t>
            </a:r>
          </a:p>
          <a:p>
            <a:pPr lvl="1" eaLnBrk="1" hangingPunct="1">
              <a:defRPr/>
            </a:pPr>
            <a:endParaRPr lang="en-US" dirty="0" smtClean="0">
              <a:latin typeface="Times" pitchFamily="18" charset="0"/>
            </a:endParaRPr>
          </a:p>
          <a:p>
            <a:pPr>
              <a:defRPr/>
            </a:pPr>
            <a:r>
              <a:rPr lang="en-US" dirty="0" smtClean="0">
                <a:latin typeface="Times" pitchFamily="18" charset="0"/>
              </a:rPr>
              <a:t>If your hospital or organization has made a commitment to the Partnership, you can act on it by participating in or supporting our initiatives that target:</a:t>
            </a:r>
          </a:p>
          <a:p>
            <a:pPr lvl="2">
              <a:buFontTx/>
              <a:buChar char="•"/>
              <a:defRPr/>
            </a:pPr>
            <a:r>
              <a:rPr lang="en-US" dirty="0" smtClean="0">
                <a:latin typeface="Times" pitchFamily="18" charset="0"/>
              </a:rPr>
              <a:t>Adverse drug events</a:t>
            </a:r>
            <a:endParaRPr lang="en-US" sz="1800" b="1" i="1" dirty="0" smtClean="0">
              <a:solidFill>
                <a:srgbClr val="FF0000"/>
              </a:solidFill>
              <a:latin typeface="Times" pitchFamily="18" charset="0"/>
            </a:endParaRPr>
          </a:p>
          <a:p>
            <a:pPr lvl="2">
              <a:buFontTx/>
              <a:buChar char="•"/>
              <a:defRPr/>
            </a:pPr>
            <a:r>
              <a:rPr lang="en-US" dirty="0" smtClean="0">
                <a:latin typeface="Times" pitchFamily="18" charset="0"/>
              </a:rPr>
              <a:t>Catheter-Associated Urinary Tract Infections (CAUTI)</a:t>
            </a:r>
          </a:p>
          <a:p>
            <a:pPr lvl="2">
              <a:buFontTx/>
              <a:buChar char="•"/>
              <a:defRPr/>
            </a:pPr>
            <a:r>
              <a:rPr lang="en-US" dirty="0" smtClean="0">
                <a:latin typeface="Times" pitchFamily="18" charset="0"/>
              </a:rPr>
              <a:t>Central Line-Associated Blood Stream Infections (CLABSI)</a:t>
            </a:r>
          </a:p>
          <a:p>
            <a:pPr lvl="2">
              <a:buFontTx/>
              <a:buChar char="•"/>
              <a:defRPr/>
            </a:pPr>
            <a:r>
              <a:rPr lang="en-US" dirty="0" smtClean="0">
                <a:latin typeface="Times" pitchFamily="18" charset="0"/>
              </a:rPr>
              <a:t>SSI (Surgical Site Infections)</a:t>
            </a:r>
          </a:p>
          <a:p>
            <a:pPr lvl="2">
              <a:buFontTx/>
              <a:buChar char="•"/>
              <a:defRPr/>
            </a:pPr>
            <a:r>
              <a:rPr lang="en-US" dirty="0" smtClean="0">
                <a:latin typeface="Times" pitchFamily="18" charset="0"/>
              </a:rPr>
              <a:t>CDI (Clostridum difficle infections)</a:t>
            </a:r>
          </a:p>
          <a:p>
            <a:pPr lvl="2">
              <a:buFontTx/>
              <a:buChar char="•"/>
              <a:defRPr/>
            </a:pPr>
            <a:endParaRPr lang="en-US" dirty="0" smtClean="0">
              <a:latin typeface="Times" pitchFamily="18" charset="0"/>
            </a:endParaRPr>
          </a:p>
          <a:p>
            <a:pPr lvl="2">
              <a:buFontTx/>
              <a:buChar char="•"/>
              <a:defRPr/>
            </a:pPr>
            <a:r>
              <a:rPr lang="en-US" dirty="0" smtClean="0">
                <a:latin typeface="Times" pitchFamily="18" charset="0"/>
              </a:rPr>
              <a:t>Beneficiary and family engagement</a:t>
            </a:r>
            <a:endParaRPr lang="en-US" dirty="0"/>
          </a:p>
        </p:txBody>
      </p:sp>
      <p:sp>
        <p:nvSpPr>
          <p:cNvPr id="327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E39CCDD-47BD-4784-B3F1-051F8D8B1626}" type="slidenum">
              <a:rPr lang="en-US" smtClean="0"/>
              <a:pPr/>
              <a:t>12</a:t>
            </a:fld>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latin typeface="Times" pitchFamily="18" charset="0"/>
              </a:rPr>
              <a:t>These aims direct and focus the work we do together, they also build  on recent QIO Program success in Beneficiary Protection, Patient Safety, Care Transitions and Prevention initiatives. </a:t>
            </a:r>
          </a:p>
          <a:p>
            <a:endParaRPr lang="en-US" dirty="0" smtClean="0"/>
          </a:p>
        </p:txBody>
      </p:sp>
      <p:sp>
        <p:nvSpPr>
          <p:cNvPr id="337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52B4662-DDFE-478F-87D2-7711AAA49E55}" type="slidenum">
              <a:rPr lang="en-US" smtClean="0"/>
              <a:pPr/>
              <a:t>13</a:t>
            </a:fld>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latin typeface="Times" pitchFamily="18" charset="0"/>
              </a:rPr>
              <a:t>The QIO Program, and our QIO, will be working with providers and stakeholders in some different ways going forward.  Learning and Action Networks and “CRISP” are based on contemporary quality improvement science.</a:t>
            </a:r>
          </a:p>
          <a:p>
            <a:endParaRPr lang="en-US" dirty="0" smtClean="0">
              <a:latin typeface="Times" pitchFamily="18" charset="0"/>
            </a:endParaRPr>
          </a:p>
          <a:p>
            <a:r>
              <a:rPr lang="en-US" dirty="0" smtClean="0">
                <a:latin typeface="Times" pitchFamily="18" charset="0"/>
              </a:rPr>
              <a:t>We know that health professionals enter caring professions because they want to help people. No one wants to deliver poor care: no one strives to cause iatrogenic harm, be the “broken link” in a chain of communication that ends in uncoordinated care, or ignore steps patients can take to stay as healthy as possible for as long as possible. </a:t>
            </a:r>
          </a:p>
          <a:p>
            <a:endParaRPr lang="en-US" dirty="0" smtClean="0">
              <a:latin typeface="Times" pitchFamily="18" charset="0"/>
            </a:endParaRPr>
          </a:p>
          <a:p>
            <a:r>
              <a:rPr lang="en-US" dirty="0" smtClean="0">
                <a:latin typeface="Times" pitchFamily="18" charset="0"/>
              </a:rPr>
              <a:t>And we know that it’s often not for lack of intellectual knowledge that these things happen despite our best intentions. This means that it’s not enough to “raise awareness” or “do an in-service” to get professionals to deliver the best care, because it is failed systems and failed processes, not failing people, that keep the best care from reaching every patient. This is exactly what the QIOs are poised to address in a combination of the three ways described on this slide.  </a:t>
            </a:r>
          </a:p>
          <a:p>
            <a:endParaRPr lang="en-US" dirty="0" smtClean="0"/>
          </a:p>
        </p:txBody>
      </p:sp>
      <p:sp>
        <p:nvSpPr>
          <p:cNvPr id="348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610E154-9730-4D07-B014-9E9F0528306E}" type="slidenum">
              <a:rPr lang="en-US" smtClean="0"/>
              <a:pPr/>
              <a:t>14</a:t>
            </a:fld>
            <a:endParaRPr lang="en-U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bodyPr>
          <a:lstStyle/>
          <a:p>
            <a:pPr>
              <a:buFontTx/>
              <a:buChar char="•"/>
            </a:pPr>
            <a:r>
              <a:rPr lang="en-US" dirty="0" smtClean="0"/>
              <a:t>Providers and other health care stakeholders, including beneficiaries, working together to implement  change and spread best practices through peer-to-peer learning and solution sharing.</a:t>
            </a:r>
          </a:p>
          <a:p>
            <a:pPr lvl="1">
              <a:buFont typeface="Arial" charset="0"/>
              <a:buChar char="–"/>
            </a:pPr>
            <a:r>
              <a:rPr lang="en-US" dirty="0" smtClean="0"/>
              <a:t>Improvement collaboratives</a:t>
            </a:r>
          </a:p>
          <a:p>
            <a:pPr lvl="1">
              <a:buFont typeface="Arial" charset="0"/>
              <a:buChar char="–"/>
            </a:pPr>
            <a:r>
              <a:rPr lang="en-US" dirty="0" smtClean="0"/>
              <a:t>Online interaction, tools, resources </a:t>
            </a:r>
          </a:p>
          <a:p>
            <a:pPr lvl="1">
              <a:buFont typeface="Arial" charset="0"/>
              <a:buChar char="–"/>
            </a:pPr>
            <a:r>
              <a:rPr lang="en-US" dirty="0" smtClean="0"/>
              <a:t>Educational opportunities </a:t>
            </a:r>
          </a:p>
          <a:p>
            <a:endParaRPr lang="en-US" dirty="0" smtClean="0"/>
          </a:p>
        </p:txBody>
      </p:sp>
      <p:sp>
        <p:nvSpPr>
          <p:cNvPr id="358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83D8297-1F74-47C0-9FDE-1E0817CB10E8}" type="slidenum">
              <a:rPr lang="en-US" smtClean="0"/>
              <a:pPr/>
              <a:t>15</a:t>
            </a:fld>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5.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opy of Slide Image.jpg"/>
          <p:cNvPicPr>
            <a:picLocks noChangeAspect="1"/>
          </p:cNvPicPr>
          <p:nvPr userDrawn="1"/>
        </p:nvPicPr>
        <p:blipFill>
          <a:blip r:embed="rId2" cstate="print"/>
          <a:srcRect/>
          <a:stretch>
            <a:fillRect/>
          </a:stretch>
        </p:blipFill>
        <p:spPr bwMode="auto">
          <a:xfrm>
            <a:off x="0" y="-34925"/>
            <a:ext cx="9144000" cy="6927850"/>
          </a:xfrm>
          <a:prstGeom prst="rect">
            <a:avLst/>
          </a:prstGeom>
          <a:noFill/>
          <a:ln w="9525">
            <a:noFill/>
            <a:miter lim="800000"/>
            <a:headEnd/>
            <a:tailEnd/>
          </a:ln>
        </p:spPr>
      </p:pic>
      <p:sp>
        <p:nvSpPr>
          <p:cNvPr id="3075" name="Rectangle 3"/>
          <p:cNvSpPr>
            <a:spLocks noGrp="1" noChangeArrowheads="1"/>
          </p:cNvSpPr>
          <p:nvPr>
            <p:ph type="ctrTitle"/>
          </p:nvPr>
        </p:nvSpPr>
        <p:spPr>
          <a:xfrm>
            <a:off x="685800" y="5029200"/>
            <a:ext cx="7772400" cy="838200"/>
          </a:xfrm>
        </p:spPr>
        <p:txBody>
          <a:bodyPr/>
          <a:lstStyle>
            <a:lvl1pPr>
              <a:defRPr sz="3200">
                <a:solidFill>
                  <a:schemeClr val="bg1"/>
                </a:solidFill>
              </a:defRPr>
            </a:lvl1pPr>
          </a:lstStyle>
          <a:p>
            <a:r>
              <a:rPr lang="en-US" dirty="0"/>
              <a:t>Click to edit Master title style</a:t>
            </a:r>
          </a:p>
        </p:txBody>
      </p:sp>
      <p:sp>
        <p:nvSpPr>
          <p:cNvPr id="3076" name="Rectangle 4"/>
          <p:cNvSpPr>
            <a:spLocks noGrp="1" noChangeArrowheads="1"/>
          </p:cNvSpPr>
          <p:nvPr>
            <p:ph type="subTitle" idx="1"/>
          </p:nvPr>
        </p:nvSpPr>
        <p:spPr>
          <a:xfrm>
            <a:off x="1371600" y="6019800"/>
            <a:ext cx="6400800" cy="609600"/>
          </a:xfrm>
        </p:spPr>
        <p:txBody>
          <a:bodyPr/>
          <a:lstStyle>
            <a:lvl1pPr marL="0" indent="0" algn="ctr">
              <a:buFontTx/>
              <a:buNone/>
              <a:defRPr sz="2000" i="1">
                <a:solidFill>
                  <a:schemeClr val="bg1"/>
                </a:solidFill>
              </a:defRPr>
            </a:lvl1pPr>
          </a:lstStyle>
          <a:p>
            <a:r>
              <a:rPr lang="en-US" dirty="0"/>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a:xfrm>
            <a:off x="381000" y="1676400"/>
            <a:ext cx="8382000" cy="4267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title"/>
          </p:nvPr>
        </p:nvSpPr>
        <p:spPr bwMode="auto">
          <a:xfrm>
            <a:off x="0" y="228600"/>
            <a:ext cx="9144000" cy="762000"/>
          </a:xfrm>
          <a:prstGeom prst="rect">
            <a:avLst/>
          </a:prstGeom>
          <a:noFill/>
          <a:ln w="9525">
            <a:noFill/>
            <a:miter lim="800000"/>
            <a:headEnd/>
            <a:tailEnd/>
          </a:ln>
        </p:spPr>
        <p:txBody>
          <a:bodyPr/>
          <a:lstStyle/>
          <a:p>
            <a:pPr lvl="0"/>
            <a:r>
              <a:rPr lang="en-US" smtClean="0"/>
              <a:t>Click to edit Master title style</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Rectangle 2"/>
          <p:cNvSpPr txBox="1">
            <a:spLocks noChangeArrowheads="1"/>
          </p:cNvSpPr>
          <p:nvPr userDrawn="1"/>
        </p:nvSpPr>
        <p:spPr bwMode="auto">
          <a:xfrm>
            <a:off x="0" y="228600"/>
            <a:ext cx="9144000" cy="762000"/>
          </a:xfrm>
          <a:prstGeom prst="rect">
            <a:avLst/>
          </a:prstGeom>
          <a:noFill/>
          <a:ln w="9525">
            <a:noFill/>
            <a:miter lim="800000"/>
            <a:headEnd/>
            <a:tailEnd/>
          </a:ln>
        </p:spPr>
        <p:txBody>
          <a:bodyPr anchor="ctr"/>
          <a:lstStyle/>
          <a:p>
            <a:pPr algn="ctr" eaLnBrk="0" hangingPunct="0">
              <a:defRPr/>
            </a:pPr>
            <a:r>
              <a:rPr lang="en-US" sz="4400" kern="0" dirty="0">
                <a:solidFill>
                  <a:schemeClr val="bg1"/>
                </a:solidFill>
                <a:latin typeface="+mj-lt"/>
                <a:ea typeface="+mj-ea"/>
                <a:cs typeface="+mj-cs"/>
              </a:rPr>
              <a:t>Click to edit Master title style</a:t>
            </a:r>
          </a:p>
        </p:txBody>
      </p:sp>
      <p:sp>
        <p:nvSpPr>
          <p:cNvPr id="2" name="Vertical Title 1"/>
          <p:cNvSpPr>
            <a:spLocks noGrp="1"/>
          </p:cNvSpPr>
          <p:nvPr>
            <p:ph type="title" orient="vert"/>
          </p:nvPr>
        </p:nvSpPr>
        <p:spPr>
          <a:xfrm>
            <a:off x="6286500" y="1752600"/>
            <a:ext cx="1943100" cy="4876800"/>
          </a:xfrm>
        </p:spPr>
        <p:txBody>
          <a:bodyPr vert="eaVert"/>
          <a:lstStyle>
            <a:lvl1pPr>
              <a:defRPr>
                <a:solidFill>
                  <a:srgbClr val="00000C"/>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457200" y="1752600"/>
            <a:ext cx="5676900" cy="487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pic>
        <p:nvPicPr>
          <p:cNvPr id="2" name="Picture 6" descr="Copy of Slide Image without logo.jpg"/>
          <p:cNvPicPr>
            <a:picLocks noChangeAspect="1"/>
          </p:cNvPicPr>
          <p:nvPr userDrawn="1"/>
        </p:nvPicPr>
        <p:blipFill>
          <a:blip r:embed="rId2" cstate="print"/>
          <a:srcRect/>
          <a:stretch>
            <a:fillRect/>
          </a:stretch>
        </p:blipFill>
        <p:spPr bwMode="auto">
          <a:xfrm>
            <a:off x="0" y="0"/>
            <a:ext cx="9144000" cy="1219200"/>
          </a:xfrm>
          <a:prstGeom prst="rect">
            <a:avLst/>
          </a:prstGeom>
          <a:noFill/>
          <a:ln w="9525">
            <a:noFill/>
            <a:miter lim="800000"/>
            <a:headEnd/>
            <a:tailEnd/>
          </a:ln>
        </p:spPr>
      </p:pic>
      <p:grpSp>
        <p:nvGrpSpPr>
          <p:cNvPr id="3" name="Group 8"/>
          <p:cNvGrpSpPr>
            <a:grpSpLocks/>
          </p:cNvGrpSpPr>
          <p:nvPr userDrawn="1"/>
        </p:nvGrpSpPr>
        <p:grpSpPr bwMode="auto">
          <a:xfrm>
            <a:off x="1592263" y="5486400"/>
            <a:ext cx="5959475" cy="885825"/>
            <a:chOff x="2344738" y="5486400"/>
            <a:chExt cx="5961062" cy="885825"/>
          </a:xfrm>
        </p:grpSpPr>
        <p:pic>
          <p:nvPicPr>
            <p:cNvPr id="4" name="Picture 7" descr="QIO_PROGRAM_LOGO_REVERSE_CMYK.eps"/>
            <p:cNvPicPr>
              <a:picLocks noChangeAspect="1"/>
            </p:cNvPicPr>
            <p:nvPr userDrawn="1"/>
          </p:nvPicPr>
          <p:blipFill>
            <a:blip r:embed="rId3" cstate="print"/>
            <a:srcRect/>
            <a:stretch>
              <a:fillRect/>
            </a:stretch>
          </p:blipFill>
          <p:spPr bwMode="auto">
            <a:xfrm>
              <a:off x="2344738" y="5486400"/>
              <a:ext cx="3310645" cy="865246"/>
            </a:xfrm>
            <a:prstGeom prst="rect">
              <a:avLst/>
            </a:prstGeom>
            <a:noFill/>
            <a:ln w="9525">
              <a:noFill/>
              <a:miter lim="800000"/>
              <a:headEnd/>
              <a:tailEnd/>
            </a:ln>
          </p:spPr>
        </p:pic>
        <p:cxnSp>
          <p:nvCxnSpPr>
            <p:cNvPr id="5" name="Straight Connector 4"/>
            <p:cNvCxnSpPr/>
            <p:nvPr userDrawn="1"/>
          </p:nvCxnSpPr>
          <p:spPr bwMode="auto">
            <a:xfrm rot="5400000">
              <a:off x="5593733" y="5978525"/>
              <a:ext cx="7874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6" name="Picture 21" descr="NewVHQCLogo-with-tagline_white_100610.gif"/>
            <p:cNvPicPr>
              <a:picLocks noChangeAspect="1"/>
            </p:cNvPicPr>
            <p:nvPr userDrawn="1"/>
          </p:nvPicPr>
          <p:blipFill>
            <a:blip r:embed="rId4" cstate="print"/>
            <a:srcRect b="22105"/>
            <a:stretch>
              <a:fillRect/>
            </a:stretch>
          </p:blipFill>
          <p:spPr bwMode="auto">
            <a:xfrm>
              <a:off x="6172200" y="5608031"/>
              <a:ext cx="627063" cy="746219"/>
            </a:xfrm>
            <a:prstGeom prst="rect">
              <a:avLst/>
            </a:prstGeom>
            <a:noFill/>
            <a:ln w="9525">
              <a:noFill/>
              <a:miter lim="800000"/>
              <a:headEnd/>
              <a:tailEnd/>
            </a:ln>
          </p:spPr>
        </p:pic>
        <p:sp>
          <p:nvSpPr>
            <p:cNvPr id="7" name="TextBox 6"/>
            <p:cNvSpPr txBox="1"/>
            <p:nvPr userDrawn="1"/>
          </p:nvSpPr>
          <p:spPr>
            <a:xfrm>
              <a:off x="6781394" y="5765800"/>
              <a:ext cx="1524406" cy="461963"/>
            </a:xfrm>
            <a:prstGeom prst="rect">
              <a:avLst/>
            </a:prstGeom>
            <a:noFill/>
          </p:spPr>
          <p:txBody>
            <a:bodyPr>
              <a:spAutoFit/>
            </a:bodyPr>
            <a:lstStyle/>
            <a:p>
              <a:pPr>
                <a:defRPr/>
              </a:pPr>
              <a:r>
                <a:rPr lang="en-US" sz="1200" dirty="0">
                  <a:solidFill>
                    <a:srgbClr val="0479C1"/>
                  </a:solidFill>
                  <a:latin typeface="Tahoma" pitchFamily="34" charset="0"/>
                  <a:cs typeface="Tahoma" pitchFamily="34" charset="0"/>
                </a:rPr>
                <a:t>Leading the way </a:t>
              </a:r>
            </a:p>
            <a:p>
              <a:pPr>
                <a:defRPr/>
              </a:pPr>
              <a:r>
                <a:rPr lang="en-US" sz="1200" dirty="0">
                  <a:solidFill>
                    <a:srgbClr val="0479C1"/>
                  </a:solidFill>
                  <a:latin typeface="Tahoma" pitchFamily="34" charset="0"/>
                  <a:cs typeface="Tahoma" pitchFamily="34" charset="0"/>
                </a:rPr>
                <a:t>to better healthcare</a:t>
              </a: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676400"/>
            <a:ext cx="8382000" cy="4191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Rectangle 2"/>
          <p:cNvSpPr>
            <a:spLocks noGrp="1" noChangeArrowheads="1"/>
          </p:cNvSpPr>
          <p:nvPr>
            <p:ph type="title"/>
          </p:nvPr>
        </p:nvSpPr>
        <p:spPr bwMode="auto">
          <a:xfrm>
            <a:off x="0" y="228600"/>
            <a:ext cx="9144000" cy="762000"/>
          </a:xfrm>
          <a:prstGeom prst="rect">
            <a:avLst/>
          </a:prstGeom>
          <a:noFill/>
          <a:ln w="9525">
            <a:noFill/>
            <a:miter lim="800000"/>
            <a:headEnd/>
            <a:tailEnd/>
          </a:ln>
        </p:spPr>
        <p:txBody>
          <a:bodyPr/>
          <a:lstStyle/>
          <a:p>
            <a:pPr lvl="0"/>
            <a:r>
              <a:rPr lang="en-US" smtClean="0"/>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ectangle 2"/>
          <p:cNvSpPr txBox="1">
            <a:spLocks noChangeArrowheads="1"/>
          </p:cNvSpPr>
          <p:nvPr userDrawn="1"/>
        </p:nvSpPr>
        <p:spPr bwMode="auto">
          <a:xfrm>
            <a:off x="0" y="228600"/>
            <a:ext cx="9144000" cy="762000"/>
          </a:xfrm>
          <a:prstGeom prst="rect">
            <a:avLst/>
          </a:prstGeom>
          <a:noFill/>
          <a:ln w="9525">
            <a:noFill/>
            <a:miter lim="800000"/>
            <a:headEnd/>
            <a:tailEnd/>
          </a:ln>
        </p:spPr>
        <p:txBody>
          <a:bodyPr anchor="ctr"/>
          <a:lstStyle/>
          <a:p>
            <a:pPr algn="ctr" eaLnBrk="0" hangingPunct="0">
              <a:defRPr/>
            </a:pPr>
            <a:r>
              <a:rPr lang="en-US" sz="4400" kern="0" dirty="0">
                <a:solidFill>
                  <a:schemeClr val="bg1"/>
                </a:solidFill>
                <a:latin typeface="+mj-lt"/>
                <a:ea typeface="+mj-ea"/>
                <a:cs typeface="+mj-cs"/>
              </a:rPr>
              <a:t>Click to edit Master title style</a:t>
            </a:r>
          </a:p>
        </p:txBody>
      </p:sp>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533400" y="1676400"/>
            <a:ext cx="37338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419600" y="1676400"/>
            <a:ext cx="37338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
          <p:cNvSpPr>
            <a:spLocks noGrp="1" noChangeArrowheads="1"/>
          </p:cNvSpPr>
          <p:nvPr>
            <p:ph type="title"/>
          </p:nvPr>
        </p:nvSpPr>
        <p:spPr bwMode="auto">
          <a:xfrm>
            <a:off x="0" y="228600"/>
            <a:ext cx="9144000" cy="762000"/>
          </a:xfrm>
          <a:prstGeom prst="rect">
            <a:avLst/>
          </a:prstGeom>
          <a:noFill/>
          <a:ln w="9525">
            <a:noFill/>
            <a:miter lim="800000"/>
            <a:headEnd/>
            <a:tailEnd/>
          </a:ln>
        </p:spPr>
        <p:txBody>
          <a:bodyPr/>
          <a:lstStyle/>
          <a:p>
            <a:pPr lvl="0"/>
            <a:r>
              <a:rPr lang="en-US" smtClean="0"/>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81000" y="1657350"/>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1000" y="22971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568825" y="1657350"/>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568825" y="22971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Rectangle 2"/>
          <p:cNvSpPr>
            <a:spLocks noGrp="1" noChangeArrowheads="1"/>
          </p:cNvSpPr>
          <p:nvPr>
            <p:ph type="title"/>
          </p:nvPr>
        </p:nvSpPr>
        <p:spPr bwMode="auto">
          <a:xfrm>
            <a:off x="0" y="228600"/>
            <a:ext cx="9144000" cy="762000"/>
          </a:xfrm>
          <a:prstGeom prst="rect">
            <a:avLst/>
          </a:prstGeom>
          <a:noFill/>
          <a:ln w="9525">
            <a:noFill/>
            <a:miter lim="800000"/>
            <a:headEnd/>
            <a:tailEnd/>
          </a:ln>
        </p:spPr>
        <p:txBody>
          <a:bodyPr/>
          <a:lstStyle/>
          <a:p>
            <a:pPr lvl="0"/>
            <a:r>
              <a:rPr lang="en-US" smtClean="0"/>
              <a:t>Click to edit Master title style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itle 2"/>
          <p:cNvSpPr>
            <a:spLocks noGrp="1" noChangeArrowheads="1"/>
          </p:cNvSpPr>
          <p:nvPr>
            <p:ph type="title"/>
          </p:nvPr>
        </p:nvSpPr>
        <p:spPr bwMode="auto">
          <a:xfrm>
            <a:off x="0" y="228600"/>
            <a:ext cx="9144000" cy="762000"/>
          </a:xfrm>
          <a:prstGeom prst="rect">
            <a:avLst/>
          </a:prstGeom>
          <a:noFill/>
          <a:ln w="9525">
            <a:noFill/>
            <a:miter lim="800000"/>
            <a:headEnd/>
            <a:tailEnd/>
          </a:ln>
        </p:spPr>
        <p:txBody>
          <a:bodyPr/>
          <a:lstStyle/>
          <a:p>
            <a:pPr lvl="0"/>
            <a:r>
              <a:rPr lang="en-US" smtClean="0"/>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Title 2"/>
          <p:cNvSpPr>
            <a:spLocks noGrp="1" noChangeArrowheads="1"/>
          </p:cNvSpPr>
          <p:nvPr>
            <p:ph type="title"/>
          </p:nvPr>
        </p:nvSpPr>
        <p:spPr bwMode="auto">
          <a:xfrm>
            <a:off x="0" y="228600"/>
            <a:ext cx="9144000" cy="762000"/>
          </a:xfrm>
          <a:prstGeom prst="rect">
            <a:avLst/>
          </a:prstGeom>
          <a:noFill/>
          <a:ln w="9525">
            <a:noFill/>
            <a:miter lim="800000"/>
            <a:headEnd/>
            <a:tailEnd/>
          </a:ln>
        </p:spPr>
        <p:txBody>
          <a:bodyPr/>
          <a:lstStyle/>
          <a:p>
            <a:pPr lvl="0"/>
            <a:r>
              <a:rPr lang="en-US" smtClean="0"/>
              <a:t>Click to edit Master title style</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2"/>
          <p:cNvSpPr txBox="1">
            <a:spLocks noChangeArrowheads="1"/>
          </p:cNvSpPr>
          <p:nvPr userDrawn="1"/>
        </p:nvSpPr>
        <p:spPr bwMode="auto">
          <a:xfrm>
            <a:off x="0" y="228600"/>
            <a:ext cx="9144000" cy="762000"/>
          </a:xfrm>
          <a:prstGeom prst="rect">
            <a:avLst/>
          </a:prstGeom>
          <a:noFill/>
          <a:ln w="9525">
            <a:noFill/>
            <a:miter lim="800000"/>
            <a:headEnd/>
            <a:tailEnd/>
          </a:ln>
        </p:spPr>
        <p:txBody>
          <a:bodyPr anchor="ctr"/>
          <a:lstStyle/>
          <a:p>
            <a:pPr algn="ctr" eaLnBrk="0" hangingPunct="0">
              <a:defRPr/>
            </a:pPr>
            <a:r>
              <a:rPr lang="en-US" sz="4400" kern="0" dirty="0">
                <a:solidFill>
                  <a:schemeClr val="bg1"/>
                </a:solidFill>
                <a:latin typeface="+mj-lt"/>
                <a:ea typeface="+mj-ea"/>
                <a:cs typeface="+mj-cs"/>
              </a:rPr>
              <a:t>Click to edit Master title style</a:t>
            </a:r>
          </a:p>
        </p:txBody>
      </p:sp>
      <p:sp>
        <p:nvSpPr>
          <p:cNvPr id="2" name="Title 1"/>
          <p:cNvSpPr>
            <a:spLocks noGrp="1"/>
          </p:cNvSpPr>
          <p:nvPr>
            <p:ph type="title"/>
          </p:nvPr>
        </p:nvSpPr>
        <p:spPr>
          <a:xfrm>
            <a:off x="457200" y="1646237"/>
            <a:ext cx="3008313" cy="913692"/>
          </a:xfrm>
        </p:spPr>
        <p:txBody>
          <a:bodyPr anchor="b"/>
          <a:lstStyle>
            <a:lvl1pPr algn="l">
              <a:defRPr sz="2000" b="1">
                <a:solidFill>
                  <a:srgbClr val="00000C"/>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1646237"/>
            <a:ext cx="5111750" cy="46021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2559929"/>
            <a:ext cx="3008313" cy="368847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2"/>
          <p:cNvSpPr txBox="1">
            <a:spLocks noChangeArrowheads="1"/>
          </p:cNvSpPr>
          <p:nvPr userDrawn="1"/>
        </p:nvSpPr>
        <p:spPr bwMode="auto">
          <a:xfrm>
            <a:off x="0" y="228600"/>
            <a:ext cx="9144000" cy="762000"/>
          </a:xfrm>
          <a:prstGeom prst="rect">
            <a:avLst/>
          </a:prstGeom>
          <a:noFill/>
          <a:ln w="9525">
            <a:noFill/>
            <a:miter lim="800000"/>
            <a:headEnd/>
            <a:tailEnd/>
          </a:ln>
        </p:spPr>
        <p:txBody>
          <a:bodyPr anchor="ctr"/>
          <a:lstStyle/>
          <a:p>
            <a:pPr algn="ctr" eaLnBrk="0" hangingPunct="0">
              <a:defRPr/>
            </a:pPr>
            <a:r>
              <a:rPr lang="en-US" sz="4400" kern="0" dirty="0">
                <a:solidFill>
                  <a:schemeClr val="bg1"/>
                </a:solidFill>
                <a:latin typeface="+mj-lt"/>
                <a:ea typeface="+mj-ea"/>
                <a:cs typeface="+mj-cs"/>
              </a:rPr>
              <a:t>Click to edit Master title style</a:t>
            </a:r>
          </a:p>
        </p:txBody>
      </p:sp>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1600199"/>
            <a:ext cx="5486400" cy="31273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4" descr="VHQC_logo-presentationgray.jpg"/>
          <p:cNvPicPr>
            <a:picLocks noChangeAspect="1"/>
          </p:cNvPicPr>
          <p:nvPr userDrawn="1"/>
        </p:nvPicPr>
        <p:blipFill>
          <a:blip r:embed="rId14" cstate="print"/>
          <a:srcRect/>
          <a:stretch>
            <a:fillRect/>
          </a:stretch>
        </p:blipFill>
        <p:spPr bwMode="auto">
          <a:xfrm>
            <a:off x="8205788" y="5638800"/>
            <a:ext cx="638175" cy="973138"/>
          </a:xfrm>
          <a:prstGeom prst="rect">
            <a:avLst/>
          </a:prstGeom>
          <a:noFill/>
          <a:ln w="9525">
            <a:noFill/>
            <a:miter lim="800000"/>
            <a:headEnd/>
            <a:tailEnd/>
          </a:ln>
        </p:spPr>
      </p:pic>
      <p:pic>
        <p:nvPicPr>
          <p:cNvPr id="1027" name="Picture 5" descr="Copy of Slide Image without logo.jpg"/>
          <p:cNvPicPr>
            <a:picLocks noChangeAspect="1"/>
          </p:cNvPicPr>
          <p:nvPr userDrawn="1"/>
        </p:nvPicPr>
        <p:blipFill>
          <a:blip r:embed="rId15" cstate="print"/>
          <a:srcRect/>
          <a:stretch>
            <a:fillRect/>
          </a:stretch>
        </p:blipFill>
        <p:spPr bwMode="auto">
          <a:xfrm>
            <a:off x="0" y="0"/>
            <a:ext cx="9144000" cy="1219200"/>
          </a:xfrm>
          <a:prstGeom prst="rect">
            <a:avLst/>
          </a:prstGeom>
          <a:noFill/>
          <a:ln w="9525">
            <a:noFill/>
            <a:miter lim="800000"/>
            <a:headEnd/>
            <a:tailEnd/>
          </a:ln>
        </p:spPr>
      </p:pic>
      <p:sp>
        <p:nvSpPr>
          <p:cNvPr id="1028" name="Rectangle 2"/>
          <p:cNvSpPr>
            <a:spLocks noGrp="1" noChangeArrowheads="1"/>
          </p:cNvSpPr>
          <p:nvPr>
            <p:ph type="title"/>
          </p:nvPr>
        </p:nvSpPr>
        <p:spPr bwMode="auto">
          <a:xfrm>
            <a:off x="0" y="228600"/>
            <a:ext cx="9144000"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9" name="Rectangle 3"/>
          <p:cNvSpPr>
            <a:spLocks noGrp="1" noChangeArrowheads="1"/>
          </p:cNvSpPr>
          <p:nvPr>
            <p:ph type="body" idx="1"/>
          </p:nvPr>
        </p:nvSpPr>
        <p:spPr bwMode="auto">
          <a:xfrm>
            <a:off x="381000" y="1676400"/>
            <a:ext cx="8382000" cy="4495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4197" r:id="rId1"/>
    <p:sldLayoutId id="2147484191" r:id="rId2"/>
    <p:sldLayoutId id="2147484198" r:id="rId3"/>
    <p:sldLayoutId id="2147484192" r:id="rId4"/>
    <p:sldLayoutId id="2147484193" r:id="rId5"/>
    <p:sldLayoutId id="2147484194" r:id="rId6"/>
    <p:sldLayoutId id="2147484195" r:id="rId7"/>
    <p:sldLayoutId id="2147484199" r:id="rId8"/>
    <p:sldLayoutId id="2147484200" r:id="rId9"/>
    <p:sldLayoutId id="2147484196" r:id="rId10"/>
    <p:sldLayoutId id="2147484201" r:id="rId11"/>
    <p:sldLayoutId id="2147484202" r:id="rId12"/>
  </p:sldLayoutIdLst>
  <p:txStyles>
    <p:titleStyle>
      <a:lvl1pPr algn="ctr" rtl="0" eaLnBrk="0" fontAlgn="base" hangingPunct="0">
        <a:spcBef>
          <a:spcPct val="0"/>
        </a:spcBef>
        <a:spcAft>
          <a:spcPct val="0"/>
        </a:spcAft>
        <a:defRPr sz="4400">
          <a:solidFill>
            <a:schemeClr val="bg1"/>
          </a:solidFill>
          <a:latin typeface="+mj-lt"/>
          <a:ea typeface="+mj-ea"/>
          <a:cs typeface="+mj-cs"/>
        </a:defRPr>
      </a:lvl1pPr>
      <a:lvl2pPr algn="ctr" rtl="0" eaLnBrk="0" fontAlgn="base" hangingPunct="0">
        <a:spcBef>
          <a:spcPct val="0"/>
        </a:spcBef>
        <a:spcAft>
          <a:spcPct val="0"/>
        </a:spcAft>
        <a:defRPr sz="4400">
          <a:solidFill>
            <a:schemeClr val="bg1"/>
          </a:solidFill>
          <a:latin typeface="Arial" charset="0"/>
        </a:defRPr>
      </a:lvl2pPr>
      <a:lvl3pPr algn="ctr" rtl="0" eaLnBrk="0" fontAlgn="base" hangingPunct="0">
        <a:spcBef>
          <a:spcPct val="0"/>
        </a:spcBef>
        <a:spcAft>
          <a:spcPct val="0"/>
        </a:spcAft>
        <a:defRPr sz="4400">
          <a:solidFill>
            <a:schemeClr val="bg1"/>
          </a:solidFill>
          <a:latin typeface="Arial" charset="0"/>
        </a:defRPr>
      </a:lvl3pPr>
      <a:lvl4pPr algn="ctr" rtl="0" eaLnBrk="0" fontAlgn="base" hangingPunct="0">
        <a:spcBef>
          <a:spcPct val="0"/>
        </a:spcBef>
        <a:spcAft>
          <a:spcPct val="0"/>
        </a:spcAft>
        <a:defRPr sz="4400">
          <a:solidFill>
            <a:schemeClr val="bg1"/>
          </a:solidFill>
          <a:latin typeface="Arial" charset="0"/>
        </a:defRPr>
      </a:lvl4pPr>
      <a:lvl5pPr algn="ctr" rtl="0" eaLnBrk="0" fontAlgn="base" hangingPunct="0">
        <a:spcBef>
          <a:spcPct val="0"/>
        </a:spcBef>
        <a:spcAft>
          <a:spcPct val="0"/>
        </a:spcAft>
        <a:defRPr sz="4400">
          <a:solidFill>
            <a:schemeClr val="bg1"/>
          </a:solidFill>
          <a:latin typeface="Arial" charset="0"/>
        </a:defRPr>
      </a:lvl5pPr>
      <a:lvl6pPr marL="457200" algn="ctr" rtl="0" fontAlgn="base">
        <a:spcBef>
          <a:spcPct val="0"/>
        </a:spcBef>
        <a:spcAft>
          <a:spcPct val="0"/>
        </a:spcAft>
        <a:defRPr sz="4400">
          <a:solidFill>
            <a:schemeClr val="bg1"/>
          </a:solidFill>
          <a:latin typeface="Arial" charset="0"/>
        </a:defRPr>
      </a:lvl6pPr>
      <a:lvl7pPr marL="914400" algn="ctr" rtl="0" fontAlgn="base">
        <a:spcBef>
          <a:spcPct val="0"/>
        </a:spcBef>
        <a:spcAft>
          <a:spcPct val="0"/>
        </a:spcAft>
        <a:defRPr sz="4400">
          <a:solidFill>
            <a:schemeClr val="bg1"/>
          </a:solidFill>
          <a:latin typeface="Arial" charset="0"/>
        </a:defRPr>
      </a:lvl7pPr>
      <a:lvl8pPr marL="1371600" algn="ctr" rtl="0" fontAlgn="base">
        <a:spcBef>
          <a:spcPct val="0"/>
        </a:spcBef>
        <a:spcAft>
          <a:spcPct val="0"/>
        </a:spcAft>
        <a:defRPr sz="4400">
          <a:solidFill>
            <a:schemeClr val="bg1"/>
          </a:solidFill>
          <a:latin typeface="Arial" charset="0"/>
        </a:defRPr>
      </a:lvl8pPr>
      <a:lvl9pPr marL="1828800" algn="ctr" rtl="0" fontAlgn="base">
        <a:spcBef>
          <a:spcPct val="0"/>
        </a:spcBef>
        <a:spcAft>
          <a:spcPct val="0"/>
        </a:spcAft>
        <a:defRPr sz="4400">
          <a:solidFill>
            <a:schemeClr val="bg1"/>
          </a:solidFill>
          <a:latin typeface="Arial" charset="0"/>
        </a:defRPr>
      </a:lvl9pPr>
    </p:titleStyle>
    <p:bodyStyle>
      <a:lvl1pPr marL="514350" indent="-514350" algn="l" rtl="0" eaLnBrk="0" fontAlgn="base" hangingPunct="0">
        <a:spcBef>
          <a:spcPct val="20000"/>
        </a:spcBef>
        <a:spcAft>
          <a:spcPct val="0"/>
        </a:spcAft>
        <a:buFont typeface="Arial" charset="0"/>
        <a:buAutoNum type="alphaLcPeriod"/>
        <a:defRPr sz="3200">
          <a:solidFill>
            <a:schemeClr val="tx1"/>
          </a:solidFill>
          <a:latin typeface="+mn-lt"/>
          <a:ea typeface="+mn-ea"/>
          <a:cs typeface="+mn-cs"/>
        </a:defRPr>
      </a:lvl1pPr>
      <a:lvl2pPr marL="971550" indent="-514350" algn="l" rtl="0" eaLnBrk="0" fontAlgn="base" hangingPunct="0">
        <a:spcBef>
          <a:spcPct val="20000"/>
        </a:spcBef>
        <a:spcAft>
          <a:spcPct val="0"/>
        </a:spcAft>
        <a:buFont typeface="Arial" charset="0"/>
        <a:buAutoNum type="alphaLcPeriod"/>
        <a:defRPr sz="2800">
          <a:solidFill>
            <a:schemeClr val="tx1"/>
          </a:solidFill>
          <a:latin typeface="+mn-lt"/>
        </a:defRPr>
      </a:lvl2pPr>
      <a:lvl3pPr marL="1371600" indent="-457200" algn="l" rtl="0" eaLnBrk="0" fontAlgn="base" hangingPunct="0">
        <a:spcBef>
          <a:spcPct val="20000"/>
        </a:spcBef>
        <a:spcAft>
          <a:spcPct val="0"/>
        </a:spcAft>
        <a:buFont typeface="Arial" charset="0"/>
        <a:buAutoNum type="alphaLcPeriod"/>
        <a:defRPr sz="2400">
          <a:solidFill>
            <a:schemeClr val="tx1"/>
          </a:solidFill>
          <a:latin typeface="+mn-lt"/>
        </a:defRPr>
      </a:lvl3pPr>
      <a:lvl4pPr marL="1828800" indent="-457200" algn="l" rtl="0" eaLnBrk="0" fontAlgn="base" hangingPunct="0">
        <a:spcBef>
          <a:spcPct val="20000"/>
        </a:spcBef>
        <a:spcAft>
          <a:spcPct val="0"/>
        </a:spcAft>
        <a:buFont typeface="Arial" charset="0"/>
        <a:buAutoNum type="alphaLcPeriod"/>
        <a:defRPr sz="2000">
          <a:solidFill>
            <a:schemeClr val="tx1"/>
          </a:solidFill>
          <a:latin typeface="+mn-lt"/>
        </a:defRPr>
      </a:lvl4pPr>
      <a:lvl5pPr marL="2286000" indent="-457200" algn="l" rtl="0" eaLnBrk="0" fontAlgn="base" hangingPunct="0">
        <a:spcBef>
          <a:spcPct val="20000"/>
        </a:spcBef>
        <a:spcAft>
          <a:spcPct val="0"/>
        </a:spcAft>
        <a:buFont typeface="Arial" charset="0"/>
        <a:buAutoNum type="alphaLcPeriod"/>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304800" y="4953000"/>
            <a:ext cx="8534400" cy="1600200"/>
          </a:xfrm>
        </p:spPr>
        <p:txBody>
          <a:bodyPr/>
          <a:lstStyle/>
          <a:p>
            <a:pPr eaLnBrk="1" hangingPunct="1"/>
            <a:r>
              <a:rPr lang="en-US" dirty="0" smtClean="0"/>
              <a:t>VHQC Medical Quality Improvement Focus </a:t>
            </a:r>
            <a:r>
              <a:rPr lang="en-US" sz="2800" dirty="0" smtClean="0"/>
              <a:t>Healthcare-Associated Infections and More </a:t>
            </a:r>
            <a:r>
              <a:rPr lang="en-US" dirty="0" smtClean="0"/>
              <a:t/>
            </a:r>
            <a:br>
              <a:rPr lang="en-US" dirty="0" smtClean="0"/>
            </a:br>
            <a:endParaRPr lang="en-US" dirty="0" smtClean="0">
              <a:latin typeface="Tahoma" pitchFamily="34" charset="0"/>
              <a:cs typeface="Tahoma" pitchFamily="34" charset="0"/>
            </a:endParaRPr>
          </a:p>
        </p:txBody>
      </p:sp>
      <p:sp>
        <p:nvSpPr>
          <p:cNvPr id="8195" name="Rectangle 3"/>
          <p:cNvSpPr>
            <a:spLocks noGrp="1" noChangeArrowheads="1"/>
          </p:cNvSpPr>
          <p:nvPr>
            <p:ph type="subTitle" idx="1"/>
          </p:nvPr>
        </p:nvSpPr>
        <p:spPr>
          <a:xfrm>
            <a:off x="1371600" y="6096000"/>
            <a:ext cx="6400800" cy="609600"/>
          </a:xfrm>
        </p:spPr>
        <p:txBody>
          <a:bodyPr/>
          <a:lstStyle/>
          <a:p>
            <a:pPr eaLnBrk="1" hangingPunct="1"/>
            <a:r>
              <a:rPr lang="en-US" sz="2400" dirty="0" smtClean="0">
                <a:cs typeface="Tahoma" pitchFamily="34" charset="0"/>
              </a:rPr>
              <a:t>November 10, 2011</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1"/>
          <p:cNvSpPr>
            <a:spLocks noGrp="1"/>
          </p:cNvSpPr>
          <p:nvPr>
            <p:ph idx="1"/>
          </p:nvPr>
        </p:nvSpPr>
        <p:spPr>
          <a:xfrm>
            <a:off x="381000" y="1371600"/>
            <a:ext cx="8382000" cy="4724400"/>
          </a:xfrm>
        </p:spPr>
        <p:txBody>
          <a:bodyPr/>
          <a:lstStyle/>
          <a:p>
            <a:pPr marL="0" indent="0">
              <a:buFont typeface="Arial" charset="0"/>
              <a:buNone/>
            </a:pPr>
            <a:r>
              <a:rPr lang="en-US" sz="3000" dirty="0" smtClean="0"/>
              <a:t>VHQC is launching a number of new initiatives, focused on reducing healthcare-associated infections:</a:t>
            </a:r>
          </a:p>
          <a:p>
            <a:pPr marL="682625" indent="-450850">
              <a:buFont typeface="Arial" charset="0"/>
              <a:buChar char="•"/>
            </a:pPr>
            <a:r>
              <a:rPr lang="en-US" sz="2800" dirty="0" smtClean="0"/>
              <a:t>Catheter-associated </a:t>
            </a:r>
            <a:r>
              <a:rPr lang="en-US" sz="2800" dirty="0" smtClean="0"/>
              <a:t>urinary tract infections (CAUTI)</a:t>
            </a:r>
          </a:p>
          <a:p>
            <a:pPr marL="682625" indent="-450850">
              <a:buFont typeface="Arial" charset="0"/>
              <a:buChar char="•"/>
            </a:pPr>
            <a:r>
              <a:rPr lang="en-US" sz="2800" dirty="0" smtClean="0"/>
              <a:t>Central </a:t>
            </a:r>
            <a:r>
              <a:rPr lang="en-US" sz="2800" dirty="0" smtClean="0"/>
              <a:t>line-associated </a:t>
            </a:r>
            <a:r>
              <a:rPr lang="en-US" sz="2800" dirty="0" smtClean="0"/>
              <a:t>blood stream infections (CLABSI)</a:t>
            </a:r>
          </a:p>
          <a:p>
            <a:pPr marL="682625" indent="-450850">
              <a:buFont typeface="Arial" charset="0"/>
              <a:buChar char="•"/>
            </a:pPr>
            <a:r>
              <a:rPr lang="en-US" sz="2800" dirty="0" smtClean="0"/>
              <a:t>Surgical Site Infections</a:t>
            </a:r>
          </a:p>
          <a:p>
            <a:pPr marL="682625" indent="-450850">
              <a:buFont typeface="Arial" charset="0"/>
              <a:buChar char="•"/>
            </a:pPr>
            <a:r>
              <a:rPr lang="en-US" sz="2800" dirty="0" smtClean="0"/>
              <a:t>Clostridium difficile infections (CDI)</a:t>
            </a:r>
          </a:p>
        </p:txBody>
      </p:sp>
      <p:sp>
        <p:nvSpPr>
          <p:cNvPr id="23555" name="Title 2"/>
          <p:cNvSpPr>
            <a:spLocks noGrp="1"/>
          </p:cNvSpPr>
          <p:nvPr>
            <p:ph type="title"/>
          </p:nvPr>
        </p:nvSpPr>
        <p:spPr/>
        <p:txBody>
          <a:bodyPr/>
          <a:lstStyle/>
          <a:p>
            <a:r>
              <a:rPr lang="en-US" dirty="0" smtClean="0"/>
              <a:t>New Initiatives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1"/>
          <p:cNvSpPr>
            <a:spLocks noGrp="1"/>
          </p:cNvSpPr>
          <p:nvPr>
            <p:ph idx="1"/>
          </p:nvPr>
        </p:nvSpPr>
        <p:spPr>
          <a:xfrm>
            <a:off x="381000" y="1371600"/>
            <a:ext cx="8382000" cy="4572000"/>
          </a:xfrm>
        </p:spPr>
        <p:txBody>
          <a:bodyPr/>
          <a:lstStyle/>
          <a:p>
            <a:pPr marL="0" indent="0">
              <a:buFontTx/>
              <a:buNone/>
            </a:pPr>
            <a:r>
              <a:rPr lang="en-US" sz="2800" dirty="0" smtClean="0"/>
              <a:t>When you work with a Quality Improvement Organization (QIO), you are:</a:t>
            </a:r>
          </a:p>
          <a:p>
            <a:pPr marL="804863" indent="-403225">
              <a:buFont typeface="Arial" charset="0"/>
              <a:buChar char="•"/>
            </a:pPr>
            <a:r>
              <a:rPr lang="en-US" sz="2400" dirty="0" smtClean="0"/>
              <a:t>Tapping into the largest federal network dedicated to improving health quality at the community level</a:t>
            </a:r>
          </a:p>
          <a:p>
            <a:pPr marL="804863" indent="-403225">
              <a:buFont typeface="Arial" charset="0"/>
              <a:buChar char="•"/>
            </a:pPr>
            <a:r>
              <a:rPr lang="en-US" sz="2400" dirty="0" smtClean="0"/>
              <a:t>Focusing on three critical aims to make care better for everyone:</a:t>
            </a:r>
          </a:p>
          <a:p>
            <a:pPr marL="801688" lvl="1" indent="3175">
              <a:buFont typeface="Arial" charset="0"/>
              <a:buChar char="–"/>
            </a:pPr>
            <a:r>
              <a:rPr lang="en-US" sz="2400" dirty="0" smtClean="0"/>
              <a:t>  Better patient care</a:t>
            </a:r>
          </a:p>
          <a:p>
            <a:pPr marL="801688" lvl="1" indent="3175">
              <a:buFont typeface="Arial" charset="0"/>
              <a:buChar char="–"/>
            </a:pPr>
            <a:r>
              <a:rPr lang="en-US" sz="2400" dirty="0" smtClean="0"/>
              <a:t>  Better population health</a:t>
            </a:r>
          </a:p>
          <a:p>
            <a:pPr marL="801688" lvl="1" indent="3175">
              <a:buFont typeface="Arial" charset="0"/>
              <a:buChar char="–"/>
            </a:pPr>
            <a:r>
              <a:rPr lang="en-US" sz="2400" dirty="0" smtClean="0"/>
              <a:t>  Lower healthcare costs </a:t>
            </a:r>
          </a:p>
          <a:p>
            <a:pPr marL="1146175" lvl="1" indent="-341313">
              <a:buNone/>
            </a:pPr>
            <a:r>
              <a:rPr lang="en-US" sz="2400" dirty="0" smtClean="0"/>
              <a:t>	through improvement                                                                   </a:t>
            </a:r>
          </a:p>
          <a:p>
            <a:pPr marL="0" indent="0"/>
            <a:endParaRPr lang="en-US" dirty="0" smtClean="0"/>
          </a:p>
        </p:txBody>
      </p:sp>
      <p:sp>
        <p:nvSpPr>
          <p:cNvPr id="16387" name="Title 2"/>
          <p:cNvSpPr>
            <a:spLocks noGrp="1"/>
          </p:cNvSpPr>
          <p:nvPr>
            <p:ph type="title"/>
          </p:nvPr>
        </p:nvSpPr>
        <p:spPr/>
        <p:txBody>
          <a:bodyPr/>
          <a:lstStyle/>
          <a:p>
            <a:r>
              <a:rPr lang="en-US" dirty="0" smtClean="0"/>
              <a:t>Driving Improvement</a:t>
            </a:r>
          </a:p>
        </p:txBody>
      </p:sp>
      <p:pic>
        <p:nvPicPr>
          <p:cNvPr id="16388" name="Content Placeholder 6" descr="QIONews_July2011_rd2.bmp"/>
          <p:cNvPicPr>
            <a:picLocks noChangeAspect="1"/>
          </p:cNvPicPr>
          <p:nvPr/>
        </p:nvPicPr>
        <p:blipFill>
          <a:blip r:embed="rId3" cstate="print"/>
          <a:srcRect/>
          <a:stretch>
            <a:fillRect/>
          </a:stretch>
        </p:blipFill>
        <p:spPr bwMode="auto">
          <a:xfrm>
            <a:off x="5410200" y="3733800"/>
            <a:ext cx="2133600" cy="1746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1"/>
          <p:cNvSpPr>
            <a:spLocks noGrp="1"/>
          </p:cNvSpPr>
          <p:nvPr>
            <p:ph idx="1"/>
          </p:nvPr>
        </p:nvSpPr>
        <p:spPr>
          <a:xfrm>
            <a:off x="381000" y="1371600"/>
            <a:ext cx="8382000" cy="4191000"/>
          </a:xfrm>
        </p:spPr>
        <p:txBody>
          <a:bodyPr/>
          <a:lstStyle/>
          <a:p>
            <a:pPr eaLnBrk="1" hangingPunct="1">
              <a:buFontTx/>
              <a:buNone/>
            </a:pPr>
            <a:r>
              <a:rPr lang="en-US" sz="2800" dirty="0" smtClean="0"/>
              <a:t>QIO improvement initiatives support:</a:t>
            </a:r>
          </a:p>
          <a:p>
            <a:pPr marL="682625" indent="-401638" eaLnBrk="1" hangingPunct="1">
              <a:buFont typeface="Arial" charset="0"/>
              <a:buChar char="•"/>
            </a:pPr>
            <a:r>
              <a:rPr lang="en-US" sz="2400" dirty="0" smtClean="0"/>
              <a:t>National Quality Strategy</a:t>
            </a:r>
          </a:p>
          <a:p>
            <a:pPr lvl="1" indent="-288925" eaLnBrk="1" hangingPunct="1">
              <a:buFont typeface="Arial" charset="0"/>
              <a:buChar char="–"/>
            </a:pPr>
            <a:r>
              <a:rPr lang="en-US" sz="2400" dirty="0" smtClean="0"/>
              <a:t>Six priorities: safer care, coordinated care, person- and family-centered care, preventive care, community health, making care more affordable</a:t>
            </a:r>
          </a:p>
          <a:p>
            <a:pPr marL="682625" indent="-401638" eaLnBrk="1" hangingPunct="1">
              <a:buFont typeface="Arial" charset="0"/>
              <a:buChar char="•"/>
            </a:pPr>
            <a:r>
              <a:rPr lang="en-US" sz="2400" dirty="0" smtClean="0"/>
              <a:t>Partnership for Patients</a:t>
            </a:r>
          </a:p>
          <a:p>
            <a:pPr lvl="1" indent="-288925" eaLnBrk="1" hangingPunct="1">
              <a:buFont typeface="Arial" charset="0"/>
              <a:buChar char="–"/>
            </a:pPr>
            <a:r>
              <a:rPr lang="en-US" sz="2400" dirty="0" smtClean="0"/>
              <a:t>QIO initiatives can support your commitment</a:t>
            </a:r>
          </a:p>
          <a:p>
            <a:pPr lvl="1" indent="-288925" eaLnBrk="1" hangingPunct="1">
              <a:buFont typeface="Arial" charset="0"/>
              <a:buChar char="–"/>
            </a:pPr>
            <a:r>
              <a:rPr lang="en-US" sz="2400" dirty="0" smtClean="0"/>
              <a:t>Adverse drug events (ADEs), healthcare-associated infections (HAIs, including CAUTI, CLABSI, SSIs and CDIs), patient and family engagement</a:t>
            </a:r>
          </a:p>
          <a:p>
            <a:endParaRPr lang="en-US" dirty="0" smtClean="0"/>
          </a:p>
        </p:txBody>
      </p:sp>
      <p:sp>
        <p:nvSpPr>
          <p:cNvPr id="17411" name="Title 2"/>
          <p:cNvSpPr>
            <a:spLocks noGrp="1"/>
          </p:cNvSpPr>
          <p:nvPr>
            <p:ph type="title"/>
          </p:nvPr>
        </p:nvSpPr>
        <p:spPr/>
        <p:txBody>
          <a:bodyPr/>
          <a:lstStyle/>
          <a:p>
            <a:r>
              <a:rPr lang="en-US" dirty="0" smtClean="0"/>
              <a:t>Aligned with National Priorities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1"/>
          <p:cNvSpPr>
            <a:spLocks noGrp="1"/>
          </p:cNvSpPr>
          <p:nvPr>
            <p:ph idx="1"/>
          </p:nvPr>
        </p:nvSpPr>
        <p:spPr>
          <a:xfrm>
            <a:off x="381000" y="1371600"/>
            <a:ext cx="8382000" cy="4191000"/>
          </a:xfrm>
        </p:spPr>
        <p:txBody>
          <a:bodyPr/>
          <a:lstStyle/>
          <a:p>
            <a:pPr marL="463550" indent="-463550" eaLnBrk="1" hangingPunct="1">
              <a:buFont typeface="Arial" charset="0"/>
              <a:buChar char="•"/>
            </a:pPr>
            <a:r>
              <a:rPr lang="en-US" sz="3000" dirty="0" smtClean="0"/>
              <a:t>Make Care Beneficiary and Family-Centered </a:t>
            </a:r>
          </a:p>
          <a:p>
            <a:pPr marL="463550" indent="-463550" eaLnBrk="1" hangingPunct="1">
              <a:buFont typeface="Arial" charset="0"/>
              <a:buChar char="•"/>
            </a:pPr>
            <a:r>
              <a:rPr lang="en-US" sz="3000" dirty="0" smtClean="0"/>
              <a:t>Improve Individual Patient Care</a:t>
            </a:r>
          </a:p>
          <a:p>
            <a:pPr marL="463550" indent="-463550" eaLnBrk="1" hangingPunct="1">
              <a:buFont typeface="Arial" charset="0"/>
              <a:buChar char="•"/>
            </a:pPr>
            <a:r>
              <a:rPr lang="en-US" sz="3000" dirty="0" smtClean="0"/>
              <a:t>Integrate Care for Populations and Communities</a:t>
            </a:r>
          </a:p>
          <a:p>
            <a:pPr marL="463550" indent="-463550" eaLnBrk="1" hangingPunct="1">
              <a:buFont typeface="Arial" charset="0"/>
              <a:buChar char="•"/>
            </a:pPr>
            <a:r>
              <a:rPr lang="en-US" sz="3000" dirty="0" smtClean="0"/>
              <a:t>Improve Health for Populations and Communities</a:t>
            </a:r>
          </a:p>
          <a:p>
            <a:pPr>
              <a:buFont typeface="Arial" charset="0"/>
              <a:buNone/>
            </a:pPr>
            <a:endParaRPr lang="en-US" dirty="0" smtClean="0"/>
          </a:p>
        </p:txBody>
      </p:sp>
      <p:sp>
        <p:nvSpPr>
          <p:cNvPr id="18435" name="Title 2"/>
          <p:cNvSpPr>
            <a:spLocks noGrp="1"/>
          </p:cNvSpPr>
          <p:nvPr>
            <p:ph type="title"/>
          </p:nvPr>
        </p:nvSpPr>
        <p:spPr/>
        <p:txBody>
          <a:bodyPr/>
          <a:lstStyle/>
          <a:p>
            <a:r>
              <a:rPr lang="en-US" dirty="0" smtClean="0"/>
              <a:t>Four QIO Program Aims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1"/>
          <p:cNvSpPr>
            <a:spLocks noGrp="1"/>
          </p:cNvSpPr>
          <p:nvPr>
            <p:ph idx="1"/>
          </p:nvPr>
        </p:nvSpPr>
        <p:spPr>
          <a:xfrm>
            <a:off x="381000" y="1371600"/>
            <a:ext cx="8382000" cy="4191000"/>
          </a:xfrm>
        </p:spPr>
        <p:txBody>
          <a:bodyPr/>
          <a:lstStyle/>
          <a:p>
            <a:pPr marL="463550" indent="-463550">
              <a:buFont typeface="Arial" charset="0"/>
              <a:buChar char="•"/>
            </a:pPr>
            <a:r>
              <a:rPr lang="en-US" sz="3000" dirty="0" smtClean="0"/>
              <a:t>Technical Assistance</a:t>
            </a:r>
          </a:p>
          <a:p>
            <a:pPr marL="463550" indent="-463550">
              <a:buFont typeface="Arial" charset="0"/>
              <a:buChar char="•"/>
            </a:pPr>
            <a:r>
              <a:rPr lang="en-US" sz="3000" dirty="0" smtClean="0"/>
              <a:t>Learning and Action Networks</a:t>
            </a:r>
          </a:p>
          <a:p>
            <a:pPr marL="463550" indent="-463550">
              <a:buFont typeface="Arial" charset="0"/>
              <a:buChar char="•"/>
            </a:pPr>
            <a:r>
              <a:rPr lang="en-US" sz="3000" dirty="0" smtClean="0"/>
              <a:t>Care Reinvention through Innovation Spread (CRISP)</a:t>
            </a:r>
          </a:p>
        </p:txBody>
      </p:sp>
      <p:sp>
        <p:nvSpPr>
          <p:cNvPr id="4" name="Title 2"/>
          <p:cNvSpPr txBox="1">
            <a:spLocks/>
          </p:cNvSpPr>
          <p:nvPr/>
        </p:nvSpPr>
        <p:spPr bwMode="auto">
          <a:xfrm>
            <a:off x="0" y="228600"/>
            <a:ext cx="9144000"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0" i="0" u="none" strike="noStrike" kern="0" cap="none" spc="0" normalizeH="0" baseline="0" noProof="0" dirty="0" smtClean="0">
                <a:ln>
                  <a:noFill/>
                </a:ln>
                <a:solidFill>
                  <a:schemeClr val="bg1"/>
                </a:solidFill>
                <a:effectLst/>
                <a:uLnTx/>
                <a:uFillTx/>
                <a:latin typeface="+mj-lt"/>
                <a:ea typeface="+mj-ea"/>
                <a:cs typeface="+mj-cs"/>
              </a:rPr>
              <a:t>Three QIO Program Drivers</a:t>
            </a:r>
            <a:r>
              <a:rPr kumimoji="0" lang="en-US" sz="4000" b="0" i="0" u="none" strike="noStrike" kern="0" cap="none" spc="0" normalizeH="0" noProof="0" dirty="0" smtClean="0">
                <a:ln>
                  <a:noFill/>
                </a:ln>
                <a:solidFill>
                  <a:schemeClr val="bg1"/>
                </a:solidFill>
                <a:effectLst/>
                <a:uLnTx/>
                <a:uFillTx/>
                <a:latin typeface="+mj-lt"/>
                <a:ea typeface="+mj-ea"/>
                <a:cs typeface="+mj-cs"/>
              </a:rPr>
              <a:t> of Change</a:t>
            </a:r>
            <a:endParaRPr kumimoji="0" lang="en-US" sz="4000" b="0" i="0" u="none" strike="noStrike" kern="0" cap="none" spc="0" normalizeH="0" baseline="0" noProof="0" dirty="0" smtClean="0">
              <a:ln>
                <a:noFill/>
              </a:ln>
              <a:solidFill>
                <a:schemeClr val="bg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1"/>
          <p:cNvSpPr>
            <a:spLocks noGrp="1"/>
          </p:cNvSpPr>
          <p:nvPr>
            <p:ph idx="1"/>
          </p:nvPr>
        </p:nvSpPr>
        <p:spPr>
          <a:xfrm>
            <a:off x="381000" y="1371600"/>
            <a:ext cx="8382000" cy="4191000"/>
          </a:xfrm>
        </p:spPr>
        <p:txBody>
          <a:bodyPr/>
          <a:lstStyle/>
          <a:p>
            <a:pPr marL="0" indent="0" algn="ctr">
              <a:buNone/>
            </a:pPr>
            <a:r>
              <a:rPr lang="en-US" sz="3000" dirty="0" smtClean="0"/>
              <a:t>Providers and other healthcare stakeholders, including beneficiaries, working together to implement  change and spread best practices through peer-to-peer learning and solution sharing.</a:t>
            </a:r>
          </a:p>
          <a:p>
            <a:pPr marL="0" indent="0" algn="ctr">
              <a:buNone/>
            </a:pPr>
            <a:endParaRPr lang="en-US" sz="2000" dirty="0" smtClean="0"/>
          </a:p>
          <a:p>
            <a:pPr lvl="1">
              <a:buFont typeface="Arial" pitchFamily="34" charset="0"/>
              <a:buChar char="•"/>
            </a:pPr>
            <a:r>
              <a:rPr lang="en-US" dirty="0" smtClean="0"/>
              <a:t>Improvement collaboratives</a:t>
            </a:r>
          </a:p>
          <a:p>
            <a:pPr lvl="1">
              <a:buFont typeface="Arial" pitchFamily="34" charset="0"/>
              <a:buChar char="•"/>
            </a:pPr>
            <a:r>
              <a:rPr lang="en-US" dirty="0" smtClean="0"/>
              <a:t>Online interaction, tools, resources </a:t>
            </a:r>
          </a:p>
          <a:p>
            <a:pPr lvl="1">
              <a:buFont typeface="Arial" pitchFamily="34" charset="0"/>
              <a:buChar char="•"/>
            </a:pPr>
            <a:r>
              <a:rPr lang="en-US" dirty="0" smtClean="0"/>
              <a:t>Educational opportunities </a:t>
            </a:r>
          </a:p>
          <a:p>
            <a:pPr>
              <a:buFont typeface="Arial" charset="0"/>
              <a:buNone/>
            </a:pPr>
            <a:endParaRPr lang="en-US" dirty="0" smtClean="0"/>
          </a:p>
        </p:txBody>
      </p:sp>
      <p:sp>
        <p:nvSpPr>
          <p:cNvPr id="20483" name="Title 2"/>
          <p:cNvSpPr>
            <a:spLocks noGrp="1"/>
          </p:cNvSpPr>
          <p:nvPr>
            <p:ph type="title"/>
          </p:nvPr>
        </p:nvSpPr>
        <p:spPr/>
        <p:txBody>
          <a:bodyPr/>
          <a:lstStyle/>
          <a:p>
            <a:r>
              <a:rPr lang="en-US" dirty="0" smtClean="0"/>
              <a:t>Learning and Action Networks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1"/>
          <p:cNvSpPr>
            <a:spLocks noGrp="1"/>
          </p:cNvSpPr>
          <p:nvPr>
            <p:ph idx="1"/>
          </p:nvPr>
        </p:nvSpPr>
        <p:spPr>
          <a:xfrm>
            <a:off x="381000" y="1371600"/>
            <a:ext cx="8382000" cy="5029200"/>
          </a:xfrm>
        </p:spPr>
        <p:txBody>
          <a:bodyPr/>
          <a:lstStyle/>
          <a:p>
            <a:pPr>
              <a:buFont typeface="Arial" charset="0"/>
              <a:buChar char="•"/>
            </a:pPr>
            <a:r>
              <a:rPr lang="en-US" sz="2600" dirty="0" smtClean="0"/>
              <a:t>We bring evidence-based best practices to the bedside with the flexibility to respond to local needs.</a:t>
            </a:r>
          </a:p>
          <a:p>
            <a:pPr>
              <a:buNone/>
            </a:pPr>
            <a:endParaRPr lang="en-US" sz="2000" dirty="0" smtClean="0"/>
          </a:p>
          <a:p>
            <a:pPr>
              <a:buFont typeface="Arial" charset="0"/>
              <a:buChar char="•"/>
            </a:pPr>
            <a:r>
              <a:rPr lang="en-US" sz="2600" dirty="0" smtClean="0"/>
              <a:t>You can work with peers and quality leaders in rapid-cycle projects for collaborative learning and action that accelerate healthcare quality improvement.</a:t>
            </a:r>
          </a:p>
          <a:p>
            <a:pPr>
              <a:buNone/>
            </a:pPr>
            <a:endParaRPr lang="en-US" sz="2000" dirty="0" smtClean="0"/>
          </a:p>
          <a:p>
            <a:pPr>
              <a:buFont typeface="Arial" charset="0"/>
              <a:buChar char="•"/>
            </a:pPr>
            <a:r>
              <a:rPr lang="en-US" sz="2600" dirty="0" smtClean="0"/>
              <a:t>QIO initiatives are a ready resource for taking action on your commitment to the Partnership for Patients and preparing for Value-Based Purchasing.</a:t>
            </a:r>
          </a:p>
          <a:p>
            <a:endParaRPr lang="en-US" dirty="0" smtClean="0"/>
          </a:p>
        </p:txBody>
      </p:sp>
      <p:sp>
        <p:nvSpPr>
          <p:cNvPr id="21507" name="Title 2"/>
          <p:cNvSpPr>
            <a:spLocks noGrp="1"/>
          </p:cNvSpPr>
          <p:nvPr>
            <p:ph type="title"/>
          </p:nvPr>
        </p:nvSpPr>
        <p:spPr/>
        <p:txBody>
          <a:bodyPr/>
          <a:lstStyle/>
          <a:p>
            <a:r>
              <a:rPr lang="en-US" dirty="0" smtClean="0"/>
              <a:t>What’s In It for Providers?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p:cNvSpPr txBox="1">
            <a:spLocks/>
          </p:cNvSpPr>
          <p:nvPr/>
        </p:nvSpPr>
        <p:spPr>
          <a:xfrm>
            <a:off x="0" y="228600"/>
            <a:ext cx="9144000" cy="762000"/>
          </a:xfrm>
          <a:prstGeom prst="rect">
            <a:avLst/>
          </a:prstGeom>
        </p:spPr>
        <p:txBody>
          <a:bodyPr/>
          <a:lstStyle/>
          <a:p>
            <a:pPr algn="ctr" eaLnBrk="0" hangingPunct="0">
              <a:defRPr/>
            </a:pPr>
            <a:r>
              <a:rPr lang="en-US" sz="4400" kern="0" dirty="0">
                <a:solidFill>
                  <a:schemeClr val="bg1"/>
                </a:solidFill>
                <a:latin typeface="+mj-lt"/>
                <a:ea typeface="+mj-ea"/>
                <a:cs typeface="+mj-cs"/>
              </a:rPr>
              <a:t>Contact VHQC</a:t>
            </a:r>
          </a:p>
        </p:txBody>
      </p:sp>
      <p:sp>
        <p:nvSpPr>
          <p:cNvPr id="3" name="Content Placeholder 1"/>
          <p:cNvSpPr txBox="1">
            <a:spLocks/>
          </p:cNvSpPr>
          <p:nvPr/>
        </p:nvSpPr>
        <p:spPr>
          <a:xfrm>
            <a:off x="381000" y="1447800"/>
            <a:ext cx="8382000" cy="3810000"/>
          </a:xfrm>
          <a:prstGeom prst="rect">
            <a:avLst/>
          </a:prstGeom>
        </p:spPr>
        <p:txBody>
          <a:bodyPr/>
          <a:lstStyle/>
          <a:p>
            <a:pPr algn="ctr" eaLnBrk="0" hangingPunct="0">
              <a:buFont typeface="Arial" charset="0"/>
              <a:buNone/>
              <a:defRPr/>
            </a:pPr>
            <a:r>
              <a:rPr lang="en-US" sz="2800" dirty="0">
                <a:latin typeface="+mn-lt"/>
                <a:cs typeface="Tahoma" pitchFamily="34" charset="0"/>
              </a:rPr>
              <a:t>Websites:</a:t>
            </a:r>
          </a:p>
          <a:p>
            <a:pPr algn="ctr" eaLnBrk="0" hangingPunct="0">
              <a:buFont typeface="Arial" charset="0"/>
              <a:buNone/>
              <a:defRPr/>
            </a:pPr>
            <a:r>
              <a:rPr lang="en-US" sz="2800" dirty="0">
                <a:solidFill>
                  <a:schemeClr val="tx2"/>
                </a:solidFill>
                <a:latin typeface="+mn-lt"/>
                <a:cs typeface="Tahoma" pitchFamily="34" charset="0"/>
              </a:rPr>
              <a:t>www.vhqc.org</a:t>
            </a:r>
          </a:p>
          <a:p>
            <a:pPr algn="ctr" eaLnBrk="0" hangingPunct="0">
              <a:buFont typeface="Arial" charset="0"/>
              <a:buNone/>
              <a:defRPr/>
            </a:pPr>
            <a:r>
              <a:rPr lang="en-US" sz="2800" dirty="0" smtClean="0">
                <a:solidFill>
                  <a:schemeClr val="tx2"/>
                </a:solidFill>
                <a:latin typeface="+mn-lt"/>
                <a:cs typeface="Tahoma" pitchFamily="34" charset="0"/>
              </a:rPr>
              <a:t>www.vhitrec.org</a:t>
            </a:r>
            <a:endParaRPr lang="en-US" sz="2800" dirty="0">
              <a:solidFill>
                <a:schemeClr val="tx2"/>
              </a:solidFill>
              <a:latin typeface="+mn-lt"/>
              <a:cs typeface="Tahoma" pitchFamily="34" charset="0"/>
            </a:endParaRPr>
          </a:p>
          <a:p>
            <a:pPr eaLnBrk="0" hangingPunct="0">
              <a:buFont typeface="Arial" charset="0"/>
              <a:buNone/>
              <a:defRPr/>
            </a:pPr>
            <a:endParaRPr lang="en-US" sz="2800" dirty="0">
              <a:latin typeface="+mn-lt"/>
              <a:cs typeface="Tahoma" pitchFamily="34" charset="0"/>
            </a:endParaRPr>
          </a:p>
          <a:p>
            <a:pPr algn="ctr" eaLnBrk="0" hangingPunct="0">
              <a:spcBef>
                <a:spcPts val="0"/>
              </a:spcBef>
              <a:buFont typeface="Arial" charset="0"/>
              <a:buNone/>
              <a:defRPr/>
            </a:pPr>
            <a:r>
              <a:rPr lang="en-US" sz="2800" dirty="0">
                <a:latin typeface="+mn-lt"/>
                <a:cs typeface="Tahoma" pitchFamily="34" charset="0"/>
              </a:rPr>
              <a:t>Sallie S. Cook, M.D.</a:t>
            </a:r>
          </a:p>
          <a:p>
            <a:pPr algn="ctr" eaLnBrk="0" hangingPunct="0">
              <a:spcBef>
                <a:spcPts val="0"/>
              </a:spcBef>
              <a:buFont typeface="Arial" charset="0"/>
              <a:buNone/>
              <a:defRPr/>
            </a:pPr>
            <a:r>
              <a:rPr lang="en-US" sz="2800" dirty="0">
                <a:latin typeface="+mn-lt"/>
                <a:cs typeface="Tahoma" pitchFamily="34" charset="0"/>
              </a:rPr>
              <a:t>scook@vhqc.org</a:t>
            </a:r>
          </a:p>
          <a:p>
            <a:pPr algn="ctr" eaLnBrk="0" hangingPunct="0">
              <a:spcBef>
                <a:spcPts val="0"/>
              </a:spcBef>
              <a:buFont typeface="Arial" charset="0"/>
              <a:buNone/>
              <a:defRPr/>
            </a:pPr>
            <a:r>
              <a:rPr lang="en-US" sz="2800" dirty="0">
                <a:latin typeface="+mn-lt"/>
                <a:cs typeface="Tahoma" pitchFamily="34" charset="0"/>
              </a:rPr>
              <a:t>(804) </a:t>
            </a:r>
            <a:r>
              <a:rPr lang="en-US" sz="2800" dirty="0" smtClean="0">
                <a:latin typeface="+mn-lt"/>
                <a:cs typeface="Tahoma" pitchFamily="34" charset="0"/>
              </a:rPr>
              <a:t>289-5320</a:t>
            </a:r>
            <a:endParaRPr lang="en-US" sz="2800" dirty="0">
              <a:latin typeface="+mn-lt"/>
              <a:cs typeface="Tahoma"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ontent Placeholder 1"/>
          <p:cNvSpPr>
            <a:spLocks noGrp="1"/>
          </p:cNvSpPr>
          <p:nvPr>
            <p:ph idx="1"/>
          </p:nvPr>
        </p:nvSpPr>
        <p:spPr>
          <a:xfrm>
            <a:off x="228600" y="1752600"/>
            <a:ext cx="8610600" cy="4800600"/>
          </a:xfrm>
        </p:spPr>
        <p:txBody>
          <a:bodyPr/>
          <a:lstStyle/>
          <a:p>
            <a:pPr marL="0" indent="0" algn="ctr">
              <a:buNone/>
              <a:tabLst>
                <a:tab pos="109538" algn="l"/>
              </a:tabLst>
            </a:pPr>
            <a:r>
              <a:rPr lang="en-US" sz="3000" dirty="0" smtClean="0"/>
              <a:t>A non-profit health quality consulting company, the federally designated Medicare Quality Improvement Organization (QIO) and the Health IT Regional Extension Center for Virginia (VHIT). </a:t>
            </a:r>
          </a:p>
          <a:p>
            <a:pPr marL="0" indent="0" algn="ctr">
              <a:buNone/>
              <a:tabLst>
                <a:tab pos="109538" algn="l"/>
              </a:tabLst>
            </a:pPr>
            <a:endParaRPr lang="en-US" sz="3000" dirty="0" smtClean="0"/>
          </a:p>
        </p:txBody>
      </p:sp>
      <p:sp>
        <p:nvSpPr>
          <p:cNvPr id="9219" name="Title 2"/>
          <p:cNvSpPr>
            <a:spLocks noGrp="1"/>
          </p:cNvSpPr>
          <p:nvPr>
            <p:ph type="title"/>
          </p:nvPr>
        </p:nvSpPr>
        <p:spPr/>
        <p:txBody>
          <a:bodyPr/>
          <a:lstStyle/>
          <a:p>
            <a:r>
              <a:rPr lang="en-US" dirty="0" smtClean="0"/>
              <a:t>About VHQC</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1"/>
          <p:cNvSpPr>
            <a:spLocks noGrp="1"/>
          </p:cNvSpPr>
          <p:nvPr>
            <p:ph idx="1"/>
          </p:nvPr>
        </p:nvSpPr>
        <p:spPr>
          <a:xfrm>
            <a:off x="381000" y="1295400"/>
            <a:ext cx="8458200" cy="5257800"/>
          </a:xfrm>
        </p:spPr>
        <p:txBody>
          <a:bodyPr/>
          <a:lstStyle/>
          <a:p>
            <a:pPr>
              <a:buFont typeface="Arial" charset="0"/>
              <a:buNone/>
            </a:pPr>
            <a:r>
              <a:rPr lang="en-US" sz="2400" dirty="0" smtClean="0"/>
              <a:t>Medicare Quality Improvement Organization</a:t>
            </a:r>
          </a:p>
          <a:p>
            <a:pPr>
              <a:buFont typeface="Arial" charset="0"/>
              <a:buNone/>
            </a:pPr>
            <a:endParaRPr lang="en-US" sz="2400" dirty="0" smtClean="0"/>
          </a:p>
          <a:p>
            <a:pPr>
              <a:buFont typeface="Arial" charset="0"/>
              <a:buNone/>
            </a:pPr>
            <a:r>
              <a:rPr lang="en-US" sz="2400" dirty="0" smtClean="0"/>
              <a:t>Virginia HIT (VHIT) Regional Extension Center</a:t>
            </a:r>
          </a:p>
          <a:p>
            <a:pPr>
              <a:buFont typeface="Arial" charset="0"/>
              <a:buNone/>
            </a:pPr>
            <a:endParaRPr lang="en-US" sz="2400" dirty="0" smtClean="0"/>
          </a:p>
          <a:p>
            <a:pPr>
              <a:buFont typeface="Arial" charset="0"/>
              <a:buNone/>
            </a:pPr>
            <a:r>
              <a:rPr lang="en-US" sz="2400" dirty="0" smtClean="0"/>
              <a:t>CRISP National Coordinating Center (NCC) – CMS</a:t>
            </a:r>
          </a:p>
          <a:p>
            <a:pPr>
              <a:buFont typeface="Arial" charset="0"/>
              <a:buNone/>
            </a:pPr>
            <a:endParaRPr lang="en-US" sz="2400" dirty="0" smtClean="0"/>
          </a:p>
          <a:p>
            <a:pPr>
              <a:buFont typeface="Arial" charset="0"/>
              <a:buNone/>
            </a:pPr>
            <a:r>
              <a:rPr lang="en-US" sz="2400" dirty="0" smtClean="0"/>
              <a:t>Improve Health for Populations and Communities (NCC) – CMS</a:t>
            </a:r>
          </a:p>
          <a:p>
            <a:pPr>
              <a:buFont typeface="Arial" charset="0"/>
              <a:buNone/>
            </a:pPr>
            <a:endParaRPr lang="en-US" sz="2400" dirty="0" smtClean="0"/>
          </a:p>
          <a:p>
            <a:pPr>
              <a:buFont typeface="Arial" charset="0"/>
              <a:buNone/>
            </a:pPr>
            <a:r>
              <a:rPr lang="en-US" sz="2400" dirty="0" smtClean="0"/>
              <a:t>Independent Review Organization (IRO) – VA, MD, WA, IN</a:t>
            </a:r>
          </a:p>
          <a:p>
            <a:pPr>
              <a:buFont typeface="Arial" charset="0"/>
              <a:buNone/>
            </a:pPr>
            <a:endParaRPr lang="en-US" sz="2400" dirty="0" smtClean="0"/>
          </a:p>
          <a:p>
            <a:endParaRPr lang="en-US" sz="2400" dirty="0" smtClean="0"/>
          </a:p>
        </p:txBody>
      </p:sp>
      <p:sp>
        <p:nvSpPr>
          <p:cNvPr id="10243" name="Title 2"/>
          <p:cNvSpPr>
            <a:spLocks noGrp="1"/>
          </p:cNvSpPr>
          <p:nvPr>
            <p:ph type="title"/>
          </p:nvPr>
        </p:nvSpPr>
        <p:spPr/>
        <p:txBody>
          <a:bodyPr/>
          <a:lstStyle/>
          <a:p>
            <a:r>
              <a:rPr lang="en-US" dirty="0" smtClean="0"/>
              <a:t>VHQC – Corporate Services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1"/>
          <p:cNvSpPr>
            <a:spLocks noGrp="1"/>
          </p:cNvSpPr>
          <p:nvPr>
            <p:ph idx="1"/>
          </p:nvPr>
        </p:nvSpPr>
        <p:spPr>
          <a:xfrm>
            <a:off x="381000" y="1752600"/>
            <a:ext cx="8382000" cy="4572000"/>
          </a:xfrm>
        </p:spPr>
        <p:txBody>
          <a:bodyPr/>
          <a:lstStyle/>
          <a:p>
            <a:pPr marL="0" indent="0">
              <a:buFont typeface="Arial" charset="0"/>
              <a:buNone/>
            </a:pPr>
            <a:r>
              <a:rPr lang="en-US" dirty="0" smtClean="0"/>
              <a:t>During the past three years, VHQC has partnered with:</a:t>
            </a:r>
          </a:p>
          <a:p>
            <a:pPr marL="457200" lvl="1" indent="0">
              <a:buFont typeface="Arial" pitchFamily="34" charset="0"/>
              <a:buChar char="•"/>
            </a:pPr>
            <a:r>
              <a:rPr lang="en-US" sz="2600" dirty="0" smtClean="0"/>
              <a:t> Individual nursing homes, hospitals and physicians</a:t>
            </a:r>
          </a:p>
          <a:p>
            <a:pPr marL="457200" lvl="1" indent="0">
              <a:buFont typeface="Arial" pitchFamily="34" charset="0"/>
              <a:buChar char="•"/>
            </a:pPr>
            <a:r>
              <a:rPr lang="en-US" sz="2600" dirty="0" smtClean="0"/>
              <a:t> Virginia </a:t>
            </a:r>
            <a:r>
              <a:rPr lang="en-US" sz="2600" dirty="0" smtClean="0"/>
              <a:t>Hospital &amp; Healthcare Association</a:t>
            </a:r>
          </a:p>
          <a:p>
            <a:pPr marL="457200" lvl="1" indent="0">
              <a:buFont typeface="Arial" pitchFamily="34" charset="0"/>
              <a:buChar char="•"/>
            </a:pPr>
            <a:r>
              <a:rPr lang="en-US" sz="2600" dirty="0" smtClean="0"/>
              <a:t> Virginia Department of Health</a:t>
            </a:r>
          </a:p>
          <a:p>
            <a:pPr marL="457200" lvl="1" indent="0">
              <a:buFont typeface="Arial" pitchFamily="34" charset="0"/>
              <a:buChar char="•"/>
            </a:pPr>
            <a:r>
              <a:rPr lang="en-US" sz="2600" dirty="0" smtClean="0"/>
              <a:t> Medical Society of Virginia</a:t>
            </a:r>
          </a:p>
          <a:p>
            <a:pPr marL="457200" lvl="1" indent="0">
              <a:buFont typeface="Arial" pitchFamily="34" charset="0"/>
              <a:buChar char="•"/>
            </a:pPr>
            <a:r>
              <a:rPr lang="en-US" sz="2600" dirty="0" smtClean="0"/>
              <a:t> APIC-VA </a:t>
            </a:r>
          </a:p>
          <a:p>
            <a:pPr marL="457200" lvl="1" indent="0">
              <a:buFont typeface="Arial" pitchFamily="34" charset="0"/>
              <a:buChar char="•"/>
            </a:pPr>
            <a:r>
              <a:rPr lang="en-US" sz="2600" dirty="0" smtClean="0"/>
              <a:t> Virginia Assn. of Nonprofit Homes for the Aging</a:t>
            </a:r>
          </a:p>
          <a:p>
            <a:pPr marL="457200" lvl="1" indent="0">
              <a:buFont typeface="Arial" pitchFamily="34" charset="0"/>
              <a:buChar char="•"/>
            </a:pPr>
            <a:r>
              <a:rPr lang="en-US" sz="2600" dirty="0" smtClean="0"/>
              <a:t> Virginia Health Care Association</a:t>
            </a:r>
          </a:p>
        </p:txBody>
      </p:sp>
      <p:sp>
        <p:nvSpPr>
          <p:cNvPr id="10243" name="Title 2"/>
          <p:cNvSpPr>
            <a:spLocks noGrp="1"/>
          </p:cNvSpPr>
          <p:nvPr>
            <p:ph type="title"/>
          </p:nvPr>
        </p:nvSpPr>
        <p:spPr/>
        <p:txBody>
          <a:bodyPr/>
          <a:lstStyle/>
          <a:p>
            <a:r>
              <a:rPr lang="en-US" dirty="0" smtClean="0"/>
              <a:t/>
            </a:r>
            <a:br>
              <a:rPr lang="en-US" dirty="0" smtClean="0"/>
            </a:br>
            <a:r>
              <a:rPr lang="en-US" dirty="0" smtClean="0"/>
              <a:t>Improving Care, Improving Lives</a:t>
            </a:r>
            <a:br>
              <a:rPr lang="en-US" dirty="0" smtClean="0"/>
            </a:br>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1"/>
          <p:cNvSpPr>
            <a:spLocks noGrp="1"/>
          </p:cNvSpPr>
          <p:nvPr>
            <p:ph idx="1"/>
          </p:nvPr>
        </p:nvSpPr>
        <p:spPr>
          <a:xfrm>
            <a:off x="228600" y="1447800"/>
            <a:ext cx="8763000" cy="5029200"/>
          </a:xfrm>
        </p:spPr>
        <p:txBody>
          <a:bodyPr/>
          <a:lstStyle/>
          <a:p>
            <a:pPr>
              <a:buFont typeface="Arial" charset="0"/>
              <a:buChar char="•"/>
            </a:pPr>
            <a:r>
              <a:rPr lang="en-US" sz="2800" b="1" dirty="0" smtClean="0"/>
              <a:t>Nursing Homes:  </a:t>
            </a:r>
          </a:p>
          <a:p>
            <a:pPr lvl="1" indent="-458788">
              <a:buFont typeface="Arial" charset="0"/>
              <a:buNone/>
            </a:pPr>
            <a:r>
              <a:rPr lang="en-US" sz="2400" dirty="0" smtClean="0"/>
              <a:t>Physical Restraints			  8% → 1%</a:t>
            </a:r>
          </a:p>
          <a:p>
            <a:pPr lvl="1" indent="-458788">
              <a:buFont typeface="Arial" charset="0"/>
              <a:buNone/>
            </a:pPr>
            <a:r>
              <a:rPr lang="en-US" sz="2400" dirty="0" smtClean="0"/>
              <a:t>Pressure Ulcers				16% → 11%</a:t>
            </a:r>
          </a:p>
          <a:p>
            <a:pPr>
              <a:buFont typeface="Arial" charset="0"/>
              <a:buNone/>
            </a:pPr>
            <a:endParaRPr lang="en-US" sz="2000" dirty="0" smtClean="0"/>
          </a:p>
          <a:p>
            <a:pPr>
              <a:buFont typeface="Arial" charset="0"/>
              <a:buChar char="•"/>
            </a:pPr>
            <a:r>
              <a:rPr lang="en-US" sz="2800" b="1" dirty="0" smtClean="0"/>
              <a:t>Physician Practices:  </a:t>
            </a:r>
          </a:p>
          <a:p>
            <a:pPr lvl="1" indent="-458788">
              <a:buFont typeface="Arial" charset="0"/>
              <a:buNone/>
            </a:pPr>
            <a:r>
              <a:rPr lang="en-US" sz="2400" dirty="0" smtClean="0"/>
              <a:t>Potentially Inappropriate Meds	36% → 14%</a:t>
            </a:r>
          </a:p>
          <a:p>
            <a:pPr lvl="1" indent="-458788">
              <a:buFont typeface="Arial" charset="0"/>
              <a:buNone/>
            </a:pPr>
            <a:endParaRPr lang="en-US" sz="2000" dirty="0" smtClean="0"/>
          </a:p>
          <a:p>
            <a:pPr>
              <a:buFont typeface="Arial" charset="0"/>
              <a:buChar char="•"/>
            </a:pPr>
            <a:r>
              <a:rPr lang="en-US" sz="2800" b="1" dirty="0" smtClean="0"/>
              <a:t>Hospitals (Surgical Care Improvement Project):</a:t>
            </a:r>
          </a:p>
          <a:p>
            <a:pPr lvl="1" indent="-458788">
              <a:buFont typeface="Arial" charset="0"/>
              <a:buNone/>
            </a:pPr>
            <a:r>
              <a:rPr lang="en-US" sz="2400" dirty="0" smtClean="0"/>
              <a:t>Pre-op Prophylactic Antibiotics	75% → 95%</a:t>
            </a:r>
          </a:p>
          <a:p>
            <a:pPr lvl="1" indent="-458788">
              <a:buFont typeface="Arial" charset="0"/>
              <a:buNone/>
            </a:pPr>
            <a:r>
              <a:rPr lang="en-US" sz="2400" dirty="0" smtClean="0"/>
              <a:t>Appropriate Prophylactic Antibiotics	84% → 95%</a:t>
            </a:r>
          </a:p>
          <a:p>
            <a:endParaRPr lang="en-US" dirty="0" smtClean="0"/>
          </a:p>
        </p:txBody>
      </p:sp>
      <p:sp>
        <p:nvSpPr>
          <p:cNvPr id="11267" name="Title 2"/>
          <p:cNvSpPr>
            <a:spLocks noGrp="1"/>
          </p:cNvSpPr>
          <p:nvPr>
            <p:ph type="title"/>
          </p:nvPr>
        </p:nvSpPr>
        <p:spPr>
          <a:xfrm>
            <a:off x="0" y="152400"/>
            <a:ext cx="9144000" cy="990600"/>
          </a:xfrm>
        </p:spPr>
        <p:txBody>
          <a:bodyPr/>
          <a:lstStyle/>
          <a:p>
            <a:r>
              <a:rPr lang="en-US" dirty="0" smtClean="0"/>
              <a:t>Virginia Progress: 2008 – 2011</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2"/>
          <p:cNvSpPr>
            <a:spLocks noGrp="1"/>
          </p:cNvSpPr>
          <p:nvPr>
            <p:ph type="title"/>
          </p:nvPr>
        </p:nvSpPr>
        <p:spPr/>
        <p:txBody>
          <a:bodyPr/>
          <a:lstStyle/>
          <a:p>
            <a:r>
              <a:rPr lang="en-US" dirty="0" smtClean="0"/>
              <a:t>SCIP</a:t>
            </a:r>
          </a:p>
        </p:txBody>
      </p:sp>
      <p:graphicFrame>
        <p:nvGraphicFramePr>
          <p:cNvPr id="4" name="Content Placeholder 3"/>
          <p:cNvGraphicFramePr>
            <a:graphicFrameLocks noGrp="1"/>
          </p:cNvGraphicFramePr>
          <p:nvPr>
            <p:ph idx="1"/>
          </p:nvPr>
        </p:nvGraphicFramePr>
        <p:xfrm>
          <a:off x="457200" y="1447800"/>
          <a:ext cx="8153400" cy="40767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1"/>
          <p:cNvSpPr>
            <a:spLocks noGrp="1"/>
          </p:cNvSpPr>
          <p:nvPr>
            <p:ph idx="1"/>
          </p:nvPr>
        </p:nvSpPr>
        <p:spPr>
          <a:xfrm>
            <a:off x="188976" y="1676400"/>
            <a:ext cx="8763000" cy="4191000"/>
          </a:xfrm>
        </p:spPr>
        <p:txBody>
          <a:bodyPr/>
          <a:lstStyle/>
          <a:p>
            <a:pPr marL="0" indent="0" algn="ctr">
              <a:buFont typeface="Arial" charset="0"/>
              <a:buNone/>
            </a:pPr>
            <a:r>
              <a:rPr lang="en-US" b="1" i="1" dirty="0" smtClean="0"/>
              <a:t>METRIC 1:  </a:t>
            </a:r>
          </a:p>
          <a:p>
            <a:pPr marL="0" indent="0" algn="ctr">
              <a:buFont typeface="Arial" charset="0"/>
              <a:buNone/>
            </a:pPr>
            <a:r>
              <a:rPr lang="en-US" sz="3000" dirty="0" smtClean="0"/>
              <a:t>CMS MRSA Infection Rate (infection surveillance) </a:t>
            </a:r>
          </a:p>
          <a:p>
            <a:pPr marL="0" indent="0" algn="ctr">
              <a:buFont typeface="Arial" charset="0"/>
              <a:buNone/>
            </a:pPr>
            <a:r>
              <a:rPr lang="en-US" sz="3000" dirty="0" smtClean="0"/>
              <a:t>75% reduction from baseline</a:t>
            </a:r>
          </a:p>
          <a:p>
            <a:pPr marL="0" indent="0" algn="ctr">
              <a:buFont typeface="Arial" charset="0"/>
              <a:buNone/>
            </a:pPr>
            <a:endParaRPr lang="en-US" dirty="0" smtClean="0"/>
          </a:p>
          <a:p>
            <a:pPr marL="0" indent="0" algn="ctr">
              <a:buFont typeface="Arial" charset="0"/>
              <a:buNone/>
            </a:pPr>
            <a:r>
              <a:rPr lang="en-US" b="1" i="1" dirty="0" smtClean="0"/>
              <a:t>METRIC 2: </a:t>
            </a:r>
          </a:p>
          <a:p>
            <a:pPr marL="0" indent="0" algn="ctr">
              <a:buFont typeface="Arial" charset="0"/>
              <a:buNone/>
            </a:pPr>
            <a:r>
              <a:rPr lang="en-US" sz="3000" dirty="0" smtClean="0"/>
              <a:t>CMS Transmission Rate (labID)</a:t>
            </a:r>
          </a:p>
          <a:p>
            <a:pPr marL="0" indent="0" algn="ctr">
              <a:buFont typeface="Arial" charset="0"/>
              <a:buNone/>
            </a:pPr>
            <a:r>
              <a:rPr lang="en-US" sz="3000" dirty="0" smtClean="0"/>
              <a:t>Overall 79% reduction from baseline</a:t>
            </a:r>
          </a:p>
        </p:txBody>
      </p:sp>
      <p:sp>
        <p:nvSpPr>
          <p:cNvPr id="15363" name="Title 2"/>
          <p:cNvSpPr>
            <a:spLocks noGrp="1"/>
          </p:cNvSpPr>
          <p:nvPr>
            <p:ph type="title"/>
          </p:nvPr>
        </p:nvSpPr>
        <p:spPr/>
        <p:txBody>
          <a:bodyPr/>
          <a:lstStyle/>
          <a:p>
            <a:r>
              <a:rPr lang="en-US" dirty="0" smtClean="0"/>
              <a:t>Virginia MRSA Improvements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2"/>
          <p:cNvSpPr>
            <a:spLocks noGrp="1"/>
          </p:cNvSpPr>
          <p:nvPr>
            <p:ph type="title"/>
          </p:nvPr>
        </p:nvSpPr>
        <p:spPr/>
        <p:txBody>
          <a:bodyPr/>
          <a:lstStyle/>
          <a:p>
            <a:r>
              <a:rPr lang="en-US" dirty="0" smtClean="0"/>
              <a:t>CMS MRSA Infection Rate</a:t>
            </a:r>
          </a:p>
        </p:txBody>
      </p:sp>
      <p:graphicFrame>
        <p:nvGraphicFramePr>
          <p:cNvPr id="6" name="Chart 5"/>
          <p:cNvGraphicFramePr>
            <a:graphicFrameLocks/>
          </p:cNvGraphicFramePr>
          <p:nvPr/>
        </p:nvGraphicFramePr>
        <p:xfrm>
          <a:off x="609600" y="1447800"/>
          <a:ext cx="7586662" cy="463574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2"/>
          <p:cNvSpPr>
            <a:spLocks noGrp="1"/>
          </p:cNvSpPr>
          <p:nvPr>
            <p:ph type="title"/>
          </p:nvPr>
        </p:nvSpPr>
        <p:spPr/>
        <p:txBody>
          <a:bodyPr/>
          <a:lstStyle/>
          <a:p>
            <a:r>
              <a:rPr lang="en-US" dirty="0" smtClean="0"/>
              <a:t>CMS MRSA Transmission Rate</a:t>
            </a:r>
          </a:p>
        </p:txBody>
      </p:sp>
      <p:graphicFrame>
        <p:nvGraphicFramePr>
          <p:cNvPr id="5" name="Chart 4"/>
          <p:cNvGraphicFramePr>
            <a:graphicFrameLocks/>
          </p:cNvGraphicFramePr>
          <p:nvPr/>
        </p:nvGraphicFramePr>
        <p:xfrm>
          <a:off x="1143000" y="1447800"/>
          <a:ext cx="6886575" cy="4634236"/>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2388</TotalTime>
  <Words>1627</Words>
  <Application>Microsoft Office PowerPoint</Application>
  <PresentationFormat>On-screen Show (4:3)</PresentationFormat>
  <Paragraphs>165</Paragraphs>
  <Slides>17</Slides>
  <Notes>10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Default Design</vt:lpstr>
      <vt:lpstr>VHQC Medical Quality Improvement Focus Healthcare-Associated Infections and More  </vt:lpstr>
      <vt:lpstr>About VHQC</vt:lpstr>
      <vt:lpstr>VHQC – Corporate Services</vt:lpstr>
      <vt:lpstr> Improving Care, Improving Lives </vt:lpstr>
      <vt:lpstr>Virginia Progress: 2008 – 2011</vt:lpstr>
      <vt:lpstr>SCIP</vt:lpstr>
      <vt:lpstr>Virginia MRSA Improvements</vt:lpstr>
      <vt:lpstr>CMS MRSA Infection Rate</vt:lpstr>
      <vt:lpstr>CMS MRSA Transmission Rate</vt:lpstr>
      <vt:lpstr>New Initiatives</vt:lpstr>
      <vt:lpstr>Driving Improvement</vt:lpstr>
      <vt:lpstr>Aligned with National Priorities</vt:lpstr>
      <vt:lpstr>Four QIO Program Aims</vt:lpstr>
      <vt:lpstr>Slide 14</vt:lpstr>
      <vt:lpstr>Learning and Action Networks</vt:lpstr>
      <vt:lpstr>What’s In It for Providers?</vt:lpstr>
      <vt:lpstr>Slide 17</vt:lpstr>
    </vt:vector>
  </TitlesOfParts>
  <Company>CMS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SDPS</dc:creator>
  <cp:lastModifiedBy>okj37455</cp:lastModifiedBy>
  <cp:revision>371</cp:revision>
  <dcterms:created xsi:type="dcterms:W3CDTF">2008-01-14T19:40:03Z</dcterms:created>
  <dcterms:modified xsi:type="dcterms:W3CDTF">2011-12-29T17:38:43Z</dcterms:modified>
</cp:coreProperties>
</file>