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handoutMasterIdLst>
    <p:handoutMasterId r:id="rId47"/>
  </p:handoutMasterIdLst>
  <p:sldIdLst>
    <p:sldId id="256" r:id="rId2"/>
    <p:sldId id="257" r:id="rId3"/>
    <p:sldId id="258" r:id="rId4"/>
    <p:sldId id="259" r:id="rId5"/>
    <p:sldId id="293" r:id="rId6"/>
    <p:sldId id="298" r:id="rId7"/>
    <p:sldId id="299" r:id="rId8"/>
    <p:sldId id="300" r:id="rId9"/>
    <p:sldId id="296" r:id="rId10"/>
    <p:sldId id="295" r:id="rId11"/>
    <p:sldId id="328" r:id="rId12"/>
    <p:sldId id="329" r:id="rId13"/>
    <p:sldId id="265" r:id="rId14"/>
    <p:sldId id="266" r:id="rId15"/>
    <p:sldId id="308" r:id="rId16"/>
    <p:sldId id="267" r:id="rId17"/>
    <p:sldId id="321" r:id="rId18"/>
    <p:sldId id="310" r:id="rId19"/>
    <p:sldId id="309" r:id="rId20"/>
    <p:sldId id="272" r:id="rId21"/>
    <p:sldId id="304" r:id="rId22"/>
    <p:sldId id="260" r:id="rId23"/>
    <p:sldId id="262" r:id="rId24"/>
    <p:sldId id="273" r:id="rId25"/>
    <p:sldId id="275" r:id="rId26"/>
    <p:sldId id="322" r:id="rId27"/>
    <p:sldId id="276" r:id="rId28"/>
    <p:sldId id="280" r:id="rId29"/>
    <p:sldId id="277" r:id="rId30"/>
    <p:sldId id="278" r:id="rId31"/>
    <p:sldId id="283" r:id="rId32"/>
    <p:sldId id="284" r:id="rId33"/>
    <p:sldId id="282" r:id="rId34"/>
    <p:sldId id="327" r:id="rId35"/>
    <p:sldId id="302" r:id="rId36"/>
    <p:sldId id="285" r:id="rId37"/>
    <p:sldId id="286" r:id="rId38"/>
    <p:sldId id="303" r:id="rId39"/>
    <p:sldId id="287" r:id="rId40"/>
    <p:sldId id="311" r:id="rId41"/>
    <p:sldId id="305" r:id="rId42"/>
    <p:sldId id="324" r:id="rId43"/>
    <p:sldId id="312" r:id="rId44"/>
    <p:sldId id="291" r:id="rId4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CC66"/>
    <a:srgbClr val="FFFF99"/>
    <a:srgbClr val="CC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0354" autoAdjust="0"/>
  </p:normalViewPr>
  <p:slideViewPr>
    <p:cSldViewPr>
      <p:cViewPr>
        <p:scale>
          <a:sx n="90" d="100"/>
          <a:sy n="90" d="100"/>
        </p:scale>
        <p:origin x="-510" y="-204"/>
      </p:cViewPr>
      <p:guideLst>
        <p:guide orient="horz" pos="2160"/>
        <p:guide pos="2880"/>
      </p:guideLst>
    </p:cSldViewPr>
  </p:slideViewPr>
  <p:outlineViewPr>
    <p:cViewPr>
      <p:scale>
        <a:sx n="33" d="100"/>
        <a:sy n="33" d="100"/>
      </p:scale>
      <p:origin x="0" y="31376"/>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image" Target="../media/image30.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image" Target="../media/image4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F942C91C-764F-482D-8CE3-EEE72DA309FF}" type="slidenum">
              <a:rPr lang="en-US" smtClean="0"/>
              <a:pPr/>
              <a:t>‹#›</a:t>
            </a:fld>
            <a:endParaRPr lang="en-US"/>
          </a:p>
        </p:txBody>
      </p:sp>
    </p:spTree>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3E95189-AAB8-4C9A-B86E-68C5AB67ECA0}" type="slidenum">
              <a:rPr lang="en-US" smtClean="0"/>
              <a:pPr/>
              <a:t>‹#›</a:t>
            </a:fld>
            <a:endParaRPr lang="en-US"/>
          </a:p>
        </p:txBody>
      </p:sp>
    </p:spTree>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3E95189-AAB8-4C9A-B86E-68C5AB67ECA0}" type="slidenum">
              <a:rPr lang="en-US" smtClean="0"/>
              <a:pPr/>
              <a:t>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Like for hand hygiene,</a:t>
            </a:r>
            <a:r>
              <a:rPr lang="en-US" baseline="0" dirty="0" smtClean="0"/>
              <a:t> you can do observations to look at compliance for appropriate PPE use.  This is especially useful if you have patients who are on different types of isolation precautions (contact precautions, droplet precautions) to make sure the correct types of PPE are being worn during the right times.</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13E95189-AAB8-4C9A-B86E-68C5AB67ECA0}" type="slidenum">
              <a:rPr lang="en-US" smtClean="0"/>
              <a:pPr/>
              <a:t>11</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Except for respirator,</a:t>
            </a:r>
            <a:r>
              <a:rPr lang="en-US" baseline="0" dirty="0" smtClean="0"/>
              <a:t> remove PPE at doorway or in anteroom. Remove respirator after leaving patient’s room and closing door.</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12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A safe injection does not harm the recipient, does not expose the care provider to any avoidable risks, and does not result in waste that is dangerous for the community.</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13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300" dirty="0" smtClean="0"/>
              <a:t>Use aseptic technique to prevent contamination of sterile injection equipment</a:t>
            </a:r>
          </a:p>
          <a:p>
            <a:pPr lvl="0"/>
            <a:r>
              <a:rPr lang="en-US" sz="1300" dirty="0" smtClean="0"/>
              <a:t>Do not administer medications from a single syringe to multiple patients.  Changing the needle is </a:t>
            </a:r>
            <a:r>
              <a:rPr lang="en-US" sz="1300" b="1" dirty="0" smtClean="0"/>
              <a:t>not </a:t>
            </a:r>
            <a:r>
              <a:rPr lang="en-US" sz="1300" dirty="0" smtClean="0"/>
              <a:t>sufficient.</a:t>
            </a:r>
          </a:p>
          <a:p>
            <a:pPr lvl="0"/>
            <a:r>
              <a:rPr lang="en-US" sz="1300" dirty="0" smtClean="0"/>
              <a:t>Use fluid infusion and administration sets (i.e., intravenous bags, tubing, and connectors) for one patient only, and discard immediately after use</a:t>
            </a:r>
          </a:p>
          <a:p>
            <a:pPr lvl="0"/>
            <a:r>
              <a:rPr lang="en-US" sz="1300" dirty="0" smtClean="0"/>
              <a:t>Use single dose vials for </a:t>
            </a:r>
            <a:r>
              <a:rPr lang="en-US" sz="1300" dirty="0" err="1" smtClean="0"/>
              <a:t>injectible</a:t>
            </a:r>
            <a:r>
              <a:rPr lang="en-US" sz="1300" dirty="0" smtClean="0"/>
              <a:t> medications whenever possible</a:t>
            </a:r>
          </a:p>
          <a:p>
            <a:pPr lvl="0"/>
            <a:r>
              <a:rPr lang="en-US" sz="1300" dirty="0" smtClean="0"/>
              <a:t>If </a:t>
            </a:r>
            <a:r>
              <a:rPr lang="en-US" sz="1300" dirty="0" err="1" smtClean="0"/>
              <a:t>multidose</a:t>
            </a:r>
            <a:r>
              <a:rPr lang="en-US" sz="1300" dirty="0" smtClean="0"/>
              <a:t> vials must be used, use and store them in accordance with the manufacturer’s instructions</a:t>
            </a:r>
          </a:p>
          <a:p>
            <a:pPr eaLnBrk="1" hangingPunct="1">
              <a:lnSpc>
                <a:spcPct val="80000"/>
              </a:lnSpc>
              <a:buFont typeface="Wingdings" pitchFamily="2" charset="2"/>
              <a:buNone/>
            </a:pPr>
            <a:endParaRPr lang="en-US" dirty="0" smtClean="0"/>
          </a:p>
        </p:txBody>
      </p:sp>
      <p:sp>
        <p:nvSpPr>
          <p:cNvPr id="4" name="Slide Number Placeholder 3"/>
          <p:cNvSpPr>
            <a:spLocks noGrp="1"/>
          </p:cNvSpPr>
          <p:nvPr>
            <p:ph type="sldNum" sz="quarter" idx="10"/>
          </p:nvPr>
        </p:nvSpPr>
        <p:spPr/>
        <p:txBody>
          <a:bodyPr/>
          <a:lstStyle/>
          <a:p>
            <a:fld id="{13E95189-AAB8-4C9A-B86E-68C5AB67ECA0}" type="slidenum">
              <a:rPr lang="en-US" smtClean="0"/>
              <a:pPr/>
              <a:t>14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The most important message here is that reusable devices are only to be used for persons who DO NOT require assistance with their</a:t>
            </a:r>
            <a:r>
              <a:rPr lang="en-US" sz="1300" baseline="0" dirty="0" smtClean="0"/>
              <a:t> blood glucose monitoring. Otherwise, single-use devices should be used.</a:t>
            </a:r>
          </a:p>
          <a:p>
            <a:pPr defTabSz="966612">
              <a:defRPr/>
            </a:pPr>
            <a:endParaRPr lang="en-US" sz="1300" dirty="0" smtClean="0"/>
          </a:p>
          <a:p>
            <a:pPr defTabSz="966612">
              <a:defRPr/>
            </a:pPr>
            <a:r>
              <a:rPr lang="en-US" sz="1300" dirty="0" smtClean="0"/>
              <a:t>Penlets </a:t>
            </a:r>
            <a:r>
              <a:rPr lang="en-US" sz="1300" dirty="0" smtClean="0"/>
              <a:t>pose a risk for occupational </a:t>
            </a:r>
            <a:r>
              <a:rPr lang="en-US" sz="1300" dirty="0" smtClean="0"/>
              <a:t>needlesticks.</a:t>
            </a:r>
            <a:r>
              <a:rPr lang="en-US" sz="1300" baseline="0" dirty="0" smtClean="0"/>
              <a:t> This is </a:t>
            </a:r>
            <a:r>
              <a:rPr lang="en-US" sz="1300" dirty="0" smtClean="0"/>
              <a:t>because</a:t>
            </a:r>
            <a:r>
              <a:rPr lang="en-US" sz="1300" baseline="0" dirty="0" smtClean="0"/>
              <a:t> you have to </a:t>
            </a:r>
            <a:r>
              <a:rPr lang="en-US" sz="1300" dirty="0" smtClean="0"/>
              <a:t>remove </a:t>
            </a:r>
            <a:r>
              <a:rPr lang="en-US" sz="1300" dirty="0" smtClean="0"/>
              <a:t>the lancet after sticking the </a:t>
            </a:r>
            <a:r>
              <a:rPr lang="en-US" sz="1300" dirty="0" smtClean="0"/>
              <a:t>patient </a:t>
            </a:r>
            <a:r>
              <a:rPr lang="en-US" sz="1300" dirty="0" smtClean="0"/>
              <a:t>and some of </a:t>
            </a:r>
            <a:r>
              <a:rPr lang="en-US" sz="1300" dirty="0" smtClean="0"/>
              <a:t>the models have</a:t>
            </a:r>
            <a:r>
              <a:rPr lang="en-US" sz="1300" baseline="0" dirty="0" smtClean="0"/>
              <a:t> a dangerous design – for example, in a “flip-top” model,</a:t>
            </a:r>
            <a:r>
              <a:rPr lang="en-US" sz="1300" dirty="0" smtClean="0"/>
              <a:t> </a:t>
            </a:r>
            <a:r>
              <a:rPr lang="en-US" sz="1300" dirty="0" smtClean="0"/>
              <a:t>you can easily cut </a:t>
            </a:r>
            <a:r>
              <a:rPr lang="en-US" sz="1300" dirty="0" smtClean="0"/>
              <a:t>your </a:t>
            </a:r>
            <a:r>
              <a:rPr lang="en-US" sz="1300" dirty="0" smtClean="0"/>
              <a:t>thumb on the lancet when you flip it open to remove the </a:t>
            </a:r>
            <a:r>
              <a:rPr lang="en-US" sz="1300" dirty="0" smtClean="0"/>
              <a:t>lancet.</a:t>
            </a:r>
            <a:endParaRPr lang="en-US" sz="1300" dirty="0" smtClean="0"/>
          </a:p>
          <a:p>
            <a:endParaRPr lang="en-US" dirty="0"/>
          </a:p>
        </p:txBody>
      </p:sp>
      <p:sp>
        <p:nvSpPr>
          <p:cNvPr id="4" name="Slide Number Placeholder 3"/>
          <p:cNvSpPr>
            <a:spLocks noGrp="1"/>
          </p:cNvSpPr>
          <p:nvPr>
            <p:ph type="sldNum" sz="quarter" idx="10"/>
          </p:nvPr>
        </p:nvSpPr>
        <p:spPr/>
        <p:txBody>
          <a:bodyPr/>
          <a:lstStyle/>
          <a:p>
            <a:fld id="{F9C7DFDB-994F-4411-AA0F-1A2E70030C6B}" type="slidenum">
              <a:rPr lang="en-US" smtClean="0"/>
              <a:pPr/>
              <a:t>15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307101" indent="-307101">
              <a:spcBef>
                <a:spcPts val="609"/>
              </a:spcBef>
              <a:buFont typeface="Arial" pitchFamily="34" charset="0"/>
              <a:buChar char="•"/>
            </a:pPr>
            <a:r>
              <a:rPr lang="en-US" sz="1300" kern="0" dirty="0" smtClean="0">
                <a:solidFill>
                  <a:schemeClr val="bg1"/>
                </a:solidFill>
              </a:rPr>
              <a:t>Restrict use of </a:t>
            </a:r>
            <a:r>
              <a:rPr lang="en-US" sz="1300" kern="0" dirty="0" err="1" smtClean="0">
                <a:solidFill>
                  <a:schemeClr val="bg1"/>
                </a:solidFill>
              </a:rPr>
              <a:t>fingerstick</a:t>
            </a:r>
            <a:r>
              <a:rPr lang="en-US" sz="1300" kern="0" dirty="0" smtClean="0">
                <a:solidFill>
                  <a:schemeClr val="bg1"/>
                </a:solidFill>
              </a:rPr>
              <a:t> devices to individual persons. </a:t>
            </a:r>
            <a:r>
              <a:rPr lang="en-US" sz="1300" u="sng" kern="0" dirty="0" smtClean="0">
                <a:solidFill>
                  <a:schemeClr val="bg1"/>
                </a:solidFill>
              </a:rPr>
              <a:t>Never</a:t>
            </a:r>
            <a:r>
              <a:rPr lang="en-US" sz="1300" kern="0" dirty="0" smtClean="0">
                <a:solidFill>
                  <a:schemeClr val="bg1"/>
                </a:solidFill>
              </a:rPr>
              <a:t> share between persons.</a:t>
            </a:r>
          </a:p>
          <a:p>
            <a:pPr marL="307101" indent="-307101">
              <a:spcBef>
                <a:spcPts val="609"/>
              </a:spcBef>
              <a:buFont typeface="Arial" pitchFamily="34" charset="0"/>
              <a:buChar char="•"/>
            </a:pPr>
            <a:r>
              <a:rPr lang="en-US" sz="1300" kern="0" dirty="0" smtClean="0">
                <a:solidFill>
                  <a:schemeClr val="accent3"/>
                </a:solidFill>
              </a:rPr>
              <a:t>Any fingerstick devices designed for reuse on a </a:t>
            </a:r>
            <a:r>
              <a:rPr lang="en-US" sz="1300" u="sng" kern="0" dirty="0" smtClean="0">
                <a:solidFill>
                  <a:schemeClr val="accent3"/>
                </a:solidFill>
              </a:rPr>
              <a:t>single person</a:t>
            </a:r>
            <a:r>
              <a:rPr lang="en-US" sz="1300" kern="0" dirty="0" smtClean="0">
                <a:solidFill>
                  <a:schemeClr val="accent3"/>
                </a:solidFill>
              </a:rPr>
              <a:t> must be clearly labeled with the individual patient’s name and stored in a secure area such as a locked cabinet or medication cart.</a:t>
            </a:r>
          </a:p>
          <a:p>
            <a:pPr marL="307101" indent="-307101">
              <a:spcBef>
                <a:spcPts val="609"/>
              </a:spcBef>
              <a:buFont typeface="Arial" pitchFamily="34" charset="0"/>
              <a:buChar char="•"/>
            </a:pPr>
            <a:r>
              <a:rPr lang="en-US" sz="1300" kern="0" dirty="0" smtClean="0">
                <a:solidFill>
                  <a:schemeClr val="bg1"/>
                </a:solidFill>
              </a:rPr>
              <a:t>Select single-use devices that permanently retract upon puncture.</a:t>
            </a:r>
          </a:p>
          <a:p>
            <a:pPr marL="307101" indent="-307101">
              <a:spcBef>
                <a:spcPts val="609"/>
              </a:spcBef>
              <a:buFont typeface="Arial" pitchFamily="34" charset="0"/>
              <a:buChar char="•"/>
            </a:pPr>
            <a:r>
              <a:rPr lang="en-US" sz="1300" kern="0" dirty="0" smtClean="0">
                <a:solidFill>
                  <a:schemeClr val="bg1"/>
                </a:solidFill>
              </a:rPr>
              <a:t>Dispose of used lancets at the point of use in an approved sharps container.</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16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has two signs/posters</a:t>
            </a:r>
            <a:r>
              <a:rPr lang="en-US" baseline="0" dirty="0" smtClean="0"/>
              <a:t> that address blood glucose monitoring. The poster on the left explains the difference between single-use devices (for use with assisted blood glucose monitoring) and reusable devices (only used for persons who DO NOT require assistance with their blood glucose monitoring). The poster on the right walks through the best practices of safe blood glucose monitoring – hand hygiene, use of a single-use fingerstick device, use of an individually-assigned blood glucose meter, and appropriate disposal of the used lancet in a sharps container. Both posters are available on the VDH HAI website.</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13E95189-AAB8-4C9A-B86E-68C5AB67ECA0}"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a:noFill/>
          <a:ln/>
        </p:spPr>
        <p:txBody>
          <a:bodyPr/>
          <a:lstStyle/>
          <a:p>
            <a:pPr eaLnBrk="1" hangingPunct="1">
              <a:spcBef>
                <a:spcPct val="0"/>
              </a:spcBef>
            </a:pPr>
            <a:r>
              <a:rPr lang="en-US" dirty="0" smtClean="0"/>
              <a:t>The Bloodborne </a:t>
            </a:r>
            <a:r>
              <a:rPr lang="en-US" dirty="0" smtClean="0"/>
              <a:t>Pathogens </a:t>
            </a:r>
            <a:r>
              <a:rPr lang="en-US" dirty="0" smtClean="0"/>
              <a:t>Standard is divided in sections that address the following topics; the exposure control plan, engineering controls, work practice controls, standard precautions and personal protective equipment, housekeeping, hepatitis B vaccine, occupational exposures, education, and recordkeeping.  A copy should be located in your facility and made available to you.</a:t>
            </a:r>
          </a:p>
        </p:txBody>
      </p:sp>
      <p:sp>
        <p:nvSpPr>
          <p:cNvPr id="47108" name="Slide Number Placeholder 3"/>
          <p:cNvSpPr>
            <a:spLocks noGrp="1"/>
          </p:cNvSpPr>
          <p:nvPr>
            <p:ph type="sldNum" sz="quarter" idx="5"/>
          </p:nvPr>
        </p:nvSpPr>
        <p:spPr>
          <a:noFill/>
        </p:spPr>
        <p:txBody>
          <a:bodyPr/>
          <a:lstStyle/>
          <a:p>
            <a:fld id="{5DBE68B9-D48F-4667-B00D-1CC34FE1FC1D}" type="slidenum">
              <a:rPr lang="en-US"/>
              <a:pPr/>
              <a:t>18</a:t>
            </a:fld>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a:noFill/>
          <a:ln/>
        </p:spPr>
        <p:txBody>
          <a:bodyPr/>
          <a:lstStyle/>
          <a:p>
            <a:pPr defTabSz="966612">
              <a:spcBef>
                <a:spcPct val="0"/>
              </a:spcBef>
              <a:defRPr/>
            </a:pPr>
            <a:r>
              <a:rPr lang="en-US" dirty="0" smtClean="0"/>
              <a:t>Engineering controls (part of OSHA BBP Standard) include certain safety rules that should be followed when handling sharps.  Safe practices include never reusing disposable needles, syringes, </a:t>
            </a:r>
            <a:r>
              <a:rPr lang="en-US" b="1" i="1" dirty="0" smtClean="0"/>
              <a:t>lancets or sharps of any kind</a:t>
            </a:r>
            <a:r>
              <a:rPr lang="en-US" dirty="0" smtClean="0"/>
              <a:t> and never breaking bending or recapping needles. If recapping is necessary, those situations should be described in the exposure control plan. The single handed “scoop technique” should always be used. Used needles should be disposed of in a regulated, color-coded, labeled sharps container as described in Virginia Regulated Medical Waste regulation. Sharps containers should be puncture proof with a lid that prevents retrieval of the disposed medical waste. </a:t>
            </a:r>
          </a:p>
          <a:p>
            <a:pPr eaLnBrk="1" hangingPunct="1">
              <a:spcBef>
                <a:spcPct val="0"/>
              </a:spcBef>
            </a:pPr>
            <a:r>
              <a:rPr lang="en-US" dirty="0" smtClean="0"/>
              <a:t>The sharps container should be changed when it is ½-3/4 full to avoid contact with discarded sharps.  Sharps containers should be placed in locations accessible to staff but not to patients. </a:t>
            </a:r>
          </a:p>
          <a:p>
            <a:pPr eaLnBrk="1" hangingPunct="1">
              <a:spcBef>
                <a:spcPct val="0"/>
              </a:spcBef>
            </a:pPr>
            <a:endParaRPr lang="en-US" dirty="0" smtClean="0"/>
          </a:p>
          <a:p>
            <a:endParaRPr lang="en-US" dirty="0" smtClean="0"/>
          </a:p>
          <a:p>
            <a:pPr eaLnBrk="1" hangingPunct="1">
              <a:spcBef>
                <a:spcPct val="0"/>
              </a:spcBef>
            </a:pPr>
            <a:endParaRPr lang="en-US" dirty="0" smtClean="0"/>
          </a:p>
        </p:txBody>
      </p:sp>
      <p:sp>
        <p:nvSpPr>
          <p:cNvPr id="58372" name="Slide Number Placeholder 3"/>
          <p:cNvSpPr>
            <a:spLocks noGrp="1"/>
          </p:cNvSpPr>
          <p:nvPr>
            <p:ph type="sldNum" sz="quarter" idx="5"/>
          </p:nvPr>
        </p:nvSpPr>
        <p:spPr>
          <a:noFill/>
        </p:spPr>
        <p:txBody>
          <a:bodyPr/>
          <a:lstStyle/>
          <a:p>
            <a:fld id="{280BBAD3-EE71-40EF-B416-8690A839B852}" type="slidenum">
              <a:rPr lang="en-US"/>
              <a:pPr/>
              <a:t>19</a:t>
            </a:fld>
            <a:endParaRPr lang="en-US"/>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300" dirty="0" smtClean="0"/>
              <a:t>Education of patients, visitors, and care providers about how respiratory infections are transmitted and respiratory illness can be prevented.  This includes asking visitors, and care providers to stay home if they are sick.</a:t>
            </a:r>
          </a:p>
          <a:p>
            <a:pPr lvl="0"/>
            <a:r>
              <a:rPr lang="en-US" sz="1300" dirty="0" smtClean="0"/>
              <a:t>Use of posted signs (in languages appropriate to the population served) with instructions and pictures about how to cover your cough and wash your hands.</a:t>
            </a:r>
          </a:p>
          <a:p>
            <a:pPr lvl="0"/>
            <a:r>
              <a:rPr lang="en-US" sz="1300" dirty="0" smtClean="0"/>
              <a:t>Availability and use of disposal tissues when coughing and sneezing, and reminders to dispose of used tissues properly.</a:t>
            </a:r>
          </a:p>
          <a:p>
            <a:pPr lvl="0"/>
            <a:r>
              <a:rPr lang="en-US" sz="1300" dirty="0" smtClean="0"/>
              <a:t>Use of a mask for a person who is coughing.  A mask should only be used if the resident can tolerate the mask and until the person can be placed in a location where risks to others are minimized.</a:t>
            </a:r>
          </a:p>
          <a:p>
            <a:pPr lvl="0"/>
            <a:r>
              <a:rPr lang="en-US" sz="1300" dirty="0" smtClean="0"/>
              <a:t>Spatial separation of the person with a respiratory infection from others.  Since droplets travel through the air for 3-6 feet, separating an ill person from others by more than 3 feet decreases risk of transmission.  If a patient is ill and shares a room, the use of curtains or screens between beds can limit dispersal of droplets.</a:t>
            </a:r>
          </a:p>
          <a:p>
            <a:pPr lvl="0"/>
            <a:r>
              <a:rPr lang="en-US" sz="1300" dirty="0" smtClean="0"/>
              <a:t>Stressing hand hygiene after contact with respiratory secretions.  This applies to everyone.</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Isolation Precautions can also be known as “infection prevention precautions”</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slide has</a:t>
            </a:r>
            <a:r>
              <a:rPr lang="en-US" baseline="0" dirty="0" smtClean="0"/>
              <a:t> pictures of two posters relevant to respiratory hygiene that are available on the VDH HAI website. The sign on the left instructs people to cover their cough and clean their hands to stop the spread of germs. The sign on the right demonstrates how to wash your hands with soap and water.</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13E95189-AAB8-4C9A-B86E-68C5AB67ECA0}" type="slidenum">
              <a:rPr lang="en-US" smtClean="0"/>
              <a:pPr/>
              <a:t>21</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slide</a:t>
            </a:r>
            <a:r>
              <a:rPr lang="en-US" baseline="0" dirty="0" smtClean="0"/>
              <a:t> </a:t>
            </a:r>
            <a:r>
              <a:rPr lang="en-US" dirty="0" smtClean="0"/>
              <a:t>shows</a:t>
            </a:r>
            <a:r>
              <a:rPr lang="en-US" baseline="0" dirty="0" smtClean="0"/>
              <a:t> two signs that can be used to remind staff and visitors to appropriately implement contact precautions in a patient’s room. The picture on the left is for regular contact precautions and the sign on the right is for diseases like </a:t>
            </a:r>
            <a:r>
              <a:rPr lang="en-US" i="1" baseline="0" dirty="0" smtClean="0"/>
              <a:t>C. difficile</a:t>
            </a:r>
            <a:r>
              <a:rPr lang="en-US" i="0" baseline="0" dirty="0" smtClean="0"/>
              <a:t> that need “special” contact precautions that involve the use a different disinfectant (usually a bleach solution) and soap and water for hand hygiene.</a:t>
            </a:r>
            <a:endParaRPr lang="en-US" dirty="0" smtClean="0"/>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picture shows</a:t>
            </a:r>
            <a:r>
              <a:rPr lang="en-US" baseline="0" dirty="0" smtClean="0"/>
              <a:t> a sign that can be used to remind staff and visitors to appropriately implement droplet precautions in a patient’s room. This sign is available on the VDH HAI website.</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settings where Airborne Precautions cannot be implemented due to limited engineering resources (e.g., physician offices), masking the patient, placing the patient in a private room (e.g., office examination room) with the door closed, </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26</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cleaning and disinfecting the environment</a:t>
            </a:r>
            <a:r>
              <a:rPr lang="en-US" baseline="0" dirty="0" smtClean="0"/>
              <a:t> it is important to include flat surfaces such as sink counters, and frequently touched items such as bedrails, light switches, call buttons, and bedside tables.</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Disinfection is used on inanimate</a:t>
            </a:r>
            <a:r>
              <a:rPr lang="en-US" baseline="0" dirty="0" smtClean="0"/>
              <a:t> objects</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solidFill>
                  <a:schemeClr val="accent2">
                    <a:lumMod val="75000"/>
                  </a:schemeClr>
                </a:solidFill>
                <a:cs typeface="Times New Roman" pitchFamily="80" charset="0"/>
              </a:rPr>
              <a:t>An important step in infection prevention and control is cleaning</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29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Housekeeping surfaces and environmental surfaces</a:t>
            </a:r>
            <a:r>
              <a:rPr lang="en-US" baseline="0" dirty="0" smtClean="0"/>
              <a:t> should be cleaned on a routine schedule, when visibly soiled and according to manufacturer's recommendations </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30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300" dirty="0" smtClean="0"/>
              <a:t>Housekeeping surfaces (e.g., floors, table tops) and other environmental surfaces should be cleaned and disinfected regularly, when spills occur, and when these surfaces are visibly dirty.  Follow your facility’s schedules for routine cleaning and disinfection and for terminal cleaning of rooms when preparing the room for the next patient.  If you don’t have a schedule, you can make one using the example below.  Medical equipment that is shared between patients (e.g., blood pressure cuffs) should be disinfected between patients. </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31</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Standard Precautions combine the major features of Universal Precautions and Body Substance Isolation and are based on the principle that all blood, body fluids, secretions, excretions except sweat, </a:t>
            </a:r>
            <a:r>
              <a:rPr lang="en-US" dirty="0" err="1" smtClean="0"/>
              <a:t>nonintact</a:t>
            </a:r>
            <a:r>
              <a:rPr lang="en-US" dirty="0" smtClean="0"/>
              <a:t> skin, and mucous membranes may contain transmissible infectious agents. </a:t>
            </a:r>
            <a:endParaRPr lang="en-US" dirty="0" smtClean="0"/>
          </a:p>
          <a:p>
            <a:endParaRPr lang="en-US" dirty="0" smtClean="0"/>
          </a:p>
          <a:p>
            <a:r>
              <a:rPr lang="en-US" dirty="0" smtClean="0"/>
              <a:t>Standard </a:t>
            </a:r>
            <a:r>
              <a:rPr lang="en-US" dirty="0" smtClean="0"/>
              <a:t>Precautions include a group of infection prevention practices that apply to all patients, regardless of suspected or confirmed infection status, in any setting in which healthcare is delivered </a:t>
            </a:r>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4</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59713" indent="-543719" defTabSz="966612">
              <a:defRPr/>
            </a:pPr>
            <a:r>
              <a:rPr lang="en-US" dirty="0" smtClean="0"/>
              <a:t>Items such as medical care equipment and/or patient care equipment should be cleaned, disinfected, or sterilized according to three</a:t>
            </a:r>
            <a:r>
              <a:rPr lang="en-US" baseline="0" dirty="0" smtClean="0"/>
              <a:t> </a:t>
            </a:r>
            <a:r>
              <a:rPr lang="en-US" dirty="0" smtClean="0"/>
              <a:t>classifications</a:t>
            </a:r>
          </a:p>
          <a:p>
            <a:pPr marL="659713" indent="-543719"/>
            <a:endParaRPr lang="en-US" i="1" dirty="0" smtClean="0"/>
          </a:p>
          <a:p>
            <a:pPr marL="659713" indent="-543719"/>
            <a:r>
              <a:rPr lang="en-US" i="1" dirty="0" smtClean="0"/>
              <a:t>Critical items</a:t>
            </a:r>
            <a:r>
              <a:rPr lang="en-US" dirty="0" smtClean="0"/>
              <a:t> are items that enter normally sterile tissue or the vascular system or through which a sterile body fluid (e.g., blood) flows. These items are associated with high risk of infection if they are contaminated with any microorganism and must be sterilized before using.   Examples include surgical instruments, cardiac and urinary catheters, and implants. </a:t>
            </a:r>
          </a:p>
          <a:p>
            <a:pPr>
              <a:buNone/>
            </a:pPr>
            <a:r>
              <a:rPr lang="en-US" dirty="0" smtClean="0"/>
              <a:t> </a:t>
            </a:r>
          </a:p>
          <a:p>
            <a:r>
              <a:rPr lang="en-US" i="1" dirty="0" err="1" smtClean="0"/>
              <a:t>Semicritical</a:t>
            </a:r>
            <a:r>
              <a:rPr lang="en-US" i="1" dirty="0" smtClean="0"/>
              <a:t> </a:t>
            </a:r>
            <a:r>
              <a:rPr lang="en-US" dirty="0" smtClean="0"/>
              <a:t>items are items that contact mucous membranes (e.g., eyes, nose, or mouth) or non-intact skin. At a minimum, </a:t>
            </a:r>
            <a:r>
              <a:rPr lang="en-US" dirty="0" err="1" smtClean="0"/>
              <a:t>semicritical</a:t>
            </a:r>
            <a:r>
              <a:rPr lang="en-US" dirty="0" smtClean="0"/>
              <a:t> items require high-level disinfection using chemical disinfectants and rinsing with sterile water.  Examples include respiratory therapy and anesthesia equipment, some endoscopes, </a:t>
            </a:r>
            <a:r>
              <a:rPr lang="en-US" dirty="0" err="1" smtClean="0"/>
              <a:t>cystoscopes</a:t>
            </a:r>
            <a:r>
              <a:rPr lang="en-US" dirty="0" smtClean="0"/>
              <a:t>, and laryngoscope blades.  </a:t>
            </a:r>
          </a:p>
          <a:p>
            <a:pPr>
              <a:buNone/>
            </a:pPr>
            <a:r>
              <a:rPr lang="en-US" dirty="0" smtClean="0"/>
              <a:t> </a:t>
            </a:r>
          </a:p>
          <a:p>
            <a:r>
              <a:rPr lang="en-US" i="1" dirty="0" smtClean="0"/>
              <a:t>Noncritical</a:t>
            </a:r>
            <a:r>
              <a:rPr lang="en-US" dirty="0" smtClean="0"/>
              <a:t> items are items that have contact with intact skin but not mucous membranes and are associated with little risk of spreading germs.  Noncritical items require at least low-level disinfection.  Noncritical resident care items include bedpans, blood pressure cuffs, blood </a:t>
            </a:r>
            <a:r>
              <a:rPr lang="en-US" dirty="0" err="1" smtClean="0"/>
              <a:t>glucometers</a:t>
            </a:r>
            <a:r>
              <a:rPr lang="en-US" dirty="0" smtClean="0"/>
              <a:t>, crutches, and computers.  Noncritical environmental surfaces include bed rails, tray tables, bedside tables, walls, floors, toilets, sinks, and furniture.  </a:t>
            </a:r>
          </a:p>
        </p:txBody>
      </p:sp>
      <p:sp>
        <p:nvSpPr>
          <p:cNvPr id="4" name="Slide Number Placeholder 3"/>
          <p:cNvSpPr>
            <a:spLocks noGrp="1"/>
          </p:cNvSpPr>
          <p:nvPr>
            <p:ph type="sldNum" sz="quarter" idx="10"/>
          </p:nvPr>
        </p:nvSpPr>
        <p:spPr/>
        <p:txBody>
          <a:bodyPr/>
          <a:lstStyle/>
          <a:p>
            <a:fld id="{13E95189-AAB8-4C9A-B86E-68C5AB67ECA0}" type="slidenum">
              <a:rPr lang="en-US" smtClean="0"/>
              <a:pPr/>
              <a:t>33</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examples</a:t>
            </a:r>
            <a:r>
              <a:rPr lang="en-US" baseline="0" dirty="0" smtClean="0"/>
              <a:t> showing how to measure compliance with environmental cleaning practices are shown here. The picture on the left is a tool to monitor how spills of blood or other potentially infectious bodily fluids are cleaned and disinfected. The checklist on the right is a tool used to log if “high touch” areas in the patient’s room or on the unit are cleaned appropriately.  These tools are available as spreadsheets on the VDH HAI website.</a:t>
            </a:r>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13E95189-AAB8-4C9A-B86E-68C5AB67ECA0}" type="slidenum">
              <a:rPr lang="en-US" smtClean="0"/>
              <a:pPr/>
              <a:t>35</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659713" indent="-543719"/>
            <a:r>
              <a:rPr lang="en-US" dirty="0" smtClean="0"/>
              <a:t>Other benefits:</a:t>
            </a:r>
            <a:r>
              <a:rPr lang="en-US" baseline="0" dirty="0" smtClean="0"/>
              <a:t> </a:t>
            </a:r>
          </a:p>
          <a:p>
            <a:pPr marL="659713" indent="-543719"/>
            <a:r>
              <a:rPr lang="en-US" dirty="0" smtClean="0"/>
              <a:t>May assist herd immunity</a:t>
            </a:r>
          </a:p>
          <a:p>
            <a:pPr marL="659713" indent="-543719"/>
            <a:r>
              <a:rPr lang="en-US" dirty="0" smtClean="0"/>
              <a:t>May lead to the elimination of diseases (example smallpox) </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37</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sz="1300" dirty="0" smtClean="0"/>
              <a:t>Familiarize yourself with the adult vaccination schedule recommendations and procedures for administration.</a:t>
            </a:r>
          </a:p>
          <a:p>
            <a:pPr defTabSz="966612">
              <a:defRPr/>
            </a:pPr>
            <a:r>
              <a:rPr lang="en-US" dirty="0" smtClean="0"/>
              <a:t>Vaccine recommendations change every year.</a:t>
            </a:r>
            <a:r>
              <a:rPr lang="en-US" baseline="0" dirty="0" smtClean="0"/>
              <a:t> </a:t>
            </a:r>
          </a:p>
          <a:p>
            <a:pPr defTabSz="966612">
              <a:defRPr/>
            </a:pPr>
            <a:r>
              <a:rPr lang="en-US" sz="1300" dirty="0" smtClean="0"/>
              <a:t>Learn about the different vaccines recommended for care providers in your setting </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38</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300" dirty="0" smtClean="0"/>
              <a:t>Maintain your own individual vaccination record</a:t>
            </a:r>
          </a:p>
          <a:p>
            <a:pPr lvl="0"/>
            <a:r>
              <a:rPr lang="en-US" sz="1300" dirty="0" smtClean="0"/>
              <a:t>Understand the associated side effects with each vaccine</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39</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defRPr/>
            </a:pPr>
            <a:r>
              <a:rPr lang="en-US" dirty="0" smtClean="0"/>
              <a:t>Staff members with symptoms of a communicable disease, such as a fever, cough, or diarrhea, should be excluded from work until </a:t>
            </a:r>
            <a:r>
              <a:rPr lang="en-US" u="sng" dirty="0" smtClean="0"/>
              <a:t>at least 24 hours</a:t>
            </a:r>
            <a:r>
              <a:rPr lang="en-US" dirty="0" smtClean="0"/>
              <a:t> after symptoms resolve, without the use of medicines that treat the symptoms.</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42</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659713" indent="-543719">
              <a:buFont typeface="+mj-lt"/>
              <a:buAutoNum type="arabicPeriod"/>
            </a:pPr>
            <a:r>
              <a:rPr lang="en-US" b="1" dirty="0" smtClean="0"/>
              <a:t>Hand hygiene </a:t>
            </a:r>
            <a:r>
              <a:rPr lang="en-US" dirty="0" smtClean="0"/>
              <a:t>before and after contact with the patient and /or objects/surfaces around the patient that may be contaminated with bacteria or viruses</a:t>
            </a:r>
          </a:p>
          <a:p>
            <a:pPr marL="659713" indent="-543719">
              <a:buFont typeface="+mj-lt"/>
              <a:buAutoNum type="arabicPeriod"/>
            </a:pPr>
            <a:r>
              <a:rPr lang="en-US" b="1" dirty="0" smtClean="0"/>
              <a:t>PPE (personal protective equipment)</a:t>
            </a:r>
          </a:p>
          <a:p>
            <a:pPr marL="1143019" lvl="1" indent="-543719">
              <a:buFont typeface="Arial" pitchFamily="34" charset="0"/>
              <a:buChar char="•"/>
            </a:pPr>
            <a:r>
              <a:rPr lang="en-US" dirty="0" smtClean="0"/>
              <a:t>Use gloves when care provider anticipates contact with blood, feces, urine or other body fluids</a:t>
            </a:r>
          </a:p>
          <a:p>
            <a:pPr marL="1143019" lvl="1" indent="-543719">
              <a:buFont typeface="Arial" pitchFamily="34" charset="0"/>
              <a:buChar char="•"/>
            </a:pPr>
            <a:r>
              <a:rPr lang="en-US" dirty="0" smtClean="0"/>
              <a:t>Wear a gown to prevent soiling of providers clothing</a:t>
            </a:r>
          </a:p>
          <a:p>
            <a:pPr marL="1143019" lvl="1" indent="-543719">
              <a:buFont typeface="Arial" pitchFamily="34" charset="0"/>
              <a:buChar char="•"/>
            </a:pPr>
            <a:r>
              <a:rPr lang="en-US" dirty="0" smtClean="0"/>
              <a:t>Additional PPE such as face mask, shield, or goggles when splashing or spraying of blood/body fluids may occur</a:t>
            </a:r>
          </a:p>
          <a:p>
            <a:pPr marL="1143019" lvl="1" indent="-543719">
              <a:buFont typeface="Arial" pitchFamily="34" charset="0"/>
              <a:buChar char="•"/>
            </a:pPr>
            <a:r>
              <a:rPr lang="en-US" dirty="0" smtClean="0"/>
              <a:t>Use </a:t>
            </a:r>
            <a:r>
              <a:rPr lang="en-US" sz="1300" dirty="0" smtClean="0"/>
              <a:t>mouthpiece, resuscitation bag, other ventilation devices to prevent contact with mouth and oral secretions</a:t>
            </a:r>
            <a:endParaRPr lang="en-US" dirty="0" smtClean="0"/>
          </a:p>
          <a:p>
            <a:pPr marL="659713" indent="-543719" defTabSz="966612">
              <a:buFont typeface="+mj-lt"/>
              <a:buAutoNum type="arabicPeriod"/>
              <a:defRPr/>
            </a:pPr>
            <a:endParaRPr lang="en-US" sz="1300" dirty="0" smtClean="0"/>
          </a:p>
          <a:p>
            <a:pPr marL="659713" indent="-543719" defTabSz="966612">
              <a:buFont typeface="+mj-lt"/>
              <a:buAutoNum type="arabicPeriod"/>
              <a:defRPr/>
            </a:pPr>
            <a:r>
              <a:rPr lang="en-US" sz="1300" b="1" dirty="0" smtClean="0"/>
              <a:t>Special Lumbar Puncture Procedures - </a:t>
            </a:r>
            <a:r>
              <a:rPr lang="en-US" sz="1300" dirty="0" smtClean="0"/>
              <a:t>use of masks for insertion of catheters or injection of material into spinal or epidural spaces via lumbar puncture procedures (e.g., </a:t>
            </a:r>
            <a:r>
              <a:rPr lang="en-US" sz="1300" dirty="0" err="1" smtClean="0"/>
              <a:t>myelogram</a:t>
            </a:r>
            <a:r>
              <a:rPr lang="en-US" sz="1300" dirty="0" smtClean="0"/>
              <a:t>, spinal or epidural anesthesia).</a:t>
            </a:r>
          </a:p>
          <a:p>
            <a:pPr marL="659713" indent="-543719" defTabSz="966612">
              <a:buFont typeface="+mj-lt"/>
              <a:buAutoNum type="arabicPeriod"/>
              <a:defRPr/>
            </a:pPr>
            <a:endParaRPr lang="en-US" sz="1300" dirty="0" smtClean="0"/>
          </a:p>
          <a:p>
            <a:pPr marL="659713" indent="-543719" defTabSz="966612">
              <a:buFont typeface="+mj-lt"/>
              <a:buAutoNum type="arabicPeriod"/>
              <a:defRPr/>
            </a:pPr>
            <a:r>
              <a:rPr lang="en-US" sz="1300" b="1" dirty="0" smtClean="0"/>
              <a:t>Patient</a:t>
            </a:r>
            <a:r>
              <a:rPr lang="en-US" sz="1300" b="1" baseline="0" dirty="0" smtClean="0"/>
              <a:t> </a:t>
            </a:r>
            <a:r>
              <a:rPr lang="en-US" sz="1300" b="1" dirty="0" smtClean="0"/>
              <a:t>placement </a:t>
            </a:r>
            <a:r>
              <a:rPr lang="en-US" sz="1300" dirty="0" smtClean="0"/>
              <a:t>- Prioritize for single-patient room if patient is at increased risk of transmission, is likely to contaminate the environment, does not maintain appropriate hygiene, or is at increased risk of acquiring infection or developing adverse outcome following infection.</a:t>
            </a:r>
          </a:p>
          <a:p>
            <a:pPr marL="659713" indent="-543719" defTabSz="966612">
              <a:buFont typeface="+mj-lt"/>
              <a:buAutoNum type="arabicPeriod"/>
              <a:defRPr/>
            </a:pPr>
            <a:endParaRPr lang="en-US" sz="1300" dirty="0" smtClean="0"/>
          </a:p>
          <a:p>
            <a:pPr marL="659713" indent="-543719" defTabSz="966612">
              <a:buFont typeface="+mj-lt"/>
              <a:buAutoNum type="arabicPeriod"/>
              <a:defRPr/>
            </a:pPr>
            <a:r>
              <a:rPr lang="en-US" sz="1300" b="1" dirty="0" smtClean="0"/>
              <a:t>Safe injection practices</a:t>
            </a:r>
          </a:p>
          <a:p>
            <a:pPr marL="659713" indent="-543719" defTabSz="966612">
              <a:buFont typeface="+mj-lt"/>
              <a:buAutoNum type="arabicPeriod"/>
              <a:defRPr/>
            </a:pPr>
            <a:endParaRPr lang="en-US" dirty="0" smtClean="0"/>
          </a:p>
          <a:p>
            <a:pPr marL="659713" indent="-543719" defTabSz="966612">
              <a:buFont typeface="+mj-lt"/>
              <a:buAutoNum type="arabicPeriod"/>
              <a:defRPr/>
            </a:pPr>
            <a:r>
              <a:rPr lang="en-US" sz="1300" b="1" dirty="0" smtClean="0"/>
              <a:t>Care of environment </a:t>
            </a:r>
            <a:r>
              <a:rPr lang="en-US" sz="1300" dirty="0" smtClean="0"/>
              <a:t>- Develop procedures for routine care, cleaning, and disinfection of environmental surfaces, especially frequently touched surfaces in patient-care areas.</a:t>
            </a:r>
          </a:p>
          <a:p>
            <a:pPr marL="659713" indent="-543719" defTabSz="966612">
              <a:buFont typeface="+mj-lt"/>
              <a:buAutoNum type="arabicPeriod"/>
              <a:defRPr/>
            </a:pPr>
            <a:endParaRPr lang="en-US" sz="1300" dirty="0" smtClean="0"/>
          </a:p>
          <a:p>
            <a:pPr marL="659713" indent="-543719" defTabSz="966612">
              <a:buFont typeface="+mj-lt"/>
              <a:buAutoNum type="arabicPeriod"/>
              <a:defRPr/>
            </a:pPr>
            <a:r>
              <a:rPr lang="en-US" sz="1300" b="1" dirty="0" smtClean="0"/>
              <a:t>Respiratory hygiene/cough etiquette</a:t>
            </a:r>
          </a:p>
          <a:p>
            <a:pPr marL="659713" indent="-543719">
              <a:buFont typeface="+mj-lt"/>
              <a:buAutoNum type="arabicPeriod"/>
            </a:pPr>
            <a:endParaRPr lang="en-US" dirty="0" smtClean="0"/>
          </a:p>
          <a:p>
            <a:pPr marL="659713" indent="-543719">
              <a:buFont typeface="+mj-lt"/>
              <a:buAutoNum type="arabicPeriod"/>
            </a:pPr>
            <a:r>
              <a:rPr lang="en-US" b="1" dirty="0" smtClean="0"/>
              <a:t>Clean equipment between</a:t>
            </a:r>
            <a:r>
              <a:rPr lang="en-US" b="1" baseline="0" dirty="0" smtClean="0"/>
              <a:t> patients</a:t>
            </a:r>
            <a:r>
              <a:rPr lang="en-US" baseline="0" dirty="0" smtClean="0"/>
              <a:t>; </a:t>
            </a:r>
            <a:r>
              <a:rPr lang="en-US" sz="1300" dirty="0" smtClean="0"/>
              <a:t>handle in a manner that prevents transfer of microorganisms to others and to the environment</a:t>
            </a:r>
          </a:p>
          <a:p>
            <a:pPr marL="659713" indent="-543719"/>
            <a:endParaRPr lang="en-US" sz="1300" dirty="0" smtClean="0"/>
          </a:p>
          <a:p>
            <a:pPr marL="659713" indent="-543719">
              <a:buFont typeface="+mj-lt"/>
              <a:buAutoNum type="arabicPeriod" startAt="10"/>
            </a:pPr>
            <a:r>
              <a:rPr lang="en-US" sz="1300" b="1" dirty="0" smtClean="0"/>
              <a:t>Textiles and laundry </a:t>
            </a:r>
            <a:r>
              <a:rPr lang="en-US" sz="1300" dirty="0" smtClean="0"/>
              <a:t>- Handle in a manner that prevents transfer of microorganisms to others and to the environment. Also want to handle regulated waste in the same manner…</a:t>
            </a:r>
          </a:p>
          <a:p>
            <a:pPr marL="659713" indent="-543719"/>
            <a:endParaRPr lang="en-US" sz="1300" dirty="0" smtClean="0"/>
          </a:p>
          <a:p>
            <a:pPr marL="659713" indent="-543719"/>
            <a:r>
              <a:rPr lang="en-US" sz="1300" dirty="0" smtClean="0"/>
              <a:t>11.	</a:t>
            </a:r>
            <a:r>
              <a:rPr lang="en-US" sz="1300" b="1" dirty="0" smtClean="0"/>
              <a:t>Sharps injury prevention </a:t>
            </a:r>
            <a:r>
              <a:rPr lang="en-US" sz="1300" dirty="0" smtClean="0"/>
              <a:t>- Do not recap, bend, break, or hand-manipulate used needles; if recapping is required, use a one-handed scoop technique only; use safety features when available; place used sharps in puncture-resistant container</a:t>
            </a:r>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5</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095491-C0F3-438E-8ADB-976FCF43ED49}" type="slidenum">
              <a:rPr lang="en-US"/>
              <a:pPr/>
              <a:t>6</a:t>
            </a:fld>
            <a:endParaRPr lang="en-US" dirty="0"/>
          </a:p>
        </p:txBody>
      </p:sp>
      <p:sp>
        <p:nvSpPr>
          <p:cNvPr id="104450" name="Rectangle 2"/>
          <p:cNvSpPr>
            <a:spLocks noGrp="1" noRot="1" noChangeAspect="1" noChangeArrowheads="1" noTextEdit="1"/>
          </p:cNvSpPr>
          <p:nvPr>
            <p:ph type="sldImg"/>
          </p:nvPr>
        </p:nvSpPr>
        <p:spPr>
          <a:xfrm>
            <a:off x="1257300" y="720725"/>
            <a:ext cx="4802188" cy="3600450"/>
          </a:xfrm>
          <a:ln/>
        </p:spPr>
      </p:sp>
      <p:sp>
        <p:nvSpPr>
          <p:cNvPr id="104452" name="Rectangle 4"/>
          <p:cNvSpPr>
            <a:spLocks noGrp="1" noChangeArrowheads="1"/>
          </p:cNvSpPr>
          <p:nvPr>
            <p:ph type="body" idx="1"/>
          </p:nvPr>
        </p:nvSpPr>
        <p:spPr/>
        <p:txBody>
          <a:bodyPr/>
          <a:lstStyle/>
          <a:p>
            <a:pPr>
              <a:buFont typeface="Arial" pitchFamily="34" charset="0"/>
              <a:buChar char="•"/>
            </a:pPr>
            <a:r>
              <a:rPr lang="en-US" sz="1700" dirty="0" smtClean="0"/>
              <a:t>When hands are visibly dirty, contaminated, or soiled, wash with soap and water. This includes after using the restroom and before eating or preparing food.</a:t>
            </a:r>
          </a:p>
          <a:p>
            <a:pPr>
              <a:buFont typeface="Arial" pitchFamily="34" charset="0"/>
              <a:buChar char="•"/>
            </a:pPr>
            <a:endParaRPr lang="en-US" sz="1700" dirty="0" smtClean="0"/>
          </a:p>
          <a:p>
            <a:pPr>
              <a:buFont typeface="Arial" pitchFamily="34" charset="0"/>
              <a:buChar char="•"/>
            </a:pPr>
            <a:r>
              <a:rPr lang="en-US" sz="1700" dirty="0" smtClean="0"/>
              <a:t>If hands are not visibly soiled, use an alcohol-based handrub for routinely decontaminating hands.</a:t>
            </a:r>
          </a:p>
          <a:p>
            <a:pPr>
              <a:buFont typeface="Arial" pitchFamily="34" charset="0"/>
              <a:buNone/>
            </a:pPr>
            <a:endParaRPr lang="en-US" sz="1700"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4D43B8-1391-47BA-8F71-1841B88D84DD}" type="slidenum">
              <a:rPr lang="en-US"/>
              <a:pPr/>
              <a:t>7</a:t>
            </a:fld>
            <a:endParaRPr lang="en-US" dirty="0"/>
          </a:p>
        </p:txBody>
      </p:sp>
      <p:sp>
        <p:nvSpPr>
          <p:cNvPr id="106498" name="Rectangle 2"/>
          <p:cNvSpPr>
            <a:spLocks noGrp="1" noRot="1" noChangeAspect="1" noChangeArrowheads="1" noTextEdit="1"/>
          </p:cNvSpPr>
          <p:nvPr>
            <p:ph type="sldImg"/>
          </p:nvPr>
        </p:nvSpPr>
        <p:spPr>
          <a:xfrm>
            <a:off x="1257300" y="720725"/>
            <a:ext cx="4802188" cy="3600450"/>
          </a:xfrm>
          <a:ln/>
        </p:spPr>
      </p:sp>
      <p:sp>
        <p:nvSpPr>
          <p:cNvPr id="106499" name="Rectangle 3"/>
          <p:cNvSpPr>
            <a:spLocks noGrp="1" noChangeArrowheads="1"/>
          </p:cNvSpPr>
          <p:nvPr>
            <p:ph type="body" idx="1"/>
          </p:nvPr>
        </p:nvSpPr>
        <p:spPr>
          <a:xfrm>
            <a:off x="975360" y="4560696"/>
            <a:ext cx="5364480" cy="4319958"/>
          </a:xfrm>
        </p:spPr>
        <p:txBody>
          <a:bodyPr/>
          <a:lstStyle/>
          <a:p>
            <a:pPr>
              <a:buFontTx/>
              <a:buChar char="•"/>
            </a:pPr>
            <a:r>
              <a:rPr lang="en-US" sz="1700" dirty="0"/>
              <a:t> Hand hygiene is indicated </a:t>
            </a:r>
            <a:r>
              <a:rPr lang="en-US" sz="1700" dirty="0" smtClean="0"/>
              <a:t>before and after: contact with a patient and changing wound dressings or bandages (treating a cut or wound)</a:t>
            </a:r>
            <a:endParaRPr lang="en-US" sz="1700" dirty="0"/>
          </a:p>
          <a:p>
            <a:pPr>
              <a:buFontTx/>
              <a:buChar char="•"/>
            </a:pPr>
            <a:r>
              <a:rPr lang="en-US" sz="1700" dirty="0" smtClean="0">
                <a:solidFill>
                  <a:srgbClr val="000000"/>
                </a:solidFill>
                <a:cs typeface="Arial" charset="0"/>
              </a:rPr>
              <a:t>Gloves </a:t>
            </a:r>
            <a:r>
              <a:rPr lang="en-US" sz="1700" dirty="0">
                <a:solidFill>
                  <a:srgbClr val="000000"/>
                </a:solidFill>
                <a:cs typeface="Arial" charset="0"/>
              </a:rPr>
              <a:t>should be used when a </a:t>
            </a:r>
            <a:r>
              <a:rPr lang="en-US" sz="1700" dirty="0" smtClean="0">
                <a:solidFill>
                  <a:srgbClr val="000000"/>
                </a:solidFill>
                <a:cs typeface="Arial" charset="0"/>
              </a:rPr>
              <a:t>healthcare</a:t>
            </a:r>
            <a:r>
              <a:rPr lang="en-US" sz="1700" baseline="0" dirty="0" smtClean="0">
                <a:solidFill>
                  <a:srgbClr val="000000"/>
                </a:solidFill>
                <a:cs typeface="Arial" charset="0"/>
              </a:rPr>
              <a:t> worker</a:t>
            </a:r>
            <a:r>
              <a:rPr lang="en-US" sz="1700" dirty="0" smtClean="0">
                <a:solidFill>
                  <a:srgbClr val="000000"/>
                </a:solidFill>
                <a:cs typeface="Arial" charset="0"/>
              </a:rPr>
              <a:t> </a:t>
            </a:r>
            <a:r>
              <a:rPr lang="en-US" sz="1700" dirty="0">
                <a:solidFill>
                  <a:srgbClr val="000000"/>
                </a:solidFill>
                <a:cs typeface="Arial" charset="0"/>
              </a:rPr>
              <a:t>has </a:t>
            </a:r>
            <a:r>
              <a:rPr lang="en-US" sz="1700" dirty="0" smtClean="0">
                <a:solidFill>
                  <a:srgbClr val="000000"/>
                </a:solidFill>
                <a:cs typeface="Arial" charset="0"/>
              </a:rPr>
              <a:t>potential for contact </a:t>
            </a:r>
            <a:r>
              <a:rPr lang="en-US" sz="1700" dirty="0">
                <a:solidFill>
                  <a:srgbClr val="000000"/>
                </a:solidFill>
                <a:cs typeface="Arial" charset="0"/>
              </a:rPr>
              <a:t>with blood or other body fluids in accordance with </a:t>
            </a:r>
            <a:r>
              <a:rPr lang="en-US" sz="1700" dirty="0" smtClean="0">
                <a:solidFill>
                  <a:srgbClr val="000000"/>
                </a:solidFill>
                <a:cs typeface="Arial" charset="0"/>
              </a:rPr>
              <a:t>standard precautions</a:t>
            </a:r>
          </a:p>
          <a:p>
            <a:pPr>
              <a:buFontTx/>
              <a:buChar char="•"/>
            </a:pPr>
            <a:r>
              <a:rPr lang="en-US" sz="1700" dirty="0" smtClean="0">
                <a:solidFill>
                  <a:srgbClr val="000000"/>
                </a:solidFill>
                <a:cs typeface="Arial" charset="0"/>
              </a:rPr>
              <a:t> Be sure to perform hand hygiene before preparing or eating food, touching one’s eyes, nose, or mouth, administering medication, or inserting invasive devices such as catheters (regardless of glove use)</a:t>
            </a:r>
          </a:p>
          <a:p>
            <a:pPr>
              <a:buFontTx/>
              <a:buChar char="•"/>
            </a:pPr>
            <a:endParaRPr lang="en-US" sz="1700" dirty="0" smtClean="0">
              <a:solidFill>
                <a:srgbClr val="000000"/>
              </a:solidFill>
              <a:cs typeface="Arial" charset="0"/>
            </a:endParaRPr>
          </a:p>
          <a:p>
            <a:pPr>
              <a:buFontTx/>
              <a:buNone/>
            </a:pPr>
            <a:r>
              <a:rPr lang="en-US" sz="1700" dirty="0" smtClean="0">
                <a:solidFill>
                  <a:srgbClr val="000000"/>
                </a:solidFill>
                <a:cs typeface="Arial" charset="0"/>
              </a:rPr>
              <a:t>NOTE: Hand hygiene before handling medication is a recommendation of the World Health Organization.</a:t>
            </a:r>
          </a:p>
          <a:p>
            <a:pPr>
              <a:buFontTx/>
              <a:buChar char="•"/>
            </a:pPr>
            <a:endParaRPr lang="en-US" sz="1700" dirty="0"/>
          </a:p>
          <a:p>
            <a:pPr>
              <a:buFontTx/>
              <a:buChar char="•"/>
            </a:pPr>
            <a:endParaRPr lang="en-US" sz="1700" dirty="0"/>
          </a:p>
        </p:txBody>
      </p:sp>
      <p:sp>
        <p:nvSpPr>
          <p:cNvPr id="5" name="Date Placeholder 4"/>
          <p:cNvSpPr>
            <a:spLocks noGrp="1"/>
          </p:cNvSpPr>
          <p:nvPr>
            <p:ph type="dt" idx="10"/>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612">
              <a:buFontTx/>
              <a:buChar char="•"/>
              <a:defRPr/>
            </a:pPr>
            <a:r>
              <a:rPr lang="en-US" sz="1300" dirty="0" smtClean="0"/>
              <a:t> Hand hygiene is also indicated after contact with a patient’s blood, body fluids, mucous membranes, secretions (except sweat), excretions, or non-intact skin, after removing gloves, after touching surfaces or objects in the patient’s environment that may be contaminated with bacteria or viruses, such as bed rails, bedside tables, light switches, and patient care equipment, and after handling garbage.</a:t>
            </a:r>
          </a:p>
          <a:p>
            <a:pPr defTabSz="966612">
              <a:buFontTx/>
              <a:buChar char="•"/>
              <a:defRPr/>
            </a:pPr>
            <a:r>
              <a:rPr lang="en-US" sz="1300" dirty="0" smtClean="0"/>
              <a:t> All persons, not just care providers, should always perform hand hygiene after using the rest room and blowing their nose, coughing, or sneezing.</a:t>
            </a:r>
            <a:endParaRPr lang="en-US" dirty="0"/>
          </a:p>
        </p:txBody>
      </p:sp>
      <p:sp>
        <p:nvSpPr>
          <p:cNvPr id="4" name="Slide Number Placeholder 3"/>
          <p:cNvSpPr>
            <a:spLocks noGrp="1"/>
          </p:cNvSpPr>
          <p:nvPr>
            <p:ph type="sldNum" sz="quarter" idx="10"/>
          </p:nvPr>
        </p:nvSpPr>
        <p:spPr/>
        <p:txBody>
          <a:bodyPr/>
          <a:lstStyle/>
          <a:p>
            <a:fld id="{D133893A-78B6-4FF4-8539-1A4059412FC8}" type="slidenum">
              <a:rPr lang="en-US" smtClean="0"/>
              <a:pPr/>
              <a:t>8</a:t>
            </a:fld>
            <a:endParaRPr lang="en-US" dirty="0"/>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13E95189-AAB8-4C9A-B86E-68C5AB67ECA0}"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Patient signs and symptoms will determine what personal protective equipment (PPE) is necessary.</a:t>
            </a:r>
          </a:p>
          <a:p>
            <a:r>
              <a:rPr lang="en-US" dirty="0" smtClean="0"/>
              <a:t>The task being performed also will determine what PPE is necessary</a:t>
            </a:r>
          </a:p>
          <a:p>
            <a:endParaRPr lang="en-US" dirty="0" smtClean="0"/>
          </a:p>
          <a:p>
            <a:r>
              <a:rPr lang="en-US" sz="1300" dirty="0" smtClean="0"/>
              <a:t>**During resuscitation, use mouthpiece, resuscitation bag, other ventilation devices to prevent contact with mouth and oral secretions</a:t>
            </a:r>
            <a:endParaRPr lang="en-US" dirty="0" smtClean="0"/>
          </a:p>
          <a:p>
            <a:endParaRPr lang="en-US" dirty="0"/>
          </a:p>
        </p:txBody>
      </p:sp>
      <p:sp>
        <p:nvSpPr>
          <p:cNvPr id="4" name="Slide Number Placeholder 3"/>
          <p:cNvSpPr>
            <a:spLocks noGrp="1"/>
          </p:cNvSpPr>
          <p:nvPr>
            <p:ph type="sldNum" sz="quarter" idx="10"/>
          </p:nvPr>
        </p:nvSpPr>
        <p:spPr/>
        <p:txBody>
          <a:bodyPr/>
          <a:lstStyle/>
          <a:p>
            <a:fld id="{13E95189-AAB8-4C9A-B86E-68C5AB67ECA0}" type="slidenum">
              <a:rPr lang="en-US" smtClean="0"/>
              <a:pPr/>
              <a:t>10</a:t>
            </a:fld>
            <a:endParaRPr lang="en-US"/>
          </a:p>
        </p:txBody>
      </p:sp>
      <p:sp>
        <p:nvSpPr>
          <p:cNvPr id="5" name="Date Placeholder 4"/>
          <p:cNvSpPr>
            <a:spLocks noGrp="1"/>
          </p:cNvSpPr>
          <p:nvPr>
            <p:ph type="dt" idx="1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05A7F3F6-C1AD-4300-B5F6-1B1A4FC7D174}" type="datetime1">
              <a:rPr lang="en-US" smtClean="0"/>
              <a:pPr/>
              <a:t>8/23/2012</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076DF390-3244-4CE9-9A35-27BFEC8725E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DA0E1F-23AE-451B-9FEB-3D4EED7254D5}" type="datetime1">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4A49792-FC52-4385-B40E-4B378CD303EB}" type="datetime1">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8A3805-B103-4080-94D5-F5FC79620B20}" type="datetime1">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22D0F54-5B14-4C48-9910-7570D184DA93}" type="datetime1">
              <a:rPr lang="en-US" smtClean="0"/>
              <a:pPr/>
              <a:t>8/23/2012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BB073D-49AC-4F38-B0C3-05DA690B0782}" type="datetime1">
              <a:rPr lang="en-US" smtClean="0"/>
              <a:pPr/>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97031E6C-B5E0-4A88-B4A7-CE28A7C8850F}" type="datetime1">
              <a:rPr lang="en-US" smtClean="0"/>
              <a:pPr/>
              <a:t>8/23/2012</a:t>
            </a:fld>
            <a:endParaRPr lang="en-US"/>
          </a:p>
        </p:txBody>
      </p:sp>
      <p:sp>
        <p:nvSpPr>
          <p:cNvPr id="27" name="Slide Number Placeholder 26"/>
          <p:cNvSpPr>
            <a:spLocks noGrp="1"/>
          </p:cNvSpPr>
          <p:nvPr>
            <p:ph type="sldNum" sz="quarter" idx="11"/>
          </p:nvPr>
        </p:nvSpPr>
        <p:spPr/>
        <p:txBody>
          <a:bodyPr rtlCol="0"/>
          <a:lstStyle/>
          <a:p>
            <a:fld id="{076DF390-3244-4CE9-9A35-27BFEC8725EE}"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5E2F9E0-65E9-430C-AD8A-2F7CC5A6141F}" type="datetime1">
              <a:rPr lang="en-US" smtClean="0"/>
              <a:pPr/>
              <a:t>8/23/2012</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076DF390-3244-4CE9-9A35-27BFEC8725E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C99E5B-67B8-4FD7-8204-86F3F1C175B0}" type="datetime1">
              <a:rPr lang="en-US" smtClean="0"/>
              <a:pPr/>
              <a:t>8/23/2012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3F1AECA-AD18-4622-95BF-CEBDE6CCA878}" type="datetime1">
              <a:rPr lang="en-US" smtClean="0"/>
              <a:pPr/>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20E85FC-EA47-4A0C-9B35-220DE29CE15E}" type="datetime1">
              <a:rPr lang="en-US" smtClean="0"/>
              <a:pPr/>
              <a:t>8/23/2012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6DF390-3244-4CE9-9A35-27BFEC8725E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C34D235F-5503-4B40-BB39-F7E876005EB2}" type="datetime1">
              <a:rPr lang="en-US" smtClean="0"/>
              <a:pPr/>
              <a:t>8/23/2012</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076DF390-3244-4CE9-9A35-27BFEC8725E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2.jpeg"/></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4.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3.wmf"/></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oleObject" Target="../embeddings/oleObject7.bin"/><Relationship Id="rId4" Type="http://schemas.openxmlformats.org/officeDocument/2006/relationships/oleObject" Target="../embeddings/oleObject6.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8.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nyc.gov/html/doh/downloads/pdf/bhpp/ped_ltcf_conf/peds_conf_clones.pdf"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8.wmf"/><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wmf"/><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hyperlink" Target="http://www.cdc.gov/vaccines/schedules/index.html"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6.v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w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Infection Prevention &amp; Control</a:t>
            </a:r>
            <a:endParaRPr lang="en-US" dirty="0"/>
          </a:p>
        </p:txBody>
      </p:sp>
      <p:sp>
        <p:nvSpPr>
          <p:cNvPr id="5" name="Text Placeholder 4"/>
          <p:cNvSpPr>
            <a:spLocks noGrp="1"/>
          </p:cNvSpPr>
          <p:nvPr>
            <p:ph type="subTitle" idx="1"/>
          </p:nvPr>
        </p:nvSpPr>
        <p:spPr>
          <a:xfrm>
            <a:off x="457200" y="3899938"/>
            <a:ext cx="7696200" cy="2805662"/>
          </a:xfrm>
        </p:spPr>
        <p:txBody>
          <a:bodyPr>
            <a:normAutofit/>
          </a:bodyPr>
          <a:lstStyle/>
          <a:p>
            <a:r>
              <a:rPr lang="en-US" sz="4000" dirty="0" smtClean="0"/>
              <a:t>Prevention </a:t>
            </a:r>
            <a:r>
              <a:rPr lang="en-US" sz="4000" dirty="0" smtClean="0"/>
              <a:t>Strategies</a:t>
            </a:r>
          </a:p>
          <a:p>
            <a:endParaRPr lang="en-US" sz="2800" dirty="0" smtClean="0"/>
          </a:p>
          <a:p>
            <a:endParaRPr lang="en-US" sz="2800" dirty="0" smtClean="0"/>
          </a:p>
          <a:p>
            <a:r>
              <a:rPr lang="en-US" sz="2800" dirty="0" smtClean="0"/>
              <a:t>Virginia Department of Health (VDH)</a:t>
            </a:r>
          </a:p>
          <a:p>
            <a:r>
              <a:rPr lang="en-US" sz="2800" dirty="0" smtClean="0"/>
              <a:t>Healthcare-Associated Infections Program</a:t>
            </a:r>
            <a:endParaRPr lang="en-US" sz="2800" dirty="0" smtClean="0"/>
          </a:p>
          <a:p>
            <a:endParaRPr lang="en-US" dirty="0"/>
          </a:p>
        </p:txBody>
      </p:sp>
      <p:sp>
        <p:nvSpPr>
          <p:cNvPr id="6" name="Slide Number Placeholder 5"/>
          <p:cNvSpPr>
            <a:spLocks noGrp="1"/>
          </p:cNvSpPr>
          <p:nvPr>
            <p:ph type="sldNum" sz="quarter" idx="12"/>
          </p:nvPr>
        </p:nvSpPr>
        <p:spPr/>
        <p:txBody>
          <a:bodyPr/>
          <a:lstStyle/>
          <a:p>
            <a:fld id="{076DF390-3244-4CE9-9A35-27BFEC8725EE}" type="slidenum">
              <a:rPr lang="en-US" smtClean="0"/>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533400"/>
            <a:ext cx="8229600" cy="1066800"/>
          </a:xfrm>
        </p:spPr>
        <p:txBody>
          <a:bodyPr>
            <a:normAutofit fontScale="90000"/>
          </a:bodyPr>
          <a:lstStyle/>
          <a:p>
            <a:r>
              <a:rPr lang="en-US" dirty="0" smtClean="0"/>
              <a:t>Personal Protective Equipment: </a:t>
            </a:r>
            <a:br>
              <a:rPr lang="en-US" dirty="0" smtClean="0"/>
            </a:br>
            <a:r>
              <a:rPr lang="en-US" dirty="0" smtClean="0"/>
              <a:t>Standard Precautions</a:t>
            </a: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10</a:t>
            </a:fld>
            <a:endParaRPr lang="en-US"/>
          </a:p>
        </p:txBody>
      </p:sp>
      <p:pic>
        <p:nvPicPr>
          <p:cNvPr id="1026" name="Picture 2" descr="704[1]"/>
          <p:cNvPicPr>
            <a:picLocks noChangeAspect="1" noChangeArrowheads="1"/>
          </p:cNvPicPr>
          <p:nvPr/>
        </p:nvPicPr>
        <p:blipFill>
          <a:blip r:embed="rId3" cstate="print"/>
          <a:srcRect/>
          <a:stretch>
            <a:fillRect/>
          </a:stretch>
        </p:blipFill>
        <p:spPr bwMode="auto">
          <a:xfrm>
            <a:off x="914400" y="2057400"/>
            <a:ext cx="1828800" cy="1828800"/>
          </a:xfrm>
          <a:prstGeom prst="rect">
            <a:avLst/>
          </a:prstGeom>
          <a:noFill/>
          <a:ln w="9525" algn="in">
            <a:noFill/>
            <a:miter lim="800000"/>
            <a:headEnd/>
            <a:tailEnd/>
          </a:ln>
          <a:effectLst/>
        </p:spPr>
      </p:pic>
      <p:pic>
        <p:nvPicPr>
          <p:cNvPr id="6" name="Picture 6" descr="C:\Documents and Settings\ec2742\Local Settings\Temporary Internet Files\Content.IE5\YXA22IX7\MP900321128[1].jpg"/>
          <p:cNvPicPr>
            <a:picLocks noChangeAspect="1" noChangeArrowheads="1"/>
          </p:cNvPicPr>
          <p:nvPr/>
        </p:nvPicPr>
        <p:blipFill>
          <a:blip r:embed="rId4" cstate="print"/>
          <a:srcRect/>
          <a:stretch>
            <a:fillRect/>
          </a:stretch>
        </p:blipFill>
        <p:spPr bwMode="auto">
          <a:xfrm rot="19141697">
            <a:off x="6547257" y="1928530"/>
            <a:ext cx="1999112" cy="1426033"/>
          </a:xfrm>
          <a:prstGeom prst="rect">
            <a:avLst/>
          </a:prstGeom>
          <a:noFill/>
          <a:ln w="9525">
            <a:noFill/>
            <a:miter lim="800000"/>
            <a:headEnd/>
            <a:tailEnd/>
          </a:ln>
        </p:spPr>
      </p:pic>
      <p:sp>
        <p:nvSpPr>
          <p:cNvPr id="8" name="TextBox 7"/>
          <p:cNvSpPr txBox="1"/>
          <p:nvPr/>
        </p:nvSpPr>
        <p:spPr>
          <a:xfrm>
            <a:off x="228600" y="4038600"/>
            <a:ext cx="3505200" cy="923330"/>
          </a:xfrm>
          <a:prstGeom prst="rect">
            <a:avLst/>
          </a:prstGeom>
          <a:noFill/>
        </p:spPr>
        <p:txBody>
          <a:bodyPr wrap="square" rtlCol="0">
            <a:spAutoFit/>
          </a:bodyPr>
          <a:lstStyle/>
          <a:p>
            <a:r>
              <a:rPr lang="en-US" b="1" dirty="0" smtClean="0"/>
              <a:t>Face mask / eye protection</a:t>
            </a:r>
            <a:r>
              <a:rPr lang="en-US" dirty="0" smtClean="0"/>
              <a:t>:</a:t>
            </a:r>
          </a:p>
          <a:p>
            <a:r>
              <a:rPr lang="en-US" dirty="0" smtClean="0"/>
              <a:t>If contact with blood or body fluids may occur</a:t>
            </a:r>
            <a:endParaRPr lang="en-US" dirty="0"/>
          </a:p>
        </p:txBody>
      </p:sp>
      <p:sp>
        <p:nvSpPr>
          <p:cNvPr id="9" name="TextBox 8"/>
          <p:cNvSpPr txBox="1"/>
          <p:nvPr/>
        </p:nvSpPr>
        <p:spPr>
          <a:xfrm>
            <a:off x="3657600" y="2133600"/>
            <a:ext cx="2590800" cy="923330"/>
          </a:xfrm>
          <a:prstGeom prst="rect">
            <a:avLst/>
          </a:prstGeom>
          <a:noFill/>
        </p:spPr>
        <p:txBody>
          <a:bodyPr wrap="square" rtlCol="0">
            <a:spAutoFit/>
          </a:bodyPr>
          <a:lstStyle/>
          <a:p>
            <a:r>
              <a:rPr lang="en-US" b="1" dirty="0" smtClean="0"/>
              <a:t>Gloves</a:t>
            </a:r>
            <a:r>
              <a:rPr lang="en-US" dirty="0" smtClean="0"/>
              <a:t>:</a:t>
            </a:r>
          </a:p>
          <a:p>
            <a:r>
              <a:rPr lang="en-US" dirty="0" smtClean="0"/>
              <a:t>If contact with blood or body fluids may occur</a:t>
            </a:r>
            <a:endParaRPr lang="en-US" dirty="0"/>
          </a:p>
        </p:txBody>
      </p:sp>
      <p:pic>
        <p:nvPicPr>
          <p:cNvPr id="1027" name="il_fi" descr="isolation-gowns-939"/>
          <p:cNvPicPr>
            <a:picLocks noChangeAspect="1" noChangeArrowheads="1"/>
          </p:cNvPicPr>
          <p:nvPr/>
        </p:nvPicPr>
        <p:blipFill>
          <a:blip r:embed="rId5" cstate="print"/>
          <a:srcRect l="16853" r="12360" b="11836"/>
          <a:stretch>
            <a:fillRect/>
          </a:stretch>
        </p:blipFill>
        <p:spPr bwMode="auto">
          <a:xfrm>
            <a:off x="4038600" y="3657600"/>
            <a:ext cx="1676400" cy="2079840"/>
          </a:xfrm>
          <a:prstGeom prst="rect">
            <a:avLst/>
          </a:prstGeom>
          <a:noFill/>
          <a:ln w="9525" algn="in">
            <a:noFill/>
            <a:miter lim="800000"/>
            <a:headEnd/>
            <a:tailEnd/>
          </a:ln>
        </p:spPr>
      </p:pic>
      <p:sp>
        <p:nvSpPr>
          <p:cNvPr id="12" name="TextBox 11"/>
          <p:cNvSpPr txBox="1"/>
          <p:nvPr/>
        </p:nvSpPr>
        <p:spPr>
          <a:xfrm>
            <a:off x="3810000" y="5706070"/>
            <a:ext cx="2590800" cy="923330"/>
          </a:xfrm>
          <a:prstGeom prst="rect">
            <a:avLst/>
          </a:prstGeom>
          <a:noFill/>
        </p:spPr>
        <p:txBody>
          <a:bodyPr wrap="square" rtlCol="0">
            <a:spAutoFit/>
          </a:bodyPr>
          <a:lstStyle/>
          <a:p>
            <a:r>
              <a:rPr lang="en-US" b="1" dirty="0" smtClean="0"/>
              <a:t>Gown</a:t>
            </a:r>
            <a:r>
              <a:rPr lang="en-US" dirty="0" smtClean="0"/>
              <a:t>:</a:t>
            </a:r>
          </a:p>
          <a:p>
            <a:r>
              <a:rPr lang="en-US" dirty="0" smtClean="0"/>
              <a:t>If contact with blood or body fluids may occur</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r>
              <a:rPr lang="en-US" dirty="0" smtClean="0"/>
              <a:t>Sequence of Putting on PPE (“Donning”)</a:t>
            </a: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11</a:t>
            </a:fld>
            <a:endParaRPr lang="en-US"/>
          </a:p>
        </p:txBody>
      </p:sp>
      <p:pic>
        <p:nvPicPr>
          <p:cNvPr id="205826" name="Picture 2"/>
          <p:cNvPicPr>
            <a:picLocks noGrp="1" noChangeAspect="1" noChangeArrowheads="1"/>
          </p:cNvPicPr>
          <p:nvPr>
            <p:ph idx="1"/>
          </p:nvPr>
        </p:nvPicPr>
        <p:blipFill>
          <a:blip r:embed="rId3" cstate="print"/>
          <a:srcRect/>
          <a:stretch>
            <a:fillRect/>
          </a:stretch>
        </p:blipFill>
        <p:spPr bwMode="auto">
          <a:xfrm>
            <a:off x="297942" y="1371600"/>
            <a:ext cx="3054858" cy="1447800"/>
          </a:xfrm>
          <a:prstGeom prst="rect">
            <a:avLst/>
          </a:prstGeom>
          <a:noFill/>
          <a:ln w="9525">
            <a:noFill/>
            <a:miter lim="800000"/>
            <a:headEnd/>
            <a:tailEnd/>
          </a:ln>
        </p:spPr>
      </p:pic>
      <p:pic>
        <p:nvPicPr>
          <p:cNvPr id="205827" name="Picture 3"/>
          <p:cNvPicPr>
            <a:picLocks noChangeAspect="1" noChangeArrowheads="1"/>
          </p:cNvPicPr>
          <p:nvPr/>
        </p:nvPicPr>
        <p:blipFill>
          <a:blip r:embed="rId4" cstate="print"/>
          <a:srcRect/>
          <a:stretch>
            <a:fillRect/>
          </a:stretch>
        </p:blipFill>
        <p:spPr bwMode="auto">
          <a:xfrm>
            <a:off x="5722257" y="2743200"/>
            <a:ext cx="3345543" cy="1405128"/>
          </a:xfrm>
          <a:prstGeom prst="rect">
            <a:avLst/>
          </a:prstGeom>
          <a:noFill/>
          <a:ln w="9525">
            <a:noFill/>
            <a:miter lim="800000"/>
            <a:headEnd/>
            <a:tailEnd/>
          </a:ln>
        </p:spPr>
      </p:pic>
      <p:pic>
        <p:nvPicPr>
          <p:cNvPr id="205828" name="Picture 4"/>
          <p:cNvPicPr>
            <a:picLocks noChangeAspect="1" noChangeArrowheads="1"/>
          </p:cNvPicPr>
          <p:nvPr/>
        </p:nvPicPr>
        <p:blipFill>
          <a:blip r:embed="rId5" cstate="print"/>
          <a:srcRect/>
          <a:stretch>
            <a:fillRect/>
          </a:stretch>
        </p:blipFill>
        <p:spPr bwMode="auto">
          <a:xfrm>
            <a:off x="152401" y="4191000"/>
            <a:ext cx="4013946" cy="1087444"/>
          </a:xfrm>
          <a:prstGeom prst="rect">
            <a:avLst/>
          </a:prstGeom>
          <a:noFill/>
          <a:ln w="9525">
            <a:noFill/>
            <a:miter lim="800000"/>
            <a:headEnd/>
            <a:tailEnd/>
          </a:ln>
        </p:spPr>
      </p:pic>
      <p:pic>
        <p:nvPicPr>
          <p:cNvPr id="205829" name="Picture 5"/>
          <p:cNvPicPr>
            <a:picLocks noChangeAspect="1" noChangeArrowheads="1"/>
          </p:cNvPicPr>
          <p:nvPr/>
        </p:nvPicPr>
        <p:blipFill>
          <a:blip r:embed="rId6" cstate="print"/>
          <a:srcRect/>
          <a:stretch>
            <a:fillRect/>
          </a:stretch>
        </p:blipFill>
        <p:spPr bwMode="auto">
          <a:xfrm>
            <a:off x="6019800" y="5181600"/>
            <a:ext cx="2533650" cy="1542221"/>
          </a:xfrm>
          <a:prstGeom prst="rect">
            <a:avLst/>
          </a:prstGeom>
          <a:noFill/>
          <a:ln w="9525">
            <a:noFill/>
            <a:miter lim="800000"/>
            <a:headEnd/>
            <a:tailEnd/>
          </a:ln>
        </p:spPr>
      </p:pic>
      <p:pic>
        <p:nvPicPr>
          <p:cNvPr id="205830" name="Picture 6"/>
          <p:cNvPicPr>
            <a:picLocks noChangeAspect="1" noChangeArrowheads="1"/>
          </p:cNvPicPr>
          <p:nvPr/>
        </p:nvPicPr>
        <p:blipFill>
          <a:blip r:embed="rId7" cstate="print"/>
          <a:srcRect/>
          <a:stretch>
            <a:fillRect/>
          </a:stretch>
        </p:blipFill>
        <p:spPr bwMode="auto">
          <a:xfrm>
            <a:off x="3276600" y="1447800"/>
            <a:ext cx="5802924" cy="1143000"/>
          </a:xfrm>
          <a:prstGeom prst="rect">
            <a:avLst/>
          </a:prstGeom>
          <a:noFill/>
          <a:ln w="9525">
            <a:noFill/>
            <a:miter lim="800000"/>
            <a:headEnd/>
            <a:tailEnd/>
          </a:ln>
        </p:spPr>
      </p:pic>
      <p:pic>
        <p:nvPicPr>
          <p:cNvPr id="205831" name="Picture 7"/>
          <p:cNvPicPr>
            <a:picLocks noChangeAspect="1" noChangeArrowheads="1"/>
          </p:cNvPicPr>
          <p:nvPr/>
        </p:nvPicPr>
        <p:blipFill>
          <a:blip r:embed="rId8" cstate="print"/>
          <a:srcRect/>
          <a:stretch>
            <a:fillRect/>
          </a:stretch>
        </p:blipFill>
        <p:spPr bwMode="auto">
          <a:xfrm>
            <a:off x="1122305" y="2819400"/>
            <a:ext cx="4973696" cy="1295400"/>
          </a:xfrm>
          <a:prstGeom prst="rect">
            <a:avLst/>
          </a:prstGeom>
          <a:noFill/>
          <a:ln w="9525">
            <a:noFill/>
            <a:miter lim="800000"/>
            <a:headEnd/>
            <a:tailEnd/>
          </a:ln>
        </p:spPr>
      </p:pic>
      <p:pic>
        <p:nvPicPr>
          <p:cNvPr id="205832" name="Picture 8"/>
          <p:cNvPicPr>
            <a:picLocks noChangeAspect="1" noChangeArrowheads="1"/>
          </p:cNvPicPr>
          <p:nvPr/>
        </p:nvPicPr>
        <p:blipFill>
          <a:blip r:embed="rId9" cstate="print"/>
          <a:srcRect/>
          <a:stretch>
            <a:fillRect/>
          </a:stretch>
        </p:blipFill>
        <p:spPr bwMode="auto">
          <a:xfrm>
            <a:off x="3962400" y="4267200"/>
            <a:ext cx="4852737" cy="762000"/>
          </a:xfrm>
          <a:prstGeom prst="rect">
            <a:avLst/>
          </a:prstGeom>
          <a:noFill/>
          <a:ln w="9525">
            <a:noFill/>
            <a:miter lim="800000"/>
            <a:headEnd/>
            <a:tailEnd/>
          </a:ln>
        </p:spPr>
      </p:pic>
      <p:pic>
        <p:nvPicPr>
          <p:cNvPr id="205833" name="Picture 9"/>
          <p:cNvPicPr>
            <a:picLocks noChangeAspect="1" noChangeArrowheads="1"/>
          </p:cNvPicPr>
          <p:nvPr/>
        </p:nvPicPr>
        <p:blipFill>
          <a:blip r:embed="rId10" cstate="print"/>
          <a:srcRect/>
          <a:stretch>
            <a:fillRect/>
          </a:stretch>
        </p:blipFill>
        <p:spPr bwMode="auto">
          <a:xfrm>
            <a:off x="1066800" y="5638800"/>
            <a:ext cx="4907756" cy="6858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762000"/>
          </a:xfrm>
        </p:spPr>
        <p:txBody>
          <a:bodyPr>
            <a:normAutofit fontScale="90000"/>
          </a:bodyPr>
          <a:lstStyle/>
          <a:p>
            <a:r>
              <a:rPr lang="en-US" dirty="0" smtClean="0"/>
              <a:t>Sequence of  Taking off PPE (“Doffing”)</a:t>
            </a: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12</a:t>
            </a:fld>
            <a:endParaRPr lang="en-US"/>
          </a:p>
        </p:txBody>
      </p:sp>
      <p:pic>
        <p:nvPicPr>
          <p:cNvPr id="206850" name="Picture 2"/>
          <p:cNvPicPr>
            <a:picLocks noGrp="1" noChangeAspect="1" noChangeArrowheads="1"/>
          </p:cNvPicPr>
          <p:nvPr>
            <p:ph idx="1"/>
          </p:nvPr>
        </p:nvPicPr>
        <p:blipFill>
          <a:blip r:embed="rId3" cstate="print"/>
          <a:srcRect/>
          <a:stretch>
            <a:fillRect/>
          </a:stretch>
        </p:blipFill>
        <p:spPr bwMode="auto">
          <a:xfrm>
            <a:off x="152400" y="1295400"/>
            <a:ext cx="2730954" cy="1371600"/>
          </a:xfrm>
          <a:prstGeom prst="rect">
            <a:avLst/>
          </a:prstGeom>
          <a:noFill/>
          <a:ln w="9525">
            <a:noFill/>
            <a:miter lim="800000"/>
            <a:headEnd/>
            <a:tailEnd/>
          </a:ln>
        </p:spPr>
      </p:pic>
      <p:pic>
        <p:nvPicPr>
          <p:cNvPr id="206851" name="Picture 3"/>
          <p:cNvPicPr>
            <a:picLocks noChangeAspect="1" noChangeArrowheads="1"/>
          </p:cNvPicPr>
          <p:nvPr/>
        </p:nvPicPr>
        <p:blipFill>
          <a:blip r:embed="rId4" cstate="print"/>
          <a:srcRect/>
          <a:stretch>
            <a:fillRect/>
          </a:stretch>
        </p:blipFill>
        <p:spPr bwMode="auto">
          <a:xfrm>
            <a:off x="4789884" y="2895600"/>
            <a:ext cx="4125516" cy="1143000"/>
          </a:xfrm>
          <a:prstGeom prst="rect">
            <a:avLst/>
          </a:prstGeom>
          <a:noFill/>
          <a:ln w="9525">
            <a:noFill/>
            <a:miter lim="800000"/>
            <a:headEnd/>
            <a:tailEnd/>
          </a:ln>
        </p:spPr>
      </p:pic>
      <p:pic>
        <p:nvPicPr>
          <p:cNvPr id="206852" name="Picture 4"/>
          <p:cNvPicPr>
            <a:picLocks noChangeAspect="1" noChangeArrowheads="1"/>
          </p:cNvPicPr>
          <p:nvPr/>
        </p:nvPicPr>
        <p:blipFill>
          <a:blip r:embed="rId5" cstate="print"/>
          <a:srcRect/>
          <a:stretch>
            <a:fillRect/>
          </a:stretch>
        </p:blipFill>
        <p:spPr bwMode="auto">
          <a:xfrm>
            <a:off x="228600" y="4038600"/>
            <a:ext cx="2894276" cy="1600200"/>
          </a:xfrm>
          <a:prstGeom prst="rect">
            <a:avLst/>
          </a:prstGeom>
          <a:noFill/>
          <a:ln w="9525">
            <a:noFill/>
            <a:miter lim="800000"/>
            <a:headEnd/>
            <a:tailEnd/>
          </a:ln>
        </p:spPr>
      </p:pic>
      <p:pic>
        <p:nvPicPr>
          <p:cNvPr id="206853" name="Picture 5"/>
          <p:cNvPicPr>
            <a:picLocks noChangeAspect="1" noChangeArrowheads="1"/>
          </p:cNvPicPr>
          <p:nvPr/>
        </p:nvPicPr>
        <p:blipFill>
          <a:blip r:embed="rId6" cstate="print"/>
          <a:srcRect/>
          <a:stretch>
            <a:fillRect/>
          </a:stretch>
        </p:blipFill>
        <p:spPr bwMode="auto">
          <a:xfrm>
            <a:off x="5257800" y="5593774"/>
            <a:ext cx="3639270" cy="1188026"/>
          </a:xfrm>
          <a:prstGeom prst="rect">
            <a:avLst/>
          </a:prstGeom>
          <a:noFill/>
          <a:ln w="9525">
            <a:noFill/>
            <a:miter lim="800000"/>
            <a:headEnd/>
            <a:tailEnd/>
          </a:ln>
        </p:spPr>
      </p:pic>
      <p:pic>
        <p:nvPicPr>
          <p:cNvPr id="206854" name="Picture 6"/>
          <p:cNvPicPr>
            <a:picLocks noChangeAspect="1" noChangeArrowheads="1"/>
          </p:cNvPicPr>
          <p:nvPr/>
        </p:nvPicPr>
        <p:blipFill>
          <a:blip r:embed="rId7" cstate="print"/>
          <a:srcRect/>
          <a:stretch>
            <a:fillRect/>
          </a:stretch>
        </p:blipFill>
        <p:spPr bwMode="auto">
          <a:xfrm>
            <a:off x="2887766" y="1219200"/>
            <a:ext cx="5189434" cy="1600200"/>
          </a:xfrm>
          <a:prstGeom prst="rect">
            <a:avLst/>
          </a:prstGeom>
          <a:noFill/>
          <a:ln w="9525">
            <a:noFill/>
            <a:miter lim="800000"/>
            <a:headEnd/>
            <a:tailEnd/>
          </a:ln>
        </p:spPr>
      </p:pic>
      <p:pic>
        <p:nvPicPr>
          <p:cNvPr id="206855" name="Picture 7"/>
          <p:cNvPicPr>
            <a:picLocks noChangeAspect="1" noChangeArrowheads="1"/>
          </p:cNvPicPr>
          <p:nvPr/>
        </p:nvPicPr>
        <p:blipFill>
          <a:blip r:embed="rId8" cstate="print"/>
          <a:srcRect/>
          <a:stretch>
            <a:fillRect/>
          </a:stretch>
        </p:blipFill>
        <p:spPr bwMode="auto">
          <a:xfrm>
            <a:off x="182478" y="2819400"/>
            <a:ext cx="4541922" cy="1143000"/>
          </a:xfrm>
          <a:prstGeom prst="rect">
            <a:avLst/>
          </a:prstGeom>
          <a:noFill/>
          <a:ln w="9525">
            <a:noFill/>
            <a:miter lim="800000"/>
            <a:headEnd/>
            <a:tailEnd/>
          </a:ln>
        </p:spPr>
      </p:pic>
      <p:pic>
        <p:nvPicPr>
          <p:cNvPr id="206856" name="Picture 8"/>
          <p:cNvPicPr>
            <a:picLocks noChangeAspect="1" noChangeArrowheads="1"/>
          </p:cNvPicPr>
          <p:nvPr/>
        </p:nvPicPr>
        <p:blipFill>
          <a:blip r:embed="rId9" cstate="print"/>
          <a:srcRect/>
          <a:stretch>
            <a:fillRect/>
          </a:stretch>
        </p:blipFill>
        <p:spPr bwMode="auto">
          <a:xfrm>
            <a:off x="3124200" y="4114800"/>
            <a:ext cx="5775290" cy="1447800"/>
          </a:xfrm>
          <a:prstGeom prst="rect">
            <a:avLst/>
          </a:prstGeom>
          <a:noFill/>
          <a:ln w="9525">
            <a:noFill/>
            <a:miter lim="800000"/>
            <a:headEnd/>
            <a:tailEnd/>
          </a:ln>
        </p:spPr>
      </p:pic>
      <p:pic>
        <p:nvPicPr>
          <p:cNvPr id="206857" name="Picture 9"/>
          <p:cNvPicPr>
            <a:picLocks noChangeAspect="1" noChangeArrowheads="1"/>
          </p:cNvPicPr>
          <p:nvPr/>
        </p:nvPicPr>
        <p:blipFill>
          <a:blip r:embed="rId10" cstate="print"/>
          <a:srcRect/>
          <a:stretch>
            <a:fillRect/>
          </a:stretch>
        </p:blipFill>
        <p:spPr bwMode="auto">
          <a:xfrm>
            <a:off x="110836" y="5715000"/>
            <a:ext cx="5223164" cy="99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066800"/>
          </a:xfrm>
        </p:spPr>
        <p:txBody>
          <a:bodyPr/>
          <a:lstStyle/>
          <a:p>
            <a:r>
              <a:rPr lang="en-US" dirty="0" smtClean="0"/>
              <a:t>Safe Injection Practices: Why</a:t>
            </a: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13</a:t>
            </a:fld>
            <a:endParaRPr lang="en-US"/>
          </a:p>
        </p:txBody>
      </p:sp>
      <p:pic>
        <p:nvPicPr>
          <p:cNvPr id="1026" name="Picture 2" descr="C:\Documents and Settings\ec2742\Local Settings\Temporary Internet Files\Content.IE5\IGDVRDL2\MC900286867[1].wmf"/>
          <p:cNvPicPr>
            <a:picLocks noGrp="1" noChangeAspect="1" noChangeArrowheads="1"/>
          </p:cNvPicPr>
          <p:nvPr>
            <p:ph idx="1"/>
          </p:nvPr>
        </p:nvPicPr>
        <p:blipFill>
          <a:blip r:embed="rId3" cstate="print"/>
          <a:srcRect/>
          <a:stretch>
            <a:fillRect/>
          </a:stretch>
        </p:blipFill>
        <p:spPr bwMode="auto">
          <a:xfrm>
            <a:off x="5943600" y="1981200"/>
            <a:ext cx="3200400" cy="3429000"/>
          </a:xfrm>
          <a:prstGeom prst="rect">
            <a:avLst/>
          </a:prstGeom>
          <a:noFill/>
        </p:spPr>
      </p:pic>
      <p:sp>
        <p:nvSpPr>
          <p:cNvPr id="9" name="TextBox 8"/>
          <p:cNvSpPr txBox="1"/>
          <p:nvPr/>
        </p:nvSpPr>
        <p:spPr>
          <a:xfrm>
            <a:off x="533400" y="2057400"/>
            <a:ext cx="5410200" cy="3970318"/>
          </a:xfrm>
          <a:prstGeom prst="rect">
            <a:avLst/>
          </a:prstGeom>
          <a:solidFill>
            <a:srgbClr val="FFFF99"/>
          </a:solidFill>
        </p:spPr>
        <p:txBody>
          <a:bodyPr wrap="square" rtlCol="0">
            <a:spAutoFit/>
          </a:bodyPr>
          <a:lstStyle/>
          <a:p>
            <a:r>
              <a:rPr lang="en-US" sz="3600" dirty="0" smtClean="0"/>
              <a:t>Safe injection practices are intended to prevent transmission of infectious diseases between individuals AND to prevent injuries such as </a:t>
            </a:r>
            <a:r>
              <a:rPr lang="en-US" sz="3600" dirty="0" err="1" smtClean="0"/>
              <a:t>needlesticks</a:t>
            </a:r>
            <a:endParaRPr lang="en-US" sz="36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229600" cy="1066800"/>
          </a:xfrm>
        </p:spPr>
        <p:txBody>
          <a:bodyPr/>
          <a:lstStyle/>
          <a:p>
            <a:r>
              <a:rPr lang="en-US" dirty="0" smtClean="0"/>
              <a:t>Safe Injection Practices Include:</a:t>
            </a:r>
            <a:endParaRPr lang="en-US" dirty="0"/>
          </a:p>
        </p:txBody>
      </p:sp>
      <p:sp>
        <p:nvSpPr>
          <p:cNvPr id="7" name="Content Placeholder 6"/>
          <p:cNvSpPr>
            <a:spLocks noGrp="1"/>
          </p:cNvSpPr>
          <p:nvPr>
            <p:ph sz="half" idx="2"/>
          </p:nvPr>
        </p:nvSpPr>
        <p:spPr>
          <a:xfrm>
            <a:off x="2362200" y="1454213"/>
            <a:ext cx="5410200" cy="5327587"/>
          </a:xfrm>
        </p:spPr>
        <p:txBody>
          <a:bodyPr>
            <a:normAutofit/>
          </a:bodyPr>
          <a:lstStyle/>
          <a:p>
            <a:endParaRPr lang="en-US" dirty="0" smtClean="0"/>
          </a:p>
          <a:p>
            <a:r>
              <a:rPr lang="en-US" sz="2400" dirty="0" smtClean="0"/>
              <a:t>Aseptic technique</a:t>
            </a:r>
          </a:p>
          <a:p>
            <a:endParaRPr lang="en-US" sz="2400" dirty="0" smtClean="0"/>
          </a:p>
          <a:p>
            <a:r>
              <a:rPr lang="en-US" sz="2400" dirty="0" smtClean="0"/>
              <a:t>Using a single syringe and fluid infusion sets ONLY once (changing the needle is not sufficient)</a:t>
            </a:r>
          </a:p>
          <a:p>
            <a:endParaRPr lang="en-US" sz="2400" dirty="0" smtClean="0"/>
          </a:p>
          <a:p>
            <a:r>
              <a:rPr lang="en-US" sz="2400" dirty="0" smtClean="0"/>
              <a:t>Using single-dose vials when possible</a:t>
            </a:r>
          </a:p>
          <a:p>
            <a:endParaRPr lang="en-US" sz="2400" dirty="0" smtClean="0"/>
          </a:p>
          <a:p>
            <a:r>
              <a:rPr lang="en-US" sz="2400" dirty="0" smtClean="0"/>
              <a:t>If multi-dose vials must be used, then use &amp; store them according to manufacturer's recommendation</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14</a:t>
            </a:fld>
            <a:endParaRPr lang="en-US"/>
          </a:p>
        </p:txBody>
      </p:sp>
      <p:pic>
        <p:nvPicPr>
          <p:cNvPr id="2050" name="Picture 2" descr="C:\Documents and Settings\ec2742\Local Settings\Temporary Internet Files\Content.IE5\IGDVRDL2\MC900332588[1].wmf"/>
          <p:cNvPicPr>
            <a:picLocks noGrp="1" noChangeAspect="1" noChangeArrowheads="1"/>
          </p:cNvPicPr>
          <p:nvPr>
            <p:ph sz="half" idx="1"/>
          </p:nvPr>
        </p:nvPicPr>
        <p:blipFill>
          <a:blip r:embed="rId3" cstate="print"/>
          <a:srcRect/>
          <a:stretch>
            <a:fillRect/>
          </a:stretch>
        </p:blipFill>
        <p:spPr bwMode="auto">
          <a:xfrm>
            <a:off x="685800" y="1981200"/>
            <a:ext cx="1467612" cy="184434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457200"/>
            <a:ext cx="8534400" cy="838200"/>
          </a:xfrm>
        </p:spPr>
        <p:txBody>
          <a:bodyPr>
            <a:normAutofit fontScale="90000"/>
          </a:bodyPr>
          <a:lstStyle/>
          <a:p>
            <a:r>
              <a:rPr lang="en-US" dirty="0" smtClean="0">
                <a:solidFill>
                  <a:schemeClr val="tx1"/>
                </a:solidFill>
                <a:latin typeface="+mn-lt"/>
              </a:rPr>
              <a:t>Safe Injection Practices: Fingerstick Devices</a:t>
            </a:r>
            <a:endParaRPr lang="en-US" dirty="0">
              <a:solidFill>
                <a:schemeClr val="tx1"/>
              </a:solidFill>
              <a:latin typeface="+mn-lt"/>
            </a:endParaRPr>
          </a:p>
        </p:txBody>
      </p:sp>
      <p:pic>
        <p:nvPicPr>
          <p:cNvPr id="4" name="Picture 6"/>
          <p:cNvPicPr>
            <a:picLocks noChangeAspect="1" noChangeArrowheads="1"/>
          </p:cNvPicPr>
          <p:nvPr/>
        </p:nvPicPr>
        <p:blipFill>
          <a:blip r:embed="rId4" cstate="print"/>
          <a:srcRect/>
          <a:stretch>
            <a:fillRect/>
          </a:stretch>
        </p:blipFill>
        <p:spPr bwMode="auto">
          <a:xfrm>
            <a:off x="6858000" y="1295400"/>
            <a:ext cx="1905000" cy="1702757"/>
          </a:xfrm>
          <a:prstGeom prst="rect">
            <a:avLst/>
          </a:prstGeom>
          <a:noFill/>
          <a:ln w="9525" algn="ctr">
            <a:noFill/>
            <a:miter lim="800000"/>
            <a:headEnd/>
            <a:tailEnd/>
          </a:ln>
        </p:spPr>
      </p:pic>
      <p:sp>
        <p:nvSpPr>
          <p:cNvPr id="5" name="Content Placeholder 2"/>
          <p:cNvSpPr txBox="1">
            <a:spLocks/>
          </p:cNvSpPr>
          <p:nvPr/>
        </p:nvSpPr>
        <p:spPr bwMode="auto">
          <a:xfrm>
            <a:off x="152400" y="1219200"/>
            <a:ext cx="7086600" cy="2438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indent="-342900">
              <a:spcBef>
                <a:spcPct val="20000"/>
              </a:spcBef>
              <a:defRPr/>
            </a:pPr>
            <a:r>
              <a:rPr lang="en-US" sz="2800" kern="0" dirty="0" smtClean="0"/>
              <a:t>Single-use devices</a:t>
            </a:r>
          </a:p>
          <a:p>
            <a:pPr marL="290513" lvl="1" indent="-284163">
              <a:buFont typeface="Arial" pitchFamily="34" charset="0"/>
              <a:buChar char="•"/>
              <a:tabLst>
                <a:tab pos="747713" algn="l"/>
              </a:tabLst>
            </a:pPr>
            <a:r>
              <a:rPr lang="en-US" sz="2000" dirty="0" smtClean="0"/>
              <a:t>Disposable</a:t>
            </a:r>
          </a:p>
          <a:p>
            <a:pPr marL="290513" lvl="1" indent="-284163">
              <a:buFont typeface="Arial" pitchFamily="34" charset="0"/>
              <a:buChar char="•"/>
              <a:tabLst>
                <a:tab pos="747713" algn="l"/>
              </a:tabLst>
            </a:pPr>
            <a:r>
              <a:rPr lang="en-US" sz="2000" dirty="0" smtClean="0"/>
              <a:t>Prevent reuse through an auto-disabling feature</a:t>
            </a:r>
          </a:p>
          <a:p>
            <a:pPr marL="290513" lvl="1" indent="-284163">
              <a:buFont typeface="Arial" pitchFamily="34" charset="0"/>
              <a:buChar char="•"/>
              <a:tabLst>
                <a:tab pos="747713" algn="l"/>
              </a:tabLst>
            </a:pPr>
            <a:r>
              <a:rPr lang="en-US" sz="2000" dirty="0" smtClean="0"/>
              <a:t>Appropriate for settings where </a:t>
            </a:r>
            <a:r>
              <a:rPr lang="en-US" sz="2000" u="sng" dirty="0" smtClean="0"/>
              <a:t>assisted monitoring</a:t>
            </a:r>
            <a:r>
              <a:rPr lang="en-US" sz="2000" dirty="0" smtClean="0"/>
              <a:t> </a:t>
            </a:r>
          </a:p>
          <a:p>
            <a:pPr marL="290513" lvl="1" indent="-284163">
              <a:tabLst>
                <a:tab pos="747713" algn="l"/>
              </a:tabLst>
            </a:pPr>
            <a:r>
              <a:rPr lang="en-US" sz="2000" dirty="0" smtClean="0"/>
              <a:t>	of blood glucose is performed</a:t>
            </a:r>
          </a:p>
          <a:p>
            <a:pPr marL="290513" lvl="1" indent="-284163">
              <a:tabLst>
                <a:tab pos="747713" algn="l"/>
              </a:tabLst>
            </a:pPr>
            <a:endParaRPr lang="en-US" sz="1200" dirty="0" smtClean="0"/>
          </a:p>
          <a:p>
            <a:pPr marL="290513" indent="-290513">
              <a:spcBef>
                <a:spcPct val="20000"/>
              </a:spcBef>
            </a:pPr>
            <a:r>
              <a:rPr kumimoji="0" lang="en-US" sz="2800" b="0" i="0" u="none" strike="noStrike" kern="0" cap="none" spc="0" normalizeH="0" baseline="0" noProof="0" dirty="0" smtClean="0">
                <a:ln>
                  <a:noFill/>
                </a:ln>
                <a:effectLst/>
                <a:uLnTx/>
                <a:uFillTx/>
                <a:latin typeface="+mn-lt"/>
                <a:ea typeface="+mn-ea"/>
                <a:cs typeface="+mn-cs"/>
              </a:rPr>
              <a:t>Reusable devices</a:t>
            </a:r>
          </a:p>
          <a:p>
            <a:pPr marL="290513" indent="-290513">
              <a:spcBef>
                <a:spcPct val="20000"/>
              </a:spcBef>
              <a:buFont typeface="Arial" pitchFamily="34" charset="0"/>
              <a:buChar char="•"/>
            </a:pPr>
            <a:r>
              <a:rPr lang="en-US" sz="2000" kern="0" dirty="0" smtClean="0">
                <a:latin typeface="+mn-lt"/>
              </a:rPr>
              <a:t>Often resemble a pen (“</a:t>
            </a:r>
            <a:r>
              <a:rPr lang="en-US" sz="2000" kern="0" dirty="0" err="1" smtClean="0">
                <a:latin typeface="+mn-lt"/>
              </a:rPr>
              <a:t>penlet</a:t>
            </a:r>
            <a:r>
              <a:rPr lang="en-US" sz="2000" kern="0" dirty="0" smtClean="0">
                <a:latin typeface="+mn-lt"/>
              </a:rPr>
              <a:t>”)</a:t>
            </a:r>
          </a:p>
          <a:p>
            <a:pPr marL="290513" indent="-290513">
              <a:spcBef>
                <a:spcPct val="20000"/>
              </a:spcBef>
              <a:buFont typeface="Arial" pitchFamily="34" charset="0"/>
              <a:buChar char="•"/>
            </a:pPr>
            <a:r>
              <a:rPr lang="en-US" sz="2000" kern="0" dirty="0" smtClean="0">
                <a:latin typeface="+mn-lt"/>
              </a:rPr>
              <a:t>Use </a:t>
            </a:r>
            <a:r>
              <a:rPr lang="en-US" sz="2000" u="sng" kern="0" dirty="0" smtClean="0">
                <a:latin typeface="+mn-lt"/>
              </a:rPr>
              <a:t>not recommended</a:t>
            </a:r>
            <a:r>
              <a:rPr lang="en-US" sz="2000" kern="0" dirty="0" smtClean="0">
                <a:latin typeface="+mn-lt"/>
              </a:rPr>
              <a:t> due to problems that have been observed, including:</a:t>
            </a:r>
          </a:p>
          <a:p>
            <a:pPr marL="747713" lvl="1" indent="-290513">
              <a:spcBef>
                <a:spcPct val="20000"/>
              </a:spcBef>
              <a:buFont typeface="Arial" pitchFamily="34" charset="0"/>
              <a:buChar char="•"/>
            </a:pPr>
            <a:r>
              <a:rPr lang="en-US" kern="0" dirty="0" smtClean="0">
                <a:latin typeface="+mn-lt"/>
              </a:rPr>
              <a:t>Failure to change disposable pieces</a:t>
            </a:r>
          </a:p>
          <a:p>
            <a:pPr marL="747713" lvl="1" indent="-290513">
              <a:spcBef>
                <a:spcPct val="20000"/>
              </a:spcBef>
              <a:buFont typeface="Arial" pitchFamily="34" charset="0"/>
              <a:buChar char="•"/>
            </a:pPr>
            <a:r>
              <a:rPr lang="en-US" kern="0" dirty="0" smtClean="0">
                <a:latin typeface="+mn-lt"/>
              </a:rPr>
              <a:t>Failure to clean and disinfect properly</a:t>
            </a:r>
          </a:p>
          <a:p>
            <a:pPr marL="747713" lvl="1" indent="-290513">
              <a:spcBef>
                <a:spcPct val="20000"/>
              </a:spcBef>
              <a:buFont typeface="Arial" pitchFamily="34" charset="0"/>
              <a:buChar char="•"/>
            </a:pPr>
            <a:r>
              <a:rPr lang="en-US" kern="0" dirty="0" smtClean="0">
                <a:latin typeface="+mn-lt"/>
              </a:rPr>
              <a:t>Links to multiple outbreaks of hepatitis B</a:t>
            </a:r>
          </a:p>
          <a:p>
            <a:pPr marL="747713" lvl="1" indent="-290513">
              <a:spcBef>
                <a:spcPct val="20000"/>
              </a:spcBef>
              <a:buFont typeface="Arial" pitchFamily="34" charset="0"/>
              <a:buChar char="•"/>
            </a:pPr>
            <a:r>
              <a:rPr lang="en-US" kern="0" dirty="0" smtClean="0">
                <a:latin typeface="+mn-lt"/>
              </a:rPr>
              <a:t>Risk for occupational </a:t>
            </a:r>
            <a:r>
              <a:rPr lang="en-US" kern="0" dirty="0" err="1" smtClean="0">
                <a:latin typeface="+mn-lt"/>
              </a:rPr>
              <a:t>needlestick</a:t>
            </a:r>
            <a:endParaRPr lang="en-US" kern="0" dirty="0" smtClean="0">
              <a:latin typeface="+mn-lt"/>
            </a:endParaRPr>
          </a:p>
          <a:p>
            <a:pPr marL="290513" indent="-290513">
              <a:spcBef>
                <a:spcPct val="20000"/>
              </a:spcBef>
              <a:buFont typeface="Arial" pitchFamily="34" charset="0"/>
              <a:buChar char="•"/>
            </a:pPr>
            <a:r>
              <a:rPr kumimoji="0" lang="en-US" sz="2000" b="0" i="0" u="none" strike="noStrike" kern="0" cap="none" spc="0" normalizeH="0" baseline="0" noProof="0" dirty="0" smtClean="0">
                <a:ln>
                  <a:noFill/>
                </a:ln>
                <a:effectLst/>
                <a:uLnTx/>
                <a:uFillTx/>
                <a:latin typeface="+mn-lt"/>
                <a:ea typeface="+mn-ea"/>
                <a:cs typeface="+mn-cs"/>
              </a:rPr>
              <a:t>Only appropriate for people who </a:t>
            </a:r>
            <a:r>
              <a:rPr kumimoji="0" lang="en-US" sz="2000" b="0" i="0" u="sng" strike="noStrike" kern="0" cap="none" spc="0" normalizeH="0" baseline="0" noProof="0" dirty="0" smtClean="0">
                <a:ln>
                  <a:noFill/>
                </a:ln>
                <a:effectLst/>
                <a:uLnTx/>
                <a:uFillTx/>
                <a:latin typeface="+mn-lt"/>
                <a:ea typeface="+mn-ea"/>
                <a:cs typeface="+mn-cs"/>
              </a:rPr>
              <a:t>do not</a:t>
            </a:r>
            <a:r>
              <a:rPr kumimoji="0" lang="en-US" sz="2000" b="0" i="0" strike="noStrike" kern="0" cap="none" spc="0" normalizeH="0" baseline="0" noProof="0" dirty="0" smtClean="0">
                <a:ln>
                  <a:noFill/>
                </a:ln>
                <a:effectLst/>
                <a:uLnTx/>
                <a:uFillTx/>
                <a:latin typeface="+mn-lt"/>
                <a:ea typeface="+mn-ea"/>
                <a:cs typeface="+mn-cs"/>
              </a:rPr>
              <a:t> </a:t>
            </a:r>
            <a:r>
              <a:rPr kumimoji="0" lang="en-US" sz="2000" b="0" i="0" u="none" strike="noStrike" kern="0" cap="none" spc="0" normalizeH="0" baseline="0" noProof="0" dirty="0" smtClean="0">
                <a:ln>
                  <a:noFill/>
                </a:ln>
                <a:effectLst/>
                <a:uLnTx/>
                <a:uFillTx/>
                <a:latin typeface="+mn-lt"/>
                <a:ea typeface="+mn-ea"/>
                <a:cs typeface="+mn-cs"/>
              </a:rPr>
              <a:t>require assistance with </a:t>
            </a:r>
            <a:r>
              <a:rPr lang="en-US" sz="2000" kern="0" noProof="0" dirty="0" smtClean="0"/>
              <a:t>blood glucose monitoring (BGM)</a:t>
            </a:r>
            <a:endParaRPr kumimoji="0" lang="en-US" sz="2800" b="0" i="0" u="none" strike="noStrike" kern="0" cap="none" spc="0" normalizeH="0" baseline="0" noProof="0" dirty="0" smtClean="0">
              <a:ln>
                <a:noFill/>
              </a:ln>
              <a:effectLst/>
              <a:uLnTx/>
              <a:uFillTx/>
              <a:latin typeface="+mn-lt"/>
              <a:ea typeface="+mn-ea"/>
              <a:cs typeface="+mn-cs"/>
            </a:endParaRPr>
          </a:p>
          <a:p>
            <a:pPr marL="342900" indent="-342900">
              <a:spcBef>
                <a:spcPct val="20000"/>
              </a:spcBef>
              <a:defRPr/>
            </a:pPr>
            <a:endParaRPr kumimoji="0" lang="en-US" sz="2800" b="0" i="0" u="none" strike="noStrike" kern="0" cap="none" spc="0" normalizeH="0" baseline="0" noProof="0" dirty="0" smtClean="0">
              <a:ln>
                <a:noFill/>
              </a:ln>
              <a:solidFill>
                <a:srgbClr val="002060"/>
              </a:solidFill>
              <a:effectLst/>
              <a:uLnTx/>
              <a:uFillTx/>
              <a:latin typeface="+mn-lt"/>
              <a:ea typeface="+mn-ea"/>
              <a:cs typeface="+mn-cs"/>
            </a:endParaRPr>
          </a:p>
          <a:p>
            <a:pPr marL="1204913" lvl="2" indent="-290513">
              <a:spcBef>
                <a:spcPct val="20000"/>
              </a:spcBef>
              <a:buFont typeface="Arial" pitchFamily="34" charset="0"/>
              <a:buChar char="•"/>
            </a:pPr>
            <a:endParaRPr lang="en-US" sz="2000" kern="0" dirty="0" smtClean="0">
              <a:solidFill>
                <a:srgbClr val="002060"/>
              </a:solidFill>
              <a:latin typeface="+mn-lt"/>
            </a:endParaRPr>
          </a:p>
        </p:txBody>
      </p:sp>
      <p:graphicFrame>
        <p:nvGraphicFramePr>
          <p:cNvPr id="520197" name="Object 5"/>
          <p:cNvGraphicFramePr>
            <a:graphicFrameLocks noChangeAspect="1"/>
          </p:cNvGraphicFramePr>
          <p:nvPr/>
        </p:nvGraphicFramePr>
        <p:xfrm>
          <a:off x="6781800" y="3962400"/>
          <a:ext cx="2020051" cy="1447799"/>
        </p:xfrm>
        <a:graphic>
          <a:graphicData uri="http://schemas.openxmlformats.org/presentationml/2006/ole">
            <p:oleObj spid="_x0000_s68610" name="Visio" r:id="rId5" imgW="6481953" imgH="4909185" progId="">
              <p:embed/>
            </p:oleObj>
          </a:graphicData>
        </a:graphic>
      </p:graphicFrame>
      <p:sp>
        <p:nvSpPr>
          <p:cNvPr id="7" name="TextBox 6"/>
          <p:cNvSpPr txBox="1"/>
          <p:nvPr/>
        </p:nvSpPr>
        <p:spPr>
          <a:xfrm>
            <a:off x="6858000" y="5334000"/>
            <a:ext cx="2286000" cy="461665"/>
          </a:xfrm>
          <a:prstGeom prst="rect">
            <a:avLst/>
          </a:prstGeom>
          <a:noFill/>
        </p:spPr>
        <p:txBody>
          <a:bodyPr wrap="square" rtlCol="0">
            <a:spAutoFit/>
          </a:bodyPr>
          <a:lstStyle/>
          <a:p>
            <a:r>
              <a:rPr lang="en-US" sz="1200" dirty="0" smtClean="0">
                <a:latin typeface="+mn-lt"/>
              </a:rPr>
              <a:t>Reusable </a:t>
            </a:r>
            <a:r>
              <a:rPr lang="en-US" sz="1200" dirty="0" err="1" smtClean="0">
                <a:latin typeface="+mn-lt"/>
              </a:rPr>
              <a:t>Fingerstick</a:t>
            </a:r>
            <a:r>
              <a:rPr lang="en-US" sz="1200" dirty="0" smtClean="0">
                <a:latin typeface="+mn-lt"/>
              </a:rPr>
              <a:t> Device</a:t>
            </a:r>
          </a:p>
          <a:p>
            <a:r>
              <a:rPr lang="en-US" sz="1200" dirty="0" smtClean="0">
                <a:latin typeface="+mn-lt"/>
              </a:rPr>
              <a:t>Source: CDC</a:t>
            </a:r>
            <a:endParaRPr lang="en-US" sz="1200" dirty="0">
              <a:latin typeface="+mn-lt"/>
            </a:endParaRPr>
          </a:p>
        </p:txBody>
      </p:sp>
      <p:sp>
        <p:nvSpPr>
          <p:cNvPr id="8" name="TextBox 7"/>
          <p:cNvSpPr txBox="1"/>
          <p:nvPr/>
        </p:nvSpPr>
        <p:spPr>
          <a:xfrm>
            <a:off x="6858000" y="2971800"/>
            <a:ext cx="2286000" cy="461665"/>
          </a:xfrm>
          <a:prstGeom prst="rect">
            <a:avLst/>
          </a:prstGeom>
          <a:noFill/>
        </p:spPr>
        <p:txBody>
          <a:bodyPr wrap="square" rtlCol="0">
            <a:spAutoFit/>
          </a:bodyPr>
          <a:lstStyle/>
          <a:p>
            <a:r>
              <a:rPr lang="en-US" sz="1200" dirty="0" smtClean="0">
                <a:latin typeface="+mn-lt"/>
              </a:rPr>
              <a:t>Single-Use </a:t>
            </a:r>
            <a:r>
              <a:rPr lang="en-US" sz="1200" dirty="0" err="1" smtClean="0">
                <a:latin typeface="+mn-lt"/>
              </a:rPr>
              <a:t>Fingerstick</a:t>
            </a:r>
            <a:r>
              <a:rPr lang="en-US" sz="1200" dirty="0" smtClean="0">
                <a:latin typeface="+mn-lt"/>
              </a:rPr>
              <a:t> Device</a:t>
            </a:r>
          </a:p>
          <a:p>
            <a:r>
              <a:rPr lang="en-US" sz="1200" dirty="0" smtClean="0">
                <a:latin typeface="+mn-lt"/>
              </a:rPr>
              <a:t>Source: CDC</a:t>
            </a:r>
            <a:endParaRPr lang="en-US" sz="1200"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201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819400" y="1447801"/>
            <a:ext cx="6096000" cy="5181600"/>
          </a:xfrm>
        </p:spPr>
        <p:txBody>
          <a:bodyPr>
            <a:normAutofit lnSpcReduction="10000"/>
          </a:bodyPr>
          <a:lstStyle/>
          <a:p>
            <a:r>
              <a:rPr lang="en-US" sz="2400" u="sng" dirty="0" err="1" smtClean="0"/>
              <a:t>Fingerstick</a:t>
            </a:r>
            <a:r>
              <a:rPr lang="en-US" sz="2400" u="sng" dirty="0" smtClean="0"/>
              <a:t> devices </a:t>
            </a:r>
            <a:r>
              <a:rPr lang="en-US" sz="2400" dirty="0" smtClean="0"/>
              <a:t>should </a:t>
            </a:r>
            <a:r>
              <a:rPr lang="en-US" sz="2400" b="1" dirty="0" smtClean="0"/>
              <a:t>never</a:t>
            </a:r>
            <a:r>
              <a:rPr lang="en-US" sz="2400" dirty="0" smtClean="0"/>
              <a:t> be used for more than </a:t>
            </a:r>
            <a:r>
              <a:rPr lang="en-US" sz="2400" b="1" dirty="0" smtClean="0"/>
              <a:t>one person </a:t>
            </a:r>
          </a:p>
          <a:p>
            <a:pPr lvl="1"/>
            <a:r>
              <a:rPr lang="en-US" sz="2300" dirty="0" smtClean="0"/>
              <a:t>Select single-use devices that permanently retract upon puncture</a:t>
            </a:r>
          </a:p>
          <a:p>
            <a:pPr>
              <a:buNone/>
            </a:pPr>
            <a:endParaRPr lang="en-US" sz="1100" dirty="0" smtClean="0"/>
          </a:p>
          <a:p>
            <a:r>
              <a:rPr lang="en-US" sz="2400" dirty="0" smtClean="0"/>
              <a:t>Dedicate </a:t>
            </a:r>
            <a:r>
              <a:rPr lang="en-US" sz="2400" u="sng" dirty="0" smtClean="0"/>
              <a:t>blood glucose meters </a:t>
            </a:r>
            <a:r>
              <a:rPr lang="en-US" sz="2400" dirty="0" smtClean="0"/>
              <a:t>to a single patient, </a:t>
            </a:r>
            <a:r>
              <a:rPr lang="en-US" sz="2400" b="1" dirty="0" smtClean="0"/>
              <a:t>one person</a:t>
            </a:r>
            <a:r>
              <a:rPr lang="en-US" sz="2400" dirty="0" smtClean="0"/>
              <a:t>, if possible</a:t>
            </a:r>
          </a:p>
          <a:p>
            <a:pPr lvl="1"/>
            <a:r>
              <a:rPr lang="en-US" sz="2300" dirty="0" smtClean="0"/>
              <a:t>If shared, the device should be cleaned and disinfected after </a:t>
            </a:r>
            <a:r>
              <a:rPr lang="en-US" sz="2300" u="sng" dirty="0" smtClean="0"/>
              <a:t>every</a:t>
            </a:r>
            <a:r>
              <a:rPr lang="en-US" sz="2300" dirty="0" smtClean="0"/>
              <a:t> use, per manufacturer’s instructions</a:t>
            </a:r>
          </a:p>
          <a:p>
            <a:pPr>
              <a:buNone/>
            </a:pPr>
            <a:endParaRPr lang="en-US" sz="1100" dirty="0" smtClean="0"/>
          </a:p>
          <a:p>
            <a:r>
              <a:rPr lang="en-US" sz="2400" u="sng" dirty="0" smtClean="0"/>
              <a:t>Insulin pens</a:t>
            </a:r>
            <a:r>
              <a:rPr lang="en-US" sz="2400" dirty="0" smtClean="0"/>
              <a:t> and </a:t>
            </a:r>
            <a:r>
              <a:rPr lang="en-US" sz="2400" u="sng" dirty="0" smtClean="0"/>
              <a:t>other medication cartridges and syringes </a:t>
            </a:r>
            <a:r>
              <a:rPr lang="en-US" sz="2400" dirty="0" smtClean="0"/>
              <a:t>are for single-use only and should </a:t>
            </a:r>
            <a:r>
              <a:rPr lang="en-US" sz="2400" b="1" dirty="0" smtClean="0"/>
              <a:t>never</a:t>
            </a:r>
            <a:r>
              <a:rPr lang="en-US" sz="2400" dirty="0" smtClean="0"/>
              <a:t> be used for more than </a:t>
            </a:r>
            <a:r>
              <a:rPr lang="en-US" sz="2400" b="1" dirty="0" smtClean="0"/>
              <a:t>one person  </a:t>
            </a:r>
          </a:p>
          <a:p>
            <a:endParaRPr lang="en-US"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16</a:t>
            </a:fld>
            <a:endParaRPr lang="en-US"/>
          </a:p>
        </p:txBody>
      </p:sp>
      <p:pic>
        <p:nvPicPr>
          <p:cNvPr id="3081" name="Picture 9" descr="C:\Documents and Settings\ec2742\Local Settings\Temporary Internet Files\Content.IE5\YXA22IX7\MC900390870[1].wmf"/>
          <p:cNvPicPr>
            <a:picLocks noGrp="1" noChangeAspect="1" noChangeArrowheads="1"/>
          </p:cNvPicPr>
          <p:nvPr>
            <p:ph sz="half" idx="1"/>
          </p:nvPr>
        </p:nvPicPr>
        <p:blipFill>
          <a:blip r:embed="rId3" cstate="print"/>
          <a:srcRect/>
          <a:stretch>
            <a:fillRect/>
          </a:stretch>
        </p:blipFill>
        <p:spPr bwMode="auto">
          <a:xfrm>
            <a:off x="304800" y="2057400"/>
            <a:ext cx="2362200" cy="3124200"/>
          </a:xfrm>
          <a:prstGeom prst="rect">
            <a:avLst/>
          </a:prstGeom>
          <a:noFill/>
        </p:spPr>
      </p:pic>
      <p:sp>
        <p:nvSpPr>
          <p:cNvPr id="7" name="Title 6"/>
          <p:cNvSpPr>
            <a:spLocks noGrp="1"/>
          </p:cNvSpPr>
          <p:nvPr>
            <p:ph type="title"/>
          </p:nvPr>
        </p:nvSpPr>
        <p:spPr>
          <a:xfrm>
            <a:off x="457200" y="609600"/>
            <a:ext cx="8229600" cy="762000"/>
          </a:xfrm>
        </p:spPr>
        <p:txBody>
          <a:bodyPr>
            <a:normAutofit fontScale="90000"/>
          </a:bodyPr>
          <a:lstStyle/>
          <a:p>
            <a:r>
              <a:rPr lang="en-US" dirty="0" smtClean="0"/>
              <a:t>Blood Glucose Monitoring Best Practices</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076DF390-3244-4CE9-9A35-27BFEC8725EE}" type="slidenum">
              <a:rPr lang="en-US" smtClean="0"/>
              <a:pPr/>
              <a:t>17</a:t>
            </a:fld>
            <a:endParaRPr lang="en-US"/>
          </a:p>
        </p:txBody>
      </p:sp>
      <p:graphicFrame>
        <p:nvGraphicFramePr>
          <p:cNvPr id="159748" name="Object 4"/>
          <p:cNvGraphicFramePr>
            <a:graphicFrameLocks noChangeAspect="1"/>
          </p:cNvGraphicFramePr>
          <p:nvPr/>
        </p:nvGraphicFramePr>
        <p:xfrm>
          <a:off x="4800600" y="1374117"/>
          <a:ext cx="3962400" cy="5128283"/>
        </p:xfrm>
        <a:graphic>
          <a:graphicData uri="http://schemas.openxmlformats.org/presentationml/2006/ole">
            <p:oleObj spid="_x0000_s159748" name="Acrobat Document" r:id="rId4" imgW="5829300" imgH="7543800" progId="AcroExch.Document.7">
              <p:embed/>
            </p:oleObj>
          </a:graphicData>
        </a:graphic>
      </p:graphicFrame>
      <p:graphicFrame>
        <p:nvGraphicFramePr>
          <p:cNvPr id="159749" name="Object 5"/>
          <p:cNvGraphicFramePr>
            <a:graphicFrameLocks noChangeAspect="1"/>
          </p:cNvGraphicFramePr>
          <p:nvPr/>
        </p:nvGraphicFramePr>
        <p:xfrm>
          <a:off x="304800" y="609600"/>
          <a:ext cx="4191000" cy="5424146"/>
        </p:xfrm>
        <a:graphic>
          <a:graphicData uri="http://schemas.openxmlformats.org/presentationml/2006/ole">
            <p:oleObj spid="_x0000_s159749" name="Acrobat Document" r:id="rId5" imgW="5829300" imgH="7543800" progId="AcroExch.Document.7">
              <p:embed/>
            </p:oleObj>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AutoShape 2"/>
          <p:cNvSpPr>
            <a:spLocks noGrp="1" noChangeArrowheads="1"/>
          </p:cNvSpPr>
          <p:nvPr>
            <p:ph type="title"/>
          </p:nvPr>
        </p:nvSpPr>
        <p:spPr>
          <a:xfrm>
            <a:off x="76200" y="533400"/>
            <a:ext cx="9067800" cy="838200"/>
          </a:xfrm>
        </p:spPr>
        <p:txBody>
          <a:bodyPr>
            <a:normAutofit/>
          </a:bodyPr>
          <a:lstStyle/>
          <a:p>
            <a:pPr eaLnBrk="1" hangingPunct="1"/>
            <a:r>
              <a:rPr lang="en-US" dirty="0" smtClean="0"/>
              <a:t>OSHA </a:t>
            </a:r>
            <a:r>
              <a:rPr lang="en-US" dirty="0" err="1" smtClean="0"/>
              <a:t>Bloodborne</a:t>
            </a:r>
            <a:r>
              <a:rPr lang="en-US" dirty="0" smtClean="0"/>
              <a:t> Pathogens Standard</a:t>
            </a:r>
          </a:p>
        </p:txBody>
      </p:sp>
      <p:sp>
        <p:nvSpPr>
          <p:cNvPr id="9219" name="Rectangle 5"/>
          <p:cNvSpPr>
            <a:spLocks noChangeArrowheads="1"/>
          </p:cNvSpPr>
          <p:nvPr/>
        </p:nvSpPr>
        <p:spPr bwMode="auto">
          <a:xfrm>
            <a:off x="304800" y="1447800"/>
            <a:ext cx="8458200" cy="5029200"/>
          </a:xfrm>
          <a:prstGeom prst="rect">
            <a:avLst/>
          </a:prstGeom>
          <a:noFill/>
          <a:ln w="9525">
            <a:noFill/>
            <a:miter lim="800000"/>
            <a:headEnd/>
            <a:tailEnd/>
          </a:ln>
        </p:spPr>
        <p:txBody>
          <a:bodyPr/>
          <a:lstStyle/>
          <a:p>
            <a:pPr eaLnBrk="1" hangingPunct="1">
              <a:buClr>
                <a:schemeClr val="tx1"/>
              </a:buClr>
              <a:buSzPct val="75000"/>
              <a:buFont typeface="Wingdings" pitchFamily="2" charset="2"/>
              <a:buNone/>
            </a:pPr>
            <a:r>
              <a:rPr lang="en-US" sz="2400" dirty="0"/>
              <a:t>The </a:t>
            </a:r>
            <a:r>
              <a:rPr lang="en-US" sz="2400" dirty="0" smtClean="0"/>
              <a:t>Occupational Safety and Health Administration </a:t>
            </a:r>
          </a:p>
          <a:p>
            <a:pPr eaLnBrk="1" hangingPunct="1">
              <a:buClr>
                <a:schemeClr val="tx1"/>
              </a:buClr>
              <a:buSzPct val="75000"/>
              <a:buFont typeface="Wingdings" pitchFamily="2" charset="2"/>
              <a:buNone/>
            </a:pPr>
            <a:r>
              <a:rPr lang="en-US" sz="2400" dirty="0" smtClean="0"/>
              <a:t>(OSHA) </a:t>
            </a:r>
            <a:r>
              <a:rPr lang="en-US" sz="2400" dirty="0" err="1" smtClean="0"/>
              <a:t>Bloodborne</a:t>
            </a:r>
            <a:r>
              <a:rPr lang="en-US" sz="2400" dirty="0" smtClean="0"/>
              <a:t> Pathogens (BBP) Standard </a:t>
            </a:r>
          </a:p>
          <a:p>
            <a:pPr eaLnBrk="1" hangingPunct="1">
              <a:buClr>
                <a:schemeClr val="tx1"/>
              </a:buClr>
              <a:buSzPct val="75000"/>
              <a:buFont typeface="Wingdings" pitchFamily="2" charset="2"/>
              <a:buNone/>
            </a:pPr>
            <a:r>
              <a:rPr lang="en-US" sz="2400" dirty="0" smtClean="0"/>
              <a:t>describes important </a:t>
            </a:r>
            <a:r>
              <a:rPr lang="en-US" sz="2400" dirty="0"/>
              <a:t>strategies that can reduce the </a:t>
            </a:r>
            <a:endParaRPr lang="en-US" sz="2400" dirty="0" smtClean="0"/>
          </a:p>
          <a:p>
            <a:pPr eaLnBrk="1" hangingPunct="1">
              <a:buClr>
                <a:schemeClr val="tx1"/>
              </a:buClr>
              <a:buSzPct val="75000"/>
              <a:buFont typeface="Wingdings" pitchFamily="2" charset="2"/>
              <a:buNone/>
            </a:pPr>
            <a:r>
              <a:rPr lang="en-US" sz="2400" dirty="0" smtClean="0"/>
              <a:t>risk </a:t>
            </a:r>
            <a:r>
              <a:rPr lang="en-US" sz="2400" dirty="0"/>
              <a:t>of </a:t>
            </a:r>
            <a:r>
              <a:rPr lang="en-US" sz="2400" dirty="0" smtClean="0"/>
              <a:t>infection </a:t>
            </a:r>
            <a:r>
              <a:rPr lang="en-US" sz="2400" dirty="0"/>
              <a:t>on the job. </a:t>
            </a:r>
          </a:p>
          <a:p>
            <a:pPr marL="342900" indent="-53975" eaLnBrk="1" hangingPunct="1">
              <a:lnSpc>
                <a:spcPct val="90000"/>
              </a:lnSpc>
              <a:spcBef>
                <a:spcPct val="50000"/>
              </a:spcBef>
              <a:buClr>
                <a:schemeClr val="tx1"/>
              </a:buClr>
              <a:buSzPct val="75000"/>
              <a:buFont typeface="Wingdings" pitchFamily="2" charset="2"/>
              <a:buChar char="l"/>
            </a:pPr>
            <a:r>
              <a:rPr lang="en-US" sz="2400" dirty="0"/>
              <a:t> </a:t>
            </a:r>
            <a:r>
              <a:rPr lang="en-US" sz="2200" dirty="0"/>
              <a:t>Exposure Control Plan</a:t>
            </a:r>
          </a:p>
          <a:p>
            <a:pPr marL="342900" indent="-53975" eaLnBrk="1" hangingPunct="1">
              <a:lnSpc>
                <a:spcPct val="90000"/>
              </a:lnSpc>
              <a:spcBef>
                <a:spcPct val="40000"/>
              </a:spcBef>
              <a:buClr>
                <a:schemeClr val="tx1"/>
              </a:buClr>
              <a:buSzPct val="75000"/>
              <a:buFont typeface="Wingdings" pitchFamily="2" charset="2"/>
              <a:buChar char="l"/>
            </a:pPr>
            <a:r>
              <a:rPr lang="en-US" sz="2200" dirty="0"/>
              <a:t> Engineering Controls</a:t>
            </a:r>
          </a:p>
          <a:p>
            <a:pPr marL="342900" indent="-53975" eaLnBrk="1" hangingPunct="1">
              <a:lnSpc>
                <a:spcPct val="90000"/>
              </a:lnSpc>
              <a:spcBef>
                <a:spcPct val="40000"/>
              </a:spcBef>
              <a:buClr>
                <a:schemeClr val="tx1"/>
              </a:buClr>
              <a:buSzPct val="75000"/>
              <a:buFont typeface="Wingdings" pitchFamily="2" charset="2"/>
              <a:buChar char="l"/>
            </a:pPr>
            <a:r>
              <a:rPr lang="en-US" sz="2200" dirty="0"/>
              <a:t> Work Practice Controls</a:t>
            </a:r>
          </a:p>
          <a:p>
            <a:pPr marL="342900" indent="-53975" eaLnBrk="1" hangingPunct="1">
              <a:lnSpc>
                <a:spcPct val="90000"/>
              </a:lnSpc>
              <a:spcBef>
                <a:spcPct val="40000"/>
              </a:spcBef>
              <a:buClr>
                <a:schemeClr val="tx1"/>
              </a:buClr>
              <a:buSzPct val="75000"/>
              <a:buFont typeface="Wingdings" pitchFamily="2" charset="2"/>
              <a:buChar char="l"/>
            </a:pPr>
            <a:r>
              <a:rPr lang="en-US" sz="2200" dirty="0"/>
              <a:t> Standard </a:t>
            </a:r>
            <a:r>
              <a:rPr lang="en-US" sz="2200" dirty="0" smtClean="0"/>
              <a:t>Precautions / Personal </a:t>
            </a:r>
            <a:r>
              <a:rPr lang="en-US" sz="2200" dirty="0"/>
              <a:t>Protective Equipment</a:t>
            </a:r>
          </a:p>
          <a:p>
            <a:pPr marL="342900" indent="-53975" eaLnBrk="1" hangingPunct="1">
              <a:lnSpc>
                <a:spcPct val="90000"/>
              </a:lnSpc>
              <a:spcBef>
                <a:spcPct val="40000"/>
              </a:spcBef>
              <a:buClr>
                <a:schemeClr val="tx1"/>
              </a:buClr>
              <a:buSzPct val="75000"/>
              <a:buFont typeface="Wingdings" pitchFamily="2" charset="2"/>
              <a:buChar char="l"/>
            </a:pPr>
            <a:r>
              <a:rPr lang="en-US" sz="2200" dirty="0"/>
              <a:t> Housekeeping</a:t>
            </a:r>
          </a:p>
          <a:p>
            <a:pPr marL="342900" indent="-53975" eaLnBrk="1" hangingPunct="1">
              <a:lnSpc>
                <a:spcPct val="90000"/>
              </a:lnSpc>
              <a:spcBef>
                <a:spcPct val="40000"/>
              </a:spcBef>
              <a:buClr>
                <a:schemeClr val="tx1"/>
              </a:buClr>
              <a:buSzPct val="75000"/>
              <a:buFont typeface="Wingdings" pitchFamily="2" charset="2"/>
              <a:buChar char="l"/>
            </a:pPr>
            <a:r>
              <a:rPr lang="en-US" sz="2200" dirty="0"/>
              <a:t> Hepatitis B Vaccine</a:t>
            </a:r>
          </a:p>
          <a:p>
            <a:pPr marL="342900" indent="-53975" eaLnBrk="1" hangingPunct="1">
              <a:lnSpc>
                <a:spcPct val="90000"/>
              </a:lnSpc>
              <a:spcBef>
                <a:spcPct val="40000"/>
              </a:spcBef>
              <a:buClr>
                <a:schemeClr val="tx1"/>
              </a:buClr>
              <a:buSzPct val="75000"/>
              <a:buFont typeface="Wingdings" pitchFamily="2" charset="2"/>
              <a:buChar char="l"/>
            </a:pPr>
            <a:r>
              <a:rPr lang="en-US" sz="2200" dirty="0"/>
              <a:t> Occupational Exposure </a:t>
            </a:r>
            <a:r>
              <a:rPr lang="en-US" sz="2200" dirty="0" smtClean="0"/>
              <a:t>Follow-up</a:t>
            </a:r>
          </a:p>
          <a:p>
            <a:pPr marL="342900" indent="-53975" eaLnBrk="1" hangingPunct="1">
              <a:lnSpc>
                <a:spcPct val="90000"/>
              </a:lnSpc>
              <a:spcBef>
                <a:spcPct val="40000"/>
              </a:spcBef>
              <a:buClr>
                <a:schemeClr val="tx1"/>
              </a:buClr>
              <a:buSzPct val="75000"/>
              <a:buFont typeface="Wingdings" pitchFamily="2" charset="2"/>
              <a:buChar char="l"/>
            </a:pPr>
            <a:r>
              <a:rPr lang="en-US" sz="2200" dirty="0" smtClean="0"/>
              <a:t> Training and Recordkeeping</a:t>
            </a:r>
            <a:endParaRPr lang="en-US" sz="2200" dirty="0"/>
          </a:p>
        </p:txBody>
      </p:sp>
      <p:pic>
        <p:nvPicPr>
          <p:cNvPr id="5" name="Picture 5" descr="ohbbook"/>
          <p:cNvPicPr>
            <a:picLocks noChangeAspect="1" noChangeArrowheads="1"/>
          </p:cNvPicPr>
          <p:nvPr/>
        </p:nvPicPr>
        <p:blipFill>
          <a:blip r:embed="rId3" cstate="print"/>
          <a:srcRect/>
          <a:stretch>
            <a:fillRect/>
          </a:stretch>
        </p:blipFill>
        <p:spPr bwMode="auto">
          <a:xfrm>
            <a:off x="7010400" y="1828800"/>
            <a:ext cx="1828800" cy="2361858"/>
          </a:xfrm>
          <a:prstGeom prst="rect">
            <a:avLst/>
          </a:prstGeom>
          <a:noFill/>
          <a:ln w="9525">
            <a:noFill/>
            <a:miter lim="800000"/>
            <a:headEnd/>
            <a:tailEnd/>
          </a:ln>
        </p:spPr>
      </p:pic>
      <p:pic>
        <p:nvPicPr>
          <p:cNvPr id="7" name="Picture 2" descr="C:\Documents and Settings\ec2742\Local Settings\Temporary Internet Files\Content.IE5\YXA22IX7\MC900371300[1].wmf"/>
          <p:cNvPicPr>
            <a:picLocks noChangeAspect="1" noChangeArrowheads="1"/>
          </p:cNvPicPr>
          <p:nvPr/>
        </p:nvPicPr>
        <p:blipFill>
          <a:blip r:embed="rId4" cstate="print"/>
          <a:srcRect/>
          <a:stretch>
            <a:fillRect/>
          </a:stretch>
        </p:blipFill>
        <p:spPr bwMode="auto">
          <a:xfrm>
            <a:off x="4876800" y="5181600"/>
            <a:ext cx="1282337" cy="1447800"/>
          </a:xfrm>
          <a:prstGeom prst="rect">
            <a:avLst/>
          </a:prstGeom>
          <a:noFill/>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2"/>
          <p:cNvSpPr>
            <a:spLocks noGrp="1" noChangeArrowheads="1"/>
          </p:cNvSpPr>
          <p:nvPr>
            <p:ph type="title"/>
          </p:nvPr>
        </p:nvSpPr>
        <p:spPr>
          <a:xfrm>
            <a:off x="228600" y="685800"/>
            <a:ext cx="8458200" cy="914400"/>
          </a:xfrm>
        </p:spPr>
        <p:txBody>
          <a:bodyPr>
            <a:normAutofit/>
          </a:bodyPr>
          <a:lstStyle/>
          <a:p>
            <a:pPr eaLnBrk="1" hangingPunct="1"/>
            <a:r>
              <a:rPr lang="en-US" dirty="0" smtClean="0"/>
              <a:t>Engineering Controls: Handling Sharps</a:t>
            </a:r>
          </a:p>
        </p:txBody>
      </p:sp>
      <p:sp>
        <p:nvSpPr>
          <p:cNvPr id="20483" name="Rectangle 3"/>
          <p:cNvSpPr>
            <a:spLocks noGrp="1" noChangeArrowheads="1"/>
          </p:cNvSpPr>
          <p:nvPr>
            <p:ph type="body" idx="1"/>
          </p:nvPr>
        </p:nvSpPr>
        <p:spPr>
          <a:xfrm>
            <a:off x="533400" y="1905000"/>
            <a:ext cx="5791200" cy="4800600"/>
          </a:xfrm>
        </p:spPr>
        <p:txBody>
          <a:bodyPr>
            <a:normAutofit/>
          </a:bodyPr>
          <a:lstStyle/>
          <a:p>
            <a:pPr eaLnBrk="1" hangingPunct="1">
              <a:lnSpc>
                <a:spcPct val="80000"/>
              </a:lnSpc>
              <a:spcBef>
                <a:spcPct val="50000"/>
              </a:spcBef>
            </a:pPr>
            <a:r>
              <a:rPr lang="en-US" dirty="0" smtClean="0"/>
              <a:t>Use needles with safety devices</a:t>
            </a:r>
          </a:p>
          <a:p>
            <a:pPr eaLnBrk="1" hangingPunct="1">
              <a:lnSpc>
                <a:spcPct val="80000"/>
              </a:lnSpc>
              <a:spcBef>
                <a:spcPct val="50000"/>
              </a:spcBef>
            </a:pPr>
            <a:r>
              <a:rPr lang="en-US" u="sng" dirty="0" smtClean="0"/>
              <a:t>Never</a:t>
            </a:r>
            <a:r>
              <a:rPr lang="en-US" dirty="0" smtClean="0"/>
              <a:t> recap, break, or bend needles</a:t>
            </a:r>
          </a:p>
          <a:p>
            <a:pPr eaLnBrk="1" hangingPunct="1">
              <a:lnSpc>
                <a:spcPct val="80000"/>
              </a:lnSpc>
              <a:spcBef>
                <a:spcPct val="50000"/>
              </a:spcBef>
            </a:pPr>
            <a:r>
              <a:rPr lang="en-US" u="sng" dirty="0" smtClean="0"/>
              <a:t>Never</a:t>
            </a:r>
            <a:r>
              <a:rPr lang="en-US" dirty="0" smtClean="0"/>
              <a:t> leave needles unattended</a:t>
            </a:r>
          </a:p>
          <a:p>
            <a:pPr eaLnBrk="1" hangingPunct="1">
              <a:lnSpc>
                <a:spcPct val="80000"/>
              </a:lnSpc>
              <a:spcBef>
                <a:spcPct val="50000"/>
              </a:spcBef>
            </a:pPr>
            <a:r>
              <a:rPr lang="en-US" u="sng" dirty="0" smtClean="0"/>
              <a:t>Never</a:t>
            </a:r>
            <a:r>
              <a:rPr lang="en-US" dirty="0" smtClean="0"/>
              <a:t> reuse disposable sharps</a:t>
            </a:r>
          </a:p>
          <a:p>
            <a:pPr eaLnBrk="1" hangingPunct="1">
              <a:lnSpc>
                <a:spcPct val="80000"/>
              </a:lnSpc>
              <a:spcBef>
                <a:spcPct val="50000"/>
              </a:spcBef>
            </a:pPr>
            <a:r>
              <a:rPr lang="en-US" dirty="0" smtClean="0"/>
              <a:t>Dispose of all needles in a regulated, color-coded, labeled sharps container</a:t>
            </a:r>
          </a:p>
          <a:p>
            <a:pPr eaLnBrk="1" hangingPunct="1">
              <a:lnSpc>
                <a:spcPct val="80000"/>
              </a:lnSpc>
              <a:spcBef>
                <a:spcPct val="50000"/>
              </a:spcBef>
            </a:pPr>
            <a:r>
              <a:rPr lang="en-US" dirty="0" smtClean="0"/>
              <a:t>Sharps containers should be changed when</a:t>
            </a:r>
            <a:r>
              <a:rPr lang="en-US" dirty="0" smtClean="0">
                <a:solidFill>
                  <a:srgbClr val="FF0000"/>
                </a:solidFill>
              </a:rPr>
              <a:t> </a:t>
            </a:r>
            <a:r>
              <a:rPr lang="en-US" dirty="0" smtClean="0"/>
              <a:t>1/2-3/4</a:t>
            </a:r>
            <a:r>
              <a:rPr lang="en-US" dirty="0" smtClean="0">
                <a:solidFill>
                  <a:srgbClr val="FF0000"/>
                </a:solidFill>
              </a:rPr>
              <a:t> </a:t>
            </a:r>
            <a:r>
              <a:rPr lang="en-US" dirty="0" smtClean="0"/>
              <a:t>full.</a:t>
            </a:r>
          </a:p>
          <a:p>
            <a:pPr eaLnBrk="1" hangingPunct="1">
              <a:lnSpc>
                <a:spcPct val="80000"/>
              </a:lnSpc>
            </a:pPr>
            <a:endParaRPr lang="en-US" dirty="0" smtClean="0"/>
          </a:p>
        </p:txBody>
      </p:sp>
      <p:pic>
        <p:nvPicPr>
          <p:cNvPr id="20484" name="Picture 27" descr="MPj03211050000[1]"/>
          <p:cNvPicPr>
            <a:picLocks noChangeAspect="1" noChangeArrowheads="1"/>
          </p:cNvPicPr>
          <p:nvPr/>
        </p:nvPicPr>
        <p:blipFill>
          <a:blip r:embed="rId3" cstate="print"/>
          <a:srcRect/>
          <a:stretch>
            <a:fillRect/>
          </a:stretch>
        </p:blipFill>
        <p:spPr bwMode="auto">
          <a:xfrm>
            <a:off x="6477000" y="2971800"/>
            <a:ext cx="1268413" cy="1778000"/>
          </a:xfrm>
          <a:prstGeom prst="rect">
            <a:avLst/>
          </a:prstGeom>
          <a:noFill/>
          <a:ln w="9525">
            <a:noFill/>
            <a:miter lim="800000"/>
            <a:headEnd/>
            <a:tailEnd/>
          </a:ln>
        </p:spPr>
      </p:pic>
      <p:pic>
        <p:nvPicPr>
          <p:cNvPr id="20485" name="Picture 29" descr="MPj03143640000[1]"/>
          <p:cNvPicPr>
            <a:picLocks noChangeAspect="1" noChangeArrowheads="1"/>
          </p:cNvPicPr>
          <p:nvPr/>
        </p:nvPicPr>
        <p:blipFill>
          <a:blip r:embed="rId4" cstate="print"/>
          <a:srcRect/>
          <a:stretch>
            <a:fillRect/>
          </a:stretch>
        </p:blipFill>
        <p:spPr bwMode="auto">
          <a:xfrm>
            <a:off x="7999413" y="2995613"/>
            <a:ext cx="992187" cy="1716087"/>
          </a:xfrm>
          <a:prstGeom prst="rect">
            <a:avLst/>
          </a:prstGeom>
          <a:noFill/>
          <a:ln w="9525">
            <a:noFill/>
            <a:miter lim="800000"/>
            <a:headEnd/>
            <a:tailEnd/>
          </a:ln>
        </p:spPr>
      </p:pic>
      <p:pic>
        <p:nvPicPr>
          <p:cNvPr id="20486" name="Picture 30" descr="tyco_worldwide_health_safety-needle_lg"/>
          <p:cNvPicPr>
            <a:picLocks noChangeAspect="1" noChangeArrowheads="1"/>
          </p:cNvPicPr>
          <p:nvPr/>
        </p:nvPicPr>
        <p:blipFill>
          <a:blip r:embed="rId5" cstate="print"/>
          <a:srcRect/>
          <a:stretch>
            <a:fillRect/>
          </a:stretch>
        </p:blipFill>
        <p:spPr bwMode="auto">
          <a:xfrm>
            <a:off x="6754813" y="4673600"/>
            <a:ext cx="1766887" cy="1355725"/>
          </a:xfrm>
          <a:prstGeom prst="rect">
            <a:avLst/>
          </a:prstGeom>
          <a:noFill/>
          <a:ln w="9525">
            <a:noFill/>
            <a:miter lim="800000"/>
            <a:headEnd/>
            <a:tailEnd/>
          </a:ln>
        </p:spPr>
      </p:pic>
      <p:pic>
        <p:nvPicPr>
          <p:cNvPr id="20487" name="Picture 31" descr="vaccine"/>
          <p:cNvPicPr>
            <a:picLocks noChangeAspect="1" noChangeArrowheads="1"/>
          </p:cNvPicPr>
          <p:nvPr/>
        </p:nvPicPr>
        <p:blipFill>
          <a:blip r:embed="rId6" cstate="print"/>
          <a:srcRect/>
          <a:stretch>
            <a:fillRect/>
          </a:stretch>
        </p:blipFill>
        <p:spPr bwMode="auto">
          <a:xfrm>
            <a:off x="7286625" y="1752600"/>
            <a:ext cx="1447800" cy="1570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0"/>
            <a:ext cx="8229600" cy="1066800"/>
          </a:xfrm>
        </p:spPr>
        <p:txBody>
          <a:bodyPr/>
          <a:lstStyle/>
          <a:p>
            <a:r>
              <a:rPr lang="en-US" dirty="0" smtClean="0"/>
              <a:t>Objectives</a:t>
            </a:r>
            <a:endParaRPr lang="en-US" dirty="0"/>
          </a:p>
        </p:txBody>
      </p:sp>
      <p:sp>
        <p:nvSpPr>
          <p:cNvPr id="5" name="Content Placeholder 4"/>
          <p:cNvSpPr>
            <a:spLocks noGrp="1"/>
          </p:cNvSpPr>
          <p:nvPr>
            <p:ph idx="1"/>
          </p:nvPr>
        </p:nvSpPr>
        <p:spPr>
          <a:xfrm>
            <a:off x="381000" y="1752600"/>
            <a:ext cx="8458200" cy="5105400"/>
          </a:xfrm>
        </p:spPr>
        <p:txBody>
          <a:bodyPr>
            <a:normAutofit/>
          </a:bodyPr>
          <a:lstStyle/>
          <a:p>
            <a:pPr>
              <a:buFont typeface="Wingdings" pitchFamily="2" charset="2"/>
              <a:buChar char="§"/>
            </a:pPr>
            <a:r>
              <a:rPr lang="en-US" dirty="0" smtClean="0"/>
              <a:t>Review standard and transmission-based precautions</a:t>
            </a:r>
          </a:p>
          <a:p>
            <a:pPr lvl="1">
              <a:buFont typeface="Wingdings" pitchFamily="2" charset="2"/>
              <a:buChar char="§"/>
            </a:pPr>
            <a:r>
              <a:rPr lang="en-US" dirty="0" smtClean="0"/>
              <a:t>Discuss hand hygiene strategies and how to measure compliance</a:t>
            </a:r>
          </a:p>
          <a:p>
            <a:pPr lvl="1">
              <a:buFont typeface="Wingdings" pitchFamily="2" charset="2"/>
              <a:buChar char="§"/>
            </a:pPr>
            <a:r>
              <a:rPr lang="en-US" dirty="0" smtClean="0"/>
              <a:t>Review respiratory etiquette and safe injection practices</a:t>
            </a:r>
          </a:p>
          <a:p>
            <a:pPr>
              <a:buFont typeface="Wingdings" pitchFamily="2" charset="2"/>
              <a:buChar char="§"/>
            </a:pPr>
            <a:r>
              <a:rPr lang="en-US" dirty="0" smtClean="0"/>
              <a:t>Review the OSHA Bloodborne Pathogens Standard and best practices for blood glucose monitoring</a:t>
            </a:r>
          </a:p>
          <a:p>
            <a:pPr>
              <a:buFont typeface="Wingdings" pitchFamily="2" charset="2"/>
              <a:buChar char="§"/>
            </a:pPr>
            <a:r>
              <a:rPr lang="en-US" dirty="0" smtClean="0"/>
              <a:t>Discuss the role of environmental cleaning in infection prevention and how to measure compliance</a:t>
            </a:r>
          </a:p>
          <a:p>
            <a:pPr>
              <a:buFont typeface="Wingdings" pitchFamily="2" charset="2"/>
              <a:buChar char="§"/>
            </a:pPr>
            <a:r>
              <a:rPr lang="en-US" dirty="0" smtClean="0"/>
              <a:t>Describe the importance of vaccination</a:t>
            </a:r>
          </a:p>
        </p:txBody>
      </p:sp>
      <p:sp>
        <p:nvSpPr>
          <p:cNvPr id="6" name="Slide Number Placeholder 5"/>
          <p:cNvSpPr>
            <a:spLocks noGrp="1"/>
          </p:cNvSpPr>
          <p:nvPr>
            <p:ph type="sldNum" sz="quarter" idx="12"/>
          </p:nvPr>
        </p:nvSpPr>
        <p:spPr/>
        <p:txBody>
          <a:bodyPr/>
          <a:lstStyle/>
          <a:p>
            <a:fld id="{076DF390-3244-4CE9-9A35-27BFEC8725EE}"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762000"/>
            <a:ext cx="8229600" cy="1069848"/>
          </a:xfrm>
          <a:effectLst>
            <a:glow rad="63500">
              <a:schemeClr val="accent6">
                <a:satMod val="175000"/>
                <a:alpha val="40000"/>
              </a:schemeClr>
            </a:glow>
          </a:effectLst>
          <a:scene3d>
            <a:camera prst="orthographicFront"/>
            <a:lightRig rig="threePt" dir="t"/>
          </a:scene3d>
          <a:sp3d>
            <a:bevelT/>
          </a:sp3d>
        </p:spPr>
        <p:txBody>
          <a:bodyPr>
            <a:normAutofit/>
          </a:bodyPr>
          <a:lstStyle/>
          <a:p>
            <a:r>
              <a:rPr lang="en-US" dirty="0" smtClean="0"/>
              <a:t>Respiratory Hygiene/ Cough Etiquette</a:t>
            </a:r>
            <a:endParaRPr lang="en-US"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20</a:t>
            </a:fld>
            <a:endParaRPr lang="en-US"/>
          </a:p>
        </p:txBody>
      </p:sp>
      <p:pic>
        <p:nvPicPr>
          <p:cNvPr id="5123" name="Picture 3" descr="C:\Documents and Settings\ec2742\Local Settings\Temporary Internet Files\Content.IE5\4V678R0G\MC900360994[1].wmf"/>
          <p:cNvPicPr>
            <a:picLocks noChangeAspect="1" noChangeArrowheads="1"/>
          </p:cNvPicPr>
          <p:nvPr/>
        </p:nvPicPr>
        <p:blipFill>
          <a:blip r:embed="rId3" cstate="print"/>
          <a:srcRect/>
          <a:stretch>
            <a:fillRect/>
          </a:stretch>
        </p:blipFill>
        <p:spPr bwMode="auto">
          <a:xfrm>
            <a:off x="533400" y="2133600"/>
            <a:ext cx="2152255" cy="2438400"/>
          </a:xfrm>
          <a:prstGeom prst="rect">
            <a:avLst/>
          </a:prstGeom>
          <a:noFill/>
        </p:spPr>
      </p:pic>
      <p:sp>
        <p:nvSpPr>
          <p:cNvPr id="11" name="TextBox 10"/>
          <p:cNvSpPr txBox="1"/>
          <p:nvPr/>
        </p:nvSpPr>
        <p:spPr>
          <a:xfrm>
            <a:off x="2895600" y="1752600"/>
            <a:ext cx="6019800" cy="4154984"/>
          </a:xfrm>
          <a:prstGeom prst="rect">
            <a:avLst/>
          </a:prstGeom>
          <a:solidFill>
            <a:schemeClr val="accent4">
              <a:lumMod val="60000"/>
              <a:lumOff val="40000"/>
            </a:schemeClr>
          </a:solidFill>
        </p:spPr>
        <p:txBody>
          <a:bodyPr wrap="square" rtlCol="0">
            <a:spAutoFit/>
          </a:bodyPr>
          <a:lstStyle/>
          <a:p>
            <a:r>
              <a:rPr lang="en-US" sz="2400" dirty="0" smtClean="0"/>
              <a:t>Is used to decrease the transmission of respiratory illness such as influenza &amp; colds by:</a:t>
            </a:r>
          </a:p>
          <a:p>
            <a:pPr marL="342900" indent="-342900">
              <a:buFont typeface="+mj-lt"/>
              <a:buAutoNum type="arabicPeriod"/>
            </a:pPr>
            <a:r>
              <a:rPr lang="en-US" sz="2400" dirty="0" smtClean="0"/>
              <a:t>Education regarding how respiratory illnesses spread and prevention practices including how to “cover your cough” and proper hand hygiene methods</a:t>
            </a:r>
          </a:p>
          <a:p>
            <a:pPr marL="342900" indent="-342900">
              <a:buFont typeface="+mj-lt"/>
              <a:buAutoNum type="arabicPeriod"/>
            </a:pPr>
            <a:r>
              <a:rPr lang="en-US" sz="2400" dirty="0" smtClean="0"/>
              <a:t>Availability and use of tissues and hand hygiene products</a:t>
            </a:r>
          </a:p>
          <a:p>
            <a:pPr marL="342900" indent="-342900">
              <a:buFont typeface="+mj-lt"/>
              <a:buAutoNum type="arabicPeriod"/>
            </a:pPr>
            <a:r>
              <a:rPr lang="en-US" sz="2400" dirty="0" smtClean="0"/>
              <a:t>Use of mask for person who is coughing</a:t>
            </a:r>
          </a:p>
          <a:p>
            <a:pPr marL="342900" indent="-342900">
              <a:buFont typeface="+mj-lt"/>
              <a:buAutoNum type="arabicPeriod"/>
            </a:pPr>
            <a:r>
              <a:rPr lang="en-US" sz="2400" dirty="0" smtClean="0"/>
              <a:t>Spatial separation of the person with a respiratory illness</a:t>
            </a:r>
            <a:endParaRPr lang="en-US"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DF390-3244-4CE9-9A35-27BFEC8725EE}" type="slidenum">
              <a:rPr lang="en-US" smtClean="0"/>
              <a:pPr/>
              <a:t>21</a:t>
            </a:fld>
            <a:endParaRPr lang="en-US"/>
          </a:p>
        </p:txBody>
      </p:sp>
      <p:graphicFrame>
        <p:nvGraphicFramePr>
          <p:cNvPr id="3074" name="Object 2"/>
          <p:cNvGraphicFramePr>
            <a:graphicFrameLocks noChangeAspect="1"/>
          </p:cNvGraphicFramePr>
          <p:nvPr/>
        </p:nvGraphicFramePr>
        <p:xfrm>
          <a:off x="609600" y="1138237"/>
          <a:ext cx="3255962" cy="5033371"/>
        </p:xfrm>
        <a:graphic>
          <a:graphicData uri="http://schemas.openxmlformats.org/presentationml/2006/ole">
            <p:oleObj spid="_x0000_s3074" name="Acrobat Document" r:id="rId4" imgW="7543800" imgH="11658600" progId="AcroExch.Document.7">
              <p:embed/>
            </p:oleObj>
          </a:graphicData>
        </a:graphic>
      </p:graphicFrame>
      <p:graphicFrame>
        <p:nvGraphicFramePr>
          <p:cNvPr id="3076" name="Object 4"/>
          <p:cNvGraphicFramePr>
            <a:graphicFrameLocks noChangeAspect="1"/>
          </p:cNvGraphicFramePr>
          <p:nvPr/>
        </p:nvGraphicFramePr>
        <p:xfrm>
          <a:off x="4419600" y="1905000"/>
          <a:ext cx="4219260" cy="3557179"/>
        </p:xfrm>
        <a:graphic>
          <a:graphicData uri="http://schemas.openxmlformats.org/presentationml/2006/ole">
            <p:oleObj spid="_x0000_s3076" name="Acrobat Document" r:id="rId5" imgW="6677025" imgH="5629275" progId="AcroExch.Document.7">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762000"/>
          </a:xfrm>
          <a:effectLst/>
        </p:spPr>
        <p:txBody>
          <a:bodyPr/>
          <a:lstStyle/>
          <a:p>
            <a:r>
              <a:rPr lang="en-US" dirty="0" smtClean="0"/>
              <a:t>Contact Precautions</a:t>
            </a:r>
            <a:endParaRPr lang="en-US" dirty="0"/>
          </a:p>
        </p:txBody>
      </p:sp>
      <p:sp>
        <p:nvSpPr>
          <p:cNvPr id="3" name="Content Placeholder 2"/>
          <p:cNvSpPr>
            <a:spLocks noGrp="1"/>
          </p:cNvSpPr>
          <p:nvPr>
            <p:ph idx="1"/>
          </p:nvPr>
        </p:nvSpPr>
        <p:spPr>
          <a:xfrm>
            <a:off x="228600" y="1371600"/>
            <a:ext cx="8610600" cy="5486400"/>
          </a:xfrm>
        </p:spPr>
        <p:txBody>
          <a:bodyPr>
            <a:normAutofit fontScale="92500" lnSpcReduction="20000"/>
          </a:bodyPr>
          <a:lstStyle/>
          <a:p>
            <a:pPr>
              <a:buFont typeface="Wingdings" pitchFamily="2" charset="2"/>
              <a:buChar char="§"/>
            </a:pPr>
            <a:r>
              <a:rPr lang="en-US" dirty="0" smtClean="0"/>
              <a:t>Are used </a:t>
            </a:r>
            <a:r>
              <a:rPr lang="en-US" u="sng" dirty="0" smtClean="0"/>
              <a:t>in addition to standard precautions </a:t>
            </a:r>
          </a:p>
          <a:p>
            <a:pPr>
              <a:buNone/>
            </a:pPr>
            <a:endParaRPr lang="en-US" sz="1300" dirty="0" smtClean="0"/>
          </a:p>
          <a:p>
            <a:pPr>
              <a:buFont typeface="Wingdings" pitchFamily="2" charset="2"/>
              <a:buChar char="§"/>
            </a:pPr>
            <a:r>
              <a:rPr lang="en-US" dirty="0" smtClean="0"/>
              <a:t>Designed to reduce the risk of transmission of microorganisms by direct or indirect contact</a:t>
            </a:r>
          </a:p>
          <a:p>
            <a:pPr lvl="1">
              <a:buFont typeface="Wingdings" pitchFamily="2" charset="2"/>
              <a:buChar char="§"/>
            </a:pPr>
            <a:r>
              <a:rPr lang="en-US" dirty="0" smtClean="0"/>
              <a:t>Examples: </a:t>
            </a:r>
            <a:r>
              <a:rPr lang="en-US" i="1" dirty="0" smtClean="0"/>
              <a:t>Clostridium difficile</a:t>
            </a:r>
            <a:r>
              <a:rPr lang="en-US" dirty="0" smtClean="0"/>
              <a:t>, scabies, multidrug-resistant organisms</a:t>
            </a:r>
            <a:endParaRPr lang="en-US" i="1" dirty="0" smtClean="0"/>
          </a:p>
          <a:p>
            <a:pPr>
              <a:buFont typeface="Wingdings" pitchFamily="2" charset="2"/>
              <a:buChar char="§"/>
            </a:pPr>
            <a:endParaRPr lang="en-US" sz="1400" dirty="0" smtClean="0"/>
          </a:p>
          <a:p>
            <a:pPr>
              <a:buFont typeface="Wingdings" pitchFamily="2" charset="2"/>
              <a:buChar char="§"/>
            </a:pPr>
            <a:r>
              <a:rPr lang="en-US" dirty="0" smtClean="0"/>
              <a:t>Utilize wearing of </a:t>
            </a:r>
            <a:r>
              <a:rPr lang="en-US" b="1" dirty="0" smtClean="0"/>
              <a:t>gown and gloves</a:t>
            </a:r>
            <a:r>
              <a:rPr lang="en-US" dirty="0" smtClean="0"/>
              <a:t> for all activities that may involve </a:t>
            </a:r>
            <a:r>
              <a:rPr lang="en-US" u="sng" dirty="0" smtClean="0"/>
              <a:t>contact with the patient or potentially contaminated areas/objects in the patient’s environment</a:t>
            </a:r>
          </a:p>
          <a:p>
            <a:pPr>
              <a:buNone/>
            </a:pPr>
            <a:endParaRPr lang="en-US" sz="1400" u="sng" dirty="0" smtClean="0"/>
          </a:p>
          <a:p>
            <a:pPr>
              <a:buFont typeface="Wingdings" pitchFamily="2" charset="2"/>
              <a:buChar char="§"/>
            </a:pPr>
            <a:r>
              <a:rPr lang="en-US" dirty="0" smtClean="0"/>
              <a:t>Dedicate use of noncritical care equipment (e.g., blood pressure cuffs) to a single patient or use single-use disposable noncritical care equipment</a:t>
            </a:r>
          </a:p>
          <a:p>
            <a:pPr>
              <a:buNone/>
            </a:pPr>
            <a:endParaRPr lang="en-US" sz="1400" dirty="0" smtClean="0"/>
          </a:p>
          <a:p>
            <a:pPr>
              <a:buFont typeface="Wingdings" pitchFamily="2" charset="2"/>
              <a:buChar char="§"/>
            </a:pPr>
            <a:r>
              <a:rPr lang="en-US" dirty="0" smtClean="0"/>
              <a:t>Recommend private room or </a:t>
            </a:r>
            <a:r>
              <a:rPr lang="en-US" dirty="0" err="1" smtClean="0"/>
              <a:t>cohorting</a:t>
            </a:r>
            <a:r>
              <a:rPr lang="en-US" dirty="0" smtClean="0"/>
              <a:t> of patients with same bacteria or virus</a:t>
            </a:r>
          </a:p>
          <a:p>
            <a:pPr>
              <a:buFont typeface="Wingdings" pitchFamily="2" charset="2"/>
              <a:buChar char="§"/>
            </a:pP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Slide Number Placeholder 19"/>
          <p:cNvSpPr>
            <a:spLocks noGrp="1"/>
          </p:cNvSpPr>
          <p:nvPr>
            <p:ph type="sldNum" sz="quarter" idx="12"/>
          </p:nvPr>
        </p:nvSpPr>
        <p:spPr/>
        <p:txBody>
          <a:bodyPr/>
          <a:lstStyle/>
          <a:p>
            <a:fld id="{076DF390-3244-4CE9-9A35-27BFEC8725EE}" type="slidenum">
              <a:rPr lang="en-US" smtClean="0"/>
              <a:pPr/>
              <a:t>23</a:t>
            </a:fld>
            <a:endParaRPr lang="en-US"/>
          </a:p>
        </p:txBody>
      </p:sp>
      <p:graphicFrame>
        <p:nvGraphicFramePr>
          <p:cNvPr id="273409" name="Object 1"/>
          <p:cNvGraphicFramePr>
            <a:graphicFrameLocks noChangeAspect="1"/>
          </p:cNvGraphicFramePr>
          <p:nvPr/>
        </p:nvGraphicFramePr>
        <p:xfrm>
          <a:off x="4953000" y="914400"/>
          <a:ext cx="3673475" cy="4754346"/>
        </p:xfrm>
        <a:graphic>
          <a:graphicData uri="http://schemas.openxmlformats.org/presentationml/2006/ole">
            <p:oleObj spid="_x0000_s273409" name="Acrobat Document" r:id="rId4" imgW="5829300" imgH="7543800" progId="AcroExch.Document.7">
              <p:embed/>
            </p:oleObj>
          </a:graphicData>
        </a:graphic>
      </p:graphicFrame>
      <p:graphicFrame>
        <p:nvGraphicFramePr>
          <p:cNvPr id="273410" name="Object 2"/>
          <p:cNvGraphicFramePr>
            <a:graphicFrameLocks noChangeAspect="1"/>
          </p:cNvGraphicFramePr>
          <p:nvPr/>
        </p:nvGraphicFramePr>
        <p:xfrm>
          <a:off x="381000" y="1396539"/>
          <a:ext cx="3886200" cy="5029662"/>
        </p:xfrm>
        <a:graphic>
          <a:graphicData uri="http://schemas.openxmlformats.org/presentationml/2006/ole">
            <p:oleObj spid="_x0000_s273410" name="Acrobat Document" r:id="rId5" imgW="5829300" imgH="7543800" progId="AcroExch.Document.7">
              <p:embed/>
            </p:oleObj>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762000"/>
          </a:xfrm>
        </p:spPr>
        <p:txBody>
          <a:bodyPr/>
          <a:lstStyle/>
          <a:p>
            <a:r>
              <a:rPr lang="en-US" dirty="0" smtClean="0"/>
              <a:t>Droplet Precautions</a:t>
            </a:r>
            <a:endParaRPr lang="en-US" dirty="0"/>
          </a:p>
        </p:txBody>
      </p:sp>
      <p:sp>
        <p:nvSpPr>
          <p:cNvPr id="7" name="Content Placeholder 6"/>
          <p:cNvSpPr>
            <a:spLocks noGrp="1"/>
          </p:cNvSpPr>
          <p:nvPr>
            <p:ph idx="1"/>
          </p:nvPr>
        </p:nvSpPr>
        <p:spPr>
          <a:xfrm>
            <a:off x="228600" y="1524000"/>
            <a:ext cx="8458200" cy="4876800"/>
          </a:xfrm>
        </p:spPr>
        <p:txBody>
          <a:bodyPr>
            <a:normAutofit lnSpcReduction="10000"/>
          </a:bodyPr>
          <a:lstStyle/>
          <a:p>
            <a:r>
              <a:rPr lang="en-US" sz="2400" dirty="0" smtClean="0"/>
              <a:t>Are used </a:t>
            </a:r>
            <a:r>
              <a:rPr lang="en-US" sz="2400" u="sng" dirty="0" smtClean="0"/>
              <a:t>in addition to standard precautions</a:t>
            </a:r>
            <a:r>
              <a:rPr lang="en-US" sz="2400" dirty="0" smtClean="0"/>
              <a:t>.</a:t>
            </a:r>
          </a:p>
          <a:p>
            <a:endParaRPr lang="en-US" sz="2400" dirty="0" smtClean="0"/>
          </a:p>
          <a:p>
            <a:r>
              <a:rPr lang="en-US" sz="2400" dirty="0" smtClean="0"/>
              <a:t>Used for illnesses that can be spread to others by speaking, sneezing, or coughing.</a:t>
            </a:r>
          </a:p>
          <a:p>
            <a:pPr lvl="1"/>
            <a:r>
              <a:rPr lang="en-US" dirty="0" smtClean="0"/>
              <a:t>Examples: influenza, the common cold </a:t>
            </a:r>
          </a:p>
          <a:p>
            <a:pPr lvl="1"/>
            <a:endParaRPr lang="en-US" dirty="0" smtClean="0"/>
          </a:p>
          <a:p>
            <a:r>
              <a:rPr lang="en-US" sz="2400" dirty="0" smtClean="0"/>
              <a:t>These germs may through the air for approximately 3-6 feet and can be breathed into the nose or mouth of another person.</a:t>
            </a:r>
          </a:p>
          <a:p>
            <a:endParaRPr lang="en-US" sz="2400" dirty="0" smtClean="0"/>
          </a:p>
          <a:p>
            <a:r>
              <a:rPr lang="en-US" sz="2400" dirty="0" smtClean="0"/>
              <a:t>A </a:t>
            </a:r>
            <a:r>
              <a:rPr lang="en-US" sz="2400" b="1" dirty="0" smtClean="0"/>
              <a:t>mask </a:t>
            </a:r>
            <a:r>
              <a:rPr lang="en-US" sz="2400" dirty="0" smtClean="0"/>
              <a:t>is used by staff or visitors upon entering the room of a patient on droplet precautions.</a:t>
            </a:r>
          </a:p>
          <a:p>
            <a:endParaRPr lang="en-US" sz="2400" dirty="0" smtClean="0"/>
          </a:p>
          <a:p>
            <a:r>
              <a:rPr lang="en-US" sz="2400" dirty="0" smtClean="0"/>
              <a:t>Hand hygiene is </a:t>
            </a:r>
            <a:r>
              <a:rPr lang="en-US" sz="2400" u="sng" dirty="0" smtClean="0"/>
              <a:t>essential</a:t>
            </a:r>
            <a:r>
              <a:rPr lang="en-US" sz="2400" dirty="0" smtClean="0"/>
              <a:t> to avoid the spreading of germs.</a:t>
            </a:r>
            <a:endParaRPr lang="en-US" sz="2400"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76DF390-3244-4CE9-9A35-27BFEC8725EE}" type="slidenum">
              <a:rPr lang="en-US" smtClean="0"/>
              <a:pPr/>
              <a:t>25</a:t>
            </a:fld>
            <a:endParaRPr lang="en-US"/>
          </a:p>
        </p:txBody>
      </p:sp>
      <p:graphicFrame>
        <p:nvGraphicFramePr>
          <p:cNvPr id="192515" name="Object 3"/>
          <p:cNvGraphicFramePr>
            <a:graphicFrameLocks noChangeAspect="1"/>
          </p:cNvGraphicFramePr>
          <p:nvPr/>
        </p:nvGraphicFramePr>
        <p:xfrm>
          <a:off x="2667000" y="990600"/>
          <a:ext cx="4084637" cy="5286487"/>
        </p:xfrm>
        <a:graphic>
          <a:graphicData uri="http://schemas.openxmlformats.org/presentationml/2006/ole">
            <p:oleObj spid="_x0000_s192515" name="Acrobat Document" r:id="rId4" imgW="5829300" imgH="7543800" progId="AcroExch.Document.7">
              <p:embed/>
            </p:oleObj>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838200"/>
          </a:xfrm>
        </p:spPr>
        <p:txBody>
          <a:bodyPr/>
          <a:lstStyle/>
          <a:p>
            <a:r>
              <a:rPr lang="en-US" dirty="0" smtClean="0"/>
              <a:t>Airborne Precautions</a:t>
            </a:r>
            <a:endParaRPr lang="en-US" dirty="0"/>
          </a:p>
        </p:txBody>
      </p:sp>
      <p:sp>
        <p:nvSpPr>
          <p:cNvPr id="3" name="Content Placeholder 2"/>
          <p:cNvSpPr>
            <a:spLocks noGrp="1"/>
          </p:cNvSpPr>
          <p:nvPr>
            <p:ph idx="1"/>
          </p:nvPr>
        </p:nvSpPr>
        <p:spPr>
          <a:xfrm>
            <a:off x="457200" y="1752600"/>
            <a:ext cx="8229600" cy="4648200"/>
          </a:xfrm>
        </p:spPr>
        <p:txBody>
          <a:bodyPr>
            <a:normAutofit fontScale="92500" lnSpcReduction="10000"/>
          </a:bodyPr>
          <a:lstStyle/>
          <a:p>
            <a:r>
              <a:rPr lang="en-US" dirty="0" smtClean="0"/>
              <a:t>Are used </a:t>
            </a:r>
            <a:r>
              <a:rPr lang="en-US" u="sng" dirty="0" smtClean="0"/>
              <a:t>in addition to standard precautions</a:t>
            </a:r>
            <a:r>
              <a:rPr lang="en-US" dirty="0" smtClean="0"/>
              <a:t>.</a:t>
            </a:r>
          </a:p>
          <a:p>
            <a:endParaRPr lang="en-US" dirty="0" smtClean="0"/>
          </a:p>
          <a:p>
            <a:r>
              <a:rPr lang="en-US" dirty="0" smtClean="0"/>
              <a:t>Used for illnesses that can be transmitted by small particles in the air.</a:t>
            </a:r>
          </a:p>
          <a:p>
            <a:pPr lvl="1"/>
            <a:r>
              <a:rPr lang="en-US" dirty="0" smtClean="0"/>
              <a:t>Example: tuberculosis</a:t>
            </a:r>
          </a:p>
          <a:p>
            <a:pPr lvl="1"/>
            <a:endParaRPr lang="en-US" dirty="0" smtClean="0"/>
          </a:p>
          <a:p>
            <a:r>
              <a:rPr lang="en-US" dirty="0" smtClean="0"/>
              <a:t>An airborne infection isolation (AII) room with negative pressure is preferred.</a:t>
            </a:r>
          </a:p>
          <a:p>
            <a:pPr lvl="1"/>
            <a:r>
              <a:rPr lang="en-US" dirty="0" smtClean="0"/>
              <a:t>If AII room not available, place in private room with door closed.</a:t>
            </a:r>
          </a:p>
          <a:p>
            <a:endParaRPr lang="en-US" dirty="0" smtClean="0"/>
          </a:p>
          <a:p>
            <a:r>
              <a:rPr lang="en-US" dirty="0" smtClean="0"/>
              <a:t>Use N95 respirator (or higher) when entering room.</a:t>
            </a:r>
          </a:p>
          <a:p>
            <a:endParaRPr lang="en-US" dirty="0" smtClean="0"/>
          </a:p>
          <a:p>
            <a:endParaRPr lang="en-US" dirty="0" smtClean="0"/>
          </a:p>
          <a:p>
            <a:pPr>
              <a:buNone/>
            </a:pP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lstStyle/>
          <a:p>
            <a:r>
              <a:rPr lang="en-US" dirty="0" smtClean="0"/>
              <a:t>Cleaning of the Environment</a:t>
            </a:r>
            <a:endParaRPr lang="en-US" dirty="0"/>
          </a:p>
        </p:txBody>
      </p:sp>
      <p:sp>
        <p:nvSpPr>
          <p:cNvPr id="3" name="Content Placeholder 2"/>
          <p:cNvSpPr>
            <a:spLocks noGrp="1"/>
          </p:cNvSpPr>
          <p:nvPr>
            <p:ph idx="1"/>
          </p:nvPr>
        </p:nvSpPr>
        <p:spPr>
          <a:xfrm>
            <a:off x="381000" y="1600200"/>
            <a:ext cx="7848600" cy="4800600"/>
          </a:xfrm>
        </p:spPr>
        <p:txBody>
          <a:bodyPr>
            <a:normAutofit/>
          </a:bodyPr>
          <a:lstStyle/>
          <a:p>
            <a:pPr>
              <a:buNone/>
            </a:pPr>
            <a:r>
              <a:rPr lang="en-US" dirty="0" smtClean="0"/>
              <a:t>Our environment contains </a:t>
            </a:r>
          </a:p>
          <a:p>
            <a:pPr>
              <a:buNone/>
            </a:pPr>
            <a:r>
              <a:rPr lang="en-US" dirty="0" smtClean="0"/>
              <a:t>microorganisms that can </a:t>
            </a:r>
          </a:p>
          <a:p>
            <a:pPr>
              <a:buNone/>
            </a:pPr>
            <a:r>
              <a:rPr lang="en-US" dirty="0" smtClean="0"/>
              <a:t>cause infection. </a:t>
            </a:r>
          </a:p>
          <a:p>
            <a:pPr>
              <a:buNone/>
            </a:pPr>
            <a:endParaRPr lang="en-US" dirty="0" smtClean="0"/>
          </a:p>
          <a:p>
            <a:pPr>
              <a:buNone/>
            </a:pPr>
            <a:endParaRPr lang="en-US" dirty="0" smtClean="0"/>
          </a:p>
          <a:p>
            <a:pPr>
              <a:buNone/>
            </a:pPr>
            <a:r>
              <a:rPr lang="en-US" dirty="0" smtClean="0"/>
              <a:t>					Cleaning and disinfecting 				surfaces and objects such 				as medical equipment can 				decrease the spread of 					these 	organisms to people.</a:t>
            </a: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27</a:t>
            </a:fld>
            <a:endParaRPr lang="en-US"/>
          </a:p>
        </p:txBody>
      </p:sp>
      <p:pic>
        <p:nvPicPr>
          <p:cNvPr id="6" name="Picture 2" descr="C:\Documents and Settings\okj37455\Local Settings\Temporary Internet Files\Content.IE5\CLU7CL2B\MP900439278[1].jpg"/>
          <p:cNvPicPr>
            <a:picLocks noChangeAspect="1" noChangeArrowheads="1"/>
          </p:cNvPicPr>
          <p:nvPr/>
        </p:nvPicPr>
        <p:blipFill>
          <a:blip r:embed="rId3" cstate="print"/>
          <a:srcRect/>
          <a:stretch>
            <a:fillRect/>
          </a:stretch>
        </p:blipFill>
        <p:spPr bwMode="auto">
          <a:xfrm>
            <a:off x="381001" y="3936854"/>
            <a:ext cx="3124200" cy="2076849"/>
          </a:xfrm>
          <a:prstGeom prst="rect">
            <a:avLst/>
          </a:prstGeom>
          <a:noFill/>
        </p:spPr>
      </p:pic>
      <p:pic>
        <p:nvPicPr>
          <p:cNvPr id="187393" name="Picture 1" descr="C:\Documents and Settings\okj37455\Local Settings\Temporary Internet Files\Content.IE5\ODUF89MJ\MC900438738[1].jpg"/>
          <p:cNvPicPr>
            <a:picLocks noChangeAspect="1" noChangeArrowheads="1"/>
          </p:cNvPicPr>
          <p:nvPr/>
        </p:nvPicPr>
        <p:blipFill>
          <a:blip r:embed="rId4" cstate="print"/>
          <a:srcRect/>
          <a:stretch>
            <a:fillRect/>
          </a:stretch>
        </p:blipFill>
        <p:spPr bwMode="auto">
          <a:xfrm>
            <a:off x="5181600" y="1600200"/>
            <a:ext cx="2514600" cy="1885950"/>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1066800"/>
          </a:xfrm>
        </p:spPr>
        <p:txBody>
          <a:bodyPr/>
          <a:lstStyle/>
          <a:p>
            <a:r>
              <a:rPr lang="en-US" dirty="0" smtClean="0"/>
              <a:t>Common Terms</a:t>
            </a:r>
            <a:endParaRPr lang="en-US" dirty="0"/>
          </a:p>
        </p:txBody>
      </p:sp>
      <p:sp>
        <p:nvSpPr>
          <p:cNvPr id="3" name="Content Placeholder 2"/>
          <p:cNvSpPr>
            <a:spLocks noGrp="1"/>
          </p:cNvSpPr>
          <p:nvPr>
            <p:ph idx="1"/>
          </p:nvPr>
        </p:nvSpPr>
        <p:spPr>
          <a:xfrm>
            <a:off x="457200" y="1752600"/>
            <a:ext cx="8229600" cy="4821936"/>
          </a:xfrm>
        </p:spPr>
        <p:txBody>
          <a:bodyPr/>
          <a:lstStyle/>
          <a:p>
            <a:pPr>
              <a:buFont typeface="Arial" charset="0"/>
              <a:buChar char="•"/>
            </a:pPr>
            <a:r>
              <a:rPr lang="en-US" b="1" dirty="0" smtClean="0">
                <a:cs typeface="Times New Roman" pitchFamily="80" charset="0"/>
              </a:rPr>
              <a:t>Clean</a:t>
            </a:r>
            <a:r>
              <a:rPr lang="en-US" dirty="0" smtClean="0">
                <a:cs typeface="Times New Roman" pitchFamily="80" charset="0"/>
              </a:rPr>
              <a:t> = remove all visible dust, soil, and any other foreign material</a:t>
            </a:r>
          </a:p>
          <a:p>
            <a:pPr>
              <a:buFont typeface="Arial" charset="0"/>
              <a:buChar char="•"/>
            </a:pPr>
            <a:r>
              <a:rPr lang="en-US" b="1" dirty="0" smtClean="0">
                <a:cs typeface="Times New Roman" pitchFamily="80" charset="0"/>
              </a:rPr>
              <a:t>Decontaminate</a:t>
            </a:r>
            <a:r>
              <a:rPr lang="en-US" dirty="0" smtClean="0">
                <a:cs typeface="Times New Roman" pitchFamily="80" charset="0"/>
              </a:rPr>
              <a:t> = remove disease-producing microbes to make safe for handling</a:t>
            </a:r>
          </a:p>
          <a:p>
            <a:pPr>
              <a:buFont typeface="Arial" charset="0"/>
              <a:buChar char="•"/>
            </a:pPr>
            <a:r>
              <a:rPr lang="en-US" b="1" dirty="0" smtClean="0">
                <a:cs typeface="Times New Roman" pitchFamily="80" charset="0"/>
              </a:rPr>
              <a:t>Disinfect</a:t>
            </a:r>
            <a:r>
              <a:rPr lang="en-US" dirty="0" smtClean="0">
                <a:cs typeface="Times New Roman" pitchFamily="80" charset="0"/>
              </a:rPr>
              <a:t>= kill or destroy nearly all disease-producing organisms, except spores using a chemical or physical agent</a:t>
            </a:r>
          </a:p>
          <a:p>
            <a:r>
              <a:rPr lang="en-US" b="1" dirty="0" smtClean="0"/>
              <a:t>Sterilize</a:t>
            </a:r>
            <a:r>
              <a:rPr lang="en-US" dirty="0" smtClean="0"/>
              <a:t> = destroy microorganisms </a:t>
            </a:r>
            <a:r>
              <a:rPr lang="en-US" u="sng" dirty="0" smtClean="0"/>
              <a:t>and</a:t>
            </a:r>
            <a:r>
              <a:rPr lang="en-US" dirty="0" smtClean="0"/>
              <a:t> spores</a:t>
            </a:r>
          </a:p>
          <a:p>
            <a:endParaRPr lang="en-US" dirty="0">
              <a:solidFill>
                <a:srgbClr val="002060"/>
              </a:solidFill>
            </a:endParaRPr>
          </a:p>
        </p:txBody>
      </p:sp>
      <p:sp>
        <p:nvSpPr>
          <p:cNvPr id="4" name="Slide Number Placeholder 3"/>
          <p:cNvSpPr>
            <a:spLocks noGrp="1"/>
          </p:cNvSpPr>
          <p:nvPr>
            <p:ph type="sldNum" sz="quarter" idx="12"/>
          </p:nvPr>
        </p:nvSpPr>
        <p:spPr/>
        <p:txBody>
          <a:bodyPr/>
          <a:lstStyle/>
          <a:p>
            <a:fld id="{076DF390-3244-4CE9-9A35-27BFEC8725EE}" type="slidenum">
              <a:rPr lang="en-US" smtClean="0"/>
              <a:pPr/>
              <a:t>28</a:t>
            </a:fld>
            <a:endParaRPr lang="en-US"/>
          </a:p>
        </p:txBody>
      </p:sp>
      <p:sp>
        <p:nvSpPr>
          <p:cNvPr id="5" name="TextBox 4"/>
          <p:cNvSpPr txBox="1"/>
          <p:nvPr/>
        </p:nvSpPr>
        <p:spPr>
          <a:xfrm>
            <a:off x="609600" y="6096000"/>
            <a:ext cx="7848600" cy="276999"/>
          </a:xfrm>
          <a:prstGeom prst="rect">
            <a:avLst/>
          </a:prstGeom>
          <a:noFill/>
        </p:spPr>
        <p:txBody>
          <a:bodyPr wrap="square" rtlCol="0">
            <a:spAutoFit/>
          </a:bodyPr>
          <a:lstStyle/>
          <a:p>
            <a:r>
              <a:rPr lang="en-US" sz="1200" dirty="0" smtClean="0"/>
              <a:t>Adapted from the APIC, 2009 Infection Prevention Manual for Long-Term Care Facilities      </a:t>
            </a:r>
            <a:endParaRPr lang="en-US" sz="1200"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533400"/>
            <a:ext cx="8610600" cy="838200"/>
          </a:xfrm>
        </p:spPr>
        <p:txBody>
          <a:bodyPr/>
          <a:lstStyle/>
          <a:p>
            <a:r>
              <a:rPr lang="en-US" dirty="0" smtClean="0"/>
              <a:t>Breakdown of Cleaning</a:t>
            </a:r>
            <a:endParaRPr lang="en-US" dirty="0"/>
          </a:p>
        </p:txBody>
      </p:sp>
      <p:sp>
        <p:nvSpPr>
          <p:cNvPr id="3" name="Content Placeholder 2"/>
          <p:cNvSpPr>
            <a:spLocks noGrp="1"/>
          </p:cNvSpPr>
          <p:nvPr>
            <p:ph sz="half" idx="1"/>
          </p:nvPr>
        </p:nvSpPr>
        <p:spPr>
          <a:xfrm>
            <a:off x="304800" y="1600200"/>
            <a:ext cx="7315200" cy="5022787"/>
          </a:xfrm>
        </p:spPr>
        <p:txBody>
          <a:bodyPr>
            <a:normAutofit lnSpcReduction="10000"/>
          </a:bodyPr>
          <a:lstStyle/>
          <a:p>
            <a:r>
              <a:rPr lang="en-US" sz="2400" dirty="0" smtClean="0">
                <a:solidFill>
                  <a:srgbClr val="000000"/>
                </a:solidFill>
              </a:rPr>
              <a:t>Cleaning is the physical removal of all visible soil and other foreig</a:t>
            </a:r>
            <a:r>
              <a:rPr lang="en-US" sz="2400" dirty="0" smtClean="0"/>
              <a:t>n material (such as dirt, dust bunnies, and body fluids) so you can get to the microbes underneath. </a:t>
            </a:r>
            <a:r>
              <a:rPr lang="en-US" sz="2400" dirty="0" smtClean="0">
                <a:cs typeface="Times New Roman" pitchFamily="80" charset="0"/>
              </a:rPr>
              <a:t>You </a:t>
            </a:r>
            <a:r>
              <a:rPr lang="en-US" sz="2400" dirty="0" smtClean="0">
                <a:solidFill>
                  <a:srgbClr val="000000"/>
                </a:solidFill>
                <a:cs typeface="Times New Roman" pitchFamily="80" charset="0"/>
              </a:rPr>
              <a:t>can’t kill microbes if you don’t clean first.</a:t>
            </a:r>
          </a:p>
          <a:p>
            <a:endParaRPr lang="en-US" sz="2400" dirty="0" smtClean="0">
              <a:solidFill>
                <a:srgbClr val="000000"/>
              </a:solidFill>
              <a:cs typeface="Times New Roman" pitchFamily="80" charset="0"/>
            </a:endParaRPr>
          </a:p>
          <a:p>
            <a:pPr>
              <a:buFont typeface="Arial" charset="0"/>
              <a:buChar char="•"/>
            </a:pPr>
            <a:r>
              <a:rPr lang="en-US" sz="2400" dirty="0" smtClean="0">
                <a:solidFill>
                  <a:srgbClr val="000000"/>
                </a:solidFill>
                <a:cs typeface="Times New Roman" pitchFamily="80" charset="0"/>
              </a:rPr>
              <a:t>One can clean without disinfecting, but one can not disinfect without cleaning, therefore, one must clean </a:t>
            </a:r>
            <a:r>
              <a:rPr lang="en-US" sz="2400" u="sng" dirty="0" smtClean="0">
                <a:solidFill>
                  <a:srgbClr val="000000"/>
                </a:solidFill>
                <a:cs typeface="Times New Roman" pitchFamily="80" charset="0"/>
              </a:rPr>
              <a:t>first</a:t>
            </a:r>
            <a:r>
              <a:rPr lang="en-US" sz="2400" dirty="0" smtClean="0">
                <a:solidFill>
                  <a:srgbClr val="000000"/>
                </a:solidFill>
                <a:cs typeface="Times New Roman" pitchFamily="80" charset="0"/>
              </a:rPr>
              <a:t> to remove the materials.</a:t>
            </a:r>
          </a:p>
          <a:p>
            <a:pPr>
              <a:buNone/>
            </a:pPr>
            <a:endParaRPr lang="en-US" sz="2400" dirty="0" smtClean="0">
              <a:solidFill>
                <a:srgbClr val="000000"/>
              </a:solidFill>
              <a:cs typeface="Times New Roman" pitchFamily="80" charset="0"/>
            </a:endParaRPr>
          </a:p>
          <a:p>
            <a:pPr>
              <a:buFont typeface="Arial" charset="0"/>
              <a:buChar char="•"/>
            </a:pPr>
            <a:r>
              <a:rPr lang="en-US" sz="2400" dirty="0" smtClean="0">
                <a:solidFill>
                  <a:srgbClr val="000000"/>
                </a:solidFill>
                <a:cs typeface="Times New Roman" pitchFamily="80" charset="0"/>
              </a:rPr>
              <a:t>Transmission of infection may </a:t>
            </a:r>
            <a:r>
              <a:rPr lang="en-US" sz="2400" u="sng" dirty="0" smtClean="0">
                <a:solidFill>
                  <a:srgbClr val="000000"/>
                </a:solidFill>
                <a:cs typeface="Times New Roman" pitchFamily="80" charset="0"/>
              </a:rPr>
              <a:t>not </a:t>
            </a:r>
            <a:r>
              <a:rPr lang="en-US" sz="2400" dirty="0" smtClean="0">
                <a:solidFill>
                  <a:srgbClr val="000000"/>
                </a:solidFill>
                <a:cs typeface="Times New Roman" pitchFamily="80" charset="0"/>
              </a:rPr>
              <a:t>be a failure of the cleaning and disinfecting agents but rather a </a:t>
            </a:r>
            <a:r>
              <a:rPr lang="en-US" sz="2400" u="sng" dirty="0" smtClean="0">
                <a:solidFill>
                  <a:srgbClr val="000000"/>
                </a:solidFill>
                <a:cs typeface="Times New Roman" pitchFamily="80" charset="0"/>
              </a:rPr>
              <a:t>failure</a:t>
            </a:r>
            <a:r>
              <a:rPr lang="en-US" sz="2400" dirty="0" smtClean="0">
                <a:solidFill>
                  <a:srgbClr val="000000"/>
                </a:solidFill>
                <a:cs typeface="Times New Roman" pitchFamily="80" charset="0"/>
              </a:rPr>
              <a:t> to completely follow the cleaning and disinfecting process.</a:t>
            </a:r>
          </a:p>
          <a:p>
            <a:endParaRPr lang="en-US" dirty="0" smtClean="0">
              <a:latin typeface="Arial Narrow" pitchFamily="34" charset="-52"/>
            </a:endParaRPr>
          </a:p>
          <a:p>
            <a:endParaRPr lang="en-US" b="1" dirty="0" smtClean="0">
              <a:latin typeface="Arial Narrow" pitchFamily="34" charset="-52"/>
            </a:endParaRPr>
          </a:p>
          <a:p>
            <a:endParaRPr lang="en-US"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29</a:t>
            </a:fld>
            <a:endParaRPr lang="en-US"/>
          </a:p>
        </p:txBody>
      </p:sp>
      <p:pic>
        <p:nvPicPr>
          <p:cNvPr id="1026" name="Picture 2" descr="C:\Documents and Settings\ec2742\Local Settings\Temporary Internet Files\Content.IE5\IGDVRDL2\MC900241319[1].wmf"/>
          <p:cNvPicPr>
            <a:picLocks noGrp="1" noChangeAspect="1" noChangeArrowheads="1"/>
          </p:cNvPicPr>
          <p:nvPr>
            <p:ph sz="half" idx="2"/>
          </p:nvPr>
        </p:nvPicPr>
        <p:blipFill>
          <a:blip r:embed="rId3" cstate="print"/>
          <a:srcRect/>
          <a:stretch>
            <a:fillRect/>
          </a:stretch>
        </p:blipFill>
        <p:spPr bwMode="auto">
          <a:xfrm>
            <a:off x="7552030" y="990600"/>
            <a:ext cx="1591970" cy="1822399"/>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066800"/>
          </a:xfrm>
        </p:spPr>
        <p:txBody>
          <a:bodyPr/>
          <a:lstStyle/>
          <a:p>
            <a:r>
              <a:rPr lang="en-US" dirty="0" smtClean="0"/>
              <a:t>Isolation Precautions</a:t>
            </a:r>
            <a:endParaRPr lang="en-US" dirty="0"/>
          </a:p>
        </p:txBody>
      </p:sp>
      <p:sp>
        <p:nvSpPr>
          <p:cNvPr id="3" name="Content Placeholder 2"/>
          <p:cNvSpPr>
            <a:spLocks noGrp="1"/>
          </p:cNvSpPr>
          <p:nvPr>
            <p:ph sz="half" idx="1"/>
          </p:nvPr>
        </p:nvSpPr>
        <p:spPr>
          <a:xfrm>
            <a:off x="457200" y="2249425"/>
            <a:ext cx="4038600" cy="3236976"/>
          </a:xfrm>
        </p:spPr>
        <p:txBody>
          <a:bodyPr/>
          <a:lstStyle/>
          <a:p>
            <a:pPr>
              <a:buNone/>
            </a:pPr>
            <a:r>
              <a:rPr lang="en-US" dirty="0" smtClean="0"/>
              <a:t>.</a:t>
            </a:r>
          </a:p>
          <a:p>
            <a:pPr>
              <a:buNone/>
            </a:pPr>
            <a:endParaRPr lang="en-US" dirty="0" smtClean="0"/>
          </a:p>
          <a:p>
            <a:endParaRPr lang="en-US" dirty="0"/>
          </a:p>
        </p:txBody>
      </p:sp>
      <p:sp>
        <p:nvSpPr>
          <p:cNvPr id="6" name="Rectangle 5"/>
          <p:cNvSpPr/>
          <p:nvPr/>
        </p:nvSpPr>
        <p:spPr>
          <a:xfrm>
            <a:off x="457200" y="1981200"/>
            <a:ext cx="6553200" cy="4401205"/>
          </a:xfrm>
          <a:prstGeom prst="rect">
            <a:avLst/>
          </a:prstGeom>
        </p:spPr>
        <p:txBody>
          <a:bodyPr wrap="square">
            <a:spAutoFit/>
          </a:bodyPr>
          <a:lstStyle/>
          <a:p>
            <a:pPr marL="231775" indent="-231775">
              <a:buClr>
                <a:srgbClr val="7030A0"/>
              </a:buClr>
              <a:buFont typeface="Arial" pitchFamily="34" charset="0"/>
              <a:buChar char="•"/>
            </a:pPr>
            <a:r>
              <a:rPr lang="en-US" sz="2800" dirty="0" smtClean="0"/>
              <a:t>Used </a:t>
            </a:r>
            <a:r>
              <a:rPr lang="en-US" sz="2800" dirty="0" smtClean="0"/>
              <a:t>to reduce transmission of microorganisms</a:t>
            </a:r>
          </a:p>
          <a:p>
            <a:pPr>
              <a:buClr>
                <a:srgbClr val="7030A0"/>
              </a:buClr>
            </a:pPr>
            <a:endParaRPr lang="en-US" sz="2800" dirty="0" smtClean="0"/>
          </a:p>
          <a:p>
            <a:pPr marL="231775" indent="-231775">
              <a:buClr>
                <a:srgbClr val="7030A0"/>
              </a:buClr>
              <a:buFont typeface="Arial" pitchFamily="34" charset="0"/>
              <a:buChar char="•"/>
            </a:pPr>
            <a:r>
              <a:rPr lang="en-US" sz="2800" dirty="0" smtClean="0"/>
              <a:t>Designed to protect </a:t>
            </a:r>
            <a:r>
              <a:rPr lang="en-US" sz="2800" b="1" i="1" dirty="0" smtClean="0"/>
              <a:t>both</a:t>
            </a:r>
            <a:r>
              <a:rPr lang="en-US" sz="2800" dirty="0" smtClean="0"/>
              <a:t> staff </a:t>
            </a:r>
          </a:p>
          <a:p>
            <a:pPr marL="231775" indent="-231775">
              <a:buClr>
                <a:srgbClr val="7030A0"/>
              </a:buClr>
            </a:pPr>
            <a:r>
              <a:rPr lang="en-US" sz="2800" dirty="0" smtClean="0"/>
              <a:t>	and patients from contact with infectious agents</a:t>
            </a:r>
          </a:p>
          <a:p>
            <a:pPr>
              <a:buClr>
                <a:srgbClr val="7030A0"/>
              </a:buClr>
            </a:pPr>
            <a:endParaRPr lang="en-US" sz="2800" dirty="0" smtClean="0"/>
          </a:p>
          <a:p>
            <a:pPr indent="231775">
              <a:buClr>
                <a:srgbClr val="7030A0"/>
              </a:buClr>
              <a:buFont typeface="Arial" pitchFamily="34" charset="0"/>
              <a:buChar char="•"/>
            </a:pPr>
            <a:r>
              <a:rPr lang="en-US" sz="2800" dirty="0" smtClean="0"/>
              <a:t> Includes: </a:t>
            </a:r>
            <a:endParaRPr lang="en-US" sz="2800" dirty="0" smtClean="0"/>
          </a:p>
          <a:p>
            <a:pPr lvl="1">
              <a:buClr>
                <a:schemeClr val="accent2"/>
              </a:buClr>
              <a:buSzPct val="50000"/>
              <a:buFont typeface="Georgia" pitchFamily="18" charset="0"/>
              <a:buChar char="□"/>
            </a:pPr>
            <a:r>
              <a:rPr lang="en-US" sz="2800" dirty="0" smtClean="0"/>
              <a:t> Standard </a:t>
            </a:r>
            <a:r>
              <a:rPr lang="en-US" sz="2800" dirty="0" smtClean="0"/>
              <a:t>precautions</a:t>
            </a:r>
          </a:p>
          <a:p>
            <a:pPr lvl="1">
              <a:buClr>
                <a:schemeClr val="accent2"/>
              </a:buClr>
              <a:buSzPct val="50000"/>
              <a:buFont typeface="Georgia" pitchFamily="18" charset="0"/>
              <a:buChar char="□"/>
            </a:pPr>
            <a:r>
              <a:rPr lang="en-US" sz="2800" dirty="0" smtClean="0"/>
              <a:t> </a:t>
            </a:r>
            <a:r>
              <a:rPr lang="en-US" sz="2800" dirty="0" smtClean="0"/>
              <a:t>Transmission-based precautions</a:t>
            </a:r>
          </a:p>
        </p:txBody>
      </p:sp>
      <p:pic>
        <p:nvPicPr>
          <p:cNvPr id="8" name="Picture 6" descr="C:\Documents and Settings\ec2742\Local Settings\Temporary Internet Files\Content.IE5\YXA22IX7\MP900321128[1].jpg"/>
          <p:cNvPicPr>
            <a:picLocks noGrp="1" noChangeAspect="1" noChangeArrowheads="1"/>
          </p:cNvPicPr>
          <p:nvPr>
            <p:ph sz="half" idx="2"/>
          </p:nvPr>
        </p:nvPicPr>
        <p:blipFill>
          <a:blip r:embed="rId3" cstate="print"/>
          <a:srcRect/>
          <a:stretch>
            <a:fillRect/>
          </a:stretch>
        </p:blipFill>
        <p:spPr bwMode="auto">
          <a:xfrm rot="5139055">
            <a:off x="5472420" y="1228268"/>
            <a:ext cx="2920663" cy="2083406"/>
          </a:xfrm>
          <a:prstGeom prst="rect">
            <a:avLst/>
          </a:prstGeom>
          <a:noFill/>
          <a:ln w="9525">
            <a:noFill/>
            <a:miter lim="800000"/>
            <a:headEnd/>
            <a:tailEnd/>
          </a:ln>
        </p:spPr>
      </p:pic>
      <p:sp>
        <p:nvSpPr>
          <p:cNvPr id="9" name="Slide Number Placeholder 8"/>
          <p:cNvSpPr>
            <a:spLocks noGrp="1"/>
          </p:cNvSpPr>
          <p:nvPr>
            <p:ph type="sldNum" sz="quarter" idx="12"/>
          </p:nvPr>
        </p:nvSpPr>
        <p:spPr/>
        <p:txBody>
          <a:bodyPr/>
          <a:lstStyle/>
          <a:p>
            <a:fld id="{076DF390-3244-4CE9-9A35-27BFEC8725EE}"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838200"/>
          </a:xfrm>
        </p:spPr>
        <p:txBody>
          <a:bodyPr/>
          <a:lstStyle/>
          <a:p>
            <a:r>
              <a:rPr lang="en-US" dirty="0" smtClean="0"/>
              <a:t>Cleaning Process</a:t>
            </a:r>
            <a:endParaRPr lang="en-US" dirty="0"/>
          </a:p>
        </p:txBody>
      </p:sp>
      <p:sp>
        <p:nvSpPr>
          <p:cNvPr id="4" name="Content Placeholder 3"/>
          <p:cNvSpPr>
            <a:spLocks noGrp="1"/>
          </p:cNvSpPr>
          <p:nvPr>
            <p:ph sz="half" idx="2"/>
          </p:nvPr>
        </p:nvSpPr>
        <p:spPr>
          <a:xfrm>
            <a:off x="3581400" y="1600200"/>
            <a:ext cx="5410200" cy="5175187"/>
          </a:xfrm>
        </p:spPr>
        <p:txBody>
          <a:bodyPr>
            <a:normAutofit/>
          </a:bodyPr>
          <a:lstStyle/>
          <a:p>
            <a:pPr>
              <a:buFont typeface="Arial" charset="0"/>
              <a:buChar char="•"/>
            </a:pPr>
            <a:r>
              <a:rPr lang="en-US" sz="2800" dirty="0" smtClean="0">
                <a:cs typeface="Times New Roman" pitchFamily="80" charset="0"/>
              </a:rPr>
              <a:t>Environmental Services should approach cleaning in a orderly, regularly scheduled method.</a:t>
            </a:r>
          </a:p>
          <a:p>
            <a:pPr lvl="1">
              <a:buFont typeface="Arial" charset="0"/>
              <a:buChar char="•"/>
            </a:pPr>
            <a:endParaRPr lang="en-US" sz="2700" dirty="0" smtClean="0">
              <a:cs typeface="Times New Roman" pitchFamily="80" charset="0"/>
            </a:endParaRPr>
          </a:p>
          <a:p>
            <a:pPr lvl="1">
              <a:buFont typeface="Arial" charset="0"/>
              <a:buChar char="•"/>
            </a:pPr>
            <a:r>
              <a:rPr lang="en-US" sz="2700" dirty="0" smtClean="0">
                <a:cs typeface="Times New Roman" pitchFamily="80" charset="0"/>
              </a:rPr>
              <a:t>Clockwise or counter-clockwise</a:t>
            </a:r>
          </a:p>
          <a:p>
            <a:pPr lvl="1">
              <a:buFont typeface="Arial" charset="0"/>
              <a:buChar char="•"/>
            </a:pPr>
            <a:endParaRPr lang="en-US" sz="2800" dirty="0" smtClean="0">
              <a:cs typeface="Times New Roman" pitchFamily="80" charset="0"/>
            </a:endParaRPr>
          </a:p>
          <a:p>
            <a:pPr lvl="1">
              <a:buFont typeface="Arial" charset="0"/>
              <a:buChar char="•"/>
            </a:pPr>
            <a:r>
              <a:rPr lang="en-US" sz="2800" dirty="0" smtClean="0">
                <a:cs typeface="Times New Roman" pitchFamily="80" charset="0"/>
              </a:rPr>
              <a:t>Working from top to bottom</a:t>
            </a:r>
          </a:p>
          <a:p>
            <a:pPr lvl="1">
              <a:buFont typeface="Arial" charset="0"/>
              <a:buChar char="•"/>
            </a:pPr>
            <a:endParaRPr lang="en-US" sz="2800" dirty="0" smtClean="0">
              <a:cs typeface="Times New Roman" pitchFamily="80" charset="0"/>
            </a:endParaRPr>
          </a:p>
          <a:p>
            <a:pPr lvl="1">
              <a:buFont typeface="Arial" charset="0"/>
              <a:buChar char="•"/>
            </a:pPr>
            <a:r>
              <a:rPr lang="en-US" sz="2800" dirty="0" smtClean="0">
                <a:cs typeface="Times New Roman" pitchFamily="80" charset="0"/>
              </a:rPr>
              <a:t>Cleanest to the dirtiest</a:t>
            </a:r>
          </a:p>
          <a:p>
            <a:endParaRPr lang="en-US"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30</a:t>
            </a:fld>
            <a:endParaRPr lang="en-US"/>
          </a:p>
        </p:txBody>
      </p:sp>
      <p:pic>
        <p:nvPicPr>
          <p:cNvPr id="2053" name="Picture 5" descr="C:\Documents and Settings\ec2742\Local Settings\Temporary Internet Files\Content.IE5\IGDVRDL2\MC900097877[1].wmf"/>
          <p:cNvPicPr>
            <a:picLocks noGrp="1" noChangeAspect="1" noChangeArrowheads="1"/>
          </p:cNvPicPr>
          <p:nvPr>
            <p:ph sz="half" idx="1"/>
          </p:nvPr>
        </p:nvPicPr>
        <p:blipFill>
          <a:blip r:embed="rId3" cstate="print"/>
          <a:srcRect/>
          <a:stretch>
            <a:fillRect/>
          </a:stretch>
        </p:blipFill>
        <p:spPr bwMode="auto">
          <a:xfrm>
            <a:off x="533400" y="2362200"/>
            <a:ext cx="2971800" cy="28956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914400"/>
          </a:xfrm>
        </p:spPr>
        <p:txBody>
          <a:bodyPr>
            <a:normAutofit/>
          </a:bodyPr>
          <a:lstStyle/>
          <a:p>
            <a:r>
              <a:rPr lang="en-US" dirty="0" smtClean="0"/>
              <a:t>Sample Cleaning Schedule</a:t>
            </a:r>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31</a:t>
            </a:fld>
            <a:endParaRPr lang="en-US"/>
          </a:p>
        </p:txBody>
      </p:sp>
      <p:sp>
        <p:nvSpPr>
          <p:cNvPr id="7" name="TextBox 6"/>
          <p:cNvSpPr txBox="1"/>
          <p:nvPr/>
        </p:nvSpPr>
        <p:spPr>
          <a:xfrm>
            <a:off x="457200" y="6043136"/>
            <a:ext cx="8458200" cy="738664"/>
          </a:xfrm>
          <a:prstGeom prst="rect">
            <a:avLst/>
          </a:prstGeom>
          <a:noFill/>
        </p:spPr>
        <p:txBody>
          <a:bodyPr wrap="square" rtlCol="0">
            <a:spAutoFit/>
          </a:bodyPr>
          <a:lstStyle/>
          <a:p>
            <a:r>
              <a:rPr lang="en-US" sz="1400" dirty="0" smtClean="0"/>
              <a:t>*Adapted from New York City Department of Mental Health and Hygiene, 2010, available at: </a:t>
            </a:r>
            <a:r>
              <a:rPr lang="en-US" sz="1400" dirty="0" smtClean="0">
                <a:solidFill>
                  <a:srgbClr val="0070C0"/>
                </a:solidFill>
                <a:hlinkClick r:id="rId3"/>
              </a:rPr>
              <a:t>http://www.nyc.gov/html/doh/downloads/pdf/bhpp/ped_ltcf_conf/peds_conf_clones.pdf</a:t>
            </a:r>
            <a:endParaRPr lang="en-US" sz="1400" dirty="0" smtClean="0">
              <a:solidFill>
                <a:srgbClr val="0070C0"/>
              </a:solidFill>
            </a:endParaRPr>
          </a:p>
          <a:p>
            <a:endParaRPr lang="en-US" sz="1400" dirty="0"/>
          </a:p>
        </p:txBody>
      </p:sp>
      <p:graphicFrame>
        <p:nvGraphicFramePr>
          <p:cNvPr id="9" name="Table 8"/>
          <p:cNvGraphicFramePr>
            <a:graphicFrameLocks noGrp="1"/>
          </p:cNvGraphicFramePr>
          <p:nvPr/>
        </p:nvGraphicFramePr>
        <p:xfrm>
          <a:off x="228599" y="1608036"/>
          <a:ext cx="8763001" cy="4106964"/>
        </p:xfrm>
        <a:graphic>
          <a:graphicData uri="http://schemas.openxmlformats.org/drawingml/2006/table">
            <a:tbl>
              <a:tblPr firstRow="1" firstCol="1">
                <a:tableStyleId>{6E25E649-3F16-4E02-A733-19D2CDBF48F0}</a:tableStyleId>
              </a:tblPr>
              <a:tblGrid>
                <a:gridCol w="2362201"/>
                <a:gridCol w="2057399"/>
                <a:gridCol w="1674647"/>
                <a:gridCol w="2668754"/>
              </a:tblGrid>
              <a:tr h="544285">
                <a:tc>
                  <a:txBody>
                    <a:bodyPr/>
                    <a:lstStyle/>
                    <a:p>
                      <a:pPr marL="0" marR="0" indent="0" algn="l">
                        <a:lnSpc>
                          <a:spcPct val="115000"/>
                        </a:lnSpc>
                        <a:spcBef>
                          <a:spcPts val="0"/>
                        </a:spcBef>
                        <a:spcAft>
                          <a:spcPts val="0"/>
                        </a:spcAft>
                      </a:pPr>
                      <a:r>
                        <a:rPr lang="en-US" sz="2400" dirty="0"/>
                        <a:t>Equipment </a:t>
                      </a:r>
                      <a:endParaRPr lang="en-US" sz="2400" dirty="0">
                        <a:latin typeface="Calibri"/>
                        <a:ea typeface="Times New Roman"/>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marL="0" marR="0" indent="0" algn="ctr">
                        <a:lnSpc>
                          <a:spcPct val="115000"/>
                        </a:lnSpc>
                        <a:spcBef>
                          <a:spcPts val="0"/>
                        </a:spcBef>
                        <a:spcAft>
                          <a:spcPts val="0"/>
                        </a:spcAft>
                      </a:pPr>
                      <a:r>
                        <a:rPr lang="en-US" sz="2400" dirty="0"/>
                        <a:t>Who is Responsible</a:t>
                      </a:r>
                      <a:endParaRPr lang="en-US" sz="2400" dirty="0">
                        <a:latin typeface="Calibri"/>
                        <a:ea typeface="Times New Roman"/>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marL="0" marR="0" indent="0" algn="ctr">
                        <a:lnSpc>
                          <a:spcPct val="115000"/>
                        </a:lnSpc>
                        <a:spcBef>
                          <a:spcPts val="0"/>
                        </a:spcBef>
                        <a:spcAft>
                          <a:spcPts val="0"/>
                        </a:spcAft>
                        <a:tabLst>
                          <a:tab pos="2971800" algn="ctr"/>
                          <a:tab pos="5943600" algn="r"/>
                        </a:tabLst>
                      </a:pPr>
                      <a:r>
                        <a:rPr lang="en-US" sz="2400" dirty="0"/>
                        <a:t>Frequency</a:t>
                      </a:r>
                      <a:endParaRPr lang="en-US" sz="2400" dirty="0">
                        <a:latin typeface="Calibri"/>
                        <a:ea typeface="Times New Roman"/>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marL="0" marR="0" indent="0" algn="ctr">
                        <a:lnSpc>
                          <a:spcPct val="115000"/>
                        </a:lnSpc>
                        <a:spcBef>
                          <a:spcPts val="0"/>
                        </a:spcBef>
                        <a:spcAft>
                          <a:spcPts val="0"/>
                        </a:spcAft>
                        <a:tabLst>
                          <a:tab pos="2971800" algn="ctr"/>
                          <a:tab pos="5943600" algn="r"/>
                        </a:tabLst>
                      </a:pPr>
                      <a:r>
                        <a:rPr lang="en-US" sz="2400" dirty="0"/>
                        <a:t>Cleaning Process</a:t>
                      </a:r>
                      <a:endParaRPr lang="en-US" sz="2400" dirty="0">
                        <a:latin typeface="Calibri"/>
                        <a:ea typeface="Times New Roman"/>
                        <a:cs typeface="Times New Roman"/>
                      </a:endParaRPr>
                    </a:p>
                  </a:txBody>
                  <a:tcPr marL="68580" marR="68580" marT="0" marB="0"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r>
              <a:tr h="1088572">
                <a:tc>
                  <a:txBody>
                    <a:bodyPr/>
                    <a:lstStyle/>
                    <a:p>
                      <a:pPr marL="0" marR="0" indent="0" algn="l">
                        <a:lnSpc>
                          <a:spcPct val="115000"/>
                        </a:lnSpc>
                        <a:spcBef>
                          <a:spcPts val="0"/>
                        </a:spcBef>
                        <a:spcAft>
                          <a:spcPts val="0"/>
                        </a:spcAft>
                      </a:pPr>
                      <a:r>
                        <a:rPr lang="en-US" sz="2400" dirty="0"/>
                        <a:t>Blood pressure cuff</a:t>
                      </a:r>
                      <a:endParaRPr lang="en-US" sz="2400" b="1"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marL="0" marR="0" indent="0" algn="ctr">
                        <a:lnSpc>
                          <a:spcPct val="115000"/>
                        </a:lnSpc>
                        <a:spcBef>
                          <a:spcPts val="0"/>
                        </a:spcBef>
                        <a:spcAft>
                          <a:spcPts val="0"/>
                        </a:spcAft>
                      </a:pPr>
                      <a:r>
                        <a:rPr lang="en-US" sz="2400" dirty="0"/>
                        <a:t>Nursing</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400" dirty="0"/>
                        <a:t>Between </a:t>
                      </a:r>
                      <a:r>
                        <a:rPr lang="en-US" sz="2400" dirty="0" smtClean="0"/>
                        <a:t>patients</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400" dirty="0"/>
                        <a:t>EPA-registered disinfectant</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8572">
                <a:tc>
                  <a:txBody>
                    <a:bodyPr/>
                    <a:lstStyle/>
                    <a:p>
                      <a:pPr marL="0" marR="0" indent="0" algn="l">
                        <a:lnSpc>
                          <a:spcPct val="115000"/>
                        </a:lnSpc>
                        <a:spcBef>
                          <a:spcPts val="0"/>
                        </a:spcBef>
                        <a:spcAft>
                          <a:spcPts val="0"/>
                        </a:spcAft>
                      </a:pPr>
                      <a:r>
                        <a:rPr lang="en-US" sz="2400" dirty="0"/>
                        <a:t>Call button</a:t>
                      </a:r>
                      <a:endParaRPr lang="en-US" sz="2400" b="1"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marL="0" marR="0" indent="0" algn="ctr">
                        <a:lnSpc>
                          <a:spcPct val="115000"/>
                        </a:lnSpc>
                        <a:spcBef>
                          <a:spcPts val="0"/>
                        </a:spcBef>
                        <a:spcAft>
                          <a:spcPts val="0"/>
                        </a:spcAft>
                      </a:pPr>
                      <a:r>
                        <a:rPr lang="en-US" sz="2400" dirty="0"/>
                        <a:t>Environmental Services</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400" dirty="0"/>
                        <a:t>Between </a:t>
                      </a:r>
                      <a:r>
                        <a:rPr lang="en-US" sz="2400" dirty="0" smtClean="0"/>
                        <a:t>patients</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400" dirty="0"/>
                        <a:t>EPA-registered disinfectant</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088572">
                <a:tc>
                  <a:txBody>
                    <a:bodyPr/>
                    <a:lstStyle/>
                    <a:p>
                      <a:pPr marL="0" marR="0" indent="0" algn="l">
                        <a:lnSpc>
                          <a:spcPct val="115000"/>
                        </a:lnSpc>
                        <a:spcBef>
                          <a:spcPts val="0"/>
                        </a:spcBef>
                        <a:spcAft>
                          <a:spcPts val="0"/>
                        </a:spcAft>
                      </a:pPr>
                      <a:r>
                        <a:rPr lang="en-US" sz="2400" dirty="0"/>
                        <a:t>Bed </a:t>
                      </a:r>
                      <a:r>
                        <a:rPr lang="en-US" sz="2400" dirty="0" smtClean="0"/>
                        <a:t>rails</a:t>
                      </a:r>
                      <a:endParaRPr lang="en-US" sz="2400" b="1"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solidFill>
                      <a:schemeClr val="accent1">
                        <a:lumMod val="75000"/>
                      </a:schemeClr>
                    </a:solidFill>
                  </a:tcPr>
                </a:tc>
                <a:tc>
                  <a:txBody>
                    <a:bodyPr/>
                    <a:lstStyle/>
                    <a:p>
                      <a:pPr marL="0" marR="0" indent="0" algn="ctr">
                        <a:lnSpc>
                          <a:spcPct val="115000"/>
                        </a:lnSpc>
                        <a:spcBef>
                          <a:spcPts val="0"/>
                        </a:spcBef>
                        <a:spcAft>
                          <a:spcPts val="0"/>
                        </a:spcAft>
                      </a:pPr>
                      <a:r>
                        <a:rPr lang="en-US" sz="2400" dirty="0"/>
                        <a:t>Environmental Services</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400" dirty="0"/>
                        <a:t>Daily</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ctr">
                        <a:lnSpc>
                          <a:spcPct val="115000"/>
                        </a:lnSpc>
                        <a:spcBef>
                          <a:spcPts val="0"/>
                        </a:spcBef>
                        <a:spcAft>
                          <a:spcPts val="0"/>
                        </a:spcAft>
                      </a:pPr>
                      <a:r>
                        <a:rPr lang="en-US" sz="2400" dirty="0"/>
                        <a:t>EPA-registered disinfectant</a:t>
                      </a:r>
                      <a:endParaRPr lang="en-US" sz="2400" dirty="0">
                        <a:latin typeface="Calibri"/>
                        <a:ea typeface="Times New Roman"/>
                        <a:cs typeface="Times New Roman"/>
                      </a:endParaRPr>
                    </a:p>
                  </a:txBody>
                  <a:tcPr marL="68580" marR="68580" marT="0" marB="0"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38200"/>
          </a:xfrm>
        </p:spPr>
        <p:txBody>
          <a:bodyPr/>
          <a:lstStyle/>
          <a:p>
            <a:r>
              <a:rPr lang="en-US" dirty="0" smtClean="0"/>
              <a:t>Disinfecting Agents</a:t>
            </a:r>
            <a:endParaRPr lang="en-US" dirty="0"/>
          </a:p>
        </p:txBody>
      </p:sp>
      <p:sp>
        <p:nvSpPr>
          <p:cNvPr id="3" name="Content Placeholder 2"/>
          <p:cNvSpPr>
            <a:spLocks noGrp="1"/>
          </p:cNvSpPr>
          <p:nvPr>
            <p:ph sz="half" idx="1"/>
          </p:nvPr>
        </p:nvSpPr>
        <p:spPr>
          <a:xfrm>
            <a:off x="457200" y="1600200"/>
            <a:ext cx="6629400" cy="5175187"/>
          </a:xfrm>
        </p:spPr>
        <p:txBody>
          <a:bodyPr>
            <a:normAutofit lnSpcReduction="10000"/>
          </a:bodyPr>
          <a:lstStyle/>
          <a:p>
            <a:r>
              <a:rPr lang="en-US" sz="2400" dirty="0" smtClean="0"/>
              <a:t>Only use disinfectants registered with the U.S. Environmental Protection Agency (EPA)</a:t>
            </a:r>
          </a:p>
          <a:p>
            <a:endParaRPr lang="en-US" dirty="0" smtClean="0"/>
          </a:p>
          <a:p>
            <a:r>
              <a:rPr lang="en-US" sz="2400" dirty="0" smtClean="0"/>
              <a:t>Cleaners and disinfectants should be reviewed for use, dilution, contact time, and shelf life</a:t>
            </a:r>
          </a:p>
          <a:p>
            <a:pPr lvl="1"/>
            <a:r>
              <a:rPr lang="en-US" sz="2300" u="sng" dirty="0" smtClean="0"/>
              <a:t>Contact time</a:t>
            </a:r>
            <a:r>
              <a:rPr lang="en-US" sz="2300" dirty="0" smtClean="0"/>
              <a:t>: </a:t>
            </a:r>
            <a:r>
              <a:rPr lang="en-US" sz="2400" dirty="0" smtClean="0"/>
              <a:t>amount of time needed for the chemical to come in contact with the microorganism so that a significant number of organisms are killed. </a:t>
            </a:r>
            <a:endParaRPr lang="en-US" sz="2300" dirty="0" smtClean="0"/>
          </a:p>
          <a:p>
            <a:endParaRPr lang="en-US" sz="2400" dirty="0" smtClean="0"/>
          </a:p>
          <a:p>
            <a:r>
              <a:rPr lang="en-US" sz="2400" dirty="0" smtClean="0"/>
              <a:t>Use appropriate disinfectant for situation </a:t>
            </a:r>
          </a:p>
          <a:p>
            <a:pPr lvl="1"/>
            <a:r>
              <a:rPr lang="en-US" sz="2300" dirty="0" smtClean="0"/>
              <a:t>For example: </a:t>
            </a:r>
            <a:r>
              <a:rPr lang="en-US" sz="2300" dirty="0" smtClean="0"/>
              <a:t>areas contaminated with                </a:t>
            </a:r>
            <a:r>
              <a:rPr lang="en-US" sz="2300" i="1" dirty="0" smtClean="0"/>
              <a:t>C</a:t>
            </a:r>
            <a:r>
              <a:rPr lang="en-US" sz="2300" i="1" dirty="0" smtClean="0"/>
              <a:t>. difficile </a:t>
            </a:r>
            <a:r>
              <a:rPr lang="en-US" sz="2300" dirty="0" smtClean="0"/>
              <a:t>or norovirus</a:t>
            </a:r>
            <a:r>
              <a:rPr lang="en-US" sz="2300" i="1" dirty="0" smtClean="0"/>
              <a:t> </a:t>
            </a:r>
            <a:r>
              <a:rPr lang="en-US" sz="2300" dirty="0" smtClean="0"/>
              <a:t>may </a:t>
            </a:r>
            <a:r>
              <a:rPr lang="en-US" sz="2300" dirty="0" smtClean="0"/>
              <a:t>need different cleaners and disinfectants</a:t>
            </a:r>
            <a:endParaRPr lang="en-US" sz="2300"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32</a:t>
            </a:fld>
            <a:endParaRPr lang="en-US"/>
          </a:p>
        </p:txBody>
      </p:sp>
      <p:pic>
        <p:nvPicPr>
          <p:cNvPr id="39938" name="Picture 2" descr="C:\Documents and Settings\ec2742\Local Settings\Temporary Internet Files\Content.IE5\IGDVRDL2\MC900065084[1].wmf"/>
          <p:cNvPicPr>
            <a:picLocks noGrp="1" noChangeAspect="1" noChangeArrowheads="1"/>
          </p:cNvPicPr>
          <p:nvPr>
            <p:ph sz="half" idx="2"/>
          </p:nvPr>
        </p:nvPicPr>
        <p:blipFill>
          <a:blip r:embed="rId2" cstate="print"/>
          <a:srcRect/>
          <a:stretch>
            <a:fillRect/>
          </a:stretch>
        </p:blipFill>
        <p:spPr bwMode="auto">
          <a:xfrm>
            <a:off x="7162800" y="2514600"/>
            <a:ext cx="1594714" cy="1804111"/>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a:bodyPr>
          <a:lstStyle/>
          <a:p>
            <a:r>
              <a:rPr lang="en-US" dirty="0" smtClean="0"/>
              <a:t>Classification Chart</a:t>
            </a:r>
            <a:endParaRPr lang="en-US" dirty="0"/>
          </a:p>
        </p:txBody>
      </p:sp>
      <p:sp>
        <p:nvSpPr>
          <p:cNvPr id="3" name="Content Placeholder 2"/>
          <p:cNvSpPr>
            <a:spLocks noGrp="1"/>
          </p:cNvSpPr>
          <p:nvPr>
            <p:ph idx="1"/>
          </p:nvPr>
        </p:nvSpPr>
        <p:spPr>
          <a:xfrm>
            <a:off x="457200" y="1600200"/>
            <a:ext cx="8229600" cy="4974336"/>
          </a:xfrm>
        </p:spPr>
        <p:txBody>
          <a:bodyPr/>
          <a:lstStyle/>
          <a:p>
            <a:endParaRPr lang="en-US"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33</a:t>
            </a:fld>
            <a:endParaRPr lang="en-US"/>
          </a:p>
        </p:txBody>
      </p:sp>
      <p:sp>
        <p:nvSpPr>
          <p:cNvPr id="5" name="Rectangle 4"/>
          <p:cNvSpPr/>
          <p:nvPr/>
        </p:nvSpPr>
        <p:spPr>
          <a:xfrm>
            <a:off x="457200" y="1600200"/>
            <a:ext cx="8305800" cy="49530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38914" name="Text Box 2"/>
          <p:cNvSpPr txBox="1">
            <a:spLocks noChangeArrowheads="1"/>
          </p:cNvSpPr>
          <p:nvPr/>
        </p:nvSpPr>
        <p:spPr bwMode="auto">
          <a:xfrm>
            <a:off x="746125" y="1752600"/>
            <a:ext cx="1768475" cy="452438"/>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800"/>
              </a:spcBef>
              <a:spcAft>
                <a:spcPts val="1000"/>
              </a:spcAft>
              <a:buClrTx/>
              <a:buSzTx/>
              <a:buFontTx/>
              <a:buNone/>
              <a:tabLst/>
            </a:pPr>
            <a:r>
              <a:rPr kumimoji="0" lang="en-US" b="0" i="0" u="none" strike="noStrike" cap="none" normalizeH="0" baseline="0" dirty="0" smtClean="0">
                <a:ln>
                  <a:noFill/>
                </a:ln>
                <a:solidFill>
                  <a:schemeClr val="tx1"/>
                </a:solidFill>
                <a:effectLst/>
              </a:rPr>
              <a:t>Critical items </a:t>
            </a:r>
          </a:p>
        </p:txBody>
      </p:sp>
      <p:sp>
        <p:nvSpPr>
          <p:cNvPr id="38915" name="Text Box 3"/>
          <p:cNvSpPr txBox="1">
            <a:spLocks noChangeArrowheads="1"/>
          </p:cNvSpPr>
          <p:nvPr/>
        </p:nvSpPr>
        <p:spPr bwMode="auto">
          <a:xfrm>
            <a:off x="3657600" y="1752600"/>
            <a:ext cx="2057400" cy="528638"/>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800"/>
              </a:spcBef>
              <a:spcAft>
                <a:spcPts val="1000"/>
              </a:spcAft>
              <a:buClrTx/>
              <a:buSzTx/>
              <a:buFontTx/>
              <a:buNone/>
              <a:tabLst/>
            </a:pPr>
            <a:r>
              <a:rPr kumimoji="0" lang="en-US" b="0" i="0" u="none" strike="noStrike" cap="none" normalizeH="0" baseline="0" dirty="0" err="1" smtClean="0">
                <a:ln>
                  <a:noFill/>
                </a:ln>
                <a:solidFill>
                  <a:schemeClr val="tx1"/>
                </a:solidFill>
                <a:effectLst/>
              </a:rPr>
              <a:t>Semicritical</a:t>
            </a:r>
            <a:r>
              <a:rPr kumimoji="0" lang="en-US" b="0" i="0" u="none" strike="noStrike" cap="none" normalizeH="0" baseline="0" dirty="0" smtClean="0">
                <a:ln>
                  <a:noFill/>
                </a:ln>
                <a:solidFill>
                  <a:schemeClr val="tx1"/>
                </a:solidFill>
                <a:effectLst/>
              </a:rPr>
              <a:t> items </a:t>
            </a:r>
          </a:p>
        </p:txBody>
      </p:sp>
      <p:sp>
        <p:nvSpPr>
          <p:cNvPr id="10" name="Text Box 3"/>
          <p:cNvSpPr txBox="1">
            <a:spLocks noChangeArrowheads="1"/>
          </p:cNvSpPr>
          <p:nvPr/>
        </p:nvSpPr>
        <p:spPr bwMode="auto">
          <a:xfrm>
            <a:off x="6689725" y="1752600"/>
            <a:ext cx="1997075" cy="452438"/>
          </a:xfrm>
          <a:prstGeom prst="rect">
            <a:avLst/>
          </a:prstGeom>
          <a:solidFill>
            <a:srgbClr val="D8D8D8"/>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800"/>
              </a:spcBef>
              <a:spcAft>
                <a:spcPts val="1000"/>
              </a:spcAft>
              <a:buClrTx/>
              <a:buSzTx/>
              <a:buFontTx/>
              <a:buNone/>
              <a:tabLst/>
            </a:pPr>
            <a:r>
              <a:rPr kumimoji="0" lang="en-US" b="0" i="0" u="none" strike="noStrike" cap="none" normalizeH="0" baseline="0" dirty="0" smtClean="0">
                <a:ln>
                  <a:noFill/>
                </a:ln>
                <a:solidFill>
                  <a:schemeClr val="tx1"/>
                </a:solidFill>
                <a:effectLst/>
              </a:rPr>
              <a:t>Noncritical items </a:t>
            </a:r>
          </a:p>
        </p:txBody>
      </p:sp>
      <p:sp>
        <p:nvSpPr>
          <p:cNvPr id="13" name="Down Arrow 12"/>
          <p:cNvSpPr/>
          <p:nvPr/>
        </p:nvSpPr>
        <p:spPr>
          <a:xfrm>
            <a:off x="1524000" y="2514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Down Arrow 14"/>
          <p:cNvSpPr/>
          <p:nvPr/>
        </p:nvSpPr>
        <p:spPr>
          <a:xfrm>
            <a:off x="4572000" y="26670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Down Arrow 15"/>
          <p:cNvSpPr/>
          <p:nvPr/>
        </p:nvSpPr>
        <p:spPr>
          <a:xfrm>
            <a:off x="7543800" y="2590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own Arrow 16"/>
          <p:cNvSpPr/>
          <p:nvPr/>
        </p:nvSpPr>
        <p:spPr>
          <a:xfrm>
            <a:off x="1524000" y="48006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Down Arrow 17"/>
          <p:cNvSpPr/>
          <p:nvPr/>
        </p:nvSpPr>
        <p:spPr>
          <a:xfrm>
            <a:off x="4572000" y="4876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Down Arrow 18"/>
          <p:cNvSpPr/>
          <p:nvPr/>
        </p:nvSpPr>
        <p:spPr>
          <a:xfrm>
            <a:off x="7543800" y="4876800"/>
            <a:ext cx="228600" cy="4572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1066800" y="3505200"/>
            <a:ext cx="2133600" cy="369332"/>
          </a:xfrm>
          <a:prstGeom prst="rect">
            <a:avLst/>
          </a:prstGeom>
          <a:noFill/>
        </p:spPr>
        <p:txBody>
          <a:bodyPr wrap="square" rtlCol="0">
            <a:spAutoFit/>
          </a:bodyPr>
          <a:lstStyle/>
          <a:p>
            <a:endParaRPr lang="en-US" dirty="0"/>
          </a:p>
        </p:txBody>
      </p:sp>
      <p:sp>
        <p:nvSpPr>
          <p:cNvPr id="22" name="TextBox 21"/>
          <p:cNvSpPr txBox="1"/>
          <p:nvPr/>
        </p:nvSpPr>
        <p:spPr>
          <a:xfrm>
            <a:off x="533400" y="3048000"/>
            <a:ext cx="2133600" cy="369332"/>
          </a:xfrm>
          <a:prstGeom prst="rect">
            <a:avLst/>
          </a:prstGeom>
          <a:noFill/>
        </p:spPr>
        <p:txBody>
          <a:bodyPr wrap="square" rtlCol="0">
            <a:spAutoFit/>
          </a:bodyPr>
          <a:lstStyle/>
          <a:p>
            <a:endParaRPr lang="en-US" dirty="0"/>
          </a:p>
        </p:txBody>
      </p:sp>
      <p:sp>
        <p:nvSpPr>
          <p:cNvPr id="23" name="TextBox 22"/>
          <p:cNvSpPr txBox="1"/>
          <p:nvPr/>
        </p:nvSpPr>
        <p:spPr>
          <a:xfrm>
            <a:off x="609600" y="3219271"/>
            <a:ext cx="2057400" cy="1200329"/>
          </a:xfrm>
          <a:prstGeom prst="rect">
            <a:avLst/>
          </a:prstGeom>
          <a:noFill/>
        </p:spPr>
        <p:txBody>
          <a:bodyPr wrap="square" rtlCol="0">
            <a:spAutoFit/>
          </a:bodyPr>
          <a:lstStyle/>
          <a:p>
            <a:r>
              <a:rPr lang="en-US" dirty="0" smtClean="0"/>
              <a:t>Enter sterile body tissues, sterile body fluids, or vascular system</a:t>
            </a:r>
            <a:endParaRPr lang="en-US" dirty="0"/>
          </a:p>
        </p:txBody>
      </p:sp>
      <p:sp>
        <p:nvSpPr>
          <p:cNvPr id="24" name="TextBox 23"/>
          <p:cNvSpPr txBox="1"/>
          <p:nvPr/>
        </p:nvSpPr>
        <p:spPr>
          <a:xfrm>
            <a:off x="3810000" y="3352800"/>
            <a:ext cx="1752600" cy="1200329"/>
          </a:xfrm>
          <a:prstGeom prst="rect">
            <a:avLst/>
          </a:prstGeom>
          <a:noFill/>
        </p:spPr>
        <p:txBody>
          <a:bodyPr wrap="square" rtlCol="0">
            <a:spAutoFit/>
          </a:bodyPr>
          <a:lstStyle/>
          <a:p>
            <a:r>
              <a:rPr lang="en-US" dirty="0" smtClean="0"/>
              <a:t>Contact with mucous membranes or non-intact skin</a:t>
            </a:r>
            <a:endParaRPr lang="en-US" dirty="0"/>
          </a:p>
        </p:txBody>
      </p:sp>
      <p:sp>
        <p:nvSpPr>
          <p:cNvPr id="25" name="TextBox 24"/>
          <p:cNvSpPr txBox="1"/>
          <p:nvPr/>
        </p:nvSpPr>
        <p:spPr>
          <a:xfrm>
            <a:off x="6781800" y="3352800"/>
            <a:ext cx="1752600" cy="1200329"/>
          </a:xfrm>
          <a:prstGeom prst="rect">
            <a:avLst/>
          </a:prstGeom>
          <a:noFill/>
        </p:spPr>
        <p:txBody>
          <a:bodyPr wrap="square" rtlCol="0">
            <a:spAutoFit/>
          </a:bodyPr>
          <a:lstStyle/>
          <a:p>
            <a:r>
              <a:rPr lang="en-US" dirty="0" smtClean="0"/>
              <a:t>Contact with intact skin, not mucous membranes</a:t>
            </a:r>
            <a:endParaRPr lang="en-US" dirty="0"/>
          </a:p>
        </p:txBody>
      </p:sp>
      <p:sp>
        <p:nvSpPr>
          <p:cNvPr id="26" name="TextBox 25"/>
          <p:cNvSpPr txBox="1"/>
          <p:nvPr/>
        </p:nvSpPr>
        <p:spPr>
          <a:xfrm>
            <a:off x="914400" y="5943600"/>
            <a:ext cx="1447800" cy="369332"/>
          </a:xfrm>
          <a:prstGeom prst="rect">
            <a:avLst/>
          </a:prstGeom>
          <a:noFill/>
        </p:spPr>
        <p:txBody>
          <a:bodyPr wrap="square" rtlCol="0">
            <a:spAutoFit/>
          </a:bodyPr>
          <a:lstStyle/>
          <a:p>
            <a:r>
              <a:rPr lang="en-US" dirty="0" smtClean="0"/>
              <a:t>Sterilization</a:t>
            </a:r>
            <a:endParaRPr lang="en-US" dirty="0"/>
          </a:p>
        </p:txBody>
      </p:sp>
      <p:sp>
        <p:nvSpPr>
          <p:cNvPr id="27" name="TextBox 26"/>
          <p:cNvSpPr txBox="1"/>
          <p:nvPr/>
        </p:nvSpPr>
        <p:spPr>
          <a:xfrm>
            <a:off x="3962400" y="5715000"/>
            <a:ext cx="1447800" cy="646331"/>
          </a:xfrm>
          <a:prstGeom prst="rect">
            <a:avLst/>
          </a:prstGeom>
          <a:noFill/>
        </p:spPr>
        <p:txBody>
          <a:bodyPr wrap="square" rtlCol="0">
            <a:spAutoFit/>
          </a:bodyPr>
          <a:lstStyle/>
          <a:p>
            <a:r>
              <a:rPr lang="en-US" dirty="0" smtClean="0"/>
              <a:t>High-level disinfectant</a:t>
            </a:r>
            <a:endParaRPr lang="en-US" dirty="0"/>
          </a:p>
        </p:txBody>
      </p:sp>
      <p:sp>
        <p:nvSpPr>
          <p:cNvPr id="28" name="TextBox 27"/>
          <p:cNvSpPr txBox="1"/>
          <p:nvPr/>
        </p:nvSpPr>
        <p:spPr>
          <a:xfrm>
            <a:off x="6934200" y="5715000"/>
            <a:ext cx="1447800" cy="646331"/>
          </a:xfrm>
          <a:prstGeom prst="rect">
            <a:avLst/>
          </a:prstGeom>
          <a:noFill/>
        </p:spPr>
        <p:txBody>
          <a:bodyPr wrap="square" rtlCol="0">
            <a:spAutoFit/>
          </a:bodyPr>
          <a:lstStyle/>
          <a:p>
            <a:r>
              <a:rPr lang="en-US" dirty="0" smtClean="0"/>
              <a:t>Low-level disinfectant</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229600" cy="838200"/>
          </a:xfrm>
        </p:spPr>
        <p:txBody>
          <a:bodyPr/>
          <a:lstStyle/>
          <a:p>
            <a:r>
              <a:rPr lang="en-US" dirty="0" smtClean="0"/>
              <a:t>Preparing a Bleach Solution</a:t>
            </a:r>
            <a:endParaRPr lang="en-US" dirty="0"/>
          </a:p>
        </p:txBody>
      </p:sp>
      <p:sp>
        <p:nvSpPr>
          <p:cNvPr id="3" name="Content Placeholder 2"/>
          <p:cNvSpPr>
            <a:spLocks noGrp="1"/>
          </p:cNvSpPr>
          <p:nvPr>
            <p:ph sz="half" idx="1"/>
          </p:nvPr>
        </p:nvSpPr>
        <p:spPr>
          <a:xfrm>
            <a:off x="457200" y="1600200"/>
            <a:ext cx="6629400" cy="5175187"/>
          </a:xfrm>
        </p:spPr>
        <p:txBody>
          <a:bodyPr>
            <a:normAutofit/>
          </a:bodyPr>
          <a:lstStyle/>
          <a:p>
            <a:r>
              <a:rPr lang="en-US" sz="3200" dirty="0" smtClean="0"/>
              <a:t>1:10 Dilution</a:t>
            </a:r>
          </a:p>
          <a:p>
            <a:pPr lvl="1"/>
            <a:r>
              <a:rPr lang="en-US" sz="3200" dirty="0" smtClean="0"/>
              <a:t>1 part bleach to 9 parts water</a:t>
            </a:r>
          </a:p>
          <a:p>
            <a:pPr lvl="1">
              <a:buFont typeface="Arial" pitchFamily="34" charset="0"/>
              <a:buChar char="•"/>
            </a:pPr>
            <a:r>
              <a:rPr lang="en-US" sz="3200" dirty="0" smtClean="0"/>
              <a:t>1 ½ cups bleach in 1 gallon water</a:t>
            </a:r>
          </a:p>
          <a:p>
            <a:endParaRPr lang="en-US" sz="3200" dirty="0" smtClean="0"/>
          </a:p>
          <a:p>
            <a:pPr>
              <a:buFont typeface="Arial" pitchFamily="34" charset="0"/>
              <a:buChar char="•"/>
            </a:pPr>
            <a:r>
              <a:rPr lang="en-US" sz="3200" dirty="0" smtClean="0"/>
              <a:t>1:100 Dilution</a:t>
            </a:r>
          </a:p>
          <a:p>
            <a:pPr lvl="1">
              <a:buFont typeface="Arial" pitchFamily="34" charset="0"/>
              <a:buChar char="•"/>
            </a:pPr>
            <a:r>
              <a:rPr lang="en-US" sz="3200" dirty="0" smtClean="0"/>
              <a:t> 1 part bleach to 99 parts water</a:t>
            </a:r>
          </a:p>
          <a:p>
            <a:pPr lvl="1">
              <a:buFont typeface="Arial" pitchFamily="34" charset="0"/>
              <a:buChar char="•"/>
            </a:pPr>
            <a:r>
              <a:rPr lang="en-US" sz="3200" dirty="0" smtClean="0"/>
              <a:t> 1/4 cup bleach in 1 gallon water</a:t>
            </a:r>
            <a:endParaRPr lang="en-US" sz="2300" dirty="0" smtClean="0"/>
          </a:p>
          <a:p>
            <a:pPr lvl="1"/>
            <a:endParaRPr lang="en-US" sz="2300" dirty="0" smtClean="0"/>
          </a:p>
          <a:p>
            <a:endParaRPr lang="en-US" dirty="0" smtClean="0"/>
          </a:p>
          <a:p>
            <a:endParaRPr lang="en-US" sz="2400" dirty="0" smtClean="0"/>
          </a:p>
        </p:txBody>
      </p:sp>
      <p:sp>
        <p:nvSpPr>
          <p:cNvPr id="5" name="Slide Number Placeholder 4"/>
          <p:cNvSpPr>
            <a:spLocks noGrp="1"/>
          </p:cNvSpPr>
          <p:nvPr>
            <p:ph type="sldNum" sz="quarter" idx="12"/>
          </p:nvPr>
        </p:nvSpPr>
        <p:spPr/>
        <p:txBody>
          <a:bodyPr/>
          <a:lstStyle/>
          <a:p>
            <a:fld id="{076DF390-3244-4CE9-9A35-27BFEC8725EE}" type="slidenum">
              <a:rPr lang="en-US" smtClean="0"/>
              <a:pPr/>
              <a:t>34</a:t>
            </a:fld>
            <a:endParaRPr lang="en-US"/>
          </a:p>
        </p:txBody>
      </p:sp>
      <p:pic>
        <p:nvPicPr>
          <p:cNvPr id="7" name="Picture 1" descr="C:\Documents and Settings\okj37455\Local Settings\Temporary Internet Files\Content.IE5\CLU7CL2B\MC900371380[1].wmf"/>
          <p:cNvPicPr>
            <a:picLocks noChangeAspect="1" noChangeArrowheads="1"/>
          </p:cNvPicPr>
          <p:nvPr/>
        </p:nvPicPr>
        <p:blipFill>
          <a:blip r:embed="rId2" cstate="print"/>
          <a:srcRect/>
          <a:stretch>
            <a:fillRect/>
          </a:stretch>
        </p:blipFill>
        <p:spPr bwMode="auto">
          <a:xfrm>
            <a:off x="6934200" y="1771217"/>
            <a:ext cx="1765627" cy="1657783"/>
          </a:xfrm>
          <a:prstGeom prst="rect">
            <a:avLst/>
          </a:prstGeom>
          <a:noFill/>
        </p:spPr>
      </p:pic>
      <p:pic>
        <p:nvPicPr>
          <p:cNvPr id="8" name="Picture 4" descr="C:\Documents and Settings\okj37455\Local Settings\Temporary Internet Files\Content.IE5\CLU7CL2B\MC900441753[1].png"/>
          <p:cNvPicPr>
            <a:picLocks noChangeAspect="1" noChangeArrowheads="1"/>
          </p:cNvPicPr>
          <p:nvPr/>
        </p:nvPicPr>
        <p:blipFill>
          <a:blip r:embed="rId3" cstate="print"/>
          <a:srcRect/>
          <a:stretch>
            <a:fillRect/>
          </a:stretch>
        </p:blipFill>
        <p:spPr bwMode="auto">
          <a:xfrm>
            <a:off x="6705600" y="4114800"/>
            <a:ext cx="2057400" cy="20574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610600" cy="762000"/>
          </a:xfrm>
        </p:spPr>
        <p:txBody>
          <a:bodyPr>
            <a:normAutofit/>
          </a:bodyPr>
          <a:lstStyle/>
          <a:p>
            <a:r>
              <a:rPr lang="en-US" sz="3200" dirty="0" smtClean="0"/>
              <a:t>Environmental Cleaning: Measuring Compliance</a:t>
            </a:r>
            <a:endParaRPr lang="en-US" sz="3200" dirty="0"/>
          </a:p>
        </p:txBody>
      </p:sp>
      <p:sp>
        <p:nvSpPr>
          <p:cNvPr id="4" name="Slide Number Placeholder 3"/>
          <p:cNvSpPr>
            <a:spLocks noGrp="1"/>
          </p:cNvSpPr>
          <p:nvPr>
            <p:ph type="sldNum" sz="quarter" idx="12"/>
          </p:nvPr>
        </p:nvSpPr>
        <p:spPr/>
        <p:txBody>
          <a:bodyPr/>
          <a:lstStyle/>
          <a:p>
            <a:fld id="{076DF390-3244-4CE9-9A35-27BFEC8725EE}" type="slidenum">
              <a:rPr lang="en-US" smtClean="0"/>
              <a:pPr/>
              <a:t>35</a:t>
            </a:fld>
            <a:endParaRPr lang="en-US"/>
          </a:p>
        </p:txBody>
      </p:sp>
      <p:graphicFrame>
        <p:nvGraphicFramePr>
          <p:cNvPr id="6" name="Table 5"/>
          <p:cNvGraphicFramePr>
            <a:graphicFrameLocks noGrp="1"/>
          </p:cNvGraphicFramePr>
          <p:nvPr/>
        </p:nvGraphicFramePr>
        <p:xfrm>
          <a:off x="457200" y="1888577"/>
          <a:ext cx="3197514" cy="4740823"/>
        </p:xfrm>
        <a:graphic>
          <a:graphicData uri="http://schemas.openxmlformats.org/drawingml/2006/table">
            <a:tbl>
              <a:tblPr/>
              <a:tblGrid>
                <a:gridCol w="1699779"/>
                <a:gridCol w="389533"/>
                <a:gridCol w="538263"/>
                <a:gridCol w="531180"/>
                <a:gridCol w="38759"/>
              </a:tblGrid>
              <a:tr h="204116">
                <a:tc gridSpan="5">
                  <a:txBody>
                    <a:bodyPr/>
                    <a:lstStyle/>
                    <a:p>
                      <a:pPr algn="ctr" fontAlgn="b"/>
                      <a:r>
                        <a:rPr lang="en-US" sz="600" b="1" i="0" u="none" strike="noStrike" dirty="0">
                          <a:solidFill>
                            <a:srgbClr val="000000"/>
                          </a:solidFill>
                          <a:latin typeface="Calibri"/>
                        </a:rPr>
                        <a:t>Environmental Checklist </a:t>
                      </a:r>
                      <a:br>
                        <a:rPr lang="en-US" sz="600" b="1" i="0" u="none" strike="noStrike" dirty="0">
                          <a:solidFill>
                            <a:srgbClr val="000000"/>
                          </a:solidFill>
                          <a:latin typeface="Calibri"/>
                        </a:rPr>
                      </a:br>
                      <a:r>
                        <a:rPr lang="en-US" sz="600" b="1" i="0" u="none" strike="noStrike" dirty="0">
                          <a:solidFill>
                            <a:srgbClr val="000000"/>
                          </a:solidFill>
                          <a:latin typeface="Calibri"/>
                        </a:rPr>
                        <a:t>Cleaning and Disinfection of Blood Spills or Other Potentially Infectious Bodily Fluids</a:t>
                      </a:r>
                    </a:p>
                  </a:txBody>
                  <a:tcPr marL="4832" marR="4832" marT="48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408">
                <a:tc gridSpan="4">
                  <a:txBody>
                    <a:bodyPr/>
                    <a:lstStyle/>
                    <a:p>
                      <a:pPr algn="l" fontAlgn="b"/>
                      <a:r>
                        <a:rPr lang="en-US" sz="600" b="0" i="0" u="none" strike="noStrike" dirty="0">
                          <a:solidFill>
                            <a:srgbClr val="000000"/>
                          </a:solidFill>
                          <a:latin typeface="Calibri"/>
                        </a:rPr>
                        <a:t>Location/Unit:__________________   Date:__________      Observer: ______________________</a:t>
                      </a:r>
                      <a:br>
                        <a:rPr lang="en-US" sz="600" b="0" i="0" u="none" strike="noStrike" dirty="0">
                          <a:solidFill>
                            <a:srgbClr val="000000"/>
                          </a:solidFill>
                          <a:latin typeface="Calibri"/>
                        </a:rPr>
                      </a:br>
                      <a:r>
                        <a:rPr lang="en-US" sz="600" b="0" i="0" u="none" strike="noStrike" dirty="0">
                          <a:solidFill>
                            <a:srgbClr val="000000"/>
                          </a:solidFill>
                          <a:latin typeface="Calibri"/>
                        </a:rPr>
                        <a:t/>
                      </a:r>
                      <a:br>
                        <a:rPr lang="en-US" sz="600" b="0" i="0" u="none" strike="noStrike" dirty="0">
                          <a:solidFill>
                            <a:srgbClr val="000000"/>
                          </a:solidFill>
                          <a:latin typeface="Calibri"/>
                        </a:rPr>
                      </a:br>
                      <a:r>
                        <a:rPr lang="en-US" sz="600" b="0" i="0" u="none" strike="noStrike" dirty="0">
                          <a:solidFill>
                            <a:srgbClr val="000000"/>
                          </a:solidFill>
                          <a:latin typeface="Calibri"/>
                        </a:rPr>
                        <a:t>Room Number:_________________                     (Optional) Person Monitored:_______________</a:t>
                      </a:r>
                    </a:p>
                  </a:txBody>
                  <a:tcPr marL="4832" marR="4832" marT="4832"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a:noFill/>
                    </a:lnB>
                  </a:tcPr>
                </a:tc>
              </a:tr>
              <a:tr h="110347">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a:noFill/>
                    </a:lnB>
                  </a:tcPr>
                </a:tc>
              </a:tr>
              <a:tr h="110347">
                <a:tc>
                  <a:txBody>
                    <a:bodyPr/>
                    <a:lstStyle/>
                    <a:p>
                      <a:pPr algn="l" fontAlgn="b"/>
                      <a:r>
                        <a:rPr lang="en-US" sz="600" b="0" i="0" u="none" strike="noStrike">
                          <a:solidFill>
                            <a:srgbClr val="000000"/>
                          </a:solidFill>
                          <a:latin typeface="Calibri"/>
                        </a:rPr>
                        <a:t>Step</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600" b="0" i="0" u="none" strike="noStrike">
                          <a:solidFill>
                            <a:srgbClr val="000000"/>
                          </a:solidFill>
                          <a:latin typeface="Calibri"/>
                        </a:rPr>
                        <a:t>Performed</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600" b="0" i="0" u="none" strike="noStrike">
                          <a:solidFill>
                            <a:srgbClr val="000000"/>
                          </a:solidFill>
                          <a:latin typeface="Calibri"/>
                        </a:rPr>
                        <a:t>Not Performed</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600" b="0" i="0" u="none" strike="noStrike">
                          <a:solidFill>
                            <a:srgbClr val="000000"/>
                          </a:solidFill>
                          <a:latin typeface="Calibri"/>
                        </a:rPr>
                        <a:t>Not Applicable</a:t>
                      </a:r>
                    </a:p>
                  </a:txBody>
                  <a:tcPr marL="4832" marR="4832" marT="4832"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115602">
                <a:tc>
                  <a:txBody>
                    <a:bodyPr/>
                    <a:lstStyle/>
                    <a:p>
                      <a:pPr algn="l" fontAlgn="ctr"/>
                      <a:r>
                        <a:rPr lang="en-US" sz="600" b="0" i="0" u="none" strike="noStrike">
                          <a:solidFill>
                            <a:srgbClr val="000000"/>
                          </a:solidFill>
                          <a:latin typeface="Calibri"/>
                        </a:rPr>
                        <a:t>Use gloves appropriately</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215440">
                <a:tc>
                  <a:txBody>
                    <a:bodyPr/>
                    <a:lstStyle/>
                    <a:p>
                      <a:pPr algn="l" fontAlgn="ctr"/>
                      <a:r>
                        <a:rPr lang="en-US" sz="600" b="0" i="0" u="none" strike="noStrike">
                          <a:solidFill>
                            <a:srgbClr val="000000"/>
                          </a:solidFill>
                          <a:latin typeface="Calibri"/>
                        </a:rPr>
                        <a:t>Use other PPE as necessary (may include gown, mask, and/or eye protection)</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315279">
                <a:tc>
                  <a:txBody>
                    <a:bodyPr/>
                    <a:lstStyle/>
                    <a:p>
                      <a:pPr algn="l" fontAlgn="ctr"/>
                      <a:r>
                        <a:rPr lang="en-US" sz="600" b="0" i="0" u="none" strike="noStrike">
                          <a:solidFill>
                            <a:srgbClr val="000000"/>
                          </a:solidFill>
                          <a:latin typeface="Calibri"/>
                        </a:rPr>
                        <a:t>Collect any sharp materials with dustpan, forceps, or other tools. DO NOT use hands, even when wearing gloves</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210186">
                <a:tc>
                  <a:txBody>
                    <a:bodyPr/>
                    <a:lstStyle/>
                    <a:p>
                      <a:pPr algn="l" fontAlgn="ctr"/>
                      <a:r>
                        <a:rPr lang="en-US" sz="600" b="0" i="0" u="none" strike="noStrike">
                          <a:solidFill>
                            <a:srgbClr val="000000"/>
                          </a:solidFill>
                          <a:latin typeface="Calibri"/>
                        </a:rPr>
                        <a:t>Discard any sharps in appropriate puncture-resistant container </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800701">
                <a:tc>
                  <a:txBody>
                    <a:bodyPr/>
                    <a:lstStyle/>
                    <a:p>
                      <a:pPr algn="l" fontAlgn="ctr"/>
                      <a:r>
                        <a:rPr lang="en-US" sz="600" b="0" i="0" u="none" strike="noStrike">
                          <a:solidFill>
                            <a:srgbClr val="000000"/>
                          </a:solidFill>
                          <a:latin typeface="Calibri"/>
                        </a:rPr>
                        <a:t>Apply appropriate disinfectant to all reusable equipment (including used dustpan/forceps) and environmental surfaces</a:t>
                      </a:r>
                      <a:br>
                        <a:rPr lang="en-US" sz="600" b="0" i="0" u="none" strike="noStrike">
                          <a:solidFill>
                            <a:srgbClr val="000000"/>
                          </a:solidFill>
                          <a:latin typeface="Calibri"/>
                        </a:rPr>
                      </a:br>
                      <a:r>
                        <a:rPr lang="en-US" sz="600" b="0" i="0" u="none" strike="noStrike">
                          <a:solidFill>
                            <a:srgbClr val="000000"/>
                          </a:solidFill>
                          <a:latin typeface="Calibri"/>
                        </a:rPr>
                        <a:t>     </a:t>
                      </a:r>
                      <a:r>
                        <a:rPr lang="en-US" sz="600" b="0" i="1" u="none" strike="noStrike">
                          <a:solidFill>
                            <a:srgbClr val="000000"/>
                          </a:solidFill>
                          <a:latin typeface="Calibri"/>
                        </a:rPr>
                        <a:t>Option 1</a:t>
                      </a:r>
                      <a:r>
                        <a:rPr lang="en-US" sz="600" b="0" i="0" u="none" strike="noStrike">
                          <a:solidFill>
                            <a:srgbClr val="000000"/>
                          </a:solidFill>
                          <a:latin typeface="Calibri"/>
                        </a:rPr>
                        <a:t>: Use an EPA-registered tuberculocidal </a:t>
                      </a:r>
                      <a:br>
                        <a:rPr lang="en-US" sz="600" b="0" i="0" u="none" strike="noStrike">
                          <a:solidFill>
                            <a:srgbClr val="000000"/>
                          </a:solidFill>
                          <a:latin typeface="Calibri"/>
                        </a:rPr>
                      </a:br>
                      <a:r>
                        <a:rPr lang="en-US" sz="600" b="0" i="0" u="none" strike="noStrike">
                          <a:solidFill>
                            <a:srgbClr val="000000"/>
                          </a:solidFill>
                          <a:latin typeface="Calibri"/>
                        </a:rPr>
                        <a:t>                           agent (EPA lists D and E)*</a:t>
                      </a:r>
                      <a:br>
                        <a:rPr lang="en-US" sz="600" b="0" i="0" u="none" strike="noStrike">
                          <a:solidFill>
                            <a:srgbClr val="000000"/>
                          </a:solidFill>
                          <a:latin typeface="Calibri"/>
                        </a:rPr>
                      </a:br>
                      <a:r>
                        <a:rPr lang="en-US" sz="600" b="0" i="0" u="none" strike="noStrike">
                          <a:solidFill>
                            <a:srgbClr val="000000"/>
                          </a:solidFill>
                          <a:latin typeface="Calibri"/>
                        </a:rPr>
                        <a:t>     </a:t>
                      </a:r>
                      <a:r>
                        <a:rPr lang="en-US" sz="600" b="0" i="1" u="none" strike="noStrike">
                          <a:solidFill>
                            <a:srgbClr val="000000"/>
                          </a:solidFill>
                          <a:latin typeface="Calibri"/>
                        </a:rPr>
                        <a:t>Option 2</a:t>
                      </a:r>
                      <a:r>
                        <a:rPr lang="en-US" sz="600" b="0" i="0" u="none" strike="noStrike">
                          <a:solidFill>
                            <a:srgbClr val="000000"/>
                          </a:solidFill>
                          <a:latin typeface="Calibri"/>
                        </a:rPr>
                        <a:t>: Use freshly diluted bleach </a:t>
                      </a:r>
                      <a:br>
                        <a:rPr lang="en-US" sz="600" b="0" i="0" u="none" strike="noStrike">
                          <a:solidFill>
                            <a:srgbClr val="000000"/>
                          </a:solidFill>
                          <a:latin typeface="Calibri"/>
                        </a:rPr>
                      </a:br>
                      <a:r>
                        <a:rPr lang="en-US" sz="600" b="0" i="0" u="none" strike="noStrike">
                          <a:solidFill>
                            <a:srgbClr val="000000"/>
                          </a:solidFill>
                          <a:latin typeface="Calibri"/>
                        </a:rPr>
                        <a:t>                          (sodium hypochlorite) solution**</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303547">
                <a:tc>
                  <a:txBody>
                    <a:bodyPr/>
                    <a:lstStyle/>
                    <a:p>
                      <a:pPr algn="l" fontAlgn="ctr"/>
                      <a:r>
                        <a:rPr lang="en-US" sz="600" b="0" i="0" u="none" strike="noStrike">
                          <a:solidFill>
                            <a:srgbClr val="000000"/>
                          </a:solidFill>
                          <a:latin typeface="Calibri"/>
                        </a:rPr>
                        <a:t>If the spill involves large amounts of blood or body fluids, clean with disposable absorbent material</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210186">
                <a:tc>
                  <a:txBody>
                    <a:bodyPr/>
                    <a:lstStyle/>
                    <a:p>
                      <a:pPr algn="l" fontAlgn="ctr"/>
                      <a:r>
                        <a:rPr lang="en-US" sz="600" b="0" i="0" u="none" strike="noStrike">
                          <a:solidFill>
                            <a:srgbClr val="000000"/>
                          </a:solidFill>
                          <a:latin typeface="Calibri"/>
                        </a:rPr>
                        <a:t>Discard any appropriate waste into red biohazard waste bag</a:t>
                      </a:r>
                    </a:p>
                  </a:txBody>
                  <a:tcPr marL="4832" marR="4832" marT="483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600" b="0" i="0" u="none" strike="noStrike">
                          <a:solidFill>
                            <a:srgbClr val="000000"/>
                          </a:solidFill>
                          <a:latin typeface="Calibri"/>
                        </a:rPr>
                        <a:t> </a:t>
                      </a:r>
                    </a:p>
                  </a:txBody>
                  <a:tcPr marL="4832" marR="4832" marT="4832"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w="12700" cap="flat" cmpd="sng" algn="ctr">
                      <a:solidFill>
                        <a:srgbClr val="000000"/>
                      </a:solidFill>
                      <a:prstDash val="solid"/>
                      <a:round/>
                      <a:headEnd type="none" w="med" len="med"/>
                      <a:tailEnd type="none" w="med" len="med"/>
                    </a:lnL>
                    <a:lnR>
                      <a:noFill/>
                    </a:lnR>
                    <a:lnT>
                      <a:noFill/>
                    </a:lnT>
                    <a:lnB>
                      <a:noFill/>
                    </a:lnB>
                  </a:tcPr>
                </a:tc>
              </a:tr>
              <a:tr h="1003635">
                <a:tc gridSpan="4">
                  <a:txBody>
                    <a:bodyPr/>
                    <a:lstStyle/>
                    <a:p>
                      <a:pPr algn="l" fontAlgn="b"/>
                      <a:r>
                        <a:rPr lang="en-US" sz="500" b="0" i="0" u="none" strike="noStrike">
                          <a:solidFill>
                            <a:srgbClr val="000000"/>
                          </a:solidFill>
                          <a:latin typeface="Calibri"/>
                        </a:rPr>
                        <a:t>* Environmental Protection Agency (EPA) Office of Pesticide Programs</a:t>
                      </a:r>
                      <a:br>
                        <a:rPr lang="en-US" sz="500" b="0" i="0" u="none" strike="noStrike">
                          <a:solidFill>
                            <a:srgbClr val="000000"/>
                          </a:solidFill>
                          <a:latin typeface="Calibri"/>
                        </a:rPr>
                      </a:br>
                      <a:r>
                        <a:rPr lang="en-US" sz="500" b="0" i="0" u="none" strike="noStrike">
                          <a:solidFill>
                            <a:srgbClr val="000000"/>
                          </a:solidFill>
                          <a:latin typeface="Calibri"/>
                        </a:rPr>
                        <a:t>      List D: EPA's Registered Antimicrobial Products Effective Against Human HIV-1 and Hepatitis B Virus</a:t>
                      </a:r>
                      <a:br>
                        <a:rPr lang="en-US" sz="500" b="0" i="0" u="none" strike="noStrike">
                          <a:solidFill>
                            <a:srgbClr val="000000"/>
                          </a:solidFill>
                          <a:latin typeface="Calibri"/>
                        </a:rPr>
                      </a:br>
                      <a:r>
                        <a:rPr lang="en-US" sz="500" b="0" i="0" u="none" strike="noStrike">
                          <a:solidFill>
                            <a:srgbClr val="000000"/>
                          </a:solidFill>
                          <a:latin typeface="Calibri"/>
                        </a:rPr>
                        <a:t>      List E: EPA's Registered Antimicrobial Products Effective against Mycobacterium tuberculosis, Human HIV-</a:t>
                      </a:r>
                      <a:br>
                        <a:rPr lang="en-US" sz="500" b="0" i="0" u="none" strike="noStrike">
                          <a:solidFill>
                            <a:srgbClr val="000000"/>
                          </a:solidFill>
                          <a:latin typeface="Calibri"/>
                        </a:rPr>
                      </a:br>
                      <a:r>
                        <a:rPr lang="en-US" sz="500" b="0" i="0" u="none" strike="noStrike">
                          <a:solidFill>
                            <a:srgbClr val="000000"/>
                          </a:solidFill>
                          <a:latin typeface="Calibri"/>
                        </a:rPr>
                        <a:t>                  1 and Hepatitis B Virus</a:t>
                      </a:r>
                      <a:br>
                        <a:rPr lang="en-US" sz="500" b="0" i="0" u="none" strike="noStrike">
                          <a:solidFill>
                            <a:srgbClr val="000000"/>
                          </a:solidFill>
                          <a:latin typeface="Calibri"/>
                        </a:rPr>
                      </a:br>
                      <a:r>
                        <a:rPr lang="en-US" sz="500" b="0" i="0" u="none" strike="noStrike">
                          <a:solidFill>
                            <a:srgbClr val="000000"/>
                          </a:solidFill>
                          <a:latin typeface="Calibri"/>
                        </a:rPr>
                        <a:t>**Use a 1:10-1:100 dilution of 5.25%-6.15% sodium hypochlorite (bleach) for decontaminating blood spills.</a:t>
                      </a:r>
                      <a:br>
                        <a:rPr lang="en-US" sz="500" b="0" i="0" u="none" strike="noStrike">
                          <a:solidFill>
                            <a:srgbClr val="000000"/>
                          </a:solidFill>
                          <a:latin typeface="Calibri"/>
                        </a:rPr>
                      </a:br>
                      <a:r>
                        <a:rPr lang="en-US" sz="500" b="0" i="0" u="none" strike="noStrike">
                          <a:solidFill>
                            <a:srgbClr val="000000"/>
                          </a:solidFill>
                          <a:latin typeface="Calibri"/>
                        </a:rPr>
                        <a:t>    1:100 dilution used for small spills of blood (i.e., drops of blood) on noncritical surfaces.</a:t>
                      </a:r>
                      <a:br>
                        <a:rPr lang="en-US" sz="500" b="0" i="0" u="none" strike="noStrike">
                          <a:solidFill>
                            <a:srgbClr val="000000"/>
                          </a:solidFill>
                          <a:latin typeface="Calibri"/>
                        </a:rPr>
                      </a:br>
                      <a:r>
                        <a:rPr lang="en-US" sz="500" b="0" i="0" u="none" strike="noStrike">
                          <a:solidFill>
                            <a:srgbClr val="000000"/>
                          </a:solidFill>
                          <a:latin typeface="Calibri"/>
                        </a:rPr>
                        <a:t>    1:10 dilution used for large spills of blood because hypochlorites and other germicides are substantially </a:t>
                      </a:r>
                      <a:br>
                        <a:rPr lang="en-US" sz="500" b="0" i="0" u="none" strike="noStrike">
                          <a:solidFill>
                            <a:srgbClr val="000000"/>
                          </a:solidFill>
                          <a:latin typeface="Calibri"/>
                        </a:rPr>
                      </a:br>
                      <a:r>
                        <a:rPr lang="en-US" sz="500" b="0" i="0" u="none" strike="noStrike">
                          <a:solidFill>
                            <a:srgbClr val="000000"/>
                          </a:solidFill>
                          <a:latin typeface="Calibri"/>
                        </a:rPr>
                        <a:t>       inactivated in the presence of blood.</a:t>
                      </a:r>
                      <a:br>
                        <a:rPr lang="en-US" sz="500" b="0" i="0" u="none" strike="noStrike">
                          <a:solidFill>
                            <a:srgbClr val="000000"/>
                          </a:solidFill>
                          <a:latin typeface="Calibri"/>
                        </a:rPr>
                      </a:br>
                      <a:r>
                        <a:rPr lang="en-US" sz="500" b="0" i="0" u="none" strike="noStrike">
                          <a:solidFill>
                            <a:srgbClr val="000000"/>
                          </a:solidFill>
                          <a:latin typeface="Calibri"/>
                        </a:rPr>
                        <a:t>    1:10 dilution used if a sharps injury is possible.</a:t>
                      </a:r>
                      <a:br>
                        <a:rPr lang="en-US" sz="500" b="0" i="0" u="none" strike="noStrike">
                          <a:solidFill>
                            <a:srgbClr val="000000"/>
                          </a:solidFill>
                          <a:latin typeface="Calibri"/>
                        </a:rPr>
                      </a:br>
                      <a:r>
                        <a:rPr lang="en-US" sz="500" b="0" i="0" u="none" strike="noStrike">
                          <a:solidFill>
                            <a:srgbClr val="000000"/>
                          </a:solidFill>
                          <a:latin typeface="Calibri"/>
                        </a:rPr>
                        <a:t>    </a:t>
                      </a:r>
                      <a:br>
                        <a:rPr lang="en-US" sz="500" b="0" i="0" u="none" strike="noStrike">
                          <a:solidFill>
                            <a:srgbClr val="000000"/>
                          </a:solidFill>
                          <a:latin typeface="Calibri"/>
                        </a:rPr>
                      </a:br>
                      <a:r>
                        <a:rPr lang="en-US" sz="500" b="0" i="0" u="none" strike="noStrike">
                          <a:solidFill>
                            <a:srgbClr val="000000"/>
                          </a:solidFill>
                          <a:latin typeface="Calibri"/>
                        </a:rPr>
                        <a:t>Additional information available in the Healthcare Infection Control Practices Advisory Committee (HICPAC) Guideline for Disinfection and Sterilization in Healthcare Facilities, 2008.</a:t>
                      </a:r>
                    </a:p>
                  </a:txBody>
                  <a:tcPr marL="4832" marR="4832" marT="4832"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a:noFill/>
                    </a:lnB>
                  </a:tcPr>
                </a:tc>
              </a:tr>
              <a:tr h="136621">
                <a:tc>
                  <a:txBody>
                    <a:bodyPr/>
                    <a:lstStyle/>
                    <a:p>
                      <a:pPr algn="l" fontAlgn="b"/>
                      <a:endParaRPr lang="en-US" sz="500" b="0" i="0" u="none" strike="noStrike">
                        <a:solidFill>
                          <a:srgbClr val="000000"/>
                        </a:solidFill>
                        <a:latin typeface="Calibri"/>
                      </a:endParaRPr>
                    </a:p>
                  </a:txBody>
                  <a:tcPr marL="4832" marR="4832" marT="483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4832" marR="4832" marT="483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4832" marR="4832" marT="483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4832" marR="4832" marT="4832" marB="0" anchor="b">
                    <a:lnL>
                      <a:noFill/>
                    </a:lnL>
                    <a:lnR>
                      <a:noFill/>
                    </a:lnR>
                    <a:lnT>
                      <a:noFill/>
                    </a:lnT>
                    <a:lnB w="25400" cap="flat" cmpd="dbl" algn="ctr">
                      <a:solidFill>
                        <a:srgbClr val="000000"/>
                      </a:solidFill>
                      <a:prstDash val="solid"/>
                      <a:round/>
                      <a:headEnd type="none" w="med" len="med"/>
                      <a:tailEnd type="none" w="med" len="med"/>
                    </a:lnB>
                  </a:tcPr>
                </a:tc>
                <a:tc>
                  <a:txBody>
                    <a:bodyPr/>
                    <a:lstStyle/>
                    <a:p>
                      <a:pPr algn="l" fontAlgn="b"/>
                      <a:endParaRPr lang="en-US" sz="600" b="0" i="0" u="none" strike="noStrike">
                        <a:solidFill>
                          <a:srgbClr val="000000"/>
                        </a:solidFill>
                        <a:latin typeface="Calibri"/>
                      </a:endParaRPr>
                    </a:p>
                  </a:txBody>
                  <a:tcPr marL="4832" marR="4832" marT="4832" marB="0" anchor="b">
                    <a:lnL>
                      <a:noFill/>
                    </a:lnL>
                    <a:lnR>
                      <a:noFill/>
                    </a:lnR>
                    <a:lnT>
                      <a:noFill/>
                    </a:lnT>
                    <a:lnB>
                      <a:noFill/>
                    </a:lnB>
                  </a:tcPr>
                </a:tc>
              </a:tr>
              <a:tr h="502408">
                <a:tc gridSpan="4">
                  <a:txBody>
                    <a:bodyPr/>
                    <a:lstStyle/>
                    <a:p>
                      <a:pPr algn="ctr" fontAlgn="b"/>
                      <a:r>
                        <a:rPr lang="en-US" sz="600" b="1" i="0" u="sng" strike="noStrike">
                          <a:solidFill>
                            <a:srgbClr val="FF0000"/>
                          </a:solidFill>
                          <a:latin typeface="Calibri"/>
                        </a:rPr>
                        <a:t>IMPORTANT: </a:t>
                      </a:r>
                      <a:br>
                        <a:rPr lang="en-US" sz="600" b="1" i="0" u="sng" strike="noStrike">
                          <a:solidFill>
                            <a:srgbClr val="FF0000"/>
                          </a:solidFill>
                          <a:latin typeface="Calibri"/>
                        </a:rPr>
                      </a:br>
                      <a:r>
                        <a:rPr lang="en-US" sz="600" b="0" i="0" u="none" strike="noStrike">
                          <a:solidFill>
                            <a:srgbClr val="FF0000"/>
                          </a:solidFill>
                          <a:latin typeface="Calibri"/>
                        </a:rPr>
                        <a:t>If you believe you have been exposed to any blood or other potentially infectious body fluids </a:t>
                      </a:r>
                      <a:br>
                        <a:rPr lang="en-US" sz="600" b="0" i="0" u="none" strike="noStrike">
                          <a:solidFill>
                            <a:srgbClr val="FF0000"/>
                          </a:solidFill>
                          <a:latin typeface="Calibri"/>
                        </a:rPr>
                      </a:br>
                      <a:r>
                        <a:rPr lang="en-US" sz="600" b="0" i="0" u="none" strike="noStrike">
                          <a:solidFill>
                            <a:srgbClr val="FF0000"/>
                          </a:solidFill>
                          <a:latin typeface="Calibri"/>
                        </a:rPr>
                        <a:t>(e.g., skin puncture or splash to eyes/mucous membranes), wash the area properly </a:t>
                      </a:r>
                      <a:r>
                        <a:rPr lang="en-US" sz="600" b="0" i="1" u="none" strike="noStrike">
                          <a:solidFill>
                            <a:srgbClr val="FF0000"/>
                          </a:solidFill>
                          <a:latin typeface="Calibri"/>
                        </a:rPr>
                        <a:t>and </a:t>
                      </a:r>
                      <a:r>
                        <a:rPr lang="en-US" sz="600" b="0" i="0" u="none" strike="noStrike">
                          <a:solidFill>
                            <a:srgbClr val="FF0000"/>
                          </a:solidFill>
                          <a:latin typeface="Calibri"/>
                        </a:rPr>
                        <a:t>seek follow-up medical attention by contacting your supervisor.</a:t>
                      </a:r>
                    </a:p>
                  </a:txBody>
                  <a:tcPr marL="4832" marR="4832" marT="4832" marB="0" anchor="b">
                    <a:lnL w="25400" cap="flat" cmpd="dbl"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600" b="0" i="0" u="none" strike="noStrike" dirty="0">
                        <a:solidFill>
                          <a:srgbClr val="000000"/>
                        </a:solidFill>
                        <a:latin typeface="Calibri"/>
                      </a:endParaRPr>
                    </a:p>
                  </a:txBody>
                  <a:tcPr marL="4832" marR="4832" marT="4832" marB="0" anchor="b">
                    <a:lnL w="25400" cap="flat" cmpd="dbl" algn="ctr">
                      <a:solidFill>
                        <a:srgbClr val="000000"/>
                      </a:solidFill>
                      <a:prstDash val="solid"/>
                      <a:round/>
                      <a:headEnd type="none" w="med" len="med"/>
                      <a:tailEnd type="none" w="med" len="med"/>
                    </a:lnL>
                    <a:lnR>
                      <a:noFill/>
                    </a:lnR>
                    <a:lnT>
                      <a:noFill/>
                    </a:lnT>
                    <a:lnB>
                      <a:noFill/>
                    </a:lnB>
                  </a:tcPr>
                </a:tc>
              </a:tr>
            </a:tbl>
          </a:graphicData>
        </a:graphic>
      </p:graphicFrame>
      <p:graphicFrame>
        <p:nvGraphicFramePr>
          <p:cNvPr id="9" name="Table 8"/>
          <p:cNvGraphicFramePr>
            <a:graphicFrameLocks noGrp="1"/>
          </p:cNvGraphicFramePr>
          <p:nvPr/>
        </p:nvGraphicFramePr>
        <p:xfrm>
          <a:off x="4724400" y="1295416"/>
          <a:ext cx="3886201" cy="5315653"/>
        </p:xfrm>
        <a:graphic>
          <a:graphicData uri="http://schemas.openxmlformats.org/drawingml/2006/table">
            <a:tbl>
              <a:tblPr/>
              <a:tblGrid>
                <a:gridCol w="2439985"/>
                <a:gridCol w="379733"/>
                <a:gridCol w="452448"/>
                <a:gridCol w="614035"/>
              </a:tblGrid>
              <a:tr h="101160">
                <a:tc gridSpan="4">
                  <a:txBody>
                    <a:bodyPr/>
                    <a:lstStyle/>
                    <a:p>
                      <a:pPr algn="ctr" fontAlgn="b"/>
                      <a:r>
                        <a:rPr lang="en-US" sz="500" b="1" i="0" u="none" strike="noStrike" dirty="0">
                          <a:solidFill>
                            <a:srgbClr val="000000"/>
                          </a:solidFill>
                          <a:latin typeface="Calibri"/>
                        </a:rPr>
                        <a:t>Environmental Checklist</a:t>
                      </a:r>
                    </a:p>
                  </a:txBody>
                  <a:tcPr marL="4415" marR="4415" marT="441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207379">
                <a:tc gridSpan="4">
                  <a:txBody>
                    <a:bodyPr/>
                    <a:lstStyle/>
                    <a:p>
                      <a:pPr algn="l" fontAlgn="b"/>
                      <a:r>
                        <a:rPr lang="en-US" sz="500" b="0" i="0" u="none" strike="noStrike">
                          <a:solidFill>
                            <a:srgbClr val="000000"/>
                          </a:solidFill>
                          <a:latin typeface="Calibri"/>
                        </a:rPr>
                        <a:t>Location/Unit:__________________   Date:__________    Person Monitoring: _______________</a:t>
                      </a:r>
                    </a:p>
                  </a:txBody>
                  <a:tcPr marL="4415" marR="4415" marT="4415" marB="0" anchor="b">
                    <a:lnL>
                      <a:noFill/>
                    </a:lnL>
                    <a:lnR>
                      <a:noFill/>
                    </a:lnR>
                    <a:lnT>
                      <a:noFill/>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r h="94079">
                <a:tc>
                  <a:txBody>
                    <a:bodyPr/>
                    <a:lstStyle/>
                    <a:p>
                      <a:pPr algn="l" fontAlgn="b"/>
                      <a:endParaRPr lang="en-US" sz="500" b="0" i="0" u="none" strike="noStrike">
                        <a:solidFill>
                          <a:srgbClr val="000000"/>
                        </a:solidFill>
                        <a:latin typeface="Calibri"/>
                      </a:endParaRPr>
                    </a:p>
                  </a:txBody>
                  <a:tcPr marL="4415" marR="4415" marT="44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4415" marR="4415" marT="44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4415" marR="4415" marT="4415"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latin typeface="Calibri"/>
                      </a:endParaRPr>
                    </a:p>
                  </a:txBody>
                  <a:tcPr marL="4415" marR="4415" marT="4415" marB="0" anchor="b">
                    <a:lnL>
                      <a:noFill/>
                    </a:lnL>
                    <a:lnR>
                      <a:noFill/>
                    </a:lnR>
                    <a:lnT>
                      <a:noFill/>
                    </a:lnT>
                    <a:lnB w="12700" cap="flat" cmpd="sng" algn="ctr">
                      <a:solidFill>
                        <a:srgbClr val="000000"/>
                      </a:solidFill>
                      <a:prstDash val="solid"/>
                      <a:round/>
                      <a:headEnd type="none" w="med" len="med"/>
                      <a:tailEnd type="none" w="med" len="med"/>
                    </a:lnB>
                  </a:tcPr>
                </a:tc>
              </a:tr>
              <a:tr h="101160">
                <a:tc>
                  <a:txBody>
                    <a:bodyPr/>
                    <a:lstStyle/>
                    <a:p>
                      <a:pPr algn="l" fontAlgn="ctr"/>
                      <a:r>
                        <a:rPr lang="en-US" sz="500" b="1" i="0" u="none" strike="noStrike">
                          <a:solidFill>
                            <a:srgbClr val="000000"/>
                          </a:solidFill>
                          <a:latin typeface="Calibri"/>
                        </a:rPr>
                        <a:t>Cleaning Tasks (*= high touch areas frequently contaminated)</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latin typeface="Calibri"/>
                        </a:rPr>
                        <a:t>Cleaned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7F7F7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latin typeface="Calibri"/>
                        </a:rPr>
                        <a:t>Not cleaned</a:t>
                      </a:r>
                    </a:p>
                  </a:txBody>
                  <a:tcPr marL="4415" marR="4415" marT="4415" marB="0" anchor="ctr">
                    <a:lnL w="6350" cap="flat" cmpd="sng" algn="ctr">
                      <a:solidFill>
                        <a:srgbClr val="7F7F7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1" i="0" u="none" strike="noStrike">
                          <a:solidFill>
                            <a:srgbClr val="000000"/>
                          </a:solidFill>
                          <a:latin typeface="Calibri"/>
                        </a:rPr>
                        <a:t>Not Applicable</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60">
                <a:tc>
                  <a:txBody>
                    <a:bodyPr/>
                    <a:lstStyle/>
                    <a:p>
                      <a:pPr algn="l" fontAlgn="ctr"/>
                      <a:r>
                        <a:rPr lang="en-US" sz="500" b="1" i="0" u="none" strike="noStrike" dirty="0" smtClean="0">
                          <a:solidFill>
                            <a:srgbClr val="000000"/>
                          </a:solidFill>
                          <a:latin typeface="Calibri"/>
                        </a:rPr>
                        <a:t>Patient </a:t>
                      </a:r>
                      <a:r>
                        <a:rPr lang="en-US" sz="500" b="1" i="0" u="none" strike="noStrike" dirty="0">
                          <a:solidFill>
                            <a:srgbClr val="000000"/>
                          </a:solidFill>
                          <a:latin typeface="Calibri"/>
                        </a:rPr>
                        <a:t>Rooms and Shared Areas - use appropriate disinfectant</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9674">
                <a:tc>
                  <a:txBody>
                    <a:bodyPr/>
                    <a:lstStyle/>
                    <a:p>
                      <a:pPr algn="l" fontAlgn="ctr"/>
                      <a:r>
                        <a:rPr lang="en-US" sz="500" b="0" i="0" u="none" strike="noStrike">
                          <a:solidFill>
                            <a:srgbClr val="000000"/>
                          </a:solidFill>
                          <a:latin typeface="Calibri"/>
                        </a:rPr>
                        <a:t> Bed - thoroughly during terminal cleaning and allow to dry completely</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Bedside commode and its its cleaning brush*</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Call box / button and controls*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Door, handles, and bed rails*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Floor - sweep, use wet mop starting farthest from door</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IV pole - grab area*</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Light switches*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9674">
                <a:tc>
                  <a:txBody>
                    <a:bodyPr/>
                    <a:lstStyle/>
                    <a:p>
                      <a:pPr algn="l" fontAlgn="ctr"/>
                      <a:r>
                        <a:rPr lang="en-US" sz="500" b="0" i="0" u="none" strike="noStrike">
                          <a:solidFill>
                            <a:srgbClr val="000000"/>
                          </a:solidFill>
                          <a:latin typeface="Calibri"/>
                        </a:rPr>
                        <a:t> Medical equipment - per facility policy and manufacturer instructions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Phone*</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dirty="0">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Remote control*</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Room furniture - bed, chairs, sofa, table, etc.*</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1" i="0" u="none" strike="noStrike">
                          <a:solidFill>
                            <a:srgbClr val="000000"/>
                          </a:solidFill>
                          <a:latin typeface="Calibri"/>
                        </a:rPr>
                        <a:t>Bathroom - all surfaces with appropriate disinfectant</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Door handles, bathroom handrails, and light switches*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Floor: sweep, use wet mop starting farthest from door</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Mirrors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82818">
                <a:tc>
                  <a:txBody>
                    <a:bodyPr/>
                    <a:lstStyle/>
                    <a:p>
                      <a:pPr algn="l" fontAlgn="ctr"/>
                      <a:r>
                        <a:rPr lang="en-US" sz="500" b="0" i="0" u="none" strike="noStrike">
                          <a:solidFill>
                            <a:srgbClr val="000000"/>
                          </a:solidFill>
                          <a:latin typeface="Calibri"/>
                        </a:rPr>
                        <a:t> Shower stall / bathtub</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Sink and faucet handles*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Toilet including surface, seat, lever / flush*</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1" i="0" u="none" strike="noStrike">
                          <a:solidFill>
                            <a:srgbClr val="000000"/>
                          </a:solidFill>
                          <a:latin typeface="Calibri"/>
                        </a:rPr>
                        <a:t>Medication Room</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Area secure and clean without items stored on the floor</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9674">
                <a:tc>
                  <a:txBody>
                    <a:bodyPr/>
                    <a:lstStyle/>
                    <a:p>
                      <a:pPr algn="l" fontAlgn="ctr"/>
                      <a:r>
                        <a:rPr lang="en-US" sz="500" b="0" i="0" u="none" strike="noStrike">
                          <a:solidFill>
                            <a:srgbClr val="000000"/>
                          </a:solidFill>
                          <a:latin typeface="Calibri"/>
                        </a:rPr>
                        <a:t> Medications clearly identified, dated, discarded after expiration date</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Refrigerator: no food, clean, temperature between 36-46°F</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1" i="0" u="none" strike="noStrike">
                          <a:solidFill>
                            <a:srgbClr val="000000"/>
                          </a:solidFill>
                          <a:latin typeface="Calibri"/>
                        </a:rPr>
                        <a:t>Laundry</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9674">
                <a:tc>
                  <a:txBody>
                    <a:bodyPr/>
                    <a:lstStyle/>
                    <a:p>
                      <a:pPr algn="l" fontAlgn="ctr"/>
                      <a:r>
                        <a:rPr lang="en-US" sz="500" b="0" i="0" u="none" strike="noStrike">
                          <a:solidFill>
                            <a:srgbClr val="000000"/>
                          </a:solidFill>
                          <a:latin typeface="Calibri"/>
                        </a:rPr>
                        <a:t> Appropriate personal protective equipment worn by laundry personnel</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Clean and soiled laundry separated appropriately</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Clean and soiled linen covered while stored and transported</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Wash temperature appropriate</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1" i="0" u="none" strike="noStrike">
                          <a:solidFill>
                            <a:srgbClr val="000000"/>
                          </a:solidFill>
                          <a:latin typeface="Calibri"/>
                        </a:rPr>
                        <a:t>Replace As Needed</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Curtains - if soiled</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Hand sanitizer</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Sharps containers - replace if 1/2 to 3/4 full and properly dispose</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9674">
                <a:tc>
                  <a:txBody>
                    <a:bodyPr/>
                    <a:lstStyle/>
                    <a:p>
                      <a:pPr algn="l" fontAlgn="ctr"/>
                      <a:r>
                        <a:rPr lang="en-US" sz="500" b="0" i="0" u="none" strike="noStrike">
                          <a:solidFill>
                            <a:srgbClr val="000000"/>
                          </a:solidFill>
                          <a:latin typeface="Calibri"/>
                        </a:rPr>
                        <a:t> Other personal protective equipment (gloves, gowns, face masks, etc.)</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Paper towels</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Red bag waste - close, transport, and dispose appropriately</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01160">
                <a:tc>
                  <a:txBody>
                    <a:bodyPr/>
                    <a:lstStyle/>
                    <a:p>
                      <a:pPr algn="l" fontAlgn="ctr"/>
                      <a:r>
                        <a:rPr lang="en-US" sz="500" b="0" i="0" u="none" strike="noStrike">
                          <a:solidFill>
                            <a:srgbClr val="000000"/>
                          </a:solidFill>
                          <a:latin typeface="Calibri"/>
                        </a:rPr>
                        <a:t> Soap</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tcPr>
                </a:tc>
              </a:tr>
              <a:tr h="179674">
                <a:tc>
                  <a:txBody>
                    <a:bodyPr/>
                    <a:lstStyle/>
                    <a:p>
                      <a:pPr algn="l" fontAlgn="ctr"/>
                      <a:r>
                        <a:rPr lang="en-US" sz="500" b="0" i="0" u="none" strike="noStrike">
                          <a:solidFill>
                            <a:srgbClr val="000000"/>
                          </a:solidFill>
                          <a:latin typeface="Calibri"/>
                        </a:rPr>
                        <a:t> Waste basket - close bag before removing; clean and disinfect if soiled</a:t>
                      </a:r>
                    </a:p>
                  </a:txBody>
                  <a:tcPr marL="4415" marR="4415" marT="441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12700" cap="flat" cmpd="sng" algn="ctr">
                      <a:solidFill>
                        <a:srgbClr val="000000"/>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ctr"/>
                      <a:r>
                        <a:rPr lang="en-US" sz="500" b="0" i="0" u="none" strike="noStrike">
                          <a:solidFill>
                            <a:srgbClr val="000000"/>
                          </a:solidFill>
                          <a:latin typeface="Calibri"/>
                        </a:rPr>
                        <a:t> </a:t>
                      </a:r>
                    </a:p>
                  </a:txBody>
                  <a:tcPr marL="4415" marR="4415" marT="4415" marB="0" anchor="ctr">
                    <a:lnL w="6350" cap="flat" cmpd="sng" algn="ctr">
                      <a:solidFill>
                        <a:srgbClr val="BFBFBF"/>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BFBFB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16213">
                <a:tc gridSpan="4">
                  <a:txBody>
                    <a:bodyPr/>
                    <a:lstStyle/>
                    <a:p>
                      <a:pPr algn="l" fontAlgn="b"/>
                      <a:r>
                        <a:rPr lang="en-US" sz="500" b="0" i="0" u="none" strike="noStrike" dirty="0">
                          <a:solidFill>
                            <a:srgbClr val="000000"/>
                          </a:solidFill>
                          <a:latin typeface="Calibri"/>
                        </a:rPr>
                        <a:t>° Use proper personal protective equipment depending on chemicals used and isolation precautions.</a:t>
                      </a:r>
                      <a:br>
                        <a:rPr lang="en-US" sz="500" b="0" i="0" u="none" strike="noStrike" dirty="0">
                          <a:solidFill>
                            <a:srgbClr val="000000"/>
                          </a:solidFill>
                          <a:latin typeface="Calibri"/>
                        </a:rPr>
                      </a:br>
                      <a:r>
                        <a:rPr lang="en-US" sz="500" b="0" i="0" u="none" strike="noStrike" dirty="0">
                          <a:solidFill>
                            <a:srgbClr val="000000"/>
                          </a:solidFill>
                          <a:latin typeface="Calibri"/>
                        </a:rPr>
                        <a:t>° Use Environmental Protection Agency (EPA) standards and published guidelines to choose chemicals specific to the </a:t>
                      </a:r>
                      <a:br>
                        <a:rPr lang="en-US" sz="500" b="0" i="0" u="none" strike="noStrike" dirty="0">
                          <a:solidFill>
                            <a:srgbClr val="000000"/>
                          </a:solidFill>
                          <a:latin typeface="Calibri"/>
                        </a:rPr>
                      </a:br>
                      <a:r>
                        <a:rPr lang="en-US" sz="500" b="0" i="0" u="none" strike="noStrike" dirty="0">
                          <a:solidFill>
                            <a:srgbClr val="000000"/>
                          </a:solidFill>
                          <a:latin typeface="Calibri"/>
                        </a:rPr>
                        <a:t>   organism and situation. For example, a 10% sodium hypochlorite disinfectant is recommended for norovirus.</a:t>
                      </a:r>
                      <a:br>
                        <a:rPr lang="en-US" sz="500" b="0" i="0" u="none" strike="noStrike" dirty="0">
                          <a:solidFill>
                            <a:srgbClr val="000000"/>
                          </a:solidFill>
                          <a:latin typeface="Calibri"/>
                        </a:rPr>
                      </a:br>
                      <a:r>
                        <a:rPr lang="en-US" sz="500" b="0" i="0" u="none" strike="noStrike" dirty="0">
                          <a:solidFill>
                            <a:srgbClr val="000000"/>
                          </a:solidFill>
                          <a:latin typeface="Calibri"/>
                        </a:rPr>
                        <a:t>° No food should be eaten/stored in designated laundry, medication, or chemical areas. </a:t>
                      </a:r>
                      <a:br>
                        <a:rPr lang="en-US" sz="500" b="0" i="0" u="none" strike="noStrike" dirty="0">
                          <a:solidFill>
                            <a:srgbClr val="000000"/>
                          </a:solidFill>
                          <a:latin typeface="Calibri"/>
                        </a:rPr>
                      </a:br>
                      <a:r>
                        <a:rPr lang="en-US" sz="500" b="0" i="0" u="none" strike="noStrike" dirty="0">
                          <a:solidFill>
                            <a:srgbClr val="000000"/>
                          </a:solidFill>
                          <a:latin typeface="Calibri"/>
                        </a:rPr>
                        <a:t>° Pay attention to isolation precaution signs and do not remove until terminal cleaning is completed.</a:t>
                      </a:r>
                    </a:p>
                  </a:txBody>
                  <a:tcPr marL="4415" marR="4415" marT="4415" marB="0" anchor="b">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533400" y="533400"/>
            <a:ext cx="8229600" cy="838200"/>
          </a:xfrm>
        </p:spPr>
        <p:txBody>
          <a:bodyPr/>
          <a:lstStyle/>
          <a:p>
            <a:r>
              <a:rPr lang="en-US" dirty="0" smtClean="0"/>
              <a:t>Vaccinations</a:t>
            </a:r>
            <a:endParaRPr lang="en-US" dirty="0"/>
          </a:p>
        </p:txBody>
      </p:sp>
      <p:sp>
        <p:nvSpPr>
          <p:cNvPr id="7" name="Content Placeholder 6"/>
          <p:cNvSpPr>
            <a:spLocks noGrp="1"/>
          </p:cNvSpPr>
          <p:nvPr>
            <p:ph idx="1"/>
          </p:nvPr>
        </p:nvSpPr>
        <p:spPr>
          <a:xfrm>
            <a:off x="228600" y="1524000"/>
            <a:ext cx="8229600" cy="4800600"/>
          </a:xfrm>
        </p:spPr>
        <p:txBody>
          <a:bodyPr>
            <a:normAutofit fontScale="92500" lnSpcReduction="10000"/>
          </a:bodyPr>
          <a:lstStyle/>
          <a:p>
            <a:r>
              <a:rPr lang="en-US" dirty="0" smtClean="0"/>
              <a:t>A </a:t>
            </a:r>
            <a:r>
              <a:rPr lang="en-US" b="1" dirty="0" smtClean="0"/>
              <a:t>vaccine</a:t>
            </a:r>
            <a:r>
              <a:rPr lang="en-US" dirty="0" smtClean="0"/>
              <a:t> is a preparation that improves immunity to a particular disease.</a:t>
            </a:r>
          </a:p>
          <a:p>
            <a:pPr lvl="1"/>
            <a:r>
              <a:rPr lang="en-US" dirty="0" smtClean="0"/>
              <a:t>Examples: influenza, tetanus, or pneumonia</a:t>
            </a:r>
          </a:p>
          <a:p>
            <a:pPr>
              <a:buNone/>
            </a:pPr>
            <a:endParaRPr lang="en-US" dirty="0" smtClean="0"/>
          </a:p>
          <a:p>
            <a:r>
              <a:rPr lang="en-US" dirty="0" smtClean="0"/>
              <a:t>The vaccine typically contains an agent that resembles a disease-causing microorganism.  </a:t>
            </a:r>
          </a:p>
          <a:p>
            <a:pPr>
              <a:buNone/>
            </a:pPr>
            <a:endParaRPr lang="en-US" dirty="0" smtClean="0"/>
          </a:p>
          <a:p>
            <a:r>
              <a:rPr lang="en-US" dirty="0" smtClean="0"/>
              <a:t>The vaccine stimulates the body’s immune response to recognize the foreign invader, destroy it, and "remember" it, so that the immune system can more easily recognize and destroy any of these microorganisms that may be encountered later.</a:t>
            </a:r>
            <a:endParaRPr lang="en-US" dirty="0"/>
          </a:p>
        </p:txBody>
      </p:sp>
      <p:sp>
        <p:nvSpPr>
          <p:cNvPr id="5" name="Slide Number Placeholder 4"/>
          <p:cNvSpPr>
            <a:spLocks noGrp="1"/>
          </p:cNvSpPr>
          <p:nvPr>
            <p:ph type="sldNum" sz="quarter" idx="12"/>
          </p:nvPr>
        </p:nvSpPr>
        <p:spPr/>
        <p:txBody>
          <a:bodyPr/>
          <a:lstStyle/>
          <a:p>
            <a:fld id="{076DF390-3244-4CE9-9A35-27BFEC8725EE}"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85800"/>
            <a:ext cx="8229600" cy="914400"/>
          </a:xfrm>
        </p:spPr>
        <p:txBody>
          <a:bodyPr/>
          <a:lstStyle/>
          <a:p>
            <a:r>
              <a:rPr lang="en-US" dirty="0" smtClean="0"/>
              <a:t>Why Vaccinate?</a:t>
            </a:r>
            <a:endParaRPr lang="en-US" dirty="0"/>
          </a:p>
        </p:txBody>
      </p:sp>
      <p:sp>
        <p:nvSpPr>
          <p:cNvPr id="7" name="Content Placeholder 6"/>
          <p:cNvSpPr>
            <a:spLocks noGrp="1"/>
          </p:cNvSpPr>
          <p:nvPr>
            <p:ph sz="half" idx="2"/>
          </p:nvPr>
        </p:nvSpPr>
        <p:spPr>
          <a:xfrm>
            <a:off x="3200400" y="1676400"/>
            <a:ext cx="5715000" cy="4953000"/>
          </a:xfrm>
        </p:spPr>
        <p:txBody>
          <a:bodyPr>
            <a:normAutofit/>
          </a:bodyPr>
          <a:lstStyle/>
          <a:p>
            <a:pPr marL="457200" indent="-347663"/>
            <a:r>
              <a:rPr lang="en-US" sz="2800" dirty="0" smtClean="0"/>
              <a:t>Vaccines can help prevent some diseases</a:t>
            </a:r>
          </a:p>
          <a:p>
            <a:pPr marL="749808" lvl="1" indent="-347663"/>
            <a:r>
              <a:rPr lang="en-US" sz="2700" dirty="0" smtClean="0">
                <a:solidFill>
                  <a:schemeClr val="tx1"/>
                </a:solidFill>
              </a:rPr>
              <a:t>Save costs (resource reallocation)</a:t>
            </a:r>
          </a:p>
          <a:p>
            <a:pPr marL="1014984" lvl="2" indent="-347663"/>
            <a:r>
              <a:rPr lang="en-US" sz="2600" dirty="0" smtClean="0">
                <a:solidFill>
                  <a:schemeClr val="tx1"/>
                </a:solidFill>
              </a:rPr>
              <a:t>Lost time from work</a:t>
            </a:r>
          </a:p>
          <a:p>
            <a:pPr marL="1014984" lvl="2" indent="-347663"/>
            <a:r>
              <a:rPr lang="en-US" sz="2600" dirty="0" smtClean="0">
                <a:solidFill>
                  <a:schemeClr val="tx1"/>
                </a:solidFill>
              </a:rPr>
              <a:t>Treatment expenses</a:t>
            </a:r>
          </a:p>
          <a:p>
            <a:pPr marL="749808" lvl="1" indent="-347663"/>
            <a:r>
              <a:rPr lang="en-US" sz="2700" dirty="0" smtClean="0">
                <a:solidFill>
                  <a:schemeClr val="tx1"/>
                </a:solidFill>
              </a:rPr>
              <a:t>Save lives</a:t>
            </a:r>
          </a:p>
          <a:p>
            <a:pPr marL="457200" indent="-347663"/>
            <a:r>
              <a:rPr lang="en-US" sz="2800" dirty="0" smtClean="0"/>
              <a:t>Long-term protection in the individual</a:t>
            </a:r>
          </a:p>
          <a:p>
            <a:pPr marL="457200" indent="-347663"/>
            <a:r>
              <a:rPr lang="en-US" sz="2800" dirty="0" smtClean="0"/>
              <a:t>Help prevent outbreaks from occurring</a:t>
            </a:r>
          </a:p>
          <a:p>
            <a:endParaRPr lang="en-US" sz="2800" dirty="0" smtClean="0"/>
          </a:p>
          <a:p>
            <a:endParaRPr lang="en-US" sz="2800" dirty="0" smtClean="0"/>
          </a:p>
        </p:txBody>
      </p:sp>
      <p:sp>
        <p:nvSpPr>
          <p:cNvPr id="4" name="Slide Number Placeholder 3"/>
          <p:cNvSpPr>
            <a:spLocks noGrp="1"/>
          </p:cNvSpPr>
          <p:nvPr>
            <p:ph type="sldNum" sz="quarter" idx="12"/>
          </p:nvPr>
        </p:nvSpPr>
        <p:spPr/>
        <p:txBody>
          <a:bodyPr/>
          <a:lstStyle/>
          <a:p>
            <a:fld id="{076DF390-3244-4CE9-9A35-27BFEC8725EE}" type="slidenum">
              <a:rPr lang="en-US" smtClean="0"/>
              <a:pPr/>
              <a:t>37</a:t>
            </a:fld>
            <a:endParaRPr lang="en-US"/>
          </a:p>
        </p:txBody>
      </p:sp>
      <p:pic>
        <p:nvPicPr>
          <p:cNvPr id="40963" name="Picture 3" descr="C:\Documents and Settings\ec2742\Local Settings\Temporary Internet Files\Content.IE5\IGDVRDL2\MC900294188[1].wmf"/>
          <p:cNvPicPr>
            <a:picLocks noGrp="1" noChangeAspect="1" noChangeArrowheads="1"/>
          </p:cNvPicPr>
          <p:nvPr>
            <p:ph sz="half" idx="1"/>
          </p:nvPr>
        </p:nvPicPr>
        <p:blipFill>
          <a:blip r:embed="rId3" cstate="print"/>
          <a:srcRect/>
          <a:stretch>
            <a:fillRect/>
          </a:stretch>
        </p:blipFill>
        <p:spPr bwMode="auto">
          <a:xfrm>
            <a:off x="685800" y="1905000"/>
            <a:ext cx="2362200" cy="31242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609600"/>
            <a:ext cx="8229600" cy="914400"/>
          </a:xfrm>
        </p:spPr>
        <p:txBody>
          <a:bodyPr/>
          <a:lstStyle/>
          <a:p>
            <a:r>
              <a:rPr lang="en-US" dirty="0" smtClean="0"/>
              <a:t>Vaccination Recommendations</a:t>
            </a:r>
            <a:endParaRPr lang="en-US" dirty="0"/>
          </a:p>
        </p:txBody>
      </p:sp>
      <p:sp>
        <p:nvSpPr>
          <p:cNvPr id="7" name="Content Placeholder 6"/>
          <p:cNvSpPr>
            <a:spLocks noGrp="1"/>
          </p:cNvSpPr>
          <p:nvPr>
            <p:ph idx="1"/>
          </p:nvPr>
        </p:nvSpPr>
        <p:spPr>
          <a:xfrm>
            <a:off x="457200" y="1600200"/>
            <a:ext cx="8458200" cy="4974336"/>
          </a:xfrm>
        </p:spPr>
        <p:txBody>
          <a:bodyPr>
            <a:normAutofit fontScale="92500"/>
          </a:bodyPr>
          <a:lstStyle/>
          <a:p>
            <a:r>
              <a:rPr lang="en-US" dirty="0" smtClean="0"/>
              <a:t>May vary based on underlying medical conditions, occupation, and age</a:t>
            </a:r>
          </a:p>
          <a:p>
            <a:pPr lvl="1"/>
            <a:r>
              <a:rPr lang="en-US" dirty="0" smtClean="0"/>
              <a:t>Special vaccination recommendations apply to </a:t>
            </a:r>
            <a:r>
              <a:rPr lang="en-US" i="1" dirty="0" smtClean="0"/>
              <a:t>healthcare personnel </a:t>
            </a:r>
            <a:r>
              <a:rPr lang="en-US" dirty="0" smtClean="0"/>
              <a:t>to protect themselves and their patients against disease</a:t>
            </a:r>
          </a:p>
          <a:p>
            <a:r>
              <a:rPr lang="en-US" dirty="0" smtClean="0"/>
              <a:t>Even if you were vaccinated as a child, you may need to get vaccinated as an adult for certain diseases</a:t>
            </a:r>
          </a:p>
          <a:p>
            <a:pPr lvl="1"/>
            <a:r>
              <a:rPr lang="en-US" dirty="0" smtClean="0"/>
              <a:t>For example, it is recommended that you get a vaccination for influenza </a:t>
            </a:r>
            <a:r>
              <a:rPr lang="en-US" i="1" dirty="0" smtClean="0"/>
              <a:t>every year</a:t>
            </a:r>
            <a:endParaRPr lang="en-US" dirty="0" smtClean="0"/>
          </a:p>
          <a:p>
            <a:r>
              <a:rPr lang="en-US" dirty="0" smtClean="0"/>
              <a:t>Recommendations are updated and published every year</a:t>
            </a:r>
          </a:p>
          <a:p>
            <a:r>
              <a:rPr lang="en-US" dirty="0" smtClean="0"/>
              <a:t>CDC website for </a:t>
            </a:r>
            <a:r>
              <a:rPr lang="en-US" dirty="0" smtClean="0"/>
              <a:t>immunization schedules: </a:t>
            </a:r>
            <a:r>
              <a:rPr lang="en-US" dirty="0" smtClean="0">
                <a:hlinkClick r:id="rId3"/>
              </a:rPr>
              <a:t>http://</a:t>
            </a:r>
            <a:r>
              <a:rPr lang="en-US" dirty="0" smtClean="0">
                <a:hlinkClick r:id="rId3"/>
              </a:rPr>
              <a:t>www.cdc.gov/vaccines/schedules/index.html</a:t>
            </a:r>
            <a:endParaRPr lang="en-US" dirty="0" smtClean="0"/>
          </a:p>
        </p:txBody>
      </p:sp>
      <p:sp>
        <p:nvSpPr>
          <p:cNvPr id="4" name="Slide Number Placeholder 3"/>
          <p:cNvSpPr>
            <a:spLocks noGrp="1"/>
          </p:cNvSpPr>
          <p:nvPr>
            <p:ph type="sldNum" sz="quarter" idx="12"/>
          </p:nvPr>
        </p:nvSpPr>
        <p:spPr/>
        <p:txBody>
          <a:bodyPr/>
          <a:lstStyle/>
          <a:p>
            <a:fld id="{076DF390-3244-4CE9-9A35-27BFEC8725EE}"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457200"/>
            <a:ext cx="8229600" cy="1066800"/>
          </a:xfrm>
        </p:spPr>
        <p:txBody>
          <a:bodyPr>
            <a:normAutofit/>
          </a:bodyPr>
          <a:lstStyle/>
          <a:p>
            <a:r>
              <a:rPr lang="en-US" dirty="0" smtClean="0"/>
              <a:t>Successful Vaccination Strategies</a:t>
            </a:r>
            <a:endParaRPr lang="en-US" dirty="0"/>
          </a:p>
        </p:txBody>
      </p:sp>
      <p:sp>
        <p:nvSpPr>
          <p:cNvPr id="7" name="Content Placeholder 6"/>
          <p:cNvSpPr>
            <a:spLocks noGrp="1"/>
          </p:cNvSpPr>
          <p:nvPr>
            <p:ph idx="1"/>
          </p:nvPr>
        </p:nvSpPr>
        <p:spPr>
          <a:xfrm>
            <a:off x="457200" y="1676400"/>
            <a:ext cx="8229600" cy="4898136"/>
          </a:xfrm>
        </p:spPr>
        <p:txBody>
          <a:bodyPr/>
          <a:lstStyle/>
          <a:p>
            <a:pPr marL="346075" indent="-236538"/>
            <a:r>
              <a:rPr lang="en-US" dirty="0" smtClean="0"/>
              <a:t>Stress benefits of vaccination.</a:t>
            </a:r>
          </a:p>
          <a:p>
            <a:pPr marL="346075" indent="-236538">
              <a:buNone/>
            </a:pPr>
            <a:endParaRPr lang="en-US" dirty="0" smtClean="0"/>
          </a:p>
          <a:p>
            <a:pPr marL="346075" indent="-236538"/>
            <a:r>
              <a:rPr lang="en-US" dirty="0" smtClean="0"/>
              <a:t>Allay fears and misconceptions.</a:t>
            </a:r>
          </a:p>
          <a:p>
            <a:pPr marL="638683" lvl="1" indent="-236538"/>
            <a:r>
              <a:rPr lang="en-US" dirty="0" smtClean="0"/>
              <a:t>Vaccines are safe!</a:t>
            </a:r>
          </a:p>
          <a:p>
            <a:pPr marL="638683" lvl="1" indent="-236538"/>
            <a:r>
              <a:rPr lang="en-US" dirty="0" smtClean="0"/>
              <a:t>Can’t “catch” the disease from the vaccine</a:t>
            </a:r>
          </a:p>
          <a:p>
            <a:pPr marL="638683" lvl="1" indent="-236538"/>
            <a:r>
              <a:rPr lang="en-US" dirty="0" smtClean="0"/>
              <a:t>Minimal side effects</a:t>
            </a:r>
          </a:p>
          <a:p>
            <a:pPr marL="638683" lvl="1" indent="-236538"/>
            <a:r>
              <a:rPr lang="en-US" dirty="0" smtClean="0"/>
              <a:t>Benefits outweigh the risks</a:t>
            </a:r>
          </a:p>
          <a:p>
            <a:pPr marL="638683" lvl="1" indent="-236538"/>
            <a:endParaRPr lang="en-US" dirty="0" smtClean="0"/>
          </a:p>
          <a:p>
            <a:pPr marL="346075" indent="-236538"/>
            <a:r>
              <a:rPr lang="en-US" dirty="0" smtClean="0"/>
              <a:t>Find creative ways to increase staff influenza vaccination rates.</a:t>
            </a:r>
          </a:p>
          <a:p>
            <a:pPr marL="916686" lvl="1" indent="-514350"/>
            <a:endParaRPr lang="en-US" dirty="0" smtClean="0"/>
          </a:p>
        </p:txBody>
      </p:sp>
      <p:sp>
        <p:nvSpPr>
          <p:cNvPr id="5" name="Slide Number Placeholder 4"/>
          <p:cNvSpPr>
            <a:spLocks noGrp="1"/>
          </p:cNvSpPr>
          <p:nvPr>
            <p:ph type="sldNum" sz="quarter" idx="12"/>
          </p:nvPr>
        </p:nvSpPr>
        <p:spPr/>
        <p:txBody>
          <a:bodyPr/>
          <a:lstStyle/>
          <a:p>
            <a:fld id="{076DF390-3244-4CE9-9A35-27BFEC8725EE}"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229600" cy="1066800"/>
          </a:xfrm>
        </p:spPr>
        <p:txBody>
          <a:bodyPr/>
          <a:lstStyle/>
          <a:p>
            <a:r>
              <a:rPr lang="en-US" dirty="0" smtClean="0"/>
              <a:t>Standard Precautions</a:t>
            </a:r>
            <a:endParaRPr lang="en-US" dirty="0"/>
          </a:p>
        </p:txBody>
      </p:sp>
      <p:sp>
        <p:nvSpPr>
          <p:cNvPr id="3" name="Content Placeholder 2"/>
          <p:cNvSpPr>
            <a:spLocks noGrp="1"/>
          </p:cNvSpPr>
          <p:nvPr>
            <p:ph idx="1"/>
          </p:nvPr>
        </p:nvSpPr>
        <p:spPr>
          <a:xfrm>
            <a:off x="457200" y="1676400"/>
            <a:ext cx="8229600" cy="4898136"/>
          </a:xfrm>
        </p:spPr>
        <p:txBody>
          <a:bodyPr>
            <a:normAutofit/>
          </a:bodyPr>
          <a:lstStyle/>
          <a:p>
            <a:pPr algn="ctr">
              <a:buNone/>
            </a:pPr>
            <a:endParaRPr lang="en-US" sz="3000" dirty="0" smtClean="0">
              <a:solidFill>
                <a:srgbClr val="FF0000"/>
              </a:solidFill>
            </a:endParaRPr>
          </a:p>
          <a:p>
            <a:pPr algn="ctr">
              <a:buNone/>
            </a:pPr>
            <a:r>
              <a:rPr lang="en-US" sz="3000" dirty="0" smtClean="0">
                <a:solidFill>
                  <a:srgbClr val="000000"/>
                </a:solidFill>
              </a:rPr>
              <a:t>Because it is not always possible to tell who is infected, these practices should be the approach for the care of </a:t>
            </a:r>
            <a:r>
              <a:rPr lang="en-US" sz="3000" b="1" dirty="0" smtClean="0">
                <a:solidFill>
                  <a:srgbClr val="000000"/>
                </a:solidFill>
              </a:rPr>
              <a:t>all</a:t>
            </a:r>
            <a:r>
              <a:rPr lang="en-US" sz="3000" dirty="0" smtClean="0">
                <a:solidFill>
                  <a:srgbClr val="000000"/>
                </a:solidFill>
              </a:rPr>
              <a:t> patients</a:t>
            </a:r>
            <a:r>
              <a:rPr lang="en-US" sz="3000" b="1" dirty="0" smtClean="0">
                <a:solidFill>
                  <a:srgbClr val="000000"/>
                </a:solidFill>
              </a:rPr>
              <a:t> all </a:t>
            </a:r>
            <a:r>
              <a:rPr lang="en-US" sz="3000" dirty="0" smtClean="0">
                <a:solidFill>
                  <a:srgbClr val="000000"/>
                </a:solidFill>
              </a:rPr>
              <a:t>the time</a:t>
            </a:r>
          </a:p>
          <a:p>
            <a:endParaRPr lang="en-US" dirty="0" smtClean="0">
              <a:solidFill>
                <a:srgbClr val="FF0000"/>
              </a:solidFill>
            </a:endParaRPr>
          </a:p>
          <a:p>
            <a:endParaRPr lang="en-US" dirty="0" smtClean="0">
              <a:solidFill>
                <a:srgbClr val="FF0000"/>
              </a:solidFill>
            </a:endParaRPr>
          </a:p>
          <a:p>
            <a:pPr algn="ctr">
              <a:buNone/>
            </a:pPr>
            <a:r>
              <a:rPr lang="en-US" dirty="0" smtClean="0"/>
              <a:t>Formerly known as “universal precautions”</a:t>
            </a:r>
          </a:p>
        </p:txBody>
      </p:sp>
      <p:sp>
        <p:nvSpPr>
          <p:cNvPr id="4" name="Slide Number Placeholder 3"/>
          <p:cNvSpPr>
            <a:spLocks noGrp="1"/>
          </p:cNvSpPr>
          <p:nvPr>
            <p:ph type="sldNum" sz="quarter" idx="12"/>
          </p:nvPr>
        </p:nvSpPr>
        <p:spPr/>
        <p:txBody>
          <a:bodyPr/>
          <a:lstStyle/>
          <a:p>
            <a:fld id="{076DF390-3244-4CE9-9A35-27BFEC8725EE}"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685800"/>
            <a:ext cx="8229600" cy="838200"/>
          </a:xfrm>
        </p:spPr>
        <p:txBody>
          <a:bodyPr/>
          <a:lstStyle/>
          <a:p>
            <a:r>
              <a:rPr lang="en-US" dirty="0" smtClean="0"/>
              <a:t>Staff Members and Illness</a:t>
            </a:r>
            <a:endParaRPr lang="en-US" dirty="0"/>
          </a:p>
        </p:txBody>
      </p:sp>
      <p:sp>
        <p:nvSpPr>
          <p:cNvPr id="4" name="Content Placeholder 3"/>
          <p:cNvSpPr>
            <a:spLocks noGrp="1"/>
          </p:cNvSpPr>
          <p:nvPr>
            <p:ph idx="1"/>
          </p:nvPr>
        </p:nvSpPr>
        <p:spPr>
          <a:xfrm>
            <a:off x="457200" y="1524000"/>
            <a:ext cx="8229600" cy="5050536"/>
          </a:xfrm>
        </p:spPr>
        <p:txBody>
          <a:bodyPr/>
          <a:lstStyle/>
          <a:p>
            <a:r>
              <a:rPr lang="en-US" dirty="0" smtClean="0"/>
              <a:t>Staff sick leave policies should allow and encourage those who are ill to stay home</a:t>
            </a:r>
          </a:p>
          <a:p>
            <a:pPr lvl="1"/>
            <a:r>
              <a:rPr lang="en-US" dirty="0" smtClean="0"/>
              <a:t>Consistent with public health guidance </a:t>
            </a:r>
          </a:p>
          <a:p>
            <a:pPr lvl="1"/>
            <a:r>
              <a:rPr lang="en-US" dirty="0" smtClean="0"/>
              <a:t>Non-punitive and as flexible as possible</a:t>
            </a:r>
          </a:p>
          <a:p>
            <a:pPr lvl="1"/>
            <a:endParaRPr lang="en-US" dirty="0" smtClean="0"/>
          </a:p>
          <a:p>
            <a:r>
              <a:rPr lang="en-US" dirty="0" smtClean="0"/>
              <a:t>Keep track of illness in staff via surveillance logs</a:t>
            </a:r>
          </a:p>
          <a:p>
            <a:endParaRPr lang="en-US" dirty="0" smtClean="0"/>
          </a:p>
          <a:p>
            <a:r>
              <a:rPr lang="en-US" dirty="0" smtClean="0"/>
              <a:t>After returning to work, remind staff to practice good hand hygiene and respiratory etiquette</a:t>
            </a:r>
          </a:p>
        </p:txBody>
      </p:sp>
      <p:sp>
        <p:nvSpPr>
          <p:cNvPr id="2" name="Slide Number Placeholder 1"/>
          <p:cNvSpPr>
            <a:spLocks noGrp="1"/>
          </p:cNvSpPr>
          <p:nvPr>
            <p:ph type="sldNum" sz="quarter" idx="12"/>
          </p:nvPr>
        </p:nvSpPr>
        <p:spPr/>
        <p:txBody>
          <a:bodyPr/>
          <a:lstStyle/>
          <a:p>
            <a:fld id="{076DF390-3244-4CE9-9A35-27BFEC8725EE}"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DF390-3244-4CE9-9A35-27BFEC8725EE}" type="slidenum">
              <a:rPr lang="en-US" smtClean="0"/>
              <a:pPr/>
              <a:t>41</a:t>
            </a:fld>
            <a:endParaRPr lang="en-US"/>
          </a:p>
        </p:txBody>
      </p:sp>
      <p:graphicFrame>
        <p:nvGraphicFramePr>
          <p:cNvPr id="4098" name="Object 2"/>
          <p:cNvGraphicFramePr>
            <a:graphicFrameLocks noChangeAspect="1"/>
          </p:cNvGraphicFramePr>
          <p:nvPr/>
        </p:nvGraphicFramePr>
        <p:xfrm>
          <a:off x="2514600" y="762000"/>
          <a:ext cx="4114800" cy="5325525"/>
        </p:xfrm>
        <a:graphic>
          <a:graphicData uri="http://schemas.openxmlformats.org/presentationml/2006/ole">
            <p:oleObj spid="_x0000_s4098" name="Acrobat Document" r:id="rId3" imgW="5829300" imgH="7543800" progId="AcroExch.Document.7">
              <p:embed/>
            </p:oleObj>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lstStyle/>
          <a:p>
            <a:r>
              <a:rPr lang="en-US" dirty="0" smtClean="0"/>
              <a:t>Staff Members and Illness</a:t>
            </a:r>
            <a:endParaRPr lang="en-US" dirty="0"/>
          </a:p>
        </p:txBody>
      </p:sp>
      <p:sp>
        <p:nvSpPr>
          <p:cNvPr id="3" name="Content Placeholder 2"/>
          <p:cNvSpPr>
            <a:spLocks noGrp="1"/>
          </p:cNvSpPr>
          <p:nvPr>
            <p:ph idx="1"/>
          </p:nvPr>
        </p:nvSpPr>
        <p:spPr>
          <a:xfrm>
            <a:off x="228600" y="1752600"/>
            <a:ext cx="8458200" cy="4821936"/>
          </a:xfrm>
        </p:spPr>
        <p:txBody>
          <a:bodyPr>
            <a:normAutofit fontScale="92500" lnSpcReduction="20000"/>
          </a:bodyPr>
          <a:lstStyle/>
          <a:p>
            <a:r>
              <a:rPr lang="en-US" dirty="0" smtClean="0"/>
              <a:t>If sick with a communicable disease or skin lesion, </a:t>
            </a:r>
            <a:r>
              <a:rPr lang="en-US" u="sng" dirty="0" smtClean="0"/>
              <a:t>do not </a:t>
            </a:r>
            <a:r>
              <a:rPr lang="en-US" dirty="0" smtClean="0"/>
              <a:t>report to work.</a:t>
            </a:r>
          </a:p>
          <a:p>
            <a:pPr lvl="1"/>
            <a:r>
              <a:rPr lang="en-US" dirty="0" smtClean="0"/>
              <a:t>Remain home for at </a:t>
            </a:r>
            <a:r>
              <a:rPr lang="en-US" u="sng" dirty="0" smtClean="0"/>
              <a:t>least 24 hours </a:t>
            </a:r>
            <a:r>
              <a:rPr lang="en-US" dirty="0" smtClean="0"/>
              <a:t>after symptoms resolve, without the use of medicines that treat the symptoms.</a:t>
            </a:r>
          </a:p>
          <a:p>
            <a:pPr lvl="1"/>
            <a:r>
              <a:rPr lang="en-US" dirty="0" smtClean="0"/>
              <a:t>If you have a skin lesion or weeping dermatitis above the elbow or below the collarbone, you are able to continue to work provided the affected area is bandaged and the drainage is contained.</a:t>
            </a:r>
          </a:p>
          <a:p>
            <a:pPr lvl="1"/>
            <a:r>
              <a:rPr lang="en-US" dirty="0" smtClean="0"/>
              <a:t>Other communicable diseases may have different work restrictions or recommended lengths of exclusion from work. Your facility should consult with the local health department as necessary to prevent the spread of infection.</a:t>
            </a:r>
          </a:p>
          <a:p>
            <a:r>
              <a:rPr lang="en-US" dirty="0" smtClean="0"/>
              <a:t>If at work, </a:t>
            </a:r>
            <a:r>
              <a:rPr lang="en-US" u="sng" dirty="0" smtClean="0"/>
              <a:t>stop</a:t>
            </a:r>
            <a:r>
              <a:rPr lang="en-US" dirty="0" smtClean="0"/>
              <a:t> patient care and/or food service activities, promptly notify your supervisor, and leave work as soon as possible.</a:t>
            </a:r>
          </a:p>
        </p:txBody>
      </p:sp>
      <p:sp>
        <p:nvSpPr>
          <p:cNvPr id="4" name="Slide Number Placeholder 3"/>
          <p:cNvSpPr>
            <a:spLocks noGrp="1"/>
          </p:cNvSpPr>
          <p:nvPr>
            <p:ph type="sldNum" sz="quarter" idx="12"/>
          </p:nvPr>
        </p:nvSpPr>
        <p:spPr/>
        <p:txBody>
          <a:bodyPr/>
          <a:lstStyle/>
          <a:p>
            <a:fld id="{076DF390-3244-4CE9-9A35-27BFEC8725EE}" type="slidenum">
              <a:rPr lang="en-US" smtClean="0"/>
              <a:pPr/>
              <a:t>42</a:t>
            </a:fld>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838200"/>
          </a:xfrm>
        </p:spPr>
        <p:txBody>
          <a:bodyPr/>
          <a:lstStyle/>
          <a:p>
            <a:r>
              <a:rPr lang="en-US" dirty="0" smtClean="0"/>
              <a:t>Education is Prevention!</a:t>
            </a:r>
            <a:endParaRPr lang="en-US" dirty="0"/>
          </a:p>
        </p:txBody>
      </p:sp>
      <p:sp>
        <p:nvSpPr>
          <p:cNvPr id="3" name="Content Placeholder 2"/>
          <p:cNvSpPr>
            <a:spLocks noGrp="1"/>
          </p:cNvSpPr>
          <p:nvPr>
            <p:ph idx="1"/>
          </p:nvPr>
        </p:nvSpPr>
        <p:spPr>
          <a:xfrm>
            <a:off x="228600" y="1600200"/>
            <a:ext cx="8229600" cy="4974336"/>
          </a:xfrm>
        </p:spPr>
        <p:txBody>
          <a:bodyPr>
            <a:normAutofit lnSpcReduction="10000"/>
          </a:bodyPr>
          <a:lstStyle/>
          <a:p>
            <a:r>
              <a:rPr lang="en-US" dirty="0" smtClean="0"/>
              <a:t>Share information and strategies with staff</a:t>
            </a:r>
          </a:p>
          <a:p>
            <a:pPr lvl="1"/>
            <a:r>
              <a:rPr lang="en-US" dirty="0" smtClean="0"/>
              <a:t>Upon hire</a:t>
            </a:r>
          </a:p>
          <a:p>
            <a:pPr lvl="1"/>
            <a:r>
              <a:rPr lang="en-US" dirty="0" smtClean="0"/>
              <a:t>Annually</a:t>
            </a:r>
          </a:p>
          <a:p>
            <a:pPr lvl="1"/>
            <a:r>
              <a:rPr lang="en-US" dirty="0" smtClean="0"/>
              <a:t>As needed</a:t>
            </a:r>
          </a:p>
          <a:p>
            <a:r>
              <a:rPr lang="en-US" dirty="0" smtClean="0"/>
              <a:t>Use effective teaching tools </a:t>
            </a:r>
          </a:p>
          <a:p>
            <a:pPr lvl="1"/>
            <a:r>
              <a:rPr lang="en-US" dirty="0" smtClean="0"/>
              <a:t>Address the adult learning principles</a:t>
            </a:r>
          </a:p>
          <a:p>
            <a:pPr lvl="1"/>
            <a:r>
              <a:rPr lang="en-US" dirty="0" smtClean="0"/>
              <a:t>Engage, involve, interact</a:t>
            </a:r>
          </a:p>
          <a:p>
            <a:pPr lvl="2"/>
            <a:r>
              <a:rPr lang="en-US" dirty="0" smtClean="0"/>
              <a:t>Case studies			Group discussion	</a:t>
            </a:r>
          </a:p>
          <a:p>
            <a:pPr lvl="2"/>
            <a:r>
              <a:rPr lang="en-US" dirty="0" smtClean="0"/>
              <a:t>Group exercises		Applied practice</a:t>
            </a:r>
          </a:p>
          <a:p>
            <a:pPr lvl="2"/>
            <a:r>
              <a:rPr lang="en-US" dirty="0" smtClean="0"/>
              <a:t>Role playing			Interviews</a:t>
            </a:r>
          </a:p>
          <a:p>
            <a:pPr lvl="1"/>
            <a:r>
              <a:rPr lang="en-US" dirty="0" smtClean="0"/>
              <a:t>Use assessments before and after training to see if training was successful</a:t>
            </a:r>
          </a:p>
        </p:txBody>
      </p:sp>
      <p:sp>
        <p:nvSpPr>
          <p:cNvPr id="4" name="Slide Number Placeholder 3"/>
          <p:cNvSpPr>
            <a:spLocks noGrp="1"/>
          </p:cNvSpPr>
          <p:nvPr>
            <p:ph type="sldNum" sz="quarter" idx="12"/>
          </p:nvPr>
        </p:nvSpPr>
        <p:spPr/>
        <p:txBody>
          <a:bodyPr/>
          <a:lstStyle/>
          <a:p>
            <a:fld id="{076DF390-3244-4CE9-9A35-27BFEC8725EE}" type="slidenum">
              <a:rPr lang="en-US" smtClean="0"/>
              <a:pPr/>
              <a:t>43</a:t>
            </a:fld>
            <a:endParaRPr lang="en-US"/>
          </a:p>
        </p:txBody>
      </p:sp>
      <p:pic>
        <p:nvPicPr>
          <p:cNvPr id="212993" name="Picture 1" descr="C:\Program Files\Microsoft Office\MEDIA\CAGCAT10\j0301252.wmf"/>
          <p:cNvPicPr>
            <a:picLocks noChangeAspect="1" noChangeArrowheads="1"/>
          </p:cNvPicPr>
          <p:nvPr/>
        </p:nvPicPr>
        <p:blipFill>
          <a:blip r:embed="rId2" cstate="print"/>
          <a:srcRect/>
          <a:stretch>
            <a:fillRect/>
          </a:stretch>
        </p:blipFill>
        <p:spPr bwMode="auto">
          <a:xfrm>
            <a:off x="6476086" y="2288568"/>
            <a:ext cx="2134514" cy="1826232"/>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076DF390-3244-4CE9-9A35-27BFEC8725EE}" type="slidenum">
              <a:rPr lang="en-US" smtClean="0"/>
              <a:pPr/>
              <a:t>44</a:t>
            </a:fld>
            <a:endParaRPr lang="en-US"/>
          </a:p>
        </p:txBody>
      </p:sp>
      <p:sp>
        <p:nvSpPr>
          <p:cNvPr id="26" name="TextBox 25"/>
          <p:cNvSpPr txBox="1"/>
          <p:nvPr/>
        </p:nvSpPr>
        <p:spPr>
          <a:xfrm>
            <a:off x="381000" y="2438400"/>
            <a:ext cx="8458200" cy="2862322"/>
          </a:xfrm>
          <a:prstGeom prst="rect">
            <a:avLst/>
          </a:prstGeom>
          <a:noFill/>
        </p:spPr>
        <p:txBody>
          <a:bodyPr wrap="square" rtlCol="0">
            <a:spAutoFit/>
          </a:bodyPr>
          <a:lstStyle/>
          <a:p>
            <a:pPr algn="ctr"/>
            <a:r>
              <a:rPr lang="en-US" sz="4000" dirty="0" smtClean="0"/>
              <a:t>Thank you!</a:t>
            </a:r>
          </a:p>
          <a:p>
            <a:pPr algn="ctr"/>
            <a:endParaRPr lang="en-US" sz="2000" dirty="0" smtClean="0"/>
          </a:p>
          <a:p>
            <a:pPr algn="ctr"/>
            <a:r>
              <a:rPr lang="en-US" sz="4000" dirty="0" smtClean="0"/>
              <a:t>VDH Healthcare-Associated </a:t>
            </a:r>
            <a:r>
              <a:rPr lang="en-US" sz="4000" dirty="0" smtClean="0"/>
              <a:t>Infection Program</a:t>
            </a:r>
          </a:p>
          <a:p>
            <a:pPr algn="ctr"/>
            <a:r>
              <a:rPr lang="en-US" sz="4000" dirty="0" smtClean="0"/>
              <a:t>Main line: 804-864-8141</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2"/>
          <p:cNvSpPr>
            <a:spLocks noChangeArrowheads="1"/>
          </p:cNvSpPr>
          <p:nvPr/>
        </p:nvSpPr>
        <p:spPr bwMode="auto">
          <a:xfrm>
            <a:off x="3810000" y="2895600"/>
            <a:ext cx="1905000" cy="1752600"/>
          </a:xfrm>
          <a:prstGeom prst="ellipse">
            <a:avLst/>
          </a:prstGeom>
          <a:solidFill>
            <a:schemeClr val="tx2"/>
          </a:solidFill>
          <a:ln w="9525">
            <a:solidFill>
              <a:schemeClr val="tx1"/>
            </a:solidFill>
            <a:round/>
            <a:headEnd/>
            <a:tailEnd/>
          </a:ln>
          <a:effectLst>
            <a:outerShdw dist="107763" dir="2700000" algn="ctr" rotWithShape="0">
              <a:srgbClr val="1C1C1C">
                <a:alpha val="50000"/>
              </a:srgbClr>
            </a:outerShdw>
          </a:effectLst>
        </p:spPr>
        <p:txBody>
          <a:bodyPr wrap="none" anchor="ctr"/>
          <a:lstStyle/>
          <a:p>
            <a:pPr algn="ctr">
              <a:defRPr/>
            </a:pPr>
            <a:endParaRPr lang="en-US">
              <a:solidFill>
                <a:schemeClr val="bg1"/>
              </a:solidFill>
            </a:endParaRPr>
          </a:p>
        </p:txBody>
      </p:sp>
      <p:sp>
        <p:nvSpPr>
          <p:cNvPr id="78851" name="Text Box 3"/>
          <p:cNvSpPr txBox="1">
            <a:spLocks noChangeArrowheads="1"/>
          </p:cNvSpPr>
          <p:nvPr/>
        </p:nvSpPr>
        <p:spPr bwMode="auto">
          <a:xfrm>
            <a:off x="3886200" y="3276600"/>
            <a:ext cx="1828800" cy="862012"/>
          </a:xfrm>
          <a:prstGeom prst="rect">
            <a:avLst/>
          </a:prstGeom>
          <a:noFill/>
          <a:ln w="9525">
            <a:noFill/>
            <a:miter lim="800000"/>
            <a:headEnd/>
            <a:tailEnd/>
          </a:ln>
        </p:spPr>
        <p:txBody>
          <a:bodyPr>
            <a:spAutoFit/>
          </a:bodyPr>
          <a:lstStyle/>
          <a:p>
            <a:pPr algn="ctr">
              <a:spcBef>
                <a:spcPct val="50000"/>
              </a:spcBef>
            </a:pPr>
            <a:r>
              <a:rPr lang="en-US" sz="2000" b="1" dirty="0">
                <a:solidFill>
                  <a:schemeClr val="bg1"/>
                </a:solidFill>
              </a:rPr>
              <a:t>Standard</a:t>
            </a:r>
          </a:p>
          <a:p>
            <a:pPr algn="ctr">
              <a:spcBef>
                <a:spcPct val="50000"/>
              </a:spcBef>
            </a:pPr>
            <a:r>
              <a:rPr lang="en-US" sz="2000" b="1" dirty="0">
                <a:solidFill>
                  <a:schemeClr val="bg1"/>
                </a:solidFill>
              </a:rPr>
              <a:t>Precautions</a:t>
            </a:r>
          </a:p>
        </p:txBody>
      </p:sp>
      <p:sp>
        <p:nvSpPr>
          <p:cNvPr id="78853" name="Text Box 5"/>
          <p:cNvSpPr txBox="1">
            <a:spLocks noChangeArrowheads="1"/>
          </p:cNvSpPr>
          <p:nvPr/>
        </p:nvSpPr>
        <p:spPr bwMode="auto">
          <a:xfrm>
            <a:off x="6629400" y="990600"/>
            <a:ext cx="1371600" cy="923330"/>
          </a:xfrm>
          <a:prstGeom prst="rect">
            <a:avLst/>
          </a:prstGeom>
          <a:solidFill>
            <a:schemeClr val="tx2"/>
          </a:solidFill>
          <a:ln w="9525">
            <a:noFill/>
            <a:miter lim="800000"/>
            <a:headEnd/>
            <a:tailEnd/>
          </a:ln>
        </p:spPr>
        <p:txBody>
          <a:bodyPr wrap="square">
            <a:spAutoFit/>
          </a:bodyPr>
          <a:lstStyle/>
          <a:p>
            <a:pPr>
              <a:spcBef>
                <a:spcPct val="50000"/>
              </a:spcBef>
            </a:pPr>
            <a:r>
              <a:rPr lang="en-US" b="1" dirty="0">
                <a:solidFill>
                  <a:schemeClr val="bg1"/>
                </a:solidFill>
              </a:rPr>
              <a:t>Personal Protective Equipment</a:t>
            </a:r>
          </a:p>
        </p:txBody>
      </p:sp>
      <p:sp>
        <p:nvSpPr>
          <p:cNvPr id="78854" name="Text Box 6"/>
          <p:cNvSpPr txBox="1">
            <a:spLocks noChangeArrowheads="1"/>
          </p:cNvSpPr>
          <p:nvPr/>
        </p:nvSpPr>
        <p:spPr bwMode="auto">
          <a:xfrm>
            <a:off x="304800" y="5715000"/>
            <a:ext cx="2438400" cy="646331"/>
          </a:xfrm>
          <a:prstGeom prst="rect">
            <a:avLst/>
          </a:prstGeom>
          <a:solidFill>
            <a:schemeClr val="tx2"/>
          </a:solidFill>
          <a:ln w="9525">
            <a:noFill/>
            <a:miter lim="800000"/>
            <a:headEnd/>
            <a:tailEnd/>
          </a:ln>
        </p:spPr>
        <p:txBody>
          <a:bodyPr wrap="square">
            <a:spAutoFit/>
          </a:bodyPr>
          <a:lstStyle/>
          <a:p>
            <a:r>
              <a:rPr lang="en-US" b="1" dirty="0">
                <a:solidFill>
                  <a:schemeClr val="bg1"/>
                </a:solidFill>
              </a:rPr>
              <a:t>Respiratory Hygiene </a:t>
            </a:r>
            <a:r>
              <a:rPr lang="en-US" b="1" dirty="0" smtClean="0">
                <a:solidFill>
                  <a:schemeClr val="bg1"/>
                </a:solidFill>
              </a:rPr>
              <a:t> / </a:t>
            </a:r>
          </a:p>
          <a:p>
            <a:r>
              <a:rPr lang="en-US" b="1" dirty="0" smtClean="0">
                <a:solidFill>
                  <a:schemeClr val="bg1"/>
                </a:solidFill>
              </a:rPr>
              <a:t>Cough </a:t>
            </a:r>
            <a:r>
              <a:rPr lang="en-US" b="1" dirty="0">
                <a:solidFill>
                  <a:schemeClr val="bg1"/>
                </a:solidFill>
              </a:rPr>
              <a:t>Etiquette</a:t>
            </a:r>
          </a:p>
        </p:txBody>
      </p:sp>
      <p:sp>
        <p:nvSpPr>
          <p:cNvPr id="78855" name="Text Box 7"/>
          <p:cNvSpPr txBox="1">
            <a:spLocks noChangeArrowheads="1"/>
          </p:cNvSpPr>
          <p:nvPr/>
        </p:nvSpPr>
        <p:spPr bwMode="auto">
          <a:xfrm>
            <a:off x="228600" y="4191000"/>
            <a:ext cx="2286000" cy="923330"/>
          </a:xfrm>
          <a:prstGeom prst="rect">
            <a:avLst/>
          </a:prstGeom>
          <a:solidFill>
            <a:schemeClr val="tx2"/>
          </a:solidFill>
          <a:ln w="9525">
            <a:noFill/>
            <a:miter lim="800000"/>
            <a:headEnd/>
            <a:tailEnd/>
          </a:ln>
        </p:spPr>
        <p:txBody>
          <a:bodyPr wrap="square">
            <a:spAutoFit/>
          </a:bodyPr>
          <a:lstStyle/>
          <a:p>
            <a:pPr>
              <a:spcBef>
                <a:spcPct val="50000"/>
              </a:spcBef>
            </a:pPr>
            <a:r>
              <a:rPr lang="en-US" b="1" dirty="0">
                <a:solidFill>
                  <a:schemeClr val="bg1"/>
                </a:solidFill>
              </a:rPr>
              <a:t>Cleaning of </a:t>
            </a:r>
            <a:r>
              <a:rPr lang="en-US" b="1" dirty="0" smtClean="0">
                <a:solidFill>
                  <a:schemeClr val="bg1"/>
                </a:solidFill>
              </a:rPr>
              <a:t>Care Equipment Between Patients</a:t>
            </a:r>
            <a:endParaRPr lang="en-US" b="1" dirty="0">
              <a:solidFill>
                <a:schemeClr val="bg1"/>
              </a:solidFill>
            </a:endParaRPr>
          </a:p>
        </p:txBody>
      </p:sp>
      <p:sp>
        <p:nvSpPr>
          <p:cNvPr id="78857" name="Text Box 9"/>
          <p:cNvSpPr txBox="1">
            <a:spLocks noChangeArrowheads="1"/>
          </p:cNvSpPr>
          <p:nvPr/>
        </p:nvSpPr>
        <p:spPr bwMode="auto">
          <a:xfrm>
            <a:off x="3810000" y="914400"/>
            <a:ext cx="1600200" cy="381000"/>
          </a:xfrm>
          <a:prstGeom prst="rect">
            <a:avLst/>
          </a:prstGeom>
          <a:solidFill>
            <a:schemeClr val="tx2"/>
          </a:solidFill>
          <a:ln w="9525">
            <a:noFill/>
            <a:miter lim="800000"/>
            <a:headEnd/>
            <a:tailEnd/>
          </a:ln>
        </p:spPr>
        <p:txBody>
          <a:bodyPr wrap="square">
            <a:spAutoFit/>
          </a:bodyPr>
          <a:lstStyle/>
          <a:p>
            <a:pPr>
              <a:spcBef>
                <a:spcPct val="50000"/>
              </a:spcBef>
            </a:pPr>
            <a:r>
              <a:rPr lang="en-US" b="1" dirty="0">
                <a:solidFill>
                  <a:schemeClr val="bg1"/>
                </a:solidFill>
              </a:rPr>
              <a:t>Hand Hygiene</a:t>
            </a:r>
          </a:p>
        </p:txBody>
      </p:sp>
      <p:sp>
        <p:nvSpPr>
          <p:cNvPr id="78858" name="Text Box 10"/>
          <p:cNvSpPr txBox="1">
            <a:spLocks noChangeArrowheads="1"/>
          </p:cNvSpPr>
          <p:nvPr/>
        </p:nvSpPr>
        <p:spPr bwMode="auto">
          <a:xfrm>
            <a:off x="7010400" y="5715000"/>
            <a:ext cx="1676400" cy="646331"/>
          </a:xfrm>
          <a:prstGeom prst="rect">
            <a:avLst/>
          </a:prstGeom>
          <a:solidFill>
            <a:schemeClr val="tx2"/>
          </a:solidFill>
          <a:ln w="9525">
            <a:noFill/>
            <a:miter lim="800000"/>
            <a:headEnd/>
            <a:tailEnd/>
          </a:ln>
        </p:spPr>
        <p:txBody>
          <a:bodyPr wrap="square">
            <a:spAutoFit/>
          </a:bodyPr>
          <a:lstStyle/>
          <a:p>
            <a:r>
              <a:rPr lang="en-US" b="1" dirty="0">
                <a:solidFill>
                  <a:schemeClr val="bg1"/>
                </a:solidFill>
              </a:rPr>
              <a:t>Safe</a:t>
            </a:r>
            <a:r>
              <a:rPr lang="en-US" b="1" dirty="0"/>
              <a:t> </a:t>
            </a:r>
            <a:r>
              <a:rPr lang="en-US" b="1" dirty="0" smtClean="0">
                <a:solidFill>
                  <a:schemeClr val="bg1"/>
                </a:solidFill>
              </a:rPr>
              <a:t>Injection</a:t>
            </a:r>
            <a:endParaRPr lang="en-US" b="1" dirty="0">
              <a:solidFill>
                <a:schemeClr val="bg1"/>
              </a:solidFill>
            </a:endParaRPr>
          </a:p>
          <a:p>
            <a:r>
              <a:rPr lang="en-US" b="1" dirty="0">
                <a:solidFill>
                  <a:schemeClr val="bg1"/>
                </a:solidFill>
              </a:rPr>
              <a:t>Practices</a:t>
            </a:r>
          </a:p>
        </p:txBody>
      </p:sp>
      <p:sp>
        <p:nvSpPr>
          <p:cNvPr id="78861" name="Line 13"/>
          <p:cNvSpPr>
            <a:spLocks noChangeShapeType="1"/>
          </p:cNvSpPr>
          <p:nvPr/>
        </p:nvSpPr>
        <p:spPr bwMode="auto">
          <a:xfrm flipH="1" flipV="1">
            <a:off x="4800600" y="1371600"/>
            <a:ext cx="0" cy="1447800"/>
          </a:xfrm>
          <a:prstGeom prst="line">
            <a:avLst/>
          </a:prstGeom>
          <a:noFill/>
          <a:ln w="38100">
            <a:solidFill>
              <a:schemeClr val="tx2"/>
            </a:solidFill>
            <a:round/>
            <a:headEnd/>
            <a:tailEnd type="triangle" w="med" len="med"/>
          </a:ln>
        </p:spPr>
        <p:txBody>
          <a:bodyPr/>
          <a:lstStyle/>
          <a:p>
            <a:endParaRPr lang="en-US"/>
          </a:p>
        </p:txBody>
      </p:sp>
      <p:sp>
        <p:nvSpPr>
          <p:cNvPr id="78863" name="Line 15"/>
          <p:cNvSpPr>
            <a:spLocks noChangeShapeType="1"/>
          </p:cNvSpPr>
          <p:nvPr/>
        </p:nvSpPr>
        <p:spPr bwMode="auto">
          <a:xfrm flipH="1">
            <a:off x="2895600" y="4572000"/>
            <a:ext cx="1219200" cy="1143000"/>
          </a:xfrm>
          <a:prstGeom prst="line">
            <a:avLst/>
          </a:prstGeom>
          <a:noFill/>
          <a:ln w="38100">
            <a:solidFill>
              <a:schemeClr val="tx2"/>
            </a:solidFill>
            <a:round/>
            <a:headEnd/>
            <a:tailEnd type="triangle" w="med" len="med"/>
          </a:ln>
        </p:spPr>
        <p:txBody>
          <a:bodyPr/>
          <a:lstStyle/>
          <a:p>
            <a:endParaRPr lang="en-US"/>
          </a:p>
        </p:txBody>
      </p:sp>
      <p:sp>
        <p:nvSpPr>
          <p:cNvPr id="78865" name="Line 17"/>
          <p:cNvSpPr>
            <a:spLocks noChangeShapeType="1"/>
          </p:cNvSpPr>
          <p:nvPr/>
        </p:nvSpPr>
        <p:spPr bwMode="auto">
          <a:xfrm flipH="1">
            <a:off x="2590800" y="4191000"/>
            <a:ext cx="1219200" cy="304800"/>
          </a:xfrm>
          <a:prstGeom prst="line">
            <a:avLst/>
          </a:prstGeom>
          <a:noFill/>
          <a:ln w="38100">
            <a:solidFill>
              <a:schemeClr val="tx2"/>
            </a:solidFill>
            <a:round/>
            <a:headEnd/>
            <a:tailEnd type="triangle" w="med" len="med"/>
          </a:ln>
        </p:spPr>
        <p:txBody>
          <a:bodyPr/>
          <a:lstStyle/>
          <a:p>
            <a:endParaRPr lang="en-US"/>
          </a:p>
        </p:txBody>
      </p:sp>
      <p:sp>
        <p:nvSpPr>
          <p:cNvPr id="78866" name="Line 18"/>
          <p:cNvSpPr>
            <a:spLocks noChangeShapeType="1"/>
          </p:cNvSpPr>
          <p:nvPr/>
        </p:nvSpPr>
        <p:spPr bwMode="auto">
          <a:xfrm>
            <a:off x="5562600" y="4648200"/>
            <a:ext cx="1371600" cy="1143000"/>
          </a:xfrm>
          <a:prstGeom prst="line">
            <a:avLst/>
          </a:prstGeom>
          <a:noFill/>
          <a:ln w="38100">
            <a:solidFill>
              <a:schemeClr val="tx2"/>
            </a:solidFill>
            <a:round/>
            <a:headEnd/>
            <a:tailEnd type="triangle" w="med" len="med"/>
          </a:ln>
        </p:spPr>
        <p:txBody>
          <a:bodyPr/>
          <a:lstStyle/>
          <a:p>
            <a:endParaRPr lang="en-US"/>
          </a:p>
        </p:txBody>
      </p:sp>
      <p:sp>
        <p:nvSpPr>
          <p:cNvPr id="14" name="Line 13"/>
          <p:cNvSpPr>
            <a:spLocks noChangeShapeType="1"/>
          </p:cNvSpPr>
          <p:nvPr/>
        </p:nvSpPr>
        <p:spPr bwMode="auto">
          <a:xfrm>
            <a:off x="4800600" y="4800600"/>
            <a:ext cx="0" cy="1066800"/>
          </a:xfrm>
          <a:prstGeom prst="line">
            <a:avLst/>
          </a:prstGeom>
          <a:noFill/>
          <a:ln w="38100">
            <a:solidFill>
              <a:schemeClr val="tx2"/>
            </a:solidFill>
            <a:round/>
            <a:headEnd/>
            <a:tailEnd type="triangle" w="med" len="med"/>
          </a:ln>
        </p:spPr>
        <p:txBody>
          <a:bodyPr/>
          <a:lstStyle/>
          <a:p>
            <a:endParaRPr lang="en-US"/>
          </a:p>
        </p:txBody>
      </p:sp>
      <p:sp>
        <p:nvSpPr>
          <p:cNvPr id="15" name="Text Box 7"/>
          <p:cNvSpPr txBox="1">
            <a:spLocks noChangeArrowheads="1"/>
          </p:cNvSpPr>
          <p:nvPr/>
        </p:nvSpPr>
        <p:spPr bwMode="auto">
          <a:xfrm>
            <a:off x="3962400" y="5906869"/>
            <a:ext cx="1524000" cy="646331"/>
          </a:xfrm>
          <a:prstGeom prst="rect">
            <a:avLst/>
          </a:prstGeom>
          <a:solidFill>
            <a:schemeClr val="tx2"/>
          </a:solidFill>
          <a:ln w="9525">
            <a:noFill/>
            <a:miter lim="800000"/>
            <a:headEnd/>
            <a:tailEnd/>
          </a:ln>
        </p:spPr>
        <p:txBody>
          <a:bodyPr wrap="square">
            <a:spAutoFit/>
          </a:bodyPr>
          <a:lstStyle/>
          <a:p>
            <a:pPr>
              <a:spcBef>
                <a:spcPct val="50000"/>
              </a:spcBef>
            </a:pPr>
            <a:r>
              <a:rPr lang="en-US" b="1" dirty="0" smtClean="0">
                <a:solidFill>
                  <a:schemeClr val="bg1"/>
                </a:solidFill>
              </a:rPr>
              <a:t>Care of Environment</a:t>
            </a:r>
            <a:endParaRPr lang="en-US" b="1" dirty="0">
              <a:solidFill>
                <a:schemeClr val="bg1"/>
              </a:solidFill>
            </a:endParaRPr>
          </a:p>
        </p:txBody>
      </p:sp>
      <p:sp>
        <p:nvSpPr>
          <p:cNvPr id="16" name="Text Box 9"/>
          <p:cNvSpPr txBox="1">
            <a:spLocks noChangeArrowheads="1"/>
          </p:cNvSpPr>
          <p:nvPr/>
        </p:nvSpPr>
        <p:spPr bwMode="auto">
          <a:xfrm>
            <a:off x="914400" y="2667000"/>
            <a:ext cx="1371600" cy="646331"/>
          </a:xfrm>
          <a:prstGeom prst="rect">
            <a:avLst/>
          </a:prstGeom>
          <a:solidFill>
            <a:schemeClr val="tx2"/>
          </a:solidFill>
          <a:ln w="9525">
            <a:noFill/>
            <a:miter lim="800000"/>
            <a:headEnd/>
            <a:tailEnd/>
          </a:ln>
        </p:spPr>
        <p:txBody>
          <a:bodyPr wrap="square">
            <a:spAutoFit/>
          </a:bodyPr>
          <a:lstStyle/>
          <a:p>
            <a:pPr>
              <a:spcBef>
                <a:spcPct val="50000"/>
              </a:spcBef>
            </a:pPr>
            <a:r>
              <a:rPr lang="en-US" b="1" dirty="0" smtClean="0">
                <a:solidFill>
                  <a:schemeClr val="bg1"/>
                </a:solidFill>
              </a:rPr>
              <a:t>Textiles and Laundry</a:t>
            </a:r>
            <a:endParaRPr lang="en-US" b="1" dirty="0">
              <a:solidFill>
                <a:schemeClr val="bg1"/>
              </a:solidFill>
            </a:endParaRPr>
          </a:p>
        </p:txBody>
      </p:sp>
      <p:sp>
        <p:nvSpPr>
          <p:cNvPr id="18" name="Text Box 9"/>
          <p:cNvSpPr txBox="1">
            <a:spLocks noChangeArrowheads="1"/>
          </p:cNvSpPr>
          <p:nvPr/>
        </p:nvSpPr>
        <p:spPr bwMode="auto">
          <a:xfrm>
            <a:off x="6934200" y="4267200"/>
            <a:ext cx="1905000" cy="646331"/>
          </a:xfrm>
          <a:prstGeom prst="rect">
            <a:avLst/>
          </a:prstGeom>
          <a:solidFill>
            <a:schemeClr val="tx2"/>
          </a:solidFill>
          <a:ln w="9525">
            <a:noFill/>
            <a:miter lim="800000"/>
            <a:headEnd/>
            <a:tailEnd/>
          </a:ln>
        </p:spPr>
        <p:txBody>
          <a:bodyPr wrap="square">
            <a:spAutoFit/>
          </a:bodyPr>
          <a:lstStyle/>
          <a:p>
            <a:pPr>
              <a:spcBef>
                <a:spcPct val="50000"/>
              </a:spcBef>
            </a:pPr>
            <a:r>
              <a:rPr lang="en-US" b="1" dirty="0" smtClean="0">
                <a:solidFill>
                  <a:schemeClr val="bg1"/>
                </a:solidFill>
              </a:rPr>
              <a:t>Patient Placement</a:t>
            </a:r>
            <a:endParaRPr lang="en-US" b="1" dirty="0">
              <a:solidFill>
                <a:schemeClr val="bg1"/>
              </a:solidFill>
            </a:endParaRPr>
          </a:p>
        </p:txBody>
      </p:sp>
      <p:sp>
        <p:nvSpPr>
          <p:cNvPr id="19" name="Line 17"/>
          <p:cNvSpPr>
            <a:spLocks noChangeShapeType="1"/>
          </p:cNvSpPr>
          <p:nvPr/>
        </p:nvSpPr>
        <p:spPr bwMode="auto">
          <a:xfrm flipH="1" flipV="1">
            <a:off x="2438400" y="3048000"/>
            <a:ext cx="1295400" cy="381000"/>
          </a:xfrm>
          <a:prstGeom prst="line">
            <a:avLst/>
          </a:prstGeom>
          <a:noFill/>
          <a:ln w="38100">
            <a:solidFill>
              <a:schemeClr val="tx2"/>
            </a:solidFill>
            <a:round/>
            <a:headEnd/>
            <a:tailEnd type="triangle" w="med" len="med"/>
          </a:ln>
        </p:spPr>
        <p:txBody>
          <a:bodyPr/>
          <a:lstStyle/>
          <a:p>
            <a:endParaRPr lang="en-US"/>
          </a:p>
        </p:txBody>
      </p:sp>
      <p:sp>
        <p:nvSpPr>
          <p:cNvPr id="20" name="Line 17"/>
          <p:cNvSpPr>
            <a:spLocks noChangeShapeType="1"/>
          </p:cNvSpPr>
          <p:nvPr/>
        </p:nvSpPr>
        <p:spPr bwMode="auto">
          <a:xfrm flipV="1">
            <a:off x="5410199" y="1828800"/>
            <a:ext cx="1143001" cy="1219200"/>
          </a:xfrm>
          <a:prstGeom prst="line">
            <a:avLst/>
          </a:prstGeom>
          <a:noFill/>
          <a:ln w="38100">
            <a:solidFill>
              <a:schemeClr val="tx2"/>
            </a:solidFill>
            <a:round/>
            <a:headEnd/>
            <a:tailEnd type="triangle" w="med" len="med"/>
          </a:ln>
        </p:spPr>
        <p:txBody>
          <a:bodyPr/>
          <a:lstStyle/>
          <a:p>
            <a:endParaRPr lang="en-US"/>
          </a:p>
        </p:txBody>
      </p:sp>
      <p:sp>
        <p:nvSpPr>
          <p:cNvPr id="21" name="Line 17"/>
          <p:cNvSpPr>
            <a:spLocks noChangeShapeType="1"/>
          </p:cNvSpPr>
          <p:nvPr/>
        </p:nvSpPr>
        <p:spPr bwMode="auto">
          <a:xfrm>
            <a:off x="5791200" y="4191000"/>
            <a:ext cx="1066800" cy="304800"/>
          </a:xfrm>
          <a:prstGeom prst="line">
            <a:avLst/>
          </a:prstGeom>
          <a:noFill/>
          <a:ln w="38100">
            <a:solidFill>
              <a:schemeClr val="tx2"/>
            </a:solidFill>
            <a:round/>
            <a:headEnd/>
            <a:tailEnd type="triangle" w="med" len="med"/>
          </a:ln>
        </p:spPr>
        <p:txBody>
          <a:bodyPr/>
          <a:lstStyle/>
          <a:p>
            <a:endParaRPr lang="en-US"/>
          </a:p>
        </p:txBody>
      </p:sp>
      <p:sp>
        <p:nvSpPr>
          <p:cNvPr id="22" name="Text Box 9"/>
          <p:cNvSpPr txBox="1">
            <a:spLocks noChangeArrowheads="1"/>
          </p:cNvSpPr>
          <p:nvPr/>
        </p:nvSpPr>
        <p:spPr bwMode="auto">
          <a:xfrm>
            <a:off x="7010400" y="2514600"/>
            <a:ext cx="1752600" cy="923330"/>
          </a:xfrm>
          <a:prstGeom prst="rect">
            <a:avLst/>
          </a:prstGeom>
          <a:solidFill>
            <a:schemeClr val="tx2"/>
          </a:solidFill>
          <a:ln w="9525">
            <a:noFill/>
            <a:miter lim="800000"/>
            <a:headEnd/>
            <a:tailEnd/>
          </a:ln>
        </p:spPr>
        <p:txBody>
          <a:bodyPr wrap="square">
            <a:spAutoFit/>
          </a:bodyPr>
          <a:lstStyle/>
          <a:p>
            <a:pPr>
              <a:spcBef>
                <a:spcPct val="50000"/>
              </a:spcBef>
            </a:pPr>
            <a:r>
              <a:rPr lang="en-US" b="1" dirty="0" smtClean="0">
                <a:solidFill>
                  <a:schemeClr val="bg1"/>
                </a:solidFill>
              </a:rPr>
              <a:t>Special Lumbar Puncture Procedures</a:t>
            </a:r>
            <a:endParaRPr lang="en-US" b="1" dirty="0">
              <a:solidFill>
                <a:schemeClr val="bg1"/>
              </a:solidFill>
            </a:endParaRPr>
          </a:p>
        </p:txBody>
      </p:sp>
      <p:sp>
        <p:nvSpPr>
          <p:cNvPr id="23" name="Line 17"/>
          <p:cNvSpPr>
            <a:spLocks noChangeShapeType="1"/>
          </p:cNvSpPr>
          <p:nvPr/>
        </p:nvSpPr>
        <p:spPr bwMode="auto">
          <a:xfrm flipV="1">
            <a:off x="5715000" y="3124200"/>
            <a:ext cx="1143000" cy="304800"/>
          </a:xfrm>
          <a:prstGeom prst="line">
            <a:avLst/>
          </a:prstGeom>
          <a:noFill/>
          <a:ln w="38100">
            <a:solidFill>
              <a:schemeClr val="tx2"/>
            </a:solidFill>
            <a:round/>
            <a:headEnd/>
            <a:tailEnd type="triangle" w="med" len="med"/>
          </a:ln>
        </p:spPr>
        <p:txBody>
          <a:bodyPr/>
          <a:lstStyle/>
          <a:p>
            <a:endParaRPr lang="en-US"/>
          </a:p>
        </p:txBody>
      </p:sp>
      <p:sp>
        <p:nvSpPr>
          <p:cNvPr id="24" name="Line 17"/>
          <p:cNvSpPr>
            <a:spLocks noChangeShapeType="1"/>
          </p:cNvSpPr>
          <p:nvPr/>
        </p:nvSpPr>
        <p:spPr bwMode="auto">
          <a:xfrm flipH="1" flipV="1">
            <a:off x="2743200" y="1752600"/>
            <a:ext cx="1371600" cy="1295400"/>
          </a:xfrm>
          <a:prstGeom prst="line">
            <a:avLst/>
          </a:prstGeom>
          <a:noFill/>
          <a:ln w="38100">
            <a:solidFill>
              <a:schemeClr val="tx2"/>
            </a:solidFill>
            <a:round/>
            <a:headEnd/>
            <a:tailEnd type="triangle" w="med" len="med"/>
          </a:ln>
        </p:spPr>
        <p:txBody>
          <a:bodyPr/>
          <a:lstStyle/>
          <a:p>
            <a:endParaRPr lang="en-US"/>
          </a:p>
        </p:txBody>
      </p:sp>
      <p:sp>
        <p:nvSpPr>
          <p:cNvPr id="27" name="Text Box 9"/>
          <p:cNvSpPr txBox="1">
            <a:spLocks noChangeArrowheads="1"/>
          </p:cNvSpPr>
          <p:nvPr/>
        </p:nvSpPr>
        <p:spPr bwMode="auto">
          <a:xfrm>
            <a:off x="1295400" y="990600"/>
            <a:ext cx="1371600" cy="923330"/>
          </a:xfrm>
          <a:prstGeom prst="rect">
            <a:avLst/>
          </a:prstGeom>
          <a:solidFill>
            <a:schemeClr val="tx2"/>
          </a:solidFill>
          <a:ln w="9525">
            <a:noFill/>
            <a:miter lim="800000"/>
            <a:headEnd/>
            <a:tailEnd/>
          </a:ln>
        </p:spPr>
        <p:txBody>
          <a:bodyPr wrap="square">
            <a:spAutoFit/>
          </a:bodyPr>
          <a:lstStyle/>
          <a:p>
            <a:pPr>
              <a:spcBef>
                <a:spcPct val="50000"/>
              </a:spcBef>
            </a:pPr>
            <a:r>
              <a:rPr lang="en-US" b="1" dirty="0" smtClean="0">
                <a:solidFill>
                  <a:schemeClr val="bg1"/>
                </a:solidFill>
              </a:rPr>
              <a:t>Sharps Injury Prevention</a:t>
            </a:r>
            <a:endParaRPr lang="en-US" b="1"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457200" y="685800"/>
            <a:ext cx="8229600" cy="762000"/>
          </a:xfrm>
        </p:spPr>
        <p:txBody>
          <a:bodyPr/>
          <a:lstStyle/>
          <a:p>
            <a:r>
              <a:rPr lang="en-US" dirty="0" smtClean="0"/>
              <a:t>Hand Hygiene: How and When</a:t>
            </a:r>
            <a:endParaRPr lang="en-US" dirty="0"/>
          </a:p>
        </p:txBody>
      </p:sp>
      <p:sp>
        <p:nvSpPr>
          <p:cNvPr id="103428" name="Text Box 4"/>
          <p:cNvSpPr txBox="1">
            <a:spLocks noChangeArrowheads="1"/>
          </p:cNvSpPr>
          <p:nvPr/>
        </p:nvSpPr>
        <p:spPr bwMode="auto">
          <a:xfrm>
            <a:off x="381000" y="6420957"/>
            <a:ext cx="6362700" cy="264688"/>
          </a:xfrm>
          <a:prstGeom prst="rect">
            <a:avLst/>
          </a:prstGeom>
          <a:noFill/>
          <a:ln w="9525">
            <a:noFill/>
            <a:miter lim="800000"/>
            <a:headEnd/>
            <a:tailEnd/>
          </a:ln>
          <a:effectLst/>
        </p:spPr>
        <p:txBody>
          <a:bodyPr wrap="square">
            <a:spAutoFit/>
          </a:bodyPr>
          <a:lstStyle/>
          <a:p>
            <a:pPr eaLnBrk="0" hangingPunct="0">
              <a:lnSpc>
                <a:spcPct val="80000"/>
              </a:lnSpc>
            </a:pPr>
            <a:r>
              <a:rPr lang="en-US" sz="1400" b="0" dirty="0">
                <a:solidFill>
                  <a:srgbClr val="B2B2B2"/>
                </a:solidFill>
                <a:latin typeface="+mn-lt"/>
              </a:rPr>
              <a:t>Guideline for Hand Hygiene in Health-care Settings.  </a:t>
            </a:r>
            <a:r>
              <a:rPr lang="en-US" sz="1400" b="0" i="1" dirty="0">
                <a:solidFill>
                  <a:srgbClr val="B2B2B2"/>
                </a:solidFill>
                <a:latin typeface="+mn-lt"/>
              </a:rPr>
              <a:t>MMWR 2002</a:t>
            </a:r>
            <a:r>
              <a:rPr lang="en-US" sz="1400" b="0" dirty="0">
                <a:solidFill>
                  <a:srgbClr val="B2B2B2"/>
                </a:solidFill>
                <a:latin typeface="+mn-lt"/>
              </a:rPr>
              <a:t>; vol. 51, no. RR-16.</a:t>
            </a:r>
          </a:p>
        </p:txBody>
      </p:sp>
      <p:pic>
        <p:nvPicPr>
          <p:cNvPr id="5" name="Picture 4" descr="handwashing.jpg"/>
          <p:cNvPicPr>
            <a:picLocks noChangeAspect="1"/>
          </p:cNvPicPr>
          <p:nvPr/>
        </p:nvPicPr>
        <p:blipFill>
          <a:blip r:embed="rId3" cstate="print"/>
          <a:stretch>
            <a:fillRect/>
          </a:stretch>
        </p:blipFill>
        <p:spPr>
          <a:xfrm>
            <a:off x="2438400" y="1600200"/>
            <a:ext cx="2362200" cy="1764900"/>
          </a:xfrm>
          <a:prstGeom prst="rect">
            <a:avLst/>
          </a:prstGeom>
        </p:spPr>
      </p:pic>
      <p:pic>
        <p:nvPicPr>
          <p:cNvPr id="6" name="Picture 5" descr="hhclinic171x286.jpg"/>
          <p:cNvPicPr>
            <a:picLocks noChangeAspect="1"/>
          </p:cNvPicPr>
          <p:nvPr/>
        </p:nvPicPr>
        <p:blipFill>
          <a:blip r:embed="rId4" cstate="print"/>
          <a:srcRect t="19231" b="8042"/>
          <a:stretch>
            <a:fillRect/>
          </a:stretch>
        </p:blipFill>
        <p:spPr>
          <a:xfrm>
            <a:off x="6172200" y="1600200"/>
            <a:ext cx="1600200" cy="1946442"/>
          </a:xfrm>
          <a:prstGeom prst="rect">
            <a:avLst/>
          </a:prstGeom>
        </p:spPr>
      </p:pic>
      <p:graphicFrame>
        <p:nvGraphicFramePr>
          <p:cNvPr id="9" name="Table 8"/>
          <p:cNvGraphicFramePr>
            <a:graphicFrameLocks noGrp="1"/>
          </p:cNvGraphicFramePr>
          <p:nvPr/>
        </p:nvGraphicFramePr>
        <p:xfrm>
          <a:off x="381000" y="3368040"/>
          <a:ext cx="8305800" cy="3032761"/>
        </p:xfrm>
        <a:graphic>
          <a:graphicData uri="http://schemas.openxmlformats.org/drawingml/2006/table">
            <a:tbl>
              <a:tblPr firstRow="1" bandRow="1">
                <a:tableStyleId>{5C22544A-7EE6-4342-B048-85BDC9FD1C3A}</a:tableStyleId>
              </a:tblPr>
              <a:tblGrid>
                <a:gridCol w="1371600"/>
                <a:gridCol w="3694938"/>
                <a:gridCol w="3239262"/>
              </a:tblGrid>
              <a:tr h="381001">
                <a:tc>
                  <a:txBody>
                    <a:bodyPr/>
                    <a:lstStyle/>
                    <a:p>
                      <a:endParaRPr lang="en-US" dirty="0"/>
                    </a:p>
                  </a:txBody>
                  <a:tcPr/>
                </a:tc>
                <a:tc>
                  <a:txBody>
                    <a:bodyPr/>
                    <a:lstStyle/>
                    <a:p>
                      <a:pPr algn="ctr"/>
                      <a:r>
                        <a:rPr lang="en-US" dirty="0" smtClean="0"/>
                        <a:t>Soap and water</a:t>
                      </a:r>
                      <a:endParaRPr lang="en-US" dirty="0"/>
                    </a:p>
                  </a:txBody>
                  <a:tcPr/>
                </a:tc>
                <a:tc>
                  <a:txBody>
                    <a:bodyPr/>
                    <a:lstStyle/>
                    <a:p>
                      <a:pPr algn="ctr"/>
                      <a:r>
                        <a:rPr lang="en-US" dirty="0" smtClean="0"/>
                        <a:t>Alcohol-based hand rub</a:t>
                      </a:r>
                      <a:endParaRPr lang="en-US" dirty="0"/>
                    </a:p>
                  </a:txBody>
                  <a:tcPr/>
                </a:tc>
              </a:tr>
              <a:tr h="868351">
                <a:tc>
                  <a:txBody>
                    <a:bodyPr/>
                    <a:lstStyle/>
                    <a:p>
                      <a:r>
                        <a:rPr lang="en-US" dirty="0" smtClean="0"/>
                        <a:t>When to use</a:t>
                      </a:r>
                      <a:endParaRPr lang="en-US" dirty="0"/>
                    </a:p>
                  </a:txBody>
                  <a:tcPr/>
                </a:tc>
                <a:tc>
                  <a:txBody>
                    <a:bodyPr/>
                    <a:lstStyle/>
                    <a:p>
                      <a:r>
                        <a:rPr lang="en-US" dirty="0" smtClean="0"/>
                        <a:t>Use</a:t>
                      </a:r>
                      <a:r>
                        <a:rPr lang="en-US" baseline="0" dirty="0" smtClean="0"/>
                        <a:t> w</a:t>
                      </a:r>
                      <a:r>
                        <a:rPr lang="en-US" dirty="0" smtClean="0"/>
                        <a:t>hen</a:t>
                      </a:r>
                      <a:r>
                        <a:rPr lang="en-US" baseline="0" dirty="0" smtClean="0"/>
                        <a:t> h</a:t>
                      </a:r>
                      <a:r>
                        <a:rPr lang="en-US" dirty="0" smtClean="0"/>
                        <a:t>ands are visibly dirty, contaminated, or soiled</a:t>
                      </a:r>
                      <a:endParaRPr lang="en-US" dirty="0"/>
                    </a:p>
                  </a:txBody>
                  <a:tcPr/>
                </a:tc>
                <a:tc>
                  <a:txBody>
                    <a:bodyPr/>
                    <a:lstStyle/>
                    <a:p>
                      <a:r>
                        <a:rPr lang="en-US" dirty="0" smtClean="0"/>
                        <a:t>Use</a:t>
                      </a:r>
                      <a:r>
                        <a:rPr lang="en-US" baseline="0" dirty="0" smtClean="0"/>
                        <a:t> for routinely decontaminating hands if hands are </a:t>
                      </a:r>
                      <a:r>
                        <a:rPr lang="en-US" b="1" i="1" baseline="0" dirty="0" smtClean="0"/>
                        <a:t>not</a:t>
                      </a:r>
                      <a:r>
                        <a:rPr lang="en-US" b="0" i="0" baseline="0" dirty="0" smtClean="0"/>
                        <a:t> visibly soiled</a:t>
                      </a:r>
                      <a:endParaRPr lang="en-US" dirty="0"/>
                    </a:p>
                  </a:txBody>
                  <a:tcPr/>
                </a:tc>
              </a:tr>
              <a:tr h="1649867">
                <a:tc>
                  <a:txBody>
                    <a:bodyPr/>
                    <a:lstStyle/>
                    <a:p>
                      <a:r>
                        <a:rPr lang="en-US" dirty="0" smtClean="0"/>
                        <a:t>How to use</a:t>
                      </a:r>
                    </a:p>
                    <a:p>
                      <a:r>
                        <a:rPr lang="en-US" dirty="0" smtClean="0"/>
                        <a:t>(properly)</a:t>
                      </a:r>
                      <a:endParaRPr lang="en-US" dirty="0"/>
                    </a:p>
                  </a:txBody>
                  <a:tcPr/>
                </a:tc>
                <a:tc>
                  <a:txBody>
                    <a:bodyPr/>
                    <a:lstStyle/>
                    <a:p>
                      <a:pPr marL="342900" indent="-342900">
                        <a:buAutoNum type="arabicPeriod"/>
                      </a:pPr>
                      <a:r>
                        <a:rPr lang="en-US" dirty="0" smtClean="0"/>
                        <a:t>Wet hands with water, apply soap,</a:t>
                      </a:r>
                      <a:r>
                        <a:rPr lang="en-US" baseline="0" dirty="0" smtClean="0"/>
                        <a:t> rub hands together for at least 15 seconds</a:t>
                      </a:r>
                    </a:p>
                    <a:p>
                      <a:pPr marL="342900" indent="-342900">
                        <a:buAutoNum type="arabicPeriod"/>
                      </a:pPr>
                      <a:r>
                        <a:rPr lang="en-US" baseline="0" dirty="0" smtClean="0"/>
                        <a:t>Rinse and dry with disposable towel</a:t>
                      </a:r>
                    </a:p>
                    <a:p>
                      <a:pPr marL="342900" indent="-342900">
                        <a:buAutoNum type="arabicPeriod"/>
                      </a:pPr>
                      <a:r>
                        <a:rPr lang="en-US" baseline="0" dirty="0" smtClean="0"/>
                        <a:t>Use towel to turn off faucet</a:t>
                      </a:r>
                      <a:endParaRPr lang="en-US" dirty="0"/>
                    </a:p>
                  </a:txBody>
                  <a:tcPr/>
                </a:tc>
                <a:tc>
                  <a:txBody>
                    <a:bodyPr/>
                    <a:lstStyle/>
                    <a:p>
                      <a:pPr marL="342900" indent="-342900">
                        <a:buAutoNum type="arabicPeriod"/>
                      </a:pPr>
                      <a:r>
                        <a:rPr lang="en-US" dirty="0" smtClean="0"/>
                        <a:t>Apply to palm of one hand, rub hands together covering all surfaces until dry</a:t>
                      </a:r>
                    </a:p>
                    <a:p>
                      <a:pPr marL="342900" indent="-342900">
                        <a:buAutoNum type="arabicPeriod"/>
                      </a:pPr>
                      <a:r>
                        <a:rPr lang="en-US" dirty="0" smtClean="0"/>
                        <a:t>Manufacturer will instruct how much to use</a:t>
                      </a:r>
                      <a:endParaRPr lang="en-US"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609600" y="609600"/>
            <a:ext cx="8305800" cy="1066800"/>
          </a:xfrm>
        </p:spPr>
        <p:txBody>
          <a:bodyPr>
            <a:normAutofit/>
          </a:bodyPr>
          <a:lstStyle/>
          <a:p>
            <a:pPr>
              <a:lnSpc>
                <a:spcPct val="80000"/>
              </a:lnSpc>
            </a:pPr>
            <a:r>
              <a:rPr lang="en-US" dirty="0" smtClean="0"/>
              <a:t>Hand Hygiene: Why and When</a:t>
            </a:r>
            <a:endParaRPr lang="en-US" dirty="0"/>
          </a:p>
        </p:txBody>
      </p:sp>
      <p:sp>
        <p:nvSpPr>
          <p:cNvPr id="105475" name="Rectangle 3"/>
          <p:cNvSpPr>
            <a:spLocks noGrp="1" noChangeArrowheads="1"/>
          </p:cNvSpPr>
          <p:nvPr>
            <p:ph idx="1"/>
          </p:nvPr>
        </p:nvSpPr>
        <p:spPr>
          <a:xfrm>
            <a:off x="457200" y="1981200"/>
            <a:ext cx="8382000" cy="4343400"/>
          </a:xfrm>
        </p:spPr>
        <p:txBody>
          <a:bodyPr>
            <a:normAutofit/>
          </a:bodyPr>
          <a:lstStyle/>
          <a:p>
            <a:pPr>
              <a:lnSpc>
                <a:spcPct val="85000"/>
              </a:lnSpc>
              <a:spcBef>
                <a:spcPct val="30000"/>
              </a:spcBef>
            </a:pPr>
            <a:r>
              <a:rPr lang="en-US" dirty="0" smtClean="0"/>
              <a:t>Clean hands are the </a:t>
            </a:r>
            <a:r>
              <a:rPr lang="en-US" u="sng" dirty="0" smtClean="0"/>
              <a:t>most important factor</a:t>
            </a:r>
            <a:r>
              <a:rPr lang="en-US" dirty="0" smtClean="0"/>
              <a:t> in preventing the spread of disease and antibiotic resistance in settings across the continuum of health care.</a:t>
            </a:r>
          </a:p>
          <a:p>
            <a:pPr>
              <a:lnSpc>
                <a:spcPct val="85000"/>
              </a:lnSpc>
              <a:spcBef>
                <a:spcPct val="30000"/>
              </a:spcBef>
            </a:pPr>
            <a:endParaRPr lang="en-US" dirty="0" smtClean="0"/>
          </a:p>
          <a:p>
            <a:pPr>
              <a:lnSpc>
                <a:spcPct val="85000"/>
              </a:lnSpc>
              <a:spcBef>
                <a:spcPct val="30000"/>
              </a:spcBef>
            </a:pPr>
            <a:r>
              <a:rPr lang="en-US" sz="2800" dirty="0" smtClean="0">
                <a:solidFill>
                  <a:srgbClr val="000000"/>
                </a:solidFill>
              </a:rPr>
              <a:t>Before and after:</a:t>
            </a:r>
          </a:p>
          <a:p>
            <a:pPr lvl="1">
              <a:lnSpc>
                <a:spcPct val="85000"/>
              </a:lnSpc>
              <a:spcBef>
                <a:spcPct val="30000"/>
              </a:spcBef>
            </a:pPr>
            <a:r>
              <a:rPr lang="en-US" sz="2400" dirty="0" smtClean="0">
                <a:solidFill>
                  <a:srgbClr val="000000"/>
                </a:solidFill>
              </a:rPr>
              <a:t>Contact with a patient</a:t>
            </a:r>
          </a:p>
          <a:p>
            <a:pPr lvl="1">
              <a:lnSpc>
                <a:spcPct val="85000"/>
              </a:lnSpc>
              <a:spcBef>
                <a:spcPct val="30000"/>
              </a:spcBef>
            </a:pPr>
            <a:r>
              <a:rPr lang="en-US" sz="2400" dirty="0" smtClean="0">
                <a:solidFill>
                  <a:srgbClr val="000000"/>
                </a:solidFill>
              </a:rPr>
              <a:t>Treating a cut or wound </a:t>
            </a:r>
            <a:br>
              <a:rPr lang="en-US" sz="2400" dirty="0" smtClean="0">
                <a:solidFill>
                  <a:srgbClr val="000000"/>
                </a:solidFill>
              </a:rPr>
            </a:br>
            <a:r>
              <a:rPr lang="en-US" sz="2400" dirty="0" smtClean="0">
                <a:solidFill>
                  <a:srgbClr val="000000"/>
                </a:solidFill>
              </a:rPr>
              <a:t>(Ex: changing dressings or bandages)</a:t>
            </a:r>
          </a:p>
          <a:p>
            <a:pPr lvl="1">
              <a:lnSpc>
                <a:spcPct val="85000"/>
              </a:lnSpc>
              <a:spcBef>
                <a:spcPct val="30000"/>
              </a:spcBef>
              <a:buNone/>
            </a:pPr>
            <a:endParaRPr lang="en-US" sz="2400" dirty="0" smtClean="0">
              <a:solidFill>
                <a:srgbClr val="000000"/>
              </a:solidFill>
            </a:endParaRPr>
          </a:p>
        </p:txBody>
      </p:sp>
      <p:sp>
        <p:nvSpPr>
          <p:cNvPr id="105476" name="Text Box 4"/>
          <p:cNvSpPr txBox="1">
            <a:spLocks noChangeArrowheads="1"/>
          </p:cNvSpPr>
          <p:nvPr/>
        </p:nvSpPr>
        <p:spPr bwMode="auto">
          <a:xfrm>
            <a:off x="952500" y="6251575"/>
            <a:ext cx="5829300" cy="535531"/>
          </a:xfrm>
          <a:prstGeom prst="rect">
            <a:avLst/>
          </a:prstGeom>
          <a:noFill/>
          <a:ln w="9525">
            <a:noFill/>
            <a:miter lim="800000"/>
            <a:headEnd/>
            <a:tailEnd/>
          </a:ln>
          <a:effectLst/>
        </p:spPr>
        <p:txBody>
          <a:bodyPr wrap="square">
            <a:spAutoFit/>
          </a:bodyPr>
          <a:lstStyle/>
          <a:p>
            <a:pPr eaLnBrk="0" hangingPunct="0">
              <a:lnSpc>
                <a:spcPct val="80000"/>
              </a:lnSpc>
            </a:pPr>
            <a:r>
              <a:rPr lang="en-US" sz="1800" b="0" dirty="0">
                <a:solidFill>
                  <a:srgbClr val="B2B2B2"/>
                </a:solidFill>
                <a:latin typeface="+mn-lt"/>
              </a:rPr>
              <a:t>Guideline for Hand Hygiene in Health-care Settings.  </a:t>
            </a:r>
            <a:r>
              <a:rPr lang="en-US" sz="1800" b="0" i="1" dirty="0">
                <a:solidFill>
                  <a:srgbClr val="B2B2B2"/>
                </a:solidFill>
                <a:latin typeface="+mn-lt"/>
              </a:rPr>
              <a:t>MMWR 2002</a:t>
            </a:r>
            <a:r>
              <a:rPr lang="en-US" sz="1800" b="0" dirty="0">
                <a:solidFill>
                  <a:srgbClr val="B2B2B2"/>
                </a:solidFill>
                <a:latin typeface="+mn-lt"/>
              </a:rPr>
              <a:t>; vol. 51, no. RR-16.</a:t>
            </a:r>
          </a:p>
        </p:txBody>
      </p:sp>
      <p:pic>
        <p:nvPicPr>
          <p:cNvPr id="82947" name="Picture 3" descr="C:\Documents and Settings\okj37455\Local Settings\Temporary Internet Files\Content.IE5\5M30V9XX\MC900347925[1].wmf"/>
          <p:cNvPicPr>
            <a:picLocks noChangeAspect="1" noChangeArrowheads="1"/>
          </p:cNvPicPr>
          <p:nvPr/>
        </p:nvPicPr>
        <p:blipFill>
          <a:blip r:embed="rId3" cstate="print"/>
          <a:srcRect/>
          <a:stretch>
            <a:fillRect/>
          </a:stretch>
        </p:blipFill>
        <p:spPr bwMode="auto">
          <a:xfrm>
            <a:off x="6248400" y="3886200"/>
            <a:ext cx="1826057" cy="117226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066800"/>
          </a:xfrm>
        </p:spPr>
        <p:txBody>
          <a:bodyPr/>
          <a:lstStyle/>
          <a:p>
            <a:r>
              <a:rPr lang="en-US" dirty="0" smtClean="0"/>
              <a:t>Hand Hygiene: When</a:t>
            </a:r>
            <a:endParaRPr lang="en-US" dirty="0"/>
          </a:p>
        </p:txBody>
      </p:sp>
      <p:sp>
        <p:nvSpPr>
          <p:cNvPr id="4" name="Rectangle 3"/>
          <p:cNvSpPr>
            <a:spLocks noGrp="1" noChangeArrowheads="1"/>
          </p:cNvSpPr>
          <p:nvPr>
            <p:ph idx="1"/>
          </p:nvPr>
        </p:nvSpPr>
        <p:spPr>
          <a:xfrm>
            <a:off x="381000" y="1752600"/>
            <a:ext cx="8458200" cy="4800600"/>
          </a:xfrm>
        </p:spPr>
        <p:txBody>
          <a:bodyPr>
            <a:normAutofit fontScale="85000" lnSpcReduction="10000"/>
          </a:bodyPr>
          <a:lstStyle/>
          <a:p>
            <a:pPr>
              <a:lnSpc>
                <a:spcPct val="85000"/>
              </a:lnSpc>
              <a:spcBef>
                <a:spcPct val="30000"/>
              </a:spcBef>
            </a:pPr>
            <a:r>
              <a:rPr lang="en-US" dirty="0" smtClean="0">
                <a:solidFill>
                  <a:srgbClr val="000000"/>
                </a:solidFill>
              </a:rPr>
              <a:t>Before:</a:t>
            </a:r>
          </a:p>
          <a:p>
            <a:pPr lvl="1">
              <a:lnSpc>
                <a:spcPct val="85000"/>
              </a:lnSpc>
              <a:spcBef>
                <a:spcPct val="30000"/>
              </a:spcBef>
            </a:pPr>
            <a:r>
              <a:rPr lang="en-US" sz="2400" dirty="0" smtClean="0">
                <a:solidFill>
                  <a:srgbClr val="000000"/>
                </a:solidFill>
              </a:rPr>
              <a:t>Putting on gloves</a:t>
            </a:r>
          </a:p>
          <a:p>
            <a:pPr lvl="1">
              <a:lnSpc>
                <a:spcPct val="85000"/>
              </a:lnSpc>
              <a:spcBef>
                <a:spcPct val="30000"/>
              </a:spcBef>
            </a:pPr>
            <a:r>
              <a:rPr lang="en-US" sz="2400" dirty="0" smtClean="0">
                <a:solidFill>
                  <a:srgbClr val="000000"/>
                </a:solidFill>
              </a:rPr>
              <a:t>Preparing or eating food*</a:t>
            </a:r>
          </a:p>
          <a:p>
            <a:pPr lvl="1">
              <a:lnSpc>
                <a:spcPct val="85000"/>
              </a:lnSpc>
              <a:spcBef>
                <a:spcPct val="30000"/>
              </a:spcBef>
            </a:pPr>
            <a:r>
              <a:rPr lang="en-US" sz="2400" dirty="0" smtClean="0">
                <a:solidFill>
                  <a:srgbClr val="000000"/>
                </a:solidFill>
              </a:rPr>
              <a:t>Touching your eyes, nose, or mouth</a:t>
            </a:r>
          </a:p>
          <a:p>
            <a:pPr lvl="1">
              <a:lnSpc>
                <a:spcPct val="85000"/>
              </a:lnSpc>
              <a:spcBef>
                <a:spcPct val="30000"/>
              </a:spcBef>
            </a:pPr>
            <a:r>
              <a:rPr lang="en-US" sz="2400" dirty="0" smtClean="0">
                <a:solidFill>
                  <a:srgbClr val="000000"/>
                </a:solidFill>
              </a:rPr>
              <a:t>Handling/administering medication</a:t>
            </a:r>
          </a:p>
          <a:p>
            <a:pPr lvl="1">
              <a:lnSpc>
                <a:spcPct val="85000"/>
              </a:lnSpc>
              <a:spcBef>
                <a:spcPct val="30000"/>
              </a:spcBef>
            </a:pPr>
            <a:r>
              <a:rPr lang="en-US" sz="2400" dirty="0" smtClean="0">
                <a:solidFill>
                  <a:srgbClr val="000000"/>
                </a:solidFill>
              </a:rPr>
              <a:t>Insertion of invasive devices</a:t>
            </a:r>
          </a:p>
          <a:p>
            <a:pPr>
              <a:lnSpc>
                <a:spcPct val="85000"/>
              </a:lnSpc>
              <a:spcBef>
                <a:spcPct val="30000"/>
              </a:spcBef>
            </a:pPr>
            <a:r>
              <a:rPr lang="en-US" sz="2800" dirty="0" smtClean="0">
                <a:solidFill>
                  <a:srgbClr val="000000"/>
                </a:solidFill>
              </a:rPr>
              <a:t>After</a:t>
            </a:r>
            <a:r>
              <a:rPr lang="en-US" sz="2800" dirty="0">
                <a:solidFill>
                  <a:srgbClr val="000000"/>
                </a:solidFill>
              </a:rPr>
              <a:t>:</a:t>
            </a:r>
          </a:p>
          <a:p>
            <a:pPr lvl="1">
              <a:lnSpc>
                <a:spcPct val="85000"/>
              </a:lnSpc>
              <a:spcBef>
                <a:spcPct val="30000"/>
              </a:spcBef>
            </a:pPr>
            <a:r>
              <a:rPr lang="en-US" sz="2400" dirty="0" smtClean="0">
                <a:solidFill>
                  <a:srgbClr val="000000"/>
                </a:solidFill>
              </a:rPr>
              <a:t>Contact </a:t>
            </a:r>
            <a:r>
              <a:rPr lang="en-US" sz="2400" dirty="0">
                <a:solidFill>
                  <a:srgbClr val="000000"/>
                </a:solidFill>
              </a:rPr>
              <a:t>with </a:t>
            </a:r>
            <a:r>
              <a:rPr lang="en-US" sz="2400" dirty="0" smtClean="0">
                <a:solidFill>
                  <a:srgbClr val="000000"/>
                </a:solidFill>
              </a:rPr>
              <a:t>blood, body fluids, mucous membranes, secretions, excretions, or non-intact skin</a:t>
            </a:r>
            <a:endParaRPr lang="en-US" sz="2400" dirty="0">
              <a:solidFill>
                <a:srgbClr val="000000"/>
              </a:solidFill>
            </a:endParaRPr>
          </a:p>
          <a:p>
            <a:pPr lvl="1">
              <a:lnSpc>
                <a:spcPct val="85000"/>
              </a:lnSpc>
              <a:spcBef>
                <a:spcPct val="30000"/>
              </a:spcBef>
            </a:pPr>
            <a:r>
              <a:rPr lang="en-US" sz="2400" dirty="0">
                <a:solidFill>
                  <a:srgbClr val="000000"/>
                </a:solidFill>
              </a:rPr>
              <a:t>Removing </a:t>
            </a:r>
            <a:r>
              <a:rPr lang="en-US" sz="2400" dirty="0" smtClean="0">
                <a:solidFill>
                  <a:srgbClr val="000000"/>
                </a:solidFill>
              </a:rPr>
              <a:t>gloves</a:t>
            </a:r>
          </a:p>
          <a:p>
            <a:pPr lvl="1">
              <a:lnSpc>
                <a:spcPct val="85000"/>
              </a:lnSpc>
              <a:spcBef>
                <a:spcPct val="30000"/>
              </a:spcBef>
            </a:pPr>
            <a:r>
              <a:rPr lang="en-US" sz="2400" dirty="0" smtClean="0">
                <a:solidFill>
                  <a:srgbClr val="000000"/>
                </a:solidFill>
              </a:rPr>
              <a:t>Touching surfaces or objects in the patient’s environment that may be contaminated (bed rails, bedside tables, light switches, etc.)</a:t>
            </a:r>
          </a:p>
          <a:p>
            <a:pPr lvl="1">
              <a:lnSpc>
                <a:spcPct val="85000"/>
              </a:lnSpc>
              <a:spcBef>
                <a:spcPct val="30000"/>
              </a:spcBef>
            </a:pPr>
            <a:r>
              <a:rPr lang="en-US" sz="2400" dirty="0" smtClean="0">
                <a:solidFill>
                  <a:srgbClr val="000000"/>
                </a:solidFill>
              </a:rPr>
              <a:t>Handling garbage</a:t>
            </a:r>
          </a:p>
          <a:p>
            <a:pPr lvl="1">
              <a:lnSpc>
                <a:spcPct val="85000"/>
              </a:lnSpc>
              <a:spcBef>
                <a:spcPct val="30000"/>
              </a:spcBef>
            </a:pPr>
            <a:r>
              <a:rPr lang="en-US" sz="2400" dirty="0" smtClean="0">
                <a:solidFill>
                  <a:srgbClr val="000000"/>
                </a:solidFill>
              </a:rPr>
              <a:t>Using the restroom*</a:t>
            </a:r>
          </a:p>
          <a:p>
            <a:pPr lvl="1">
              <a:lnSpc>
                <a:spcPct val="85000"/>
              </a:lnSpc>
              <a:spcBef>
                <a:spcPct val="30000"/>
              </a:spcBef>
            </a:pPr>
            <a:r>
              <a:rPr lang="en-US" sz="2400" dirty="0" smtClean="0">
                <a:solidFill>
                  <a:srgbClr val="000000"/>
                </a:solidFill>
              </a:rPr>
              <a:t>Blowing your nose, coughing, or sneezing</a:t>
            </a:r>
          </a:p>
          <a:p>
            <a:pPr lvl="1">
              <a:lnSpc>
                <a:spcPct val="85000"/>
              </a:lnSpc>
              <a:spcBef>
                <a:spcPct val="30000"/>
              </a:spcBef>
            </a:pPr>
            <a:endParaRPr lang="en-US" sz="2400" dirty="0" smtClean="0"/>
          </a:p>
        </p:txBody>
      </p:sp>
      <p:sp>
        <p:nvSpPr>
          <p:cNvPr id="5" name="TextBox 4"/>
          <p:cNvSpPr txBox="1"/>
          <p:nvPr/>
        </p:nvSpPr>
        <p:spPr>
          <a:xfrm>
            <a:off x="7162800" y="2895600"/>
            <a:ext cx="2209800" cy="646331"/>
          </a:xfrm>
          <a:prstGeom prst="rect">
            <a:avLst/>
          </a:prstGeom>
          <a:noFill/>
        </p:spPr>
        <p:txBody>
          <a:bodyPr wrap="square" rtlCol="0">
            <a:spAutoFit/>
          </a:bodyPr>
          <a:lstStyle/>
          <a:p>
            <a:r>
              <a:rPr lang="en-US" dirty="0" smtClean="0"/>
              <a:t>* Wash hands with      </a:t>
            </a:r>
          </a:p>
          <a:p>
            <a:r>
              <a:rPr lang="en-US" dirty="0" smtClean="0"/>
              <a:t>    soap and water</a:t>
            </a:r>
            <a:endParaRPr lang="en-US" dirty="0"/>
          </a:p>
        </p:txBody>
      </p:sp>
      <p:pic>
        <p:nvPicPr>
          <p:cNvPr id="6" name="Picture 4" descr="http://cuddlebugs.onslow.org/cuddlebugs/wp-content/uploads/2010/07/germ-warfare-hand.jpg"/>
          <p:cNvPicPr>
            <a:picLocks noChangeAspect="1" noChangeArrowheads="1"/>
          </p:cNvPicPr>
          <p:nvPr/>
        </p:nvPicPr>
        <p:blipFill>
          <a:blip r:embed="rId3" cstate="print"/>
          <a:srcRect/>
          <a:stretch>
            <a:fillRect/>
          </a:stretch>
        </p:blipFill>
        <p:spPr bwMode="auto">
          <a:xfrm>
            <a:off x="7315200" y="838200"/>
            <a:ext cx="1646332" cy="1952626"/>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38200"/>
          </a:xfrm>
        </p:spPr>
        <p:txBody>
          <a:bodyPr>
            <a:normAutofit fontScale="90000"/>
          </a:bodyPr>
          <a:lstStyle/>
          <a:p>
            <a:r>
              <a:rPr lang="en-US" dirty="0" smtClean="0"/>
              <a:t>Hand Hygiene: Monitoring Compliance</a:t>
            </a:r>
            <a:endParaRPr lang="en-US" dirty="0"/>
          </a:p>
        </p:txBody>
      </p:sp>
      <p:sp>
        <p:nvSpPr>
          <p:cNvPr id="5" name="Content Placeholder 4"/>
          <p:cNvSpPr>
            <a:spLocks noGrp="1"/>
          </p:cNvSpPr>
          <p:nvPr>
            <p:ph idx="1"/>
          </p:nvPr>
        </p:nvSpPr>
        <p:spPr>
          <a:xfrm>
            <a:off x="457200" y="1600200"/>
            <a:ext cx="8229600" cy="4974336"/>
          </a:xfrm>
        </p:spPr>
        <p:txBody>
          <a:bodyPr/>
          <a:lstStyle/>
          <a:p>
            <a:r>
              <a:rPr lang="en-US" dirty="0" smtClean="0"/>
              <a:t>On a regular basis, </a:t>
            </a:r>
            <a:r>
              <a:rPr lang="en-US" u="sng" dirty="0" smtClean="0"/>
              <a:t>observe</a:t>
            </a:r>
            <a:r>
              <a:rPr lang="en-US" dirty="0" smtClean="0"/>
              <a:t> different types of staff to make sure they are complying with recommended practices for hand hygiene</a:t>
            </a:r>
          </a:p>
          <a:p>
            <a:pPr lvl="1"/>
            <a:r>
              <a:rPr lang="en-US" dirty="0" smtClean="0"/>
              <a:t>What </a:t>
            </a:r>
            <a:r>
              <a:rPr lang="en-US" b="1" dirty="0" smtClean="0"/>
              <a:t>type</a:t>
            </a:r>
            <a:r>
              <a:rPr lang="en-US" dirty="0" smtClean="0"/>
              <a:t> of hand hygiene is done? (soap and water vs. alcohol-based hand rub)</a:t>
            </a:r>
          </a:p>
          <a:p>
            <a:pPr lvl="1"/>
            <a:r>
              <a:rPr lang="en-US" dirty="0" smtClean="0"/>
              <a:t>Is hand hygiene done </a:t>
            </a:r>
            <a:r>
              <a:rPr lang="en-US" b="1" dirty="0" smtClean="0"/>
              <a:t>before</a:t>
            </a:r>
            <a:r>
              <a:rPr lang="en-US" dirty="0" smtClean="0"/>
              <a:t> patient contact? </a:t>
            </a:r>
            <a:r>
              <a:rPr lang="en-US" b="1" dirty="0" smtClean="0"/>
              <a:t>After </a:t>
            </a:r>
            <a:r>
              <a:rPr lang="en-US" dirty="0" smtClean="0"/>
              <a:t>patient contact?</a:t>
            </a:r>
          </a:p>
          <a:p>
            <a:pPr lvl="1"/>
            <a:r>
              <a:rPr lang="en-US" dirty="0" smtClean="0"/>
              <a:t>If gloves are used, is hand hygiene done </a:t>
            </a:r>
            <a:r>
              <a:rPr lang="en-US" i="1" dirty="0" smtClean="0"/>
              <a:t>before</a:t>
            </a:r>
            <a:r>
              <a:rPr lang="en-US" dirty="0" smtClean="0"/>
              <a:t>  the gloves are put on and </a:t>
            </a:r>
            <a:r>
              <a:rPr lang="en-US" i="1" dirty="0" smtClean="0"/>
              <a:t>after </a:t>
            </a:r>
            <a:r>
              <a:rPr lang="en-US" dirty="0" smtClean="0"/>
              <a:t>the gloves are taken off?</a:t>
            </a:r>
          </a:p>
          <a:p>
            <a:r>
              <a:rPr lang="en-US" u="sng" dirty="0" smtClean="0"/>
              <a:t>Analyze</a:t>
            </a:r>
            <a:r>
              <a:rPr lang="en-US" dirty="0" smtClean="0"/>
              <a:t> the data to identify gaps in compliance and provide additional training as necessary</a:t>
            </a:r>
          </a:p>
        </p:txBody>
      </p:sp>
      <p:sp>
        <p:nvSpPr>
          <p:cNvPr id="4" name="Slide Number Placeholder 3"/>
          <p:cNvSpPr>
            <a:spLocks noGrp="1"/>
          </p:cNvSpPr>
          <p:nvPr>
            <p:ph type="sldNum" sz="quarter" idx="12"/>
          </p:nvPr>
        </p:nvSpPr>
        <p:spPr/>
        <p:txBody>
          <a:bodyPr/>
          <a:lstStyle/>
          <a:p>
            <a:fld id="{076DF390-3244-4CE9-9A35-27BFEC8725EE}" type="slidenum">
              <a:rPr lang="en-US" smtClean="0"/>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2472</TotalTime>
  <Words>4818</Words>
  <Application>Microsoft Office PowerPoint</Application>
  <PresentationFormat>On-screen Show (4:3)</PresentationFormat>
  <Paragraphs>683</Paragraphs>
  <Slides>44</Slides>
  <Notes>35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44</vt:i4>
      </vt:variant>
    </vt:vector>
  </HeadingPairs>
  <TitlesOfParts>
    <vt:vector size="47" baseType="lpstr">
      <vt:lpstr>Urban</vt:lpstr>
      <vt:lpstr>Visio</vt:lpstr>
      <vt:lpstr>Acrobat Document</vt:lpstr>
      <vt:lpstr>Infection Prevention &amp; Control</vt:lpstr>
      <vt:lpstr>Objectives</vt:lpstr>
      <vt:lpstr>Isolation Precautions</vt:lpstr>
      <vt:lpstr>Standard Precautions</vt:lpstr>
      <vt:lpstr>Slide 5</vt:lpstr>
      <vt:lpstr>Hand Hygiene: How and When</vt:lpstr>
      <vt:lpstr>Hand Hygiene: Why and When</vt:lpstr>
      <vt:lpstr>Hand Hygiene: When</vt:lpstr>
      <vt:lpstr>Hand Hygiene: Monitoring Compliance</vt:lpstr>
      <vt:lpstr>Personal Protective Equipment:  Standard Precautions</vt:lpstr>
      <vt:lpstr>Sequence of Putting on PPE (“Donning”)</vt:lpstr>
      <vt:lpstr>Sequence of  Taking off PPE (“Doffing”)</vt:lpstr>
      <vt:lpstr>Safe Injection Practices: Why</vt:lpstr>
      <vt:lpstr>Safe Injection Practices Include:</vt:lpstr>
      <vt:lpstr>Safe Injection Practices: Fingerstick Devices</vt:lpstr>
      <vt:lpstr>Blood Glucose Monitoring Best Practices</vt:lpstr>
      <vt:lpstr>Slide 17</vt:lpstr>
      <vt:lpstr>OSHA Bloodborne Pathogens Standard</vt:lpstr>
      <vt:lpstr>Engineering Controls: Handling Sharps</vt:lpstr>
      <vt:lpstr>Respiratory Hygiene/ Cough Etiquette</vt:lpstr>
      <vt:lpstr>Slide 21</vt:lpstr>
      <vt:lpstr>Contact Precautions</vt:lpstr>
      <vt:lpstr>Slide 23</vt:lpstr>
      <vt:lpstr>Droplet Precautions</vt:lpstr>
      <vt:lpstr>Slide 25</vt:lpstr>
      <vt:lpstr>Airborne Precautions</vt:lpstr>
      <vt:lpstr>Cleaning of the Environment</vt:lpstr>
      <vt:lpstr>Common Terms</vt:lpstr>
      <vt:lpstr>Breakdown of Cleaning</vt:lpstr>
      <vt:lpstr>Cleaning Process</vt:lpstr>
      <vt:lpstr>Sample Cleaning Schedule</vt:lpstr>
      <vt:lpstr>Disinfecting Agents</vt:lpstr>
      <vt:lpstr>Classification Chart</vt:lpstr>
      <vt:lpstr>Preparing a Bleach Solution</vt:lpstr>
      <vt:lpstr>Environmental Cleaning: Measuring Compliance</vt:lpstr>
      <vt:lpstr>Vaccinations</vt:lpstr>
      <vt:lpstr>Why Vaccinate?</vt:lpstr>
      <vt:lpstr>Vaccination Recommendations</vt:lpstr>
      <vt:lpstr>Successful Vaccination Strategies</vt:lpstr>
      <vt:lpstr>Staff Members and Illness</vt:lpstr>
      <vt:lpstr>Slide 41</vt:lpstr>
      <vt:lpstr>Staff Members and Illness</vt:lpstr>
      <vt:lpstr>Education is Prevention!</vt:lpstr>
      <vt:lpstr>Slide 44</vt:lpstr>
    </vt:vector>
  </TitlesOfParts>
  <Company>CMS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Infection Prevention &amp; Control</dc:title>
  <dc:creator>SDPS</dc:creator>
  <cp:lastModifiedBy>okj37455</cp:lastModifiedBy>
  <cp:revision>258</cp:revision>
  <dcterms:created xsi:type="dcterms:W3CDTF">2011-04-02T04:49:34Z</dcterms:created>
  <dcterms:modified xsi:type="dcterms:W3CDTF">2012-08-23T21:00:11Z</dcterms:modified>
</cp:coreProperties>
</file>