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charts/chart3.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56" r:id="rId1"/>
  </p:sldMasterIdLst>
  <p:notesMasterIdLst>
    <p:notesMasterId r:id="rId46"/>
  </p:notesMasterIdLst>
  <p:sldIdLst>
    <p:sldId id="256" r:id="rId2"/>
    <p:sldId id="257" r:id="rId3"/>
    <p:sldId id="258" r:id="rId4"/>
    <p:sldId id="267" r:id="rId5"/>
    <p:sldId id="268" r:id="rId6"/>
    <p:sldId id="319" r:id="rId7"/>
    <p:sldId id="260" r:id="rId8"/>
    <p:sldId id="304" r:id="rId9"/>
    <p:sldId id="262" r:id="rId10"/>
    <p:sldId id="278" r:id="rId11"/>
    <p:sldId id="273" r:id="rId12"/>
    <p:sldId id="316" r:id="rId13"/>
    <p:sldId id="321" r:id="rId14"/>
    <p:sldId id="322" r:id="rId15"/>
    <p:sldId id="323" r:id="rId16"/>
    <p:sldId id="324" r:id="rId17"/>
    <p:sldId id="325" r:id="rId18"/>
    <p:sldId id="277" r:id="rId19"/>
    <p:sldId id="276" r:id="rId20"/>
    <p:sldId id="317" r:id="rId21"/>
    <p:sldId id="315" r:id="rId22"/>
    <p:sldId id="330" r:id="rId23"/>
    <p:sldId id="329" r:id="rId24"/>
    <p:sldId id="334" r:id="rId25"/>
    <p:sldId id="285" r:id="rId26"/>
    <p:sldId id="308" r:id="rId27"/>
    <p:sldId id="293" r:id="rId28"/>
    <p:sldId id="274" r:id="rId29"/>
    <p:sldId id="289" r:id="rId30"/>
    <p:sldId id="294" r:id="rId31"/>
    <p:sldId id="295" r:id="rId32"/>
    <p:sldId id="296" r:id="rId33"/>
    <p:sldId id="297" r:id="rId34"/>
    <p:sldId id="302" r:id="rId35"/>
    <p:sldId id="298" r:id="rId36"/>
    <p:sldId id="301" r:id="rId37"/>
    <p:sldId id="312" r:id="rId38"/>
    <p:sldId id="266" r:id="rId39"/>
    <p:sldId id="320" r:id="rId40"/>
    <p:sldId id="309" r:id="rId41"/>
    <p:sldId id="300" r:id="rId42"/>
    <p:sldId id="310" r:id="rId43"/>
    <p:sldId id="327" r:id="rId44"/>
    <p:sldId id="335"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73554" autoAdjust="0"/>
  </p:normalViewPr>
  <p:slideViewPr>
    <p:cSldViewPr>
      <p:cViewPr varScale="1">
        <p:scale>
          <a:sx n="66" d="100"/>
          <a:sy n="66" d="100"/>
        </p:scale>
        <p:origin x="-1146" y="-102"/>
      </p:cViewPr>
      <p:guideLst>
        <p:guide orient="horz" pos="2160"/>
        <p:guide pos="2880"/>
      </p:guideLst>
    </p:cSldViewPr>
  </p:slideViewPr>
  <p:outlineViewPr>
    <p:cViewPr>
      <p:scale>
        <a:sx n="33" d="100"/>
        <a:sy n="33" d="100"/>
      </p:scale>
      <p:origin x="48" y="14076"/>
    </p:cViewPr>
  </p:outlineViewPr>
  <p:notesTextViewPr>
    <p:cViewPr>
      <p:scale>
        <a:sx n="100" d="100"/>
        <a:sy n="100" d="100"/>
      </p:scale>
      <p:origin x="0" y="0"/>
    </p:cViewPr>
  </p:notesTextViewPr>
  <p:sorterViewPr>
    <p:cViewPr>
      <p:scale>
        <a:sx n="66" d="100"/>
        <a:sy n="66" d="100"/>
      </p:scale>
      <p:origin x="0" y="1296"/>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Book2"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2"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2"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100" b="1" i="0" baseline="0" dirty="0"/>
              <a:t>Percent of Visits for Influenza-like Illness by Week, </a:t>
            </a:r>
            <a:endParaRPr lang="en-US" sz="1100" b="1" i="0" baseline="0" dirty="0" smtClean="0"/>
          </a:p>
          <a:p>
            <a:pPr>
              <a:defRPr/>
            </a:pPr>
            <a:r>
              <a:rPr lang="en-US" sz="1100" b="1" i="0" baseline="0" dirty="0" smtClean="0"/>
              <a:t>By </a:t>
            </a:r>
            <a:r>
              <a:rPr lang="en-US" sz="1100" b="1" i="0" baseline="0" dirty="0"/>
              <a:t>Age, </a:t>
            </a:r>
            <a:r>
              <a:rPr lang="en-US" sz="1100" b="1" i="0" baseline="0" dirty="0" smtClean="0"/>
              <a:t>Virginia </a:t>
            </a:r>
            <a:r>
              <a:rPr lang="en-US" sz="1100" b="1" i="0" baseline="0" dirty="0"/>
              <a:t>2010-2011 Influenza Season </a:t>
            </a:r>
          </a:p>
        </c:rich>
      </c:tx>
      <c:layout/>
    </c:title>
    <c:plotArea>
      <c:layout/>
      <c:lineChart>
        <c:grouping val="standard"/>
        <c:ser>
          <c:idx val="0"/>
          <c:order val="0"/>
          <c:tx>
            <c:strRef>
              <c:f>agegroup!$B$2</c:f>
              <c:strCache>
                <c:ptCount val="1"/>
                <c:pt idx="0">
                  <c:v>0-4 Yrs</c:v>
                </c:pt>
              </c:strCache>
            </c:strRef>
          </c:tx>
          <c:marker>
            <c:symbol val="none"/>
          </c:marker>
          <c:cat>
            <c:numRef>
              <c:f>agegroup!$A$4:$A$11</c:f>
              <c:numCache>
                <c:formatCode>General</c:formatCode>
                <c:ptCount val="8"/>
                <c:pt idx="0">
                  <c:v>36</c:v>
                </c:pt>
                <c:pt idx="1">
                  <c:v>37</c:v>
                </c:pt>
                <c:pt idx="2">
                  <c:v>38</c:v>
                </c:pt>
                <c:pt idx="3">
                  <c:v>39</c:v>
                </c:pt>
                <c:pt idx="4">
                  <c:v>40</c:v>
                </c:pt>
                <c:pt idx="5">
                  <c:v>41</c:v>
                </c:pt>
                <c:pt idx="6">
                  <c:v>42</c:v>
                </c:pt>
                <c:pt idx="7">
                  <c:v>43</c:v>
                </c:pt>
              </c:numCache>
            </c:numRef>
          </c:cat>
          <c:val>
            <c:numRef>
              <c:f>agegroup!$B$4:$B$11</c:f>
              <c:numCache>
                <c:formatCode>General</c:formatCode>
                <c:ptCount val="8"/>
                <c:pt idx="0">
                  <c:v>2.4882629109999987</c:v>
                </c:pt>
                <c:pt idx="1">
                  <c:v>2.869031975</c:v>
                </c:pt>
                <c:pt idx="2">
                  <c:v>2.8437032290000004</c:v>
                </c:pt>
                <c:pt idx="3">
                  <c:v>3.063193439</c:v>
                </c:pt>
                <c:pt idx="4">
                  <c:v>3.0622009569999999</c:v>
                </c:pt>
                <c:pt idx="5">
                  <c:v>3.336380256</c:v>
                </c:pt>
                <c:pt idx="6">
                  <c:v>2.810143933999993</c:v>
                </c:pt>
                <c:pt idx="7">
                  <c:v>3.6625245260000012</c:v>
                </c:pt>
              </c:numCache>
            </c:numRef>
          </c:val>
        </c:ser>
        <c:ser>
          <c:idx val="2"/>
          <c:order val="1"/>
          <c:tx>
            <c:strRef>
              <c:f>agegroup!$C$2</c:f>
              <c:strCache>
                <c:ptCount val="1"/>
                <c:pt idx="0">
                  <c:v>05-18 Yrs</c:v>
                </c:pt>
              </c:strCache>
            </c:strRef>
          </c:tx>
          <c:spPr>
            <a:ln>
              <a:solidFill>
                <a:schemeClr val="accent6">
                  <a:lumMod val="75000"/>
                </a:schemeClr>
              </a:solidFill>
            </a:ln>
          </c:spPr>
          <c:marker>
            <c:symbol val="none"/>
          </c:marker>
          <c:cat>
            <c:numRef>
              <c:f>agegroup!$A$4:$A$11</c:f>
              <c:numCache>
                <c:formatCode>General</c:formatCode>
                <c:ptCount val="8"/>
                <c:pt idx="0">
                  <c:v>36</c:v>
                </c:pt>
                <c:pt idx="1">
                  <c:v>37</c:v>
                </c:pt>
                <c:pt idx="2">
                  <c:v>38</c:v>
                </c:pt>
                <c:pt idx="3">
                  <c:v>39</c:v>
                </c:pt>
                <c:pt idx="4">
                  <c:v>40</c:v>
                </c:pt>
                <c:pt idx="5">
                  <c:v>41</c:v>
                </c:pt>
                <c:pt idx="6">
                  <c:v>42</c:v>
                </c:pt>
                <c:pt idx="7">
                  <c:v>43</c:v>
                </c:pt>
              </c:numCache>
            </c:numRef>
          </c:cat>
          <c:val>
            <c:numRef>
              <c:f>agegroup!$C$4:$C$11</c:f>
              <c:numCache>
                <c:formatCode>General</c:formatCode>
                <c:ptCount val="8"/>
                <c:pt idx="0">
                  <c:v>1.6350474290000048</c:v>
                </c:pt>
                <c:pt idx="1">
                  <c:v>1.6360376510000001</c:v>
                </c:pt>
                <c:pt idx="2">
                  <c:v>1.9634607309999974</c:v>
                </c:pt>
                <c:pt idx="3">
                  <c:v>1.7213011009999992</c:v>
                </c:pt>
                <c:pt idx="4">
                  <c:v>1.8238600869999968</c:v>
                </c:pt>
                <c:pt idx="5">
                  <c:v>1.763472685</c:v>
                </c:pt>
                <c:pt idx="6">
                  <c:v>2.1308225969999999</c:v>
                </c:pt>
                <c:pt idx="7">
                  <c:v>1.9434408869999977</c:v>
                </c:pt>
              </c:numCache>
            </c:numRef>
          </c:val>
        </c:ser>
        <c:ser>
          <c:idx val="3"/>
          <c:order val="2"/>
          <c:tx>
            <c:strRef>
              <c:f>agegroup!$D$2</c:f>
              <c:strCache>
                <c:ptCount val="1"/>
                <c:pt idx="0">
                  <c:v>19-24 Yrs</c:v>
                </c:pt>
              </c:strCache>
            </c:strRef>
          </c:tx>
          <c:spPr>
            <a:ln>
              <a:solidFill>
                <a:schemeClr val="accent3">
                  <a:lumMod val="60000"/>
                  <a:lumOff val="40000"/>
                </a:schemeClr>
              </a:solidFill>
            </a:ln>
          </c:spPr>
          <c:marker>
            <c:symbol val="none"/>
          </c:marker>
          <c:cat>
            <c:numRef>
              <c:f>agegroup!$A$4:$A$11</c:f>
              <c:numCache>
                <c:formatCode>General</c:formatCode>
                <c:ptCount val="8"/>
                <c:pt idx="0">
                  <c:v>36</c:v>
                </c:pt>
                <c:pt idx="1">
                  <c:v>37</c:v>
                </c:pt>
                <c:pt idx="2">
                  <c:v>38</c:v>
                </c:pt>
                <c:pt idx="3">
                  <c:v>39</c:v>
                </c:pt>
                <c:pt idx="4">
                  <c:v>40</c:v>
                </c:pt>
                <c:pt idx="5">
                  <c:v>41</c:v>
                </c:pt>
                <c:pt idx="6">
                  <c:v>42</c:v>
                </c:pt>
                <c:pt idx="7">
                  <c:v>43</c:v>
                </c:pt>
              </c:numCache>
            </c:numRef>
          </c:cat>
          <c:val>
            <c:numRef>
              <c:f>agegroup!$D$4:$D$11</c:f>
              <c:numCache>
                <c:formatCode>General</c:formatCode>
                <c:ptCount val="8"/>
                <c:pt idx="0">
                  <c:v>0.75483566600000218</c:v>
                </c:pt>
                <c:pt idx="1">
                  <c:v>0.63072533400000252</c:v>
                </c:pt>
                <c:pt idx="2">
                  <c:v>0.98389982099999995</c:v>
                </c:pt>
                <c:pt idx="3">
                  <c:v>0.96794668399999995</c:v>
                </c:pt>
                <c:pt idx="4">
                  <c:v>1.273372017999997</c:v>
                </c:pt>
                <c:pt idx="5">
                  <c:v>1.1253275780000001</c:v>
                </c:pt>
                <c:pt idx="6">
                  <c:v>1.0062893079999971</c:v>
                </c:pt>
                <c:pt idx="7">
                  <c:v>1.1952809690000048</c:v>
                </c:pt>
              </c:numCache>
            </c:numRef>
          </c:val>
        </c:ser>
        <c:ser>
          <c:idx val="4"/>
          <c:order val="3"/>
          <c:tx>
            <c:strRef>
              <c:f>agegroup!$E$2</c:f>
              <c:strCache>
                <c:ptCount val="1"/>
                <c:pt idx="0">
                  <c:v>25-49 Yrs</c:v>
                </c:pt>
              </c:strCache>
            </c:strRef>
          </c:tx>
          <c:spPr>
            <a:ln>
              <a:solidFill>
                <a:schemeClr val="accent2">
                  <a:lumMod val="75000"/>
                </a:schemeClr>
              </a:solidFill>
            </a:ln>
          </c:spPr>
          <c:marker>
            <c:symbol val="none"/>
          </c:marker>
          <c:cat>
            <c:numRef>
              <c:f>agegroup!$A$4:$A$11</c:f>
              <c:numCache>
                <c:formatCode>General</c:formatCode>
                <c:ptCount val="8"/>
                <c:pt idx="0">
                  <c:v>36</c:v>
                </c:pt>
                <c:pt idx="1">
                  <c:v>37</c:v>
                </c:pt>
                <c:pt idx="2">
                  <c:v>38</c:v>
                </c:pt>
                <c:pt idx="3">
                  <c:v>39</c:v>
                </c:pt>
                <c:pt idx="4">
                  <c:v>40</c:v>
                </c:pt>
                <c:pt idx="5">
                  <c:v>41</c:v>
                </c:pt>
                <c:pt idx="6">
                  <c:v>42</c:v>
                </c:pt>
                <c:pt idx="7">
                  <c:v>43</c:v>
                </c:pt>
              </c:numCache>
            </c:numRef>
          </c:cat>
          <c:val>
            <c:numRef>
              <c:f>agegroup!$E$4:$E$11</c:f>
              <c:numCache>
                <c:formatCode>General</c:formatCode>
                <c:ptCount val="8"/>
                <c:pt idx="0">
                  <c:v>0.62772050400000168</c:v>
                </c:pt>
                <c:pt idx="1">
                  <c:v>0.66548358499999949</c:v>
                </c:pt>
                <c:pt idx="2">
                  <c:v>0.76949384400000065</c:v>
                </c:pt>
                <c:pt idx="3">
                  <c:v>0.87000091100000065</c:v>
                </c:pt>
                <c:pt idx="4">
                  <c:v>0.84639933400000156</c:v>
                </c:pt>
                <c:pt idx="5">
                  <c:v>1.0883511040000031</c:v>
                </c:pt>
                <c:pt idx="6">
                  <c:v>0.97074227900000032</c:v>
                </c:pt>
                <c:pt idx="7">
                  <c:v>0.92003788399999997</c:v>
                </c:pt>
              </c:numCache>
            </c:numRef>
          </c:val>
        </c:ser>
        <c:ser>
          <c:idx val="5"/>
          <c:order val="4"/>
          <c:tx>
            <c:strRef>
              <c:f>agegroup!$F$2</c:f>
              <c:strCache>
                <c:ptCount val="1"/>
                <c:pt idx="0">
                  <c:v>50-64 Yrs</c:v>
                </c:pt>
              </c:strCache>
            </c:strRef>
          </c:tx>
          <c:spPr>
            <a:ln>
              <a:solidFill>
                <a:schemeClr val="accent5">
                  <a:lumMod val="75000"/>
                </a:schemeClr>
              </a:solidFill>
            </a:ln>
          </c:spPr>
          <c:marker>
            <c:symbol val="none"/>
          </c:marker>
          <c:cat>
            <c:numRef>
              <c:f>agegroup!$A$4:$A$11</c:f>
              <c:numCache>
                <c:formatCode>General</c:formatCode>
                <c:ptCount val="8"/>
                <c:pt idx="0">
                  <c:v>36</c:v>
                </c:pt>
                <c:pt idx="1">
                  <c:v>37</c:v>
                </c:pt>
                <c:pt idx="2">
                  <c:v>38</c:v>
                </c:pt>
                <c:pt idx="3">
                  <c:v>39</c:v>
                </c:pt>
                <c:pt idx="4">
                  <c:v>40</c:v>
                </c:pt>
                <c:pt idx="5">
                  <c:v>41</c:v>
                </c:pt>
                <c:pt idx="6">
                  <c:v>42</c:v>
                </c:pt>
                <c:pt idx="7">
                  <c:v>43</c:v>
                </c:pt>
              </c:numCache>
            </c:numRef>
          </c:cat>
          <c:val>
            <c:numRef>
              <c:f>agegroup!$F$4:$F$11</c:f>
              <c:numCache>
                <c:formatCode>General</c:formatCode>
                <c:ptCount val="8"/>
                <c:pt idx="0">
                  <c:v>0.44327176800000062</c:v>
                </c:pt>
                <c:pt idx="1">
                  <c:v>0.40148239700000127</c:v>
                </c:pt>
                <c:pt idx="2">
                  <c:v>0.44919145499999985</c:v>
                </c:pt>
                <c:pt idx="3">
                  <c:v>0.43221589700000096</c:v>
                </c:pt>
                <c:pt idx="4">
                  <c:v>0.57900831700000144</c:v>
                </c:pt>
                <c:pt idx="5">
                  <c:v>0.60002034000000004</c:v>
                </c:pt>
                <c:pt idx="6">
                  <c:v>0.75242218099999958</c:v>
                </c:pt>
                <c:pt idx="7">
                  <c:v>0.75572112800000169</c:v>
                </c:pt>
              </c:numCache>
            </c:numRef>
          </c:val>
        </c:ser>
        <c:ser>
          <c:idx val="6"/>
          <c:order val="5"/>
          <c:tx>
            <c:strRef>
              <c:f>agegroup!$G$2</c:f>
              <c:strCache>
                <c:ptCount val="1"/>
                <c:pt idx="0">
                  <c:v>65+ Yrs</c:v>
                </c:pt>
              </c:strCache>
            </c:strRef>
          </c:tx>
          <c:spPr>
            <a:ln>
              <a:solidFill>
                <a:srgbClr val="DA90DC"/>
              </a:solidFill>
            </a:ln>
          </c:spPr>
          <c:marker>
            <c:symbol val="none"/>
          </c:marker>
          <c:cat>
            <c:numRef>
              <c:f>agegroup!$A$4:$A$11</c:f>
              <c:numCache>
                <c:formatCode>General</c:formatCode>
                <c:ptCount val="8"/>
                <c:pt idx="0">
                  <c:v>36</c:v>
                </c:pt>
                <c:pt idx="1">
                  <c:v>37</c:v>
                </c:pt>
                <c:pt idx="2">
                  <c:v>38</c:v>
                </c:pt>
                <c:pt idx="3">
                  <c:v>39</c:v>
                </c:pt>
                <c:pt idx="4">
                  <c:v>40</c:v>
                </c:pt>
                <c:pt idx="5">
                  <c:v>41</c:v>
                </c:pt>
                <c:pt idx="6">
                  <c:v>42</c:v>
                </c:pt>
                <c:pt idx="7">
                  <c:v>43</c:v>
                </c:pt>
              </c:numCache>
            </c:numRef>
          </c:cat>
          <c:val>
            <c:numRef>
              <c:f>agegroup!$G$4:$G$11</c:f>
              <c:numCache>
                <c:formatCode>General</c:formatCode>
                <c:ptCount val="8"/>
                <c:pt idx="0">
                  <c:v>0.33521894000000096</c:v>
                </c:pt>
                <c:pt idx="1">
                  <c:v>0.33486814600000103</c:v>
                </c:pt>
                <c:pt idx="2">
                  <c:v>0.33742331300000145</c:v>
                </c:pt>
                <c:pt idx="3">
                  <c:v>0.29946761300000097</c:v>
                </c:pt>
                <c:pt idx="4">
                  <c:v>0.45459241700000008</c:v>
                </c:pt>
                <c:pt idx="5">
                  <c:v>0.45463729999999997</c:v>
                </c:pt>
                <c:pt idx="6">
                  <c:v>0.51845707200000002</c:v>
                </c:pt>
                <c:pt idx="7">
                  <c:v>0.49271412100000084</c:v>
                </c:pt>
              </c:numCache>
            </c:numRef>
          </c:val>
        </c:ser>
        <c:marker val="1"/>
        <c:axId val="67658880"/>
        <c:axId val="67660800"/>
      </c:lineChart>
      <c:catAx>
        <c:axId val="67658880"/>
        <c:scaling>
          <c:orientation val="minMax"/>
        </c:scaling>
        <c:axPos val="b"/>
        <c:title>
          <c:tx>
            <c:rich>
              <a:bodyPr/>
              <a:lstStyle/>
              <a:p>
                <a:pPr>
                  <a:defRPr/>
                </a:pPr>
                <a:r>
                  <a:rPr lang="en-US" dirty="0"/>
                  <a:t>Week</a:t>
                </a:r>
              </a:p>
            </c:rich>
          </c:tx>
          <c:layout/>
        </c:title>
        <c:numFmt formatCode="General" sourceLinked="1"/>
        <c:tickLblPos val="nextTo"/>
        <c:crossAx val="67660800"/>
        <c:crosses val="autoZero"/>
        <c:auto val="1"/>
        <c:lblAlgn val="ctr"/>
        <c:lblOffset val="100"/>
      </c:catAx>
      <c:valAx>
        <c:axId val="67660800"/>
        <c:scaling>
          <c:orientation val="minMax"/>
          <c:max val="5"/>
        </c:scaling>
        <c:axPos val="l"/>
        <c:majorGridlines/>
        <c:title>
          <c:tx>
            <c:rich>
              <a:bodyPr rot="-5400000" vert="horz"/>
              <a:lstStyle/>
              <a:p>
                <a:pPr>
                  <a:defRPr b="1"/>
                </a:pPr>
                <a:r>
                  <a:rPr lang="en-US" b="1" dirty="0"/>
                  <a:t>Percent ILI </a:t>
                </a:r>
              </a:p>
            </c:rich>
          </c:tx>
          <c:layout/>
        </c:title>
        <c:numFmt formatCode="General" sourceLinked="1"/>
        <c:tickLblPos val="nextTo"/>
        <c:txPr>
          <a:bodyPr/>
          <a:lstStyle/>
          <a:p>
            <a:pPr>
              <a:defRPr sz="1200"/>
            </a:pPr>
            <a:endParaRPr lang="en-US"/>
          </a:p>
        </c:txPr>
        <c:crossAx val="67658880"/>
        <c:crosses val="autoZero"/>
        <c:crossBetween val="between"/>
        <c:majorUnit val="1"/>
      </c:valAx>
    </c:plotArea>
    <c:legend>
      <c:legendPos val="b"/>
      <c:layout>
        <c:manualLayout>
          <c:xMode val="edge"/>
          <c:yMode val="edge"/>
          <c:x val="3.2175235409837501E-2"/>
          <c:y val="0.82484383202099898"/>
          <c:w val="0.96782485875706215"/>
          <c:h val="0.16944094488189043"/>
        </c:manualLayout>
      </c:layout>
      <c:txPr>
        <a:bodyPr/>
        <a:lstStyle/>
        <a:p>
          <a:pPr>
            <a:defRPr sz="1400"/>
          </a:pPr>
          <a:endParaRPr lang="en-US"/>
        </a:p>
      </c:txPr>
    </c:legend>
    <c:plotVisOnly val="1"/>
  </c:chart>
  <c:spPr>
    <a:ln>
      <a:solidFill>
        <a:schemeClr val="tx1"/>
      </a:solidFill>
    </a:ln>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sz="1100" b="1" i="0" baseline="0" dirty="0"/>
              <a:t>Percent of Visits for Influenza-like Illness by Week, By Age, </a:t>
            </a:r>
            <a:r>
              <a:rPr lang="en-US" sz="1100" b="1" i="0" baseline="0" dirty="0" smtClean="0"/>
              <a:t>Virginia </a:t>
            </a:r>
            <a:r>
              <a:rPr lang="en-US" sz="1100" b="1" i="0" baseline="0" dirty="0"/>
              <a:t>2011 - 2012 Influenza Season </a:t>
            </a:r>
            <a:endParaRPr lang="en-US" sz="1100" dirty="0"/>
          </a:p>
        </c:rich>
      </c:tx>
      <c:layout/>
    </c:title>
    <c:plotArea>
      <c:layout>
        <c:manualLayout>
          <c:layoutTarget val="inner"/>
          <c:xMode val="edge"/>
          <c:yMode val="edge"/>
          <c:x val="0.12065843062720608"/>
          <c:y val="0.17393766404199504"/>
          <c:w val="0.84773237397049495"/>
          <c:h val="0.47463976377952782"/>
        </c:manualLayout>
      </c:layout>
      <c:lineChart>
        <c:grouping val="standard"/>
        <c:ser>
          <c:idx val="0"/>
          <c:order val="0"/>
          <c:tx>
            <c:strRef>
              <c:f>agegroup!$B$60</c:f>
              <c:strCache>
                <c:ptCount val="1"/>
                <c:pt idx="0">
                  <c:v>0-4 Yrs</c:v>
                </c:pt>
              </c:strCache>
            </c:strRef>
          </c:tx>
          <c:marker>
            <c:symbol val="none"/>
          </c:marker>
          <c:cat>
            <c:numRef>
              <c:f>agegroup!$A$61:$A$68</c:f>
              <c:numCache>
                <c:formatCode>General</c:formatCode>
                <c:ptCount val="8"/>
                <c:pt idx="0">
                  <c:v>36</c:v>
                </c:pt>
                <c:pt idx="1">
                  <c:v>37</c:v>
                </c:pt>
                <c:pt idx="2">
                  <c:v>38</c:v>
                </c:pt>
                <c:pt idx="3">
                  <c:v>39</c:v>
                </c:pt>
                <c:pt idx="4">
                  <c:v>40</c:v>
                </c:pt>
                <c:pt idx="5">
                  <c:v>41</c:v>
                </c:pt>
                <c:pt idx="6">
                  <c:v>42</c:v>
                </c:pt>
                <c:pt idx="7">
                  <c:v>43</c:v>
                </c:pt>
              </c:numCache>
            </c:numRef>
          </c:cat>
          <c:val>
            <c:numRef>
              <c:f>agegroup!$B$61:$B$68</c:f>
              <c:numCache>
                <c:formatCode>General</c:formatCode>
                <c:ptCount val="8"/>
                <c:pt idx="0">
                  <c:v>2.4978466838931839</c:v>
                </c:pt>
                <c:pt idx="1">
                  <c:v>2.9902491874322794</c:v>
                </c:pt>
                <c:pt idx="2">
                  <c:v>3.2813781788351166</c:v>
                </c:pt>
                <c:pt idx="3">
                  <c:v>3.9004149377593382</c:v>
                </c:pt>
                <c:pt idx="4">
                  <c:v>4.1239187286260162</c:v>
                </c:pt>
                <c:pt idx="5">
                  <c:v>4.1807684650607326</c:v>
                </c:pt>
                <c:pt idx="6">
                  <c:v>4.630174612517167</c:v>
                </c:pt>
                <c:pt idx="7">
                  <c:v>4.5718869059554841</c:v>
                </c:pt>
              </c:numCache>
            </c:numRef>
          </c:val>
        </c:ser>
        <c:ser>
          <c:idx val="1"/>
          <c:order val="1"/>
          <c:tx>
            <c:strRef>
              <c:f>agegroup!$C$60</c:f>
              <c:strCache>
                <c:ptCount val="1"/>
                <c:pt idx="0">
                  <c:v>05-18 Yrs</c:v>
                </c:pt>
              </c:strCache>
            </c:strRef>
          </c:tx>
          <c:spPr>
            <a:ln>
              <a:solidFill>
                <a:schemeClr val="accent6">
                  <a:lumMod val="75000"/>
                </a:schemeClr>
              </a:solidFill>
            </a:ln>
          </c:spPr>
          <c:marker>
            <c:symbol val="none"/>
          </c:marker>
          <c:cat>
            <c:numRef>
              <c:f>agegroup!$A$61:$A$68</c:f>
              <c:numCache>
                <c:formatCode>General</c:formatCode>
                <c:ptCount val="8"/>
                <c:pt idx="0">
                  <c:v>36</c:v>
                </c:pt>
                <c:pt idx="1">
                  <c:v>37</c:v>
                </c:pt>
                <c:pt idx="2">
                  <c:v>38</c:v>
                </c:pt>
                <c:pt idx="3">
                  <c:v>39</c:v>
                </c:pt>
                <c:pt idx="4">
                  <c:v>40</c:v>
                </c:pt>
                <c:pt idx="5">
                  <c:v>41</c:v>
                </c:pt>
                <c:pt idx="6">
                  <c:v>42</c:v>
                </c:pt>
                <c:pt idx="7">
                  <c:v>43</c:v>
                </c:pt>
              </c:numCache>
            </c:numRef>
          </c:cat>
          <c:val>
            <c:numRef>
              <c:f>agegroup!$C$61:$C$68</c:f>
              <c:numCache>
                <c:formatCode>General</c:formatCode>
                <c:ptCount val="8"/>
                <c:pt idx="0">
                  <c:v>1.3149809512105228</c:v>
                </c:pt>
                <c:pt idx="1">
                  <c:v>1.6751484308736251</c:v>
                </c:pt>
                <c:pt idx="2">
                  <c:v>1.7017744111237936</c:v>
                </c:pt>
                <c:pt idx="3">
                  <c:v>2.1734543152563832</c:v>
                </c:pt>
                <c:pt idx="4">
                  <c:v>1.9332161687170502</c:v>
                </c:pt>
                <c:pt idx="5">
                  <c:v>2.4874511991076407</c:v>
                </c:pt>
                <c:pt idx="6">
                  <c:v>2.1200295327497098</c:v>
                </c:pt>
                <c:pt idx="7">
                  <c:v>2.4300111982082808</c:v>
                </c:pt>
              </c:numCache>
            </c:numRef>
          </c:val>
        </c:ser>
        <c:ser>
          <c:idx val="2"/>
          <c:order val="2"/>
          <c:tx>
            <c:strRef>
              <c:f>agegroup!$D$60</c:f>
              <c:strCache>
                <c:ptCount val="1"/>
                <c:pt idx="0">
                  <c:v>19-24 Yrs</c:v>
                </c:pt>
              </c:strCache>
            </c:strRef>
          </c:tx>
          <c:spPr>
            <a:ln>
              <a:solidFill>
                <a:schemeClr val="accent3">
                  <a:lumMod val="60000"/>
                  <a:lumOff val="40000"/>
                </a:schemeClr>
              </a:solidFill>
            </a:ln>
          </c:spPr>
          <c:marker>
            <c:symbol val="none"/>
          </c:marker>
          <c:cat>
            <c:numRef>
              <c:f>agegroup!$A$61:$A$68</c:f>
              <c:numCache>
                <c:formatCode>General</c:formatCode>
                <c:ptCount val="8"/>
                <c:pt idx="0">
                  <c:v>36</c:v>
                </c:pt>
                <c:pt idx="1">
                  <c:v>37</c:v>
                </c:pt>
                <c:pt idx="2">
                  <c:v>38</c:v>
                </c:pt>
                <c:pt idx="3">
                  <c:v>39</c:v>
                </c:pt>
                <c:pt idx="4">
                  <c:v>40</c:v>
                </c:pt>
                <c:pt idx="5">
                  <c:v>41</c:v>
                </c:pt>
                <c:pt idx="6">
                  <c:v>42</c:v>
                </c:pt>
                <c:pt idx="7">
                  <c:v>43</c:v>
                </c:pt>
              </c:numCache>
            </c:numRef>
          </c:cat>
          <c:val>
            <c:numRef>
              <c:f>agegroup!$D$61:$D$68</c:f>
              <c:numCache>
                <c:formatCode>General</c:formatCode>
                <c:ptCount val="8"/>
                <c:pt idx="0">
                  <c:v>0.77204388459975803</c:v>
                </c:pt>
                <c:pt idx="1">
                  <c:v>0.70366436537440269</c:v>
                </c:pt>
                <c:pt idx="2">
                  <c:v>1.153148484063232</c:v>
                </c:pt>
                <c:pt idx="3">
                  <c:v>1.1650236845474318</c:v>
                </c:pt>
                <c:pt idx="4">
                  <c:v>1.1700028192839054</c:v>
                </c:pt>
                <c:pt idx="5">
                  <c:v>1.0865136493277201</c:v>
                </c:pt>
                <c:pt idx="6">
                  <c:v>1.0767160161507403</c:v>
                </c:pt>
                <c:pt idx="7">
                  <c:v>1.0529194584985642</c:v>
                </c:pt>
              </c:numCache>
            </c:numRef>
          </c:val>
        </c:ser>
        <c:ser>
          <c:idx val="3"/>
          <c:order val="3"/>
          <c:tx>
            <c:strRef>
              <c:f>agegroup!$E$60</c:f>
              <c:strCache>
                <c:ptCount val="1"/>
                <c:pt idx="0">
                  <c:v>25-49 Yrs</c:v>
                </c:pt>
              </c:strCache>
            </c:strRef>
          </c:tx>
          <c:spPr>
            <a:ln>
              <a:solidFill>
                <a:schemeClr val="accent2">
                  <a:lumMod val="75000"/>
                </a:schemeClr>
              </a:solidFill>
            </a:ln>
          </c:spPr>
          <c:marker>
            <c:symbol val="none"/>
          </c:marker>
          <c:cat>
            <c:numRef>
              <c:f>agegroup!$A$61:$A$68</c:f>
              <c:numCache>
                <c:formatCode>General</c:formatCode>
                <c:ptCount val="8"/>
                <c:pt idx="0">
                  <c:v>36</c:v>
                </c:pt>
                <c:pt idx="1">
                  <c:v>37</c:v>
                </c:pt>
                <c:pt idx="2">
                  <c:v>38</c:v>
                </c:pt>
                <c:pt idx="3">
                  <c:v>39</c:v>
                </c:pt>
                <c:pt idx="4">
                  <c:v>40</c:v>
                </c:pt>
                <c:pt idx="5">
                  <c:v>41</c:v>
                </c:pt>
                <c:pt idx="6">
                  <c:v>42</c:v>
                </c:pt>
                <c:pt idx="7">
                  <c:v>43</c:v>
                </c:pt>
              </c:numCache>
            </c:numRef>
          </c:cat>
          <c:val>
            <c:numRef>
              <c:f>agegroup!$E$61:$E$68</c:f>
              <c:numCache>
                <c:formatCode>General</c:formatCode>
                <c:ptCount val="8"/>
                <c:pt idx="0">
                  <c:v>0.56297513868913296</c:v>
                </c:pt>
                <c:pt idx="1">
                  <c:v>0.64036682741718765</c:v>
                </c:pt>
                <c:pt idx="2">
                  <c:v>0.8193461140720707</c:v>
                </c:pt>
                <c:pt idx="3">
                  <c:v>0.84358795758842264</c:v>
                </c:pt>
                <c:pt idx="4">
                  <c:v>1.047529063796574</c:v>
                </c:pt>
                <c:pt idx="5">
                  <c:v>1.0337237638550418</c:v>
                </c:pt>
                <c:pt idx="6">
                  <c:v>0.98537700524220373</c:v>
                </c:pt>
                <c:pt idx="7">
                  <c:v>0.97424042272126821</c:v>
                </c:pt>
              </c:numCache>
            </c:numRef>
          </c:val>
        </c:ser>
        <c:ser>
          <c:idx val="4"/>
          <c:order val="4"/>
          <c:tx>
            <c:strRef>
              <c:f>agegroup!$F$60</c:f>
              <c:strCache>
                <c:ptCount val="1"/>
                <c:pt idx="0">
                  <c:v>50-64 Yrs</c:v>
                </c:pt>
              </c:strCache>
            </c:strRef>
          </c:tx>
          <c:spPr>
            <a:ln>
              <a:solidFill>
                <a:schemeClr val="accent5"/>
              </a:solidFill>
            </a:ln>
          </c:spPr>
          <c:marker>
            <c:symbol val="none"/>
          </c:marker>
          <c:cat>
            <c:numRef>
              <c:f>agegroup!$A$61:$A$68</c:f>
              <c:numCache>
                <c:formatCode>General</c:formatCode>
                <c:ptCount val="8"/>
                <c:pt idx="0">
                  <c:v>36</c:v>
                </c:pt>
                <c:pt idx="1">
                  <c:v>37</c:v>
                </c:pt>
                <c:pt idx="2">
                  <c:v>38</c:v>
                </c:pt>
                <c:pt idx="3">
                  <c:v>39</c:v>
                </c:pt>
                <c:pt idx="4">
                  <c:v>40</c:v>
                </c:pt>
                <c:pt idx="5">
                  <c:v>41</c:v>
                </c:pt>
                <c:pt idx="6">
                  <c:v>42</c:v>
                </c:pt>
                <c:pt idx="7">
                  <c:v>43</c:v>
                </c:pt>
              </c:numCache>
            </c:numRef>
          </c:cat>
          <c:val>
            <c:numRef>
              <c:f>agegroup!$F$61:$F$68</c:f>
              <c:numCache>
                <c:formatCode>General</c:formatCode>
                <c:ptCount val="8"/>
                <c:pt idx="0">
                  <c:v>0.39194239358308375</c:v>
                </c:pt>
                <c:pt idx="1">
                  <c:v>0.35776534262911663</c:v>
                </c:pt>
                <c:pt idx="2">
                  <c:v>0.54915376305365449</c:v>
                </c:pt>
                <c:pt idx="3">
                  <c:v>0.54882829514766096</c:v>
                </c:pt>
                <c:pt idx="4">
                  <c:v>0.63173541434411373</c:v>
                </c:pt>
                <c:pt idx="5">
                  <c:v>0.75004518344478865</c:v>
                </c:pt>
                <c:pt idx="6">
                  <c:v>0.50070274068868592</c:v>
                </c:pt>
                <c:pt idx="7">
                  <c:v>0.72945521698984528</c:v>
                </c:pt>
              </c:numCache>
            </c:numRef>
          </c:val>
        </c:ser>
        <c:ser>
          <c:idx val="5"/>
          <c:order val="5"/>
          <c:tx>
            <c:strRef>
              <c:f>agegroup!$G$60</c:f>
              <c:strCache>
                <c:ptCount val="1"/>
                <c:pt idx="0">
                  <c:v>65+ Yrs</c:v>
                </c:pt>
              </c:strCache>
            </c:strRef>
          </c:tx>
          <c:spPr>
            <a:ln>
              <a:solidFill>
                <a:srgbClr val="DA90DC"/>
              </a:solidFill>
            </a:ln>
          </c:spPr>
          <c:marker>
            <c:symbol val="none"/>
          </c:marker>
          <c:cat>
            <c:numRef>
              <c:f>agegroup!$A$61:$A$68</c:f>
              <c:numCache>
                <c:formatCode>General</c:formatCode>
                <c:ptCount val="8"/>
                <c:pt idx="0">
                  <c:v>36</c:v>
                </c:pt>
                <c:pt idx="1">
                  <c:v>37</c:v>
                </c:pt>
                <c:pt idx="2">
                  <c:v>38</c:v>
                </c:pt>
                <c:pt idx="3">
                  <c:v>39</c:v>
                </c:pt>
                <c:pt idx="4">
                  <c:v>40</c:v>
                </c:pt>
                <c:pt idx="5">
                  <c:v>41</c:v>
                </c:pt>
                <c:pt idx="6">
                  <c:v>42</c:v>
                </c:pt>
                <c:pt idx="7">
                  <c:v>43</c:v>
                </c:pt>
              </c:numCache>
            </c:numRef>
          </c:cat>
          <c:val>
            <c:numRef>
              <c:f>agegroup!$G$61:$G$68</c:f>
              <c:numCache>
                <c:formatCode>General</c:formatCode>
                <c:ptCount val="8"/>
                <c:pt idx="0">
                  <c:v>0.15229972586049426</c:v>
                </c:pt>
                <c:pt idx="1">
                  <c:v>0.21229168878038474</c:v>
                </c:pt>
                <c:pt idx="2">
                  <c:v>0.26755136986301381</c:v>
                </c:pt>
                <c:pt idx="3">
                  <c:v>0.31017369727047311</c:v>
                </c:pt>
                <c:pt idx="4">
                  <c:v>0.26249589850158517</c:v>
                </c:pt>
                <c:pt idx="5">
                  <c:v>0.34627492130115506</c:v>
                </c:pt>
                <c:pt idx="6">
                  <c:v>0.40318516278600952</c:v>
                </c:pt>
                <c:pt idx="7">
                  <c:v>0.331905781584584</c:v>
                </c:pt>
              </c:numCache>
            </c:numRef>
          </c:val>
        </c:ser>
        <c:marker val="1"/>
        <c:axId val="68103168"/>
        <c:axId val="68109440"/>
      </c:lineChart>
      <c:catAx>
        <c:axId val="68103168"/>
        <c:scaling>
          <c:orientation val="minMax"/>
        </c:scaling>
        <c:axPos val="b"/>
        <c:title>
          <c:tx>
            <c:rich>
              <a:bodyPr/>
              <a:lstStyle/>
              <a:p>
                <a:pPr>
                  <a:defRPr/>
                </a:pPr>
                <a:r>
                  <a:rPr lang="en-US" dirty="0"/>
                  <a:t>Week</a:t>
                </a:r>
              </a:p>
            </c:rich>
          </c:tx>
          <c:layout/>
        </c:title>
        <c:numFmt formatCode="General" sourceLinked="1"/>
        <c:tickLblPos val="nextTo"/>
        <c:crossAx val="68109440"/>
        <c:crosses val="autoZero"/>
        <c:auto val="1"/>
        <c:lblAlgn val="ctr"/>
        <c:lblOffset val="100"/>
      </c:catAx>
      <c:valAx>
        <c:axId val="68109440"/>
        <c:scaling>
          <c:orientation val="minMax"/>
        </c:scaling>
        <c:axPos val="l"/>
        <c:majorGridlines/>
        <c:title>
          <c:tx>
            <c:rich>
              <a:bodyPr rot="-5400000" vert="horz"/>
              <a:lstStyle/>
              <a:p>
                <a:pPr>
                  <a:defRPr/>
                </a:pPr>
                <a:r>
                  <a:rPr lang="en-US" dirty="0"/>
                  <a:t>Percent ILI </a:t>
                </a:r>
              </a:p>
            </c:rich>
          </c:tx>
          <c:layout/>
        </c:title>
        <c:numFmt formatCode="General" sourceLinked="1"/>
        <c:tickLblPos val="nextTo"/>
        <c:txPr>
          <a:bodyPr/>
          <a:lstStyle/>
          <a:p>
            <a:pPr>
              <a:defRPr sz="1200"/>
            </a:pPr>
            <a:endParaRPr lang="en-US"/>
          </a:p>
        </c:txPr>
        <c:crossAx val="68103168"/>
        <c:crosses val="autoZero"/>
        <c:crossBetween val="between"/>
        <c:majorUnit val="1"/>
      </c:valAx>
    </c:plotArea>
    <c:legend>
      <c:legendPos val="b"/>
      <c:layout>
        <c:manualLayout>
          <c:xMode val="edge"/>
          <c:yMode val="edge"/>
          <c:x val="0"/>
          <c:y val="0.8232230971128609"/>
          <c:w val="0.98477401129943565"/>
          <c:h val="0.15113615485564327"/>
        </c:manualLayout>
      </c:layout>
      <c:txPr>
        <a:bodyPr/>
        <a:lstStyle/>
        <a:p>
          <a:pPr>
            <a:defRPr sz="1400"/>
          </a:pPr>
          <a:endParaRPr lang="en-US"/>
        </a:p>
      </c:txPr>
    </c:legend>
    <c:plotVisOnly val="1"/>
  </c:chart>
  <c:spPr>
    <a:ln>
      <a:solidFill>
        <a:prstClr val="black"/>
      </a:solidFill>
    </a:ln>
  </c:sp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600" b="1" i="0" baseline="0" dirty="0"/>
              <a:t>Percent of Visits for Influenza-like Illness by Week, By Age, </a:t>
            </a:r>
          </a:p>
          <a:p>
            <a:pPr>
              <a:defRPr/>
            </a:pPr>
            <a:r>
              <a:rPr lang="en-US" sz="1600" b="1" i="0" baseline="0" dirty="0"/>
              <a:t>Virginia 2010-2011 Influenza Season </a:t>
            </a:r>
            <a:endParaRPr lang="en-US" sz="1600" dirty="0"/>
          </a:p>
        </c:rich>
      </c:tx>
      <c:layout/>
    </c:title>
    <c:plotArea>
      <c:layout/>
      <c:lineChart>
        <c:grouping val="standard"/>
        <c:ser>
          <c:idx val="1"/>
          <c:order val="0"/>
          <c:tx>
            <c:strRef>
              <c:f>agegroup!$B$2</c:f>
              <c:strCache>
                <c:ptCount val="1"/>
                <c:pt idx="0">
                  <c:v>0-4 Yrs</c:v>
                </c:pt>
              </c:strCache>
            </c:strRef>
          </c:tx>
          <c:spPr>
            <a:ln>
              <a:solidFill>
                <a:schemeClr val="tx2">
                  <a:lumMod val="60000"/>
                  <a:lumOff val="40000"/>
                </a:schemeClr>
              </a:solidFill>
            </a:ln>
          </c:spPr>
          <c:marker>
            <c:symbol val="none"/>
          </c:marker>
          <c:cat>
            <c:numRef>
              <c:f>agegroup!$A$8:$A$58</c:f>
              <c:numCache>
                <c:formatCode>General</c:formatCode>
                <c:ptCount val="51"/>
                <c:pt idx="0">
                  <c:v>40</c:v>
                </c:pt>
                <c:pt idx="1">
                  <c:v>41</c:v>
                </c:pt>
                <c:pt idx="2">
                  <c:v>42</c:v>
                </c:pt>
                <c:pt idx="3">
                  <c:v>43</c:v>
                </c:pt>
                <c:pt idx="4">
                  <c:v>44</c:v>
                </c:pt>
                <c:pt idx="5">
                  <c:v>45</c:v>
                </c:pt>
                <c:pt idx="6">
                  <c:v>46</c:v>
                </c:pt>
                <c:pt idx="7">
                  <c:v>47</c:v>
                </c:pt>
                <c:pt idx="8">
                  <c:v>48</c:v>
                </c:pt>
                <c:pt idx="9">
                  <c:v>49</c:v>
                </c:pt>
                <c:pt idx="10">
                  <c:v>50</c:v>
                </c:pt>
                <c:pt idx="11">
                  <c:v>51</c:v>
                </c:pt>
                <c:pt idx="12">
                  <c:v>52</c:v>
                </c:pt>
                <c:pt idx="13">
                  <c:v>1</c:v>
                </c:pt>
                <c:pt idx="14">
                  <c:v>2</c:v>
                </c:pt>
                <c:pt idx="15">
                  <c:v>3</c:v>
                </c:pt>
                <c:pt idx="16">
                  <c:v>4</c:v>
                </c:pt>
                <c:pt idx="17">
                  <c:v>5</c:v>
                </c:pt>
                <c:pt idx="18">
                  <c:v>6</c:v>
                </c:pt>
                <c:pt idx="19">
                  <c:v>7</c:v>
                </c:pt>
                <c:pt idx="20">
                  <c:v>8</c:v>
                </c:pt>
                <c:pt idx="21">
                  <c:v>9</c:v>
                </c:pt>
                <c:pt idx="22">
                  <c:v>10</c:v>
                </c:pt>
                <c:pt idx="23">
                  <c:v>11</c:v>
                </c:pt>
                <c:pt idx="24">
                  <c:v>12</c:v>
                </c:pt>
                <c:pt idx="25">
                  <c:v>13</c:v>
                </c:pt>
                <c:pt idx="26">
                  <c:v>14</c:v>
                </c:pt>
                <c:pt idx="27">
                  <c:v>15</c:v>
                </c:pt>
                <c:pt idx="28">
                  <c:v>16</c:v>
                </c:pt>
                <c:pt idx="29">
                  <c:v>17</c:v>
                </c:pt>
                <c:pt idx="30">
                  <c:v>18</c:v>
                </c:pt>
                <c:pt idx="31">
                  <c:v>19</c:v>
                </c:pt>
                <c:pt idx="32">
                  <c:v>20</c:v>
                </c:pt>
                <c:pt idx="33">
                  <c:v>21</c:v>
                </c:pt>
                <c:pt idx="34">
                  <c:v>22</c:v>
                </c:pt>
                <c:pt idx="35">
                  <c:v>23</c:v>
                </c:pt>
                <c:pt idx="36">
                  <c:v>24</c:v>
                </c:pt>
                <c:pt idx="37">
                  <c:v>25</c:v>
                </c:pt>
                <c:pt idx="38">
                  <c:v>26</c:v>
                </c:pt>
                <c:pt idx="39">
                  <c:v>27</c:v>
                </c:pt>
                <c:pt idx="40">
                  <c:v>28</c:v>
                </c:pt>
                <c:pt idx="41">
                  <c:v>29</c:v>
                </c:pt>
                <c:pt idx="42">
                  <c:v>30</c:v>
                </c:pt>
                <c:pt idx="43">
                  <c:v>31</c:v>
                </c:pt>
                <c:pt idx="44">
                  <c:v>32</c:v>
                </c:pt>
                <c:pt idx="45">
                  <c:v>33</c:v>
                </c:pt>
                <c:pt idx="46">
                  <c:v>34</c:v>
                </c:pt>
                <c:pt idx="47">
                  <c:v>35</c:v>
                </c:pt>
                <c:pt idx="48">
                  <c:v>36</c:v>
                </c:pt>
                <c:pt idx="49">
                  <c:v>37</c:v>
                </c:pt>
                <c:pt idx="50">
                  <c:v>38</c:v>
                </c:pt>
              </c:numCache>
            </c:numRef>
          </c:cat>
          <c:val>
            <c:numRef>
              <c:f>agegroup!$B$8:$B$58</c:f>
              <c:numCache>
                <c:formatCode>General</c:formatCode>
                <c:ptCount val="51"/>
                <c:pt idx="0">
                  <c:v>3.0622009569999999</c:v>
                </c:pt>
                <c:pt idx="1">
                  <c:v>3.336380256</c:v>
                </c:pt>
                <c:pt idx="2">
                  <c:v>2.8101439339999934</c:v>
                </c:pt>
                <c:pt idx="3">
                  <c:v>3.6625245260000012</c:v>
                </c:pt>
                <c:pt idx="4">
                  <c:v>3.1742406939999968</c:v>
                </c:pt>
                <c:pt idx="5">
                  <c:v>4.2384630620000117</c:v>
                </c:pt>
                <c:pt idx="6">
                  <c:v>4.2688815919999881</c:v>
                </c:pt>
                <c:pt idx="7">
                  <c:v>4.8482734570000003</c:v>
                </c:pt>
                <c:pt idx="8">
                  <c:v>4.8504601230000004</c:v>
                </c:pt>
                <c:pt idx="9">
                  <c:v>5.4090732840000157</c:v>
                </c:pt>
                <c:pt idx="10">
                  <c:v>5.6843267109999891</c:v>
                </c:pt>
                <c:pt idx="11">
                  <c:v>7.022192778999985</c:v>
                </c:pt>
                <c:pt idx="12">
                  <c:v>6.8327848299999783</c:v>
                </c:pt>
                <c:pt idx="13">
                  <c:v>6.711888611</c:v>
                </c:pt>
                <c:pt idx="14">
                  <c:v>7.0619006099999888</c:v>
                </c:pt>
                <c:pt idx="15">
                  <c:v>8.476175499</c:v>
                </c:pt>
                <c:pt idx="16">
                  <c:v>8.1109763489999995</c:v>
                </c:pt>
                <c:pt idx="17">
                  <c:v>8.6</c:v>
                </c:pt>
                <c:pt idx="18">
                  <c:v>8.4879829630000003</c:v>
                </c:pt>
                <c:pt idx="19">
                  <c:v>7.714786673999984</c:v>
                </c:pt>
                <c:pt idx="20">
                  <c:v>7.3567411460000001</c:v>
                </c:pt>
                <c:pt idx="21">
                  <c:v>6.513042086733889</c:v>
                </c:pt>
                <c:pt idx="22">
                  <c:v>5.5986218776916452</c:v>
                </c:pt>
                <c:pt idx="23">
                  <c:v>5.0501727257772684</c:v>
                </c:pt>
                <c:pt idx="24">
                  <c:v>4.6937707206421324</c:v>
                </c:pt>
                <c:pt idx="25">
                  <c:v>4.8731884057971024</c:v>
                </c:pt>
                <c:pt idx="26">
                  <c:v>3.9089116012192942</c:v>
                </c:pt>
                <c:pt idx="27">
                  <c:v>4.4340723453909003</c:v>
                </c:pt>
                <c:pt idx="28">
                  <c:v>4.5396767750136426</c:v>
                </c:pt>
                <c:pt idx="29">
                  <c:v>3.9940553594649777</c:v>
                </c:pt>
                <c:pt idx="30">
                  <c:v>4.0854417254251434</c:v>
                </c:pt>
                <c:pt idx="31">
                  <c:v>3.5799050632911387</c:v>
                </c:pt>
                <c:pt idx="32">
                  <c:v>4.0597859018380085</c:v>
                </c:pt>
                <c:pt idx="33">
                  <c:v>3.442065239143477</c:v>
                </c:pt>
                <c:pt idx="34">
                  <c:v>3.672787979966611</c:v>
                </c:pt>
                <c:pt idx="35">
                  <c:v>2.687439143135351</c:v>
                </c:pt>
                <c:pt idx="36">
                  <c:v>3.3869956094501337</c:v>
                </c:pt>
                <c:pt idx="37">
                  <c:v>2.5210084033613427</c:v>
                </c:pt>
                <c:pt idx="38">
                  <c:v>2.5826220179470352</c:v>
                </c:pt>
                <c:pt idx="39">
                  <c:v>2.3582864560796177</c:v>
                </c:pt>
                <c:pt idx="40">
                  <c:v>2.0004652244708012</c:v>
                </c:pt>
                <c:pt idx="41">
                  <c:v>1.6314779270633422</c:v>
                </c:pt>
                <c:pt idx="42">
                  <c:v>2.1403091557669498</c:v>
                </c:pt>
                <c:pt idx="43">
                  <c:v>1.9208245490747247</c:v>
                </c:pt>
                <c:pt idx="44">
                  <c:v>1.9515477792732208</c:v>
                </c:pt>
                <c:pt idx="45">
                  <c:v>2.4982488909642702</c:v>
                </c:pt>
                <c:pt idx="46">
                  <c:v>2.8747921121406508</c:v>
                </c:pt>
                <c:pt idx="47">
                  <c:v>2.1705079436115482</c:v>
                </c:pt>
                <c:pt idx="48">
                  <c:v>2.4978466838931852</c:v>
                </c:pt>
                <c:pt idx="49">
                  <c:v>2.9902491874322799</c:v>
                </c:pt>
                <c:pt idx="50">
                  <c:v>3.2813781788351162</c:v>
                </c:pt>
              </c:numCache>
            </c:numRef>
          </c:val>
        </c:ser>
        <c:ser>
          <c:idx val="2"/>
          <c:order val="1"/>
          <c:tx>
            <c:strRef>
              <c:f>agegroup!$C$2</c:f>
              <c:strCache>
                <c:ptCount val="1"/>
                <c:pt idx="0">
                  <c:v>05-18 Yrs</c:v>
                </c:pt>
              </c:strCache>
            </c:strRef>
          </c:tx>
          <c:spPr>
            <a:ln>
              <a:solidFill>
                <a:schemeClr val="accent6">
                  <a:lumMod val="75000"/>
                </a:schemeClr>
              </a:solidFill>
            </a:ln>
          </c:spPr>
          <c:marker>
            <c:symbol val="none"/>
          </c:marker>
          <c:cat>
            <c:numRef>
              <c:f>agegroup!$A$8:$A$58</c:f>
              <c:numCache>
                <c:formatCode>General</c:formatCode>
                <c:ptCount val="51"/>
                <c:pt idx="0">
                  <c:v>40</c:v>
                </c:pt>
                <c:pt idx="1">
                  <c:v>41</c:v>
                </c:pt>
                <c:pt idx="2">
                  <c:v>42</c:v>
                </c:pt>
                <c:pt idx="3">
                  <c:v>43</c:v>
                </c:pt>
                <c:pt idx="4">
                  <c:v>44</c:v>
                </c:pt>
                <c:pt idx="5">
                  <c:v>45</c:v>
                </c:pt>
                <c:pt idx="6">
                  <c:v>46</c:v>
                </c:pt>
                <c:pt idx="7">
                  <c:v>47</c:v>
                </c:pt>
                <c:pt idx="8">
                  <c:v>48</c:v>
                </c:pt>
                <c:pt idx="9">
                  <c:v>49</c:v>
                </c:pt>
                <c:pt idx="10">
                  <c:v>50</c:v>
                </c:pt>
                <c:pt idx="11">
                  <c:v>51</c:v>
                </c:pt>
                <c:pt idx="12">
                  <c:v>52</c:v>
                </c:pt>
                <c:pt idx="13">
                  <c:v>1</c:v>
                </c:pt>
                <c:pt idx="14">
                  <c:v>2</c:v>
                </c:pt>
                <c:pt idx="15">
                  <c:v>3</c:v>
                </c:pt>
                <c:pt idx="16">
                  <c:v>4</c:v>
                </c:pt>
                <c:pt idx="17">
                  <c:v>5</c:v>
                </c:pt>
                <c:pt idx="18">
                  <c:v>6</c:v>
                </c:pt>
                <c:pt idx="19">
                  <c:v>7</c:v>
                </c:pt>
                <c:pt idx="20">
                  <c:v>8</c:v>
                </c:pt>
                <c:pt idx="21">
                  <c:v>9</c:v>
                </c:pt>
                <c:pt idx="22">
                  <c:v>10</c:v>
                </c:pt>
                <c:pt idx="23">
                  <c:v>11</c:v>
                </c:pt>
                <c:pt idx="24">
                  <c:v>12</c:v>
                </c:pt>
                <c:pt idx="25">
                  <c:v>13</c:v>
                </c:pt>
                <c:pt idx="26">
                  <c:v>14</c:v>
                </c:pt>
                <c:pt idx="27">
                  <c:v>15</c:v>
                </c:pt>
                <c:pt idx="28">
                  <c:v>16</c:v>
                </c:pt>
                <c:pt idx="29">
                  <c:v>17</c:v>
                </c:pt>
                <c:pt idx="30">
                  <c:v>18</c:v>
                </c:pt>
                <c:pt idx="31">
                  <c:v>19</c:v>
                </c:pt>
                <c:pt idx="32">
                  <c:v>20</c:v>
                </c:pt>
                <c:pt idx="33">
                  <c:v>21</c:v>
                </c:pt>
                <c:pt idx="34">
                  <c:v>22</c:v>
                </c:pt>
                <c:pt idx="35">
                  <c:v>23</c:v>
                </c:pt>
                <c:pt idx="36">
                  <c:v>24</c:v>
                </c:pt>
                <c:pt idx="37">
                  <c:v>25</c:v>
                </c:pt>
                <c:pt idx="38">
                  <c:v>26</c:v>
                </c:pt>
                <c:pt idx="39">
                  <c:v>27</c:v>
                </c:pt>
                <c:pt idx="40">
                  <c:v>28</c:v>
                </c:pt>
                <c:pt idx="41">
                  <c:v>29</c:v>
                </c:pt>
                <c:pt idx="42">
                  <c:v>30</c:v>
                </c:pt>
                <c:pt idx="43">
                  <c:v>31</c:v>
                </c:pt>
                <c:pt idx="44">
                  <c:v>32</c:v>
                </c:pt>
                <c:pt idx="45">
                  <c:v>33</c:v>
                </c:pt>
                <c:pt idx="46">
                  <c:v>34</c:v>
                </c:pt>
                <c:pt idx="47">
                  <c:v>35</c:v>
                </c:pt>
                <c:pt idx="48">
                  <c:v>36</c:v>
                </c:pt>
                <c:pt idx="49">
                  <c:v>37</c:v>
                </c:pt>
                <c:pt idx="50">
                  <c:v>38</c:v>
                </c:pt>
              </c:numCache>
            </c:numRef>
          </c:cat>
          <c:val>
            <c:numRef>
              <c:f>agegroup!$C$8:$C$58</c:f>
              <c:numCache>
                <c:formatCode>General</c:formatCode>
                <c:ptCount val="51"/>
                <c:pt idx="0">
                  <c:v>1.823860086999997</c:v>
                </c:pt>
                <c:pt idx="1">
                  <c:v>1.7634726849999998</c:v>
                </c:pt>
                <c:pt idx="2">
                  <c:v>2.1308225969999999</c:v>
                </c:pt>
                <c:pt idx="3">
                  <c:v>1.943440887</c:v>
                </c:pt>
                <c:pt idx="4">
                  <c:v>1.8758256269999998</c:v>
                </c:pt>
                <c:pt idx="5">
                  <c:v>2.3732604369999977</c:v>
                </c:pt>
                <c:pt idx="6">
                  <c:v>2.0806545880000002</c:v>
                </c:pt>
                <c:pt idx="7">
                  <c:v>2.5849235350000002</c:v>
                </c:pt>
                <c:pt idx="8">
                  <c:v>2.3017230039999999</c:v>
                </c:pt>
                <c:pt idx="9">
                  <c:v>2.9817417580000058</c:v>
                </c:pt>
                <c:pt idx="10">
                  <c:v>2.881684677</c:v>
                </c:pt>
                <c:pt idx="11">
                  <c:v>3.6932660929999996</c:v>
                </c:pt>
                <c:pt idx="12">
                  <c:v>3.5344402430000001</c:v>
                </c:pt>
                <c:pt idx="13">
                  <c:v>3.2464004349999978</c:v>
                </c:pt>
                <c:pt idx="14">
                  <c:v>4.4240089469999822</c:v>
                </c:pt>
                <c:pt idx="15">
                  <c:v>6.5317594150000176</c:v>
                </c:pt>
                <c:pt idx="16">
                  <c:v>7.8488982159999985</c:v>
                </c:pt>
                <c:pt idx="17">
                  <c:v>8.3148110729999996</c:v>
                </c:pt>
                <c:pt idx="18">
                  <c:v>8.3130299190000247</c:v>
                </c:pt>
                <c:pt idx="19">
                  <c:v>8.315624134000025</c:v>
                </c:pt>
                <c:pt idx="20">
                  <c:v>6.8053114629999945</c:v>
                </c:pt>
                <c:pt idx="21">
                  <c:v>5.4459515002055046</c:v>
                </c:pt>
                <c:pt idx="22">
                  <c:v>4.3764396182954846</c:v>
                </c:pt>
                <c:pt idx="23">
                  <c:v>3.8130007098671541</c:v>
                </c:pt>
                <c:pt idx="24">
                  <c:v>3.2450539097665647</c:v>
                </c:pt>
                <c:pt idx="25">
                  <c:v>3.0573248407643421</c:v>
                </c:pt>
                <c:pt idx="26">
                  <c:v>2.8173682466025851</c:v>
                </c:pt>
                <c:pt idx="27">
                  <c:v>2.7912902478573218</c:v>
                </c:pt>
                <c:pt idx="28">
                  <c:v>2.5579854208084787</c:v>
                </c:pt>
                <c:pt idx="29">
                  <c:v>1.7593244194229374</c:v>
                </c:pt>
                <c:pt idx="30">
                  <c:v>1.6544525871641129</c:v>
                </c:pt>
                <c:pt idx="31">
                  <c:v>2.0695540857691483</c:v>
                </c:pt>
                <c:pt idx="32">
                  <c:v>2.1497162810999626</c:v>
                </c:pt>
                <c:pt idx="33">
                  <c:v>1.9245658666076761</c:v>
                </c:pt>
                <c:pt idx="34">
                  <c:v>1.6969176243153306</c:v>
                </c:pt>
                <c:pt idx="35">
                  <c:v>2.1274175199089882</c:v>
                </c:pt>
                <c:pt idx="36">
                  <c:v>1.6117392350252557</c:v>
                </c:pt>
                <c:pt idx="37">
                  <c:v>1.4080800105277009</c:v>
                </c:pt>
                <c:pt idx="38">
                  <c:v>1.6137636703120803</c:v>
                </c:pt>
                <c:pt idx="39">
                  <c:v>1.3676802549462221</c:v>
                </c:pt>
                <c:pt idx="40">
                  <c:v>1.1395629440943826</c:v>
                </c:pt>
                <c:pt idx="41">
                  <c:v>1.3611859838274933</c:v>
                </c:pt>
                <c:pt idx="42">
                  <c:v>1.1560693641618529</c:v>
                </c:pt>
                <c:pt idx="43">
                  <c:v>1.1115369873514758</c:v>
                </c:pt>
                <c:pt idx="44">
                  <c:v>0.96729031436935264</c:v>
                </c:pt>
                <c:pt idx="45">
                  <c:v>1.0432766615146818</c:v>
                </c:pt>
                <c:pt idx="46">
                  <c:v>1.1869031377899046</c:v>
                </c:pt>
                <c:pt idx="47">
                  <c:v>1.0382313423720506</c:v>
                </c:pt>
                <c:pt idx="48">
                  <c:v>1.3149809512105226</c:v>
                </c:pt>
                <c:pt idx="49">
                  <c:v>1.6751484308736249</c:v>
                </c:pt>
                <c:pt idx="50">
                  <c:v>1.7017744111237936</c:v>
                </c:pt>
              </c:numCache>
            </c:numRef>
          </c:val>
        </c:ser>
        <c:ser>
          <c:idx val="3"/>
          <c:order val="2"/>
          <c:tx>
            <c:strRef>
              <c:f>agegroup!$D$2</c:f>
              <c:strCache>
                <c:ptCount val="1"/>
                <c:pt idx="0">
                  <c:v>19-24 Yrs</c:v>
                </c:pt>
              </c:strCache>
            </c:strRef>
          </c:tx>
          <c:spPr>
            <a:ln>
              <a:solidFill>
                <a:schemeClr val="accent3">
                  <a:lumMod val="60000"/>
                  <a:lumOff val="40000"/>
                </a:schemeClr>
              </a:solidFill>
            </a:ln>
          </c:spPr>
          <c:marker>
            <c:symbol val="none"/>
          </c:marker>
          <c:cat>
            <c:numRef>
              <c:f>agegroup!$A$8:$A$58</c:f>
              <c:numCache>
                <c:formatCode>General</c:formatCode>
                <c:ptCount val="51"/>
                <c:pt idx="0">
                  <c:v>40</c:v>
                </c:pt>
                <c:pt idx="1">
                  <c:v>41</c:v>
                </c:pt>
                <c:pt idx="2">
                  <c:v>42</c:v>
                </c:pt>
                <c:pt idx="3">
                  <c:v>43</c:v>
                </c:pt>
                <c:pt idx="4">
                  <c:v>44</c:v>
                </c:pt>
                <c:pt idx="5">
                  <c:v>45</c:v>
                </c:pt>
                <c:pt idx="6">
                  <c:v>46</c:v>
                </c:pt>
                <c:pt idx="7">
                  <c:v>47</c:v>
                </c:pt>
                <c:pt idx="8">
                  <c:v>48</c:v>
                </c:pt>
                <c:pt idx="9">
                  <c:v>49</c:v>
                </c:pt>
                <c:pt idx="10">
                  <c:v>50</c:v>
                </c:pt>
                <c:pt idx="11">
                  <c:v>51</c:v>
                </c:pt>
                <c:pt idx="12">
                  <c:v>52</c:v>
                </c:pt>
                <c:pt idx="13">
                  <c:v>1</c:v>
                </c:pt>
                <c:pt idx="14">
                  <c:v>2</c:v>
                </c:pt>
                <c:pt idx="15">
                  <c:v>3</c:v>
                </c:pt>
                <c:pt idx="16">
                  <c:v>4</c:v>
                </c:pt>
                <c:pt idx="17">
                  <c:v>5</c:v>
                </c:pt>
                <c:pt idx="18">
                  <c:v>6</c:v>
                </c:pt>
                <c:pt idx="19">
                  <c:v>7</c:v>
                </c:pt>
                <c:pt idx="20">
                  <c:v>8</c:v>
                </c:pt>
                <c:pt idx="21">
                  <c:v>9</c:v>
                </c:pt>
                <c:pt idx="22">
                  <c:v>10</c:v>
                </c:pt>
                <c:pt idx="23">
                  <c:v>11</c:v>
                </c:pt>
                <c:pt idx="24">
                  <c:v>12</c:v>
                </c:pt>
                <c:pt idx="25">
                  <c:v>13</c:v>
                </c:pt>
                <c:pt idx="26">
                  <c:v>14</c:v>
                </c:pt>
                <c:pt idx="27">
                  <c:v>15</c:v>
                </c:pt>
                <c:pt idx="28">
                  <c:v>16</c:v>
                </c:pt>
                <c:pt idx="29">
                  <c:v>17</c:v>
                </c:pt>
                <c:pt idx="30">
                  <c:v>18</c:v>
                </c:pt>
                <c:pt idx="31">
                  <c:v>19</c:v>
                </c:pt>
                <c:pt idx="32">
                  <c:v>20</c:v>
                </c:pt>
                <c:pt idx="33">
                  <c:v>21</c:v>
                </c:pt>
                <c:pt idx="34">
                  <c:v>22</c:v>
                </c:pt>
                <c:pt idx="35">
                  <c:v>23</c:v>
                </c:pt>
                <c:pt idx="36">
                  <c:v>24</c:v>
                </c:pt>
                <c:pt idx="37">
                  <c:v>25</c:v>
                </c:pt>
                <c:pt idx="38">
                  <c:v>26</c:v>
                </c:pt>
                <c:pt idx="39">
                  <c:v>27</c:v>
                </c:pt>
                <c:pt idx="40">
                  <c:v>28</c:v>
                </c:pt>
                <c:pt idx="41">
                  <c:v>29</c:v>
                </c:pt>
                <c:pt idx="42">
                  <c:v>30</c:v>
                </c:pt>
                <c:pt idx="43">
                  <c:v>31</c:v>
                </c:pt>
                <c:pt idx="44">
                  <c:v>32</c:v>
                </c:pt>
                <c:pt idx="45">
                  <c:v>33</c:v>
                </c:pt>
                <c:pt idx="46">
                  <c:v>34</c:v>
                </c:pt>
                <c:pt idx="47">
                  <c:v>35</c:v>
                </c:pt>
                <c:pt idx="48">
                  <c:v>36</c:v>
                </c:pt>
                <c:pt idx="49">
                  <c:v>37</c:v>
                </c:pt>
                <c:pt idx="50">
                  <c:v>38</c:v>
                </c:pt>
              </c:numCache>
            </c:numRef>
          </c:cat>
          <c:val>
            <c:numRef>
              <c:f>agegroup!$D$8:$D$58</c:f>
              <c:numCache>
                <c:formatCode>General</c:formatCode>
                <c:ptCount val="51"/>
                <c:pt idx="0">
                  <c:v>1.2733720179999972</c:v>
                </c:pt>
                <c:pt idx="1">
                  <c:v>1.1253275780000001</c:v>
                </c:pt>
                <c:pt idx="2">
                  <c:v>1.0062893079999973</c:v>
                </c:pt>
                <c:pt idx="3">
                  <c:v>1.1952809690000044</c:v>
                </c:pt>
                <c:pt idx="4">
                  <c:v>1.300510915</c:v>
                </c:pt>
                <c:pt idx="5">
                  <c:v>1.2180267969999961</c:v>
                </c:pt>
                <c:pt idx="6">
                  <c:v>1.1892056719999999</c:v>
                </c:pt>
                <c:pt idx="7">
                  <c:v>1.515395775999997</c:v>
                </c:pt>
                <c:pt idx="8">
                  <c:v>1.6390858939999999</c:v>
                </c:pt>
                <c:pt idx="9">
                  <c:v>1.3423904250000001</c:v>
                </c:pt>
                <c:pt idx="10">
                  <c:v>1.466575715999997</c:v>
                </c:pt>
                <c:pt idx="11">
                  <c:v>2.0584673929999999</c:v>
                </c:pt>
                <c:pt idx="12">
                  <c:v>2.4236701289999996</c:v>
                </c:pt>
                <c:pt idx="13">
                  <c:v>2.6722090259999987</c:v>
                </c:pt>
                <c:pt idx="14">
                  <c:v>2.9300841309999988</c:v>
                </c:pt>
                <c:pt idx="15">
                  <c:v>4.0393013099999999</c:v>
                </c:pt>
                <c:pt idx="16">
                  <c:v>5.5349084150000003</c:v>
                </c:pt>
                <c:pt idx="17">
                  <c:v>6.5148723349999891</c:v>
                </c:pt>
                <c:pt idx="18">
                  <c:v>5.8641560189999753</c:v>
                </c:pt>
                <c:pt idx="19">
                  <c:v>5.9231590179999891</c:v>
                </c:pt>
                <c:pt idx="20">
                  <c:v>4.2899809940000004</c:v>
                </c:pt>
                <c:pt idx="21">
                  <c:v>3.5704205475585682</c:v>
                </c:pt>
                <c:pt idx="22">
                  <c:v>2.6734842951059212</c:v>
                </c:pt>
                <c:pt idx="23">
                  <c:v>2.1686054861410309</c:v>
                </c:pt>
                <c:pt idx="24">
                  <c:v>1.632193611931898</c:v>
                </c:pt>
                <c:pt idx="25">
                  <c:v>1.5106170728231441</c:v>
                </c:pt>
                <c:pt idx="26">
                  <c:v>1.3452914798206279</c:v>
                </c:pt>
                <c:pt idx="27">
                  <c:v>1.0649312231918355</c:v>
                </c:pt>
                <c:pt idx="28">
                  <c:v>1.0065127294256961</c:v>
                </c:pt>
                <c:pt idx="29">
                  <c:v>0.90378197997775256</c:v>
                </c:pt>
                <c:pt idx="30">
                  <c:v>0.77012496367335226</c:v>
                </c:pt>
                <c:pt idx="31">
                  <c:v>0.74954037618441705</c:v>
                </c:pt>
                <c:pt idx="32">
                  <c:v>0.89718029051552262</c:v>
                </c:pt>
                <c:pt idx="33">
                  <c:v>0.99761135309821569</c:v>
                </c:pt>
                <c:pt idx="34">
                  <c:v>0.71922544951590595</c:v>
                </c:pt>
                <c:pt idx="35">
                  <c:v>0.66182195691669099</c:v>
                </c:pt>
                <c:pt idx="36">
                  <c:v>0.77737568690524061</c:v>
                </c:pt>
                <c:pt idx="37">
                  <c:v>0.67805804176837714</c:v>
                </c:pt>
                <c:pt idx="38">
                  <c:v>0.62647918696923288</c:v>
                </c:pt>
                <c:pt idx="39">
                  <c:v>0.53213262382316817</c:v>
                </c:pt>
                <c:pt idx="40">
                  <c:v>0.57909604519774016</c:v>
                </c:pt>
                <c:pt idx="41">
                  <c:v>0.51916932907348268</c:v>
                </c:pt>
                <c:pt idx="42">
                  <c:v>0.6131698213809651</c:v>
                </c:pt>
                <c:pt idx="43">
                  <c:v>0.5293806246691376</c:v>
                </c:pt>
                <c:pt idx="44">
                  <c:v>0.53597748894546426</c:v>
                </c:pt>
                <c:pt idx="45">
                  <c:v>0.62876254180601865</c:v>
                </c:pt>
                <c:pt idx="46">
                  <c:v>0.55136390017411452</c:v>
                </c:pt>
                <c:pt idx="47">
                  <c:v>0.77777777777777923</c:v>
                </c:pt>
                <c:pt idx="48">
                  <c:v>0.77204388459975792</c:v>
                </c:pt>
                <c:pt idx="49">
                  <c:v>0.70366436537440269</c:v>
                </c:pt>
                <c:pt idx="50">
                  <c:v>1.1531484840632316</c:v>
                </c:pt>
              </c:numCache>
            </c:numRef>
          </c:val>
        </c:ser>
        <c:ser>
          <c:idx val="4"/>
          <c:order val="3"/>
          <c:tx>
            <c:strRef>
              <c:f>agegroup!$E$2</c:f>
              <c:strCache>
                <c:ptCount val="1"/>
                <c:pt idx="0">
                  <c:v>25-49 Yrs</c:v>
                </c:pt>
              </c:strCache>
            </c:strRef>
          </c:tx>
          <c:spPr>
            <a:ln>
              <a:solidFill>
                <a:schemeClr val="accent4">
                  <a:lumMod val="75000"/>
                </a:schemeClr>
              </a:solidFill>
            </a:ln>
          </c:spPr>
          <c:marker>
            <c:symbol val="none"/>
          </c:marker>
          <c:cat>
            <c:numRef>
              <c:f>agegroup!$A$8:$A$58</c:f>
              <c:numCache>
                <c:formatCode>General</c:formatCode>
                <c:ptCount val="51"/>
                <c:pt idx="0">
                  <c:v>40</c:v>
                </c:pt>
                <c:pt idx="1">
                  <c:v>41</c:v>
                </c:pt>
                <c:pt idx="2">
                  <c:v>42</c:v>
                </c:pt>
                <c:pt idx="3">
                  <c:v>43</c:v>
                </c:pt>
                <c:pt idx="4">
                  <c:v>44</c:v>
                </c:pt>
                <c:pt idx="5">
                  <c:v>45</c:v>
                </c:pt>
                <c:pt idx="6">
                  <c:v>46</c:v>
                </c:pt>
                <c:pt idx="7">
                  <c:v>47</c:v>
                </c:pt>
                <c:pt idx="8">
                  <c:v>48</c:v>
                </c:pt>
                <c:pt idx="9">
                  <c:v>49</c:v>
                </c:pt>
                <c:pt idx="10">
                  <c:v>50</c:v>
                </c:pt>
                <c:pt idx="11">
                  <c:v>51</c:v>
                </c:pt>
                <c:pt idx="12">
                  <c:v>52</c:v>
                </c:pt>
                <c:pt idx="13">
                  <c:v>1</c:v>
                </c:pt>
                <c:pt idx="14">
                  <c:v>2</c:v>
                </c:pt>
                <c:pt idx="15">
                  <c:v>3</c:v>
                </c:pt>
                <c:pt idx="16">
                  <c:v>4</c:v>
                </c:pt>
                <c:pt idx="17">
                  <c:v>5</c:v>
                </c:pt>
                <c:pt idx="18">
                  <c:v>6</c:v>
                </c:pt>
                <c:pt idx="19">
                  <c:v>7</c:v>
                </c:pt>
                <c:pt idx="20">
                  <c:v>8</c:v>
                </c:pt>
                <c:pt idx="21">
                  <c:v>9</c:v>
                </c:pt>
                <c:pt idx="22">
                  <c:v>10</c:v>
                </c:pt>
                <c:pt idx="23">
                  <c:v>11</c:v>
                </c:pt>
                <c:pt idx="24">
                  <c:v>12</c:v>
                </c:pt>
                <c:pt idx="25">
                  <c:v>13</c:v>
                </c:pt>
                <c:pt idx="26">
                  <c:v>14</c:v>
                </c:pt>
                <c:pt idx="27">
                  <c:v>15</c:v>
                </c:pt>
                <c:pt idx="28">
                  <c:v>16</c:v>
                </c:pt>
                <c:pt idx="29">
                  <c:v>17</c:v>
                </c:pt>
                <c:pt idx="30">
                  <c:v>18</c:v>
                </c:pt>
                <c:pt idx="31">
                  <c:v>19</c:v>
                </c:pt>
                <c:pt idx="32">
                  <c:v>20</c:v>
                </c:pt>
                <c:pt idx="33">
                  <c:v>21</c:v>
                </c:pt>
                <c:pt idx="34">
                  <c:v>22</c:v>
                </c:pt>
                <c:pt idx="35">
                  <c:v>23</c:v>
                </c:pt>
                <c:pt idx="36">
                  <c:v>24</c:v>
                </c:pt>
                <c:pt idx="37">
                  <c:v>25</c:v>
                </c:pt>
                <c:pt idx="38">
                  <c:v>26</c:v>
                </c:pt>
                <c:pt idx="39">
                  <c:v>27</c:v>
                </c:pt>
                <c:pt idx="40">
                  <c:v>28</c:v>
                </c:pt>
                <c:pt idx="41">
                  <c:v>29</c:v>
                </c:pt>
                <c:pt idx="42">
                  <c:v>30</c:v>
                </c:pt>
                <c:pt idx="43">
                  <c:v>31</c:v>
                </c:pt>
                <c:pt idx="44">
                  <c:v>32</c:v>
                </c:pt>
                <c:pt idx="45">
                  <c:v>33</c:v>
                </c:pt>
                <c:pt idx="46">
                  <c:v>34</c:v>
                </c:pt>
                <c:pt idx="47">
                  <c:v>35</c:v>
                </c:pt>
                <c:pt idx="48">
                  <c:v>36</c:v>
                </c:pt>
                <c:pt idx="49">
                  <c:v>37</c:v>
                </c:pt>
                <c:pt idx="50">
                  <c:v>38</c:v>
                </c:pt>
              </c:numCache>
            </c:numRef>
          </c:cat>
          <c:val>
            <c:numRef>
              <c:f>agegroup!$E$8:$E$58</c:f>
              <c:numCache>
                <c:formatCode>General</c:formatCode>
                <c:ptCount val="51"/>
                <c:pt idx="0">
                  <c:v>0.84639933400000145</c:v>
                </c:pt>
                <c:pt idx="1">
                  <c:v>1.0883511040000029</c:v>
                </c:pt>
                <c:pt idx="2">
                  <c:v>0.97074227900000065</c:v>
                </c:pt>
                <c:pt idx="3">
                  <c:v>0.92003788399999997</c:v>
                </c:pt>
                <c:pt idx="4">
                  <c:v>0.92115957699999995</c:v>
                </c:pt>
                <c:pt idx="5">
                  <c:v>1.0504479850000001</c:v>
                </c:pt>
                <c:pt idx="6">
                  <c:v>1.1881782700000001</c:v>
                </c:pt>
                <c:pt idx="7">
                  <c:v>1.0688288949999998</c:v>
                </c:pt>
                <c:pt idx="8">
                  <c:v>1.1868150909999999</c:v>
                </c:pt>
                <c:pt idx="9">
                  <c:v>1.3122631919999999</c:v>
                </c:pt>
                <c:pt idx="10">
                  <c:v>1.4828718909999965</c:v>
                </c:pt>
                <c:pt idx="11">
                  <c:v>1.6113921680000001</c:v>
                </c:pt>
                <c:pt idx="12">
                  <c:v>1.9415843660000001</c:v>
                </c:pt>
                <c:pt idx="13">
                  <c:v>2.2174302220000053</c:v>
                </c:pt>
                <c:pt idx="14">
                  <c:v>2.4259766109999998</c:v>
                </c:pt>
                <c:pt idx="15">
                  <c:v>3.5949670460000012</c:v>
                </c:pt>
                <c:pt idx="16">
                  <c:v>4.3848295879999881</c:v>
                </c:pt>
                <c:pt idx="17">
                  <c:v>4.9434436530000117</c:v>
                </c:pt>
                <c:pt idx="18">
                  <c:v>4.6932503699999879</c:v>
                </c:pt>
                <c:pt idx="19">
                  <c:v>4.7154910040000004</c:v>
                </c:pt>
                <c:pt idx="20">
                  <c:v>4.0677453499999849</c:v>
                </c:pt>
                <c:pt idx="21">
                  <c:v>3.089334907516732</c:v>
                </c:pt>
                <c:pt idx="22">
                  <c:v>2.3342068131425107</c:v>
                </c:pt>
                <c:pt idx="23">
                  <c:v>1.833068556764023</c:v>
                </c:pt>
                <c:pt idx="24">
                  <c:v>1.3753417948822593</c:v>
                </c:pt>
                <c:pt idx="25">
                  <c:v>1.3782348478462447</c:v>
                </c:pt>
                <c:pt idx="26">
                  <c:v>1.2495916367200235</c:v>
                </c:pt>
                <c:pt idx="27">
                  <c:v>0.94167679222357537</c:v>
                </c:pt>
                <c:pt idx="28">
                  <c:v>0.82424549835151106</c:v>
                </c:pt>
                <c:pt idx="29">
                  <c:v>0.69050051072522856</c:v>
                </c:pt>
                <c:pt idx="30">
                  <c:v>0.74936157742705234</c:v>
                </c:pt>
                <c:pt idx="31">
                  <c:v>0.69174757281553545</c:v>
                </c:pt>
                <c:pt idx="32">
                  <c:v>0.75552502929174581</c:v>
                </c:pt>
                <c:pt idx="33">
                  <c:v>0.63213703099510665</c:v>
                </c:pt>
                <c:pt idx="34">
                  <c:v>0.53895346498813501</c:v>
                </c:pt>
                <c:pt idx="35">
                  <c:v>0.57149432341208961</c:v>
                </c:pt>
                <c:pt idx="36">
                  <c:v>0.476450831836289</c:v>
                </c:pt>
                <c:pt idx="37">
                  <c:v>0.53140096618357635</c:v>
                </c:pt>
                <c:pt idx="38">
                  <c:v>0.45700541190619359</c:v>
                </c:pt>
                <c:pt idx="39">
                  <c:v>0.55843637814120295</c:v>
                </c:pt>
                <c:pt idx="40">
                  <c:v>0.36331341837558606</c:v>
                </c:pt>
                <c:pt idx="41">
                  <c:v>0.43997485857951057</c:v>
                </c:pt>
                <c:pt idx="42">
                  <c:v>0.43717999212288433</c:v>
                </c:pt>
                <c:pt idx="43">
                  <c:v>0.35253585449883823</c:v>
                </c:pt>
                <c:pt idx="44">
                  <c:v>0.41745431632010088</c:v>
                </c:pt>
                <c:pt idx="45">
                  <c:v>0.43205961629935075</c:v>
                </c:pt>
                <c:pt idx="46">
                  <c:v>0.39284341773773507</c:v>
                </c:pt>
                <c:pt idx="47">
                  <c:v>0.46583221938672181</c:v>
                </c:pt>
                <c:pt idx="48">
                  <c:v>0.56297513868913285</c:v>
                </c:pt>
                <c:pt idx="49">
                  <c:v>0.64036682741718765</c:v>
                </c:pt>
                <c:pt idx="50">
                  <c:v>0.8193461140720707</c:v>
                </c:pt>
              </c:numCache>
            </c:numRef>
          </c:val>
        </c:ser>
        <c:ser>
          <c:idx val="5"/>
          <c:order val="4"/>
          <c:tx>
            <c:strRef>
              <c:f>agegroup!$F$2</c:f>
              <c:strCache>
                <c:ptCount val="1"/>
                <c:pt idx="0">
                  <c:v>50-64 Yrs</c:v>
                </c:pt>
              </c:strCache>
            </c:strRef>
          </c:tx>
          <c:spPr>
            <a:ln>
              <a:solidFill>
                <a:schemeClr val="accent5">
                  <a:lumMod val="75000"/>
                </a:schemeClr>
              </a:solidFill>
            </a:ln>
          </c:spPr>
          <c:marker>
            <c:symbol val="none"/>
          </c:marker>
          <c:cat>
            <c:numRef>
              <c:f>agegroup!$A$8:$A$58</c:f>
              <c:numCache>
                <c:formatCode>General</c:formatCode>
                <c:ptCount val="51"/>
                <c:pt idx="0">
                  <c:v>40</c:v>
                </c:pt>
                <c:pt idx="1">
                  <c:v>41</c:v>
                </c:pt>
                <c:pt idx="2">
                  <c:v>42</c:v>
                </c:pt>
                <c:pt idx="3">
                  <c:v>43</c:v>
                </c:pt>
                <c:pt idx="4">
                  <c:v>44</c:v>
                </c:pt>
                <c:pt idx="5">
                  <c:v>45</c:v>
                </c:pt>
                <c:pt idx="6">
                  <c:v>46</c:v>
                </c:pt>
                <c:pt idx="7">
                  <c:v>47</c:v>
                </c:pt>
                <c:pt idx="8">
                  <c:v>48</c:v>
                </c:pt>
                <c:pt idx="9">
                  <c:v>49</c:v>
                </c:pt>
                <c:pt idx="10">
                  <c:v>50</c:v>
                </c:pt>
                <c:pt idx="11">
                  <c:v>51</c:v>
                </c:pt>
                <c:pt idx="12">
                  <c:v>52</c:v>
                </c:pt>
                <c:pt idx="13">
                  <c:v>1</c:v>
                </c:pt>
                <c:pt idx="14">
                  <c:v>2</c:v>
                </c:pt>
                <c:pt idx="15">
                  <c:v>3</c:v>
                </c:pt>
                <c:pt idx="16">
                  <c:v>4</c:v>
                </c:pt>
                <c:pt idx="17">
                  <c:v>5</c:v>
                </c:pt>
                <c:pt idx="18">
                  <c:v>6</c:v>
                </c:pt>
                <c:pt idx="19">
                  <c:v>7</c:v>
                </c:pt>
                <c:pt idx="20">
                  <c:v>8</c:v>
                </c:pt>
                <c:pt idx="21">
                  <c:v>9</c:v>
                </c:pt>
                <c:pt idx="22">
                  <c:v>10</c:v>
                </c:pt>
                <c:pt idx="23">
                  <c:v>11</c:v>
                </c:pt>
                <c:pt idx="24">
                  <c:v>12</c:v>
                </c:pt>
                <c:pt idx="25">
                  <c:v>13</c:v>
                </c:pt>
                <c:pt idx="26">
                  <c:v>14</c:v>
                </c:pt>
                <c:pt idx="27">
                  <c:v>15</c:v>
                </c:pt>
                <c:pt idx="28">
                  <c:v>16</c:v>
                </c:pt>
                <c:pt idx="29">
                  <c:v>17</c:v>
                </c:pt>
                <c:pt idx="30">
                  <c:v>18</c:v>
                </c:pt>
                <c:pt idx="31">
                  <c:v>19</c:v>
                </c:pt>
                <c:pt idx="32">
                  <c:v>20</c:v>
                </c:pt>
                <c:pt idx="33">
                  <c:v>21</c:v>
                </c:pt>
                <c:pt idx="34">
                  <c:v>22</c:v>
                </c:pt>
                <c:pt idx="35">
                  <c:v>23</c:v>
                </c:pt>
                <c:pt idx="36">
                  <c:v>24</c:v>
                </c:pt>
                <c:pt idx="37">
                  <c:v>25</c:v>
                </c:pt>
                <c:pt idx="38">
                  <c:v>26</c:v>
                </c:pt>
                <c:pt idx="39">
                  <c:v>27</c:v>
                </c:pt>
                <c:pt idx="40">
                  <c:v>28</c:v>
                </c:pt>
                <c:pt idx="41">
                  <c:v>29</c:v>
                </c:pt>
                <c:pt idx="42">
                  <c:v>30</c:v>
                </c:pt>
                <c:pt idx="43">
                  <c:v>31</c:v>
                </c:pt>
                <c:pt idx="44">
                  <c:v>32</c:v>
                </c:pt>
                <c:pt idx="45">
                  <c:v>33</c:v>
                </c:pt>
                <c:pt idx="46">
                  <c:v>34</c:v>
                </c:pt>
                <c:pt idx="47">
                  <c:v>35</c:v>
                </c:pt>
                <c:pt idx="48">
                  <c:v>36</c:v>
                </c:pt>
                <c:pt idx="49">
                  <c:v>37</c:v>
                </c:pt>
                <c:pt idx="50">
                  <c:v>38</c:v>
                </c:pt>
              </c:numCache>
            </c:numRef>
          </c:cat>
          <c:val>
            <c:numRef>
              <c:f>agegroup!$F$8:$F$58</c:f>
              <c:numCache>
                <c:formatCode>General</c:formatCode>
                <c:ptCount val="51"/>
                <c:pt idx="0">
                  <c:v>0.57900831700000133</c:v>
                </c:pt>
                <c:pt idx="1">
                  <c:v>0.60002034000000004</c:v>
                </c:pt>
                <c:pt idx="2">
                  <c:v>0.75242218099999958</c:v>
                </c:pt>
                <c:pt idx="3">
                  <c:v>0.75572112800000146</c:v>
                </c:pt>
                <c:pt idx="4">
                  <c:v>0.71541294099999841</c:v>
                </c:pt>
                <c:pt idx="5">
                  <c:v>0.74772098700000145</c:v>
                </c:pt>
                <c:pt idx="6">
                  <c:v>0.71181614799999959</c:v>
                </c:pt>
                <c:pt idx="7">
                  <c:v>0.80762062500000065</c:v>
                </c:pt>
                <c:pt idx="8">
                  <c:v>0.98118551499999951</c:v>
                </c:pt>
                <c:pt idx="9">
                  <c:v>0.64308681700000181</c:v>
                </c:pt>
                <c:pt idx="10">
                  <c:v>0.72033898299999999</c:v>
                </c:pt>
                <c:pt idx="11">
                  <c:v>1.1833091140000001</c:v>
                </c:pt>
                <c:pt idx="12">
                  <c:v>1.564885496</c:v>
                </c:pt>
                <c:pt idx="13">
                  <c:v>1.3584696419999998</c:v>
                </c:pt>
                <c:pt idx="14">
                  <c:v>1.6807511740000038</c:v>
                </c:pt>
                <c:pt idx="15">
                  <c:v>2.1800149700000002</c:v>
                </c:pt>
                <c:pt idx="16">
                  <c:v>2.2555000920000001</c:v>
                </c:pt>
                <c:pt idx="17">
                  <c:v>3.0159883719999998</c:v>
                </c:pt>
                <c:pt idx="18">
                  <c:v>2.777038417</c:v>
                </c:pt>
                <c:pt idx="19">
                  <c:v>2.7356159549999997</c:v>
                </c:pt>
                <c:pt idx="20">
                  <c:v>2.4359550559999987</c:v>
                </c:pt>
                <c:pt idx="21">
                  <c:v>2.0835271137568596</c:v>
                </c:pt>
                <c:pt idx="22">
                  <c:v>1.5655577299412968</c:v>
                </c:pt>
                <c:pt idx="23">
                  <c:v>1.2418300653594732</c:v>
                </c:pt>
                <c:pt idx="24">
                  <c:v>1.0477299185098912</c:v>
                </c:pt>
                <c:pt idx="25">
                  <c:v>1.0003923107100818</c:v>
                </c:pt>
                <c:pt idx="26">
                  <c:v>0.61515518687668935</c:v>
                </c:pt>
                <c:pt idx="27">
                  <c:v>0.57069762865295681</c:v>
                </c:pt>
                <c:pt idx="28">
                  <c:v>0.59058868355877314</c:v>
                </c:pt>
                <c:pt idx="29">
                  <c:v>0.40470588235294214</c:v>
                </c:pt>
                <c:pt idx="30">
                  <c:v>0.56676272814601347</c:v>
                </c:pt>
                <c:pt idx="31">
                  <c:v>0.53313023610053456</c:v>
                </c:pt>
                <c:pt idx="32">
                  <c:v>0.50004630058338762</c:v>
                </c:pt>
                <c:pt idx="33">
                  <c:v>0.47545030629971746</c:v>
                </c:pt>
                <c:pt idx="34">
                  <c:v>0.44397087551056741</c:v>
                </c:pt>
                <c:pt idx="35">
                  <c:v>0.49244060475161988</c:v>
                </c:pt>
                <c:pt idx="36">
                  <c:v>0.45725131567595545</c:v>
                </c:pt>
                <c:pt idx="37">
                  <c:v>0.35749396728930327</c:v>
                </c:pt>
                <c:pt idx="38">
                  <c:v>0.42292810222262361</c:v>
                </c:pt>
                <c:pt idx="39">
                  <c:v>0.26322716504343247</c:v>
                </c:pt>
                <c:pt idx="40">
                  <c:v>0.3456116416552979</c:v>
                </c:pt>
                <c:pt idx="41">
                  <c:v>0.21511158913686523</c:v>
                </c:pt>
                <c:pt idx="42">
                  <c:v>0.28568877778769902</c:v>
                </c:pt>
                <c:pt idx="43">
                  <c:v>0.15182638206662552</c:v>
                </c:pt>
                <c:pt idx="44">
                  <c:v>0.19522584080220118</c:v>
                </c:pt>
                <c:pt idx="45">
                  <c:v>0.26126126126126131</c:v>
                </c:pt>
                <c:pt idx="46">
                  <c:v>0.34897246994959435</c:v>
                </c:pt>
                <c:pt idx="47">
                  <c:v>0.28440920451607343</c:v>
                </c:pt>
                <c:pt idx="48">
                  <c:v>0.39194239358308364</c:v>
                </c:pt>
                <c:pt idx="49">
                  <c:v>0.35776534262911663</c:v>
                </c:pt>
                <c:pt idx="50">
                  <c:v>0.54915376305365449</c:v>
                </c:pt>
              </c:numCache>
            </c:numRef>
          </c:val>
        </c:ser>
        <c:ser>
          <c:idx val="6"/>
          <c:order val="5"/>
          <c:tx>
            <c:strRef>
              <c:f>agegroup!$G$2</c:f>
              <c:strCache>
                <c:ptCount val="1"/>
                <c:pt idx="0">
                  <c:v>65+ Yrs</c:v>
                </c:pt>
              </c:strCache>
            </c:strRef>
          </c:tx>
          <c:spPr>
            <a:ln>
              <a:solidFill>
                <a:schemeClr val="accent1">
                  <a:lumMod val="40000"/>
                  <a:lumOff val="60000"/>
                </a:schemeClr>
              </a:solidFill>
            </a:ln>
          </c:spPr>
          <c:marker>
            <c:symbol val="none"/>
          </c:marker>
          <c:cat>
            <c:numRef>
              <c:f>agegroup!$A$8:$A$58</c:f>
              <c:numCache>
                <c:formatCode>General</c:formatCode>
                <c:ptCount val="51"/>
                <c:pt idx="0">
                  <c:v>40</c:v>
                </c:pt>
                <c:pt idx="1">
                  <c:v>41</c:v>
                </c:pt>
                <c:pt idx="2">
                  <c:v>42</c:v>
                </c:pt>
                <c:pt idx="3">
                  <c:v>43</c:v>
                </c:pt>
                <c:pt idx="4">
                  <c:v>44</c:v>
                </c:pt>
                <c:pt idx="5">
                  <c:v>45</c:v>
                </c:pt>
                <c:pt idx="6">
                  <c:v>46</c:v>
                </c:pt>
                <c:pt idx="7">
                  <c:v>47</c:v>
                </c:pt>
                <c:pt idx="8">
                  <c:v>48</c:v>
                </c:pt>
                <c:pt idx="9">
                  <c:v>49</c:v>
                </c:pt>
                <c:pt idx="10">
                  <c:v>50</c:v>
                </c:pt>
                <c:pt idx="11">
                  <c:v>51</c:v>
                </c:pt>
                <c:pt idx="12">
                  <c:v>52</c:v>
                </c:pt>
                <c:pt idx="13">
                  <c:v>1</c:v>
                </c:pt>
                <c:pt idx="14">
                  <c:v>2</c:v>
                </c:pt>
                <c:pt idx="15">
                  <c:v>3</c:v>
                </c:pt>
                <c:pt idx="16">
                  <c:v>4</c:v>
                </c:pt>
                <c:pt idx="17">
                  <c:v>5</c:v>
                </c:pt>
                <c:pt idx="18">
                  <c:v>6</c:v>
                </c:pt>
                <c:pt idx="19">
                  <c:v>7</c:v>
                </c:pt>
                <c:pt idx="20">
                  <c:v>8</c:v>
                </c:pt>
                <c:pt idx="21">
                  <c:v>9</c:v>
                </c:pt>
                <c:pt idx="22">
                  <c:v>10</c:v>
                </c:pt>
                <c:pt idx="23">
                  <c:v>11</c:v>
                </c:pt>
                <c:pt idx="24">
                  <c:v>12</c:v>
                </c:pt>
                <c:pt idx="25">
                  <c:v>13</c:v>
                </c:pt>
                <c:pt idx="26">
                  <c:v>14</c:v>
                </c:pt>
                <c:pt idx="27">
                  <c:v>15</c:v>
                </c:pt>
                <c:pt idx="28">
                  <c:v>16</c:v>
                </c:pt>
                <c:pt idx="29">
                  <c:v>17</c:v>
                </c:pt>
                <c:pt idx="30">
                  <c:v>18</c:v>
                </c:pt>
                <c:pt idx="31">
                  <c:v>19</c:v>
                </c:pt>
                <c:pt idx="32">
                  <c:v>20</c:v>
                </c:pt>
                <c:pt idx="33">
                  <c:v>21</c:v>
                </c:pt>
                <c:pt idx="34">
                  <c:v>22</c:v>
                </c:pt>
                <c:pt idx="35">
                  <c:v>23</c:v>
                </c:pt>
                <c:pt idx="36">
                  <c:v>24</c:v>
                </c:pt>
                <c:pt idx="37">
                  <c:v>25</c:v>
                </c:pt>
                <c:pt idx="38">
                  <c:v>26</c:v>
                </c:pt>
                <c:pt idx="39">
                  <c:v>27</c:v>
                </c:pt>
                <c:pt idx="40">
                  <c:v>28</c:v>
                </c:pt>
                <c:pt idx="41">
                  <c:v>29</c:v>
                </c:pt>
                <c:pt idx="42">
                  <c:v>30</c:v>
                </c:pt>
                <c:pt idx="43">
                  <c:v>31</c:v>
                </c:pt>
                <c:pt idx="44">
                  <c:v>32</c:v>
                </c:pt>
                <c:pt idx="45">
                  <c:v>33</c:v>
                </c:pt>
                <c:pt idx="46">
                  <c:v>34</c:v>
                </c:pt>
                <c:pt idx="47">
                  <c:v>35</c:v>
                </c:pt>
                <c:pt idx="48">
                  <c:v>36</c:v>
                </c:pt>
                <c:pt idx="49">
                  <c:v>37</c:v>
                </c:pt>
                <c:pt idx="50">
                  <c:v>38</c:v>
                </c:pt>
              </c:numCache>
            </c:numRef>
          </c:cat>
          <c:val>
            <c:numRef>
              <c:f>agegroup!$G$8:$G$58</c:f>
              <c:numCache>
                <c:formatCode>General</c:formatCode>
                <c:ptCount val="51"/>
                <c:pt idx="0">
                  <c:v>0.45459241700000008</c:v>
                </c:pt>
                <c:pt idx="1">
                  <c:v>0.45463729999999997</c:v>
                </c:pt>
                <c:pt idx="2">
                  <c:v>0.51845707200000002</c:v>
                </c:pt>
                <c:pt idx="3">
                  <c:v>0.49271412100000073</c:v>
                </c:pt>
                <c:pt idx="4">
                  <c:v>0.54921841999999998</c:v>
                </c:pt>
                <c:pt idx="5">
                  <c:v>0.47896709700000073</c:v>
                </c:pt>
                <c:pt idx="6">
                  <c:v>0.60895158800000004</c:v>
                </c:pt>
                <c:pt idx="7">
                  <c:v>0.64277366600000196</c:v>
                </c:pt>
                <c:pt idx="8">
                  <c:v>0.75490689500000063</c:v>
                </c:pt>
                <c:pt idx="9">
                  <c:v>0.74043603499999999</c:v>
                </c:pt>
                <c:pt idx="10">
                  <c:v>0.66369489800000314</c:v>
                </c:pt>
                <c:pt idx="11">
                  <c:v>0.75267779599999995</c:v>
                </c:pt>
                <c:pt idx="12">
                  <c:v>0.76936840200000145</c:v>
                </c:pt>
                <c:pt idx="13">
                  <c:v>0.90839548699999995</c:v>
                </c:pt>
                <c:pt idx="14">
                  <c:v>0.88461538499999959</c:v>
                </c:pt>
                <c:pt idx="15">
                  <c:v>1.2001511999999999</c:v>
                </c:pt>
                <c:pt idx="16">
                  <c:v>1.4406779660000029</c:v>
                </c:pt>
                <c:pt idx="17">
                  <c:v>1.666049611</c:v>
                </c:pt>
                <c:pt idx="18">
                  <c:v>1.6393442619999998</c:v>
                </c:pt>
                <c:pt idx="19">
                  <c:v>2.149681529</c:v>
                </c:pt>
                <c:pt idx="20">
                  <c:v>2.0775499239999977</c:v>
                </c:pt>
                <c:pt idx="21">
                  <c:v>1.5703921388557291</c:v>
                </c:pt>
                <c:pt idx="22">
                  <c:v>1.2638687891944005</c:v>
                </c:pt>
                <c:pt idx="23">
                  <c:v>1.002685765443152</c:v>
                </c:pt>
                <c:pt idx="24">
                  <c:v>0.73935423490875063</c:v>
                </c:pt>
                <c:pt idx="25">
                  <c:v>0.86081826095367064</c:v>
                </c:pt>
                <c:pt idx="26">
                  <c:v>0.68693899981681628</c:v>
                </c:pt>
                <c:pt idx="27">
                  <c:v>0.55152394775036107</c:v>
                </c:pt>
                <c:pt idx="28">
                  <c:v>0.40949278734295186</c:v>
                </c:pt>
                <c:pt idx="29">
                  <c:v>0.34939315924972431</c:v>
                </c:pt>
                <c:pt idx="30">
                  <c:v>0.40179405718557276</c:v>
                </c:pt>
                <c:pt idx="31">
                  <c:v>0.42186181681822482</c:v>
                </c:pt>
                <c:pt idx="32">
                  <c:v>0.26680896478121752</c:v>
                </c:pt>
                <c:pt idx="33">
                  <c:v>0.2930096274591879</c:v>
                </c:pt>
                <c:pt idx="34">
                  <c:v>0.33319450229071301</c:v>
                </c:pt>
                <c:pt idx="35">
                  <c:v>0.27503310583681378</c:v>
                </c:pt>
                <c:pt idx="36">
                  <c:v>0.38688658114437202</c:v>
                </c:pt>
                <c:pt idx="37">
                  <c:v>0.21649484536082542</c:v>
                </c:pt>
                <c:pt idx="38">
                  <c:v>0.14316392269148173</c:v>
                </c:pt>
                <c:pt idx="39">
                  <c:v>0.13263952657892053</c:v>
                </c:pt>
                <c:pt idx="40">
                  <c:v>0.13784328279079691</c:v>
                </c:pt>
                <c:pt idx="41">
                  <c:v>8.3848653181008273E-2</c:v>
                </c:pt>
                <c:pt idx="42">
                  <c:v>0.14603108375925741</c:v>
                </c:pt>
                <c:pt idx="43">
                  <c:v>0.19841269841269882</c:v>
                </c:pt>
                <c:pt idx="44">
                  <c:v>0.14604631754642286</c:v>
                </c:pt>
                <c:pt idx="45">
                  <c:v>0.21331058020477819</c:v>
                </c:pt>
                <c:pt idx="46">
                  <c:v>0.1124985937675779</c:v>
                </c:pt>
                <c:pt idx="47">
                  <c:v>0.13835359225219881</c:v>
                </c:pt>
                <c:pt idx="48">
                  <c:v>0.1522997258604942</c:v>
                </c:pt>
                <c:pt idx="49">
                  <c:v>0.21229168878038468</c:v>
                </c:pt>
                <c:pt idx="50">
                  <c:v>0.26755136986301381</c:v>
                </c:pt>
              </c:numCache>
            </c:numRef>
          </c:val>
        </c:ser>
        <c:marker val="1"/>
        <c:axId val="67801472"/>
        <c:axId val="67803392"/>
      </c:lineChart>
      <c:catAx>
        <c:axId val="67801472"/>
        <c:scaling>
          <c:orientation val="minMax"/>
        </c:scaling>
        <c:axPos val="b"/>
        <c:title>
          <c:tx>
            <c:rich>
              <a:bodyPr/>
              <a:lstStyle/>
              <a:p>
                <a:pPr>
                  <a:defRPr/>
                </a:pPr>
                <a:r>
                  <a:rPr lang="en-US" dirty="0"/>
                  <a:t>Week</a:t>
                </a:r>
              </a:p>
            </c:rich>
          </c:tx>
          <c:layout/>
        </c:title>
        <c:numFmt formatCode="#,##0" sourceLinked="0"/>
        <c:tickLblPos val="nextTo"/>
        <c:crossAx val="67803392"/>
        <c:crosses val="autoZero"/>
        <c:auto val="1"/>
        <c:lblAlgn val="ctr"/>
        <c:lblOffset val="100"/>
        <c:tickLblSkip val="4"/>
        <c:tickMarkSkip val="2"/>
      </c:catAx>
      <c:valAx>
        <c:axId val="67803392"/>
        <c:scaling>
          <c:orientation val="minMax"/>
        </c:scaling>
        <c:axPos val="l"/>
        <c:majorGridlines/>
        <c:title>
          <c:tx>
            <c:rich>
              <a:bodyPr rot="-5400000" vert="horz"/>
              <a:lstStyle/>
              <a:p>
                <a:pPr>
                  <a:defRPr/>
                </a:pPr>
                <a:r>
                  <a:rPr lang="en-US" dirty="0"/>
                  <a:t>Percent ILI </a:t>
                </a:r>
              </a:p>
            </c:rich>
          </c:tx>
          <c:layout/>
        </c:title>
        <c:numFmt formatCode="General" sourceLinked="1"/>
        <c:tickLblPos val="nextTo"/>
        <c:crossAx val="67801472"/>
        <c:crosses val="autoZero"/>
        <c:crossBetween val="between"/>
      </c:valAx>
    </c:plotArea>
    <c:legend>
      <c:legendPos val="b"/>
      <c:layout/>
    </c:legend>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AB1526-8CA8-47F8-A906-C275B0779468}" type="datetimeFigureOut">
              <a:rPr lang="en-US" smtClean="0"/>
              <a:pPr/>
              <a:t>12/29/2011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41B4E96-10DE-4E40-A072-A268300A2AA0}"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41B4E96-10DE-4E40-A072-A268300A2AA0}"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ea typeface="ＭＳ Ｐゴシック" pitchFamily="34" charset="-128"/>
              </a:rPr>
              <a:t>This slide gives a short look</a:t>
            </a:r>
            <a:r>
              <a:rPr lang="en-US" baseline="0" dirty="0" smtClean="0">
                <a:ea typeface="ＭＳ Ｐゴシック" pitchFamily="34" charset="-128"/>
              </a:rPr>
              <a:t> at where we have traveled in the history of antibiotic use. As you can see the challenges of antibiotic use and over-use have come full circle.</a:t>
            </a:r>
            <a:endParaRPr lang="en-US" dirty="0" smtClean="0">
              <a:ea typeface="ＭＳ Ｐゴシック" pitchFamily="34" charset="-128"/>
            </a:endParaRPr>
          </a:p>
        </p:txBody>
      </p:sp>
      <p:sp>
        <p:nvSpPr>
          <p:cNvPr id="54276" name="Slide Number Placeholder 3"/>
          <p:cNvSpPr>
            <a:spLocks noGrp="1"/>
          </p:cNvSpPr>
          <p:nvPr>
            <p:ph type="sldNum" sz="quarter" idx="5"/>
          </p:nvPr>
        </p:nvSpPr>
        <p:spPr bwMode="auto">
          <a:noFill/>
          <a:ln>
            <a:miter lim="800000"/>
            <a:headEnd/>
            <a:tailEnd/>
          </a:ln>
        </p:spPr>
        <p:txBody>
          <a:bodyPr/>
          <a:lstStyle/>
          <a:p>
            <a:fld id="{73D75EAC-5064-45AF-961E-53DD470CE485}" type="slidenum">
              <a:rPr lang="en-US" smtClean="0">
                <a:ea typeface="ＭＳ Ｐゴシック" pitchFamily="34" charset="-128"/>
              </a:rPr>
              <a:pPr/>
              <a:t>11</a:t>
            </a:fld>
            <a:endParaRPr lang="en-US" dirty="0" smtClean="0">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ea typeface="ＭＳ Ｐゴシック" pitchFamily="34" charset="-128"/>
            </a:endParaRPr>
          </a:p>
        </p:txBody>
      </p:sp>
      <p:sp>
        <p:nvSpPr>
          <p:cNvPr id="57348" name="Slide Number Placeholder 3"/>
          <p:cNvSpPr>
            <a:spLocks noGrp="1"/>
          </p:cNvSpPr>
          <p:nvPr>
            <p:ph type="sldNum" sz="quarter" idx="5"/>
          </p:nvPr>
        </p:nvSpPr>
        <p:spPr bwMode="auto">
          <a:noFill/>
          <a:ln>
            <a:miter lim="800000"/>
            <a:headEnd/>
            <a:tailEnd/>
          </a:ln>
        </p:spPr>
        <p:txBody>
          <a:bodyPr/>
          <a:lstStyle/>
          <a:p>
            <a:fld id="{6E827D73-7516-4F3B-80AF-CD6B6FE5798B}" type="slidenum">
              <a:rPr lang="en-US" smtClean="0">
                <a:ea typeface="ＭＳ Ｐゴシック" pitchFamily="34" charset="-128"/>
              </a:rPr>
              <a:pPr/>
              <a:t>19</a:t>
            </a:fld>
            <a:endParaRPr lang="en-US" dirty="0" smtClean="0">
              <a:ea typeface="ＭＳ Ｐゴシック" pitchFamily="34" charset="-128"/>
            </a:endParaRPr>
          </a:p>
        </p:txBody>
      </p:sp>
      <p:sp>
        <p:nvSpPr>
          <p:cNvPr id="57349" name="Date Placeholder 4"/>
          <p:cNvSpPr>
            <a:spLocks noGrp="1"/>
          </p:cNvSpPr>
          <p:nvPr>
            <p:ph type="dt" sz="quarter" idx="1"/>
          </p:nvPr>
        </p:nvSpPr>
        <p:spPr bwMode="auto">
          <a:noFill/>
          <a:ln>
            <a:miter lim="800000"/>
            <a:headEnd/>
            <a:tailEnd/>
          </a:ln>
        </p:spPr>
        <p:txBody>
          <a:bodyPr/>
          <a:lstStyle/>
          <a:p>
            <a:endParaRPr lang="en-US" dirty="0" smtClean="0">
              <a:ea typeface="ＭＳ Ｐゴシック"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year the Virginia Department of Health adopted “Community Immunity” as the 2011-</a:t>
            </a:r>
            <a:r>
              <a:rPr lang="en-US" baseline="0" dirty="0" smtClean="0"/>
              <a:t> 2</a:t>
            </a:r>
            <a:r>
              <a:rPr lang="en-US" dirty="0" smtClean="0"/>
              <a:t>012 flu theme.</a:t>
            </a:r>
            <a:r>
              <a:rPr lang="en-US" baseline="0" dirty="0" smtClean="0"/>
              <a:t> This picture represents a community of folks who together can help prevent the spread of influenza by receiving a vaccination and encouraging others in their community of friends and neighbors to do the same. </a:t>
            </a:r>
            <a:endParaRPr lang="en-US" dirty="0"/>
          </a:p>
        </p:txBody>
      </p:sp>
      <p:sp>
        <p:nvSpPr>
          <p:cNvPr id="4" name="Slide Number Placeholder 3"/>
          <p:cNvSpPr>
            <a:spLocks noGrp="1"/>
          </p:cNvSpPr>
          <p:nvPr>
            <p:ph type="sldNum" sz="quarter" idx="10"/>
          </p:nvPr>
        </p:nvSpPr>
        <p:spPr/>
        <p:txBody>
          <a:bodyPr/>
          <a:lstStyle/>
          <a:p>
            <a:fld id="{141B4E96-10DE-4E40-A072-A268300A2AA0}" type="slidenum">
              <a:rPr lang="en-US" smtClean="0"/>
              <a:pPr/>
              <a:t>20</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 slides depict</a:t>
            </a:r>
            <a:r>
              <a:rPr lang="en-US" baseline="0" dirty="0" smtClean="0"/>
              <a:t> a snapshot of the percent of Influenza Like Illness (ILI) visits to </a:t>
            </a:r>
            <a:r>
              <a:rPr lang="en-US" baseline="0" dirty="0" smtClean="0"/>
              <a:t>Virginia </a:t>
            </a:r>
            <a:r>
              <a:rPr lang="en-US" baseline="0" dirty="0" smtClean="0"/>
              <a:t>hospital emergency departments and urgent care centers </a:t>
            </a:r>
            <a:r>
              <a:rPr lang="en-US" baseline="0" dirty="0" smtClean="0"/>
              <a:t>for 8 weeks in September and October from the past two influenza seasons (2010-2011 and 2011-2012). Colored lines are used to show the percent of ILI for six different age groups (0-4 years, 5-18 years, 19-24 years, 25-49 years, 50-64 years, and 65+ years). In general the percent ILI increases with age. Patients 0 to 4 years of age have the highest percent of visits due to ILI. Comparing the two flu seasons, the percent ILI of most of the age groups (5 years and older) was similar.  In the 2011-2012 influenza season, patients 0 to 4 years of age experienced a higher percentage of visits due to ILI compared to the 2010-2011 season.</a:t>
            </a:r>
          </a:p>
          <a:p>
            <a:r>
              <a:rPr lang="en-US" baseline="0" dirty="0" smtClean="0"/>
              <a:t> </a:t>
            </a:r>
            <a:endParaRPr lang="en-US" baseline="0" dirty="0" smtClean="0"/>
          </a:p>
          <a:p>
            <a:r>
              <a:rPr lang="en-US" baseline="0" dirty="0" smtClean="0"/>
              <a:t>ILI symptoms include: fever, cough, and/or sore throat.</a:t>
            </a:r>
            <a:endParaRPr lang="en-US" dirty="0"/>
          </a:p>
        </p:txBody>
      </p:sp>
      <p:sp>
        <p:nvSpPr>
          <p:cNvPr id="4" name="Slide Number Placeholder 3"/>
          <p:cNvSpPr>
            <a:spLocks noGrp="1"/>
          </p:cNvSpPr>
          <p:nvPr>
            <p:ph type="sldNum" sz="quarter" idx="10"/>
          </p:nvPr>
        </p:nvSpPr>
        <p:spPr/>
        <p:txBody>
          <a:bodyPr/>
          <a:lstStyle/>
          <a:p>
            <a:fld id="{141B4E96-10DE-4E40-A072-A268300A2AA0}" type="slidenum">
              <a:rPr lang="en-US" smtClean="0"/>
              <a:pPr/>
              <a:t>22</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This </a:t>
            </a:r>
            <a:r>
              <a:rPr lang="en-US" baseline="0" dirty="0" smtClean="0"/>
              <a:t>slide shows </a:t>
            </a:r>
            <a:r>
              <a:rPr lang="en-US" baseline="0" dirty="0" smtClean="0"/>
              <a:t>the percent of visits due to ILI by age group (0 to 4 years, 5 to 18 years, 19 to 24 years, 25 to 49 years, 50 to 64 years, and 65+ years) for the entire 2010-2011 season (roughly October 2010 to September 2011). </a:t>
            </a:r>
            <a:r>
              <a:rPr lang="en-US" baseline="0" dirty="0" smtClean="0"/>
              <a:t>Of </a:t>
            </a:r>
            <a:r>
              <a:rPr lang="en-US" baseline="0" dirty="0" smtClean="0"/>
              <a:t>interest, </a:t>
            </a:r>
            <a:r>
              <a:rPr lang="en-US" baseline="0" dirty="0" smtClean="0"/>
              <a:t>we see a spike in visits after the winter holiday season beginning during mid-November through the year (weeks 47-52) and trending down as winter ends</a:t>
            </a:r>
            <a:r>
              <a:rPr lang="en-US" baseline="0" dirty="0" smtClean="0"/>
              <a:t>. Again, percent ILI decreases with age; the highest percent is in the 0 to 4 year old age group.</a:t>
            </a:r>
            <a:endParaRPr lang="en-US" dirty="0"/>
          </a:p>
        </p:txBody>
      </p:sp>
      <p:sp>
        <p:nvSpPr>
          <p:cNvPr id="4" name="Slide Number Placeholder 3"/>
          <p:cNvSpPr>
            <a:spLocks noGrp="1"/>
          </p:cNvSpPr>
          <p:nvPr>
            <p:ph type="sldNum" sz="quarter" idx="10"/>
          </p:nvPr>
        </p:nvSpPr>
        <p:spPr/>
        <p:txBody>
          <a:bodyPr/>
          <a:lstStyle/>
          <a:p>
            <a:fld id="{141B4E96-10DE-4E40-A072-A268300A2AA0}" type="slidenum">
              <a:rPr lang="en-US" smtClean="0"/>
              <a:pPr/>
              <a:t>23</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Our influenza surveillance coordinator notes each week where</a:t>
            </a:r>
            <a:r>
              <a:rPr lang="en-US" baseline="0" dirty="0" smtClean="0"/>
              <a:t> we (Virginia) are reporting levels of flu activity. </a:t>
            </a:r>
            <a:r>
              <a:rPr lang="en-US" baseline="0" dirty="0" smtClean="0"/>
              <a:t>There are five levels of flu activity, determined by flu outbreaks, laboratory reports, and percent ILI in each region: </a:t>
            </a:r>
            <a:endParaRPr lang="en-US" baseline="0" dirty="0" smtClean="0"/>
          </a:p>
          <a:p>
            <a:r>
              <a:rPr lang="en-US" baseline="0" dirty="0" smtClean="0"/>
              <a:t>No activity, sporadic, local, regional, or widespread. </a:t>
            </a:r>
            <a:endParaRPr lang="en-US" dirty="0"/>
          </a:p>
        </p:txBody>
      </p:sp>
      <p:sp>
        <p:nvSpPr>
          <p:cNvPr id="4" name="Slide Number Placeholder 3"/>
          <p:cNvSpPr>
            <a:spLocks noGrp="1"/>
          </p:cNvSpPr>
          <p:nvPr>
            <p:ph type="sldNum" sz="quarter" idx="10"/>
          </p:nvPr>
        </p:nvSpPr>
        <p:spPr/>
        <p:txBody>
          <a:bodyPr/>
          <a:lstStyle/>
          <a:p>
            <a:fld id="{141B4E96-10DE-4E40-A072-A268300A2AA0}" type="slidenum">
              <a:rPr lang="en-US" smtClean="0"/>
              <a:pPr/>
              <a:t>24</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p:spPr>
      </p:sp>
      <p:sp>
        <p:nvSpPr>
          <p:cNvPr id="655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baseline="0" dirty="0" smtClean="0">
                <a:ea typeface="ＭＳ Ｐゴシック" pitchFamily="34" charset="-128"/>
              </a:rPr>
              <a:t>Another </a:t>
            </a:r>
            <a:r>
              <a:rPr lang="en-US" baseline="0" dirty="0" smtClean="0">
                <a:ea typeface="ＭＳ Ｐゴシック" pitchFamily="34" charset="-128"/>
              </a:rPr>
              <a:t>tool available in the long-term care toolkit </a:t>
            </a:r>
            <a:r>
              <a:rPr lang="en-US" baseline="0" dirty="0" smtClean="0">
                <a:ea typeface="ＭＳ Ｐゴシック" pitchFamily="34" charset="-128"/>
              </a:rPr>
              <a:t>is a resource to track blood </a:t>
            </a:r>
            <a:r>
              <a:rPr lang="en-US" baseline="0" dirty="0" smtClean="0">
                <a:ea typeface="ＭＳ Ｐゴシック" pitchFamily="34" charset="-128"/>
              </a:rPr>
              <a:t>glucose monitoring </a:t>
            </a:r>
            <a:r>
              <a:rPr lang="en-US" baseline="0" dirty="0" smtClean="0">
                <a:ea typeface="ＭＳ Ｐゴシック" pitchFamily="34" charset="-128"/>
              </a:rPr>
              <a:t>practices. The graphic on this page shows an elderly woman using a </a:t>
            </a:r>
            <a:r>
              <a:rPr lang="en-US" baseline="0" dirty="0" err="1" smtClean="0">
                <a:ea typeface="ＭＳ Ｐゴシック" pitchFamily="34" charset="-128"/>
              </a:rPr>
              <a:t>fingerstick</a:t>
            </a:r>
            <a:r>
              <a:rPr lang="en-US" baseline="0" dirty="0" smtClean="0">
                <a:ea typeface="ＭＳ Ｐゴシック" pitchFamily="34" charset="-128"/>
              </a:rPr>
              <a:t> device. </a:t>
            </a:r>
            <a:endParaRPr lang="en-US" dirty="0" smtClean="0">
              <a:ea typeface="ＭＳ Ｐゴシック" pitchFamily="34" charset="-128"/>
            </a:endParaRPr>
          </a:p>
        </p:txBody>
      </p:sp>
      <p:sp>
        <p:nvSpPr>
          <p:cNvPr id="65540" name="Slide Number Placeholder 3"/>
          <p:cNvSpPr>
            <a:spLocks noGrp="1"/>
          </p:cNvSpPr>
          <p:nvPr>
            <p:ph type="sldNum" sz="quarter" idx="5"/>
          </p:nvPr>
        </p:nvSpPr>
        <p:spPr bwMode="auto">
          <a:noFill/>
          <a:ln>
            <a:miter lim="800000"/>
            <a:headEnd/>
            <a:tailEnd/>
          </a:ln>
        </p:spPr>
        <p:txBody>
          <a:bodyPr/>
          <a:lstStyle/>
          <a:p>
            <a:fld id="{EF82263C-461A-4FFD-A87C-208E8273820A}" type="slidenum">
              <a:rPr lang="en-US" smtClean="0">
                <a:ea typeface="ＭＳ Ｐゴシック" pitchFamily="34" charset="-128"/>
              </a:rPr>
              <a:pPr/>
              <a:t>25</a:t>
            </a:fld>
            <a:endParaRPr lang="en-US" dirty="0" smtClean="0">
              <a:ea typeface="ＭＳ Ｐゴシック" pitchFamily="34" charset="-128"/>
            </a:endParaRPr>
          </a:p>
        </p:txBody>
      </p:sp>
      <p:sp>
        <p:nvSpPr>
          <p:cNvPr id="65541" name="Date Placeholder 4"/>
          <p:cNvSpPr>
            <a:spLocks noGrp="1"/>
          </p:cNvSpPr>
          <p:nvPr>
            <p:ph type="dt" sz="quarter" idx="1"/>
          </p:nvPr>
        </p:nvSpPr>
        <p:spPr bwMode="auto">
          <a:noFill/>
          <a:ln>
            <a:miter lim="800000"/>
            <a:headEnd/>
            <a:tailEnd/>
          </a:ln>
        </p:spPr>
        <p:txBody>
          <a:bodyPr/>
          <a:lstStyle/>
          <a:p>
            <a:endParaRPr lang="en-US" dirty="0" smtClean="0">
              <a:ea typeface="ＭＳ Ｐゴシック"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blood</a:t>
            </a:r>
            <a:r>
              <a:rPr lang="en-US" baseline="0" dirty="0" smtClean="0"/>
              <a:t> glucose monitoring tool gives an example of a log that can be used within your facility to follow and assess safe practices regarding blood glucose monitoring and hand hygiene practices. </a:t>
            </a:r>
            <a:endParaRPr lang="en-US" dirty="0"/>
          </a:p>
        </p:txBody>
      </p:sp>
      <p:sp>
        <p:nvSpPr>
          <p:cNvPr id="4" name="Slide Number Placeholder 3"/>
          <p:cNvSpPr>
            <a:spLocks noGrp="1"/>
          </p:cNvSpPr>
          <p:nvPr>
            <p:ph type="sldNum" sz="quarter" idx="10"/>
          </p:nvPr>
        </p:nvSpPr>
        <p:spPr/>
        <p:txBody>
          <a:bodyPr/>
          <a:lstStyle/>
          <a:p>
            <a:fld id="{141B4E96-10DE-4E40-A072-A268300A2AA0}" type="slidenum">
              <a:rPr lang="en-US" smtClean="0"/>
              <a:pPr/>
              <a:t>26</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Recent advances in </a:t>
            </a:r>
            <a:r>
              <a:rPr lang="en-US" dirty="0" err="1" smtClean="0"/>
              <a:t>norovirus</a:t>
            </a:r>
            <a:r>
              <a:rPr lang="en-US" dirty="0" smtClean="0"/>
              <a:t> epidemiology and infection prevention</a:t>
            </a:r>
            <a:r>
              <a:rPr lang="en-US" baseline="0" dirty="0" smtClean="0"/>
              <a:t> measures have led to updated guidance for the management of outbreaks and prevention of disease. </a:t>
            </a:r>
            <a:endParaRPr lang="en-US" dirty="0"/>
          </a:p>
        </p:txBody>
      </p:sp>
      <p:sp>
        <p:nvSpPr>
          <p:cNvPr id="4" name="Slide Number Placeholder 3"/>
          <p:cNvSpPr>
            <a:spLocks noGrp="1"/>
          </p:cNvSpPr>
          <p:nvPr>
            <p:ph type="sldNum" sz="quarter" idx="10"/>
          </p:nvPr>
        </p:nvSpPr>
        <p:spPr/>
        <p:txBody>
          <a:bodyPr/>
          <a:lstStyle/>
          <a:p>
            <a:fld id="{141B4E96-10DE-4E40-A072-A268300A2AA0}" type="slidenum">
              <a:rPr lang="en-US" smtClean="0"/>
              <a:pPr/>
              <a:t>27</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latin typeface="Arial" charset="0"/>
              <a:ea typeface="ＭＳ Ｐゴシック" pitchFamily="34" charset="-128"/>
            </a:endParaRPr>
          </a:p>
        </p:txBody>
      </p:sp>
      <p:sp>
        <p:nvSpPr>
          <p:cNvPr id="55300" name="Slide Number Placeholder 3"/>
          <p:cNvSpPr>
            <a:spLocks noGrp="1"/>
          </p:cNvSpPr>
          <p:nvPr>
            <p:ph type="sldNum" sz="quarter" idx="5"/>
          </p:nvPr>
        </p:nvSpPr>
        <p:spPr bwMode="auto">
          <a:noFill/>
          <a:ln>
            <a:miter lim="800000"/>
            <a:headEnd/>
            <a:tailEnd/>
          </a:ln>
        </p:spPr>
        <p:txBody>
          <a:bodyPr/>
          <a:lstStyle/>
          <a:p>
            <a:fld id="{DB68FCB4-2A4F-48FB-8DEB-29704BB90B6D}" type="slidenum">
              <a:rPr lang="en-US" smtClean="0">
                <a:latin typeface="Arial" charset="0"/>
                <a:ea typeface="ＭＳ Ｐゴシック" pitchFamily="34" charset="-128"/>
              </a:rPr>
              <a:pPr/>
              <a:t>28</a:t>
            </a:fld>
            <a:endParaRPr lang="en-US" dirty="0" smtClean="0">
              <a:latin typeface="Arial" charset="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41B4E96-10DE-4E40-A072-A268300A2AA0}"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reminder of where to obtain an</a:t>
            </a:r>
            <a:r>
              <a:rPr lang="en-US" baseline="0" dirty="0" smtClean="0"/>
              <a:t> updated list of reportable conditions noted by the Code of Virginia.  Also, remember if your facility is experiencing an outbreak situation please notify the Office of Licensure and Certification  (OLC) as well as your local health department. This prevents OLC from visiting during an outbreak and unnecessary exposures to infectious conditions. </a:t>
            </a:r>
            <a:endParaRPr lang="en-US" dirty="0"/>
          </a:p>
        </p:txBody>
      </p:sp>
      <p:sp>
        <p:nvSpPr>
          <p:cNvPr id="4" name="Slide Number Placeholder 3"/>
          <p:cNvSpPr>
            <a:spLocks noGrp="1"/>
          </p:cNvSpPr>
          <p:nvPr>
            <p:ph type="sldNum" sz="quarter" idx="10"/>
          </p:nvPr>
        </p:nvSpPr>
        <p:spPr/>
        <p:txBody>
          <a:bodyPr/>
          <a:lstStyle/>
          <a:p>
            <a:fld id="{141B4E96-10DE-4E40-A072-A268300A2AA0}" type="slidenum">
              <a:rPr lang="en-US" smtClean="0"/>
              <a:pPr/>
              <a:t>29</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41B4E96-10DE-4E40-A072-A268300A2AA0}" type="slidenum">
              <a:rPr lang="en-US" smtClean="0"/>
              <a:pPr/>
              <a:t>31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41B4E96-10DE-4E40-A072-A268300A2AA0}" type="slidenum">
              <a:rPr lang="en-US" smtClean="0"/>
              <a:pPr/>
              <a:t>33</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number of cases of </a:t>
            </a:r>
            <a:r>
              <a:rPr lang="en-US" baseline="0" dirty="0" err="1" smtClean="0"/>
              <a:t>pertussis</a:t>
            </a:r>
            <a:r>
              <a:rPr lang="en-US" baseline="0" dirty="0" smtClean="0"/>
              <a:t> is most likely an underestimate due to the underreporting of cases. While adults may show only mild symptoms, they are capable of passing </a:t>
            </a:r>
            <a:r>
              <a:rPr lang="en-US" baseline="0" dirty="0" err="1" smtClean="0"/>
              <a:t>pertussis</a:t>
            </a:r>
            <a:r>
              <a:rPr lang="en-US" baseline="0" dirty="0" smtClean="0"/>
              <a:t> to infants close to them thus spreading the potential of severe disease in this age group population.</a:t>
            </a:r>
            <a:endParaRPr lang="en-US" dirty="0"/>
          </a:p>
        </p:txBody>
      </p:sp>
      <p:sp>
        <p:nvSpPr>
          <p:cNvPr id="4" name="Slide Number Placeholder 3"/>
          <p:cNvSpPr>
            <a:spLocks noGrp="1"/>
          </p:cNvSpPr>
          <p:nvPr>
            <p:ph type="sldNum" sz="quarter" idx="10"/>
          </p:nvPr>
        </p:nvSpPr>
        <p:spPr/>
        <p:txBody>
          <a:bodyPr/>
          <a:lstStyle/>
          <a:p>
            <a:fld id="{141B4E96-10DE-4E40-A072-A268300A2AA0}" type="slidenum">
              <a:rPr lang="en-US" smtClean="0"/>
              <a:pPr/>
              <a:t>34</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slide describes several</a:t>
            </a:r>
            <a:r>
              <a:rPr lang="en-US" baseline="0" dirty="0" smtClean="0"/>
              <a:t> recent resources addressing immunization for </a:t>
            </a:r>
            <a:r>
              <a:rPr lang="en-US" baseline="0" dirty="0" err="1" smtClean="0"/>
              <a:t>pertussis</a:t>
            </a:r>
            <a:r>
              <a:rPr lang="en-US" baseline="0" dirty="0" smtClean="0"/>
              <a:t> protection. </a:t>
            </a:r>
            <a:endParaRPr lang="en-US" dirty="0"/>
          </a:p>
        </p:txBody>
      </p:sp>
      <p:sp>
        <p:nvSpPr>
          <p:cNvPr id="4" name="Slide Number Placeholder 3"/>
          <p:cNvSpPr>
            <a:spLocks noGrp="1"/>
          </p:cNvSpPr>
          <p:nvPr>
            <p:ph type="sldNum" sz="quarter" idx="10"/>
          </p:nvPr>
        </p:nvSpPr>
        <p:spPr/>
        <p:txBody>
          <a:bodyPr/>
          <a:lstStyle/>
          <a:p>
            <a:fld id="{141B4E96-10DE-4E40-A072-A268300A2AA0}" type="slidenum">
              <a:rPr lang="en-US" smtClean="0"/>
              <a:pPr/>
              <a:t>35</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ea typeface="ＭＳ Ｐゴシック" pitchFamily="34" charset="-128"/>
              </a:rPr>
              <a:t>A recent collaborative</a:t>
            </a:r>
            <a:r>
              <a:rPr lang="en-US" baseline="0" dirty="0" smtClean="0">
                <a:ea typeface="ＭＳ Ｐゴシック" pitchFamily="34" charset="-128"/>
              </a:rPr>
              <a:t> effort between the Virginia Department of Health (VDH) Healthcare Associated Infections (HAI) Team and the Virginia Health Care Association is focused on urinary tract infection prevention in the long-term care population. This slide gives a short synopsis of the timeline and partnerships associated within the collaborative.</a:t>
            </a:r>
            <a:endParaRPr lang="en-US" dirty="0" smtClean="0">
              <a:ea typeface="ＭＳ Ｐゴシック" pitchFamily="34" charset="-128"/>
            </a:endParaRPr>
          </a:p>
        </p:txBody>
      </p:sp>
      <p:sp>
        <p:nvSpPr>
          <p:cNvPr id="3072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6143B30-9524-4344-BD8E-A2C4288719E9}" type="slidenum">
              <a:rPr lang="en-US" smtClean="0">
                <a:ea typeface="ＭＳ Ｐゴシック" pitchFamily="34" charset="-128"/>
              </a:rPr>
              <a:pPr fontAlgn="base">
                <a:spcBef>
                  <a:spcPct val="0"/>
                </a:spcBef>
                <a:spcAft>
                  <a:spcPct val="0"/>
                </a:spcAft>
                <a:defRPr/>
              </a:pPr>
              <a:t>37</a:t>
            </a:fld>
            <a:endParaRPr lang="en-US" dirty="0" smtClean="0">
              <a:ea typeface="ＭＳ Ｐゴシック"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p:spPr>
        <p:txBody>
          <a:bodyPr/>
          <a:lstStyle/>
          <a:p>
            <a:r>
              <a:rPr lang="en-US" dirty="0" smtClean="0">
                <a:latin typeface="Arial" pitchFamily="34" charset="0"/>
                <a:ea typeface="ＭＳ Ｐゴシック" pitchFamily="34" charset="-128"/>
              </a:rPr>
              <a:t>The</a:t>
            </a:r>
            <a:r>
              <a:rPr lang="en-US" baseline="0" dirty="0" smtClean="0">
                <a:latin typeface="Arial" pitchFamily="34" charset="0"/>
                <a:ea typeface="ＭＳ Ｐゴシック" pitchFamily="34" charset="-128"/>
              </a:rPr>
              <a:t> </a:t>
            </a:r>
            <a:r>
              <a:rPr lang="en-US" baseline="0" dirty="0" smtClean="0">
                <a:latin typeface="Arial" pitchFamily="34" charset="0"/>
                <a:ea typeface="ＭＳ Ｐゴシック" pitchFamily="34" charset="-128"/>
              </a:rPr>
              <a:t>VDH HAI team conducted a </a:t>
            </a:r>
            <a:r>
              <a:rPr lang="en-US" baseline="0" dirty="0" smtClean="0">
                <a:latin typeface="Arial" pitchFamily="34" charset="0"/>
                <a:ea typeface="ＭＳ Ｐゴシック" pitchFamily="34" charset="-128"/>
              </a:rPr>
              <a:t>needs assessment </a:t>
            </a:r>
            <a:r>
              <a:rPr lang="en-US" baseline="0" dirty="0" smtClean="0">
                <a:latin typeface="Arial" pitchFamily="34" charset="0"/>
                <a:ea typeface="ＭＳ Ｐゴシック" pitchFamily="34" charset="-128"/>
              </a:rPr>
              <a:t>in </a:t>
            </a:r>
            <a:r>
              <a:rPr lang="en-US" baseline="0" dirty="0" smtClean="0">
                <a:latin typeface="Arial" pitchFamily="34" charset="0"/>
                <a:ea typeface="ＭＳ Ｐゴシック" pitchFamily="34" charset="-128"/>
              </a:rPr>
              <a:t>assisted living facilities and nursing homes and </a:t>
            </a:r>
            <a:r>
              <a:rPr lang="en-US" baseline="0" dirty="0" smtClean="0">
                <a:latin typeface="Arial" pitchFamily="34" charset="0"/>
                <a:ea typeface="ＭＳ Ｐゴシック" pitchFamily="34" charset="-128"/>
              </a:rPr>
              <a:t>noted that urinary tract infections (UTIs) are the most frequent infection noted in both assisted living facility settings and in nursing homes. Our collaborative focus supports the development of a toolkit of best practices addressing strategies for UTI prevent in this population</a:t>
            </a:r>
            <a:r>
              <a:rPr lang="en-US" baseline="0" dirty="0" smtClean="0">
                <a:latin typeface="Arial" pitchFamily="34" charset="0"/>
                <a:ea typeface="ＭＳ Ｐゴシック" pitchFamily="34" charset="-128"/>
              </a:rPr>
              <a:t>.</a:t>
            </a:r>
          </a:p>
          <a:p>
            <a:endParaRPr lang="en-US" baseline="0" dirty="0" smtClean="0">
              <a:latin typeface="Arial" pitchFamily="34" charset="0"/>
              <a:ea typeface="ＭＳ Ｐゴシック" pitchFamily="34" charset="-128"/>
            </a:endParaRPr>
          </a:p>
          <a:p>
            <a:r>
              <a:rPr lang="en-US" baseline="0" dirty="0" smtClean="0">
                <a:latin typeface="Arial" pitchFamily="34" charset="0"/>
                <a:ea typeface="ＭＳ Ｐゴシック" pitchFamily="34" charset="-128"/>
              </a:rPr>
              <a:t>The chart on the page shows the percentage of responding facilities (nursing homes or assisted living) that indicated a given type of infection was seen frequently or somewhat frequently in their facility. Pneumonia was commonly seen in both types of facilities (2</a:t>
            </a:r>
            <a:r>
              <a:rPr lang="en-US" baseline="30000" dirty="0" smtClean="0">
                <a:latin typeface="Arial" pitchFamily="34" charset="0"/>
                <a:ea typeface="ＭＳ Ｐゴシック" pitchFamily="34" charset="-128"/>
              </a:rPr>
              <a:t>nd</a:t>
            </a:r>
            <a:r>
              <a:rPr lang="en-US" baseline="0" dirty="0" smtClean="0">
                <a:latin typeface="Arial" pitchFamily="34" charset="0"/>
                <a:ea typeface="ＭＳ Ｐゴシック" pitchFamily="34" charset="-128"/>
              </a:rPr>
              <a:t> most common in nursing homes, 3</a:t>
            </a:r>
            <a:r>
              <a:rPr lang="en-US" baseline="30000" dirty="0" smtClean="0">
                <a:latin typeface="Arial" pitchFamily="34" charset="0"/>
                <a:ea typeface="ＭＳ Ｐゴシック" pitchFamily="34" charset="-128"/>
              </a:rPr>
              <a:t>rd</a:t>
            </a:r>
            <a:r>
              <a:rPr lang="en-US" baseline="0" dirty="0" smtClean="0">
                <a:latin typeface="Arial" pitchFamily="34" charset="0"/>
                <a:ea typeface="ＭＳ Ｐゴシック" pitchFamily="34" charset="-128"/>
              </a:rPr>
              <a:t> in assisted living), as were skin and soft tissue infections (5</a:t>
            </a:r>
            <a:r>
              <a:rPr lang="en-US" baseline="30000" dirty="0" smtClean="0">
                <a:latin typeface="Arial" pitchFamily="34" charset="0"/>
                <a:ea typeface="ＭＳ Ｐゴシック" pitchFamily="34" charset="-128"/>
              </a:rPr>
              <a:t>th</a:t>
            </a:r>
            <a:r>
              <a:rPr lang="en-US" baseline="0" dirty="0" smtClean="0">
                <a:latin typeface="Arial" pitchFamily="34" charset="0"/>
                <a:ea typeface="ＭＳ Ｐゴシック" pitchFamily="34" charset="-128"/>
              </a:rPr>
              <a:t> most common in both types). MRSA and catheter-associated urinary tract infections were 3</a:t>
            </a:r>
            <a:r>
              <a:rPr lang="en-US" baseline="30000" dirty="0" smtClean="0">
                <a:latin typeface="Arial" pitchFamily="34" charset="0"/>
                <a:ea typeface="ＭＳ Ｐゴシック" pitchFamily="34" charset="-128"/>
              </a:rPr>
              <a:t>rd</a:t>
            </a:r>
            <a:r>
              <a:rPr lang="en-US" baseline="0" dirty="0" smtClean="0">
                <a:latin typeface="Arial" pitchFamily="34" charset="0"/>
                <a:ea typeface="ＭＳ Ｐゴシック" pitchFamily="34" charset="-128"/>
              </a:rPr>
              <a:t> and 4</a:t>
            </a:r>
            <a:r>
              <a:rPr lang="en-US" baseline="30000" dirty="0" smtClean="0">
                <a:latin typeface="Arial" pitchFamily="34" charset="0"/>
                <a:ea typeface="ＭＳ Ｐゴシック" pitchFamily="34" charset="-128"/>
              </a:rPr>
              <a:t>th</a:t>
            </a:r>
            <a:r>
              <a:rPr lang="en-US" baseline="0" dirty="0" smtClean="0">
                <a:latin typeface="Arial" pitchFamily="34" charset="0"/>
                <a:ea typeface="ＭＳ Ｐゴシック" pitchFamily="34" charset="-128"/>
              </a:rPr>
              <a:t> most common in nursing homes. Influenza (2</a:t>
            </a:r>
            <a:r>
              <a:rPr lang="en-US" baseline="30000" dirty="0" smtClean="0">
                <a:latin typeface="Arial" pitchFamily="34" charset="0"/>
                <a:ea typeface="ＭＳ Ｐゴシック" pitchFamily="34" charset="-128"/>
              </a:rPr>
              <a:t>nd</a:t>
            </a:r>
            <a:r>
              <a:rPr lang="en-US" baseline="0" dirty="0" smtClean="0">
                <a:latin typeface="Arial" pitchFamily="34" charset="0"/>
                <a:ea typeface="ＭＳ Ｐゴシック" pitchFamily="34" charset="-128"/>
              </a:rPr>
              <a:t>) and </a:t>
            </a:r>
            <a:r>
              <a:rPr lang="en-US" baseline="0" dirty="0" err="1" smtClean="0">
                <a:latin typeface="Arial" pitchFamily="34" charset="0"/>
                <a:ea typeface="ＭＳ Ｐゴシック" pitchFamily="34" charset="-128"/>
              </a:rPr>
              <a:t>norovirus</a:t>
            </a:r>
            <a:r>
              <a:rPr lang="en-US" baseline="0" dirty="0" smtClean="0">
                <a:latin typeface="Arial" pitchFamily="34" charset="0"/>
                <a:ea typeface="ＭＳ Ｐゴシック" pitchFamily="34" charset="-128"/>
              </a:rPr>
              <a:t> (4</a:t>
            </a:r>
            <a:r>
              <a:rPr lang="en-US" baseline="30000" dirty="0" smtClean="0">
                <a:latin typeface="Arial" pitchFamily="34" charset="0"/>
                <a:ea typeface="ＭＳ Ｐゴシック" pitchFamily="34" charset="-128"/>
              </a:rPr>
              <a:t>th</a:t>
            </a:r>
            <a:r>
              <a:rPr lang="en-US" baseline="0" dirty="0" smtClean="0">
                <a:latin typeface="Arial" pitchFamily="34" charset="0"/>
                <a:ea typeface="ＭＳ Ｐゴシック" pitchFamily="34" charset="-128"/>
              </a:rPr>
              <a:t>) rounded out the top 5 in assisted living facilities. </a:t>
            </a:r>
            <a:endParaRPr lang="en-US" dirty="0" smtClean="0">
              <a:latin typeface="Arial" pitchFamily="34" charset="0"/>
              <a:ea typeface="ＭＳ Ｐゴシック" pitchFamily="34" charset="-128"/>
            </a:endParaRPr>
          </a:p>
        </p:txBody>
      </p:sp>
      <p:sp>
        <p:nvSpPr>
          <p:cNvPr id="48132" name="Slide Number Placeholder 3"/>
          <p:cNvSpPr>
            <a:spLocks noGrp="1"/>
          </p:cNvSpPr>
          <p:nvPr>
            <p:ph type="sldNum" sz="quarter" idx="5"/>
          </p:nvPr>
        </p:nvSpPr>
        <p:spPr>
          <a:noFill/>
        </p:spPr>
        <p:txBody>
          <a:bodyPr/>
          <a:lstStyle/>
          <a:p>
            <a:fld id="{37F5247E-CADE-49B7-A900-D4401080D826}" type="slidenum">
              <a:rPr lang="en-US" smtClean="0">
                <a:latin typeface="Arial" pitchFamily="34" charset="0"/>
                <a:ea typeface="ＭＳ Ｐゴシック" pitchFamily="34" charset="-128"/>
              </a:rPr>
              <a:pPr/>
              <a:t>38</a:t>
            </a:fld>
            <a:endParaRPr lang="en-US" dirty="0" smtClean="0">
              <a:latin typeface="Arial" pitchFamily="34" charset="0"/>
              <a:ea typeface="ＭＳ Ｐゴシック"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slide</a:t>
            </a:r>
            <a:r>
              <a:rPr lang="en-US" baseline="0" dirty="0" smtClean="0"/>
              <a:t> shows a screenshot of a form used to conduct surveillance for urinary tract infections in long-term care facilities. </a:t>
            </a:r>
            <a:r>
              <a:rPr lang="en-US" dirty="0" smtClean="0"/>
              <a:t>Our</a:t>
            </a:r>
            <a:r>
              <a:rPr lang="en-US" baseline="0" dirty="0" smtClean="0"/>
              <a:t> </a:t>
            </a:r>
            <a:r>
              <a:rPr lang="en-US" baseline="0" dirty="0" smtClean="0"/>
              <a:t>HAI epidemiologist worked together with the collaborative group to develop </a:t>
            </a:r>
            <a:r>
              <a:rPr lang="en-US" baseline="0" dirty="0" smtClean="0"/>
              <a:t>this </a:t>
            </a:r>
            <a:r>
              <a:rPr lang="en-US" baseline="0" dirty="0" smtClean="0"/>
              <a:t>surveillance form </a:t>
            </a:r>
            <a:r>
              <a:rPr lang="en-US" baseline="0" dirty="0" smtClean="0"/>
              <a:t>that </a:t>
            </a:r>
            <a:r>
              <a:rPr lang="en-US" baseline="0" dirty="0" smtClean="0"/>
              <a:t>participating facilities </a:t>
            </a:r>
            <a:r>
              <a:rPr lang="en-US" baseline="0" dirty="0" smtClean="0"/>
              <a:t>used during </a:t>
            </a:r>
            <a:r>
              <a:rPr lang="en-US" baseline="0" dirty="0" smtClean="0"/>
              <a:t>the project period (August 2011-November 2011) to assess the form’s usefulness and suggest </a:t>
            </a:r>
            <a:r>
              <a:rPr lang="en-US" baseline="0" dirty="0" smtClean="0"/>
              <a:t>changes. </a:t>
            </a:r>
            <a:r>
              <a:rPr lang="en-US" baseline="0" dirty="0" smtClean="0"/>
              <a:t>This form </a:t>
            </a:r>
            <a:r>
              <a:rPr lang="en-US" baseline="0" dirty="0" smtClean="0"/>
              <a:t>is available </a:t>
            </a:r>
            <a:r>
              <a:rPr lang="en-US" baseline="0" dirty="0" smtClean="0"/>
              <a:t>in the UTI prevention toolkit and covers that areas identified in the bullet points of the slide.  </a:t>
            </a:r>
            <a:endParaRPr lang="en-US" dirty="0"/>
          </a:p>
        </p:txBody>
      </p:sp>
      <p:sp>
        <p:nvSpPr>
          <p:cNvPr id="4" name="Slide Number Placeholder 3"/>
          <p:cNvSpPr>
            <a:spLocks noGrp="1"/>
          </p:cNvSpPr>
          <p:nvPr>
            <p:ph type="sldNum" sz="quarter" idx="10"/>
          </p:nvPr>
        </p:nvSpPr>
        <p:spPr/>
        <p:txBody>
          <a:bodyPr/>
          <a:lstStyle/>
          <a:p>
            <a:fld id="{141B4E96-10DE-4E40-A072-A268300A2AA0}" type="slidenum">
              <a:rPr lang="en-US" smtClean="0"/>
              <a:pPr/>
              <a:t>40</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UTI panel presentation held</a:t>
            </a:r>
            <a:r>
              <a:rPr lang="en-US" baseline="0" dirty="0" smtClean="0"/>
              <a:t> November 2, 2011,  was an education opportunity for the collaborative facilities including associated clinicians. Panelists included experts from the Eastern Virginia Medical School (EVMS) in Gerontology and Infectious Diseases and a Clinical Nurse Education in long-term care within our collaborative group addressing issues with UTIs and treatment in the long-term care population.  </a:t>
            </a:r>
            <a:endParaRPr lang="en-US" dirty="0"/>
          </a:p>
        </p:txBody>
      </p:sp>
      <p:sp>
        <p:nvSpPr>
          <p:cNvPr id="4" name="Slide Number Placeholder 3"/>
          <p:cNvSpPr>
            <a:spLocks noGrp="1"/>
          </p:cNvSpPr>
          <p:nvPr>
            <p:ph type="sldNum" sz="quarter" idx="10"/>
          </p:nvPr>
        </p:nvSpPr>
        <p:spPr/>
        <p:txBody>
          <a:bodyPr/>
          <a:lstStyle/>
          <a:p>
            <a:fld id="{141B4E96-10DE-4E40-A072-A268300A2AA0}" type="slidenum">
              <a:rPr lang="en-US" smtClean="0"/>
              <a:pPr/>
              <a:t>41</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a:bodyPr>
          <a:lstStyle/>
          <a:p>
            <a:pPr eaLnBrk="1" fontAlgn="auto" hangingPunct="1">
              <a:spcBef>
                <a:spcPts val="0"/>
              </a:spcBef>
              <a:spcAft>
                <a:spcPts val="0"/>
              </a:spcAft>
              <a:defRPr/>
            </a:pPr>
            <a:endParaRPr lang="en-US" dirty="0"/>
          </a:p>
        </p:txBody>
      </p:sp>
      <p:sp>
        <p:nvSpPr>
          <p:cNvPr id="3379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FF0A212-1AEC-4D28-B764-0068C1123F05}" type="slidenum">
              <a:rPr lang="en-US" smtClean="0"/>
              <a:pPr fontAlgn="base">
                <a:spcBef>
                  <a:spcPct val="0"/>
                </a:spcBef>
                <a:spcAft>
                  <a:spcPct val="0"/>
                </a:spcAft>
                <a:defRPr/>
              </a:pPr>
              <a:t>42</a:t>
            </a:fld>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41B4E96-10DE-4E40-A072-A268300A2AA0}"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Our HAI team</a:t>
            </a:r>
            <a:r>
              <a:rPr lang="en-US" baseline="0" dirty="0" smtClean="0"/>
              <a:t> contact information at the Virginia Department of Health. </a:t>
            </a:r>
            <a:endParaRPr lang="en-US" dirty="0"/>
          </a:p>
        </p:txBody>
      </p:sp>
      <p:sp>
        <p:nvSpPr>
          <p:cNvPr id="4" name="Slide Number Placeholder 3"/>
          <p:cNvSpPr>
            <a:spLocks noGrp="1"/>
          </p:cNvSpPr>
          <p:nvPr>
            <p:ph type="sldNum" sz="quarter" idx="10"/>
          </p:nvPr>
        </p:nvSpPr>
        <p:spPr/>
        <p:txBody>
          <a:bodyPr/>
          <a:lstStyle/>
          <a:p>
            <a:fld id="{141B4E96-10DE-4E40-A072-A268300A2AA0}" type="slidenum">
              <a:rPr lang="en-US" smtClean="0"/>
              <a:pPr/>
              <a:t>43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300" dirty="0" smtClean="0"/>
              <a:t>Hopefully</a:t>
            </a:r>
            <a:r>
              <a:rPr lang="en-US" sz="1300" baseline="0" dirty="0" smtClean="0"/>
              <a:t> many of you were able to attend the Long-term care educational trainings held this summer throughout Virginia.  Trainings were held for nursing homes and assisted-living facilities providing specific instruction on infection prevention issues, updates, and best practices. Each facility attendee received a toolkit notebook (the cover page pictured above) and a DVD of the toolkit contents for the facility to use and customize as necessary. An additional training session was held this fall in Virginia Beach bringing the total of LTC participants trained to approximately 550.</a:t>
            </a:r>
            <a:endParaRPr lang="en-US" sz="1300" dirty="0" smtClean="0"/>
          </a:p>
        </p:txBody>
      </p:sp>
      <p:sp>
        <p:nvSpPr>
          <p:cNvPr id="4" name="Slide Number Placeholder 3"/>
          <p:cNvSpPr>
            <a:spLocks noGrp="1"/>
          </p:cNvSpPr>
          <p:nvPr>
            <p:ph type="sldNum" sz="quarter" idx="10"/>
          </p:nvPr>
        </p:nvSpPr>
        <p:spPr/>
        <p:txBody>
          <a:bodyPr/>
          <a:lstStyle/>
          <a:p>
            <a:fld id="{35DDBD4C-FDFD-4CFF-9A5D-A50B56701536}" type="slidenum">
              <a:rPr lang="en-US" smtClean="0"/>
              <a:pPr/>
              <a:t>4</a:t>
            </a:fld>
            <a:endParaRPr lang="en-US" dirty="0"/>
          </a:p>
        </p:txBody>
      </p:sp>
      <p:sp>
        <p:nvSpPr>
          <p:cNvPr id="5" name="Date Placeholder 4"/>
          <p:cNvSpPr>
            <a:spLocks noGrp="1"/>
          </p:cNvSpPr>
          <p:nvPr>
            <p:ph type="dt" idx="11"/>
          </p:nvPr>
        </p:nvSpPr>
        <p:spPr/>
        <p:txBody>
          <a:bodyPr/>
          <a:lstStyle/>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0" dirty="0" smtClean="0"/>
              <a:t>A quick look at some of the topics covered in the trainings.</a:t>
            </a:r>
            <a:r>
              <a:rPr lang="en-US" b="0" baseline="0" dirty="0" smtClean="0"/>
              <a:t> </a:t>
            </a:r>
            <a:endParaRPr lang="en-US" b="0" dirty="0"/>
          </a:p>
        </p:txBody>
      </p:sp>
      <p:sp>
        <p:nvSpPr>
          <p:cNvPr id="4" name="Date Placeholder 3"/>
          <p:cNvSpPr>
            <a:spLocks noGrp="1"/>
          </p:cNvSpPr>
          <p:nvPr>
            <p:ph type="dt"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35DDBD4C-FDFD-4CFF-9A5D-A50B56701536}"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r>
              <a:rPr kumimoji="0" lang="en-US" sz="4000" kern="1200" dirty="0" smtClean="0">
                <a:solidFill>
                  <a:schemeClr val="accent3">
                    <a:shade val="75000"/>
                  </a:schemeClr>
                </a:solidFill>
                <a:effectLst>
                  <a:outerShdw blurRad="38100" dist="38100" dir="2700000" algn="tl">
                    <a:srgbClr val="C0C0C0"/>
                  </a:outerShdw>
                </a:effectLst>
                <a:latin typeface="+mj-lt"/>
                <a:ea typeface="ＭＳ Ｐゴシック" charset="-128"/>
                <a:cs typeface="+mj-cs"/>
              </a:rPr>
              <a:t>The timing of our training sessions coincided with the</a:t>
            </a:r>
            <a:r>
              <a:rPr kumimoji="0" lang="en-US" sz="4000" kern="1200" baseline="0" dirty="0" smtClean="0">
                <a:solidFill>
                  <a:schemeClr val="accent3">
                    <a:shade val="75000"/>
                  </a:schemeClr>
                </a:solidFill>
                <a:effectLst>
                  <a:outerShdw blurRad="38100" dist="38100" dir="2700000" algn="tl">
                    <a:srgbClr val="C0C0C0"/>
                  </a:outerShdw>
                </a:effectLst>
                <a:latin typeface="+mj-lt"/>
                <a:ea typeface="ＭＳ Ｐゴシック" charset="-128"/>
                <a:cs typeface="+mj-cs"/>
              </a:rPr>
              <a:t> May 2011 publication in the American Journal of Infection Control (AJIC) addressing Infection Control violations in Nursing Homes. The reported study was conducted by The University of Pittsburgh’s Graduate School of Public Health.</a:t>
            </a:r>
            <a:endParaRPr kumimoji="0" lang="en-US" sz="4000" kern="1200" dirty="0" smtClean="0">
              <a:solidFill>
                <a:schemeClr val="accent3">
                  <a:shade val="75000"/>
                </a:schemeClr>
              </a:solidFill>
              <a:effectLst>
                <a:outerShdw blurRad="38100" dist="38100" dir="2700000" algn="tl">
                  <a:srgbClr val="C0C0C0"/>
                </a:outerShdw>
              </a:effectLst>
              <a:latin typeface="+mj-lt"/>
              <a:ea typeface="ＭＳ Ｐゴシック" charset="-128"/>
              <a:cs typeface="+mj-cs"/>
            </a:endParaRPr>
          </a:p>
        </p:txBody>
      </p:sp>
      <p:sp>
        <p:nvSpPr>
          <p:cNvPr id="48132" name="Slide Number Placeholder 3"/>
          <p:cNvSpPr>
            <a:spLocks noGrp="1"/>
          </p:cNvSpPr>
          <p:nvPr>
            <p:ph type="sldNum" sz="quarter" idx="5"/>
          </p:nvPr>
        </p:nvSpPr>
        <p:spPr bwMode="auto">
          <a:noFill/>
          <a:ln>
            <a:miter lim="800000"/>
            <a:headEnd/>
            <a:tailEnd/>
          </a:ln>
        </p:spPr>
        <p:txBody>
          <a:bodyPr/>
          <a:lstStyle/>
          <a:p>
            <a:fld id="{A3176651-F9EC-42DF-938C-C54686B8309C}" type="slidenum">
              <a:rPr lang="en-US" smtClean="0">
                <a:ea typeface="ＭＳ Ｐゴシック" pitchFamily="34" charset="-128"/>
              </a:rPr>
              <a:pPr/>
              <a:t>7</a:t>
            </a:fld>
            <a:endParaRPr lang="en-US" dirty="0" smtClean="0">
              <a:ea typeface="ＭＳ Ｐゴシック"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p:spPr>
      </p:sp>
      <p:sp>
        <p:nvSpPr>
          <p:cNvPr id="5017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ea typeface="ＭＳ Ｐゴシック" pitchFamily="34" charset="-128"/>
              </a:rPr>
              <a:t>A review of the </a:t>
            </a:r>
            <a:r>
              <a:rPr lang="en-US" b="0" dirty="0" smtClean="0">
                <a:ea typeface="ＭＳ Ｐゴシック" pitchFamily="34" charset="-128"/>
              </a:rPr>
              <a:t>2010 F-Tag</a:t>
            </a:r>
            <a:r>
              <a:rPr lang="en-US" b="0" baseline="0" dirty="0" smtClean="0">
                <a:ea typeface="ＭＳ Ｐゴシック" pitchFamily="34" charset="-128"/>
              </a:rPr>
              <a:t> deficiencies </a:t>
            </a:r>
            <a:r>
              <a:rPr lang="en-US" baseline="0" dirty="0" smtClean="0">
                <a:ea typeface="ＭＳ Ｐゴシック" pitchFamily="34" charset="-128"/>
              </a:rPr>
              <a:t>showed F-Tag 441 to be #7 in Virginia and #2 nationally.</a:t>
            </a:r>
            <a:endParaRPr lang="en-US" dirty="0" smtClean="0">
              <a:ea typeface="ＭＳ Ｐゴシック" pitchFamily="34" charset="-128"/>
            </a:endParaRPr>
          </a:p>
        </p:txBody>
      </p:sp>
      <p:sp>
        <p:nvSpPr>
          <p:cNvPr id="50180" name="Slide Number Placeholder 3"/>
          <p:cNvSpPr>
            <a:spLocks noGrp="1"/>
          </p:cNvSpPr>
          <p:nvPr>
            <p:ph type="sldNum" sz="quarter" idx="5"/>
          </p:nvPr>
        </p:nvSpPr>
        <p:spPr bwMode="auto">
          <a:noFill/>
          <a:ln>
            <a:miter lim="800000"/>
            <a:headEnd/>
            <a:tailEnd/>
          </a:ln>
        </p:spPr>
        <p:txBody>
          <a:bodyPr/>
          <a:lstStyle/>
          <a:p>
            <a:fld id="{BF591551-4652-4A3B-A78D-3A8F3E08D80A}" type="slidenum">
              <a:rPr lang="en-US" smtClean="0">
                <a:ea typeface="ＭＳ Ｐゴシック" pitchFamily="34" charset="-128"/>
              </a:rPr>
              <a:pPr/>
              <a:t>8</a:t>
            </a:fld>
            <a:endParaRPr lang="en-US" dirty="0" smtClean="0">
              <a:ea typeface="ＭＳ Ｐゴシック"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ea typeface="ＭＳ Ｐゴシック" pitchFamily="34" charset="-128"/>
            </a:endParaRPr>
          </a:p>
        </p:txBody>
      </p:sp>
      <p:sp>
        <p:nvSpPr>
          <p:cNvPr id="49156" name="Slide Number Placeholder 3"/>
          <p:cNvSpPr>
            <a:spLocks noGrp="1"/>
          </p:cNvSpPr>
          <p:nvPr>
            <p:ph type="sldNum" sz="quarter" idx="5"/>
          </p:nvPr>
        </p:nvSpPr>
        <p:spPr bwMode="auto">
          <a:noFill/>
          <a:ln>
            <a:miter lim="800000"/>
            <a:headEnd/>
            <a:tailEnd/>
          </a:ln>
        </p:spPr>
        <p:txBody>
          <a:bodyPr/>
          <a:lstStyle/>
          <a:p>
            <a:fld id="{7C1047F9-D1E6-437D-818D-3236DF363566}" type="slidenum">
              <a:rPr lang="en-US" smtClean="0">
                <a:ea typeface="ＭＳ Ｐゴシック" pitchFamily="34" charset="-128"/>
              </a:rPr>
              <a:pPr/>
              <a:t>9</a:t>
            </a:fld>
            <a:endParaRPr lang="en-US" dirty="0" smtClean="0">
              <a:ea typeface="ＭＳ Ｐゴシック"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ea typeface="ＭＳ Ｐゴシック" pitchFamily="34" charset="-128"/>
              </a:rPr>
              <a:t>One of</a:t>
            </a:r>
            <a:r>
              <a:rPr lang="en-US" baseline="0" dirty="0" smtClean="0">
                <a:latin typeface="Arial" charset="0"/>
                <a:ea typeface="ＭＳ Ｐゴシック" pitchFamily="34" charset="-128"/>
              </a:rPr>
              <a:t> the most difficult problem that we face in infection prevention results from antimicrobial resistance and the development of multi-drug resistant organisms (MDROs). The CDC has published a document outlining 12 steps to protect long-term care residents. The 4 basic groups of actions are listed in the slide but the full 12 steps are found in the long-term care toolkit notebook  distributed during the summer training sessions.</a:t>
            </a:r>
            <a:endParaRPr lang="en-US" dirty="0" smtClean="0">
              <a:latin typeface="Arial" charset="0"/>
              <a:ea typeface="ＭＳ Ｐゴシック" pitchFamily="34" charset="-128"/>
            </a:endParaRPr>
          </a:p>
        </p:txBody>
      </p:sp>
      <p:sp>
        <p:nvSpPr>
          <p:cNvPr id="63492" name="Slide Number Placeholder 3"/>
          <p:cNvSpPr>
            <a:spLocks noGrp="1"/>
          </p:cNvSpPr>
          <p:nvPr>
            <p:ph type="sldNum" sz="quarter" idx="5"/>
          </p:nvPr>
        </p:nvSpPr>
        <p:spPr bwMode="auto">
          <a:noFill/>
          <a:ln>
            <a:miter lim="800000"/>
            <a:headEnd/>
            <a:tailEnd/>
          </a:ln>
        </p:spPr>
        <p:txBody>
          <a:bodyPr/>
          <a:lstStyle/>
          <a:p>
            <a:fld id="{719C064E-CABA-4D73-98E6-8D8CD9786389}" type="slidenum">
              <a:rPr lang="en-US" smtClean="0">
                <a:latin typeface="Arial" charset="0"/>
                <a:ea typeface="ＭＳ Ｐゴシック" pitchFamily="34" charset="-128"/>
              </a:rPr>
              <a:pPr/>
              <a:t>10</a:t>
            </a:fld>
            <a:endParaRPr lang="en-US" dirty="0" smtClean="0">
              <a:latin typeface="Arial" charset="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377E5414-BC95-4BD8-8ED7-A6C4959FBE49}" type="datetimeFigureOut">
              <a:rPr lang="en-US" smtClean="0"/>
              <a:pPr/>
              <a:t>12/29/2011</a:t>
            </a:fld>
            <a:endParaRPr lang="en-US" dirty="0"/>
          </a:p>
        </p:txBody>
      </p:sp>
      <p:sp>
        <p:nvSpPr>
          <p:cNvPr id="20" name="Footer Placeholder 19"/>
          <p:cNvSpPr>
            <a:spLocks noGrp="1"/>
          </p:cNvSpPr>
          <p:nvPr>
            <p:ph type="ftr" sz="quarter" idx="11"/>
          </p:nvPr>
        </p:nvSpPr>
        <p:spPr/>
        <p:txBody>
          <a:bodyPr/>
          <a:lstStyle>
            <a:extLst/>
          </a:lstStyle>
          <a:p>
            <a:endParaRPr lang="en-US" dirty="0"/>
          </a:p>
        </p:txBody>
      </p:sp>
      <p:sp>
        <p:nvSpPr>
          <p:cNvPr id="10" name="Slide Number Placeholder 9"/>
          <p:cNvSpPr>
            <a:spLocks noGrp="1"/>
          </p:cNvSpPr>
          <p:nvPr>
            <p:ph type="sldNum" sz="quarter" idx="12"/>
          </p:nvPr>
        </p:nvSpPr>
        <p:spPr/>
        <p:txBody>
          <a:bodyPr/>
          <a:lstStyle>
            <a:extLst/>
          </a:lstStyle>
          <a:p>
            <a:fld id="{86774261-F335-41A9-9603-7E3AA928A37A}" type="slidenum">
              <a:rPr lang="en-US" smtClean="0"/>
              <a:pPr/>
              <a:t>‹#›</a:t>
            </a:fld>
            <a:endParaRPr lang="en-US"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77E5414-BC95-4BD8-8ED7-A6C4959FBE49}" type="datetimeFigureOut">
              <a:rPr lang="en-US" smtClean="0"/>
              <a:pPr/>
              <a:t>12/29/2011</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86774261-F335-41A9-9603-7E3AA928A37A}"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77E5414-BC95-4BD8-8ED7-A6C4959FBE49}" type="datetimeFigureOut">
              <a:rPr lang="en-US" smtClean="0"/>
              <a:pPr/>
              <a:t>12/29/2011</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86774261-F335-41A9-9603-7E3AA928A37A}"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77E5414-BC95-4BD8-8ED7-A6C4959FBE49}" type="datetimeFigureOut">
              <a:rPr lang="en-US" smtClean="0"/>
              <a:pPr/>
              <a:t>12/29/2011</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86774261-F335-41A9-9603-7E3AA928A37A}"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377E5414-BC95-4BD8-8ED7-A6C4959FBE49}" type="datetimeFigureOut">
              <a:rPr lang="en-US" smtClean="0"/>
              <a:pPr/>
              <a:t>12/29/2011</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86774261-F335-41A9-9603-7E3AA928A37A}" type="slidenum">
              <a:rPr lang="en-US" smtClean="0"/>
              <a:pPr/>
              <a:t>‹#›</a:t>
            </a:fld>
            <a:endParaRPr lang="en-US"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77E5414-BC95-4BD8-8ED7-A6C4959FBE49}" type="datetimeFigureOut">
              <a:rPr lang="en-US" smtClean="0"/>
              <a:pPr/>
              <a:t>12/29/2011</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86774261-F335-41A9-9603-7E3AA928A37A}"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377E5414-BC95-4BD8-8ED7-A6C4959FBE49}" type="datetimeFigureOut">
              <a:rPr lang="en-US" smtClean="0"/>
              <a:pPr/>
              <a:t>12/29/2011</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86774261-F335-41A9-9603-7E3AA928A37A}"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377E5414-BC95-4BD8-8ED7-A6C4959FBE49}" type="datetimeFigureOut">
              <a:rPr lang="en-US" smtClean="0"/>
              <a:pPr/>
              <a:t>12/29/2011</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86774261-F335-41A9-9603-7E3AA928A37A}"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Date Placeholder 1"/>
          <p:cNvSpPr>
            <a:spLocks noGrp="1"/>
          </p:cNvSpPr>
          <p:nvPr>
            <p:ph type="dt" sz="half" idx="10"/>
          </p:nvPr>
        </p:nvSpPr>
        <p:spPr/>
        <p:txBody>
          <a:bodyPr/>
          <a:lstStyle>
            <a:extLst/>
          </a:lstStyle>
          <a:p>
            <a:fld id="{377E5414-BC95-4BD8-8ED7-A6C4959FBE49}" type="datetimeFigureOut">
              <a:rPr lang="en-US" smtClean="0"/>
              <a:pPr/>
              <a:t>12/29/2011</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86774261-F335-41A9-9603-7E3AA928A37A}" type="slidenum">
              <a:rPr lang="en-US" smtClean="0"/>
              <a:pPr/>
              <a:t>‹#›</a:t>
            </a:fld>
            <a:endParaRPr lang="en-US" dirty="0"/>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77E5414-BC95-4BD8-8ED7-A6C4959FBE49}" type="datetimeFigureOut">
              <a:rPr lang="en-US" smtClean="0"/>
              <a:pPr/>
              <a:t>12/29/2011</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86774261-F335-41A9-9603-7E3AA928A37A}"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377E5414-BC95-4BD8-8ED7-A6C4959FBE49}" type="datetimeFigureOut">
              <a:rPr lang="en-US" smtClean="0"/>
              <a:pPr/>
              <a:t>12/29/2011</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86774261-F335-41A9-9603-7E3AA928A37A}" type="slidenum">
              <a:rPr lang="en-US" smtClean="0"/>
              <a:pPr/>
              <a:t>‹#›</a:t>
            </a:fld>
            <a:endParaRPr lang="en-US" dirty="0"/>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dirty="0"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377E5414-BC95-4BD8-8ED7-A6C4959FBE49}" type="datetimeFigureOut">
              <a:rPr lang="en-US" smtClean="0"/>
              <a:pPr/>
              <a:t>12/29/2011</a:t>
            </a:fld>
            <a:endParaRPr lang="en-US" dirty="0"/>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dirty="0"/>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86774261-F335-41A9-9603-7E3AA928A37A}" type="slidenum">
              <a:rPr lang="en-US" smtClean="0"/>
              <a:pPr/>
              <a:t>‹#›</a:t>
            </a:fld>
            <a:endParaRPr lang="en-US" dirty="0"/>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4357" r:id="rId1"/>
    <p:sldLayoutId id="2147484358" r:id="rId2"/>
    <p:sldLayoutId id="2147484359" r:id="rId3"/>
    <p:sldLayoutId id="2147484360" r:id="rId4"/>
    <p:sldLayoutId id="2147484361" r:id="rId5"/>
    <p:sldLayoutId id="2147484362" r:id="rId6"/>
    <p:sldLayoutId id="2147484363" r:id="rId7"/>
    <p:sldLayoutId id="2147484364" r:id="rId8"/>
    <p:sldLayoutId id="2147484365" r:id="rId9"/>
    <p:sldLayoutId id="2147484366" r:id="rId10"/>
    <p:sldLayoutId id="214748436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chart" Target="../charts/chart2.xml"/><Relationship Id="rId4" Type="http://schemas.openxmlformats.org/officeDocument/2006/relationships/chart" Target="../charts/chart1.xml"/></Relationships>
</file>

<file path=ppt/slides/_rels/slide2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7800" y="990600"/>
            <a:ext cx="7162800" cy="2209800"/>
          </a:xfrm>
        </p:spPr>
        <p:txBody>
          <a:bodyPr>
            <a:noAutofit/>
          </a:bodyPr>
          <a:lstStyle/>
          <a:p>
            <a:pPr algn="ctr"/>
            <a:r>
              <a:rPr lang="en-US" sz="4400" dirty="0" smtClean="0">
                <a:latin typeface="+mn-lt"/>
              </a:rPr>
              <a:t>Long-Term Care: </a:t>
            </a:r>
            <a:br>
              <a:rPr lang="en-US" sz="4400" dirty="0" smtClean="0">
                <a:latin typeface="+mn-lt"/>
              </a:rPr>
            </a:br>
            <a:r>
              <a:rPr lang="en-US" sz="4400" dirty="0" smtClean="0">
                <a:latin typeface="+mn-lt"/>
              </a:rPr>
              <a:t>Infection Prevention Updates and Best Practices </a:t>
            </a:r>
            <a:r>
              <a:rPr lang="en-US" sz="3600" dirty="0" smtClean="0">
                <a:latin typeface="Cambria" pitchFamily="18" charset="0"/>
              </a:rPr>
              <a:t/>
            </a:r>
            <a:br>
              <a:rPr lang="en-US" sz="3600" dirty="0" smtClean="0">
                <a:latin typeface="Cambria" pitchFamily="18" charset="0"/>
              </a:rPr>
            </a:br>
            <a:endParaRPr lang="en-US" sz="3600" dirty="0">
              <a:latin typeface="Cambria" pitchFamily="18" charset="0"/>
            </a:endParaRPr>
          </a:p>
        </p:txBody>
      </p:sp>
      <p:sp>
        <p:nvSpPr>
          <p:cNvPr id="3" name="Subtitle 2"/>
          <p:cNvSpPr>
            <a:spLocks noGrp="1"/>
          </p:cNvSpPr>
          <p:nvPr>
            <p:ph type="subTitle" idx="1"/>
          </p:nvPr>
        </p:nvSpPr>
        <p:spPr>
          <a:xfrm>
            <a:off x="1295400" y="3276600"/>
            <a:ext cx="7239000" cy="2438400"/>
          </a:xfrm>
        </p:spPr>
        <p:txBody>
          <a:bodyPr>
            <a:normAutofit fontScale="92500" lnSpcReduction="20000"/>
          </a:bodyPr>
          <a:lstStyle/>
          <a:p>
            <a:pPr algn="ctr"/>
            <a:r>
              <a:rPr lang="en-US" sz="2400" dirty="0" smtClean="0"/>
              <a:t>Carol Jamerson, RN, BSN, CIC</a:t>
            </a:r>
          </a:p>
          <a:p>
            <a:pPr algn="ctr"/>
            <a:r>
              <a:rPr lang="en-US" sz="2400" dirty="0" smtClean="0"/>
              <a:t>Nurse Epidemiologist</a:t>
            </a:r>
          </a:p>
          <a:p>
            <a:pPr algn="ctr"/>
            <a:r>
              <a:rPr lang="en-US" sz="2400" dirty="0" smtClean="0"/>
              <a:t>Virginia Department of Health</a:t>
            </a:r>
          </a:p>
          <a:p>
            <a:pPr algn="ctr"/>
            <a:endParaRPr lang="en-US" sz="2400" dirty="0" smtClean="0"/>
          </a:p>
          <a:p>
            <a:pPr algn="ctr"/>
            <a:r>
              <a:rPr lang="en-US" sz="2400" dirty="0" smtClean="0">
                <a:solidFill>
                  <a:schemeClr val="tx1"/>
                </a:solidFill>
              </a:rPr>
              <a:t>Dottie Torrey, RN</a:t>
            </a:r>
          </a:p>
          <a:p>
            <a:pPr algn="ctr"/>
            <a:r>
              <a:rPr lang="en-US" sz="2400" dirty="0" smtClean="0">
                <a:solidFill>
                  <a:schemeClr val="tx1"/>
                </a:solidFill>
              </a:rPr>
              <a:t>Regional Nurse Consultant</a:t>
            </a:r>
          </a:p>
          <a:p>
            <a:pPr algn="ctr"/>
            <a:r>
              <a:rPr lang="en-US" sz="2400" dirty="0" smtClean="0">
                <a:solidFill>
                  <a:schemeClr val="tx1"/>
                </a:solidFill>
              </a:rPr>
              <a:t>American Healthcare</a:t>
            </a:r>
          </a:p>
          <a:p>
            <a:endParaRPr lang="en-US" sz="2000" dirty="0" smtClean="0">
              <a:solidFill>
                <a:schemeClr val="tx1"/>
              </a:solidFill>
              <a:latin typeface="Cambria" pitchFamily="18" charset="0"/>
            </a:endParaRPr>
          </a:p>
        </p:txBody>
      </p:sp>
      <p:pic>
        <p:nvPicPr>
          <p:cNvPr id="4" name="Picture 4" descr="C:\Documents and Settings\ifl23441\Desktop\lib\Images\VDHlogo.jpg"/>
          <p:cNvPicPr>
            <a:picLocks noChangeAspect="1" noChangeArrowheads="1"/>
          </p:cNvPicPr>
          <p:nvPr/>
        </p:nvPicPr>
        <p:blipFill>
          <a:blip r:embed="rId3" cstate="print"/>
          <a:srcRect/>
          <a:stretch>
            <a:fillRect/>
          </a:stretch>
        </p:blipFill>
        <p:spPr bwMode="auto">
          <a:xfrm>
            <a:off x="6096000" y="5867400"/>
            <a:ext cx="2347913" cy="63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1295400" y="381000"/>
            <a:ext cx="7315200" cy="762000"/>
          </a:xfrm>
        </p:spPr>
        <p:txBody>
          <a:bodyPr wrap="square" numCol="1" anchorCtr="0" compatLnSpc="1">
            <a:prstTxWarp prst="textNoShape">
              <a:avLst/>
            </a:prstTxWarp>
            <a:noAutofit/>
          </a:bodyPr>
          <a:lstStyle/>
          <a:p>
            <a:pPr eaLnBrk="1" hangingPunct="1">
              <a:defRPr/>
            </a:pPr>
            <a:r>
              <a:rPr lang="en-US" sz="4000" dirty="0" smtClean="0">
                <a:effectLst>
                  <a:outerShdw blurRad="38100" dist="38100" dir="2700000" algn="tl">
                    <a:srgbClr val="C0C0C0"/>
                  </a:outerShdw>
                </a:effectLst>
                <a:ea typeface="ＭＳ Ｐゴシック" charset="-128"/>
              </a:rPr>
              <a:t>CDC 12 Steps to Protect LTC Residents</a:t>
            </a:r>
          </a:p>
        </p:txBody>
      </p:sp>
      <p:sp>
        <p:nvSpPr>
          <p:cNvPr id="7171" name="Rectangle 3"/>
          <p:cNvSpPr>
            <a:spLocks noGrp="1" noChangeArrowheads="1"/>
          </p:cNvSpPr>
          <p:nvPr>
            <p:ph idx="1"/>
          </p:nvPr>
        </p:nvSpPr>
        <p:spPr>
          <a:xfrm>
            <a:off x="1143000" y="1600200"/>
            <a:ext cx="7543800" cy="4343400"/>
          </a:xfrm>
        </p:spPr>
        <p:txBody>
          <a:bodyPr>
            <a:normAutofit lnSpcReduction="10000"/>
          </a:bodyPr>
          <a:lstStyle/>
          <a:p>
            <a:pPr marL="395288" indent="-285750" eaLnBrk="1" hangingPunct="1">
              <a:buFont typeface="Arial" pitchFamily="34" charset="0"/>
              <a:buChar char="•"/>
              <a:defRPr/>
            </a:pPr>
            <a:r>
              <a:rPr lang="en-US" dirty="0" smtClean="0">
                <a:ea typeface="ＭＳ Ｐゴシック" pitchFamily="34" charset="-128"/>
              </a:rPr>
              <a:t>The CDC advocates that 4 basic groups of actions should be taken to prevent antimicrobial resistance in long-term care:</a:t>
            </a:r>
          </a:p>
          <a:p>
            <a:pPr lvl="1" eaLnBrk="1" hangingPunct="1">
              <a:defRPr/>
            </a:pPr>
            <a:r>
              <a:rPr lang="en-US" sz="2000" dirty="0" smtClean="0">
                <a:ea typeface="ＭＳ Ｐゴシック" pitchFamily="34" charset="-128"/>
              </a:rPr>
              <a:t>Prevent infection</a:t>
            </a:r>
          </a:p>
          <a:p>
            <a:pPr lvl="1" eaLnBrk="1" hangingPunct="1">
              <a:defRPr/>
            </a:pPr>
            <a:r>
              <a:rPr lang="en-US" sz="2000" dirty="0" smtClean="0">
                <a:ea typeface="ＭＳ Ｐゴシック" pitchFamily="34" charset="-128"/>
              </a:rPr>
              <a:t>Diagnose and treat infection effectively</a:t>
            </a:r>
          </a:p>
          <a:p>
            <a:pPr lvl="1" eaLnBrk="1" hangingPunct="1">
              <a:defRPr/>
            </a:pPr>
            <a:r>
              <a:rPr lang="en-US" sz="2000" dirty="0" smtClean="0">
                <a:ea typeface="ＭＳ Ｐゴシック" pitchFamily="34" charset="-128"/>
              </a:rPr>
              <a:t>Use antimicrobials wisely</a:t>
            </a:r>
          </a:p>
          <a:p>
            <a:pPr lvl="1" eaLnBrk="1" hangingPunct="1">
              <a:defRPr/>
            </a:pPr>
            <a:r>
              <a:rPr lang="en-US" sz="2000" dirty="0" smtClean="0">
                <a:ea typeface="ＭＳ Ｐゴシック" pitchFamily="34" charset="-128"/>
              </a:rPr>
              <a:t>Prevent transmission</a:t>
            </a:r>
          </a:p>
          <a:p>
            <a:pPr lvl="1" eaLnBrk="1" hangingPunct="1">
              <a:buFont typeface="Georgia" pitchFamily="18" charset="0"/>
              <a:buNone/>
              <a:defRPr/>
            </a:pPr>
            <a:endParaRPr lang="en-US" sz="2400" dirty="0" smtClean="0">
              <a:ea typeface="ＭＳ Ｐゴシック" pitchFamily="34" charset="-128"/>
            </a:endParaRPr>
          </a:p>
          <a:p>
            <a:pPr eaLnBrk="1" hangingPunct="1">
              <a:buFont typeface="Arial" pitchFamily="34" charset="0"/>
              <a:buChar char="•"/>
              <a:defRPr/>
            </a:pPr>
            <a:r>
              <a:rPr lang="en-US" dirty="0" smtClean="0">
                <a:ea typeface="ＭＳ Ｐゴシック" pitchFamily="34" charset="-128"/>
              </a:rPr>
              <a:t>Most steps applicable to other healthcare settings as well</a:t>
            </a:r>
          </a:p>
          <a:p>
            <a:pPr eaLnBrk="1" hangingPunct="1">
              <a:buNone/>
              <a:defRPr/>
            </a:pPr>
            <a:endParaRPr lang="en-US" dirty="0" smtClean="0">
              <a:latin typeface="Cambria" pitchFamily="18" charset="0"/>
              <a:ea typeface="ＭＳ Ｐゴシック" pitchFamily="34" charset="-128"/>
            </a:endParaRPr>
          </a:p>
        </p:txBody>
      </p:sp>
      <p:sp>
        <p:nvSpPr>
          <p:cNvPr id="27652" name="TextBox 3"/>
          <p:cNvSpPr txBox="1">
            <a:spLocks noChangeArrowheads="1"/>
          </p:cNvSpPr>
          <p:nvPr/>
        </p:nvSpPr>
        <p:spPr bwMode="auto">
          <a:xfrm>
            <a:off x="7391400" y="6172200"/>
            <a:ext cx="1219200" cy="276225"/>
          </a:xfrm>
          <a:prstGeom prst="rect">
            <a:avLst/>
          </a:prstGeom>
          <a:noFill/>
          <a:ln w="9525">
            <a:noFill/>
            <a:miter lim="800000"/>
            <a:headEnd/>
            <a:tailEnd/>
          </a:ln>
        </p:spPr>
        <p:txBody>
          <a:bodyPr>
            <a:spAutoFit/>
          </a:bodyPr>
          <a:lstStyle/>
          <a:p>
            <a:pPr marL="228600" indent="-228600" eaLnBrk="0" hangingPunct="0">
              <a:defRPr/>
            </a:pPr>
            <a:r>
              <a:rPr lang="en-US" sz="1200" dirty="0">
                <a:latin typeface="+mn-lt"/>
              </a:rPr>
              <a:t>CDC 12 Steps</a:t>
            </a:r>
          </a:p>
        </p:txBody>
      </p:sp>
      <p:pic>
        <p:nvPicPr>
          <p:cNvPr id="27653" name="Picture 40" descr="C:\Documents and Settings\ifl23441\Local Settings\Temporary Internet Files\Content.IE5\9UVAVLZX\MC900431613[1].png"/>
          <p:cNvPicPr>
            <a:picLocks noChangeAspect="1" noChangeArrowheads="1"/>
          </p:cNvPicPr>
          <p:nvPr/>
        </p:nvPicPr>
        <p:blipFill>
          <a:blip r:embed="rId3" cstate="print"/>
          <a:srcRect/>
          <a:stretch>
            <a:fillRect/>
          </a:stretch>
        </p:blipFill>
        <p:spPr bwMode="auto">
          <a:xfrm>
            <a:off x="8458200" y="5943600"/>
            <a:ext cx="685800" cy="685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7171">
                                            <p:txEl>
                                              <p:pRg st="1" end="1"/>
                                            </p:txEl>
                                          </p:spTgt>
                                        </p:tgtEl>
                                        <p:attrNameLst>
                                          <p:attrName>style.visibility</p:attrName>
                                        </p:attrNameLst>
                                      </p:cBhvr>
                                      <p:to>
                                        <p:strVal val="visible"/>
                                      </p:to>
                                    </p:set>
                                    <p:animEffect transition="in" filter="wipe(left)">
                                      <p:cBhvr>
                                        <p:cTn id="7" dur="500"/>
                                        <p:tgtEl>
                                          <p:spTgt spid="7171">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7171">
                                            <p:txEl>
                                              <p:pRg st="2" end="2"/>
                                            </p:txEl>
                                          </p:spTgt>
                                        </p:tgtEl>
                                        <p:attrNameLst>
                                          <p:attrName>style.visibility</p:attrName>
                                        </p:attrNameLst>
                                      </p:cBhvr>
                                      <p:to>
                                        <p:strVal val="visible"/>
                                      </p:to>
                                    </p:set>
                                    <p:animEffect transition="in" filter="wipe(left)">
                                      <p:cBhvr>
                                        <p:cTn id="12" dur="500"/>
                                        <p:tgtEl>
                                          <p:spTgt spid="7171">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7171">
                                            <p:txEl>
                                              <p:pRg st="3" end="3"/>
                                            </p:txEl>
                                          </p:spTgt>
                                        </p:tgtEl>
                                        <p:attrNameLst>
                                          <p:attrName>style.visibility</p:attrName>
                                        </p:attrNameLst>
                                      </p:cBhvr>
                                      <p:to>
                                        <p:strVal val="visible"/>
                                      </p:to>
                                    </p:set>
                                    <p:animEffect transition="in" filter="wipe(left)">
                                      <p:cBhvr>
                                        <p:cTn id="17" dur="500"/>
                                        <p:tgtEl>
                                          <p:spTgt spid="7171">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7171">
                                            <p:txEl>
                                              <p:pRg st="4" end="4"/>
                                            </p:txEl>
                                          </p:spTgt>
                                        </p:tgtEl>
                                        <p:attrNameLst>
                                          <p:attrName>style.visibility</p:attrName>
                                        </p:attrNameLst>
                                      </p:cBhvr>
                                      <p:to>
                                        <p:strVal val="visible"/>
                                      </p:to>
                                    </p:set>
                                    <p:animEffect transition="in" filter="wipe(left)">
                                      <p:cBhvr>
                                        <p:cTn id="22" dur="500"/>
                                        <p:tgtEl>
                                          <p:spTgt spid="7171">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7171">
                                            <p:txEl>
                                              <p:pRg st="6" end="6"/>
                                            </p:txEl>
                                          </p:spTgt>
                                        </p:tgtEl>
                                        <p:attrNameLst>
                                          <p:attrName>style.visibility</p:attrName>
                                        </p:attrNameLst>
                                      </p:cBhvr>
                                      <p:to>
                                        <p:strVal val="visible"/>
                                      </p:to>
                                    </p:set>
                                    <p:animEffect transition="in" filter="wipe(left)">
                                      <p:cBhvr>
                                        <p:cTn id="27" dur="500"/>
                                        <p:tgtEl>
                                          <p:spTgt spid="717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1" y="381000"/>
            <a:ext cx="7543800" cy="838200"/>
          </a:xfrm>
        </p:spPr>
        <p:txBody>
          <a:bodyPr wrap="square" numCol="1" anchorCtr="0" compatLnSpc="1">
            <a:prstTxWarp prst="textNoShape">
              <a:avLst/>
            </a:prstTxWarp>
            <a:noAutofit/>
          </a:bodyPr>
          <a:lstStyle/>
          <a:p>
            <a:pPr>
              <a:defRPr/>
            </a:pPr>
            <a:r>
              <a:rPr lang="en-US" sz="4000" dirty="0" smtClean="0">
                <a:effectLst>
                  <a:outerShdw blurRad="38100" dist="38100" dir="2700000" algn="tl">
                    <a:srgbClr val="C0C0C0"/>
                  </a:outerShdw>
                </a:effectLst>
                <a:ea typeface="ＭＳ Ｐゴシック" charset="-128"/>
              </a:rPr>
              <a:t>A Little History About Antibiotic Use…</a:t>
            </a:r>
          </a:p>
        </p:txBody>
      </p:sp>
      <p:sp>
        <p:nvSpPr>
          <p:cNvPr id="15363" name="Content Placeholder 2"/>
          <p:cNvSpPr>
            <a:spLocks noGrp="1"/>
          </p:cNvSpPr>
          <p:nvPr>
            <p:ph idx="1"/>
          </p:nvPr>
        </p:nvSpPr>
        <p:spPr>
          <a:xfrm>
            <a:off x="1219200" y="1600200"/>
            <a:ext cx="7924800" cy="4827588"/>
          </a:xfrm>
        </p:spPr>
        <p:txBody>
          <a:bodyPr>
            <a:normAutofit lnSpcReduction="10000"/>
          </a:bodyPr>
          <a:lstStyle/>
          <a:p>
            <a:pPr>
              <a:buFont typeface="Arial" charset="0"/>
              <a:buNone/>
            </a:pPr>
            <a:r>
              <a:rPr lang="en-US" sz="2000" dirty="0" smtClean="0">
                <a:solidFill>
                  <a:srgbClr val="0070C0"/>
                </a:solidFill>
                <a:ea typeface="ＭＳ Ｐゴシック" pitchFamily="34" charset="-128"/>
              </a:rPr>
              <a:t>2000 B.C.</a:t>
            </a:r>
          </a:p>
          <a:p>
            <a:pPr>
              <a:buFont typeface="Wingdings" pitchFamily="2" charset="2"/>
              <a:buChar char="v"/>
            </a:pPr>
            <a:r>
              <a:rPr lang="ja-JP" altLang="en-US" sz="2000" smtClean="0">
                <a:ea typeface="ＭＳ Ｐゴシック" pitchFamily="34" charset="-128"/>
              </a:rPr>
              <a:t>“</a:t>
            </a:r>
            <a:r>
              <a:rPr lang="en-US" altLang="ja-JP" sz="2000" dirty="0" smtClean="0">
                <a:ea typeface="ＭＳ Ｐゴシック" pitchFamily="34" charset="-128"/>
              </a:rPr>
              <a:t>Here, eat this root.</a:t>
            </a:r>
            <a:r>
              <a:rPr lang="ja-JP" altLang="en-US" sz="2000" smtClean="0">
                <a:ea typeface="ＭＳ Ｐゴシック" pitchFamily="34" charset="-128"/>
              </a:rPr>
              <a:t>”</a:t>
            </a:r>
            <a:endParaRPr lang="en-US" altLang="ja-JP" sz="2000" dirty="0" smtClean="0">
              <a:ea typeface="ＭＳ Ｐゴシック" pitchFamily="34" charset="-128"/>
            </a:endParaRPr>
          </a:p>
          <a:p>
            <a:pPr>
              <a:buFont typeface="Arial" charset="0"/>
              <a:buNone/>
            </a:pPr>
            <a:r>
              <a:rPr lang="en-US" sz="2000" dirty="0" smtClean="0">
                <a:solidFill>
                  <a:srgbClr val="0070C0"/>
                </a:solidFill>
                <a:ea typeface="ＭＳ Ｐゴシック" pitchFamily="34" charset="-128"/>
              </a:rPr>
              <a:t>1000 A.D.</a:t>
            </a:r>
          </a:p>
          <a:p>
            <a:pPr>
              <a:buFont typeface="Wingdings" pitchFamily="2" charset="2"/>
              <a:buChar char="v"/>
            </a:pPr>
            <a:r>
              <a:rPr lang="ja-JP" altLang="en-US" sz="2000" smtClean="0">
                <a:ea typeface="ＭＳ Ｐゴシック" pitchFamily="34" charset="-128"/>
              </a:rPr>
              <a:t>“</a:t>
            </a:r>
            <a:r>
              <a:rPr lang="en-US" altLang="ja-JP" sz="2000" dirty="0" smtClean="0">
                <a:ea typeface="ＭＳ Ｐゴシック" pitchFamily="34" charset="-128"/>
              </a:rPr>
              <a:t>That root is heathen. Here, say this prayer.</a:t>
            </a:r>
            <a:r>
              <a:rPr lang="ja-JP" altLang="en-US" sz="2000" smtClean="0">
                <a:ea typeface="ＭＳ Ｐゴシック" pitchFamily="34" charset="-128"/>
              </a:rPr>
              <a:t>”</a:t>
            </a:r>
            <a:endParaRPr lang="en-US" altLang="ja-JP" sz="2000" dirty="0" smtClean="0">
              <a:ea typeface="ＭＳ Ｐゴシック" pitchFamily="34" charset="-128"/>
            </a:endParaRPr>
          </a:p>
          <a:p>
            <a:pPr>
              <a:buFont typeface="Arial" charset="0"/>
              <a:buNone/>
            </a:pPr>
            <a:r>
              <a:rPr lang="en-US" sz="2000" dirty="0" smtClean="0">
                <a:solidFill>
                  <a:srgbClr val="0070C0"/>
                </a:solidFill>
                <a:ea typeface="ＭＳ Ｐゴシック" pitchFamily="34" charset="-128"/>
              </a:rPr>
              <a:t>1850 A.D.</a:t>
            </a:r>
          </a:p>
          <a:p>
            <a:pPr>
              <a:buFont typeface="Wingdings" pitchFamily="2" charset="2"/>
              <a:buChar char="v"/>
            </a:pPr>
            <a:r>
              <a:rPr lang="ja-JP" altLang="en-US" sz="2000" smtClean="0">
                <a:ea typeface="ＭＳ Ｐゴシック" pitchFamily="34" charset="-128"/>
              </a:rPr>
              <a:t>“</a:t>
            </a:r>
            <a:r>
              <a:rPr lang="en-US" altLang="ja-JP" sz="2000" dirty="0" smtClean="0">
                <a:ea typeface="ＭＳ Ｐゴシック" pitchFamily="34" charset="-128"/>
              </a:rPr>
              <a:t>That prayer is superstition. Here, drink this potion.</a:t>
            </a:r>
            <a:r>
              <a:rPr lang="ja-JP" altLang="en-US" sz="2000" smtClean="0">
                <a:ea typeface="ＭＳ Ｐゴシック" pitchFamily="34" charset="-128"/>
              </a:rPr>
              <a:t>”</a:t>
            </a:r>
            <a:endParaRPr lang="en-US" altLang="ja-JP" sz="2000" dirty="0" smtClean="0">
              <a:ea typeface="ＭＳ Ｐゴシック" pitchFamily="34" charset="-128"/>
            </a:endParaRPr>
          </a:p>
          <a:p>
            <a:pPr>
              <a:buFont typeface="Arial" charset="0"/>
              <a:buNone/>
            </a:pPr>
            <a:r>
              <a:rPr lang="en-US" sz="2000" dirty="0" smtClean="0">
                <a:solidFill>
                  <a:srgbClr val="0070C0"/>
                </a:solidFill>
                <a:ea typeface="ＭＳ Ｐゴシック" pitchFamily="34" charset="-128"/>
              </a:rPr>
              <a:t>1940 A.D.</a:t>
            </a:r>
          </a:p>
          <a:p>
            <a:pPr>
              <a:buFont typeface="Wingdings" pitchFamily="2" charset="2"/>
              <a:buChar char="v"/>
            </a:pPr>
            <a:r>
              <a:rPr lang="ja-JP" altLang="en-US" sz="2000" smtClean="0">
                <a:ea typeface="ＭＳ Ｐゴシック" pitchFamily="34" charset="-128"/>
              </a:rPr>
              <a:t>“</a:t>
            </a:r>
            <a:r>
              <a:rPr lang="en-US" altLang="ja-JP" sz="2000" dirty="0" smtClean="0">
                <a:ea typeface="ＭＳ Ｐゴシック" pitchFamily="34" charset="-128"/>
              </a:rPr>
              <a:t>That potion is snake oil. Here, take this penicillin; it’s a miracle drug.</a:t>
            </a:r>
            <a:r>
              <a:rPr lang="ja-JP" altLang="en-US" sz="2000" smtClean="0">
                <a:ea typeface="ＭＳ Ｐゴシック" pitchFamily="34" charset="-128"/>
              </a:rPr>
              <a:t>”</a:t>
            </a:r>
            <a:endParaRPr lang="en-US" altLang="ja-JP" sz="2000" dirty="0" smtClean="0">
              <a:ea typeface="ＭＳ Ｐゴシック" pitchFamily="34" charset="-128"/>
            </a:endParaRPr>
          </a:p>
          <a:p>
            <a:pPr>
              <a:buFont typeface="Arial" charset="0"/>
              <a:buNone/>
            </a:pPr>
            <a:r>
              <a:rPr lang="en-US" sz="2000" dirty="0" smtClean="0">
                <a:solidFill>
                  <a:srgbClr val="0070C0"/>
                </a:solidFill>
                <a:ea typeface="ＭＳ Ｐゴシック" pitchFamily="34" charset="-128"/>
              </a:rPr>
              <a:t>1985 A.D.</a:t>
            </a:r>
          </a:p>
          <a:p>
            <a:pPr>
              <a:buFont typeface="Wingdings" pitchFamily="2" charset="2"/>
              <a:buChar char="v"/>
            </a:pPr>
            <a:r>
              <a:rPr lang="ja-JP" altLang="en-US" sz="2000" smtClean="0">
                <a:ea typeface="ＭＳ Ｐゴシック" pitchFamily="34" charset="-128"/>
              </a:rPr>
              <a:t>“</a:t>
            </a:r>
            <a:r>
              <a:rPr lang="en-US" altLang="ja-JP" sz="2000" dirty="0" smtClean="0">
                <a:ea typeface="ＭＳ Ｐゴシック" pitchFamily="34" charset="-128"/>
              </a:rPr>
              <a:t>Penicillin is worthless. Here, take this new antibiotic; it’s bigger and better.</a:t>
            </a:r>
            <a:r>
              <a:rPr lang="ja-JP" altLang="en-US" sz="2000" smtClean="0">
                <a:ea typeface="ＭＳ Ｐゴシック" pitchFamily="34" charset="-128"/>
              </a:rPr>
              <a:t>”</a:t>
            </a:r>
            <a:endParaRPr lang="en-US" altLang="ja-JP" sz="2000" dirty="0" smtClean="0">
              <a:ea typeface="ＭＳ Ｐゴシック" pitchFamily="34" charset="-128"/>
            </a:endParaRPr>
          </a:p>
          <a:p>
            <a:pPr>
              <a:buFont typeface="Arial" charset="0"/>
              <a:buNone/>
            </a:pPr>
            <a:r>
              <a:rPr lang="en-US" sz="2000" dirty="0" smtClean="0">
                <a:solidFill>
                  <a:srgbClr val="0070C0"/>
                </a:solidFill>
                <a:ea typeface="ＭＳ Ｐゴシック" pitchFamily="34" charset="-128"/>
              </a:rPr>
              <a:t>2011 A.D.</a:t>
            </a:r>
          </a:p>
          <a:p>
            <a:pPr>
              <a:buFont typeface="Wingdings" pitchFamily="2" charset="2"/>
              <a:buChar char="v"/>
            </a:pPr>
            <a:r>
              <a:rPr lang="ja-JP" altLang="en-US" sz="2000" smtClean="0">
                <a:ea typeface="ＭＳ Ｐゴシック" pitchFamily="34" charset="-128"/>
              </a:rPr>
              <a:t>“</a:t>
            </a:r>
            <a:r>
              <a:rPr lang="en-US" altLang="ja-JP" sz="2000" dirty="0" smtClean="0">
                <a:ea typeface="ＭＳ Ｐゴシック" pitchFamily="34" charset="-128"/>
              </a:rPr>
              <a:t>Those antibiotics don’t work anymore. Here, eat this root.</a:t>
            </a:r>
            <a:r>
              <a:rPr lang="ja-JP" altLang="en-US" sz="2000" smtClean="0">
                <a:ea typeface="ＭＳ Ｐゴシック" pitchFamily="34" charset="-128"/>
              </a:rPr>
              <a:t>”</a:t>
            </a:r>
            <a:endParaRPr lang="en-US" altLang="ja-JP" sz="2000" dirty="0" smtClean="0">
              <a:ea typeface="ＭＳ Ｐゴシック" pitchFamily="34" charset="-128"/>
            </a:endParaRPr>
          </a:p>
          <a:p>
            <a:pPr>
              <a:buFont typeface="Arial" charset="0"/>
              <a:buNone/>
            </a:pPr>
            <a:endParaRPr lang="en-US" sz="1800" dirty="0" smtClean="0">
              <a:ea typeface="ＭＳ Ｐゴシック" pitchFamily="34" charset="-128"/>
            </a:endParaRPr>
          </a:p>
          <a:p>
            <a:pPr>
              <a:buFont typeface="Arial" charset="0"/>
              <a:buNone/>
            </a:pPr>
            <a:endParaRPr lang="en-US" sz="2000" dirty="0" smtClean="0">
              <a:ea typeface="ＭＳ Ｐゴシック" pitchFamily="34" charset="-128"/>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7790688" cy="1143000"/>
          </a:xfrm>
        </p:spPr>
        <p:txBody>
          <a:bodyPr>
            <a:noAutofit/>
          </a:bodyPr>
          <a:lstStyle/>
          <a:p>
            <a:r>
              <a:rPr lang="en-US" sz="4000" dirty="0" smtClean="0">
                <a:latin typeface="+mn-lt"/>
              </a:rPr>
              <a:t>Multidrug Resistant Organisms (MDROs)</a:t>
            </a:r>
            <a:endParaRPr lang="en-US" sz="4000" dirty="0">
              <a:latin typeface="+mn-lt"/>
            </a:endParaRPr>
          </a:p>
        </p:txBody>
      </p:sp>
      <p:sp>
        <p:nvSpPr>
          <p:cNvPr id="3" name="Content Placeholder 2"/>
          <p:cNvSpPr>
            <a:spLocks noGrp="1"/>
          </p:cNvSpPr>
          <p:nvPr>
            <p:ph idx="1"/>
          </p:nvPr>
        </p:nvSpPr>
        <p:spPr>
          <a:xfrm>
            <a:off x="1143000" y="1676400"/>
            <a:ext cx="7790688" cy="4876800"/>
          </a:xfrm>
        </p:spPr>
        <p:txBody>
          <a:bodyPr>
            <a:normAutofit/>
          </a:bodyPr>
          <a:lstStyle/>
          <a:p>
            <a:pPr marL="365125" indent="-365125" algn="ctr">
              <a:buNone/>
            </a:pPr>
            <a:r>
              <a:rPr lang="en-US" sz="2400" dirty="0" smtClean="0"/>
              <a:t>The Alphabet Soup! </a:t>
            </a:r>
          </a:p>
          <a:p>
            <a:pPr marL="365125" indent="-365125">
              <a:buNone/>
            </a:pPr>
            <a:r>
              <a:rPr lang="en-US" sz="2400" dirty="0" smtClean="0"/>
              <a:t>Ingredients:</a:t>
            </a:r>
          </a:p>
          <a:p>
            <a:pPr marL="0" indent="0">
              <a:buNone/>
            </a:pPr>
            <a:r>
              <a:rPr lang="en-US" sz="2400" i="1" dirty="0" smtClean="0"/>
              <a:t>MRSA;  VRE</a:t>
            </a:r>
            <a:r>
              <a:rPr lang="en-US" sz="2400" dirty="0" smtClean="0"/>
              <a:t>; Multidrug Resistant Gram-Negative Rods (MDR- GNR) includes various organisms such as </a:t>
            </a:r>
            <a:r>
              <a:rPr lang="en-US" sz="2400" i="1" dirty="0" smtClean="0"/>
              <a:t>E. Coli, Klebsiella pneumoniae, Acinetobacter baumannii, Stenotrophomonas maltophilia </a:t>
            </a:r>
            <a:r>
              <a:rPr lang="en-US" sz="2400" dirty="0" smtClean="0"/>
              <a:t>and</a:t>
            </a:r>
            <a:r>
              <a:rPr lang="en-US" sz="2400" i="1" dirty="0" smtClean="0"/>
              <a:t> </a:t>
            </a:r>
            <a:r>
              <a:rPr lang="en-US" sz="2400" dirty="0" smtClean="0"/>
              <a:t>more</a:t>
            </a:r>
            <a:r>
              <a:rPr lang="en-US" sz="2400" i="1" dirty="0" smtClean="0"/>
              <a:t>….</a:t>
            </a:r>
          </a:p>
          <a:p>
            <a:pPr marL="365125" indent="-365125">
              <a:buNone/>
            </a:pPr>
            <a:endParaRPr lang="en-US" sz="1800" dirty="0" smtClean="0"/>
          </a:p>
          <a:p>
            <a:pPr marL="365125" indent="-365125">
              <a:buNone/>
            </a:pPr>
            <a:r>
              <a:rPr lang="en-US" sz="2400" dirty="0" smtClean="0"/>
              <a:t>As a review:</a:t>
            </a:r>
          </a:p>
          <a:p>
            <a:r>
              <a:rPr lang="en-US" sz="2400" b="1" dirty="0" smtClean="0"/>
              <a:t>Colonization</a:t>
            </a:r>
            <a:r>
              <a:rPr lang="en-US" sz="2400" dirty="0" smtClean="0"/>
              <a:t>: Presence of a microorganism in or on the body without signs of symptoms of active infection.</a:t>
            </a:r>
          </a:p>
          <a:p>
            <a:r>
              <a:rPr lang="en-US" sz="2400" b="1" dirty="0" smtClean="0"/>
              <a:t>Active infection</a:t>
            </a:r>
            <a:r>
              <a:rPr lang="en-US" sz="2400" dirty="0" smtClean="0"/>
              <a:t>: Presence of microorganisms that are actively invading tissue and causing damage. </a:t>
            </a:r>
          </a:p>
          <a:p>
            <a:pPr>
              <a:buNone/>
            </a:pP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498080" cy="1143000"/>
          </a:xfrm>
        </p:spPr>
        <p:txBody>
          <a:bodyPr>
            <a:normAutofit/>
          </a:bodyPr>
          <a:lstStyle/>
          <a:p>
            <a:r>
              <a:rPr lang="en-US" sz="3600" dirty="0" smtClean="0"/>
              <a:t>Important Points for MDRO Control</a:t>
            </a:r>
            <a:endParaRPr lang="en-US" sz="3600" dirty="0"/>
          </a:p>
        </p:txBody>
      </p:sp>
      <p:sp>
        <p:nvSpPr>
          <p:cNvPr id="3" name="Content Placeholder 2"/>
          <p:cNvSpPr>
            <a:spLocks noGrp="1"/>
          </p:cNvSpPr>
          <p:nvPr>
            <p:ph idx="1"/>
          </p:nvPr>
        </p:nvSpPr>
        <p:spPr/>
        <p:txBody>
          <a:bodyPr>
            <a:normAutofit/>
          </a:bodyPr>
          <a:lstStyle/>
          <a:p>
            <a:r>
              <a:rPr lang="en-US" sz="2800" dirty="0" smtClean="0"/>
              <a:t>Know your facility’s risk based on ongoing surveillance in order to note trends in transmission or infections</a:t>
            </a:r>
          </a:p>
          <a:p>
            <a:pPr lvl="1"/>
            <a:r>
              <a:rPr lang="en-US" sz="2400" dirty="0" smtClean="0"/>
              <a:t>Remember an outbreak maybe indicated by a higher incidence than usual in your facility population</a:t>
            </a:r>
          </a:p>
          <a:p>
            <a:r>
              <a:rPr lang="en-US" sz="2800" dirty="0" smtClean="0"/>
              <a:t>Work together with your microbiology laboratory and share trends with your medical director</a:t>
            </a:r>
          </a:p>
          <a:p>
            <a:r>
              <a:rPr lang="en-US" sz="2800" dirty="0" smtClean="0"/>
              <a:t>Develop effective policies and protocols and educate staff in implementation</a:t>
            </a:r>
            <a:endParaRPr lang="en-US" sz="28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MDRO Control (cont’d)</a:t>
            </a:r>
            <a:endParaRPr lang="en-US" sz="3600" dirty="0"/>
          </a:p>
        </p:txBody>
      </p:sp>
      <p:sp>
        <p:nvSpPr>
          <p:cNvPr id="3" name="Content Placeholder 2"/>
          <p:cNvSpPr>
            <a:spLocks noGrp="1"/>
          </p:cNvSpPr>
          <p:nvPr>
            <p:ph idx="1"/>
          </p:nvPr>
        </p:nvSpPr>
        <p:spPr/>
        <p:txBody>
          <a:bodyPr>
            <a:normAutofit/>
          </a:bodyPr>
          <a:lstStyle/>
          <a:p>
            <a:r>
              <a:rPr lang="en-US" dirty="0" smtClean="0"/>
              <a:t>Take action based on your findings</a:t>
            </a:r>
          </a:p>
          <a:p>
            <a:pPr lvl="1"/>
            <a:r>
              <a:rPr lang="en-US" dirty="0" smtClean="0"/>
              <a:t>Involve your key stakeholders</a:t>
            </a:r>
          </a:p>
          <a:p>
            <a:pPr lvl="1"/>
            <a:r>
              <a:rPr lang="en-US" dirty="0" smtClean="0"/>
              <a:t>Notify your local health department for advice and support</a:t>
            </a:r>
          </a:p>
          <a:p>
            <a:pPr lvl="1"/>
            <a:r>
              <a:rPr lang="en-US" dirty="0" smtClean="0"/>
              <a:t>Validate your environmental cleaning procedures and make adjustments as needed</a:t>
            </a:r>
          </a:p>
          <a:p>
            <a:pPr lvl="1">
              <a:buNone/>
            </a:pPr>
            <a:endParaRPr lang="en-US" dirty="0" smtClean="0"/>
          </a:p>
          <a:p>
            <a:pPr lvl="1">
              <a:buNone/>
            </a:pPr>
            <a:r>
              <a:rPr lang="en-US" dirty="0" smtClean="0"/>
              <a:t>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685800"/>
            <a:ext cx="7650480" cy="563562"/>
          </a:xfrm>
        </p:spPr>
        <p:txBody>
          <a:bodyPr>
            <a:noAutofit/>
          </a:bodyPr>
          <a:lstStyle/>
          <a:p>
            <a:r>
              <a:rPr lang="en-US" sz="4000" dirty="0" smtClean="0"/>
              <a:t>Modes of Transmission </a:t>
            </a:r>
            <a:r>
              <a:rPr lang="en-US" sz="3600" dirty="0" smtClean="0"/>
              <a:t/>
            </a:r>
            <a:br>
              <a:rPr lang="en-US" sz="3600" dirty="0" smtClean="0"/>
            </a:br>
            <a:endParaRPr lang="en-US" sz="3600" dirty="0"/>
          </a:p>
        </p:txBody>
      </p:sp>
      <p:sp>
        <p:nvSpPr>
          <p:cNvPr id="3" name="Content Placeholder 2"/>
          <p:cNvSpPr>
            <a:spLocks noGrp="1"/>
          </p:cNvSpPr>
          <p:nvPr>
            <p:ph idx="1"/>
          </p:nvPr>
        </p:nvSpPr>
        <p:spPr>
          <a:xfrm>
            <a:off x="1219200" y="1447800"/>
            <a:ext cx="7714488" cy="4800600"/>
          </a:xfrm>
        </p:spPr>
        <p:txBody>
          <a:bodyPr>
            <a:normAutofit/>
          </a:bodyPr>
          <a:lstStyle/>
          <a:p>
            <a:pPr marL="0" indent="0">
              <a:buNone/>
            </a:pPr>
            <a:r>
              <a:rPr lang="en-US" dirty="0" smtClean="0"/>
              <a:t>The most common mechanism of transmission is via contact. </a:t>
            </a:r>
          </a:p>
          <a:p>
            <a:pPr marL="690563" lvl="1" indent="-233363">
              <a:buFont typeface="Arial" pitchFamily="34" charset="0"/>
              <a:buChar char="•"/>
            </a:pPr>
            <a:r>
              <a:rPr lang="en-US" dirty="0" smtClean="0"/>
              <a:t>Person to person</a:t>
            </a:r>
          </a:p>
          <a:p>
            <a:pPr marL="690563" lvl="1" indent="-233363">
              <a:buFont typeface="Arial" pitchFamily="34" charset="0"/>
              <a:buChar char="•"/>
            </a:pPr>
            <a:r>
              <a:rPr lang="en-US" dirty="0" smtClean="0"/>
              <a:t>Contaminated objects </a:t>
            </a:r>
          </a:p>
          <a:p>
            <a:pPr marL="0" lvl="1" indent="0">
              <a:buFont typeface="Arial" pitchFamily="34" charset="0"/>
              <a:buChar char="•"/>
            </a:pPr>
            <a:endParaRPr lang="en-US" dirty="0" smtClean="0"/>
          </a:p>
          <a:p>
            <a:pPr marL="0" lvl="1" indent="0">
              <a:buNone/>
            </a:pPr>
            <a:r>
              <a:rPr lang="en-US" b="1" dirty="0" smtClean="0"/>
              <a:t>Hand hygiene is the keystone to infection prevention and control of transmission</a:t>
            </a:r>
            <a:r>
              <a:rPr lang="en-US" dirty="0" smtClean="0"/>
              <a:t>.  Ensure that you have an effective hand hygiene program in place and monitor for compliance!</a:t>
            </a:r>
          </a:p>
          <a:p>
            <a:pPr lvl="1">
              <a:buNone/>
            </a:pPr>
            <a:endParaRPr lang="en-US" dirty="0" smtClean="0"/>
          </a:p>
          <a:p>
            <a:pPr lvl="1">
              <a:buNone/>
            </a:pPr>
            <a:endParaRPr lang="en-US"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Patient Placement</a:t>
            </a:r>
            <a:endParaRPr lang="en-US" sz="4000" dirty="0"/>
          </a:p>
        </p:txBody>
      </p:sp>
      <p:sp>
        <p:nvSpPr>
          <p:cNvPr id="3" name="Content Placeholder 2"/>
          <p:cNvSpPr>
            <a:spLocks noGrp="1"/>
          </p:cNvSpPr>
          <p:nvPr>
            <p:ph idx="1"/>
          </p:nvPr>
        </p:nvSpPr>
        <p:spPr>
          <a:xfrm>
            <a:off x="1219200" y="1447800"/>
            <a:ext cx="7498080" cy="4800600"/>
          </a:xfrm>
        </p:spPr>
        <p:txBody>
          <a:bodyPr>
            <a:normAutofit/>
          </a:bodyPr>
          <a:lstStyle/>
          <a:p>
            <a:r>
              <a:rPr lang="en-US" sz="2800" dirty="0" smtClean="0"/>
              <a:t>If </a:t>
            </a:r>
            <a:r>
              <a:rPr lang="en-US" sz="2800" i="1" dirty="0" smtClean="0"/>
              <a:t>possible, </a:t>
            </a:r>
            <a:r>
              <a:rPr lang="en-US" sz="2800" dirty="0" smtClean="0"/>
              <a:t>place resident in a private room</a:t>
            </a:r>
          </a:p>
          <a:p>
            <a:r>
              <a:rPr lang="en-US" sz="2800" dirty="0" smtClean="0"/>
              <a:t>If this option is not available, the resident should be cohorted with another resident with the same organism</a:t>
            </a:r>
          </a:p>
          <a:p>
            <a:r>
              <a:rPr lang="en-US" sz="2800" dirty="0" smtClean="0"/>
              <a:t>If neither option is possible, the resident should be placed in a room with another resident who is considered at </a:t>
            </a:r>
            <a:r>
              <a:rPr lang="en-US" sz="2800" i="1" dirty="0" smtClean="0"/>
              <a:t>low risk</a:t>
            </a:r>
            <a:r>
              <a:rPr lang="en-US" sz="2800" dirty="0" smtClean="0"/>
              <a:t> for acquistion of a MDRO.  Examples include: no wounds, no invasive devices, not immunocomprised</a:t>
            </a:r>
          </a:p>
          <a:p>
            <a:pPr>
              <a:buNone/>
            </a:pPr>
            <a:r>
              <a:rPr lang="en-US" sz="2800" dirty="0" smtClean="0"/>
              <a:t>	</a:t>
            </a:r>
            <a:endParaRPr lang="en-US" sz="28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Precautions</a:t>
            </a:r>
            <a:endParaRPr lang="en-US" sz="4000" dirty="0"/>
          </a:p>
        </p:txBody>
      </p:sp>
      <p:sp>
        <p:nvSpPr>
          <p:cNvPr id="3" name="Content Placeholder 2"/>
          <p:cNvSpPr>
            <a:spLocks noGrp="1"/>
          </p:cNvSpPr>
          <p:nvPr>
            <p:ph idx="1"/>
          </p:nvPr>
        </p:nvSpPr>
        <p:spPr/>
        <p:txBody>
          <a:bodyPr>
            <a:normAutofit/>
          </a:bodyPr>
          <a:lstStyle/>
          <a:p>
            <a:r>
              <a:rPr lang="en-US" sz="2800" u="sng" dirty="0" smtClean="0"/>
              <a:t>Always</a:t>
            </a:r>
            <a:r>
              <a:rPr lang="en-US" sz="2800" dirty="0" smtClean="0"/>
              <a:t> standard precautions! </a:t>
            </a:r>
          </a:p>
          <a:p>
            <a:r>
              <a:rPr lang="en-US" sz="2800" dirty="0" smtClean="0"/>
              <a:t>Contact precautions may also be indicated.</a:t>
            </a:r>
          </a:p>
          <a:p>
            <a:r>
              <a:rPr lang="en-US" sz="2800" dirty="0" smtClean="0"/>
              <a:t>Consider the individual resident’s clinical situation and incidence of MDROs in your facility to determine when to implement and discontinue contact precautions. </a:t>
            </a:r>
          </a:p>
          <a:p>
            <a:r>
              <a:rPr lang="en-US" sz="2800" dirty="0" smtClean="0"/>
              <a:t>Practice what your facility’s policies reflect and remember to update policies based on your risk assessment!</a:t>
            </a:r>
            <a:endParaRPr lang="en-US" sz="28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numCol="1" anchorCtr="0" compatLnSpc="1">
            <a:prstTxWarp prst="textNoShape">
              <a:avLst/>
            </a:prstTxWarp>
            <a:normAutofit fontScale="90000"/>
          </a:bodyPr>
          <a:lstStyle/>
          <a:p>
            <a:pPr>
              <a:defRPr/>
            </a:pPr>
            <a:r>
              <a:rPr lang="en-US" sz="3200" dirty="0" smtClean="0">
                <a:effectLst>
                  <a:outerShdw blurRad="38100" dist="38100" dir="2700000" algn="tl">
                    <a:srgbClr val="C0C0C0"/>
                  </a:outerShdw>
                </a:effectLst>
                <a:ea typeface="ＭＳ Ｐゴシック" charset="-128"/>
              </a:rPr>
              <a:t/>
            </a:r>
            <a:br>
              <a:rPr lang="en-US" sz="3200" dirty="0" smtClean="0">
                <a:effectLst>
                  <a:outerShdw blurRad="38100" dist="38100" dir="2700000" algn="tl">
                    <a:srgbClr val="C0C0C0"/>
                  </a:outerShdw>
                </a:effectLst>
                <a:ea typeface="ＭＳ Ｐゴシック" charset="-128"/>
              </a:rPr>
            </a:br>
            <a:r>
              <a:rPr lang="en-US" sz="4400" dirty="0" smtClean="0">
                <a:effectLst>
                  <a:outerShdw blurRad="38100" dist="38100" dir="2700000" algn="tl">
                    <a:srgbClr val="C0C0C0"/>
                  </a:outerShdw>
                </a:effectLst>
                <a:ea typeface="ＭＳ Ｐゴシック" charset="-128"/>
              </a:rPr>
              <a:t>Vaccinations and the Elderly</a:t>
            </a:r>
            <a:r>
              <a:rPr lang="en-US" sz="3200" dirty="0" smtClean="0">
                <a:effectLst>
                  <a:outerShdw blurRad="38100" dist="38100" dir="2700000" algn="tl">
                    <a:srgbClr val="C0C0C0"/>
                  </a:outerShdw>
                </a:effectLst>
                <a:ea typeface="ＭＳ Ｐゴシック" charset="-128"/>
              </a:rPr>
              <a:t/>
            </a:r>
            <a:br>
              <a:rPr lang="en-US" sz="3200" dirty="0" smtClean="0">
                <a:effectLst>
                  <a:outerShdw blurRad="38100" dist="38100" dir="2700000" algn="tl">
                    <a:srgbClr val="C0C0C0"/>
                  </a:outerShdw>
                </a:effectLst>
                <a:ea typeface="ＭＳ Ｐゴシック" charset="-128"/>
              </a:rPr>
            </a:br>
            <a:endParaRPr lang="en-US" sz="3200" dirty="0" smtClean="0">
              <a:effectLst>
                <a:outerShdw blurRad="38100" dist="38100" dir="2700000" algn="tl">
                  <a:srgbClr val="C0C0C0"/>
                </a:outerShdw>
              </a:effectLst>
              <a:ea typeface="ＭＳ Ｐゴシック" charset="-128"/>
            </a:endParaRPr>
          </a:p>
        </p:txBody>
      </p:sp>
      <p:sp>
        <p:nvSpPr>
          <p:cNvPr id="20483" name="Content Placeholder 2"/>
          <p:cNvSpPr>
            <a:spLocks noGrp="1"/>
          </p:cNvSpPr>
          <p:nvPr>
            <p:ph idx="1"/>
          </p:nvPr>
        </p:nvSpPr>
        <p:spPr/>
        <p:txBody>
          <a:bodyPr>
            <a:noAutofit/>
          </a:bodyPr>
          <a:lstStyle/>
          <a:p>
            <a:pPr>
              <a:buFont typeface="Arial" pitchFamily="34" charset="0"/>
              <a:buChar char="•"/>
              <a:defRPr/>
            </a:pPr>
            <a:r>
              <a:rPr lang="en-US" sz="2800" dirty="0" smtClean="0">
                <a:ea typeface="ＭＳ Ｐゴシック" pitchFamily="34" charset="-128"/>
              </a:rPr>
              <a:t>In the elderly population, pneumonia and influenza are the fifth leading cause of death in the United States</a:t>
            </a:r>
          </a:p>
          <a:p>
            <a:pPr>
              <a:buFont typeface="Arial" pitchFamily="34" charset="0"/>
              <a:buChar char="•"/>
              <a:defRPr/>
            </a:pPr>
            <a:r>
              <a:rPr lang="en-US" sz="2800" dirty="0" smtClean="0">
                <a:ea typeface="ＭＳ Ｐゴシック" pitchFamily="34" charset="-128"/>
              </a:rPr>
              <a:t>Residents who live in a long-term care facility may be at greater risk for serious infections due to age, decreased immunity, and/or underlying health conditions.</a:t>
            </a:r>
          </a:p>
          <a:p>
            <a:pPr>
              <a:buFont typeface="Arial" pitchFamily="34" charset="0"/>
              <a:buChar char="•"/>
              <a:defRPr/>
            </a:pPr>
            <a:r>
              <a:rPr lang="en-US" sz="2800" dirty="0" smtClean="0">
                <a:ea typeface="ＭＳ Ｐゴシック" pitchFamily="34" charset="-128"/>
              </a:rPr>
              <a:t>Living in close quarters and having frequent contact with other residents may increase transmission risk.</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219200" y="228600"/>
            <a:ext cx="7467600" cy="1066800"/>
          </a:xfrm>
        </p:spPr>
        <p:txBody>
          <a:bodyPr wrap="square" numCol="1" anchorCtr="0" compatLnSpc="1">
            <a:prstTxWarp prst="textNoShape">
              <a:avLst/>
            </a:prstTxWarp>
            <a:normAutofit/>
          </a:bodyPr>
          <a:lstStyle/>
          <a:p>
            <a:pPr>
              <a:defRPr/>
            </a:pPr>
            <a:r>
              <a:rPr lang="en-US" sz="4000" dirty="0" smtClean="0">
                <a:effectLst>
                  <a:outerShdw blurRad="38100" dist="38100" dir="2700000" algn="tl">
                    <a:srgbClr val="000000">
                      <a:alpha val="43137"/>
                    </a:srgbClr>
                  </a:outerShdw>
                </a:effectLst>
                <a:ea typeface="ＭＳ Ｐゴシック" charset="-128"/>
              </a:rPr>
              <a:t>Successful Vaccination Strategies</a:t>
            </a:r>
          </a:p>
        </p:txBody>
      </p:sp>
      <p:sp>
        <p:nvSpPr>
          <p:cNvPr id="19459" name="Content Placeholder 6"/>
          <p:cNvSpPr>
            <a:spLocks noGrp="1"/>
          </p:cNvSpPr>
          <p:nvPr>
            <p:ph idx="1"/>
          </p:nvPr>
        </p:nvSpPr>
        <p:spPr>
          <a:xfrm>
            <a:off x="1066800" y="1524000"/>
            <a:ext cx="7696200" cy="4897438"/>
          </a:xfrm>
        </p:spPr>
        <p:txBody>
          <a:bodyPr>
            <a:normAutofit lnSpcReduction="10000"/>
          </a:bodyPr>
          <a:lstStyle/>
          <a:p>
            <a:pPr marL="346075" indent="-236538"/>
            <a:r>
              <a:rPr lang="en-US" dirty="0" smtClean="0">
                <a:ea typeface="ＭＳ Ｐゴシック" pitchFamily="34" charset="-128"/>
              </a:rPr>
              <a:t>Stress benefits of vaccination</a:t>
            </a:r>
          </a:p>
          <a:p>
            <a:pPr marL="346075" indent="-236538"/>
            <a:r>
              <a:rPr lang="en-US" dirty="0" smtClean="0">
                <a:ea typeface="ＭＳ Ｐゴシック" pitchFamily="34" charset="-128"/>
              </a:rPr>
              <a:t>Allay fears and misconceptions</a:t>
            </a:r>
          </a:p>
          <a:p>
            <a:pPr marL="638175" lvl="1" indent="-236538"/>
            <a:r>
              <a:rPr lang="en-US" sz="2400" dirty="0" smtClean="0">
                <a:ea typeface="ＭＳ Ｐゴシック" pitchFamily="34" charset="-128"/>
              </a:rPr>
              <a:t>Vaccines are safe!</a:t>
            </a:r>
          </a:p>
          <a:p>
            <a:pPr marL="638175" lvl="1" indent="-236538"/>
            <a:r>
              <a:rPr lang="en-US" sz="2400" dirty="0" smtClean="0">
                <a:ea typeface="ＭＳ Ｐゴシック" pitchFamily="34" charset="-128"/>
              </a:rPr>
              <a:t>Cannot </a:t>
            </a:r>
            <a:r>
              <a:rPr lang="ja-JP" altLang="en-US" sz="2400" smtClean="0">
                <a:ea typeface="ＭＳ Ｐゴシック" pitchFamily="34" charset="-128"/>
              </a:rPr>
              <a:t>“</a:t>
            </a:r>
            <a:r>
              <a:rPr lang="en-US" altLang="ja-JP" sz="2400" dirty="0" smtClean="0">
                <a:ea typeface="ＭＳ Ｐゴシック" pitchFamily="34" charset="-128"/>
              </a:rPr>
              <a:t>catch</a:t>
            </a:r>
            <a:r>
              <a:rPr lang="ja-JP" altLang="en-US" sz="2400" smtClean="0">
                <a:ea typeface="ＭＳ Ｐゴシック" pitchFamily="34" charset="-128"/>
              </a:rPr>
              <a:t>”</a:t>
            </a:r>
            <a:r>
              <a:rPr lang="en-US" altLang="ja-JP" sz="2400" dirty="0" smtClean="0">
                <a:ea typeface="ＭＳ Ｐゴシック" pitchFamily="34" charset="-128"/>
              </a:rPr>
              <a:t> the disease from the vaccine</a:t>
            </a:r>
          </a:p>
          <a:p>
            <a:pPr marL="638175" lvl="1" indent="-236538"/>
            <a:r>
              <a:rPr lang="en-US" sz="2400" dirty="0" smtClean="0">
                <a:ea typeface="ＭＳ Ｐゴシック" pitchFamily="34" charset="-128"/>
              </a:rPr>
              <a:t>Minimal side effects</a:t>
            </a:r>
          </a:p>
          <a:p>
            <a:pPr marL="638175" lvl="1" indent="-236538"/>
            <a:r>
              <a:rPr lang="en-US" sz="2400" dirty="0" smtClean="0">
                <a:ea typeface="ＭＳ Ｐゴシック" pitchFamily="34" charset="-128"/>
              </a:rPr>
              <a:t>Benefits outweigh the risks</a:t>
            </a:r>
            <a:endParaRPr lang="en-US" sz="3200" dirty="0" smtClean="0">
              <a:ea typeface="ＭＳ Ｐゴシック" pitchFamily="34" charset="-128"/>
            </a:endParaRPr>
          </a:p>
          <a:p>
            <a:pPr marL="346075" indent="-236538"/>
            <a:r>
              <a:rPr lang="en-US" dirty="0" smtClean="0">
                <a:ea typeface="ＭＳ Ｐゴシック" pitchFamily="34" charset="-128"/>
              </a:rPr>
              <a:t>Find creative ways to increase staff influenza vaccination rates</a:t>
            </a:r>
          </a:p>
          <a:p>
            <a:pPr marL="620395" lvl="1" indent="-236538"/>
            <a:r>
              <a:rPr lang="en-US" sz="2400" dirty="0" smtClean="0">
                <a:ea typeface="ＭＳ Ｐゴシック" pitchFamily="34" charset="-128"/>
              </a:rPr>
              <a:t>Mobile flu carts</a:t>
            </a:r>
          </a:p>
          <a:p>
            <a:pPr marL="620395" lvl="1" indent="-236538"/>
            <a:r>
              <a:rPr lang="en-US" sz="2400" dirty="0" smtClean="0">
                <a:ea typeface="ＭＳ Ｐゴシック" pitchFamily="34" charset="-128"/>
              </a:rPr>
              <a:t>Accommodate all shifts and weekdays/weekends</a:t>
            </a:r>
          </a:p>
          <a:p>
            <a:pPr marL="620395" lvl="1" indent="-236538"/>
            <a:r>
              <a:rPr lang="en-US" sz="2400" dirty="0" smtClean="0">
                <a:ea typeface="ＭＳ Ｐゴシック" pitchFamily="34" charset="-128"/>
              </a:rPr>
              <a:t>Offer incentives for participation</a:t>
            </a:r>
          </a:p>
          <a:p>
            <a:pPr marL="638175" lvl="1" indent="-236538">
              <a:buNone/>
            </a:pPr>
            <a:endParaRPr lang="en-US" dirty="0" smtClean="0">
              <a:latin typeface="Cambria" pitchFamily="18" charset="0"/>
              <a:ea typeface="ＭＳ Ｐゴシック" pitchFamily="34" charset="-128"/>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4000" dirty="0" smtClean="0"/>
              <a:t>Objectives </a:t>
            </a:r>
            <a:endParaRPr lang="en-US" sz="4000" dirty="0"/>
          </a:p>
        </p:txBody>
      </p:sp>
      <p:sp>
        <p:nvSpPr>
          <p:cNvPr id="2" name="Subtitle 1"/>
          <p:cNvSpPr>
            <a:spLocks noGrp="1"/>
          </p:cNvSpPr>
          <p:nvPr>
            <p:ph idx="1"/>
          </p:nvPr>
        </p:nvSpPr>
        <p:spPr/>
        <p:txBody>
          <a:bodyPr>
            <a:normAutofit/>
          </a:bodyPr>
          <a:lstStyle/>
          <a:p>
            <a:pPr marL="0" indent="0">
              <a:buNone/>
            </a:pPr>
            <a:r>
              <a:rPr lang="en-US" sz="2400" dirty="0" smtClean="0">
                <a:solidFill>
                  <a:schemeClr val="tx1"/>
                </a:solidFill>
              </a:rPr>
              <a:t>By the end of the presentation the attendees will better understand</a:t>
            </a:r>
            <a:r>
              <a:rPr lang="en-US" sz="2000" dirty="0" smtClean="0">
                <a:solidFill>
                  <a:schemeClr val="tx1"/>
                </a:solidFill>
              </a:rPr>
              <a:t>:</a:t>
            </a:r>
          </a:p>
          <a:p>
            <a:r>
              <a:rPr lang="en-US" sz="2400" dirty="0" smtClean="0"/>
              <a:t>The collaborative efforts in infection prevention with the Virginia Department of Health and long-term care facilities</a:t>
            </a:r>
          </a:p>
          <a:p>
            <a:r>
              <a:rPr lang="en-US" sz="2400" dirty="0" smtClean="0"/>
              <a:t>Updates in infection prevention specific to Norovirus, influenza vaccine, and the Tdap vaccine</a:t>
            </a:r>
          </a:p>
          <a:p>
            <a:r>
              <a:rPr lang="en-US" sz="2400" dirty="0" smtClean="0"/>
              <a:t>Available tools for best practices in long-term care for infection prevention addressing multidrug-resistant organisms, safe practices for blood glucose monitoring, and controlling disease outbreaks </a:t>
            </a:r>
          </a:p>
          <a:p>
            <a:pPr>
              <a:buNone/>
            </a:pPr>
            <a:endParaRPr lang="en-US" sz="2400" dirty="0" smtClean="0">
              <a:latin typeface="Cambria" pitchFamily="18" charset="0"/>
            </a:endParaRPr>
          </a:p>
          <a:p>
            <a:endParaRPr lang="en-US" sz="2000"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1706562"/>
          </a:xfrm>
        </p:spPr>
        <p:txBody>
          <a:bodyPr>
            <a:noAutofit/>
          </a:bodyPr>
          <a:lstStyle/>
          <a:p>
            <a:r>
              <a:rPr lang="en-US" sz="4000" dirty="0" smtClean="0"/>
              <a:t>Virginia Department of Health </a:t>
            </a:r>
            <a:br>
              <a:rPr lang="en-US" sz="4000" dirty="0" smtClean="0"/>
            </a:br>
            <a:r>
              <a:rPr lang="en-US" sz="4000" dirty="0" smtClean="0"/>
              <a:t> “Community Immunity”</a:t>
            </a:r>
            <a:br>
              <a:rPr lang="en-US" sz="4000" dirty="0" smtClean="0"/>
            </a:br>
            <a:r>
              <a:rPr lang="en-US" sz="4000" dirty="0" smtClean="0"/>
              <a:t>2011-2012 Flu Theme</a:t>
            </a:r>
            <a:endParaRPr lang="en-US" sz="4000" dirty="0"/>
          </a:p>
        </p:txBody>
      </p:sp>
      <p:pic>
        <p:nvPicPr>
          <p:cNvPr id="4" name="Content Placeholder 3" descr="CommunityImmunity.jpg"/>
          <p:cNvPicPr>
            <a:picLocks noGrp="1" noChangeAspect="1"/>
          </p:cNvPicPr>
          <p:nvPr>
            <p:ph idx="1"/>
          </p:nvPr>
        </p:nvPicPr>
        <p:blipFill>
          <a:blip r:embed="rId3" cstate="print"/>
          <a:stretch>
            <a:fillRect/>
          </a:stretch>
        </p:blipFill>
        <p:spPr>
          <a:xfrm>
            <a:off x="1447799" y="2590800"/>
            <a:ext cx="6846277" cy="2438400"/>
          </a:xfr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4000" dirty="0" smtClean="0"/>
              <a:t>What is Community Immunity?</a:t>
            </a:r>
            <a:endParaRPr lang="en-US" sz="4000" dirty="0"/>
          </a:p>
        </p:txBody>
      </p:sp>
      <p:sp>
        <p:nvSpPr>
          <p:cNvPr id="8" name="Content Placeholder 7"/>
          <p:cNvSpPr>
            <a:spLocks noGrp="1"/>
          </p:cNvSpPr>
          <p:nvPr>
            <p:ph idx="1"/>
          </p:nvPr>
        </p:nvSpPr>
        <p:spPr/>
        <p:txBody>
          <a:bodyPr/>
          <a:lstStyle/>
          <a:p>
            <a:pPr marL="0" indent="0">
              <a:buNone/>
            </a:pPr>
            <a:r>
              <a:rPr lang="en-US" dirty="0" smtClean="0"/>
              <a:t>“When a critical portion of a community is immunized against the flu, most members of the community are protected because there is little opportunity for the virus to spread.”</a:t>
            </a:r>
          </a:p>
          <a:p>
            <a:pPr marL="457200" lvl="1" indent="-184150">
              <a:buFont typeface="Arial" pitchFamily="34" charset="0"/>
              <a:buChar char="•"/>
            </a:pPr>
            <a:r>
              <a:rPr lang="en-US" dirty="0" smtClean="0"/>
              <a:t>For community immunity to work, each of us who can receive flu vaccine must get vaccinated every year</a:t>
            </a:r>
          </a:p>
          <a:p>
            <a:pPr marL="457200" lvl="1" indent="-184150">
              <a:buFont typeface="Arial" pitchFamily="34" charset="0"/>
              <a:buChar char="•"/>
            </a:pPr>
            <a:r>
              <a:rPr lang="en-US" dirty="0" smtClean="0"/>
              <a:t>Ultimately this will help protect all of our patients and residents </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40000"/>
            <a:lum/>
          </a:blip>
          <a:srcRect/>
          <a:tile tx="0" ty="0" sx="100000" sy="100000" flip="none" algn="tl"/>
        </a:blipFill>
        <a:effectLst/>
      </p:bgPr>
    </p:bg>
    <p:spTree>
      <p:nvGrpSpPr>
        <p:cNvPr id="1" name=""/>
        <p:cNvGrpSpPr/>
        <p:nvPr/>
      </p:nvGrpSpPr>
      <p:grpSpPr>
        <a:xfrm>
          <a:off x="0" y="0"/>
          <a:ext cx="0" cy="0"/>
          <a:chOff x="0" y="0"/>
          <a:chExt cx="0" cy="0"/>
        </a:xfrm>
      </p:grpSpPr>
      <p:sp>
        <p:nvSpPr>
          <p:cNvPr id="11" name="Title 10"/>
          <p:cNvSpPr>
            <a:spLocks noGrp="1"/>
          </p:cNvSpPr>
          <p:nvPr>
            <p:ph type="title"/>
          </p:nvPr>
        </p:nvSpPr>
        <p:spPr>
          <a:xfrm>
            <a:off x="457200" y="5105400"/>
            <a:ext cx="8229600" cy="1219200"/>
          </a:xfrm>
        </p:spPr>
        <p:txBody>
          <a:bodyPr>
            <a:normAutofit/>
          </a:bodyPr>
          <a:lstStyle/>
          <a:p>
            <a:r>
              <a:rPr lang="en-US" smtClean="0">
                <a:solidFill>
                  <a:schemeClr val="tx1"/>
                </a:solidFill>
              </a:rPr>
              <a:t>Influenza-like Illness</a:t>
            </a:r>
            <a:endParaRPr lang="en-US" dirty="0">
              <a:solidFill>
                <a:schemeClr val="tx1"/>
              </a:solidFill>
            </a:endParaRPr>
          </a:p>
        </p:txBody>
      </p:sp>
      <p:sp>
        <p:nvSpPr>
          <p:cNvPr id="12" name="Text Placeholder 11"/>
          <p:cNvSpPr>
            <a:spLocks noGrp="1"/>
          </p:cNvSpPr>
          <p:nvPr>
            <p:ph type="body" idx="1"/>
          </p:nvPr>
        </p:nvSpPr>
        <p:spPr>
          <a:xfrm>
            <a:off x="381000" y="457200"/>
            <a:ext cx="4040188" cy="1066800"/>
          </a:xfrm>
        </p:spPr>
        <p:txBody>
          <a:bodyPr anchor="t">
            <a:noAutofit/>
          </a:bodyPr>
          <a:lstStyle/>
          <a:p>
            <a:pPr algn="ctr"/>
            <a:r>
              <a:rPr lang="en-US" sz="3600" smtClean="0"/>
              <a:t>2011 – 2012 Influenza Season</a:t>
            </a:r>
            <a:endParaRPr lang="en-US" sz="2800" dirty="0"/>
          </a:p>
        </p:txBody>
      </p:sp>
      <p:graphicFrame>
        <p:nvGraphicFramePr>
          <p:cNvPr id="7" name="Content Placeholder 6"/>
          <p:cNvGraphicFramePr>
            <a:graphicFrameLocks noGrp="1"/>
          </p:cNvGraphicFramePr>
          <p:nvPr>
            <p:ph sz="half" idx="2"/>
          </p:nvPr>
        </p:nvGraphicFramePr>
        <p:xfrm>
          <a:off x="4724400" y="1676400"/>
          <a:ext cx="4419600" cy="3048000"/>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 Placeholder 12"/>
          <p:cNvSpPr>
            <a:spLocks noGrp="1"/>
          </p:cNvSpPr>
          <p:nvPr>
            <p:ph type="body" sz="quarter" idx="3"/>
          </p:nvPr>
        </p:nvSpPr>
        <p:spPr>
          <a:xfrm>
            <a:off x="4953000" y="457200"/>
            <a:ext cx="4041775" cy="1066800"/>
          </a:xfrm>
        </p:spPr>
        <p:txBody>
          <a:bodyPr anchor="t">
            <a:noAutofit/>
          </a:bodyPr>
          <a:lstStyle/>
          <a:p>
            <a:pPr algn="ctr"/>
            <a:r>
              <a:rPr lang="en-US" sz="3600" smtClean="0"/>
              <a:t>2010 – 2011 Influenza Season</a:t>
            </a:r>
            <a:endParaRPr lang="en-US" sz="3600" dirty="0"/>
          </a:p>
        </p:txBody>
      </p:sp>
      <p:graphicFrame>
        <p:nvGraphicFramePr>
          <p:cNvPr id="10" name="Chart 9"/>
          <p:cNvGraphicFramePr/>
          <p:nvPr/>
        </p:nvGraphicFramePr>
        <p:xfrm>
          <a:off x="152400" y="1676400"/>
          <a:ext cx="4419600" cy="3048000"/>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Influenza-like Illness</a:t>
            </a:r>
            <a:endParaRPr lang="en-US" dirty="0"/>
          </a:p>
        </p:txBody>
      </p:sp>
      <p:graphicFrame>
        <p:nvGraphicFramePr>
          <p:cNvPr id="8" name="Chart 7"/>
          <p:cNvGraphicFramePr/>
          <p:nvPr/>
        </p:nvGraphicFramePr>
        <p:xfrm>
          <a:off x="1066800" y="1600200"/>
          <a:ext cx="8077200" cy="4495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7790688" cy="1143000"/>
          </a:xfrm>
        </p:spPr>
        <p:txBody>
          <a:bodyPr/>
          <a:lstStyle/>
          <a:p>
            <a:r>
              <a:rPr lang="en-US" dirty="0" smtClean="0"/>
              <a:t>Changing Faces of Flu</a:t>
            </a:r>
            <a:endParaRPr lang="en-US" dirty="0"/>
          </a:p>
        </p:txBody>
      </p:sp>
      <p:pic>
        <p:nvPicPr>
          <p:cNvPr id="2050" name="Picture 2" descr="horizontal flu spectrum (2).jpg"/>
          <p:cNvPicPr>
            <a:picLocks noChangeAspect="1" noChangeArrowheads="1"/>
          </p:cNvPicPr>
          <p:nvPr/>
        </p:nvPicPr>
        <p:blipFill>
          <a:blip r:embed="rId3" cstate="print"/>
          <a:srcRect r="55724"/>
          <a:stretch>
            <a:fillRect/>
          </a:stretch>
        </p:blipFill>
        <p:spPr bwMode="auto">
          <a:xfrm>
            <a:off x="2895600" y="1524000"/>
            <a:ext cx="4419600" cy="2438400"/>
          </a:xfrm>
          <a:prstGeom prst="rect">
            <a:avLst/>
          </a:prstGeom>
          <a:noFill/>
        </p:spPr>
      </p:pic>
      <p:pic>
        <p:nvPicPr>
          <p:cNvPr id="2049" name="Picture 1" descr="horizontal flu spectrum (2).jpg"/>
          <p:cNvPicPr>
            <a:picLocks noChangeAspect="1" noChangeArrowheads="1"/>
          </p:cNvPicPr>
          <p:nvPr/>
        </p:nvPicPr>
        <p:blipFill>
          <a:blip r:embed="rId3" cstate="print"/>
          <a:srcRect l="43468"/>
          <a:stretch>
            <a:fillRect/>
          </a:stretch>
        </p:blipFill>
        <p:spPr bwMode="auto">
          <a:xfrm>
            <a:off x="2362200" y="4114800"/>
            <a:ext cx="5486399" cy="2362200"/>
          </a:xfrm>
          <a:prstGeom prst="rect">
            <a:avLst/>
          </a:prstGeom>
          <a:noFill/>
        </p:spPr>
      </p:pic>
      <p:sp>
        <p:nvSpPr>
          <p:cNvPr id="2051"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219200" y="206375"/>
            <a:ext cx="7616825" cy="1187450"/>
          </a:xfrm>
        </p:spPr>
        <p:txBody>
          <a:bodyPr wrap="square" numCol="1" anchorCtr="0" compatLnSpc="1">
            <a:prstTxWarp prst="textNoShape">
              <a:avLst/>
            </a:prstTxWarp>
          </a:bodyPr>
          <a:lstStyle/>
          <a:p>
            <a:pPr>
              <a:lnSpc>
                <a:spcPts val="4000"/>
              </a:lnSpc>
              <a:defRPr/>
            </a:pPr>
            <a:r>
              <a:rPr lang="en-US" sz="4000" dirty="0" smtClean="0">
                <a:effectLst>
                  <a:outerShdw blurRad="38100" dist="38100" dir="2700000" algn="tl">
                    <a:srgbClr val="C0C0C0"/>
                  </a:outerShdw>
                </a:effectLst>
                <a:ea typeface="ＭＳ Ｐゴシック" charset="-128"/>
              </a:rPr>
              <a:t>Blood Glucose Monitoring </a:t>
            </a:r>
            <a:br>
              <a:rPr lang="en-US" sz="4000" dirty="0" smtClean="0">
                <a:effectLst>
                  <a:outerShdw blurRad="38100" dist="38100" dir="2700000" algn="tl">
                    <a:srgbClr val="C0C0C0"/>
                  </a:outerShdw>
                </a:effectLst>
                <a:ea typeface="ＭＳ Ｐゴシック" charset="-128"/>
              </a:rPr>
            </a:br>
            <a:r>
              <a:rPr lang="en-US" sz="4000" dirty="0" smtClean="0">
                <a:effectLst>
                  <a:outerShdw blurRad="38100" dist="38100" dir="2700000" algn="tl">
                    <a:srgbClr val="C0C0C0"/>
                  </a:outerShdw>
                </a:effectLst>
                <a:ea typeface="ＭＳ Ｐゴシック" charset="-128"/>
              </a:rPr>
              <a:t>Best</a:t>
            </a:r>
            <a:r>
              <a:rPr lang="en-US" dirty="0" smtClean="0">
                <a:effectLst>
                  <a:outerShdw blurRad="38100" dist="38100" dir="2700000" algn="tl">
                    <a:srgbClr val="C0C0C0"/>
                  </a:outerShdw>
                </a:effectLst>
                <a:ea typeface="ＭＳ Ｐゴシック" charset="-128"/>
              </a:rPr>
              <a:t> </a:t>
            </a:r>
            <a:r>
              <a:rPr lang="en-US" sz="4000" dirty="0" smtClean="0">
                <a:effectLst>
                  <a:outerShdw blurRad="38100" dist="38100" dir="2700000" algn="tl">
                    <a:srgbClr val="C0C0C0"/>
                  </a:outerShdw>
                </a:effectLst>
                <a:ea typeface="ＭＳ Ｐゴシック" charset="-128"/>
              </a:rPr>
              <a:t>Practices</a:t>
            </a:r>
          </a:p>
        </p:txBody>
      </p:sp>
      <p:sp>
        <p:nvSpPr>
          <p:cNvPr id="36867" name="Content Placeholder 3"/>
          <p:cNvSpPr>
            <a:spLocks noGrp="1"/>
          </p:cNvSpPr>
          <p:nvPr>
            <p:ph sz="half" idx="1"/>
          </p:nvPr>
        </p:nvSpPr>
        <p:spPr>
          <a:xfrm>
            <a:off x="2819400" y="1447800"/>
            <a:ext cx="6096000" cy="5181600"/>
          </a:xfrm>
        </p:spPr>
        <p:txBody>
          <a:bodyPr>
            <a:normAutofit fontScale="92500"/>
          </a:bodyPr>
          <a:lstStyle/>
          <a:p>
            <a:pPr>
              <a:lnSpc>
                <a:spcPct val="90000"/>
              </a:lnSpc>
            </a:pPr>
            <a:r>
              <a:rPr lang="en-US" u="sng" dirty="0" smtClean="0">
                <a:ea typeface="ＭＳ Ｐゴシック" pitchFamily="34" charset="-128"/>
              </a:rPr>
              <a:t>Fingerstick devices </a:t>
            </a:r>
            <a:r>
              <a:rPr lang="en-US" dirty="0" smtClean="0">
                <a:ea typeface="ＭＳ Ｐゴシック" pitchFamily="34" charset="-128"/>
              </a:rPr>
              <a:t>should </a:t>
            </a:r>
            <a:r>
              <a:rPr lang="en-US" b="1" dirty="0" smtClean="0">
                <a:ea typeface="ＭＳ Ｐゴシック" pitchFamily="34" charset="-128"/>
              </a:rPr>
              <a:t>never</a:t>
            </a:r>
            <a:r>
              <a:rPr lang="en-US" dirty="0" smtClean="0">
                <a:ea typeface="ＭＳ Ｐゴシック" pitchFamily="34" charset="-128"/>
              </a:rPr>
              <a:t> be used for more than </a:t>
            </a:r>
            <a:r>
              <a:rPr lang="en-US" b="1" dirty="0" smtClean="0">
                <a:ea typeface="ＭＳ Ｐゴシック" pitchFamily="34" charset="-128"/>
              </a:rPr>
              <a:t>one person </a:t>
            </a:r>
          </a:p>
          <a:p>
            <a:pPr lvl="1">
              <a:lnSpc>
                <a:spcPct val="90000"/>
              </a:lnSpc>
            </a:pPr>
            <a:r>
              <a:rPr lang="en-US" sz="2300" dirty="0" smtClean="0">
                <a:ea typeface="ＭＳ Ｐゴシック" pitchFamily="34" charset="-128"/>
              </a:rPr>
              <a:t>Select single-use devices that permanently retract upon puncture</a:t>
            </a:r>
          </a:p>
          <a:p>
            <a:pPr>
              <a:lnSpc>
                <a:spcPct val="90000"/>
              </a:lnSpc>
              <a:buFont typeface="Arial" charset="0"/>
              <a:buNone/>
            </a:pPr>
            <a:endParaRPr lang="en-US" sz="1100" dirty="0" smtClean="0">
              <a:ea typeface="ＭＳ Ｐゴシック" pitchFamily="34" charset="-128"/>
            </a:endParaRPr>
          </a:p>
          <a:p>
            <a:pPr>
              <a:lnSpc>
                <a:spcPct val="90000"/>
              </a:lnSpc>
            </a:pPr>
            <a:r>
              <a:rPr lang="en-US" dirty="0" smtClean="0">
                <a:ea typeface="ＭＳ Ｐゴシック" pitchFamily="34" charset="-128"/>
              </a:rPr>
              <a:t>Dedicate </a:t>
            </a:r>
            <a:r>
              <a:rPr lang="en-US" u="sng" dirty="0" smtClean="0">
                <a:ea typeface="ＭＳ Ｐゴシック" pitchFamily="34" charset="-128"/>
              </a:rPr>
              <a:t>blood glucose meters </a:t>
            </a:r>
            <a:r>
              <a:rPr lang="en-US" dirty="0" smtClean="0">
                <a:ea typeface="ＭＳ Ｐゴシック" pitchFamily="34" charset="-128"/>
              </a:rPr>
              <a:t>to a single resident, </a:t>
            </a:r>
            <a:r>
              <a:rPr lang="en-US" b="1" dirty="0" smtClean="0">
                <a:ea typeface="ＭＳ Ｐゴシック" pitchFamily="34" charset="-128"/>
              </a:rPr>
              <a:t>one person</a:t>
            </a:r>
            <a:r>
              <a:rPr lang="en-US" dirty="0" smtClean="0">
                <a:ea typeface="ＭＳ Ｐゴシック" pitchFamily="34" charset="-128"/>
              </a:rPr>
              <a:t>, if possible</a:t>
            </a:r>
          </a:p>
          <a:p>
            <a:pPr lvl="1">
              <a:lnSpc>
                <a:spcPct val="90000"/>
              </a:lnSpc>
            </a:pPr>
            <a:r>
              <a:rPr lang="en-US" sz="2300" dirty="0" smtClean="0">
                <a:ea typeface="ＭＳ Ｐゴシック" pitchFamily="34" charset="-128"/>
              </a:rPr>
              <a:t>If shared, the device should be cleaned and disinfected after </a:t>
            </a:r>
            <a:r>
              <a:rPr lang="en-US" sz="2300" u="sng" dirty="0" smtClean="0">
                <a:ea typeface="ＭＳ Ｐゴシック" pitchFamily="34" charset="-128"/>
              </a:rPr>
              <a:t>every</a:t>
            </a:r>
            <a:r>
              <a:rPr lang="en-US" sz="2300" dirty="0" smtClean="0">
                <a:ea typeface="ＭＳ Ｐゴシック" pitchFamily="34" charset="-128"/>
              </a:rPr>
              <a:t> use, per manufacturer</a:t>
            </a:r>
            <a:r>
              <a:rPr lang="ja-JP" altLang="en-US" sz="2300" smtClean="0">
                <a:ea typeface="ＭＳ Ｐゴシック" pitchFamily="34" charset="-128"/>
              </a:rPr>
              <a:t>’</a:t>
            </a:r>
            <a:r>
              <a:rPr lang="en-US" altLang="ja-JP" sz="2300" dirty="0" smtClean="0">
                <a:ea typeface="ＭＳ Ｐゴシック" pitchFamily="34" charset="-128"/>
              </a:rPr>
              <a:t>s instructions</a:t>
            </a:r>
          </a:p>
          <a:p>
            <a:pPr>
              <a:lnSpc>
                <a:spcPct val="90000"/>
              </a:lnSpc>
              <a:buFont typeface="Arial" charset="0"/>
              <a:buNone/>
            </a:pPr>
            <a:endParaRPr lang="en-US" sz="1100" dirty="0" smtClean="0">
              <a:ea typeface="ＭＳ Ｐゴシック" pitchFamily="34" charset="-128"/>
            </a:endParaRPr>
          </a:p>
          <a:p>
            <a:pPr>
              <a:lnSpc>
                <a:spcPct val="90000"/>
              </a:lnSpc>
            </a:pPr>
            <a:r>
              <a:rPr lang="en-US" u="sng" dirty="0" smtClean="0">
                <a:ea typeface="ＭＳ Ｐゴシック" pitchFamily="34" charset="-128"/>
              </a:rPr>
              <a:t>Insulin pens</a:t>
            </a:r>
            <a:r>
              <a:rPr lang="en-US" dirty="0" smtClean="0">
                <a:ea typeface="ＭＳ Ｐゴシック" pitchFamily="34" charset="-128"/>
              </a:rPr>
              <a:t> and </a:t>
            </a:r>
            <a:r>
              <a:rPr lang="en-US" u="sng" dirty="0" smtClean="0">
                <a:ea typeface="ＭＳ Ｐゴシック" pitchFamily="34" charset="-128"/>
              </a:rPr>
              <a:t>other medication cartridges and syringes </a:t>
            </a:r>
            <a:r>
              <a:rPr lang="en-US" dirty="0" smtClean="0">
                <a:ea typeface="ＭＳ Ｐゴシック" pitchFamily="34" charset="-128"/>
              </a:rPr>
              <a:t>are for single-use only and should </a:t>
            </a:r>
            <a:r>
              <a:rPr lang="en-US" b="1" dirty="0" smtClean="0">
                <a:ea typeface="ＭＳ Ｐゴシック" pitchFamily="34" charset="-128"/>
              </a:rPr>
              <a:t>never</a:t>
            </a:r>
            <a:r>
              <a:rPr lang="en-US" dirty="0" smtClean="0">
                <a:ea typeface="ＭＳ Ｐゴシック" pitchFamily="34" charset="-128"/>
              </a:rPr>
              <a:t> be used for more than </a:t>
            </a:r>
            <a:r>
              <a:rPr lang="en-US" b="1" dirty="0" smtClean="0">
                <a:ea typeface="ＭＳ Ｐゴシック" pitchFamily="34" charset="-128"/>
              </a:rPr>
              <a:t>one person  </a:t>
            </a:r>
          </a:p>
          <a:p>
            <a:pPr>
              <a:lnSpc>
                <a:spcPct val="90000"/>
              </a:lnSpc>
            </a:pPr>
            <a:endParaRPr lang="en-US" dirty="0" smtClean="0">
              <a:ea typeface="ＭＳ Ｐゴシック" pitchFamily="34" charset="-128"/>
            </a:endParaRPr>
          </a:p>
        </p:txBody>
      </p:sp>
      <p:pic>
        <p:nvPicPr>
          <p:cNvPr id="36868" name="Picture 9" descr="C:\Documents and Settings\ec2742\Local Settings\Temporary Internet Files\Content.IE5\YXA22IX7\MC900390870[1].wmf"/>
          <p:cNvPicPr>
            <a:picLocks noGrp="1" noChangeAspect="1" noChangeArrowheads="1"/>
          </p:cNvPicPr>
          <p:nvPr>
            <p:ph sz="half" idx="2"/>
          </p:nvPr>
        </p:nvPicPr>
        <p:blipFill>
          <a:blip r:embed="rId3" cstate="print"/>
          <a:srcRect/>
          <a:stretch>
            <a:fillRect/>
          </a:stretch>
        </p:blipFill>
        <p:spPr>
          <a:xfrm>
            <a:off x="304800" y="2057400"/>
            <a:ext cx="2362200" cy="3124200"/>
          </a:xfrm>
          <a:prstGeom prst="rect">
            <a:avLst/>
          </a:prstGeom>
        </p:spPr>
      </p:pic>
      <p:pic>
        <p:nvPicPr>
          <p:cNvPr id="36869" name="Content Placeholder 6" descr="toolkit.png"/>
          <p:cNvPicPr>
            <a:picLocks noChangeAspect="1"/>
          </p:cNvPicPr>
          <p:nvPr/>
        </p:nvPicPr>
        <p:blipFill>
          <a:blip r:embed="rId4" cstate="print"/>
          <a:srcRect/>
          <a:stretch>
            <a:fillRect/>
          </a:stretch>
        </p:blipFill>
        <p:spPr bwMode="auto">
          <a:xfrm>
            <a:off x="8229600" y="6019800"/>
            <a:ext cx="695325" cy="701675"/>
          </a:xfrm>
          <a:prstGeom prst="rect">
            <a:avLst/>
          </a:prstGeom>
          <a:noFill/>
          <a:ln w="9525">
            <a:noFill/>
            <a:miter lim="800000"/>
            <a:headEnd/>
            <a:tailEnd/>
          </a:ln>
        </p:spPr>
      </p:pic>
      <p:sp>
        <p:nvSpPr>
          <p:cNvPr id="36871" name="TextBox 7"/>
          <p:cNvSpPr txBox="1">
            <a:spLocks noChangeArrowheads="1"/>
          </p:cNvSpPr>
          <p:nvPr/>
        </p:nvSpPr>
        <p:spPr bwMode="auto">
          <a:xfrm>
            <a:off x="7162800" y="6291263"/>
            <a:ext cx="1066800" cy="249237"/>
          </a:xfrm>
          <a:prstGeom prst="rect">
            <a:avLst/>
          </a:prstGeom>
          <a:noFill/>
          <a:ln w="9525">
            <a:noFill/>
            <a:miter lim="800000"/>
            <a:headEnd/>
            <a:tailEnd/>
          </a:ln>
        </p:spPr>
        <p:txBody>
          <a:bodyPr>
            <a:spAutoFit/>
          </a:bodyPr>
          <a:lstStyle/>
          <a:p>
            <a:pPr>
              <a:defRPr/>
            </a:pPr>
            <a:r>
              <a:rPr lang="en-US" sz="1000" dirty="0">
                <a:latin typeface="+mn-lt"/>
                <a:cs typeface="Tahoma" pitchFamily="34" charset="0"/>
              </a:rPr>
              <a:t>BGM In-Service</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sz="4000" dirty="0" smtClean="0">
                <a:solidFill>
                  <a:schemeClr val="tx2">
                    <a:satMod val="130000"/>
                  </a:schemeClr>
                </a:solidFill>
              </a:rPr>
              <a:t>Blood Glucose Monitoring Tool</a:t>
            </a:r>
            <a:endParaRPr lang="en-US" sz="4000" dirty="0">
              <a:solidFill>
                <a:schemeClr val="tx2">
                  <a:satMod val="130000"/>
                </a:schemeClr>
              </a:solidFill>
            </a:endParaRPr>
          </a:p>
        </p:txBody>
      </p:sp>
      <p:pic>
        <p:nvPicPr>
          <p:cNvPr id="19459" name="Picture 3"/>
          <p:cNvPicPr>
            <a:picLocks noChangeAspect="1" noChangeArrowheads="1"/>
          </p:cNvPicPr>
          <p:nvPr/>
        </p:nvPicPr>
        <p:blipFill>
          <a:blip r:embed="rId3" cstate="print"/>
          <a:srcRect l="23784" t="45390" r="20920" b="21669"/>
          <a:stretch>
            <a:fillRect/>
          </a:stretch>
        </p:blipFill>
        <p:spPr bwMode="auto">
          <a:xfrm>
            <a:off x="76200" y="1447800"/>
            <a:ext cx="8915400" cy="4724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944562"/>
          </a:xfrm>
        </p:spPr>
        <p:txBody>
          <a:bodyPr>
            <a:normAutofit/>
          </a:bodyPr>
          <a:lstStyle/>
          <a:p>
            <a:r>
              <a:rPr lang="en-US" sz="4000" dirty="0" smtClean="0"/>
              <a:t>Norovirus -‘Tis the Season</a:t>
            </a:r>
            <a:endParaRPr lang="en-US" sz="4000" dirty="0"/>
          </a:p>
        </p:txBody>
      </p:sp>
      <p:sp>
        <p:nvSpPr>
          <p:cNvPr id="3" name="Content Placeholder 2"/>
          <p:cNvSpPr>
            <a:spLocks noGrp="1"/>
          </p:cNvSpPr>
          <p:nvPr>
            <p:ph idx="1"/>
          </p:nvPr>
        </p:nvSpPr>
        <p:spPr>
          <a:xfrm>
            <a:off x="1219200" y="1295400"/>
            <a:ext cx="7498080" cy="4876800"/>
          </a:xfrm>
        </p:spPr>
        <p:txBody>
          <a:bodyPr>
            <a:normAutofit fontScale="85000" lnSpcReduction="20000"/>
          </a:bodyPr>
          <a:lstStyle/>
          <a:p>
            <a:r>
              <a:rPr lang="en-US" dirty="0" smtClean="0"/>
              <a:t>March 2011- Updated guidelines published in the </a:t>
            </a:r>
            <a:r>
              <a:rPr lang="en-US" i="1" dirty="0" smtClean="0"/>
              <a:t>Morbidity and Mortality Weekly Report </a:t>
            </a:r>
            <a:r>
              <a:rPr lang="en-US" dirty="0" smtClean="0"/>
              <a:t>(MMWR)</a:t>
            </a:r>
          </a:p>
          <a:p>
            <a:pPr lvl="1">
              <a:buFont typeface="Courier New" pitchFamily="49" charset="0"/>
              <a:buChar char="o"/>
            </a:pPr>
            <a:r>
              <a:rPr lang="en-US" dirty="0" smtClean="0"/>
              <a:t>In the United States, approximately 21 million illnesses annually attributed to Norovirus </a:t>
            </a:r>
          </a:p>
          <a:p>
            <a:pPr lvl="1">
              <a:buFont typeface="Courier New" pitchFamily="49" charset="0"/>
              <a:buChar char="o"/>
            </a:pPr>
            <a:r>
              <a:rPr lang="en-US" dirty="0" smtClean="0"/>
              <a:t>Transmission may be foodborne, waterborne, or by person to person</a:t>
            </a:r>
          </a:p>
          <a:p>
            <a:pPr lvl="1">
              <a:buFont typeface="Courier New" pitchFamily="49" charset="0"/>
              <a:buChar char="o"/>
            </a:pPr>
            <a:r>
              <a:rPr lang="en-US" dirty="0" smtClean="0"/>
              <a:t>Indirect exposure may occur via fomites, contaminated environmental surfaces, or possibly via inhalation of aerosolized droplets from vomitus</a:t>
            </a:r>
          </a:p>
          <a:p>
            <a:pPr lvl="1">
              <a:buNone/>
            </a:pPr>
            <a:endParaRPr lang="en-US" dirty="0" smtClean="0">
              <a:latin typeface="Cambria" pitchFamily="18" charset="0"/>
            </a:endParaRPr>
          </a:p>
          <a:p>
            <a:pPr marL="0" lvl="1" indent="0" algn="ctr">
              <a:buNone/>
            </a:pPr>
            <a:r>
              <a:rPr lang="en-US" b="1" dirty="0" smtClean="0"/>
              <a:t>Please contact your local health department for assistance as soon as an outbreak is suspected!</a:t>
            </a:r>
          </a:p>
          <a:p>
            <a:pPr>
              <a:buNone/>
            </a:pPr>
            <a:r>
              <a:rPr lang="en-US" b="1" dirty="0" smtClean="0">
                <a:latin typeface="Cambria" pitchFamily="18" charset="0"/>
              </a:rPr>
              <a:t>			</a:t>
            </a:r>
            <a:endParaRPr lang="en-US" b="1" dirty="0">
              <a:latin typeface="Cambria"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a:xfrm>
            <a:off x="1143000" y="152400"/>
            <a:ext cx="7543800" cy="1066800"/>
          </a:xfrm>
        </p:spPr>
        <p:txBody>
          <a:bodyPr wrap="square" numCol="1" anchorCtr="0" compatLnSpc="1">
            <a:prstTxWarp prst="textNoShape">
              <a:avLst/>
            </a:prstTxWarp>
            <a:normAutofit/>
          </a:bodyPr>
          <a:lstStyle/>
          <a:p>
            <a:pPr>
              <a:defRPr/>
            </a:pPr>
            <a:r>
              <a:rPr lang="en-US" sz="4000" dirty="0" smtClean="0">
                <a:effectLst>
                  <a:outerShdw blurRad="38100" dist="38100" dir="2700000" algn="tl">
                    <a:srgbClr val="C0C0C0"/>
                  </a:outerShdw>
                </a:effectLst>
                <a:ea typeface="ＭＳ Ｐゴシック" charset="-128"/>
              </a:rPr>
              <a:t>Surveillance: Outbreak/Cluster</a:t>
            </a:r>
          </a:p>
        </p:txBody>
      </p:sp>
      <p:sp>
        <p:nvSpPr>
          <p:cNvPr id="16387" name="Content Placeholder 2"/>
          <p:cNvSpPr>
            <a:spLocks noGrp="1"/>
          </p:cNvSpPr>
          <p:nvPr>
            <p:ph idx="1"/>
          </p:nvPr>
        </p:nvSpPr>
        <p:spPr>
          <a:xfrm>
            <a:off x="990600" y="1447800"/>
            <a:ext cx="7924800" cy="4724400"/>
          </a:xfrm>
        </p:spPr>
        <p:txBody>
          <a:bodyPr>
            <a:normAutofit fontScale="92500" lnSpcReduction="20000"/>
          </a:bodyPr>
          <a:lstStyle/>
          <a:p>
            <a:r>
              <a:rPr lang="en-US" sz="3600" dirty="0" smtClean="0">
                <a:ea typeface="ＭＳ Ｐゴシック" pitchFamily="34" charset="-128"/>
              </a:rPr>
              <a:t>Outbreak/cluster</a:t>
            </a:r>
          </a:p>
          <a:p>
            <a:pPr lvl="1"/>
            <a:r>
              <a:rPr lang="en-US" sz="2400" dirty="0" smtClean="0">
                <a:ea typeface="ＭＳ Ｐゴシック" pitchFamily="34" charset="-128"/>
              </a:rPr>
              <a:t>Occurs when there are more cases of a disease in a designated population than </a:t>
            </a:r>
            <a:r>
              <a:rPr lang="en-US" sz="2400" i="1" dirty="0" smtClean="0">
                <a:ea typeface="ＭＳ Ｐゴシック" pitchFamily="34" charset="-128"/>
              </a:rPr>
              <a:t>usually</a:t>
            </a:r>
            <a:r>
              <a:rPr lang="en-US" sz="2400" dirty="0" smtClean="0">
                <a:ea typeface="ＭＳ Ｐゴシック" pitchFamily="34" charset="-128"/>
              </a:rPr>
              <a:t> occur for a given period of time</a:t>
            </a:r>
          </a:p>
          <a:p>
            <a:pPr lvl="2"/>
            <a:r>
              <a:rPr lang="en-US" dirty="0" smtClean="0">
                <a:ea typeface="ＭＳ Ｐゴシック" pitchFamily="34" charset="-128"/>
              </a:rPr>
              <a:t>Every disease has an expected level of activity, or a </a:t>
            </a:r>
            <a:r>
              <a:rPr lang="ja-JP" altLang="en-US" smtClean="0">
                <a:ea typeface="ＭＳ Ｐゴシック" pitchFamily="34" charset="-128"/>
              </a:rPr>
              <a:t>“</a:t>
            </a:r>
            <a:r>
              <a:rPr lang="en-US" altLang="ja-JP" dirty="0" smtClean="0">
                <a:ea typeface="ＭＳ Ｐゴシック" pitchFamily="34" charset="-128"/>
              </a:rPr>
              <a:t>baseline</a:t>
            </a:r>
            <a:r>
              <a:rPr lang="ja-JP" altLang="en-US" smtClean="0">
                <a:ea typeface="ＭＳ Ｐゴシック" pitchFamily="34" charset="-128"/>
              </a:rPr>
              <a:t>”</a:t>
            </a:r>
            <a:r>
              <a:rPr lang="en-US" altLang="ja-JP" dirty="0" smtClean="0">
                <a:ea typeface="ＭＳ Ｐゴシック" pitchFamily="34" charset="-128"/>
              </a:rPr>
              <a:t> number of cases that occur over a given time period </a:t>
            </a:r>
          </a:p>
          <a:p>
            <a:pPr lvl="2"/>
            <a:endParaRPr lang="en-US" sz="2800" dirty="0" smtClean="0">
              <a:ea typeface="ＭＳ Ｐゴシック" pitchFamily="34" charset="-128"/>
            </a:endParaRPr>
          </a:p>
          <a:p>
            <a:r>
              <a:rPr lang="en-US" sz="3600" dirty="0" smtClean="0">
                <a:ea typeface="ＭＳ Ｐゴシック" pitchFamily="34" charset="-128"/>
              </a:rPr>
              <a:t>Surveillance helps identify outbreaks!</a:t>
            </a:r>
          </a:p>
          <a:p>
            <a:pPr lvl="1"/>
            <a:r>
              <a:rPr lang="en-US" sz="2400" dirty="0" smtClean="0">
                <a:ea typeface="ＭＳ Ｐゴシック" pitchFamily="34" charset="-128"/>
              </a:rPr>
              <a:t>Establish baseline and seasonal trends</a:t>
            </a:r>
          </a:p>
          <a:p>
            <a:pPr lvl="1"/>
            <a:r>
              <a:rPr lang="en-US" sz="2400" dirty="0" smtClean="0">
                <a:ea typeface="ＭＳ Ｐゴシック" pitchFamily="34" charset="-128"/>
              </a:rPr>
              <a:t>Identify commonalities among those who are sick </a:t>
            </a:r>
          </a:p>
          <a:p>
            <a:pPr lvl="2"/>
            <a:r>
              <a:rPr lang="en-US" dirty="0" smtClean="0">
                <a:ea typeface="ＭＳ Ｐゴシック" pitchFamily="34" charset="-128"/>
              </a:rPr>
              <a:t>Types of symptoms, area of the facility where they reside, etc.</a:t>
            </a:r>
          </a:p>
          <a:p>
            <a:pPr lvl="1"/>
            <a:endParaRPr lang="en-US" sz="1800" dirty="0" smtClean="0">
              <a:ea typeface="ＭＳ Ｐゴシック" pitchFamily="34" charset="-128"/>
            </a:endParaRPr>
          </a:p>
        </p:txBody>
      </p:sp>
      <p:sp>
        <p:nvSpPr>
          <p:cNvPr id="16388" name="TextBox 3"/>
          <p:cNvSpPr txBox="1">
            <a:spLocks noChangeArrowheads="1"/>
          </p:cNvSpPr>
          <p:nvPr/>
        </p:nvSpPr>
        <p:spPr bwMode="auto">
          <a:xfrm>
            <a:off x="6400800" y="6200775"/>
            <a:ext cx="2209800" cy="276225"/>
          </a:xfrm>
          <a:prstGeom prst="rect">
            <a:avLst/>
          </a:prstGeom>
          <a:noFill/>
          <a:ln w="9525">
            <a:noFill/>
            <a:miter lim="800000"/>
            <a:headEnd/>
            <a:tailEnd/>
          </a:ln>
        </p:spPr>
        <p:txBody>
          <a:bodyPr>
            <a:spAutoFit/>
          </a:bodyPr>
          <a:lstStyle/>
          <a:p>
            <a:pPr marL="228600" indent="-228600" eaLnBrk="0" hangingPunct="0">
              <a:defRPr/>
            </a:pPr>
            <a:r>
              <a:rPr lang="en-US" sz="1200" dirty="0">
                <a:latin typeface="+mn-lt"/>
              </a:rPr>
              <a:t>How to Identify an Outbreak</a:t>
            </a:r>
          </a:p>
        </p:txBody>
      </p:sp>
      <p:pic>
        <p:nvPicPr>
          <p:cNvPr id="16389" name="Picture 40" descr="C:\Documents and Settings\ifl23441\Local Settings\Temporary Internet Files\Content.IE5\9UVAVLZX\MC900431613[1].png"/>
          <p:cNvPicPr>
            <a:picLocks noChangeAspect="1" noChangeArrowheads="1"/>
          </p:cNvPicPr>
          <p:nvPr/>
        </p:nvPicPr>
        <p:blipFill>
          <a:blip r:embed="rId3" cstate="print"/>
          <a:srcRect/>
          <a:stretch>
            <a:fillRect/>
          </a:stretch>
        </p:blipFill>
        <p:spPr bwMode="auto">
          <a:xfrm>
            <a:off x="8458200" y="5943600"/>
            <a:ext cx="685800" cy="68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28600"/>
            <a:ext cx="7086600" cy="1033463"/>
          </a:xfrm>
        </p:spPr>
        <p:txBody>
          <a:bodyPr wrap="square" numCol="1" anchorCtr="0" compatLnSpc="1">
            <a:prstTxWarp prst="textNoShape">
              <a:avLst/>
            </a:prstTxWarp>
          </a:bodyPr>
          <a:lstStyle/>
          <a:p>
            <a:pPr>
              <a:defRPr/>
            </a:pPr>
            <a:r>
              <a:rPr lang="en-US" sz="4000" dirty="0" smtClean="0">
                <a:effectLst>
                  <a:outerShdw blurRad="38100" dist="38100" dir="2700000" algn="tl">
                    <a:srgbClr val="C0C0C0"/>
                  </a:outerShdw>
                </a:effectLst>
                <a:ea typeface="ＭＳ Ｐゴシック" charset="-128"/>
              </a:rPr>
              <a:t>VDH Reporting Procedures</a:t>
            </a:r>
          </a:p>
        </p:txBody>
      </p:sp>
      <p:sp>
        <p:nvSpPr>
          <p:cNvPr id="3" name="Content Placeholder 2"/>
          <p:cNvSpPr>
            <a:spLocks noGrp="1"/>
          </p:cNvSpPr>
          <p:nvPr>
            <p:ph idx="1"/>
          </p:nvPr>
        </p:nvSpPr>
        <p:spPr/>
        <p:txBody>
          <a:bodyPr>
            <a:normAutofit fontScale="92500"/>
          </a:bodyPr>
          <a:lstStyle/>
          <a:p>
            <a:pPr marL="294005" indent="-165100">
              <a:defRPr/>
            </a:pPr>
            <a:r>
              <a:rPr lang="en-US" dirty="0" smtClean="0"/>
              <a:t> Reportable conditions required by the </a:t>
            </a:r>
            <a:r>
              <a:rPr lang="en-US" i="1" dirty="0" smtClean="0"/>
              <a:t>Code of  Virginia</a:t>
            </a:r>
          </a:p>
          <a:p>
            <a:pPr marL="568325" lvl="1" indent="-165100">
              <a:spcBef>
                <a:spcPts val="0"/>
              </a:spcBef>
              <a:defRPr/>
            </a:pPr>
            <a:r>
              <a:rPr lang="en-US" b="1" dirty="0" smtClean="0">
                <a:solidFill>
                  <a:srgbClr val="0070C0"/>
                </a:solidFill>
              </a:rPr>
              <a:t>http://www.vdh.virginia.gov/epidemiology/</a:t>
            </a:r>
          </a:p>
          <a:p>
            <a:pPr marL="568325" lvl="1" indent="-165100">
              <a:spcBef>
                <a:spcPts val="0"/>
              </a:spcBef>
              <a:buFont typeface="Courier New" pitchFamily="49" charset="0"/>
              <a:buNone/>
              <a:defRPr/>
            </a:pPr>
            <a:r>
              <a:rPr lang="en-US" b="1" dirty="0" smtClean="0">
                <a:solidFill>
                  <a:srgbClr val="0070C0"/>
                </a:solidFill>
              </a:rPr>
              <a:t>	regulations.htm</a:t>
            </a:r>
          </a:p>
          <a:p>
            <a:pPr marL="294005" indent="-165100">
              <a:defRPr/>
            </a:pPr>
            <a:r>
              <a:rPr lang="en-US" dirty="0" smtClean="0"/>
              <a:t> Office of Licensure and Certification (OLC) reporting requirement</a:t>
            </a:r>
          </a:p>
          <a:p>
            <a:pPr marL="457200" lvl="1" indent="0">
              <a:buFont typeface="Courier New" pitchFamily="49" charset="0"/>
              <a:buNone/>
              <a:defRPr/>
            </a:pPr>
            <a:endParaRPr lang="en-US" sz="2400" dirty="0" smtClean="0"/>
          </a:p>
          <a:p>
            <a:pPr marL="182880" indent="0">
              <a:buFont typeface="Courier New" pitchFamily="49" charset="0"/>
              <a:buNone/>
              <a:defRPr/>
            </a:pPr>
            <a:r>
              <a:rPr lang="en-US" dirty="0" smtClean="0"/>
              <a:t>Remember to contact your local health department for any outbreak concerns and advice!</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74638"/>
            <a:ext cx="7714488" cy="1143000"/>
          </a:xfrm>
        </p:spPr>
        <p:txBody>
          <a:bodyPr>
            <a:normAutofit/>
          </a:bodyPr>
          <a:lstStyle/>
          <a:p>
            <a:r>
              <a:rPr lang="en-US" sz="4000" dirty="0" smtClean="0"/>
              <a:t>Acknowledgments</a:t>
            </a:r>
            <a:endParaRPr lang="en-US" sz="4000" dirty="0"/>
          </a:p>
        </p:txBody>
      </p:sp>
      <p:sp>
        <p:nvSpPr>
          <p:cNvPr id="3" name="Content Placeholder 2"/>
          <p:cNvSpPr>
            <a:spLocks noGrp="1"/>
          </p:cNvSpPr>
          <p:nvPr>
            <p:ph idx="1"/>
          </p:nvPr>
        </p:nvSpPr>
        <p:spPr>
          <a:xfrm>
            <a:off x="1143000" y="1447800"/>
            <a:ext cx="7790688" cy="5181600"/>
          </a:xfrm>
        </p:spPr>
        <p:txBody>
          <a:bodyPr>
            <a:normAutofit fontScale="92500" lnSpcReduction="20000"/>
          </a:bodyPr>
          <a:lstStyle/>
          <a:p>
            <a:pPr>
              <a:buNone/>
            </a:pPr>
            <a:r>
              <a:rPr lang="en-US" sz="2200" dirty="0" smtClean="0"/>
              <a:t>Virginia Department of Health - Healthcare-Associated Infections Team</a:t>
            </a:r>
          </a:p>
          <a:p>
            <a:pPr>
              <a:buFont typeface="Arial" pitchFamily="34" charset="0"/>
              <a:buChar char="•"/>
            </a:pPr>
            <a:r>
              <a:rPr lang="en-US" sz="2200" dirty="0" smtClean="0"/>
              <a:t>Andrea Alvarez, MPH - Coordinator</a:t>
            </a:r>
          </a:p>
          <a:p>
            <a:pPr>
              <a:buFont typeface="Arial" pitchFamily="34" charset="0"/>
              <a:buChar char="•"/>
            </a:pPr>
            <a:r>
              <a:rPr lang="en-US" sz="2200" dirty="0" smtClean="0"/>
              <a:t>Dana Burshell, MPH, CPH, CIC - Epidemiologist</a:t>
            </a:r>
          </a:p>
          <a:p>
            <a:pPr>
              <a:buNone/>
            </a:pPr>
            <a:endParaRPr lang="en-US" sz="2200" dirty="0" smtClean="0"/>
          </a:p>
          <a:p>
            <a:pPr>
              <a:buNone/>
            </a:pPr>
            <a:r>
              <a:rPr lang="en-US" sz="2200" dirty="0" smtClean="0"/>
              <a:t>Virginia Health Care Association (VHCA)</a:t>
            </a:r>
          </a:p>
          <a:p>
            <a:pPr>
              <a:buFont typeface="Arial" pitchFamily="34" charset="0"/>
              <a:buChar char="•"/>
            </a:pPr>
            <a:r>
              <a:rPr lang="en-US" sz="2200" dirty="0" smtClean="0"/>
              <a:t>Judy Brown, RN, LNHA, Health Education Specialist</a:t>
            </a:r>
          </a:p>
          <a:p>
            <a:pPr>
              <a:buFont typeface="Arial" pitchFamily="34" charset="0"/>
              <a:buChar char="•"/>
            </a:pPr>
            <a:r>
              <a:rPr lang="en-US" sz="2200" dirty="0" smtClean="0"/>
              <a:t>Beverley Soble, Vice-President of Regulatory Affairs</a:t>
            </a:r>
          </a:p>
          <a:p>
            <a:pPr>
              <a:buNone/>
            </a:pPr>
            <a:endParaRPr lang="en-US" sz="2200" dirty="0" smtClean="0"/>
          </a:p>
          <a:p>
            <a:pPr>
              <a:buNone/>
            </a:pPr>
            <a:r>
              <a:rPr lang="en-US" sz="2200" dirty="0" smtClean="0"/>
              <a:t>Eastern Virginia Medical School</a:t>
            </a:r>
          </a:p>
          <a:p>
            <a:pPr>
              <a:buFont typeface="Arial" pitchFamily="34" charset="0"/>
              <a:buChar char="•"/>
            </a:pPr>
            <a:r>
              <a:rPr lang="en-US" sz="2200" dirty="0" smtClean="0"/>
              <a:t>Robert M. Palmer, MD, MPH –  John Franklin Chair of Geriatrics, Professor of Medicine and Director of the Glennan Center for Geriatrics and Geronotology</a:t>
            </a:r>
          </a:p>
          <a:p>
            <a:pPr>
              <a:buFont typeface="Arial" pitchFamily="34" charset="0"/>
              <a:buChar char="•"/>
            </a:pPr>
            <a:r>
              <a:rPr lang="en-US" sz="2200" dirty="0" smtClean="0"/>
              <a:t>Edward C. Oldfield, III – Professor of Medicine, Microbiology and Molecular Cell Biology, Director of Infectious Disease Division</a:t>
            </a:r>
          </a:p>
          <a:p>
            <a:pPr>
              <a:buNone/>
            </a:pPr>
            <a:endParaRPr lang="en-US" sz="2200" dirty="0" smtClean="0"/>
          </a:p>
          <a:p>
            <a:pPr>
              <a:buNone/>
            </a:pPr>
            <a:r>
              <a:rPr lang="en-US" sz="2200" dirty="0" smtClean="0"/>
              <a:t>Collaborative partners from 12 nursing homes in Eastern Virginia</a:t>
            </a:r>
          </a:p>
          <a:p>
            <a:pPr>
              <a:buNone/>
            </a:pPr>
            <a:endParaRPr lang="en-US" sz="1800" dirty="0" smtClean="0">
              <a:latin typeface="Cambria" pitchFamily="18" charset="0"/>
            </a:endParaRPr>
          </a:p>
          <a:p>
            <a:pPr>
              <a:buFont typeface="Courier New" pitchFamily="49" charset="0"/>
              <a:buChar char="o"/>
            </a:pPr>
            <a:endParaRPr lang="en-US" sz="2000" dirty="0" smtClean="0">
              <a:latin typeface="Cambria" pitchFamily="18" charset="0"/>
            </a:endParaRPr>
          </a:p>
          <a:p>
            <a:pPr>
              <a:buNone/>
            </a:pPr>
            <a:endParaRPr lang="en-US" sz="20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Recommended Hand Hygiene for Norovirus</a:t>
            </a:r>
            <a:endParaRPr lang="en-US" sz="4000" dirty="0"/>
          </a:p>
        </p:txBody>
      </p:sp>
      <p:sp>
        <p:nvSpPr>
          <p:cNvPr id="3" name="Content Placeholder 2"/>
          <p:cNvSpPr>
            <a:spLocks noGrp="1"/>
          </p:cNvSpPr>
          <p:nvPr>
            <p:ph idx="1"/>
          </p:nvPr>
        </p:nvSpPr>
        <p:spPr>
          <a:xfrm>
            <a:off x="1435608" y="1600200"/>
            <a:ext cx="7498080" cy="4648200"/>
          </a:xfrm>
        </p:spPr>
        <p:txBody>
          <a:bodyPr>
            <a:normAutofit/>
          </a:bodyPr>
          <a:lstStyle/>
          <a:p>
            <a:pPr>
              <a:buFont typeface="Arial" pitchFamily="34" charset="0"/>
              <a:buChar char="•"/>
            </a:pPr>
            <a:r>
              <a:rPr lang="en-US" sz="2800" dirty="0" smtClean="0"/>
              <a:t>Proper</a:t>
            </a:r>
            <a:r>
              <a:rPr lang="en-US" sz="2800" b="1" dirty="0" smtClean="0"/>
              <a:t> handwashing with soap and water </a:t>
            </a:r>
            <a:r>
              <a:rPr lang="en-US" sz="2800" dirty="0" smtClean="0"/>
              <a:t>- most effective way</a:t>
            </a:r>
          </a:p>
          <a:p>
            <a:pPr>
              <a:buFont typeface="Arial" pitchFamily="34" charset="0"/>
              <a:buChar char="•"/>
            </a:pPr>
            <a:r>
              <a:rPr lang="en-US" sz="2800" dirty="0" smtClean="0"/>
              <a:t>Hand sanitizers with 70% ethyl alcohol as adjunct in between proper handwashings but should not be considered a substitute for soap and water</a:t>
            </a:r>
          </a:p>
          <a:p>
            <a:pPr>
              <a:buFont typeface="Arial" pitchFamily="34" charset="0"/>
              <a:buChar char="•"/>
            </a:pPr>
            <a:r>
              <a:rPr lang="en-US" sz="2800" dirty="0" smtClean="0"/>
              <a:t>During </a:t>
            </a:r>
            <a:r>
              <a:rPr lang="en-US" sz="2800" i="1" dirty="0" smtClean="0"/>
              <a:t>suspected or confirmed outbreaks</a:t>
            </a:r>
            <a:r>
              <a:rPr lang="en-US" sz="2800" dirty="0" smtClean="0"/>
              <a:t> of Norovirus use </a:t>
            </a:r>
            <a:r>
              <a:rPr lang="en-US" sz="2800" b="1" dirty="0" smtClean="0"/>
              <a:t>soap and water</a:t>
            </a:r>
            <a:r>
              <a:rPr lang="en-US" sz="2800" dirty="0" smtClean="0"/>
              <a:t>!</a:t>
            </a:r>
            <a:endParaRPr lang="en-US" sz="28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74638"/>
            <a:ext cx="7714488" cy="1143000"/>
          </a:xfrm>
        </p:spPr>
        <p:txBody>
          <a:bodyPr>
            <a:noAutofit/>
          </a:bodyPr>
          <a:lstStyle/>
          <a:p>
            <a:r>
              <a:rPr lang="en-US" sz="4000" dirty="0" smtClean="0"/>
              <a:t>Isolation Precautions and Sick Staff Members</a:t>
            </a:r>
            <a:endParaRPr lang="en-US" sz="4000" dirty="0"/>
          </a:p>
        </p:txBody>
      </p:sp>
      <p:sp>
        <p:nvSpPr>
          <p:cNvPr id="3" name="Content Placeholder 2"/>
          <p:cNvSpPr>
            <a:spLocks noGrp="1"/>
          </p:cNvSpPr>
          <p:nvPr>
            <p:ph idx="1"/>
          </p:nvPr>
        </p:nvSpPr>
        <p:spPr>
          <a:xfrm>
            <a:off x="990600" y="1600200"/>
            <a:ext cx="7696200" cy="4572000"/>
          </a:xfrm>
        </p:spPr>
        <p:txBody>
          <a:bodyPr>
            <a:normAutofit/>
          </a:bodyPr>
          <a:lstStyle/>
          <a:p>
            <a:r>
              <a:rPr lang="en-US" sz="2800" dirty="0" smtClean="0"/>
              <a:t>Sick patients/residents are recommended to be isolated until 24-48 hours after symptoms resolve</a:t>
            </a:r>
          </a:p>
          <a:p>
            <a:r>
              <a:rPr lang="en-US" sz="2800" dirty="0" smtClean="0"/>
              <a:t>Sick patient care staff, food workers, and child–care staff should be excluded from work a minimum of 48 hours after symptoms resolve.</a:t>
            </a:r>
          </a:p>
          <a:p>
            <a:pPr lvl="1"/>
            <a:r>
              <a:rPr lang="en-US" sz="2400" dirty="0" smtClean="0"/>
              <a:t>Upon return to work, remind staff of importance for frequent hand hygiene.</a:t>
            </a:r>
          </a:p>
          <a:p>
            <a:endParaRPr lang="en-US" sz="2800" dirty="0">
              <a:latin typeface="Cambria"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Environmental Cleaning</a:t>
            </a:r>
            <a:endParaRPr lang="en-US" sz="4000" dirty="0"/>
          </a:p>
        </p:txBody>
      </p:sp>
      <p:sp>
        <p:nvSpPr>
          <p:cNvPr id="3" name="Content Placeholder 2"/>
          <p:cNvSpPr>
            <a:spLocks noGrp="1"/>
          </p:cNvSpPr>
          <p:nvPr>
            <p:ph idx="1"/>
          </p:nvPr>
        </p:nvSpPr>
        <p:spPr>
          <a:xfrm>
            <a:off x="1143000" y="1447800"/>
            <a:ext cx="7790688" cy="4800600"/>
          </a:xfrm>
        </p:spPr>
        <p:txBody>
          <a:bodyPr>
            <a:noAutofit/>
          </a:bodyPr>
          <a:lstStyle/>
          <a:p>
            <a:r>
              <a:rPr lang="en-US" sz="2400" dirty="0" smtClean="0"/>
              <a:t>Proper cleaning and sanitizing of equipment, high traffic clinical areas, and frequently touched surfaces</a:t>
            </a:r>
          </a:p>
          <a:p>
            <a:r>
              <a:rPr lang="en-US" sz="2400" dirty="0" smtClean="0"/>
              <a:t>After initial cleaning of surfaces to remove visible soil, use a freshly made 10% chlorine bleach solution (i.e., 5,000 ppm sodium hypochlorite = 1 cup bleach to 9 cups water) or other Environmental Protection Agency (EPA)-approved disinfectant</a:t>
            </a:r>
          </a:p>
          <a:p>
            <a:pPr lvl="1">
              <a:buFont typeface="Courier New" pitchFamily="49" charset="0"/>
              <a:buChar char="o"/>
            </a:pPr>
            <a:r>
              <a:rPr lang="en-US" sz="2000" dirty="0" smtClean="0"/>
              <a:t>Note:  all cleaning products and disinfectants should be EPA-registered and have labels claims for healthcare use</a:t>
            </a:r>
          </a:p>
          <a:p>
            <a:pPr lvl="1">
              <a:buFont typeface="Courier New" pitchFamily="49" charset="0"/>
              <a:buChar char="o"/>
            </a:pPr>
            <a:r>
              <a:rPr lang="en-US" sz="2000" dirty="0" smtClean="0"/>
              <a:t>Change mop heads when a new bucket of cleaning solution is prepared, or after cleaning large spills of emesis or fecal material</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Reminders</a:t>
            </a:r>
            <a:endParaRPr lang="en-US" sz="4000" dirty="0"/>
          </a:p>
        </p:txBody>
      </p:sp>
      <p:sp>
        <p:nvSpPr>
          <p:cNvPr id="3" name="Content Placeholder 2"/>
          <p:cNvSpPr>
            <a:spLocks noGrp="1"/>
          </p:cNvSpPr>
          <p:nvPr>
            <p:ph idx="1"/>
          </p:nvPr>
        </p:nvSpPr>
        <p:spPr>
          <a:xfrm>
            <a:off x="1295400" y="1447800"/>
            <a:ext cx="7638288" cy="5105400"/>
          </a:xfrm>
        </p:spPr>
        <p:txBody>
          <a:bodyPr>
            <a:normAutofit/>
          </a:bodyPr>
          <a:lstStyle/>
          <a:p>
            <a:pPr>
              <a:buFont typeface="Arial" pitchFamily="34" charset="0"/>
              <a:buChar char="•"/>
            </a:pPr>
            <a:r>
              <a:rPr lang="en-US" sz="2800" dirty="0" smtClean="0"/>
              <a:t>Norovirus is highly contagious and very hardy, so strict adherence to control measures is necessary</a:t>
            </a:r>
          </a:p>
          <a:p>
            <a:pPr>
              <a:buFont typeface="Arial" pitchFamily="34" charset="0"/>
              <a:buChar char="•"/>
            </a:pPr>
            <a:r>
              <a:rPr lang="en-US" sz="2800" i="1" dirty="0" smtClean="0"/>
              <a:t>Successful Strategies for Infection Prevention in Assisted Living Facilities and Nursing Homes </a:t>
            </a:r>
            <a:r>
              <a:rPr lang="en-US" sz="2800" dirty="0" smtClean="0"/>
              <a:t>toolkit</a:t>
            </a:r>
            <a:r>
              <a:rPr lang="en-US" sz="2800" i="1" dirty="0" smtClean="0"/>
              <a:t> </a:t>
            </a:r>
            <a:r>
              <a:rPr lang="en-US" sz="2800" dirty="0" smtClean="0"/>
              <a:t>section with expanded information</a:t>
            </a:r>
          </a:p>
          <a:p>
            <a:pPr>
              <a:buFont typeface="Arial" pitchFamily="34" charset="0"/>
              <a:buChar char="•"/>
            </a:pPr>
            <a:r>
              <a:rPr lang="en-US" sz="2800" dirty="0" smtClean="0"/>
              <a:t>Complete guidelines are available on the Virginia Department of Health website:</a:t>
            </a:r>
          </a:p>
          <a:p>
            <a:pPr lvl="1">
              <a:buFont typeface="Courier New" pitchFamily="49" charset="0"/>
              <a:buChar char="o"/>
            </a:pPr>
            <a:r>
              <a:rPr lang="en-US" sz="2400" dirty="0" smtClean="0">
                <a:solidFill>
                  <a:srgbClr val="0070C0"/>
                </a:solidFill>
              </a:rPr>
              <a:t>http://www.vdh.virginia.gov/Epidemiology/Surveillance/norovirus.htm</a:t>
            </a:r>
          </a:p>
          <a:p>
            <a:pPr>
              <a:buNone/>
            </a:pPr>
            <a:endParaRPr lang="en-US" dirty="0" smtClean="0"/>
          </a:p>
          <a:p>
            <a:pPr>
              <a:buFont typeface="Courier New" pitchFamily="49" charset="0"/>
              <a:buChar char="o"/>
            </a:pPr>
            <a:endParaRPr lang="en-US"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52400"/>
            <a:ext cx="7543800" cy="1219200"/>
          </a:xfrm>
        </p:spPr>
        <p:txBody>
          <a:bodyPr>
            <a:normAutofit/>
          </a:bodyPr>
          <a:lstStyle/>
          <a:p>
            <a:r>
              <a:rPr lang="en-US" sz="4000" dirty="0" smtClean="0"/>
              <a:t>Pertussis (Whooping Cough)</a:t>
            </a:r>
            <a:endParaRPr lang="en-US" sz="4000" dirty="0"/>
          </a:p>
        </p:txBody>
      </p:sp>
      <p:sp>
        <p:nvSpPr>
          <p:cNvPr id="3" name="Content Placeholder 2"/>
          <p:cNvSpPr>
            <a:spLocks noGrp="1"/>
          </p:cNvSpPr>
          <p:nvPr>
            <p:ph idx="1"/>
          </p:nvPr>
        </p:nvSpPr>
        <p:spPr/>
        <p:txBody>
          <a:bodyPr>
            <a:normAutofit fontScale="92500" lnSpcReduction="20000"/>
          </a:bodyPr>
          <a:lstStyle/>
          <a:p>
            <a:r>
              <a:rPr lang="en-US" dirty="0" smtClean="0"/>
              <a:t>Vaccine preventable disease that causes severe coughing, vomiting, and complications possibly leading to pneumonia, and even death in infants</a:t>
            </a:r>
          </a:p>
          <a:p>
            <a:pPr lvl="1"/>
            <a:r>
              <a:rPr lang="en-US" dirty="0" smtClean="0"/>
              <a:t>Usually spread by coughing or sneezing while in close contact with others</a:t>
            </a:r>
          </a:p>
          <a:p>
            <a:r>
              <a:rPr lang="en-US" dirty="0" smtClean="0"/>
              <a:t>Protection from childhood vaccination fades over time thus the need for adults to be revaccinated</a:t>
            </a:r>
          </a:p>
          <a:p>
            <a:r>
              <a:rPr lang="en-US" dirty="0" smtClean="0"/>
              <a:t>On the rise throughout the United States, including Virginia</a:t>
            </a:r>
          </a:p>
          <a:p>
            <a:pPr lvl="1"/>
            <a:r>
              <a:rPr lang="en-US" dirty="0" smtClean="0"/>
              <a:t>2010:  CDC reported 27,550 cases in the U.S. </a:t>
            </a:r>
            <a:endParaRPr lang="en-US" i="1" dirty="0" smtClean="0"/>
          </a:p>
          <a:p>
            <a:endParaRPr lang="en-US" dirty="0" smtClean="0"/>
          </a:p>
          <a:p>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35608" y="152400"/>
            <a:ext cx="7498080" cy="1265238"/>
          </a:xfrm>
        </p:spPr>
        <p:txBody>
          <a:bodyPr>
            <a:noAutofit/>
          </a:bodyPr>
          <a:lstStyle/>
          <a:p>
            <a:r>
              <a:rPr lang="en-US" sz="4000" dirty="0" smtClean="0"/>
              <a:t>Tdap - What’s New for Healthcare Workers?</a:t>
            </a:r>
            <a:endParaRPr lang="en-US" sz="4000" dirty="0"/>
          </a:p>
        </p:txBody>
      </p:sp>
      <p:sp>
        <p:nvSpPr>
          <p:cNvPr id="3" name="Content Placeholder 2"/>
          <p:cNvSpPr>
            <a:spLocks noGrp="1"/>
          </p:cNvSpPr>
          <p:nvPr>
            <p:ph idx="1"/>
          </p:nvPr>
        </p:nvSpPr>
        <p:spPr/>
        <p:txBody>
          <a:bodyPr>
            <a:normAutofit/>
          </a:bodyPr>
          <a:lstStyle/>
          <a:p>
            <a:r>
              <a:rPr lang="en-US" sz="2400" dirty="0" smtClean="0"/>
              <a:t>The Advisory Committee on Immunization Practices (ACIP) Provisional Recommendations for Healthcare Personnel (HCP) on use of Tetanus toxoid, Reduced Diphtheria Toxoid and Acellular Pertussis Vaccine (Tdap) and the use of Postexposure Antimicrobial Prophylaxis - April 2011</a:t>
            </a:r>
          </a:p>
          <a:p>
            <a:pPr>
              <a:buNone/>
            </a:pPr>
            <a:endParaRPr lang="en-US" sz="2400" dirty="0" smtClean="0"/>
          </a:p>
          <a:p>
            <a:r>
              <a:rPr lang="en-US" sz="2400" dirty="0" smtClean="0"/>
              <a:t>CDC Morbidity and Mortality Weekly Report (</a:t>
            </a:r>
            <a:r>
              <a:rPr lang="en-US" sz="2400" i="1" dirty="0" smtClean="0"/>
              <a:t>MMWR</a:t>
            </a:r>
            <a:r>
              <a:rPr lang="en-US" sz="2400" dirty="0" smtClean="0"/>
              <a:t>) scheduled date of publication of recommendations for immunization of HCP – Fall 2011 </a:t>
            </a:r>
          </a:p>
          <a:p>
            <a:pPr lvl="1"/>
            <a:r>
              <a:rPr lang="en-US" sz="2000" dirty="0" smtClean="0"/>
              <a:t>Full pertussis-containing vaccine recommendations scheduled for 2012</a:t>
            </a:r>
            <a:endParaRPr lang="en-US" sz="20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274638"/>
            <a:ext cx="7638288" cy="1143000"/>
          </a:xfrm>
        </p:spPr>
        <p:txBody>
          <a:bodyPr>
            <a:normAutofit/>
          </a:bodyPr>
          <a:lstStyle/>
          <a:p>
            <a:r>
              <a:rPr lang="en-US" dirty="0" smtClean="0"/>
              <a:t>Tdap in Healthcare Personnel</a:t>
            </a:r>
            <a:endParaRPr lang="en-US" dirty="0"/>
          </a:p>
        </p:txBody>
      </p:sp>
      <p:sp>
        <p:nvSpPr>
          <p:cNvPr id="3" name="Content Placeholder 2"/>
          <p:cNvSpPr>
            <a:spLocks noGrp="1"/>
          </p:cNvSpPr>
          <p:nvPr>
            <p:ph idx="1"/>
          </p:nvPr>
        </p:nvSpPr>
        <p:spPr>
          <a:solidFill>
            <a:schemeClr val="bg1"/>
          </a:solidFill>
        </p:spPr>
        <p:txBody>
          <a:bodyPr>
            <a:normAutofit/>
          </a:bodyPr>
          <a:lstStyle/>
          <a:p>
            <a:r>
              <a:rPr lang="en-US" sz="2800" dirty="0" smtClean="0"/>
              <a:t>The ACIP recommends that all HCP, regardless of age, should receive a </a:t>
            </a:r>
            <a:r>
              <a:rPr lang="en-US" sz="2800" u="sng" dirty="0" smtClean="0"/>
              <a:t>single dose of Tdap as soon as feasible</a:t>
            </a:r>
            <a:r>
              <a:rPr lang="en-US" sz="2800" dirty="0" smtClean="0"/>
              <a:t> if they have not previously received Tdap and regardless of the time since last Td dose</a:t>
            </a:r>
          </a:p>
          <a:p>
            <a:pPr>
              <a:buNone/>
            </a:pPr>
            <a:endParaRPr lang="en-US" sz="2800" dirty="0" smtClean="0"/>
          </a:p>
          <a:p>
            <a:r>
              <a:rPr lang="en-US" sz="2800" dirty="0" smtClean="0"/>
              <a:t>Expanded information is available by visiting:</a:t>
            </a:r>
          </a:p>
          <a:p>
            <a:pPr lvl="1"/>
            <a:r>
              <a:rPr lang="en-US" sz="2400" dirty="0" smtClean="0">
                <a:solidFill>
                  <a:srgbClr val="0070C0"/>
                </a:solidFill>
              </a:rPr>
              <a:t>http://www.cdc.gov/vaccines/recs/provisional/ default.htm</a:t>
            </a:r>
          </a:p>
          <a:p>
            <a:pPr>
              <a:buNone/>
            </a:pP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52400"/>
            <a:ext cx="7543800" cy="1600200"/>
          </a:xfrm>
        </p:spPr>
        <p:txBody>
          <a:bodyPr wrap="square" numCol="1" anchor="t" anchorCtr="0" compatLnSpc="1">
            <a:prstTxWarp prst="textNoShape">
              <a:avLst/>
            </a:prstTxWarp>
            <a:normAutofit fontScale="90000"/>
          </a:bodyPr>
          <a:lstStyle/>
          <a:p>
            <a:pPr eaLnBrk="1" fontAlgn="auto" hangingPunct="1">
              <a:lnSpc>
                <a:spcPts val="4000"/>
              </a:lnSpc>
              <a:spcAft>
                <a:spcPts val="0"/>
              </a:spcAft>
              <a:defRPr/>
            </a:pPr>
            <a:r>
              <a:rPr lang="en-US" sz="4400" dirty="0" smtClean="0">
                <a:solidFill>
                  <a:schemeClr val="tx2">
                    <a:satMod val="130000"/>
                  </a:schemeClr>
                </a:solidFill>
                <a:effectLst>
                  <a:outerShdw blurRad="38100" dist="38100" dir="2700000" algn="tl">
                    <a:srgbClr val="C0C0C0"/>
                  </a:outerShdw>
                </a:effectLst>
                <a:ea typeface="ＭＳ Ｐゴシック" charset="-128"/>
              </a:rPr>
              <a:t>VDH/VHCA Urinary Tract Infection (UTI) Prevention Collaborative</a:t>
            </a:r>
            <a:r>
              <a:rPr lang="en-US" sz="3200" dirty="0" smtClean="0">
                <a:solidFill>
                  <a:schemeClr val="tx2">
                    <a:satMod val="130000"/>
                  </a:schemeClr>
                </a:solidFill>
                <a:effectLst>
                  <a:outerShdw blurRad="38100" dist="38100" dir="2700000" algn="tl">
                    <a:srgbClr val="C0C0C0"/>
                  </a:outerShdw>
                </a:effectLst>
                <a:ea typeface="ＭＳ Ｐゴシック" charset="-128"/>
              </a:rPr>
              <a:t/>
            </a:r>
            <a:br>
              <a:rPr lang="en-US" sz="3200" dirty="0" smtClean="0">
                <a:solidFill>
                  <a:schemeClr val="tx2">
                    <a:satMod val="130000"/>
                  </a:schemeClr>
                </a:solidFill>
                <a:effectLst>
                  <a:outerShdw blurRad="38100" dist="38100" dir="2700000" algn="tl">
                    <a:srgbClr val="C0C0C0"/>
                  </a:outerShdw>
                </a:effectLst>
                <a:ea typeface="ＭＳ Ｐゴシック" charset="-128"/>
              </a:rPr>
            </a:br>
            <a:endParaRPr lang="en-US" sz="3200" dirty="0" smtClean="0">
              <a:solidFill>
                <a:schemeClr val="tx2">
                  <a:satMod val="130000"/>
                </a:schemeClr>
              </a:solidFill>
              <a:effectLst>
                <a:outerShdw blurRad="38100" dist="38100" dir="2700000" algn="tl">
                  <a:srgbClr val="C0C0C0"/>
                </a:outerShdw>
              </a:effectLst>
              <a:ea typeface="ＭＳ Ｐゴシック" charset="-128"/>
            </a:endParaRPr>
          </a:p>
        </p:txBody>
      </p:sp>
      <p:sp>
        <p:nvSpPr>
          <p:cNvPr id="20483" name="Content Placeholder 2"/>
          <p:cNvSpPr>
            <a:spLocks noGrp="1"/>
          </p:cNvSpPr>
          <p:nvPr>
            <p:ph idx="1"/>
          </p:nvPr>
        </p:nvSpPr>
        <p:spPr>
          <a:xfrm>
            <a:off x="1143000" y="1752600"/>
            <a:ext cx="7620000" cy="4800600"/>
          </a:xfrm>
        </p:spPr>
        <p:txBody>
          <a:bodyPr>
            <a:normAutofit/>
          </a:bodyPr>
          <a:lstStyle/>
          <a:p>
            <a:pPr eaLnBrk="1" hangingPunct="1">
              <a:buFont typeface="Arial" charset="0"/>
              <a:buChar char="•"/>
            </a:pPr>
            <a:r>
              <a:rPr lang="en-US" sz="3000" dirty="0" smtClean="0">
                <a:ea typeface="ＭＳ Ｐゴシック" pitchFamily="34" charset="-128"/>
              </a:rPr>
              <a:t>Selection of collaborative focus and region</a:t>
            </a:r>
          </a:p>
          <a:p>
            <a:pPr eaLnBrk="1" hangingPunct="1">
              <a:buFont typeface="Arial" charset="0"/>
              <a:buChar char="•"/>
            </a:pPr>
            <a:r>
              <a:rPr lang="en-US" sz="3000" dirty="0" smtClean="0">
                <a:ea typeface="ＭＳ Ｐゴシック" pitchFamily="34" charset="-128"/>
              </a:rPr>
              <a:t>12 participating nursing homes in the Eastern region</a:t>
            </a:r>
          </a:p>
          <a:p>
            <a:pPr eaLnBrk="1" hangingPunct="1">
              <a:buFont typeface="Arial" charset="0"/>
              <a:buChar char="•"/>
            </a:pPr>
            <a:r>
              <a:rPr lang="en-US" sz="3000" dirty="0" smtClean="0">
                <a:ea typeface="ＭＳ Ｐゴシック" pitchFamily="34" charset="-128"/>
              </a:rPr>
              <a:t>June - December 2011</a:t>
            </a:r>
          </a:p>
          <a:p>
            <a:pPr lvl="1" eaLnBrk="1" hangingPunct="1">
              <a:buFont typeface="Courier New" pitchFamily="49" charset="0"/>
              <a:buChar char="o"/>
            </a:pPr>
            <a:r>
              <a:rPr lang="en-US" sz="3000" dirty="0" smtClean="0">
                <a:ea typeface="ＭＳ Ｐゴシック" pitchFamily="34" charset="-128"/>
              </a:rPr>
              <a:t> Monthly conference calls</a:t>
            </a:r>
          </a:p>
          <a:p>
            <a:pPr lvl="1" eaLnBrk="1" hangingPunct="1">
              <a:buFont typeface="Courier New" pitchFamily="49" charset="0"/>
              <a:buChar char="o"/>
            </a:pPr>
            <a:r>
              <a:rPr lang="en-US" sz="3000" dirty="0" smtClean="0">
                <a:ea typeface="ＭＳ Ｐゴシック" pitchFamily="34" charset="-128"/>
              </a:rPr>
              <a:t> Surveillance from August – October </a:t>
            </a:r>
          </a:p>
          <a:p>
            <a:pPr eaLnBrk="1" hangingPunct="1">
              <a:buFont typeface="Arial" charset="0"/>
              <a:buChar char="•"/>
            </a:pPr>
            <a:r>
              <a:rPr lang="en-US" sz="3000" dirty="0" smtClean="0">
                <a:ea typeface="ＭＳ Ｐゴシック" pitchFamily="34" charset="-128"/>
              </a:rPr>
              <a:t>Partnership with Eastern Virginia Medical School – The Glennan Center for Geriatrics and Gerontology</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7696200" cy="1295400"/>
          </a:xfrm>
        </p:spPr>
        <p:txBody>
          <a:bodyPr>
            <a:noAutofit/>
          </a:bodyPr>
          <a:lstStyle/>
          <a:p>
            <a:pPr eaLnBrk="1" hangingPunct="1">
              <a:defRPr/>
            </a:pPr>
            <a:r>
              <a:rPr lang="en-US" sz="4000" dirty="0" smtClean="0">
                <a:latin typeface="+mn-lt"/>
              </a:rPr>
              <a:t>Most Frequent Infections by Facility Type</a:t>
            </a:r>
          </a:p>
        </p:txBody>
      </p:sp>
      <p:graphicFrame>
        <p:nvGraphicFramePr>
          <p:cNvPr id="4" name="Content Placeholder 3"/>
          <p:cNvGraphicFramePr>
            <a:graphicFrameLocks noGrp="1"/>
          </p:cNvGraphicFramePr>
          <p:nvPr>
            <p:ph idx="1"/>
          </p:nvPr>
        </p:nvGraphicFramePr>
        <p:xfrm>
          <a:off x="304800" y="1828800"/>
          <a:ext cx="8534401" cy="3124200"/>
        </p:xfrm>
        <a:graphic>
          <a:graphicData uri="http://schemas.openxmlformats.org/drawingml/2006/table">
            <a:tbl>
              <a:tblPr/>
              <a:tblGrid>
                <a:gridCol w="1422400"/>
                <a:gridCol w="1100814"/>
                <a:gridCol w="1558456"/>
                <a:gridCol w="1632668"/>
                <a:gridCol w="1397663"/>
                <a:gridCol w="1422400"/>
              </a:tblGrid>
              <a:tr h="527376">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rgbClr val="FFFFFF"/>
                        </a:solidFill>
                        <a:effectLst/>
                        <a:latin typeface="+mn-lt"/>
                        <a:ea typeface="ＭＳ Ｐゴシック"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FFFF"/>
                          </a:solidFill>
                          <a:effectLst/>
                          <a:latin typeface="+mn-lt"/>
                          <a:ea typeface="ＭＳ Ｐゴシック" charset="-128"/>
                        </a:rPr>
                        <a:t>First</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FFFF"/>
                          </a:solidFill>
                          <a:effectLst/>
                          <a:latin typeface="+mn-lt"/>
                          <a:ea typeface="ＭＳ Ｐゴシック" charset="-128"/>
                        </a:rPr>
                        <a:t>Second</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FFFF"/>
                          </a:solidFill>
                          <a:effectLst/>
                          <a:latin typeface="+mn-lt"/>
                          <a:ea typeface="ＭＳ Ｐゴシック" charset="-128"/>
                        </a:rPr>
                        <a:t>Third</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FFFF"/>
                          </a:solidFill>
                          <a:effectLst/>
                          <a:latin typeface="+mn-lt"/>
                          <a:ea typeface="ＭＳ Ｐゴシック" charset="-128"/>
                        </a:rPr>
                        <a:t>Fourth</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FFFF"/>
                          </a:solidFill>
                          <a:effectLst/>
                          <a:latin typeface="+mn-lt"/>
                          <a:ea typeface="ＭＳ Ｐゴシック" charset="-128"/>
                        </a:rPr>
                        <a:t>Fifth</a:t>
                      </a: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75000"/>
                      </a:schemeClr>
                    </a:solidFill>
                  </a:tcPr>
                </a:tc>
              </a:tr>
              <a:tr h="129841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bg1"/>
                          </a:solidFill>
                          <a:effectLst/>
                          <a:latin typeface="+mn-lt"/>
                          <a:ea typeface="ＭＳ Ｐゴシック" charset="-128"/>
                        </a:rPr>
                        <a:t>Nursing Home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mn-lt"/>
                          <a:ea typeface="ＭＳ Ｐゴシック" charset="-128"/>
                        </a:rPr>
                        <a:t>UTI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mn-lt"/>
                          <a:ea typeface="ＭＳ Ｐゴシック" charset="-128"/>
                        </a:rPr>
                        <a:t>90%</a:t>
                      </a:r>
                    </a:p>
                  </a:txBody>
                  <a:tcPr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mn-lt"/>
                          <a:ea typeface="ＭＳ Ｐゴシック" charset="-128"/>
                        </a:rPr>
                        <a:t>Pneumonia</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mn-lt"/>
                          <a:ea typeface="ＭＳ Ｐゴシック" charset="-128"/>
                        </a:rPr>
                        <a:t>83%</a:t>
                      </a: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7DDD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mn-lt"/>
                          <a:ea typeface="ＭＳ Ｐゴシック" charset="-128"/>
                        </a:rPr>
                        <a:t>MRSA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mn-lt"/>
                          <a:ea typeface="ＭＳ Ｐゴシック" charset="-128"/>
                        </a:rPr>
                        <a:t>77%</a:t>
                      </a: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20000"/>
                        <a:lumOff val="80000"/>
                        <a:alpha val="76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mn-lt"/>
                          <a:ea typeface="ＭＳ Ｐゴシック" charset="-128"/>
                        </a:rPr>
                        <a:t>CAUTI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mn-lt"/>
                          <a:ea typeface="ＭＳ Ｐゴシック" charset="-128"/>
                        </a:rPr>
                        <a:t>71%</a:t>
                      </a: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mn-lt"/>
                          <a:ea typeface="ＭＳ Ｐゴシック" charset="-128"/>
                        </a:rPr>
                        <a:t>SST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mn-lt"/>
                          <a:ea typeface="ＭＳ Ｐゴシック" charset="-128"/>
                        </a:rPr>
                        <a:t>66%</a:t>
                      </a:r>
                    </a:p>
                  </a:txBody>
                  <a:tcPr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alpha val="93000"/>
                      </a:srgbClr>
                    </a:solidFill>
                  </a:tcPr>
                </a:tc>
              </a:tr>
              <a:tr h="129841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bg1"/>
                          </a:solidFill>
                          <a:effectLst/>
                          <a:latin typeface="+mn-lt"/>
                          <a:ea typeface="ＭＳ Ｐゴシック" charset="-128"/>
                        </a:rPr>
                        <a:t>Assisted Living Facility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mn-lt"/>
                          <a:ea typeface="ＭＳ Ｐゴシック" charset="-128"/>
                        </a:rPr>
                        <a:t>UTI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mn-lt"/>
                          <a:ea typeface="ＭＳ Ｐゴシック" charset="-128"/>
                        </a:rPr>
                        <a:t>71%</a:t>
                      </a:r>
                    </a:p>
                  </a:txBody>
                  <a:tcPr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mn-lt"/>
                          <a:ea typeface="ＭＳ Ｐゴシック" charset="-128"/>
                        </a:rPr>
                        <a:t>Influenza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mn-lt"/>
                          <a:ea typeface="ＭＳ Ｐゴシック" charset="-128"/>
                        </a:rPr>
                        <a:t>35%</a:t>
                      </a: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mn-lt"/>
                          <a:ea typeface="ＭＳ Ｐゴシック" charset="-128"/>
                        </a:rPr>
                        <a:t>Pneumonia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mn-lt"/>
                          <a:ea typeface="ＭＳ Ｐゴシック" charset="-128"/>
                        </a:rPr>
                        <a:t>33%</a:t>
                      </a: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7DDD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mn-lt"/>
                          <a:ea typeface="ＭＳ Ｐゴシック" charset="-128"/>
                        </a:rPr>
                        <a:t>Norovirus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mn-lt"/>
                          <a:ea typeface="ＭＳ Ｐゴシック" charset="-128"/>
                        </a:rPr>
                        <a:t>26%</a:t>
                      </a: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alpha val="7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mn-lt"/>
                          <a:ea typeface="ＭＳ Ｐゴシック" charset="-128"/>
                        </a:rPr>
                        <a:t>SST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mn-lt"/>
                          <a:ea typeface="ＭＳ Ｐゴシック" charset="-128"/>
                        </a:rPr>
                        <a:t>19%</a:t>
                      </a:r>
                    </a:p>
                  </a:txBody>
                  <a:tcPr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alpha val="93000"/>
                      </a:srgbClr>
                    </a:solidFill>
                  </a:tcPr>
                </a:tc>
              </a:tr>
            </a:tbl>
          </a:graphicData>
        </a:graphic>
      </p:graphicFrame>
      <p:sp>
        <p:nvSpPr>
          <p:cNvPr id="40989" name="TextBox 5"/>
          <p:cNvSpPr txBox="1">
            <a:spLocks noChangeArrowheads="1"/>
          </p:cNvSpPr>
          <p:nvPr/>
        </p:nvSpPr>
        <p:spPr bwMode="auto">
          <a:xfrm>
            <a:off x="1066800" y="5029200"/>
            <a:ext cx="7696200" cy="1477328"/>
          </a:xfrm>
          <a:prstGeom prst="rect">
            <a:avLst/>
          </a:prstGeom>
          <a:noFill/>
          <a:ln w="9525">
            <a:noFill/>
            <a:miter lim="800000"/>
            <a:headEnd/>
            <a:tailEnd/>
          </a:ln>
        </p:spPr>
        <p:txBody>
          <a:bodyPr>
            <a:spAutoFit/>
          </a:bodyPr>
          <a:lstStyle/>
          <a:p>
            <a:pPr eaLnBrk="0" hangingPunct="0">
              <a:defRPr/>
            </a:pPr>
            <a:r>
              <a:rPr lang="en-US" dirty="0">
                <a:latin typeface="+mn-lt"/>
              </a:rPr>
              <a:t>CAUTI= catheter-associated urinary tract infection</a:t>
            </a:r>
          </a:p>
          <a:p>
            <a:pPr eaLnBrk="0" hangingPunct="0">
              <a:defRPr/>
            </a:pPr>
            <a:r>
              <a:rPr lang="en-US" dirty="0">
                <a:latin typeface="+mn-lt"/>
              </a:rPr>
              <a:t>MRSA= methicillin-resistant </a:t>
            </a:r>
            <a:r>
              <a:rPr lang="en-US" i="1" dirty="0">
                <a:latin typeface="+mn-lt"/>
              </a:rPr>
              <a:t>Staphylococcus aureus</a:t>
            </a:r>
            <a:endParaRPr lang="en-US" dirty="0">
              <a:latin typeface="+mn-lt"/>
            </a:endParaRPr>
          </a:p>
          <a:p>
            <a:pPr eaLnBrk="0" hangingPunct="0">
              <a:defRPr/>
            </a:pPr>
            <a:r>
              <a:rPr lang="en-US" dirty="0">
                <a:latin typeface="+mn-lt"/>
              </a:rPr>
              <a:t>Pneumonia: percentage does not include ventilator-associated pneumonia (VAP)</a:t>
            </a:r>
          </a:p>
          <a:p>
            <a:pPr eaLnBrk="0" hangingPunct="0">
              <a:defRPr/>
            </a:pPr>
            <a:r>
              <a:rPr lang="en-US" dirty="0">
                <a:latin typeface="+mn-lt"/>
              </a:rPr>
              <a:t>SST= skin and soft tissue infections</a:t>
            </a:r>
          </a:p>
          <a:p>
            <a:pPr eaLnBrk="0" hangingPunct="0">
              <a:defRPr/>
            </a:pPr>
            <a:r>
              <a:rPr lang="en-US" dirty="0">
                <a:latin typeface="+mn-lt"/>
              </a:rPr>
              <a:t>UTI= urinary tract infection; percentage does not include CAUTI</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7790688" cy="1143000"/>
          </a:xfrm>
        </p:spPr>
        <p:txBody>
          <a:bodyPr>
            <a:noAutofit/>
          </a:bodyPr>
          <a:lstStyle/>
          <a:p>
            <a:r>
              <a:rPr lang="en-US" sz="4000" dirty="0" smtClean="0">
                <a:latin typeface="Gill Sans MT" pitchFamily="34" charset="0"/>
              </a:rPr>
              <a:t>UTIs in the Long-Term Care Population</a:t>
            </a:r>
            <a:endParaRPr lang="en-US" sz="4000" dirty="0">
              <a:latin typeface="Gill Sans MT" pitchFamily="34" charset="0"/>
            </a:endParaRPr>
          </a:p>
        </p:txBody>
      </p:sp>
      <p:sp>
        <p:nvSpPr>
          <p:cNvPr id="3" name="Content Placeholder 2"/>
          <p:cNvSpPr>
            <a:spLocks noGrp="1"/>
          </p:cNvSpPr>
          <p:nvPr>
            <p:ph idx="1"/>
          </p:nvPr>
        </p:nvSpPr>
        <p:spPr>
          <a:xfrm>
            <a:off x="1219200" y="1524000"/>
            <a:ext cx="7498080" cy="4800600"/>
          </a:xfrm>
        </p:spPr>
        <p:txBody>
          <a:bodyPr>
            <a:noAutofit/>
          </a:bodyPr>
          <a:lstStyle/>
          <a:p>
            <a:r>
              <a:rPr lang="en-US" sz="3000" dirty="0" smtClean="0">
                <a:latin typeface="Gill Sans MT" pitchFamily="34" charset="0"/>
              </a:rPr>
              <a:t>As we have noted, UTIs are the most common bacterial infections encountered in older adults</a:t>
            </a:r>
          </a:p>
          <a:p>
            <a:r>
              <a:rPr lang="en-US" sz="3000" dirty="0" smtClean="0">
                <a:latin typeface="Gill Sans MT" pitchFamily="34" charset="0"/>
              </a:rPr>
              <a:t>Diagnosis and treatment is often challenging as clinical manifestations are often atypical </a:t>
            </a:r>
          </a:p>
          <a:p>
            <a:r>
              <a:rPr lang="en-US" sz="3000" dirty="0" smtClean="0">
                <a:latin typeface="Gill Sans MT" pitchFamily="34" charset="0"/>
              </a:rPr>
              <a:t>Assessment and delivery of information to the clinician is an important tool in determining if a symptomatic UTI is present</a:t>
            </a:r>
            <a:endParaRPr lang="en-US" sz="3000" dirty="0">
              <a:latin typeface="Gill Sans MT"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28600"/>
            <a:ext cx="7620000" cy="1295400"/>
          </a:xfrm>
        </p:spPr>
        <p:txBody>
          <a:bodyPr>
            <a:noAutofit/>
          </a:bodyPr>
          <a:lstStyle/>
          <a:p>
            <a:r>
              <a:rPr lang="en-US" sz="3600" dirty="0" smtClean="0">
                <a:latin typeface="+mn-lt"/>
              </a:rPr>
              <a:t>Successful Strategies for Infection Prevention in Assisted Living Facilities and Nursing Homes</a:t>
            </a:r>
            <a:endParaRPr lang="en-US" sz="3600" b="1" dirty="0">
              <a:latin typeface="+mn-lt"/>
            </a:endParaRPr>
          </a:p>
        </p:txBody>
      </p:sp>
      <p:pic>
        <p:nvPicPr>
          <p:cNvPr id="4" name="Content Placeholder 3" descr="toolkit.png"/>
          <p:cNvPicPr>
            <a:picLocks noGrp="1" noChangeAspect="1"/>
          </p:cNvPicPr>
          <p:nvPr>
            <p:ph idx="1"/>
          </p:nvPr>
        </p:nvPicPr>
        <p:blipFill>
          <a:blip r:embed="rId3" cstate="print"/>
          <a:stretch>
            <a:fillRect/>
          </a:stretch>
        </p:blipFill>
        <p:spPr>
          <a:xfrm>
            <a:off x="6400800" y="3276600"/>
            <a:ext cx="1295400" cy="1066800"/>
          </a:xfrm>
        </p:spPr>
      </p:pic>
      <p:pic>
        <p:nvPicPr>
          <p:cNvPr id="1026" name="Picture 2"/>
          <p:cNvPicPr>
            <a:picLocks noChangeAspect="1" noChangeArrowheads="1"/>
          </p:cNvPicPr>
          <p:nvPr/>
        </p:nvPicPr>
        <p:blipFill>
          <a:blip r:embed="rId4" cstate="print"/>
          <a:srcRect/>
          <a:stretch>
            <a:fillRect/>
          </a:stretch>
        </p:blipFill>
        <p:spPr bwMode="auto">
          <a:xfrm>
            <a:off x="2057400" y="2057400"/>
            <a:ext cx="3223139" cy="415353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smtClean="0">
                <a:solidFill>
                  <a:schemeClr val="tx2">
                    <a:satMod val="130000"/>
                  </a:schemeClr>
                </a:solidFill>
              </a:rPr>
              <a:t>UTI Surveillance Form</a:t>
            </a:r>
            <a:endParaRPr lang="en-US" dirty="0">
              <a:solidFill>
                <a:schemeClr val="tx2">
                  <a:satMod val="130000"/>
                </a:schemeClr>
              </a:solidFill>
            </a:endParaRPr>
          </a:p>
        </p:txBody>
      </p:sp>
      <p:pic>
        <p:nvPicPr>
          <p:cNvPr id="21507" name="Picture 3"/>
          <p:cNvPicPr>
            <a:picLocks noChangeAspect="1" noChangeArrowheads="1"/>
          </p:cNvPicPr>
          <p:nvPr/>
        </p:nvPicPr>
        <p:blipFill>
          <a:blip r:embed="rId3" cstate="print"/>
          <a:srcRect l="16875" t="17188" r="12500" b="48438"/>
          <a:stretch>
            <a:fillRect/>
          </a:stretch>
        </p:blipFill>
        <p:spPr bwMode="auto">
          <a:xfrm>
            <a:off x="228600" y="1447800"/>
            <a:ext cx="8610600" cy="3352800"/>
          </a:xfrm>
          <a:prstGeom prst="rect">
            <a:avLst/>
          </a:prstGeom>
          <a:noFill/>
          <a:ln w="9525">
            <a:noFill/>
            <a:miter lim="800000"/>
            <a:headEnd/>
            <a:tailEnd/>
          </a:ln>
        </p:spPr>
      </p:pic>
      <p:sp>
        <p:nvSpPr>
          <p:cNvPr id="6" name="TextBox 5"/>
          <p:cNvSpPr txBox="1"/>
          <p:nvPr/>
        </p:nvSpPr>
        <p:spPr>
          <a:xfrm>
            <a:off x="1219200" y="4953000"/>
            <a:ext cx="7772400" cy="1631216"/>
          </a:xfrm>
          <a:prstGeom prst="rect">
            <a:avLst/>
          </a:prstGeom>
          <a:noFill/>
        </p:spPr>
        <p:txBody>
          <a:bodyPr numCol="2">
            <a:spAutoFit/>
          </a:bodyPr>
          <a:lstStyle/>
          <a:p>
            <a:pPr fontAlgn="auto">
              <a:spcBef>
                <a:spcPts val="0"/>
              </a:spcBef>
              <a:spcAft>
                <a:spcPts val="0"/>
              </a:spcAft>
              <a:buFont typeface="Arial" pitchFamily="34" charset="0"/>
              <a:buChar char="•"/>
              <a:defRPr/>
            </a:pPr>
            <a:r>
              <a:rPr lang="en-US" sz="2000" dirty="0">
                <a:latin typeface="+mn-lt"/>
              </a:rPr>
              <a:t> Demographics</a:t>
            </a:r>
          </a:p>
          <a:p>
            <a:pPr fontAlgn="auto">
              <a:spcBef>
                <a:spcPts val="0"/>
              </a:spcBef>
              <a:spcAft>
                <a:spcPts val="0"/>
              </a:spcAft>
              <a:buFont typeface="Arial" pitchFamily="34" charset="0"/>
              <a:buChar char="•"/>
              <a:defRPr/>
            </a:pPr>
            <a:r>
              <a:rPr lang="en-US" sz="2000" dirty="0">
                <a:latin typeface="+mn-lt"/>
              </a:rPr>
              <a:t> Relevant dates (admission, event)</a:t>
            </a:r>
          </a:p>
          <a:p>
            <a:pPr fontAlgn="auto">
              <a:spcBef>
                <a:spcPts val="0"/>
              </a:spcBef>
              <a:spcAft>
                <a:spcPts val="0"/>
              </a:spcAft>
              <a:buFont typeface="Arial" pitchFamily="34" charset="0"/>
              <a:buChar char="•"/>
              <a:defRPr/>
            </a:pPr>
            <a:r>
              <a:rPr lang="en-US" sz="2000" dirty="0">
                <a:latin typeface="+mn-lt"/>
              </a:rPr>
              <a:t> Pre-disposing factors</a:t>
            </a:r>
          </a:p>
          <a:p>
            <a:pPr fontAlgn="auto">
              <a:spcBef>
                <a:spcPts val="0"/>
              </a:spcBef>
              <a:spcAft>
                <a:spcPts val="0"/>
              </a:spcAft>
              <a:buFont typeface="Arial" pitchFamily="34" charset="0"/>
              <a:buChar char="•"/>
              <a:defRPr/>
            </a:pPr>
            <a:r>
              <a:rPr lang="en-US" sz="2000" dirty="0">
                <a:latin typeface="+mn-lt"/>
              </a:rPr>
              <a:t> Catheter use</a:t>
            </a:r>
          </a:p>
          <a:p>
            <a:pPr fontAlgn="auto">
              <a:spcBef>
                <a:spcPts val="0"/>
              </a:spcBef>
              <a:spcAft>
                <a:spcPts val="0"/>
              </a:spcAft>
              <a:buFont typeface="Arial" pitchFamily="34" charset="0"/>
              <a:buChar char="•"/>
              <a:defRPr/>
            </a:pPr>
            <a:r>
              <a:rPr lang="en-US" sz="2000" dirty="0">
                <a:latin typeface="+mn-lt"/>
              </a:rPr>
              <a:t> Signs and symptoms</a:t>
            </a:r>
          </a:p>
          <a:p>
            <a:pPr fontAlgn="auto">
              <a:spcBef>
                <a:spcPts val="0"/>
              </a:spcBef>
              <a:spcAft>
                <a:spcPts val="0"/>
              </a:spcAft>
              <a:buFont typeface="Arial" pitchFamily="34" charset="0"/>
              <a:buChar char="•"/>
              <a:defRPr/>
            </a:pPr>
            <a:r>
              <a:rPr lang="en-US" sz="2000" dirty="0">
                <a:latin typeface="+mn-lt"/>
              </a:rPr>
              <a:t> Lab testing</a:t>
            </a:r>
          </a:p>
          <a:p>
            <a:pPr fontAlgn="auto">
              <a:spcBef>
                <a:spcPts val="0"/>
              </a:spcBef>
              <a:spcAft>
                <a:spcPts val="0"/>
              </a:spcAft>
              <a:buFont typeface="Arial" pitchFamily="34" charset="0"/>
              <a:buChar char="•"/>
              <a:defRPr/>
            </a:pPr>
            <a:r>
              <a:rPr lang="en-US" sz="2000" dirty="0">
                <a:latin typeface="+mn-lt"/>
              </a:rPr>
              <a:t> Pathogens identified &amp; sensitivities</a:t>
            </a:r>
          </a:p>
          <a:p>
            <a:pPr fontAlgn="auto">
              <a:spcBef>
                <a:spcPts val="0"/>
              </a:spcBef>
              <a:spcAft>
                <a:spcPts val="0"/>
              </a:spcAft>
              <a:buFont typeface="Arial" pitchFamily="34" charset="0"/>
              <a:buChar char="•"/>
              <a:defRPr/>
            </a:pPr>
            <a:r>
              <a:rPr lang="en-US" sz="2000" dirty="0">
                <a:latin typeface="+mn-lt"/>
              </a:rPr>
              <a:t> Treatment</a:t>
            </a:r>
          </a:p>
          <a:p>
            <a:pPr fontAlgn="auto">
              <a:spcBef>
                <a:spcPts val="0"/>
              </a:spcBef>
              <a:spcAft>
                <a:spcPts val="0"/>
              </a:spcAft>
              <a:defRPr/>
            </a:pPr>
            <a:endParaRPr lang="en-US" dirty="0">
              <a:latin typeface="+mn-lt"/>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sz="4000" dirty="0" smtClean="0"/>
              <a:t>Collaborative Activities and Sharing of Information</a:t>
            </a:r>
            <a:endParaRPr lang="en-US" sz="4000" dirty="0"/>
          </a:p>
        </p:txBody>
      </p:sp>
      <p:sp>
        <p:nvSpPr>
          <p:cNvPr id="3" name="Content Placeholder 2"/>
          <p:cNvSpPr>
            <a:spLocks noGrp="1"/>
          </p:cNvSpPr>
          <p:nvPr>
            <p:ph idx="1"/>
          </p:nvPr>
        </p:nvSpPr>
        <p:spPr>
          <a:xfrm>
            <a:off x="1435608" y="1676400"/>
            <a:ext cx="7498080" cy="4572000"/>
          </a:xfrm>
        </p:spPr>
        <p:txBody>
          <a:bodyPr>
            <a:normAutofit/>
          </a:bodyPr>
          <a:lstStyle/>
          <a:p>
            <a:r>
              <a:rPr lang="en-US" sz="2800" dirty="0" smtClean="0"/>
              <a:t>UTI panel presentation - </a:t>
            </a:r>
            <a:r>
              <a:rPr lang="en-US" sz="2800" dirty="0" smtClean="0">
                <a:ea typeface="ＭＳ Ｐゴシック" pitchFamily="34" charset="-128"/>
              </a:rPr>
              <a:t>November 2</a:t>
            </a:r>
            <a:r>
              <a:rPr lang="en-US" sz="2800" baseline="30000" dirty="0" smtClean="0">
                <a:ea typeface="ＭＳ Ｐゴシック" pitchFamily="34" charset="-128"/>
              </a:rPr>
              <a:t>nd</a:t>
            </a:r>
            <a:endParaRPr lang="en-US" sz="2800" dirty="0" smtClean="0"/>
          </a:p>
          <a:p>
            <a:r>
              <a:rPr lang="en-US" sz="2800" dirty="0" smtClean="0"/>
              <a:t>Best practices for UTI prevention will be shared throughout Virginia via VDH website (currently being constructed)</a:t>
            </a:r>
          </a:p>
          <a:p>
            <a:r>
              <a:rPr lang="en-US" sz="2800" dirty="0" smtClean="0"/>
              <a:t>Anticipate publication of updated and validated revisions to the McGeer et al. (1991) definition set used by many long-term care facilities</a:t>
            </a:r>
          </a:p>
          <a:p>
            <a:endParaRPr lang="en-US" dirty="0" smtClean="0"/>
          </a:p>
          <a:p>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sz="4000" dirty="0" smtClean="0">
                <a:solidFill>
                  <a:schemeClr val="tx1"/>
                </a:solidFill>
                <a:latin typeface="+mn-lt"/>
              </a:rPr>
              <a:t>Collaborative Wrap-Up</a:t>
            </a:r>
            <a:endParaRPr lang="en-US" sz="4000" dirty="0">
              <a:solidFill>
                <a:schemeClr val="tx1"/>
              </a:solidFill>
              <a:latin typeface="+mn-lt"/>
            </a:endParaRPr>
          </a:p>
        </p:txBody>
      </p:sp>
      <p:sp>
        <p:nvSpPr>
          <p:cNvPr id="3" name="Content Placeholder 2"/>
          <p:cNvSpPr>
            <a:spLocks noGrp="1"/>
          </p:cNvSpPr>
          <p:nvPr>
            <p:ph idx="1"/>
          </p:nvPr>
        </p:nvSpPr>
        <p:spPr/>
        <p:txBody>
          <a:bodyPr>
            <a:normAutofit/>
          </a:bodyPr>
          <a:lstStyle/>
          <a:p>
            <a:pPr marL="365760" indent="-283464" eaLnBrk="1" fontAlgn="auto" hangingPunct="1">
              <a:spcAft>
                <a:spcPts val="0"/>
              </a:spcAft>
              <a:buFont typeface="Arial" pitchFamily="34" charset="0"/>
              <a:buChar char="•"/>
              <a:defRPr/>
            </a:pPr>
            <a:r>
              <a:rPr lang="en-US" sz="3000" dirty="0" smtClean="0">
                <a:ea typeface="ＭＳ Ｐゴシック" pitchFamily="34" charset="-128"/>
              </a:rPr>
              <a:t>Sharing and development of tools for best practices in UTI prevention (toolkit #2)</a:t>
            </a:r>
          </a:p>
          <a:p>
            <a:pPr lvl="1" indent="-283464">
              <a:buFont typeface="Courier New" pitchFamily="49" charset="0"/>
              <a:buChar char="o"/>
              <a:defRPr/>
            </a:pPr>
            <a:r>
              <a:rPr lang="en-US" sz="2600" dirty="0" smtClean="0">
                <a:ea typeface="ＭＳ Ｐゴシック" pitchFamily="34" charset="-128"/>
              </a:rPr>
              <a:t>Surveillance tools</a:t>
            </a:r>
          </a:p>
          <a:p>
            <a:pPr lvl="1" indent="-283464">
              <a:buFont typeface="Courier New" pitchFamily="49" charset="0"/>
              <a:buChar char="o"/>
              <a:defRPr/>
            </a:pPr>
            <a:r>
              <a:rPr lang="en-US" sz="2600" dirty="0" smtClean="0">
                <a:ea typeface="ＭＳ Ｐゴシック" pitchFamily="34" charset="-128"/>
              </a:rPr>
              <a:t>Guidelines for assessment</a:t>
            </a:r>
          </a:p>
          <a:p>
            <a:pPr lvl="1" indent="-283464">
              <a:buFont typeface="Courier New" pitchFamily="49" charset="0"/>
              <a:buChar char="o"/>
              <a:defRPr/>
            </a:pPr>
            <a:r>
              <a:rPr lang="en-US" sz="2600" dirty="0" smtClean="0">
                <a:ea typeface="ＭＳ Ｐゴシック" pitchFamily="34" charset="-128"/>
              </a:rPr>
              <a:t>Education for staff, residents, and families</a:t>
            </a:r>
          </a:p>
          <a:p>
            <a:pPr marL="365760" indent="-283464" eaLnBrk="1" fontAlgn="auto" hangingPunct="1">
              <a:spcAft>
                <a:spcPts val="0"/>
              </a:spcAft>
              <a:buFont typeface="Arial" pitchFamily="34" charset="0"/>
              <a:buChar char="•"/>
              <a:defRPr/>
            </a:pPr>
            <a:r>
              <a:rPr lang="en-US" sz="3000" dirty="0" smtClean="0">
                <a:ea typeface="ＭＳ Ｐゴシック" pitchFamily="34" charset="-128"/>
              </a:rPr>
              <a:t>Potential for sustaining/expanding project if grant funding approved</a:t>
            </a:r>
          </a:p>
          <a:p>
            <a:pPr marL="365760" indent="-283464" eaLnBrk="1" fontAlgn="auto" hangingPunct="1">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pPr algn="ctr"/>
            <a:r>
              <a:rPr lang="en-US" sz="4000" dirty="0" smtClean="0"/>
              <a:t>Thank You For All of Your Efforts in Infection Prevention !</a:t>
            </a:r>
            <a:endParaRPr lang="en-US" sz="4000" dirty="0"/>
          </a:p>
        </p:txBody>
      </p:sp>
      <p:sp>
        <p:nvSpPr>
          <p:cNvPr id="5" name="Subtitle 4"/>
          <p:cNvSpPr>
            <a:spLocks noGrp="1"/>
          </p:cNvSpPr>
          <p:nvPr>
            <p:ph type="subTitle" idx="1"/>
          </p:nvPr>
        </p:nvSpPr>
        <p:spPr>
          <a:xfrm>
            <a:off x="1219200" y="2590800"/>
            <a:ext cx="7620000" cy="3048000"/>
          </a:xfrm>
        </p:spPr>
        <p:txBody>
          <a:bodyPr>
            <a:normAutofit/>
          </a:bodyPr>
          <a:lstStyle/>
          <a:p>
            <a:pPr algn="ctr"/>
            <a:r>
              <a:rPr lang="en-US" sz="3200" u="sng" dirty="0" smtClean="0"/>
              <a:t>VDH Healthcare-Associated Infections Team</a:t>
            </a:r>
          </a:p>
          <a:p>
            <a:pPr lvl="1"/>
            <a:r>
              <a:rPr lang="en-US" dirty="0" smtClean="0"/>
              <a:t>Andrea.Alvarez@vdh.virginia.gov</a:t>
            </a:r>
          </a:p>
          <a:p>
            <a:pPr lvl="1"/>
            <a:r>
              <a:rPr lang="en-US" dirty="0" smtClean="0"/>
              <a:t>Dana.Burshell@vdh.virginia.gov</a:t>
            </a:r>
          </a:p>
          <a:p>
            <a:pPr lvl="1"/>
            <a:r>
              <a:rPr lang="en-US" dirty="0" smtClean="0"/>
              <a:t>Carol.Jamerson@vdh.virginia.gov</a:t>
            </a:r>
          </a:p>
          <a:p>
            <a:endParaRPr lang="en-US" dirty="0" smtClean="0"/>
          </a:p>
          <a:p>
            <a:endParaRPr lang="en-US" dirty="0" smtClean="0"/>
          </a:p>
          <a:p>
            <a:endParaRPr lang="en-US" dirty="0"/>
          </a:p>
        </p:txBody>
      </p:sp>
      <p:pic>
        <p:nvPicPr>
          <p:cNvPr id="1027" name="Picture 3" descr="C:\Documents and Settings\okj37455\Local Settings\Temporary Internet Files\Content.IE5\QY8M2YRY\MC900439611[1].png"/>
          <p:cNvPicPr>
            <a:picLocks noChangeAspect="1" noChangeArrowheads="1"/>
          </p:cNvPicPr>
          <p:nvPr/>
        </p:nvPicPr>
        <p:blipFill>
          <a:blip r:embed="rId3" cstate="print"/>
          <a:srcRect/>
          <a:stretch>
            <a:fillRect/>
          </a:stretch>
        </p:blipFill>
        <p:spPr bwMode="auto">
          <a:xfrm>
            <a:off x="1066800" y="4648200"/>
            <a:ext cx="2536563" cy="2209800"/>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Questions??</a:t>
            </a:r>
            <a:endParaRPr lang="en-US" dirty="0"/>
          </a:p>
        </p:txBody>
      </p:sp>
      <p:pic>
        <p:nvPicPr>
          <p:cNvPr id="4" name="Content Placeholder 3" descr="Water lilies.jpg"/>
          <p:cNvPicPr>
            <a:picLocks noGrp="1" noChangeAspect="1"/>
          </p:cNvPicPr>
          <p:nvPr>
            <p:ph idx="1"/>
          </p:nvPr>
        </p:nvPicPr>
        <p:blipFill>
          <a:blip r:embed="rId2" cstate="print"/>
          <a:stretch>
            <a:fillRect/>
          </a:stretch>
        </p:blipFill>
        <p:spPr>
          <a:xfrm>
            <a:off x="1984375" y="1447800"/>
            <a:ext cx="6400800" cy="4800600"/>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457200"/>
            <a:ext cx="7467600" cy="838200"/>
          </a:xfrm>
        </p:spPr>
        <p:txBody>
          <a:bodyPr>
            <a:normAutofit/>
          </a:bodyPr>
          <a:lstStyle/>
          <a:p>
            <a:r>
              <a:rPr lang="en-US" sz="4000" dirty="0" smtClean="0"/>
              <a:t>Topics Covered</a:t>
            </a:r>
            <a:endParaRPr lang="en-US" sz="4000" dirty="0"/>
          </a:p>
        </p:txBody>
      </p:sp>
      <p:sp>
        <p:nvSpPr>
          <p:cNvPr id="3" name="Content Placeholder 2"/>
          <p:cNvSpPr>
            <a:spLocks noGrp="1"/>
          </p:cNvSpPr>
          <p:nvPr>
            <p:ph idx="1"/>
          </p:nvPr>
        </p:nvSpPr>
        <p:spPr>
          <a:xfrm>
            <a:off x="990600" y="1524000"/>
            <a:ext cx="8153400" cy="5105400"/>
          </a:xfrm>
        </p:spPr>
        <p:txBody>
          <a:bodyPr>
            <a:normAutofit fontScale="62500" lnSpcReduction="20000"/>
          </a:bodyPr>
          <a:lstStyle/>
          <a:p>
            <a:r>
              <a:rPr lang="en-US" sz="4200" dirty="0" smtClean="0"/>
              <a:t>Routes of disease transmission and chain of infection</a:t>
            </a:r>
          </a:p>
          <a:p>
            <a:r>
              <a:rPr lang="en-US" sz="4200" dirty="0" smtClean="0"/>
              <a:t>Standard and transmission-based precautions</a:t>
            </a:r>
          </a:p>
          <a:p>
            <a:pPr lvl="1"/>
            <a:r>
              <a:rPr lang="en-US" sz="4200" dirty="0" smtClean="0"/>
              <a:t>Hand hygiene and personal protective equipment</a:t>
            </a:r>
          </a:p>
          <a:p>
            <a:r>
              <a:rPr lang="en-US" sz="4200" dirty="0" smtClean="0"/>
              <a:t>Surveillance and outbreak investigation</a:t>
            </a:r>
          </a:p>
          <a:p>
            <a:r>
              <a:rPr lang="en-US" sz="4200" dirty="0" smtClean="0"/>
              <a:t>Environmental cleaning and disinfection</a:t>
            </a:r>
          </a:p>
          <a:p>
            <a:r>
              <a:rPr lang="en-US" sz="4200" dirty="0" smtClean="0"/>
              <a:t>Bloodborne pathogens, safe injection practices, and blood glucose monitoring</a:t>
            </a:r>
          </a:p>
          <a:p>
            <a:r>
              <a:rPr lang="en-US" sz="4200" dirty="0" smtClean="0"/>
              <a:t>Vaccination</a:t>
            </a:r>
          </a:p>
          <a:p>
            <a:r>
              <a:rPr lang="en-US" sz="4200" dirty="0" smtClean="0"/>
              <a:t>Staying home when sick (staff and visitors)</a:t>
            </a:r>
          </a:p>
          <a:p>
            <a:r>
              <a:rPr lang="en-US" sz="4200" dirty="0" smtClean="0"/>
              <a:t>Transfer of residents</a:t>
            </a:r>
          </a:p>
          <a:p>
            <a:r>
              <a:rPr lang="en-US" sz="4200" dirty="0" smtClean="0"/>
              <a:t>Working with your health department and licensing agency</a:t>
            </a:r>
          </a:p>
          <a:p>
            <a:endParaRPr lang="en-US" dirty="0" smtClean="0">
              <a:latin typeface="Cambria"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sz="4000" dirty="0" smtClean="0">
                <a:solidFill>
                  <a:schemeClr val="tx2">
                    <a:satMod val="130000"/>
                  </a:schemeClr>
                </a:solidFill>
                <a:latin typeface="+mn-lt"/>
              </a:rPr>
              <a:t>Hot Topics</a:t>
            </a:r>
            <a:endParaRPr lang="en-US" sz="4000" dirty="0">
              <a:solidFill>
                <a:schemeClr val="tx2">
                  <a:satMod val="130000"/>
                </a:schemeClr>
              </a:solidFill>
              <a:latin typeface="+mn-lt"/>
            </a:endParaRPr>
          </a:p>
        </p:txBody>
      </p:sp>
      <p:sp>
        <p:nvSpPr>
          <p:cNvPr id="14339" name="Content Placeholder 2"/>
          <p:cNvSpPr>
            <a:spLocks noGrp="1"/>
          </p:cNvSpPr>
          <p:nvPr>
            <p:ph idx="1"/>
          </p:nvPr>
        </p:nvSpPr>
        <p:spPr/>
        <p:txBody>
          <a:bodyPr/>
          <a:lstStyle/>
          <a:p>
            <a:pPr eaLnBrk="1" hangingPunct="1"/>
            <a:r>
              <a:rPr lang="en-US" dirty="0" smtClean="0"/>
              <a:t>Urinary tract infections</a:t>
            </a:r>
          </a:p>
          <a:p>
            <a:pPr eaLnBrk="1" hangingPunct="1"/>
            <a:r>
              <a:rPr lang="en-US" dirty="0" smtClean="0"/>
              <a:t>Isolation of residents with multidrug-resistant organisms (MDROs)</a:t>
            </a:r>
          </a:p>
          <a:p>
            <a:pPr eaLnBrk="1" hangingPunct="1"/>
            <a:r>
              <a:rPr lang="en-US" dirty="0" smtClean="0"/>
              <a:t>Tuberculosis</a:t>
            </a:r>
          </a:p>
          <a:p>
            <a:pPr eaLnBrk="1" hangingPunct="1"/>
            <a:r>
              <a:rPr lang="en-US" dirty="0" smtClean="0"/>
              <a:t>Communication of information during transfer</a:t>
            </a:r>
          </a:p>
          <a:p>
            <a:pPr eaLnBrk="1" hangingPunct="1"/>
            <a:r>
              <a:rPr lang="en-US" dirty="0" smtClean="0"/>
              <a:t>Environmental services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numCol="1" anchorCtr="0" compatLnSpc="1">
            <a:prstTxWarp prst="textNoShape">
              <a:avLst/>
            </a:prstTxWarp>
          </a:bodyPr>
          <a:lstStyle/>
          <a:p>
            <a:pPr>
              <a:defRPr/>
            </a:pPr>
            <a:r>
              <a:rPr lang="en-US" sz="4000" dirty="0" smtClean="0">
                <a:effectLst>
                  <a:outerShdw blurRad="38100" dist="38100" dir="2700000" algn="tl">
                    <a:srgbClr val="C0C0C0"/>
                  </a:outerShdw>
                </a:effectLst>
                <a:ea typeface="ＭＳ Ｐゴシック" charset="-128"/>
              </a:rPr>
              <a:t> </a:t>
            </a:r>
            <a:r>
              <a:rPr lang="en-US" sz="4000" dirty="0" smtClean="0">
                <a:effectLst>
                  <a:outerShdw blurRad="38100" dist="38100" dir="2700000" algn="tl">
                    <a:srgbClr val="C0C0C0"/>
                  </a:outerShdw>
                </a:effectLst>
                <a:latin typeface="+mn-lt"/>
                <a:ea typeface="ＭＳ Ｐゴシック" charset="-128"/>
              </a:rPr>
              <a:t>Nursing Homes in the News</a:t>
            </a:r>
            <a:endParaRPr lang="en-US" sz="3600" dirty="0" smtClean="0">
              <a:effectLst>
                <a:outerShdw blurRad="38100" dist="38100" dir="2700000" algn="tl">
                  <a:srgbClr val="C0C0C0"/>
                </a:outerShdw>
              </a:effectLst>
              <a:latin typeface="+mn-lt"/>
              <a:ea typeface="ＭＳ Ｐゴシック" charset="-128"/>
            </a:endParaRPr>
          </a:p>
        </p:txBody>
      </p:sp>
      <p:sp>
        <p:nvSpPr>
          <p:cNvPr id="6147" name="Content Placeholder 2"/>
          <p:cNvSpPr>
            <a:spLocks noGrp="1"/>
          </p:cNvSpPr>
          <p:nvPr>
            <p:ph idx="1"/>
          </p:nvPr>
        </p:nvSpPr>
        <p:spPr>
          <a:xfrm>
            <a:off x="1219200" y="1600200"/>
            <a:ext cx="7696200" cy="4541838"/>
          </a:xfrm>
        </p:spPr>
        <p:txBody>
          <a:bodyPr>
            <a:normAutofit fontScale="92500" lnSpcReduction="20000"/>
          </a:bodyPr>
          <a:lstStyle/>
          <a:p>
            <a:pPr>
              <a:buFont typeface="Arial" pitchFamily="34" charset="0"/>
              <a:buChar char="•"/>
              <a:defRPr/>
            </a:pPr>
            <a:r>
              <a:rPr lang="en-US" dirty="0" smtClean="0">
                <a:ea typeface="ＭＳ Ｐゴシック" charset="-128"/>
              </a:rPr>
              <a:t>Recent research has shown that lack of compliance with appropriate infection control practices is a major issue in nursing homes</a:t>
            </a:r>
          </a:p>
          <a:p>
            <a:pPr>
              <a:buFont typeface="Arial" pitchFamily="34" charset="0"/>
              <a:buNone/>
              <a:defRPr/>
            </a:pPr>
            <a:endParaRPr lang="en-US" sz="2000" dirty="0" smtClean="0">
              <a:ea typeface="ＭＳ Ｐゴシック" charset="-128"/>
            </a:endParaRPr>
          </a:p>
          <a:p>
            <a:pPr>
              <a:buFont typeface="Arial" pitchFamily="34" charset="0"/>
              <a:buChar char="•"/>
              <a:defRPr/>
            </a:pPr>
            <a:r>
              <a:rPr lang="en-US" dirty="0" smtClean="0">
                <a:ea typeface="ＭＳ Ｐゴシック" charset="-128"/>
              </a:rPr>
              <a:t>May 2011’s </a:t>
            </a:r>
            <a:r>
              <a:rPr lang="en-US" i="1" dirty="0" smtClean="0">
                <a:ea typeface="ＭＳ Ｐゴシック" charset="-128"/>
              </a:rPr>
              <a:t>American Journal of Infection Control</a:t>
            </a:r>
            <a:r>
              <a:rPr lang="en-US" dirty="0" smtClean="0">
                <a:ea typeface="ＭＳ Ｐゴシック" charset="-128"/>
              </a:rPr>
              <a:t> reports infection control violations in </a:t>
            </a:r>
            <a:r>
              <a:rPr lang="en-US" sz="2800" b="1" dirty="0" smtClean="0">
                <a:ea typeface="ＭＳ Ｐゴシック" charset="-128"/>
              </a:rPr>
              <a:t>15%</a:t>
            </a:r>
            <a:r>
              <a:rPr lang="en-US" dirty="0" smtClean="0">
                <a:ea typeface="ＭＳ Ｐゴシック" charset="-128"/>
              </a:rPr>
              <a:t> of United States nursing homes</a:t>
            </a:r>
          </a:p>
          <a:p>
            <a:pPr lvl="1">
              <a:defRPr/>
            </a:pPr>
            <a:r>
              <a:rPr lang="en-US" sz="2400" dirty="0" smtClean="0">
                <a:ea typeface="ＭＳ Ｐゴシック" charset="-128"/>
              </a:rPr>
              <a:t>Data collected between 2000 and 2007 representing 96% of all nursing homes </a:t>
            </a:r>
          </a:p>
          <a:p>
            <a:pPr lvl="1">
              <a:defRPr/>
            </a:pPr>
            <a:r>
              <a:rPr lang="en-US" sz="2400" dirty="0" smtClean="0">
                <a:ea typeface="ＭＳ Ｐゴシック" charset="-128"/>
              </a:rPr>
              <a:t>Based on a panel of roughly 100,000 observations</a:t>
            </a:r>
          </a:p>
          <a:p>
            <a:pPr lvl="1">
              <a:defRPr/>
            </a:pPr>
            <a:r>
              <a:rPr lang="en-US" sz="2400" dirty="0" smtClean="0">
                <a:ea typeface="ＭＳ Ｐゴシック" charset="-128"/>
              </a:rPr>
              <a:t>Study examined the deficiency citation for infection control requirements (F-Tag 441)</a:t>
            </a:r>
          </a:p>
          <a:p>
            <a:pPr lvl="2">
              <a:buFont typeface="Arial" pitchFamily="34" charset="0"/>
              <a:buNone/>
              <a:defRPr/>
            </a:pPr>
            <a:endParaRPr lang="en-US" sz="2000" dirty="0" smtClean="0">
              <a:latin typeface="+mn-lt"/>
              <a:ea typeface="ＭＳ Ｐゴシック" charset="-128"/>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50825"/>
            <a:ext cx="7620000" cy="1654175"/>
          </a:xfrm>
        </p:spPr>
        <p:txBody>
          <a:bodyPr wrap="square" numCol="1" anchorCtr="0" compatLnSpc="1">
            <a:prstTxWarp prst="textNoShape">
              <a:avLst/>
            </a:prstTxWarp>
            <a:normAutofit/>
          </a:bodyPr>
          <a:lstStyle/>
          <a:p>
            <a:pPr>
              <a:lnSpc>
                <a:spcPct val="100000"/>
              </a:lnSpc>
              <a:defRPr/>
            </a:pPr>
            <a:r>
              <a:rPr lang="en-US" sz="4000" dirty="0" smtClean="0">
                <a:effectLst>
                  <a:outerShdw blurRad="38100" dist="38100" dir="2700000" algn="tl">
                    <a:srgbClr val="C0C0C0"/>
                  </a:outerShdw>
                </a:effectLst>
                <a:latin typeface="+mn-lt"/>
                <a:ea typeface="ＭＳ Ｐゴシック" charset="-128"/>
              </a:rPr>
              <a:t>Centers for Medicare and Medicaid Services (CMS)</a:t>
            </a:r>
          </a:p>
        </p:txBody>
      </p:sp>
      <p:sp>
        <p:nvSpPr>
          <p:cNvPr id="10243" name="Content Placeholder 2"/>
          <p:cNvSpPr>
            <a:spLocks noGrp="1"/>
          </p:cNvSpPr>
          <p:nvPr>
            <p:ph idx="1"/>
          </p:nvPr>
        </p:nvSpPr>
        <p:spPr>
          <a:xfrm>
            <a:off x="1219200" y="2209799"/>
            <a:ext cx="7467600" cy="3916363"/>
          </a:xfrm>
        </p:spPr>
        <p:txBody>
          <a:bodyPr/>
          <a:lstStyle/>
          <a:p>
            <a:pPr marL="365125" indent="-365125">
              <a:buFont typeface="Arial" charset="0"/>
              <a:buNone/>
            </a:pPr>
            <a:r>
              <a:rPr lang="en-US" dirty="0" smtClean="0">
                <a:ea typeface="ＭＳ Ｐゴシック" pitchFamily="34" charset="-128"/>
              </a:rPr>
              <a:t>Federal Regulation F-Tag 441 states: </a:t>
            </a:r>
          </a:p>
          <a:p>
            <a:pPr marL="0" lvl="1" indent="0">
              <a:buFont typeface="Arial" charset="0"/>
              <a:buNone/>
            </a:pPr>
            <a:r>
              <a:rPr lang="ja-JP" altLang="en-US" sz="2400" smtClean="0">
                <a:ea typeface="ＭＳ Ｐゴシック" pitchFamily="34" charset="-128"/>
              </a:rPr>
              <a:t>“</a:t>
            </a:r>
            <a:r>
              <a:rPr lang="en-US" altLang="ja-JP" sz="2400" dirty="0" smtClean="0">
                <a:ea typeface="ＭＳ Ｐゴシック" pitchFamily="34" charset="-128"/>
              </a:rPr>
              <a:t>The facility must establish and maintain an infection control program designed to provide a safe, sanitary, and comfortable environment and to help prevent the development and transmission of disease and infection.</a:t>
            </a:r>
            <a:r>
              <a:rPr lang="ja-JP" altLang="en-US" sz="2400" smtClean="0">
                <a:ea typeface="ＭＳ Ｐゴシック" pitchFamily="34" charset="-128"/>
              </a:rPr>
              <a:t>”</a:t>
            </a:r>
            <a:endParaRPr lang="en-US" dirty="0" smtClean="0">
              <a:ea typeface="ＭＳ Ｐゴシック" pitchFamily="34" charset="-128"/>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04800"/>
            <a:ext cx="7239000" cy="1143000"/>
          </a:xfrm>
        </p:spPr>
        <p:txBody>
          <a:bodyPr wrap="square" numCol="1" anchorCtr="0" compatLnSpc="1">
            <a:prstTxWarp prst="textNoShape">
              <a:avLst/>
            </a:prstTxWarp>
            <a:noAutofit/>
          </a:bodyPr>
          <a:lstStyle/>
          <a:p>
            <a:pPr>
              <a:lnSpc>
                <a:spcPct val="100000"/>
              </a:lnSpc>
              <a:defRPr/>
            </a:pPr>
            <a:r>
              <a:rPr lang="en-US" sz="4000" dirty="0" smtClean="0">
                <a:effectLst>
                  <a:outerShdw blurRad="38100" dist="38100" dir="2700000" algn="tl">
                    <a:srgbClr val="C0C0C0"/>
                  </a:outerShdw>
                </a:effectLst>
                <a:latin typeface="+mn-lt"/>
                <a:ea typeface="ＭＳ Ｐゴシック" charset="-128"/>
              </a:rPr>
              <a:t>Infections:  A Leading Cause of  Morbidity and Mortality</a:t>
            </a:r>
          </a:p>
        </p:txBody>
      </p:sp>
      <p:sp>
        <p:nvSpPr>
          <p:cNvPr id="7171" name="Content Placeholder 4"/>
          <p:cNvSpPr>
            <a:spLocks noGrp="1"/>
          </p:cNvSpPr>
          <p:nvPr>
            <p:ph idx="1"/>
          </p:nvPr>
        </p:nvSpPr>
        <p:spPr>
          <a:xfrm>
            <a:off x="990600" y="1879600"/>
            <a:ext cx="7696200" cy="4246563"/>
          </a:xfrm>
        </p:spPr>
        <p:txBody>
          <a:bodyPr>
            <a:normAutofit fontScale="85000" lnSpcReduction="10000"/>
          </a:bodyPr>
          <a:lstStyle/>
          <a:p>
            <a:pPr>
              <a:buFont typeface="Arial" pitchFamily="34" charset="0"/>
              <a:buChar char="•"/>
              <a:defRPr/>
            </a:pPr>
            <a:r>
              <a:rPr lang="en-US" dirty="0" smtClean="0">
                <a:ea typeface="ＭＳ Ｐゴシック" charset="-128"/>
              </a:rPr>
              <a:t>Between 1.6 and 3.8 million infections occur each year in nursing homes with nearly 388,000 deaths attributed to these infections </a:t>
            </a:r>
            <a:r>
              <a:rPr lang="en-US" sz="2400" dirty="0" smtClean="0">
                <a:ea typeface="ＭＳ Ｐゴシック" charset="-128"/>
              </a:rPr>
              <a:t>(1)</a:t>
            </a:r>
          </a:p>
          <a:p>
            <a:pPr>
              <a:buFont typeface="Arial" pitchFamily="34" charset="0"/>
              <a:buChar char="•"/>
              <a:defRPr/>
            </a:pPr>
            <a:endParaRPr lang="en-US" sz="2000" dirty="0" smtClean="0">
              <a:ea typeface="ＭＳ Ｐゴシック" charset="-128"/>
            </a:endParaRPr>
          </a:p>
          <a:p>
            <a:pPr>
              <a:buFont typeface="Arial" pitchFamily="34" charset="0"/>
              <a:buChar char="•"/>
              <a:defRPr/>
            </a:pPr>
            <a:r>
              <a:rPr lang="en-US" dirty="0" smtClean="0">
                <a:ea typeface="ＭＳ Ｐゴシック" charset="-128"/>
              </a:rPr>
              <a:t>Costs associated with infections in nursing homes are significant</a:t>
            </a:r>
          </a:p>
          <a:p>
            <a:pPr lvl="1">
              <a:defRPr/>
            </a:pPr>
            <a:r>
              <a:rPr lang="en-US" dirty="0" smtClean="0">
                <a:ea typeface="ＭＳ Ｐゴシック" charset="-128"/>
              </a:rPr>
              <a:t>Estimates range from $673 million to $2 billion (</a:t>
            </a:r>
            <a:r>
              <a:rPr lang="en-US" sz="2400" dirty="0" smtClean="0">
                <a:ea typeface="ＭＳ Ｐゴシック" charset="-128"/>
              </a:rPr>
              <a:t>1)</a:t>
            </a:r>
          </a:p>
          <a:p>
            <a:pPr>
              <a:buFont typeface="Arial" pitchFamily="34" charset="0"/>
              <a:buNone/>
              <a:defRPr/>
            </a:pPr>
            <a:endParaRPr lang="en-US" sz="2000" dirty="0" smtClean="0">
              <a:ea typeface="ＭＳ Ｐゴシック" charset="-128"/>
            </a:endParaRPr>
          </a:p>
          <a:p>
            <a:pPr>
              <a:buFont typeface="Arial" pitchFamily="34" charset="0"/>
              <a:buChar char="•"/>
              <a:defRPr/>
            </a:pPr>
            <a:r>
              <a:rPr lang="en-US" dirty="0" smtClean="0">
                <a:ea typeface="ＭＳ Ｐゴシック" charset="-128"/>
              </a:rPr>
              <a:t>Strong correlation between low staffing levels and the receipt of an infection control deficiency citation</a:t>
            </a:r>
          </a:p>
          <a:p>
            <a:pPr>
              <a:buFont typeface="Arial" pitchFamily="34" charset="0"/>
              <a:buNone/>
              <a:defRPr/>
            </a:pPr>
            <a:endParaRPr lang="en-US" dirty="0" smtClean="0">
              <a:ea typeface="ＭＳ Ｐゴシック" charset="-128"/>
            </a:endParaRPr>
          </a:p>
          <a:p>
            <a:pPr>
              <a:buFont typeface="Wingdings" pitchFamily="2" charset="2"/>
              <a:buChar char="§"/>
              <a:defRPr/>
            </a:pPr>
            <a:endParaRPr lang="en-US" dirty="0" smtClean="0">
              <a:ea typeface="ＭＳ Ｐゴシック" charset="-128"/>
            </a:endParaRPr>
          </a:p>
        </p:txBody>
      </p:sp>
      <p:sp>
        <p:nvSpPr>
          <p:cNvPr id="4" name="Footer Placeholder 3"/>
          <p:cNvSpPr>
            <a:spLocks noGrp="1"/>
          </p:cNvSpPr>
          <p:nvPr>
            <p:ph type="ftr" sz="quarter" idx="11"/>
          </p:nvPr>
        </p:nvSpPr>
        <p:spPr/>
        <p:txBody>
          <a:bodyPr/>
          <a:lstStyle/>
          <a:p>
            <a:pPr>
              <a:defRPr/>
            </a:pPr>
            <a:r>
              <a:rPr lang="en-US" dirty="0" smtClean="0">
                <a:latin typeface="+mn-lt"/>
              </a:rPr>
              <a:t>(1)</a:t>
            </a:r>
            <a:r>
              <a:rPr lang="en-US" i="1" dirty="0" smtClean="0">
                <a:latin typeface="+mn-lt"/>
              </a:rPr>
              <a:t> AJIC </a:t>
            </a:r>
            <a:r>
              <a:rPr lang="en-US" dirty="0" smtClean="0">
                <a:latin typeface="+mn-lt"/>
              </a:rPr>
              <a:t>May 2011, Vol. 39, p.263</a:t>
            </a:r>
            <a:endParaRPr lang="en-US" dirty="0">
              <a:latin typeface="+mn-lt"/>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2018</TotalTime>
  <Words>3647</Words>
  <Application>Microsoft Office PowerPoint</Application>
  <PresentationFormat>On-screen Show (4:3)</PresentationFormat>
  <Paragraphs>354</Paragraphs>
  <Slides>44</Slides>
  <Notes>30</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Solstice</vt:lpstr>
      <vt:lpstr>Long-Term Care:  Infection Prevention Updates and Best Practices  </vt:lpstr>
      <vt:lpstr>Objectives </vt:lpstr>
      <vt:lpstr>Acknowledgments</vt:lpstr>
      <vt:lpstr>Successful Strategies for Infection Prevention in Assisted Living Facilities and Nursing Homes</vt:lpstr>
      <vt:lpstr>Topics Covered</vt:lpstr>
      <vt:lpstr>Hot Topics</vt:lpstr>
      <vt:lpstr> Nursing Homes in the News</vt:lpstr>
      <vt:lpstr>Centers for Medicare and Medicaid Services (CMS)</vt:lpstr>
      <vt:lpstr>Infections:  A Leading Cause of  Morbidity and Mortality</vt:lpstr>
      <vt:lpstr>CDC 12 Steps to Protect LTC Residents</vt:lpstr>
      <vt:lpstr>A Little History About Antibiotic Use…</vt:lpstr>
      <vt:lpstr>Multidrug Resistant Organisms (MDROs)</vt:lpstr>
      <vt:lpstr>Important Points for MDRO Control</vt:lpstr>
      <vt:lpstr>MDRO Control (cont’d)</vt:lpstr>
      <vt:lpstr>Modes of Transmission  </vt:lpstr>
      <vt:lpstr>Patient Placement</vt:lpstr>
      <vt:lpstr>Precautions</vt:lpstr>
      <vt:lpstr> Vaccinations and the Elderly </vt:lpstr>
      <vt:lpstr>Successful Vaccination Strategies</vt:lpstr>
      <vt:lpstr>Virginia Department of Health   “Community Immunity” 2011-2012 Flu Theme</vt:lpstr>
      <vt:lpstr>What is Community Immunity?</vt:lpstr>
      <vt:lpstr>Influenza-like Illness</vt:lpstr>
      <vt:lpstr>Influenza-like Illness</vt:lpstr>
      <vt:lpstr>Changing Faces of Flu</vt:lpstr>
      <vt:lpstr>Blood Glucose Monitoring  Best Practices</vt:lpstr>
      <vt:lpstr>Blood Glucose Monitoring Tool</vt:lpstr>
      <vt:lpstr>Norovirus -‘Tis the Season</vt:lpstr>
      <vt:lpstr>Surveillance: Outbreak/Cluster</vt:lpstr>
      <vt:lpstr>VDH Reporting Procedures</vt:lpstr>
      <vt:lpstr>Recommended Hand Hygiene for Norovirus</vt:lpstr>
      <vt:lpstr>Isolation Precautions and Sick Staff Members</vt:lpstr>
      <vt:lpstr>Environmental Cleaning</vt:lpstr>
      <vt:lpstr>Reminders</vt:lpstr>
      <vt:lpstr>Pertussis (Whooping Cough)</vt:lpstr>
      <vt:lpstr>Tdap - What’s New for Healthcare Workers?</vt:lpstr>
      <vt:lpstr>Tdap in Healthcare Personnel</vt:lpstr>
      <vt:lpstr>VDH/VHCA Urinary Tract Infection (UTI) Prevention Collaborative </vt:lpstr>
      <vt:lpstr>Most Frequent Infections by Facility Type</vt:lpstr>
      <vt:lpstr>UTIs in the Long-Term Care Population</vt:lpstr>
      <vt:lpstr>UTI Surveillance Form</vt:lpstr>
      <vt:lpstr>Collaborative Activities and Sharing of Information</vt:lpstr>
      <vt:lpstr>Collaborative Wrap-Up</vt:lpstr>
      <vt:lpstr>Thank You For All of Your Efforts in Infection Prevention !</vt:lpstr>
      <vt:lpstr>Questions??</vt:lpstr>
    </vt:vector>
  </TitlesOfParts>
  <Company>Virginia IT Infrastructure Partnership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Long Term-Care: Infection Prevention Updates and Best Practices </dc:title>
  <dc:creator>acq37209</dc:creator>
  <cp:lastModifiedBy>okj37455</cp:lastModifiedBy>
  <cp:revision>252</cp:revision>
  <dcterms:created xsi:type="dcterms:W3CDTF">2011-10-18T14:07:00Z</dcterms:created>
  <dcterms:modified xsi:type="dcterms:W3CDTF">2011-12-29T17:35:47Z</dcterms:modified>
</cp:coreProperties>
</file>