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60" r:id="rId2"/>
    <p:sldId id="289" r:id="rId3"/>
    <p:sldId id="262" r:id="rId4"/>
    <p:sldId id="263" r:id="rId5"/>
    <p:sldId id="267" r:id="rId6"/>
    <p:sldId id="261" r:id="rId7"/>
    <p:sldId id="280" r:id="rId8"/>
    <p:sldId id="291" r:id="rId9"/>
    <p:sldId id="264" r:id="rId10"/>
    <p:sldId id="301" r:id="rId11"/>
    <p:sldId id="266" r:id="rId12"/>
    <p:sldId id="265" r:id="rId13"/>
    <p:sldId id="299" r:id="rId14"/>
    <p:sldId id="269" r:id="rId15"/>
    <p:sldId id="297" r:id="rId16"/>
    <p:sldId id="270" r:id="rId17"/>
    <p:sldId id="271" r:id="rId18"/>
    <p:sldId id="272" r:id="rId19"/>
    <p:sldId id="298" r:id="rId20"/>
    <p:sldId id="273" r:id="rId21"/>
    <p:sldId id="292" r:id="rId22"/>
    <p:sldId id="287" r:id="rId23"/>
    <p:sldId id="268" r:id="rId24"/>
    <p:sldId id="300" r:id="rId25"/>
    <p:sldId id="277" r:id="rId26"/>
    <p:sldId id="281" r:id="rId27"/>
    <p:sldId id="285" r:id="rId28"/>
    <p:sldId id="303" r:id="rId29"/>
    <p:sldId id="304" r:id="rId30"/>
    <p:sldId id="286" r:id="rId31"/>
    <p:sldId id="302" r:id="rId32"/>
    <p:sldId id="279" r:id="rId33"/>
    <p:sldId id="27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xfc32452" initials="ees" lastIdx="4" clrIdx="0"/>
  <p:cmAuthor id="1" name="Austin, Erin (VDH)" initials="AE(" lastIdx="38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777777"/>
    <a:srgbClr val="2D2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26" autoAdjust="0"/>
    <p:restoredTop sz="93631" autoAdjust="0"/>
  </p:normalViewPr>
  <p:slideViewPr>
    <p:cSldViewPr>
      <p:cViewPr varScale="1">
        <p:scale>
          <a:sx n="85" d="100"/>
          <a:sy n="85" d="100"/>
        </p:scale>
        <p:origin x="163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F3CFD-DBBB-4E8E-93AD-388D66F528D3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C27099-E50C-4214-90CC-EE893938C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58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Verbally</a:t>
            </a:r>
            <a:r>
              <a:rPr lang="en-US" baseline="0" dirty="0" smtClean="0"/>
              <a:t> discuss that this is where term ‘syndromic surveillance comes from’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27099-E50C-4214-90CC-EE893938C6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383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27099-E50C-4214-90CC-EE893938C6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9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27099-E50C-4214-90CC-EE893938C6D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865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Will plan to pass out hard copy of Goals and </a:t>
            </a:r>
            <a:r>
              <a:rPr lang="en-US" smtClean="0"/>
              <a:t>Objectives document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27099-E50C-4214-90CC-EE893938C6D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441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Word</a:t>
            </a:r>
            <a:r>
              <a:rPr lang="en-US" baseline="0" dirty="0" smtClean="0"/>
              <a:t> doc for more detailed questions to bring up during the discussion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27099-E50C-4214-90CC-EE893938C6D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26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450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801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26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26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387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498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3266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019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663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254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4340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7866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9093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VDH_background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083300"/>
            <a:ext cx="914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2950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77777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77777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77777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777777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777777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777777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777777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777777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dh.virginia.gov/surveillance-and-investigation/syndromic-surveillance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dh.virginia.gov/surveillance-and-investigation/syndromic-surveillance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Erin.Austin@vdh.virginia.gov" TargetMode="External"/><Relationship Id="rId2" Type="http://schemas.openxmlformats.org/officeDocument/2006/relationships/hyperlink" Target="mailto:Emily.stephens@vdh.virginia.gov" TargetMode="Externa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mailto:emily.stephens@vdh.virginia.gov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28" y="2438400"/>
            <a:ext cx="7772400" cy="2133600"/>
          </a:xfrm>
        </p:spPr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Virginia Syndromic Surveillance Advisory Group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8428" y="4267201"/>
            <a:ext cx="7772400" cy="990600"/>
          </a:xfrm>
        </p:spPr>
        <p:txBody>
          <a:bodyPr/>
          <a:lstStyle/>
          <a:p>
            <a:r>
              <a:rPr lang="en-US" sz="2400" dirty="0" smtClean="0"/>
              <a:t>Inaugural Meeting</a:t>
            </a:r>
          </a:p>
          <a:p>
            <a:r>
              <a:rPr lang="en-US" sz="2400" dirty="0" smtClean="0"/>
              <a:t>March 31, 2017</a:t>
            </a:r>
          </a:p>
        </p:txBody>
      </p:sp>
    </p:spTree>
    <p:extLst>
      <p:ext uri="{BB962C8B-B14F-4D97-AF65-F5344CB8AC3E}">
        <p14:creationId xmlns:p14="http://schemas.microsoft.com/office/powerpoint/2010/main" val="182744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D2D8A"/>
                </a:solidFill>
              </a:rPr>
              <a:t>VDH Syndromic Surveillance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Person-level and facility-level data are protected as confidential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Access limited to VDH staff</a:t>
            </a:r>
          </a:p>
          <a:p>
            <a:pPr lvl="1" eaLnBrk="1" hangingPunct="1">
              <a:buFont typeface="Courier New" panose="02070309020205020404" pitchFamily="49" charset="0"/>
              <a:buChar char="o"/>
              <a:defRPr/>
            </a:pPr>
            <a:r>
              <a:rPr lang="en-US" sz="2000" dirty="0"/>
              <a:t>Local health departments can view only data within their </a:t>
            </a:r>
            <a:r>
              <a:rPr lang="en-US" sz="2000" dirty="0" smtClean="0"/>
              <a:t>jurisdiction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More information on VDH’s </a:t>
            </a:r>
            <a:r>
              <a:rPr lang="en-US" dirty="0" err="1" smtClean="0"/>
              <a:t>SyS</a:t>
            </a:r>
            <a:r>
              <a:rPr lang="en-US" dirty="0" smtClean="0"/>
              <a:t> program can </a:t>
            </a:r>
            <a:r>
              <a:rPr lang="en-US" dirty="0"/>
              <a:t>be found here: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hlinkClick r:id="rId2"/>
              </a:rPr>
              <a:t>http://www.vdh.virginia.gov/surveillance-and-investigation/syndromic-surveillance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05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D2D8A"/>
                </a:solidFill>
              </a:rPr>
              <a:t>What Data are Collected?</a:t>
            </a:r>
            <a:endParaRPr lang="en-US" dirty="0">
              <a:solidFill>
                <a:srgbClr val="2D2D8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VDH receives </a:t>
            </a:r>
            <a:r>
              <a:rPr lang="en-US" dirty="0" err="1" smtClean="0"/>
              <a:t>SyS</a:t>
            </a:r>
            <a:r>
              <a:rPr lang="en-US" dirty="0" smtClean="0"/>
              <a:t> data in near-real time (no </a:t>
            </a:r>
            <a:r>
              <a:rPr lang="en-US" dirty="0"/>
              <a:t>more than 24 hours after </a:t>
            </a:r>
            <a:r>
              <a:rPr lang="en-US" dirty="0" smtClean="0"/>
              <a:t>visit)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Data include information on facility, patient, and visit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Facility name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Patient demographics: date of birth, sex, race, ethnicity, 5-digit zip code, facility-specific patient identifier (often MRN)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Visit information: visit date and time, chief complaint, discharge diagnosis, discharge disposition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2151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00"/>
          <a:stretch/>
        </p:blipFill>
        <p:spPr>
          <a:xfrm>
            <a:off x="0" y="1706530"/>
            <a:ext cx="9144000" cy="4351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>
                <a:solidFill>
                  <a:srgbClr val="2D2D8A"/>
                </a:solidFill>
              </a:rPr>
              <a:t>Syndromic Surveillance Coverage in VA</a:t>
            </a:r>
            <a:endParaRPr lang="en-US" sz="3400" dirty="0">
              <a:solidFill>
                <a:srgbClr val="2D2D8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VDH receives data from 160 healthcare facilities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82 hospital EDs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13 free-standing EDs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65 urgent care centers</a:t>
            </a:r>
            <a:endParaRPr lang="en-US" sz="2000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0" t="27501" r="67680" b="50758"/>
          <a:stretch/>
        </p:blipFill>
        <p:spPr bwMode="auto">
          <a:xfrm>
            <a:off x="567068" y="3296096"/>
            <a:ext cx="2068286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905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D2D8A"/>
                </a:solidFill>
              </a:rPr>
              <a:t>National Syndromic Surveillance</a:t>
            </a:r>
            <a:endParaRPr lang="en-US" dirty="0">
              <a:solidFill>
                <a:srgbClr val="2D2D8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/>
              <a:t>SyS</a:t>
            </a:r>
            <a:r>
              <a:rPr lang="en-US" dirty="0" smtClean="0"/>
              <a:t> is a public health surveillance strategy used by many other states, local jurisdictions, and CDC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CDC formed National Syndromic Surveillance Program (NSSP) in 2015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Previous version of program was called </a:t>
            </a:r>
            <a:r>
              <a:rPr lang="en-US" sz="2000" dirty="0" err="1" smtClean="0"/>
              <a:t>BioSense</a:t>
            </a: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VDH sends </a:t>
            </a:r>
            <a:r>
              <a:rPr lang="en-US" dirty="0" err="1" smtClean="0"/>
              <a:t>SyS</a:t>
            </a:r>
            <a:r>
              <a:rPr lang="en-US" dirty="0" smtClean="0"/>
              <a:t> data to NSSP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Agreements with healthcare facilities allow data submission to CDC to support national surveillance efforts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CDC provides ESSENCE version for analysis of data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VDH does not currently grant user access to data (aggregate or line level)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67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D2D8A"/>
                </a:solidFill>
              </a:rPr>
              <a:t>HOW Are Syndromic Surveillance data used?</a:t>
            </a:r>
            <a:endParaRPr lang="en-US" dirty="0">
              <a:solidFill>
                <a:srgbClr val="2D2D8A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8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>
                <a:solidFill>
                  <a:srgbClr val="2D2D8A"/>
                </a:solidFill>
              </a:rPr>
              <a:t>Infectious Disease: Influenza-like Illness</a:t>
            </a:r>
            <a:endParaRPr lang="en-US" sz="3400" dirty="0">
              <a:solidFill>
                <a:srgbClr val="2D2D8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8316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err="1" smtClean="0"/>
              <a:t>SyS</a:t>
            </a:r>
            <a:r>
              <a:rPr lang="en-US" sz="2000" dirty="0" smtClean="0"/>
              <a:t> used during flu season to monitor </a:t>
            </a:r>
            <a:r>
              <a:rPr lang="en-US" sz="2000" dirty="0"/>
              <a:t>i</a:t>
            </a:r>
            <a:r>
              <a:rPr lang="en-US" sz="2000" dirty="0" smtClean="0"/>
              <a:t>nfluenza-like illness (ILI) as an indicator of the severity and spread of flu in the community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Defined as fever with cough or sore throat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352" b="87305" l="54766" r="95469">
                        <a14:foregroundMark x1="85078" y1="87305" x2="88398" y2="80762"/>
                        <a14:foregroundMark x1="93945" y1="67969" x2="92617" y2="35449"/>
                        <a14:foregroundMark x1="92578" y1="36621" x2="54766" y2="37012"/>
                        <a14:foregroundMark x1="54883" y1="37207" x2="55547" y2="87305"/>
                        <a14:foregroundMark x1="55547" y1="87012" x2="85117" y2="87305"/>
                        <a14:foregroundMark x1="57695" y1="47266" x2="76445" y2="78516"/>
                        <a14:foregroundMark x1="81055" y1="54492" x2="76172" y2="76563"/>
                        <a14:foregroundMark x1="85938" y1="48438" x2="95469" y2="58301"/>
                        <a14:foregroundMark x1="88203" y1="78906" x2="93867" y2="79004"/>
                        <a14:foregroundMark x1="60195" y1="39844" x2="89492" y2="39648"/>
                        <a14:backgroundMark x1="88203" y1="82520" x2="85469" y2="87402"/>
                        <a14:backgroundMark x1="88320" y1="79785" x2="93984" y2="798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879" t="38324" r="6745" b="13462"/>
          <a:stretch/>
        </p:blipFill>
        <p:spPr bwMode="auto">
          <a:xfrm>
            <a:off x="757278" y="2641027"/>
            <a:ext cx="7629444" cy="3936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136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Infectious Disease: EV-D68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8316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Enterovirus D68 is a respiratory illness that caused severe illness among children during fall 2014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Monitored respiratory complaints in children 0-17 who were admitted to inpatient acute care or transferred</a:t>
            </a:r>
            <a:endParaRPr lang="en-US" sz="2000" dirty="0"/>
          </a:p>
        </p:txBody>
      </p:sp>
      <p:pic>
        <p:nvPicPr>
          <p:cNvPr id="2050" name="Picture 2" descr="C:\Users\xfc32452\Downloads\ED and UCC Respiratory Visits in Children, July-September 2014_ts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16" l="0" r="100000">
                        <a14:foregroundMark x1="63593" y1="63137" x2="63593" y2="63137"/>
                        <a14:foregroundMark x1="1889" y1="77176" x2="4222" y2="98980"/>
                        <a14:foregroundMark x1="8370" y1="37804" x2="593" y2="68078"/>
                        <a14:foregroundMark x1="25963" y1="37490" x2="27111" y2="76784"/>
                        <a14:foregroundMark x1="5556" y1="90196" x2="41704" y2="64157"/>
                        <a14:foregroundMark x1="56481" y1="97176" x2="62593" y2="99294"/>
                        <a14:backgroundMark x1="81852" y1="91922" x2="79370" y2="99686"/>
                        <a14:backgroundMark x1="82333" y1="90510" x2="98407" y2="91608"/>
                        <a14:backgroundMark x1="87481" y1="96863" x2="95778" y2="96471"/>
                        <a14:backgroundMark x1="82667" y1="95451" x2="87000" y2="95451"/>
                        <a14:backgroundMark x1="87296" y1="92941" x2="85815" y2="98980"/>
                        <a14:backgroundMark x1="83333" y1="93333" x2="97778" y2="93647"/>
                        <a14:backgroundMark x1="99074" y1="94353" x2="88296" y2="98275"/>
                        <a14:backgroundMark x1="80333" y1="96471" x2="80333" y2="96471"/>
                        <a14:backgroundMark x1="82519" y1="96157" x2="82519" y2="96157"/>
                        <a14:backgroundMark x1="82185" y1="92941" x2="82185" y2="92941"/>
                        <a14:backgroundMark x1="82185" y1="93647" x2="94926" y2="91608"/>
                        <a14:backgroundMark x1="99074" y1="97176" x2="96593" y2="91216"/>
                        <a14:backgroundMark x1="95259" y1="96863" x2="97259" y2="99686"/>
                        <a14:backgroundMark x1="99074" y1="96471" x2="97111" y2="99294"/>
                        <a14:backgroundMark x1="96444" y1="94353" x2="99926" y2="92235"/>
                        <a14:backgroundMark x1="95778" y1="92235" x2="99926" y2="90196"/>
                        <a14:backgroundMark x1="84801" y1="91240" x2="82546" y2="99772"/>
                        <a14:backgroundMark x1="85553" y1="92036" x2="82170" y2="92036"/>
                        <a14:backgroundMark x1="81794" y1="89989" x2="99839" y2="90216"/>
                        <a14:backgroundMark x1="82009" y1="89989" x2="79538" y2="99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45" y="2895600"/>
            <a:ext cx="7745506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69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Mass Gathering: UCI Bike Race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8316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International cycling championship held in Richmond in fall 2015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Monitored for bike crashes as well as patients mentioning attendance or participation in the event</a:t>
            </a:r>
            <a:endParaRPr lang="en-US" sz="2000" dirty="0"/>
          </a:p>
        </p:txBody>
      </p:sp>
      <p:pic>
        <p:nvPicPr>
          <p:cNvPr id="5122" name="Picture 2" descr="C:\Users\xfc32452\Downloads\ED and UCC Visits Related to Bikes or UCI Event, June-September 2015_ts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81" b="99679" l="2677" r="99697">
                        <a14:foregroundMark x1="85505" y1="88235" x2="81061" y2="99893"/>
                        <a14:foregroundMark x1="85303" y1="88984" x2="99747" y2="90481"/>
                        <a14:foregroundMark x1="7035" y1="73379" x2="75134" y2="74175"/>
                        <a14:backgroundMark x1="84949" y1="91979" x2="82828" y2="99893"/>
                        <a14:backgroundMark x1="85152" y1="91230" x2="99949" y2="916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67000"/>
            <a:ext cx="774550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68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D2D8A"/>
                </a:solidFill>
              </a:rPr>
              <a:t>Extreme Weather: Winter Storm</a:t>
            </a:r>
            <a:endParaRPr lang="en-US" dirty="0">
              <a:solidFill>
                <a:srgbClr val="2D2D8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8316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Surveillance conducted for illness and injuries during extreme weather events (storms, flooding, heat waves, tornados)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Monitored visits for falls during winter weather in 2016</a:t>
            </a:r>
            <a:endParaRPr lang="en-US" sz="2000" dirty="0"/>
          </a:p>
        </p:txBody>
      </p:sp>
      <p:pic>
        <p:nvPicPr>
          <p:cNvPr id="4098" name="Picture 2" descr="C:\Users\xfc32452\Downloads\ED and UCC Visits for Slips, Trips, and Falls, October-December 2016_ts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44" b="99659" l="1289" r="99517">
                        <a14:foregroundMark x1="1407" y1="64000" x2="99074" y2="44000"/>
                        <a14:foregroundMark x1="2889" y1="4314" x2="25296" y2="90745"/>
                        <a14:foregroundMark x1="3222" y1="81961" x2="99593" y2="82275"/>
                        <a14:foregroundMark x1="6704" y1="88941" x2="33259" y2="88235"/>
                        <a14:foregroundMark x1="37889" y1="98431" x2="62778" y2="97412"/>
                        <a14:foregroundMark x1="80720" y1="99659" x2="88561" y2="85552"/>
                        <a14:foregroundMark x1="33405" y1="2844" x2="33405" y2="2844"/>
                        <a14:backgroundMark x1="87815" y1="88235" x2="81667" y2="99843"/>
                        <a14:backgroundMark x1="88148" y1="88627" x2="99926" y2="928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67000"/>
            <a:ext cx="774550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52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D2D8A"/>
                </a:solidFill>
              </a:rPr>
              <a:t>Disease Outbreak: Hepatitis A</a:t>
            </a:r>
            <a:endParaRPr lang="en-US" dirty="0">
              <a:solidFill>
                <a:srgbClr val="2D2D8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8316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Outbreak of hepatitis A across multiple states related to eating frozen strawberries in summer/fall 2016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Monitored number of visits indicating exposure or requesting testing after press release</a:t>
            </a:r>
            <a:endParaRPr lang="en-US" sz="2000" dirty="0"/>
          </a:p>
        </p:txBody>
      </p:sp>
      <p:pic>
        <p:nvPicPr>
          <p:cNvPr id="2050" name="Picture 2" descr="C:\Users\xfc32452\Downloads\ED and UCC Visits Related to Hepatitis, July-September 2016_tsgrap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7" b="99765" l="0" r="99889">
                        <a14:foregroundMark x1="82741" y1="89020" x2="78370" y2="99765"/>
                        <a14:foregroundMark x1="82963" y1="89020" x2="99889" y2="89961"/>
                        <a14:foregroundMark x1="57556" y1="28941" x2="85704" y2="157"/>
                        <a14:foregroundMark x1="57074" y1="22431" x2="0" y2="95529"/>
                        <a14:backgroundMark x1="83222" y1="90980" x2="79296" y2="99765"/>
                        <a14:backgroundMark x1="99778" y1="90745" x2="83222" y2="90275"/>
                        <a14:backgroundMark x1="79296" y1="99765" x2="99519" y2="99765"/>
                        <a14:backgroundMark x1="99519" y1="90745" x2="99407" y2="99765"/>
                        <a14:backgroundMark x1="94444" y1="90980" x2="99889" y2="9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47" y="2779889"/>
            <a:ext cx="774550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71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D2D8A"/>
                </a:solidFill>
              </a:rPr>
              <a:t>Agenda</a:t>
            </a:r>
            <a:endParaRPr lang="en-US" dirty="0">
              <a:solidFill>
                <a:srgbClr val="2D2D8A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Introductions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What is syndromic </a:t>
            </a:r>
            <a:r>
              <a:rPr lang="en-US" dirty="0"/>
              <a:t>s</a:t>
            </a:r>
            <a:r>
              <a:rPr lang="en-US" dirty="0" smtClean="0"/>
              <a:t>urveillance?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How are </a:t>
            </a:r>
            <a:r>
              <a:rPr lang="en-US" dirty="0"/>
              <a:t>s</a:t>
            </a:r>
            <a:r>
              <a:rPr lang="en-US" dirty="0" smtClean="0"/>
              <a:t>yndromic surveillance </a:t>
            </a:r>
            <a:r>
              <a:rPr lang="en-US" dirty="0"/>
              <a:t>d</a:t>
            </a:r>
            <a:r>
              <a:rPr lang="en-US" dirty="0" smtClean="0"/>
              <a:t>ata used?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Virginia Syndromic Surveillance Advisory Group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Discussion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Next steps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1687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" b="99810" l="222" r="99889">
                        <a14:foregroundMark x1="71000" y1="98476" x2="99889" y2="63048"/>
                        <a14:foregroundMark x1="99111" y1="38857" x2="44556" y2="99238"/>
                        <a14:foregroundMark x1="25556" y1="98286" x2="99889" y2="12571"/>
                        <a14:foregroundMark x1="77000" y1="952" x2="222" y2="96571"/>
                        <a14:foregroundMark x1="82222" y1="83810" x2="98111" y2="77905"/>
                        <a14:backgroundMark x1="84556" y1="99810" x2="99889" y2="88000"/>
                        <a14:backgroundMark x1="89778" y1="85905" x2="99444" y2="86095"/>
                        <a14:backgroundMark x1="89556" y1="85905" x2="79333" y2="998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902"/>
          <a:stretch/>
        </p:blipFill>
        <p:spPr bwMode="auto">
          <a:xfrm>
            <a:off x="1023255" y="2514600"/>
            <a:ext cx="7053945" cy="3995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Emerging Issue: Opioid Overdose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8316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Declared a Virginia Public Health Emergency in November 2016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Visits related to unintentional opioid/unspecified substance or heroin overdose are reported monthly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1927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D2D8A"/>
                </a:solidFill>
              </a:rPr>
              <a:t>Public Health Response </a:t>
            </a:r>
            <a:endParaRPr lang="en-US" dirty="0">
              <a:solidFill>
                <a:srgbClr val="2D2D8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dirty="0"/>
              <a:t>Information sharing</a:t>
            </a:r>
          </a:p>
          <a:p>
            <a:pPr lvl="1" eaLnBrk="1" hangingPunct="1"/>
            <a:r>
              <a:rPr lang="en-US" sz="2000" dirty="0" smtClean="0"/>
              <a:t>Internal communication </a:t>
            </a:r>
            <a:r>
              <a:rPr lang="en-US" sz="2000" dirty="0"/>
              <a:t>(situational awareness)</a:t>
            </a:r>
          </a:p>
          <a:p>
            <a:pPr lvl="1" eaLnBrk="1" hangingPunct="1"/>
            <a:r>
              <a:rPr lang="en-US" sz="2000" dirty="0"/>
              <a:t>External communication </a:t>
            </a:r>
            <a:r>
              <a:rPr lang="en-US" sz="2000" dirty="0" smtClean="0"/>
              <a:t>(public report, media </a:t>
            </a:r>
            <a:r>
              <a:rPr lang="en-US" sz="2000" dirty="0"/>
              <a:t>release)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dirty="0"/>
              <a:t>Information gathering</a:t>
            </a:r>
          </a:p>
          <a:p>
            <a:pPr lvl="1" eaLnBrk="1" hangingPunct="1"/>
            <a:r>
              <a:rPr lang="en-US" sz="2000" dirty="0"/>
              <a:t>Follow up with </a:t>
            </a:r>
            <a:r>
              <a:rPr lang="en-US" sz="2000" dirty="0" smtClean="0"/>
              <a:t>healthcare facility/infection </a:t>
            </a:r>
            <a:r>
              <a:rPr lang="en-US" sz="2000" dirty="0" err="1" smtClean="0"/>
              <a:t>preventionist</a:t>
            </a:r>
            <a:r>
              <a:rPr lang="en-US" sz="2000" dirty="0" smtClean="0"/>
              <a:t> for more information</a:t>
            </a:r>
          </a:p>
          <a:p>
            <a:pPr lvl="1" eaLnBrk="1" hangingPunct="1"/>
            <a:r>
              <a:rPr lang="en-US" sz="2000" dirty="0" smtClean="0"/>
              <a:t>Review </a:t>
            </a:r>
            <a:r>
              <a:rPr lang="en-US" sz="2000" dirty="0"/>
              <a:t>electronic health </a:t>
            </a:r>
            <a:r>
              <a:rPr lang="en-US" sz="2000" dirty="0" smtClean="0"/>
              <a:t>record (where applicable)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31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14600"/>
            <a:ext cx="7772400" cy="1362075"/>
          </a:xfrm>
        </p:spPr>
        <p:txBody>
          <a:bodyPr/>
          <a:lstStyle/>
          <a:p>
            <a:r>
              <a:rPr lang="en-US" cap="none" dirty="0">
                <a:solidFill>
                  <a:schemeClr val="accent6"/>
                </a:solidFill>
              </a:rPr>
              <a:t>Q</a:t>
            </a:r>
            <a:r>
              <a:rPr lang="en-US" cap="none" dirty="0" smtClean="0">
                <a:solidFill>
                  <a:schemeClr val="accent6"/>
                </a:solidFill>
              </a:rPr>
              <a:t>uestions </a:t>
            </a:r>
            <a:r>
              <a:rPr lang="en-US" cap="none" dirty="0">
                <a:solidFill>
                  <a:schemeClr val="accent6"/>
                </a:solidFill>
              </a:rPr>
              <a:t>about syndromic surveillance or how the data </a:t>
            </a:r>
            <a:r>
              <a:rPr lang="en-US" cap="none" dirty="0" smtClean="0">
                <a:solidFill>
                  <a:schemeClr val="accent6"/>
                </a:solidFill>
              </a:rPr>
              <a:t>are currently </a:t>
            </a:r>
            <a:r>
              <a:rPr lang="en-US" cap="none" dirty="0">
                <a:solidFill>
                  <a:schemeClr val="accent6"/>
                </a:solidFill>
              </a:rPr>
              <a:t>used?</a:t>
            </a:r>
            <a:r>
              <a:rPr lang="en-US" b="0" cap="none" dirty="0">
                <a:solidFill>
                  <a:schemeClr val="accent6"/>
                </a:solidFill>
              </a:rPr>
              <a:t/>
            </a:r>
            <a:br>
              <a:rPr lang="en-US" b="0" cap="none" dirty="0">
                <a:solidFill>
                  <a:schemeClr val="accent6"/>
                </a:solidFill>
              </a:rPr>
            </a:br>
            <a:endParaRPr lang="en-US" b="0" cap="none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73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Virginia syndromic surveillance advisory group (VSSAG)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33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Goal and Objectives of VSSAG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Goal is to increase understanding and use of syndromic surveillance data</a:t>
            </a:r>
            <a:endParaRPr lang="en-US" sz="20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Hold regular meetings to facilitate collaboration (minimum </a:t>
            </a:r>
            <a:r>
              <a:rPr lang="en-US" sz="2000" dirty="0" smtClean="0"/>
              <a:t>two </a:t>
            </a:r>
            <a:r>
              <a:rPr lang="en-US" sz="2000" dirty="0"/>
              <a:t>per </a:t>
            </a:r>
            <a:r>
              <a:rPr lang="en-US" sz="2000" dirty="0" smtClean="0"/>
              <a:t>year)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Maintain diverse membership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Define a set of protocols for data sharing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Provide trainings to improve knowledge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Provide NSSP access to those eligible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Encourage use of </a:t>
            </a:r>
            <a:r>
              <a:rPr lang="en-US" sz="2000" dirty="0" err="1" smtClean="0"/>
              <a:t>SyS</a:t>
            </a:r>
            <a:r>
              <a:rPr lang="en-US" sz="2000" dirty="0" smtClean="0"/>
              <a:t> data to inform business practices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Obtain feedback on </a:t>
            </a:r>
            <a:r>
              <a:rPr lang="en-US" sz="2000" dirty="0" err="1" smtClean="0"/>
              <a:t>SyS</a:t>
            </a:r>
            <a:r>
              <a:rPr lang="en-US" sz="2000" dirty="0" smtClean="0"/>
              <a:t> data and reports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Evaluate success of advisory group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4437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D2D8A"/>
                </a:solidFill>
              </a:rPr>
              <a:t>Objectives 1 and 2: Logistics</a:t>
            </a:r>
            <a:endParaRPr lang="en-US" dirty="0">
              <a:solidFill>
                <a:srgbClr val="2D2D8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dirty="0" smtClean="0"/>
              <a:t>Convene regular </a:t>
            </a:r>
            <a:r>
              <a:rPr lang="en-US" dirty="0"/>
              <a:t>meetings </a:t>
            </a:r>
            <a:endParaRPr lang="en-US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Plan 2-4 meetings annually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E</a:t>
            </a:r>
            <a:r>
              <a:rPr lang="en-US" sz="2000" dirty="0" smtClean="0"/>
              <a:t>ncourage </a:t>
            </a:r>
            <a:r>
              <a:rPr lang="en-US" sz="2000" dirty="0"/>
              <a:t>attendance in person, but </a:t>
            </a:r>
            <a:r>
              <a:rPr lang="en-US" sz="2000" dirty="0" smtClean="0"/>
              <a:t>webinar option will </a:t>
            </a:r>
            <a:r>
              <a:rPr lang="en-US" sz="2000" dirty="0"/>
              <a:t>be offered for all </a:t>
            </a:r>
            <a:r>
              <a:rPr lang="en-US" sz="2000" dirty="0" smtClean="0"/>
              <a:t>meetings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 smtClean="0"/>
              <a:t> Maintain a diverse membership in VSSAG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Please let us know of other potential stakeholders who may be interested in participating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59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Objective 3: Data Sharing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Compile a set of best practices for data sharing among </a:t>
            </a:r>
            <a:r>
              <a:rPr lang="en-US" dirty="0"/>
              <a:t>VSSAG </a:t>
            </a:r>
            <a:r>
              <a:rPr lang="en-US" dirty="0" smtClean="0"/>
              <a:t>members and VDH partners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Data sharing includes various formats: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Direct access to data through NSSP version of </a:t>
            </a:r>
            <a:r>
              <a:rPr lang="en-US" sz="2000" dirty="0" smtClean="0"/>
              <a:t>ESSENCE</a:t>
            </a:r>
          </a:p>
          <a:p>
            <a:pPr lvl="2">
              <a:buFont typeface="Trebuchet MS" panose="020B0603020202020204" pitchFamily="34" charset="0"/>
              <a:buChar char="–"/>
            </a:pPr>
            <a:r>
              <a:rPr lang="en-US" sz="2000" dirty="0"/>
              <a:t>Ideal for users with data science background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Summarized reports produced by VDH</a:t>
            </a:r>
          </a:p>
          <a:p>
            <a:pPr lvl="2">
              <a:buFont typeface="Trebuchet MS" panose="020B0603020202020204" pitchFamily="34" charset="0"/>
              <a:buChar char="–"/>
            </a:pPr>
            <a:r>
              <a:rPr lang="en-US" sz="2000" dirty="0"/>
              <a:t>Ideal for users with specific questions and limited </a:t>
            </a:r>
            <a:r>
              <a:rPr lang="en-US" sz="2000" dirty="0" smtClean="0"/>
              <a:t>time</a:t>
            </a:r>
          </a:p>
          <a:p>
            <a:pPr lvl="2">
              <a:buFont typeface="Trebuchet MS" panose="020B0603020202020204" pitchFamily="34" charset="0"/>
              <a:buChar char="–"/>
            </a:pPr>
            <a:r>
              <a:rPr lang="en-US" sz="2000" dirty="0" smtClean="0"/>
              <a:t>Example: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>
                <a:hlinkClick r:id="rId2"/>
              </a:rPr>
              <a:t>ED visits for drug </a:t>
            </a:r>
            <a:r>
              <a:rPr lang="en-US" sz="2000" dirty="0" smtClean="0">
                <a:hlinkClick r:id="rId2"/>
              </a:rPr>
              <a:t>overdose</a:t>
            </a:r>
            <a:endParaRPr lang="en-US" sz="2000" dirty="0" smtClean="0">
              <a:solidFill>
                <a:srgbClr val="C00000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Other formats may be identified through this group</a:t>
            </a:r>
          </a:p>
        </p:txBody>
      </p:sp>
    </p:spTree>
    <p:extLst>
      <p:ext uri="{BB962C8B-B14F-4D97-AF65-F5344CB8AC3E}">
        <p14:creationId xmlns:p14="http://schemas.microsoft.com/office/powerpoint/2010/main" val="122562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D2D8A"/>
                </a:solidFill>
              </a:rPr>
              <a:t>Objective 4: Trainings</a:t>
            </a:r>
            <a:endParaRPr lang="en-US" dirty="0">
              <a:solidFill>
                <a:srgbClr val="2D2D8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Trainings will be offered to VSSAG members and colleagues to improve knowledge of </a:t>
            </a:r>
            <a:r>
              <a:rPr lang="en-US" dirty="0" err="1" smtClean="0"/>
              <a:t>SyS</a:t>
            </a:r>
            <a:r>
              <a:rPr lang="en-US" dirty="0" smtClean="0"/>
              <a:t> practices and use of data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VDH will request input on format and topics for trainings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How to communicate syndromic surveillance findings and reports to organizational leadership, public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How to incorporate syndromic surveillance data with other previously utilized data sources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How to </a:t>
            </a:r>
            <a:r>
              <a:rPr lang="en-US" sz="2000" dirty="0" smtClean="0"/>
              <a:t>use NSSP </a:t>
            </a:r>
            <a:r>
              <a:rPr lang="en-US" sz="2000" dirty="0"/>
              <a:t>ESSENCE for those individuals provided access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20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52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D2D8A"/>
                </a:solidFill>
              </a:rPr>
              <a:t>Objective 5: Access to </a:t>
            </a:r>
            <a:r>
              <a:rPr lang="en-US" dirty="0" err="1" smtClean="0">
                <a:solidFill>
                  <a:srgbClr val="2D2D8A"/>
                </a:solidFill>
              </a:rPr>
              <a:t>SyS</a:t>
            </a:r>
            <a:r>
              <a:rPr lang="en-US" dirty="0" smtClean="0">
                <a:solidFill>
                  <a:srgbClr val="2D2D8A"/>
                </a:solidFill>
              </a:rPr>
              <a:t> Data</a:t>
            </a:r>
            <a:endParaRPr lang="en-US" dirty="0">
              <a:solidFill>
                <a:srgbClr val="2D2D8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VDH </a:t>
            </a:r>
            <a:r>
              <a:rPr lang="en-US" dirty="0" smtClean="0"/>
              <a:t>will </a:t>
            </a:r>
            <a:r>
              <a:rPr lang="en-US" dirty="0"/>
              <a:t>provide </a:t>
            </a:r>
            <a:r>
              <a:rPr lang="en-US" dirty="0" smtClean="0"/>
              <a:t>access </a:t>
            </a:r>
            <a:r>
              <a:rPr lang="en-US" dirty="0"/>
              <a:t>to the </a:t>
            </a:r>
            <a:r>
              <a:rPr lang="en-US" dirty="0" smtClean="0"/>
              <a:t>NSSP version of </a:t>
            </a:r>
            <a:r>
              <a:rPr lang="en-US" dirty="0"/>
              <a:t>ESSENCE </a:t>
            </a:r>
            <a:r>
              <a:rPr lang="en-US" dirty="0" smtClean="0"/>
              <a:t>to </a:t>
            </a:r>
            <a:r>
              <a:rPr lang="en-US" dirty="0"/>
              <a:t>VSSAG </a:t>
            </a:r>
            <a:r>
              <a:rPr lang="en-US" dirty="0" smtClean="0"/>
              <a:t>members as appropriate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Data sharing protocol and best practices will inform who receives access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Access </a:t>
            </a:r>
            <a:r>
              <a:rPr lang="en-US" sz="2000" dirty="0" smtClean="0"/>
              <a:t>role and </a:t>
            </a:r>
            <a:r>
              <a:rPr lang="en-US" sz="2000" dirty="0"/>
              <a:t>level of detail may be limited by stakeholder </a:t>
            </a:r>
            <a:r>
              <a:rPr lang="en-US" sz="2000" dirty="0" smtClean="0"/>
              <a:t>type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Data user agreement and rules may be needed</a:t>
            </a:r>
            <a:endParaRPr lang="en-US" sz="2000" dirty="0"/>
          </a:p>
          <a:p>
            <a:pPr marL="0" indent="0"/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24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D2D8A"/>
                </a:solidFill>
              </a:rPr>
              <a:t>Objective 6: Use of Data</a:t>
            </a:r>
            <a:endParaRPr lang="en-US" dirty="0">
              <a:solidFill>
                <a:srgbClr val="2D2D8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Empower VSSAG members to use </a:t>
            </a:r>
            <a:r>
              <a:rPr lang="en-US" dirty="0" err="1" smtClean="0"/>
              <a:t>SyS</a:t>
            </a:r>
            <a:r>
              <a:rPr lang="en-US" dirty="0" smtClean="0"/>
              <a:t> data and reports shared by VDH in their normal business practices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Potential uses include: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Measure the health status of your local community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C</a:t>
            </a:r>
            <a:r>
              <a:rPr lang="en-US" sz="2000" dirty="0" smtClean="0"/>
              <a:t>ompare your local </a:t>
            </a:r>
            <a:r>
              <a:rPr lang="en-US" sz="2000" dirty="0"/>
              <a:t>community with state or other </a:t>
            </a:r>
            <a:r>
              <a:rPr lang="en-US" sz="2000" dirty="0" smtClean="0"/>
              <a:t>communities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Understand impact of public health issue on your organization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Capture burden placed on ED/UCC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I</a:t>
            </a:r>
            <a:r>
              <a:rPr lang="en-US" sz="2000" dirty="0" smtClean="0"/>
              <a:t>nform resource allocation and planning activities</a:t>
            </a:r>
          </a:p>
          <a:p>
            <a:pPr marL="457200" lvl="1" indent="0">
              <a:buNone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93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D2D8A"/>
                </a:solidFill>
              </a:rPr>
              <a:t>Introductions</a:t>
            </a:r>
            <a:endParaRPr lang="en-US" dirty="0">
              <a:solidFill>
                <a:srgbClr val="2D2D8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038600" cy="4800600"/>
          </a:xfrm>
        </p:spPr>
        <p:txBody>
          <a:bodyPr/>
          <a:lstStyle/>
          <a:p>
            <a:r>
              <a:rPr lang="en-US" sz="2000" dirty="0" smtClean="0"/>
              <a:t>Em Stephens</a:t>
            </a:r>
          </a:p>
          <a:p>
            <a:r>
              <a:rPr lang="en-US" sz="2000" dirty="0" smtClean="0"/>
              <a:t>Enhanced Surveillance Analyst</a:t>
            </a:r>
          </a:p>
          <a:p>
            <a:r>
              <a:rPr lang="en-US" sz="2000" dirty="0" smtClean="0">
                <a:hlinkClick r:id="rId2"/>
              </a:rPr>
              <a:t>Emily.Stephens@vdh.virginia.gov</a:t>
            </a:r>
            <a:r>
              <a:rPr lang="en-US" sz="2000" dirty="0" smtClean="0"/>
              <a:t>	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600200"/>
            <a:ext cx="4343400" cy="4800600"/>
          </a:xfrm>
        </p:spPr>
        <p:txBody>
          <a:bodyPr/>
          <a:lstStyle/>
          <a:p>
            <a:r>
              <a:rPr lang="en-US" sz="2000" dirty="0" smtClean="0"/>
              <a:t>Erin Austin, MPH</a:t>
            </a:r>
          </a:p>
          <a:p>
            <a:r>
              <a:rPr lang="en-US" sz="2000" dirty="0" smtClean="0"/>
              <a:t>Enhanced Surveillance Coordinator</a:t>
            </a:r>
          </a:p>
          <a:p>
            <a:r>
              <a:rPr lang="en-US" sz="2000" dirty="0" smtClean="0">
                <a:hlinkClick r:id="rId3"/>
              </a:rPr>
              <a:t>Erin.Austin@vdh.virginia.gov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52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Objective 7: Provide feedback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Feedback from VSSAG members will help improve VDH’s </a:t>
            </a:r>
            <a:r>
              <a:rPr lang="en-US" dirty="0" err="1" smtClean="0"/>
              <a:t>SyS</a:t>
            </a:r>
            <a:r>
              <a:rPr lang="en-US" dirty="0" smtClean="0"/>
              <a:t> program and strengthen its collaboration with partners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Are these data useful to you and your business practices?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How have you used these data</a:t>
            </a:r>
            <a:r>
              <a:rPr lang="en-US" sz="2000" dirty="0" smtClean="0"/>
              <a:t>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How can VDH improve the reports/data it shares?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Do you have any recommendations for data quality, representativeness improvement, communication?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Do you have any innovative projects ideas using these data?</a:t>
            </a:r>
          </a:p>
        </p:txBody>
      </p:sp>
    </p:spTree>
    <p:extLst>
      <p:ext uri="{BB962C8B-B14F-4D97-AF65-F5344CB8AC3E}">
        <p14:creationId xmlns:p14="http://schemas.microsoft.com/office/powerpoint/2010/main" val="32593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D2D8A"/>
                </a:solidFill>
              </a:rPr>
              <a:t>Objective 8: Evaluate</a:t>
            </a:r>
            <a:endParaRPr lang="en-US" dirty="0">
              <a:solidFill>
                <a:srgbClr val="2D2D8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VDH would like to evaluate how its </a:t>
            </a:r>
            <a:r>
              <a:rPr lang="en-US" dirty="0" err="1" smtClean="0"/>
              <a:t>SyS</a:t>
            </a:r>
            <a:r>
              <a:rPr lang="en-US" dirty="0" smtClean="0"/>
              <a:t> program is doing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Will distribute “pre-assessment” survey in April to measure baseline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E</a:t>
            </a:r>
            <a:r>
              <a:rPr lang="en-US" sz="2000" dirty="0" smtClean="0"/>
              <a:t>valuation surveys conducted annually to measure progress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Evaluation results will help </a:t>
            </a:r>
            <a:r>
              <a:rPr lang="en-US" sz="2000" dirty="0" smtClean="0"/>
              <a:t>identify:</a:t>
            </a:r>
          </a:p>
          <a:p>
            <a:pPr lvl="2">
              <a:buFont typeface="Trebuchet MS" panose="020B0603020202020204" pitchFamily="34" charset="0"/>
              <a:buChar char="–"/>
            </a:pPr>
            <a:r>
              <a:rPr lang="en-US" sz="2000" dirty="0" smtClean="0"/>
              <a:t>Improvements to the VDH </a:t>
            </a:r>
            <a:r>
              <a:rPr lang="en-US" sz="2000" dirty="0" err="1" smtClean="0"/>
              <a:t>SyS</a:t>
            </a:r>
            <a:r>
              <a:rPr lang="en-US" sz="2000" dirty="0" smtClean="0"/>
              <a:t> program</a:t>
            </a:r>
            <a:endParaRPr lang="en-US" sz="2000" dirty="0"/>
          </a:p>
          <a:p>
            <a:pPr lvl="2">
              <a:buFont typeface="Trebuchet MS" panose="020B0603020202020204" pitchFamily="34" charset="0"/>
              <a:buChar char="–"/>
            </a:pPr>
            <a:r>
              <a:rPr lang="en-US" sz="2000" dirty="0"/>
              <a:t>F</a:t>
            </a:r>
            <a:r>
              <a:rPr lang="en-US" sz="2000" dirty="0" smtClean="0"/>
              <a:t>ocus </a:t>
            </a:r>
            <a:r>
              <a:rPr lang="en-US" sz="2000" dirty="0"/>
              <a:t>of </a:t>
            </a:r>
            <a:r>
              <a:rPr lang="en-US" sz="2000" dirty="0" smtClean="0"/>
              <a:t>future advisory </a:t>
            </a:r>
            <a:r>
              <a:rPr lang="en-US" sz="2000" dirty="0"/>
              <a:t>group activities</a:t>
            </a:r>
          </a:p>
          <a:p>
            <a:pPr marL="457200" lvl="1" indent="0">
              <a:buNone/>
            </a:pP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46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D2D8A"/>
                </a:solidFill>
              </a:rPr>
              <a:t>Discussion </a:t>
            </a:r>
            <a:endParaRPr lang="en-US" dirty="0">
              <a:solidFill>
                <a:srgbClr val="2D2D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81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D2D8A"/>
                </a:solidFill>
              </a:rPr>
              <a:t>Next Steps</a:t>
            </a:r>
            <a:endParaRPr lang="en-US" dirty="0">
              <a:solidFill>
                <a:srgbClr val="2D2D8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Short pre-assessment survey will be distributed in April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Online survey - less than 10 minutes to complete</a:t>
            </a:r>
          </a:p>
          <a:p>
            <a:pPr marL="0" indent="0"/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Next VSSAG meeting will be held in June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Will conduct poll to determine best dates for attendees</a:t>
            </a:r>
          </a:p>
          <a:p>
            <a:pPr marL="0" indent="0"/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Please direct any questions or concerns to </a:t>
            </a:r>
            <a:r>
              <a:rPr lang="en-US" dirty="0" smtClean="0">
                <a:hlinkClick r:id="rId2"/>
              </a:rPr>
              <a:t>emily.stephens@vdh.virginia.gov</a:t>
            </a:r>
            <a:r>
              <a:rPr lang="en-US" dirty="0" smtClean="0"/>
              <a:t> or (804) 864-7254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18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D2D8A"/>
                </a:solidFill>
              </a:rPr>
              <a:t>What Is Syndromic surveillance?</a:t>
            </a:r>
            <a:endParaRPr lang="en-US" dirty="0">
              <a:solidFill>
                <a:srgbClr val="2D2D8A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51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Definition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4D4D4D"/>
                </a:solidFill>
              </a:rPr>
              <a:t>Syndromic surveillance (</a:t>
            </a:r>
            <a:r>
              <a:rPr lang="en-US" sz="2000" dirty="0" err="1" smtClean="0">
                <a:solidFill>
                  <a:srgbClr val="4D4D4D"/>
                </a:solidFill>
              </a:rPr>
              <a:t>SyS</a:t>
            </a:r>
            <a:r>
              <a:rPr lang="en-US" sz="2000" dirty="0" smtClean="0">
                <a:solidFill>
                  <a:srgbClr val="4D4D4D"/>
                </a:solidFill>
              </a:rPr>
              <a:t>) is a method of conducting public health surveillance by monitoring health-related data sources in </a:t>
            </a:r>
            <a:r>
              <a:rPr lang="en-US" sz="2000" dirty="0">
                <a:solidFill>
                  <a:srgbClr val="4D4D4D"/>
                </a:solidFill>
              </a:rPr>
              <a:t>near </a:t>
            </a:r>
            <a:r>
              <a:rPr lang="en-US" sz="2000" dirty="0" smtClean="0">
                <a:solidFill>
                  <a:srgbClr val="4D4D4D"/>
                </a:solidFill>
              </a:rPr>
              <a:t>real-time</a:t>
            </a:r>
            <a:endParaRPr lang="en-US" sz="18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Uses clinical data to categorize symptoms and diagnoses in syndromes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 smtClean="0"/>
              <a:t>Emergency department (ED) and urgent care center visits are most common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Aim of improving </a:t>
            </a:r>
            <a:r>
              <a:rPr lang="en-US" sz="2000" dirty="0"/>
              <a:t>health of a community through earlier detection of emerging public health </a:t>
            </a:r>
            <a:r>
              <a:rPr lang="en-US" sz="2000" dirty="0" smtClean="0"/>
              <a:t>events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 smtClean="0"/>
              <a:t>“…to identify illness clusters early, before diagnoses are confirmed and reported to public health agencies, and to mobilize a rapid response, thereby reducing morbidity and mortality.”</a:t>
            </a:r>
            <a:r>
              <a:rPr lang="en-US" sz="1800" baseline="30000" dirty="0" smtClean="0"/>
              <a:t>1</a:t>
            </a:r>
            <a:endParaRPr lang="en-US" sz="1800" baseline="30000" dirty="0"/>
          </a:p>
          <a:p>
            <a:pPr marL="457200" lvl="1" indent="0">
              <a:buNone/>
            </a:pPr>
            <a:endParaRPr lang="en-US" sz="2000" dirty="0" smtClean="0"/>
          </a:p>
          <a:p>
            <a:r>
              <a:rPr lang="en-US" sz="2000" b="1" dirty="0" smtClean="0">
                <a:solidFill>
                  <a:schemeClr val="accent6"/>
                </a:solidFill>
              </a:rPr>
              <a:t>What’s impacting the community’s health right now</a:t>
            </a:r>
            <a:r>
              <a:rPr lang="en-US" b="1" dirty="0" smtClean="0">
                <a:solidFill>
                  <a:schemeClr val="accent6"/>
                </a:solidFill>
              </a:rPr>
              <a:t>?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6352530"/>
            <a:ext cx="7162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aseline="30000" dirty="0" smtClean="0"/>
              <a:t>1</a:t>
            </a:r>
            <a:r>
              <a:rPr lang="en-US" sz="900" dirty="0" smtClean="0"/>
              <a:t> Henning</a:t>
            </a:r>
            <a:r>
              <a:rPr lang="en-US" sz="900" dirty="0"/>
              <a:t>, K. (2004). What is Syndromic Surveillance? </a:t>
            </a:r>
            <a:r>
              <a:rPr lang="en-US" sz="900" i="1" dirty="0"/>
              <a:t>Morbidity and Mortality Weekly Report,</a:t>
            </a:r>
            <a:r>
              <a:rPr lang="en-US" sz="900" dirty="0"/>
              <a:t> </a:t>
            </a:r>
            <a:r>
              <a:rPr lang="en-US" sz="900" i="1" dirty="0"/>
              <a:t>53</a:t>
            </a:r>
            <a:r>
              <a:rPr lang="en-US" sz="900" dirty="0"/>
              <a:t>, 7-11. </a:t>
            </a:r>
          </a:p>
        </p:txBody>
      </p:sp>
    </p:spTree>
    <p:extLst>
      <p:ext uri="{BB962C8B-B14F-4D97-AF65-F5344CB8AC3E}">
        <p14:creationId xmlns:p14="http://schemas.microsoft.com/office/powerpoint/2010/main" val="317469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Background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/>
              <a:t>SyS</a:t>
            </a:r>
            <a:r>
              <a:rPr lang="en-US" dirty="0" smtClean="0"/>
              <a:t> first used to monitor for potential bioterrorism threats after 9/11/2001 and the anthrax scare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Consisted of manual review of hospital records by local health department staff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Visits classified into syndrome types based on patient’s symptoms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Count of visits that met syndrome criteria recorded and analyzed by health department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VDH obtained an electronic </a:t>
            </a:r>
            <a:r>
              <a:rPr lang="en-US" dirty="0" err="1" smtClean="0"/>
              <a:t>SyS</a:t>
            </a:r>
            <a:r>
              <a:rPr lang="en-US" dirty="0" smtClean="0"/>
              <a:t> system in 2004 called ESSENCE</a:t>
            </a:r>
            <a:endParaRPr lang="en-US" strike="sngStrike" dirty="0" smtClean="0"/>
          </a:p>
        </p:txBody>
      </p:sp>
    </p:spTree>
    <p:extLst>
      <p:ext uri="{BB962C8B-B14F-4D97-AF65-F5344CB8AC3E}">
        <p14:creationId xmlns:p14="http://schemas.microsoft.com/office/powerpoint/2010/main" val="307633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Benefits and Limitations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Strengths: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Situational </a:t>
            </a:r>
            <a:r>
              <a:rPr lang="en-US" sz="2000" dirty="0"/>
              <a:t>awareness of population health </a:t>
            </a:r>
            <a:r>
              <a:rPr lang="en-US" sz="2000" dirty="0" smtClean="0"/>
              <a:t>status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Surveillance </a:t>
            </a:r>
            <a:r>
              <a:rPr lang="en-US" sz="2000" dirty="0"/>
              <a:t>for variety of public health </a:t>
            </a:r>
            <a:r>
              <a:rPr lang="en-US" sz="2000" dirty="0" smtClean="0"/>
              <a:t>issues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Data </a:t>
            </a:r>
            <a:r>
              <a:rPr lang="en-US" sz="2000" dirty="0"/>
              <a:t>available in near real-time (within 24 hours</a:t>
            </a:r>
            <a:r>
              <a:rPr lang="en-US" sz="2000" dirty="0" smtClean="0"/>
              <a:t>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Can be used to compliment other data sources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Limitations: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No </a:t>
            </a:r>
            <a:r>
              <a:rPr lang="en-US" sz="2000" dirty="0"/>
              <a:t>regulations requiring reporting in </a:t>
            </a:r>
            <a:r>
              <a:rPr lang="en-US" sz="2000" dirty="0" smtClean="0"/>
              <a:t>VA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Difficulty </a:t>
            </a:r>
            <a:r>
              <a:rPr lang="en-US" sz="2000" dirty="0"/>
              <a:t>detecting small scale events – “strength in </a:t>
            </a:r>
            <a:r>
              <a:rPr lang="en-US" sz="2000" dirty="0" smtClean="0"/>
              <a:t>numbers”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Primary </a:t>
            </a:r>
            <a:r>
              <a:rPr lang="en-US" sz="2000" dirty="0"/>
              <a:t>use of data is </a:t>
            </a:r>
            <a:r>
              <a:rPr lang="en-US" sz="2000" dirty="0" smtClean="0"/>
              <a:t>not for public </a:t>
            </a:r>
            <a:r>
              <a:rPr lang="en-US" sz="2000" dirty="0"/>
              <a:t>health </a:t>
            </a:r>
            <a:r>
              <a:rPr lang="en-US" sz="2000" dirty="0" smtClean="0"/>
              <a:t>surveillance but clinical use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Lack </a:t>
            </a:r>
            <a:r>
              <a:rPr lang="en-US" sz="2000" dirty="0"/>
              <a:t>of specificity in early health data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21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D2D8A"/>
                </a:solidFill>
              </a:rPr>
              <a:t>Authority to Collect Data</a:t>
            </a:r>
            <a:endParaRPr lang="en-US" dirty="0">
              <a:solidFill>
                <a:srgbClr val="2D2D8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VDH authorized to collect protected health information under HIPAA and Code of Virginia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Healthcare entities are permitted to release protected health information to VDH for purposes of public health surveillance, exempted from minimum necessary determination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F</a:t>
            </a:r>
            <a:r>
              <a:rPr lang="en-US" sz="2000" dirty="0" smtClean="0"/>
              <a:t>acilities licensed in Virginia are authorized to voluntarily report data to VDH without civil liability or criminal penalty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VDH authorized to examine medical records, tasked with preserving patient anonymity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Release of patient information exempt from Freedom of Information Act (FOIA)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Meaningful Use (HITECH Act) provides monetary incentive for facilities to report syndromic surveillance</a:t>
            </a:r>
          </a:p>
        </p:txBody>
      </p:sp>
    </p:spTree>
    <p:extLst>
      <p:ext uri="{BB962C8B-B14F-4D97-AF65-F5344CB8AC3E}">
        <p14:creationId xmlns:p14="http://schemas.microsoft.com/office/powerpoint/2010/main" val="240102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D2D8A"/>
                </a:solidFill>
              </a:rPr>
              <a:t>VDH Syndromic Surveillance Program</a:t>
            </a:r>
            <a:endParaRPr lang="en-US" dirty="0">
              <a:solidFill>
                <a:srgbClr val="2D2D8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100" dirty="0" smtClean="0"/>
              <a:t>ESSENCE is syndromic surveillance system utilized by VDH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900" b="1" dirty="0" smtClean="0"/>
              <a:t>E</a:t>
            </a:r>
            <a:r>
              <a:rPr lang="en-US" sz="1900" dirty="0" smtClean="0"/>
              <a:t>lectronic </a:t>
            </a:r>
            <a:r>
              <a:rPr lang="en-US" sz="1900" b="1" dirty="0" smtClean="0"/>
              <a:t>S</a:t>
            </a:r>
            <a:r>
              <a:rPr lang="en-US" sz="1900" dirty="0" smtClean="0"/>
              <a:t>urveillance </a:t>
            </a:r>
            <a:r>
              <a:rPr lang="en-US" sz="1900" b="1" dirty="0" smtClean="0"/>
              <a:t>S</a:t>
            </a:r>
            <a:r>
              <a:rPr lang="en-US" sz="1900" dirty="0" smtClean="0"/>
              <a:t>ystem for the </a:t>
            </a:r>
            <a:r>
              <a:rPr lang="en-US" sz="1900" b="1" dirty="0" smtClean="0"/>
              <a:t>E</a:t>
            </a:r>
            <a:r>
              <a:rPr lang="en-US" sz="1900" dirty="0" smtClean="0"/>
              <a:t>arly </a:t>
            </a:r>
            <a:r>
              <a:rPr lang="en-US" sz="1900" b="1" dirty="0" smtClean="0"/>
              <a:t>N</a:t>
            </a:r>
            <a:r>
              <a:rPr lang="en-US" sz="1900" dirty="0" smtClean="0"/>
              <a:t>otification of </a:t>
            </a:r>
            <a:r>
              <a:rPr lang="en-US" sz="1900" b="1" dirty="0" smtClean="0"/>
              <a:t>C</a:t>
            </a:r>
            <a:r>
              <a:rPr lang="en-US" sz="1900" dirty="0" smtClean="0"/>
              <a:t>ommunity-based </a:t>
            </a:r>
            <a:r>
              <a:rPr lang="en-US" sz="1900" b="1" dirty="0" smtClean="0"/>
              <a:t>E</a:t>
            </a:r>
            <a:r>
              <a:rPr lang="en-US" sz="1900" dirty="0" smtClean="0"/>
              <a:t>pidemics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900" dirty="0" smtClean="0"/>
              <a:t>Developed by Johns Hopkins University Applied Physics Laboratory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900" dirty="0" smtClean="0"/>
              <a:t>Allows visualization and analysis of data including statistical alerts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900" dirty="0" smtClean="0"/>
              <a:t>Provides flexibility to customize variety of public </a:t>
            </a:r>
            <a:r>
              <a:rPr lang="en-US" sz="1900" dirty="0"/>
              <a:t>health </a:t>
            </a:r>
            <a:r>
              <a:rPr lang="en-US" sz="1900" dirty="0" smtClean="0"/>
              <a:t>events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900" dirty="0" smtClean="0"/>
              <a:t>Provides pre-grouped syndromes using symptoms </a:t>
            </a:r>
            <a:r>
              <a:rPr lang="en-US" sz="1900" dirty="0"/>
              <a:t>found in chief </a:t>
            </a:r>
            <a:r>
              <a:rPr lang="en-US" sz="1900" dirty="0" smtClean="0"/>
              <a:t>complaint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sz="2100" dirty="0"/>
              <a:t>VDH epidemiologists and communicable disease staff use ESSENCE to:</a:t>
            </a:r>
          </a:p>
          <a:p>
            <a:pPr lvl="1" eaLnBrk="1" hangingPunct="1">
              <a:buFont typeface="Courier New" panose="02070309020205020404" pitchFamily="49" charset="0"/>
              <a:buChar char="o"/>
              <a:defRPr/>
            </a:pPr>
            <a:r>
              <a:rPr lang="en-US" sz="1900" dirty="0"/>
              <a:t>Conduct epidemiologic analyses</a:t>
            </a:r>
          </a:p>
          <a:p>
            <a:pPr lvl="1" eaLnBrk="1" hangingPunct="1">
              <a:buFont typeface="Courier New" panose="02070309020205020404" pitchFamily="49" charset="0"/>
              <a:buChar char="o"/>
              <a:defRPr/>
            </a:pPr>
            <a:r>
              <a:rPr lang="en-US" sz="1900" dirty="0"/>
              <a:t>Monitor trends over time and geography, identify clusters or unusual health </a:t>
            </a:r>
            <a:r>
              <a:rPr lang="en-US" sz="1900" dirty="0" smtClean="0"/>
              <a:t>events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1586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13220</TotalTime>
  <Words>1553</Words>
  <Application>Microsoft Office PowerPoint</Application>
  <PresentationFormat>On-screen Show (4:3)</PresentationFormat>
  <Paragraphs>190</Paragraphs>
  <Slides>33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Courier New</vt:lpstr>
      <vt:lpstr>Trebuchet MS</vt:lpstr>
      <vt:lpstr>Default Design</vt:lpstr>
      <vt:lpstr>Virginia Syndromic Surveillance Advisory Group</vt:lpstr>
      <vt:lpstr>Agenda</vt:lpstr>
      <vt:lpstr>Introductions</vt:lpstr>
      <vt:lpstr>What Is Syndromic surveillance?</vt:lpstr>
      <vt:lpstr>Definition</vt:lpstr>
      <vt:lpstr>Background</vt:lpstr>
      <vt:lpstr>Benefits and Limitations</vt:lpstr>
      <vt:lpstr>Authority to Collect Data</vt:lpstr>
      <vt:lpstr>VDH Syndromic Surveillance Program</vt:lpstr>
      <vt:lpstr>VDH Syndromic Surveillance Program</vt:lpstr>
      <vt:lpstr>What Data are Collected?</vt:lpstr>
      <vt:lpstr>Syndromic Surveillance Coverage in VA</vt:lpstr>
      <vt:lpstr>National Syndromic Surveillance</vt:lpstr>
      <vt:lpstr>HOW Are Syndromic Surveillance data used?</vt:lpstr>
      <vt:lpstr>Infectious Disease: Influenza-like Illness</vt:lpstr>
      <vt:lpstr>Infectious Disease: EV-D68</vt:lpstr>
      <vt:lpstr>Mass Gathering: UCI Bike Race</vt:lpstr>
      <vt:lpstr>Extreme Weather: Winter Storm</vt:lpstr>
      <vt:lpstr>Disease Outbreak: Hepatitis A</vt:lpstr>
      <vt:lpstr>Emerging Issue: Opioid Overdose</vt:lpstr>
      <vt:lpstr>Public Health Response </vt:lpstr>
      <vt:lpstr>Questions about syndromic surveillance or how the data are currently used? </vt:lpstr>
      <vt:lpstr>Virginia syndromic surveillance advisory group (VSSAG)</vt:lpstr>
      <vt:lpstr>Goal and Objectives of VSSAG </vt:lpstr>
      <vt:lpstr>Objectives 1 and 2: Logistics</vt:lpstr>
      <vt:lpstr>Objective 3: Data Sharing</vt:lpstr>
      <vt:lpstr>Objective 4: Trainings</vt:lpstr>
      <vt:lpstr>Objective 5: Access to SyS Data</vt:lpstr>
      <vt:lpstr>Objective 6: Use of Data</vt:lpstr>
      <vt:lpstr>Objective 7: Provide feedback</vt:lpstr>
      <vt:lpstr>Objective 8: Evaluate</vt:lpstr>
      <vt:lpstr>Discussion </vt:lpstr>
      <vt:lpstr>Next Steps</vt:lpstr>
    </vt:vector>
  </TitlesOfParts>
  <Company>Virginia IT Infrastructure Partnership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Virginia Syndromic Surveillance Advisory Group initial meeting</dc:title>
  <dc:creator>xfc32452</dc:creator>
  <cp:lastModifiedBy>Austin, Erin (VDH)</cp:lastModifiedBy>
  <cp:revision>110</cp:revision>
  <dcterms:created xsi:type="dcterms:W3CDTF">2017-03-15T19:41:42Z</dcterms:created>
  <dcterms:modified xsi:type="dcterms:W3CDTF">2017-03-30T18:23:08Z</dcterms:modified>
</cp:coreProperties>
</file>