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2" r:id="rId6"/>
    <p:sldId id="265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stin, Erin (VDH)" initials="AE(" lastIdx="2" clrIdx="0">
    <p:extLst/>
  </p:cmAuthor>
  <p:cmAuthor id="2" name="xfc32452" initials="ee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8" autoAdjust="0"/>
    <p:restoredTop sz="94660"/>
  </p:normalViewPr>
  <p:slideViewPr>
    <p:cSldViewPr>
      <p:cViewPr varScale="1">
        <p:scale>
          <a:sx n="64" d="100"/>
          <a:sy n="64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1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6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21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2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4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2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9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0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9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3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1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17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4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966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4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3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12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4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16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6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VDH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833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1722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6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VDH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833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1722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6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.stephens@vdh.virginia.gov" TargetMode="External"/><Relationship Id="rId2" Type="http://schemas.openxmlformats.org/officeDocument/2006/relationships/hyperlink" Target="mailto:lindsey.lambert@vdh.virginia.gov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80772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Virginia Syndromic surveillance Advisory Group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discussion</a:t>
            </a:r>
            <a:br>
              <a:rPr lang="en-US" dirty="0" smtClean="0">
                <a:solidFill>
                  <a:schemeClr val="accent6"/>
                </a:solidFill>
              </a:rPr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428" y="4267201"/>
            <a:ext cx="7772400" cy="990600"/>
          </a:xfrm>
        </p:spPr>
        <p:txBody>
          <a:bodyPr/>
          <a:lstStyle/>
          <a:p>
            <a:r>
              <a:rPr lang="en-US" sz="2400" dirty="0" smtClean="0"/>
              <a:t>Second Meeting</a:t>
            </a:r>
          </a:p>
          <a:p>
            <a:r>
              <a:rPr lang="en-US" sz="2400" dirty="0" smtClean="0"/>
              <a:t>June 15,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Access to Syndromic Surveillance Data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offering appropriate VDH staff and partners external to VDH access to NSSP ESSENCE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following documents need to be developed to support data access: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Confidentiality </a:t>
            </a:r>
            <a:r>
              <a:rPr lang="en-US" dirty="0"/>
              <a:t>policy </a:t>
            </a:r>
            <a:r>
              <a:rPr lang="en-US" dirty="0" smtClean="0"/>
              <a:t>and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Procedure to </a:t>
            </a:r>
            <a:r>
              <a:rPr lang="en-US" dirty="0">
                <a:solidFill>
                  <a:schemeClr val="bg2"/>
                </a:solidFill>
              </a:rPr>
              <a:t>request and remove </a:t>
            </a:r>
            <a:r>
              <a:rPr lang="en-US" dirty="0" smtClean="0">
                <a:solidFill>
                  <a:schemeClr val="bg2"/>
                </a:solidFill>
              </a:rPr>
              <a:t>ac</a:t>
            </a:r>
            <a:r>
              <a:rPr lang="en-US" dirty="0" smtClean="0"/>
              <a:t>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Defining user roles, </a:t>
            </a:r>
            <a:r>
              <a:rPr lang="en-US" b="1" dirty="0" smtClean="0">
                <a:solidFill>
                  <a:schemeClr val="bg2"/>
                </a:solidFill>
              </a:rPr>
              <a:t>associated access for each role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Requesting input from VSSAG members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Data Access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Data access in NSSP ESSENCE is controlled by 2 factors: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Geography - Patient location versus facility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Data view - Aggregate </a:t>
            </a:r>
            <a:r>
              <a:rPr lang="en-US" dirty="0" smtClean="0"/>
              <a:t>versus line level</a:t>
            </a:r>
          </a:p>
          <a:p>
            <a:pPr marL="5715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other access options in development stage by NSSP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Access </a:t>
            </a:r>
            <a:r>
              <a:rPr lang="en-US" dirty="0" smtClean="0">
                <a:solidFill>
                  <a:schemeClr val="bg2"/>
                </a:solidFill>
              </a:rPr>
              <a:t>to Virginia residents that sought ED/urgent care services in other states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User Roles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Depending on work responsibilities and organization, users will be assigned a 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Role determines access to 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example, IPs at Hospital A, Hospital B, and Urgent Care C would be grouped into the same user 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ealthcare Epidemiologist/Infection </a:t>
            </a:r>
            <a:r>
              <a:rPr lang="en-US" dirty="0" err="1" smtClean="0"/>
              <a:t>Preventionist</a:t>
            </a:r>
            <a:endParaRPr lang="en-US" dirty="0" smtClean="0"/>
          </a:p>
          <a:p>
            <a:pPr lvl="2">
              <a:buFont typeface="Trebuchet MS" panose="020B0603020202020204" pitchFamily="34" charset="0"/>
              <a:buChar char="‐"/>
            </a:pPr>
            <a:r>
              <a:rPr lang="en-US" dirty="0" smtClean="0"/>
              <a:t>User role would define access as line level for the user’s facility and aggregate for the surrounding </a:t>
            </a:r>
            <a:r>
              <a:rPr lang="en-US" dirty="0" smtClean="0">
                <a:solidFill>
                  <a:schemeClr val="bg2"/>
                </a:solidFill>
              </a:rPr>
              <a:t>health planning</a:t>
            </a:r>
            <a:r>
              <a:rPr lang="en-US" dirty="0" smtClean="0"/>
              <a:t> region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Draft User Roles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457200"/>
          <a:lstStyle/>
          <a:p>
            <a:r>
              <a:rPr lang="en-US" sz="1050" b="1" dirty="0" smtClean="0"/>
              <a:t>VDH Central </a:t>
            </a:r>
            <a:r>
              <a:rPr lang="en-US" sz="1050" b="1" dirty="0"/>
              <a:t>Office Epidemiologist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Entire state</a:t>
            </a:r>
          </a:p>
          <a:p>
            <a:r>
              <a:rPr lang="en-US" sz="1050" b="1" dirty="0" smtClean="0"/>
              <a:t>VDH Regional </a:t>
            </a:r>
            <a:r>
              <a:rPr lang="en-US" sz="1050" b="1" dirty="0"/>
              <a:t>Epidemiologist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patient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Region</a:t>
            </a:r>
          </a:p>
          <a:p>
            <a:r>
              <a:rPr lang="en-US" sz="1050" b="1" dirty="0" smtClean="0"/>
              <a:t>VDH Health District </a:t>
            </a:r>
            <a:r>
              <a:rPr lang="en-US" sz="1050" b="1" dirty="0"/>
              <a:t>Epidemiologist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patient location – District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District</a:t>
            </a:r>
          </a:p>
          <a:p>
            <a:r>
              <a:rPr lang="en-US" sz="1050" b="1" dirty="0"/>
              <a:t>Hospital Infection </a:t>
            </a:r>
            <a:r>
              <a:rPr lang="en-US" sz="1050" b="1" dirty="0" err="1"/>
              <a:t>Preventionist</a:t>
            </a:r>
            <a:endParaRPr lang="en-US" sz="105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Specific facility/facilities</a:t>
            </a:r>
          </a:p>
          <a:p>
            <a:endParaRPr lang="en-US" sz="1050" b="1" dirty="0"/>
          </a:p>
          <a:p>
            <a:endParaRPr lang="en-US" sz="1050" b="1" dirty="0" smtClean="0"/>
          </a:p>
          <a:p>
            <a:endParaRPr lang="en-US" sz="1050" b="1" dirty="0"/>
          </a:p>
          <a:p>
            <a:r>
              <a:rPr lang="en-US" sz="1050" b="1" dirty="0" smtClean="0"/>
              <a:t>VDH Central </a:t>
            </a:r>
            <a:r>
              <a:rPr lang="en-US" sz="1050" b="1" dirty="0"/>
              <a:t>Office Emergency Preparedness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Entire state</a:t>
            </a:r>
          </a:p>
          <a:p>
            <a:r>
              <a:rPr lang="en-US" sz="1050" b="1" dirty="0" smtClean="0"/>
              <a:t>Regional/Hospital Emergency </a:t>
            </a:r>
            <a:r>
              <a:rPr lang="en-US" sz="1050" b="1" dirty="0"/>
              <a:t>Preparedness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patient location – Region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and data detail access by facility location – Region</a:t>
            </a:r>
          </a:p>
          <a:p>
            <a:r>
              <a:rPr lang="en-US" sz="1050" b="1" dirty="0"/>
              <a:t>Researcher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More detailed access as allowed by Institutional Review Board (IRB)</a:t>
            </a:r>
          </a:p>
          <a:p>
            <a:r>
              <a:rPr lang="en-US" sz="1050" b="1" dirty="0"/>
              <a:t>Public </a:t>
            </a:r>
            <a:r>
              <a:rPr lang="en-US" sz="1050" b="1" dirty="0" smtClean="0"/>
              <a:t>Safety/Law Enforcement</a:t>
            </a:r>
            <a:endParaRPr lang="en-US" sz="105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More detailed access by approved special access request</a:t>
            </a:r>
          </a:p>
          <a:p>
            <a:r>
              <a:rPr lang="en-US" sz="1050" b="1" dirty="0"/>
              <a:t>Department of </a:t>
            </a:r>
            <a:r>
              <a:rPr lang="en-US" sz="1050" b="1" dirty="0" smtClean="0"/>
              <a:t>Defense/Federal Agency</a:t>
            </a:r>
            <a:endParaRPr lang="en-US" sz="105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patient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Aggregate access by facility location – Entire state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050" dirty="0"/>
              <a:t>More detailed access by approved special access request</a:t>
            </a:r>
          </a:p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Moving Forward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Requesting initial feedback </a:t>
            </a:r>
            <a:r>
              <a:rPr lang="en-US" sz="2000" dirty="0"/>
              <a:t>from VSSAG </a:t>
            </a:r>
            <a:r>
              <a:rPr lang="en-US" sz="2000" dirty="0" smtClean="0"/>
              <a:t>today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VDH </a:t>
            </a:r>
            <a:r>
              <a:rPr lang="en-US" sz="2000" dirty="0"/>
              <a:t>will </a:t>
            </a:r>
            <a:r>
              <a:rPr lang="en-US" sz="2000" dirty="0" smtClean="0"/>
              <a:t>then draft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</a:t>
            </a:r>
            <a:r>
              <a:rPr lang="en-US" sz="2000" dirty="0" smtClean="0"/>
              <a:t>ser roles and associated access based on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Protocol for approving/removing access 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onfidentiality policy 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VDH will request review of draft by VSSAG in August via email/survey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VDH will present finalized protocol and documents in September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VDH will discuss changes to documentation with VSSAG as need arises (e.g. </a:t>
            </a:r>
            <a:r>
              <a:rPr lang="en-US" sz="2000" dirty="0"/>
              <a:t>n</a:t>
            </a:r>
            <a:r>
              <a:rPr lang="en-US" sz="2000" dirty="0" smtClean="0"/>
              <a:t>ew user role defined, new access option available in NSSP ESSENCE)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9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Considerations for Discussion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user roles?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Level of data access appropriate?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Minimum </a:t>
            </a:r>
            <a:r>
              <a:rPr lang="en-US" dirty="0" smtClean="0"/>
              <a:t>level of access </a:t>
            </a:r>
            <a:r>
              <a:rPr lang="en-US" dirty="0" smtClean="0"/>
              <a:t>necessary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PHI </a:t>
            </a:r>
            <a:r>
              <a:rPr lang="en-US" dirty="0" smtClean="0"/>
              <a:t>included in NSSP ESSENCE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Visibility of facility </a:t>
            </a:r>
            <a:r>
              <a:rPr lang="en-US" dirty="0" smtClean="0"/>
              <a:t>name?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for a ‘facility administrator’ role?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Access approval at external partner sites?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Questions?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Requests for travel reimbursement should be addressed to Lindsey Lambert at </a:t>
            </a:r>
            <a:r>
              <a:rPr lang="en-US" dirty="0" smtClean="0">
                <a:hlinkClick r:id="rId2"/>
              </a:rPr>
              <a:t>lindsey.lambert@vdh.virginia.gov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by June 30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further questions can be addressed to Em Stephens at </a:t>
            </a:r>
            <a:r>
              <a:rPr lang="en-US" dirty="0">
                <a:hlinkClick r:id="rId3"/>
              </a:rPr>
              <a:t>emily.stephens@vdh.virginia.gov</a:t>
            </a:r>
            <a:r>
              <a:rPr lang="en-US" dirty="0"/>
              <a:t> or 804-864-7254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48E8D-58F3-42C2-B8BB-73611CAE802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625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1_Default Design</vt:lpstr>
      <vt:lpstr>Virginia Syndromic surveillance Advisory Group  discussion </vt:lpstr>
      <vt:lpstr>Access to Syndromic Surveillance Data</vt:lpstr>
      <vt:lpstr>Data Access</vt:lpstr>
      <vt:lpstr>User Roles</vt:lpstr>
      <vt:lpstr>Draft User Roles</vt:lpstr>
      <vt:lpstr>Moving Forward</vt:lpstr>
      <vt:lpstr>Considerations for Discussion</vt:lpstr>
      <vt:lpstr>Questions?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Syndromic surveillance Advisory Group  discussion</dc:title>
  <dc:creator>xfc32452</dc:creator>
  <cp:lastModifiedBy>xfc32452</cp:lastModifiedBy>
  <cp:revision>13</cp:revision>
  <dcterms:created xsi:type="dcterms:W3CDTF">2017-06-14T18:39:23Z</dcterms:created>
  <dcterms:modified xsi:type="dcterms:W3CDTF">2017-06-15T11:41:51Z</dcterms:modified>
</cp:coreProperties>
</file>