
<file path=[Content_Types].xml><?xml version="1.0" encoding="utf-8"?>
<Types xmlns="http://schemas.openxmlformats.org/package/2006/content-types"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sldIdLst>
    <p:sldId id="257" r:id="rId3"/>
    <p:sldId id="258" r:id="rId4"/>
    <p:sldId id="261" r:id="rId5"/>
    <p:sldId id="262" r:id="rId6"/>
    <p:sldId id="265" r:id="rId7"/>
    <p:sldId id="263" r:id="rId8"/>
    <p:sldId id="264" r:id="rId9"/>
    <p:sldId id="267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ustin, Erin (VDH)" initials="AE(" lastIdx="2" clrIdx="0">
    <p:extLst/>
  </p:cmAuthor>
  <p:cmAuthor id="2" name="xfc32452" initials="ees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D4D4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878" autoAdjust="0"/>
    <p:restoredTop sz="94660"/>
  </p:normalViewPr>
  <p:slideViewPr>
    <p:cSldViewPr>
      <p:cViewPr varScale="1">
        <p:scale>
          <a:sx n="64" d="100"/>
          <a:sy n="64" d="100"/>
        </p:scale>
        <p:origin x="-834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commentAuthors" Target="commentAuthors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448E8D-58F3-42C2-B8BB-73611CAE802D}" type="slidenum">
              <a:rPr lang="en-US" smtClean="0">
                <a:solidFill>
                  <a:srgbClr val="00000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231112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448E8D-58F3-42C2-B8BB-73611CAE802D}" type="slidenum">
              <a:rPr lang="en-US" smtClean="0">
                <a:solidFill>
                  <a:srgbClr val="00000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576931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61261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61261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448E8D-58F3-42C2-B8BB-73611CAE802D}" type="slidenum">
              <a:rPr lang="en-US" smtClean="0">
                <a:solidFill>
                  <a:srgbClr val="00000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7602188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448E8D-58F3-42C2-B8BB-73611CAE802D}" type="slidenum">
              <a:rPr lang="en-US" smtClean="0">
                <a:solidFill>
                  <a:srgbClr val="00000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552554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448E8D-58F3-42C2-B8BB-73611CAE802D}" type="slidenum">
              <a:rPr lang="en-US" smtClean="0">
                <a:solidFill>
                  <a:srgbClr val="00000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957478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448E8D-58F3-42C2-B8BB-73611CAE802D}" type="slidenum">
              <a:rPr lang="en-US" smtClean="0">
                <a:solidFill>
                  <a:srgbClr val="00000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842634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800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800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448E8D-58F3-42C2-B8BB-73611CAE802D}" type="slidenum">
              <a:rPr lang="en-US" smtClean="0">
                <a:solidFill>
                  <a:srgbClr val="00000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3409062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448E8D-58F3-42C2-B8BB-73611CAE802D}" type="slidenum">
              <a:rPr lang="en-US" smtClean="0">
                <a:solidFill>
                  <a:srgbClr val="00000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510071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448E8D-58F3-42C2-B8BB-73611CAE802D}" type="slidenum">
              <a:rPr lang="en-US" smtClean="0">
                <a:solidFill>
                  <a:srgbClr val="00000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643177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448E8D-58F3-42C2-B8BB-73611CAE802D}" type="slidenum">
              <a:rPr lang="en-US" smtClean="0">
                <a:solidFill>
                  <a:srgbClr val="00000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4389156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448E8D-58F3-42C2-B8BB-73611CAE802D}" type="slidenum">
              <a:rPr lang="en-US" smtClean="0">
                <a:solidFill>
                  <a:srgbClr val="00000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3058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448E8D-58F3-42C2-B8BB-73611CAE802D}" type="slidenum">
              <a:rPr lang="en-US" smtClean="0">
                <a:solidFill>
                  <a:srgbClr val="00000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262392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448E8D-58F3-42C2-B8BB-73611CAE802D}" type="slidenum">
              <a:rPr lang="en-US" smtClean="0">
                <a:solidFill>
                  <a:srgbClr val="00000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5221422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448E8D-58F3-42C2-B8BB-73611CAE802D}" type="slidenum">
              <a:rPr lang="en-US" smtClean="0">
                <a:solidFill>
                  <a:srgbClr val="00000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611758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61261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61261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448E8D-58F3-42C2-B8BB-73611CAE802D}" type="slidenum">
              <a:rPr lang="en-US" smtClean="0">
                <a:solidFill>
                  <a:srgbClr val="00000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0524692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448E8D-58F3-42C2-B8BB-73611CAE802D}" type="slidenum">
              <a:rPr lang="en-US" smtClean="0">
                <a:solidFill>
                  <a:srgbClr val="00000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796624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800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800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448E8D-58F3-42C2-B8BB-73611CAE802D}" type="slidenum">
              <a:rPr lang="en-US" smtClean="0">
                <a:solidFill>
                  <a:srgbClr val="00000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374813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448E8D-58F3-42C2-B8BB-73611CAE802D}" type="slidenum">
              <a:rPr lang="en-US" smtClean="0">
                <a:solidFill>
                  <a:srgbClr val="00000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3854388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448E8D-58F3-42C2-B8BB-73611CAE802D}" type="slidenum">
              <a:rPr lang="en-US" smtClean="0">
                <a:solidFill>
                  <a:srgbClr val="00000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531287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448E8D-58F3-42C2-B8BB-73611CAE802D}" type="slidenum">
              <a:rPr lang="en-US" smtClean="0">
                <a:solidFill>
                  <a:srgbClr val="00000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074232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448E8D-58F3-42C2-B8BB-73611CAE802D}" type="slidenum">
              <a:rPr lang="en-US" smtClean="0">
                <a:solidFill>
                  <a:srgbClr val="00000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8611627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448E8D-58F3-42C2-B8BB-73611CAE802D}" type="slidenum">
              <a:rPr lang="en-US" smtClean="0">
                <a:solidFill>
                  <a:srgbClr val="00000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066171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emf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10" descr="VDH_background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0" y="6083300"/>
            <a:ext cx="9144000" cy="774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80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>
          <a:xfrm>
            <a:off x="152400" y="6172200"/>
            <a:ext cx="457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448E8D-58F3-42C2-B8BB-73611CAE802D}" type="slidenum">
              <a:rPr lang="en-US" smtClean="0">
                <a:solidFill>
                  <a:srgbClr val="00000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08636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>
          <a:solidFill>
            <a:srgbClr val="003366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rgbClr val="003366"/>
          </a:solidFill>
          <a:latin typeface="Trebuchet MS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rgbClr val="003366"/>
          </a:solidFill>
          <a:latin typeface="Trebuchet MS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rgbClr val="003366"/>
          </a:solidFill>
          <a:latin typeface="Trebuchet MS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rgbClr val="003366"/>
          </a:solidFill>
          <a:latin typeface="Trebuchet MS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rgbClr val="003366"/>
          </a:solidFill>
          <a:latin typeface="Trebuchet MS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rgbClr val="003366"/>
          </a:solidFill>
          <a:latin typeface="Trebuchet MS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rgbClr val="003366"/>
          </a:solidFill>
          <a:latin typeface="Trebuchet MS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rgbClr val="003366"/>
          </a:solidFill>
          <a:latin typeface="Trebuchet MS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defRPr sz="2400">
          <a:solidFill>
            <a:srgbClr val="4D4D4D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rgbClr val="777777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rgbClr val="777777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rgbClr val="777777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rgbClr val="777777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rgbClr val="777777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rgbClr val="777777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rgbClr val="777777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rgbClr val="777777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10" descr="VDH_background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0" y="6083300"/>
            <a:ext cx="9144000" cy="774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80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>
          <a:xfrm>
            <a:off x="152400" y="6172200"/>
            <a:ext cx="457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448E8D-58F3-42C2-B8BB-73611CAE802D}" type="slidenum">
              <a:rPr lang="en-US" smtClean="0">
                <a:solidFill>
                  <a:srgbClr val="00000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42670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>
          <a:solidFill>
            <a:srgbClr val="003366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rgbClr val="003366"/>
          </a:solidFill>
          <a:latin typeface="Trebuchet MS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rgbClr val="003366"/>
          </a:solidFill>
          <a:latin typeface="Trebuchet MS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rgbClr val="003366"/>
          </a:solidFill>
          <a:latin typeface="Trebuchet MS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rgbClr val="003366"/>
          </a:solidFill>
          <a:latin typeface="Trebuchet MS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rgbClr val="003366"/>
          </a:solidFill>
          <a:latin typeface="Trebuchet MS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rgbClr val="003366"/>
          </a:solidFill>
          <a:latin typeface="Trebuchet MS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rgbClr val="003366"/>
          </a:solidFill>
          <a:latin typeface="Trebuchet MS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rgbClr val="003366"/>
          </a:solidFill>
          <a:latin typeface="Trebuchet MS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defRPr sz="2400">
          <a:solidFill>
            <a:srgbClr val="4D4D4D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rgbClr val="777777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rgbClr val="777777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rgbClr val="777777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rgbClr val="777777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rgbClr val="777777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rgbClr val="777777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rgbClr val="777777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rgbClr val="777777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mailto:emily.stephens@vdh.virginia.gov" TargetMode="External"/><Relationship Id="rId2" Type="http://schemas.openxmlformats.org/officeDocument/2006/relationships/hyperlink" Target="mailto:lindsey.lambert@vdh.virginia.gov" TargetMode="Externa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76400"/>
            <a:ext cx="8077200" cy="1066800"/>
          </a:xfrm>
        </p:spPr>
        <p:txBody>
          <a:bodyPr/>
          <a:lstStyle/>
          <a:p>
            <a:r>
              <a:rPr lang="en-US" dirty="0" smtClean="0">
                <a:solidFill>
                  <a:schemeClr val="accent6"/>
                </a:solidFill>
              </a:rPr>
              <a:t>Virginia Syndromic surveillance Advisory Group</a:t>
            </a:r>
            <a:br>
              <a:rPr lang="en-US" dirty="0" smtClean="0">
                <a:solidFill>
                  <a:schemeClr val="accent6"/>
                </a:solidFill>
              </a:rPr>
            </a:br>
            <a:r>
              <a:rPr lang="en-US" dirty="0" smtClean="0">
                <a:solidFill>
                  <a:schemeClr val="accent6"/>
                </a:solidFill>
              </a:rPr>
              <a:t/>
            </a:r>
            <a:br>
              <a:rPr lang="en-US" dirty="0" smtClean="0">
                <a:solidFill>
                  <a:schemeClr val="accent6"/>
                </a:solidFill>
              </a:rPr>
            </a:br>
            <a:r>
              <a:rPr lang="en-US" dirty="0" smtClean="0">
                <a:solidFill>
                  <a:schemeClr val="accent6"/>
                </a:solidFill>
              </a:rPr>
              <a:t>discussion</a:t>
            </a:r>
            <a:br>
              <a:rPr lang="en-US" dirty="0" smtClean="0">
                <a:solidFill>
                  <a:schemeClr val="accent6"/>
                </a:solidFill>
              </a:rPr>
            </a:br>
            <a:endParaRPr lang="en-US" dirty="0">
              <a:solidFill>
                <a:schemeClr val="accent6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8428" y="4267201"/>
            <a:ext cx="7772400" cy="990600"/>
          </a:xfrm>
        </p:spPr>
        <p:txBody>
          <a:bodyPr/>
          <a:lstStyle/>
          <a:p>
            <a:r>
              <a:rPr lang="en-US" sz="2400" dirty="0" smtClean="0"/>
              <a:t>Second Meeting</a:t>
            </a:r>
          </a:p>
          <a:p>
            <a:r>
              <a:rPr lang="en-US" sz="2400" dirty="0" smtClean="0"/>
              <a:t>June 15, 2017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448E8D-58F3-42C2-B8BB-73611CAE802D}" type="slidenum">
              <a:rPr lang="en-US" smtClean="0">
                <a:solidFill>
                  <a:srgbClr val="000000">
                    <a:tint val="75000"/>
                  </a:srgbClr>
                </a:solidFill>
              </a:rPr>
              <a:pPr/>
              <a:t>1</a:t>
            </a:fld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16873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accent6"/>
                </a:solidFill>
              </a:rPr>
              <a:t>Access to Syndromic Surveillance Data</a:t>
            </a:r>
            <a:endParaRPr lang="en-US" dirty="0">
              <a:solidFill>
                <a:schemeClr val="accent6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dirty="0" smtClean="0"/>
              <a:t>Propose offering appropriate VDH staff and partners external to VDH access to NSSP ESSENCE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 smtClean="0"/>
              <a:t>The following documents need to be developed to support data access: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 smtClean="0"/>
              <a:t>Confidentiality </a:t>
            </a:r>
            <a:r>
              <a:rPr lang="en-US" dirty="0"/>
              <a:t>policy </a:t>
            </a:r>
            <a:r>
              <a:rPr lang="en-US" dirty="0" smtClean="0"/>
              <a:t>and agreement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Procedure to </a:t>
            </a:r>
            <a:r>
              <a:rPr lang="en-US" dirty="0">
                <a:solidFill>
                  <a:schemeClr val="bg2"/>
                </a:solidFill>
              </a:rPr>
              <a:t>request and remove </a:t>
            </a:r>
            <a:r>
              <a:rPr lang="en-US" dirty="0" smtClean="0">
                <a:solidFill>
                  <a:schemeClr val="bg2"/>
                </a:solidFill>
              </a:rPr>
              <a:t>ac</a:t>
            </a:r>
            <a:r>
              <a:rPr lang="en-US" dirty="0" smtClean="0"/>
              <a:t>cess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b="1" dirty="0" smtClean="0"/>
              <a:t>Defining user roles, </a:t>
            </a:r>
            <a:r>
              <a:rPr lang="en-US" b="1" dirty="0" smtClean="0">
                <a:solidFill>
                  <a:schemeClr val="bg2"/>
                </a:solidFill>
              </a:rPr>
              <a:t>associated access for each role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bg2"/>
                </a:solidFill>
              </a:rPr>
              <a:t>Requesting input from VSSAG members today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448E8D-58F3-42C2-B8BB-73611CAE802D}" type="slidenum">
              <a:rPr lang="en-US" smtClean="0">
                <a:solidFill>
                  <a:srgbClr val="000000">
                    <a:tint val="75000"/>
                  </a:srgbClr>
                </a:solidFill>
              </a:rPr>
              <a:pPr/>
              <a:t>2</a:t>
            </a:fld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1851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accent6"/>
                </a:solidFill>
              </a:rPr>
              <a:t>Data Access</a:t>
            </a:r>
            <a:endParaRPr lang="en-US" dirty="0">
              <a:solidFill>
                <a:schemeClr val="accent6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dirty="0" smtClean="0"/>
              <a:t>Data access in NSSP ESSENCE is controlled by 2 factors: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 smtClean="0">
                <a:solidFill>
                  <a:schemeClr val="bg2"/>
                </a:solidFill>
              </a:rPr>
              <a:t>Geography - Patient location versus facility location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 smtClean="0">
                <a:solidFill>
                  <a:schemeClr val="bg2"/>
                </a:solidFill>
              </a:rPr>
              <a:t>Data view - Aggregate </a:t>
            </a:r>
            <a:r>
              <a:rPr lang="en-US" dirty="0" smtClean="0"/>
              <a:t>versus line level</a:t>
            </a:r>
          </a:p>
          <a:p>
            <a:pPr marL="57150" indent="0"/>
            <a:endParaRPr lang="en-US" dirty="0" smtClean="0"/>
          </a:p>
          <a:p>
            <a:pPr>
              <a:buFont typeface="Arial" panose="020B0604020202020204" pitchFamily="34" charset="0"/>
              <a:buChar char="•"/>
            </a:pPr>
            <a:r>
              <a:rPr lang="en-US" dirty="0" smtClean="0"/>
              <a:t>Some other access options in development stage by NSSP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 smtClean="0"/>
              <a:t>Access </a:t>
            </a:r>
            <a:r>
              <a:rPr lang="en-US" dirty="0" smtClean="0">
                <a:solidFill>
                  <a:schemeClr val="bg2"/>
                </a:solidFill>
              </a:rPr>
              <a:t>to Virginia residents that sought ED/urgent care services in other states</a:t>
            </a:r>
            <a:endParaRPr lang="en-US" dirty="0">
              <a:solidFill>
                <a:schemeClr val="bg2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448E8D-58F3-42C2-B8BB-73611CAE802D}" type="slidenum">
              <a:rPr lang="en-US" smtClean="0">
                <a:solidFill>
                  <a:srgbClr val="000000">
                    <a:tint val="75000"/>
                  </a:srgbClr>
                </a:solidFill>
              </a:rPr>
              <a:pPr/>
              <a:t>3</a:t>
            </a:fld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86084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accent6"/>
                </a:solidFill>
              </a:rPr>
              <a:t>User Roles</a:t>
            </a:r>
            <a:endParaRPr lang="en-US" dirty="0">
              <a:solidFill>
                <a:schemeClr val="accent6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dirty="0" smtClean="0"/>
              <a:t>Depending on work responsibilities and organization, users will be assigned a role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 smtClean="0"/>
              <a:t>Role determines access to data</a:t>
            </a:r>
          </a:p>
          <a:p>
            <a:pPr lvl="1">
              <a:buFont typeface="Arial" panose="020B0604020202020204" pitchFamily="34" charset="0"/>
              <a:buChar char="•"/>
            </a:pP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r>
              <a:rPr lang="en-US" dirty="0" smtClean="0"/>
              <a:t>For example, IPs at Hospital A, Hospital B, and Urgent Care C would be grouped into the same user role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H</a:t>
            </a:r>
            <a:r>
              <a:rPr lang="en-US" dirty="0" smtClean="0"/>
              <a:t>ealthcare Epidemiologist/Infection </a:t>
            </a:r>
            <a:r>
              <a:rPr lang="en-US" dirty="0" err="1" smtClean="0"/>
              <a:t>Preventionist</a:t>
            </a:r>
            <a:endParaRPr lang="en-US" dirty="0" smtClean="0"/>
          </a:p>
          <a:p>
            <a:pPr lvl="2">
              <a:buFont typeface="Trebuchet MS" panose="020B0603020202020204" pitchFamily="34" charset="0"/>
              <a:buChar char="‐"/>
            </a:pPr>
            <a:r>
              <a:rPr lang="en-US" dirty="0" smtClean="0"/>
              <a:t>User role would define access as line level for the user’s facility and aggregate for the surrounding </a:t>
            </a:r>
            <a:r>
              <a:rPr lang="en-US" dirty="0" smtClean="0">
                <a:solidFill>
                  <a:schemeClr val="bg2"/>
                </a:solidFill>
              </a:rPr>
              <a:t>health planning</a:t>
            </a:r>
            <a:r>
              <a:rPr lang="en-US" dirty="0" smtClean="0"/>
              <a:t> region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448E8D-58F3-42C2-B8BB-73611CAE802D}" type="slidenum">
              <a:rPr lang="en-US" smtClean="0">
                <a:solidFill>
                  <a:srgbClr val="000000">
                    <a:tint val="75000"/>
                  </a:srgbClr>
                </a:solidFill>
              </a:rPr>
              <a:pPr/>
              <a:t>4</a:t>
            </a:fld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456257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accent6"/>
                </a:solidFill>
              </a:rPr>
              <a:t>Draft User Roles</a:t>
            </a:r>
            <a:endParaRPr lang="en-US" dirty="0">
              <a:solidFill>
                <a:schemeClr val="accent6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numCol="2" spcCol="457200"/>
          <a:lstStyle/>
          <a:p>
            <a:r>
              <a:rPr lang="en-US" sz="1050" b="1" dirty="0" smtClean="0"/>
              <a:t>VDH Central </a:t>
            </a:r>
            <a:r>
              <a:rPr lang="en-US" sz="1050" b="1" dirty="0"/>
              <a:t>Office Epidemiologist</a:t>
            </a:r>
          </a:p>
          <a:p>
            <a:pPr lvl="0">
              <a:buFont typeface="Arial" panose="020B0604020202020204" pitchFamily="34" charset="0"/>
              <a:buChar char="•"/>
            </a:pPr>
            <a:r>
              <a:rPr lang="en-US" sz="1050" dirty="0"/>
              <a:t>Aggregate and data detail access by patient location – Entire state</a:t>
            </a:r>
          </a:p>
          <a:p>
            <a:pPr lvl="0">
              <a:buFont typeface="Arial" panose="020B0604020202020204" pitchFamily="34" charset="0"/>
              <a:buChar char="•"/>
            </a:pPr>
            <a:r>
              <a:rPr lang="en-US" sz="1050" dirty="0"/>
              <a:t>Aggregate and data detail access by facility location – Entire state</a:t>
            </a:r>
          </a:p>
          <a:p>
            <a:r>
              <a:rPr lang="en-US" sz="1050" b="1" dirty="0" smtClean="0"/>
              <a:t>VDH Regional </a:t>
            </a:r>
            <a:r>
              <a:rPr lang="en-US" sz="1050" b="1" dirty="0"/>
              <a:t>Epidemiologist</a:t>
            </a:r>
          </a:p>
          <a:p>
            <a:pPr lvl="0">
              <a:buFont typeface="Arial" panose="020B0604020202020204" pitchFamily="34" charset="0"/>
              <a:buChar char="•"/>
            </a:pPr>
            <a:r>
              <a:rPr lang="en-US" sz="1050" dirty="0"/>
              <a:t>Aggregate access by patient location – Entire state</a:t>
            </a:r>
          </a:p>
          <a:p>
            <a:pPr lvl="0">
              <a:buFont typeface="Arial" panose="020B0604020202020204" pitchFamily="34" charset="0"/>
              <a:buChar char="•"/>
            </a:pPr>
            <a:r>
              <a:rPr lang="en-US" sz="1050" dirty="0"/>
              <a:t>Aggregate access by facility location – Entire state</a:t>
            </a:r>
          </a:p>
          <a:p>
            <a:pPr lvl="0">
              <a:buFont typeface="Arial" panose="020B0604020202020204" pitchFamily="34" charset="0"/>
              <a:buChar char="•"/>
            </a:pPr>
            <a:r>
              <a:rPr lang="en-US" sz="1050" dirty="0"/>
              <a:t>Aggregate and data detail access by patient location – Region</a:t>
            </a:r>
          </a:p>
          <a:p>
            <a:pPr lvl="0">
              <a:buFont typeface="Arial" panose="020B0604020202020204" pitchFamily="34" charset="0"/>
              <a:buChar char="•"/>
            </a:pPr>
            <a:r>
              <a:rPr lang="en-US" sz="1050" dirty="0"/>
              <a:t>Aggregate and data detail access by facility location – Region</a:t>
            </a:r>
          </a:p>
          <a:p>
            <a:r>
              <a:rPr lang="en-US" sz="1050" b="1" dirty="0" smtClean="0"/>
              <a:t>VDH Health District </a:t>
            </a:r>
            <a:r>
              <a:rPr lang="en-US" sz="1050" b="1" dirty="0"/>
              <a:t>Epidemiologist</a:t>
            </a:r>
          </a:p>
          <a:p>
            <a:pPr lvl="0">
              <a:buFont typeface="Arial" panose="020B0604020202020204" pitchFamily="34" charset="0"/>
              <a:buChar char="•"/>
            </a:pPr>
            <a:r>
              <a:rPr lang="en-US" sz="1050" dirty="0"/>
              <a:t>Aggregate access by patient location – Region</a:t>
            </a:r>
          </a:p>
          <a:p>
            <a:pPr lvl="0">
              <a:buFont typeface="Arial" panose="020B0604020202020204" pitchFamily="34" charset="0"/>
              <a:buChar char="•"/>
            </a:pPr>
            <a:r>
              <a:rPr lang="en-US" sz="1050" dirty="0"/>
              <a:t>Aggregate access by facility location – Region</a:t>
            </a:r>
          </a:p>
          <a:p>
            <a:pPr lvl="0">
              <a:buFont typeface="Arial" panose="020B0604020202020204" pitchFamily="34" charset="0"/>
              <a:buChar char="•"/>
            </a:pPr>
            <a:r>
              <a:rPr lang="en-US" sz="1050" dirty="0"/>
              <a:t>Aggregate and data detail access by patient location – District</a:t>
            </a:r>
          </a:p>
          <a:p>
            <a:pPr lvl="0">
              <a:buFont typeface="Arial" panose="020B0604020202020204" pitchFamily="34" charset="0"/>
              <a:buChar char="•"/>
            </a:pPr>
            <a:r>
              <a:rPr lang="en-US" sz="1050" dirty="0"/>
              <a:t>Aggregate and data detail access by facility location – District</a:t>
            </a:r>
          </a:p>
          <a:p>
            <a:r>
              <a:rPr lang="en-US" sz="1050" b="1" dirty="0"/>
              <a:t>Hospital Infection </a:t>
            </a:r>
            <a:r>
              <a:rPr lang="en-US" sz="1050" b="1" dirty="0" err="1"/>
              <a:t>Preventionist</a:t>
            </a:r>
            <a:endParaRPr lang="en-US" sz="1050" b="1" dirty="0"/>
          </a:p>
          <a:p>
            <a:pPr lvl="0">
              <a:buFont typeface="Arial" panose="020B0604020202020204" pitchFamily="34" charset="0"/>
              <a:buChar char="•"/>
            </a:pPr>
            <a:r>
              <a:rPr lang="en-US" sz="1050" dirty="0"/>
              <a:t>Aggregate access by patient location – Region</a:t>
            </a:r>
          </a:p>
          <a:p>
            <a:pPr lvl="0">
              <a:buFont typeface="Arial" panose="020B0604020202020204" pitchFamily="34" charset="0"/>
              <a:buChar char="•"/>
            </a:pPr>
            <a:r>
              <a:rPr lang="en-US" sz="1050" dirty="0"/>
              <a:t>Aggregate access by facility location – Region</a:t>
            </a:r>
          </a:p>
          <a:p>
            <a:pPr lvl="0">
              <a:buFont typeface="Arial" panose="020B0604020202020204" pitchFamily="34" charset="0"/>
              <a:buChar char="•"/>
            </a:pPr>
            <a:r>
              <a:rPr lang="en-US" sz="1050" dirty="0"/>
              <a:t>Aggregate and data detail access by facility location – Specific facility/facilities</a:t>
            </a:r>
          </a:p>
          <a:p>
            <a:endParaRPr lang="en-US" sz="1050" b="1" dirty="0"/>
          </a:p>
          <a:p>
            <a:endParaRPr lang="en-US" sz="1050" b="1" dirty="0" smtClean="0"/>
          </a:p>
          <a:p>
            <a:endParaRPr lang="en-US" sz="1050" b="1" dirty="0"/>
          </a:p>
          <a:p>
            <a:r>
              <a:rPr lang="en-US" sz="1050" b="1" dirty="0" smtClean="0"/>
              <a:t>VDH Central </a:t>
            </a:r>
            <a:r>
              <a:rPr lang="en-US" sz="1050" b="1" dirty="0"/>
              <a:t>Office Emergency Preparedness</a:t>
            </a:r>
          </a:p>
          <a:p>
            <a:pPr lvl="0">
              <a:buFont typeface="Arial" panose="020B0604020202020204" pitchFamily="34" charset="0"/>
              <a:buChar char="•"/>
            </a:pPr>
            <a:r>
              <a:rPr lang="en-US" sz="1050" dirty="0"/>
              <a:t>Aggregate and data detail access by patient location – Entire state</a:t>
            </a:r>
          </a:p>
          <a:p>
            <a:pPr lvl="0">
              <a:buFont typeface="Arial" panose="020B0604020202020204" pitchFamily="34" charset="0"/>
              <a:buChar char="•"/>
            </a:pPr>
            <a:r>
              <a:rPr lang="en-US" sz="1050" dirty="0"/>
              <a:t>Aggregate and data detail access by facility location – Entire state</a:t>
            </a:r>
          </a:p>
          <a:p>
            <a:r>
              <a:rPr lang="en-US" sz="1050" b="1" dirty="0" smtClean="0"/>
              <a:t>Regional/Hospital Emergency </a:t>
            </a:r>
            <a:r>
              <a:rPr lang="en-US" sz="1050" b="1" dirty="0"/>
              <a:t>Preparedness</a:t>
            </a:r>
          </a:p>
          <a:p>
            <a:pPr lvl="0">
              <a:buFont typeface="Arial" panose="020B0604020202020204" pitchFamily="34" charset="0"/>
              <a:buChar char="•"/>
            </a:pPr>
            <a:r>
              <a:rPr lang="en-US" sz="1050" dirty="0"/>
              <a:t>Aggregate access by patient location – Entire state</a:t>
            </a:r>
          </a:p>
          <a:p>
            <a:pPr lvl="0">
              <a:buFont typeface="Arial" panose="020B0604020202020204" pitchFamily="34" charset="0"/>
              <a:buChar char="•"/>
            </a:pPr>
            <a:r>
              <a:rPr lang="en-US" sz="1050" dirty="0"/>
              <a:t>Aggregate access by facility location – Entire state</a:t>
            </a:r>
          </a:p>
          <a:p>
            <a:pPr lvl="0">
              <a:buFont typeface="Arial" panose="020B0604020202020204" pitchFamily="34" charset="0"/>
              <a:buChar char="•"/>
            </a:pPr>
            <a:r>
              <a:rPr lang="en-US" sz="1050" dirty="0"/>
              <a:t>Aggregate and data detail access by patient location – Region</a:t>
            </a:r>
          </a:p>
          <a:p>
            <a:pPr lvl="0">
              <a:buFont typeface="Arial" panose="020B0604020202020204" pitchFamily="34" charset="0"/>
              <a:buChar char="•"/>
            </a:pPr>
            <a:r>
              <a:rPr lang="en-US" sz="1050" dirty="0"/>
              <a:t>Aggregate and data detail access by facility location – Region</a:t>
            </a:r>
          </a:p>
          <a:p>
            <a:r>
              <a:rPr lang="en-US" sz="1050" b="1" dirty="0"/>
              <a:t>Researcher</a:t>
            </a:r>
          </a:p>
          <a:p>
            <a:pPr lvl="0">
              <a:buFont typeface="Arial" panose="020B0604020202020204" pitchFamily="34" charset="0"/>
              <a:buChar char="•"/>
            </a:pPr>
            <a:r>
              <a:rPr lang="en-US" sz="1050" dirty="0"/>
              <a:t>Aggregate access by patient location – Entire state</a:t>
            </a:r>
          </a:p>
          <a:p>
            <a:pPr lvl="0">
              <a:buFont typeface="Arial" panose="020B0604020202020204" pitchFamily="34" charset="0"/>
              <a:buChar char="•"/>
            </a:pPr>
            <a:r>
              <a:rPr lang="en-US" sz="1050" dirty="0"/>
              <a:t>Aggregate access by facility location – Entire state</a:t>
            </a:r>
          </a:p>
          <a:p>
            <a:pPr lvl="0">
              <a:buFont typeface="Arial" panose="020B0604020202020204" pitchFamily="34" charset="0"/>
              <a:buChar char="•"/>
            </a:pPr>
            <a:r>
              <a:rPr lang="en-US" sz="1050" dirty="0"/>
              <a:t>More detailed access as allowed by Institutional Review Board (IRB)</a:t>
            </a:r>
          </a:p>
          <a:p>
            <a:r>
              <a:rPr lang="en-US" sz="1050" b="1" dirty="0"/>
              <a:t>Public </a:t>
            </a:r>
            <a:r>
              <a:rPr lang="en-US" sz="1050" b="1" dirty="0" smtClean="0"/>
              <a:t>Safety/Law Enforcement</a:t>
            </a:r>
            <a:endParaRPr lang="en-US" sz="1050" b="1" dirty="0"/>
          </a:p>
          <a:p>
            <a:pPr lvl="0">
              <a:buFont typeface="Arial" panose="020B0604020202020204" pitchFamily="34" charset="0"/>
              <a:buChar char="•"/>
            </a:pPr>
            <a:r>
              <a:rPr lang="en-US" sz="1050" dirty="0"/>
              <a:t>Aggregate access by patient location – Entire state</a:t>
            </a:r>
          </a:p>
          <a:p>
            <a:pPr lvl="0">
              <a:buFont typeface="Arial" panose="020B0604020202020204" pitchFamily="34" charset="0"/>
              <a:buChar char="•"/>
            </a:pPr>
            <a:r>
              <a:rPr lang="en-US" sz="1050" dirty="0"/>
              <a:t>Aggregate access by facility location – Entire state</a:t>
            </a:r>
          </a:p>
          <a:p>
            <a:pPr lvl="0">
              <a:buFont typeface="Arial" panose="020B0604020202020204" pitchFamily="34" charset="0"/>
              <a:buChar char="•"/>
            </a:pPr>
            <a:r>
              <a:rPr lang="en-US" sz="1050" dirty="0"/>
              <a:t>More detailed access by approved special access request</a:t>
            </a:r>
          </a:p>
          <a:p>
            <a:r>
              <a:rPr lang="en-US" sz="1050" b="1" dirty="0"/>
              <a:t>Department of </a:t>
            </a:r>
            <a:r>
              <a:rPr lang="en-US" sz="1050" b="1" dirty="0" smtClean="0"/>
              <a:t>Defense/Federal Agency</a:t>
            </a:r>
            <a:endParaRPr lang="en-US" sz="1050" b="1" dirty="0"/>
          </a:p>
          <a:p>
            <a:pPr lvl="0">
              <a:buFont typeface="Arial" panose="020B0604020202020204" pitchFamily="34" charset="0"/>
              <a:buChar char="•"/>
            </a:pPr>
            <a:r>
              <a:rPr lang="en-US" sz="1050" dirty="0"/>
              <a:t>Aggregate access by patient location – Entire state</a:t>
            </a:r>
          </a:p>
          <a:p>
            <a:pPr lvl="0">
              <a:buFont typeface="Arial" panose="020B0604020202020204" pitchFamily="34" charset="0"/>
              <a:buChar char="•"/>
            </a:pPr>
            <a:r>
              <a:rPr lang="en-US" sz="1050" dirty="0"/>
              <a:t>Aggregate access by facility location – Entire state</a:t>
            </a:r>
          </a:p>
          <a:p>
            <a:pPr lvl="0">
              <a:buFont typeface="Arial" panose="020B0604020202020204" pitchFamily="34" charset="0"/>
              <a:buChar char="•"/>
            </a:pPr>
            <a:r>
              <a:rPr lang="en-US" sz="1050" dirty="0"/>
              <a:t>More detailed access by approved special access request</a:t>
            </a:r>
          </a:p>
          <a:p>
            <a:endParaRPr lang="en-US" sz="105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448E8D-58F3-42C2-B8BB-73611CAE802D}" type="slidenum">
              <a:rPr lang="en-US" smtClean="0">
                <a:solidFill>
                  <a:srgbClr val="000000">
                    <a:tint val="75000"/>
                  </a:srgbClr>
                </a:solidFill>
              </a:rPr>
              <a:pPr/>
              <a:t>5</a:t>
            </a:fld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11531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accent6"/>
                </a:solidFill>
              </a:rPr>
              <a:t>Moving Forward</a:t>
            </a:r>
            <a:endParaRPr lang="en-US" dirty="0">
              <a:solidFill>
                <a:schemeClr val="accent6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sz="2000" dirty="0" smtClean="0"/>
              <a:t>Requesting initial feedback </a:t>
            </a:r>
            <a:r>
              <a:rPr lang="en-US" sz="2000" dirty="0"/>
              <a:t>from VSSAG </a:t>
            </a:r>
            <a:r>
              <a:rPr lang="en-US" sz="2000" dirty="0" smtClean="0"/>
              <a:t>today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000" dirty="0" smtClean="0"/>
              <a:t>VDH </a:t>
            </a:r>
            <a:r>
              <a:rPr lang="en-US" sz="2000" dirty="0"/>
              <a:t>will </a:t>
            </a:r>
            <a:r>
              <a:rPr lang="en-US" sz="2000" dirty="0" smtClean="0"/>
              <a:t>then draft the following: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000" dirty="0"/>
              <a:t>U</a:t>
            </a:r>
            <a:r>
              <a:rPr lang="en-US" sz="2000" dirty="0" smtClean="0"/>
              <a:t>ser roles and associated access based on feedback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000" dirty="0" smtClean="0"/>
              <a:t>Protocol for approving/removing access </a:t>
            </a:r>
            <a:endParaRPr lang="en-US" sz="2000" dirty="0"/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000" dirty="0"/>
              <a:t>C</a:t>
            </a:r>
            <a:r>
              <a:rPr lang="en-US" sz="2000" dirty="0" smtClean="0"/>
              <a:t>onfidentiality policy agreement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000" dirty="0" smtClean="0"/>
              <a:t>VDH will request review of draft by VSSAG in August via email/survey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000" dirty="0" smtClean="0"/>
              <a:t>VDH will present finalized protocol and documents in September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000" dirty="0" smtClean="0"/>
              <a:t>VDH will discuss changes to documentation with VSSAG as need arises (e.g. </a:t>
            </a:r>
            <a:r>
              <a:rPr lang="en-US" sz="2000" dirty="0"/>
              <a:t>n</a:t>
            </a:r>
            <a:r>
              <a:rPr lang="en-US" sz="2000" dirty="0" smtClean="0"/>
              <a:t>ew user role defined, new access option available in NSSP ESSENCE)</a:t>
            </a:r>
            <a:endParaRPr lang="en-US" sz="2000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448E8D-58F3-42C2-B8BB-73611CAE802D}" type="slidenum">
              <a:rPr lang="en-US" smtClean="0">
                <a:solidFill>
                  <a:srgbClr val="000000">
                    <a:tint val="75000"/>
                  </a:srgbClr>
                </a:solidFill>
              </a:rPr>
              <a:pPr/>
              <a:t>6</a:t>
            </a:fld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065994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accent6"/>
                </a:solidFill>
              </a:rPr>
              <a:t>Considerations for Discussion</a:t>
            </a:r>
            <a:endParaRPr lang="en-US" dirty="0">
              <a:solidFill>
                <a:schemeClr val="accent6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dirty="0" smtClean="0"/>
              <a:t>Additional user roles?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 smtClean="0"/>
              <a:t>Level of data access appropriate?</a:t>
            </a:r>
            <a:endParaRPr lang="en-US" dirty="0" smtClean="0"/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 smtClean="0"/>
              <a:t>Minimum </a:t>
            </a:r>
            <a:r>
              <a:rPr lang="en-US" dirty="0" smtClean="0"/>
              <a:t>level of access </a:t>
            </a:r>
            <a:r>
              <a:rPr lang="en-US" dirty="0" smtClean="0"/>
              <a:t>necessary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 smtClean="0"/>
              <a:t>PHI </a:t>
            </a:r>
            <a:r>
              <a:rPr lang="en-US" dirty="0" smtClean="0"/>
              <a:t>included in NSSP ESSENCE</a:t>
            </a: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r>
              <a:rPr lang="en-US" dirty="0" smtClean="0"/>
              <a:t>Visibility of facility </a:t>
            </a:r>
            <a:r>
              <a:rPr lang="en-US" dirty="0" smtClean="0"/>
              <a:t>name?</a:t>
            </a:r>
            <a:endParaRPr lang="en-US" dirty="0" smtClean="0"/>
          </a:p>
          <a:p>
            <a:pPr>
              <a:buFont typeface="Arial" panose="020B0604020202020204" pitchFamily="34" charset="0"/>
              <a:buChar char="•"/>
            </a:pPr>
            <a:r>
              <a:rPr lang="en-US" dirty="0" smtClean="0"/>
              <a:t>Need for a ‘facility administrator’ role?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 smtClean="0"/>
              <a:t>Access approval at external partner sites?</a:t>
            </a:r>
            <a:endParaRPr lang="en-US" dirty="0" smtClean="0"/>
          </a:p>
          <a:p>
            <a:pPr>
              <a:buFont typeface="Arial" panose="020B0604020202020204" pitchFamily="34" charset="0"/>
              <a:buChar char="•"/>
            </a:pPr>
            <a:endParaRPr lang="en-US" dirty="0" smtClean="0"/>
          </a:p>
          <a:p>
            <a:pPr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448E8D-58F3-42C2-B8BB-73611CAE802D}" type="slidenum">
              <a:rPr lang="en-US" smtClean="0">
                <a:solidFill>
                  <a:srgbClr val="000000">
                    <a:tint val="75000"/>
                  </a:srgbClr>
                </a:solidFill>
              </a:rPr>
              <a:pPr/>
              <a:t>7</a:t>
            </a:fld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15987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accent6"/>
                </a:solidFill>
              </a:rPr>
              <a:t>Questions?</a:t>
            </a:r>
            <a:endParaRPr lang="en-US" dirty="0">
              <a:solidFill>
                <a:schemeClr val="accent6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dirty="0" smtClean="0"/>
              <a:t>Requests for travel reimbursement should be addressed to Lindsey Lambert at </a:t>
            </a:r>
            <a:r>
              <a:rPr lang="en-US" dirty="0" smtClean="0">
                <a:hlinkClick r:id="rId2"/>
              </a:rPr>
              <a:t>lindsey.lambert@vdh.virginia.gov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C00000"/>
                </a:solidFill>
              </a:rPr>
              <a:t>by June 30</a:t>
            </a:r>
            <a:r>
              <a:rPr lang="en-US" baseline="30000" dirty="0" smtClean="0">
                <a:solidFill>
                  <a:srgbClr val="C00000"/>
                </a:solidFill>
              </a:rPr>
              <a:t>th</a:t>
            </a:r>
            <a:endParaRPr lang="en-US" dirty="0" smtClean="0">
              <a:solidFill>
                <a:srgbClr val="C00000"/>
              </a:solidFill>
            </a:endParaRPr>
          </a:p>
          <a:p>
            <a:pPr>
              <a:buFont typeface="Arial" panose="020B0604020202020204" pitchFamily="34" charset="0"/>
              <a:buChar char="•"/>
            </a:pP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r>
              <a:rPr lang="en-US" dirty="0" smtClean="0"/>
              <a:t>Any </a:t>
            </a:r>
            <a:r>
              <a:rPr lang="en-US" dirty="0"/>
              <a:t>further questions can be addressed to Em Stephens at </a:t>
            </a:r>
            <a:r>
              <a:rPr lang="en-US" dirty="0">
                <a:hlinkClick r:id="rId3"/>
              </a:rPr>
              <a:t>emily.stephens@vdh.virginia.gov</a:t>
            </a:r>
            <a:r>
              <a:rPr lang="en-US" dirty="0"/>
              <a:t> or 804-864-7254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448E8D-58F3-42C2-B8BB-73611CAE802D}" type="slidenum">
              <a:rPr lang="en-US" smtClean="0">
                <a:solidFill>
                  <a:srgbClr val="000000">
                    <a:tint val="75000"/>
                  </a:srgbClr>
                </a:solidFill>
              </a:rPr>
              <a:pPr/>
              <a:t>8</a:t>
            </a:fld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61463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Trebuchet MS"/>
        <a:ea typeface=""/>
        <a:cs typeface=""/>
      </a:majorFont>
      <a:minorFont>
        <a:latin typeface="Trebuchet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Trebuchet MS"/>
        <a:ea typeface=""/>
        <a:cs typeface=""/>
      </a:majorFont>
      <a:minorFont>
        <a:latin typeface="Trebuchet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162</TotalTime>
  <Words>625</Words>
  <Application>Microsoft Office PowerPoint</Application>
  <PresentationFormat>On-screen Show (4:3)</PresentationFormat>
  <Paragraphs>94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8</vt:i4>
      </vt:variant>
    </vt:vector>
  </HeadingPairs>
  <TitlesOfParts>
    <vt:vector size="10" baseType="lpstr">
      <vt:lpstr>Default Design</vt:lpstr>
      <vt:lpstr>1_Default Design</vt:lpstr>
      <vt:lpstr>Virginia Syndromic surveillance Advisory Group  discussion </vt:lpstr>
      <vt:lpstr>Access to Syndromic Surveillance Data</vt:lpstr>
      <vt:lpstr>Data Access</vt:lpstr>
      <vt:lpstr>User Roles</vt:lpstr>
      <vt:lpstr>Draft User Roles</vt:lpstr>
      <vt:lpstr>Moving Forward</vt:lpstr>
      <vt:lpstr>Considerations for Discussion</vt:lpstr>
      <vt:lpstr>Questions?</vt:lpstr>
    </vt:vector>
  </TitlesOfParts>
  <Company>Virginia IT Infrastructure Partnership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Virginia Syndromic surveillance Advisory Group  discussion</dc:title>
  <dc:creator>xfc32452</dc:creator>
  <cp:lastModifiedBy>xfc32452</cp:lastModifiedBy>
  <cp:revision>13</cp:revision>
  <dcterms:created xsi:type="dcterms:W3CDTF">2017-06-14T18:39:23Z</dcterms:created>
  <dcterms:modified xsi:type="dcterms:W3CDTF">2017-06-15T11:41:51Z</dcterms:modified>
</cp:coreProperties>
</file>