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handoutMasterIdLst>
    <p:handoutMasterId r:id="rId53"/>
  </p:handoutMasterIdLst>
  <p:sldIdLst>
    <p:sldId id="257" r:id="rId2"/>
    <p:sldId id="293" r:id="rId3"/>
    <p:sldId id="303" r:id="rId4"/>
    <p:sldId id="270" r:id="rId5"/>
    <p:sldId id="291" r:id="rId6"/>
    <p:sldId id="309" r:id="rId7"/>
    <p:sldId id="271" r:id="rId8"/>
    <p:sldId id="278" r:id="rId9"/>
    <p:sldId id="296" r:id="rId10"/>
    <p:sldId id="297" r:id="rId11"/>
    <p:sldId id="298" r:id="rId12"/>
    <p:sldId id="299" r:id="rId13"/>
    <p:sldId id="281" r:id="rId14"/>
    <p:sldId id="300" r:id="rId15"/>
    <p:sldId id="301" r:id="rId16"/>
    <p:sldId id="302" r:id="rId17"/>
    <p:sldId id="283" r:id="rId18"/>
    <p:sldId id="284" r:id="rId19"/>
    <p:sldId id="285" r:id="rId20"/>
    <p:sldId id="310" r:id="rId21"/>
    <p:sldId id="262" r:id="rId22"/>
    <p:sldId id="308" r:id="rId23"/>
    <p:sldId id="305" r:id="rId24"/>
    <p:sldId id="306" r:id="rId25"/>
    <p:sldId id="307" r:id="rId26"/>
    <p:sldId id="304" r:id="rId27"/>
    <p:sldId id="312" r:id="rId28"/>
    <p:sldId id="258" r:id="rId29"/>
    <p:sldId id="259" r:id="rId30"/>
    <p:sldId id="260" r:id="rId31"/>
    <p:sldId id="261" r:id="rId32"/>
    <p:sldId id="263" r:id="rId33"/>
    <p:sldId id="264" r:id="rId34"/>
    <p:sldId id="265" r:id="rId35"/>
    <p:sldId id="266" r:id="rId36"/>
    <p:sldId id="268" r:id="rId37"/>
    <p:sldId id="269" r:id="rId38"/>
    <p:sldId id="267" r:id="rId39"/>
    <p:sldId id="313" r:id="rId40"/>
    <p:sldId id="273" r:id="rId41"/>
    <p:sldId id="315" r:id="rId42"/>
    <p:sldId id="274" r:id="rId43"/>
    <p:sldId id="275" r:id="rId44"/>
    <p:sldId id="276" r:id="rId45"/>
    <p:sldId id="277" r:id="rId46"/>
    <p:sldId id="316" r:id="rId47"/>
    <p:sldId id="272" r:id="rId48"/>
    <p:sldId id="288" r:id="rId49"/>
    <p:sldId id="295" r:id="rId50"/>
    <p:sldId id="314" r:id="rId5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stin, Erin (VDH)" initials="AE(" lastIdx="1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89A4A7"/>
    <a:srgbClr val="2D2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86014" autoAdjust="0"/>
  </p:normalViewPr>
  <p:slideViewPr>
    <p:cSldViewPr>
      <p:cViewPr varScale="1">
        <p:scale>
          <a:sx n="94" d="100"/>
          <a:sy n="94" d="100"/>
        </p:scale>
        <p:origin x="-4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pieChart>
        <c:varyColors val="1"/>
        <c:ser>
          <c:idx val="0"/>
          <c:order val="0"/>
          <c:explosion val="1"/>
          <c:dLbls>
            <c:dLbl>
              <c:idx val="0"/>
              <c:layout>
                <c:manualLayout>
                  <c:x val="-0.21523140857392825"/>
                  <c:y val="-3.9625255176436282E-3"/>
                </c:manualLayout>
              </c:layout>
              <c:tx>
                <c:rich>
                  <a:bodyPr/>
                  <a:lstStyle/>
                  <a:p>
                    <a:r>
                      <a:rPr lang="en-US" sz="1000" dirty="0" smtClean="0">
                        <a:solidFill>
                          <a:schemeClr val="bg1"/>
                        </a:solidFill>
                      </a:rPr>
                      <a:t>Epidemiology</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690F-44A6-8CCE-461C8F46216C}"/>
                </c:ext>
              </c:extLst>
            </c:dLbl>
            <c:dLbl>
              <c:idx val="1"/>
              <c:layout>
                <c:manualLayout>
                  <c:x val="0.14597922134733157"/>
                  <c:y val="-0.21134696704578596"/>
                </c:manualLayout>
              </c:layout>
              <c:tx>
                <c:rich>
                  <a:bodyPr/>
                  <a:lstStyle/>
                  <a:p>
                    <a:r>
                      <a:rPr lang="en-US" sz="1000" dirty="0" smtClean="0">
                        <a:solidFill>
                          <a:schemeClr val="bg1"/>
                        </a:solidFill>
                      </a:rPr>
                      <a:t>Emergency Preparedness</a:t>
                    </a:r>
                    <a:endParaRPr lang="en-US" sz="1000" dirty="0">
                      <a:solidFill>
                        <a:schemeClr val="bg1"/>
                      </a:solidFill>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90F-44A6-8CCE-461C8F46216C}"/>
                </c:ext>
              </c:extLst>
            </c:dLbl>
            <c:dLbl>
              <c:idx val="2"/>
              <c:layout>
                <c:manualLayout>
                  <c:x val="0.17189588801399824"/>
                  <c:y val="0.12151428988043161"/>
                </c:manualLayout>
              </c:layout>
              <c:tx>
                <c:rich>
                  <a:bodyPr/>
                  <a:lstStyle/>
                  <a:p>
                    <a:r>
                      <a:rPr lang="en-US" sz="1000" dirty="0" smtClean="0">
                        <a:solidFill>
                          <a:schemeClr val="bg1"/>
                        </a:solidFill>
                      </a:rPr>
                      <a:t>Healthcare</a:t>
                    </a:r>
                    <a:endParaRPr lang="en-US" sz="1000" dirty="0">
                      <a:solidFill>
                        <a:schemeClr val="bg1"/>
                      </a:solidFill>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90F-44A6-8CCE-461C8F46216C}"/>
                </c:ext>
              </c:extLst>
            </c:dLbl>
            <c:dLbl>
              <c:idx val="3"/>
              <c:layout>
                <c:manualLayout>
                  <c:x val="2.9153105861767278E-2"/>
                  <c:y val="0.1111111111111111"/>
                </c:manualLayout>
              </c:layout>
              <c:tx>
                <c:rich>
                  <a:bodyPr/>
                  <a:lstStyle/>
                  <a:p>
                    <a:r>
                      <a:rPr lang="en-US" sz="1000" dirty="0" smtClean="0"/>
                      <a:t>Public</a:t>
                    </a:r>
                  </a:p>
                  <a:p>
                    <a:r>
                      <a:rPr lang="en-US" sz="1000" dirty="0" smtClean="0"/>
                      <a:t>S</a:t>
                    </a:r>
                    <a:r>
                      <a:rPr lang="en-US" sz="1000" baseline="0" dirty="0" smtClean="0"/>
                      <a:t>afety</a:t>
                    </a:r>
                    <a:endParaRPr lang="en-US" sz="10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90F-44A6-8CCE-461C8F46216C}"/>
                </c:ext>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Sheet1!$B$1:$B$4</c:f>
              <c:strCache>
                <c:ptCount val="4"/>
                <c:pt idx="0">
                  <c:v>Epidemiology</c:v>
                </c:pt>
                <c:pt idx="1">
                  <c:v>Emergency Preparedness</c:v>
                </c:pt>
                <c:pt idx="2">
                  <c:v>Healthcare</c:v>
                </c:pt>
                <c:pt idx="3">
                  <c:v>Public Safety</c:v>
                </c:pt>
              </c:strCache>
            </c:strRef>
          </c:cat>
          <c:val>
            <c:numRef>
              <c:f>Sheet1!$A$1:$A$4</c:f>
              <c:numCache>
                <c:formatCode>General</c:formatCode>
                <c:ptCount val="4"/>
                <c:pt idx="0">
                  <c:v>9</c:v>
                </c:pt>
                <c:pt idx="1">
                  <c:v>3</c:v>
                </c:pt>
                <c:pt idx="2">
                  <c:v>4</c:v>
                </c:pt>
                <c:pt idx="3">
                  <c:v>1</c:v>
                </c:pt>
              </c:numCache>
            </c:numRef>
          </c:val>
          <c:extLst xmlns:c16r2="http://schemas.microsoft.com/office/drawing/2015/06/chart">
            <c:ext xmlns:c16="http://schemas.microsoft.com/office/drawing/2014/chart" uri="{C3380CC4-5D6E-409C-BE32-E72D297353CC}">
              <c16:uniqueId val="{00000004-690F-44A6-8CCE-461C8F46216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pieChart>
        <c:varyColors val="1"/>
        <c:ser>
          <c:idx val="0"/>
          <c:order val="0"/>
          <c:dLbls>
            <c:dLbl>
              <c:idx val="0"/>
              <c:layout/>
              <c:tx>
                <c:rich>
                  <a:bodyPr/>
                  <a:lstStyle/>
                  <a:p>
                    <a:r>
                      <a:rPr lang="en-US" sz="1100" dirty="0" smtClean="0">
                        <a:solidFill>
                          <a:schemeClr val="bg1"/>
                        </a:solidFill>
                      </a:rPr>
                      <a:t>Virginia ESSENCE Access</a:t>
                    </a:r>
                    <a:endParaRPr lang="en-US" sz="1100" dirty="0">
                      <a:solidFill>
                        <a:schemeClr val="bg1"/>
                      </a:solidFill>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A61-44F6-B1CE-FC1D6205B5D0}"/>
                </c:ext>
              </c:extLst>
            </c:dLbl>
            <c:dLbl>
              <c:idx val="1"/>
              <c:layout>
                <c:manualLayout>
                  <c:x val="0.19570669291338583"/>
                  <c:y val="-0.15232174103237095"/>
                </c:manualLayout>
              </c:layout>
              <c:tx>
                <c:rich>
                  <a:bodyPr/>
                  <a:lstStyle/>
                  <a:p>
                    <a:r>
                      <a:rPr lang="en-US" sz="1100" dirty="0" smtClean="0"/>
                      <a:t>No</a:t>
                    </a:r>
                    <a:r>
                      <a:rPr lang="en-US" sz="1100" baseline="0" dirty="0" smtClean="0"/>
                      <a:t> Access</a:t>
                    </a:r>
                    <a:endParaRPr lang="en-US" sz="11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A61-44F6-B1CE-FC1D6205B5D0}"/>
                </c:ext>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val>
            <c:numRef>
              <c:f>Sheet1!$F$1:$F$2</c:f>
              <c:numCache>
                <c:formatCode>General</c:formatCode>
                <c:ptCount val="2"/>
                <c:pt idx="0">
                  <c:v>5</c:v>
                </c:pt>
                <c:pt idx="1">
                  <c:v>12</c:v>
                </c:pt>
              </c:numCache>
            </c:numRef>
          </c:val>
          <c:extLst xmlns:c16r2="http://schemas.microsoft.com/office/drawing/2015/06/chart">
            <c:ext xmlns:c16="http://schemas.microsoft.com/office/drawing/2014/chart" uri="{C3380CC4-5D6E-409C-BE32-E72D297353CC}">
              <c16:uniqueId val="{00000002-0A61-44F6-B1CE-FC1D6205B5D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pieChart>
        <c:varyColors val="1"/>
        <c:ser>
          <c:idx val="0"/>
          <c:order val="0"/>
          <c:dLbls>
            <c:dLbl>
              <c:idx val="0"/>
              <c:layout>
                <c:manualLayout>
                  <c:x val="-8.7776902887139102E-2"/>
                  <c:y val="0.16319444444444445"/>
                </c:manualLayout>
              </c:layout>
              <c:tx>
                <c:rich>
                  <a:bodyPr/>
                  <a:lstStyle/>
                  <a:p>
                    <a:r>
                      <a:rPr lang="en-US" sz="1100" dirty="0" smtClean="0">
                        <a:solidFill>
                          <a:schemeClr val="bg1"/>
                        </a:solidFill>
                      </a:rPr>
                      <a:t>NSSP ESSENCE Access</a:t>
                    </a:r>
                    <a:endParaRPr lang="en-US" sz="1100" dirty="0">
                      <a:solidFill>
                        <a:schemeClr val="bg1"/>
                      </a:solidFill>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F21-48E2-8667-4ADEC9BD72FF}"/>
                </c:ext>
              </c:extLst>
            </c:dLbl>
            <c:dLbl>
              <c:idx val="1"/>
              <c:layout>
                <c:manualLayout>
                  <c:x val="0.10904440069991252"/>
                  <c:y val="-0.2626195683872849"/>
                </c:manualLayout>
              </c:layout>
              <c:tx>
                <c:rich>
                  <a:bodyPr/>
                  <a:lstStyle/>
                  <a:p>
                    <a:r>
                      <a:rPr lang="en-US" sz="1100" dirty="0" smtClean="0"/>
                      <a:t>No</a:t>
                    </a:r>
                    <a:r>
                      <a:rPr lang="en-US" sz="1100" baseline="0" dirty="0" smtClean="0"/>
                      <a:t> Access</a:t>
                    </a:r>
                    <a:endParaRPr lang="en-US" sz="11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F21-48E2-8667-4ADEC9BD72FF}"/>
                </c:ext>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val>
            <c:numRef>
              <c:f>Sheet1!$H$1:$H$2</c:f>
              <c:numCache>
                <c:formatCode>General</c:formatCode>
                <c:ptCount val="2"/>
                <c:pt idx="0">
                  <c:v>2</c:v>
                </c:pt>
                <c:pt idx="1">
                  <c:v>15</c:v>
                </c:pt>
              </c:numCache>
            </c:numRef>
          </c:val>
          <c:extLst xmlns:c16r2="http://schemas.microsoft.com/office/drawing/2015/06/chart">
            <c:ext xmlns:c16="http://schemas.microsoft.com/office/drawing/2014/chart" uri="{C3380CC4-5D6E-409C-BE32-E72D297353CC}">
              <c16:uniqueId val="{00000002-EF21-48E2-8667-4ADEC9BD72F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8003C9E-5061-4D31-B2C2-A0EF3775C2DB}" type="datetimeFigureOut">
              <a:rPr lang="en-US" smtClean="0"/>
              <a:t>6/14/2017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C23706C-9AAF-4823-8B8A-FC52A544A6E5}" type="slidenum">
              <a:rPr lang="en-US" smtClean="0"/>
              <a:t>‹#›</a:t>
            </a:fld>
            <a:endParaRPr lang="en-US"/>
          </a:p>
        </p:txBody>
      </p:sp>
    </p:spTree>
    <p:extLst>
      <p:ext uri="{BB962C8B-B14F-4D97-AF65-F5344CB8AC3E}">
        <p14:creationId xmlns:p14="http://schemas.microsoft.com/office/powerpoint/2010/main" val="2659980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D5F2FBA-CEF9-41B8-9BEE-DB8F9C340464}" type="datetimeFigureOut">
              <a:rPr lang="en-US" smtClean="0"/>
              <a:t>6/14/2017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08A8391-C812-4E24-A8B8-5DC2A466324E}" type="slidenum">
              <a:rPr lang="en-US" smtClean="0"/>
              <a:t>‹#›</a:t>
            </a:fld>
            <a:endParaRPr lang="en-US"/>
          </a:p>
        </p:txBody>
      </p:sp>
    </p:spTree>
    <p:extLst>
      <p:ext uri="{BB962C8B-B14F-4D97-AF65-F5344CB8AC3E}">
        <p14:creationId xmlns:p14="http://schemas.microsoft.com/office/powerpoint/2010/main" val="133456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C27099-E50C-4214-90CC-EE893938C6D7}" type="slidenum">
              <a:rPr lang="en-US" smtClean="0"/>
              <a:t>3</a:t>
            </a:fld>
            <a:endParaRPr lang="en-US"/>
          </a:p>
        </p:txBody>
      </p:sp>
    </p:spTree>
    <p:extLst>
      <p:ext uri="{BB962C8B-B14F-4D97-AF65-F5344CB8AC3E}">
        <p14:creationId xmlns:p14="http://schemas.microsoft.com/office/powerpoint/2010/main" val="119818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details</a:t>
            </a:r>
            <a:r>
              <a:rPr lang="en-US" baseline="0" dirty="0" smtClean="0"/>
              <a:t> </a:t>
            </a:r>
          </a:p>
          <a:p>
            <a:endParaRPr lang="en-US" baseline="0" dirty="0" smtClean="0"/>
          </a:p>
          <a:p>
            <a:r>
              <a:rPr lang="en-US" baseline="0" dirty="0" smtClean="0"/>
              <a:t>Covered fields include patient identifier and facility name</a:t>
            </a:r>
            <a:endParaRPr lang="en-US" dirty="0"/>
          </a:p>
        </p:txBody>
      </p:sp>
      <p:sp>
        <p:nvSpPr>
          <p:cNvPr id="4" name="Slide Number Placeholder 3"/>
          <p:cNvSpPr>
            <a:spLocks noGrp="1"/>
          </p:cNvSpPr>
          <p:nvPr>
            <p:ph type="sldNum" sz="quarter" idx="10"/>
          </p:nvPr>
        </p:nvSpPr>
        <p:spPr/>
        <p:txBody>
          <a:bodyPr/>
          <a:lstStyle/>
          <a:p>
            <a:fld id="{308A8391-C812-4E24-A8B8-5DC2A466324E}" type="slidenum">
              <a:rPr lang="en-US" smtClean="0"/>
              <a:t>46</a:t>
            </a:fld>
            <a:endParaRPr lang="en-US"/>
          </a:p>
        </p:txBody>
      </p:sp>
    </p:spTree>
    <p:extLst>
      <p:ext uri="{BB962C8B-B14F-4D97-AF65-F5344CB8AC3E}">
        <p14:creationId xmlns:p14="http://schemas.microsoft.com/office/powerpoint/2010/main" val="126705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A8391-C812-4E24-A8B8-5DC2A466324E}" type="slidenum">
              <a:rPr lang="en-US" smtClean="0"/>
              <a:t>49</a:t>
            </a:fld>
            <a:endParaRPr lang="en-US"/>
          </a:p>
        </p:txBody>
      </p:sp>
    </p:spTree>
    <p:extLst>
      <p:ext uri="{BB962C8B-B14F-4D97-AF65-F5344CB8AC3E}">
        <p14:creationId xmlns:p14="http://schemas.microsoft.com/office/powerpoint/2010/main" val="402086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8A8391-C812-4E24-A8B8-5DC2A466324E}" type="slidenum">
              <a:rPr lang="en-US" smtClean="0"/>
              <a:t>4</a:t>
            </a:fld>
            <a:endParaRPr lang="en-US"/>
          </a:p>
        </p:txBody>
      </p:sp>
    </p:spTree>
    <p:extLst>
      <p:ext uri="{BB962C8B-B14F-4D97-AF65-F5344CB8AC3E}">
        <p14:creationId xmlns:p14="http://schemas.microsoft.com/office/powerpoint/2010/main" val="255418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Races include White,</a:t>
            </a:r>
            <a:r>
              <a:rPr lang="en-US" baseline="0" dirty="0" smtClean="0"/>
              <a:t> Black of African American, Asian, American Indian or Alaska Native, Native Hawaiian or Other Pacific Islander, Other Race, and Unknown</a:t>
            </a:r>
          </a:p>
          <a:p>
            <a:r>
              <a:rPr lang="en-US" baseline="0" dirty="0" smtClean="0"/>
              <a:t>Ethnicities include Hispanic or Latino, Not Hispanic or Latino, Unknown </a:t>
            </a:r>
            <a:endParaRPr lang="en-US" dirty="0"/>
          </a:p>
        </p:txBody>
      </p:sp>
      <p:sp>
        <p:nvSpPr>
          <p:cNvPr id="4" name="Slide Number Placeholder 3"/>
          <p:cNvSpPr>
            <a:spLocks noGrp="1"/>
          </p:cNvSpPr>
          <p:nvPr>
            <p:ph type="sldNum" sz="quarter" idx="10"/>
          </p:nvPr>
        </p:nvSpPr>
        <p:spPr/>
        <p:txBody>
          <a:bodyPr/>
          <a:lstStyle/>
          <a:p>
            <a:fld id="{308A8391-C812-4E24-A8B8-5DC2A466324E}" type="slidenum">
              <a:rPr lang="en-US" smtClean="0"/>
              <a:t>30</a:t>
            </a:fld>
            <a:endParaRPr lang="en-US"/>
          </a:p>
        </p:txBody>
      </p:sp>
    </p:spTree>
    <p:extLst>
      <p:ext uri="{BB962C8B-B14F-4D97-AF65-F5344CB8AC3E}">
        <p14:creationId xmlns:p14="http://schemas.microsoft.com/office/powerpoint/2010/main" val="42896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multiple options for providing access to data – two of these options are by patient location or facility location</a:t>
            </a:r>
          </a:p>
          <a:p>
            <a:endParaRPr lang="en-US" baseline="0" dirty="0" smtClean="0"/>
          </a:p>
          <a:p>
            <a:r>
              <a:rPr lang="en-US" baseline="0" dirty="0" smtClean="0"/>
              <a:t>Patient location is by the 5-digit residential </a:t>
            </a:r>
            <a:r>
              <a:rPr lang="en-US" baseline="0" dirty="0" err="1" smtClean="0"/>
              <a:t>zipcode</a:t>
            </a:r>
            <a:r>
              <a:rPr lang="en-US" baseline="0" dirty="0" smtClean="0"/>
              <a:t>. These </a:t>
            </a:r>
            <a:r>
              <a:rPr lang="en-US" baseline="0" dirty="0" err="1" smtClean="0"/>
              <a:t>zipcodes</a:t>
            </a:r>
            <a:r>
              <a:rPr lang="en-US" baseline="0" dirty="0" smtClean="0"/>
              <a:t> are also equated (mapped) to cities and counties. When viewing data by patient location, you can choose specific </a:t>
            </a:r>
            <a:r>
              <a:rPr lang="en-US" baseline="0" dirty="0" err="1" smtClean="0"/>
              <a:t>zipcode</a:t>
            </a:r>
            <a:r>
              <a:rPr lang="en-US" baseline="0" dirty="0" smtClean="0"/>
              <a:t>(s), cities/counties, or the entire state. In this case, the location of the facility (provided it’s in Virginia) where they sought care does not matter. </a:t>
            </a:r>
          </a:p>
          <a:p>
            <a:endParaRPr lang="en-US" baseline="0" dirty="0" smtClean="0"/>
          </a:p>
          <a:p>
            <a:r>
              <a:rPr lang="en-US" baseline="0" dirty="0" smtClean="0"/>
              <a:t>CDC is working to make it possible to see all patients from a specific geographic location you have data access to, </a:t>
            </a:r>
            <a:r>
              <a:rPr lang="en-US" i="1" baseline="0" dirty="0" smtClean="0"/>
              <a:t>regardless of what state they sought care in.</a:t>
            </a:r>
            <a:r>
              <a:rPr lang="en-US" i="0" baseline="0" dirty="0" smtClean="0"/>
              <a:t> For example, if a patient from Richmond were to seek care in Indianapolis, Virginia users with access to Richmond data would be able to view that patient. If they have aggregate access, that patient would be rolled into all others from Richmond area, and the user may not be aware of where that patient sought care. If the user has line level access, then they’ll be able to see all the specifics about that visit, including the name of the facility that saw them in Indianapolis.</a:t>
            </a:r>
          </a:p>
          <a:p>
            <a:endParaRPr lang="en-US" i="0" baseline="0" dirty="0" smtClean="0"/>
          </a:p>
          <a:p>
            <a:r>
              <a:rPr lang="en-US" i="0" baseline="0" dirty="0" smtClean="0"/>
              <a:t>Of note in the geographic breakdowns, “region” means city/county, “Site” is equivalent to “State” in that it means all of Virginia, HHS Region is Region 3 (Virginia, West Virginia, DC, Maryland, Delaware, and Pennsylvania), and “hospital” means facility (hospital ED, freestanding ED, or urgent care center)</a:t>
            </a:r>
            <a:endParaRPr lang="en-US" baseline="0" dirty="0" smtClean="0"/>
          </a:p>
        </p:txBody>
      </p:sp>
      <p:sp>
        <p:nvSpPr>
          <p:cNvPr id="4" name="Slide Number Placeholder 3"/>
          <p:cNvSpPr>
            <a:spLocks noGrp="1"/>
          </p:cNvSpPr>
          <p:nvPr>
            <p:ph type="sldNum" sz="quarter" idx="10"/>
          </p:nvPr>
        </p:nvSpPr>
        <p:spPr/>
        <p:txBody>
          <a:bodyPr/>
          <a:lstStyle/>
          <a:p>
            <a:fld id="{308A8391-C812-4E24-A8B8-5DC2A466324E}" type="slidenum">
              <a:rPr lang="en-US" smtClean="0"/>
              <a:t>40</a:t>
            </a:fld>
            <a:endParaRPr lang="en-US"/>
          </a:p>
        </p:txBody>
      </p:sp>
    </p:spTree>
    <p:extLst>
      <p:ext uri="{BB962C8B-B14F-4D97-AF65-F5344CB8AC3E}">
        <p14:creationId xmlns:p14="http://schemas.microsoft.com/office/powerpoint/2010/main" val="396525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facility</a:t>
            </a:r>
            <a:r>
              <a:rPr lang="en-US" baseline="0" dirty="0" smtClean="0"/>
              <a:t> location, can view data by all facilities in the state, all facilities physically located in a certain city or county, or by specific facility. Pictured here is the “hospital” option where you can select one or more </a:t>
            </a:r>
            <a:r>
              <a:rPr lang="en-US" baseline="0" dirty="0" err="1" smtClean="0"/>
              <a:t>facilites</a:t>
            </a:r>
            <a:r>
              <a:rPr lang="en-US" baseline="0" dirty="0" smtClean="0"/>
              <a:t> by name. This is one of the points we would like to discuss – currently users can see all hospital names, regardless of access role. Would your organization need to have facility names suppressed?</a:t>
            </a:r>
          </a:p>
          <a:p>
            <a:endParaRPr lang="en-US" i="0" baseline="0" dirty="0" smtClean="0"/>
          </a:p>
          <a:p>
            <a:r>
              <a:rPr lang="en-US" i="0" baseline="0" dirty="0" smtClean="0"/>
              <a:t>Again, in the geographic breakdowns, “region” means city/county, “Site” is equivalent to “State” in that it means all of Virginia, HHS Region is Region 3 (Virginia, West Virginia, DC, Maryland, Delaware, and Pennsylvania), and “hospital” means facility (hospital ED, freestanding ED, or urgent care center)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08A8391-C812-4E24-A8B8-5DC2A466324E}" type="slidenum">
              <a:rPr lang="en-US" smtClean="0"/>
              <a:t>41</a:t>
            </a:fld>
            <a:endParaRPr lang="en-US"/>
          </a:p>
        </p:txBody>
      </p:sp>
    </p:spTree>
    <p:extLst>
      <p:ext uri="{BB962C8B-B14F-4D97-AF65-F5344CB8AC3E}">
        <p14:creationId xmlns:p14="http://schemas.microsoft.com/office/powerpoint/2010/main" val="384228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selecting the geographic distribution of data (either by patient location or facility location), users can select one of the pre-built syndromes. This is one of the benefits of ESSENCE, as every visit is categorized into at least one visit. (Could be more, could be “other”)</a:t>
            </a:r>
            <a:endParaRPr lang="en-US" dirty="0"/>
          </a:p>
        </p:txBody>
      </p:sp>
      <p:sp>
        <p:nvSpPr>
          <p:cNvPr id="4" name="Slide Number Placeholder 3"/>
          <p:cNvSpPr>
            <a:spLocks noGrp="1"/>
          </p:cNvSpPr>
          <p:nvPr>
            <p:ph type="sldNum" sz="quarter" idx="10"/>
          </p:nvPr>
        </p:nvSpPr>
        <p:spPr/>
        <p:txBody>
          <a:bodyPr/>
          <a:lstStyle/>
          <a:p>
            <a:fld id="{308A8391-C812-4E24-A8B8-5DC2A466324E}" type="slidenum">
              <a:rPr lang="en-US" smtClean="0"/>
              <a:t>42</a:t>
            </a:fld>
            <a:endParaRPr lang="en-US"/>
          </a:p>
        </p:txBody>
      </p:sp>
    </p:spTree>
    <p:extLst>
      <p:ext uri="{BB962C8B-B14F-4D97-AF65-F5344CB8AC3E}">
        <p14:creationId xmlns:p14="http://schemas.microsoft.com/office/powerpoint/2010/main" val="66887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 list</a:t>
            </a:r>
            <a:r>
              <a:rPr lang="en-US" baseline="0" dirty="0" smtClean="0"/>
              <a:t> of 160+ </a:t>
            </a:r>
            <a:r>
              <a:rPr lang="en-US" baseline="0" dirty="0" err="1" smtClean="0"/>
              <a:t>subsyndromes</a:t>
            </a:r>
            <a:r>
              <a:rPr lang="en-US" baseline="0" dirty="0" smtClean="0"/>
              <a:t> to choose from. These are more specific options that pull individual symptoms, diseases, or non-communicable conditions.</a:t>
            </a:r>
          </a:p>
          <a:p>
            <a:endParaRPr lang="en-US" baseline="0" dirty="0" smtClean="0"/>
          </a:p>
          <a:p>
            <a:r>
              <a:rPr lang="en-US" baseline="0" dirty="0" smtClean="0"/>
              <a:t>There’s a few other options for identifying visits that meet certain clinical criteria:</a:t>
            </a:r>
          </a:p>
          <a:p>
            <a:r>
              <a:rPr lang="en-US" baseline="0" dirty="0" smtClean="0"/>
              <a:t>A free-text query allows the user to specify exactly what chief complaint terms are included or excluded. These queries are extremely helpful in preparation or response to a specific event. The user may be conducting surveillance around a large-scale event and want to know if anyone seeking care mentioned the name of the event. Users may be conducting surveillance in response to a natural disaster or outbreak and want to know if a specific set of terms is mentioned.</a:t>
            </a:r>
          </a:p>
          <a:p>
            <a:r>
              <a:rPr lang="en-US" baseline="0" dirty="0" smtClean="0"/>
              <a:t>A CCDD query allows for a similar method of searching for specific terms in either the chief complaint or diagnosis field. This allows for identification of visits for a specific condition that may first present to the ED with an unspecific chief complaint.</a:t>
            </a:r>
          </a:p>
          <a:p>
            <a:r>
              <a:rPr lang="en-US" baseline="0" dirty="0" smtClean="0"/>
              <a:t>Users can also conduct this style of ad-hoc data searching with just the diagnosis. This is often helpful if the user wants only visits that were coded with a specific ICD category.</a:t>
            </a:r>
          </a:p>
          <a:p>
            <a:endParaRPr lang="en-US" baseline="0" dirty="0" smtClean="0"/>
          </a:p>
        </p:txBody>
      </p:sp>
      <p:sp>
        <p:nvSpPr>
          <p:cNvPr id="4" name="Slide Number Placeholder 3"/>
          <p:cNvSpPr>
            <a:spLocks noGrp="1"/>
          </p:cNvSpPr>
          <p:nvPr>
            <p:ph type="sldNum" sz="quarter" idx="10"/>
          </p:nvPr>
        </p:nvSpPr>
        <p:spPr/>
        <p:txBody>
          <a:bodyPr/>
          <a:lstStyle/>
          <a:p>
            <a:fld id="{308A8391-C812-4E24-A8B8-5DC2A466324E}" type="slidenum">
              <a:rPr lang="en-US" smtClean="0"/>
              <a:t>43</a:t>
            </a:fld>
            <a:endParaRPr lang="en-US"/>
          </a:p>
        </p:txBody>
      </p:sp>
    </p:spTree>
    <p:extLst>
      <p:ext uri="{BB962C8B-B14F-4D97-AF65-F5344CB8AC3E}">
        <p14:creationId xmlns:p14="http://schemas.microsoft.com/office/powerpoint/2010/main" val="9002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displays</a:t>
            </a:r>
            <a:r>
              <a:rPr lang="en-US" baseline="0" dirty="0" smtClean="0"/>
              <a:t> the number of visits that sought care for exposure to ticks, tick bites, or possible Lyme disease per day between March 9</a:t>
            </a:r>
            <a:r>
              <a:rPr lang="en-US" baseline="30000" dirty="0" smtClean="0"/>
              <a:t>th</a:t>
            </a:r>
            <a:r>
              <a:rPr lang="en-US" baseline="0" dirty="0" smtClean="0"/>
              <a:t> and June 7</a:t>
            </a:r>
            <a:r>
              <a:rPr lang="en-US" baseline="30000" dirty="0" smtClean="0"/>
              <a:t>th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08A8391-C812-4E24-A8B8-5DC2A466324E}" type="slidenum">
              <a:rPr lang="en-US" smtClean="0"/>
              <a:t>44</a:t>
            </a:fld>
            <a:endParaRPr lang="en-US"/>
          </a:p>
        </p:txBody>
      </p:sp>
    </p:spTree>
    <p:extLst>
      <p:ext uri="{BB962C8B-B14F-4D97-AF65-F5344CB8AC3E}">
        <p14:creationId xmlns:p14="http://schemas.microsoft.com/office/powerpoint/2010/main" val="108705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details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08A8391-C812-4E24-A8B8-5DC2A466324E}" type="slidenum">
              <a:rPr lang="en-US" smtClean="0"/>
              <a:t>45</a:t>
            </a:fld>
            <a:endParaRPr lang="en-US"/>
          </a:p>
        </p:txBody>
      </p:sp>
    </p:spTree>
    <p:extLst>
      <p:ext uri="{BB962C8B-B14F-4D97-AF65-F5344CB8AC3E}">
        <p14:creationId xmlns:p14="http://schemas.microsoft.com/office/powerpoint/2010/main" val="126705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fld id="{D0448E8D-58F3-42C2-B8BB-73611CAE802D}" type="slidenum">
              <a:rPr lang="en-US" smtClean="0"/>
              <a:t>‹#›</a:t>
            </a:fld>
            <a:endParaRPr lang="en-US"/>
          </a:p>
        </p:txBody>
      </p:sp>
    </p:spTree>
    <p:extLst>
      <p:ext uri="{BB962C8B-B14F-4D97-AF65-F5344CB8AC3E}">
        <p14:creationId xmlns:p14="http://schemas.microsoft.com/office/powerpoint/2010/main" val="870074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D0448E8D-58F3-42C2-B8BB-73611CAE802D}" type="slidenum">
              <a:rPr lang="en-US" smtClean="0"/>
              <a:t>‹#›</a:t>
            </a:fld>
            <a:endParaRPr lang="en-US"/>
          </a:p>
        </p:txBody>
      </p:sp>
    </p:spTree>
    <p:extLst>
      <p:ext uri="{BB962C8B-B14F-4D97-AF65-F5344CB8AC3E}">
        <p14:creationId xmlns:p14="http://schemas.microsoft.com/office/powerpoint/2010/main" val="12972889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D0448E8D-58F3-42C2-B8BB-73611CAE802D}" type="slidenum">
              <a:rPr lang="en-US" smtClean="0"/>
              <a:t>‹#›</a:t>
            </a:fld>
            <a:endParaRPr lang="en-US"/>
          </a:p>
        </p:txBody>
      </p:sp>
    </p:spTree>
    <p:extLst>
      <p:ext uri="{BB962C8B-B14F-4D97-AF65-F5344CB8AC3E}">
        <p14:creationId xmlns:p14="http://schemas.microsoft.com/office/powerpoint/2010/main" val="38391672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D0448E8D-58F3-42C2-B8BB-73611CAE802D}" type="slidenum">
              <a:rPr lang="en-US" smtClean="0"/>
              <a:t>‹#›</a:t>
            </a:fld>
            <a:endParaRPr lang="en-US"/>
          </a:p>
        </p:txBody>
      </p:sp>
    </p:spTree>
    <p:extLst>
      <p:ext uri="{BB962C8B-B14F-4D97-AF65-F5344CB8AC3E}">
        <p14:creationId xmlns:p14="http://schemas.microsoft.com/office/powerpoint/2010/main" val="15542824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D0448E8D-58F3-42C2-B8BB-73611CAE802D}" type="slidenum">
              <a:rPr lang="en-US" smtClean="0"/>
              <a:t>‹#›</a:t>
            </a:fld>
            <a:endParaRPr lang="en-US"/>
          </a:p>
        </p:txBody>
      </p:sp>
    </p:spTree>
    <p:extLst>
      <p:ext uri="{BB962C8B-B14F-4D97-AF65-F5344CB8AC3E}">
        <p14:creationId xmlns:p14="http://schemas.microsoft.com/office/powerpoint/2010/main" val="14801984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D0448E8D-58F3-42C2-B8BB-73611CAE802D}" type="slidenum">
              <a:rPr lang="en-US" smtClean="0"/>
              <a:t>‹#›</a:t>
            </a:fld>
            <a:endParaRPr lang="en-US"/>
          </a:p>
        </p:txBody>
      </p:sp>
    </p:spTree>
    <p:extLst>
      <p:ext uri="{BB962C8B-B14F-4D97-AF65-F5344CB8AC3E}">
        <p14:creationId xmlns:p14="http://schemas.microsoft.com/office/powerpoint/2010/main" val="40946939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D0448E8D-58F3-42C2-B8BB-73611CAE802D}" type="slidenum">
              <a:rPr lang="en-US" smtClean="0"/>
              <a:t>‹#›</a:t>
            </a:fld>
            <a:endParaRPr lang="en-US"/>
          </a:p>
        </p:txBody>
      </p:sp>
    </p:spTree>
    <p:extLst>
      <p:ext uri="{BB962C8B-B14F-4D97-AF65-F5344CB8AC3E}">
        <p14:creationId xmlns:p14="http://schemas.microsoft.com/office/powerpoint/2010/main" val="19046000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0448E8D-58F3-42C2-B8BB-73611CAE802D}" type="slidenum">
              <a:rPr lang="en-US" smtClean="0"/>
              <a:t>‹#›</a:t>
            </a:fld>
            <a:endParaRPr lang="en-US"/>
          </a:p>
        </p:txBody>
      </p:sp>
    </p:spTree>
    <p:extLst>
      <p:ext uri="{BB962C8B-B14F-4D97-AF65-F5344CB8AC3E}">
        <p14:creationId xmlns:p14="http://schemas.microsoft.com/office/powerpoint/2010/main" val="24094626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0448E8D-58F3-42C2-B8BB-73611CAE802D}" type="slidenum">
              <a:rPr lang="en-US" smtClean="0"/>
              <a:t>‹#›</a:t>
            </a:fld>
            <a:endParaRPr lang="en-US"/>
          </a:p>
        </p:txBody>
      </p:sp>
    </p:spTree>
    <p:extLst>
      <p:ext uri="{BB962C8B-B14F-4D97-AF65-F5344CB8AC3E}">
        <p14:creationId xmlns:p14="http://schemas.microsoft.com/office/powerpoint/2010/main" val="33892418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0448E8D-58F3-42C2-B8BB-73611CAE802D}" type="slidenum">
              <a:rPr lang="en-US" smtClean="0"/>
              <a:t>‹#›</a:t>
            </a:fld>
            <a:endParaRPr lang="en-US"/>
          </a:p>
        </p:txBody>
      </p:sp>
    </p:spTree>
    <p:extLst>
      <p:ext uri="{BB962C8B-B14F-4D97-AF65-F5344CB8AC3E}">
        <p14:creationId xmlns:p14="http://schemas.microsoft.com/office/powerpoint/2010/main" val="27975918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0448E8D-58F3-42C2-B8BB-73611CAE802D}" type="slidenum">
              <a:rPr lang="en-US" smtClean="0"/>
              <a:t>‹#›</a:t>
            </a:fld>
            <a:endParaRPr lang="en-US"/>
          </a:p>
        </p:txBody>
      </p:sp>
    </p:spTree>
    <p:extLst>
      <p:ext uri="{BB962C8B-B14F-4D97-AF65-F5344CB8AC3E}">
        <p14:creationId xmlns:p14="http://schemas.microsoft.com/office/powerpoint/2010/main" val="19047965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VDH_background"/>
          <p:cNvPicPr>
            <a:picLocks noChangeAspect="1" noChangeArrowheads="1"/>
          </p:cNvPicPr>
          <p:nvPr/>
        </p:nvPicPr>
        <p:blipFill>
          <a:blip r:embed="rId13" cstate="print"/>
          <a:srcRect/>
          <a:stretch>
            <a:fillRect/>
          </a:stretch>
        </p:blipFill>
        <p:spPr bwMode="auto">
          <a:xfrm>
            <a:off x="0" y="6083300"/>
            <a:ext cx="9144000" cy="7747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Slide Number Placeholder 1"/>
          <p:cNvSpPr>
            <a:spLocks noGrp="1"/>
          </p:cNvSpPr>
          <p:nvPr>
            <p:ph type="sldNum" sz="quarter" idx="4"/>
          </p:nvPr>
        </p:nvSpPr>
        <p:spPr>
          <a:xfrm>
            <a:off x="152400" y="61722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48E8D-58F3-42C2-B8BB-73611CAE802D}" type="slidenum">
              <a:rPr lang="en-US" smtClean="0"/>
              <a:t>‹#›</a:t>
            </a:fld>
            <a:endParaRPr lang="en-US"/>
          </a:p>
        </p:txBody>
      </p:sp>
    </p:spTree>
    <p:extLst>
      <p:ext uri="{BB962C8B-B14F-4D97-AF65-F5344CB8AC3E}">
        <p14:creationId xmlns:p14="http://schemas.microsoft.com/office/powerpoint/2010/main" val="2063321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3366"/>
          </a:solidFill>
          <a:latin typeface="+mj-lt"/>
          <a:ea typeface="+mj-ea"/>
          <a:cs typeface="+mj-cs"/>
        </a:defRPr>
      </a:lvl1pPr>
      <a:lvl2pPr algn="l" rtl="0" eaLnBrk="0" fontAlgn="base" hangingPunct="0">
        <a:spcBef>
          <a:spcPct val="0"/>
        </a:spcBef>
        <a:spcAft>
          <a:spcPct val="0"/>
        </a:spcAft>
        <a:defRPr sz="3600">
          <a:solidFill>
            <a:srgbClr val="003366"/>
          </a:solidFill>
          <a:latin typeface="Trebuchet MS" pitchFamily="34" charset="0"/>
        </a:defRPr>
      </a:lvl2pPr>
      <a:lvl3pPr algn="l" rtl="0" eaLnBrk="0" fontAlgn="base" hangingPunct="0">
        <a:spcBef>
          <a:spcPct val="0"/>
        </a:spcBef>
        <a:spcAft>
          <a:spcPct val="0"/>
        </a:spcAft>
        <a:defRPr sz="3600">
          <a:solidFill>
            <a:srgbClr val="003366"/>
          </a:solidFill>
          <a:latin typeface="Trebuchet MS" pitchFamily="34" charset="0"/>
        </a:defRPr>
      </a:lvl3pPr>
      <a:lvl4pPr algn="l" rtl="0" eaLnBrk="0" fontAlgn="base" hangingPunct="0">
        <a:spcBef>
          <a:spcPct val="0"/>
        </a:spcBef>
        <a:spcAft>
          <a:spcPct val="0"/>
        </a:spcAft>
        <a:defRPr sz="3600">
          <a:solidFill>
            <a:srgbClr val="003366"/>
          </a:solidFill>
          <a:latin typeface="Trebuchet MS" pitchFamily="34" charset="0"/>
        </a:defRPr>
      </a:lvl4pPr>
      <a:lvl5pPr algn="l" rtl="0" eaLnBrk="0" fontAlgn="base" hangingPunct="0">
        <a:spcBef>
          <a:spcPct val="0"/>
        </a:spcBef>
        <a:spcAft>
          <a:spcPct val="0"/>
        </a:spcAft>
        <a:defRPr sz="3600">
          <a:solidFill>
            <a:srgbClr val="003366"/>
          </a:solidFill>
          <a:latin typeface="Trebuchet MS"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p:titleStyle>
    <p:body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Char char="•"/>
        <a:defRPr sz="2400">
          <a:solidFill>
            <a:srgbClr val="777777"/>
          </a:solidFill>
          <a:latin typeface="+mn-lt"/>
        </a:defRPr>
      </a:lvl3pPr>
      <a:lvl4pPr marL="1600200" indent="-228600" algn="l" rtl="0" eaLnBrk="0" fontAlgn="base" hangingPunct="0">
        <a:spcBef>
          <a:spcPct val="20000"/>
        </a:spcBef>
        <a:spcAft>
          <a:spcPct val="0"/>
        </a:spcAft>
        <a:buChar char="•"/>
        <a:defRPr sz="2400">
          <a:solidFill>
            <a:srgbClr val="777777"/>
          </a:solidFill>
          <a:latin typeface="+mn-lt"/>
        </a:defRPr>
      </a:lvl4pPr>
      <a:lvl5pPr marL="2057400" indent="-228600" algn="l" rtl="0" eaLnBrk="0" fontAlgn="base" hangingPunct="0">
        <a:spcBef>
          <a:spcPct val="20000"/>
        </a:spcBef>
        <a:spcAft>
          <a:spcPct val="0"/>
        </a:spcAft>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mily.Stephens@vdh.virginia.gov"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mailto:Erin.Austin@vdh.virginia.gov"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phinvads.cdc.gov/vads/ViewValueSet.action?id=67D34BBC-617F-DD11-B38D-00188B39852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hinvads.cdc.gov/vads/ViewValueSet.action?id=35D34BBC-617F-DD11-B38D-00188B39852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hyperlink" Target="https://www.cdc.gov/nssp/documents/essence-training-presentation-phi-conference.pdf" TargetMode="External"/><Relationship Id="rId2" Type="http://schemas.openxmlformats.org/officeDocument/2006/relationships/hyperlink" Target="https://www.cdc.gov/nssp/biosense/docs/biosense-platform-quick-start-guide-for-essence.pdf" TargetMode="External"/><Relationship Id="rId1" Type="http://schemas.openxmlformats.org/officeDocument/2006/relationships/slideLayout" Target="../slideLayouts/slideLayout2.xml"/><Relationship Id="rId5" Type="http://schemas.openxmlformats.org/officeDocument/2006/relationships/hyperlink" Target="https://www.train.org/virginia/course/1062502/compilation" TargetMode="External"/><Relationship Id="rId4" Type="http://schemas.openxmlformats.org/officeDocument/2006/relationships/hyperlink" Target="https://www.surveillancerepository.org/essence-training-using-queries"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emily.stephens@vdh.virgini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8077200" cy="1066800"/>
          </a:xfrm>
        </p:spPr>
        <p:txBody>
          <a:bodyPr/>
          <a:lstStyle/>
          <a:p>
            <a:r>
              <a:rPr lang="en-US" dirty="0" smtClean="0">
                <a:solidFill>
                  <a:schemeClr val="accent6"/>
                </a:solidFill>
              </a:rPr>
              <a:t>Virginia Syndromic surveillance Advisory Group</a:t>
            </a:r>
            <a:br>
              <a:rPr lang="en-US" dirty="0" smtClean="0">
                <a:solidFill>
                  <a:schemeClr val="accent6"/>
                </a:solidFill>
              </a:rPr>
            </a:br>
            <a:endParaRPr lang="en-US" dirty="0">
              <a:solidFill>
                <a:schemeClr val="accent6"/>
              </a:solidFill>
            </a:endParaRPr>
          </a:p>
        </p:txBody>
      </p:sp>
      <p:sp>
        <p:nvSpPr>
          <p:cNvPr id="3" name="Text Placeholder 2"/>
          <p:cNvSpPr>
            <a:spLocks noGrp="1"/>
          </p:cNvSpPr>
          <p:nvPr>
            <p:ph type="body" idx="1"/>
          </p:nvPr>
        </p:nvSpPr>
        <p:spPr>
          <a:xfrm>
            <a:off x="688428" y="4267201"/>
            <a:ext cx="7772400" cy="990600"/>
          </a:xfrm>
        </p:spPr>
        <p:txBody>
          <a:bodyPr/>
          <a:lstStyle/>
          <a:p>
            <a:r>
              <a:rPr lang="en-US" sz="2400" dirty="0" smtClean="0"/>
              <a:t>Second Meeting</a:t>
            </a:r>
          </a:p>
          <a:p>
            <a:r>
              <a:rPr lang="en-US" sz="2400" dirty="0" smtClean="0"/>
              <a:t>June 15, 2017</a:t>
            </a:r>
          </a:p>
        </p:txBody>
      </p:sp>
      <p:sp>
        <p:nvSpPr>
          <p:cNvPr id="4" name="Slide Number Placeholder 3"/>
          <p:cNvSpPr>
            <a:spLocks noGrp="1"/>
          </p:cNvSpPr>
          <p:nvPr>
            <p:ph type="sldNum" sz="quarter" idx="10"/>
          </p:nvPr>
        </p:nvSpPr>
        <p:spPr/>
        <p:txBody>
          <a:bodyPr/>
          <a:lstStyle/>
          <a:p>
            <a:fld id="{D0448E8D-58F3-42C2-B8BB-73611CAE802D}" type="slidenum">
              <a:rPr lang="en-US" smtClean="0"/>
              <a:t>1</a:t>
            </a:fld>
            <a:endParaRPr lang="en-US"/>
          </a:p>
        </p:txBody>
      </p:sp>
    </p:spTree>
    <p:extLst>
      <p:ext uri="{BB962C8B-B14F-4D97-AF65-F5344CB8AC3E}">
        <p14:creationId xmlns:p14="http://schemas.microsoft.com/office/powerpoint/2010/main" val="794736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3"/>
          <p:cNvGraphicFramePr>
            <a:graphicFrameLocks/>
          </p:cNvGraphicFramePr>
          <p:nvPr>
            <p:extLst>
              <p:ext uri="{D42A27DB-BD31-4B8C-83A1-F6EECF244321}">
                <p14:modId xmlns:p14="http://schemas.microsoft.com/office/powerpoint/2010/main" val="2419489177"/>
              </p:ext>
            </p:extLst>
          </p:nvPr>
        </p:nvGraphicFramePr>
        <p:xfrm>
          <a:off x="457200" y="3352800"/>
          <a:ext cx="8229600" cy="2636520"/>
        </p:xfrm>
        <a:graphic>
          <a:graphicData uri="http://schemas.openxmlformats.org/drawingml/2006/table">
            <a:tbl>
              <a:tblPr firstRow="1" bandRow="1">
                <a:tableStyleId>{6E25E649-3F16-4E02-A733-19D2CDBF48F0}</a:tableStyleId>
              </a:tblPr>
              <a:tblGrid>
                <a:gridCol w="12954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370840">
                <a:tc>
                  <a:txBody>
                    <a:bodyPr/>
                    <a:lstStyle/>
                    <a:p>
                      <a:endParaRPr lang="en-US" dirty="0"/>
                    </a:p>
                  </a:txBody>
                  <a:tcPr/>
                </a:tc>
                <a:tc>
                  <a:txBody>
                    <a:bodyPr/>
                    <a:lstStyle/>
                    <a:p>
                      <a:pPr algn="l"/>
                      <a:r>
                        <a:rPr lang="en-US" sz="1100" dirty="0" smtClean="0">
                          <a:solidFill>
                            <a:schemeClr val="tx1">
                              <a:lumMod val="75000"/>
                              <a:lumOff val="25000"/>
                            </a:schemeClr>
                          </a:solidFill>
                        </a:rPr>
                        <a:t>Understanding of the purpose of syndromic surveillance</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Analyzing syndromic surveillance data on a routine basis (e.g. daily, weekly, monthly):</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Analyzing syndromic surveillance data on a non-routine basis or in response to recent events:</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Interpreting VDH-produced syndromic surveillance reports (PDF, website):</a:t>
                      </a:r>
                      <a:endParaRPr lang="en-US" sz="1100" dirty="0">
                        <a:solidFill>
                          <a:schemeClr val="tx1">
                            <a:lumMod val="75000"/>
                            <a:lumOff val="2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lumMod val="75000"/>
                              <a:lumOff val="25000"/>
                            </a:schemeClr>
                          </a:solidFill>
                          <a:effectLst/>
                        </a:rPr>
                        <a:t>Interpreting VDH-produced syndromic surveillance interactive Tableau dashboards:</a:t>
                      </a:r>
                      <a:endParaRPr lang="en-US" sz="1100" b="1" kern="1200" dirty="0" smtClean="0">
                        <a:solidFill>
                          <a:schemeClr val="tx1">
                            <a:lumMod val="75000"/>
                            <a:lumOff val="25000"/>
                          </a:schemeClr>
                        </a:solidFill>
                        <a:effectLst/>
                        <a:latin typeface="+mn-lt"/>
                        <a:ea typeface="+mn-ea"/>
                        <a:cs typeface="+mn-cs"/>
                      </a:endParaRPr>
                    </a:p>
                  </a:txBody>
                  <a:tcPr/>
                </a:tc>
                <a:extLst>
                  <a:ext uri="{0D108BD9-81ED-4DB2-BD59-A6C34878D82A}">
                    <a16:rowId xmlns:a16="http://schemas.microsoft.com/office/drawing/2014/main" xmlns="" val="10000"/>
                  </a:ext>
                </a:extLst>
              </a:tr>
              <a:tr h="182880">
                <a:tc>
                  <a:txBody>
                    <a:bodyPr/>
                    <a:lstStyle/>
                    <a:p>
                      <a:r>
                        <a:rPr lang="en-US" sz="1200" dirty="0" smtClean="0"/>
                        <a:t>Extensive</a:t>
                      </a:r>
                    </a:p>
                  </a:txBody>
                  <a:tcPr/>
                </a:tc>
                <a:tc>
                  <a:txBody>
                    <a:bodyPr/>
                    <a:lstStyle/>
                    <a:p>
                      <a:pPr algn="l"/>
                      <a:r>
                        <a:rPr lang="en-US" sz="1200" dirty="0" smtClean="0"/>
                        <a:t>29%</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6%</a:t>
                      </a:r>
                      <a:endParaRPr lang="en-US" sz="1200" dirty="0"/>
                    </a:p>
                  </a:txBody>
                  <a:tcPr/>
                </a:tc>
                <a:extLst>
                  <a:ext uri="{0D108BD9-81ED-4DB2-BD59-A6C34878D82A}">
                    <a16:rowId xmlns:a16="http://schemas.microsoft.com/office/drawing/2014/main" xmlns="" val="10001"/>
                  </a:ext>
                </a:extLst>
              </a:tr>
              <a:tr h="182880">
                <a:tc>
                  <a:txBody>
                    <a:bodyPr/>
                    <a:lstStyle/>
                    <a:p>
                      <a:r>
                        <a:rPr lang="en-US" sz="1200" dirty="0" smtClean="0"/>
                        <a:t>Considerable</a:t>
                      </a:r>
                      <a:endParaRPr lang="en-US" sz="1200" dirty="0"/>
                    </a:p>
                  </a:txBody>
                  <a:tcPr/>
                </a:tc>
                <a:tc>
                  <a:txBody>
                    <a:bodyPr/>
                    <a:lstStyle/>
                    <a:p>
                      <a:pPr algn="l"/>
                      <a:r>
                        <a:rPr lang="en-US" sz="1200" dirty="0" smtClean="0"/>
                        <a:t>41%</a:t>
                      </a:r>
                      <a:endParaRPr lang="en-US" sz="1200" dirty="0"/>
                    </a:p>
                  </a:txBody>
                  <a:tcPr>
                    <a:noFill/>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24%</a:t>
                      </a:r>
                      <a:endParaRPr lang="en-US" sz="1200" dirty="0"/>
                    </a:p>
                  </a:txBody>
                  <a:tcPr/>
                </a:tc>
                <a:extLst>
                  <a:ext uri="{0D108BD9-81ED-4DB2-BD59-A6C34878D82A}">
                    <a16:rowId xmlns:a16="http://schemas.microsoft.com/office/drawing/2014/main" xmlns="" val="10002"/>
                  </a:ext>
                </a:extLst>
              </a:tr>
              <a:tr h="182880">
                <a:tc>
                  <a:txBody>
                    <a:bodyPr/>
                    <a:lstStyle/>
                    <a:p>
                      <a:r>
                        <a:rPr lang="en-US" sz="1200" dirty="0" smtClean="0"/>
                        <a:t>Some</a:t>
                      </a:r>
                      <a:endParaRPr lang="en-US" sz="1200" dirty="0"/>
                    </a:p>
                  </a:txBody>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solidFill>
                      <a:schemeClr val="bg2">
                        <a:lumMod val="20000"/>
                        <a:lumOff val="80000"/>
                      </a:schemeClr>
                    </a:solidFill>
                  </a:tcPr>
                </a:tc>
                <a:tc>
                  <a:txBody>
                    <a:bodyPr/>
                    <a:lstStyle/>
                    <a:p>
                      <a:pPr algn="l"/>
                      <a:r>
                        <a:rPr lang="en-US" sz="1200" dirty="0" smtClean="0"/>
                        <a:t>29%</a:t>
                      </a:r>
                      <a:endParaRPr lang="en-US" sz="1200" dirty="0"/>
                    </a:p>
                  </a:txBody>
                  <a:tcPr>
                    <a:solidFill>
                      <a:schemeClr val="bg2">
                        <a:lumMod val="20000"/>
                        <a:lumOff val="80000"/>
                      </a:schemeClr>
                    </a:solidFill>
                  </a:tcPr>
                </a:tc>
                <a:tc>
                  <a:txBody>
                    <a:bodyPr/>
                    <a:lstStyle/>
                    <a:p>
                      <a:pPr algn="l"/>
                      <a:r>
                        <a:rPr lang="en-US" sz="1200" dirty="0" smtClean="0"/>
                        <a:t>18%</a:t>
                      </a:r>
                      <a:endParaRPr lang="en-US" sz="1200" dirty="0"/>
                    </a:p>
                  </a:txBody>
                  <a:tcPr>
                    <a:solidFill>
                      <a:schemeClr val="bg2">
                        <a:lumMod val="20000"/>
                        <a:lumOff val="80000"/>
                      </a:schemeClr>
                    </a:solidFill>
                  </a:tcPr>
                </a:tc>
                <a:tc>
                  <a:txBody>
                    <a:bodyPr/>
                    <a:lstStyle/>
                    <a:p>
                      <a:pPr algn="l"/>
                      <a:r>
                        <a:rPr lang="en-US" sz="1200" dirty="0" smtClean="0"/>
                        <a:t>29%</a:t>
                      </a:r>
                      <a:endParaRPr lang="en-US" sz="1200" dirty="0"/>
                    </a:p>
                  </a:txBody>
                  <a:tcPr>
                    <a:solidFill>
                      <a:schemeClr val="bg2">
                        <a:lumMod val="20000"/>
                        <a:lumOff val="80000"/>
                      </a:schemeClr>
                    </a:solidFill>
                  </a:tcPr>
                </a:tc>
                <a:extLst>
                  <a:ext uri="{0D108BD9-81ED-4DB2-BD59-A6C34878D82A}">
                    <a16:rowId xmlns:a16="http://schemas.microsoft.com/office/drawing/2014/main" xmlns="" val="10003"/>
                  </a:ext>
                </a:extLst>
              </a:tr>
              <a:tr h="182880">
                <a:tc>
                  <a:txBody>
                    <a:bodyPr/>
                    <a:lstStyle/>
                    <a:p>
                      <a:r>
                        <a:rPr lang="en-US" sz="1200" dirty="0" smtClean="0"/>
                        <a:t>Limited</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0%</a:t>
                      </a:r>
                      <a:endParaRPr lang="en-US" sz="1200" dirty="0"/>
                    </a:p>
                  </a:txBody>
                  <a:tcPr/>
                </a:tc>
                <a:tc>
                  <a:txBody>
                    <a:bodyPr/>
                    <a:lstStyle/>
                    <a:p>
                      <a:pPr algn="l"/>
                      <a:r>
                        <a:rPr lang="en-US" sz="1200" dirty="0" smtClean="0"/>
                        <a:t>6%</a:t>
                      </a:r>
                      <a:endParaRPr lang="en-US" sz="1200" dirty="0"/>
                    </a:p>
                  </a:txBody>
                  <a:tcPr/>
                </a:tc>
                <a:extLst>
                  <a:ext uri="{0D108BD9-81ED-4DB2-BD59-A6C34878D82A}">
                    <a16:rowId xmlns:a16="http://schemas.microsoft.com/office/drawing/2014/main" xmlns="" val="10004"/>
                  </a:ext>
                </a:extLst>
              </a:tr>
              <a:tr h="182880">
                <a:tc>
                  <a:txBody>
                    <a:bodyPr/>
                    <a:lstStyle/>
                    <a:p>
                      <a:r>
                        <a:rPr lang="en-US" sz="1200" dirty="0" smtClean="0"/>
                        <a:t>None</a:t>
                      </a:r>
                      <a:endParaRPr lang="en-US" sz="1200" dirty="0"/>
                    </a:p>
                  </a:txBody>
                  <a:tcPr/>
                </a:tc>
                <a:tc>
                  <a:txBody>
                    <a:bodyPr/>
                    <a:lstStyle/>
                    <a:p>
                      <a:pPr algn="l"/>
                      <a:r>
                        <a:rPr lang="en-US" sz="1200" dirty="0" smtClean="0"/>
                        <a:t>0%</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35%</a:t>
                      </a:r>
                      <a:endParaRPr lang="en-US" sz="1200" dirty="0"/>
                    </a:p>
                  </a:txBody>
                  <a:tcPr/>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p:txBody>
          <a:bodyPr/>
          <a:lstStyle/>
          <a:p>
            <a:r>
              <a:rPr lang="en-US" dirty="0" smtClean="0">
                <a:solidFill>
                  <a:schemeClr val="accent6"/>
                </a:solidFill>
              </a:rPr>
              <a:t>Non-Routine Analysis</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5 (29%) respondents </a:t>
            </a:r>
            <a:r>
              <a:rPr lang="en-US" sz="1800" dirty="0" smtClean="0">
                <a:solidFill>
                  <a:schemeClr val="tx1">
                    <a:lumMod val="65000"/>
                    <a:lumOff val="35000"/>
                  </a:schemeClr>
                </a:solidFill>
              </a:rPr>
              <a:t>each</a:t>
            </a:r>
            <a:r>
              <a:rPr lang="en-US" sz="1800" dirty="0" smtClean="0"/>
              <a:t> </a:t>
            </a:r>
            <a:r>
              <a:rPr lang="en-US" sz="1800" dirty="0"/>
              <a:t>reported considerable </a:t>
            </a:r>
            <a:r>
              <a:rPr lang="en-US" sz="1800" dirty="0" smtClean="0"/>
              <a:t>experience or </a:t>
            </a:r>
            <a:r>
              <a:rPr lang="en-US" sz="1800" dirty="0"/>
              <a:t>some experience analyzing syndromic surveillance data on a non-routine basis or in response to recent </a:t>
            </a:r>
            <a:r>
              <a:rPr lang="en-US" sz="1800" dirty="0" smtClean="0"/>
              <a:t>events. </a:t>
            </a:r>
            <a:endParaRPr lang="en-US" sz="1800" strike="sngStrike" dirty="0">
              <a:solidFill>
                <a:srgbClr val="C00000"/>
              </a:solidFill>
            </a:endParaRPr>
          </a:p>
          <a:p>
            <a:pPr lvl="1">
              <a:buFont typeface="Arial" panose="020B0604020202020204" pitchFamily="34" charset="0"/>
              <a:buChar char="•"/>
            </a:pPr>
            <a:r>
              <a:rPr lang="en-US" sz="1800" dirty="0" smtClean="0"/>
              <a:t>Median</a:t>
            </a:r>
            <a:r>
              <a:rPr lang="en-US" sz="1800" dirty="0"/>
              <a:t>: Some experience</a:t>
            </a:r>
          </a:p>
          <a:p>
            <a:pPr>
              <a:buFont typeface="Arial" panose="020B0604020202020204" pitchFamily="34" charset="0"/>
              <a:buChar char="•"/>
            </a:pPr>
            <a:endParaRPr lang="en-US" sz="1100" dirty="0"/>
          </a:p>
        </p:txBody>
      </p:sp>
      <p:sp>
        <p:nvSpPr>
          <p:cNvPr id="5" name="Rectangle 4"/>
          <p:cNvSpPr/>
          <p:nvPr/>
        </p:nvSpPr>
        <p:spPr>
          <a:xfrm>
            <a:off x="4572000" y="3352800"/>
            <a:ext cx="1371600" cy="26334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0"/>
          </p:nvPr>
        </p:nvSpPr>
        <p:spPr/>
        <p:txBody>
          <a:bodyPr/>
          <a:lstStyle/>
          <a:p>
            <a:fld id="{D0448E8D-58F3-42C2-B8BB-73611CAE802D}" type="slidenum">
              <a:rPr lang="en-US" smtClean="0"/>
              <a:t>10</a:t>
            </a:fld>
            <a:endParaRPr lang="en-US"/>
          </a:p>
        </p:txBody>
      </p:sp>
    </p:spTree>
    <p:extLst>
      <p:ext uri="{BB962C8B-B14F-4D97-AF65-F5344CB8AC3E}">
        <p14:creationId xmlns:p14="http://schemas.microsoft.com/office/powerpoint/2010/main" val="846417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3"/>
          <p:cNvGraphicFramePr>
            <a:graphicFrameLocks/>
          </p:cNvGraphicFramePr>
          <p:nvPr>
            <p:extLst>
              <p:ext uri="{D42A27DB-BD31-4B8C-83A1-F6EECF244321}">
                <p14:modId xmlns:p14="http://schemas.microsoft.com/office/powerpoint/2010/main" val="654514748"/>
              </p:ext>
            </p:extLst>
          </p:nvPr>
        </p:nvGraphicFramePr>
        <p:xfrm>
          <a:off x="457200" y="3352800"/>
          <a:ext cx="8229600" cy="2636520"/>
        </p:xfrm>
        <a:graphic>
          <a:graphicData uri="http://schemas.openxmlformats.org/drawingml/2006/table">
            <a:tbl>
              <a:tblPr firstRow="1" bandRow="1">
                <a:tableStyleId>{6E25E649-3F16-4E02-A733-19D2CDBF48F0}</a:tableStyleId>
              </a:tblPr>
              <a:tblGrid>
                <a:gridCol w="12954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370840">
                <a:tc>
                  <a:txBody>
                    <a:bodyPr/>
                    <a:lstStyle/>
                    <a:p>
                      <a:endParaRPr lang="en-US" dirty="0"/>
                    </a:p>
                  </a:txBody>
                  <a:tcPr/>
                </a:tc>
                <a:tc>
                  <a:txBody>
                    <a:bodyPr/>
                    <a:lstStyle/>
                    <a:p>
                      <a:pPr algn="l"/>
                      <a:r>
                        <a:rPr lang="en-US" sz="1100" dirty="0" smtClean="0">
                          <a:solidFill>
                            <a:schemeClr val="tx1">
                              <a:lumMod val="75000"/>
                              <a:lumOff val="25000"/>
                            </a:schemeClr>
                          </a:solidFill>
                        </a:rPr>
                        <a:t>Understanding of the purpose of syndromic surveillance</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Analyzing syndromic surveillance data on a routine basis (e.g. daily, weekly, monthly):</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Analyzing syndromic surveillance data on a non-routine basis or in response to recent events:</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Interpreting VDH-produced syndromic surveillance reports (PDF, website):</a:t>
                      </a:r>
                      <a:endParaRPr lang="en-US" sz="1100" dirty="0">
                        <a:solidFill>
                          <a:schemeClr val="tx1">
                            <a:lumMod val="75000"/>
                            <a:lumOff val="2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lumMod val="75000"/>
                              <a:lumOff val="25000"/>
                            </a:schemeClr>
                          </a:solidFill>
                          <a:effectLst/>
                        </a:rPr>
                        <a:t>Interpreting VDH-produced syndromic surveillance interactive Tableau dashboards:</a:t>
                      </a:r>
                      <a:endParaRPr lang="en-US" sz="1100" b="1" kern="1200" dirty="0" smtClean="0">
                        <a:solidFill>
                          <a:schemeClr val="tx1">
                            <a:lumMod val="75000"/>
                            <a:lumOff val="25000"/>
                          </a:schemeClr>
                        </a:solidFill>
                        <a:effectLst/>
                        <a:latin typeface="+mn-lt"/>
                        <a:ea typeface="+mn-ea"/>
                        <a:cs typeface="+mn-cs"/>
                      </a:endParaRPr>
                    </a:p>
                  </a:txBody>
                  <a:tcPr/>
                </a:tc>
                <a:extLst>
                  <a:ext uri="{0D108BD9-81ED-4DB2-BD59-A6C34878D82A}">
                    <a16:rowId xmlns:a16="http://schemas.microsoft.com/office/drawing/2014/main" xmlns="" val="10000"/>
                  </a:ext>
                </a:extLst>
              </a:tr>
              <a:tr h="182880">
                <a:tc>
                  <a:txBody>
                    <a:bodyPr/>
                    <a:lstStyle/>
                    <a:p>
                      <a:r>
                        <a:rPr lang="en-US" sz="1200" dirty="0" smtClean="0"/>
                        <a:t>Extensive</a:t>
                      </a:r>
                    </a:p>
                  </a:txBody>
                  <a:tcPr/>
                </a:tc>
                <a:tc>
                  <a:txBody>
                    <a:bodyPr/>
                    <a:lstStyle/>
                    <a:p>
                      <a:pPr algn="l"/>
                      <a:r>
                        <a:rPr lang="en-US" sz="1200" dirty="0" smtClean="0"/>
                        <a:t>29%</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6%</a:t>
                      </a:r>
                      <a:endParaRPr lang="en-US" sz="1200" dirty="0"/>
                    </a:p>
                  </a:txBody>
                  <a:tcPr/>
                </a:tc>
                <a:extLst>
                  <a:ext uri="{0D108BD9-81ED-4DB2-BD59-A6C34878D82A}">
                    <a16:rowId xmlns:a16="http://schemas.microsoft.com/office/drawing/2014/main" xmlns="" val="10001"/>
                  </a:ext>
                </a:extLst>
              </a:tr>
              <a:tr h="182880">
                <a:tc>
                  <a:txBody>
                    <a:bodyPr/>
                    <a:lstStyle/>
                    <a:p>
                      <a:r>
                        <a:rPr lang="en-US" sz="1200" dirty="0" smtClean="0"/>
                        <a:t>Considerable</a:t>
                      </a:r>
                      <a:endParaRPr lang="en-US" sz="1200" dirty="0"/>
                    </a:p>
                  </a:txBody>
                  <a:tcPr/>
                </a:tc>
                <a:tc>
                  <a:txBody>
                    <a:bodyPr/>
                    <a:lstStyle/>
                    <a:p>
                      <a:pPr algn="l"/>
                      <a:r>
                        <a:rPr lang="en-US" sz="1200" dirty="0" smtClean="0"/>
                        <a:t>41%</a:t>
                      </a:r>
                      <a:endParaRPr lang="en-US" sz="1200" dirty="0"/>
                    </a:p>
                  </a:txBody>
                  <a:tcPr>
                    <a:noFill/>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24%</a:t>
                      </a:r>
                      <a:endParaRPr lang="en-US" sz="1200" dirty="0"/>
                    </a:p>
                  </a:txBody>
                  <a:tcPr/>
                </a:tc>
                <a:extLst>
                  <a:ext uri="{0D108BD9-81ED-4DB2-BD59-A6C34878D82A}">
                    <a16:rowId xmlns:a16="http://schemas.microsoft.com/office/drawing/2014/main" xmlns="" val="10002"/>
                  </a:ext>
                </a:extLst>
              </a:tr>
              <a:tr h="182880">
                <a:tc>
                  <a:txBody>
                    <a:bodyPr/>
                    <a:lstStyle/>
                    <a:p>
                      <a:r>
                        <a:rPr lang="en-US" sz="1200" dirty="0" smtClean="0"/>
                        <a:t>Some</a:t>
                      </a:r>
                      <a:endParaRPr lang="en-US" sz="1200" dirty="0"/>
                    </a:p>
                  </a:txBody>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solidFill>
                      <a:schemeClr val="bg2">
                        <a:lumMod val="20000"/>
                        <a:lumOff val="80000"/>
                      </a:schemeClr>
                    </a:solidFill>
                  </a:tcPr>
                </a:tc>
                <a:tc>
                  <a:txBody>
                    <a:bodyPr/>
                    <a:lstStyle/>
                    <a:p>
                      <a:pPr algn="l"/>
                      <a:r>
                        <a:rPr lang="en-US" sz="1200" dirty="0" smtClean="0"/>
                        <a:t>29%</a:t>
                      </a:r>
                      <a:endParaRPr lang="en-US" sz="1200" dirty="0"/>
                    </a:p>
                  </a:txBody>
                  <a:tcPr>
                    <a:solidFill>
                      <a:schemeClr val="bg2">
                        <a:lumMod val="20000"/>
                        <a:lumOff val="80000"/>
                      </a:schemeClr>
                    </a:solidFill>
                  </a:tcPr>
                </a:tc>
                <a:tc>
                  <a:txBody>
                    <a:bodyPr/>
                    <a:lstStyle/>
                    <a:p>
                      <a:pPr algn="l"/>
                      <a:r>
                        <a:rPr lang="en-US" sz="1200" dirty="0" smtClean="0"/>
                        <a:t>18%</a:t>
                      </a:r>
                      <a:endParaRPr lang="en-US" sz="1200" dirty="0"/>
                    </a:p>
                  </a:txBody>
                  <a:tcPr>
                    <a:solidFill>
                      <a:schemeClr val="bg2">
                        <a:lumMod val="20000"/>
                        <a:lumOff val="80000"/>
                      </a:schemeClr>
                    </a:solidFill>
                  </a:tcPr>
                </a:tc>
                <a:tc>
                  <a:txBody>
                    <a:bodyPr/>
                    <a:lstStyle/>
                    <a:p>
                      <a:pPr algn="l"/>
                      <a:r>
                        <a:rPr lang="en-US" sz="1200" dirty="0" smtClean="0"/>
                        <a:t>29%</a:t>
                      </a:r>
                      <a:endParaRPr lang="en-US" sz="1200" dirty="0"/>
                    </a:p>
                  </a:txBody>
                  <a:tcPr>
                    <a:solidFill>
                      <a:schemeClr val="bg2">
                        <a:lumMod val="20000"/>
                        <a:lumOff val="80000"/>
                      </a:schemeClr>
                    </a:solidFill>
                  </a:tcPr>
                </a:tc>
                <a:extLst>
                  <a:ext uri="{0D108BD9-81ED-4DB2-BD59-A6C34878D82A}">
                    <a16:rowId xmlns:a16="http://schemas.microsoft.com/office/drawing/2014/main" xmlns="" val="10003"/>
                  </a:ext>
                </a:extLst>
              </a:tr>
              <a:tr h="182880">
                <a:tc>
                  <a:txBody>
                    <a:bodyPr/>
                    <a:lstStyle/>
                    <a:p>
                      <a:r>
                        <a:rPr lang="en-US" sz="1200" dirty="0" smtClean="0"/>
                        <a:t>Limited</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0%</a:t>
                      </a:r>
                      <a:endParaRPr lang="en-US" sz="1200" dirty="0"/>
                    </a:p>
                  </a:txBody>
                  <a:tcPr/>
                </a:tc>
                <a:tc>
                  <a:txBody>
                    <a:bodyPr/>
                    <a:lstStyle/>
                    <a:p>
                      <a:pPr algn="l"/>
                      <a:r>
                        <a:rPr lang="en-US" sz="1200" dirty="0" smtClean="0"/>
                        <a:t>6%</a:t>
                      </a:r>
                      <a:endParaRPr lang="en-US" sz="1200" dirty="0"/>
                    </a:p>
                  </a:txBody>
                  <a:tcPr/>
                </a:tc>
                <a:extLst>
                  <a:ext uri="{0D108BD9-81ED-4DB2-BD59-A6C34878D82A}">
                    <a16:rowId xmlns:a16="http://schemas.microsoft.com/office/drawing/2014/main" xmlns="" val="10004"/>
                  </a:ext>
                </a:extLst>
              </a:tr>
              <a:tr h="182880">
                <a:tc>
                  <a:txBody>
                    <a:bodyPr/>
                    <a:lstStyle/>
                    <a:p>
                      <a:r>
                        <a:rPr lang="en-US" sz="1200" dirty="0" smtClean="0"/>
                        <a:t>None</a:t>
                      </a:r>
                      <a:endParaRPr lang="en-US" sz="1200" dirty="0"/>
                    </a:p>
                  </a:txBody>
                  <a:tcPr/>
                </a:tc>
                <a:tc>
                  <a:txBody>
                    <a:bodyPr/>
                    <a:lstStyle/>
                    <a:p>
                      <a:pPr algn="l"/>
                      <a:r>
                        <a:rPr lang="en-US" sz="1200" dirty="0" smtClean="0"/>
                        <a:t>0%</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35%</a:t>
                      </a:r>
                      <a:endParaRPr lang="en-US" sz="1200" dirty="0"/>
                    </a:p>
                  </a:txBody>
                  <a:tcPr/>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p:txBody>
          <a:bodyPr/>
          <a:lstStyle/>
          <a:p>
            <a:r>
              <a:rPr lang="en-US" dirty="0" smtClean="0">
                <a:solidFill>
                  <a:schemeClr val="accent6"/>
                </a:solidFill>
              </a:rPr>
              <a:t>Interpreting Reports</a:t>
            </a:r>
            <a:endParaRPr lang="en-US" dirty="0">
              <a:solidFill>
                <a:schemeClr val="accent6"/>
              </a:solidFill>
            </a:endParaRP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800" dirty="0"/>
              <a:t>5 (29%) respondents </a:t>
            </a:r>
            <a:r>
              <a:rPr lang="en-US" sz="1800" dirty="0">
                <a:solidFill>
                  <a:schemeClr val="tx1">
                    <a:lumMod val="65000"/>
                    <a:lumOff val="35000"/>
                  </a:schemeClr>
                </a:solidFill>
              </a:rPr>
              <a:t>each</a:t>
            </a:r>
            <a:r>
              <a:rPr lang="en-US" sz="1800" dirty="0"/>
              <a:t> reported </a:t>
            </a:r>
            <a:r>
              <a:rPr lang="en-US" sz="1800" dirty="0" smtClean="0"/>
              <a:t>considerable experience or no experience </a:t>
            </a:r>
            <a:r>
              <a:rPr lang="en-US" sz="1800" dirty="0"/>
              <a:t>interpreting VDH-produced syndromic surveillance </a:t>
            </a:r>
            <a:r>
              <a:rPr lang="en-US" sz="1800" dirty="0" smtClean="0"/>
              <a:t>reports.</a:t>
            </a:r>
          </a:p>
          <a:p>
            <a:pPr marL="685800" lvl="1">
              <a:buFont typeface="Arial" panose="020B0604020202020204" pitchFamily="34" charset="0"/>
              <a:buChar char="•"/>
            </a:pPr>
            <a:r>
              <a:rPr lang="en-US" sz="1800" dirty="0" smtClean="0">
                <a:solidFill>
                  <a:schemeClr val="bg2"/>
                </a:solidFill>
              </a:rPr>
              <a:t>Tied </a:t>
            </a:r>
            <a:r>
              <a:rPr lang="en-US" sz="1800" dirty="0" smtClean="0">
                <a:solidFill>
                  <a:schemeClr val="bg2"/>
                </a:solidFill>
              </a:rPr>
              <a:t>for most common response</a:t>
            </a:r>
            <a:r>
              <a:rPr lang="en-US" sz="1800" dirty="0" smtClean="0"/>
              <a:t>, resulting in a median response between the two </a:t>
            </a:r>
            <a:r>
              <a:rPr lang="en-US" sz="1800" dirty="0" smtClean="0"/>
              <a:t>levels.</a:t>
            </a:r>
            <a:endParaRPr lang="en-US" sz="1800" dirty="0"/>
          </a:p>
          <a:p>
            <a:pPr marL="685800" lvl="1">
              <a:buFont typeface="Arial" panose="020B0604020202020204" pitchFamily="34" charset="0"/>
              <a:buChar char="•"/>
            </a:pPr>
            <a:r>
              <a:rPr lang="en-US" sz="1800" dirty="0" smtClean="0"/>
              <a:t>Median</a:t>
            </a:r>
            <a:r>
              <a:rPr lang="en-US" sz="1800" dirty="0"/>
              <a:t>: Some experience</a:t>
            </a:r>
          </a:p>
          <a:p>
            <a:pPr>
              <a:buFont typeface="Arial" panose="020B0604020202020204" pitchFamily="34" charset="0"/>
              <a:buChar char="•"/>
            </a:pPr>
            <a:endParaRPr lang="en-US" sz="900" dirty="0"/>
          </a:p>
        </p:txBody>
      </p:sp>
      <p:sp>
        <p:nvSpPr>
          <p:cNvPr id="5" name="Rectangle 4"/>
          <p:cNvSpPr/>
          <p:nvPr/>
        </p:nvSpPr>
        <p:spPr>
          <a:xfrm>
            <a:off x="5943600" y="3352800"/>
            <a:ext cx="1371600" cy="26334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0"/>
          </p:nvPr>
        </p:nvSpPr>
        <p:spPr/>
        <p:txBody>
          <a:bodyPr/>
          <a:lstStyle/>
          <a:p>
            <a:fld id="{D0448E8D-58F3-42C2-B8BB-73611CAE802D}" type="slidenum">
              <a:rPr lang="en-US" smtClean="0"/>
              <a:t>11</a:t>
            </a:fld>
            <a:endParaRPr lang="en-US"/>
          </a:p>
        </p:txBody>
      </p:sp>
    </p:spTree>
    <p:extLst>
      <p:ext uri="{BB962C8B-B14F-4D97-AF65-F5344CB8AC3E}">
        <p14:creationId xmlns:p14="http://schemas.microsoft.com/office/powerpoint/2010/main" val="1310532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3"/>
          <p:cNvGraphicFramePr>
            <a:graphicFrameLocks/>
          </p:cNvGraphicFramePr>
          <p:nvPr>
            <p:extLst>
              <p:ext uri="{D42A27DB-BD31-4B8C-83A1-F6EECF244321}">
                <p14:modId xmlns:p14="http://schemas.microsoft.com/office/powerpoint/2010/main" val="383378748"/>
              </p:ext>
            </p:extLst>
          </p:nvPr>
        </p:nvGraphicFramePr>
        <p:xfrm>
          <a:off x="457200" y="3352800"/>
          <a:ext cx="8229600" cy="2636520"/>
        </p:xfrm>
        <a:graphic>
          <a:graphicData uri="http://schemas.openxmlformats.org/drawingml/2006/table">
            <a:tbl>
              <a:tblPr firstRow="1" bandRow="1">
                <a:tableStyleId>{6E25E649-3F16-4E02-A733-19D2CDBF48F0}</a:tableStyleId>
              </a:tblPr>
              <a:tblGrid>
                <a:gridCol w="12954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370840">
                <a:tc>
                  <a:txBody>
                    <a:bodyPr/>
                    <a:lstStyle/>
                    <a:p>
                      <a:endParaRPr lang="en-US" dirty="0"/>
                    </a:p>
                  </a:txBody>
                  <a:tcPr/>
                </a:tc>
                <a:tc>
                  <a:txBody>
                    <a:bodyPr/>
                    <a:lstStyle/>
                    <a:p>
                      <a:pPr algn="l"/>
                      <a:r>
                        <a:rPr lang="en-US" sz="1100" dirty="0" smtClean="0">
                          <a:solidFill>
                            <a:schemeClr val="tx1">
                              <a:lumMod val="75000"/>
                              <a:lumOff val="25000"/>
                            </a:schemeClr>
                          </a:solidFill>
                        </a:rPr>
                        <a:t>Understanding of the purpose of syndromic surveillance</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Analyzing syndromic surveillance data on a routine basis (e.g. daily, weekly, monthly):</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Analyzing syndromic surveillance data on a non-routine basis or in response to recent events:</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Interpreting VDH-produced syndromic surveillance reports (PDF, website):</a:t>
                      </a:r>
                      <a:endParaRPr lang="en-US" sz="1100" dirty="0">
                        <a:solidFill>
                          <a:schemeClr val="tx1">
                            <a:lumMod val="75000"/>
                            <a:lumOff val="2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lumMod val="75000"/>
                              <a:lumOff val="25000"/>
                            </a:schemeClr>
                          </a:solidFill>
                          <a:effectLst/>
                        </a:rPr>
                        <a:t>Interpreting VDH-produced syndromic surveillance interactive Tableau dashboards:</a:t>
                      </a:r>
                      <a:endParaRPr lang="en-US" sz="1100" b="1" kern="1200" dirty="0" smtClean="0">
                        <a:solidFill>
                          <a:schemeClr val="tx1">
                            <a:lumMod val="75000"/>
                            <a:lumOff val="25000"/>
                          </a:schemeClr>
                        </a:solidFill>
                        <a:effectLst/>
                        <a:latin typeface="+mn-lt"/>
                        <a:ea typeface="+mn-ea"/>
                        <a:cs typeface="+mn-cs"/>
                      </a:endParaRPr>
                    </a:p>
                  </a:txBody>
                  <a:tcPr/>
                </a:tc>
                <a:extLst>
                  <a:ext uri="{0D108BD9-81ED-4DB2-BD59-A6C34878D82A}">
                    <a16:rowId xmlns:a16="http://schemas.microsoft.com/office/drawing/2014/main" xmlns="" val="10000"/>
                  </a:ext>
                </a:extLst>
              </a:tr>
              <a:tr h="182880">
                <a:tc>
                  <a:txBody>
                    <a:bodyPr/>
                    <a:lstStyle/>
                    <a:p>
                      <a:r>
                        <a:rPr lang="en-US" sz="1200" dirty="0" smtClean="0"/>
                        <a:t>Extensive</a:t>
                      </a:r>
                    </a:p>
                  </a:txBody>
                  <a:tcPr/>
                </a:tc>
                <a:tc>
                  <a:txBody>
                    <a:bodyPr/>
                    <a:lstStyle/>
                    <a:p>
                      <a:pPr algn="l"/>
                      <a:r>
                        <a:rPr lang="en-US" sz="1200" dirty="0" smtClean="0"/>
                        <a:t>29%</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6%</a:t>
                      </a:r>
                      <a:endParaRPr lang="en-US" sz="1200" dirty="0"/>
                    </a:p>
                  </a:txBody>
                  <a:tcPr/>
                </a:tc>
                <a:extLst>
                  <a:ext uri="{0D108BD9-81ED-4DB2-BD59-A6C34878D82A}">
                    <a16:rowId xmlns:a16="http://schemas.microsoft.com/office/drawing/2014/main" xmlns="" val="10001"/>
                  </a:ext>
                </a:extLst>
              </a:tr>
              <a:tr h="182880">
                <a:tc>
                  <a:txBody>
                    <a:bodyPr/>
                    <a:lstStyle/>
                    <a:p>
                      <a:r>
                        <a:rPr lang="en-US" sz="1200" dirty="0" smtClean="0"/>
                        <a:t>Considerable</a:t>
                      </a:r>
                      <a:endParaRPr lang="en-US" sz="1200" dirty="0"/>
                    </a:p>
                  </a:txBody>
                  <a:tcPr/>
                </a:tc>
                <a:tc>
                  <a:txBody>
                    <a:bodyPr/>
                    <a:lstStyle/>
                    <a:p>
                      <a:pPr algn="l"/>
                      <a:r>
                        <a:rPr lang="en-US" sz="1200" dirty="0" smtClean="0"/>
                        <a:t>41%</a:t>
                      </a:r>
                      <a:endParaRPr lang="en-US" sz="1200" dirty="0"/>
                    </a:p>
                  </a:txBody>
                  <a:tcPr>
                    <a:noFill/>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24%</a:t>
                      </a:r>
                      <a:endParaRPr lang="en-US" sz="1200" dirty="0"/>
                    </a:p>
                  </a:txBody>
                  <a:tcPr/>
                </a:tc>
                <a:extLst>
                  <a:ext uri="{0D108BD9-81ED-4DB2-BD59-A6C34878D82A}">
                    <a16:rowId xmlns:a16="http://schemas.microsoft.com/office/drawing/2014/main" xmlns="" val="10002"/>
                  </a:ext>
                </a:extLst>
              </a:tr>
              <a:tr h="182880">
                <a:tc>
                  <a:txBody>
                    <a:bodyPr/>
                    <a:lstStyle/>
                    <a:p>
                      <a:r>
                        <a:rPr lang="en-US" sz="1200" dirty="0" smtClean="0"/>
                        <a:t>Some</a:t>
                      </a:r>
                      <a:endParaRPr lang="en-US" sz="1200" dirty="0"/>
                    </a:p>
                  </a:txBody>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solidFill>
                      <a:schemeClr val="bg2">
                        <a:lumMod val="20000"/>
                        <a:lumOff val="80000"/>
                      </a:schemeClr>
                    </a:solidFill>
                  </a:tcPr>
                </a:tc>
                <a:tc>
                  <a:txBody>
                    <a:bodyPr/>
                    <a:lstStyle/>
                    <a:p>
                      <a:pPr algn="l"/>
                      <a:r>
                        <a:rPr lang="en-US" sz="1200" dirty="0" smtClean="0"/>
                        <a:t>29%</a:t>
                      </a:r>
                      <a:endParaRPr lang="en-US" sz="1200" dirty="0"/>
                    </a:p>
                  </a:txBody>
                  <a:tcPr>
                    <a:solidFill>
                      <a:schemeClr val="bg2">
                        <a:lumMod val="20000"/>
                        <a:lumOff val="80000"/>
                      </a:schemeClr>
                    </a:solidFill>
                  </a:tcPr>
                </a:tc>
                <a:tc>
                  <a:txBody>
                    <a:bodyPr/>
                    <a:lstStyle/>
                    <a:p>
                      <a:pPr algn="l"/>
                      <a:r>
                        <a:rPr lang="en-US" sz="1200" dirty="0" smtClean="0"/>
                        <a:t>18%</a:t>
                      </a:r>
                      <a:endParaRPr lang="en-US" sz="1200" dirty="0"/>
                    </a:p>
                  </a:txBody>
                  <a:tcPr>
                    <a:solidFill>
                      <a:schemeClr val="bg2">
                        <a:lumMod val="20000"/>
                        <a:lumOff val="80000"/>
                      </a:schemeClr>
                    </a:solidFill>
                  </a:tcPr>
                </a:tc>
                <a:tc>
                  <a:txBody>
                    <a:bodyPr/>
                    <a:lstStyle/>
                    <a:p>
                      <a:pPr algn="l"/>
                      <a:r>
                        <a:rPr lang="en-US" sz="1200" dirty="0" smtClean="0"/>
                        <a:t>29%</a:t>
                      </a:r>
                      <a:endParaRPr lang="en-US" sz="1200" dirty="0"/>
                    </a:p>
                  </a:txBody>
                  <a:tcPr>
                    <a:solidFill>
                      <a:schemeClr val="bg2">
                        <a:lumMod val="20000"/>
                        <a:lumOff val="80000"/>
                      </a:schemeClr>
                    </a:solidFill>
                  </a:tcPr>
                </a:tc>
                <a:extLst>
                  <a:ext uri="{0D108BD9-81ED-4DB2-BD59-A6C34878D82A}">
                    <a16:rowId xmlns:a16="http://schemas.microsoft.com/office/drawing/2014/main" xmlns="" val="10003"/>
                  </a:ext>
                </a:extLst>
              </a:tr>
              <a:tr h="182880">
                <a:tc>
                  <a:txBody>
                    <a:bodyPr/>
                    <a:lstStyle/>
                    <a:p>
                      <a:r>
                        <a:rPr lang="en-US" sz="1200" dirty="0" smtClean="0"/>
                        <a:t>Limited</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0%</a:t>
                      </a:r>
                      <a:endParaRPr lang="en-US" sz="1200" dirty="0"/>
                    </a:p>
                  </a:txBody>
                  <a:tcPr/>
                </a:tc>
                <a:tc>
                  <a:txBody>
                    <a:bodyPr/>
                    <a:lstStyle/>
                    <a:p>
                      <a:pPr algn="l"/>
                      <a:r>
                        <a:rPr lang="en-US" sz="1200" dirty="0" smtClean="0"/>
                        <a:t>6%</a:t>
                      </a:r>
                      <a:endParaRPr lang="en-US" sz="1200" dirty="0"/>
                    </a:p>
                  </a:txBody>
                  <a:tcPr/>
                </a:tc>
                <a:extLst>
                  <a:ext uri="{0D108BD9-81ED-4DB2-BD59-A6C34878D82A}">
                    <a16:rowId xmlns:a16="http://schemas.microsoft.com/office/drawing/2014/main" xmlns="" val="10004"/>
                  </a:ext>
                </a:extLst>
              </a:tr>
              <a:tr h="182880">
                <a:tc>
                  <a:txBody>
                    <a:bodyPr/>
                    <a:lstStyle/>
                    <a:p>
                      <a:r>
                        <a:rPr lang="en-US" sz="1200" dirty="0" smtClean="0"/>
                        <a:t>None</a:t>
                      </a:r>
                      <a:endParaRPr lang="en-US" sz="1200" dirty="0"/>
                    </a:p>
                  </a:txBody>
                  <a:tcPr/>
                </a:tc>
                <a:tc>
                  <a:txBody>
                    <a:bodyPr/>
                    <a:lstStyle/>
                    <a:p>
                      <a:pPr algn="l"/>
                      <a:r>
                        <a:rPr lang="en-US" sz="1200" dirty="0" smtClean="0"/>
                        <a:t>0%</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35%</a:t>
                      </a:r>
                      <a:endParaRPr lang="en-US" sz="1200" dirty="0"/>
                    </a:p>
                  </a:txBody>
                  <a:tcPr/>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p:txBody>
          <a:bodyPr/>
          <a:lstStyle/>
          <a:p>
            <a:r>
              <a:rPr lang="en-US" dirty="0" smtClean="0">
                <a:solidFill>
                  <a:schemeClr val="accent6"/>
                </a:solidFill>
              </a:rPr>
              <a:t>Interpreting Tableau</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6</a:t>
            </a:r>
            <a:r>
              <a:rPr lang="en-US" sz="1800" dirty="0" smtClean="0"/>
              <a:t> (35%) </a:t>
            </a:r>
            <a:r>
              <a:rPr lang="en-US" sz="1800" dirty="0"/>
              <a:t>respondents reported </a:t>
            </a:r>
            <a:r>
              <a:rPr lang="en-US" sz="1800" dirty="0" smtClean="0"/>
              <a:t>no experience </a:t>
            </a:r>
            <a:r>
              <a:rPr lang="en-US" sz="1800" dirty="0"/>
              <a:t>interpreting VDH-produced syndromic surveillance interactive Tableau </a:t>
            </a:r>
            <a:r>
              <a:rPr lang="en-US" sz="1800" dirty="0" smtClean="0"/>
              <a:t>dashboards. </a:t>
            </a:r>
            <a:endParaRPr lang="en-US" sz="1800" strike="sngStrike" dirty="0">
              <a:solidFill>
                <a:srgbClr val="C00000"/>
              </a:solidFill>
            </a:endParaRPr>
          </a:p>
          <a:p>
            <a:pPr lvl="1">
              <a:buFont typeface="Arial" panose="020B0604020202020204" pitchFamily="34" charset="0"/>
              <a:buChar char="•"/>
            </a:pPr>
            <a:r>
              <a:rPr lang="en-US" sz="1800" dirty="0" smtClean="0"/>
              <a:t>Median</a:t>
            </a:r>
            <a:r>
              <a:rPr lang="en-US" sz="1800" dirty="0"/>
              <a:t>: Some experience</a:t>
            </a:r>
          </a:p>
          <a:p>
            <a:pPr>
              <a:buFont typeface="Arial" panose="020B0604020202020204" pitchFamily="34" charset="0"/>
              <a:buChar char="•"/>
            </a:pPr>
            <a:endParaRPr lang="en-US" sz="1000" dirty="0"/>
          </a:p>
        </p:txBody>
      </p:sp>
      <p:sp>
        <p:nvSpPr>
          <p:cNvPr id="5" name="Rectangle 4"/>
          <p:cNvSpPr/>
          <p:nvPr/>
        </p:nvSpPr>
        <p:spPr>
          <a:xfrm>
            <a:off x="7315200" y="3352800"/>
            <a:ext cx="1371600" cy="26334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0"/>
          </p:nvPr>
        </p:nvSpPr>
        <p:spPr/>
        <p:txBody>
          <a:bodyPr/>
          <a:lstStyle/>
          <a:p>
            <a:fld id="{D0448E8D-58F3-42C2-B8BB-73611CAE802D}" type="slidenum">
              <a:rPr lang="en-US" smtClean="0"/>
              <a:t>12</a:t>
            </a:fld>
            <a:endParaRPr lang="en-US"/>
          </a:p>
        </p:txBody>
      </p:sp>
    </p:spTree>
    <p:extLst>
      <p:ext uri="{BB962C8B-B14F-4D97-AF65-F5344CB8AC3E}">
        <p14:creationId xmlns:p14="http://schemas.microsoft.com/office/powerpoint/2010/main" val="3168029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Using ESSENCE</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smtClean="0"/>
              <a:t>6 </a:t>
            </a:r>
            <a:r>
              <a:rPr lang="en-US" sz="1800" dirty="0"/>
              <a:t>(35%) respondents reported </a:t>
            </a:r>
            <a:r>
              <a:rPr lang="en-US" sz="1800" dirty="0" smtClean="0"/>
              <a:t>considerable experience using syndromic surveillance tool ESSENCE for data analysis. </a:t>
            </a:r>
            <a:endParaRPr lang="en-US" sz="1800" strike="sngStrike" dirty="0" smtClean="0">
              <a:solidFill>
                <a:srgbClr val="C00000"/>
              </a:solidFill>
            </a:endParaRPr>
          </a:p>
          <a:p>
            <a:pPr lvl="1">
              <a:buFont typeface="Arial" panose="020B0604020202020204" pitchFamily="34" charset="0"/>
              <a:buChar char="•"/>
            </a:pPr>
            <a:r>
              <a:rPr lang="en-US" sz="1800" dirty="0" smtClean="0"/>
              <a:t>5 (29%) have no experience</a:t>
            </a:r>
          </a:p>
          <a:p>
            <a:pPr lvl="1">
              <a:buFont typeface="Arial" panose="020B0604020202020204" pitchFamily="34" charset="0"/>
              <a:buChar char="•"/>
            </a:pPr>
            <a:r>
              <a:rPr lang="en-US" sz="1800" dirty="0" smtClean="0"/>
              <a:t>Median: Some experience</a:t>
            </a:r>
          </a:p>
        </p:txBody>
      </p:sp>
      <p:graphicFrame>
        <p:nvGraphicFramePr>
          <p:cNvPr id="4" name="Content Placeholder 5"/>
          <p:cNvGraphicFramePr>
            <a:graphicFrameLocks/>
          </p:cNvGraphicFramePr>
          <p:nvPr>
            <p:extLst>
              <p:ext uri="{D42A27DB-BD31-4B8C-83A1-F6EECF244321}">
                <p14:modId xmlns:p14="http://schemas.microsoft.com/office/powerpoint/2010/main" val="642887871"/>
              </p:ext>
            </p:extLst>
          </p:nvPr>
        </p:nvGraphicFramePr>
        <p:xfrm>
          <a:off x="457200" y="3505200"/>
          <a:ext cx="8229600" cy="2301240"/>
        </p:xfrm>
        <a:graphic>
          <a:graphicData uri="http://schemas.openxmlformats.org/drawingml/2006/table">
            <a:tbl>
              <a:tblPr firstRow="1" bandRow="1">
                <a:tableStyleId>{6E25E649-3F16-4E02-A733-19D2CDBF48F0}</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a:txBody>
                    <a:bodyPr/>
                    <a:lstStyle/>
                    <a:p>
                      <a:endParaRPr lang="en-US" dirty="0"/>
                    </a:p>
                  </a:txBody>
                  <a:tcPr/>
                </a:tc>
                <a:tc>
                  <a:txBody>
                    <a:bodyPr/>
                    <a:lstStyle/>
                    <a:p>
                      <a:pPr lvl="0" algn="l"/>
                      <a:r>
                        <a:rPr lang="en-US" sz="1100" kern="1200" dirty="0" smtClean="0">
                          <a:solidFill>
                            <a:schemeClr val="tx1">
                              <a:lumMod val="75000"/>
                              <a:lumOff val="25000"/>
                            </a:schemeClr>
                          </a:solidFill>
                          <a:effectLst/>
                        </a:rPr>
                        <a:t>Using the syndromic surveillance tool ESSENCE for data analysis:</a:t>
                      </a:r>
                      <a:endParaRPr lang="en-US" sz="1100" b="1" kern="1200" dirty="0">
                        <a:solidFill>
                          <a:schemeClr val="tx1">
                            <a:lumMod val="75000"/>
                            <a:lumOff val="25000"/>
                          </a:schemeClr>
                        </a:solidFill>
                        <a:effectLst/>
                        <a:latin typeface="+mn-lt"/>
                        <a:ea typeface="+mn-ea"/>
                        <a:cs typeface="+mn-cs"/>
                      </a:endParaRPr>
                    </a:p>
                  </a:txBody>
                  <a:tcPr/>
                </a:tc>
                <a:tc>
                  <a:txBody>
                    <a:bodyPr/>
                    <a:lstStyle/>
                    <a:p>
                      <a:pPr lvl="0" algn="l"/>
                      <a:r>
                        <a:rPr lang="en-US" sz="1100" kern="1200" dirty="0" smtClean="0">
                          <a:solidFill>
                            <a:schemeClr val="tx1">
                              <a:lumMod val="75000"/>
                              <a:lumOff val="25000"/>
                            </a:schemeClr>
                          </a:solidFill>
                          <a:effectLst/>
                        </a:rPr>
                        <a:t>Comparing or integrating syndromic surveillance data with other data sources:</a:t>
                      </a:r>
                      <a:endParaRPr lang="en-US" sz="1100" b="1" kern="1200" dirty="0">
                        <a:solidFill>
                          <a:schemeClr val="tx1">
                            <a:lumMod val="75000"/>
                            <a:lumOff val="25000"/>
                          </a:schemeClr>
                        </a:solidFill>
                        <a:effectLst/>
                        <a:latin typeface="+mn-lt"/>
                        <a:ea typeface="+mn-ea"/>
                        <a:cs typeface="+mn-cs"/>
                      </a:endParaRPr>
                    </a:p>
                  </a:txBody>
                  <a:tcPr/>
                </a:tc>
                <a:tc>
                  <a:txBody>
                    <a:bodyPr/>
                    <a:lstStyle/>
                    <a:p>
                      <a:pPr lvl="0" algn="l"/>
                      <a:r>
                        <a:rPr lang="en-US" sz="1100" kern="1200" dirty="0" smtClean="0">
                          <a:solidFill>
                            <a:schemeClr val="tx1">
                              <a:lumMod val="75000"/>
                              <a:lumOff val="25000"/>
                            </a:schemeClr>
                          </a:solidFill>
                          <a:effectLst/>
                        </a:rPr>
                        <a:t>Communicating or sharing syndromic surveillance information within your organization:</a:t>
                      </a:r>
                      <a:endParaRPr lang="en-US" sz="1100" b="1" kern="1200" dirty="0">
                        <a:solidFill>
                          <a:schemeClr val="tx1">
                            <a:lumMod val="75000"/>
                            <a:lumOff val="25000"/>
                          </a:schemeClr>
                        </a:solidFill>
                        <a:effectLst/>
                        <a:latin typeface="+mn-lt"/>
                        <a:ea typeface="+mn-ea"/>
                        <a:cs typeface="+mn-cs"/>
                      </a:endParaRPr>
                    </a:p>
                  </a:txBody>
                  <a:tcPr/>
                </a:tc>
                <a:tc>
                  <a:txBody>
                    <a:bodyPr/>
                    <a:lstStyle/>
                    <a:p>
                      <a:pPr lvl="0" algn="l"/>
                      <a:r>
                        <a:rPr lang="en-US" sz="1100" kern="1200" dirty="0" smtClean="0">
                          <a:solidFill>
                            <a:schemeClr val="tx1">
                              <a:lumMod val="75000"/>
                              <a:lumOff val="25000"/>
                            </a:schemeClr>
                          </a:solidFill>
                          <a:effectLst/>
                        </a:rPr>
                        <a:t>Communicating or sharing syndromic surveillance information with your outside partners:</a:t>
                      </a:r>
                      <a:endParaRPr lang="en-US" sz="1100" b="1" kern="1200" dirty="0">
                        <a:solidFill>
                          <a:schemeClr val="tx1">
                            <a:lumMod val="75000"/>
                            <a:lumOff val="25000"/>
                          </a:schemeClr>
                        </a:solidFill>
                        <a:effectLst/>
                        <a:latin typeface="+mn-lt"/>
                        <a:ea typeface="+mn-ea"/>
                        <a:cs typeface="+mn-cs"/>
                      </a:endParaRPr>
                    </a:p>
                  </a:txBody>
                  <a:tcPr/>
                </a:tc>
                <a:extLst>
                  <a:ext uri="{0D108BD9-81ED-4DB2-BD59-A6C34878D82A}">
                    <a16:rowId xmlns:a16="http://schemas.microsoft.com/office/drawing/2014/main" xmlns="" val="10000"/>
                  </a:ext>
                </a:extLst>
              </a:tr>
              <a:tr h="274320">
                <a:tc>
                  <a:txBody>
                    <a:bodyPr/>
                    <a:lstStyle/>
                    <a:p>
                      <a:r>
                        <a:rPr lang="en-US" sz="1200" dirty="0" smtClean="0"/>
                        <a:t>Extensive</a:t>
                      </a:r>
                    </a:p>
                  </a:txBody>
                  <a:tcPr/>
                </a:tc>
                <a:tc>
                  <a:txBody>
                    <a:bodyPr/>
                    <a:lstStyle/>
                    <a:p>
                      <a:pPr algn="l"/>
                      <a:r>
                        <a:rPr lang="en-US" sz="1200" dirty="0" smtClean="0"/>
                        <a:t>6%</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12%</a:t>
                      </a:r>
                      <a:endParaRPr lang="en-US" sz="1200" dirty="0"/>
                    </a:p>
                  </a:txBody>
                  <a:tcPr/>
                </a:tc>
                <a:extLst>
                  <a:ext uri="{0D108BD9-81ED-4DB2-BD59-A6C34878D82A}">
                    <a16:rowId xmlns:a16="http://schemas.microsoft.com/office/drawing/2014/main" xmlns="" val="10001"/>
                  </a:ext>
                </a:extLst>
              </a:tr>
              <a:tr h="274320">
                <a:tc>
                  <a:txBody>
                    <a:bodyPr/>
                    <a:lstStyle/>
                    <a:p>
                      <a:r>
                        <a:rPr lang="en-US" sz="1200" dirty="0" smtClean="0"/>
                        <a:t>Considerable</a:t>
                      </a:r>
                      <a:endParaRPr lang="en-US" sz="1200" dirty="0"/>
                    </a:p>
                  </a:txBody>
                  <a:tcPr/>
                </a:tc>
                <a:tc>
                  <a:txBody>
                    <a:bodyPr/>
                    <a:lstStyle/>
                    <a:p>
                      <a:pPr algn="l"/>
                      <a:r>
                        <a:rPr lang="en-US" sz="1200" dirty="0" smtClean="0"/>
                        <a:t>35%</a:t>
                      </a:r>
                    </a:p>
                  </a:txBody>
                  <a:tcPr/>
                </a:tc>
                <a:tc>
                  <a:txBody>
                    <a:bodyPr/>
                    <a:lstStyle/>
                    <a:p>
                      <a:pPr algn="l"/>
                      <a:r>
                        <a:rPr lang="en-US" sz="1200" dirty="0" smtClean="0"/>
                        <a:t>35%</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18%</a:t>
                      </a:r>
                      <a:endParaRPr lang="en-US" sz="1200" dirty="0"/>
                    </a:p>
                  </a:txBody>
                  <a:tcPr/>
                </a:tc>
                <a:extLst>
                  <a:ext uri="{0D108BD9-81ED-4DB2-BD59-A6C34878D82A}">
                    <a16:rowId xmlns:a16="http://schemas.microsoft.com/office/drawing/2014/main" xmlns="" val="10002"/>
                  </a:ext>
                </a:extLst>
              </a:tr>
              <a:tr h="274320">
                <a:tc>
                  <a:txBody>
                    <a:bodyPr/>
                    <a:lstStyle/>
                    <a:p>
                      <a:r>
                        <a:rPr lang="en-US" sz="1200" dirty="0" smtClean="0"/>
                        <a:t>Some</a:t>
                      </a:r>
                      <a:endParaRPr lang="en-US" sz="1200" dirty="0"/>
                    </a:p>
                  </a:txBody>
                  <a:tcPr/>
                </a:tc>
                <a:tc>
                  <a:txBody>
                    <a:bodyPr/>
                    <a:lstStyle/>
                    <a:p>
                      <a:pPr algn="l"/>
                      <a:r>
                        <a:rPr lang="en-US" sz="1200" dirty="0" smtClean="0"/>
                        <a:t>18%</a:t>
                      </a:r>
                      <a:endParaRPr lang="en-US" sz="1200" dirty="0"/>
                    </a:p>
                  </a:txBody>
                  <a:tcPr>
                    <a:solidFill>
                      <a:schemeClr val="bg2">
                        <a:lumMod val="20000"/>
                        <a:lumOff val="80000"/>
                      </a:schemeClr>
                    </a:solidFill>
                  </a:tcPr>
                </a:tc>
                <a:tc>
                  <a:txBody>
                    <a:bodyPr/>
                    <a:lstStyle/>
                    <a:p>
                      <a:pPr algn="l"/>
                      <a:r>
                        <a:rPr lang="en-US" sz="1200" dirty="0" smtClean="0"/>
                        <a:t>35%</a:t>
                      </a:r>
                      <a:endParaRPr lang="en-US" sz="1200" dirty="0"/>
                    </a:p>
                  </a:txBody>
                  <a:tcPr>
                    <a:solidFill>
                      <a:schemeClr val="bg2">
                        <a:lumMod val="20000"/>
                        <a:lumOff val="80000"/>
                      </a:schemeClr>
                    </a:solidFill>
                  </a:tcPr>
                </a:tc>
                <a:tc>
                  <a:txBody>
                    <a:bodyPr/>
                    <a:lstStyle/>
                    <a:p>
                      <a:pPr algn="l"/>
                      <a:r>
                        <a:rPr lang="en-US" sz="1200" dirty="0" smtClean="0"/>
                        <a:t>41%</a:t>
                      </a:r>
                      <a:endParaRPr lang="en-US" sz="1200" dirty="0"/>
                    </a:p>
                  </a:txBody>
                  <a:tcPr>
                    <a:solidFill>
                      <a:schemeClr val="bg2">
                        <a:lumMod val="20000"/>
                        <a:lumOff val="80000"/>
                      </a:schemeClr>
                    </a:solidFill>
                  </a:tcPr>
                </a:tc>
                <a:tc>
                  <a:txBody>
                    <a:bodyPr/>
                    <a:lstStyle/>
                    <a:p>
                      <a:pPr algn="l"/>
                      <a:r>
                        <a:rPr lang="en-US" sz="1200" dirty="0" smtClean="0"/>
                        <a:t>35%</a:t>
                      </a:r>
                      <a:endParaRPr lang="en-US" sz="1200" dirty="0"/>
                    </a:p>
                  </a:txBody>
                  <a:tcPr>
                    <a:solidFill>
                      <a:schemeClr val="bg2">
                        <a:lumMod val="20000"/>
                        <a:lumOff val="80000"/>
                      </a:schemeClr>
                    </a:solidFill>
                  </a:tcPr>
                </a:tc>
                <a:extLst>
                  <a:ext uri="{0D108BD9-81ED-4DB2-BD59-A6C34878D82A}">
                    <a16:rowId xmlns:a16="http://schemas.microsoft.com/office/drawing/2014/main" xmlns="" val="10003"/>
                  </a:ext>
                </a:extLst>
              </a:tr>
              <a:tr h="274320">
                <a:tc>
                  <a:txBody>
                    <a:bodyPr/>
                    <a:lstStyle/>
                    <a:p>
                      <a:r>
                        <a:rPr lang="en-US" sz="1200" dirty="0" smtClean="0"/>
                        <a:t>Limited</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18%</a:t>
                      </a:r>
                      <a:endParaRPr lang="en-US" sz="1200" dirty="0"/>
                    </a:p>
                  </a:txBody>
                  <a:tcPr/>
                </a:tc>
                <a:extLst>
                  <a:ext uri="{0D108BD9-81ED-4DB2-BD59-A6C34878D82A}">
                    <a16:rowId xmlns:a16="http://schemas.microsoft.com/office/drawing/2014/main" xmlns="" val="10004"/>
                  </a:ext>
                </a:extLst>
              </a:tr>
              <a:tr h="274320">
                <a:tc>
                  <a:txBody>
                    <a:bodyPr/>
                    <a:lstStyle/>
                    <a:p>
                      <a:r>
                        <a:rPr lang="en-US" sz="1200" dirty="0" smtClean="0"/>
                        <a:t>None</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18%</a:t>
                      </a:r>
                      <a:endParaRPr lang="en-US" sz="1200" dirty="0"/>
                    </a:p>
                  </a:txBody>
                  <a:tcPr/>
                </a:tc>
                <a:extLst>
                  <a:ext uri="{0D108BD9-81ED-4DB2-BD59-A6C34878D82A}">
                    <a16:rowId xmlns:a16="http://schemas.microsoft.com/office/drawing/2014/main" xmlns="" val="10005"/>
                  </a:ext>
                </a:extLst>
              </a:tr>
            </a:tbl>
          </a:graphicData>
        </a:graphic>
      </p:graphicFrame>
      <p:sp>
        <p:nvSpPr>
          <p:cNvPr id="5" name="Rectangle 4"/>
          <p:cNvSpPr/>
          <p:nvPr/>
        </p:nvSpPr>
        <p:spPr>
          <a:xfrm>
            <a:off x="2112264" y="3505200"/>
            <a:ext cx="1621536" cy="23042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0"/>
          </p:nvPr>
        </p:nvSpPr>
        <p:spPr/>
        <p:txBody>
          <a:bodyPr/>
          <a:lstStyle/>
          <a:p>
            <a:fld id="{D0448E8D-58F3-42C2-B8BB-73611CAE802D}" type="slidenum">
              <a:rPr lang="en-US" smtClean="0"/>
              <a:t>13</a:t>
            </a:fld>
            <a:endParaRPr lang="en-US"/>
          </a:p>
        </p:txBody>
      </p:sp>
    </p:spTree>
    <p:extLst>
      <p:ext uri="{BB962C8B-B14F-4D97-AF65-F5344CB8AC3E}">
        <p14:creationId xmlns:p14="http://schemas.microsoft.com/office/powerpoint/2010/main" val="540607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Data Source Integration</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smtClean="0"/>
              <a:t>6 </a:t>
            </a:r>
            <a:r>
              <a:rPr lang="en-US" sz="1800" dirty="0"/>
              <a:t>(35%) respondents each </a:t>
            </a:r>
            <a:r>
              <a:rPr lang="en-US" sz="1800" dirty="0" smtClean="0"/>
              <a:t>reported considerable experience or some experience comparing or integrating syndromic surveillance data with other data sources. </a:t>
            </a:r>
            <a:endParaRPr lang="en-US" sz="1800" strike="sngStrike" dirty="0" smtClean="0">
              <a:solidFill>
                <a:srgbClr val="C00000"/>
              </a:solidFill>
            </a:endParaRPr>
          </a:p>
          <a:p>
            <a:pPr lvl="1">
              <a:buFont typeface="Arial" panose="020B0604020202020204" pitchFamily="34" charset="0"/>
              <a:buChar char="•"/>
            </a:pPr>
            <a:r>
              <a:rPr lang="en-US" sz="1800" dirty="0" smtClean="0"/>
              <a:t>Median: Some experience</a:t>
            </a:r>
            <a:endParaRPr lang="en-US" sz="1800" dirty="0"/>
          </a:p>
        </p:txBody>
      </p:sp>
      <p:graphicFrame>
        <p:nvGraphicFramePr>
          <p:cNvPr id="4" name="Content Placeholder 5"/>
          <p:cNvGraphicFramePr>
            <a:graphicFrameLocks/>
          </p:cNvGraphicFramePr>
          <p:nvPr>
            <p:extLst>
              <p:ext uri="{D42A27DB-BD31-4B8C-83A1-F6EECF244321}">
                <p14:modId xmlns:p14="http://schemas.microsoft.com/office/powerpoint/2010/main" val="1436952727"/>
              </p:ext>
            </p:extLst>
          </p:nvPr>
        </p:nvGraphicFramePr>
        <p:xfrm>
          <a:off x="457200" y="3505200"/>
          <a:ext cx="8229600" cy="2301240"/>
        </p:xfrm>
        <a:graphic>
          <a:graphicData uri="http://schemas.openxmlformats.org/drawingml/2006/table">
            <a:tbl>
              <a:tblPr firstRow="1" bandRow="1">
                <a:tableStyleId>{6E25E649-3F16-4E02-A733-19D2CDBF48F0}</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a:txBody>
                    <a:bodyPr/>
                    <a:lstStyle/>
                    <a:p>
                      <a:endParaRPr lang="en-US" dirty="0"/>
                    </a:p>
                  </a:txBody>
                  <a:tcPr/>
                </a:tc>
                <a:tc>
                  <a:txBody>
                    <a:bodyPr/>
                    <a:lstStyle/>
                    <a:p>
                      <a:pPr lvl="0" algn="l"/>
                      <a:r>
                        <a:rPr lang="en-US" sz="1100" kern="1200" dirty="0" smtClean="0">
                          <a:solidFill>
                            <a:schemeClr val="tx1">
                              <a:lumMod val="75000"/>
                              <a:lumOff val="25000"/>
                            </a:schemeClr>
                          </a:solidFill>
                          <a:effectLst/>
                        </a:rPr>
                        <a:t>Using the syndromic surveillance tool ESSENCE for data analysis:</a:t>
                      </a:r>
                      <a:endParaRPr lang="en-US" sz="1100" b="1" kern="1200" dirty="0">
                        <a:solidFill>
                          <a:schemeClr val="tx1">
                            <a:lumMod val="75000"/>
                            <a:lumOff val="25000"/>
                          </a:schemeClr>
                        </a:solidFill>
                        <a:effectLst/>
                        <a:latin typeface="+mn-lt"/>
                        <a:ea typeface="+mn-ea"/>
                        <a:cs typeface="+mn-cs"/>
                      </a:endParaRPr>
                    </a:p>
                  </a:txBody>
                  <a:tcPr/>
                </a:tc>
                <a:tc>
                  <a:txBody>
                    <a:bodyPr/>
                    <a:lstStyle/>
                    <a:p>
                      <a:pPr lvl="0" algn="l"/>
                      <a:r>
                        <a:rPr lang="en-US" sz="1100" kern="1200" dirty="0" smtClean="0">
                          <a:solidFill>
                            <a:schemeClr val="tx1">
                              <a:lumMod val="75000"/>
                              <a:lumOff val="25000"/>
                            </a:schemeClr>
                          </a:solidFill>
                          <a:effectLst/>
                        </a:rPr>
                        <a:t>Comparing or integrating syndromic surveillance data with other data sources:</a:t>
                      </a:r>
                      <a:endParaRPr lang="en-US" sz="1100" b="1" kern="1200" dirty="0">
                        <a:solidFill>
                          <a:schemeClr val="tx1">
                            <a:lumMod val="75000"/>
                            <a:lumOff val="25000"/>
                          </a:schemeClr>
                        </a:solidFill>
                        <a:effectLst/>
                        <a:latin typeface="+mn-lt"/>
                        <a:ea typeface="+mn-ea"/>
                        <a:cs typeface="+mn-cs"/>
                      </a:endParaRPr>
                    </a:p>
                  </a:txBody>
                  <a:tcPr/>
                </a:tc>
                <a:tc>
                  <a:txBody>
                    <a:bodyPr/>
                    <a:lstStyle/>
                    <a:p>
                      <a:pPr lvl="0" algn="l"/>
                      <a:r>
                        <a:rPr lang="en-US" sz="1100" kern="1200" dirty="0" smtClean="0">
                          <a:solidFill>
                            <a:schemeClr val="tx1">
                              <a:lumMod val="75000"/>
                              <a:lumOff val="25000"/>
                            </a:schemeClr>
                          </a:solidFill>
                          <a:effectLst/>
                        </a:rPr>
                        <a:t>Communicating or sharing syndromic surveillance information within your organization:</a:t>
                      </a:r>
                      <a:endParaRPr lang="en-US" sz="1100" b="1" kern="1200" dirty="0">
                        <a:solidFill>
                          <a:schemeClr val="tx1">
                            <a:lumMod val="75000"/>
                            <a:lumOff val="25000"/>
                          </a:schemeClr>
                        </a:solidFill>
                        <a:effectLst/>
                        <a:latin typeface="+mn-lt"/>
                        <a:ea typeface="+mn-ea"/>
                        <a:cs typeface="+mn-cs"/>
                      </a:endParaRPr>
                    </a:p>
                  </a:txBody>
                  <a:tcPr/>
                </a:tc>
                <a:tc>
                  <a:txBody>
                    <a:bodyPr/>
                    <a:lstStyle/>
                    <a:p>
                      <a:pPr lvl="0" algn="l"/>
                      <a:r>
                        <a:rPr lang="en-US" sz="1100" kern="1200" dirty="0" smtClean="0">
                          <a:solidFill>
                            <a:schemeClr val="tx1">
                              <a:lumMod val="75000"/>
                              <a:lumOff val="25000"/>
                            </a:schemeClr>
                          </a:solidFill>
                          <a:effectLst/>
                        </a:rPr>
                        <a:t>Communicating or sharing syndromic surveillance information with your outside partners:</a:t>
                      </a:r>
                      <a:endParaRPr lang="en-US" sz="1100" b="1" kern="1200" dirty="0">
                        <a:solidFill>
                          <a:schemeClr val="tx1">
                            <a:lumMod val="75000"/>
                            <a:lumOff val="25000"/>
                          </a:schemeClr>
                        </a:solidFill>
                        <a:effectLst/>
                        <a:latin typeface="+mn-lt"/>
                        <a:ea typeface="+mn-ea"/>
                        <a:cs typeface="+mn-cs"/>
                      </a:endParaRPr>
                    </a:p>
                  </a:txBody>
                  <a:tcPr/>
                </a:tc>
                <a:extLst>
                  <a:ext uri="{0D108BD9-81ED-4DB2-BD59-A6C34878D82A}">
                    <a16:rowId xmlns:a16="http://schemas.microsoft.com/office/drawing/2014/main" xmlns="" val="10000"/>
                  </a:ext>
                </a:extLst>
              </a:tr>
              <a:tr h="274320">
                <a:tc>
                  <a:txBody>
                    <a:bodyPr/>
                    <a:lstStyle/>
                    <a:p>
                      <a:r>
                        <a:rPr lang="en-US" sz="1200" dirty="0" smtClean="0"/>
                        <a:t>Extensive</a:t>
                      </a:r>
                    </a:p>
                  </a:txBody>
                  <a:tcPr/>
                </a:tc>
                <a:tc>
                  <a:txBody>
                    <a:bodyPr/>
                    <a:lstStyle/>
                    <a:p>
                      <a:pPr algn="l"/>
                      <a:r>
                        <a:rPr lang="en-US" sz="1200" dirty="0" smtClean="0"/>
                        <a:t>6%</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12%</a:t>
                      </a:r>
                      <a:endParaRPr lang="en-US" sz="1200" dirty="0"/>
                    </a:p>
                  </a:txBody>
                  <a:tcPr/>
                </a:tc>
                <a:extLst>
                  <a:ext uri="{0D108BD9-81ED-4DB2-BD59-A6C34878D82A}">
                    <a16:rowId xmlns:a16="http://schemas.microsoft.com/office/drawing/2014/main" xmlns="" val="10001"/>
                  </a:ext>
                </a:extLst>
              </a:tr>
              <a:tr h="274320">
                <a:tc>
                  <a:txBody>
                    <a:bodyPr/>
                    <a:lstStyle/>
                    <a:p>
                      <a:r>
                        <a:rPr lang="en-US" sz="1200" dirty="0" smtClean="0"/>
                        <a:t>Considerable</a:t>
                      </a:r>
                      <a:endParaRPr lang="en-US" sz="1200" dirty="0"/>
                    </a:p>
                  </a:txBody>
                  <a:tcPr/>
                </a:tc>
                <a:tc>
                  <a:txBody>
                    <a:bodyPr/>
                    <a:lstStyle/>
                    <a:p>
                      <a:pPr algn="l"/>
                      <a:r>
                        <a:rPr lang="en-US" sz="1200" dirty="0" smtClean="0"/>
                        <a:t>35%</a:t>
                      </a:r>
                    </a:p>
                  </a:txBody>
                  <a:tcPr/>
                </a:tc>
                <a:tc>
                  <a:txBody>
                    <a:bodyPr/>
                    <a:lstStyle/>
                    <a:p>
                      <a:pPr algn="l"/>
                      <a:r>
                        <a:rPr lang="en-US" sz="1200" dirty="0" smtClean="0"/>
                        <a:t>35%</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18%</a:t>
                      </a:r>
                      <a:endParaRPr lang="en-US" sz="1200" dirty="0"/>
                    </a:p>
                  </a:txBody>
                  <a:tcPr/>
                </a:tc>
                <a:extLst>
                  <a:ext uri="{0D108BD9-81ED-4DB2-BD59-A6C34878D82A}">
                    <a16:rowId xmlns:a16="http://schemas.microsoft.com/office/drawing/2014/main" xmlns="" val="10002"/>
                  </a:ext>
                </a:extLst>
              </a:tr>
              <a:tr h="274320">
                <a:tc>
                  <a:txBody>
                    <a:bodyPr/>
                    <a:lstStyle/>
                    <a:p>
                      <a:r>
                        <a:rPr lang="en-US" sz="1200" dirty="0" smtClean="0"/>
                        <a:t>Some</a:t>
                      </a:r>
                      <a:endParaRPr lang="en-US" sz="1200" dirty="0"/>
                    </a:p>
                  </a:txBody>
                  <a:tcPr/>
                </a:tc>
                <a:tc>
                  <a:txBody>
                    <a:bodyPr/>
                    <a:lstStyle/>
                    <a:p>
                      <a:pPr algn="l"/>
                      <a:r>
                        <a:rPr lang="en-US" sz="1200" dirty="0" smtClean="0"/>
                        <a:t>18%</a:t>
                      </a:r>
                      <a:endParaRPr lang="en-US" sz="1200" dirty="0"/>
                    </a:p>
                  </a:txBody>
                  <a:tcPr>
                    <a:solidFill>
                      <a:schemeClr val="bg2">
                        <a:lumMod val="20000"/>
                        <a:lumOff val="80000"/>
                      </a:schemeClr>
                    </a:solidFill>
                  </a:tcPr>
                </a:tc>
                <a:tc>
                  <a:txBody>
                    <a:bodyPr/>
                    <a:lstStyle/>
                    <a:p>
                      <a:pPr algn="l"/>
                      <a:r>
                        <a:rPr lang="en-US" sz="1200" dirty="0" smtClean="0"/>
                        <a:t>35%</a:t>
                      </a:r>
                      <a:endParaRPr lang="en-US" sz="1200" dirty="0"/>
                    </a:p>
                  </a:txBody>
                  <a:tcPr>
                    <a:solidFill>
                      <a:schemeClr val="bg2">
                        <a:lumMod val="20000"/>
                        <a:lumOff val="80000"/>
                      </a:schemeClr>
                    </a:solidFill>
                  </a:tcPr>
                </a:tc>
                <a:tc>
                  <a:txBody>
                    <a:bodyPr/>
                    <a:lstStyle/>
                    <a:p>
                      <a:pPr algn="l"/>
                      <a:r>
                        <a:rPr lang="en-US" sz="1200" dirty="0" smtClean="0"/>
                        <a:t>41%</a:t>
                      </a:r>
                      <a:endParaRPr lang="en-US" sz="1200" dirty="0"/>
                    </a:p>
                  </a:txBody>
                  <a:tcPr>
                    <a:solidFill>
                      <a:schemeClr val="bg2">
                        <a:lumMod val="20000"/>
                        <a:lumOff val="80000"/>
                      </a:schemeClr>
                    </a:solidFill>
                  </a:tcPr>
                </a:tc>
                <a:tc>
                  <a:txBody>
                    <a:bodyPr/>
                    <a:lstStyle/>
                    <a:p>
                      <a:pPr algn="l"/>
                      <a:r>
                        <a:rPr lang="en-US" sz="1200" dirty="0" smtClean="0"/>
                        <a:t>35%</a:t>
                      </a:r>
                      <a:endParaRPr lang="en-US" sz="1200" dirty="0"/>
                    </a:p>
                  </a:txBody>
                  <a:tcPr>
                    <a:solidFill>
                      <a:schemeClr val="bg2">
                        <a:lumMod val="20000"/>
                        <a:lumOff val="80000"/>
                      </a:schemeClr>
                    </a:solidFill>
                  </a:tcPr>
                </a:tc>
                <a:extLst>
                  <a:ext uri="{0D108BD9-81ED-4DB2-BD59-A6C34878D82A}">
                    <a16:rowId xmlns:a16="http://schemas.microsoft.com/office/drawing/2014/main" xmlns="" val="10003"/>
                  </a:ext>
                </a:extLst>
              </a:tr>
              <a:tr h="274320">
                <a:tc>
                  <a:txBody>
                    <a:bodyPr/>
                    <a:lstStyle/>
                    <a:p>
                      <a:r>
                        <a:rPr lang="en-US" sz="1200" dirty="0" smtClean="0"/>
                        <a:t>Limited</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18%</a:t>
                      </a:r>
                      <a:endParaRPr lang="en-US" sz="1200" dirty="0"/>
                    </a:p>
                  </a:txBody>
                  <a:tcPr/>
                </a:tc>
                <a:extLst>
                  <a:ext uri="{0D108BD9-81ED-4DB2-BD59-A6C34878D82A}">
                    <a16:rowId xmlns:a16="http://schemas.microsoft.com/office/drawing/2014/main" xmlns="" val="10004"/>
                  </a:ext>
                </a:extLst>
              </a:tr>
              <a:tr h="274320">
                <a:tc>
                  <a:txBody>
                    <a:bodyPr/>
                    <a:lstStyle/>
                    <a:p>
                      <a:r>
                        <a:rPr lang="en-US" sz="1200" dirty="0" smtClean="0"/>
                        <a:t>None</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18%</a:t>
                      </a:r>
                      <a:endParaRPr lang="en-US" sz="1200" dirty="0"/>
                    </a:p>
                  </a:txBody>
                  <a:tcPr/>
                </a:tc>
                <a:extLst>
                  <a:ext uri="{0D108BD9-81ED-4DB2-BD59-A6C34878D82A}">
                    <a16:rowId xmlns:a16="http://schemas.microsoft.com/office/drawing/2014/main" xmlns="" val="10005"/>
                  </a:ext>
                </a:extLst>
              </a:tr>
            </a:tbl>
          </a:graphicData>
        </a:graphic>
      </p:graphicFrame>
      <p:sp>
        <p:nvSpPr>
          <p:cNvPr id="5" name="Rectangle 4"/>
          <p:cNvSpPr/>
          <p:nvPr/>
        </p:nvSpPr>
        <p:spPr>
          <a:xfrm>
            <a:off x="3733800" y="3505200"/>
            <a:ext cx="1676400" cy="23042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0"/>
          </p:nvPr>
        </p:nvSpPr>
        <p:spPr/>
        <p:txBody>
          <a:bodyPr/>
          <a:lstStyle/>
          <a:p>
            <a:fld id="{D0448E8D-58F3-42C2-B8BB-73611CAE802D}" type="slidenum">
              <a:rPr lang="en-US" smtClean="0"/>
              <a:t>14</a:t>
            </a:fld>
            <a:endParaRPr lang="en-US"/>
          </a:p>
        </p:txBody>
      </p:sp>
    </p:spTree>
    <p:extLst>
      <p:ext uri="{BB962C8B-B14F-4D97-AF65-F5344CB8AC3E}">
        <p14:creationId xmlns:p14="http://schemas.microsoft.com/office/powerpoint/2010/main" val="2930562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Internal Communication</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7 (41%) respondents reported some experience with communicating or sharing syndromic surveillance information within </a:t>
            </a:r>
            <a:r>
              <a:rPr lang="en-US" sz="1800" dirty="0" smtClean="0"/>
              <a:t>organization.</a:t>
            </a:r>
          </a:p>
          <a:p>
            <a:pPr lvl="1">
              <a:buFont typeface="Arial" panose="020B0604020202020204" pitchFamily="34" charset="0"/>
              <a:buChar char="•"/>
            </a:pPr>
            <a:r>
              <a:rPr lang="en-US" sz="1800" dirty="0" smtClean="0"/>
              <a:t>Median</a:t>
            </a:r>
            <a:r>
              <a:rPr lang="en-US" sz="1800" dirty="0"/>
              <a:t>: Some experience</a:t>
            </a:r>
          </a:p>
        </p:txBody>
      </p:sp>
      <p:graphicFrame>
        <p:nvGraphicFramePr>
          <p:cNvPr id="4" name="Content Placeholder 5"/>
          <p:cNvGraphicFramePr>
            <a:graphicFrameLocks/>
          </p:cNvGraphicFramePr>
          <p:nvPr>
            <p:extLst>
              <p:ext uri="{D42A27DB-BD31-4B8C-83A1-F6EECF244321}">
                <p14:modId xmlns:p14="http://schemas.microsoft.com/office/powerpoint/2010/main" val="133651797"/>
              </p:ext>
            </p:extLst>
          </p:nvPr>
        </p:nvGraphicFramePr>
        <p:xfrm>
          <a:off x="457200" y="3505200"/>
          <a:ext cx="8229600" cy="2301240"/>
        </p:xfrm>
        <a:graphic>
          <a:graphicData uri="http://schemas.openxmlformats.org/drawingml/2006/table">
            <a:tbl>
              <a:tblPr firstRow="1" bandRow="1">
                <a:tableStyleId>{6E25E649-3F16-4E02-A733-19D2CDBF48F0}</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a:txBody>
                    <a:bodyPr/>
                    <a:lstStyle/>
                    <a:p>
                      <a:endParaRPr lang="en-US" dirty="0"/>
                    </a:p>
                  </a:txBody>
                  <a:tcPr/>
                </a:tc>
                <a:tc>
                  <a:txBody>
                    <a:bodyPr/>
                    <a:lstStyle/>
                    <a:p>
                      <a:pPr lvl="0" algn="l"/>
                      <a:r>
                        <a:rPr lang="en-US" sz="1100" kern="1200" dirty="0" smtClean="0">
                          <a:solidFill>
                            <a:schemeClr val="tx1">
                              <a:lumMod val="75000"/>
                              <a:lumOff val="25000"/>
                            </a:schemeClr>
                          </a:solidFill>
                          <a:effectLst/>
                        </a:rPr>
                        <a:t>Using the syndromic surveillance tool ESSENCE for data analysis:</a:t>
                      </a:r>
                      <a:endParaRPr lang="en-US" sz="1100" b="1" kern="1200" dirty="0">
                        <a:solidFill>
                          <a:schemeClr val="tx1">
                            <a:lumMod val="75000"/>
                            <a:lumOff val="25000"/>
                          </a:schemeClr>
                        </a:solidFill>
                        <a:effectLst/>
                        <a:latin typeface="+mn-lt"/>
                        <a:ea typeface="+mn-ea"/>
                        <a:cs typeface="+mn-cs"/>
                      </a:endParaRPr>
                    </a:p>
                  </a:txBody>
                  <a:tcPr/>
                </a:tc>
                <a:tc>
                  <a:txBody>
                    <a:bodyPr/>
                    <a:lstStyle/>
                    <a:p>
                      <a:pPr lvl="0" algn="l"/>
                      <a:r>
                        <a:rPr lang="en-US" sz="1100" kern="1200" dirty="0" smtClean="0">
                          <a:solidFill>
                            <a:schemeClr val="tx1">
                              <a:lumMod val="75000"/>
                              <a:lumOff val="25000"/>
                            </a:schemeClr>
                          </a:solidFill>
                          <a:effectLst/>
                        </a:rPr>
                        <a:t>Comparing or integrating syndromic surveillance data with other data sources:</a:t>
                      </a:r>
                      <a:endParaRPr lang="en-US" sz="1100" b="1" kern="1200" dirty="0">
                        <a:solidFill>
                          <a:schemeClr val="tx1">
                            <a:lumMod val="75000"/>
                            <a:lumOff val="25000"/>
                          </a:schemeClr>
                        </a:solidFill>
                        <a:effectLst/>
                        <a:latin typeface="+mn-lt"/>
                        <a:ea typeface="+mn-ea"/>
                        <a:cs typeface="+mn-cs"/>
                      </a:endParaRPr>
                    </a:p>
                  </a:txBody>
                  <a:tcPr/>
                </a:tc>
                <a:tc>
                  <a:txBody>
                    <a:bodyPr/>
                    <a:lstStyle/>
                    <a:p>
                      <a:pPr lvl="0" algn="l"/>
                      <a:r>
                        <a:rPr lang="en-US" sz="1100" kern="1200" dirty="0" smtClean="0">
                          <a:solidFill>
                            <a:schemeClr val="tx1">
                              <a:lumMod val="75000"/>
                              <a:lumOff val="25000"/>
                            </a:schemeClr>
                          </a:solidFill>
                          <a:effectLst/>
                        </a:rPr>
                        <a:t>Communicating or sharing syndromic surveillance information within your organization:</a:t>
                      </a:r>
                      <a:endParaRPr lang="en-US" sz="1100" b="1" kern="1200" dirty="0">
                        <a:solidFill>
                          <a:schemeClr val="tx1">
                            <a:lumMod val="75000"/>
                            <a:lumOff val="25000"/>
                          </a:schemeClr>
                        </a:solidFill>
                        <a:effectLst/>
                        <a:latin typeface="+mn-lt"/>
                        <a:ea typeface="+mn-ea"/>
                        <a:cs typeface="+mn-cs"/>
                      </a:endParaRPr>
                    </a:p>
                  </a:txBody>
                  <a:tcPr/>
                </a:tc>
                <a:tc>
                  <a:txBody>
                    <a:bodyPr/>
                    <a:lstStyle/>
                    <a:p>
                      <a:pPr lvl="0" algn="l"/>
                      <a:r>
                        <a:rPr lang="en-US" sz="1100" kern="1200" dirty="0" smtClean="0">
                          <a:solidFill>
                            <a:schemeClr val="tx1">
                              <a:lumMod val="75000"/>
                              <a:lumOff val="25000"/>
                            </a:schemeClr>
                          </a:solidFill>
                          <a:effectLst/>
                        </a:rPr>
                        <a:t>Communicating or sharing syndromic surveillance information with your outside partners:</a:t>
                      </a:r>
                      <a:endParaRPr lang="en-US" sz="1100" b="1" kern="1200" dirty="0">
                        <a:solidFill>
                          <a:schemeClr val="tx1">
                            <a:lumMod val="75000"/>
                            <a:lumOff val="25000"/>
                          </a:schemeClr>
                        </a:solidFill>
                        <a:effectLst/>
                        <a:latin typeface="+mn-lt"/>
                        <a:ea typeface="+mn-ea"/>
                        <a:cs typeface="+mn-cs"/>
                      </a:endParaRPr>
                    </a:p>
                  </a:txBody>
                  <a:tcPr/>
                </a:tc>
                <a:extLst>
                  <a:ext uri="{0D108BD9-81ED-4DB2-BD59-A6C34878D82A}">
                    <a16:rowId xmlns:a16="http://schemas.microsoft.com/office/drawing/2014/main" xmlns="" val="10000"/>
                  </a:ext>
                </a:extLst>
              </a:tr>
              <a:tr h="274320">
                <a:tc>
                  <a:txBody>
                    <a:bodyPr/>
                    <a:lstStyle/>
                    <a:p>
                      <a:r>
                        <a:rPr lang="en-US" sz="1200" dirty="0" smtClean="0"/>
                        <a:t>Extensive</a:t>
                      </a:r>
                    </a:p>
                  </a:txBody>
                  <a:tcPr/>
                </a:tc>
                <a:tc>
                  <a:txBody>
                    <a:bodyPr/>
                    <a:lstStyle/>
                    <a:p>
                      <a:pPr algn="l"/>
                      <a:r>
                        <a:rPr lang="en-US" sz="1200" dirty="0" smtClean="0"/>
                        <a:t>6%</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12%</a:t>
                      </a:r>
                      <a:endParaRPr lang="en-US" sz="1200" dirty="0"/>
                    </a:p>
                  </a:txBody>
                  <a:tcPr/>
                </a:tc>
                <a:extLst>
                  <a:ext uri="{0D108BD9-81ED-4DB2-BD59-A6C34878D82A}">
                    <a16:rowId xmlns:a16="http://schemas.microsoft.com/office/drawing/2014/main" xmlns="" val="10001"/>
                  </a:ext>
                </a:extLst>
              </a:tr>
              <a:tr h="274320">
                <a:tc>
                  <a:txBody>
                    <a:bodyPr/>
                    <a:lstStyle/>
                    <a:p>
                      <a:r>
                        <a:rPr lang="en-US" sz="1200" dirty="0" smtClean="0"/>
                        <a:t>Considerable</a:t>
                      </a:r>
                      <a:endParaRPr lang="en-US" sz="1200" dirty="0"/>
                    </a:p>
                  </a:txBody>
                  <a:tcPr/>
                </a:tc>
                <a:tc>
                  <a:txBody>
                    <a:bodyPr/>
                    <a:lstStyle/>
                    <a:p>
                      <a:pPr algn="l"/>
                      <a:r>
                        <a:rPr lang="en-US" sz="1200" dirty="0" smtClean="0"/>
                        <a:t>35%</a:t>
                      </a:r>
                    </a:p>
                  </a:txBody>
                  <a:tcPr/>
                </a:tc>
                <a:tc>
                  <a:txBody>
                    <a:bodyPr/>
                    <a:lstStyle/>
                    <a:p>
                      <a:pPr algn="l"/>
                      <a:r>
                        <a:rPr lang="en-US" sz="1200" dirty="0" smtClean="0"/>
                        <a:t>35%</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18%</a:t>
                      </a:r>
                      <a:endParaRPr lang="en-US" sz="1200" dirty="0"/>
                    </a:p>
                  </a:txBody>
                  <a:tcPr/>
                </a:tc>
                <a:extLst>
                  <a:ext uri="{0D108BD9-81ED-4DB2-BD59-A6C34878D82A}">
                    <a16:rowId xmlns:a16="http://schemas.microsoft.com/office/drawing/2014/main" xmlns="" val="10002"/>
                  </a:ext>
                </a:extLst>
              </a:tr>
              <a:tr h="274320">
                <a:tc>
                  <a:txBody>
                    <a:bodyPr/>
                    <a:lstStyle/>
                    <a:p>
                      <a:r>
                        <a:rPr lang="en-US" sz="1200" dirty="0" smtClean="0"/>
                        <a:t>Some</a:t>
                      </a:r>
                      <a:endParaRPr lang="en-US" sz="1200" dirty="0"/>
                    </a:p>
                  </a:txBody>
                  <a:tcPr/>
                </a:tc>
                <a:tc>
                  <a:txBody>
                    <a:bodyPr/>
                    <a:lstStyle/>
                    <a:p>
                      <a:pPr algn="l"/>
                      <a:r>
                        <a:rPr lang="en-US" sz="1200" dirty="0" smtClean="0"/>
                        <a:t>18%</a:t>
                      </a:r>
                      <a:endParaRPr lang="en-US" sz="1200" dirty="0"/>
                    </a:p>
                  </a:txBody>
                  <a:tcPr>
                    <a:solidFill>
                      <a:schemeClr val="bg2">
                        <a:lumMod val="20000"/>
                        <a:lumOff val="80000"/>
                      </a:schemeClr>
                    </a:solidFill>
                  </a:tcPr>
                </a:tc>
                <a:tc>
                  <a:txBody>
                    <a:bodyPr/>
                    <a:lstStyle/>
                    <a:p>
                      <a:pPr algn="l"/>
                      <a:r>
                        <a:rPr lang="en-US" sz="1200" dirty="0" smtClean="0"/>
                        <a:t>35%</a:t>
                      </a:r>
                      <a:endParaRPr lang="en-US" sz="1200" dirty="0"/>
                    </a:p>
                  </a:txBody>
                  <a:tcPr>
                    <a:solidFill>
                      <a:schemeClr val="bg2">
                        <a:lumMod val="20000"/>
                        <a:lumOff val="80000"/>
                      </a:schemeClr>
                    </a:solidFill>
                  </a:tcPr>
                </a:tc>
                <a:tc>
                  <a:txBody>
                    <a:bodyPr/>
                    <a:lstStyle/>
                    <a:p>
                      <a:pPr algn="l"/>
                      <a:r>
                        <a:rPr lang="en-US" sz="1200" dirty="0" smtClean="0"/>
                        <a:t>41%</a:t>
                      </a:r>
                      <a:endParaRPr lang="en-US" sz="1200" dirty="0"/>
                    </a:p>
                  </a:txBody>
                  <a:tcPr>
                    <a:solidFill>
                      <a:schemeClr val="bg2">
                        <a:lumMod val="20000"/>
                        <a:lumOff val="80000"/>
                      </a:schemeClr>
                    </a:solidFill>
                  </a:tcPr>
                </a:tc>
                <a:tc>
                  <a:txBody>
                    <a:bodyPr/>
                    <a:lstStyle/>
                    <a:p>
                      <a:pPr algn="l"/>
                      <a:r>
                        <a:rPr lang="en-US" sz="1200" dirty="0" smtClean="0"/>
                        <a:t>35%</a:t>
                      </a:r>
                      <a:endParaRPr lang="en-US" sz="1200" dirty="0"/>
                    </a:p>
                  </a:txBody>
                  <a:tcPr>
                    <a:solidFill>
                      <a:schemeClr val="bg2">
                        <a:lumMod val="20000"/>
                        <a:lumOff val="80000"/>
                      </a:schemeClr>
                    </a:solidFill>
                  </a:tcPr>
                </a:tc>
                <a:extLst>
                  <a:ext uri="{0D108BD9-81ED-4DB2-BD59-A6C34878D82A}">
                    <a16:rowId xmlns:a16="http://schemas.microsoft.com/office/drawing/2014/main" xmlns="" val="10003"/>
                  </a:ext>
                </a:extLst>
              </a:tr>
              <a:tr h="274320">
                <a:tc>
                  <a:txBody>
                    <a:bodyPr/>
                    <a:lstStyle/>
                    <a:p>
                      <a:r>
                        <a:rPr lang="en-US" sz="1200" dirty="0" smtClean="0"/>
                        <a:t>Limited</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18%</a:t>
                      </a:r>
                      <a:endParaRPr lang="en-US" sz="1200" dirty="0"/>
                    </a:p>
                  </a:txBody>
                  <a:tcPr/>
                </a:tc>
                <a:extLst>
                  <a:ext uri="{0D108BD9-81ED-4DB2-BD59-A6C34878D82A}">
                    <a16:rowId xmlns:a16="http://schemas.microsoft.com/office/drawing/2014/main" xmlns="" val="10004"/>
                  </a:ext>
                </a:extLst>
              </a:tr>
              <a:tr h="274320">
                <a:tc>
                  <a:txBody>
                    <a:bodyPr/>
                    <a:lstStyle/>
                    <a:p>
                      <a:r>
                        <a:rPr lang="en-US" sz="1200" dirty="0" smtClean="0"/>
                        <a:t>None</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18%</a:t>
                      </a:r>
                      <a:endParaRPr lang="en-US" sz="1200" dirty="0"/>
                    </a:p>
                  </a:txBody>
                  <a:tcPr/>
                </a:tc>
                <a:extLst>
                  <a:ext uri="{0D108BD9-81ED-4DB2-BD59-A6C34878D82A}">
                    <a16:rowId xmlns:a16="http://schemas.microsoft.com/office/drawing/2014/main" xmlns="" val="10005"/>
                  </a:ext>
                </a:extLst>
              </a:tr>
            </a:tbl>
          </a:graphicData>
        </a:graphic>
      </p:graphicFrame>
      <p:sp>
        <p:nvSpPr>
          <p:cNvPr id="5" name="Rectangle 4"/>
          <p:cNvSpPr/>
          <p:nvPr/>
        </p:nvSpPr>
        <p:spPr>
          <a:xfrm>
            <a:off x="5410200" y="3505200"/>
            <a:ext cx="1600200" cy="23042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0"/>
          </p:nvPr>
        </p:nvSpPr>
        <p:spPr/>
        <p:txBody>
          <a:bodyPr/>
          <a:lstStyle/>
          <a:p>
            <a:fld id="{D0448E8D-58F3-42C2-B8BB-73611CAE802D}" type="slidenum">
              <a:rPr lang="en-US" smtClean="0"/>
              <a:t>15</a:t>
            </a:fld>
            <a:endParaRPr lang="en-US"/>
          </a:p>
        </p:txBody>
      </p:sp>
    </p:spTree>
    <p:extLst>
      <p:ext uri="{BB962C8B-B14F-4D97-AF65-F5344CB8AC3E}">
        <p14:creationId xmlns:p14="http://schemas.microsoft.com/office/powerpoint/2010/main" val="1082257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External Communication</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6 (35%) respondents reported some experience with communicating or sharing syndromic surveillance information with </a:t>
            </a:r>
            <a:r>
              <a:rPr lang="en-US" sz="1800" dirty="0" smtClean="0"/>
              <a:t>outside partners. </a:t>
            </a:r>
            <a:endParaRPr lang="en-US" sz="1800" dirty="0" smtClean="0"/>
          </a:p>
          <a:p>
            <a:pPr lvl="1">
              <a:buFont typeface="Arial" panose="020B0604020202020204" pitchFamily="34" charset="0"/>
              <a:buChar char="•"/>
            </a:pPr>
            <a:r>
              <a:rPr lang="en-US" sz="1800" dirty="0" smtClean="0"/>
              <a:t>Median</a:t>
            </a:r>
            <a:r>
              <a:rPr lang="en-US" sz="1800" dirty="0"/>
              <a:t>: Some experience</a:t>
            </a:r>
          </a:p>
        </p:txBody>
      </p:sp>
      <p:graphicFrame>
        <p:nvGraphicFramePr>
          <p:cNvPr id="4" name="Content Placeholder 5"/>
          <p:cNvGraphicFramePr>
            <a:graphicFrameLocks/>
          </p:cNvGraphicFramePr>
          <p:nvPr>
            <p:extLst>
              <p:ext uri="{D42A27DB-BD31-4B8C-83A1-F6EECF244321}">
                <p14:modId xmlns:p14="http://schemas.microsoft.com/office/powerpoint/2010/main" val="2871671532"/>
              </p:ext>
            </p:extLst>
          </p:nvPr>
        </p:nvGraphicFramePr>
        <p:xfrm>
          <a:off x="457200" y="3505200"/>
          <a:ext cx="8229600" cy="2301240"/>
        </p:xfrm>
        <a:graphic>
          <a:graphicData uri="http://schemas.openxmlformats.org/drawingml/2006/table">
            <a:tbl>
              <a:tblPr firstRow="1" bandRow="1">
                <a:tableStyleId>{6E25E649-3F16-4E02-A733-19D2CDBF48F0}</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a:txBody>
                    <a:bodyPr/>
                    <a:lstStyle/>
                    <a:p>
                      <a:endParaRPr lang="en-US" dirty="0"/>
                    </a:p>
                  </a:txBody>
                  <a:tcPr/>
                </a:tc>
                <a:tc>
                  <a:txBody>
                    <a:bodyPr/>
                    <a:lstStyle/>
                    <a:p>
                      <a:pPr lvl="0" algn="l"/>
                      <a:r>
                        <a:rPr lang="en-US" sz="1100" kern="1200" dirty="0" smtClean="0">
                          <a:solidFill>
                            <a:schemeClr val="tx1">
                              <a:lumMod val="75000"/>
                              <a:lumOff val="25000"/>
                            </a:schemeClr>
                          </a:solidFill>
                          <a:effectLst/>
                        </a:rPr>
                        <a:t>Using the syndromic surveillance tool ESSENCE for data analysis:</a:t>
                      </a:r>
                      <a:endParaRPr lang="en-US" sz="1100" b="1" kern="1200" dirty="0">
                        <a:solidFill>
                          <a:schemeClr val="tx1">
                            <a:lumMod val="75000"/>
                            <a:lumOff val="25000"/>
                          </a:schemeClr>
                        </a:solidFill>
                        <a:effectLst/>
                        <a:latin typeface="+mn-lt"/>
                        <a:ea typeface="+mn-ea"/>
                        <a:cs typeface="+mn-cs"/>
                      </a:endParaRPr>
                    </a:p>
                  </a:txBody>
                  <a:tcPr/>
                </a:tc>
                <a:tc>
                  <a:txBody>
                    <a:bodyPr/>
                    <a:lstStyle/>
                    <a:p>
                      <a:pPr lvl="0" algn="l"/>
                      <a:r>
                        <a:rPr lang="en-US" sz="1100" kern="1200" dirty="0" smtClean="0">
                          <a:solidFill>
                            <a:schemeClr val="tx1">
                              <a:lumMod val="75000"/>
                              <a:lumOff val="25000"/>
                            </a:schemeClr>
                          </a:solidFill>
                          <a:effectLst/>
                        </a:rPr>
                        <a:t>Comparing or integrating syndromic surveillance data with other data sources:</a:t>
                      </a:r>
                      <a:endParaRPr lang="en-US" sz="1100" b="1" kern="1200" dirty="0">
                        <a:solidFill>
                          <a:schemeClr val="tx1">
                            <a:lumMod val="75000"/>
                            <a:lumOff val="25000"/>
                          </a:schemeClr>
                        </a:solidFill>
                        <a:effectLst/>
                        <a:latin typeface="+mn-lt"/>
                        <a:ea typeface="+mn-ea"/>
                        <a:cs typeface="+mn-cs"/>
                      </a:endParaRPr>
                    </a:p>
                  </a:txBody>
                  <a:tcPr/>
                </a:tc>
                <a:tc>
                  <a:txBody>
                    <a:bodyPr/>
                    <a:lstStyle/>
                    <a:p>
                      <a:pPr lvl="0" algn="l"/>
                      <a:r>
                        <a:rPr lang="en-US" sz="1100" kern="1200" dirty="0" smtClean="0">
                          <a:solidFill>
                            <a:schemeClr val="tx1">
                              <a:lumMod val="75000"/>
                              <a:lumOff val="25000"/>
                            </a:schemeClr>
                          </a:solidFill>
                          <a:effectLst/>
                        </a:rPr>
                        <a:t>Communicating or sharing syndromic surveillance information within your organization:</a:t>
                      </a:r>
                      <a:endParaRPr lang="en-US" sz="1100" b="1" kern="1200" dirty="0">
                        <a:solidFill>
                          <a:schemeClr val="tx1">
                            <a:lumMod val="75000"/>
                            <a:lumOff val="25000"/>
                          </a:schemeClr>
                        </a:solidFill>
                        <a:effectLst/>
                        <a:latin typeface="+mn-lt"/>
                        <a:ea typeface="+mn-ea"/>
                        <a:cs typeface="+mn-cs"/>
                      </a:endParaRPr>
                    </a:p>
                  </a:txBody>
                  <a:tcPr/>
                </a:tc>
                <a:tc>
                  <a:txBody>
                    <a:bodyPr/>
                    <a:lstStyle/>
                    <a:p>
                      <a:pPr lvl="0" algn="l"/>
                      <a:r>
                        <a:rPr lang="en-US" sz="1100" kern="1200" dirty="0" smtClean="0">
                          <a:solidFill>
                            <a:schemeClr val="tx1">
                              <a:lumMod val="75000"/>
                              <a:lumOff val="25000"/>
                            </a:schemeClr>
                          </a:solidFill>
                          <a:effectLst/>
                        </a:rPr>
                        <a:t>Communicating or sharing syndromic surveillance information with your outside partners:</a:t>
                      </a:r>
                      <a:endParaRPr lang="en-US" sz="1100" b="1" kern="1200" dirty="0">
                        <a:solidFill>
                          <a:schemeClr val="tx1">
                            <a:lumMod val="75000"/>
                            <a:lumOff val="25000"/>
                          </a:schemeClr>
                        </a:solidFill>
                        <a:effectLst/>
                        <a:latin typeface="+mn-lt"/>
                        <a:ea typeface="+mn-ea"/>
                        <a:cs typeface="+mn-cs"/>
                      </a:endParaRPr>
                    </a:p>
                  </a:txBody>
                  <a:tcPr/>
                </a:tc>
                <a:extLst>
                  <a:ext uri="{0D108BD9-81ED-4DB2-BD59-A6C34878D82A}">
                    <a16:rowId xmlns:a16="http://schemas.microsoft.com/office/drawing/2014/main" xmlns="" val="10000"/>
                  </a:ext>
                </a:extLst>
              </a:tr>
              <a:tr h="274320">
                <a:tc>
                  <a:txBody>
                    <a:bodyPr/>
                    <a:lstStyle/>
                    <a:p>
                      <a:r>
                        <a:rPr lang="en-US" sz="1200" dirty="0" smtClean="0"/>
                        <a:t>Extensive</a:t>
                      </a:r>
                    </a:p>
                  </a:txBody>
                  <a:tcPr/>
                </a:tc>
                <a:tc>
                  <a:txBody>
                    <a:bodyPr/>
                    <a:lstStyle/>
                    <a:p>
                      <a:pPr algn="l"/>
                      <a:r>
                        <a:rPr lang="en-US" sz="1200" dirty="0" smtClean="0"/>
                        <a:t>6%</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12%</a:t>
                      </a:r>
                      <a:endParaRPr lang="en-US" sz="1200" dirty="0"/>
                    </a:p>
                  </a:txBody>
                  <a:tcPr/>
                </a:tc>
                <a:extLst>
                  <a:ext uri="{0D108BD9-81ED-4DB2-BD59-A6C34878D82A}">
                    <a16:rowId xmlns:a16="http://schemas.microsoft.com/office/drawing/2014/main" xmlns="" val="10001"/>
                  </a:ext>
                </a:extLst>
              </a:tr>
              <a:tr h="274320">
                <a:tc>
                  <a:txBody>
                    <a:bodyPr/>
                    <a:lstStyle/>
                    <a:p>
                      <a:r>
                        <a:rPr lang="en-US" sz="1200" dirty="0" smtClean="0"/>
                        <a:t>Considerable</a:t>
                      </a:r>
                      <a:endParaRPr lang="en-US" sz="1200" dirty="0"/>
                    </a:p>
                  </a:txBody>
                  <a:tcPr/>
                </a:tc>
                <a:tc>
                  <a:txBody>
                    <a:bodyPr/>
                    <a:lstStyle/>
                    <a:p>
                      <a:pPr algn="l"/>
                      <a:r>
                        <a:rPr lang="en-US" sz="1200" dirty="0" smtClean="0"/>
                        <a:t>35%</a:t>
                      </a:r>
                    </a:p>
                  </a:txBody>
                  <a:tcPr/>
                </a:tc>
                <a:tc>
                  <a:txBody>
                    <a:bodyPr/>
                    <a:lstStyle/>
                    <a:p>
                      <a:pPr algn="l"/>
                      <a:r>
                        <a:rPr lang="en-US" sz="1200" dirty="0" smtClean="0"/>
                        <a:t>35%</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18%</a:t>
                      </a:r>
                      <a:endParaRPr lang="en-US" sz="1200" dirty="0"/>
                    </a:p>
                  </a:txBody>
                  <a:tcPr/>
                </a:tc>
                <a:extLst>
                  <a:ext uri="{0D108BD9-81ED-4DB2-BD59-A6C34878D82A}">
                    <a16:rowId xmlns:a16="http://schemas.microsoft.com/office/drawing/2014/main" xmlns="" val="10002"/>
                  </a:ext>
                </a:extLst>
              </a:tr>
              <a:tr h="274320">
                <a:tc>
                  <a:txBody>
                    <a:bodyPr/>
                    <a:lstStyle/>
                    <a:p>
                      <a:r>
                        <a:rPr lang="en-US" sz="1200" dirty="0" smtClean="0"/>
                        <a:t>Some</a:t>
                      </a:r>
                      <a:endParaRPr lang="en-US" sz="1200" dirty="0"/>
                    </a:p>
                  </a:txBody>
                  <a:tcPr/>
                </a:tc>
                <a:tc>
                  <a:txBody>
                    <a:bodyPr/>
                    <a:lstStyle/>
                    <a:p>
                      <a:pPr algn="l"/>
                      <a:r>
                        <a:rPr lang="en-US" sz="1200" dirty="0" smtClean="0"/>
                        <a:t>18%</a:t>
                      </a:r>
                      <a:endParaRPr lang="en-US" sz="1200" dirty="0"/>
                    </a:p>
                  </a:txBody>
                  <a:tcPr>
                    <a:solidFill>
                      <a:schemeClr val="bg2">
                        <a:lumMod val="20000"/>
                        <a:lumOff val="80000"/>
                      </a:schemeClr>
                    </a:solidFill>
                  </a:tcPr>
                </a:tc>
                <a:tc>
                  <a:txBody>
                    <a:bodyPr/>
                    <a:lstStyle/>
                    <a:p>
                      <a:pPr algn="l"/>
                      <a:r>
                        <a:rPr lang="en-US" sz="1200" dirty="0" smtClean="0"/>
                        <a:t>35%</a:t>
                      </a:r>
                      <a:endParaRPr lang="en-US" sz="1200" dirty="0"/>
                    </a:p>
                  </a:txBody>
                  <a:tcPr>
                    <a:solidFill>
                      <a:schemeClr val="bg2">
                        <a:lumMod val="20000"/>
                        <a:lumOff val="80000"/>
                      </a:schemeClr>
                    </a:solidFill>
                  </a:tcPr>
                </a:tc>
                <a:tc>
                  <a:txBody>
                    <a:bodyPr/>
                    <a:lstStyle/>
                    <a:p>
                      <a:pPr algn="l"/>
                      <a:r>
                        <a:rPr lang="en-US" sz="1200" dirty="0" smtClean="0"/>
                        <a:t>41%</a:t>
                      </a:r>
                      <a:endParaRPr lang="en-US" sz="1200" dirty="0"/>
                    </a:p>
                  </a:txBody>
                  <a:tcPr>
                    <a:solidFill>
                      <a:schemeClr val="bg2">
                        <a:lumMod val="20000"/>
                        <a:lumOff val="80000"/>
                      </a:schemeClr>
                    </a:solidFill>
                  </a:tcPr>
                </a:tc>
                <a:tc>
                  <a:txBody>
                    <a:bodyPr/>
                    <a:lstStyle/>
                    <a:p>
                      <a:pPr algn="l"/>
                      <a:r>
                        <a:rPr lang="en-US" sz="1200" dirty="0" smtClean="0"/>
                        <a:t>35%</a:t>
                      </a:r>
                      <a:endParaRPr lang="en-US" sz="1200" dirty="0"/>
                    </a:p>
                  </a:txBody>
                  <a:tcPr>
                    <a:solidFill>
                      <a:schemeClr val="bg2">
                        <a:lumMod val="20000"/>
                        <a:lumOff val="80000"/>
                      </a:schemeClr>
                    </a:solidFill>
                  </a:tcPr>
                </a:tc>
                <a:extLst>
                  <a:ext uri="{0D108BD9-81ED-4DB2-BD59-A6C34878D82A}">
                    <a16:rowId xmlns:a16="http://schemas.microsoft.com/office/drawing/2014/main" xmlns="" val="10003"/>
                  </a:ext>
                </a:extLst>
              </a:tr>
              <a:tr h="274320">
                <a:tc>
                  <a:txBody>
                    <a:bodyPr/>
                    <a:lstStyle/>
                    <a:p>
                      <a:r>
                        <a:rPr lang="en-US" sz="1200" dirty="0" smtClean="0"/>
                        <a:t>Limited</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18%</a:t>
                      </a:r>
                      <a:endParaRPr lang="en-US" sz="1200" dirty="0"/>
                    </a:p>
                  </a:txBody>
                  <a:tcPr/>
                </a:tc>
                <a:extLst>
                  <a:ext uri="{0D108BD9-81ED-4DB2-BD59-A6C34878D82A}">
                    <a16:rowId xmlns:a16="http://schemas.microsoft.com/office/drawing/2014/main" xmlns="" val="10004"/>
                  </a:ext>
                </a:extLst>
              </a:tr>
              <a:tr h="274320">
                <a:tc>
                  <a:txBody>
                    <a:bodyPr/>
                    <a:lstStyle/>
                    <a:p>
                      <a:r>
                        <a:rPr lang="en-US" sz="1200" dirty="0" smtClean="0"/>
                        <a:t>None</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18%</a:t>
                      </a:r>
                      <a:endParaRPr lang="en-US" sz="1200" dirty="0"/>
                    </a:p>
                  </a:txBody>
                  <a:tcPr/>
                </a:tc>
                <a:extLst>
                  <a:ext uri="{0D108BD9-81ED-4DB2-BD59-A6C34878D82A}">
                    <a16:rowId xmlns:a16="http://schemas.microsoft.com/office/drawing/2014/main" xmlns="" val="10005"/>
                  </a:ext>
                </a:extLst>
              </a:tr>
            </a:tbl>
          </a:graphicData>
        </a:graphic>
      </p:graphicFrame>
      <p:sp>
        <p:nvSpPr>
          <p:cNvPr id="5" name="Rectangle 4"/>
          <p:cNvSpPr/>
          <p:nvPr/>
        </p:nvSpPr>
        <p:spPr>
          <a:xfrm>
            <a:off x="7010400" y="3505200"/>
            <a:ext cx="1676400" cy="23042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0"/>
          </p:nvPr>
        </p:nvSpPr>
        <p:spPr/>
        <p:txBody>
          <a:bodyPr/>
          <a:lstStyle/>
          <a:p>
            <a:fld id="{D0448E8D-58F3-42C2-B8BB-73611CAE802D}" type="slidenum">
              <a:rPr lang="en-US" smtClean="0"/>
              <a:t>16</a:t>
            </a:fld>
            <a:endParaRPr lang="en-US"/>
          </a:p>
        </p:txBody>
      </p:sp>
    </p:spTree>
    <p:extLst>
      <p:ext uri="{BB962C8B-B14F-4D97-AF65-F5344CB8AC3E}">
        <p14:creationId xmlns:p14="http://schemas.microsoft.com/office/powerpoint/2010/main" val="1441928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ESSENCE Access</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5 </a:t>
            </a:r>
            <a:r>
              <a:rPr lang="en-US" dirty="0"/>
              <a:t>(29%) respondents have </a:t>
            </a:r>
            <a:r>
              <a:rPr lang="en-US" dirty="0" smtClean="0"/>
              <a:t>been granted access to the Virginia version of ESSENCE</a:t>
            </a:r>
          </a:p>
          <a:p>
            <a:pPr>
              <a:buFont typeface="Arial" panose="020B0604020202020204" pitchFamily="34" charset="0"/>
              <a:buChar char="•"/>
            </a:pPr>
            <a:r>
              <a:rPr lang="en-US" dirty="0" smtClean="0"/>
              <a:t>2 </a:t>
            </a:r>
            <a:r>
              <a:rPr lang="en-US" dirty="0"/>
              <a:t>(12%) respondents have </a:t>
            </a:r>
            <a:r>
              <a:rPr lang="en-US" dirty="0" smtClean="0"/>
              <a:t>been granted access to the NSSP version of ESSENCE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266612308"/>
              </p:ext>
            </p:extLst>
          </p:nvPr>
        </p:nvGraphicFramePr>
        <p:xfrm>
          <a:off x="0" y="329184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145000726"/>
              </p:ext>
            </p:extLst>
          </p:nvPr>
        </p:nvGraphicFramePr>
        <p:xfrm>
          <a:off x="4572000" y="329184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0"/>
          </p:nvPr>
        </p:nvSpPr>
        <p:spPr/>
        <p:txBody>
          <a:bodyPr/>
          <a:lstStyle/>
          <a:p>
            <a:fld id="{D0448E8D-58F3-42C2-B8BB-73611CAE802D}" type="slidenum">
              <a:rPr lang="en-US" smtClean="0"/>
              <a:t>17</a:t>
            </a:fld>
            <a:endParaRPr lang="en-US" dirty="0"/>
          </a:p>
        </p:txBody>
      </p:sp>
    </p:spTree>
    <p:extLst>
      <p:ext uri="{BB962C8B-B14F-4D97-AF65-F5344CB8AC3E}">
        <p14:creationId xmlns:p14="http://schemas.microsoft.com/office/powerpoint/2010/main" val="1804363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600200"/>
            <a:ext cx="8305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Char char="•"/>
              <a:defRPr sz="2400">
                <a:solidFill>
                  <a:srgbClr val="777777"/>
                </a:solidFill>
                <a:latin typeface="+mn-lt"/>
              </a:defRPr>
            </a:lvl3pPr>
            <a:lvl4pPr marL="1600200" indent="-228600" algn="l" rtl="0" eaLnBrk="0" fontAlgn="base" hangingPunct="0">
              <a:spcBef>
                <a:spcPct val="20000"/>
              </a:spcBef>
              <a:spcAft>
                <a:spcPct val="0"/>
              </a:spcAft>
              <a:buChar char="•"/>
              <a:defRPr sz="2400">
                <a:solidFill>
                  <a:srgbClr val="777777"/>
                </a:solidFill>
                <a:latin typeface="+mn-lt"/>
              </a:defRPr>
            </a:lvl4pPr>
            <a:lvl5pPr marL="2057400" indent="-228600" algn="l" rtl="0" eaLnBrk="0" fontAlgn="base" hangingPunct="0">
              <a:spcBef>
                <a:spcPct val="20000"/>
              </a:spcBef>
              <a:spcAft>
                <a:spcPct val="0"/>
              </a:spcAft>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a:buFont typeface="Arial" panose="020B0604020202020204" pitchFamily="34" charset="0"/>
              <a:buChar char="•"/>
            </a:pPr>
            <a:r>
              <a:rPr lang="en-US" kern="0" dirty="0" smtClean="0"/>
              <a:t>During the past year (since April 2016), survey respondents have used syndromic surveillance data for the following purposes:</a:t>
            </a:r>
          </a:p>
          <a:p>
            <a:pPr>
              <a:buFont typeface="Arial" panose="020B0604020202020204" pitchFamily="34" charset="0"/>
              <a:buChar char="•"/>
            </a:pPr>
            <a:endParaRPr lang="en-US" kern="0" dirty="0">
              <a:solidFill>
                <a:srgbClr val="C00000"/>
              </a:solidFill>
            </a:endParaRPr>
          </a:p>
          <a:p>
            <a:pPr>
              <a:buFont typeface="Arial" panose="020B0604020202020204" pitchFamily="34" charset="0"/>
              <a:buChar char="•"/>
            </a:pPr>
            <a:endParaRPr lang="en-US" kern="0" dirty="0" smtClean="0">
              <a:solidFill>
                <a:srgbClr val="C00000"/>
              </a:solidFill>
            </a:endParaRPr>
          </a:p>
          <a:p>
            <a:pPr>
              <a:buFont typeface="Arial" panose="020B0604020202020204" pitchFamily="34" charset="0"/>
              <a:buChar char="•"/>
            </a:pPr>
            <a:endParaRPr lang="en-US" kern="0" dirty="0">
              <a:solidFill>
                <a:srgbClr val="C00000"/>
              </a:solidFill>
            </a:endParaRPr>
          </a:p>
          <a:p>
            <a:pPr>
              <a:buFont typeface="Arial" panose="020B0604020202020204" pitchFamily="34" charset="0"/>
              <a:buChar char="•"/>
            </a:pPr>
            <a:endParaRPr lang="en-US" kern="0" dirty="0" smtClean="0">
              <a:solidFill>
                <a:srgbClr val="C00000"/>
              </a:solidFill>
            </a:endParaRPr>
          </a:p>
          <a:p>
            <a:pPr>
              <a:buFont typeface="Arial" panose="020B0604020202020204" pitchFamily="34" charset="0"/>
              <a:buChar char="•"/>
            </a:pPr>
            <a:endParaRPr lang="en-US" kern="0" dirty="0">
              <a:solidFill>
                <a:srgbClr val="C00000"/>
              </a:solidFill>
            </a:endParaRPr>
          </a:p>
          <a:p>
            <a:pPr marL="0" indent="0"/>
            <a:endParaRPr lang="en-US" kern="0" dirty="0" smtClean="0">
              <a:solidFill>
                <a:srgbClr val="C00000"/>
              </a:solidFill>
            </a:endParaRPr>
          </a:p>
          <a:p>
            <a:pPr>
              <a:buFont typeface="Arial" panose="020B0604020202020204" pitchFamily="34" charset="0"/>
              <a:buChar char="•"/>
            </a:pPr>
            <a:r>
              <a:rPr lang="en-US" kern="0" dirty="0" smtClean="0"/>
              <a:t>Could select all reasons that applied</a:t>
            </a:r>
            <a:endParaRPr lang="en-US" kern="0" dirty="0"/>
          </a:p>
        </p:txBody>
      </p:sp>
      <p:sp>
        <p:nvSpPr>
          <p:cNvPr id="2" name="Title 1"/>
          <p:cNvSpPr>
            <a:spLocks noGrp="1"/>
          </p:cNvSpPr>
          <p:nvPr>
            <p:ph type="title"/>
          </p:nvPr>
        </p:nvSpPr>
        <p:spPr/>
        <p:txBody>
          <a:bodyPr/>
          <a:lstStyle/>
          <a:p>
            <a:r>
              <a:rPr lang="en-US" dirty="0" smtClean="0">
                <a:solidFill>
                  <a:schemeClr val="accent6"/>
                </a:solidFill>
              </a:rPr>
              <a:t>Data Use</a:t>
            </a:r>
            <a:endParaRPr lang="en-US" dirty="0">
              <a:solidFill>
                <a:schemeClr val="accent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8527525"/>
              </p:ext>
            </p:extLst>
          </p:nvPr>
        </p:nvGraphicFramePr>
        <p:xfrm>
          <a:off x="457200" y="3048000"/>
          <a:ext cx="8229600" cy="1955800"/>
        </p:xfrm>
        <a:graphic>
          <a:graphicData uri="http://schemas.openxmlformats.org/drawingml/2006/table">
            <a:tbl>
              <a:tblPr firstRow="1" bandRow="1">
                <a:tableStyleId>{6E25E649-3F16-4E02-A733-19D2CDBF48F0}</a:tableStyleId>
              </a:tblPr>
              <a:tblGrid>
                <a:gridCol w="1371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370840">
                <a:tc>
                  <a:txBody>
                    <a:bodyPr/>
                    <a:lstStyle/>
                    <a:p>
                      <a:pPr algn="l"/>
                      <a:r>
                        <a:rPr lang="en-US" sz="1400" dirty="0" smtClean="0">
                          <a:solidFill>
                            <a:schemeClr val="tx1">
                              <a:lumMod val="75000"/>
                              <a:lumOff val="25000"/>
                            </a:schemeClr>
                          </a:solidFill>
                        </a:rPr>
                        <a:t>Routine business</a:t>
                      </a:r>
                      <a:r>
                        <a:rPr lang="en-US" sz="1400" baseline="0" dirty="0" smtClean="0">
                          <a:solidFill>
                            <a:schemeClr val="tx1">
                              <a:lumMod val="75000"/>
                              <a:lumOff val="25000"/>
                            </a:schemeClr>
                          </a:solidFill>
                        </a:rPr>
                        <a:t> practices</a:t>
                      </a:r>
                      <a:endParaRPr lang="en-US" sz="1400" dirty="0">
                        <a:solidFill>
                          <a:schemeClr val="tx1">
                            <a:lumMod val="75000"/>
                            <a:lumOff val="25000"/>
                          </a:schemeClr>
                        </a:solidFill>
                      </a:endParaRPr>
                    </a:p>
                  </a:txBody>
                  <a:tcPr/>
                </a:tc>
                <a:tc>
                  <a:txBody>
                    <a:bodyPr/>
                    <a:lstStyle/>
                    <a:p>
                      <a:pPr algn="l"/>
                      <a:r>
                        <a:rPr lang="en-US" sz="1400" dirty="0" smtClean="0">
                          <a:solidFill>
                            <a:schemeClr val="tx1">
                              <a:lumMod val="75000"/>
                              <a:lumOff val="25000"/>
                            </a:schemeClr>
                          </a:solidFill>
                        </a:rPr>
                        <a:t>Non-routine business practices or in response to recent events</a:t>
                      </a:r>
                      <a:endParaRPr lang="en-US" sz="1400" dirty="0">
                        <a:solidFill>
                          <a:schemeClr val="tx1">
                            <a:lumMod val="75000"/>
                            <a:lumOff val="25000"/>
                          </a:schemeClr>
                        </a:solidFill>
                      </a:endParaRPr>
                    </a:p>
                  </a:txBody>
                  <a:tcPr/>
                </a:tc>
                <a:tc>
                  <a:txBody>
                    <a:bodyPr/>
                    <a:lstStyle/>
                    <a:p>
                      <a:pPr algn="l"/>
                      <a:r>
                        <a:rPr lang="en-US" sz="1400" dirty="0" smtClean="0">
                          <a:solidFill>
                            <a:schemeClr val="tx1">
                              <a:lumMod val="75000"/>
                              <a:lumOff val="25000"/>
                            </a:schemeClr>
                          </a:solidFill>
                        </a:rPr>
                        <a:t>Justification for business decisions</a:t>
                      </a:r>
                      <a:endParaRPr lang="en-US" sz="1400" dirty="0">
                        <a:solidFill>
                          <a:schemeClr val="tx1">
                            <a:lumMod val="75000"/>
                            <a:lumOff val="25000"/>
                          </a:schemeClr>
                        </a:solidFill>
                      </a:endParaRPr>
                    </a:p>
                  </a:txBody>
                  <a:tcPr/>
                </a:tc>
                <a:tc>
                  <a:txBody>
                    <a:bodyPr/>
                    <a:lstStyle/>
                    <a:p>
                      <a:pPr algn="l"/>
                      <a:r>
                        <a:rPr lang="en-US" sz="1400" dirty="0" smtClean="0">
                          <a:solidFill>
                            <a:schemeClr val="tx1">
                              <a:lumMod val="75000"/>
                              <a:lumOff val="25000"/>
                            </a:schemeClr>
                          </a:solidFill>
                        </a:rPr>
                        <a:t>Collaboration or information sharing within your organization</a:t>
                      </a:r>
                      <a:endParaRPr lang="en-US" sz="1400" dirty="0">
                        <a:solidFill>
                          <a:schemeClr val="tx1">
                            <a:lumMod val="75000"/>
                            <a:lumOff val="25000"/>
                          </a:schemeClr>
                        </a:solidFill>
                      </a:endParaRPr>
                    </a:p>
                  </a:txBody>
                  <a:tcPr/>
                </a:tc>
                <a:tc>
                  <a:txBody>
                    <a:bodyPr/>
                    <a:lstStyle/>
                    <a:p>
                      <a:pPr algn="l"/>
                      <a:r>
                        <a:rPr lang="en-US" sz="1400" dirty="0" smtClean="0">
                          <a:solidFill>
                            <a:schemeClr val="tx1">
                              <a:lumMod val="75000"/>
                              <a:lumOff val="25000"/>
                            </a:schemeClr>
                          </a:solidFill>
                        </a:rPr>
                        <a:t>Collaboration or information</a:t>
                      </a:r>
                      <a:r>
                        <a:rPr lang="en-US" sz="1400" baseline="0" dirty="0" smtClean="0">
                          <a:solidFill>
                            <a:schemeClr val="tx1">
                              <a:lumMod val="75000"/>
                              <a:lumOff val="25000"/>
                            </a:schemeClr>
                          </a:solidFill>
                        </a:rPr>
                        <a:t> sharing external to you organization</a:t>
                      </a:r>
                      <a:endParaRPr lang="en-US" sz="1400" dirty="0">
                        <a:solidFill>
                          <a:schemeClr val="tx1">
                            <a:lumMod val="75000"/>
                            <a:lumOff val="25000"/>
                          </a:schemeClr>
                        </a:solidFill>
                      </a:endParaRPr>
                    </a:p>
                  </a:txBody>
                  <a:tcPr/>
                </a:tc>
                <a:tc>
                  <a:txBody>
                    <a:bodyPr/>
                    <a:lstStyle/>
                    <a:p>
                      <a:pPr algn="l"/>
                      <a:r>
                        <a:rPr lang="en-US" sz="1400" dirty="0" smtClean="0">
                          <a:solidFill>
                            <a:schemeClr val="tx1">
                              <a:lumMod val="75000"/>
                              <a:lumOff val="25000"/>
                            </a:schemeClr>
                          </a:solidFill>
                        </a:rPr>
                        <a:t>Research</a:t>
                      </a:r>
                      <a:endParaRPr lang="en-US" sz="1400" dirty="0">
                        <a:solidFill>
                          <a:schemeClr val="tx1">
                            <a:lumMod val="75000"/>
                            <a:lumOff val="25000"/>
                          </a:schemeClr>
                        </a:solidFill>
                      </a:endParaRPr>
                    </a:p>
                  </a:txBody>
                  <a:tcPr/>
                </a:tc>
                <a:extLst>
                  <a:ext uri="{0D108BD9-81ED-4DB2-BD59-A6C34878D82A}">
                    <a16:rowId xmlns:a16="http://schemas.microsoft.com/office/drawing/2014/main" xmlns="" val="10000"/>
                  </a:ext>
                </a:extLst>
              </a:tr>
              <a:tr h="370840">
                <a:tc>
                  <a:txBody>
                    <a:bodyPr/>
                    <a:lstStyle/>
                    <a:p>
                      <a:pPr algn="l"/>
                      <a:r>
                        <a:rPr lang="en-US" dirty="0" smtClean="0"/>
                        <a:t>41%</a:t>
                      </a:r>
                      <a:endParaRPr lang="en-US" dirty="0"/>
                    </a:p>
                  </a:txBody>
                  <a:tcPr/>
                </a:tc>
                <a:tc>
                  <a:txBody>
                    <a:bodyPr/>
                    <a:lstStyle/>
                    <a:p>
                      <a:pPr algn="l"/>
                      <a:r>
                        <a:rPr lang="en-US" dirty="0" smtClean="0"/>
                        <a:t>47%</a:t>
                      </a:r>
                      <a:endParaRPr lang="en-US" dirty="0"/>
                    </a:p>
                  </a:txBody>
                  <a:tcPr/>
                </a:tc>
                <a:tc>
                  <a:txBody>
                    <a:bodyPr/>
                    <a:lstStyle/>
                    <a:p>
                      <a:pPr algn="l"/>
                      <a:r>
                        <a:rPr lang="en-US" dirty="0" smtClean="0"/>
                        <a:t>18%</a:t>
                      </a:r>
                      <a:endParaRPr lang="en-US" dirty="0"/>
                    </a:p>
                  </a:txBody>
                  <a:tcPr/>
                </a:tc>
                <a:tc>
                  <a:txBody>
                    <a:bodyPr/>
                    <a:lstStyle/>
                    <a:p>
                      <a:pPr algn="l"/>
                      <a:r>
                        <a:rPr lang="en-US" dirty="0" smtClean="0"/>
                        <a:t>61%</a:t>
                      </a:r>
                      <a:endParaRPr lang="en-US" dirty="0"/>
                    </a:p>
                  </a:txBody>
                  <a:tcPr/>
                </a:tc>
                <a:tc>
                  <a:txBody>
                    <a:bodyPr/>
                    <a:lstStyle/>
                    <a:p>
                      <a:pPr algn="l"/>
                      <a:r>
                        <a:rPr lang="en-US" dirty="0" smtClean="0"/>
                        <a:t>53%</a:t>
                      </a:r>
                      <a:endParaRPr lang="en-US" dirty="0"/>
                    </a:p>
                  </a:txBody>
                  <a:tcPr/>
                </a:tc>
                <a:tc>
                  <a:txBody>
                    <a:bodyPr/>
                    <a:lstStyle/>
                    <a:p>
                      <a:pPr algn="l"/>
                      <a:r>
                        <a:rPr lang="en-US" dirty="0" smtClean="0"/>
                        <a:t>53%</a:t>
                      </a:r>
                      <a:endParaRPr lang="en-US" dirty="0"/>
                    </a:p>
                  </a:txBody>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0"/>
          </p:nvPr>
        </p:nvSpPr>
        <p:spPr/>
        <p:txBody>
          <a:bodyPr/>
          <a:lstStyle/>
          <a:p>
            <a:fld id="{D0448E8D-58F3-42C2-B8BB-73611CAE802D}" type="slidenum">
              <a:rPr lang="en-US" smtClean="0"/>
              <a:t>18</a:t>
            </a:fld>
            <a:endParaRPr lang="en-US"/>
          </a:p>
        </p:txBody>
      </p:sp>
    </p:spTree>
    <p:extLst>
      <p:ext uri="{BB962C8B-B14F-4D97-AF65-F5344CB8AC3E}">
        <p14:creationId xmlns:p14="http://schemas.microsoft.com/office/powerpoint/2010/main" val="1954830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6"/>
                </a:solidFill>
              </a:rPr>
              <a:t>Comments</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i="1" smtClean="0"/>
              <a:t>How can infection preventionists use chief complaint data more effectively to identify potential reportable diseases or visits of concern?</a:t>
            </a:r>
          </a:p>
          <a:p>
            <a:pPr>
              <a:buFont typeface="Arial" panose="020B0604020202020204" pitchFamily="34" charset="0"/>
              <a:buChar char="•"/>
            </a:pPr>
            <a:r>
              <a:rPr lang="en-US" sz="2000" i="1" smtClean="0"/>
              <a:t>I’m interested in how these data can be used to monitor emerging problems and how they might be used for decision-making or planning purposes (i.e., by establishing baselines, triggers for action).</a:t>
            </a:r>
          </a:p>
          <a:p>
            <a:pPr>
              <a:buFont typeface="Arial" panose="020B0604020202020204" pitchFamily="34" charset="0"/>
              <a:buChar char="•"/>
            </a:pPr>
            <a:r>
              <a:rPr lang="en-US" sz="2000" i="1" smtClean="0"/>
              <a:t>I would love to have additional training on using the ESSENCE system. We have had many updates and new versions of ESSENCE but little training on how to best utilize it in our daily work practices. I am aware of the tutorial videos available but have not had time to utilize these yet. I assume they will support efforts to navigate the updated system.</a:t>
            </a:r>
          </a:p>
          <a:p>
            <a:pPr>
              <a:buFont typeface="Arial" panose="020B0604020202020204" pitchFamily="34" charset="0"/>
              <a:buChar char="•"/>
            </a:pPr>
            <a:r>
              <a:rPr lang="en-US" sz="2000" i="1" smtClean="0"/>
              <a:t>I think this taskforce would benefit from participation of healthcare systems IT rep. </a:t>
            </a:r>
            <a:endParaRPr lang="en-US" sz="2000" i="1" dirty="0" smtClean="0"/>
          </a:p>
        </p:txBody>
      </p:sp>
      <p:sp>
        <p:nvSpPr>
          <p:cNvPr id="7" name="Slide Number Placeholder 6"/>
          <p:cNvSpPr>
            <a:spLocks noGrp="1"/>
          </p:cNvSpPr>
          <p:nvPr>
            <p:ph type="sldNum" sz="quarter" idx="10"/>
          </p:nvPr>
        </p:nvSpPr>
        <p:spPr/>
        <p:txBody>
          <a:bodyPr/>
          <a:lstStyle/>
          <a:p>
            <a:fld id="{D0448E8D-58F3-42C2-B8BB-73611CAE802D}" type="slidenum">
              <a:rPr lang="en-US" smtClean="0"/>
              <a:t>19</a:t>
            </a:fld>
            <a:endParaRPr lang="en-US"/>
          </a:p>
        </p:txBody>
      </p:sp>
    </p:spTree>
    <p:extLst>
      <p:ext uri="{BB962C8B-B14F-4D97-AF65-F5344CB8AC3E}">
        <p14:creationId xmlns:p14="http://schemas.microsoft.com/office/powerpoint/2010/main" val="840596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2D2D8A"/>
                </a:solidFill>
              </a:rPr>
              <a:t>Agenda</a:t>
            </a:r>
            <a:endParaRPr lang="en-US" dirty="0">
              <a:solidFill>
                <a:srgbClr val="2D2D8A"/>
              </a:solidFill>
            </a:endParaRPr>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t>Introductions</a:t>
            </a:r>
          </a:p>
          <a:p>
            <a:pPr>
              <a:buFont typeface="Arial" panose="020B0604020202020204" pitchFamily="34" charset="0"/>
              <a:buChar char="•"/>
            </a:pPr>
            <a:r>
              <a:rPr lang="en-US" dirty="0" smtClean="0"/>
              <a:t>Pre-Assessment Survey Responses</a:t>
            </a:r>
          </a:p>
          <a:p>
            <a:pPr>
              <a:buFont typeface="Arial" panose="020B0604020202020204" pitchFamily="34" charset="0"/>
              <a:buChar char="•"/>
            </a:pPr>
            <a:r>
              <a:rPr lang="en-US" dirty="0" smtClean="0"/>
              <a:t>Syndromic Surveillance Data Elements</a:t>
            </a:r>
          </a:p>
          <a:p>
            <a:pPr>
              <a:buFont typeface="Arial" panose="020B0604020202020204" pitchFamily="34" charset="0"/>
              <a:buChar char="•"/>
            </a:pPr>
            <a:r>
              <a:rPr lang="en-US" dirty="0" smtClean="0"/>
              <a:t>Surveillance Tool – ESSENCE</a:t>
            </a:r>
          </a:p>
          <a:p>
            <a:pPr>
              <a:buFont typeface="Arial" panose="020B0604020202020204" pitchFamily="34" charset="0"/>
              <a:buChar char="•"/>
            </a:pPr>
            <a:r>
              <a:rPr lang="en-US" dirty="0" smtClean="0">
                <a:solidFill>
                  <a:srgbClr val="2D2D8A"/>
                </a:solidFill>
              </a:rPr>
              <a:t>Break for Lunch</a:t>
            </a:r>
          </a:p>
          <a:p>
            <a:pPr>
              <a:buFont typeface="Arial" panose="020B0604020202020204" pitchFamily="34" charset="0"/>
              <a:buChar char="•"/>
            </a:pPr>
            <a:r>
              <a:rPr lang="en-US" dirty="0" smtClean="0"/>
              <a:t>Discussion</a:t>
            </a:r>
          </a:p>
          <a:p>
            <a:pPr lvl="1">
              <a:buFont typeface="Arial" panose="020B0604020202020204" pitchFamily="34" charset="0"/>
              <a:buChar char="•"/>
            </a:pPr>
            <a:r>
              <a:rPr lang="en-US" dirty="0" smtClean="0"/>
              <a:t>NSSP User Access Roles</a:t>
            </a:r>
          </a:p>
          <a:p>
            <a:pPr lvl="1">
              <a:buFont typeface="Arial" panose="020B0604020202020204" pitchFamily="34" charset="0"/>
              <a:buChar char="•"/>
            </a:pPr>
            <a:r>
              <a:rPr lang="en-US" dirty="0" smtClean="0"/>
              <a:t>NSSP User Access Forms</a:t>
            </a:r>
          </a:p>
          <a:p>
            <a:pPr lvl="1">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D0448E8D-58F3-42C2-B8BB-73611CAE802D}" type="slidenum">
              <a:rPr lang="en-US" smtClean="0"/>
              <a:t>2</a:t>
            </a:fld>
            <a:endParaRPr lang="en-US"/>
          </a:p>
        </p:txBody>
      </p:sp>
    </p:spTree>
    <p:extLst>
      <p:ext uri="{BB962C8B-B14F-4D97-AF65-F5344CB8AC3E}">
        <p14:creationId xmlns:p14="http://schemas.microsoft.com/office/powerpoint/2010/main" val="2095224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Summary</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Survey helped identify some knowledge gaps in data analysis, Tableau interpretation, ESSENCE use and access, and external communication</a:t>
            </a:r>
          </a:p>
          <a:p>
            <a:pPr lvl="1">
              <a:buFont typeface="Arial" panose="020B0604020202020204" pitchFamily="34" charset="0"/>
              <a:buChar char="•"/>
            </a:pPr>
            <a:r>
              <a:rPr lang="en-US" dirty="0" smtClean="0"/>
              <a:t>Focus for future VSSAG meetings</a:t>
            </a:r>
          </a:p>
          <a:p>
            <a:pPr>
              <a:buFont typeface="Arial" panose="020B0604020202020204" pitchFamily="34" charset="0"/>
              <a:buChar char="•"/>
            </a:pPr>
            <a:r>
              <a:rPr lang="en-US" dirty="0" smtClean="0"/>
              <a:t>Hope to improve median level of experience, number of ESSENCE </a:t>
            </a:r>
            <a:r>
              <a:rPr lang="en-US" dirty="0" smtClean="0"/>
              <a:t>users</a:t>
            </a:r>
            <a:r>
              <a:rPr lang="en-US" dirty="0" smtClean="0"/>
              <a:t>, and rates of use within the past year</a:t>
            </a:r>
          </a:p>
          <a:p>
            <a:pPr lvl="1">
              <a:buFont typeface="Arial" panose="020B0604020202020204" pitchFamily="34" charset="0"/>
              <a:buChar char="•"/>
            </a:pPr>
            <a:r>
              <a:rPr lang="en-US" dirty="0" smtClean="0"/>
              <a:t>We know that not every measure is applicable to every VSSAG member </a:t>
            </a:r>
            <a:endParaRPr lang="en-US" dirty="0"/>
          </a:p>
        </p:txBody>
      </p:sp>
      <p:sp>
        <p:nvSpPr>
          <p:cNvPr id="4" name="Slide Number Placeholder 3"/>
          <p:cNvSpPr>
            <a:spLocks noGrp="1"/>
          </p:cNvSpPr>
          <p:nvPr>
            <p:ph type="sldNum" sz="quarter" idx="10"/>
          </p:nvPr>
        </p:nvSpPr>
        <p:spPr/>
        <p:txBody>
          <a:bodyPr/>
          <a:lstStyle/>
          <a:p>
            <a:fld id="{D0448E8D-58F3-42C2-B8BB-73611CAE802D}" type="slidenum">
              <a:rPr lang="en-US" smtClean="0"/>
              <a:t>20</a:t>
            </a:fld>
            <a:endParaRPr lang="en-US"/>
          </a:p>
        </p:txBody>
      </p:sp>
    </p:spTree>
    <p:extLst>
      <p:ext uri="{BB962C8B-B14F-4D97-AF65-F5344CB8AC3E}">
        <p14:creationId xmlns:p14="http://schemas.microsoft.com/office/powerpoint/2010/main" val="1020998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Syndromic Surveillance data elements</a:t>
            </a:r>
            <a:endParaRPr lang="en-US" dirty="0">
              <a:solidFill>
                <a:schemeClr val="accent6"/>
              </a:solidFill>
            </a:endParaRPr>
          </a:p>
        </p:txBody>
      </p:sp>
      <p:sp>
        <p:nvSpPr>
          <p:cNvPr id="3" name="Tex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D0448E8D-58F3-42C2-B8BB-73611CAE802D}" type="slidenum">
              <a:rPr lang="en-US" smtClean="0"/>
              <a:t>21</a:t>
            </a:fld>
            <a:endParaRPr lang="en-US"/>
          </a:p>
        </p:txBody>
      </p:sp>
    </p:spTree>
    <p:extLst>
      <p:ext uri="{BB962C8B-B14F-4D97-AF65-F5344CB8AC3E}">
        <p14:creationId xmlns:p14="http://schemas.microsoft.com/office/powerpoint/2010/main" val="3031793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6"/>
                </a:solidFill>
              </a:rPr>
              <a:t>Data Standards </a:t>
            </a:r>
            <a:endParaRPr lang="en-US" dirty="0">
              <a:solidFill>
                <a:schemeClr val="accent6"/>
              </a:solidFill>
            </a:endParaRPr>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t>Determines how the data submitted to VDH must be formatted</a:t>
            </a:r>
          </a:p>
          <a:p>
            <a:pPr>
              <a:buFont typeface="Arial" panose="020B0604020202020204" pitchFamily="34" charset="0"/>
              <a:buChar char="•"/>
            </a:pPr>
            <a:r>
              <a:rPr lang="en-US" dirty="0" smtClean="0"/>
              <a:t>VDH currently accepts 2 standards </a:t>
            </a:r>
          </a:p>
          <a:p>
            <a:pPr lvl="1">
              <a:buFont typeface="Arial" panose="020B0604020202020204" pitchFamily="34" charset="0"/>
              <a:buChar char="•"/>
            </a:pPr>
            <a:r>
              <a:rPr lang="en-US" dirty="0" smtClean="0">
                <a:solidFill>
                  <a:srgbClr val="4D4D4D"/>
                </a:solidFill>
              </a:rPr>
              <a:t>Flat file</a:t>
            </a:r>
          </a:p>
          <a:p>
            <a:pPr lvl="1">
              <a:buFont typeface="Arial" panose="020B0604020202020204" pitchFamily="34" charset="0"/>
              <a:buChar char="•"/>
            </a:pPr>
            <a:r>
              <a:rPr lang="en-US" dirty="0" smtClean="0">
                <a:solidFill>
                  <a:srgbClr val="4D4D4D"/>
                </a:solidFill>
              </a:rPr>
              <a:t>Health Level 7 (HL7)</a:t>
            </a:r>
          </a:p>
          <a:p>
            <a:pPr>
              <a:buFont typeface="Arial" panose="020B0604020202020204" pitchFamily="34" charset="0"/>
              <a:buChar char="•"/>
            </a:pPr>
            <a:r>
              <a:rPr lang="en-US" dirty="0" smtClean="0"/>
              <a:t>Both standards are required to be submitted electronically</a:t>
            </a:r>
          </a:p>
        </p:txBody>
      </p:sp>
      <p:sp>
        <p:nvSpPr>
          <p:cNvPr id="2" name="Slide Number Placeholder 1"/>
          <p:cNvSpPr>
            <a:spLocks noGrp="1"/>
          </p:cNvSpPr>
          <p:nvPr>
            <p:ph type="sldNum" sz="quarter" idx="10"/>
          </p:nvPr>
        </p:nvSpPr>
        <p:spPr/>
        <p:txBody>
          <a:bodyPr/>
          <a:lstStyle/>
          <a:p>
            <a:fld id="{D0448E8D-58F3-42C2-B8BB-73611CAE802D}" type="slidenum">
              <a:rPr lang="en-US" smtClean="0"/>
              <a:t>22</a:t>
            </a:fld>
            <a:endParaRPr lang="en-US"/>
          </a:p>
        </p:txBody>
      </p:sp>
    </p:spTree>
    <p:extLst>
      <p:ext uri="{BB962C8B-B14F-4D97-AF65-F5344CB8AC3E}">
        <p14:creationId xmlns:p14="http://schemas.microsoft.com/office/powerpoint/2010/main" val="1432088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Data Standards – Flat File</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VDH specific-standard established in 2004 </a:t>
            </a:r>
          </a:p>
          <a:p>
            <a:pPr>
              <a:buFont typeface="Arial" panose="020B0604020202020204" pitchFamily="34" charset="0"/>
              <a:buChar char="•"/>
            </a:pPr>
            <a:r>
              <a:rPr lang="en-US" dirty="0" smtClean="0"/>
              <a:t>14 fields with basic facility, patient, and visit info</a:t>
            </a:r>
          </a:p>
          <a:p>
            <a:pPr lvl="1">
              <a:buFont typeface="Arial" panose="020B0604020202020204" pitchFamily="34" charset="0"/>
              <a:buChar char="•"/>
            </a:pPr>
            <a:r>
              <a:rPr lang="en-US" dirty="0" smtClean="0"/>
              <a:t>Data fields generally populated with free-text – no standardized codes for diagnoses or discharges</a:t>
            </a:r>
          </a:p>
          <a:p>
            <a:pPr lvl="1">
              <a:buFont typeface="Arial" panose="020B0604020202020204" pitchFamily="34" charset="0"/>
              <a:buChar char="•"/>
            </a:pPr>
            <a:r>
              <a:rPr lang="en-US" dirty="0" smtClean="0">
                <a:solidFill>
                  <a:schemeClr val="bg2"/>
                </a:solidFill>
              </a:rPr>
              <a:t>One message per visit – “flat file”</a:t>
            </a:r>
          </a:p>
          <a:p>
            <a:pPr lvl="1">
              <a:buFont typeface="Arial" panose="020B0604020202020204" pitchFamily="34" charset="0"/>
              <a:buChar char="•"/>
            </a:pPr>
            <a:r>
              <a:rPr lang="en-US" dirty="0" smtClean="0">
                <a:solidFill>
                  <a:schemeClr val="bg2"/>
                </a:solidFill>
              </a:rPr>
              <a:t>Aggregated data file (“batch”) sent every 24 hours</a:t>
            </a:r>
          </a:p>
          <a:p>
            <a:pPr lvl="1">
              <a:buFont typeface="Arial" panose="020B0604020202020204" pitchFamily="34" charset="0"/>
              <a:buChar char="•"/>
            </a:pPr>
            <a:r>
              <a:rPr lang="en-US" dirty="0" smtClean="0">
                <a:solidFill>
                  <a:schemeClr val="bg2"/>
                </a:solidFill>
              </a:rPr>
              <a:t>31 out of 156 (20%) facilities in Virginia still use this format</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D0448E8D-58F3-42C2-B8BB-73611CAE802D}" type="slidenum">
              <a:rPr lang="en-US" smtClean="0"/>
              <a:t>23</a:t>
            </a:fld>
            <a:endParaRPr lang="en-US"/>
          </a:p>
        </p:txBody>
      </p:sp>
    </p:spTree>
    <p:extLst>
      <p:ext uri="{BB962C8B-B14F-4D97-AF65-F5344CB8AC3E}">
        <p14:creationId xmlns:p14="http://schemas.microsoft.com/office/powerpoint/2010/main" val="1586253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Data Standards – HL7</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100" dirty="0" smtClean="0"/>
              <a:t>National standard established in 2011 with </a:t>
            </a:r>
            <a:r>
              <a:rPr lang="en-US" sz="2100" dirty="0"/>
              <a:t>some VDH-specific </a:t>
            </a:r>
            <a:r>
              <a:rPr lang="en-US" sz="2100" dirty="0" smtClean="0"/>
              <a:t>modifications</a:t>
            </a:r>
          </a:p>
          <a:p>
            <a:pPr lvl="1">
              <a:buFont typeface="Arial" panose="020B0604020202020204" pitchFamily="34" charset="0"/>
              <a:buChar char="•"/>
            </a:pPr>
            <a:r>
              <a:rPr lang="en-US" sz="2100" dirty="0" smtClean="0">
                <a:solidFill>
                  <a:schemeClr val="bg2"/>
                </a:solidFill>
              </a:rPr>
              <a:t>Requires additional data elements be sent</a:t>
            </a:r>
          </a:p>
          <a:p>
            <a:pPr lvl="1">
              <a:buFont typeface="Arial" panose="020B0604020202020204" pitchFamily="34" charset="0"/>
              <a:buChar char="•"/>
            </a:pPr>
            <a:r>
              <a:rPr lang="en-US" sz="2100" dirty="0" smtClean="0">
                <a:solidFill>
                  <a:schemeClr val="bg2"/>
                </a:solidFill>
              </a:rPr>
              <a:t>Requires standardized coded values be used (diagnosis, discharge, race, ethnicity)</a:t>
            </a:r>
          </a:p>
          <a:p>
            <a:pPr lvl="1">
              <a:buFont typeface="Arial" panose="020B0604020202020204" pitchFamily="34" charset="0"/>
              <a:buChar char="•"/>
            </a:pPr>
            <a:r>
              <a:rPr lang="en-US" sz="2100" dirty="0" smtClean="0">
                <a:solidFill>
                  <a:schemeClr val="bg2"/>
                </a:solidFill>
              </a:rPr>
              <a:t>More than one message per visit</a:t>
            </a:r>
          </a:p>
          <a:p>
            <a:pPr lvl="2">
              <a:buFont typeface="Trebuchet MS" panose="020B0603020202020204" pitchFamily="34" charset="0"/>
              <a:buChar char="‐"/>
            </a:pPr>
            <a:r>
              <a:rPr lang="en-US" sz="2100" dirty="0" smtClean="0">
                <a:solidFill>
                  <a:schemeClr val="bg2"/>
                </a:solidFill>
              </a:rPr>
              <a:t>Supports near real-time surveillance as first message can be received while patient still in ED</a:t>
            </a:r>
          </a:p>
          <a:p>
            <a:pPr lvl="2">
              <a:buFont typeface="Trebuchet MS" panose="020B0603020202020204" pitchFamily="34" charset="0"/>
              <a:buChar char="‐"/>
            </a:pPr>
            <a:r>
              <a:rPr lang="en-US" sz="2100" dirty="0" smtClean="0">
                <a:solidFill>
                  <a:schemeClr val="bg2"/>
                </a:solidFill>
              </a:rPr>
              <a:t>Allows visits details to be sent as they become available (i.e. coded diagnosis information after medical billing)</a:t>
            </a:r>
          </a:p>
          <a:p>
            <a:pPr lvl="1">
              <a:buFont typeface="Arial" panose="020B0604020202020204" pitchFamily="34" charset="0"/>
              <a:buChar char="•"/>
            </a:pPr>
            <a:r>
              <a:rPr lang="en-US" sz="2100" dirty="0" smtClean="0">
                <a:solidFill>
                  <a:schemeClr val="bg2"/>
                </a:solidFill>
              </a:rPr>
              <a:t>Received in real-time or 6-hour batch file (rare)</a:t>
            </a:r>
          </a:p>
          <a:p>
            <a:pPr lvl="1">
              <a:buFont typeface="Arial" panose="020B0604020202020204" pitchFamily="34" charset="0"/>
              <a:buChar char="•"/>
            </a:pPr>
            <a:r>
              <a:rPr lang="en-US" sz="2100" dirty="0" smtClean="0">
                <a:solidFill>
                  <a:schemeClr val="bg2"/>
                </a:solidFill>
              </a:rPr>
              <a:t>125 out of 156 (80%) facilities in Virginia use this format</a:t>
            </a:r>
          </a:p>
        </p:txBody>
      </p:sp>
      <p:sp>
        <p:nvSpPr>
          <p:cNvPr id="5" name="Slide Number Placeholder 4"/>
          <p:cNvSpPr>
            <a:spLocks noGrp="1"/>
          </p:cNvSpPr>
          <p:nvPr>
            <p:ph type="sldNum" sz="quarter" idx="10"/>
          </p:nvPr>
        </p:nvSpPr>
        <p:spPr/>
        <p:txBody>
          <a:bodyPr/>
          <a:lstStyle/>
          <a:p>
            <a:fld id="{D0448E8D-58F3-42C2-B8BB-73611CAE802D}" type="slidenum">
              <a:rPr lang="en-US" smtClean="0"/>
              <a:t>24</a:t>
            </a:fld>
            <a:endParaRPr lang="en-US"/>
          </a:p>
        </p:txBody>
      </p:sp>
    </p:spTree>
    <p:extLst>
      <p:ext uri="{BB962C8B-B14F-4D97-AF65-F5344CB8AC3E}">
        <p14:creationId xmlns:p14="http://schemas.microsoft.com/office/powerpoint/2010/main" val="1441657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Data Standards – HL7</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Adherence to national </a:t>
            </a:r>
            <a:r>
              <a:rPr lang="en-US" dirty="0" smtClean="0"/>
              <a:t>HL7 standard is </a:t>
            </a:r>
            <a:r>
              <a:rPr lang="en-US" dirty="0"/>
              <a:t>required by </a:t>
            </a:r>
            <a:r>
              <a:rPr lang="en-US" dirty="0" smtClean="0"/>
              <a:t>electronic health record incentive program (Meaningful Use)</a:t>
            </a:r>
          </a:p>
          <a:p>
            <a:pPr>
              <a:buFont typeface="Arial" panose="020B0604020202020204" pitchFamily="34" charset="0"/>
              <a:buChar char="•"/>
            </a:pPr>
            <a:r>
              <a:rPr lang="en-US" dirty="0" smtClean="0"/>
              <a:t>Standardizes how data are captured and reported across jurisdictions </a:t>
            </a:r>
          </a:p>
          <a:p>
            <a:pPr>
              <a:buFont typeface="Arial" panose="020B0604020202020204" pitchFamily="34" charset="0"/>
              <a:buChar char="•"/>
            </a:pPr>
            <a:r>
              <a:rPr lang="en-US" dirty="0" smtClean="0"/>
              <a:t>Allows for comparison of data in national CDC’s National Syndromic Surveillance Program (NSSP) ESSENCE system</a:t>
            </a:r>
          </a:p>
        </p:txBody>
      </p:sp>
      <p:sp>
        <p:nvSpPr>
          <p:cNvPr id="5" name="Slide Number Placeholder 4"/>
          <p:cNvSpPr>
            <a:spLocks noGrp="1"/>
          </p:cNvSpPr>
          <p:nvPr>
            <p:ph type="sldNum" sz="quarter" idx="10"/>
          </p:nvPr>
        </p:nvSpPr>
        <p:spPr/>
        <p:txBody>
          <a:bodyPr/>
          <a:lstStyle/>
          <a:p>
            <a:fld id="{D0448E8D-58F3-42C2-B8BB-73611CAE802D}" type="slidenum">
              <a:rPr lang="en-US" smtClean="0"/>
              <a:t>25</a:t>
            </a:fld>
            <a:endParaRPr lang="en-US"/>
          </a:p>
        </p:txBody>
      </p:sp>
    </p:spTree>
    <p:extLst>
      <p:ext uri="{BB962C8B-B14F-4D97-AF65-F5344CB8AC3E}">
        <p14:creationId xmlns:p14="http://schemas.microsoft.com/office/powerpoint/2010/main" val="2750361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636824" y="4799434"/>
            <a:ext cx="0" cy="342900"/>
          </a:xfrm>
          <a:prstGeom prst="line">
            <a:avLst/>
          </a:prstGeom>
          <a:ln w="50800" cmpd="sng">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88781" y="4771672"/>
            <a:ext cx="0" cy="342900"/>
          </a:xfrm>
          <a:prstGeom prst="line">
            <a:avLst/>
          </a:prstGeom>
          <a:ln w="50800" cmpd="sng">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77100" y="4800600"/>
            <a:ext cx="0" cy="342900"/>
          </a:xfrm>
          <a:prstGeom prst="line">
            <a:avLst/>
          </a:prstGeom>
          <a:ln w="50800" cmpd="sng">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94588" y="4800600"/>
            <a:ext cx="0" cy="342900"/>
          </a:xfrm>
          <a:prstGeom prst="line">
            <a:avLst/>
          </a:prstGeom>
          <a:ln w="50800" cmpd="sng">
            <a:solidFill>
              <a:srgbClr val="89A4A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solidFill>
                  <a:schemeClr val="accent6"/>
                </a:solidFill>
              </a:rPr>
              <a:t>Data Reporting Frequency</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Data received by VDH within 24 hours of visit</a:t>
            </a:r>
          </a:p>
          <a:p>
            <a:pPr>
              <a:buFont typeface="Arial" panose="020B0604020202020204" pitchFamily="34" charset="0"/>
              <a:buChar char="•"/>
            </a:pPr>
            <a:r>
              <a:rPr lang="en-US" dirty="0" smtClean="0"/>
              <a:t>Data sent from VDH to CDC within 6 hours of receipt</a:t>
            </a:r>
          </a:p>
          <a:p>
            <a:pPr>
              <a:buFont typeface="Arial" panose="020B0604020202020204" pitchFamily="34" charset="0"/>
              <a:buChar char="•"/>
            </a:pPr>
            <a:r>
              <a:rPr lang="en-US" dirty="0" smtClean="0"/>
              <a:t>Data processing into ESSENCE at CDC takes approximately 1 day</a:t>
            </a:r>
          </a:p>
          <a:p>
            <a:pPr lvl="1">
              <a:buFont typeface="Arial" panose="020B0604020202020204" pitchFamily="34" charset="0"/>
              <a:buChar char="•"/>
            </a:pPr>
            <a:r>
              <a:rPr lang="en-US" dirty="0" smtClean="0"/>
              <a:t>Available within ~2 days of visit event</a:t>
            </a:r>
            <a:endParaRPr lang="en-US" dirty="0"/>
          </a:p>
        </p:txBody>
      </p:sp>
      <p:sp>
        <p:nvSpPr>
          <p:cNvPr id="7" name="Right Arrow 6"/>
          <p:cNvSpPr/>
          <p:nvPr/>
        </p:nvSpPr>
        <p:spPr>
          <a:xfrm>
            <a:off x="914400" y="5029200"/>
            <a:ext cx="7315200" cy="228600"/>
          </a:xfrm>
          <a:prstGeom prst="rightArrow">
            <a:avLst/>
          </a:prstGeom>
          <a:ln>
            <a:solidFill>
              <a:srgbClr val="89A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11898" y="4154269"/>
            <a:ext cx="1371600" cy="646331"/>
          </a:xfrm>
          <a:prstGeom prst="rect">
            <a:avLst/>
          </a:prstGeom>
          <a:noFill/>
          <a:ln w="38100">
            <a:solidFill>
              <a:srgbClr val="89A4A7"/>
            </a:solidFill>
          </a:ln>
        </p:spPr>
        <p:txBody>
          <a:bodyPr wrap="square" rtlCol="0">
            <a:spAutoFit/>
          </a:bodyPr>
          <a:lstStyle/>
          <a:p>
            <a:r>
              <a:rPr lang="en-US" sz="1200" dirty="0" smtClean="0"/>
              <a:t>Visit occurs at Facility A at 6:00 am on 6/15/17</a:t>
            </a:r>
          </a:p>
        </p:txBody>
      </p:sp>
      <p:sp>
        <p:nvSpPr>
          <p:cNvPr id="16" name="TextBox 15"/>
          <p:cNvSpPr txBox="1"/>
          <p:nvPr/>
        </p:nvSpPr>
        <p:spPr>
          <a:xfrm>
            <a:off x="2483498" y="4154267"/>
            <a:ext cx="2340864" cy="646331"/>
          </a:xfrm>
          <a:prstGeom prst="rect">
            <a:avLst/>
          </a:prstGeom>
          <a:noFill/>
          <a:ln w="38100">
            <a:solidFill>
              <a:srgbClr val="89A4A7"/>
            </a:solidFill>
          </a:ln>
        </p:spPr>
        <p:txBody>
          <a:bodyPr wrap="square" rtlCol="0">
            <a:spAutoFit/>
          </a:bodyPr>
          <a:lstStyle/>
          <a:p>
            <a:r>
              <a:rPr lang="en-US" sz="1200" dirty="0" smtClean="0"/>
              <a:t>Message is sent to VDH in batch file (all visits on 6/15/17) at 6:00 am on 6/16/17</a:t>
            </a:r>
          </a:p>
        </p:txBody>
      </p:sp>
      <p:sp>
        <p:nvSpPr>
          <p:cNvPr id="17" name="TextBox 16"/>
          <p:cNvSpPr txBox="1"/>
          <p:nvPr/>
        </p:nvSpPr>
        <p:spPr>
          <a:xfrm>
            <a:off x="4824362" y="4154269"/>
            <a:ext cx="1728838" cy="646331"/>
          </a:xfrm>
          <a:prstGeom prst="rect">
            <a:avLst/>
          </a:prstGeom>
          <a:noFill/>
          <a:ln w="38100">
            <a:solidFill>
              <a:srgbClr val="89A4A7"/>
            </a:solidFill>
          </a:ln>
        </p:spPr>
        <p:txBody>
          <a:bodyPr wrap="square" rtlCol="0">
            <a:spAutoFit/>
          </a:bodyPr>
          <a:lstStyle/>
          <a:p>
            <a:r>
              <a:rPr lang="en-US" sz="1200" dirty="0" smtClean="0"/>
              <a:t>Message sent by VDH to CDC at 12:00 pm on 6/16/17</a:t>
            </a:r>
          </a:p>
        </p:txBody>
      </p:sp>
      <p:sp>
        <p:nvSpPr>
          <p:cNvPr id="18" name="TextBox 17"/>
          <p:cNvSpPr txBox="1"/>
          <p:nvPr/>
        </p:nvSpPr>
        <p:spPr>
          <a:xfrm>
            <a:off x="6553200" y="4154268"/>
            <a:ext cx="1447800" cy="646331"/>
          </a:xfrm>
          <a:prstGeom prst="rect">
            <a:avLst/>
          </a:prstGeom>
          <a:noFill/>
          <a:ln w="38100">
            <a:solidFill>
              <a:srgbClr val="89A4A7"/>
            </a:solidFill>
          </a:ln>
        </p:spPr>
        <p:txBody>
          <a:bodyPr wrap="square" rtlCol="0">
            <a:spAutoFit/>
          </a:bodyPr>
          <a:lstStyle/>
          <a:p>
            <a:r>
              <a:rPr lang="en-US" sz="1200" dirty="0" smtClean="0"/>
              <a:t>Visit available in ESSENCE at ~12:00 pm on 6/17/17</a:t>
            </a:r>
          </a:p>
        </p:txBody>
      </p:sp>
      <p:sp>
        <p:nvSpPr>
          <p:cNvPr id="4" name="Slide Number Placeholder 3"/>
          <p:cNvSpPr>
            <a:spLocks noGrp="1"/>
          </p:cNvSpPr>
          <p:nvPr>
            <p:ph type="sldNum" sz="quarter" idx="10"/>
          </p:nvPr>
        </p:nvSpPr>
        <p:spPr/>
        <p:txBody>
          <a:bodyPr/>
          <a:lstStyle/>
          <a:p>
            <a:fld id="{D0448E8D-58F3-42C2-B8BB-73611CAE802D}" type="slidenum">
              <a:rPr lang="en-US" smtClean="0"/>
              <a:t>26</a:t>
            </a:fld>
            <a:endParaRPr lang="en-US"/>
          </a:p>
        </p:txBody>
      </p:sp>
    </p:spTree>
    <p:extLst>
      <p:ext uri="{BB962C8B-B14F-4D97-AF65-F5344CB8AC3E}">
        <p14:creationId xmlns:p14="http://schemas.microsoft.com/office/powerpoint/2010/main" val="891379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Data Elements</a:t>
            </a:r>
            <a:endParaRPr lang="en-US" dirty="0">
              <a:solidFill>
                <a:schemeClr val="accent6"/>
              </a:solidFill>
            </a:endParaRPr>
          </a:p>
        </p:txBody>
      </p:sp>
      <p:sp>
        <p:nvSpPr>
          <p:cNvPr id="3" name="Content Placeholder 2"/>
          <p:cNvSpPr>
            <a:spLocks noGrp="1"/>
          </p:cNvSpPr>
          <p:nvPr>
            <p:ph idx="1"/>
          </p:nvPr>
        </p:nvSpPr>
        <p:spPr/>
        <p:txBody>
          <a:bodyPr numCol="2"/>
          <a:lstStyle/>
          <a:p>
            <a:pPr marL="342900" lvl="1" indent="-342900">
              <a:buFont typeface="Arial" panose="020B0604020202020204" pitchFamily="34" charset="0"/>
              <a:buChar char="•"/>
            </a:pPr>
            <a:r>
              <a:rPr lang="en-US" sz="1800" dirty="0">
                <a:solidFill>
                  <a:srgbClr val="4D4D4D"/>
                </a:solidFill>
              </a:rPr>
              <a:t>Facility </a:t>
            </a:r>
            <a:r>
              <a:rPr lang="en-US" sz="1800" dirty="0" smtClean="0">
                <a:solidFill>
                  <a:srgbClr val="4D4D4D"/>
                </a:solidFill>
              </a:rPr>
              <a:t>Information</a:t>
            </a:r>
          </a:p>
          <a:p>
            <a:pPr marL="742950" lvl="2" indent="-342900">
              <a:buFont typeface="Arial" panose="020B0604020202020204" pitchFamily="34" charset="0"/>
              <a:buChar char="•"/>
            </a:pPr>
            <a:r>
              <a:rPr lang="en-US" sz="1800" dirty="0" smtClean="0"/>
              <a:t>Facility Name/Campus</a:t>
            </a:r>
          </a:p>
          <a:p>
            <a:pPr marL="742950" lvl="2" indent="-342900">
              <a:buFont typeface="Arial" panose="020B0604020202020204" pitchFamily="34" charset="0"/>
              <a:buChar char="•"/>
            </a:pPr>
            <a:r>
              <a:rPr lang="en-US" sz="1800" dirty="0" smtClean="0"/>
              <a:t>Facility Type</a:t>
            </a:r>
          </a:p>
          <a:p>
            <a:pPr marL="742950" lvl="2" indent="-342900">
              <a:buFont typeface="Arial" panose="020B0604020202020204" pitchFamily="34" charset="0"/>
              <a:buChar char="•"/>
            </a:pPr>
            <a:r>
              <a:rPr lang="en-US" sz="1800" dirty="0" smtClean="0"/>
              <a:t>Facility Location</a:t>
            </a:r>
            <a:endParaRPr lang="en-US" sz="1800" dirty="0"/>
          </a:p>
          <a:p>
            <a:pPr marL="342900" lvl="1" indent="-342900">
              <a:buFont typeface="Arial" panose="020B0604020202020204" pitchFamily="34" charset="0"/>
              <a:buChar char="•"/>
            </a:pPr>
            <a:r>
              <a:rPr lang="en-US" sz="1800" dirty="0" smtClean="0">
                <a:solidFill>
                  <a:srgbClr val="4D4D4D"/>
                </a:solidFill>
              </a:rPr>
              <a:t>Demographics</a:t>
            </a:r>
          </a:p>
          <a:p>
            <a:pPr lvl="1">
              <a:buFont typeface="Arial" panose="020B0604020202020204" pitchFamily="34" charset="0"/>
              <a:buChar char="•"/>
            </a:pPr>
            <a:r>
              <a:rPr lang="en-US" sz="1800" dirty="0" smtClean="0"/>
              <a:t>Patient Identifier (MRN, MPI)</a:t>
            </a:r>
          </a:p>
          <a:p>
            <a:pPr lvl="1">
              <a:buFont typeface="Arial" panose="020B0604020202020204" pitchFamily="34" charset="0"/>
              <a:buChar char="•"/>
            </a:pPr>
            <a:r>
              <a:rPr lang="en-US" sz="1800" dirty="0" smtClean="0"/>
              <a:t>Date </a:t>
            </a:r>
            <a:r>
              <a:rPr lang="en-US" sz="1800" dirty="0"/>
              <a:t>of Birth</a:t>
            </a:r>
          </a:p>
          <a:p>
            <a:pPr lvl="1">
              <a:buFont typeface="Arial" panose="020B0604020202020204" pitchFamily="34" charset="0"/>
              <a:buChar char="•"/>
            </a:pPr>
            <a:r>
              <a:rPr lang="en-US" sz="1800" dirty="0"/>
              <a:t>Sex</a:t>
            </a:r>
          </a:p>
          <a:p>
            <a:pPr lvl="1">
              <a:buFont typeface="Arial" panose="020B0604020202020204" pitchFamily="34" charset="0"/>
              <a:buChar char="•"/>
            </a:pPr>
            <a:r>
              <a:rPr lang="en-US" sz="1800" dirty="0"/>
              <a:t>Race/Ethnicity </a:t>
            </a:r>
            <a:endParaRPr lang="en-US" sz="1800" dirty="0" smtClean="0"/>
          </a:p>
          <a:p>
            <a:pPr lvl="2">
              <a:buFont typeface="Trebuchet MS" panose="020B0603020202020204" pitchFamily="34" charset="0"/>
              <a:buChar char="‐"/>
            </a:pPr>
            <a:r>
              <a:rPr lang="en-US" sz="1800" dirty="0" smtClean="0"/>
              <a:t>Not </a:t>
            </a:r>
            <a:r>
              <a:rPr lang="en-US" sz="1800" dirty="0"/>
              <a:t>always </a:t>
            </a:r>
            <a:r>
              <a:rPr lang="en-US" sz="1800" dirty="0" smtClean="0"/>
              <a:t>available</a:t>
            </a:r>
            <a:endParaRPr lang="en-US" sz="1800" dirty="0"/>
          </a:p>
          <a:p>
            <a:pPr lvl="1">
              <a:buFont typeface="Arial" panose="020B0604020202020204" pitchFamily="34" charset="0"/>
              <a:buChar char="•"/>
            </a:pPr>
            <a:r>
              <a:rPr lang="en-US" sz="1800" dirty="0"/>
              <a:t>Residential Zip </a:t>
            </a:r>
            <a:r>
              <a:rPr lang="en-US" sz="1800" dirty="0" smtClean="0"/>
              <a:t>Code</a:t>
            </a:r>
          </a:p>
          <a:p>
            <a:pPr marL="342900" lvl="1" indent="-342900">
              <a:buFont typeface="Arial" panose="020B0604020202020204" pitchFamily="34" charset="0"/>
              <a:buChar char="•"/>
            </a:pPr>
            <a:endParaRPr lang="en-US" sz="1800" dirty="0" smtClean="0"/>
          </a:p>
          <a:p>
            <a:pPr marL="342900" lvl="1" indent="-342900">
              <a:buFont typeface="Arial" panose="020B0604020202020204" pitchFamily="34" charset="0"/>
              <a:buChar char="•"/>
            </a:pPr>
            <a:endParaRPr lang="en-US" sz="1800" dirty="0" smtClean="0"/>
          </a:p>
          <a:p>
            <a:pPr marL="342900" lvl="1" indent="-342900">
              <a:buFont typeface="Arial" panose="020B0604020202020204" pitchFamily="34" charset="0"/>
              <a:buChar char="•"/>
            </a:pPr>
            <a:endParaRPr lang="en-US" sz="1800" dirty="0"/>
          </a:p>
          <a:p>
            <a:pPr marL="342900" lvl="1" indent="-342900">
              <a:buFont typeface="Arial" panose="020B0604020202020204" pitchFamily="34" charset="0"/>
              <a:buChar char="•"/>
            </a:pPr>
            <a:r>
              <a:rPr lang="en-US" sz="1800" dirty="0" smtClean="0">
                <a:solidFill>
                  <a:srgbClr val="4D4D4D"/>
                </a:solidFill>
              </a:rPr>
              <a:t>Visit Information</a:t>
            </a:r>
          </a:p>
          <a:p>
            <a:pPr marL="742950" lvl="2" indent="-342900">
              <a:buFont typeface="Arial" panose="020B0604020202020204" pitchFamily="34" charset="0"/>
              <a:buChar char="•"/>
            </a:pPr>
            <a:r>
              <a:rPr lang="en-US" sz="1800" dirty="0" smtClean="0"/>
              <a:t>Chief complaint (CC)</a:t>
            </a:r>
          </a:p>
          <a:p>
            <a:pPr marL="742950" lvl="2" indent="-342900">
              <a:buFont typeface="Arial" panose="020B0604020202020204" pitchFamily="34" charset="0"/>
              <a:buChar char="•"/>
            </a:pPr>
            <a:r>
              <a:rPr lang="en-US" sz="1800" dirty="0" smtClean="0"/>
              <a:t>Discharge Diagnosis (DD)</a:t>
            </a:r>
          </a:p>
          <a:p>
            <a:pPr marL="1200150" lvl="3" indent="-342900">
              <a:buFont typeface="Trebuchet MS" panose="020B0603020202020204" pitchFamily="34" charset="0"/>
              <a:buChar char="‐"/>
            </a:pPr>
            <a:r>
              <a:rPr lang="en-US" sz="1800" dirty="0" smtClean="0"/>
              <a:t>Not always available</a:t>
            </a:r>
          </a:p>
          <a:p>
            <a:pPr marL="742950" lvl="2" indent="-342900">
              <a:buFont typeface="Arial" panose="020B0604020202020204" pitchFamily="34" charset="0"/>
              <a:buChar char="•"/>
            </a:pPr>
            <a:r>
              <a:rPr lang="en-US" sz="1800" dirty="0" smtClean="0"/>
              <a:t>Visit Date/Time</a:t>
            </a:r>
          </a:p>
          <a:p>
            <a:pPr marL="742950" lvl="2" indent="-342900">
              <a:buFont typeface="Arial" panose="020B0604020202020204" pitchFamily="34" charset="0"/>
              <a:buChar char="•"/>
            </a:pPr>
            <a:r>
              <a:rPr lang="en-US" sz="1800" dirty="0" smtClean="0"/>
              <a:t>Visit Number</a:t>
            </a:r>
          </a:p>
          <a:p>
            <a:pPr marL="742950" lvl="2" indent="-342900">
              <a:buFont typeface="Arial" panose="020B0604020202020204" pitchFamily="34" charset="0"/>
              <a:buChar char="•"/>
            </a:pPr>
            <a:r>
              <a:rPr lang="en-US" sz="1800" dirty="0" smtClean="0"/>
              <a:t>Discharge Disposition</a:t>
            </a:r>
          </a:p>
          <a:p>
            <a:pPr marL="742950" lvl="2" indent="-342900">
              <a:buFont typeface="Arial" panose="020B0604020202020204" pitchFamily="34" charset="0"/>
              <a:buChar char="•"/>
            </a:pPr>
            <a:r>
              <a:rPr lang="en-US" sz="1800" dirty="0" smtClean="0"/>
              <a:t>Patient Class</a:t>
            </a:r>
            <a:endParaRPr lang="en-US" sz="1800" dirty="0"/>
          </a:p>
          <a:p>
            <a:pPr>
              <a:buFont typeface="Arial" panose="020B0604020202020204" pitchFamily="34" charset="0"/>
              <a:buChar char="•"/>
            </a:pPr>
            <a:endParaRPr lang="en-US" sz="2000" dirty="0" smtClean="0"/>
          </a:p>
        </p:txBody>
      </p:sp>
      <p:sp>
        <p:nvSpPr>
          <p:cNvPr id="4" name="Slide Number Placeholder 3"/>
          <p:cNvSpPr>
            <a:spLocks noGrp="1"/>
          </p:cNvSpPr>
          <p:nvPr>
            <p:ph type="sldNum" sz="quarter" idx="10"/>
          </p:nvPr>
        </p:nvSpPr>
        <p:spPr/>
        <p:txBody>
          <a:bodyPr/>
          <a:lstStyle/>
          <a:p>
            <a:fld id="{D0448E8D-58F3-42C2-B8BB-73611CAE802D}" type="slidenum">
              <a:rPr lang="en-US" smtClean="0"/>
              <a:t>27</a:t>
            </a:fld>
            <a:endParaRPr lang="en-US"/>
          </a:p>
        </p:txBody>
      </p:sp>
    </p:spTree>
    <p:extLst>
      <p:ext uri="{BB962C8B-B14F-4D97-AF65-F5344CB8AC3E}">
        <p14:creationId xmlns:p14="http://schemas.microsoft.com/office/powerpoint/2010/main" val="217387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Facility Information</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Facility Name or Campus Name</a:t>
            </a:r>
          </a:p>
          <a:p>
            <a:pPr>
              <a:buFont typeface="Arial" panose="020B0604020202020204" pitchFamily="34" charset="0"/>
              <a:buChar char="•"/>
            </a:pPr>
            <a:r>
              <a:rPr lang="en-US" dirty="0"/>
              <a:t>Facility Type</a:t>
            </a:r>
          </a:p>
          <a:p>
            <a:pPr lvl="1">
              <a:buFont typeface="Arial" panose="020B0604020202020204" pitchFamily="34" charset="0"/>
              <a:buChar char="•"/>
            </a:pPr>
            <a:r>
              <a:rPr lang="en-US" dirty="0"/>
              <a:t>Emergency Department</a:t>
            </a:r>
          </a:p>
          <a:p>
            <a:pPr lvl="1">
              <a:buFont typeface="Arial" panose="020B0604020202020204" pitchFamily="34" charset="0"/>
              <a:buChar char="•"/>
            </a:pPr>
            <a:r>
              <a:rPr lang="en-US" dirty="0"/>
              <a:t>Urgent Care</a:t>
            </a:r>
          </a:p>
          <a:p>
            <a:pPr>
              <a:buFont typeface="Arial" panose="020B0604020202020204" pitchFamily="34" charset="0"/>
              <a:buChar char="•"/>
            </a:pPr>
            <a:r>
              <a:rPr lang="en-US" dirty="0"/>
              <a:t>Facility Location</a:t>
            </a:r>
          </a:p>
          <a:p>
            <a:pPr lvl="1">
              <a:buFont typeface="Arial" panose="020B0604020202020204" pitchFamily="34" charset="0"/>
              <a:buChar char="•"/>
            </a:pPr>
            <a:r>
              <a:rPr lang="en-US" dirty="0" smtClean="0">
                <a:solidFill>
                  <a:schemeClr val="bg2"/>
                </a:solidFill>
              </a:rPr>
              <a:t>Assigned</a:t>
            </a:r>
            <a:r>
              <a:rPr lang="en-US" dirty="0" smtClean="0">
                <a:solidFill>
                  <a:srgbClr val="C00000"/>
                </a:solidFill>
              </a:rPr>
              <a:t> </a:t>
            </a:r>
            <a:r>
              <a:rPr lang="en-US" dirty="0">
                <a:solidFill>
                  <a:schemeClr val="tx1">
                    <a:lumMod val="50000"/>
                    <a:lumOff val="50000"/>
                  </a:schemeClr>
                </a:solidFill>
              </a:rPr>
              <a:t>by syndromic surveillance staff</a:t>
            </a:r>
          </a:p>
          <a:p>
            <a:pPr lvl="1">
              <a:buFont typeface="Arial" panose="020B0604020202020204" pitchFamily="34" charset="0"/>
              <a:buChar char="•"/>
            </a:pPr>
            <a:r>
              <a:rPr lang="en-US" dirty="0" smtClean="0"/>
              <a:t>Geo-located </a:t>
            </a:r>
            <a:r>
              <a:rPr lang="en-US" dirty="0"/>
              <a:t>for mapping </a:t>
            </a:r>
            <a:r>
              <a:rPr lang="en-US" dirty="0" smtClean="0"/>
              <a:t>capabilities</a:t>
            </a:r>
            <a:endParaRPr lang="en-US" dirty="0"/>
          </a:p>
          <a:p>
            <a:endParaRPr lang="en-US" dirty="0"/>
          </a:p>
        </p:txBody>
      </p:sp>
      <p:sp>
        <p:nvSpPr>
          <p:cNvPr id="5" name="Slide Number Placeholder 4"/>
          <p:cNvSpPr>
            <a:spLocks noGrp="1"/>
          </p:cNvSpPr>
          <p:nvPr>
            <p:ph type="sldNum" sz="quarter" idx="10"/>
          </p:nvPr>
        </p:nvSpPr>
        <p:spPr/>
        <p:txBody>
          <a:bodyPr/>
          <a:lstStyle/>
          <a:p>
            <a:fld id="{D0448E8D-58F3-42C2-B8BB-73611CAE802D}" type="slidenum">
              <a:rPr lang="en-US" smtClean="0"/>
              <a:t>28</a:t>
            </a:fld>
            <a:endParaRPr lang="en-US"/>
          </a:p>
        </p:txBody>
      </p:sp>
    </p:spTree>
    <p:extLst>
      <p:ext uri="{BB962C8B-B14F-4D97-AF65-F5344CB8AC3E}">
        <p14:creationId xmlns:p14="http://schemas.microsoft.com/office/powerpoint/2010/main" val="1612345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Patient Information</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Patient Identifier</a:t>
            </a:r>
          </a:p>
          <a:p>
            <a:pPr lvl="1">
              <a:buFont typeface="Arial" panose="020B0604020202020204" pitchFamily="34" charset="0"/>
              <a:buChar char="•"/>
            </a:pPr>
            <a:r>
              <a:rPr lang="en-US" dirty="0" smtClean="0"/>
              <a:t>Medical Record Number, Master Patient Index, etc.</a:t>
            </a:r>
          </a:p>
          <a:p>
            <a:pPr lvl="1">
              <a:buFont typeface="Arial" panose="020B0604020202020204" pitchFamily="34" charset="0"/>
              <a:buChar char="•"/>
            </a:pPr>
            <a:r>
              <a:rPr lang="en-US" dirty="0" smtClean="0"/>
              <a:t>Unique to patient, not unique to visit</a:t>
            </a:r>
          </a:p>
          <a:p>
            <a:pPr lvl="1">
              <a:buFont typeface="Arial" panose="020B0604020202020204" pitchFamily="34" charset="0"/>
              <a:buChar char="•"/>
            </a:pPr>
            <a:r>
              <a:rPr lang="en-US" dirty="0" smtClean="0">
                <a:solidFill>
                  <a:schemeClr val="bg2"/>
                </a:solidFill>
              </a:rPr>
              <a:t>Identifier provided is determined by facility submitting data</a:t>
            </a:r>
          </a:p>
          <a:p>
            <a:pPr lvl="1">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D0448E8D-58F3-42C2-B8BB-73611CAE802D}" type="slidenum">
              <a:rPr lang="en-US" smtClean="0"/>
              <a:t>29</a:t>
            </a:fld>
            <a:endParaRPr lang="en-US"/>
          </a:p>
        </p:txBody>
      </p:sp>
    </p:spTree>
    <p:extLst>
      <p:ext uri="{BB962C8B-B14F-4D97-AF65-F5344CB8AC3E}">
        <p14:creationId xmlns:p14="http://schemas.microsoft.com/office/powerpoint/2010/main" val="2735970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D2D8A"/>
                </a:solidFill>
              </a:rPr>
              <a:t>Introductions</a:t>
            </a:r>
            <a:endParaRPr lang="en-US" dirty="0">
              <a:solidFill>
                <a:srgbClr val="2D2D8A"/>
              </a:solidFill>
            </a:endParaRPr>
          </a:p>
        </p:txBody>
      </p:sp>
      <p:sp>
        <p:nvSpPr>
          <p:cNvPr id="3" name="Content Placeholder 2"/>
          <p:cNvSpPr>
            <a:spLocks noGrp="1"/>
          </p:cNvSpPr>
          <p:nvPr>
            <p:ph sz="half" idx="1"/>
          </p:nvPr>
        </p:nvSpPr>
        <p:spPr>
          <a:xfrm>
            <a:off x="381000" y="1600200"/>
            <a:ext cx="4038600" cy="4800600"/>
          </a:xfrm>
        </p:spPr>
        <p:txBody>
          <a:bodyPr/>
          <a:lstStyle/>
          <a:p>
            <a:r>
              <a:rPr lang="en-US" sz="2000" dirty="0" smtClean="0"/>
              <a:t>Em Stephens</a:t>
            </a:r>
          </a:p>
          <a:p>
            <a:r>
              <a:rPr lang="en-US" sz="2000" dirty="0" smtClean="0"/>
              <a:t>Enhanced Surveillance Analyst</a:t>
            </a:r>
          </a:p>
          <a:p>
            <a:r>
              <a:rPr lang="en-US" sz="2000" dirty="0" smtClean="0">
                <a:hlinkClick r:id="rId3"/>
              </a:rPr>
              <a:t>Emily.Stephens@vdh.virginia.gov</a:t>
            </a:r>
            <a:endParaRPr lang="en-US" sz="2000" dirty="0" smtClean="0"/>
          </a:p>
          <a:p>
            <a:r>
              <a:rPr lang="en-US" sz="2000" dirty="0" smtClean="0"/>
              <a:t>804-864-7254	</a:t>
            </a:r>
            <a:endParaRPr lang="en-US" sz="2000" dirty="0"/>
          </a:p>
        </p:txBody>
      </p:sp>
      <p:sp>
        <p:nvSpPr>
          <p:cNvPr id="4" name="Content Placeholder 3"/>
          <p:cNvSpPr>
            <a:spLocks noGrp="1"/>
          </p:cNvSpPr>
          <p:nvPr>
            <p:ph sz="half" idx="2"/>
          </p:nvPr>
        </p:nvSpPr>
        <p:spPr>
          <a:xfrm>
            <a:off x="4419600" y="1600200"/>
            <a:ext cx="4343400" cy="4800600"/>
          </a:xfrm>
        </p:spPr>
        <p:txBody>
          <a:bodyPr/>
          <a:lstStyle/>
          <a:p>
            <a:r>
              <a:rPr lang="en-US" sz="2000" dirty="0" smtClean="0"/>
              <a:t>Erin Austin, MPH</a:t>
            </a:r>
          </a:p>
          <a:p>
            <a:r>
              <a:rPr lang="en-US" sz="2000" dirty="0" smtClean="0"/>
              <a:t>Enhanced Surveillance Coordinator</a:t>
            </a:r>
          </a:p>
          <a:p>
            <a:r>
              <a:rPr lang="en-US" sz="2000" dirty="0" smtClean="0">
                <a:hlinkClick r:id="rId4"/>
              </a:rPr>
              <a:t>Erin.Austin@vdh.virginia.gov</a:t>
            </a:r>
            <a:r>
              <a:rPr lang="en-US" sz="2000" dirty="0" smtClean="0"/>
              <a:t> </a:t>
            </a:r>
          </a:p>
          <a:p>
            <a:r>
              <a:rPr lang="en-US" sz="2000" dirty="0" smtClean="0"/>
              <a:t>804-864-7548</a:t>
            </a:r>
            <a:endParaRPr lang="en-US" sz="2000" dirty="0"/>
          </a:p>
        </p:txBody>
      </p:sp>
      <p:sp>
        <p:nvSpPr>
          <p:cNvPr id="6" name="Slide Number Placeholder 5"/>
          <p:cNvSpPr>
            <a:spLocks noGrp="1"/>
          </p:cNvSpPr>
          <p:nvPr>
            <p:ph type="sldNum" sz="quarter" idx="10"/>
          </p:nvPr>
        </p:nvSpPr>
        <p:spPr/>
        <p:txBody>
          <a:bodyPr/>
          <a:lstStyle/>
          <a:p>
            <a:fld id="{D0448E8D-58F3-42C2-B8BB-73611CAE802D}" type="slidenum">
              <a:rPr lang="en-US" smtClean="0"/>
              <a:t>3</a:t>
            </a:fld>
            <a:endParaRPr lang="en-US"/>
          </a:p>
        </p:txBody>
      </p:sp>
    </p:spTree>
    <p:extLst>
      <p:ext uri="{BB962C8B-B14F-4D97-AF65-F5344CB8AC3E}">
        <p14:creationId xmlns:p14="http://schemas.microsoft.com/office/powerpoint/2010/main" val="2443091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Patient Demographics</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Date of Birth</a:t>
            </a:r>
          </a:p>
          <a:p>
            <a:pPr lvl="1">
              <a:buFont typeface="Arial" panose="020B0604020202020204" pitchFamily="34" charset="0"/>
              <a:buChar char="•"/>
            </a:pPr>
            <a:r>
              <a:rPr lang="en-US" dirty="0" smtClean="0"/>
              <a:t>Age calculated from DOB</a:t>
            </a:r>
          </a:p>
          <a:p>
            <a:pPr>
              <a:buFont typeface="Arial" panose="020B0604020202020204" pitchFamily="34" charset="0"/>
              <a:buChar char="•"/>
            </a:pPr>
            <a:r>
              <a:rPr lang="en-US" dirty="0" smtClean="0"/>
              <a:t>Sex</a:t>
            </a:r>
          </a:p>
          <a:p>
            <a:pPr>
              <a:buFont typeface="Arial" panose="020B0604020202020204" pitchFamily="34" charset="0"/>
              <a:buChar char="•"/>
            </a:pPr>
            <a:r>
              <a:rPr lang="en-US" dirty="0" smtClean="0"/>
              <a:t>Race and Ethnicity</a:t>
            </a:r>
          </a:p>
          <a:p>
            <a:pPr lvl="1">
              <a:buFont typeface="Arial" panose="020B0604020202020204" pitchFamily="34" charset="0"/>
              <a:buChar char="•"/>
            </a:pPr>
            <a:r>
              <a:rPr lang="en-US" dirty="0" smtClean="0"/>
              <a:t>Not available for all visits </a:t>
            </a:r>
          </a:p>
          <a:p>
            <a:pPr lvl="2">
              <a:buFont typeface="Trebuchet MS" panose="020B0603020202020204" pitchFamily="34" charset="0"/>
              <a:buChar char="‐"/>
            </a:pPr>
            <a:r>
              <a:rPr lang="en-US" dirty="0" smtClean="0"/>
              <a:t>23% of 2016 visits missing one or both fields</a:t>
            </a:r>
          </a:p>
          <a:p>
            <a:pPr lvl="1">
              <a:buFont typeface="Arial" panose="020B0604020202020204" pitchFamily="34" charset="0"/>
              <a:buChar char="•"/>
            </a:pPr>
            <a:r>
              <a:rPr lang="en-US" dirty="0" smtClean="0"/>
              <a:t>Available </a:t>
            </a:r>
            <a:r>
              <a:rPr lang="en-US" dirty="0" smtClean="0">
                <a:hlinkClick r:id="rId3"/>
              </a:rPr>
              <a:t>race</a:t>
            </a:r>
            <a:r>
              <a:rPr lang="en-US" dirty="0" smtClean="0"/>
              <a:t> and </a:t>
            </a:r>
            <a:r>
              <a:rPr lang="en-US" dirty="0" smtClean="0">
                <a:hlinkClick r:id="rId4"/>
              </a:rPr>
              <a:t>ethnicity</a:t>
            </a:r>
            <a:r>
              <a:rPr lang="en-US" dirty="0" smtClean="0"/>
              <a:t> options found on Public Health Information Network Vocabulary Access and Distribution System (PHIN VADS)</a:t>
            </a:r>
          </a:p>
          <a:p>
            <a:pPr>
              <a:buFont typeface="Arial" panose="020B0604020202020204" pitchFamily="34" charset="0"/>
              <a:buChar char="•"/>
            </a:pPr>
            <a:r>
              <a:rPr lang="en-US" dirty="0" smtClean="0"/>
              <a:t>Residential Zip Code</a:t>
            </a:r>
          </a:p>
          <a:p>
            <a:pPr lvl="1">
              <a:buFont typeface="Arial" panose="020B0604020202020204" pitchFamily="34" charset="0"/>
              <a:buChar char="•"/>
            </a:pPr>
            <a:r>
              <a:rPr lang="en-US" dirty="0" smtClean="0"/>
              <a:t>Residential FIPS Code coming soon</a:t>
            </a:r>
          </a:p>
          <a:p>
            <a:pPr lvl="1">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D0448E8D-58F3-42C2-B8BB-73611CAE802D}" type="slidenum">
              <a:rPr lang="en-US" smtClean="0"/>
              <a:t>30</a:t>
            </a:fld>
            <a:endParaRPr lang="en-US"/>
          </a:p>
        </p:txBody>
      </p:sp>
    </p:spTree>
    <p:extLst>
      <p:ext uri="{BB962C8B-B14F-4D97-AF65-F5344CB8AC3E}">
        <p14:creationId xmlns:p14="http://schemas.microsoft.com/office/powerpoint/2010/main" val="576492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Visit Information - Chief Complaint</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Chief complaint (CC) is the patient-stated or registration staff-interpreted reason for seeking care</a:t>
            </a:r>
          </a:p>
          <a:p>
            <a:pPr lvl="1">
              <a:buFont typeface="Arial" panose="020B0604020202020204" pitchFamily="34" charset="0"/>
              <a:buChar char="•"/>
            </a:pPr>
            <a:r>
              <a:rPr lang="en-US" dirty="0" smtClean="0">
                <a:solidFill>
                  <a:schemeClr val="bg2"/>
                </a:solidFill>
              </a:rPr>
              <a:t>Ideally non-standardized free-t</a:t>
            </a:r>
            <a:r>
              <a:rPr lang="en-US" dirty="0" smtClean="0"/>
              <a:t>ext field </a:t>
            </a:r>
          </a:p>
          <a:p>
            <a:pPr lvl="2">
              <a:buFont typeface="Trebuchet MS" panose="020B0603020202020204" pitchFamily="34" charset="0"/>
              <a:buChar char="‐"/>
            </a:pPr>
            <a:r>
              <a:rPr lang="en-US" dirty="0" smtClean="0"/>
              <a:t>Some facilities only able to provide drop-down options</a:t>
            </a:r>
            <a:endParaRPr lang="en-US" dirty="0"/>
          </a:p>
          <a:p>
            <a:pPr lvl="1">
              <a:buFont typeface="Arial" panose="020B0604020202020204" pitchFamily="34" charset="0"/>
              <a:buChar char="•"/>
            </a:pPr>
            <a:r>
              <a:rPr lang="en-US" dirty="0" smtClean="0"/>
              <a:t>Can be captured in-person or via registration kiosk</a:t>
            </a:r>
          </a:p>
          <a:p>
            <a:pPr lvl="1">
              <a:buFont typeface="Arial" panose="020B0604020202020204" pitchFamily="34" charset="0"/>
              <a:buChar char="•"/>
            </a:pPr>
            <a:r>
              <a:rPr lang="en-US" dirty="0" smtClean="0"/>
              <a:t>Generally non-specific and based on symptoms</a:t>
            </a:r>
          </a:p>
          <a:p>
            <a:pPr lvl="1">
              <a:buFont typeface="Arial" panose="020B0604020202020204" pitchFamily="34" charset="0"/>
              <a:buChar char="•"/>
            </a:pPr>
            <a:r>
              <a:rPr lang="en-US" dirty="0" smtClean="0">
                <a:solidFill>
                  <a:schemeClr val="bg2"/>
                </a:solidFill>
              </a:rPr>
              <a:t>Available to VDH within 24 hours</a:t>
            </a:r>
            <a:endParaRPr lang="en-US" dirty="0">
              <a:solidFill>
                <a:schemeClr val="bg2"/>
              </a:solidFill>
            </a:endParaRPr>
          </a:p>
        </p:txBody>
      </p:sp>
      <p:sp>
        <p:nvSpPr>
          <p:cNvPr id="5" name="Slide Number Placeholder 4"/>
          <p:cNvSpPr>
            <a:spLocks noGrp="1"/>
          </p:cNvSpPr>
          <p:nvPr>
            <p:ph type="sldNum" sz="quarter" idx="10"/>
          </p:nvPr>
        </p:nvSpPr>
        <p:spPr/>
        <p:txBody>
          <a:bodyPr/>
          <a:lstStyle/>
          <a:p>
            <a:fld id="{D0448E8D-58F3-42C2-B8BB-73611CAE802D}" type="slidenum">
              <a:rPr lang="en-US" smtClean="0"/>
              <a:t>31</a:t>
            </a:fld>
            <a:endParaRPr lang="en-US"/>
          </a:p>
        </p:txBody>
      </p:sp>
    </p:spTree>
    <p:extLst>
      <p:ext uri="{BB962C8B-B14F-4D97-AF65-F5344CB8AC3E}">
        <p14:creationId xmlns:p14="http://schemas.microsoft.com/office/powerpoint/2010/main" val="1621725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Visit Information – Discharge Diagnosis</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300" dirty="0" smtClean="0"/>
              <a:t>Coded discharge diagnoses (DD) available after visit occurs</a:t>
            </a:r>
          </a:p>
          <a:p>
            <a:pPr lvl="1">
              <a:buFont typeface="Arial" panose="020B0604020202020204" pitchFamily="34" charset="0"/>
              <a:buChar char="•"/>
            </a:pPr>
            <a:r>
              <a:rPr lang="en-US" sz="2300" dirty="0" smtClean="0"/>
              <a:t>VDH receives diagnosis information anywhere from hours to weeks after visit</a:t>
            </a:r>
          </a:p>
          <a:p>
            <a:pPr lvl="1">
              <a:buFont typeface="Arial" panose="020B0604020202020204" pitchFamily="34" charset="0"/>
              <a:buChar char="•"/>
            </a:pPr>
            <a:r>
              <a:rPr lang="en-US" sz="2300" dirty="0" smtClean="0"/>
              <a:t>Can include multiple diagnoses</a:t>
            </a:r>
          </a:p>
          <a:p>
            <a:pPr lvl="2">
              <a:buFont typeface="Trebuchet MS" panose="020B0603020202020204" pitchFamily="34" charset="0"/>
              <a:buChar char="‐"/>
            </a:pPr>
            <a:r>
              <a:rPr lang="en-US" sz="2300" dirty="0" smtClean="0"/>
              <a:t>Some facilities send coded underlying conditions</a:t>
            </a:r>
          </a:p>
          <a:p>
            <a:pPr lvl="1">
              <a:buFont typeface="Arial" panose="020B0604020202020204" pitchFamily="34" charset="0"/>
              <a:buChar char="•"/>
            </a:pPr>
            <a:r>
              <a:rPr lang="en-US" sz="2300" dirty="0" smtClean="0"/>
              <a:t>Coded in International Classification of Diseases (ICD) – 9</a:t>
            </a:r>
            <a:r>
              <a:rPr lang="en-US" sz="2300" baseline="30000" dirty="0" smtClean="0"/>
              <a:t>th</a:t>
            </a:r>
            <a:r>
              <a:rPr lang="en-US" sz="2300" dirty="0" smtClean="0"/>
              <a:t> or 10</a:t>
            </a:r>
            <a:r>
              <a:rPr lang="en-US" sz="2300" baseline="30000" dirty="0" smtClean="0"/>
              <a:t>th</a:t>
            </a:r>
            <a:r>
              <a:rPr lang="en-US" sz="2300" dirty="0" smtClean="0"/>
              <a:t> edition</a:t>
            </a:r>
          </a:p>
          <a:p>
            <a:pPr lvl="1">
              <a:buFont typeface="Arial" panose="020B0604020202020204" pitchFamily="34" charset="0"/>
              <a:buChar char="•"/>
            </a:pPr>
            <a:r>
              <a:rPr lang="en-US" sz="2300" dirty="0" smtClean="0"/>
              <a:t>Not available on all visits</a:t>
            </a:r>
          </a:p>
          <a:p>
            <a:pPr lvl="2">
              <a:buFont typeface="Trebuchet MS" panose="020B0603020202020204" pitchFamily="34" charset="0"/>
              <a:buChar char="‐"/>
            </a:pPr>
            <a:r>
              <a:rPr lang="en-US" sz="2300" dirty="0" smtClean="0"/>
              <a:t>29% of 2016 visits missing diagnosis information</a:t>
            </a:r>
          </a:p>
          <a:p>
            <a:pPr lvl="1">
              <a:buFont typeface="Arial" panose="020B0604020202020204" pitchFamily="34" charset="0"/>
              <a:buChar char="•"/>
            </a:pPr>
            <a:r>
              <a:rPr lang="en-US" sz="2300" dirty="0" smtClean="0">
                <a:solidFill>
                  <a:schemeClr val="bg2"/>
                </a:solidFill>
              </a:rPr>
              <a:t>More specific than CC but less flexible than free text</a:t>
            </a:r>
            <a:endParaRPr lang="en-US" sz="2300" dirty="0">
              <a:solidFill>
                <a:schemeClr val="bg2"/>
              </a:solidFill>
            </a:endParaRPr>
          </a:p>
        </p:txBody>
      </p:sp>
      <p:sp>
        <p:nvSpPr>
          <p:cNvPr id="5" name="Slide Number Placeholder 4"/>
          <p:cNvSpPr>
            <a:spLocks noGrp="1"/>
          </p:cNvSpPr>
          <p:nvPr>
            <p:ph type="sldNum" sz="quarter" idx="10"/>
          </p:nvPr>
        </p:nvSpPr>
        <p:spPr/>
        <p:txBody>
          <a:bodyPr/>
          <a:lstStyle/>
          <a:p>
            <a:fld id="{D0448E8D-58F3-42C2-B8BB-73611CAE802D}" type="slidenum">
              <a:rPr lang="en-US" smtClean="0"/>
              <a:t>32</a:t>
            </a:fld>
            <a:endParaRPr lang="en-US"/>
          </a:p>
        </p:txBody>
      </p:sp>
    </p:spTree>
    <p:extLst>
      <p:ext uri="{BB962C8B-B14F-4D97-AF65-F5344CB8AC3E}">
        <p14:creationId xmlns:p14="http://schemas.microsoft.com/office/powerpoint/2010/main" val="2945578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Visit Information</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Visit Date/Time</a:t>
            </a:r>
          </a:p>
          <a:p>
            <a:pPr>
              <a:buFont typeface="Arial" panose="020B0604020202020204" pitchFamily="34" charset="0"/>
              <a:buChar char="•"/>
            </a:pPr>
            <a:r>
              <a:rPr lang="en-US" dirty="0" smtClean="0"/>
              <a:t>Visit Number</a:t>
            </a:r>
          </a:p>
          <a:p>
            <a:pPr>
              <a:buFont typeface="Arial" panose="020B0604020202020204" pitchFamily="34" charset="0"/>
              <a:buChar char="•"/>
            </a:pPr>
            <a:r>
              <a:rPr lang="en-US" dirty="0" smtClean="0"/>
              <a:t>Discharge Disposition</a:t>
            </a:r>
          </a:p>
          <a:p>
            <a:pPr lvl="1">
              <a:buFont typeface="Arial" panose="020B0604020202020204" pitchFamily="34" charset="0"/>
              <a:buChar char="•"/>
            </a:pPr>
            <a:r>
              <a:rPr lang="en-US" dirty="0" smtClean="0"/>
              <a:t>Where a patient is sent after ED visit (routine discharge to home, admitted as inpatient, transferred to another hospital, etc.)</a:t>
            </a:r>
          </a:p>
          <a:p>
            <a:pPr>
              <a:buFont typeface="Arial" panose="020B0604020202020204" pitchFamily="34" charset="0"/>
              <a:buChar char="•"/>
            </a:pPr>
            <a:r>
              <a:rPr lang="en-US" dirty="0" smtClean="0"/>
              <a:t>Patient Class</a:t>
            </a:r>
          </a:p>
          <a:p>
            <a:pPr lvl="1">
              <a:buFont typeface="Arial" panose="020B0604020202020204" pitchFamily="34" charset="0"/>
              <a:buChar char="•"/>
            </a:pPr>
            <a:r>
              <a:rPr lang="en-US" dirty="0" smtClean="0">
                <a:solidFill>
                  <a:schemeClr val="bg2"/>
                </a:solidFill>
              </a:rPr>
              <a:t>Indicates emergency, inpatient, outpatient visit type</a:t>
            </a:r>
            <a:endParaRPr lang="en-US" dirty="0">
              <a:solidFill>
                <a:schemeClr val="bg2"/>
              </a:solidFill>
            </a:endParaRPr>
          </a:p>
        </p:txBody>
      </p:sp>
      <p:sp>
        <p:nvSpPr>
          <p:cNvPr id="5" name="Slide Number Placeholder 4"/>
          <p:cNvSpPr>
            <a:spLocks noGrp="1"/>
          </p:cNvSpPr>
          <p:nvPr>
            <p:ph type="sldNum" sz="quarter" idx="10"/>
          </p:nvPr>
        </p:nvSpPr>
        <p:spPr/>
        <p:txBody>
          <a:bodyPr/>
          <a:lstStyle/>
          <a:p>
            <a:fld id="{D0448E8D-58F3-42C2-B8BB-73611CAE802D}" type="slidenum">
              <a:rPr lang="en-US" smtClean="0"/>
              <a:t>33</a:t>
            </a:fld>
            <a:endParaRPr lang="en-US"/>
          </a:p>
        </p:txBody>
      </p:sp>
    </p:spTree>
    <p:extLst>
      <p:ext uri="{BB962C8B-B14F-4D97-AF65-F5344CB8AC3E}">
        <p14:creationId xmlns:p14="http://schemas.microsoft.com/office/powerpoint/2010/main" val="1120453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Future Data Elements</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VDH is currently exploring ability to accept additional data elements in future</a:t>
            </a:r>
          </a:p>
          <a:p>
            <a:pPr lvl="1">
              <a:buFont typeface="Arial" panose="020B0604020202020204" pitchFamily="34" charset="0"/>
              <a:buChar char="•"/>
            </a:pPr>
            <a:r>
              <a:rPr lang="en-US" dirty="0" smtClean="0"/>
              <a:t>Height, weight, pregnancy status, travel </a:t>
            </a:r>
            <a:r>
              <a:rPr lang="en-US" dirty="0" smtClean="0">
                <a:solidFill>
                  <a:schemeClr val="bg2"/>
                </a:solidFill>
              </a:rPr>
              <a:t>history</a:t>
            </a:r>
            <a:r>
              <a:rPr lang="en-US" dirty="0" smtClean="0"/>
              <a:t>, and others</a:t>
            </a:r>
          </a:p>
          <a:p>
            <a:pPr>
              <a:buFont typeface="Arial" panose="020B0604020202020204" pitchFamily="34" charset="0"/>
              <a:buChar char="•"/>
            </a:pPr>
            <a:r>
              <a:rPr lang="en-US" dirty="0" smtClean="0"/>
              <a:t>We will keep you updated as more information becomes available</a:t>
            </a:r>
            <a:endParaRPr lang="en-US" dirty="0"/>
          </a:p>
        </p:txBody>
      </p:sp>
      <p:sp>
        <p:nvSpPr>
          <p:cNvPr id="5" name="Slide Number Placeholder 4"/>
          <p:cNvSpPr>
            <a:spLocks noGrp="1"/>
          </p:cNvSpPr>
          <p:nvPr>
            <p:ph type="sldNum" sz="quarter" idx="10"/>
          </p:nvPr>
        </p:nvSpPr>
        <p:spPr/>
        <p:txBody>
          <a:bodyPr/>
          <a:lstStyle/>
          <a:p>
            <a:fld id="{D0448E8D-58F3-42C2-B8BB-73611CAE802D}" type="slidenum">
              <a:rPr lang="en-US" smtClean="0"/>
              <a:t>34</a:t>
            </a:fld>
            <a:endParaRPr lang="en-US"/>
          </a:p>
        </p:txBody>
      </p:sp>
    </p:spTree>
    <p:extLst>
      <p:ext uri="{BB962C8B-B14F-4D97-AF65-F5344CB8AC3E}">
        <p14:creationId xmlns:p14="http://schemas.microsoft.com/office/powerpoint/2010/main" val="2753713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Surveillance Tool - Essence</a:t>
            </a:r>
            <a:endParaRPr lang="en-US" dirty="0">
              <a:solidFill>
                <a:schemeClr val="accent6"/>
              </a:solidFill>
            </a:endParaRPr>
          </a:p>
        </p:txBody>
      </p:sp>
      <p:sp>
        <p:nvSpPr>
          <p:cNvPr id="3" name="Tex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D0448E8D-58F3-42C2-B8BB-73611CAE802D}" type="slidenum">
              <a:rPr lang="en-US" smtClean="0"/>
              <a:t>35</a:t>
            </a:fld>
            <a:endParaRPr lang="en-US"/>
          </a:p>
        </p:txBody>
      </p:sp>
    </p:spTree>
    <p:extLst>
      <p:ext uri="{BB962C8B-B14F-4D97-AF65-F5344CB8AC3E}">
        <p14:creationId xmlns:p14="http://schemas.microsoft.com/office/powerpoint/2010/main" val="828191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ESSENCE Overview</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E</a:t>
            </a:r>
            <a:r>
              <a:rPr lang="en-US" dirty="0"/>
              <a:t>lectronic </a:t>
            </a:r>
            <a:r>
              <a:rPr lang="en-US" b="1" dirty="0"/>
              <a:t>S</a:t>
            </a:r>
            <a:r>
              <a:rPr lang="en-US" dirty="0"/>
              <a:t>urveillance </a:t>
            </a:r>
            <a:r>
              <a:rPr lang="en-US" b="1" dirty="0"/>
              <a:t>S</a:t>
            </a:r>
            <a:r>
              <a:rPr lang="en-US" dirty="0"/>
              <a:t>ystem for the </a:t>
            </a:r>
            <a:r>
              <a:rPr lang="en-US" b="1" dirty="0"/>
              <a:t>E</a:t>
            </a:r>
            <a:r>
              <a:rPr lang="en-US" dirty="0"/>
              <a:t>arly </a:t>
            </a:r>
            <a:r>
              <a:rPr lang="en-US" b="1" dirty="0"/>
              <a:t>N</a:t>
            </a:r>
            <a:r>
              <a:rPr lang="en-US" dirty="0"/>
              <a:t>otification of </a:t>
            </a:r>
            <a:r>
              <a:rPr lang="en-US" b="1" dirty="0"/>
              <a:t>C</a:t>
            </a:r>
            <a:r>
              <a:rPr lang="en-US" dirty="0"/>
              <a:t>ommunity-based </a:t>
            </a:r>
            <a:r>
              <a:rPr lang="en-US" b="1" dirty="0" smtClean="0"/>
              <a:t>E</a:t>
            </a:r>
            <a:r>
              <a:rPr lang="en-US" dirty="0" smtClean="0"/>
              <a:t>pidemics</a:t>
            </a:r>
          </a:p>
          <a:p>
            <a:pPr>
              <a:buFont typeface="Arial" panose="020B0604020202020204" pitchFamily="34" charset="0"/>
              <a:buChar char="•"/>
            </a:pPr>
            <a:r>
              <a:rPr lang="en-US" dirty="0" smtClean="0"/>
              <a:t>Made available to public health and partners through National Syndromic Surveillance Program (NSSP)</a:t>
            </a:r>
            <a:endParaRPr lang="en-US" dirty="0"/>
          </a:p>
          <a:p>
            <a:pPr>
              <a:buFont typeface="Arial" panose="020B0604020202020204" pitchFamily="34" charset="0"/>
              <a:buChar char="•"/>
            </a:pPr>
            <a:r>
              <a:rPr lang="en-US" dirty="0" smtClean="0"/>
              <a:t>Tool that assists with analysis and visualization of </a:t>
            </a:r>
            <a:r>
              <a:rPr lang="en-US" dirty="0"/>
              <a:t>s</a:t>
            </a:r>
            <a:r>
              <a:rPr lang="en-US" dirty="0" smtClean="0"/>
              <a:t>yndromic surveillance data </a:t>
            </a:r>
          </a:p>
          <a:p>
            <a:pPr>
              <a:buFont typeface="Arial" panose="020B0604020202020204" pitchFamily="34" charset="0"/>
              <a:buChar char="•"/>
            </a:pPr>
            <a:r>
              <a:rPr lang="en-US" dirty="0" smtClean="0"/>
              <a:t>Allows users to:</a:t>
            </a:r>
            <a:endParaRPr lang="en-US" dirty="0" smtClean="0">
              <a:solidFill>
                <a:srgbClr val="C00000"/>
              </a:solidFill>
            </a:endParaRPr>
          </a:p>
          <a:p>
            <a:pPr lvl="1" eaLnBrk="1" hangingPunct="1">
              <a:buFont typeface="Arial" panose="020B0604020202020204" pitchFamily="34" charset="0"/>
              <a:buChar char="•"/>
              <a:defRPr/>
            </a:pPr>
            <a:r>
              <a:rPr lang="en-US" dirty="0" smtClean="0"/>
              <a:t>Conduct </a:t>
            </a:r>
            <a:r>
              <a:rPr lang="en-US" dirty="0">
                <a:solidFill>
                  <a:schemeClr val="bg2"/>
                </a:solidFill>
              </a:rPr>
              <a:t>epidemiologic </a:t>
            </a:r>
            <a:r>
              <a:rPr lang="en-US" dirty="0" smtClean="0">
                <a:solidFill>
                  <a:schemeClr val="bg2"/>
                </a:solidFill>
              </a:rPr>
              <a:t>and data </a:t>
            </a:r>
            <a:r>
              <a:rPr lang="en-US" dirty="0" smtClean="0"/>
              <a:t>analyses</a:t>
            </a:r>
            <a:endParaRPr lang="en-US" dirty="0"/>
          </a:p>
          <a:p>
            <a:pPr lvl="1" eaLnBrk="1" hangingPunct="1">
              <a:buFont typeface="Arial" panose="020B0604020202020204" pitchFamily="34" charset="0"/>
              <a:buChar char="•"/>
              <a:defRPr/>
            </a:pPr>
            <a:r>
              <a:rPr lang="en-US" dirty="0"/>
              <a:t>Monitor trends over time, geography, and across multiple data </a:t>
            </a:r>
            <a:r>
              <a:rPr lang="en-US" dirty="0" smtClean="0"/>
              <a:t>sources</a:t>
            </a:r>
          </a:p>
          <a:p>
            <a:pPr lvl="1" eaLnBrk="1" hangingPunct="1">
              <a:buFont typeface="Arial" panose="020B0604020202020204" pitchFamily="34" charset="0"/>
              <a:buChar char="•"/>
              <a:defRPr/>
            </a:pPr>
            <a:r>
              <a:rPr lang="en-US" dirty="0" smtClean="0">
                <a:solidFill>
                  <a:schemeClr val="bg2"/>
                </a:solidFill>
              </a:rPr>
              <a:t>Identify issues affecting the public’s health</a:t>
            </a:r>
          </a:p>
        </p:txBody>
      </p:sp>
      <p:sp>
        <p:nvSpPr>
          <p:cNvPr id="5" name="Slide Number Placeholder 4"/>
          <p:cNvSpPr>
            <a:spLocks noGrp="1"/>
          </p:cNvSpPr>
          <p:nvPr>
            <p:ph type="sldNum" sz="quarter" idx="10"/>
          </p:nvPr>
        </p:nvSpPr>
        <p:spPr/>
        <p:txBody>
          <a:bodyPr/>
          <a:lstStyle/>
          <a:p>
            <a:fld id="{D0448E8D-58F3-42C2-B8BB-73611CAE802D}" type="slidenum">
              <a:rPr lang="en-US" smtClean="0"/>
              <a:t>36</a:t>
            </a:fld>
            <a:endParaRPr lang="en-US"/>
          </a:p>
        </p:txBody>
      </p:sp>
    </p:spTree>
    <p:extLst>
      <p:ext uri="{BB962C8B-B14F-4D97-AF65-F5344CB8AC3E}">
        <p14:creationId xmlns:p14="http://schemas.microsoft.com/office/powerpoint/2010/main" val="2262800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ESSENCE Background</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Developed by Johns Hopkins University Applied Physics </a:t>
            </a:r>
            <a:r>
              <a:rPr lang="en-US" dirty="0" smtClean="0"/>
              <a:t>Laboratory (JHU APL) in partnership with Department of Defense (DoD)</a:t>
            </a:r>
            <a:endParaRPr lang="en-US" dirty="0"/>
          </a:p>
          <a:p>
            <a:pPr>
              <a:buFont typeface="Arial" panose="020B0604020202020204" pitchFamily="34" charset="0"/>
              <a:buChar char="•"/>
            </a:pPr>
            <a:r>
              <a:rPr lang="en-US" dirty="0"/>
              <a:t>Currently used by jurisdictions across the country, </a:t>
            </a:r>
            <a:r>
              <a:rPr lang="en-US" dirty="0" smtClean="0"/>
              <a:t>including Virginia, </a:t>
            </a:r>
            <a:r>
              <a:rPr lang="en-US" dirty="0"/>
              <a:t>National Syndromic Surveillance Program (NSSP</a:t>
            </a:r>
            <a:r>
              <a:rPr lang="en-US" dirty="0" smtClean="0"/>
              <a:t>) and Aggregated National Capital Region (ANCR)</a:t>
            </a:r>
            <a:endParaRPr lang="en-US" dirty="0"/>
          </a:p>
          <a:p>
            <a:endParaRPr lang="en-US" dirty="0"/>
          </a:p>
        </p:txBody>
      </p:sp>
      <p:sp>
        <p:nvSpPr>
          <p:cNvPr id="5" name="Slide Number Placeholder 4"/>
          <p:cNvSpPr>
            <a:spLocks noGrp="1"/>
          </p:cNvSpPr>
          <p:nvPr>
            <p:ph type="sldNum" sz="quarter" idx="10"/>
          </p:nvPr>
        </p:nvSpPr>
        <p:spPr/>
        <p:txBody>
          <a:bodyPr/>
          <a:lstStyle/>
          <a:p>
            <a:fld id="{D0448E8D-58F3-42C2-B8BB-73611CAE802D}" type="slidenum">
              <a:rPr lang="en-US" smtClean="0"/>
              <a:t>37</a:t>
            </a:fld>
            <a:endParaRPr lang="en-US"/>
          </a:p>
        </p:txBody>
      </p:sp>
    </p:spTree>
    <p:extLst>
      <p:ext uri="{BB962C8B-B14F-4D97-AF65-F5344CB8AC3E}">
        <p14:creationId xmlns:p14="http://schemas.microsoft.com/office/powerpoint/2010/main" val="2187399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ESSENCE Benefits</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System is </a:t>
            </a:r>
            <a:r>
              <a:rPr lang="en-US" b="1" dirty="0" smtClean="0"/>
              <a:t>robust</a:t>
            </a:r>
            <a:r>
              <a:rPr lang="en-US" dirty="0" smtClean="0"/>
              <a:t> but also </a:t>
            </a:r>
            <a:r>
              <a:rPr lang="en-US" i="1" dirty="0" smtClean="0"/>
              <a:t>flexible </a:t>
            </a:r>
            <a:r>
              <a:rPr lang="en-US" dirty="0" smtClean="0"/>
              <a:t>allowing for surveillance of various health issues</a:t>
            </a:r>
          </a:p>
          <a:p>
            <a:pPr>
              <a:buFont typeface="Arial" panose="020B0604020202020204" pitchFamily="34" charset="0"/>
              <a:buChar char="•"/>
            </a:pPr>
            <a:r>
              <a:rPr lang="en-US" dirty="0" smtClean="0"/>
              <a:t>Assigns visits to pre-defined syndromes/</a:t>
            </a:r>
            <a:r>
              <a:rPr lang="en-US" dirty="0" err="1" smtClean="0"/>
              <a:t>subsyndromes</a:t>
            </a:r>
            <a:endParaRPr lang="en-US" dirty="0" smtClean="0"/>
          </a:p>
          <a:p>
            <a:pPr>
              <a:buFont typeface="Arial" panose="020B0604020202020204" pitchFamily="34" charset="0"/>
              <a:buChar char="•"/>
            </a:pPr>
            <a:r>
              <a:rPr lang="en-US" dirty="0" smtClean="0"/>
              <a:t>Allows user to customize searches for specific issues or events</a:t>
            </a:r>
          </a:p>
          <a:p>
            <a:pPr>
              <a:buFont typeface="Arial" panose="020B0604020202020204" pitchFamily="34" charset="0"/>
              <a:buChar char="•"/>
            </a:pPr>
            <a:r>
              <a:rPr lang="en-US" dirty="0" smtClean="0"/>
              <a:t>Applies </a:t>
            </a:r>
            <a:r>
              <a:rPr lang="en-US" dirty="0"/>
              <a:t>statistical algorithms to detect </a:t>
            </a:r>
            <a:r>
              <a:rPr lang="en-US" dirty="0" smtClean="0"/>
              <a:t>anomalies (higher than expected values)</a:t>
            </a:r>
            <a:endParaRPr lang="en-US" dirty="0"/>
          </a:p>
          <a:p>
            <a:pPr>
              <a:buFont typeface="Arial" panose="020B0604020202020204" pitchFamily="34" charset="0"/>
              <a:buChar char="•"/>
            </a:pPr>
            <a:r>
              <a:rPr lang="en-US" dirty="0" smtClean="0"/>
              <a:t>Various options to visualize and display data</a:t>
            </a:r>
          </a:p>
          <a:p>
            <a:pPr marL="457200" lvl="1" indent="0">
              <a:buNone/>
            </a:pPr>
            <a:endParaRPr lang="en-US" dirty="0" smtClean="0"/>
          </a:p>
          <a:p>
            <a:pPr lvl="1">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D0448E8D-58F3-42C2-B8BB-73611CAE802D}" type="slidenum">
              <a:rPr lang="en-US" smtClean="0"/>
              <a:t>38</a:t>
            </a:fld>
            <a:endParaRPr lang="en-US"/>
          </a:p>
        </p:txBody>
      </p:sp>
    </p:spTree>
    <p:extLst>
      <p:ext uri="{BB962C8B-B14F-4D97-AF65-F5344CB8AC3E}">
        <p14:creationId xmlns:p14="http://schemas.microsoft.com/office/powerpoint/2010/main" val="1660477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ESSENCE Access</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Plan to provide access to NSSP’s </a:t>
            </a:r>
            <a:r>
              <a:rPr lang="en-US" dirty="0" err="1" smtClean="0"/>
              <a:t>BioSense</a:t>
            </a:r>
            <a:r>
              <a:rPr lang="en-US" dirty="0" smtClean="0"/>
              <a:t> Platform, including ESSENCE tool</a:t>
            </a:r>
          </a:p>
          <a:p>
            <a:pPr>
              <a:buFont typeface="Arial" panose="020B0604020202020204" pitchFamily="34" charset="0"/>
              <a:buChar char="•"/>
            </a:pPr>
            <a:r>
              <a:rPr lang="en-US" dirty="0" smtClean="0"/>
              <a:t>Currently working on access protocol and documentation</a:t>
            </a:r>
          </a:p>
          <a:p>
            <a:pPr lvl="1">
              <a:buFont typeface="Arial" panose="020B0604020202020204" pitchFamily="34" charset="0"/>
              <a:buChar char="•"/>
            </a:pPr>
            <a:r>
              <a:rPr lang="en-US" dirty="0" smtClean="0"/>
              <a:t>Seeking input from VSSAG members </a:t>
            </a:r>
            <a:r>
              <a:rPr lang="en-US" dirty="0" smtClean="0"/>
              <a:t>– request for </a:t>
            </a:r>
            <a:r>
              <a:rPr lang="en-US" dirty="0" smtClean="0"/>
              <a:t>review in August</a:t>
            </a:r>
            <a:endParaRPr lang="en-US" dirty="0"/>
          </a:p>
        </p:txBody>
      </p:sp>
      <p:sp>
        <p:nvSpPr>
          <p:cNvPr id="4" name="Slide Number Placeholder 3"/>
          <p:cNvSpPr>
            <a:spLocks noGrp="1"/>
          </p:cNvSpPr>
          <p:nvPr>
            <p:ph type="sldNum" sz="quarter" idx="10"/>
          </p:nvPr>
        </p:nvSpPr>
        <p:spPr/>
        <p:txBody>
          <a:bodyPr/>
          <a:lstStyle/>
          <a:p>
            <a:fld id="{D0448E8D-58F3-42C2-B8BB-73611CAE802D}" type="slidenum">
              <a:rPr lang="en-US" smtClean="0"/>
              <a:t>39</a:t>
            </a:fld>
            <a:endParaRPr lang="en-US"/>
          </a:p>
        </p:txBody>
      </p:sp>
    </p:spTree>
    <p:extLst>
      <p:ext uri="{BB962C8B-B14F-4D97-AF65-F5344CB8AC3E}">
        <p14:creationId xmlns:p14="http://schemas.microsoft.com/office/powerpoint/2010/main" val="71170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Pre-assessment Survey responses</a:t>
            </a:r>
            <a:endParaRPr lang="en-US" dirty="0">
              <a:solidFill>
                <a:schemeClr val="accent6"/>
              </a:solidFill>
            </a:endParaRPr>
          </a:p>
        </p:txBody>
      </p:sp>
      <p:sp>
        <p:nvSpPr>
          <p:cNvPr id="3" name="Tex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D0448E8D-58F3-42C2-B8BB-73611CAE802D}" type="slidenum">
              <a:rPr lang="en-US" smtClean="0"/>
              <a:t>4</a:t>
            </a:fld>
            <a:endParaRPr lang="en-US"/>
          </a:p>
        </p:txBody>
      </p:sp>
    </p:spTree>
    <p:extLst>
      <p:ext uri="{BB962C8B-B14F-4D97-AF65-F5344CB8AC3E}">
        <p14:creationId xmlns:p14="http://schemas.microsoft.com/office/powerpoint/2010/main" val="2476698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8794" r="812" b="2666"/>
          <a:stretch/>
        </p:blipFill>
        <p:spPr bwMode="auto">
          <a:xfrm>
            <a:off x="0" y="0"/>
            <a:ext cx="9144000"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rotWithShape="1">
          <a:blip r:embed="rId4">
            <a:extLst>
              <a:ext uri="{BEBA8EAE-BF5A-486C-A8C5-ECC9F3942E4B}">
                <a14:imgProps xmlns:a14="http://schemas.microsoft.com/office/drawing/2010/main">
                  <a14:imgLayer r:embed="rId5">
                    <a14:imgEffect>
                      <a14:backgroundRemoval t="12500" b="97168" l="391" r="49688">
                        <a14:foregroundMark x1="49688" y1="87988" x2="40586" y2="87988"/>
                        <a14:foregroundMark x1="40625" y1="88867" x2="36914" y2="97168"/>
                        <a14:foregroundMark x1="391" y1="94922" x2="10938" y2="95605"/>
                      </a14:backgroundRemoval>
                    </a14:imgEffect>
                  </a14:imgLayer>
                </a14:imgProps>
              </a:ext>
            </a:extLst>
          </a:blip>
          <a:srcRect l="35336" t="61297" r="50054" b="3338"/>
          <a:stretch/>
        </p:blipFill>
        <p:spPr bwMode="auto">
          <a:xfrm>
            <a:off x="6400800" y="4191000"/>
            <a:ext cx="2743200" cy="26670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0"/>
          </p:nvPr>
        </p:nvSpPr>
        <p:spPr/>
        <p:txBody>
          <a:bodyPr/>
          <a:lstStyle/>
          <a:p>
            <a:fld id="{D0448E8D-58F3-42C2-B8BB-73611CAE802D}" type="slidenum">
              <a:rPr lang="en-US" smtClean="0"/>
              <a:t>40</a:t>
            </a:fld>
            <a:endParaRPr lang="en-US"/>
          </a:p>
        </p:txBody>
      </p:sp>
    </p:spTree>
    <p:extLst>
      <p:ext uri="{BB962C8B-B14F-4D97-AF65-F5344CB8AC3E}">
        <p14:creationId xmlns:p14="http://schemas.microsoft.com/office/powerpoint/2010/main" val="34737902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BEBA8EAE-BF5A-486C-A8C5-ECC9F3942E4B}">
                <a14:imgProps xmlns:a14="http://schemas.microsoft.com/office/drawing/2010/main">
                  <a14:imgLayer r:embed="rId4">
                    <a14:imgEffect>
                      <a14:backgroundRemoval t="12500" b="97168" l="391" r="49688">
                        <a14:foregroundMark x1="49688" y1="87988" x2="40586" y2="87988"/>
                        <a14:foregroundMark x1="40625" y1="88867" x2="36914" y2="97168"/>
                        <a14:foregroundMark x1="391" y1="94922" x2="10938" y2="95605"/>
                      </a14:backgroundRemoval>
                    </a14:imgEffect>
                  </a14:imgLayer>
                </a14:imgProps>
              </a:ext>
            </a:extLst>
          </a:blip>
          <a:srcRect l="35336" t="61297" r="50054" b="3338"/>
          <a:stretch/>
        </p:blipFill>
        <p:spPr bwMode="auto">
          <a:xfrm>
            <a:off x="6400800" y="4191000"/>
            <a:ext cx="2743200" cy="26670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0"/>
          </p:nvPr>
        </p:nvSpPr>
        <p:spPr/>
        <p:txBody>
          <a:bodyPr/>
          <a:lstStyle/>
          <a:p>
            <a:fld id="{D0448E8D-58F3-42C2-B8BB-73611CAE802D}" type="slidenum">
              <a:rPr lang="en-US" smtClean="0"/>
              <a:t>41</a:t>
            </a:fld>
            <a:endParaRPr lang="en-US"/>
          </a:p>
        </p:txBody>
      </p:sp>
      <p:grpSp>
        <p:nvGrpSpPr>
          <p:cNvPr id="5" name="Group 4"/>
          <p:cNvGrpSpPr/>
          <p:nvPr/>
        </p:nvGrpSpPr>
        <p:grpSpPr>
          <a:xfrm>
            <a:off x="1" y="0"/>
            <a:ext cx="9144000" cy="6583680"/>
            <a:chOff x="1" y="0"/>
            <a:chExt cx="9144000" cy="6583680"/>
          </a:xfrm>
        </p:grpSpPr>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9971" t="8866" r="668" b="2284"/>
            <a:stretch/>
          </p:blipFill>
          <p:spPr bwMode="auto">
            <a:xfrm>
              <a:off x="1" y="0"/>
              <a:ext cx="9144000"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08376" y="3319272"/>
              <a:ext cx="1905000" cy="1216152"/>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5606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8795" r="760" b="2575"/>
          <a:stretch/>
        </p:blipFill>
        <p:spPr bwMode="auto">
          <a:xfrm>
            <a:off x="0" y="0"/>
            <a:ext cx="9143999"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rotWithShape="1">
          <a:blip r:embed="rId4">
            <a:extLst>
              <a:ext uri="{BEBA8EAE-BF5A-486C-A8C5-ECC9F3942E4B}">
                <a14:imgProps xmlns:a14="http://schemas.microsoft.com/office/drawing/2010/main">
                  <a14:imgLayer r:embed="rId5">
                    <a14:imgEffect>
                      <a14:backgroundRemoval t="12500" b="97168" l="391" r="49688">
                        <a14:foregroundMark x1="49688" y1="87988" x2="40586" y2="87988"/>
                        <a14:foregroundMark x1="40625" y1="88867" x2="36914" y2="97168"/>
                        <a14:foregroundMark x1="391" y1="94922" x2="10938" y2="95605"/>
                      </a14:backgroundRemoval>
                    </a14:imgEffect>
                  </a14:imgLayer>
                </a14:imgProps>
              </a:ext>
            </a:extLst>
          </a:blip>
          <a:srcRect l="35336" t="61297" r="50054" b="3338"/>
          <a:stretch/>
        </p:blipFill>
        <p:spPr bwMode="auto">
          <a:xfrm>
            <a:off x="6400800" y="4191000"/>
            <a:ext cx="2743200" cy="26670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0"/>
          </p:nvPr>
        </p:nvSpPr>
        <p:spPr/>
        <p:txBody>
          <a:bodyPr/>
          <a:lstStyle/>
          <a:p>
            <a:fld id="{D0448E8D-58F3-42C2-B8BB-73611CAE802D}" type="slidenum">
              <a:rPr lang="en-US" smtClean="0"/>
              <a:t>42</a:t>
            </a:fld>
            <a:endParaRPr lang="en-US"/>
          </a:p>
        </p:txBody>
      </p:sp>
    </p:spTree>
    <p:extLst>
      <p:ext uri="{BB962C8B-B14F-4D97-AF65-F5344CB8AC3E}">
        <p14:creationId xmlns:p14="http://schemas.microsoft.com/office/powerpoint/2010/main" val="3473790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8795" r="746" b="2548"/>
          <a:stretch/>
        </p:blipFill>
        <p:spPr bwMode="auto">
          <a:xfrm>
            <a:off x="0" y="0"/>
            <a:ext cx="9144000"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rotWithShape="1">
          <a:blip r:embed="rId4">
            <a:extLst>
              <a:ext uri="{BEBA8EAE-BF5A-486C-A8C5-ECC9F3942E4B}">
                <a14:imgProps xmlns:a14="http://schemas.microsoft.com/office/drawing/2010/main">
                  <a14:imgLayer r:embed="rId5">
                    <a14:imgEffect>
                      <a14:backgroundRemoval t="12500" b="97168" l="391" r="49688">
                        <a14:foregroundMark x1="49688" y1="87988" x2="40586" y2="87988"/>
                        <a14:foregroundMark x1="40625" y1="88867" x2="36914" y2="97168"/>
                        <a14:foregroundMark x1="391" y1="94922" x2="10938" y2="95605"/>
                      </a14:backgroundRemoval>
                    </a14:imgEffect>
                  </a14:imgLayer>
                </a14:imgProps>
              </a:ext>
            </a:extLst>
          </a:blip>
          <a:srcRect l="35336" t="61297" r="50054" b="3338"/>
          <a:stretch/>
        </p:blipFill>
        <p:spPr bwMode="auto">
          <a:xfrm>
            <a:off x="6400800" y="4191000"/>
            <a:ext cx="2743200" cy="26670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0"/>
          </p:nvPr>
        </p:nvSpPr>
        <p:spPr/>
        <p:txBody>
          <a:bodyPr/>
          <a:lstStyle/>
          <a:p>
            <a:fld id="{D0448E8D-58F3-42C2-B8BB-73611CAE802D}" type="slidenum">
              <a:rPr lang="en-US" smtClean="0"/>
              <a:t>43</a:t>
            </a:fld>
            <a:endParaRPr lang="en-US"/>
          </a:p>
        </p:txBody>
      </p:sp>
    </p:spTree>
    <p:extLst>
      <p:ext uri="{BB962C8B-B14F-4D97-AF65-F5344CB8AC3E}">
        <p14:creationId xmlns:p14="http://schemas.microsoft.com/office/powerpoint/2010/main" val="3473790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950" t="8795" r="719" b="2407"/>
          <a:stretch/>
        </p:blipFill>
        <p:spPr bwMode="auto">
          <a:xfrm>
            <a:off x="0" y="0"/>
            <a:ext cx="9144000"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rotWithShape="1">
          <a:blip r:embed="rId4">
            <a:extLst>
              <a:ext uri="{BEBA8EAE-BF5A-486C-A8C5-ECC9F3942E4B}">
                <a14:imgProps xmlns:a14="http://schemas.microsoft.com/office/drawing/2010/main">
                  <a14:imgLayer r:embed="rId5">
                    <a14:imgEffect>
                      <a14:backgroundRemoval t="12500" b="97168" l="391" r="49688">
                        <a14:foregroundMark x1="49688" y1="87988" x2="40586" y2="87988"/>
                        <a14:foregroundMark x1="40625" y1="88867" x2="36914" y2="97168"/>
                        <a14:foregroundMark x1="391" y1="94922" x2="10938" y2="95605"/>
                      </a14:backgroundRemoval>
                    </a14:imgEffect>
                  </a14:imgLayer>
                </a14:imgProps>
              </a:ext>
            </a:extLst>
          </a:blip>
          <a:srcRect l="35336" t="61297" r="50054" b="3338"/>
          <a:stretch/>
        </p:blipFill>
        <p:spPr bwMode="auto">
          <a:xfrm>
            <a:off x="6400800" y="4191000"/>
            <a:ext cx="2743200" cy="26670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0"/>
          </p:nvPr>
        </p:nvSpPr>
        <p:spPr/>
        <p:txBody>
          <a:bodyPr/>
          <a:lstStyle/>
          <a:p>
            <a:fld id="{D0448E8D-58F3-42C2-B8BB-73611CAE802D}" type="slidenum">
              <a:rPr lang="en-US" smtClean="0"/>
              <a:t>44</a:t>
            </a:fld>
            <a:endParaRPr lang="en-US"/>
          </a:p>
        </p:txBody>
      </p:sp>
    </p:spTree>
    <p:extLst>
      <p:ext uri="{BB962C8B-B14F-4D97-AF65-F5344CB8AC3E}">
        <p14:creationId xmlns:p14="http://schemas.microsoft.com/office/powerpoint/2010/main" val="1114876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1" cy="6586682"/>
            <a:chOff x="0" y="0"/>
            <a:chExt cx="9144001" cy="6586682"/>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987" t="8795" r="697" b="2435"/>
            <a:stretch/>
          </p:blipFill>
          <p:spPr bwMode="auto">
            <a:xfrm>
              <a:off x="1" y="0"/>
              <a:ext cx="9144000"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0" y="5321808"/>
              <a:ext cx="4261104" cy="1264874"/>
              <a:chOff x="0" y="5321808"/>
              <a:chExt cx="4261104" cy="1264874"/>
            </a:xfrm>
          </p:grpSpPr>
          <p:sp>
            <p:nvSpPr>
              <p:cNvPr id="3" name="Rectangle 2"/>
              <p:cNvSpPr/>
              <p:nvPr/>
            </p:nvSpPr>
            <p:spPr>
              <a:xfrm>
                <a:off x="0" y="5321808"/>
                <a:ext cx="1737360" cy="126487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60320" y="5321808"/>
                <a:ext cx="1700784" cy="126487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 name="Picture 3"/>
          <p:cNvPicPr/>
          <p:nvPr/>
        </p:nvPicPr>
        <p:blipFill rotWithShape="1">
          <a:blip r:embed="rId4">
            <a:extLst>
              <a:ext uri="{BEBA8EAE-BF5A-486C-A8C5-ECC9F3942E4B}">
                <a14:imgProps xmlns:a14="http://schemas.microsoft.com/office/drawing/2010/main">
                  <a14:imgLayer r:embed="rId5">
                    <a14:imgEffect>
                      <a14:backgroundRemoval t="12500" b="97168" l="391" r="49688">
                        <a14:foregroundMark x1="49688" y1="87988" x2="40586" y2="87988"/>
                        <a14:foregroundMark x1="40625" y1="88867" x2="36914" y2="97168"/>
                        <a14:foregroundMark x1="391" y1="94922" x2="10938" y2="95605"/>
                      </a14:backgroundRemoval>
                    </a14:imgEffect>
                  </a14:imgLayer>
                </a14:imgProps>
              </a:ext>
            </a:extLst>
          </a:blip>
          <a:srcRect l="35336" t="61297" r="50054" b="3338"/>
          <a:stretch/>
        </p:blipFill>
        <p:spPr bwMode="auto">
          <a:xfrm>
            <a:off x="6400800" y="4191000"/>
            <a:ext cx="2743200" cy="26670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0"/>
          </p:nvPr>
        </p:nvSpPr>
        <p:spPr/>
        <p:txBody>
          <a:bodyPr/>
          <a:lstStyle/>
          <a:p>
            <a:fld id="{D0448E8D-58F3-42C2-B8BB-73611CAE802D}" type="slidenum">
              <a:rPr lang="en-US" smtClean="0"/>
              <a:t>45</a:t>
            </a:fld>
            <a:endParaRPr lang="en-US"/>
          </a:p>
        </p:txBody>
      </p:sp>
    </p:spTree>
    <p:extLst>
      <p:ext uri="{BB962C8B-B14F-4D97-AF65-F5344CB8AC3E}">
        <p14:creationId xmlns:p14="http://schemas.microsoft.com/office/powerpoint/2010/main" val="256767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1" cy="6586682"/>
            <a:chOff x="0" y="0"/>
            <a:chExt cx="9144001" cy="6586682"/>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987" t="8795" r="697" b="2435"/>
            <a:stretch/>
          </p:blipFill>
          <p:spPr bwMode="auto">
            <a:xfrm>
              <a:off x="1" y="0"/>
              <a:ext cx="9144000"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0" y="5321808"/>
              <a:ext cx="4261104" cy="1264874"/>
              <a:chOff x="0" y="5321808"/>
              <a:chExt cx="4261104" cy="1264874"/>
            </a:xfrm>
          </p:grpSpPr>
          <p:sp>
            <p:nvSpPr>
              <p:cNvPr id="3" name="Rectangle 2"/>
              <p:cNvSpPr/>
              <p:nvPr/>
            </p:nvSpPr>
            <p:spPr>
              <a:xfrm>
                <a:off x="0" y="5321808"/>
                <a:ext cx="1737360" cy="126487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60320" y="5321808"/>
                <a:ext cx="1700784" cy="126487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 name="Picture 3"/>
          <p:cNvPicPr/>
          <p:nvPr/>
        </p:nvPicPr>
        <p:blipFill rotWithShape="1">
          <a:blip r:embed="rId4">
            <a:extLst>
              <a:ext uri="{BEBA8EAE-BF5A-486C-A8C5-ECC9F3942E4B}">
                <a14:imgProps xmlns:a14="http://schemas.microsoft.com/office/drawing/2010/main">
                  <a14:imgLayer r:embed="rId5">
                    <a14:imgEffect>
                      <a14:backgroundRemoval t="12500" b="97168" l="391" r="49688">
                        <a14:foregroundMark x1="49688" y1="87988" x2="40586" y2="87988"/>
                        <a14:foregroundMark x1="40625" y1="88867" x2="36914" y2="97168"/>
                        <a14:foregroundMark x1="391" y1="94922" x2="10938" y2="95605"/>
                      </a14:backgroundRemoval>
                    </a14:imgEffect>
                  </a14:imgLayer>
                </a14:imgProps>
              </a:ext>
            </a:extLst>
          </a:blip>
          <a:srcRect l="35336" t="61297" r="50054" b="3338"/>
          <a:stretch/>
        </p:blipFill>
        <p:spPr bwMode="auto">
          <a:xfrm>
            <a:off x="6400800" y="4191000"/>
            <a:ext cx="2743200" cy="26670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0"/>
          </p:nvPr>
        </p:nvSpPr>
        <p:spPr/>
        <p:txBody>
          <a:bodyPr/>
          <a:lstStyle/>
          <a:p>
            <a:fld id="{D0448E8D-58F3-42C2-B8BB-73611CAE802D}" type="slidenum">
              <a:rPr lang="en-US" smtClean="0"/>
              <a:t>46</a:t>
            </a:fld>
            <a:endParaRPr lang="en-US"/>
          </a:p>
        </p:txBody>
      </p:sp>
      <p:sp>
        <p:nvSpPr>
          <p:cNvPr id="9" name="Content Placeholder 2"/>
          <p:cNvSpPr txBox="1">
            <a:spLocks/>
          </p:cNvSpPr>
          <p:nvPr/>
        </p:nvSpPr>
        <p:spPr>
          <a:xfrm>
            <a:off x="457200" y="1600200"/>
            <a:ext cx="8229600" cy="1447800"/>
          </a:xfrm>
          <a:prstGeom prst="rect">
            <a:avLst/>
          </a:prstGeom>
          <a:solidFill>
            <a:schemeClr val="bg1"/>
          </a:solidFill>
        </p:spPr>
        <p:txBody>
          <a:bodyPr/>
          <a:lst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Char char="•"/>
              <a:defRPr sz="2400">
                <a:solidFill>
                  <a:srgbClr val="777777"/>
                </a:solidFill>
                <a:latin typeface="+mn-lt"/>
              </a:defRPr>
            </a:lvl3pPr>
            <a:lvl4pPr marL="1600200" indent="-228600" algn="l" rtl="0" eaLnBrk="0" fontAlgn="base" hangingPunct="0">
              <a:spcBef>
                <a:spcPct val="20000"/>
              </a:spcBef>
              <a:spcAft>
                <a:spcPct val="0"/>
              </a:spcAft>
              <a:buChar char="•"/>
              <a:defRPr sz="2400">
                <a:solidFill>
                  <a:srgbClr val="777777"/>
                </a:solidFill>
                <a:latin typeface="+mn-lt"/>
              </a:defRPr>
            </a:lvl4pPr>
            <a:lvl5pPr marL="2057400" indent="-228600" algn="l" rtl="0" eaLnBrk="0" fontAlgn="base" hangingPunct="0">
              <a:spcBef>
                <a:spcPct val="20000"/>
              </a:spcBef>
              <a:spcAft>
                <a:spcPct val="0"/>
              </a:spcAft>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a:buFont typeface="Arial" panose="020B0604020202020204" pitchFamily="34" charset="0"/>
              <a:buChar char="•"/>
            </a:pPr>
            <a:r>
              <a:rPr lang="en-US" kern="0" dirty="0" smtClean="0"/>
              <a:t>Data details view includes all fields mentioned in earlier discussion of syndromic data elements with the addition of some fields calculated by NSSP</a:t>
            </a:r>
          </a:p>
          <a:p>
            <a:pPr lvl="1">
              <a:buFont typeface="Arial" panose="020B0604020202020204" pitchFamily="34" charset="0"/>
              <a:buChar char="•"/>
            </a:pPr>
            <a:endParaRPr lang="en-US" kern="0" dirty="0"/>
          </a:p>
        </p:txBody>
      </p:sp>
    </p:spTree>
    <p:extLst>
      <p:ext uri="{BB962C8B-B14F-4D97-AF65-F5344CB8AC3E}">
        <p14:creationId xmlns:p14="http://schemas.microsoft.com/office/powerpoint/2010/main" val="30949043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8796" r="722" b="2503"/>
          <a:stretch/>
        </p:blipFill>
        <p:spPr bwMode="auto">
          <a:xfrm>
            <a:off x="1" y="0"/>
            <a:ext cx="9143999"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rotWithShape="1">
          <a:blip r:embed="rId3">
            <a:extLst>
              <a:ext uri="{BEBA8EAE-BF5A-486C-A8C5-ECC9F3942E4B}">
                <a14:imgProps xmlns:a14="http://schemas.microsoft.com/office/drawing/2010/main">
                  <a14:imgLayer r:embed="rId4">
                    <a14:imgEffect>
                      <a14:backgroundRemoval t="12500" b="97168" l="391" r="49688">
                        <a14:foregroundMark x1="49688" y1="87988" x2="40586" y2="87988"/>
                        <a14:foregroundMark x1="40625" y1="88867" x2="36914" y2="97168"/>
                        <a14:foregroundMark x1="391" y1="94922" x2="10938" y2="95605"/>
                      </a14:backgroundRemoval>
                    </a14:imgEffect>
                  </a14:imgLayer>
                </a14:imgProps>
              </a:ext>
            </a:extLst>
          </a:blip>
          <a:srcRect l="35336" t="61297" r="50054" b="3338"/>
          <a:stretch/>
        </p:blipFill>
        <p:spPr bwMode="auto">
          <a:xfrm>
            <a:off x="6400800" y="4191000"/>
            <a:ext cx="2743200" cy="26670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0"/>
          </p:nvPr>
        </p:nvSpPr>
        <p:spPr/>
        <p:txBody>
          <a:bodyPr/>
          <a:lstStyle/>
          <a:p>
            <a:fld id="{D0448E8D-58F3-42C2-B8BB-73611CAE802D}" type="slidenum">
              <a:rPr lang="en-US" smtClean="0"/>
              <a:t>47</a:t>
            </a:fld>
            <a:endParaRPr lang="en-US"/>
          </a:p>
        </p:txBody>
      </p:sp>
    </p:spTree>
    <p:extLst>
      <p:ext uri="{BB962C8B-B14F-4D97-AF65-F5344CB8AC3E}">
        <p14:creationId xmlns:p14="http://schemas.microsoft.com/office/powerpoint/2010/main" val="19318867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ESSENCE Resources</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hlinkClick r:id="rId2"/>
              </a:rPr>
              <a:t>NSSP ESSENCE Quick Start Guide</a:t>
            </a:r>
            <a:endParaRPr lang="en-US" dirty="0" smtClean="0"/>
          </a:p>
          <a:p>
            <a:pPr>
              <a:buFont typeface="Arial" panose="020B0604020202020204" pitchFamily="34" charset="0"/>
              <a:buChar char="•"/>
            </a:pPr>
            <a:r>
              <a:rPr lang="en-US" dirty="0" smtClean="0">
                <a:hlinkClick r:id="rId3"/>
              </a:rPr>
              <a:t>NSSP ESSENCE Training Slides</a:t>
            </a:r>
            <a:endParaRPr lang="en-US" dirty="0" smtClean="0"/>
          </a:p>
          <a:p>
            <a:pPr>
              <a:buFont typeface="Arial" panose="020B0604020202020204" pitchFamily="34" charset="0"/>
              <a:buChar char="•"/>
            </a:pPr>
            <a:r>
              <a:rPr lang="en-US" dirty="0" smtClean="0">
                <a:hlinkClick r:id="rId4"/>
              </a:rPr>
              <a:t>International Society for Disease Surveillance (ISDS) ESSENCE Training Videos</a:t>
            </a:r>
            <a:endParaRPr lang="en-US" dirty="0" smtClean="0"/>
          </a:p>
          <a:p>
            <a:pPr>
              <a:buFont typeface="Arial" panose="020B0604020202020204" pitchFamily="34" charset="0"/>
              <a:buChar char="•"/>
            </a:pPr>
            <a:r>
              <a:rPr lang="en-US" dirty="0" smtClean="0">
                <a:hlinkClick r:id="rId5"/>
              </a:rPr>
              <a:t>Virginia ESSENCE Training Videos</a:t>
            </a:r>
            <a:endParaRPr lang="en-US" dirty="0" smtClean="0"/>
          </a:p>
          <a:p>
            <a:pPr lvl="1">
              <a:buFont typeface="Arial" panose="020B0604020202020204" pitchFamily="34" charset="0"/>
              <a:buChar char="•"/>
            </a:pPr>
            <a:r>
              <a:rPr lang="en-US" dirty="0" smtClean="0"/>
              <a:t>Available to Virginia State Employees through TRAIN</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Plan to provide live, online training seminar during future VSSAG meeting</a:t>
            </a:r>
            <a:endParaRPr lang="en-US" dirty="0"/>
          </a:p>
        </p:txBody>
      </p:sp>
      <p:sp>
        <p:nvSpPr>
          <p:cNvPr id="5" name="Slide Number Placeholder 4"/>
          <p:cNvSpPr>
            <a:spLocks noGrp="1"/>
          </p:cNvSpPr>
          <p:nvPr>
            <p:ph type="sldNum" sz="quarter" idx="10"/>
          </p:nvPr>
        </p:nvSpPr>
        <p:spPr/>
        <p:txBody>
          <a:bodyPr/>
          <a:lstStyle/>
          <a:p>
            <a:fld id="{D0448E8D-58F3-42C2-B8BB-73611CAE802D}" type="slidenum">
              <a:rPr lang="en-US" smtClean="0"/>
              <a:t>48</a:t>
            </a:fld>
            <a:endParaRPr lang="en-US"/>
          </a:p>
        </p:txBody>
      </p:sp>
    </p:spTree>
    <p:extLst>
      <p:ext uri="{BB962C8B-B14F-4D97-AF65-F5344CB8AC3E}">
        <p14:creationId xmlns:p14="http://schemas.microsoft.com/office/powerpoint/2010/main" val="25136706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D2D8A"/>
                </a:solidFill>
              </a:rPr>
              <a:t>Looking Forward</a:t>
            </a:r>
            <a:endParaRPr lang="en-US" dirty="0">
              <a:solidFill>
                <a:srgbClr val="2D2D8A"/>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Discussion after lunch on protocol for access to NSSP</a:t>
            </a:r>
          </a:p>
          <a:p>
            <a:pPr lvl="1">
              <a:buFont typeface="Arial" panose="020B0604020202020204" pitchFamily="34" charset="0"/>
              <a:buChar char="•"/>
            </a:pPr>
            <a:r>
              <a:rPr lang="en-US" dirty="0" smtClean="0"/>
              <a:t>Those not able to attend in person will be </a:t>
            </a:r>
            <a:r>
              <a:rPr lang="en-US" dirty="0" smtClean="0"/>
              <a:t>included </a:t>
            </a:r>
            <a:r>
              <a:rPr lang="en-US" dirty="0" smtClean="0"/>
              <a:t>in </a:t>
            </a:r>
            <a:r>
              <a:rPr lang="en-US" dirty="0" smtClean="0">
                <a:solidFill>
                  <a:schemeClr val="bg2"/>
                </a:solidFill>
              </a:rPr>
              <a:t>subsequent </a:t>
            </a:r>
            <a:r>
              <a:rPr lang="en-US" dirty="0" smtClean="0"/>
              <a:t>discussion via email/survey </a:t>
            </a:r>
          </a:p>
          <a:p>
            <a:pPr lvl="1">
              <a:buFont typeface="Arial" panose="020B0604020202020204" pitchFamily="34" charset="0"/>
              <a:buChar char="•"/>
            </a:pPr>
            <a:r>
              <a:rPr lang="en-US" dirty="0" smtClean="0">
                <a:solidFill>
                  <a:schemeClr val="bg2"/>
                </a:solidFill>
              </a:rPr>
              <a:t>VDH will provide </a:t>
            </a:r>
            <a:r>
              <a:rPr lang="en-US" dirty="0" smtClean="0"/>
              <a:t>a </a:t>
            </a:r>
            <a:r>
              <a:rPr lang="en-US" dirty="0" smtClean="0"/>
              <a:t>draft of access roles and confidentiality guidelines in August</a:t>
            </a:r>
          </a:p>
          <a:p>
            <a:pPr lvl="1">
              <a:buFont typeface="Arial" panose="020B0604020202020204" pitchFamily="34" charset="0"/>
              <a:buChar char="•"/>
            </a:pPr>
            <a:r>
              <a:rPr lang="en-US" dirty="0" smtClean="0"/>
              <a:t>VDH </a:t>
            </a:r>
            <a:r>
              <a:rPr lang="en-US" dirty="0" smtClean="0"/>
              <a:t>seeking </a:t>
            </a:r>
            <a:r>
              <a:rPr lang="en-US" dirty="0" smtClean="0"/>
              <a:t>VSSAG members’ feedback on draft</a:t>
            </a:r>
          </a:p>
          <a:p>
            <a:pPr>
              <a:buFont typeface="Arial" panose="020B0604020202020204" pitchFamily="34" charset="0"/>
              <a:buChar char="•"/>
            </a:pPr>
            <a:endParaRPr lang="en-US" dirty="0"/>
          </a:p>
          <a:p>
            <a:pPr>
              <a:buFont typeface="Arial" panose="020B0604020202020204" pitchFamily="34" charset="0"/>
              <a:buChar char="•"/>
            </a:pPr>
            <a:r>
              <a:rPr lang="en-US" dirty="0" smtClean="0"/>
              <a:t>Next VSSAG meeting to be held in September</a:t>
            </a:r>
          </a:p>
          <a:p>
            <a:pPr lvl="1">
              <a:buFont typeface="Arial" panose="020B0604020202020204" pitchFamily="34" charset="0"/>
              <a:buChar char="•"/>
            </a:pPr>
            <a:r>
              <a:rPr lang="en-US" dirty="0" smtClean="0">
                <a:solidFill>
                  <a:schemeClr val="bg2"/>
                </a:solidFill>
              </a:rPr>
              <a:t>VDH will present user access protocol for approval </a:t>
            </a:r>
          </a:p>
          <a:p>
            <a:pPr lvl="1">
              <a:buFont typeface="Arial" panose="020B0604020202020204" pitchFamily="34" charset="0"/>
              <a:buChar char="•"/>
            </a:pPr>
            <a:r>
              <a:rPr lang="en-US" dirty="0">
                <a:solidFill>
                  <a:schemeClr val="bg2"/>
                </a:solidFill>
              </a:rPr>
              <a:t>C</a:t>
            </a:r>
            <a:r>
              <a:rPr lang="en-US" dirty="0" smtClean="0">
                <a:solidFill>
                  <a:schemeClr val="bg2"/>
                </a:solidFill>
              </a:rPr>
              <a:t>an </a:t>
            </a:r>
            <a:r>
              <a:rPr lang="en-US" dirty="0" smtClean="0">
                <a:solidFill>
                  <a:schemeClr val="bg2"/>
                </a:solidFill>
              </a:rPr>
              <a:t>begin offering </a:t>
            </a:r>
            <a:r>
              <a:rPr lang="en-US" dirty="0" smtClean="0">
                <a:solidFill>
                  <a:schemeClr val="bg2"/>
                </a:solidFill>
              </a:rPr>
              <a:t>access once </a:t>
            </a:r>
            <a:r>
              <a:rPr lang="en-US" dirty="0">
                <a:solidFill>
                  <a:schemeClr val="bg2"/>
                </a:solidFill>
              </a:rPr>
              <a:t>protocol established </a:t>
            </a:r>
            <a:endParaRPr lang="en-US" dirty="0" smtClean="0">
              <a:solidFill>
                <a:srgbClr val="C00000"/>
              </a:solidFill>
            </a:endParaRPr>
          </a:p>
          <a:p>
            <a:pPr>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D0448E8D-58F3-42C2-B8BB-73611CAE802D}" type="slidenum">
              <a:rPr lang="en-US" smtClean="0"/>
              <a:t>49</a:t>
            </a:fld>
            <a:endParaRPr lang="en-US"/>
          </a:p>
        </p:txBody>
      </p:sp>
    </p:spTree>
    <p:extLst>
      <p:ext uri="{BB962C8B-B14F-4D97-AF65-F5344CB8AC3E}">
        <p14:creationId xmlns:p14="http://schemas.microsoft.com/office/powerpoint/2010/main" val="3553209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6"/>
                </a:solidFill>
              </a:rPr>
              <a:t>Pre-Assessment Survey</a:t>
            </a:r>
            <a:endParaRPr lang="en-US" dirty="0">
              <a:solidFill>
                <a:schemeClr val="accent6"/>
              </a:solidFill>
            </a:endParaRPr>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t>Plan to conduct survey every year that Virginia Syndromic Surveillance Advisory Group is active</a:t>
            </a:r>
          </a:p>
          <a:p>
            <a:pPr>
              <a:buFont typeface="Arial" panose="020B0604020202020204" pitchFamily="34" charset="0"/>
              <a:buChar char="•"/>
            </a:pPr>
            <a:r>
              <a:rPr lang="en-US" dirty="0" smtClean="0"/>
              <a:t>Responses will enable VDH to measure success of group in reaching goals and objectives</a:t>
            </a:r>
          </a:p>
          <a:p>
            <a:pPr>
              <a:buFont typeface="Arial" panose="020B0604020202020204" pitchFamily="34" charset="0"/>
              <a:buChar char="•"/>
            </a:pPr>
            <a:r>
              <a:rPr lang="en-US" dirty="0" smtClean="0"/>
              <a:t>Will also help direct further meetings</a:t>
            </a:r>
          </a:p>
          <a:p>
            <a:pPr marL="0" indent="0"/>
            <a:endParaRPr lang="en-US" dirty="0" smtClean="0"/>
          </a:p>
          <a:p>
            <a:pPr marL="0" indent="0"/>
            <a:r>
              <a:rPr lang="en-US" b="1" dirty="0" smtClean="0"/>
              <a:t>April 2017</a:t>
            </a:r>
            <a:endParaRPr lang="en-US" b="1" dirty="0"/>
          </a:p>
          <a:p>
            <a:pPr>
              <a:buFont typeface="Arial" panose="020B0604020202020204" pitchFamily="34" charset="0"/>
              <a:buChar char="•"/>
            </a:pPr>
            <a:r>
              <a:rPr lang="en-US" dirty="0" smtClean="0"/>
              <a:t>Survey conducted using </a:t>
            </a:r>
            <a:r>
              <a:rPr lang="en-US" dirty="0" err="1" smtClean="0"/>
              <a:t>REDCap</a:t>
            </a:r>
            <a:r>
              <a:rPr lang="en-US" dirty="0" smtClean="0"/>
              <a:t> online survey tool</a:t>
            </a:r>
          </a:p>
          <a:p>
            <a:pPr>
              <a:buFont typeface="Arial" panose="020B0604020202020204" pitchFamily="34" charset="0"/>
              <a:buChar char="•"/>
            </a:pPr>
            <a:r>
              <a:rPr lang="en-US" dirty="0" smtClean="0"/>
              <a:t>Results analyzed using SAS 9.3</a:t>
            </a:r>
          </a:p>
          <a:p>
            <a:pPr>
              <a:buFont typeface="Arial" panose="020B0604020202020204" pitchFamily="34" charset="0"/>
              <a:buChar char="•"/>
            </a:pPr>
            <a:r>
              <a:rPr lang="en-US" dirty="0" smtClean="0"/>
              <a:t>Identified median response for each category analyzed</a:t>
            </a:r>
            <a:endParaRPr lang="en-US" dirty="0"/>
          </a:p>
          <a:p>
            <a:endParaRPr lang="en-US" dirty="0">
              <a:solidFill>
                <a:srgbClr val="C00000"/>
              </a:solidFill>
            </a:endParaRPr>
          </a:p>
        </p:txBody>
      </p:sp>
      <p:sp>
        <p:nvSpPr>
          <p:cNvPr id="2" name="Slide Number Placeholder 1"/>
          <p:cNvSpPr>
            <a:spLocks noGrp="1"/>
          </p:cNvSpPr>
          <p:nvPr>
            <p:ph type="sldNum" sz="quarter" idx="10"/>
          </p:nvPr>
        </p:nvSpPr>
        <p:spPr/>
        <p:txBody>
          <a:bodyPr/>
          <a:lstStyle/>
          <a:p>
            <a:fld id="{D0448E8D-58F3-42C2-B8BB-73611CAE802D}" type="slidenum">
              <a:rPr lang="en-US" smtClean="0"/>
              <a:t>5</a:t>
            </a:fld>
            <a:endParaRPr lang="en-US"/>
          </a:p>
        </p:txBody>
      </p:sp>
    </p:spTree>
    <p:extLst>
      <p:ext uri="{BB962C8B-B14F-4D97-AF65-F5344CB8AC3E}">
        <p14:creationId xmlns:p14="http://schemas.microsoft.com/office/powerpoint/2010/main" val="15089648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Questions?</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Any further questions can be addressed to Em Stephens at </a:t>
            </a:r>
            <a:r>
              <a:rPr lang="en-US" dirty="0">
                <a:hlinkClick r:id="rId2"/>
              </a:rPr>
              <a:t>emily.stephens@vdh.virginia.gov</a:t>
            </a:r>
            <a:r>
              <a:rPr lang="en-US" dirty="0"/>
              <a:t> or 804-864-7254</a:t>
            </a:r>
          </a:p>
          <a:p>
            <a:endParaRPr lang="en-US" dirty="0"/>
          </a:p>
        </p:txBody>
      </p:sp>
      <p:sp>
        <p:nvSpPr>
          <p:cNvPr id="4" name="Slide Number Placeholder 3"/>
          <p:cNvSpPr>
            <a:spLocks noGrp="1"/>
          </p:cNvSpPr>
          <p:nvPr>
            <p:ph type="sldNum" sz="quarter" idx="10"/>
          </p:nvPr>
        </p:nvSpPr>
        <p:spPr/>
        <p:txBody>
          <a:bodyPr/>
          <a:lstStyle/>
          <a:p>
            <a:fld id="{D0448E8D-58F3-42C2-B8BB-73611CAE802D}" type="slidenum">
              <a:rPr lang="en-US" smtClean="0"/>
              <a:t>50</a:t>
            </a:fld>
            <a:endParaRPr lang="en-US"/>
          </a:p>
        </p:txBody>
      </p:sp>
    </p:spTree>
    <p:extLst>
      <p:ext uri="{BB962C8B-B14F-4D97-AF65-F5344CB8AC3E}">
        <p14:creationId xmlns:p14="http://schemas.microsoft.com/office/powerpoint/2010/main" val="2148117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Goal </a:t>
            </a:r>
            <a:r>
              <a:rPr lang="en-US" dirty="0" smtClean="0">
                <a:solidFill>
                  <a:schemeClr val="accent6"/>
                </a:solidFill>
              </a:rPr>
              <a:t>and Objectives</a:t>
            </a:r>
            <a:endParaRPr lang="en-US" dirty="0">
              <a:solidFill>
                <a:schemeClr val="accent6"/>
              </a:solidFill>
            </a:endParaRPr>
          </a:p>
        </p:txBody>
      </p:sp>
      <p:sp>
        <p:nvSpPr>
          <p:cNvPr id="4" name="Slide Number Placeholder 3"/>
          <p:cNvSpPr>
            <a:spLocks noGrp="1"/>
          </p:cNvSpPr>
          <p:nvPr>
            <p:ph type="sldNum" sz="quarter" idx="10"/>
          </p:nvPr>
        </p:nvSpPr>
        <p:spPr/>
        <p:txBody>
          <a:bodyPr/>
          <a:lstStyle/>
          <a:p>
            <a:fld id="{D0448E8D-58F3-42C2-B8BB-73611CAE802D}" type="slidenum">
              <a:rPr lang="en-US" smtClean="0"/>
              <a:t>6</a:t>
            </a:fld>
            <a:endParaRPr lang="en-US"/>
          </a:p>
        </p:txBody>
      </p:sp>
      <p:sp>
        <p:nvSpPr>
          <p:cNvPr id="5" name="Content Placeholder 2"/>
          <p:cNvSpPr>
            <a:spLocks noGrp="1"/>
          </p:cNvSpPr>
          <p:nvPr>
            <p:ph idx="1"/>
          </p:nvPr>
        </p:nvSpPr>
        <p:spPr/>
        <p:txBody>
          <a:bodyPr/>
          <a:lstStyle/>
          <a:p>
            <a:pPr>
              <a:buFont typeface="Arial" panose="020B0604020202020204" pitchFamily="34" charset="0"/>
              <a:buChar char="•"/>
            </a:pPr>
            <a:r>
              <a:rPr lang="en-US" dirty="0" smtClean="0"/>
              <a:t>Goal is to increase understanding and use of syndromic surveillance data</a:t>
            </a:r>
            <a:endParaRPr lang="en-US" sz="2000" dirty="0" smtClean="0"/>
          </a:p>
          <a:p>
            <a:pPr marL="914400" lvl="1" indent="-457200">
              <a:buFont typeface="+mj-lt"/>
              <a:buAutoNum type="arabicPeriod"/>
            </a:pPr>
            <a:r>
              <a:rPr lang="en-US" sz="2000" dirty="0"/>
              <a:t>Hold regular meetings to facilitate collaboration (minimum </a:t>
            </a:r>
            <a:r>
              <a:rPr lang="en-US" sz="2000" dirty="0" smtClean="0"/>
              <a:t>two </a:t>
            </a:r>
            <a:r>
              <a:rPr lang="en-US" sz="2000" dirty="0"/>
              <a:t>per </a:t>
            </a:r>
            <a:r>
              <a:rPr lang="en-US" sz="2000" dirty="0" smtClean="0"/>
              <a:t>year)</a:t>
            </a:r>
          </a:p>
          <a:p>
            <a:pPr marL="914400" lvl="1" indent="-457200">
              <a:buFont typeface="+mj-lt"/>
              <a:buAutoNum type="arabicPeriod"/>
            </a:pPr>
            <a:r>
              <a:rPr lang="en-US" sz="2000" dirty="0" smtClean="0"/>
              <a:t>Maintain diverse membership</a:t>
            </a:r>
          </a:p>
          <a:p>
            <a:pPr marL="914400" lvl="1" indent="-457200">
              <a:buFont typeface="+mj-lt"/>
              <a:buAutoNum type="arabicPeriod"/>
            </a:pPr>
            <a:r>
              <a:rPr lang="en-US" sz="2000" dirty="0" smtClean="0"/>
              <a:t>Define a set of protocols for data sharing</a:t>
            </a:r>
          </a:p>
          <a:p>
            <a:pPr marL="914400" lvl="1" indent="-457200">
              <a:buFont typeface="+mj-lt"/>
              <a:buAutoNum type="arabicPeriod"/>
            </a:pPr>
            <a:r>
              <a:rPr lang="en-US" sz="2000" dirty="0" smtClean="0"/>
              <a:t>Provide trainings to improve knowledge</a:t>
            </a:r>
          </a:p>
          <a:p>
            <a:pPr marL="914400" lvl="1" indent="-457200">
              <a:buFont typeface="+mj-lt"/>
              <a:buAutoNum type="arabicPeriod"/>
            </a:pPr>
            <a:r>
              <a:rPr lang="en-US" sz="2000" dirty="0" smtClean="0"/>
              <a:t>Provide NSSP access to those eligible</a:t>
            </a:r>
          </a:p>
          <a:p>
            <a:pPr marL="914400" lvl="1" indent="-457200">
              <a:buFont typeface="+mj-lt"/>
              <a:buAutoNum type="arabicPeriod"/>
            </a:pPr>
            <a:r>
              <a:rPr lang="en-US" sz="2000" dirty="0" smtClean="0"/>
              <a:t>Encourage use of </a:t>
            </a:r>
            <a:r>
              <a:rPr lang="en-US" sz="2000" dirty="0" err="1" smtClean="0"/>
              <a:t>SyS</a:t>
            </a:r>
            <a:r>
              <a:rPr lang="en-US" sz="2000" dirty="0" smtClean="0"/>
              <a:t> data to inform business practices</a:t>
            </a:r>
          </a:p>
          <a:p>
            <a:pPr marL="914400" lvl="1" indent="-457200">
              <a:buFont typeface="+mj-lt"/>
              <a:buAutoNum type="arabicPeriod"/>
            </a:pPr>
            <a:r>
              <a:rPr lang="en-US" sz="2000" dirty="0" smtClean="0"/>
              <a:t>Obtain feedback on </a:t>
            </a:r>
            <a:r>
              <a:rPr lang="en-US" sz="2000" dirty="0" err="1" smtClean="0"/>
              <a:t>SyS</a:t>
            </a:r>
            <a:r>
              <a:rPr lang="en-US" sz="2000" dirty="0" smtClean="0"/>
              <a:t> data and reports</a:t>
            </a:r>
          </a:p>
          <a:p>
            <a:pPr marL="914400" lvl="1" indent="-457200">
              <a:buFont typeface="+mj-lt"/>
              <a:buAutoNum type="arabicPeriod"/>
            </a:pPr>
            <a:r>
              <a:rPr lang="en-US" sz="2000" dirty="0" smtClean="0"/>
              <a:t>Evaluate success of advisory group</a:t>
            </a:r>
            <a:endParaRPr lang="en-US" sz="2000" dirty="0"/>
          </a:p>
        </p:txBody>
      </p:sp>
    </p:spTree>
    <p:extLst>
      <p:ext uri="{BB962C8B-B14F-4D97-AF65-F5344CB8AC3E}">
        <p14:creationId xmlns:p14="http://schemas.microsoft.com/office/powerpoint/2010/main" val="2657959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Survey </a:t>
            </a:r>
            <a:r>
              <a:rPr lang="en-US" dirty="0" smtClean="0">
                <a:solidFill>
                  <a:srgbClr val="2D2D8A"/>
                </a:solidFill>
              </a:rPr>
              <a:t>Repons</a:t>
            </a:r>
            <a:r>
              <a:rPr lang="en-US" dirty="0" smtClean="0">
                <a:solidFill>
                  <a:schemeClr val="accent6"/>
                </a:solidFill>
              </a:rPr>
              <a:t>es</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17 complete responses out of 39 </a:t>
            </a:r>
            <a:br>
              <a:rPr lang="en-US" dirty="0" smtClean="0"/>
            </a:br>
            <a:r>
              <a:rPr lang="en-US" dirty="0" smtClean="0"/>
              <a:t>for </a:t>
            </a:r>
            <a:r>
              <a:rPr lang="en-US" dirty="0" smtClean="0"/>
              <a:t>44% response rate </a:t>
            </a:r>
            <a:endParaRPr lang="en-US" strike="sngStrike" dirty="0" smtClean="0">
              <a:solidFill>
                <a:srgbClr val="C00000"/>
              </a:solidFill>
            </a:endParaRPr>
          </a:p>
          <a:p>
            <a:pPr lvl="1">
              <a:buFont typeface="Arial" panose="020B0604020202020204" pitchFamily="34" charset="0"/>
              <a:buChar char="•"/>
            </a:pPr>
            <a:r>
              <a:rPr lang="en-US" dirty="0" smtClean="0"/>
              <a:t>9 </a:t>
            </a:r>
            <a:r>
              <a:rPr lang="en-US" dirty="0"/>
              <a:t>(53%) identify as </a:t>
            </a:r>
            <a:r>
              <a:rPr lang="en-US" dirty="0" smtClean="0"/>
              <a:t>epidemiologists</a:t>
            </a:r>
          </a:p>
          <a:p>
            <a:pPr lvl="1">
              <a:buFont typeface="Arial" panose="020B0604020202020204" pitchFamily="34" charset="0"/>
              <a:buChar char="•"/>
            </a:pPr>
            <a:r>
              <a:rPr lang="en-US" dirty="0" smtClean="0"/>
              <a:t>3 </a:t>
            </a:r>
            <a:r>
              <a:rPr lang="en-US" dirty="0"/>
              <a:t>(18%) as emergency </a:t>
            </a:r>
            <a:r>
              <a:rPr lang="en-US" dirty="0" smtClean="0"/>
              <a:t>preparedness</a:t>
            </a:r>
          </a:p>
          <a:p>
            <a:pPr lvl="1">
              <a:buFont typeface="Arial" panose="020B0604020202020204" pitchFamily="34" charset="0"/>
              <a:buChar char="•"/>
            </a:pPr>
            <a:r>
              <a:rPr lang="en-US" dirty="0" smtClean="0"/>
              <a:t>4 </a:t>
            </a:r>
            <a:r>
              <a:rPr lang="en-US" dirty="0"/>
              <a:t>(24%) as </a:t>
            </a:r>
            <a:r>
              <a:rPr lang="en-US" dirty="0" smtClean="0"/>
              <a:t>healthcare</a:t>
            </a:r>
          </a:p>
          <a:p>
            <a:pPr lvl="1">
              <a:buFont typeface="Arial" panose="020B0604020202020204" pitchFamily="34" charset="0"/>
              <a:buChar char="•"/>
            </a:pPr>
            <a:r>
              <a:rPr lang="en-US" dirty="0" smtClean="0"/>
              <a:t>1 </a:t>
            </a:r>
            <a:r>
              <a:rPr lang="en-US" dirty="0"/>
              <a:t>(6%) as public safety</a:t>
            </a:r>
          </a:p>
          <a:p>
            <a:pPr lvl="0">
              <a:buFont typeface="Arial" panose="020B0604020202020204" pitchFamily="34" charset="0"/>
              <a:buChar char="•"/>
            </a:pPr>
            <a:endParaRPr lang="en-US" dirty="0"/>
          </a:p>
          <a:p>
            <a:pPr lvl="0">
              <a:buFont typeface="Arial" panose="020B0604020202020204" pitchFamily="34" charset="0"/>
              <a:buChar char="•"/>
            </a:pPr>
            <a:r>
              <a:rPr lang="en-US" dirty="0"/>
              <a:t>15 (88%) respondents attended initial VSSAG </a:t>
            </a:r>
            <a:r>
              <a:rPr lang="en-US" dirty="0" smtClean="0"/>
              <a:t>meeting</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080483416"/>
              </p:ext>
            </p:extLst>
          </p:nvPr>
        </p:nvGraphicFramePr>
        <p:xfrm>
          <a:off x="4572000" y="2286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D0448E8D-58F3-42C2-B8BB-73611CAE802D}" type="slidenum">
              <a:rPr lang="en-US" smtClean="0"/>
              <a:t>7</a:t>
            </a:fld>
            <a:endParaRPr lang="en-US"/>
          </a:p>
        </p:txBody>
      </p:sp>
    </p:spTree>
    <p:extLst>
      <p:ext uri="{BB962C8B-B14F-4D97-AF65-F5344CB8AC3E}">
        <p14:creationId xmlns:p14="http://schemas.microsoft.com/office/powerpoint/2010/main" val="3953269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Purpose of Syndromic Surveillance</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1600" dirty="0" smtClean="0"/>
              <a:t>7 (41%) respondents reported considerable experience with understanding the purpose of syndromic surveillance. </a:t>
            </a:r>
            <a:endParaRPr lang="en-US" sz="1600" dirty="0" smtClean="0"/>
          </a:p>
          <a:p>
            <a:pPr lvl="1">
              <a:buFont typeface="Arial" panose="020B0604020202020204" pitchFamily="34" charset="0"/>
              <a:buChar char="•"/>
            </a:pPr>
            <a:r>
              <a:rPr lang="en-US" sz="1600" dirty="0" smtClean="0">
                <a:solidFill>
                  <a:schemeClr val="bg2"/>
                </a:solidFill>
              </a:rPr>
              <a:t>Each </a:t>
            </a:r>
            <a:r>
              <a:rPr lang="en-US" sz="1600" dirty="0" smtClean="0">
                <a:solidFill>
                  <a:schemeClr val="bg2"/>
                </a:solidFill>
              </a:rPr>
              <a:t>respondent </a:t>
            </a:r>
            <a:r>
              <a:rPr lang="en-US" sz="1600" dirty="0" smtClean="0"/>
              <a:t>reported at least limited experience </a:t>
            </a:r>
          </a:p>
          <a:p>
            <a:pPr lvl="1">
              <a:buFont typeface="Arial" panose="020B0604020202020204" pitchFamily="34" charset="0"/>
              <a:buChar char="•"/>
            </a:pPr>
            <a:r>
              <a:rPr lang="en-US" sz="1600" dirty="0" smtClean="0"/>
              <a:t>Respondents identified as epidemiologists </a:t>
            </a:r>
            <a:r>
              <a:rPr lang="en-US" sz="1600" dirty="0" smtClean="0">
                <a:solidFill>
                  <a:schemeClr val="bg2"/>
                </a:solidFill>
              </a:rPr>
              <a:t>were more </a:t>
            </a:r>
            <a:r>
              <a:rPr lang="en-US" sz="1600" dirty="0" smtClean="0"/>
              <a:t>likely to report considerable or extensive experience</a:t>
            </a:r>
          </a:p>
          <a:p>
            <a:pPr lvl="1">
              <a:buFont typeface="Arial" panose="020B0604020202020204" pitchFamily="34" charset="0"/>
              <a:buChar char="•"/>
            </a:pPr>
            <a:r>
              <a:rPr lang="en-US" sz="1600" dirty="0" smtClean="0"/>
              <a:t>Median: considerable experience</a:t>
            </a:r>
            <a:endParaRPr lang="en-US" sz="1600" dirty="0"/>
          </a:p>
        </p:txBody>
      </p:sp>
      <p:graphicFrame>
        <p:nvGraphicFramePr>
          <p:cNvPr id="4" name="Content Placeholder 3"/>
          <p:cNvGraphicFramePr>
            <a:graphicFrameLocks/>
          </p:cNvGraphicFramePr>
          <p:nvPr>
            <p:extLst>
              <p:ext uri="{D42A27DB-BD31-4B8C-83A1-F6EECF244321}">
                <p14:modId xmlns:p14="http://schemas.microsoft.com/office/powerpoint/2010/main" val="3861950283"/>
              </p:ext>
            </p:extLst>
          </p:nvPr>
        </p:nvGraphicFramePr>
        <p:xfrm>
          <a:off x="457200" y="3352800"/>
          <a:ext cx="8229600" cy="2636520"/>
        </p:xfrm>
        <a:graphic>
          <a:graphicData uri="http://schemas.openxmlformats.org/drawingml/2006/table">
            <a:tbl>
              <a:tblPr firstRow="1" bandRow="1">
                <a:tableStyleId>{6E25E649-3F16-4E02-A733-19D2CDBF48F0}</a:tableStyleId>
              </a:tblPr>
              <a:tblGrid>
                <a:gridCol w="12954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370840">
                <a:tc>
                  <a:txBody>
                    <a:bodyPr/>
                    <a:lstStyle/>
                    <a:p>
                      <a:endParaRPr lang="en-US" dirty="0"/>
                    </a:p>
                  </a:txBody>
                  <a:tcPr/>
                </a:tc>
                <a:tc>
                  <a:txBody>
                    <a:bodyPr/>
                    <a:lstStyle/>
                    <a:p>
                      <a:pPr algn="l"/>
                      <a:r>
                        <a:rPr lang="en-US" sz="1100" dirty="0" smtClean="0">
                          <a:solidFill>
                            <a:schemeClr val="tx1">
                              <a:lumMod val="75000"/>
                              <a:lumOff val="25000"/>
                            </a:schemeClr>
                          </a:solidFill>
                        </a:rPr>
                        <a:t>Understanding of the purpose of syndromic surveillance</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Analyzing syndromic surveillance data on a routine basis (e.g. daily, weekly, monthly):</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Analyzing syndromic surveillance data on a non-routine basis or in response to recent events:</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Interpreting VDH-produced syndromic surveillance reports (PDF, website):</a:t>
                      </a:r>
                      <a:endParaRPr lang="en-US" sz="1100" dirty="0">
                        <a:solidFill>
                          <a:schemeClr val="tx1">
                            <a:lumMod val="75000"/>
                            <a:lumOff val="2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lumMod val="75000"/>
                              <a:lumOff val="25000"/>
                            </a:schemeClr>
                          </a:solidFill>
                          <a:effectLst/>
                        </a:rPr>
                        <a:t>Interpreting VDH-produced syndromic surveillance interactive Tableau dashboards:</a:t>
                      </a:r>
                      <a:endParaRPr lang="en-US" sz="1100" b="1" kern="1200" dirty="0" smtClean="0">
                        <a:solidFill>
                          <a:schemeClr val="tx1">
                            <a:lumMod val="75000"/>
                            <a:lumOff val="25000"/>
                          </a:schemeClr>
                        </a:solidFill>
                        <a:effectLst/>
                        <a:latin typeface="+mn-lt"/>
                        <a:ea typeface="+mn-ea"/>
                        <a:cs typeface="+mn-cs"/>
                      </a:endParaRPr>
                    </a:p>
                  </a:txBody>
                  <a:tcPr/>
                </a:tc>
                <a:extLst>
                  <a:ext uri="{0D108BD9-81ED-4DB2-BD59-A6C34878D82A}">
                    <a16:rowId xmlns:a16="http://schemas.microsoft.com/office/drawing/2014/main" xmlns="" val="10000"/>
                  </a:ext>
                </a:extLst>
              </a:tr>
              <a:tr h="182880">
                <a:tc>
                  <a:txBody>
                    <a:bodyPr/>
                    <a:lstStyle/>
                    <a:p>
                      <a:r>
                        <a:rPr lang="en-US" sz="1200" dirty="0" smtClean="0"/>
                        <a:t>Extensive</a:t>
                      </a:r>
                    </a:p>
                  </a:txBody>
                  <a:tcPr/>
                </a:tc>
                <a:tc>
                  <a:txBody>
                    <a:bodyPr/>
                    <a:lstStyle/>
                    <a:p>
                      <a:pPr algn="l"/>
                      <a:r>
                        <a:rPr lang="en-US" sz="1200" dirty="0" smtClean="0"/>
                        <a:t>29%</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6%</a:t>
                      </a:r>
                      <a:endParaRPr lang="en-US" sz="1200" dirty="0"/>
                    </a:p>
                  </a:txBody>
                  <a:tcPr/>
                </a:tc>
                <a:extLst>
                  <a:ext uri="{0D108BD9-81ED-4DB2-BD59-A6C34878D82A}">
                    <a16:rowId xmlns:a16="http://schemas.microsoft.com/office/drawing/2014/main" xmlns="" val="10001"/>
                  </a:ext>
                </a:extLst>
              </a:tr>
              <a:tr h="182880">
                <a:tc>
                  <a:txBody>
                    <a:bodyPr/>
                    <a:lstStyle/>
                    <a:p>
                      <a:r>
                        <a:rPr lang="en-US" sz="1200" dirty="0" smtClean="0"/>
                        <a:t>Considerable</a:t>
                      </a:r>
                      <a:endParaRPr lang="en-US" sz="1200" dirty="0"/>
                    </a:p>
                  </a:txBody>
                  <a:tcPr/>
                </a:tc>
                <a:tc>
                  <a:txBody>
                    <a:bodyPr/>
                    <a:lstStyle/>
                    <a:p>
                      <a:pPr algn="l"/>
                      <a:r>
                        <a:rPr lang="en-US" sz="1200" dirty="0" smtClean="0"/>
                        <a:t>41%</a:t>
                      </a:r>
                      <a:endParaRPr lang="en-US" sz="1200" dirty="0"/>
                    </a:p>
                  </a:txBody>
                  <a:tcPr>
                    <a:noFill/>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24%</a:t>
                      </a:r>
                      <a:endParaRPr lang="en-US" sz="1200" dirty="0"/>
                    </a:p>
                  </a:txBody>
                  <a:tcPr/>
                </a:tc>
                <a:extLst>
                  <a:ext uri="{0D108BD9-81ED-4DB2-BD59-A6C34878D82A}">
                    <a16:rowId xmlns:a16="http://schemas.microsoft.com/office/drawing/2014/main" xmlns="" val="10002"/>
                  </a:ext>
                </a:extLst>
              </a:tr>
              <a:tr h="182880">
                <a:tc>
                  <a:txBody>
                    <a:bodyPr/>
                    <a:lstStyle/>
                    <a:p>
                      <a:r>
                        <a:rPr lang="en-US" sz="1200" dirty="0" smtClean="0"/>
                        <a:t>Some</a:t>
                      </a:r>
                      <a:endParaRPr lang="en-US" sz="1200" dirty="0"/>
                    </a:p>
                  </a:txBody>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solidFill>
                      <a:schemeClr val="bg2">
                        <a:lumMod val="20000"/>
                        <a:lumOff val="80000"/>
                      </a:schemeClr>
                    </a:solidFill>
                  </a:tcPr>
                </a:tc>
                <a:tc>
                  <a:txBody>
                    <a:bodyPr/>
                    <a:lstStyle/>
                    <a:p>
                      <a:pPr algn="l"/>
                      <a:r>
                        <a:rPr lang="en-US" sz="1200" dirty="0" smtClean="0"/>
                        <a:t>29%</a:t>
                      </a:r>
                      <a:endParaRPr lang="en-US" sz="1200" dirty="0"/>
                    </a:p>
                  </a:txBody>
                  <a:tcPr>
                    <a:solidFill>
                      <a:schemeClr val="bg2">
                        <a:lumMod val="20000"/>
                        <a:lumOff val="80000"/>
                      </a:schemeClr>
                    </a:solidFill>
                  </a:tcPr>
                </a:tc>
                <a:tc>
                  <a:txBody>
                    <a:bodyPr/>
                    <a:lstStyle/>
                    <a:p>
                      <a:pPr algn="l"/>
                      <a:r>
                        <a:rPr lang="en-US" sz="1200" dirty="0" smtClean="0"/>
                        <a:t>18%</a:t>
                      </a:r>
                      <a:endParaRPr lang="en-US" sz="1200" dirty="0"/>
                    </a:p>
                  </a:txBody>
                  <a:tcPr>
                    <a:solidFill>
                      <a:schemeClr val="bg2">
                        <a:lumMod val="20000"/>
                        <a:lumOff val="80000"/>
                      </a:schemeClr>
                    </a:solidFill>
                  </a:tcPr>
                </a:tc>
                <a:tc>
                  <a:txBody>
                    <a:bodyPr/>
                    <a:lstStyle/>
                    <a:p>
                      <a:pPr algn="l"/>
                      <a:r>
                        <a:rPr lang="en-US" sz="1200" dirty="0" smtClean="0"/>
                        <a:t>29%</a:t>
                      </a:r>
                      <a:endParaRPr lang="en-US" sz="1200" dirty="0"/>
                    </a:p>
                  </a:txBody>
                  <a:tcPr>
                    <a:solidFill>
                      <a:schemeClr val="bg2">
                        <a:lumMod val="20000"/>
                        <a:lumOff val="80000"/>
                      </a:schemeClr>
                    </a:solidFill>
                  </a:tcPr>
                </a:tc>
                <a:extLst>
                  <a:ext uri="{0D108BD9-81ED-4DB2-BD59-A6C34878D82A}">
                    <a16:rowId xmlns:a16="http://schemas.microsoft.com/office/drawing/2014/main" xmlns="" val="10003"/>
                  </a:ext>
                </a:extLst>
              </a:tr>
              <a:tr h="182880">
                <a:tc>
                  <a:txBody>
                    <a:bodyPr/>
                    <a:lstStyle/>
                    <a:p>
                      <a:r>
                        <a:rPr lang="en-US" sz="1200" dirty="0" smtClean="0"/>
                        <a:t>Limited</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0%</a:t>
                      </a:r>
                      <a:endParaRPr lang="en-US" sz="1200" dirty="0"/>
                    </a:p>
                  </a:txBody>
                  <a:tcPr/>
                </a:tc>
                <a:tc>
                  <a:txBody>
                    <a:bodyPr/>
                    <a:lstStyle/>
                    <a:p>
                      <a:pPr algn="l"/>
                      <a:r>
                        <a:rPr lang="en-US" sz="1200" dirty="0" smtClean="0"/>
                        <a:t>6%</a:t>
                      </a:r>
                      <a:endParaRPr lang="en-US" sz="1200" dirty="0"/>
                    </a:p>
                  </a:txBody>
                  <a:tcPr/>
                </a:tc>
                <a:extLst>
                  <a:ext uri="{0D108BD9-81ED-4DB2-BD59-A6C34878D82A}">
                    <a16:rowId xmlns:a16="http://schemas.microsoft.com/office/drawing/2014/main" xmlns="" val="10004"/>
                  </a:ext>
                </a:extLst>
              </a:tr>
              <a:tr h="182880">
                <a:tc>
                  <a:txBody>
                    <a:bodyPr/>
                    <a:lstStyle/>
                    <a:p>
                      <a:r>
                        <a:rPr lang="en-US" sz="1200" dirty="0" smtClean="0"/>
                        <a:t>None</a:t>
                      </a:r>
                      <a:endParaRPr lang="en-US" sz="1200" dirty="0"/>
                    </a:p>
                  </a:txBody>
                  <a:tcPr/>
                </a:tc>
                <a:tc>
                  <a:txBody>
                    <a:bodyPr/>
                    <a:lstStyle/>
                    <a:p>
                      <a:pPr algn="l"/>
                      <a:r>
                        <a:rPr lang="en-US" sz="1200" dirty="0" smtClean="0"/>
                        <a:t>0%</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35%</a:t>
                      </a:r>
                      <a:endParaRPr lang="en-US" sz="1200" dirty="0"/>
                    </a:p>
                  </a:txBody>
                  <a:tcPr/>
                </a:tc>
                <a:extLst>
                  <a:ext uri="{0D108BD9-81ED-4DB2-BD59-A6C34878D82A}">
                    <a16:rowId xmlns:a16="http://schemas.microsoft.com/office/drawing/2014/main" xmlns="" val="10005"/>
                  </a:ext>
                </a:extLst>
              </a:tr>
            </a:tbl>
          </a:graphicData>
        </a:graphic>
      </p:graphicFrame>
      <p:sp>
        <p:nvSpPr>
          <p:cNvPr id="5" name="Rectangle 4"/>
          <p:cNvSpPr/>
          <p:nvPr/>
        </p:nvSpPr>
        <p:spPr>
          <a:xfrm>
            <a:off x="1752600" y="3352800"/>
            <a:ext cx="1447800" cy="26334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0"/>
          </p:nvPr>
        </p:nvSpPr>
        <p:spPr/>
        <p:txBody>
          <a:bodyPr/>
          <a:lstStyle/>
          <a:p>
            <a:fld id="{D0448E8D-58F3-42C2-B8BB-73611CAE802D}" type="slidenum">
              <a:rPr lang="en-US" smtClean="0"/>
              <a:t>8</a:t>
            </a:fld>
            <a:endParaRPr lang="en-US"/>
          </a:p>
        </p:txBody>
      </p:sp>
    </p:spTree>
    <p:extLst>
      <p:ext uri="{BB962C8B-B14F-4D97-AF65-F5344CB8AC3E}">
        <p14:creationId xmlns:p14="http://schemas.microsoft.com/office/powerpoint/2010/main" val="3307211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p:extLst>
              <p:ext uri="{D42A27DB-BD31-4B8C-83A1-F6EECF244321}">
                <p14:modId xmlns:p14="http://schemas.microsoft.com/office/powerpoint/2010/main" val="961005123"/>
              </p:ext>
            </p:extLst>
          </p:nvPr>
        </p:nvGraphicFramePr>
        <p:xfrm>
          <a:off x="457200" y="3352800"/>
          <a:ext cx="8229600" cy="2636520"/>
        </p:xfrm>
        <a:graphic>
          <a:graphicData uri="http://schemas.openxmlformats.org/drawingml/2006/table">
            <a:tbl>
              <a:tblPr firstRow="1" bandRow="1">
                <a:tableStyleId>{6E25E649-3F16-4E02-A733-19D2CDBF48F0}</a:tableStyleId>
              </a:tblPr>
              <a:tblGrid>
                <a:gridCol w="12954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370840">
                <a:tc>
                  <a:txBody>
                    <a:bodyPr/>
                    <a:lstStyle/>
                    <a:p>
                      <a:endParaRPr lang="en-US" dirty="0"/>
                    </a:p>
                  </a:txBody>
                  <a:tcPr/>
                </a:tc>
                <a:tc>
                  <a:txBody>
                    <a:bodyPr/>
                    <a:lstStyle/>
                    <a:p>
                      <a:pPr algn="l"/>
                      <a:r>
                        <a:rPr lang="en-US" sz="1100" dirty="0" smtClean="0">
                          <a:solidFill>
                            <a:schemeClr val="tx1">
                              <a:lumMod val="75000"/>
                              <a:lumOff val="25000"/>
                            </a:schemeClr>
                          </a:solidFill>
                        </a:rPr>
                        <a:t>Understanding of the purpose of syndromic surveillance</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Analyzing syndromic surveillance data on a routine basis (e.g. daily, weekly, monthly):</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Analyzing syndromic surveillance data on a non-routine basis or in response to recent events:</a:t>
                      </a:r>
                      <a:endParaRPr lang="en-US" sz="1100" dirty="0">
                        <a:solidFill>
                          <a:schemeClr val="tx1">
                            <a:lumMod val="75000"/>
                            <a:lumOff val="25000"/>
                          </a:schemeClr>
                        </a:solidFill>
                      </a:endParaRPr>
                    </a:p>
                  </a:txBody>
                  <a:tcPr/>
                </a:tc>
                <a:tc>
                  <a:txBody>
                    <a:bodyPr/>
                    <a:lstStyle/>
                    <a:p>
                      <a:pPr algn="l"/>
                      <a:r>
                        <a:rPr lang="en-US" sz="1100" dirty="0" smtClean="0">
                          <a:solidFill>
                            <a:schemeClr val="tx1">
                              <a:lumMod val="75000"/>
                              <a:lumOff val="25000"/>
                            </a:schemeClr>
                          </a:solidFill>
                        </a:rPr>
                        <a:t>Interpreting VDH-produced syndromic surveillance reports (PDF, website):</a:t>
                      </a:r>
                      <a:endParaRPr lang="en-US" sz="1100" dirty="0">
                        <a:solidFill>
                          <a:schemeClr val="tx1">
                            <a:lumMod val="75000"/>
                            <a:lumOff val="2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lumMod val="75000"/>
                              <a:lumOff val="25000"/>
                            </a:schemeClr>
                          </a:solidFill>
                          <a:effectLst/>
                        </a:rPr>
                        <a:t>Interpreting VDH-produced syndromic surveillance interactive Tableau dashboards:</a:t>
                      </a:r>
                      <a:endParaRPr lang="en-US" sz="1100" b="1" kern="1200" dirty="0" smtClean="0">
                        <a:solidFill>
                          <a:schemeClr val="tx1">
                            <a:lumMod val="75000"/>
                            <a:lumOff val="25000"/>
                          </a:schemeClr>
                        </a:solidFill>
                        <a:effectLst/>
                        <a:latin typeface="+mn-lt"/>
                        <a:ea typeface="+mn-ea"/>
                        <a:cs typeface="+mn-cs"/>
                      </a:endParaRPr>
                    </a:p>
                  </a:txBody>
                  <a:tcPr/>
                </a:tc>
                <a:extLst>
                  <a:ext uri="{0D108BD9-81ED-4DB2-BD59-A6C34878D82A}">
                    <a16:rowId xmlns:a16="http://schemas.microsoft.com/office/drawing/2014/main" xmlns="" val="10000"/>
                  </a:ext>
                </a:extLst>
              </a:tr>
              <a:tr h="182880">
                <a:tc>
                  <a:txBody>
                    <a:bodyPr/>
                    <a:lstStyle/>
                    <a:p>
                      <a:r>
                        <a:rPr lang="en-US" sz="1200" dirty="0" smtClean="0"/>
                        <a:t>Extensive</a:t>
                      </a:r>
                    </a:p>
                  </a:txBody>
                  <a:tcPr/>
                </a:tc>
                <a:tc>
                  <a:txBody>
                    <a:bodyPr/>
                    <a:lstStyle/>
                    <a:p>
                      <a:pPr algn="l"/>
                      <a:r>
                        <a:rPr lang="en-US" sz="1200" dirty="0" smtClean="0"/>
                        <a:t>29%</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18%</a:t>
                      </a:r>
                      <a:endParaRPr lang="en-US" sz="1200" dirty="0"/>
                    </a:p>
                  </a:txBody>
                  <a:tcPr/>
                </a:tc>
                <a:tc>
                  <a:txBody>
                    <a:bodyPr/>
                    <a:lstStyle/>
                    <a:p>
                      <a:pPr algn="l"/>
                      <a:r>
                        <a:rPr lang="en-US" sz="1200" dirty="0" smtClean="0"/>
                        <a:t>6%</a:t>
                      </a:r>
                      <a:endParaRPr lang="en-US" sz="1200" dirty="0"/>
                    </a:p>
                  </a:txBody>
                  <a:tcPr/>
                </a:tc>
                <a:extLst>
                  <a:ext uri="{0D108BD9-81ED-4DB2-BD59-A6C34878D82A}">
                    <a16:rowId xmlns:a16="http://schemas.microsoft.com/office/drawing/2014/main" xmlns="" val="10001"/>
                  </a:ext>
                </a:extLst>
              </a:tr>
              <a:tr h="182880">
                <a:tc>
                  <a:txBody>
                    <a:bodyPr/>
                    <a:lstStyle/>
                    <a:p>
                      <a:r>
                        <a:rPr lang="en-US" sz="1200" dirty="0" smtClean="0"/>
                        <a:t>Considerable</a:t>
                      </a:r>
                      <a:endParaRPr lang="en-US" sz="1200" dirty="0"/>
                    </a:p>
                  </a:txBody>
                  <a:tcPr/>
                </a:tc>
                <a:tc>
                  <a:txBody>
                    <a:bodyPr/>
                    <a:lstStyle/>
                    <a:p>
                      <a:pPr algn="l"/>
                      <a:r>
                        <a:rPr lang="en-US" sz="1200" dirty="0" smtClean="0"/>
                        <a:t>41%</a:t>
                      </a:r>
                      <a:endParaRPr lang="en-US" sz="1200" dirty="0"/>
                    </a:p>
                  </a:txBody>
                  <a:tcPr>
                    <a:noFill/>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24%</a:t>
                      </a:r>
                      <a:endParaRPr lang="en-US" sz="1200" dirty="0"/>
                    </a:p>
                  </a:txBody>
                  <a:tcPr/>
                </a:tc>
                <a:extLst>
                  <a:ext uri="{0D108BD9-81ED-4DB2-BD59-A6C34878D82A}">
                    <a16:rowId xmlns:a16="http://schemas.microsoft.com/office/drawing/2014/main" xmlns="" val="10002"/>
                  </a:ext>
                </a:extLst>
              </a:tr>
              <a:tr h="182880">
                <a:tc>
                  <a:txBody>
                    <a:bodyPr/>
                    <a:lstStyle/>
                    <a:p>
                      <a:r>
                        <a:rPr lang="en-US" sz="1200" dirty="0" smtClean="0"/>
                        <a:t>Some</a:t>
                      </a:r>
                      <a:endParaRPr lang="en-US" sz="1200" dirty="0"/>
                    </a:p>
                  </a:txBody>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solidFill>
                      <a:schemeClr val="bg2">
                        <a:lumMod val="20000"/>
                        <a:lumOff val="80000"/>
                      </a:schemeClr>
                    </a:solidFill>
                  </a:tcPr>
                </a:tc>
                <a:tc>
                  <a:txBody>
                    <a:bodyPr/>
                    <a:lstStyle/>
                    <a:p>
                      <a:pPr algn="l"/>
                      <a:r>
                        <a:rPr lang="en-US" sz="1200" dirty="0" smtClean="0"/>
                        <a:t>29%</a:t>
                      </a:r>
                      <a:endParaRPr lang="en-US" sz="1200" dirty="0"/>
                    </a:p>
                  </a:txBody>
                  <a:tcPr>
                    <a:solidFill>
                      <a:schemeClr val="bg2">
                        <a:lumMod val="20000"/>
                        <a:lumOff val="80000"/>
                      </a:schemeClr>
                    </a:solidFill>
                  </a:tcPr>
                </a:tc>
                <a:tc>
                  <a:txBody>
                    <a:bodyPr/>
                    <a:lstStyle/>
                    <a:p>
                      <a:pPr algn="l"/>
                      <a:r>
                        <a:rPr lang="en-US" sz="1200" dirty="0" smtClean="0"/>
                        <a:t>18%</a:t>
                      </a:r>
                      <a:endParaRPr lang="en-US" sz="1200" dirty="0"/>
                    </a:p>
                  </a:txBody>
                  <a:tcPr>
                    <a:solidFill>
                      <a:schemeClr val="bg2">
                        <a:lumMod val="20000"/>
                        <a:lumOff val="80000"/>
                      </a:schemeClr>
                    </a:solidFill>
                  </a:tcPr>
                </a:tc>
                <a:tc>
                  <a:txBody>
                    <a:bodyPr/>
                    <a:lstStyle/>
                    <a:p>
                      <a:pPr algn="l"/>
                      <a:r>
                        <a:rPr lang="en-US" sz="1200" dirty="0" smtClean="0"/>
                        <a:t>29%</a:t>
                      </a:r>
                      <a:endParaRPr lang="en-US" sz="1200" dirty="0"/>
                    </a:p>
                  </a:txBody>
                  <a:tcPr>
                    <a:solidFill>
                      <a:schemeClr val="bg2">
                        <a:lumMod val="20000"/>
                        <a:lumOff val="80000"/>
                      </a:schemeClr>
                    </a:solidFill>
                  </a:tcPr>
                </a:tc>
                <a:extLst>
                  <a:ext uri="{0D108BD9-81ED-4DB2-BD59-A6C34878D82A}">
                    <a16:rowId xmlns:a16="http://schemas.microsoft.com/office/drawing/2014/main" xmlns="" val="10003"/>
                  </a:ext>
                </a:extLst>
              </a:tr>
              <a:tr h="182880">
                <a:tc>
                  <a:txBody>
                    <a:bodyPr/>
                    <a:lstStyle/>
                    <a:p>
                      <a:r>
                        <a:rPr lang="en-US" sz="1200" dirty="0" smtClean="0"/>
                        <a:t>Limited</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6%</a:t>
                      </a:r>
                      <a:endParaRPr lang="en-US" sz="1200" dirty="0"/>
                    </a:p>
                  </a:txBody>
                  <a:tcPr/>
                </a:tc>
                <a:tc>
                  <a:txBody>
                    <a:bodyPr/>
                    <a:lstStyle/>
                    <a:p>
                      <a:pPr algn="l"/>
                      <a:r>
                        <a:rPr lang="en-US" sz="1200" dirty="0" smtClean="0"/>
                        <a:t>12%</a:t>
                      </a:r>
                      <a:endParaRPr lang="en-US" sz="1200" dirty="0"/>
                    </a:p>
                  </a:txBody>
                  <a:tcPr/>
                </a:tc>
                <a:tc>
                  <a:txBody>
                    <a:bodyPr/>
                    <a:lstStyle/>
                    <a:p>
                      <a:pPr algn="l"/>
                      <a:r>
                        <a:rPr lang="en-US" sz="1200" dirty="0" smtClean="0"/>
                        <a:t>0%</a:t>
                      </a:r>
                      <a:endParaRPr lang="en-US" sz="1200" dirty="0"/>
                    </a:p>
                  </a:txBody>
                  <a:tcPr/>
                </a:tc>
                <a:tc>
                  <a:txBody>
                    <a:bodyPr/>
                    <a:lstStyle/>
                    <a:p>
                      <a:pPr algn="l"/>
                      <a:r>
                        <a:rPr lang="en-US" sz="1200" dirty="0" smtClean="0"/>
                        <a:t>6%</a:t>
                      </a:r>
                      <a:endParaRPr lang="en-US" sz="1200" dirty="0"/>
                    </a:p>
                  </a:txBody>
                  <a:tcPr/>
                </a:tc>
                <a:extLst>
                  <a:ext uri="{0D108BD9-81ED-4DB2-BD59-A6C34878D82A}">
                    <a16:rowId xmlns:a16="http://schemas.microsoft.com/office/drawing/2014/main" xmlns="" val="10004"/>
                  </a:ext>
                </a:extLst>
              </a:tr>
              <a:tr h="182880">
                <a:tc>
                  <a:txBody>
                    <a:bodyPr/>
                    <a:lstStyle/>
                    <a:p>
                      <a:r>
                        <a:rPr lang="en-US" sz="1200" dirty="0" smtClean="0"/>
                        <a:t>None</a:t>
                      </a:r>
                      <a:endParaRPr lang="en-US" sz="1200" dirty="0"/>
                    </a:p>
                  </a:txBody>
                  <a:tcPr/>
                </a:tc>
                <a:tc>
                  <a:txBody>
                    <a:bodyPr/>
                    <a:lstStyle/>
                    <a:p>
                      <a:pPr algn="l"/>
                      <a:r>
                        <a:rPr lang="en-US" sz="1200" dirty="0" smtClean="0"/>
                        <a:t>0%</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24%</a:t>
                      </a:r>
                      <a:endParaRPr lang="en-US" sz="1200" dirty="0"/>
                    </a:p>
                  </a:txBody>
                  <a:tcPr/>
                </a:tc>
                <a:tc>
                  <a:txBody>
                    <a:bodyPr/>
                    <a:lstStyle/>
                    <a:p>
                      <a:pPr algn="l"/>
                      <a:r>
                        <a:rPr lang="en-US" sz="1200" dirty="0" smtClean="0"/>
                        <a:t>29%</a:t>
                      </a:r>
                      <a:endParaRPr lang="en-US" sz="1200" dirty="0"/>
                    </a:p>
                  </a:txBody>
                  <a:tcPr/>
                </a:tc>
                <a:tc>
                  <a:txBody>
                    <a:bodyPr/>
                    <a:lstStyle/>
                    <a:p>
                      <a:pPr algn="l"/>
                      <a:r>
                        <a:rPr lang="en-US" sz="1200" dirty="0" smtClean="0"/>
                        <a:t>35%</a:t>
                      </a:r>
                      <a:endParaRPr lang="en-US" sz="1200" dirty="0"/>
                    </a:p>
                  </a:txBody>
                  <a:tcPr/>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p:txBody>
          <a:bodyPr/>
          <a:lstStyle/>
          <a:p>
            <a:r>
              <a:rPr lang="en-US" dirty="0" smtClean="0">
                <a:solidFill>
                  <a:schemeClr val="accent6"/>
                </a:solidFill>
              </a:rPr>
              <a:t>Routine Analysis</a:t>
            </a:r>
            <a:endParaRPr lang="en-US" dirty="0">
              <a:solidFill>
                <a:schemeClr val="accent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smtClean="0"/>
              <a:t>5 (29%) </a:t>
            </a:r>
            <a:r>
              <a:rPr lang="en-US" sz="1800" dirty="0"/>
              <a:t>respondents </a:t>
            </a:r>
            <a:r>
              <a:rPr lang="en-US" sz="1800" dirty="0" smtClean="0"/>
              <a:t>each reported some experience and no experience with routine analysis of syndromic surveillance data. </a:t>
            </a:r>
            <a:endParaRPr lang="en-US" sz="1800" dirty="0" smtClean="0"/>
          </a:p>
          <a:p>
            <a:pPr lvl="1">
              <a:buFont typeface="Arial" panose="020B0604020202020204" pitchFamily="34" charset="0"/>
              <a:buChar char="•"/>
            </a:pPr>
            <a:r>
              <a:rPr lang="en-US" sz="1800" dirty="0" smtClean="0"/>
              <a:t>Median</a:t>
            </a:r>
            <a:r>
              <a:rPr lang="en-US" sz="1800" dirty="0"/>
              <a:t>: Some experience</a:t>
            </a:r>
          </a:p>
        </p:txBody>
      </p:sp>
      <p:sp>
        <p:nvSpPr>
          <p:cNvPr id="5" name="Rectangle 4"/>
          <p:cNvSpPr/>
          <p:nvPr/>
        </p:nvSpPr>
        <p:spPr>
          <a:xfrm>
            <a:off x="3200400" y="3352800"/>
            <a:ext cx="1371600" cy="26334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0"/>
          </p:nvPr>
        </p:nvSpPr>
        <p:spPr/>
        <p:txBody>
          <a:bodyPr/>
          <a:lstStyle/>
          <a:p>
            <a:fld id="{D0448E8D-58F3-42C2-B8BB-73611CAE802D}" type="slidenum">
              <a:rPr lang="en-US" smtClean="0"/>
              <a:t>9</a:t>
            </a:fld>
            <a:endParaRPr lang="en-US"/>
          </a:p>
        </p:txBody>
      </p:sp>
    </p:spTree>
    <p:extLst>
      <p:ext uri="{BB962C8B-B14F-4D97-AF65-F5344CB8AC3E}">
        <p14:creationId xmlns:p14="http://schemas.microsoft.com/office/powerpoint/2010/main" val="465273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5699</TotalTime>
  <Words>3588</Words>
  <Application>Microsoft Office PowerPoint</Application>
  <PresentationFormat>On-screen Show (4:3)</PresentationFormat>
  <Paragraphs>651</Paragraphs>
  <Slides>50</Slides>
  <Notes>11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Design</vt:lpstr>
      <vt:lpstr>Virginia Syndromic surveillance Advisory Group </vt:lpstr>
      <vt:lpstr>Agenda</vt:lpstr>
      <vt:lpstr>Introductions</vt:lpstr>
      <vt:lpstr>Pre-assessment Survey responses</vt:lpstr>
      <vt:lpstr>Pre-Assessment Survey</vt:lpstr>
      <vt:lpstr>Goal and Objectives</vt:lpstr>
      <vt:lpstr>Survey Reponses</vt:lpstr>
      <vt:lpstr>Purpose of Syndromic Surveillance</vt:lpstr>
      <vt:lpstr>Routine Analysis</vt:lpstr>
      <vt:lpstr>Non-Routine Analysis</vt:lpstr>
      <vt:lpstr>Interpreting Reports</vt:lpstr>
      <vt:lpstr>Interpreting Tableau</vt:lpstr>
      <vt:lpstr>Using ESSENCE</vt:lpstr>
      <vt:lpstr>Data Source Integration</vt:lpstr>
      <vt:lpstr>Internal Communication</vt:lpstr>
      <vt:lpstr>External Communication</vt:lpstr>
      <vt:lpstr>ESSENCE Access</vt:lpstr>
      <vt:lpstr>Data Use</vt:lpstr>
      <vt:lpstr>Comments</vt:lpstr>
      <vt:lpstr>Summary</vt:lpstr>
      <vt:lpstr>Syndromic Surveillance data elements</vt:lpstr>
      <vt:lpstr>Data Standards </vt:lpstr>
      <vt:lpstr>Data Standards – Flat File</vt:lpstr>
      <vt:lpstr>Data Standards – HL7</vt:lpstr>
      <vt:lpstr>Data Standards – HL7</vt:lpstr>
      <vt:lpstr>Data Reporting Frequency</vt:lpstr>
      <vt:lpstr>Data Elements</vt:lpstr>
      <vt:lpstr>Facility Information</vt:lpstr>
      <vt:lpstr>Patient Information</vt:lpstr>
      <vt:lpstr>Patient Demographics</vt:lpstr>
      <vt:lpstr>Visit Information - Chief Complaint</vt:lpstr>
      <vt:lpstr>Visit Information – Discharge Diagnosis</vt:lpstr>
      <vt:lpstr>Visit Information</vt:lpstr>
      <vt:lpstr>Future Data Elements</vt:lpstr>
      <vt:lpstr>Surveillance Tool - Essence</vt:lpstr>
      <vt:lpstr>ESSENCE Overview</vt:lpstr>
      <vt:lpstr>ESSENCE Background</vt:lpstr>
      <vt:lpstr>ESSENCE Benefits</vt:lpstr>
      <vt:lpstr>ESSENCE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ESSENCE Resources</vt:lpstr>
      <vt:lpstr>Looking Forward</vt:lpstr>
      <vt:lpstr>Questions?</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Essence in-person training</dc:title>
  <dc:creator>xfc32452</dc:creator>
  <cp:lastModifiedBy>xfc32452</cp:lastModifiedBy>
  <cp:revision>95</cp:revision>
  <cp:lastPrinted>2017-06-14T21:06:33Z</cp:lastPrinted>
  <dcterms:created xsi:type="dcterms:W3CDTF">2017-06-07T14:01:17Z</dcterms:created>
  <dcterms:modified xsi:type="dcterms:W3CDTF">2017-06-14T21:40:16Z</dcterms:modified>
</cp:coreProperties>
</file>