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7" r:id="rId2"/>
    <p:sldId id="293" r:id="rId3"/>
    <p:sldId id="317" r:id="rId4"/>
    <p:sldId id="324" r:id="rId5"/>
    <p:sldId id="318" r:id="rId6"/>
    <p:sldId id="319" r:id="rId7"/>
    <p:sldId id="320" r:id="rId8"/>
    <p:sldId id="321" r:id="rId9"/>
    <p:sldId id="333" r:id="rId10"/>
    <p:sldId id="331" r:id="rId11"/>
    <p:sldId id="332" r:id="rId12"/>
    <p:sldId id="334" r:id="rId13"/>
    <p:sldId id="335" r:id="rId14"/>
    <p:sldId id="336" r:id="rId15"/>
    <p:sldId id="337" r:id="rId16"/>
    <p:sldId id="338" r:id="rId17"/>
    <p:sldId id="339" r:id="rId18"/>
    <p:sldId id="322" r:id="rId19"/>
    <p:sldId id="340" r:id="rId20"/>
    <p:sldId id="323" r:id="rId21"/>
    <p:sldId id="341" r:id="rId22"/>
    <p:sldId id="325" r:id="rId23"/>
    <p:sldId id="342" r:id="rId24"/>
    <p:sldId id="326" r:id="rId25"/>
    <p:sldId id="327" r:id="rId26"/>
    <p:sldId id="329" r:id="rId27"/>
    <p:sldId id="328" r:id="rId28"/>
    <p:sldId id="330" r:id="rId29"/>
    <p:sldId id="344" r:id="rId30"/>
    <p:sldId id="343" r:id="rId31"/>
    <p:sldId id="345" r:id="rId32"/>
    <p:sldId id="295" r:id="rId33"/>
    <p:sldId id="314" r:id="rId34"/>
  </p:sldIdLst>
  <p:sldSz cx="9144000" cy="6858000" type="screen4x3"/>
  <p:notesSz cx="9363075" cy="7077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stin, Erin (VDH)" initials="AE(" lastIdx="2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4D4D4D"/>
    <a:srgbClr val="89A4A7"/>
    <a:srgbClr val="2D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86014" autoAdjust="0"/>
  </p:normalViewPr>
  <p:slideViewPr>
    <p:cSldViewPr>
      <p:cViewPr varScale="1">
        <p:scale>
          <a:sx n="93" d="100"/>
          <a:sy n="93" d="100"/>
        </p:scale>
        <p:origin x="5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3576" y="0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C8003C9E-5061-4D31-B2C2-A0EF3775C2DB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21993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3576" y="6721993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BC23706C-9AAF-4823-8B8A-FC52A544A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0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3576" y="0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0D5F2FBA-CEF9-41B8-9BEE-DB8F9C340464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530225"/>
            <a:ext cx="3536950" cy="2654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6308" y="3361611"/>
            <a:ext cx="7490460" cy="31846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21993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3576" y="6721993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308A8391-C812-4E24-A8B8-5DC2A4663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66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8391-C812-4E24-A8B8-5DC2A46632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72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8391-C812-4E24-A8B8-5DC2A46632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73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8391-C812-4E24-A8B8-5DC2A466324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6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8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67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82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98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93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00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62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4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91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96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VDH_backgroun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083300"/>
            <a:ext cx="914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1722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48E8D-58F3-42C2-B8BB-73611CAE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2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dh.virginia.gov/surveillance-and-investigation/syndromic-surveillance/vssag/nssp-biosense-platform-access/access-application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dh.virginia.gov/surveillance-and-investigation/syndromic-surveillance/vssag/nssp-biosense-platform-access/publication-request-for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dh.virginia.gov/surveillance-and-investigation/syndromic-surveillance/vssag/nssp-biosense-platform-access/publication-request-for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dh.virginia.gov/surveillance-and-investigation/syndromic-surveillance/vssag/nssp-biosense-platform-access/publication-request-for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rin.Austin@vdh.Virginia.gov" TargetMode="External"/><Relationship Id="rId2" Type="http://schemas.openxmlformats.org/officeDocument/2006/relationships/hyperlink" Target="mailto:emily.Stephens@vdh.Virginia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rden.Norfleet@vdh.Virginia.gov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syndromic@vdh.virginia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dh.virginia.gov/surveillance-and-investigation/syndromic-surveillance/vssag/nssp-biosense-platform-access/access-applicatio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71800"/>
            <a:ext cx="80772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Virginia Syndromic surveillance Advisory Group</a:t>
            </a:r>
            <a:br>
              <a:rPr lang="en-US" dirty="0" smtClean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428" y="4267201"/>
            <a:ext cx="7772400" cy="990600"/>
          </a:xfrm>
        </p:spPr>
        <p:txBody>
          <a:bodyPr/>
          <a:lstStyle/>
          <a:p>
            <a:r>
              <a:rPr lang="en-US" sz="2400" dirty="0" smtClean="0"/>
              <a:t>Third Meeting</a:t>
            </a:r>
          </a:p>
          <a:p>
            <a:r>
              <a:rPr lang="en-US" sz="2400" dirty="0" smtClean="0"/>
              <a:t>January 17,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3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219" b="80957" l="16172" r="45078"/>
                    </a14:imgEffect>
                  </a14:imgLayer>
                </a14:imgProps>
              </a:ext>
            </a:extLst>
          </a:blip>
          <a:srcRect l="15937" t="24219" r="55001" b="19530"/>
          <a:stretch/>
        </p:blipFill>
        <p:spPr>
          <a:xfrm>
            <a:off x="790019" y="293370"/>
            <a:ext cx="7563961" cy="58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2" b="85059" l="55313" r="97773">
                        <a14:foregroundMark x1="91797" y1="11816" x2="97422" y2="13770"/>
                        <a14:foregroundMark x1="97383" y1="13867" x2="97617" y2="66895"/>
                        <a14:foregroundMark x1="97617" y1="66406" x2="61797" y2="72656"/>
                        <a14:foregroundMark x1="61055" y1="70996" x2="61797" y2="35547"/>
                        <a14:foregroundMark x1="93203" y1="66309" x2="91250" y2="9375"/>
                        <a14:foregroundMark x1="92109" y1="34570" x2="97383" y2="30078"/>
                        <a14:foregroundMark x1="92188" y1="44824" x2="80547" y2="65625"/>
                        <a14:foregroundMark x1="79063" y1="66797" x2="63555" y2="35449"/>
                        <a14:foregroundMark x1="58750" y1="76953" x2="55859" y2="77148"/>
                        <a14:foregroundMark x1="56055" y1="76953" x2="55352" y2="50098"/>
                        <a14:foregroundMark x1="55391" y1="50195" x2="56367" y2="18555"/>
                        <a14:foregroundMark x1="56289" y1="18750" x2="61250" y2="13672"/>
                        <a14:foregroundMark x1="61641" y1="11719" x2="80547" y2="12012"/>
                        <a14:foregroundMark x1="82305" y1="13086" x2="90977" y2="12402"/>
                        <a14:foregroundMark x1="91484" y1="17285" x2="69258" y2="44336"/>
                        <a14:foregroundMark x1="73516" y1="32813" x2="88945" y2="60352"/>
                        <a14:foregroundMark x1="76563" y1="58203" x2="76484" y2="12305"/>
                        <a14:foregroundMark x1="77383" y1="57129" x2="83672" y2="16797"/>
                        <a14:foregroundMark x1="82148" y1="15430" x2="91250" y2="32520"/>
                        <a14:foregroundMark x1="87578" y1="32617" x2="91523" y2="56543"/>
                        <a14:foregroundMark x1="92813" y1="60156" x2="97383" y2="55078"/>
                        <a14:foregroundMark x1="96016" y1="13477" x2="95898" y2="57715"/>
                        <a14:foregroundMark x1="95781" y1="29102" x2="97500" y2="16504"/>
                        <a14:foregroundMark x1="60273" y1="20020" x2="71602" y2="30859"/>
                        <a14:foregroundMark x1="71055" y1="16504" x2="55703" y2="41602"/>
                        <a14:foregroundMark x1="60586" y1="17090" x2="57500" y2="41797"/>
                        <a14:foregroundMark x1="64258" y1="42188" x2="62930" y2="73047"/>
                        <a14:foregroundMark x1="63516" y1="71484" x2="74375" y2="52832"/>
                        <a14:foregroundMark x1="67578" y1="39258" x2="69414" y2="64453"/>
                        <a14:foregroundMark x1="80469" y1="78906" x2="84180" y2="82617"/>
                        <a14:foregroundMark x1="80977" y1="16602" x2="78320" y2="38770"/>
                      </a14:backgroundRemoval>
                    </a14:imgEffect>
                  </a14:imgLayer>
                </a14:imgProps>
              </a:ext>
            </a:extLst>
          </a:blip>
          <a:srcRect l="55001" r="2187" b="14844"/>
          <a:stretch/>
        </p:blipFill>
        <p:spPr>
          <a:xfrm>
            <a:off x="152400" y="-433705"/>
            <a:ext cx="8781706" cy="698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1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Access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Levels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Patient vs. Facility Location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Aggregate vs. Line Level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5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Access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Role-Based Access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Public </a:t>
            </a:r>
            <a:r>
              <a:rPr lang="en-US" sz="1600" dirty="0"/>
              <a:t>Health Epidemiologist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Statewide aggregate access </a:t>
            </a:r>
            <a:r>
              <a:rPr lang="en-US" sz="1600" dirty="0"/>
              <a:t>by patient </a:t>
            </a:r>
            <a:r>
              <a:rPr lang="en-US" sz="1600" dirty="0" smtClean="0"/>
              <a:t>and facility location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Jurisdictional aggregate </a:t>
            </a:r>
            <a:r>
              <a:rPr lang="en-US" sz="1600" dirty="0"/>
              <a:t>and data detail access by </a:t>
            </a:r>
            <a:r>
              <a:rPr lang="en-US" sz="1600" dirty="0" smtClean="0"/>
              <a:t>patient and facility location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Healthcare/Hospital </a:t>
            </a:r>
            <a:r>
              <a:rPr lang="en-US" sz="1600" dirty="0"/>
              <a:t>Epidemiologist/Infection </a:t>
            </a:r>
            <a:r>
              <a:rPr lang="en-US" sz="1600" dirty="0" err="1" smtClean="0"/>
              <a:t>Preventionist</a:t>
            </a: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Statewide aggregate </a:t>
            </a:r>
            <a:r>
              <a:rPr lang="en-US" sz="1600" dirty="0"/>
              <a:t>access by patient </a:t>
            </a:r>
            <a:r>
              <a:rPr lang="en-US" sz="1600" dirty="0" smtClean="0"/>
              <a:t>location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Jurisdictional aggregate </a:t>
            </a:r>
            <a:r>
              <a:rPr lang="en-US" sz="1600" dirty="0"/>
              <a:t>and data detail access by facility </a:t>
            </a:r>
            <a:r>
              <a:rPr lang="en-US" sz="1600" dirty="0" smtClean="0"/>
              <a:t>location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Emergency </a:t>
            </a:r>
            <a:r>
              <a:rPr lang="en-US" sz="1600" dirty="0"/>
              <a:t>Preparedness Coordinator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Statewide aggregate </a:t>
            </a:r>
            <a:r>
              <a:rPr lang="en-US" sz="1600" dirty="0"/>
              <a:t>and data detail access by patient </a:t>
            </a:r>
            <a:r>
              <a:rPr lang="en-US" sz="1600" dirty="0" smtClean="0"/>
              <a:t>and facility location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Jurisdictional aggregate </a:t>
            </a:r>
            <a:r>
              <a:rPr lang="en-US" sz="1600" dirty="0"/>
              <a:t>and data detail access by patient </a:t>
            </a:r>
            <a:r>
              <a:rPr lang="en-US" sz="1600" dirty="0" smtClean="0"/>
              <a:t>and facility location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Other </a:t>
            </a:r>
            <a:r>
              <a:rPr lang="en-US" sz="1600" dirty="0"/>
              <a:t>State or Federal Government Data Scientist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Statewide aggregate </a:t>
            </a:r>
            <a:r>
              <a:rPr lang="en-US" sz="1600" dirty="0"/>
              <a:t>access by patient </a:t>
            </a:r>
            <a:r>
              <a:rPr lang="en-US" sz="1600" dirty="0" smtClean="0"/>
              <a:t>location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More </a:t>
            </a:r>
            <a:r>
              <a:rPr lang="en-US" sz="1600" dirty="0"/>
              <a:t>detailed access by approved special access request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Public </a:t>
            </a:r>
            <a:r>
              <a:rPr lang="en-US" sz="1600" dirty="0"/>
              <a:t>Health Researcher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Statewide aggregate </a:t>
            </a:r>
            <a:r>
              <a:rPr lang="en-US" sz="1600" dirty="0"/>
              <a:t>access by patient </a:t>
            </a:r>
            <a:r>
              <a:rPr lang="en-US" sz="1600" dirty="0" smtClean="0"/>
              <a:t>location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More detailed access by approved special access </a:t>
            </a:r>
            <a:r>
              <a:rPr lang="en-US" sz="1600" dirty="0" smtClean="0"/>
              <a:t>request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0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Access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(Project-Based) Access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Application form available on </a:t>
            </a:r>
            <a:r>
              <a:rPr lang="en-US" dirty="0">
                <a:hlinkClick r:id="rId2"/>
              </a:rPr>
              <a:t>VSSAG </a:t>
            </a:r>
            <a:r>
              <a:rPr lang="en-US" dirty="0" smtClean="0">
                <a:hlinkClick r:id="rId2"/>
              </a:rPr>
              <a:t>website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Can be temporary (for a specific project) or permanent (greater access needed to complete job duties)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Research requests may require proof of IRB approval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6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Access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Login and Password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Users will need to agree to BioSense Platform Code of Conduct every 90 days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Login and password information should not be shared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Users shall not enable browser to remember password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4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Access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Viewing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Devices used to access NSSP BioSense Platform should be password-protected and locked when not in 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Users should log out of NSSP BioSense Platform upon completion of duties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Auto-logout feature does not adhere to VDH standards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6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Access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Changes and Termination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Responsibility of user’s supervisor to alert VDH to any access changes needed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Includes jurisdictional changes and access terminations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VDH maintains the right to terminate a user’s access for any reason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8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Permitted Data Uses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Coordinate </a:t>
            </a:r>
            <a:r>
              <a:rPr lang="en-US" dirty="0"/>
              <a:t>responses </a:t>
            </a:r>
            <a:r>
              <a:rPr lang="en-US" dirty="0" smtClean="0"/>
              <a:t>and monitor </a:t>
            </a:r>
            <a:r>
              <a:rPr lang="en-US" dirty="0"/>
              <a:t>events routinely and </a:t>
            </a:r>
            <a:r>
              <a:rPr lang="en-US" dirty="0" smtClean="0"/>
              <a:t>during </a:t>
            </a:r>
            <a:r>
              <a:rPr lang="en-US" dirty="0"/>
              <a:t>potential health </a:t>
            </a:r>
            <a:r>
              <a:rPr lang="en-US" dirty="0" smtClean="0"/>
              <a:t>events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Early </a:t>
            </a:r>
            <a:r>
              <a:rPr lang="en-US" dirty="0"/>
              <a:t>detection and characterization of </a:t>
            </a:r>
            <a:r>
              <a:rPr lang="en-US" dirty="0" smtClean="0"/>
              <a:t>public health events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Provide health information for public health situational awareness, routine practice, or evaluation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</a:t>
            </a:r>
            <a:r>
              <a:rPr lang="en-US" dirty="0" smtClean="0"/>
              <a:t>uality </a:t>
            </a:r>
            <a:r>
              <a:rPr lang="en-US" dirty="0"/>
              <a:t>assurance, </a:t>
            </a:r>
            <a:r>
              <a:rPr lang="en-US" dirty="0" smtClean="0"/>
              <a:t>business improvement</a:t>
            </a:r>
            <a:r>
              <a:rPr lang="en-US" dirty="0"/>
              <a:t>, or other purposes approved by </a:t>
            </a:r>
            <a:r>
              <a:rPr lang="en-US" dirty="0" smtClean="0"/>
              <a:t>organization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3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Use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 and Entity Identification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Syndromic surveillance data contain some elements of PHI and may contain information on healthcare personnel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Users should not purposefully identify any individuals or use/share any information obtained inadvertently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Syndromic surveillance data include facility names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These names should not be used in analysis or disclosed publicly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8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D2D8A"/>
                </a:solidFill>
              </a:rPr>
              <a:t>Agenda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Introductions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NSSP BioSense Platform Virginia User Policy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Referred to as </a:t>
            </a:r>
            <a:r>
              <a:rPr lang="en-US" i="1" dirty="0" smtClean="0"/>
              <a:t>Policy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VSSAG Website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Survey Feedback and Discussion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2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Storage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Syndromic surveillance data should not be exported or stored external to the NSSP BioSense Platform unless absolutely necessary to perform job duties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If required, data should only be stored on password-protected devices with the least PHI necessary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Any exported data that is lost or compromised constitutes a data breach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3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Management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Disposition and Destruction of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Any line level or aggregate data with counts less than five should be destroyed upon completion of job duties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Includes digital and hardcopies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6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Internal Dissemination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Users may share results of data analysis within organization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r>
              <a:rPr lang="en-US" sz="2000" dirty="0" smtClean="0"/>
              <a:t>External Publication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In order to share information outside of a user’s organization, the following criteria must be met: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No PHI, line level data, or facility names are included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Visit counts greater than zero and less than five are suppressed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User must compete external publication form on </a:t>
            </a:r>
            <a:r>
              <a:rPr lang="en-US" sz="2000" dirty="0" smtClean="0">
                <a:hlinkClick r:id="rId2"/>
              </a:rPr>
              <a:t>VSSAG website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Sharing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Freedom of Information Act (FOIA)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the event that a user receives a FOIA request, the provided data should follow the guidelines for an external publication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user </a:t>
            </a:r>
            <a:r>
              <a:rPr lang="en-US" dirty="0"/>
              <a:t>must compete external publication form on </a:t>
            </a:r>
            <a:r>
              <a:rPr lang="en-US" dirty="0">
                <a:hlinkClick r:id="rId2"/>
              </a:rPr>
              <a:t>VSSAG </a:t>
            </a:r>
            <a:r>
              <a:rPr lang="en-US" dirty="0" smtClean="0">
                <a:hlinkClick r:id="rId2"/>
              </a:rPr>
              <a:t>website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Indication of a FOIA request will prompt quick turn-around from VDH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6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Virginia User Policy Violation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Responsibilities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Users must accept the terms of this </a:t>
            </a:r>
            <a:r>
              <a:rPr lang="en-US" i="1" dirty="0" smtClean="0"/>
              <a:t>Policy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Any breach of </a:t>
            </a:r>
            <a:r>
              <a:rPr lang="en-US" i="1" dirty="0" smtClean="0"/>
              <a:t>Policy </a:t>
            </a:r>
            <a:r>
              <a:rPr lang="en-US" dirty="0" smtClean="0"/>
              <a:t>must be reported within 48 hours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Consequences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VDH maintains the right to terminate access for any individual or organization at its discretion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Civil and criminal penalties may also apply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3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Glossary of Terms</a:t>
            </a:r>
          </a:p>
          <a:p>
            <a:r>
              <a:rPr lang="en-US" dirty="0" smtClean="0"/>
              <a:t>Related Resources</a:t>
            </a:r>
          </a:p>
          <a:p>
            <a:r>
              <a:rPr lang="en-US" dirty="0" smtClean="0"/>
              <a:t>Health Districts and Regions of Virginia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5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Vssag</a:t>
            </a:r>
            <a:r>
              <a:rPr lang="en-US" dirty="0" smtClean="0"/>
              <a:t> website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3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VSSAG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VDH has created </a:t>
            </a:r>
            <a:r>
              <a:rPr lang="en-US" dirty="0" smtClean="0"/>
              <a:t>an external </a:t>
            </a:r>
            <a:r>
              <a:rPr lang="en-US" dirty="0" smtClean="0">
                <a:hlinkClick r:id="rId2"/>
              </a:rPr>
              <a:t>VSSAG Website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Website currently live, but not linked from main page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Includes Goal and Objectives document, all application forms for NSSP BioSense Platform Access and Publication, and meeting archives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VDH welcomes any comments on other helpful information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feedback and 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7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Participatio</a:t>
            </a:r>
            <a:r>
              <a:rPr lang="en-US" dirty="0"/>
              <a:t>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Ten completed surveys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Most  (80%) did not have any comments or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 Stephens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Influenza Surveillance Coordinator</a:t>
            </a:r>
          </a:p>
          <a:p>
            <a:r>
              <a:rPr lang="en-US" sz="2000" dirty="0" smtClean="0"/>
              <a:t>	</a:t>
            </a:r>
            <a:r>
              <a:rPr lang="en-US" sz="2000" dirty="0" smtClean="0">
                <a:hlinkClick r:id="rId2"/>
              </a:rPr>
              <a:t>Emily.Stephens@vdh.virginia.gov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804-864-7254</a:t>
            </a:r>
          </a:p>
          <a:p>
            <a:r>
              <a:rPr lang="en-US" dirty="0" smtClean="0"/>
              <a:t>Erin Austin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Enhanced Surveillance Coordinator</a:t>
            </a:r>
          </a:p>
          <a:p>
            <a:r>
              <a:rPr lang="en-US" sz="2000" dirty="0"/>
              <a:t>	</a:t>
            </a:r>
            <a:r>
              <a:rPr lang="en-US" sz="2000" dirty="0" smtClean="0">
                <a:hlinkClick r:id="rId3"/>
              </a:rPr>
              <a:t>Erin.Austin@vdh.virginia.gov</a:t>
            </a:r>
            <a:r>
              <a:rPr lang="en-US" sz="2000" dirty="0" smtClean="0"/>
              <a:t>	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804-864-7548</a:t>
            </a:r>
          </a:p>
          <a:p>
            <a:r>
              <a:rPr lang="en-US" dirty="0" smtClean="0"/>
              <a:t>Arden Norfleet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Enhanced Surveillance Advisor</a:t>
            </a:r>
          </a:p>
          <a:p>
            <a:r>
              <a:rPr lang="en-US" sz="2000" dirty="0"/>
              <a:t>	</a:t>
            </a:r>
            <a:r>
              <a:rPr lang="en-US" sz="2000" dirty="0" smtClean="0">
                <a:hlinkClick r:id="rId4"/>
              </a:rPr>
              <a:t>Arden.Norfleet@vdh.virginia.gov</a:t>
            </a:r>
            <a:endParaRPr lang="en-US" sz="2000" dirty="0" smtClean="0"/>
          </a:p>
          <a:p>
            <a:r>
              <a:rPr lang="en-US" sz="2000" dirty="0" smtClean="0"/>
              <a:t>	804-864-7264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0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Quarterly continued access review may be too frequent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Retrospective analysis of public health response/intervention effectiveness another potential data 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Add encryption layer to external data storage that includes PHI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48 hours seems like a long window to report data breach; </a:t>
            </a:r>
            <a:r>
              <a:rPr lang="en-US" sz="2000" dirty="0"/>
              <a:t>update language to “as soon as possible, but no later than 48 hours</a:t>
            </a:r>
            <a:r>
              <a:rPr lang="en-US" sz="2000" dirty="0" smtClean="0"/>
              <a:t>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Some publications require that data be maintained for five years for reproducibility; is there a way to securely store these data for five years?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Data Use Agreement for analysts to have some assurance their external publication will be approved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Link agency-wide VDH confidentiality policy as many users will be VDH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1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Are data access roles well defined? Provide necessary access to complete job duties? Provide too much data access?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Does application process make sense?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Should VDH require any approval higher than supervisor?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Does quarterly review of continued access seem appropriate?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Can you think of any issues of confidentiality and data protection that are not covered in the </a:t>
            </a:r>
            <a:r>
              <a:rPr lang="en-US" i="1" dirty="0" smtClean="0"/>
              <a:t>Policy</a:t>
            </a:r>
            <a:r>
              <a:rPr lang="en-US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Are there any additional resources that should go on the VSSAG website?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D2D8A"/>
                </a:solidFill>
              </a:rPr>
              <a:t>Looking Forward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VDH will review discussion points and finalize NSSP BioSense Platform Virginia User Policy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May require legal review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Next VSSAG meeting to be held once VDH finalizes Policy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VDH wi</a:t>
            </a:r>
            <a:r>
              <a:rPr lang="en-US" dirty="0" smtClean="0">
                <a:solidFill>
                  <a:srgbClr val="808080"/>
                </a:solidFill>
              </a:rPr>
              <a:t>ll </a:t>
            </a:r>
            <a:r>
              <a:rPr lang="en-US" dirty="0" smtClean="0">
                <a:solidFill>
                  <a:schemeClr val="bg2"/>
                </a:solidFill>
              </a:rPr>
              <a:t>present finalized Policy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C</a:t>
            </a:r>
            <a:r>
              <a:rPr lang="en-US" dirty="0" smtClean="0">
                <a:solidFill>
                  <a:schemeClr val="bg2"/>
                </a:solidFill>
              </a:rPr>
              <a:t>an begin offering access!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New VSSAG coordinator to be hired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08080"/>
                </a:solidFill>
              </a:rPr>
              <a:t>Erin Austin is point of contact in interi</a:t>
            </a:r>
            <a:r>
              <a:rPr lang="en-US" dirty="0">
                <a:solidFill>
                  <a:srgbClr val="808080"/>
                </a:solidFill>
              </a:rPr>
              <a:t>m</a:t>
            </a:r>
            <a:endParaRPr lang="en-US" dirty="0" smtClean="0">
              <a:solidFill>
                <a:srgbClr val="80808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Questions?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Any further questions can be addressed </a:t>
            </a:r>
            <a:r>
              <a:rPr lang="en-US"/>
              <a:t>to </a:t>
            </a:r>
            <a:r>
              <a:rPr lang="en-US" smtClean="0"/>
              <a:t>VDH Enhanced </a:t>
            </a:r>
            <a:r>
              <a:rPr lang="en-US" dirty="0" smtClean="0"/>
              <a:t>Surveillance team at </a:t>
            </a:r>
            <a:r>
              <a:rPr lang="en-US" dirty="0" smtClean="0">
                <a:hlinkClick r:id="rId2"/>
              </a:rPr>
              <a:t>syndromic@vdh.virginia.gov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1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NSSP </a:t>
            </a:r>
            <a:r>
              <a:rPr lang="en-US" dirty="0" err="1" smtClean="0"/>
              <a:t>biosense</a:t>
            </a:r>
            <a:r>
              <a:rPr lang="en-US" dirty="0" smtClean="0"/>
              <a:t> platform Virginia user policy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8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Syndromic surveillance data include visits to emergency departments (EDs) and urgent care centers (UCCs)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CDC’s National Syndromic Surveillance Program (NSSP) hosts the BioSense Platform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Contains nationwide syndromic surveillance data and several analysis tools including ESSENCE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VDH participates in sending data to NSSP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08080"/>
                </a:solidFill>
              </a:rPr>
              <a:t>Plan to provide access partners internal and external to VDH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5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Syndromic surveillance data contained in the NSSP BioSense Platform are sensitive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08080"/>
                </a:solidFill>
              </a:rPr>
              <a:t>Protected Health Information (PHI)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Names of participating facilities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order to grant access to partners, VDH must outline confidentiality expectations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Confidentiality refers to data access, use, management, and sharing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1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VDH will review the </a:t>
            </a:r>
            <a:r>
              <a:rPr lang="en-US" i="1" dirty="0" smtClean="0"/>
              <a:t>Policy</a:t>
            </a:r>
            <a:r>
              <a:rPr lang="en-US" dirty="0" smtClean="0"/>
              <a:t> on an annual basis with assistance from the VSSAG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Revisions will be made as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3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Authorized </a:t>
            </a:r>
            <a:r>
              <a:rPr lang="en-US" dirty="0" smtClean="0"/>
              <a:t>Users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Authorized users may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ublic health epidemiologists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mergency preparedness coordinators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Healthcare epidemiologists or infection </a:t>
            </a:r>
            <a:r>
              <a:rPr lang="en-US" dirty="0" err="1" smtClean="0"/>
              <a:t>preventionists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Other government data scientists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Public health researchers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This list is not exclusive nor is it a guarantee of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7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Access –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Requesting Access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Access only granted to individuals, not organizations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Supervisor approval necessary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Application form available on </a:t>
            </a:r>
            <a:r>
              <a:rPr lang="en-US" dirty="0" smtClean="0">
                <a:hlinkClick r:id="rId2"/>
              </a:rPr>
              <a:t>VSSAG website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Quarterly review of continued request for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1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6377</TotalTime>
  <Words>1257</Words>
  <Application>Microsoft Office PowerPoint</Application>
  <PresentationFormat>On-screen Show (4:3)</PresentationFormat>
  <Paragraphs>213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Trebuchet MS</vt:lpstr>
      <vt:lpstr>Default Design</vt:lpstr>
      <vt:lpstr>Virginia Syndromic surveillance Advisory Group </vt:lpstr>
      <vt:lpstr>Agenda</vt:lpstr>
      <vt:lpstr>Introductions</vt:lpstr>
      <vt:lpstr>NSSP biosense platform Virginia user policy</vt:lpstr>
      <vt:lpstr>Background </vt:lpstr>
      <vt:lpstr>Purpose</vt:lpstr>
      <vt:lpstr>Review</vt:lpstr>
      <vt:lpstr>Data Access</vt:lpstr>
      <vt:lpstr>Data Access – Cont.</vt:lpstr>
      <vt:lpstr>PowerPoint Presentation</vt:lpstr>
      <vt:lpstr>PowerPoint Presentation</vt:lpstr>
      <vt:lpstr>Data Access – Cont.</vt:lpstr>
      <vt:lpstr>Data Access – Cont.</vt:lpstr>
      <vt:lpstr>Data Access – Cont.</vt:lpstr>
      <vt:lpstr>Data Access – Cont.</vt:lpstr>
      <vt:lpstr>Data Access – Cont.</vt:lpstr>
      <vt:lpstr>Data Access – Cont.</vt:lpstr>
      <vt:lpstr>Data Use</vt:lpstr>
      <vt:lpstr>Data Use – Cont.</vt:lpstr>
      <vt:lpstr>Data Management</vt:lpstr>
      <vt:lpstr>Data Management – Cont.</vt:lpstr>
      <vt:lpstr>Data Sharing</vt:lpstr>
      <vt:lpstr>Data Sharing – Cont.</vt:lpstr>
      <vt:lpstr>Virginia User Policy Violation</vt:lpstr>
      <vt:lpstr>Appendices</vt:lpstr>
      <vt:lpstr>Vssag website</vt:lpstr>
      <vt:lpstr>VSSAG Website</vt:lpstr>
      <vt:lpstr>Survey feedback and discussion</vt:lpstr>
      <vt:lpstr>Survey Participation</vt:lpstr>
      <vt:lpstr>Survey Comments</vt:lpstr>
      <vt:lpstr>Discussion</vt:lpstr>
      <vt:lpstr>Looking Forward</vt:lpstr>
      <vt:lpstr>Questions?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Essence in-person training</dc:title>
  <dc:creator>xfc32452</dc:creator>
  <cp:lastModifiedBy>Stephens, Emily (VDH)</cp:lastModifiedBy>
  <cp:revision>125</cp:revision>
  <cp:lastPrinted>2018-01-16T19:07:33Z</cp:lastPrinted>
  <dcterms:created xsi:type="dcterms:W3CDTF">2017-06-07T14:01:17Z</dcterms:created>
  <dcterms:modified xsi:type="dcterms:W3CDTF">2018-01-17T18:33:11Z</dcterms:modified>
</cp:coreProperties>
</file>