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7" r:id="rId2"/>
    <p:sldId id="293" r:id="rId3"/>
    <p:sldId id="317" r:id="rId4"/>
    <p:sldId id="318" r:id="rId5"/>
    <p:sldId id="363" r:id="rId6"/>
    <p:sldId id="362" r:id="rId7"/>
    <p:sldId id="360" r:id="rId8"/>
    <p:sldId id="361" r:id="rId9"/>
    <p:sldId id="364" r:id="rId10"/>
    <p:sldId id="369" r:id="rId11"/>
    <p:sldId id="365" r:id="rId12"/>
    <p:sldId id="371" r:id="rId13"/>
    <p:sldId id="346" r:id="rId14"/>
    <p:sldId id="347" r:id="rId15"/>
    <p:sldId id="349" r:id="rId16"/>
    <p:sldId id="348" r:id="rId17"/>
    <p:sldId id="366" r:id="rId18"/>
    <p:sldId id="367" r:id="rId19"/>
    <p:sldId id="368" r:id="rId20"/>
    <p:sldId id="351" r:id="rId21"/>
    <p:sldId id="353" r:id="rId22"/>
    <p:sldId id="354" r:id="rId23"/>
    <p:sldId id="357" r:id="rId24"/>
    <p:sldId id="356" r:id="rId25"/>
    <p:sldId id="358" r:id="rId26"/>
    <p:sldId id="355" r:id="rId27"/>
    <p:sldId id="372" r:id="rId28"/>
    <p:sldId id="359" r:id="rId29"/>
    <p:sldId id="370" r:id="rId30"/>
    <p:sldId id="295" r:id="rId31"/>
    <p:sldId id="314" r:id="rId32"/>
  </p:sldIdLst>
  <p:sldSz cx="9144000" cy="6858000" type="screen4x3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stin, Erin (VDH)" initials="AE(" lastIdx="2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D3D4D5"/>
    <a:srgbClr val="808080"/>
    <a:srgbClr val="89A4A7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82664" autoAdjust="0"/>
  </p:normalViewPr>
  <p:slideViewPr>
    <p:cSldViewPr>
      <p:cViewPr varScale="1">
        <p:scale>
          <a:sx n="95" d="100"/>
          <a:sy n="95" d="100"/>
        </p:scale>
        <p:origin x="20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76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8003C9E-5061-4D31-B2C2-A0EF3775C2DB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6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C23706C-9AAF-4823-8B8A-FC52A54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0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6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D5F2FBA-CEF9-41B8-9BEE-DB8F9C34046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530225"/>
            <a:ext cx="35369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6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08A8391-C812-4E24-A8B8-5DC2A4663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6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rugoverdose/foa/state-opioid-mm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3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26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Convene </a:t>
            </a:r>
            <a:r>
              <a:rPr lang="en-US" baseline="0" dirty="0" smtClean="0"/>
              <a:t>regular meetings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Maintain a diverse membership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Data sharing best practices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Trainings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Provide access to </a:t>
            </a:r>
            <a:r>
              <a:rPr lang="en-US" baseline="0" dirty="0" err="1" smtClean="0"/>
              <a:t>SyS</a:t>
            </a:r>
            <a:r>
              <a:rPr lang="en-US" baseline="0" dirty="0" smtClean="0"/>
              <a:t> data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Empower to </a:t>
            </a:r>
            <a:r>
              <a:rPr lang="en-US" u="sng" baseline="0" dirty="0" smtClean="0"/>
              <a:t>use</a:t>
            </a:r>
            <a:r>
              <a:rPr lang="en-US" baseline="0" dirty="0" smtClean="0"/>
              <a:t> data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Provide feedback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Evaluate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5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49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order to encourage engagement with our reporting facilities and indicate areas in need of data quality improvement we developed data quality reports.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2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58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90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Informed by surveillance findings during</a:t>
            </a:r>
            <a:r>
              <a:rPr lang="en-US" baseline="0" dirty="0" smtClean="0"/>
              <a:t> evacuations </a:t>
            </a:r>
            <a:r>
              <a:rPr lang="en-US" baseline="0" dirty="0" smtClean="0"/>
              <a:t>in Florida during Hurricane </a:t>
            </a:r>
            <a:r>
              <a:rPr lang="en-US" baseline="0" dirty="0" smtClean="0"/>
              <a:t>Irma and Texas during Hurricane Harvey.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21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81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3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4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43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30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74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CDC’s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Enhanced State Opioid Overdose Surveillance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(ESOOS) program captures different types of data for both fatal and nonfatal overdoses.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67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33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9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6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3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35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 can include communication or email (does not need to be formal </a:t>
            </a:r>
            <a:r>
              <a:rPr lang="en-US" dirty="0" smtClean="0"/>
              <a:t>actions)</a:t>
            </a:r>
          </a:p>
          <a:p>
            <a:r>
              <a:rPr lang="en-US" baseline="0" dirty="0" smtClean="0"/>
              <a:t>Access </a:t>
            </a:r>
            <a:r>
              <a:rPr lang="en-US" baseline="0" dirty="0" smtClean="0"/>
              <a:t>levels dependent on role. According to the VSSAG user policy (on website) line level for healthcare user and aggregate for non-reporting partner.</a:t>
            </a:r>
          </a:p>
          <a:p>
            <a:r>
              <a:rPr lang="en-US" baseline="0" dirty="0" smtClean="0"/>
              <a:t>Questions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We want this pilot to assess trends that are </a:t>
            </a:r>
            <a:r>
              <a:rPr lang="en-US" u="sng" baseline="0" dirty="0" smtClean="0"/>
              <a:t>actionable</a:t>
            </a:r>
            <a:r>
              <a:rPr lang="en-US" u="none" baseline="0" dirty="0" smtClean="0"/>
              <a:t>. Is ILI a good pilot use case or is there a different seasonal trend or health issue you would like to monitor? Is 1 month an </a:t>
            </a:r>
            <a:r>
              <a:rPr lang="en-US" u="none" baseline="0" dirty="0" smtClean="0"/>
              <a:t>appropriate </a:t>
            </a:r>
            <a:r>
              <a:rPr lang="en-US" u="none" baseline="0" dirty="0" smtClean="0"/>
              <a:t>time frame – too long? Too short?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56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October </a:t>
            </a: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baseline="0" dirty="0" smtClean="0"/>
              <a:t> as a start data for giving data access.</a:t>
            </a:r>
          </a:p>
          <a:p>
            <a:r>
              <a:rPr lang="en-US" dirty="0" smtClean="0"/>
              <a:t>Want </a:t>
            </a:r>
            <a:r>
              <a:rPr lang="en-US" dirty="0" smtClean="0"/>
              <a:t>to focus on one use case to monitor. Pilot</a:t>
            </a:r>
            <a:r>
              <a:rPr lang="en-US" baseline="0" dirty="0" smtClean="0"/>
              <a:t> users can agree on one specific use case that works for both of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3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96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send out poll in November to set a firm date, but looking at 1</a:t>
            </a:r>
            <a:r>
              <a:rPr lang="en-US" baseline="30000" dirty="0" smtClean="0"/>
              <a:t>st</a:t>
            </a:r>
            <a:r>
              <a:rPr lang="en-US" dirty="0" smtClean="0"/>
              <a:t> week of December.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66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Are you comfortable receiving</a:t>
            </a:r>
            <a:r>
              <a:rPr lang="en-US" baseline="0" dirty="0" smtClean="0"/>
              <a:t> our next update on the call in December, or would you like more frequent communication from us. Interim updates on the pilot projects or syndromic reports?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Chief complaint – patient’s </a:t>
            </a:r>
            <a:r>
              <a:rPr lang="en-US" dirty="0" smtClean="0"/>
              <a:t>“reason</a:t>
            </a:r>
            <a:r>
              <a:rPr lang="en-US" baseline="0" dirty="0" smtClean="0"/>
              <a:t> </a:t>
            </a:r>
            <a:r>
              <a:rPr lang="en-US" baseline="0" dirty="0" smtClean="0"/>
              <a:t>for </a:t>
            </a:r>
            <a:r>
              <a:rPr lang="en-US" baseline="0" dirty="0" smtClean="0"/>
              <a:t>visit” </a:t>
            </a:r>
            <a:r>
              <a:rPr lang="en-US" baseline="0" dirty="0" smtClean="0"/>
              <a:t>or what symptoms they are reporting when they show up </a:t>
            </a:r>
            <a:r>
              <a:rPr lang="en-US" baseline="0" dirty="0" smtClean="0"/>
              <a:t>to the </a:t>
            </a:r>
            <a:r>
              <a:rPr lang="en-US" baseline="0" dirty="0" smtClean="0"/>
              <a:t>ER or urgent care center</a:t>
            </a:r>
          </a:p>
          <a:p>
            <a:r>
              <a:rPr lang="en-US" baseline="0" dirty="0" smtClean="0"/>
              <a:t>Discharge diagnosis – physician assigned diagnosis</a:t>
            </a:r>
          </a:p>
          <a:p>
            <a:r>
              <a:rPr lang="en-US" baseline="0" dirty="0" smtClean="0"/>
              <a:t>Discharge disposition – whether the patient was admitted to the hospital, transferred, or routinely discharged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7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Enhanced Surveillance team did submit a proposal this year which would require all emergency departments in Virginia to participate in syndromic reporting. It was not accepted by the agency as a priority for this year – so no legislation is currently being pursed by VDH. We believe this is important for the sustainability of our program so we plan to continue to pursue this issue and will re-submit a proposal for consideration in 2019. We would be interested in hearing from you if you have any thoughts about </a:t>
            </a:r>
            <a:r>
              <a:rPr lang="en-US" baseline="0" dirty="0" smtClean="0"/>
              <a:t>this proposal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74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Formed</a:t>
            </a:r>
            <a:r>
              <a:rPr lang="en-US" baseline="0" dirty="0" smtClean="0"/>
              <a:t> in 2017 as part of grant activities with CDC.</a:t>
            </a:r>
          </a:p>
          <a:p>
            <a:r>
              <a:rPr lang="en-US" baseline="0" dirty="0" smtClean="0"/>
              <a:t>Multidisciplinary group</a:t>
            </a:r>
          </a:p>
          <a:p>
            <a:r>
              <a:rPr lang="en-US" baseline="0" dirty="0" smtClean="0"/>
              <a:t>State and local public health</a:t>
            </a:r>
          </a:p>
          <a:p>
            <a:r>
              <a:rPr lang="en-US" baseline="0" dirty="0" smtClean="0"/>
              <a:t>State and Federal partners (state police, </a:t>
            </a:r>
            <a:r>
              <a:rPr lang="en-US" baseline="0" dirty="0" err="1" smtClean="0"/>
              <a:t>dbhds</a:t>
            </a:r>
            <a:r>
              <a:rPr lang="en-US" baseline="0" dirty="0" smtClean="0"/>
              <a:t> –</a:t>
            </a:r>
            <a:r>
              <a:rPr lang="en-US" baseline="0" dirty="0" smtClean="0"/>
              <a:t>dept. </a:t>
            </a:r>
            <a:r>
              <a:rPr lang="en-US" baseline="0" dirty="0" smtClean="0"/>
              <a:t>behavioral health, poison control, DoD)</a:t>
            </a:r>
          </a:p>
          <a:p>
            <a:r>
              <a:rPr lang="en-US" baseline="0" dirty="0" smtClean="0"/>
              <a:t>VHHA, academics – research institutions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91-C812-4E24-A8B8-5DC2A46632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0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6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9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6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4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VDH_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8330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1722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48E8D-58F3-42C2-B8BB-73611CA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h.virginia.gov/surveillance-and-investigation/syndromic-surveillance/drug-overdose-surveillanc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h.virginia.gov/data/opioid-overdos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rugoverdose/data/nonfatal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rden.Norfleet@vdh.Virgini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mily.Stephens@vdh.Virginia.gov" TargetMode="External"/><Relationship Id="rId4" Type="http://schemas.openxmlformats.org/officeDocument/2006/relationships/hyperlink" Target="mailto:erin.Austin@vdh.Virginia.go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yndromic@vdh.virginia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h.virginia.gov/surveillance-and-investigation/syndromic-surveillance/vssa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80772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Virginia Syndromic surveillance Advisory Group</a:t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428" y="4267201"/>
            <a:ext cx="7772400" cy="990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Fourth Meeting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September 11,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United, Flag, States, America, American, National, U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37569"/>
            <a:ext cx="3535680" cy="12632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Why was VSSAG formed?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>
                <a:solidFill>
                  <a:schemeClr val="tx2"/>
                </a:solidFill>
              </a:rPr>
              <a:t>VSSAG Goal:</a:t>
            </a:r>
          </a:p>
          <a:p>
            <a:pPr marL="400050" lvl="1" indent="0">
              <a:buNone/>
            </a:pPr>
            <a:r>
              <a:rPr lang="en-US" i="1" dirty="0" smtClean="0">
                <a:solidFill>
                  <a:srgbClr val="4D4D4D"/>
                </a:solidFill>
              </a:rPr>
              <a:t>Increase the understanding </a:t>
            </a:r>
            <a:r>
              <a:rPr lang="en-US" i="1" dirty="0">
                <a:solidFill>
                  <a:srgbClr val="4D4D4D"/>
                </a:solidFill>
              </a:rPr>
              <a:t>and </a:t>
            </a:r>
            <a:r>
              <a:rPr lang="en-US" i="1" dirty="0" smtClean="0">
                <a:solidFill>
                  <a:srgbClr val="4D4D4D"/>
                </a:solidFill>
              </a:rPr>
              <a:t>utilization of syndromic surveillance data among </a:t>
            </a:r>
            <a:r>
              <a:rPr lang="en-US" i="1" dirty="0">
                <a:solidFill>
                  <a:srgbClr val="4D4D4D"/>
                </a:solidFill>
              </a:rPr>
              <a:t>public health and healthcare partners </a:t>
            </a:r>
            <a:r>
              <a:rPr lang="en-US" i="1" dirty="0" smtClean="0">
                <a:solidFill>
                  <a:srgbClr val="4D4D4D"/>
                </a:solidFill>
              </a:rPr>
              <a:t>for </a:t>
            </a:r>
            <a:r>
              <a:rPr lang="en-US" i="1" dirty="0">
                <a:solidFill>
                  <a:srgbClr val="4D4D4D"/>
                </a:solidFill>
              </a:rPr>
              <a:t>situational awareness of issues affecting public health and to inform their business practices.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6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VSSAG Objectives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/>
              <a:t>Convene at a minimum two (2) </a:t>
            </a:r>
            <a:r>
              <a:rPr lang="en-US" sz="1600" b="1" u="sng" dirty="0"/>
              <a:t>meetings</a:t>
            </a:r>
            <a:r>
              <a:rPr lang="en-US" sz="1600" b="1" dirty="0"/>
              <a:t> </a:t>
            </a:r>
            <a:r>
              <a:rPr lang="en-US" sz="1600" dirty="0"/>
              <a:t>annually to facilitate information sharing and collaboration among public health and healthcare partners.</a:t>
            </a:r>
          </a:p>
          <a:p>
            <a:pPr>
              <a:buFont typeface="+mj-lt"/>
              <a:buAutoNum type="arabicPeriod"/>
            </a:pPr>
            <a:r>
              <a:rPr lang="en-US" sz="1600" b="1" u="sng" dirty="0"/>
              <a:t>Maintain working group </a:t>
            </a:r>
            <a:r>
              <a:rPr lang="en-US" sz="1600" dirty="0"/>
              <a:t>membership which will consist of public health, healthcare, and health data partners who could benefit from syndromic surveillance data sharing.</a:t>
            </a:r>
          </a:p>
          <a:p>
            <a:pPr>
              <a:buFont typeface="+mj-lt"/>
              <a:buAutoNum type="arabicPeriod"/>
            </a:pPr>
            <a:r>
              <a:rPr lang="en-US" sz="1600" b="1" u="sng" dirty="0"/>
              <a:t>Define best practices</a:t>
            </a:r>
            <a:r>
              <a:rPr lang="en-US" sz="1600" u="sng" dirty="0"/>
              <a:t> </a:t>
            </a:r>
            <a:r>
              <a:rPr lang="en-US" sz="1600" dirty="0"/>
              <a:t>and methodologies for syndromic surveillance data sharing with public health and healthcare partners by VDH.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Improve knowledge of syndromic surveillance among working group members through </a:t>
            </a:r>
            <a:r>
              <a:rPr lang="en-US" sz="1600" b="1" u="sng" dirty="0" smtClean="0"/>
              <a:t>trainings and </a:t>
            </a:r>
            <a:r>
              <a:rPr lang="en-US" sz="1600" b="1" u="sng" dirty="0"/>
              <a:t>use cases</a:t>
            </a:r>
            <a:r>
              <a:rPr lang="en-US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600" b="1" u="sng" dirty="0"/>
              <a:t>Provide access </a:t>
            </a:r>
            <a:r>
              <a:rPr lang="en-US" sz="1600" dirty="0" smtClean="0"/>
              <a:t>to </a:t>
            </a:r>
            <a:r>
              <a:rPr lang="en-US" sz="1600" dirty="0"/>
              <a:t>syndromic surveillance data to appropriate working group members through the National Syndromic Surveillance Platform (NSSP) ESSENCE</a:t>
            </a:r>
            <a:r>
              <a:rPr lang="en-US" sz="1600" b="1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600" b="1" u="sng" dirty="0"/>
              <a:t>Empower</a:t>
            </a:r>
            <a:r>
              <a:rPr lang="en-US" sz="1600" dirty="0"/>
              <a:t> working group members to </a:t>
            </a:r>
            <a:r>
              <a:rPr lang="en-US" sz="1600" b="1" u="sng" dirty="0"/>
              <a:t>use</a:t>
            </a:r>
            <a:r>
              <a:rPr lang="en-US" sz="1600" dirty="0"/>
              <a:t> syndromic surveillance data in their business practice as a situational awareness tool.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Obtain </a:t>
            </a:r>
            <a:r>
              <a:rPr lang="en-US" sz="1600" b="1" u="sng" dirty="0"/>
              <a:t>feedback</a:t>
            </a:r>
            <a:r>
              <a:rPr lang="en-US" sz="1600" dirty="0"/>
              <a:t> from working group members on the utility and ease of use of syndromic surveillance data and reports provided by VDH.</a:t>
            </a:r>
          </a:p>
          <a:p>
            <a:pPr>
              <a:buFont typeface="+mj-lt"/>
              <a:buAutoNum type="arabicPeriod"/>
            </a:pPr>
            <a:r>
              <a:rPr lang="en-US" sz="1600" b="1" u="sng" dirty="0"/>
              <a:t>Evaluate</a:t>
            </a:r>
            <a:r>
              <a:rPr lang="en-US" sz="1600" dirty="0"/>
              <a:t> the success of increasing knowledge and use of syndromic surveillance data within the working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6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0772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Syndromic surveillance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Project Updates</a:t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#1 - Data Quality Reports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Specific to each healthcare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To be provided semi-annually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Quarterly visit counts for each facility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Summary Data Quality Measures: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Completeness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Validity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Timeliness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7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#1 - Data Quality Reports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676400"/>
            <a:ext cx="6781800" cy="4019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686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933"/>
          <a:stretch/>
        </p:blipFill>
        <p:spPr>
          <a:xfrm>
            <a:off x="3869154" y="2819400"/>
            <a:ext cx="4009579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#2 </a:t>
            </a:r>
            <a:r>
              <a:rPr lang="en-US" dirty="0">
                <a:solidFill>
                  <a:schemeClr val="accent6"/>
                </a:solidFill>
              </a:rPr>
              <a:t>– Hurricane Florence Prep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situational awareness </a:t>
            </a:r>
            <a:r>
              <a:rPr lang="en-US" dirty="0" smtClean="0"/>
              <a:t>during emergencies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storm-specific </a:t>
            </a:r>
            <a:r>
              <a:rPr lang="en-US" dirty="0"/>
              <a:t>dashboards and </a:t>
            </a:r>
            <a:r>
              <a:rPr lang="en-US" dirty="0" smtClean="0"/>
              <a:t>queries in ESSENCE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Assess impact of storm conditions, resulting power loss</a:t>
            </a:r>
            <a:r>
              <a:rPr lang="en-US" smtClean="0"/>
              <a:t>, and </a:t>
            </a:r>
            <a:r>
              <a:rPr lang="en-US" dirty="0" smtClean="0"/>
              <a:t>evacuations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1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#2 – Hurricane Florence Prep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Health and Safety: 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 smtClean="0">
                <a:solidFill>
                  <a:srgbClr val="4D4D4D"/>
                </a:solidFill>
              </a:rPr>
              <a:t>Injury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 smtClean="0">
                <a:solidFill>
                  <a:srgbClr val="4D4D4D"/>
                </a:solidFill>
              </a:rPr>
              <a:t>Near-drowning and drowning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>
                <a:solidFill>
                  <a:srgbClr val="4D4D4D"/>
                </a:solidFill>
              </a:rPr>
              <a:t>H</a:t>
            </a:r>
            <a:r>
              <a:rPr lang="en-US" sz="2000" dirty="0" smtClean="0">
                <a:solidFill>
                  <a:srgbClr val="4D4D4D"/>
                </a:solidFill>
              </a:rPr>
              <a:t>urricane-specific terms (e.g. hurricane, storm, Florence, flooding)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Power loss: 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 smtClean="0">
                <a:solidFill>
                  <a:srgbClr val="4D4D4D"/>
                </a:solidFill>
              </a:rPr>
              <a:t>Heat-related illness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>
                <a:solidFill>
                  <a:srgbClr val="4D4D4D"/>
                </a:solidFill>
              </a:rPr>
              <a:t>C</a:t>
            </a:r>
            <a:r>
              <a:rPr lang="en-US" sz="2000" dirty="0" smtClean="0">
                <a:solidFill>
                  <a:srgbClr val="4D4D4D"/>
                </a:solidFill>
              </a:rPr>
              <a:t>arbon monoxide exposure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>
                <a:solidFill>
                  <a:srgbClr val="4D4D4D"/>
                </a:solidFill>
              </a:rPr>
              <a:t>F</a:t>
            </a:r>
            <a:r>
              <a:rPr lang="en-US" sz="2000" dirty="0" smtClean="0">
                <a:solidFill>
                  <a:srgbClr val="4D4D4D"/>
                </a:solidFill>
              </a:rPr>
              <a:t>ood-borne illness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Evacuation: 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 smtClean="0">
                <a:solidFill>
                  <a:srgbClr val="4D4D4D"/>
                </a:solidFill>
              </a:rPr>
              <a:t>“displaced” patients, dialysis, animal bites, prescription refills, and seizures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2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#3 – Influenza Surveillance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Syndromic surveillance used to determine burden of influenza-like illness (ILI) during flu season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/>
              <a:t>ILI defined as chief complaint containing </a:t>
            </a:r>
            <a:r>
              <a:rPr lang="en-US" dirty="0" smtClean="0">
                <a:solidFill>
                  <a:schemeClr val="bg2"/>
                </a:solidFill>
              </a:rPr>
              <a:t>fever with </a:t>
            </a:r>
            <a:r>
              <a:rPr lang="en-US" dirty="0" smtClean="0"/>
              <a:t>either cough or sore throat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/>
              <a:t>Presented as a percentage of total visits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/>
              <a:t>Statewide coverage allows for situational awareness across the state </a:t>
            </a:r>
            <a:r>
              <a:rPr lang="en-US" dirty="0" smtClean="0">
                <a:solidFill>
                  <a:schemeClr val="bg2"/>
                </a:solidFill>
              </a:rPr>
              <a:t>and among age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ILI is used in combination with other data sources to determine weekly influenza activity level 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/>
              <a:t>H</a:t>
            </a:r>
            <a:r>
              <a:rPr lang="en-US" dirty="0" smtClean="0"/>
              <a:t>elps determine geographic spread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1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#3 – Influenza Surveillance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437" y="1191368"/>
            <a:ext cx="4395163" cy="5618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63" y="1191368"/>
            <a:ext cx="4387755" cy="56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71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#3 – Influenza Surveillance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6" y="1174949"/>
            <a:ext cx="4419600" cy="5651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502" y="1168716"/>
            <a:ext cx="4404982" cy="56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Agenda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Introductions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Background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Syndromic Surveillance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VSSAG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Update on current syndromic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Data Quality </a:t>
            </a:r>
            <a:r>
              <a:rPr lang="en-US" sz="2100" dirty="0" smtClean="0">
                <a:solidFill>
                  <a:schemeClr val="tx2"/>
                </a:solidFill>
              </a:rPr>
              <a:t>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Hurricane Florence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Influenza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Opioid Overdose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Department of Defense (DoD) data sharing pilot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Rural Health </a:t>
            </a:r>
            <a:r>
              <a:rPr lang="en-US" sz="2100" dirty="0" smtClean="0">
                <a:solidFill>
                  <a:schemeClr val="tx2"/>
                </a:solidFill>
              </a:rPr>
              <a:t>Network data sharing pilot?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Request for (non-VDH) </a:t>
            </a:r>
            <a:r>
              <a:rPr lang="en-US" sz="2100" dirty="0">
                <a:solidFill>
                  <a:schemeClr val="tx2"/>
                </a:solidFill>
              </a:rPr>
              <a:t>VSSAG pilot users of NSSP </a:t>
            </a:r>
            <a:r>
              <a:rPr lang="en-US" sz="2100" dirty="0" smtClean="0">
                <a:solidFill>
                  <a:schemeClr val="tx2"/>
                </a:solidFill>
              </a:rPr>
              <a:t>ESSENCE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Next 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#4 – Opioid Overdose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posted monthly to VDH website:</a:t>
            </a:r>
          </a:p>
          <a:p>
            <a:r>
              <a:rPr lang="en-US" sz="1200" dirty="0">
                <a:hlinkClick r:id="rId3"/>
              </a:rPr>
              <a:t>http://www.vdh.virginia.gov/surveillance-and-investigation/syndromic-surveillance/drug-overdose-surveillance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58" y="2438400"/>
            <a:ext cx="8162390" cy="3524861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70382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#4 – Opioid Overdose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sz="2000" dirty="0" smtClean="0"/>
              <a:t>Syndromic surveillance data included in VDH Opioid Addiction Dashboard: 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://www.vdh.virginia.gov/data/opioid-overdose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981200"/>
            <a:ext cx="4862512" cy="4736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179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#4 – Opioid Overdose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22"/>
            <a:ext cx="8229600" cy="4902178"/>
          </a:xfrm>
        </p:spPr>
        <p:txBody>
          <a:bodyPr/>
          <a:lstStyle/>
          <a:p>
            <a:r>
              <a:rPr lang="en-US" sz="2000" dirty="0" smtClean="0"/>
              <a:t>VDH syndromic surveillance data sent to CDC to inform national picture: 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www.cdc.gov/drugoverdose/data/nonfatal.html</a:t>
            </a:r>
            <a:endParaRPr lang="en-US" sz="16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3" y="2286000"/>
            <a:ext cx="6281737" cy="38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57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#5 </a:t>
            </a:r>
            <a:r>
              <a:rPr lang="en-US" dirty="0">
                <a:solidFill>
                  <a:schemeClr val="accent6"/>
                </a:solidFill>
              </a:rPr>
              <a:t>– DoD Data Sharing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Department of Defense (DoD) and VDH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ggregate level data sharing via NSSP ESSENCE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Objectives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>
                <a:solidFill>
                  <a:srgbClr val="4D4D4D"/>
                </a:solidFill>
              </a:rPr>
              <a:t>More </a:t>
            </a:r>
            <a:r>
              <a:rPr lang="en-US" dirty="0" smtClean="0">
                <a:solidFill>
                  <a:srgbClr val="4D4D4D"/>
                </a:solidFill>
              </a:rPr>
              <a:t>comprehensive </a:t>
            </a:r>
            <a:r>
              <a:rPr lang="en-US" dirty="0">
                <a:solidFill>
                  <a:srgbClr val="4D4D4D"/>
                </a:solidFill>
              </a:rPr>
              <a:t>view of </a:t>
            </a:r>
            <a:r>
              <a:rPr lang="en-US" dirty="0" smtClean="0">
                <a:solidFill>
                  <a:srgbClr val="4D4D4D"/>
                </a:solidFill>
              </a:rPr>
              <a:t>medical care </a:t>
            </a:r>
            <a:r>
              <a:rPr lang="en-US" dirty="0">
                <a:solidFill>
                  <a:srgbClr val="4D4D4D"/>
                </a:solidFill>
              </a:rPr>
              <a:t>visits in </a:t>
            </a:r>
            <a:r>
              <a:rPr lang="en-US" dirty="0" smtClean="0">
                <a:solidFill>
                  <a:srgbClr val="4D4D4D"/>
                </a:solidFill>
              </a:rPr>
              <a:t>Virginia among military and civilian populations</a:t>
            </a:r>
            <a:endParaRPr lang="en-US" dirty="0">
              <a:solidFill>
                <a:srgbClr val="4D4D4D"/>
              </a:solidFill>
            </a:endParaRP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>
                <a:solidFill>
                  <a:srgbClr val="4D4D4D"/>
                </a:solidFill>
              </a:rPr>
              <a:t>Increase communication between DoD </a:t>
            </a:r>
            <a:r>
              <a:rPr lang="en-US" dirty="0" smtClean="0">
                <a:solidFill>
                  <a:srgbClr val="4D4D4D"/>
                </a:solidFill>
              </a:rPr>
              <a:t>public health officials and </a:t>
            </a:r>
            <a:r>
              <a:rPr lang="en-US" dirty="0">
                <a:solidFill>
                  <a:srgbClr val="4D4D4D"/>
                </a:solidFill>
              </a:rPr>
              <a:t>VDH </a:t>
            </a:r>
            <a:r>
              <a:rPr lang="en-US" dirty="0" smtClean="0">
                <a:solidFill>
                  <a:srgbClr val="4D4D4D"/>
                </a:solidFill>
              </a:rPr>
              <a:t>local health </a:t>
            </a:r>
            <a:r>
              <a:rPr lang="en-US" dirty="0" err="1" smtClean="0">
                <a:solidFill>
                  <a:srgbClr val="4D4D4D"/>
                </a:solidFill>
              </a:rPr>
              <a:t>dept</a:t>
            </a:r>
            <a:endParaRPr lang="en-US" dirty="0">
              <a:solidFill>
                <a:srgbClr val="4D4D4D"/>
              </a:solidFill>
            </a:endParaRP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>
                <a:solidFill>
                  <a:srgbClr val="4D4D4D"/>
                </a:solidFill>
              </a:rPr>
              <a:t>Develop procedures for </a:t>
            </a:r>
            <a:r>
              <a:rPr lang="en-US" dirty="0" smtClean="0">
                <a:solidFill>
                  <a:srgbClr val="4D4D4D"/>
                </a:solidFill>
              </a:rPr>
              <a:t>data sharing, data access &amp; </a:t>
            </a:r>
            <a:r>
              <a:rPr lang="en-US" dirty="0">
                <a:solidFill>
                  <a:srgbClr val="4D4D4D"/>
                </a:solidFill>
              </a:rPr>
              <a:t>communication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26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28889" r="8788" b="31618"/>
          <a:stretch/>
        </p:blipFill>
        <p:spPr>
          <a:xfrm>
            <a:off x="885568" y="2447366"/>
            <a:ext cx="8106032" cy="3688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#5 – DoD Data </a:t>
            </a:r>
            <a:r>
              <a:rPr lang="en-US" dirty="0">
                <a:solidFill>
                  <a:schemeClr val="accent6"/>
                </a:solidFill>
              </a:rPr>
              <a:t>S</a:t>
            </a:r>
            <a:r>
              <a:rPr lang="en-US" dirty="0" smtClean="0">
                <a:solidFill>
                  <a:schemeClr val="accent6"/>
                </a:solidFill>
              </a:rPr>
              <a:t>haring Pilot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18 DoD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medical facilities participating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 smtClean="0">
                <a:solidFill>
                  <a:srgbClr val="4D4D4D"/>
                </a:solidFill>
              </a:rPr>
              <a:t>Visits include active duty and beneficiaries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7 VDH Local Health Districts (34 facilities):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1600" dirty="0">
                <a:solidFill>
                  <a:srgbClr val="4D4D4D"/>
                </a:solidFill>
              </a:rPr>
              <a:t>Chesapeake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1600" dirty="0">
                <a:solidFill>
                  <a:srgbClr val="4D4D4D"/>
                </a:solidFill>
              </a:rPr>
              <a:t>Hampton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1600" dirty="0">
                <a:solidFill>
                  <a:srgbClr val="4D4D4D"/>
                </a:solidFill>
              </a:rPr>
              <a:t>Norfolk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1600" dirty="0">
                <a:solidFill>
                  <a:srgbClr val="4D4D4D"/>
                </a:solidFill>
              </a:rPr>
              <a:t>Peninsula (contains Newport News)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1600" dirty="0">
                <a:solidFill>
                  <a:srgbClr val="4D4D4D"/>
                </a:solidFill>
              </a:rPr>
              <a:t>Portsmouth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1600" dirty="0">
                <a:solidFill>
                  <a:srgbClr val="4D4D4D"/>
                </a:solidFill>
              </a:rPr>
              <a:t>Prince William (contains Quantico)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1600" dirty="0">
                <a:solidFill>
                  <a:srgbClr val="4D4D4D"/>
                </a:solidFill>
              </a:rPr>
              <a:t>Virginia Beach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20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#5 </a:t>
            </a:r>
            <a:r>
              <a:rPr lang="en-US" dirty="0">
                <a:solidFill>
                  <a:schemeClr val="accent6"/>
                </a:solidFill>
              </a:rPr>
              <a:t>– DoD Data Sharing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Currently: 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Notifying healthcare facilities in pilot area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Establishing communication protocol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Next steps: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>
                <a:solidFill>
                  <a:srgbClr val="4D4D4D"/>
                </a:solidFill>
              </a:rPr>
              <a:t>B</a:t>
            </a:r>
            <a:r>
              <a:rPr lang="en-US" dirty="0" smtClean="0">
                <a:solidFill>
                  <a:srgbClr val="4D4D4D"/>
                </a:solidFill>
              </a:rPr>
              <a:t>egin data sharing (late Sept)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2 month pilot - regular weekly communication b/w VDH local epis and DoD contacts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Assess challenges and lessons learned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Expand to rest of state and nationally?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78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Project #6 – Rural Health Network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Preliminary discussions around a second data sharing project through the NSSP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Virginia Rural Health Association (VRHA)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Rural Health Network Development Planning Program grant opportunity through Health Resources and Services Administration (HRSA)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Aim to strengthen </a:t>
            </a:r>
            <a:r>
              <a:rPr lang="en-US" dirty="0" smtClean="0">
                <a:solidFill>
                  <a:schemeClr val="tx1"/>
                </a:solidFill>
              </a:rPr>
              <a:t>rural health care network among </a:t>
            </a:r>
            <a:r>
              <a:rPr lang="en-US" dirty="0" smtClean="0">
                <a:solidFill>
                  <a:schemeClr val="tx2"/>
                </a:solidFill>
              </a:rPr>
              <a:t>Virginia’s critical access hospitals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853541"/>
            <a:ext cx="1600200" cy="14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76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0772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Volunteer time!</a:t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Request for VSSAG NSSP Pilot Users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Objectives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Grant NSSP data access to pilot VSSAG members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Use syndromic data to inform action within organization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Help VDH finalize </a:t>
            </a:r>
            <a:r>
              <a:rPr lang="en-US" dirty="0">
                <a:solidFill>
                  <a:srgbClr val="4D4D4D"/>
                </a:solidFill>
              </a:rPr>
              <a:t>the NSSP Virginia User </a:t>
            </a:r>
            <a:r>
              <a:rPr lang="en-US" dirty="0" smtClean="0">
                <a:solidFill>
                  <a:srgbClr val="4D4D4D"/>
                </a:solidFill>
              </a:rPr>
              <a:t>Policy (data </a:t>
            </a:r>
            <a:r>
              <a:rPr lang="en-US" dirty="0">
                <a:solidFill>
                  <a:srgbClr val="4D4D4D"/>
                </a:solidFill>
              </a:rPr>
              <a:t>usage </a:t>
            </a:r>
            <a:r>
              <a:rPr lang="en-US" dirty="0" smtClean="0">
                <a:solidFill>
                  <a:srgbClr val="4D4D4D"/>
                </a:solidFill>
              </a:rPr>
              <a:t>expectations and data </a:t>
            </a:r>
            <a:r>
              <a:rPr lang="en-US" dirty="0">
                <a:solidFill>
                  <a:srgbClr val="4D4D4D"/>
                </a:solidFill>
              </a:rPr>
              <a:t>access </a:t>
            </a:r>
            <a:r>
              <a:rPr lang="en-US" dirty="0" smtClean="0">
                <a:solidFill>
                  <a:srgbClr val="4D4D4D"/>
                </a:solidFill>
              </a:rPr>
              <a:t>levels) 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Assess successes, challenges, </a:t>
            </a:r>
            <a:r>
              <a:rPr lang="en-US" dirty="0">
                <a:solidFill>
                  <a:srgbClr val="4D4D4D"/>
                </a:solidFill>
              </a:rPr>
              <a:t>and lessons </a:t>
            </a:r>
            <a:r>
              <a:rPr lang="en-US" dirty="0" smtClean="0">
                <a:solidFill>
                  <a:srgbClr val="4D4D4D"/>
                </a:solidFill>
              </a:rPr>
              <a:t>learned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Looking for VSSAG pilot users to be given NSSP access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>
                <a:solidFill>
                  <a:srgbClr val="4D4D4D"/>
                </a:solidFill>
              </a:rPr>
              <a:t>1</a:t>
            </a:r>
            <a:r>
              <a:rPr lang="en-US" dirty="0" smtClean="0">
                <a:solidFill>
                  <a:srgbClr val="4D4D4D"/>
                </a:solidFill>
              </a:rPr>
              <a:t> health care facility user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1 non-healthcare facility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58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Request for VSSAG NSSP Pilot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Expectations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>
                <a:solidFill>
                  <a:srgbClr val="4D4D4D"/>
                </a:solidFill>
              </a:rPr>
              <a:t>Data access for 1 month (beginning mid-Oct)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>
                <a:solidFill>
                  <a:srgbClr val="4D4D4D"/>
                </a:solidFill>
              </a:rPr>
              <a:t>Receive NSSP ESSENCE training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Perform </a:t>
            </a:r>
            <a:r>
              <a:rPr lang="en-US" dirty="0">
                <a:solidFill>
                  <a:srgbClr val="4D4D4D"/>
                </a:solidFill>
              </a:rPr>
              <a:t>surveillance and communication w/in organization (multiple times a </a:t>
            </a:r>
            <a:r>
              <a:rPr lang="en-US" dirty="0" smtClean="0">
                <a:solidFill>
                  <a:srgbClr val="4D4D4D"/>
                </a:solidFill>
              </a:rPr>
              <a:t>week)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4D4D4D"/>
                </a:solidFill>
                <a:sym typeface="Wingdings" panose="05000000000000000000" pitchFamily="2" charset="2"/>
              </a:rPr>
              <a:t>	</a:t>
            </a:r>
            <a:r>
              <a:rPr lang="en-US" dirty="0">
                <a:solidFill>
                  <a:srgbClr val="4D4D4D"/>
                </a:solidFill>
                <a:sym typeface="Wingdings" panose="05000000000000000000" pitchFamily="2" charset="2"/>
              </a:rPr>
              <a:t>ILI surveillance</a:t>
            </a:r>
            <a:r>
              <a:rPr lang="en-US" dirty="0" smtClean="0">
                <a:solidFill>
                  <a:srgbClr val="4D4D4D"/>
                </a:solidFill>
                <a:sym typeface="Wingdings" panose="05000000000000000000" pitchFamily="2" charset="2"/>
              </a:rPr>
              <a:t>?</a:t>
            </a:r>
            <a:endParaRPr lang="en-US" dirty="0" smtClean="0">
              <a:solidFill>
                <a:srgbClr val="4D4D4D"/>
              </a:solidFill>
            </a:endParaRP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Summarize </a:t>
            </a:r>
            <a:r>
              <a:rPr lang="en-US" dirty="0">
                <a:solidFill>
                  <a:srgbClr val="4D4D4D"/>
                </a:solidFill>
              </a:rPr>
              <a:t>uses, challenges, and lessons learned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4D4D4D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olidFill>
                <a:srgbClr val="4D4D4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0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Introductions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Arden Norfleet</a:t>
            </a:r>
          </a:p>
          <a:p>
            <a:r>
              <a:rPr lang="en-US" sz="2000" dirty="0">
                <a:solidFill>
                  <a:schemeClr val="tx2"/>
                </a:solidFill>
              </a:rPr>
              <a:t>	Enhanced </a:t>
            </a:r>
            <a:r>
              <a:rPr lang="en-US" sz="2000" dirty="0" smtClean="0">
                <a:solidFill>
                  <a:schemeClr val="tx2"/>
                </a:solidFill>
              </a:rPr>
              <a:t>Surveillance Epidemiologist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/>
              <a:t>	</a:t>
            </a:r>
            <a:r>
              <a:rPr lang="en-US" sz="2000" dirty="0">
                <a:hlinkClick r:id="rId3"/>
              </a:rPr>
              <a:t>Arden.Norfleet@vdh.virginia.gov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tx2"/>
                </a:solidFill>
              </a:rPr>
              <a:t>804-864-7264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Erin Austin</a:t>
            </a:r>
          </a:p>
          <a:p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Enhanced Surveillance Coordinator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hlinkClick r:id="rId4"/>
              </a:rPr>
              <a:t>Erin.Austin@vdh.virginia.gov</a:t>
            </a:r>
            <a:r>
              <a:rPr lang="en-US" sz="2000" dirty="0" smtClean="0"/>
              <a:t>	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804-864-7548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Em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Stephens</a:t>
            </a:r>
          </a:p>
          <a:p>
            <a:r>
              <a:rPr lang="en-US" sz="2000" dirty="0">
                <a:solidFill>
                  <a:schemeClr val="tx2"/>
                </a:solidFill>
              </a:rPr>
              <a:t>	Influenza Surveillance Coordinator</a:t>
            </a:r>
          </a:p>
          <a:p>
            <a:r>
              <a:rPr lang="en-US" sz="2000" dirty="0"/>
              <a:t>	</a:t>
            </a:r>
            <a:r>
              <a:rPr lang="en-US" sz="2000" dirty="0">
                <a:hlinkClick r:id="rId5"/>
              </a:rPr>
              <a:t>Emily.Stephens@vdh.virginia.gov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tx2"/>
                </a:solidFill>
              </a:rPr>
              <a:t>804-864-7254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Next VSSAG Meeting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5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VSSAG meeting: early December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DoD and VSSAG data sharing pilots: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Successes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Challenges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Recommendations for future data sharing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Finalize NSSP user roles and data access rules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Questions?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Feel free to send questions to the VDH Enhanced Surveillance team at </a:t>
            </a:r>
            <a:r>
              <a:rPr lang="en-US" dirty="0" smtClean="0">
                <a:hlinkClick r:id="rId3"/>
              </a:rPr>
              <a:t>syndromic@vdh.virginia.gov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78194" y1="95208" x2="77353" y2="99361"/>
                        <a14:backgroundMark x1="78424" y1="94569" x2="85004" y2="94569"/>
                        <a14:backgroundMark x1="83168" y1="94569" x2="86993" y2="69329"/>
                        <a14:backgroundMark x1="86993" y1="68690" x2="99617" y2="77636"/>
                        <a14:backgroundMark x1="99005" y1="76997" x2="99770" y2="76997"/>
                      </a14:backgroundRemoval>
                    </a14:imgEffect>
                  </a14:imgLayer>
                </a14:imgProps>
              </a:ext>
            </a:extLst>
          </a:blip>
          <a:srcRect b="7201"/>
          <a:stretch/>
        </p:blipFill>
        <p:spPr>
          <a:xfrm>
            <a:off x="0" y="4637636"/>
            <a:ext cx="7772400" cy="1727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Background - Syndromic Surveillance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Syndromic surveillance data include visits to emergency departments (EDs) and urgent care centers (UCCs)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Purpose: Improve health of a community through early detection of a public health issue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VDH epidemiologists and communicable disease staff use </a:t>
            </a:r>
            <a:r>
              <a:rPr lang="en-US" sz="2200" dirty="0" smtClean="0">
                <a:solidFill>
                  <a:schemeClr val="tx2"/>
                </a:solidFill>
              </a:rPr>
              <a:t>these data </a:t>
            </a:r>
            <a:r>
              <a:rPr lang="en-US" sz="2200" dirty="0">
                <a:solidFill>
                  <a:schemeClr val="tx2"/>
                </a:solidFill>
              </a:rPr>
              <a:t>to: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>
                <a:solidFill>
                  <a:srgbClr val="4D4D4D"/>
                </a:solidFill>
              </a:rPr>
              <a:t>Conduct epidemiologic </a:t>
            </a:r>
            <a:r>
              <a:rPr lang="en-US" sz="2000" dirty="0" smtClean="0">
                <a:solidFill>
                  <a:srgbClr val="4D4D4D"/>
                </a:solidFill>
              </a:rPr>
              <a:t>analyses using ESSENCE tool</a:t>
            </a:r>
            <a:endParaRPr lang="en-US" sz="2000" dirty="0">
              <a:solidFill>
                <a:srgbClr val="4D4D4D"/>
              </a:solidFill>
            </a:endParaRP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>
                <a:solidFill>
                  <a:srgbClr val="4D4D4D"/>
                </a:solidFill>
              </a:rPr>
              <a:t>Monitor trends over time and geography, identify </a:t>
            </a:r>
            <a:r>
              <a:rPr lang="en-US" sz="2000" dirty="0" smtClean="0">
                <a:solidFill>
                  <a:srgbClr val="4D4D4D"/>
                </a:solidFill>
              </a:rPr>
              <a:t>clusters in symptoms or diagnoses, and detect unusual </a:t>
            </a:r>
            <a:r>
              <a:rPr lang="en-US" sz="2000" dirty="0">
                <a:solidFill>
                  <a:srgbClr val="4D4D4D"/>
                </a:solidFill>
              </a:rPr>
              <a:t>health events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How are Syndromic Surveillance Data </a:t>
            </a:r>
            <a:r>
              <a:rPr lang="en-US" dirty="0">
                <a:solidFill>
                  <a:schemeClr val="accent6"/>
                </a:solidFill>
              </a:rPr>
              <a:t>U</a:t>
            </a:r>
            <a:r>
              <a:rPr lang="en-US" dirty="0" smtClean="0">
                <a:solidFill>
                  <a:schemeClr val="accent6"/>
                </a:solidFill>
              </a:rPr>
              <a:t>sed?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Influenza-like illness (ILI) and other seasonal illnesses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Weather-related or natural disaster events (hurricane, heat wave, earthquake)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Mass-gathering events (UCI Cycling World Championships, Presidential Inauguration, Vice Presidential </a:t>
            </a:r>
            <a:r>
              <a:rPr lang="en-US" dirty="0" smtClean="0">
                <a:solidFill>
                  <a:schemeClr val="tx2"/>
                </a:solidFill>
              </a:rPr>
              <a:t>Debate, Unite the Right Rally)</a:t>
            </a:r>
            <a:endParaRPr lang="en-US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Conditions of public health concern (animal bites, drug overdose, injuries, meningitis, Lyme disease, vaccine preventable diseases)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Emerging health concerns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Zika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virus) and outbreaks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1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What Data are Collected?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Facility 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Visit Information:</a:t>
            </a:r>
          </a:p>
          <a:p>
            <a:pPr lvl="1">
              <a:buFont typeface="Trebuchet MS" panose="020B0603020202020204" pitchFamily="34" charset="0"/>
              <a:buChar char="‐"/>
            </a:pPr>
            <a:r>
              <a:rPr lang="en-US" sz="2000" dirty="0">
                <a:solidFill>
                  <a:srgbClr val="4D4D4D"/>
                </a:solidFill>
              </a:rPr>
              <a:t>C</a:t>
            </a:r>
            <a:r>
              <a:rPr lang="en-US" sz="2000" dirty="0" smtClean="0">
                <a:solidFill>
                  <a:srgbClr val="4D4D4D"/>
                </a:solidFill>
              </a:rPr>
              <a:t>hief Complaint</a:t>
            </a:r>
          </a:p>
          <a:p>
            <a:pPr lvl="1">
              <a:buFont typeface="Trebuchet MS" panose="020B0603020202020204" pitchFamily="34" charset="0"/>
              <a:buChar char="‐"/>
            </a:pPr>
            <a:r>
              <a:rPr lang="en-US" sz="2000" dirty="0">
                <a:solidFill>
                  <a:srgbClr val="4D4D4D"/>
                </a:solidFill>
              </a:rPr>
              <a:t>D</a:t>
            </a:r>
            <a:r>
              <a:rPr lang="en-US" sz="2000" dirty="0" smtClean="0">
                <a:solidFill>
                  <a:srgbClr val="4D4D4D"/>
                </a:solidFill>
              </a:rPr>
              <a:t>ischarge Diagnosis</a:t>
            </a:r>
          </a:p>
          <a:p>
            <a:pPr lvl="1">
              <a:buFont typeface="Trebuchet MS" panose="020B0603020202020204" pitchFamily="34" charset="0"/>
              <a:buChar char="‐"/>
            </a:pPr>
            <a:r>
              <a:rPr lang="en-US" sz="2000" dirty="0">
                <a:solidFill>
                  <a:srgbClr val="4D4D4D"/>
                </a:solidFill>
              </a:rPr>
              <a:t>D</a:t>
            </a:r>
            <a:r>
              <a:rPr lang="en-US" sz="2000" dirty="0" smtClean="0">
                <a:solidFill>
                  <a:srgbClr val="4D4D4D"/>
                </a:solidFill>
              </a:rPr>
              <a:t>ischarge Disposition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Patient Demographics: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 smtClean="0">
                <a:solidFill>
                  <a:srgbClr val="4D4D4D"/>
                </a:solidFill>
              </a:rPr>
              <a:t>Date of Birth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 smtClean="0">
                <a:solidFill>
                  <a:srgbClr val="4D4D4D"/>
                </a:solidFill>
              </a:rPr>
              <a:t>Sex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 smtClean="0">
                <a:solidFill>
                  <a:srgbClr val="4D4D4D"/>
                </a:solidFill>
              </a:rPr>
              <a:t>Race and Ethnicity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>
                <a:solidFill>
                  <a:srgbClr val="4D4D4D"/>
                </a:solidFill>
              </a:rPr>
              <a:t>H</a:t>
            </a:r>
            <a:r>
              <a:rPr lang="en-US" sz="2000" dirty="0" smtClean="0">
                <a:solidFill>
                  <a:srgbClr val="4D4D4D"/>
                </a:solidFill>
              </a:rPr>
              <a:t>ome Zip Code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sz="2000" dirty="0">
                <a:solidFill>
                  <a:srgbClr val="4D4D4D"/>
                </a:solidFill>
              </a:rPr>
              <a:t>F</a:t>
            </a:r>
            <a:r>
              <a:rPr lang="en-US" sz="2000" dirty="0" smtClean="0">
                <a:solidFill>
                  <a:srgbClr val="4D4D4D"/>
                </a:solidFill>
              </a:rPr>
              <a:t>acility-specific </a:t>
            </a:r>
            <a:r>
              <a:rPr lang="en-US" sz="2000" dirty="0">
                <a:solidFill>
                  <a:srgbClr val="4D4D4D"/>
                </a:solidFill>
              </a:rPr>
              <a:t>patient identifier (often MRN</a:t>
            </a:r>
            <a:r>
              <a:rPr lang="en-US" sz="2000" dirty="0" smtClean="0">
                <a:solidFill>
                  <a:srgbClr val="4D4D4D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Does NOT include direct patient identifiers such as patient name, SSN, or street level address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Strengths and Limitations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Strengths: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>
                <a:solidFill>
                  <a:srgbClr val="4D4D4D"/>
                </a:solidFill>
              </a:rPr>
              <a:t>Data available in near real-time (within 24 hours</a:t>
            </a:r>
            <a:r>
              <a:rPr lang="en-US" dirty="0" smtClean="0">
                <a:solidFill>
                  <a:srgbClr val="4D4D4D"/>
                </a:solidFill>
              </a:rPr>
              <a:t>)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Situational </a:t>
            </a:r>
            <a:r>
              <a:rPr lang="en-US" dirty="0">
                <a:solidFill>
                  <a:srgbClr val="4D4D4D"/>
                </a:solidFill>
              </a:rPr>
              <a:t>awareness of population health status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>
                <a:solidFill>
                  <a:srgbClr val="4D4D4D"/>
                </a:solidFill>
              </a:rPr>
              <a:t>Surveillance for a variety of public health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Limitations</a:t>
            </a:r>
            <a:r>
              <a:rPr lang="en-US" b="1" dirty="0">
                <a:solidFill>
                  <a:schemeClr val="tx2"/>
                </a:solidFill>
              </a:rPr>
              <a:t>: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Difficulty </a:t>
            </a:r>
            <a:r>
              <a:rPr lang="en-US" dirty="0">
                <a:solidFill>
                  <a:srgbClr val="4D4D4D"/>
                </a:solidFill>
              </a:rPr>
              <a:t>detecting small scale events – “strength in numbers”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Lack </a:t>
            </a:r>
            <a:r>
              <a:rPr lang="en-US" dirty="0">
                <a:solidFill>
                  <a:srgbClr val="4D4D4D"/>
                </a:solidFill>
              </a:rPr>
              <a:t>of specificity in early health </a:t>
            </a:r>
            <a:r>
              <a:rPr lang="en-US" dirty="0" smtClean="0">
                <a:solidFill>
                  <a:srgbClr val="4D4D4D"/>
                </a:solidFill>
              </a:rPr>
              <a:t>data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>
                <a:solidFill>
                  <a:srgbClr val="4D4D4D"/>
                </a:solidFill>
              </a:rPr>
              <a:t>No regulations requiring reporting in </a:t>
            </a:r>
            <a:r>
              <a:rPr lang="en-US" dirty="0" smtClean="0">
                <a:solidFill>
                  <a:srgbClr val="4D4D4D"/>
                </a:solidFill>
              </a:rPr>
              <a:t>VA, but federal incentive programs exist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4D4D4D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4D4D4D"/>
                </a:solidFill>
              </a:rPr>
              <a:t>Proposal submitted w/in VDH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Syndromic Surveillance and the CDC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CDC created the National Syndromic Surveillance Program (NSSP) to improve nationwide situational awareness using syndromic surveillance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Provide a cloud-based </a:t>
            </a:r>
            <a:r>
              <a:rPr lang="en-US" dirty="0" err="1" smtClean="0">
                <a:solidFill>
                  <a:srgbClr val="4D4D4D"/>
                </a:solidFill>
              </a:rPr>
              <a:t>BioSense</a:t>
            </a:r>
            <a:r>
              <a:rPr lang="en-US" dirty="0" smtClean="0">
                <a:solidFill>
                  <a:srgbClr val="4D4D4D"/>
                </a:solidFill>
              </a:rPr>
              <a:t> Platform, contains </a:t>
            </a:r>
            <a:r>
              <a:rPr lang="en-US" dirty="0">
                <a:solidFill>
                  <a:srgbClr val="4D4D4D"/>
                </a:solidFill>
              </a:rPr>
              <a:t>nationwide syndromic surveillance data and several analysis tools including </a:t>
            </a:r>
            <a:r>
              <a:rPr lang="en-US" dirty="0" smtClean="0">
                <a:solidFill>
                  <a:srgbClr val="4D4D4D"/>
                </a:solidFill>
              </a:rPr>
              <a:t>ESSENCE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VDH participates in sending these data to </a:t>
            </a:r>
            <a:r>
              <a:rPr lang="en-US" dirty="0" smtClean="0">
                <a:solidFill>
                  <a:schemeClr val="tx2"/>
                </a:solidFill>
              </a:rPr>
              <a:t>NSSP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NSSP </a:t>
            </a:r>
            <a:r>
              <a:rPr lang="en-US" dirty="0" err="1" smtClean="0">
                <a:solidFill>
                  <a:schemeClr val="tx2"/>
                </a:solidFill>
              </a:rPr>
              <a:t>BioSense</a:t>
            </a:r>
            <a:r>
              <a:rPr lang="en-US" dirty="0" smtClean="0">
                <a:solidFill>
                  <a:schemeClr val="tx2"/>
                </a:solidFill>
              </a:rPr>
              <a:t> Platform exists outside the VDH firewall –&gt; opportunity for data sharing with non-VDH partners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Background - VSSAG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Virginia Syndromic Surveillance Advisory Group (VSSAG)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Formed in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Membership includes: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public health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>
                <a:solidFill>
                  <a:srgbClr val="4D4D4D"/>
                </a:solidFill>
              </a:rPr>
              <a:t>s</a:t>
            </a:r>
            <a:r>
              <a:rPr lang="en-US" dirty="0" smtClean="0">
                <a:solidFill>
                  <a:srgbClr val="4D4D4D"/>
                </a:solidFill>
              </a:rPr>
              <a:t>tate and federal partners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healthcare associations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>
                <a:solidFill>
                  <a:srgbClr val="4D4D4D"/>
                </a:solidFill>
              </a:rPr>
              <a:t>a</a:t>
            </a:r>
            <a:r>
              <a:rPr lang="en-US" dirty="0" smtClean="0">
                <a:solidFill>
                  <a:srgbClr val="4D4D4D"/>
                </a:solidFill>
              </a:rPr>
              <a:t>cademic stakeholders</a:t>
            </a:r>
          </a:p>
          <a:p>
            <a:pPr lvl="1">
              <a:buFont typeface="Trebuchet MS" panose="020B0603020202020204" pitchFamily="34" charset="0"/>
              <a:buChar char="–"/>
            </a:pPr>
            <a:r>
              <a:rPr lang="en-US" dirty="0" smtClean="0">
                <a:solidFill>
                  <a:srgbClr val="4D4D4D"/>
                </a:solidFill>
              </a:rPr>
              <a:t>healthcare 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Website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>
                <a:hlinkClick r:id="rId3"/>
              </a:rPr>
              <a:t>http://www.vdh.virginia.gov/surveillance-and-investigation/syndromic-surveillance/vssag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8E8D-58F3-42C2-B8BB-73611CAE80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078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11044</TotalTime>
  <Words>1771</Words>
  <Application>Microsoft Office PowerPoint</Application>
  <PresentationFormat>On-screen Show (4:3)</PresentationFormat>
  <Paragraphs>287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</vt:lpstr>
      <vt:lpstr>Default Design</vt:lpstr>
      <vt:lpstr>Virginia Syndromic surveillance Advisory Group </vt:lpstr>
      <vt:lpstr>Agenda</vt:lpstr>
      <vt:lpstr>Introductions</vt:lpstr>
      <vt:lpstr>Background - Syndromic Surveillance</vt:lpstr>
      <vt:lpstr>How are Syndromic Surveillance Data Used?</vt:lpstr>
      <vt:lpstr>What Data are Collected?</vt:lpstr>
      <vt:lpstr>Strengths and Limitations</vt:lpstr>
      <vt:lpstr>Syndromic Surveillance and the CDC</vt:lpstr>
      <vt:lpstr>Background - VSSAG</vt:lpstr>
      <vt:lpstr>Why was VSSAG formed?</vt:lpstr>
      <vt:lpstr>VSSAG Objectives</vt:lpstr>
      <vt:lpstr>Syndromic surveillance Project Updates </vt:lpstr>
      <vt:lpstr>Project #1 - Data Quality Reports</vt:lpstr>
      <vt:lpstr>Project #1 - Data Quality Reports</vt:lpstr>
      <vt:lpstr>Project #2 – Hurricane Florence Prep</vt:lpstr>
      <vt:lpstr>Project #2 – Hurricane Florence Prep</vt:lpstr>
      <vt:lpstr>Project #3 – Influenza Surveillance</vt:lpstr>
      <vt:lpstr>Project #3 – Influenza Surveillance</vt:lpstr>
      <vt:lpstr>Project #3 – Influenza Surveillance</vt:lpstr>
      <vt:lpstr>Project #4 – Opioid Overdose</vt:lpstr>
      <vt:lpstr>Project #4 – Opioid Overdose</vt:lpstr>
      <vt:lpstr>Project #4 – Opioid Overdose</vt:lpstr>
      <vt:lpstr>Project #5 – DoD Data Sharing Pilot</vt:lpstr>
      <vt:lpstr>Project #5 – DoD Data Sharing Pilot</vt:lpstr>
      <vt:lpstr>Project #5 – DoD Data Sharing Pilot</vt:lpstr>
      <vt:lpstr>Project #6 – Rural Health Network</vt:lpstr>
      <vt:lpstr>Volunteer time! </vt:lpstr>
      <vt:lpstr>Request for VSSAG NSSP Pilot Users</vt:lpstr>
      <vt:lpstr>Request for VSSAG NSSP Pilot Users</vt:lpstr>
      <vt:lpstr>Next VSSAG Meeting</vt:lpstr>
      <vt:lpstr>Questions?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Essence in-person training</dc:title>
  <dc:creator>xfc32452</dc:creator>
  <cp:lastModifiedBy>Norfleet, Arden (VDH)</cp:lastModifiedBy>
  <cp:revision>189</cp:revision>
  <cp:lastPrinted>2018-09-11T16:35:34Z</cp:lastPrinted>
  <dcterms:created xsi:type="dcterms:W3CDTF">2017-06-07T14:01:17Z</dcterms:created>
  <dcterms:modified xsi:type="dcterms:W3CDTF">2018-09-12T13:07:32Z</dcterms:modified>
</cp:coreProperties>
</file>