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8" r:id="rId4"/>
    <p:sldId id="260" r:id="rId5"/>
    <p:sldId id="280" r:id="rId6"/>
    <p:sldId id="278" r:id="rId7"/>
    <p:sldId id="279" r:id="rId8"/>
    <p:sldId id="262" r:id="rId9"/>
    <p:sldId id="264" r:id="rId10"/>
    <p:sldId id="267" r:id="rId11"/>
    <p:sldId id="268" r:id="rId12"/>
    <p:sldId id="263" r:id="rId13"/>
    <p:sldId id="265" r:id="rId14"/>
    <p:sldId id="261" r:id="rId15"/>
    <p:sldId id="269" r:id="rId16"/>
    <p:sldId id="273" r:id="rId17"/>
    <p:sldId id="274" r:id="rId18"/>
    <p:sldId id="277" r:id="rId19"/>
    <p:sldId id="270" r:id="rId20"/>
    <p:sldId id="271" r:id="rId21"/>
    <p:sldId id="272" r:id="rId22"/>
    <p:sldId id="276" r:id="rId23"/>
    <p:sldId id="283" r:id="rId24"/>
    <p:sldId id="28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3837" autoAdjust="0"/>
  </p:normalViewPr>
  <p:slideViewPr>
    <p:cSldViewPr snapToGrid="0">
      <p:cViewPr varScale="1">
        <p:scale>
          <a:sx n="106" d="100"/>
          <a:sy n="106" d="100"/>
        </p:scale>
        <p:origin x="18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50C7C-CFB6-404E-B0EC-8B90C05FFDF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0DB7-EC15-4BED-A65D-15FB6592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0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vdh.virginia.gov/redcap/surveys/?s=89KMLNPCM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nce.syndromicsurveillance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r>
              <a:rPr lang="en-US" baseline="0" dirty="0" smtClean="0"/>
              <a:t> considerations</a:t>
            </a:r>
          </a:p>
          <a:p>
            <a:r>
              <a:rPr lang="en-US" baseline="0" dirty="0" smtClean="0"/>
              <a:t>Training needs</a:t>
            </a:r>
          </a:p>
          <a:p>
            <a:r>
              <a:rPr lang="en-US" baseline="0" dirty="0" smtClean="0"/>
              <a:t>Other information you need to make decisions</a:t>
            </a:r>
          </a:p>
          <a:p>
            <a:r>
              <a:rPr lang="en-US" baseline="0" dirty="0" smtClean="0"/>
              <a:t>Data details?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Be </a:t>
            </a:r>
            <a:r>
              <a:rPr lang="en-US" sz="1200" dirty="0" smtClean="0"/>
              <a:t>cognizant of logging</a:t>
            </a:r>
            <a:r>
              <a:rPr lang="en-US" sz="1200" baseline="0" dirty="0" smtClean="0"/>
              <a:t> out or locking your screen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Main menu in tabs at top of screen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Use Google Chrome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Because the pilot is very limited in scope, I am only going to walk you through a few key functions using</a:t>
            </a:r>
            <a:r>
              <a:rPr lang="en-US" sz="1200" baseline="0" dirty="0" smtClean="0"/>
              <a:t> ESSENCE and the </a:t>
            </a:r>
            <a:r>
              <a:rPr lang="en-US" sz="1200" baseline="0" dirty="0" err="1" smtClean="0"/>
              <a:t>MyESSENCE</a:t>
            </a:r>
            <a:r>
              <a:rPr lang="en-US" sz="1200" baseline="0" dirty="0" smtClean="0"/>
              <a:t> dashboards.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If you are interested in exploring ESSENCE further I would be happy to do one-on-one training or direct you to NSSP ESSENCE training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1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default the time series show the last 90 days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data count will always be lower because all the data has not yet been received (some send every two hours but others only twice a day or daily)</a:t>
            </a:r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alert = significance level of 1% (p-value &lt;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0.01)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alerts = significance level of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 (p-value &lt; 0.05)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Refresh</a:t>
            </a:r>
            <a:r>
              <a:rPr lang="en-US" baseline="0" dirty="0" smtClean="0"/>
              <a:t> tab button if not loading correctly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Open links you need to explore in a new tab or window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“Configuration Options” allows you to modify the query parameters without starting from scratch.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modify a query or time series graph: select “Configuration Options”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Across the top</a:t>
            </a:r>
            <a:r>
              <a:rPr lang="en-US" baseline="0" dirty="0" smtClean="0"/>
              <a:t> of the Query Wizard you can modify the time resolution (i.e. daily, weekly, monthly) and date range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 from “Available Query Fields” to modify any other query parameters: add age restrictions, disposition categories, select certain hospitals</a:t>
            </a:r>
            <a:r>
              <a:rPr lang="en-US" baseline="0" dirty="0" smtClean="0"/>
              <a:t> or </a:t>
            </a:r>
            <a:r>
              <a:rPr lang="en-US" dirty="0" smtClean="0"/>
              <a:t>patient location,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</a:t>
            </a:r>
            <a:r>
              <a:rPr lang="en-US" baseline="0" dirty="0" smtClean="0"/>
              <a:t> c</a:t>
            </a:r>
            <a:r>
              <a:rPr lang="en-US" dirty="0" smtClean="0"/>
              <a:t>an also change the display of query results (time series or data details)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access to data details…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8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ESSENCE</a:t>
            </a:r>
            <a:r>
              <a:rPr lang="en-US" baseline="0" dirty="0" smtClean="0"/>
              <a:t> provides pre-built</a:t>
            </a:r>
            <a:r>
              <a:rPr lang="en-US" dirty="0" smtClean="0"/>
              <a:t> syndromes,</a:t>
            </a:r>
            <a:r>
              <a:rPr lang="en-US" baseline="0" dirty="0" smtClean="0"/>
              <a:t> sub-syndromes, and CC+DD categories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Free-text queries for “</a:t>
            </a:r>
            <a:r>
              <a:rPr lang="en-US" sz="1200" dirty="0" err="1" smtClean="0"/>
              <a:t>ChiefComplaints</a:t>
            </a:r>
            <a:r>
              <a:rPr lang="en-US" sz="1200" dirty="0" smtClean="0"/>
              <a:t>” or “CC and DD” are what allow the ESSENCE system to be so flexible and robust,</a:t>
            </a:r>
            <a:r>
              <a:rPr lang="en-US" sz="1200" baseline="0" dirty="0" smtClean="0"/>
              <a:t> but it does involve a more advanced skill set as it </a:t>
            </a:r>
            <a:r>
              <a:rPr lang="en-US" sz="1200" dirty="0" smtClean="0"/>
              <a:t>require a specific formatting</a:t>
            </a:r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is information on how to format free text queries in the NSSP Resources portion of the AMC</a:t>
            </a:r>
          </a:p>
          <a:p>
            <a:r>
              <a:rPr lang="en-US" baseline="0" dirty="0" smtClean="0"/>
              <a:t>We recommend first emailing syndromic@vdh.virginia.gov to see if free-text queries for your questions already exist or for guidance writing your own free-text query.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7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6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 15 minutes per week minimum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we find there is need for a touch base call </a:t>
            </a:r>
            <a:r>
              <a:rPr lang="en-US" dirty="0" smtClean="0"/>
              <a:t> mid-way through the pilot then we can schedule</a:t>
            </a:r>
            <a:r>
              <a:rPr lang="en-US" baseline="0" dirty="0" smtClean="0"/>
              <a:t>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https://redcap.vdh.virginia.gov/redcap/surveys/?s=89KMLNPCM7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will send out a</a:t>
            </a:r>
            <a:r>
              <a:rPr lang="en-US" baseline="0" dirty="0" smtClean="0"/>
              <a:t> reminder email each Tuesday with the link to the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times, less than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Gauging how often you are using ESSENCE, how long in the system, if you are taking any actions based on what you see, and any challenges you are experiencing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5 access</a:t>
            </a:r>
            <a:r>
              <a:rPr lang="en-US" baseline="0" dirty="0" smtClean="0"/>
              <a:t> roles defined by the NSSP </a:t>
            </a:r>
            <a:r>
              <a:rPr lang="en-US" baseline="0" dirty="0" err="1" smtClean="0"/>
              <a:t>BioSense</a:t>
            </a:r>
            <a:r>
              <a:rPr lang="en-US" baseline="0" dirty="0" smtClean="0"/>
              <a:t> Platform Virginia User Policy for authorized Virginia users. </a:t>
            </a:r>
          </a:p>
          <a:p>
            <a:r>
              <a:rPr lang="en-US" dirty="0" smtClean="0"/>
              <a:t>User access roles are determined by the users’ job duties and organization. </a:t>
            </a:r>
          </a:p>
          <a:p>
            <a:r>
              <a:rPr lang="en-US" dirty="0" smtClean="0"/>
              <a:t>Defines</a:t>
            </a:r>
            <a:r>
              <a:rPr lang="en-US" baseline="0" dirty="0" smtClean="0"/>
              <a:t> the level of data access (aggregate or data details) each user may receive.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pilot volunteers: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 statewide aggregate access only – </a:t>
            </a:r>
            <a:r>
              <a:rPr lang="en-US" baseline="0" dirty="0" smtClean="0"/>
              <a:t>daily visit counts aggregated at the statewide level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4 with jurisdictional data details access - </a:t>
            </a:r>
            <a:r>
              <a:rPr lang="en-US" baseline="0" dirty="0" smtClean="0"/>
              <a:t>daily visit counts aggregated at the statewide level + visit details for your jurisdiction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0DB7-EC15-4BED-A65D-15FB65925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log in through the Access and Management Center (AMC) when setting up your account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Emails from the system are often flagged as spam, so be sure to check your spam or trash folder if you are trying to reset your password.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NSSP AMC allows you to reset your password or retrieve your user name if you have trouble logging in.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You will be required to agree to the </a:t>
            </a:r>
            <a:r>
              <a:rPr lang="en-US" baseline="0" dirty="0" err="1" smtClean="0"/>
              <a:t>BioSense</a:t>
            </a:r>
            <a:r>
              <a:rPr lang="en-US" baseline="0" dirty="0" smtClean="0"/>
              <a:t> Platform Code of Conduct upon first creating your account or after resetting your password.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</a:t>
            </a:r>
            <a:r>
              <a:rPr lang="en-US" baseline="0" dirty="0" smtClean="0"/>
              <a:t> the AMC, click the ESSENCE hyperlink under “NSSP Applications” to log into ESSENCE.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You may want to bookmark the direct link to the ESSENCE login page: </a:t>
            </a:r>
            <a:r>
              <a:rPr lang="en-US" sz="1200" dirty="0" smtClean="0">
                <a:hlinkClick r:id="rId3"/>
              </a:rPr>
              <a:t>https://essence.syndromicsurveillance.org/</a:t>
            </a:r>
            <a:endParaRPr lang="en-US" sz="1200" dirty="0" smtClean="0"/>
          </a:p>
          <a:p>
            <a:r>
              <a:rPr lang="en-US" dirty="0" smtClean="0"/>
              <a:t>Click on “ESSENCE – NSSP (1.21)” in the middle of the screen</a:t>
            </a:r>
          </a:p>
          <a:p>
            <a:r>
              <a:rPr lang="en-US" dirty="0" smtClean="0"/>
              <a:t>Log in by using your NSSP-provided user ID and password (figure 1). These are the same credentials used for the Access &amp; Management Center.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CC24-4A97-43DE-ADB1-A5B99C3A54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9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8194" y1="95208" x2="77353" y2="99361"/>
                        <a14:backgroundMark x1="78424" y1="94569" x2="85004" y2="94569"/>
                        <a14:backgroundMark x1="83168" y1="94569" x2="86993" y2="69329"/>
                        <a14:backgroundMark x1="86993" y1="68690" x2="99617" y2="77636"/>
                        <a14:backgroundMark x1="99005" y1="76997" x2="99770" y2="76997"/>
                      </a14:backgroundRemoval>
                    </a14:imgEffect>
                  </a14:imgLayer>
                </a14:imgProps>
              </a:ext>
            </a:extLst>
          </a:blip>
          <a:srcRect b="7201"/>
          <a:stretch/>
        </p:blipFill>
        <p:spPr>
          <a:xfrm>
            <a:off x="0" y="326401"/>
            <a:ext cx="9144000" cy="1852443"/>
          </a:xfrm>
          <a:prstGeom prst="rect">
            <a:avLst/>
          </a:prstGeom>
        </p:spPr>
      </p:pic>
      <p:pic>
        <p:nvPicPr>
          <p:cNvPr id="1026" name="Picture 2" descr="http://vdhweb.vdh.virginia.gov/wp-content/uploads/2018/03/VDH-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70" y="5372100"/>
            <a:ext cx="1992975" cy="7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indent="-274320"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31520" indent="-274320"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005840">
              <a:lnSpc>
                <a:spcPct val="10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00" y="6307279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none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8194" y1="95208" x2="77353" y2="99361"/>
                        <a14:backgroundMark x1="78424" y1="94569" x2="85004" y2="94569"/>
                        <a14:backgroundMark x1="83168" y1="94569" x2="86993" y2="69329"/>
                        <a14:backgroundMark x1="86993" y1="68690" x2="99617" y2="77636"/>
                        <a14:backgroundMark x1="99005" y1="76997" x2="99770" y2="76997"/>
                      </a14:backgroundRemoval>
                    </a14:imgEffect>
                  </a14:imgLayer>
                </a14:imgProps>
              </a:ext>
            </a:extLst>
          </a:blip>
          <a:srcRect b="7201"/>
          <a:stretch/>
        </p:blipFill>
        <p:spPr>
          <a:xfrm>
            <a:off x="17400" y="312730"/>
            <a:ext cx="9104555" cy="17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78194" y1="95208" x2="77353" y2="99361"/>
                        <a14:backgroundMark x1="78424" y1="94569" x2="85004" y2="94569"/>
                        <a14:backgroundMark x1="83168" y1="94569" x2="86993" y2="69329"/>
                        <a14:backgroundMark x1="86993" y1="68690" x2="99617" y2="77636"/>
                        <a14:backgroundMark x1="99005" y1="76997" x2="99770" y2="76997"/>
                      </a14:backgroundRemoval>
                    </a14:imgEffect>
                  </a14:imgLayer>
                </a14:imgProps>
              </a:ext>
            </a:extLst>
          </a:blip>
          <a:srcRect b="7201"/>
          <a:stretch/>
        </p:blipFill>
        <p:spPr>
          <a:xfrm>
            <a:off x="-11431" y="5150462"/>
            <a:ext cx="9144000" cy="18524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86403" cy="1093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439985"/>
            <a:ext cx="7543801" cy="44291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227F59-0692-4C49-AAC6-C6FFB807EA9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BB3E4A-4CAA-4BC6-827E-59A8E6C8F5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38051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vdhweb.vdh.virginia.gov/wp-content/uploads/2018/03/VDH-blu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4" y="6419345"/>
            <a:ext cx="1144973" cy="4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200" b="1" kern="1200" cap="small" spc="-50" baseline="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600" kern="1200" spc="2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Trebuchet MS" panose="020B0603020202020204" pitchFamily="34" charset="0"/>
        <a:buChar char="‐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nce.syndromicsurveillanc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dh.virginia.gov/epidemiology/influenza-flu-in-virginia/influenza-surveillanc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virginia.gov/content/uploads/sites/13/2017/12/BioSense-Platform-Virginia-User-Confidentiality-Policy_12-8-1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h.virginia.gov/content/uploads/sites/13/2017/12/BioSense-Platform-Virginia-User-Confidentiality-Policy_12-8-17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c.syndromicsurveillance.org/NSSP_AdminTool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725" y="1229215"/>
            <a:ext cx="8634549" cy="347341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Virginia Syndromic Surveillance Advisory Group (VSSAG)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Pilot Kick-Off Call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16136"/>
            <a:ext cx="6858000" cy="591797"/>
          </a:xfrm>
        </p:spPr>
        <p:txBody>
          <a:bodyPr>
            <a:noAutofit/>
          </a:bodyPr>
          <a:lstStyle/>
          <a:p>
            <a:pPr algn="ctr"/>
            <a:r>
              <a:rPr lang="en-US" sz="1600" b="1" spc="100" dirty="0" smtClean="0"/>
              <a:t>January 9, 2019</a:t>
            </a:r>
            <a:endParaRPr lang="en-US" sz="1600" b="1" spc="100" dirty="0"/>
          </a:p>
        </p:txBody>
      </p:sp>
    </p:spTree>
    <p:extLst>
      <p:ext uri="{BB962C8B-B14F-4D97-AF65-F5344CB8AC3E}">
        <p14:creationId xmlns:p14="http://schemas.microsoft.com/office/powerpoint/2010/main" val="11537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Access &amp; Management Center (AMC):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ESSENCE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64" y="2097821"/>
            <a:ext cx="6751674" cy="41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Access &amp; Management Center (AMC):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ESSENCE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7" y="2083982"/>
            <a:ext cx="8762124" cy="401911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615609" y="4880344"/>
            <a:ext cx="839972" cy="2551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Login Page: </a:t>
            </a:r>
            <a:r>
              <a:rPr lang="en-US" sz="2200" dirty="0">
                <a:hlinkClick r:id="rId3"/>
              </a:rPr>
              <a:t>https://essence.syndromicsurveillance.org</a:t>
            </a:r>
            <a:r>
              <a:rPr lang="en-US" sz="2200" dirty="0" smtClean="0">
                <a:hlinkClick r:id="rId3"/>
              </a:rPr>
              <a:t>/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ESSENCE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79" y="1988287"/>
            <a:ext cx="6196907" cy="4154561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4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3465"/>
          </a:xfrm>
        </p:spPr>
        <p:txBody>
          <a:bodyPr/>
          <a:lstStyle/>
          <a:p>
            <a:r>
              <a:rPr lang="en-US" dirty="0" smtClean="0"/>
              <a:t>ESSENCE Home Page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5615703"/>
            <a:ext cx="659661" cy="664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3867" y="5763464"/>
            <a:ext cx="5854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Only use Google Chrome when using ESSENCE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6" y="1587370"/>
            <a:ext cx="8251873" cy="392879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655024" y="2402958"/>
            <a:ext cx="630976" cy="2870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myESSENCE</a:t>
            </a:r>
            <a:r>
              <a:rPr lang="en-US" dirty="0" smtClean="0"/>
              <a:t> – ILI Dashboard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653" y="1568880"/>
            <a:ext cx="2796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SERIES GRAPHS: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Respiratory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Influenza-like Illness (ILI)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Weekly 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ILI stratified by 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– 4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– 18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– 24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– 49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– 65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65+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8" b="7846"/>
          <a:stretch/>
        </p:blipFill>
        <p:spPr>
          <a:xfrm>
            <a:off x="3115333" y="1585961"/>
            <a:ext cx="5816009" cy="438953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38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86403" cy="1045239"/>
          </a:xfrm>
        </p:spPr>
        <p:txBody>
          <a:bodyPr/>
          <a:lstStyle/>
          <a:p>
            <a:r>
              <a:rPr lang="en-US" dirty="0" err="1" smtClean="0"/>
              <a:t>myESSENCE</a:t>
            </a:r>
            <a:r>
              <a:rPr lang="en-US" dirty="0" smtClean="0"/>
              <a:t> - Helpful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1439985"/>
            <a:ext cx="7846828" cy="44291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By default, </a:t>
            </a:r>
            <a:r>
              <a:rPr lang="en-US" sz="2000" dirty="0" smtClean="0"/>
              <a:t>graphs display </a:t>
            </a:r>
            <a:r>
              <a:rPr lang="en-US" sz="2000" dirty="0"/>
              <a:t>daily visit counts over the previous 90 </a:t>
            </a:r>
            <a:r>
              <a:rPr lang="en-US" sz="2000" dirty="0" smtClean="0"/>
              <a:t>days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Today’s data count will </a:t>
            </a:r>
            <a:r>
              <a:rPr lang="en-US" sz="2000" dirty="0" smtClean="0"/>
              <a:t>be artificially low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Red or yellow data points indicate a significant increase in visits (yellow= p-value&lt;0.05; red= p-value&lt;0.01).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Hovering over a data point displays: 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date of visit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number of visits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expected number of visits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p-value of </a:t>
            </a:r>
            <a:r>
              <a:rPr lang="en-US" sz="1500" dirty="0" smtClean="0"/>
              <a:t>alert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statistical algorithm used to determine the p-value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U</a:t>
            </a:r>
            <a:r>
              <a:rPr lang="en-US" sz="2000" dirty="0" smtClean="0"/>
              <a:t>se the “refresh tab” button or reload the page if not loading correctly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MyESSENCE</a:t>
            </a:r>
            <a:r>
              <a:rPr lang="en-US" sz="2000" dirty="0"/>
              <a:t> is considered one page; refreshing or navigating back will take you to the first tab</a:t>
            </a:r>
          </a:p>
          <a:p>
            <a:pPr marL="982980" lvl="1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/>
              <a:t>Open links you need to explore in a new tab or window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5" y="286604"/>
            <a:ext cx="8199745" cy="975665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nalyze a </a:t>
            </a:r>
            <a:r>
              <a:rPr lang="en-US" dirty="0" err="1"/>
              <a:t>m</a:t>
            </a:r>
            <a:r>
              <a:rPr lang="en-US" dirty="0" err="1" smtClean="0"/>
              <a:t>yESSENCE</a:t>
            </a:r>
            <a:r>
              <a:rPr lang="en-US" dirty="0" smtClean="0"/>
              <a:t> Time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7" y="2210292"/>
            <a:ext cx="7653626" cy="4647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545" y="1501142"/>
            <a:ext cx="85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further analyze a </a:t>
            </a:r>
            <a:r>
              <a:rPr lang="en-US" dirty="0" err="1"/>
              <a:t>m</a:t>
            </a:r>
            <a:r>
              <a:rPr lang="en-US" dirty="0" err="1" smtClean="0"/>
              <a:t>yESSENCE</a:t>
            </a:r>
            <a:r>
              <a:rPr lang="en-US" dirty="0" smtClean="0"/>
              <a:t> time series graph: </a:t>
            </a:r>
            <a:r>
              <a:rPr lang="en-US" dirty="0"/>
              <a:t>right click on the </a:t>
            </a:r>
            <a:r>
              <a:rPr lang="en-US" dirty="0" smtClean="0"/>
              <a:t>hyperlinked name of the graph of interest </a:t>
            </a:r>
            <a:r>
              <a:rPr lang="en-US" dirty="0"/>
              <a:t>and select “open link in new tab”</a:t>
            </a:r>
          </a:p>
        </p:txBody>
      </p:sp>
    </p:spTree>
    <p:extLst>
      <p:ext uri="{BB962C8B-B14F-4D97-AF65-F5344CB8AC3E}">
        <p14:creationId xmlns:p14="http://schemas.microsoft.com/office/powerpoint/2010/main" val="36215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5" y="286604"/>
            <a:ext cx="8199745" cy="975665"/>
          </a:xfrm>
        </p:spPr>
        <p:txBody>
          <a:bodyPr>
            <a:normAutofit/>
          </a:bodyPr>
          <a:lstStyle/>
          <a:p>
            <a:r>
              <a:rPr lang="en-US" dirty="0" smtClean="0"/>
              <a:t>Stratify a Time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545" y="1501142"/>
            <a:ext cx="85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“Data Series Options”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Stratify by race, age group, sex, etc. within the same graph or as separate graphs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9364" y="2147472"/>
            <a:ext cx="8536622" cy="4748295"/>
            <a:chOff x="339364" y="2147472"/>
            <a:chExt cx="8536622" cy="47482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364" y="2147472"/>
              <a:ext cx="8536622" cy="474829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70896" y="2252339"/>
              <a:ext cx="725213" cy="2680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109088" y="3835974"/>
            <a:ext cx="725213" cy="268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5" y="286604"/>
            <a:ext cx="8199745" cy="975665"/>
          </a:xfrm>
        </p:spPr>
        <p:txBody>
          <a:bodyPr>
            <a:normAutofit/>
          </a:bodyPr>
          <a:lstStyle/>
          <a:p>
            <a:r>
              <a:rPr lang="en-US" dirty="0" smtClean="0"/>
              <a:t>Modify a Query/Time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545" y="1501142"/>
            <a:ext cx="8576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elect “Configuration Options” 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Modify: time resolution, date range, age, sex,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Can also change the display of query results (time series or data details)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801" y="2414497"/>
            <a:ext cx="9065779" cy="4400528"/>
            <a:chOff x="28801" y="2414497"/>
            <a:chExt cx="9065779" cy="4400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30724"/>
            <a:stretch/>
          </p:blipFill>
          <p:spPr>
            <a:xfrm>
              <a:off x="28801" y="2414497"/>
              <a:ext cx="7415253" cy="439607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801" y="2904027"/>
              <a:ext cx="863828" cy="20928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22547" y="6258909"/>
              <a:ext cx="403802" cy="26468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76058" y="6607629"/>
              <a:ext cx="465082" cy="20739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84225"/>
            <a:stretch/>
          </p:blipFill>
          <p:spPr>
            <a:xfrm>
              <a:off x="7406042" y="2414497"/>
              <a:ext cx="1688538" cy="43960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99" y="3484367"/>
              <a:ext cx="1562668" cy="42147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5312" y="3602843"/>
              <a:ext cx="1533589" cy="320353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7"/>
            <a:stretch/>
          </p:blipFill>
          <p:spPr>
            <a:xfrm>
              <a:off x="1840454" y="3209434"/>
              <a:ext cx="650549" cy="8634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840086" y="3457416"/>
              <a:ext cx="650549" cy="60248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43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6982"/>
          </a:xfrm>
        </p:spPr>
        <p:txBody>
          <a:bodyPr/>
          <a:lstStyle/>
          <a:p>
            <a:r>
              <a:rPr lang="en-US" dirty="0" smtClean="0"/>
              <a:t>View Visit Details: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489" y="1377762"/>
            <a:ext cx="8230270" cy="10057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To view visit details: right click on the data point of interest and select “open link in new tab”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Right click the data point and select “view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9" y="2326773"/>
            <a:ext cx="8723731" cy="4517994"/>
          </a:xfrm>
        </p:spPr>
      </p:pic>
      <p:sp>
        <p:nvSpPr>
          <p:cNvPr id="15" name="Down Arrow 14"/>
          <p:cNvSpPr/>
          <p:nvPr/>
        </p:nvSpPr>
        <p:spPr>
          <a:xfrm>
            <a:off x="5705541" y="2856509"/>
            <a:ext cx="152068" cy="476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744579"/>
            <a:ext cx="7543801" cy="4124515"/>
          </a:xfrm>
        </p:spPr>
        <p:txBody>
          <a:bodyPr/>
          <a:lstStyle/>
          <a:p>
            <a:r>
              <a:rPr lang="en-US" dirty="0"/>
              <a:t>Pilot Goals</a:t>
            </a:r>
          </a:p>
          <a:p>
            <a:r>
              <a:rPr lang="en-US" dirty="0" smtClean="0"/>
              <a:t>Pilot Expectations</a:t>
            </a:r>
          </a:p>
          <a:p>
            <a:r>
              <a:rPr lang="en-US" dirty="0" smtClean="0"/>
              <a:t>Pilot Role-Based Access</a:t>
            </a:r>
          </a:p>
          <a:p>
            <a:r>
              <a:rPr lang="en-US" dirty="0" smtClean="0"/>
              <a:t>NSSP ESSENCE Demo</a:t>
            </a:r>
          </a:p>
          <a:p>
            <a:r>
              <a:rPr lang="en-US" dirty="0" smtClean="0"/>
              <a:t>Confirm Paperwork/NSSP Accounts/Data Access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6982"/>
          </a:xfrm>
        </p:spPr>
        <p:txBody>
          <a:bodyPr/>
          <a:lstStyle/>
          <a:p>
            <a:r>
              <a:rPr lang="en-US" dirty="0" smtClean="0"/>
              <a:t>Export to Excel: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6489" y="1377762"/>
            <a:ext cx="8230270" cy="10057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To export visit details to Excel: select the “Microsoft Excel” hyperlink</a:t>
            </a:r>
            <a:endParaRPr lang="en-US" cap="non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08" y="2512736"/>
            <a:ext cx="83058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5" y="286604"/>
            <a:ext cx="8199745" cy="975665"/>
          </a:xfrm>
        </p:spPr>
        <p:txBody>
          <a:bodyPr>
            <a:normAutofit/>
          </a:bodyPr>
          <a:lstStyle/>
          <a:p>
            <a:r>
              <a:rPr lang="en-US" dirty="0" smtClean="0"/>
              <a:t>Graph Visit details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545" y="1501142"/>
            <a:ext cx="8576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graph visit details: select “Graph”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Select race, age group, sex, etc. as a Pie Chart or Bar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7015" y="2415495"/>
            <a:ext cx="8927640" cy="4489810"/>
            <a:chOff x="167015" y="2415495"/>
            <a:chExt cx="8927640" cy="4489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15" y="2415495"/>
              <a:ext cx="8927640" cy="44898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7015" y="2743204"/>
              <a:ext cx="621261" cy="2049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8653" y="6132793"/>
              <a:ext cx="2632961" cy="7725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36654" y="6132793"/>
              <a:ext cx="2632961" cy="7725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224" y="3149639"/>
            <a:ext cx="1980840" cy="21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15" y="286604"/>
            <a:ext cx="8199745" cy="975665"/>
          </a:xfrm>
        </p:spPr>
        <p:txBody>
          <a:bodyPr>
            <a:normAutofit/>
          </a:bodyPr>
          <a:lstStyle/>
          <a:p>
            <a:r>
              <a:rPr lang="en-US" dirty="0" smtClean="0"/>
              <a:t>Query Portal – Building A Query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545" y="1501142"/>
            <a:ext cx="8576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“Query Portal” allows you to build a query from scratch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Set the Data Source, Time Resolution, Date Parameter and any other Available Query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ESSENCE User Page provides a list of free-text queries for your use!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9544" y="2464420"/>
            <a:ext cx="8677187" cy="4393580"/>
            <a:chOff x="299544" y="2464420"/>
            <a:chExt cx="8677187" cy="4393580"/>
          </a:xfrm>
        </p:grpSpPr>
        <p:grpSp>
          <p:nvGrpSpPr>
            <p:cNvPr id="15" name="Group 14"/>
            <p:cNvGrpSpPr/>
            <p:nvPr/>
          </p:nvGrpSpPr>
          <p:grpSpPr>
            <a:xfrm>
              <a:off x="299544" y="2464420"/>
              <a:ext cx="8677187" cy="4393580"/>
              <a:chOff x="167015" y="2631688"/>
              <a:chExt cx="8376352" cy="378712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r="30576"/>
              <a:stretch/>
            </p:blipFill>
            <p:spPr>
              <a:xfrm>
                <a:off x="167015" y="2642839"/>
                <a:ext cx="6800721" cy="3775973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/>
              <a:srcRect l="83830" t="-241" r="92" b="241"/>
              <a:stretch/>
            </p:blipFill>
            <p:spPr>
              <a:xfrm>
                <a:off x="6968367" y="2631688"/>
                <a:ext cx="1575000" cy="3775973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802" y="3217343"/>
              <a:ext cx="1562668" cy="4214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48032" y="3422747"/>
              <a:ext cx="1382661" cy="33836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793" y="2976421"/>
              <a:ext cx="702727" cy="89265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909916" y="3217343"/>
              <a:ext cx="641555" cy="60248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8032" y="3097161"/>
              <a:ext cx="1039761" cy="12755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0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VDH publishes a weekly influenza activity report that includes</a:t>
            </a:r>
          </a:p>
          <a:p>
            <a:pPr lvl="1"/>
            <a:r>
              <a:rPr lang="en-US" dirty="0" smtClean="0"/>
              <a:t>% ED and urgent care visits with ILI</a:t>
            </a:r>
          </a:p>
          <a:p>
            <a:pPr lvl="1"/>
            <a:r>
              <a:rPr lang="en-US" dirty="0" smtClean="0"/>
              <a:t>Confirmatory lab tests for influenza</a:t>
            </a:r>
          </a:p>
          <a:p>
            <a:pPr lvl="1"/>
            <a:r>
              <a:rPr lang="en-US" dirty="0" smtClean="0"/>
              <a:t>Reported outbreaks of influenza</a:t>
            </a:r>
          </a:p>
          <a:p>
            <a:r>
              <a:rPr lang="en-US" dirty="0">
                <a:hlinkClick r:id="rId2"/>
              </a:rPr>
              <a:t>http://www.vdh.virginia.gov/epidemiology/influenza-flu-in-virginia/influenza-surveillance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VDH Influenza Surveillance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Complete data </a:t>
            </a:r>
            <a:r>
              <a:rPr lang="en-US" sz="2400" dirty="0"/>
              <a:t>a</a:t>
            </a:r>
            <a:r>
              <a:rPr lang="en-US" sz="2400" dirty="0" smtClean="0"/>
              <a:t>ccess </a:t>
            </a:r>
            <a:r>
              <a:rPr lang="en-US" sz="2400" dirty="0"/>
              <a:t>f</a:t>
            </a:r>
            <a:r>
              <a:rPr lang="en-US" sz="2400" dirty="0" smtClean="0"/>
              <a:t>orm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Supervisor completes confirmation step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Receive “</a:t>
            </a:r>
            <a:r>
              <a:rPr lang="en-US" sz="2400" dirty="0" err="1" smtClean="0"/>
              <a:t>BioSense</a:t>
            </a:r>
            <a:r>
              <a:rPr lang="en-US" sz="2400" dirty="0" smtClean="0"/>
              <a:t> </a:t>
            </a:r>
            <a:r>
              <a:rPr lang="en-US" sz="2400" dirty="0"/>
              <a:t>Platform Access and Management Center Account </a:t>
            </a:r>
            <a:r>
              <a:rPr lang="en-US" sz="2400" dirty="0" smtClean="0"/>
              <a:t>Created” email and follow steps to activate account</a:t>
            </a:r>
          </a:p>
          <a:p>
            <a:pPr marL="1097280" lvl="1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FF0000"/>
                </a:solidFill>
              </a:rPr>
              <a:t>Check spam folder!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Log into ESSENCE and confirm data access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S</a:t>
            </a:r>
            <a:r>
              <a:rPr lang="en-US" sz="2400" dirty="0" smtClean="0"/>
              <a:t>tart using the data!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dirty="0" smtClean="0"/>
              <a:t>Arden.Norfleet@vdh.virginia.gov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</a:t>
            </a:r>
            <a:r>
              <a:rPr lang="en-US" sz="4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636295"/>
            <a:ext cx="7543801" cy="4232799"/>
          </a:xfrm>
        </p:spPr>
        <p:txBody>
          <a:bodyPr/>
          <a:lstStyle/>
          <a:p>
            <a:pPr marL="457200" indent="-457200"/>
            <a:r>
              <a:rPr lang="en-US" dirty="0"/>
              <a:t>Grant NSSP data access to pilot VSSAG </a:t>
            </a:r>
            <a:r>
              <a:rPr lang="en-US" dirty="0" smtClean="0"/>
              <a:t>members</a:t>
            </a:r>
          </a:p>
          <a:p>
            <a:pPr marL="1097280" lvl="1" indent="-457200"/>
            <a:r>
              <a:rPr lang="en-US" dirty="0" smtClean="0"/>
              <a:t>Visit level access</a:t>
            </a:r>
          </a:p>
          <a:p>
            <a:pPr marL="1097280" lvl="1" indent="-457200"/>
            <a:r>
              <a:rPr lang="en-US" dirty="0" smtClean="0"/>
              <a:t>Aggregate count level access</a:t>
            </a:r>
            <a:endParaRPr lang="en-US" dirty="0"/>
          </a:p>
          <a:p>
            <a:pPr marL="457200" indent="-457200"/>
            <a:r>
              <a:rPr lang="en-US" dirty="0"/>
              <a:t>Use syndromic data to inform action within organization</a:t>
            </a:r>
          </a:p>
          <a:p>
            <a:pPr marL="457200" indent="-457200"/>
            <a:r>
              <a:rPr lang="en-US" dirty="0"/>
              <a:t>Help VDH finalize the </a:t>
            </a:r>
            <a:r>
              <a:rPr lang="en-US" dirty="0">
                <a:hlinkClick r:id="rId3"/>
              </a:rPr>
              <a:t>NSSP Virginia User Policy </a:t>
            </a:r>
            <a:r>
              <a:rPr lang="en-US" dirty="0"/>
              <a:t>(data usage expectations and data access levels) </a:t>
            </a:r>
          </a:p>
          <a:p>
            <a:pPr marL="457200" indent="-457200"/>
            <a:r>
              <a:rPr lang="en-US" dirty="0"/>
              <a:t>Assess successes, challenges, and lessons learned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Pilot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612232"/>
            <a:ext cx="7543801" cy="425686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/>
              <a:t>Dates: Jan 9, 2019 – Feb </a:t>
            </a:r>
            <a:r>
              <a:rPr lang="en-US" sz="2000" dirty="0"/>
              <a:t>6</a:t>
            </a:r>
            <a:r>
              <a:rPr lang="en-US" sz="2000" dirty="0" smtClean="0"/>
              <a:t>, 2019 (4 weeks)</a:t>
            </a:r>
          </a:p>
          <a:p>
            <a:pPr marL="457200" indent="-457200"/>
            <a:r>
              <a:rPr lang="en-US" sz="2000" dirty="0" smtClean="0"/>
              <a:t>NSSP data access and supervisor approval forms</a:t>
            </a:r>
          </a:p>
          <a:p>
            <a:pPr marL="457200" indent="-457200"/>
            <a:r>
              <a:rPr lang="en-US" sz="2000" dirty="0" smtClean="0"/>
              <a:t>Kick-off call: 1/9/19</a:t>
            </a:r>
          </a:p>
          <a:p>
            <a:pPr marL="457200" indent="-457200"/>
            <a:r>
              <a:rPr lang="en-US" sz="2000" dirty="0" smtClean="0"/>
              <a:t>Weekly:</a:t>
            </a:r>
          </a:p>
          <a:p>
            <a:pPr marL="1097280" lvl="1" indent="-457200"/>
            <a:r>
              <a:rPr lang="en-US" sz="2000" dirty="0" smtClean="0"/>
              <a:t>Log into NSSP ESSENCE (at minimum once per week)</a:t>
            </a:r>
          </a:p>
          <a:p>
            <a:pPr marL="1097280" lvl="1" indent="-457200"/>
            <a:r>
              <a:rPr lang="en-US" sz="2000" dirty="0" smtClean="0"/>
              <a:t>Assess ILI dashboard (5-10 minutes)</a:t>
            </a:r>
          </a:p>
          <a:p>
            <a:pPr marL="1097280" lvl="1" indent="-457200"/>
            <a:r>
              <a:rPr lang="en-US" sz="2000" dirty="0" smtClean="0"/>
              <a:t>Share information internally as needed</a:t>
            </a:r>
          </a:p>
          <a:p>
            <a:pPr marL="1097280" lvl="1" indent="-457200"/>
            <a:r>
              <a:rPr lang="en-US" sz="2000" dirty="0" smtClean="0"/>
              <a:t>Complete weekly online survey (5 minutes)</a:t>
            </a:r>
          </a:p>
          <a:p>
            <a:pPr marL="457200" indent="-457200"/>
            <a:r>
              <a:rPr lang="en-US" sz="2000" dirty="0" smtClean="0"/>
              <a:t>Wrap-up call: 2/6/19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Online survey to be completed by Wednesday each week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Online Survey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70" y="2055223"/>
            <a:ext cx="5429901" cy="421589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854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20849"/>
            <a:ext cx="7543801" cy="4048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</a:t>
            </a:r>
            <a:r>
              <a:rPr lang="en-US" sz="2200" dirty="0" smtClean="0"/>
              <a:t>efined by the </a:t>
            </a:r>
            <a:r>
              <a:rPr lang="en-US" sz="2400" dirty="0">
                <a:hlinkClick r:id="rId3"/>
              </a:rPr>
              <a:t>NSSP </a:t>
            </a:r>
            <a:r>
              <a:rPr lang="en-US" sz="2400" dirty="0" err="1">
                <a:hlinkClick r:id="rId3"/>
              </a:rPr>
              <a:t>BioSense</a:t>
            </a:r>
            <a:r>
              <a:rPr lang="en-US" sz="2400" dirty="0">
                <a:hlinkClick r:id="rId3"/>
              </a:rPr>
              <a:t> Platform - Virginia User Policy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/>
            <a:r>
              <a:rPr lang="en-US" sz="2200" dirty="0" smtClean="0"/>
              <a:t>Public </a:t>
            </a:r>
            <a:r>
              <a:rPr lang="en-US" sz="2200" dirty="0"/>
              <a:t>Health Epidemiologist</a:t>
            </a:r>
          </a:p>
          <a:p>
            <a:pPr marL="457200" indent="-457200"/>
            <a:r>
              <a:rPr lang="en-US" sz="2200" dirty="0" smtClean="0"/>
              <a:t>Healthcare/Hospital </a:t>
            </a:r>
            <a:r>
              <a:rPr lang="en-US" sz="2200" dirty="0"/>
              <a:t>Epidemiologist/Infection </a:t>
            </a:r>
            <a:r>
              <a:rPr lang="en-US" sz="2200" dirty="0" err="1"/>
              <a:t>Preventionist</a:t>
            </a:r>
            <a:endParaRPr lang="en-US" sz="2200" dirty="0"/>
          </a:p>
          <a:p>
            <a:pPr marL="457200" indent="-457200"/>
            <a:r>
              <a:rPr lang="en-US" sz="2200" dirty="0" smtClean="0"/>
              <a:t>Emergency </a:t>
            </a:r>
            <a:r>
              <a:rPr lang="en-US" sz="2200" dirty="0"/>
              <a:t>Preparedness Coordinator</a:t>
            </a:r>
          </a:p>
          <a:p>
            <a:pPr marL="457200" indent="-457200"/>
            <a:r>
              <a:rPr lang="en-US" sz="2200" dirty="0" smtClean="0"/>
              <a:t>Other </a:t>
            </a:r>
            <a:r>
              <a:rPr lang="en-US" sz="2200" dirty="0"/>
              <a:t>State or Federal Government Data Scientist</a:t>
            </a:r>
          </a:p>
          <a:p>
            <a:pPr marL="457200" indent="-457200"/>
            <a:r>
              <a:rPr lang="en-US" sz="2200" dirty="0" smtClean="0"/>
              <a:t>Public </a:t>
            </a:r>
            <a:r>
              <a:rPr lang="en-US" sz="2200" dirty="0"/>
              <a:t>Health Researcher</a:t>
            </a:r>
          </a:p>
          <a:p>
            <a:pPr marL="457200" indent="-457200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Policy Role-Based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Policy Role-Based Access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367745"/>
              </p:ext>
            </p:extLst>
          </p:nvPr>
        </p:nvGraphicFramePr>
        <p:xfrm>
          <a:off x="63614" y="1812905"/>
          <a:ext cx="9024728" cy="3477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497">
                  <a:extLst>
                    <a:ext uri="{9D8B030D-6E8A-4147-A177-3AD203B41FA5}">
                      <a16:colId xmlns:a16="http://schemas.microsoft.com/office/drawing/2014/main" val="282134041"/>
                    </a:ext>
                  </a:extLst>
                </a:gridCol>
                <a:gridCol w="1637969">
                  <a:extLst>
                    <a:ext uri="{9D8B030D-6E8A-4147-A177-3AD203B41FA5}">
                      <a16:colId xmlns:a16="http://schemas.microsoft.com/office/drawing/2014/main" val="3196306612"/>
                    </a:ext>
                  </a:extLst>
                </a:gridCol>
                <a:gridCol w="2364177">
                  <a:extLst>
                    <a:ext uri="{9D8B030D-6E8A-4147-A177-3AD203B41FA5}">
                      <a16:colId xmlns:a16="http://schemas.microsoft.com/office/drawing/2014/main" val="2498201990"/>
                    </a:ext>
                  </a:extLst>
                </a:gridCol>
                <a:gridCol w="3798085">
                  <a:extLst>
                    <a:ext uri="{9D8B030D-6E8A-4147-A177-3AD203B41FA5}">
                      <a16:colId xmlns:a16="http://schemas.microsoft.com/office/drawing/2014/main" val="3352983175"/>
                    </a:ext>
                  </a:extLst>
                </a:gridCol>
              </a:tblGrid>
              <a:tr h="392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Organization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NSSP Access </a:t>
                      </a:r>
                      <a:r>
                        <a:rPr lang="en-US" sz="1200" b="1" u="none" strike="noStrike" dirty="0">
                          <a:effectLst/>
                        </a:rPr>
                        <a:t>Role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Access </a:t>
                      </a:r>
                      <a:r>
                        <a:rPr lang="en-US" sz="1200" b="1" u="none" strike="noStrike" dirty="0" smtClean="0">
                          <a:effectLst/>
                        </a:rPr>
                        <a:t>Level(s)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4193"/>
                  </a:ext>
                </a:extLst>
              </a:tr>
              <a:tr h="368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Julia </a:t>
                      </a:r>
                      <a:r>
                        <a:rPr lang="en-US" sz="1000" u="none" strike="noStrike" dirty="0" err="1">
                          <a:effectLst/>
                        </a:rPr>
                        <a:t>Gohlke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Virginia Tech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Public Health Researcher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Statewide aggregate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72396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Kelly Parker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VHHA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Emergency Preparedness Coordinator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Statewide aggregate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2660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Morris Reece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VHHA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Emergency Preparedness Coordinator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Statewide aggregate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04085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David Vaamonde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VHHA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Public Health Researcher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Statewide aggregate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06852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Andrea Chapman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Sentara Martha </a:t>
                      </a:r>
                      <a:r>
                        <a:rPr lang="en-US" sz="1000" u="none" strike="noStrike" dirty="0" smtClean="0">
                          <a:effectLst/>
                        </a:rPr>
                        <a:t>Jefferson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Healthcare/Hospital </a:t>
                      </a:r>
                      <a:r>
                        <a:rPr lang="en-US" sz="1000" u="none" strike="noStrike" dirty="0" smtClean="0">
                          <a:effectLst/>
                        </a:rPr>
                        <a:t>Epidemiologist/IP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Statewide aggregate and data details for Martha Jefferson Hospital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47317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Stuart Hutter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UVA Health </a:t>
                      </a:r>
                      <a:r>
                        <a:rPr lang="en-US" sz="1000" u="none" strike="noStrike" dirty="0">
                          <a:effectLst/>
                        </a:rPr>
                        <a:t>System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Healthcare/Hospital </a:t>
                      </a:r>
                      <a:r>
                        <a:rPr lang="en-US" sz="1000" u="none" strike="noStrike" dirty="0" smtClean="0">
                          <a:effectLst/>
                        </a:rPr>
                        <a:t>Epidemiologist/IP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Statewide aggregate and data details for UVA Hospital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83708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John </a:t>
                      </a:r>
                      <a:r>
                        <a:rPr lang="en-US" sz="1000" u="none" strike="noStrike" smtClean="0">
                          <a:effectLst/>
                        </a:rPr>
                        <a:t>Strazzullo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Patient First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Healthcare/Hospital </a:t>
                      </a:r>
                      <a:r>
                        <a:rPr lang="en-US" sz="1000" u="none" strike="noStrike" dirty="0" smtClean="0">
                          <a:effectLst/>
                        </a:rPr>
                        <a:t>Epidemiologist/IP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Statewide aggregate and data details for Patient First Urgent Cares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95806"/>
                  </a:ext>
                </a:extLst>
              </a:tr>
              <a:tr h="388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Colleen Ryan-Smith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VDH - Arlington Health District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Public Health Epidemiologist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Statewide aggregate and data details for Arlington Health District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5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ESSENCE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Access &amp; Management Center (AMC): </a:t>
            </a:r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amc.syndromicsurveillance.org/NSSP_AdminTool/login</a:t>
            </a:r>
            <a:endParaRPr lang="en-US" sz="2200" dirty="0" smtClean="0"/>
          </a:p>
          <a:p>
            <a:pPr lvl="1"/>
            <a:r>
              <a:rPr lang="en-US" sz="1700" dirty="0" smtClean="0"/>
              <a:t>Initial </a:t>
            </a:r>
            <a:r>
              <a:rPr lang="en-US" sz="1700" dirty="0"/>
              <a:t>a</a:t>
            </a:r>
            <a:r>
              <a:rPr lang="en-US" sz="1700" dirty="0" smtClean="0"/>
              <a:t>ccount setup</a:t>
            </a:r>
          </a:p>
          <a:p>
            <a:pPr lvl="1"/>
            <a:r>
              <a:rPr lang="en-US" sz="1700" dirty="0" smtClean="0"/>
              <a:t>Password/username help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Be sure to check spam or trash folder!</a:t>
            </a:r>
            <a:endParaRPr lang="en-US" sz="1700" dirty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ESSENCE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9" y="3196711"/>
            <a:ext cx="7791719" cy="30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144472"/>
      </a:accent1>
      <a:accent2>
        <a:srgbClr val="1E5F9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ENCE Timeseries Custom_v4.potx" id="{EDAF5BDE-71FB-4559-BA20-9C2135EB2B6E}" vid="{0141B00A-7C7C-49BC-ACFE-2534C7D0A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 Timeseries Custom_v4</Template>
  <TotalTime>2932</TotalTime>
  <Words>1571</Words>
  <Application>Microsoft Office PowerPoint</Application>
  <PresentationFormat>On-screen Show (4:3)</PresentationFormat>
  <Paragraphs>214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Trebuchet MS</vt:lpstr>
      <vt:lpstr>Wingdings</vt:lpstr>
      <vt:lpstr>Retrospect</vt:lpstr>
      <vt:lpstr>Virginia Syndromic Surveillance Advisory Group (VSSAG)  Pilot Kick-Off Call</vt:lpstr>
      <vt:lpstr>Agenda</vt:lpstr>
      <vt:lpstr> Pilot Goals</vt:lpstr>
      <vt:lpstr>Pilot Expectations</vt:lpstr>
      <vt:lpstr>Weekly Online Survey</vt:lpstr>
      <vt:lpstr>User Policy Role-Based Access</vt:lpstr>
      <vt:lpstr>User Policy Role-Based Access</vt:lpstr>
      <vt:lpstr>ESSENCE Demo</vt:lpstr>
      <vt:lpstr>Logging Into ESSENCE</vt:lpstr>
      <vt:lpstr>Logging Into ESSENCE</vt:lpstr>
      <vt:lpstr>Logging Into ESSENCE</vt:lpstr>
      <vt:lpstr>Logging Into ESSENCE</vt:lpstr>
      <vt:lpstr>ESSENCE Home Page</vt:lpstr>
      <vt:lpstr>myESSENCE – ILI Dashboard</vt:lpstr>
      <vt:lpstr>myESSENCE - Helpful Tips</vt:lpstr>
      <vt:lpstr>Analyze a myESSENCE Time Series</vt:lpstr>
      <vt:lpstr>Stratify a Time Series</vt:lpstr>
      <vt:lpstr>Modify a Query/Time Series</vt:lpstr>
      <vt:lpstr>View Visit Details:</vt:lpstr>
      <vt:lpstr>Export to Excel:</vt:lpstr>
      <vt:lpstr>Graph Visit details</vt:lpstr>
      <vt:lpstr>Query Portal – Building A Query</vt:lpstr>
      <vt:lpstr>VDH Influenza Surveillance Report</vt:lpstr>
      <vt:lpstr>Next Steps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Surveillance in Virginia</dc:title>
  <dc:creator>Norfleet, Arden (VDH)</dc:creator>
  <cp:lastModifiedBy>Norfleet, Arden (VDH)</cp:lastModifiedBy>
  <cp:revision>44</cp:revision>
  <dcterms:created xsi:type="dcterms:W3CDTF">2019-01-07T14:48:27Z</dcterms:created>
  <dcterms:modified xsi:type="dcterms:W3CDTF">2019-02-20T17:17:10Z</dcterms:modified>
</cp:coreProperties>
</file>