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9" r:id="rId3"/>
    <p:sldId id="288" r:id="rId4"/>
    <p:sldId id="260" r:id="rId5"/>
    <p:sldId id="262" r:id="rId6"/>
    <p:sldId id="282" r:id="rId7"/>
    <p:sldId id="292" r:id="rId8"/>
    <p:sldId id="293" r:id="rId9"/>
    <p:sldId id="283" r:id="rId10"/>
    <p:sldId id="298" r:id="rId11"/>
    <p:sldId id="291" r:id="rId12"/>
    <p:sldId id="284" r:id="rId13"/>
    <p:sldId id="299" r:id="rId14"/>
    <p:sldId id="287" r:id="rId15"/>
    <p:sldId id="300" r:id="rId16"/>
    <p:sldId id="285" r:id="rId17"/>
    <p:sldId id="286" r:id="rId18"/>
    <p:sldId id="289" r:id="rId19"/>
    <p:sldId id="297" r:id="rId20"/>
    <p:sldId id="302" r:id="rId21"/>
    <p:sldId id="278" r:id="rId22"/>
    <p:sldId id="305" r:id="rId23"/>
    <p:sldId id="290" r:id="rId24"/>
    <p:sldId id="306" r:id="rId25"/>
    <p:sldId id="296" r:id="rId26"/>
    <p:sldId id="303" r:id="rId27"/>
    <p:sldId id="304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rfleet, Arden (VDH)" initials="NA(" lastIdx="2" clrIdx="0">
    <p:extLst>
      <p:ext uri="{19B8F6BF-5375-455C-9EA6-DF929625EA0E}">
        <p15:presenceInfo xmlns:p15="http://schemas.microsoft.com/office/powerpoint/2012/main" userId="S-1-5-21-3102109963-2641124013-111641105-8410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86163" autoAdjust="0"/>
  </p:normalViewPr>
  <p:slideViewPr>
    <p:cSldViewPr snapToGrid="0">
      <p:cViewPr varScale="1">
        <p:scale>
          <a:sx n="109" d="100"/>
          <a:sy n="109" d="100"/>
        </p:scale>
        <p:origin x="20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urvinv1\dsi_doc\Enhanced%20Surveillance\BioSense2-NSSP\VSSAG%20Workgroup\NSSP%20Data%20Access%20Pilot\VSSAG%20Pilot%20Weekly%20ESSENCE%20Use%20Survey%20and%20Summa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urvinv1\dsi_doc\Enhanced%20Surveillance\BioSense2-NSSP\VSSAG%20Workgroup\NSSP%20Data%20Access%20Pilot\VSSAG%20Pilot%20Weekly%20ESSENCE%20Use%20Survey%20and%20Summary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urvinv1\dsi_doc\Enhanced%20Surveillance\BioSense2-NSSP\VSSAG%20Workgroup\NSSP%20Data%20Access%20Pilot\VSSAG%20Pilot%20Weekly%20ESSENCE%20Use%20Survey%20and%20Summar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Number of times </a:t>
            </a:r>
            <a:r>
              <a:rPr lang="en-US" b="1" dirty="0" smtClean="0"/>
              <a:t>logging</a:t>
            </a:r>
            <a:r>
              <a:rPr lang="en-US" b="1" baseline="0" dirty="0" smtClean="0"/>
              <a:t> into</a:t>
            </a:r>
            <a:r>
              <a:rPr lang="en-US" b="1" dirty="0" smtClean="0"/>
              <a:t> </a:t>
            </a:r>
            <a:r>
              <a:rPr lang="en-US" b="1" dirty="0"/>
              <a:t>ESSENCE per</a:t>
            </a:r>
            <a:r>
              <a:rPr lang="en-US" b="1" baseline="0" dirty="0"/>
              <a:t> week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Actions!$F$1</c:f>
              <c:strCache>
                <c:ptCount val="1"/>
                <c:pt idx="0">
                  <c:v>Log in Number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86-4CE6-9B9A-EDEE41E304F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86-4CE6-9B9A-EDEE41E304F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86-4CE6-9B9A-EDEE41E304F9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486-4CE6-9B9A-EDEE41E304F9}"/>
              </c:ext>
            </c:extLst>
          </c:dPt>
          <c:dLbls>
            <c:dLbl>
              <c:idx val="0"/>
              <c:layout>
                <c:manualLayout>
                  <c:x val="-0.10921594938171307"/>
                  <c:y val="-0.1875259199463967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486-4CE6-9B9A-EDEE41E304F9}"/>
                </c:ext>
              </c:extLst>
            </c:dLbl>
            <c:dLbl>
              <c:idx val="1"/>
              <c:layout>
                <c:manualLayout>
                  <c:x val="8.7989178432852908E-2"/>
                  <c:y val="1.251501115358242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486-4CE6-9B9A-EDEE41E304F9}"/>
                </c:ext>
              </c:extLst>
            </c:dLbl>
            <c:dLbl>
              <c:idx val="2"/>
              <c:layout>
                <c:manualLayout>
                  <c:x val="3.9932801327074642E-2"/>
                  <c:y val="0.1321431245002804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486-4CE6-9B9A-EDEE41E304F9}"/>
                </c:ext>
              </c:extLst>
            </c:dLbl>
            <c:dLbl>
              <c:idx val="3"/>
              <c:layout>
                <c:manualLayout>
                  <c:x val="1.6041807909279712E-2"/>
                  <c:y val="0.1527916974195474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486-4CE6-9B9A-EDEE41E304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Actions!$E$2:$E$5</c:f>
              <c:numCache>
                <c:formatCode>0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Actions!$F$2:$F$5</c:f>
              <c:numCache>
                <c:formatCode>0</c:formatCode>
                <c:ptCount val="4"/>
                <c:pt idx="0">
                  <c:v>13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486-4CE6-9B9A-EDEE41E304F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Time</a:t>
            </a:r>
            <a:r>
              <a:rPr lang="en-US" b="1" baseline="0" dirty="0"/>
              <a:t> spent in ESSENCE per week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Actions!$C$2</c:f>
              <c:strCache>
                <c:ptCount val="1"/>
                <c:pt idx="0">
                  <c:v>&lt; 10 min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Actions!$D$1</c:f>
              <c:strCache>
                <c:ptCount val="1"/>
                <c:pt idx="0">
                  <c:v>Time Number</c:v>
                </c:pt>
              </c:strCache>
            </c:strRef>
          </c:cat>
          <c:val>
            <c:numRef>
              <c:f>Actions!$D$2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41-4B1D-8924-A21E96D97EF7}"/>
            </c:ext>
          </c:extLst>
        </c:ser>
        <c:ser>
          <c:idx val="1"/>
          <c:order val="1"/>
          <c:tx>
            <c:strRef>
              <c:f>Actions!$C$3</c:f>
              <c:strCache>
                <c:ptCount val="1"/>
                <c:pt idx="0">
                  <c:v>10 - 25 min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Actions!$D$1</c:f>
              <c:strCache>
                <c:ptCount val="1"/>
                <c:pt idx="0">
                  <c:v>Time Number</c:v>
                </c:pt>
              </c:strCache>
            </c:strRef>
          </c:cat>
          <c:val>
            <c:numRef>
              <c:f>Actions!$D$3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41-4B1D-8924-A21E96D97EF7}"/>
            </c:ext>
          </c:extLst>
        </c:ser>
        <c:ser>
          <c:idx val="2"/>
          <c:order val="2"/>
          <c:tx>
            <c:strRef>
              <c:f>Actions!$C$4</c:f>
              <c:strCache>
                <c:ptCount val="1"/>
                <c:pt idx="0">
                  <c:v>25 - 45 min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Actions!$D$1</c:f>
              <c:strCache>
                <c:ptCount val="1"/>
                <c:pt idx="0">
                  <c:v>Time Number</c:v>
                </c:pt>
              </c:strCache>
            </c:strRef>
          </c:cat>
          <c:val>
            <c:numRef>
              <c:f>Actions!$D$4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41-4B1D-8924-A21E96D97EF7}"/>
            </c:ext>
          </c:extLst>
        </c:ser>
        <c:ser>
          <c:idx val="3"/>
          <c:order val="3"/>
          <c:tx>
            <c:strRef>
              <c:f>Actions!$C$5</c:f>
              <c:strCache>
                <c:ptCount val="1"/>
                <c:pt idx="0">
                  <c:v>&gt; 45 min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Actions!$D$1</c:f>
              <c:strCache>
                <c:ptCount val="1"/>
                <c:pt idx="0">
                  <c:v>Time Number</c:v>
                </c:pt>
              </c:strCache>
            </c:strRef>
          </c:cat>
          <c:val>
            <c:numRef>
              <c:f>Actions!$D$5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41-4B1D-8924-A21E96D97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8223904"/>
        <c:axId val="538224232"/>
      </c:barChart>
      <c:catAx>
        <c:axId val="538223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38224232"/>
        <c:crosses val="autoZero"/>
        <c:auto val="1"/>
        <c:lblAlgn val="ctr"/>
        <c:lblOffset val="100"/>
        <c:noMultiLvlLbl val="0"/>
      </c:catAx>
      <c:valAx>
        <c:axId val="538224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22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Actions</a:t>
            </a:r>
            <a:r>
              <a:rPr lang="en-US" sz="1800" b="1" baseline="0" dirty="0"/>
              <a:t> taken based on ESSENCE data</a:t>
            </a:r>
            <a:endParaRPr lang="en-US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Actions!$A$2</c:f>
              <c:strCache>
                <c:ptCount val="1"/>
                <c:pt idx="0">
                  <c:v>Shared Internally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Actions!$B$1</c:f>
              <c:strCache>
                <c:ptCount val="1"/>
                <c:pt idx="0">
                  <c:v>Action Number</c:v>
                </c:pt>
              </c:strCache>
            </c:strRef>
          </c:cat>
          <c:val>
            <c:numRef>
              <c:f>Actions!$B$2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5E-425F-AE6F-EE32BA3A8817}"/>
            </c:ext>
          </c:extLst>
        </c:ser>
        <c:ser>
          <c:idx val="1"/>
          <c:order val="1"/>
          <c:tx>
            <c:strRef>
              <c:f>Actions!$A$3</c:f>
              <c:strCache>
                <c:ptCount val="1"/>
                <c:pt idx="0">
                  <c:v>Shared Externally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Actions!$B$1</c:f>
              <c:strCache>
                <c:ptCount val="1"/>
                <c:pt idx="0">
                  <c:v>Action Number</c:v>
                </c:pt>
              </c:strCache>
            </c:strRef>
          </c:cat>
          <c:val>
            <c:numRef>
              <c:f>Actions!$B$3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5E-425F-AE6F-EE32BA3A8817}"/>
            </c:ext>
          </c:extLst>
        </c:ser>
        <c:ser>
          <c:idx val="2"/>
          <c:order val="2"/>
          <c:tx>
            <c:strRef>
              <c:f>Actions!$A$4</c:f>
              <c:strCache>
                <c:ptCount val="1"/>
                <c:pt idx="0">
                  <c:v>Decision Support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Actions!$B$1</c:f>
              <c:strCache>
                <c:ptCount val="1"/>
                <c:pt idx="0">
                  <c:v>Action Number</c:v>
                </c:pt>
              </c:strCache>
            </c:strRef>
          </c:cat>
          <c:val>
            <c:numRef>
              <c:f>Actions!$B$4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5E-425F-AE6F-EE32BA3A8817}"/>
            </c:ext>
          </c:extLst>
        </c:ser>
        <c:ser>
          <c:idx val="3"/>
          <c:order val="3"/>
          <c:tx>
            <c:strRef>
              <c:f>Actions!$A$5</c:f>
              <c:strCache>
                <c:ptCount val="1"/>
                <c:pt idx="0">
                  <c:v>Other Action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Actions!$B$1</c:f>
              <c:strCache>
                <c:ptCount val="1"/>
                <c:pt idx="0">
                  <c:v>Action Number</c:v>
                </c:pt>
              </c:strCache>
            </c:strRef>
          </c:cat>
          <c:val>
            <c:numRef>
              <c:f>Actions!$B$5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5E-425F-AE6F-EE32BA3A8817}"/>
            </c:ext>
          </c:extLst>
        </c:ser>
        <c:ser>
          <c:idx val="4"/>
          <c:order val="4"/>
          <c:tx>
            <c:strRef>
              <c:f>Actions!$A$6</c:f>
              <c:strCache>
                <c:ptCount val="1"/>
                <c:pt idx="0">
                  <c:v>No Action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Actions!$B$1</c:f>
              <c:strCache>
                <c:ptCount val="1"/>
                <c:pt idx="0">
                  <c:v>Action Number</c:v>
                </c:pt>
              </c:strCache>
            </c:strRef>
          </c:cat>
          <c:val>
            <c:numRef>
              <c:f>Actions!$B$6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5E-425F-AE6F-EE32BA3A8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3221264"/>
        <c:axId val="543223888"/>
      </c:barChart>
      <c:catAx>
        <c:axId val="543221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43223888"/>
        <c:crosses val="autoZero"/>
        <c:auto val="1"/>
        <c:lblAlgn val="ctr"/>
        <c:lblOffset val="100"/>
        <c:noMultiLvlLbl val="0"/>
      </c:catAx>
      <c:valAx>
        <c:axId val="543223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2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0.70339</cdr:x>
      <cdr:y>0.12199</cdr:y>
    </cdr:from>
    <cdr:to>
      <cdr:x>0.97592</cdr:x>
      <cdr:y>0.32327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623218" y="547679"/>
          <a:ext cx="2178695" cy="90363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/>
            <a:t>Majority of participants spent 10 – 25 minutes in ESSENCE per week</a:t>
          </a:r>
          <a:endParaRPr lang="en-US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50C7C-CFB6-404E-B0EC-8B90C05FFDF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60DB7-EC15-4BED-A65D-15FB6592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01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Summarize your</a:t>
            </a:r>
            <a:r>
              <a:rPr lang="en-US" baseline="0" dirty="0" smtClean="0"/>
              <a:t> survey responses and also provide a chance for people to offer additional feedback as we review your responses</a:t>
            </a:r>
          </a:p>
          <a:p>
            <a:r>
              <a:rPr lang="en-US" baseline="0" dirty="0" smtClean="0"/>
              <a:t>Additional feedback not shared via the structured survey. Overall impressions on pilot – its success, challenges, and lessons learned.</a:t>
            </a:r>
          </a:p>
          <a:p>
            <a:r>
              <a:rPr lang="en-US" baseline="0" dirty="0" smtClean="0"/>
              <a:t>Discussion of Virginia User Policy and recommendations for changes based on pilot experience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255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03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5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Moderate usage of data details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070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7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950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116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http://www.vdh.virginia.gov/content/uploads/sites/13/2017/12/BioSense-Platform-Virginia-User-Confidentiality-Policy_12-8-17.pdf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25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6356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11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30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065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5 access</a:t>
            </a:r>
            <a:r>
              <a:rPr lang="en-US" baseline="0" dirty="0" smtClean="0"/>
              <a:t> roles defined by the NSSP BioSense Platform Virginia User Policy for authorized Virginia users. </a:t>
            </a:r>
          </a:p>
          <a:p>
            <a:r>
              <a:rPr lang="en-US" dirty="0" smtClean="0"/>
              <a:t>User roles defines</a:t>
            </a:r>
            <a:r>
              <a:rPr lang="en-US" baseline="0" dirty="0" smtClean="0"/>
              <a:t> the level of data access (aggregate or data details) each user may receive.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</a:t>
            </a:r>
            <a:r>
              <a:rPr lang="en-US" baseline="0" dirty="0" smtClean="0"/>
              <a:t> tested 4 of the 5 defined access roles during this pilot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699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5 access</a:t>
            </a:r>
            <a:r>
              <a:rPr lang="en-US" baseline="0" dirty="0" smtClean="0"/>
              <a:t> roles defined by the NSSP BioSense Platform Virginia User Policy for authorized Virginia users. </a:t>
            </a:r>
          </a:p>
          <a:p>
            <a:r>
              <a:rPr lang="en-US" dirty="0" smtClean="0"/>
              <a:t>User roles defines</a:t>
            </a:r>
            <a:r>
              <a:rPr lang="en-US" baseline="0" dirty="0" smtClean="0"/>
              <a:t> the level of data access (aggregate or data details) each user may receive.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</a:t>
            </a:r>
            <a:r>
              <a:rPr lang="en-US" baseline="0" dirty="0" smtClean="0"/>
              <a:t> tested 4 of the 5 defined access roles during this pilot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561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Are these</a:t>
            </a:r>
            <a:r>
              <a:rPr lang="en-US" baseline="0" dirty="0" smtClean="0"/>
              <a:t> data uses sufficient?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630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753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 there be a different standard</a:t>
            </a:r>
            <a:r>
              <a:rPr lang="en-US" baseline="0" dirty="0" smtClean="0"/>
              <a:t> depending on access role. Whether they are a reporting provider wanting access to own data submitted to VDH versus another public health stakeholder or researcher who is not submitting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593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8CC24-4A97-43DE-ADB1-A5B99C3A540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88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Around 15 minutes per week minimum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26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Varied levels of engagement</a:t>
            </a:r>
            <a:r>
              <a:rPr lang="en-US" baseline="0" dirty="0" smtClean="0"/>
              <a:t> in ESSENCE but had high participation over 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62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</a:t>
            </a:r>
            <a:r>
              <a:rPr lang="en-US" baseline="0" dirty="0" smtClean="0"/>
              <a:t> the 19 surveys where the participants did log into ESSENCE, the majority logged in once per week (N=13).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84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</a:t>
            </a:r>
            <a:r>
              <a:rPr lang="en-US" baseline="0" dirty="0" smtClean="0"/>
              <a:t> the 19 surveys where the participants did log into ESSENCE, the majority spent 10-25 minutes per week in the system.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90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 instances where people were unable to log into ESSENCE in</a:t>
            </a:r>
            <a:r>
              <a:rPr lang="en-US" baseline="0" dirty="0" smtClean="0"/>
              <a:t> a given week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2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two barriers preventing logins to ESSENCE were resolved</a:t>
            </a:r>
            <a:r>
              <a:rPr lang="en-US" baseline="0" dirty="0" smtClean="0"/>
              <a:t> in the first two weeks of the pilot</a:t>
            </a:r>
            <a:endParaRPr lang="en-US" dirty="0" smtClean="0"/>
          </a:p>
          <a:p>
            <a:r>
              <a:rPr lang="en-US" dirty="0" smtClean="0"/>
              <a:t>Length of pilot – was 4</a:t>
            </a:r>
            <a:r>
              <a:rPr lang="en-US" baseline="0" dirty="0" smtClean="0"/>
              <a:t> weeks long enough to get a chance to understand potential uses for syndromic data within your organization</a:t>
            </a:r>
          </a:p>
          <a:p>
            <a:r>
              <a:rPr lang="en-US" baseline="0" dirty="0" smtClean="0"/>
              <a:t>Time commitment – was the amount of time required by VDH for the pilot overly burdensome, or manageable given the short time frame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4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did take action based on the data you were seeing in ESSENCE</a:t>
            </a:r>
          </a:p>
          <a:p>
            <a:r>
              <a:rPr lang="en-US" dirty="0" smtClean="0"/>
              <a:t>8 people reported sharing the data internally, 1 shared externally, 1 decision support, and 5 indicated “other action”</a:t>
            </a:r>
          </a:p>
          <a:p>
            <a:r>
              <a:rPr lang="en-US" dirty="0" smtClean="0"/>
              <a:t>Out of the 19 surveys where</a:t>
            </a:r>
            <a:r>
              <a:rPr lang="en-US" baseline="0" dirty="0" smtClean="0"/>
              <a:t> a user logged into ESSENCE that week, no action was only reported 6 times.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60DB7-EC15-4BED-A65D-15FB659259D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74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none" spc="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78194" y1="95208" x2="77353" y2="99361"/>
                        <a14:backgroundMark x1="78424" y1="94569" x2="85004" y2="94569"/>
                        <a14:backgroundMark x1="83168" y1="94569" x2="86993" y2="69329"/>
                        <a14:backgroundMark x1="86993" y1="68690" x2="99617" y2="77636"/>
                        <a14:backgroundMark x1="99005" y1="76997" x2="99770" y2="76997"/>
                      </a14:backgroundRemoval>
                    </a14:imgEffect>
                  </a14:imgLayer>
                </a14:imgProps>
              </a:ext>
            </a:extLst>
          </a:blip>
          <a:srcRect b="7201"/>
          <a:stretch/>
        </p:blipFill>
        <p:spPr>
          <a:xfrm>
            <a:off x="0" y="326401"/>
            <a:ext cx="9144000" cy="1852443"/>
          </a:xfrm>
          <a:prstGeom prst="rect">
            <a:avLst/>
          </a:prstGeom>
        </p:spPr>
      </p:pic>
      <p:pic>
        <p:nvPicPr>
          <p:cNvPr id="1026" name="Picture 2" descr="http://vdhweb.vdh.virginia.gov/wp-content/uploads/2018/03/VDH-blue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270" y="5372100"/>
            <a:ext cx="1992975" cy="7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265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6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82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indent="-274320">
              <a:lnSpc>
                <a:spcPct val="100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31520" indent="-274320">
              <a:lnSpc>
                <a:spcPct val="100000"/>
              </a:lnSpc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005840">
              <a:lnSpc>
                <a:spcPct val="100000"/>
              </a:lnSpc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90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400" y="6307279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1" baseline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none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78194" y1="95208" x2="77353" y2="99361"/>
                        <a14:backgroundMark x1="78424" y1="94569" x2="85004" y2="94569"/>
                        <a14:backgroundMark x1="83168" y1="94569" x2="86993" y2="69329"/>
                        <a14:backgroundMark x1="86993" y1="68690" x2="99617" y2="77636"/>
                        <a14:backgroundMark x1="99005" y1="76997" x2="99770" y2="76997"/>
                      </a14:backgroundRemoval>
                    </a14:imgEffect>
                  </a14:imgLayer>
                </a14:imgProps>
              </a:ext>
            </a:extLst>
          </a:blip>
          <a:srcRect b="7201"/>
          <a:stretch/>
        </p:blipFill>
        <p:spPr>
          <a:xfrm>
            <a:off x="17400" y="312730"/>
            <a:ext cx="9104555" cy="170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89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129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37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3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0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backgroundMark x1="78194" y1="95208" x2="77353" y2="99361"/>
                        <a14:backgroundMark x1="78424" y1="94569" x2="85004" y2="94569"/>
                        <a14:backgroundMark x1="83168" y1="94569" x2="86993" y2="69329"/>
                        <a14:backgroundMark x1="86993" y1="68690" x2="99617" y2="77636"/>
                        <a14:backgroundMark x1="99005" y1="76997" x2="99770" y2="76997"/>
                      </a14:backgroundRemoval>
                    </a14:imgEffect>
                  </a14:imgLayer>
                </a14:imgProps>
              </a:ext>
            </a:extLst>
          </a:blip>
          <a:srcRect b="7201"/>
          <a:stretch/>
        </p:blipFill>
        <p:spPr>
          <a:xfrm>
            <a:off x="-11431" y="5150462"/>
            <a:ext cx="9144000" cy="185244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0939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439985"/>
            <a:ext cx="7543801" cy="44291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B227F59-0692-4C49-AAC6-C6FFB807EA9A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4BB3E4A-4CAA-4BC6-827E-59A8E6C8F52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22959" y="1380513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ttp://vdhweb.vdh.virginia.gov/wp-content/uploads/2018/03/VDH-blue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364" y="6419345"/>
            <a:ext cx="1144973" cy="417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765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200" b="1" kern="1200" cap="small" spc="-50" baseline="0">
          <a:solidFill>
            <a:schemeClr val="accent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600" kern="1200" spc="2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Trebuchet MS" panose="020B0603020202020204" pitchFamily="34" charset="0"/>
        <a:buChar char="‐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virginia.gov/content/uploads/sites/13/2017/12/BioSense-Platform-Virginia-User-Confidentiality-Policy_12-8-17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dh.virginia.gov/surveillance-and-investigation/syndromic-surveillance/vssag/nssp-biosense-platform-access/supervisor-confirmation/" TargetMode="External"/><Relationship Id="rId4" Type="http://schemas.openxmlformats.org/officeDocument/2006/relationships/hyperlink" Target="http://www.vdh.virginia.gov/surveillance-and-investigation/syndromic-surveillance/vssag/nssp-biosense-platform-access/access-application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virginia.gov/content/uploads/sites/13/2017/12/BioSense-Platform-Virginia-User-Confidentiality-Policy_12-8-17.pdf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dh.virginia.gov/surveillance-and-investigation/syndromic-surveillance/vssag/nssp-biosense-platform-access/supervisor-confirmation/" TargetMode="External"/><Relationship Id="rId4" Type="http://schemas.openxmlformats.org/officeDocument/2006/relationships/hyperlink" Target="http://www.vdh.virginia.gov/surveillance-and-investigation/syndromic-surveillance/vssag/nssp-biosense-platform-access/access-application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virginia.gov/content/uploads/sites/13/2017/12/BioSense-Platform-Virginia-User-Confidentiality-Policy_12-8-17.pdf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virginia.gov/content/uploads/sites/13/2017/12/BioSense-Platform-Virginia-User-Confidentiality-Policy_12-8-17.pdf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virginia.gov/content/uploads/sites/13/2017/12/BioSense-Platform-Virginia-User-Confidentiality-Policy_12-8-17.pdf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virginia.gov/content/uploads/sites/13/2017/12/BioSense-Platform-Virginia-User-Confidentiality-Policy_12-8-17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25" y="1229215"/>
            <a:ext cx="8634549" cy="3473414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Virginia Syndromic Surveillance Advisory Group (VSSAG)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Pilot Wrap-Up Call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6136"/>
            <a:ext cx="6858000" cy="591797"/>
          </a:xfrm>
        </p:spPr>
        <p:txBody>
          <a:bodyPr>
            <a:noAutofit/>
          </a:bodyPr>
          <a:lstStyle/>
          <a:p>
            <a:pPr algn="ctr"/>
            <a:r>
              <a:rPr lang="en-US" sz="1600" b="1" spc="100" dirty="0" smtClean="0"/>
              <a:t>February 13, 2019</a:t>
            </a:r>
            <a:endParaRPr lang="en-US" sz="1600" b="1" spc="100" dirty="0"/>
          </a:p>
        </p:txBody>
      </p:sp>
    </p:spTree>
    <p:extLst>
      <p:ext uri="{BB962C8B-B14F-4D97-AF65-F5344CB8AC3E}">
        <p14:creationId xmlns:p14="http://schemas.microsoft.com/office/powerpoint/2010/main" val="115375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Reasons unable to log in:</a:t>
            </a:r>
          </a:p>
          <a:p>
            <a:pPr marL="1097280" lvl="1" indent="-457200"/>
            <a:r>
              <a:rPr lang="en-US" sz="1500" dirty="0" smtClean="0"/>
              <a:t>1 – technical difficulties</a:t>
            </a:r>
          </a:p>
          <a:p>
            <a:pPr marL="1097280" lvl="1" indent="-457200"/>
            <a:r>
              <a:rPr lang="en-US" sz="1500" dirty="0" smtClean="0"/>
              <a:t>3 </a:t>
            </a:r>
            <a:r>
              <a:rPr lang="en-US" sz="1500" dirty="0"/>
              <a:t>– problems with NSSP ESSENCE approval/account set </a:t>
            </a:r>
            <a:r>
              <a:rPr lang="en-US" sz="1500" dirty="0" smtClean="0"/>
              <a:t>up</a:t>
            </a:r>
          </a:p>
          <a:p>
            <a:pPr marL="1097280" lvl="1" indent="-457200"/>
            <a:r>
              <a:rPr lang="en-US" sz="1500" dirty="0"/>
              <a:t>5 – too busy with other work responsibilities</a:t>
            </a:r>
          </a:p>
          <a:p>
            <a:pPr marL="1097280" lvl="1" indent="-457200"/>
            <a:endParaRPr lang="en-US" sz="1500" dirty="0"/>
          </a:p>
          <a:p>
            <a:pPr marL="342900" indent="-342900"/>
            <a:r>
              <a:rPr lang="en-US" sz="2000" dirty="0" smtClean="0">
                <a:solidFill>
                  <a:srgbClr val="FF0000"/>
                </a:solidFill>
              </a:rPr>
              <a:t>Feedback:</a:t>
            </a:r>
            <a:endParaRPr lang="en-US" sz="2000" dirty="0">
              <a:solidFill>
                <a:srgbClr val="FF0000"/>
              </a:solidFill>
            </a:endParaRPr>
          </a:p>
          <a:p>
            <a:pPr marL="1097280" lvl="1" indent="-457200"/>
            <a:r>
              <a:rPr lang="en-US" sz="1500" dirty="0"/>
              <a:t>Length of pilot</a:t>
            </a:r>
          </a:p>
          <a:p>
            <a:pPr marL="1097280" lvl="1" indent="-457200"/>
            <a:r>
              <a:rPr lang="en-US" sz="1500" dirty="0"/>
              <a:t>Time commitment</a:t>
            </a:r>
          </a:p>
          <a:p>
            <a:pPr marL="1097280" lvl="1" indent="-457200"/>
            <a:endParaRPr lang="en-US" sz="1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Participation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07093" y="1748429"/>
            <a:ext cx="103676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5"/>
                </a:solidFill>
              </a:rPr>
              <a:t>Resolved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 rot="3914709">
            <a:off x="6734476" y="1867788"/>
            <a:ext cx="130356" cy="699830"/>
          </a:xfrm>
          <a:prstGeom prst="downArrow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5400000">
            <a:off x="6668140" y="1629133"/>
            <a:ext cx="128016" cy="704088"/>
          </a:xfrm>
          <a:prstGeom prst="downArrow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Actions Taken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813917"/>
              </p:ext>
            </p:extLst>
          </p:nvPr>
        </p:nvGraphicFramePr>
        <p:xfrm>
          <a:off x="822959" y="1857676"/>
          <a:ext cx="7137134" cy="392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16304" y="2156059"/>
            <a:ext cx="2165684" cy="83099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Participants took action based on ESSENCE data </a:t>
            </a:r>
          </a:p>
          <a:p>
            <a:r>
              <a:rPr lang="en-US" sz="1600" dirty="0" smtClean="0"/>
              <a:t>68% of the time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7135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“Other Action” Examples:</a:t>
            </a:r>
          </a:p>
          <a:p>
            <a:pPr marL="1097280" lvl="1" indent="-457200"/>
            <a:r>
              <a:rPr lang="en-US" sz="1600" dirty="0" smtClean="0"/>
              <a:t>spoke with collaborators </a:t>
            </a:r>
            <a:r>
              <a:rPr lang="en-US" sz="1600" dirty="0"/>
              <a:t>on how data analysis might </a:t>
            </a:r>
            <a:r>
              <a:rPr lang="en-US" sz="1600" dirty="0" smtClean="0"/>
              <a:t>be </a:t>
            </a:r>
            <a:r>
              <a:rPr lang="en-US" sz="1600" dirty="0"/>
              <a:t>used to improve disaster </a:t>
            </a:r>
            <a:r>
              <a:rPr lang="en-US" sz="1600" dirty="0" smtClean="0"/>
              <a:t>response</a:t>
            </a:r>
          </a:p>
          <a:p>
            <a:pPr marL="1097280" lvl="1" indent="-457200"/>
            <a:r>
              <a:rPr lang="en-US" sz="1600" dirty="0" smtClean="0"/>
              <a:t>arranged </a:t>
            </a:r>
            <a:r>
              <a:rPr lang="en-US" sz="1600" dirty="0"/>
              <a:t>meeting with data person who </a:t>
            </a:r>
            <a:r>
              <a:rPr lang="en-US" sz="1600" dirty="0" smtClean="0"/>
              <a:t>does internal </a:t>
            </a:r>
            <a:r>
              <a:rPr lang="en-US" sz="1600" dirty="0"/>
              <a:t>flu </a:t>
            </a:r>
            <a:r>
              <a:rPr lang="en-US" sz="1600" dirty="0" smtClean="0"/>
              <a:t>models</a:t>
            </a:r>
          </a:p>
          <a:p>
            <a:pPr marL="1097280" lvl="1" indent="-457200"/>
            <a:r>
              <a:rPr lang="en-US" sz="1600" dirty="0" smtClean="0"/>
              <a:t>examined </a:t>
            </a:r>
            <a:r>
              <a:rPr lang="en-US" sz="1600" dirty="0"/>
              <a:t>how weather data </a:t>
            </a:r>
            <a:r>
              <a:rPr lang="en-US" sz="1600" dirty="0" smtClean="0"/>
              <a:t>and </a:t>
            </a:r>
            <a:r>
              <a:rPr lang="en-US" sz="1600" dirty="0"/>
              <a:t>discharge diagnosis could be used in </a:t>
            </a:r>
            <a:r>
              <a:rPr lang="en-US" sz="1600" dirty="0" smtClean="0"/>
              <a:t>system</a:t>
            </a:r>
          </a:p>
          <a:p>
            <a:pPr marL="1097280" lvl="1" indent="-457200"/>
            <a:r>
              <a:rPr lang="en-US" sz="1600" dirty="0"/>
              <a:t>s</a:t>
            </a:r>
            <a:r>
              <a:rPr lang="en-US" sz="1600" dirty="0" smtClean="0"/>
              <a:t>hared </a:t>
            </a:r>
            <a:r>
              <a:rPr lang="en-US" sz="1600" dirty="0"/>
              <a:t>screenshots of regional and facility-specific data (regional - daily % ILI, % ILI by age grp; facility - weekly % ILI, daily % ILI</a:t>
            </a:r>
            <a:r>
              <a:rPr lang="en-US" sz="1600" dirty="0" smtClean="0"/>
              <a:t>)</a:t>
            </a:r>
          </a:p>
          <a:p>
            <a:pPr marL="1097280" lvl="1" indent="-457200"/>
            <a:r>
              <a:rPr lang="en-US" sz="1600" dirty="0"/>
              <a:t>c</a:t>
            </a:r>
            <a:r>
              <a:rPr lang="en-US" sz="1600" dirty="0" smtClean="0"/>
              <a:t>ompared </a:t>
            </a:r>
            <a:r>
              <a:rPr lang="en-US" sz="1600" dirty="0"/>
              <a:t>chief complaint based ILI trends </a:t>
            </a:r>
            <a:r>
              <a:rPr lang="en-US" sz="1600" dirty="0" smtClean="0"/>
              <a:t>with other internal data sources: discharge diagnosis and positive flu tests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Actions Taken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93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“Other Action” Examples:</a:t>
            </a:r>
          </a:p>
          <a:p>
            <a:pPr marL="1097280" lvl="1" indent="-457200"/>
            <a:r>
              <a:rPr lang="en-US" sz="1600" dirty="0" smtClean="0"/>
              <a:t>spoke with collaborators </a:t>
            </a:r>
            <a:r>
              <a:rPr lang="en-US" sz="1600" dirty="0"/>
              <a:t>on how data analysis might </a:t>
            </a:r>
            <a:r>
              <a:rPr lang="en-US" sz="1600" dirty="0" smtClean="0"/>
              <a:t>be </a:t>
            </a:r>
            <a:r>
              <a:rPr lang="en-US" sz="1600" dirty="0"/>
              <a:t>used to improve disaster </a:t>
            </a:r>
            <a:r>
              <a:rPr lang="en-US" sz="1600" dirty="0" smtClean="0"/>
              <a:t>response</a:t>
            </a:r>
          </a:p>
          <a:p>
            <a:pPr marL="1097280" lvl="1" indent="-457200"/>
            <a:r>
              <a:rPr lang="en-US" sz="1600" dirty="0" smtClean="0"/>
              <a:t>arranged </a:t>
            </a:r>
            <a:r>
              <a:rPr lang="en-US" sz="1600" dirty="0"/>
              <a:t>meeting with data person who </a:t>
            </a:r>
            <a:r>
              <a:rPr lang="en-US" sz="1600" dirty="0" smtClean="0"/>
              <a:t>does internal </a:t>
            </a:r>
            <a:r>
              <a:rPr lang="en-US" sz="1600" dirty="0"/>
              <a:t>flu </a:t>
            </a:r>
            <a:r>
              <a:rPr lang="en-US" sz="1600" dirty="0" smtClean="0"/>
              <a:t>models</a:t>
            </a:r>
          </a:p>
          <a:p>
            <a:pPr marL="1097280" lvl="1" indent="-457200"/>
            <a:r>
              <a:rPr lang="en-US" sz="1600" dirty="0" smtClean="0"/>
              <a:t>examined </a:t>
            </a:r>
            <a:r>
              <a:rPr lang="en-US" sz="1600" dirty="0"/>
              <a:t>how weather data </a:t>
            </a:r>
            <a:r>
              <a:rPr lang="en-US" sz="1600" dirty="0" smtClean="0"/>
              <a:t>and </a:t>
            </a:r>
            <a:r>
              <a:rPr lang="en-US" sz="1600" dirty="0"/>
              <a:t>discharge diagnosis could be used in </a:t>
            </a:r>
            <a:r>
              <a:rPr lang="en-US" sz="1600" dirty="0" smtClean="0"/>
              <a:t>system</a:t>
            </a:r>
          </a:p>
          <a:p>
            <a:pPr marL="1097280" lvl="1" indent="-457200"/>
            <a:r>
              <a:rPr lang="en-US" sz="1600" dirty="0"/>
              <a:t>s</a:t>
            </a:r>
            <a:r>
              <a:rPr lang="en-US" sz="1600" dirty="0" smtClean="0"/>
              <a:t>hared </a:t>
            </a:r>
            <a:r>
              <a:rPr lang="en-US" sz="1600" dirty="0"/>
              <a:t>screenshots of regional and facility-specific data (regional - daily % ILI, % ILI by age grp; facility - weekly % ILI, daily % ILI</a:t>
            </a:r>
            <a:r>
              <a:rPr lang="en-US" sz="1600" dirty="0" smtClean="0"/>
              <a:t>)</a:t>
            </a:r>
          </a:p>
          <a:p>
            <a:pPr marL="1097280" lvl="1" indent="-457200"/>
            <a:r>
              <a:rPr lang="en-US" sz="1600" dirty="0"/>
              <a:t>c</a:t>
            </a:r>
            <a:r>
              <a:rPr lang="en-US" sz="1600" dirty="0" smtClean="0"/>
              <a:t>ompared </a:t>
            </a:r>
            <a:r>
              <a:rPr lang="en-US" sz="1600" dirty="0"/>
              <a:t>chief complaint based ILI trends </a:t>
            </a:r>
            <a:r>
              <a:rPr lang="en-US" sz="1600" dirty="0" smtClean="0"/>
              <a:t>with other internal data sources: discharge diagnosis and positive flu tests</a:t>
            </a:r>
          </a:p>
          <a:p>
            <a:pPr marL="457200" indent="-457200"/>
            <a:r>
              <a:rPr lang="en-US" sz="2100" dirty="0" smtClean="0">
                <a:solidFill>
                  <a:srgbClr val="FF0000"/>
                </a:solidFill>
              </a:rPr>
              <a:t>Feedback:</a:t>
            </a:r>
          </a:p>
          <a:p>
            <a:pPr marL="1097280" lvl="1" indent="-457200"/>
            <a:r>
              <a:rPr lang="en-US" sz="1600" dirty="0" smtClean="0"/>
              <a:t>Did you find the data useful and actionable for your organization?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Actions Taken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90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4 participants granted access to data details</a:t>
            </a:r>
          </a:p>
          <a:p>
            <a:pPr marL="457200" indent="-457200"/>
            <a:r>
              <a:rPr lang="en-US" sz="2000" dirty="0" smtClean="0"/>
              <a:t>3 of 4 participants used </a:t>
            </a:r>
            <a:r>
              <a:rPr lang="en-US" sz="2000" dirty="0"/>
              <a:t>this record level view at least once during the pilot</a:t>
            </a:r>
            <a:endParaRPr lang="en-US" sz="2000" dirty="0" smtClean="0"/>
          </a:p>
          <a:p>
            <a:pPr marL="457200" indent="-457200"/>
            <a:r>
              <a:rPr lang="en-US" sz="2000" dirty="0" smtClean="0"/>
              <a:t>Viewed data details 4 out of 16 possible times (25%)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Data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51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/>
              <a:t>4 participants granted access to data details</a:t>
            </a:r>
          </a:p>
          <a:p>
            <a:pPr marL="457200" indent="-457200"/>
            <a:r>
              <a:rPr lang="en-US" sz="2000" dirty="0"/>
              <a:t>3 of 4 participants used this record level view at least once during the pilot</a:t>
            </a:r>
          </a:p>
          <a:p>
            <a:pPr marL="457200" indent="-457200"/>
            <a:r>
              <a:rPr lang="en-US" sz="2000" dirty="0"/>
              <a:t>Viewed data details 4 out of 16 possible times (25%) </a:t>
            </a:r>
          </a:p>
          <a:p>
            <a:pPr marL="457200" indent="-457200"/>
            <a:endParaRPr lang="en-US" sz="2400" dirty="0" smtClean="0">
              <a:solidFill>
                <a:srgbClr val="FF0000"/>
              </a:solidFill>
            </a:endParaRPr>
          </a:p>
          <a:p>
            <a:pPr marL="457200" indent="-457200"/>
            <a:r>
              <a:rPr lang="en-US" sz="2400" dirty="0" smtClean="0">
                <a:solidFill>
                  <a:srgbClr val="FF0000"/>
                </a:solidFill>
              </a:rPr>
              <a:t>Feedback:</a:t>
            </a:r>
          </a:p>
          <a:p>
            <a:pPr marL="1097280" lvl="1" indent="-457200"/>
            <a:r>
              <a:rPr lang="en-US" sz="1500" dirty="0" smtClean="0"/>
              <a:t>Did you find data details view useful?</a:t>
            </a:r>
          </a:p>
          <a:p>
            <a:pPr marL="1097280" lvl="1" indent="-457200"/>
            <a:r>
              <a:rPr lang="en-US" sz="1500" dirty="0" smtClean="0"/>
              <a:t>Did you find data details view necessary?</a:t>
            </a:r>
          </a:p>
          <a:p>
            <a:pPr marL="1097280" lvl="1" indent="-457200"/>
            <a:r>
              <a:rPr lang="en-US" sz="1500" dirty="0" smtClean="0"/>
              <a:t>For those of you without data details access – did you find this hindered your use of these data?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Data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2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Challenges:</a:t>
            </a:r>
          </a:p>
          <a:p>
            <a:pPr marL="1097280" lvl="1" indent="-457200"/>
            <a:r>
              <a:rPr lang="en-US" sz="1500" dirty="0" smtClean="0"/>
              <a:t>2 - NSSP ESSENCE account approval process</a:t>
            </a:r>
          </a:p>
          <a:p>
            <a:pPr marL="1097280" lvl="1" indent="-457200"/>
            <a:r>
              <a:rPr lang="en-US" sz="1500" dirty="0"/>
              <a:t>4</a:t>
            </a:r>
            <a:r>
              <a:rPr lang="en-US" sz="1500" dirty="0" smtClean="0"/>
              <a:t> - load time of graphs within ESSENCE</a:t>
            </a:r>
          </a:p>
          <a:p>
            <a:pPr marL="457200" indent="-457200"/>
            <a:r>
              <a:rPr lang="en-US" sz="2000" dirty="0" smtClean="0"/>
              <a:t>Training Needs:</a:t>
            </a:r>
          </a:p>
          <a:p>
            <a:pPr marL="1097280" lvl="1" indent="-457200"/>
            <a:r>
              <a:rPr lang="en-US" sz="1500" dirty="0" smtClean="0"/>
              <a:t>2 – creating new queries for non-ILI symptoms</a:t>
            </a:r>
          </a:p>
          <a:p>
            <a:pPr marL="1097280" lvl="1" indent="-457200"/>
            <a:r>
              <a:rPr lang="en-US" sz="1500" dirty="0" smtClean="0"/>
              <a:t>1 – creating an intersecting time series</a:t>
            </a:r>
            <a:endParaRPr lang="en-US" sz="1500" dirty="0"/>
          </a:p>
          <a:p>
            <a:pPr marL="457200" indent="-457200"/>
            <a:r>
              <a:rPr lang="en-US" sz="2000" dirty="0" smtClean="0"/>
              <a:t>Additional </a:t>
            </a:r>
            <a:r>
              <a:rPr lang="en-US" sz="2000" dirty="0"/>
              <a:t>Informational Needs:</a:t>
            </a:r>
          </a:p>
          <a:p>
            <a:pPr marL="1097280" lvl="1" indent="-457200"/>
            <a:r>
              <a:rPr lang="en-US" sz="1500" dirty="0" smtClean="0"/>
              <a:t>higher </a:t>
            </a:r>
            <a:r>
              <a:rPr lang="en-US" sz="1500" dirty="0"/>
              <a:t>spatial resolution</a:t>
            </a:r>
          </a:p>
          <a:p>
            <a:pPr marL="1097280" lvl="1" indent="-457200"/>
            <a:r>
              <a:rPr lang="en-US" sz="1500" dirty="0"/>
              <a:t>ILI by region for specific healthcare system</a:t>
            </a:r>
          </a:p>
          <a:p>
            <a:pPr marL="1097280" lvl="1" indent="-457200"/>
            <a:r>
              <a:rPr lang="en-US" sz="1500" dirty="0" smtClean="0"/>
              <a:t>trend line </a:t>
            </a:r>
            <a:r>
              <a:rPr lang="en-US" sz="1500" dirty="0"/>
              <a:t>and </a:t>
            </a:r>
            <a:r>
              <a:rPr lang="en-US" sz="1500" dirty="0" smtClean="0"/>
              <a:t>moving 3 day (or 7 day) average</a:t>
            </a:r>
            <a:endParaRPr lang="en-US" sz="1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Survey Results: Challenges/Needs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989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Interested in further exploration of non-ILI trends:</a:t>
            </a:r>
          </a:p>
          <a:p>
            <a:pPr marL="1097280" lvl="1" indent="-457200"/>
            <a:r>
              <a:rPr lang="en-US" sz="1500" dirty="0" smtClean="0"/>
              <a:t>Weather data – minimum temperature</a:t>
            </a:r>
          </a:p>
          <a:p>
            <a:pPr marL="1097280" lvl="1" indent="-457200"/>
            <a:r>
              <a:rPr lang="en-US" sz="1500" dirty="0" smtClean="0"/>
              <a:t>Gastrointestinal data</a:t>
            </a:r>
          </a:p>
          <a:p>
            <a:pPr marL="457200" indent="-457200"/>
            <a:r>
              <a:rPr lang="en-US" sz="2000" dirty="0" smtClean="0"/>
              <a:t>Overall </a:t>
            </a:r>
            <a:r>
              <a:rPr lang="en-US" sz="2000" dirty="0"/>
              <a:t>% ILI by day and week as well as % ILI by age group (regional, daily) were of greatest interest to </a:t>
            </a:r>
            <a:r>
              <a:rPr lang="en-US" sz="2000" dirty="0" smtClean="0"/>
              <a:t>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1" y="286604"/>
            <a:ext cx="8092440" cy="10939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Survey Results: Additional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77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593990"/>
            <a:ext cx="7916780" cy="4595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Successes – Challenges – Lessons Learned</a:t>
            </a:r>
          </a:p>
          <a:p>
            <a:pPr marL="1097280" lvl="1" indent="-457200"/>
            <a:endParaRPr lang="en-US" sz="1800" dirty="0" smtClean="0"/>
          </a:p>
          <a:p>
            <a:pPr marL="1097280" lvl="1" indent="-457200"/>
            <a:r>
              <a:rPr lang="en-US" sz="1800" dirty="0" smtClean="0"/>
              <a:t>Did </a:t>
            </a:r>
            <a:r>
              <a:rPr lang="en-US" sz="1800" dirty="0"/>
              <a:t>you find the data useful for your organization?</a:t>
            </a:r>
          </a:p>
          <a:p>
            <a:pPr marL="1097280" lvl="1" indent="-457200"/>
            <a:r>
              <a:rPr lang="en-US" sz="1800" dirty="0"/>
              <a:t>Could you see integrating ESSENCE analysis into workflow/business practices?</a:t>
            </a:r>
          </a:p>
          <a:p>
            <a:pPr marL="1097280" lvl="1" indent="-457200"/>
            <a:r>
              <a:rPr lang="en-US" sz="1800" dirty="0"/>
              <a:t>What else would you like to monitor using ESSENCE?</a:t>
            </a:r>
          </a:p>
          <a:p>
            <a:pPr marL="1097280" lvl="1" indent="-457200"/>
            <a:r>
              <a:rPr lang="en-US" sz="1800" dirty="0"/>
              <a:t>Who do you think is the most appropriate ESSENCE user within your organization?</a:t>
            </a:r>
          </a:p>
          <a:p>
            <a:pPr marL="1097280" lvl="1" indent="-457200"/>
            <a:r>
              <a:rPr lang="en-US" sz="1800" dirty="0"/>
              <a:t>What are the barriers/challenges for utilizing ESSENCE within your organization?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Pilot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8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NSSP BioSense Platform -</a:t>
            </a:r>
            <a:br>
              <a:rPr lang="en-US" sz="4800" dirty="0" smtClean="0"/>
            </a:br>
            <a:r>
              <a:rPr lang="en-US" sz="4800" dirty="0" smtClean="0"/>
              <a:t>Virginia User Policy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735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744579"/>
            <a:ext cx="7543801" cy="4124515"/>
          </a:xfrm>
        </p:spPr>
        <p:txBody>
          <a:bodyPr/>
          <a:lstStyle/>
          <a:p>
            <a:r>
              <a:rPr lang="en-US" dirty="0" smtClean="0"/>
              <a:t>Review Pilot Expectations and Goals</a:t>
            </a:r>
          </a:p>
          <a:p>
            <a:r>
              <a:rPr lang="en-US" dirty="0" smtClean="0"/>
              <a:t>Survey Responses</a:t>
            </a:r>
            <a:endParaRPr lang="en-US" dirty="0"/>
          </a:p>
          <a:p>
            <a:r>
              <a:rPr lang="en-US" dirty="0" smtClean="0"/>
              <a:t>Overall Pilot Feedback</a:t>
            </a:r>
          </a:p>
          <a:p>
            <a:r>
              <a:rPr lang="en-US" dirty="0" smtClean="0"/>
              <a:t>Discussion of Virginia User Policy</a:t>
            </a:r>
          </a:p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87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820849"/>
            <a:ext cx="7543801" cy="4048245"/>
          </a:xfrm>
        </p:spPr>
        <p:txBody>
          <a:bodyPr>
            <a:normAutofit/>
          </a:bodyPr>
          <a:lstStyle/>
          <a:p>
            <a:r>
              <a:rPr lang="en-US" dirty="0"/>
              <a:t>Access </a:t>
            </a:r>
            <a:r>
              <a:rPr lang="en-US" dirty="0" smtClean="0"/>
              <a:t>approval process</a:t>
            </a:r>
            <a:endParaRPr lang="en-US" dirty="0"/>
          </a:p>
          <a:p>
            <a:r>
              <a:rPr lang="en-US" dirty="0"/>
              <a:t>Role-based access levels </a:t>
            </a:r>
          </a:p>
          <a:p>
            <a:pPr lvl="1"/>
            <a:r>
              <a:rPr lang="en-US" dirty="0"/>
              <a:t>aggregate vs. data details</a:t>
            </a:r>
          </a:p>
          <a:p>
            <a:r>
              <a:rPr lang="en-US" dirty="0" smtClean="0"/>
              <a:t>Approved data uses</a:t>
            </a:r>
          </a:p>
          <a:p>
            <a:r>
              <a:rPr lang="en-US" dirty="0" smtClean="0"/>
              <a:t>Length </a:t>
            </a:r>
            <a:r>
              <a:rPr lang="en-US" dirty="0"/>
              <a:t>of data </a:t>
            </a:r>
            <a:r>
              <a:rPr lang="en-US" dirty="0" smtClean="0"/>
              <a:t>access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Virginia User Policy</a:t>
            </a:r>
          </a:p>
        </p:txBody>
      </p:sp>
    </p:spTree>
    <p:extLst>
      <p:ext uri="{BB962C8B-B14F-4D97-AF65-F5344CB8AC3E}">
        <p14:creationId xmlns:p14="http://schemas.microsoft.com/office/powerpoint/2010/main" val="390960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809549"/>
            <a:ext cx="7753150" cy="4059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Steps for obtaining NSSP ESSENCE access:</a:t>
            </a:r>
          </a:p>
          <a:p>
            <a:pPr marL="342900" indent="-342900"/>
            <a:r>
              <a:rPr lang="en-US" sz="2000" dirty="0" smtClean="0"/>
              <a:t>Read the </a:t>
            </a:r>
            <a:r>
              <a:rPr lang="en-US" sz="2000" dirty="0" smtClean="0">
                <a:hlinkClick r:id="rId3"/>
              </a:rPr>
              <a:t>Virginia User Policy</a:t>
            </a:r>
            <a:endParaRPr lang="en-US" sz="2000" dirty="0" smtClean="0"/>
          </a:p>
          <a:p>
            <a:pPr marL="342900" indent="-342900"/>
            <a:r>
              <a:rPr lang="en-US" sz="2000" dirty="0" smtClean="0"/>
              <a:t>Submit request via online </a:t>
            </a:r>
            <a:r>
              <a:rPr lang="en-US" sz="2000" dirty="0" smtClean="0">
                <a:hlinkClick r:id="rId4"/>
              </a:rPr>
              <a:t>NSSP BioSense Platform Access Form</a:t>
            </a:r>
            <a:endParaRPr lang="en-US" sz="2000" dirty="0" smtClean="0"/>
          </a:p>
          <a:p>
            <a:pPr marL="342900" indent="-342900"/>
            <a:r>
              <a:rPr lang="en-US" sz="2000" dirty="0" smtClean="0"/>
              <a:t>Obtain supervisor </a:t>
            </a:r>
            <a:r>
              <a:rPr lang="en-US" sz="2000" dirty="0"/>
              <a:t>approval </a:t>
            </a:r>
            <a:r>
              <a:rPr lang="en-US" sz="2000" dirty="0" smtClean="0"/>
              <a:t>via online </a:t>
            </a:r>
            <a:r>
              <a:rPr lang="en-US" sz="2000" dirty="0" smtClean="0">
                <a:hlinkClick r:id="rId5"/>
              </a:rPr>
              <a:t>BioSense </a:t>
            </a:r>
            <a:r>
              <a:rPr lang="en-US" sz="2000" dirty="0">
                <a:hlinkClick r:id="rId5"/>
              </a:rPr>
              <a:t>Platform Access Supervisor </a:t>
            </a:r>
            <a:r>
              <a:rPr lang="en-US" sz="2000" dirty="0" smtClean="0">
                <a:hlinkClick r:id="rId5"/>
              </a:rPr>
              <a:t>Confirmation Form</a:t>
            </a:r>
            <a:endParaRPr lang="en-US" sz="2000" dirty="0" smtClean="0"/>
          </a:p>
          <a:p>
            <a:pPr marL="342900" indent="-342900"/>
            <a:r>
              <a:rPr lang="en-US" sz="2000" dirty="0"/>
              <a:t>Special (Project-Based) Access </a:t>
            </a:r>
            <a:r>
              <a:rPr lang="en-US" sz="2000" dirty="0" smtClean="0"/>
              <a:t>requires </a:t>
            </a:r>
            <a:r>
              <a:rPr lang="en-US" sz="2000" dirty="0"/>
              <a:t>proof of IRB approval</a:t>
            </a:r>
          </a:p>
          <a:p>
            <a:pPr marL="342900" indent="-342900"/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Policy: Granting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8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809549"/>
            <a:ext cx="7753150" cy="4059545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 smtClean="0"/>
              <a:t>Steps for obtaining NSSP ESSENCE access:</a:t>
            </a:r>
          </a:p>
          <a:p>
            <a:pPr marL="342900" indent="-342900"/>
            <a:r>
              <a:rPr lang="en-US" sz="2200" dirty="0" smtClean="0"/>
              <a:t>Read the </a:t>
            </a:r>
            <a:r>
              <a:rPr lang="en-US" sz="2200" dirty="0" smtClean="0">
                <a:hlinkClick r:id="rId3"/>
              </a:rPr>
              <a:t>Virginia User Policy</a:t>
            </a:r>
            <a:endParaRPr lang="en-US" sz="2200" dirty="0" smtClean="0"/>
          </a:p>
          <a:p>
            <a:pPr marL="342900" indent="-342900"/>
            <a:r>
              <a:rPr lang="en-US" sz="2200" dirty="0" smtClean="0"/>
              <a:t>Submit request via online </a:t>
            </a:r>
            <a:r>
              <a:rPr lang="en-US" sz="2200" dirty="0" smtClean="0">
                <a:hlinkClick r:id="rId4"/>
              </a:rPr>
              <a:t>NSSP BioSense Platform Access Form</a:t>
            </a:r>
            <a:endParaRPr lang="en-US" sz="2200" dirty="0" smtClean="0"/>
          </a:p>
          <a:p>
            <a:pPr marL="342900" indent="-342900"/>
            <a:r>
              <a:rPr lang="en-US" sz="2200" dirty="0" smtClean="0"/>
              <a:t>Obtain supervisor </a:t>
            </a:r>
            <a:r>
              <a:rPr lang="en-US" sz="2200" dirty="0"/>
              <a:t>approval </a:t>
            </a:r>
            <a:r>
              <a:rPr lang="en-US" sz="2200" dirty="0" smtClean="0"/>
              <a:t>via online </a:t>
            </a:r>
            <a:r>
              <a:rPr lang="en-US" sz="2200" dirty="0" smtClean="0">
                <a:hlinkClick r:id="rId5"/>
              </a:rPr>
              <a:t>BioSense </a:t>
            </a:r>
            <a:r>
              <a:rPr lang="en-US" sz="2200" dirty="0">
                <a:hlinkClick r:id="rId5"/>
              </a:rPr>
              <a:t>Platform Access Supervisor </a:t>
            </a:r>
            <a:r>
              <a:rPr lang="en-US" sz="2200" dirty="0" smtClean="0">
                <a:hlinkClick r:id="rId5"/>
              </a:rPr>
              <a:t>Confirmation Form</a:t>
            </a:r>
            <a:endParaRPr lang="en-US" sz="2200" dirty="0" smtClean="0"/>
          </a:p>
          <a:p>
            <a:pPr marL="342900" indent="-342900"/>
            <a:r>
              <a:rPr lang="en-US" sz="2200" dirty="0" smtClean="0"/>
              <a:t>Special (Project-Based) Access requires proof of IRB approval</a:t>
            </a:r>
          </a:p>
          <a:p>
            <a:pPr marL="342900" indent="-342900"/>
            <a:endParaRPr lang="en-US" sz="2200" dirty="0"/>
          </a:p>
          <a:p>
            <a:pPr marL="342900" indent="-342900"/>
            <a:r>
              <a:rPr lang="en-US" sz="2200" dirty="0" smtClean="0">
                <a:solidFill>
                  <a:srgbClr val="FF0000"/>
                </a:solidFill>
              </a:rPr>
              <a:t>Feedback:</a:t>
            </a:r>
          </a:p>
          <a:p>
            <a:pPr lvl="1"/>
            <a:r>
              <a:rPr lang="en-US" dirty="0" smtClean="0"/>
              <a:t>Issues receiving automated emails</a:t>
            </a:r>
          </a:p>
          <a:p>
            <a:pPr lvl="1"/>
            <a:r>
              <a:rPr lang="en-US" dirty="0" smtClean="0"/>
              <a:t>Other feedback on approval process?</a:t>
            </a:r>
            <a:endParaRPr lang="en-US" sz="2200" dirty="0" smtClean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Policy: Granting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8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Policy: Role-Based Access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580035"/>
              </p:ext>
            </p:extLst>
          </p:nvPr>
        </p:nvGraphicFramePr>
        <p:xfrm>
          <a:off x="694127" y="1838426"/>
          <a:ext cx="7844066" cy="2704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9408">
                  <a:extLst>
                    <a:ext uri="{9D8B030D-6E8A-4147-A177-3AD203B41FA5}">
                      <a16:colId xmlns:a16="http://schemas.microsoft.com/office/drawing/2014/main" val="2498201990"/>
                    </a:ext>
                  </a:extLst>
                </a:gridCol>
                <a:gridCol w="4834658">
                  <a:extLst>
                    <a:ext uri="{9D8B030D-6E8A-4147-A177-3AD203B41FA5}">
                      <a16:colId xmlns:a16="http://schemas.microsoft.com/office/drawing/2014/main" val="3352983175"/>
                    </a:ext>
                  </a:extLst>
                </a:gridCol>
              </a:tblGrid>
              <a:tr h="5506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</a:rPr>
                        <a:t>NSSP Access </a:t>
                      </a:r>
                      <a:r>
                        <a:rPr lang="en-US" sz="1800" b="1" u="none" strike="noStrike" dirty="0">
                          <a:effectLst/>
                        </a:rPr>
                        <a:t>Role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Access </a:t>
                      </a:r>
                      <a:r>
                        <a:rPr lang="en-US" sz="1800" b="1" u="none" strike="noStrike" dirty="0" smtClean="0">
                          <a:effectLst/>
                        </a:rPr>
                        <a:t>Level(s)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44193"/>
                  </a:ext>
                </a:extLst>
              </a:tr>
              <a:tr h="518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Public Health Researcher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Statewide aggregate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372396"/>
                  </a:ext>
                </a:extLst>
              </a:tr>
              <a:tr h="545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Emergency Preparedness Coordinator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Statewide aggregate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32660"/>
                  </a:ext>
                </a:extLst>
              </a:tr>
              <a:tr h="545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Healthcare/Hospital </a:t>
                      </a:r>
                      <a:r>
                        <a:rPr lang="en-US" sz="1400" u="none" strike="noStrike" dirty="0" smtClean="0">
                          <a:effectLst/>
                        </a:rPr>
                        <a:t>Epidemiologist/IP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Statewide aggregate and data details for </a:t>
                      </a:r>
                      <a:r>
                        <a:rPr lang="en-US" sz="1400" u="none" strike="noStrike" dirty="0" smtClean="0">
                          <a:effectLst/>
                        </a:rPr>
                        <a:t>healthcare facility visits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47317"/>
                  </a:ext>
                </a:extLst>
              </a:tr>
              <a:tr h="545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Public Health Epidemiologist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Statewide aggregate and data details for </a:t>
                      </a:r>
                      <a:r>
                        <a:rPr lang="en-US" sz="1400" u="none" strike="noStrike" dirty="0" smtClean="0">
                          <a:effectLst/>
                        </a:rPr>
                        <a:t>Health </a:t>
                      </a:r>
                      <a:r>
                        <a:rPr lang="en-US" sz="1400" u="none" strike="noStrike" dirty="0">
                          <a:effectLst/>
                        </a:rPr>
                        <a:t>District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353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25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Policy: Role-Based Access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580035"/>
              </p:ext>
            </p:extLst>
          </p:nvPr>
        </p:nvGraphicFramePr>
        <p:xfrm>
          <a:off x="694127" y="1838426"/>
          <a:ext cx="7844066" cy="2704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9408">
                  <a:extLst>
                    <a:ext uri="{9D8B030D-6E8A-4147-A177-3AD203B41FA5}">
                      <a16:colId xmlns:a16="http://schemas.microsoft.com/office/drawing/2014/main" val="2498201990"/>
                    </a:ext>
                  </a:extLst>
                </a:gridCol>
                <a:gridCol w="4834658">
                  <a:extLst>
                    <a:ext uri="{9D8B030D-6E8A-4147-A177-3AD203B41FA5}">
                      <a16:colId xmlns:a16="http://schemas.microsoft.com/office/drawing/2014/main" val="3352983175"/>
                    </a:ext>
                  </a:extLst>
                </a:gridCol>
              </a:tblGrid>
              <a:tr h="5506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</a:rPr>
                        <a:t>NSSP Access </a:t>
                      </a:r>
                      <a:r>
                        <a:rPr lang="en-US" sz="1800" b="1" u="none" strike="noStrike" dirty="0">
                          <a:effectLst/>
                        </a:rPr>
                        <a:t>Role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Access </a:t>
                      </a:r>
                      <a:r>
                        <a:rPr lang="en-US" sz="1800" b="1" u="none" strike="noStrike" dirty="0" smtClean="0">
                          <a:effectLst/>
                        </a:rPr>
                        <a:t>Level(s)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44193"/>
                  </a:ext>
                </a:extLst>
              </a:tr>
              <a:tr h="518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Public Health Researcher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Statewide aggregate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372396"/>
                  </a:ext>
                </a:extLst>
              </a:tr>
              <a:tr h="545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Emergency Preparedness Coordinator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Statewide aggregate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32660"/>
                  </a:ext>
                </a:extLst>
              </a:tr>
              <a:tr h="545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Healthcare/Hospital </a:t>
                      </a:r>
                      <a:r>
                        <a:rPr lang="en-US" sz="1400" u="none" strike="noStrike" dirty="0" smtClean="0">
                          <a:effectLst/>
                        </a:rPr>
                        <a:t>Epidemiologist/IP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Statewide aggregate and data details for </a:t>
                      </a:r>
                      <a:r>
                        <a:rPr lang="en-US" sz="1400" u="none" strike="noStrike" dirty="0" smtClean="0">
                          <a:effectLst/>
                        </a:rPr>
                        <a:t>healthcare facility visits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47317"/>
                  </a:ext>
                </a:extLst>
              </a:tr>
              <a:tr h="545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Public Health Epidemiologist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Statewide aggregate and data details for </a:t>
                      </a:r>
                      <a:r>
                        <a:rPr lang="en-US" sz="1400" u="none" strike="noStrike" dirty="0" smtClean="0">
                          <a:effectLst/>
                        </a:rPr>
                        <a:t>Health </a:t>
                      </a:r>
                      <a:r>
                        <a:rPr lang="en-US" sz="1400" u="none" strike="noStrike" dirty="0">
                          <a:effectLst/>
                        </a:rPr>
                        <a:t>District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2" marR="5692" marT="569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35356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94127" y="4794234"/>
            <a:ext cx="7844066" cy="77970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Feedback:</a:t>
            </a:r>
            <a:endParaRPr lang="en-US" sz="2200" dirty="0">
              <a:solidFill>
                <a:srgbClr val="FF0000"/>
              </a:solidFill>
            </a:endParaRPr>
          </a:p>
          <a:p>
            <a:pPr marL="731520" lvl="1" indent="-274320" defTabSz="914400">
              <a:spcBef>
                <a:spcPts val="200"/>
              </a:spcBef>
              <a:spcAft>
                <a:spcPts val="400"/>
              </a:spcAft>
              <a:buClr>
                <a:srgbClr val="144472"/>
              </a:buClr>
              <a:buFont typeface="Calibri" pitchFamily="34" charset="0"/>
              <a:buChar char="◦"/>
            </a:pPr>
            <a:r>
              <a:rPr lang="en-US" sz="21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Do you feel the roles and access levels </a:t>
            </a:r>
            <a:r>
              <a:rPr lang="en-US" sz="2100" dirty="0">
                <a:solidFill>
                  <a:prstClr val="black">
                    <a:lumMod val="65000"/>
                    <a:lumOff val="35000"/>
                  </a:prstClr>
                </a:solidFill>
              </a:rPr>
              <a:t>a</a:t>
            </a:r>
            <a:r>
              <a:rPr lang="en-US" sz="21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re appropriate?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15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820849"/>
            <a:ext cx="7543801" cy="404824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Permitted data uses defined by the </a:t>
            </a:r>
            <a:r>
              <a:rPr lang="en-US" sz="2400" dirty="0">
                <a:hlinkClick r:id="rId3"/>
              </a:rPr>
              <a:t>Virginia User Policy </a:t>
            </a:r>
            <a:endParaRPr lang="en-US" sz="2400" dirty="0"/>
          </a:p>
          <a:p>
            <a:pPr marL="342900" indent="-342900"/>
            <a:r>
              <a:rPr lang="en-US" sz="2200" dirty="0"/>
              <a:t>To facilitate the interchange of information that can be used to coordinate responses and monitor events routinely and during a potential health event. </a:t>
            </a:r>
          </a:p>
          <a:p>
            <a:pPr marL="342900" indent="-342900"/>
            <a:r>
              <a:rPr lang="en-US" sz="2200" dirty="0"/>
              <a:t>For early detection and characterization of events (or health-related threats) by building on state and local health department systems and programs. </a:t>
            </a:r>
          </a:p>
          <a:p>
            <a:pPr marL="342900" indent="-342900"/>
            <a:r>
              <a:rPr lang="en-US" sz="2200" dirty="0"/>
              <a:t>To provide health-related information for: (</a:t>
            </a:r>
            <a:r>
              <a:rPr lang="en-US" sz="2200" dirty="0" err="1"/>
              <a:t>i</a:t>
            </a:r>
            <a:r>
              <a:rPr lang="en-US" sz="2200" dirty="0"/>
              <a:t>) public health situation awareness, (ii) routine public health practice, or (iii) public health evaluation. </a:t>
            </a:r>
          </a:p>
          <a:p>
            <a:pPr marL="342900" indent="-342900"/>
            <a:r>
              <a:rPr lang="en-US" sz="2200" dirty="0"/>
              <a:t>Reporting facilities are allowed to use their own data for quality assurance, business improvement, or other purposes approved by their organization.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Policy: Data 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50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820849"/>
            <a:ext cx="7543801" cy="4048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Restrictions on length of data access in the </a:t>
            </a:r>
            <a:r>
              <a:rPr lang="en-US" sz="2000" dirty="0">
                <a:hlinkClick r:id="rId3"/>
              </a:rPr>
              <a:t>Virginia User Policy </a:t>
            </a:r>
            <a:r>
              <a:rPr lang="en-US" sz="2000" dirty="0" smtClean="0"/>
              <a:t>:</a:t>
            </a:r>
            <a:endParaRPr lang="en-US" sz="2200" dirty="0" smtClean="0"/>
          </a:p>
          <a:p>
            <a:pPr marL="342900" indent="-342900"/>
            <a:r>
              <a:rPr lang="en-US" sz="2200" dirty="0" smtClean="0"/>
              <a:t>VDH </a:t>
            </a:r>
            <a:r>
              <a:rPr lang="en-US" sz="2200" dirty="0"/>
              <a:t>conducts quarterly reviews on access and role of each </a:t>
            </a:r>
            <a:r>
              <a:rPr lang="en-US" sz="2200" dirty="0" smtClean="0"/>
              <a:t>user</a:t>
            </a:r>
          </a:p>
          <a:p>
            <a:pPr marL="342900" indent="-342900"/>
            <a:r>
              <a:rPr lang="en-US" sz="2200" dirty="0" smtClean="0"/>
              <a:t>Users </a:t>
            </a:r>
            <a:r>
              <a:rPr lang="en-US" sz="2200" dirty="0"/>
              <a:t>and supervisors must confirm continued need for </a:t>
            </a:r>
            <a:r>
              <a:rPr lang="en-US" sz="2200" dirty="0" smtClean="0"/>
              <a:t>access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Policy: Continued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5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45921"/>
            <a:ext cx="7543801" cy="4223174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/>
              <a:t>Restrictions on length of data access in the </a:t>
            </a:r>
            <a:r>
              <a:rPr lang="en-US" sz="2000" dirty="0">
                <a:hlinkClick r:id="rId3"/>
              </a:rPr>
              <a:t>Virginia User Policy </a:t>
            </a:r>
            <a:r>
              <a:rPr lang="en-US" sz="2000" dirty="0"/>
              <a:t>:</a:t>
            </a:r>
            <a:endParaRPr lang="en-US" sz="2200" dirty="0"/>
          </a:p>
          <a:p>
            <a:pPr marL="342900" indent="-342900"/>
            <a:r>
              <a:rPr lang="en-US" sz="2200" dirty="0" smtClean="0"/>
              <a:t>VDH </a:t>
            </a:r>
            <a:r>
              <a:rPr lang="en-US" sz="2200" dirty="0"/>
              <a:t>conducts quarterly reviews on access and role of each </a:t>
            </a:r>
            <a:r>
              <a:rPr lang="en-US" sz="2200" dirty="0" smtClean="0"/>
              <a:t>user</a:t>
            </a:r>
          </a:p>
          <a:p>
            <a:pPr marL="342900" indent="-342900"/>
            <a:r>
              <a:rPr lang="en-US" sz="2200" dirty="0" smtClean="0"/>
              <a:t>Users </a:t>
            </a:r>
            <a:r>
              <a:rPr lang="en-US" sz="2200" dirty="0"/>
              <a:t>and supervisors must confirm continued need for </a:t>
            </a:r>
            <a:r>
              <a:rPr lang="en-US" sz="2200" dirty="0" smtClean="0"/>
              <a:t>access</a:t>
            </a:r>
          </a:p>
          <a:p>
            <a:pPr marL="342900" indent="-342900"/>
            <a:endParaRPr lang="en-US" sz="2200" dirty="0"/>
          </a:p>
          <a:p>
            <a:pPr marL="342900" indent="-342900"/>
            <a:r>
              <a:rPr lang="en-US" sz="2200" dirty="0" smtClean="0">
                <a:solidFill>
                  <a:srgbClr val="FF0000"/>
                </a:solidFill>
              </a:rPr>
              <a:t>Feedback:</a:t>
            </a:r>
            <a:endParaRPr lang="en-US" sz="1200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Need to define timeline for access?</a:t>
            </a:r>
          </a:p>
          <a:p>
            <a:pPr lvl="1"/>
            <a:r>
              <a:rPr lang="en-US" dirty="0" smtClean="0"/>
              <a:t>reporting </a:t>
            </a:r>
            <a:r>
              <a:rPr lang="en-US" dirty="0"/>
              <a:t>healthcare </a:t>
            </a:r>
            <a:r>
              <a:rPr lang="en-US" dirty="0" smtClean="0"/>
              <a:t>facilities vs. researchers/other partners</a:t>
            </a:r>
          </a:p>
          <a:p>
            <a:pPr lvl="1"/>
            <a:r>
              <a:rPr lang="en-US" dirty="0" smtClean="0"/>
              <a:t>NSSP account vs. Virginia data access</a:t>
            </a:r>
            <a:endParaRPr lang="en-US" dirty="0"/>
          </a:p>
          <a:p>
            <a:pPr marL="342900" indent="-342900"/>
            <a:endParaRPr lang="en-US" sz="2200" dirty="0" smtClean="0">
              <a:solidFill>
                <a:srgbClr val="FF0000"/>
              </a:solidFill>
            </a:endParaRPr>
          </a:p>
          <a:p>
            <a:pPr marL="982980" lvl="1" indent="-342900"/>
            <a:endParaRPr lang="en-US" sz="19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Policy: Continued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4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45920"/>
            <a:ext cx="7543801" cy="4223174"/>
          </a:xfrm>
        </p:spPr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Remove Virginia data access for pilot participants (?)</a:t>
            </a:r>
          </a:p>
          <a:p>
            <a:pPr marL="571500" indent="-571500"/>
            <a:r>
              <a:rPr lang="en-US" sz="2400" dirty="0" smtClean="0"/>
              <a:t>Compile formal After Action Report on pilot successes, challenges, and recommendations</a:t>
            </a:r>
          </a:p>
          <a:p>
            <a:pPr marL="571500" indent="-571500"/>
            <a:r>
              <a:rPr lang="en-US" sz="2400" dirty="0" smtClean="0"/>
              <a:t>Present findings to larger VSSAG group</a:t>
            </a:r>
          </a:p>
          <a:p>
            <a:pPr marL="571500" indent="-571500"/>
            <a:r>
              <a:rPr lang="en-US" sz="2400" dirty="0" smtClean="0"/>
              <a:t>Amend Virginia User Policy based on findings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5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36295"/>
            <a:ext cx="7543801" cy="4232799"/>
          </a:xfrm>
        </p:spPr>
        <p:txBody>
          <a:bodyPr/>
          <a:lstStyle/>
          <a:p>
            <a:pPr marL="457200" indent="-4572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/>
              <a:t>Grant NSSP data access to pilot VSSAG </a:t>
            </a:r>
            <a:r>
              <a:rPr lang="en-US" dirty="0" smtClean="0"/>
              <a:t>members</a:t>
            </a:r>
          </a:p>
          <a:p>
            <a:pPr marL="1097280" lvl="1" indent="-457200"/>
            <a:r>
              <a:rPr lang="en-US" dirty="0"/>
              <a:t>v</a:t>
            </a:r>
            <a:r>
              <a:rPr lang="en-US" dirty="0" smtClean="0"/>
              <a:t>isit level access</a:t>
            </a:r>
          </a:p>
          <a:p>
            <a:pPr marL="1097280" lvl="1" indent="-457200"/>
            <a:r>
              <a:rPr lang="en-US" dirty="0"/>
              <a:t>a</a:t>
            </a:r>
            <a:r>
              <a:rPr lang="en-US" dirty="0" smtClean="0"/>
              <a:t>ggregate count level access</a:t>
            </a:r>
            <a:endParaRPr lang="en-US" dirty="0"/>
          </a:p>
          <a:p>
            <a:pPr marL="457200" indent="-4572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/>
              <a:t>Use syndromic data to inform action within organization</a:t>
            </a:r>
          </a:p>
          <a:p>
            <a:pPr marL="457200" indent="-457200"/>
            <a:r>
              <a:rPr lang="en-US" dirty="0" smtClean="0"/>
              <a:t>Assess </a:t>
            </a:r>
            <a:r>
              <a:rPr lang="en-US" dirty="0"/>
              <a:t>successes, challenges, and lessons </a:t>
            </a:r>
            <a:r>
              <a:rPr lang="en-US" dirty="0" smtClean="0"/>
              <a:t>learned</a:t>
            </a:r>
          </a:p>
          <a:p>
            <a:pPr marL="457200" indent="-457200"/>
            <a:r>
              <a:rPr lang="en-US" dirty="0"/>
              <a:t>Help VDH finalize the </a:t>
            </a:r>
            <a:r>
              <a:rPr lang="en-US" dirty="0">
                <a:hlinkClick r:id="rId3"/>
              </a:rPr>
              <a:t>NSSP Virginia User Policy </a:t>
            </a:r>
            <a:r>
              <a:rPr lang="en-US" dirty="0"/>
              <a:t>(data usage expectations and data access levels) </a:t>
            </a:r>
          </a:p>
          <a:p>
            <a:pPr marL="457200" indent="-457200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Pilot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78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Dates: Jan 9, 2019 – Feb </a:t>
            </a:r>
            <a:r>
              <a:rPr lang="en-US" sz="2000" dirty="0"/>
              <a:t>6</a:t>
            </a:r>
            <a:r>
              <a:rPr lang="en-US" sz="2000" dirty="0" smtClean="0"/>
              <a:t>, 2019 (4 weeks)</a:t>
            </a:r>
          </a:p>
          <a:p>
            <a:pPr marL="457200" indent="-457200"/>
            <a:r>
              <a:rPr lang="en-US" sz="2000" dirty="0" smtClean="0"/>
              <a:t>7 participants</a:t>
            </a:r>
          </a:p>
          <a:p>
            <a:pPr marL="457200" indent="-457200"/>
            <a:r>
              <a:rPr lang="en-US" sz="2000" dirty="0" smtClean="0"/>
              <a:t>Kick-off call: 1/9/19</a:t>
            </a:r>
          </a:p>
          <a:p>
            <a:pPr marL="457200" indent="-457200"/>
            <a:r>
              <a:rPr lang="en-US" sz="2000" dirty="0" smtClean="0"/>
              <a:t>Weekly:</a:t>
            </a:r>
          </a:p>
          <a:p>
            <a:pPr marL="1097280" lvl="1" indent="-457200"/>
            <a:r>
              <a:rPr lang="en-US" sz="2000" dirty="0" smtClean="0"/>
              <a:t>Log into NSSP ESSENCE (at minimum once per week)</a:t>
            </a:r>
          </a:p>
          <a:p>
            <a:pPr marL="1097280" lvl="1" indent="-457200"/>
            <a:r>
              <a:rPr lang="en-US" sz="2000" dirty="0" smtClean="0"/>
              <a:t>Assess ILI dashboards</a:t>
            </a:r>
          </a:p>
          <a:p>
            <a:pPr marL="1097280" lvl="1" indent="-457200"/>
            <a:r>
              <a:rPr lang="en-US" sz="2000" dirty="0" smtClean="0"/>
              <a:t>Share/use information as needed</a:t>
            </a:r>
          </a:p>
          <a:p>
            <a:pPr marL="1097280" lvl="1" indent="-457200"/>
            <a:r>
              <a:rPr lang="en-US" sz="2000" dirty="0" smtClean="0"/>
              <a:t>Complete weekly online survey (5 minutes)</a:t>
            </a:r>
          </a:p>
          <a:p>
            <a:pPr marL="457200" indent="-457200"/>
            <a:r>
              <a:rPr lang="en-US" sz="2000" dirty="0" smtClean="0"/>
              <a:t>Wrap-up call: 2/13/19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Pilot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4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ESSENCE Use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6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200" dirty="0" smtClean="0"/>
              <a:t>100% </a:t>
            </a:r>
            <a:r>
              <a:rPr lang="en-US" sz="2200" dirty="0"/>
              <a:t>of weekly surveys completed (</a:t>
            </a:r>
            <a:r>
              <a:rPr lang="en-US" sz="2200" dirty="0" smtClean="0"/>
              <a:t>28 </a:t>
            </a:r>
            <a:r>
              <a:rPr lang="en-US" sz="2200" dirty="0"/>
              <a:t>out of 28)</a:t>
            </a:r>
          </a:p>
          <a:p>
            <a:pPr marL="457200" indent="-457200"/>
            <a:r>
              <a:rPr lang="en-US" sz="2200" dirty="0"/>
              <a:t>Each week </a:t>
            </a:r>
            <a:r>
              <a:rPr lang="en-US" sz="2200" dirty="0" smtClean="0"/>
              <a:t>4-5 </a:t>
            </a:r>
            <a:r>
              <a:rPr lang="en-US" sz="2200" dirty="0"/>
              <a:t>participants </a:t>
            </a:r>
            <a:r>
              <a:rPr lang="en-US" sz="2200" dirty="0" smtClean="0"/>
              <a:t>logged into ESSENCE (68%)</a:t>
            </a:r>
            <a:endParaRPr lang="en-US" sz="2200" dirty="0"/>
          </a:p>
          <a:p>
            <a:pPr marL="457200" indent="-457200"/>
            <a:r>
              <a:rPr lang="en-US" sz="2200" dirty="0" smtClean="0"/>
              <a:t>Majority logged </a:t>
            </a:r>
            <a:r>
              <a:rPr lang="en-US" sz="2200" dirty="0"/>
              <a:t>into ESSENCE 3 or more weeks </a:t>
            </a:r>
            <a:r>
              <a:rPr lang="en-US" sz="2200" dirty="0" smtClean="0"/>
              <a:t>of pilot </a:t>
            </a:r>
            <a:r>
              <a:rPr lang="en-US" sz="2200" dirty="0"/>
              <a:t>(57</a:t>
            </a:r>
            <a:r>
              <a:rPr lang="en-US" sz="2200" dirty="0" smtClean="0"/>
              <a:t>%)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Results: Participation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8110" y="3686474"/>
            <a:ext cx="1696748" cy="18442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8467" y="3686476"/>
            <a:ext cx="3536995" cy="184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22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Participation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9090718"/>
              </p:ext>
            </p:extLst>
          </p:nvPr>
        </p:nvGraphicFramePr>
        <p:xfrm>
          <a:off x="895150" y="1761424"/>
          <a:ext cx="6824312" cy="3878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24428" y="2454441"/>
            <a:ext cx="218493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Majority of participants logged into ESSENCE </a:t>
            </a:r>
          </a:p>
          <a:p>
            <a:r>
              <a:rPr lang="en-US" sz="1600" dirty="0" smtClean="0"/>
              <a:t>1 time per week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5158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Participation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824443"/>
              </p:ext>
            </p:extLst>
          </p:nvPr>
        </p:nvGraphicFramePr>
        <p:xfrm>
          <a:off x="485439" y="1545524"/>
          <a:ext cx="7994417" cy="4489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758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59" y="1612232"/>
            <a:ext cx="7543801" cy="425686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000" dirty="0" smtClean="0"/>
              <a:t>Reasons unable to log in:</a:t>
            </a:r>
          </a:p>
          <a:p>
            <a:pPr marL="1097280" lvl="1" indent="-457200"/>
            <a:r>
              <a:rPr lang="en-US" sz="1500" dirty="0" smtClean="0"/>
              <a:t>1 – technical difficulties</a:t>
            </a:r>
          </a:p>
          <a:p>
            <a:pPr marL="1097280" lvl="1" indent="-457200"/>
            <a:r>
              <a:rPr lang="en-US" sz="1500" dirty="0" smtClean="0"/>
              <a:t>3 </a:t>
            </a:r>
            <a:r>
              <a:rPr lang="en-US" sz="1500" dirty="0"/>
              <a:t>– problems with NSSP ESSENCE approval/account set </a:t>
            </a:r>
            <a:r>
              <a:rPr lang="en-US" sz="1500" dirty="0" smtClean="0"/>
              <a:t>up</a:t>
            </a:r>
          </a:p>
          <a:p>
            <a:pPr marL="1097280" lvl="1" indent="-457200"/>
            <a:r>
              <a:rPr lang="en-US" sz="1500" dirty="0"/>
              <a:t>5 – too busy with other work responsibilities</a:t>
            </a:r>
          </a:p>
          <a:p>
            <a:pPr marL="1097280" lvl="1" indent="-457200"/>
            <a:endParaRPr lang="en-US" sz="1500" dirty="0"/>
          </a:p>
          <a:p>
            <a:pPr marL="1097280" lvl="1" indent="-457200"/>
            <a:endParaRPr lang="en-US" sz="1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Results: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1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144472"/>
      </a:accent1>
      <a:accent2>
        <a:srgbClr val="1E5F9F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SENCE Timeseries Custom_v4.potx" id="{EDAF5BDE-71FB-4559-BA20-9C2135EB2B6E}" vid="{0141B00A-7C7C-49BC-ACFE-2534C7D0A7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ESSENCE Timeseries Custom_v4</Template>
  <TotalTime>4541</TotalTime>
  <Words>1722</Words>
  <Application>Microsoft Office PowerPoint</Application>
  <PresentationFormat>On-screen Show (4:3)</PresentationFormat>
  <Paragraphs>235</Paragraphs>
  <Slides>28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Century Gothic</vt:lpstr>
      <vt:lpstr>Trebuchet MS</vt:lpstr>
      <vt:lpstr>Wingdings</vt:lpstr>
      <vt:lpstr>Retrospect</vt:lpstr>
      <vt:lpstr>Virginia Syndromic Surveillance Advisory Group (VSSAG)  Pilot Wrap-Up Call</vt:lpstr>
      <vt:lpstr>Agenda</vt:lpstr>
      <vt:lpstr> Pilot Goals</vt:lpstr>
      <vt:lpstr>Pilot Overview</vt:lpstr>
      <vt:lpstr>ESSENCE Use Survey</vt:lpstr>
      <vt:lpstr>Survey Results: Participation</vt:lpstr>
      <vt:lpstr>Survey Results: Participation</vt:lpstr>
      <vt:lpstr>Survey Results: Participation</vt:lpstr>
      <vt:lpstr>Survey Results: Participation</vt:lpstr>
      <vt:lpstr>Survey Results: Participation</vt:lpstr>
      <vt:lpstr>Survey Results: Actions Taken</vt:lpstr>
      <vt:lpstr>Survey Results: Actions Taken</vt:lpstr>
      <vt:lpstr>Survey Results: Actions Taken</vt:lpstr>
      <vt:lpstr>Survey Results: Data Details</vt:lpstr>
      <vt:lpstr>Survey Results: Data Details</vt:lpstr>
      <vt:lpstr>Survey Results: Challenges/Needs</vt:lpstr>
      <vt:lpstr>Survey Results: Additional Feedback</vt:lpstr>
      <vt:lpstr>Overall Pilot Feedback</vt:lpstr>
      <vt:lpstr>NSSP BioSense Platform - Virginia User Policy</vt:lpstr>
      <vt:lpstr>Virginia User Policy</vt:lpstr>
      <vt:lpstr>User Policy: Granting Access</vt:lpstr>
      <vt:lpstr>User Policy: Granting Access</vt:lpstr>
      <vt:lpstr>User Policy: Role-Based Access</vt:lpstr>
      <vt:lpstr>User Policy: Role-Based Access</vt:lpstr>
      <vt:lpstr>User Policy: Data Uses</vt:lpstr>
      <vt:lpstr>User Policy: Continued Access</vt:lpstr>
      <vt:lpstr>User Policy: Continued Access</vt:lpstr>
      <vt:lpstr>Next Steps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Enhanced Surveillance in Virginia</dc:title>
  <dc:creator>Norfleet, Arden (VDH)</dc:creator>
  <cp:lastModifiedBy>Norfleet, Arden (VDH)</cp:lastModifiedBy>
  <cp:revision>91</cp:revision>
  <dcterms:created xsi:type="dcterms:W3CDTF">2019-01-07T14:48:27Z</dcterms:created>
  <dcterms:modified xsi:type="dcterms:W3CDTF">2019-02-20T17:23:16Z</dcterms:modified>
</cp:coreProperties>
</file>