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4" r:id="rId4"/>
    <p:sldId id="285" r:id="rId5"/>
    <p:sldId id="316" r:id="rId6"/>
    <p:sldId id="269" r:id="rId7"/>
    <p:sldId id="270" r:id="rId8"/>
    <p:sldId id="271" r:id="rId9"/>
    <p:sldId id="301" r:id="rId10"/>
    <p:sldId id="273" r:id="rId11"/>
    <p:sldId id="278" r:id="rId12"/>
    <p:sldId id="309" r:id="rId13"/>
    <p:sldId id="293" r:id="rId14"/>
    <p:sldId id="303" r:id="rId15"/>
    <p:sldId id="292" r:id="rId16"/>
    <p:sldId id="280" r:id="rId17"/>
    <p:sldId id="277" r:id="rId18"/>
    <p:sldId id="289" r:id="rId19"/>
    <p:sldId id="314" r:id="rId20"/>
    <p:sldId id="304" r:id="rId21"/>
    <p:sldId id="297" r:id="rId22"/>
    <p:sldId id="307" r:id="rId23"/>
    <p:sldId id="308" r:id="rId24"/>
    <p:sldId id="313" r:id="rId25"/>
    <p:sldId id="267" r:id="rId26"/>
    <p:sldId id="315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3832">
          <p15:clr>
            <a:srgbClr val="A4A3A4"/>
          </p15:clr>
        </p15:guide>
        <p15:guide id="3" orient="horz" pos="1150">
          <p15:clr>
            <a:srgbClr val="A4A3A4"/>
          </p15:clr>
        </p15:guide>
        <p15:guide id="4" pos="5473">
          <p15:clr>
            <a:srgbClr val="A4A3A4"/>
          </p15:clr>
        </p15:guide>
        <p15:guide id="5" pos="287">
          <p15:clr>
            <a:srgbClr val="A4A3A4"/>
          </p15:clr>
        </p15:guide>
        <p15:guide id="6" orient="horz" pos="654">
          <p15:clr>
            <a:srgbClr val="A4A3A4"/>
          </p15:clr>
        </p15:guide>
        <p15:guide id="7" orient="horz" pos="3471">
          <p15:clr>
            <a:srgbClr val="A4A3A4"/>
          </p15:clr>
        </p15:guide>
        <p15:guide id="8" orient="horz" pos="1857">
          <p15:clr>
            <a:srgbClr val="A4A3A4"/>
          </p15:clr>
        </p15:guide>
        <p15:guide id="9" pos="25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l Kakadiya" initials="PK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FD"/>
    <a:srgbClr val="BADDE4"/>
    <a:srgbClr val="D5FFFD"/>
    <a:srgbClr val="E5FFFF"/>
    <a:srgbClr val="FFFFFF"/>
    <a:srgbClr val="F1DBEB"/>
    <a:srgbClr val="F8EEF5"/>
    <a:srgbClr val="C9FFFC"/>
    <a:srgbClr val="F7FFFF"/>
    <a:srgbClr val="C1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81714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1952" y="-112"/>
      </p:cViewPr>
      <p:guideLst>
        <p:guide orient="horz" pos="288"/>
        <p:guide orient="horz" pos="3832"/>
        <p:guide orient="horz" pos="1150"/>
        <p:guide pos="5473"/>
        <p:guide pos="287"/>
        <p:guide orient="horz" pos="654"/>
        <p:guide orient="horz" pos="3471"/>
        <p:guide orient="horz" pos="1857"/>
        <p:guide pos="25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-2800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CUHSSHARE\USERS\jwalter6\Research\AKI%20data%20with%20chart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CUHSSHARE\USERS\jwalter6\Research\AKI%20data%20with%20charts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31655386253583101"/>
          <c:y val="3.866171003717470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AKI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8F9-4FDD-9BF4-78348B6A28A1}"/>
              </c:ext>
            </c:extLst>
          </c:dPt>
          <c:dPt>
            <c:idx val="1"/>
            <c:bubble3D val="0"/>
            <c:spPr>
              <a:solidFill>
                <a:schemeClr val="accent3">
                  <a:alpha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8F9-4FDD-9BF4-78348B6A28A1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9-4FDD-9BF4-78348B6A2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4557520218284699"/>
          <c:y val="0.47490255539618897"/>
          <c:w val="9.1633194509156607E-2"/>
          <c:h val="0.165941866932061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VPT </a:t>
            </a:r>
            <a:r>
              <a:rPr lang="en-US" sz="16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Sheet3!$V$31:$W$31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Sheet3!$V$32:$W$32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5-46A8-8129-230C11BFC09F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Sheet3!$V$33:$W$33</c:f>
                <c:numCache>
                  <c:formatCode>General</c:formatCode>
                  <c:ptCount val="2"/>
                  <c:pt idx="0">
                    <c:v>1</c:v>
                  </c:pt>
                  <c:pt idx="1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Sheet3!$V$31:$W$31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Sheet3!$V$33:$W$33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5-46A8-8129-230C11BFC09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E5-46A8-8129-230C11BFC09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E5-46A8-8129-230C11BFC09F}"/>
              </c:ext>
            </c:extLst>
          </c:dPt>
          <c:cat>
            <c:strRef>
              <c:f>Sheet3!$V$31:$W$31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Sheet3!$V$34:$W$34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E5-46A8-8129-230C11BFC09F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2E5-46A8-8129-230C11BFC09F}"/>
              </c:ext>
            </c:extLst>
          </c:dPt>
          <c:errBars>
            <c:errBarType val="plus"/>
            <c:errValType val="cust"/>
            <c:noEndCap val="0"/>
            <c:plus>
              <c:numRef>
                <c:f>Sheet3!$V$36:$W$36</c:f>
                <c:numCache>
                  <c:formatCode>General</c:formatCode>
                  <c:ptCount val="2"/>
                  <c:pt idx="0">
                    <c:v>8</c:v>
                  </c:pt>
                  <c:pt idx="1">
                    <c:v>23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Sheet3!$V$31:$W$31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Sheet3!$V$35:$W$35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E5-46A8-8129-230C11BFC09F}"/>
            </c:ext>
          </c:extLst>
        </c:ser>
        <c:ser>
          <c:idx val="4"/>
          <c:order val="4"/>
          <c:spPr>
            <a:noFill/>
            <a:ln>
              <a:noFill/>
            </a:ln>
            <a:effectLst/>
          </c:spPr>
          <c:invertIfNegative val="0"/>
          <c:cat>
            <c:strRef>
              <c:f>Sheet3!$V$31:$W$31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Sheet3!$V$36:$W$36</c:f>
              <c:numCache>
                <c:formatCode>General</c:formatCode>
                <c:ptCount val="2"/>
                <c:pt idx="0">
                  <c:v>8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E5-46A8-8129-230C11BFC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3978680"/>
        <c:axId val="-2050420056"/>
      </c:barChart>
      <c:catAx>
        <c:axId val="-2063978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AKI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0420056"/>
        <c:crosses val="autoZero"/>
        <c:auto val="1"/>
        <c:lblAlgn val="ctr"/>
        <c:lblOffset val="100"/>
        <c:noMultiLvlLbl val="0"/>
      </c:catAx>
      <c:valAx>
        <c:axId val="-205042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Days</a:t>
                </a:r>
                <a:r>
                  <a:rPr lang="en-US" sz="14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Therapy</a:t>
                </a:r>
                <a:endParaRPr lang="en-US" sz="14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63978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Highest vancomycin trough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Sheet2!$A$13</c:f>
              <c:strCache>
                <c:ptCount val="1"/>
                <c:pt idx="0">
                  <c:v>Vanc trough &gt;20 µg/mL 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Sheet2!$B$12:$C$12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Sheet2!$B$13:$C$13</c:f>
              <c:numCache>
                <c:formatCode>General</c:formatCode>
                <c:ptCount val="2"/>
                <c:pt idx="0">
                  <c:v>63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F-476D-B3FD-FEFBCC2902D6}"/>
            </c:ext>
          </c:extLst>
        </c:ser>
        <c:ser>
          <c:idx val="1"/>
          <c:order val="1"/>
          <c:tx>
            <c:strRef>
              <c:f>Sheet2!$A$14</c:f>
              <c:strCache>
                <c:ptCount val="1"/>
                <c:pt idx="0">
                  <c:v>Vanc trough ≤20 µg/mL 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Sheet2!$B$12:$C$12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Sheet2!$B$14:$C$14</c:f>
              <c:numCache>
                <c:formatCode>General</c:formatCode>
                <c:ptCount val="2"/>
                <c:pt idx="0">
                  <c:v>37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F-476D-B3FD-FEFBCC2902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50581640"/>
        <c:axId val="-2050607736"/>
      </c:barChart>
      <c:catAx>
        <c:axId val="-2050581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AKI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50607736"/>
        <c:crosses val="autoZero"/>
        <c:auto val="1"/>
        <c:lblAlgn val="ctr"/>
        <c:lblOffset val="100"/>
        <c:noMultiLvlLbl val="0"/>
      </c:catAx>
      <c:valAx>
        <c:axId val="-205060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Percent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058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80268-D4CB-4C31-B714-F63C1D43A48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FC1279-399F-4D26-8D33-EB7422A436D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Chronic</a:t>
          </a:r>
          <a:r>
            <a:rPr lang="en-US" sz="1300" b="1" dirty="0" smtClean="0">
              <a:solidFill>
                <a:schemeClr val="bg1"/>
              </a:solidFill>
            </a:rPr>
            <a:t> </a:t>
          </a:r>
          <a:r>
            <a:rPr lang="en-US" sz="1600" b="1" dirty="0" smtClean="0">
              <a:solidFill>
                <a:schemeClr val="bg1"/>
              </a:solidFill>
            </a:rPr>
            <a:t>Comorbidities</a:t>
          </a:r>
          <a:endParaRPr lang="en-US" sz="1600" b="1" dirty="0">
            <a:solidFill>
              <a:schemeClr val="bg1"/>
            </a:solidFill>
          </a:endParaRPr>
        </a:p>
      </dgm:t>
    </dgm:pt>
    <dgm:pt modelId="{0D870752-BB25-4047-B6C3-CFAFCB28F238}" type="parTrans" cxnId="{65B58807-74A0-44B6-B7FE-9B51CE535C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11D1B5-7B13-4E67-9706-FD25E8FE6EFE}" type="sibTrans" cxnId="{65B58807-74A0-44B6-B7FE-9B51CE535C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CD19E6-693C-4EF7-8948-A3EE3D10AE8D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Diabetes mellitus</a:t>
          </a:r>
          <a:endParaRPr lang="en-US" sz="1500" dirty="0">
            <a:solidFill>
              <a:schemeClr val="tx1"/>
            </a:solidFill>
          </a:endParaRPr>
        </a:p>
      </dgm:t>
    </dgm:pt>
    <dgm:pt modelId="{BAEEA584-5D49-4C50-88FC-5924A598AA79}" type="parTrans" cxnId="{BFE03270-9983-475A-9982-FFAE0C25C3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8A9A41-F7E2-4315-9710-FCF5CA08F679}" type="sibTrans" cxnId="{BFE03270-9983-475A-9982-FFAE0C25C3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FC4A69-EE33-408D-B3B1-523E7CF66DC1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Renal Dysfunction</a:t>
          </a:r>
          <a:endParaRPr lang="en-US" sz="1600" b="1" dirty="0">
            <a:solidFill>
              <a:schemeClr val="bg1"/>
            </a:solidFill>
          </a:endParaRPr>
        </a:p>
      </dgm:t>
    </dgm:pt>
    <dgm:pt modelId="{7EDCCDC1-5F65-4E30-A616-40AC71A94F42}" type="parTrans" cxnId="{83428FC7-D334-445D-B7C4-1A26A90DEB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C983D9-AEFF-4BA4-BACA-6F0587C5CB50}" type="sibTrans" cxnId="{83428FC7-D334-445D-B7C4-1A26A90DEB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E8ED3C-B9FC-47BF-B917-9C43B83F2867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Chronic kidney disease</a:t>
          </a:r>
          <a:endParaRPr lang="en-US" sz="1500" dirty="0">
            <a:solidFill>
              <a:schemeClr val="tx1"/>
            </a:solidFill>
          </a:endParaRPr>
        </a:p>
      </dgm:t>
    </dgm:pt>
    <dgm:pt modelId="{F59D3EFB-A5E5-408E-8087-22F111B18E2B}" type="parTrans" cxnId="{28B2C525-0925-4551-845B-97437BFE7F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83E689-EC54-439A-B9AC-628DB0D7BC47}" type="sibTrans" cxnId="{28B2C525-0925-4551-845B-97437BFE7F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B27E4B-99F8-43E8-A9D4-3F15A6676A7F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Albuminuria</a:t>
          </a:r>
          <a:endParaRPr lang="en-US" sz="1500" dirty="0">
            <a:solidFill>
              <a:schemeClr val="tx1"/>
            </a:solidFill>
          </a:endParaRPr>
        </a:p>
      </dgm:t>
    </dgm:pt>
    <dgm:pt modelId="{66B1FE0F-875A-4335-91E6-FEC2E776EAE5}" type="parTrans" cxnId="{D8E835E6-3C8B-4EDC-87A2-69A5AAB10B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036587-2051-4637-9B3F-739F6A7C87E9}" type="sibTrans" cxnId="{D8E835E6-3C8B-4EDC-87A2-69A5AAB10B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05AA23-5E3E-46B3-8E63-C22423EB6715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Heart or liver disease</a:t>
          </a:r>
          <a:endParaRPr lang="en-US" sz="1500" dirty="0">
            <a:solidFill>
              <a:schemeClr val="tx1"/>
            </a:solidFill>
          </a:endParaRPr>
        </a:p>
      </dgm:t>
    </dgm:pt>
    <dgm:pt modelId="{96622FE1-D0BD-456D-986E-D90E4D6F588B}" type="parTrans" cxnId="{5A017313-75E4-45E6-8B19-AAE2510D22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CC325B-993D-4960-995F-4976F4F2C09F}" type="sibTrans" cxnId="{5A017313-75E4-45E6-8B19-AAE2510D22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81775A-79D7-45F4-A287-67C8878D617F}">
      <dgm:prSet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Acute Dysfunction </a:t>
          </a:r>
          <a:endParaRPr lang="en-US" sz="1600" b="1" dirty="0">
            <a:solidFill>
              <a:schemeClr val="bg1"/>
            </a:solidFill>
          </a:endParaRPr>
        </a:p>
      </dgm:t>
    </dgm:pt>
    <dgm:pt modelId="{20DF4BD7-C2EC-478B-A2A5-A5E61D1E153C}" type="parTrans" cxnId="{B677C0D1-CB16-4984-A05C-FEAE6A7DAB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DD1FCF-EBA3-4571-B5BA-AEFFEE08A6BF}" type="sibTrans" cxnId="{B677C0D1-CB16-4984-A05C-FEAE6A7DAB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AEFE84-689E-4483-9A7F-C5DC1FD4E347}">
      <dgm:prSet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Acute decompensated heart failure</a:t>
          </a:r>
          <a:endParaRPr lang="en-US" sz="1500" dirty="0">
            <a:solidFill>
              <a:schemeClr val="tx1"/>
            </a:solidFill>
          </a:endParaRPr>
        </a:p>
      </dgm:t>
    </dgm:pt>
    <dgm:pt modelId="{5302350E-DFBE-46F3-8DD6-4397AC115151}" type="parTrans" cxnId="{1FC5A597-45AA-4A20-8F58-946DBB95E7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14D20F-484C-422F-A35F-49D4D2742222}" type="sibTrans" cxnId="{1FC5A597-45AA-4A20-8F58-946DBB95E7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26AA50-DE71-4C66-94C2-43E38237796C}">
      <dgm:prSet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Sepsis</a:t>
          </a:r>
          <a:endParaRPr lang="en-US" sz="1500" dirty="0">
            <a:solidFill>
              <a:schemeClr val="tx1"/>
            </a:solidFill>
          </a:endParaRPr>
        </a:p>
      </dgm:t>
    </dgm:pt>
    <dgm:pt modelId="{C96C8404-BA09-42FB-93A6-586F6ABD353F}" type="parTrans" cxnId="{BEF0EA83-32FE-4EB1-A38B-87EB4CD2C0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663188-D146-4A43-83CA-AE6FD0179A8C}" type="sibTrans" cxnId="{BEF0EA83-32FE-4EB1-A38B-87EB4CD2C0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247768-5320-4C90-85C7-F628C76B9D86}">
      <dgm:prSet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Hypotension</a:t>
          </a:r>
          <a:endParaRPr lang="en-US" sz="1500" dirty="0">
            <a:solidFill>
              <a:schemeClr val="tx1"/>
            </a:solidFill>
          </a:endParaRPr>
        </a:p>
      </dgm:t>
    </dgm:pt>
    <dgm:pt modelId="{8366D4CA-334A-4E3C-8598-A57CFC41B362}" type="parTrans" cxnId="{3740E6B3-6C43-47B3-A29A-CFFBC8F3EE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D3E262-DAEF-4E22-A275-68D087C295D1}" type="sibTrans" cxnId="{3740E6B3-6C43-47B3-A29A-CFFBC8F3EE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C0D7E0-D27D-40A4-8982-ACDE23F6601B}">
      <dgm:prSet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Dehydration</a:t>
          </a:r>
          <a:endParaRPr lang="en-US" sz="1500" dirty="0">
            <a:solidFill>
              <a:schemeClr val="tx1"/>
            </a:solidFill>
          </a:endParaRPr>
        </a:p>
      </dgm:t>
    </dgm:pt>
    <dgm:pt modelId="{8945DAA7-7EA3-413C-9E78-0441AE6118E8}" type="parTrans" cxnId="{885582D2-4B3B-43DE-8334-8FEDF79437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86DB13-BFA5-49D1-AA77-09FD0E43BBB0}" type="sibTrans" cxnId="{885582D2-4B3B-43DE-8334-8FEDF79437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D21146-0F51-44E3-B6C8-4EBA8328FF39}" type="pres">
      <dgm:prSet presAssocID="{5CC80268-D4CB-4C31-B714-F63C1D43A4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53BB0-14AE-4D11-B56D-CBB68A8908D5}" type="pres">
      <dgm:prSet presAssocID="{58FC1279-399F-4D26-8D33-EB7422A436DE}" presName="composite" presStyleCnt="0"/>
      <dgm:spPr/>
    </dgm:pt>
    <dgm:pt modelId="{6889EE23-FA76-4D65-9B34-80B8FD2ED5FB}" type="pres">
      <dgm:prSet presAssocID="{58FC1279-399F-4D26-8D33-EB7422A436D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D210C-ED12-40FA-8CC6-1F4637FBF9E5}" type="pres">
      <dgm:prSet presAssocID="{58FC1279-399F-4D26-8D33-EB7422A436D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DC0C0-6AE3-4633-AF7E-1E422CA26364}" type="pres">
      <dgm:prSet presAssocID="{1A11D1B5-7B13-4E67-9706-FD25E8FE6EFE}" presName="space" presStyleCnt="0"/>
      <dgm:spPr/>
    </dgm:pt>
    <dgm:pt modelId="{6174F9D2-BD30-4FD2-99DB-CC2E1109517C}" type="pres">
      <dgm:prSet presAssocID="{1DFC4A69-EE33-408D-B3B1-523E7CF66DC1}" presName="composite" presStyleCnt="0"/>
      <dgm:spPr/>
    </dgm:pt>
    <dgm:pt modelId="{586BBC69-3079-4123-BD14-D3A2325DDE0E}" type="pres">
      <dgm:prSet presAssocID="{1DFC4A69-EE33-408D-B3B1-523E7CF66DC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DA8E-BE86-4E6C-9227-F4B77866CCEA}" type="pres">
      <dgm:prSet presAssocID="{1DFC4A69-EE33-408D-B3B1-523E7CF66DC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3DD38-BCD2-4F34-8B16-85B06F5FBFD1}" type="pres">
      <dgm:prSet presAssocID="{20C983D9-AEFF-4BA4-BACA-6F0587C5CB50}" presName="space" presStyleCnt="0"/>
      <dgm:spPr/>
    </dgm:pt>
    <dgm:pt modelId="{B2AB86AC-6D65-43A3-8237-C2F84A33A866}" type="pres">
      <dgm:prSet presAssocID="{0481775A-79D7-45F4-A287-67C8878D617F}" presName="composite" presStyleCnt="0"/>
      <dgm:spPr/>
    </dgm:pt>
    <dgm:pt modelId="{50097BA1-A0C9-43E6-919D-FB3069EA0F3B}" type="pres">
      <dgm:prSet presAssocID="{0481775A-79D7-45F4-A287-67C8878D61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6F528-27BE-46F0-85B2-181E32CD6513}" type="pres">
      <dgm:prSet presAssocID="{0481775A-79D7-45F4-A287-67C8878D61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0EA83-32FE-4EB1-A38B-87EB4CD2C08F}" srcId="{0481775A-79D7-45F4-A287-67C8878D617F}" destId="{8726AA50-DE71-4C66-94C2-43E38237796C}" srcOrd="1" destOrd="0" parTransId="{C96C8404-BA09-42FB-93A6-586F6ABD353F}" sibTransId="{BF663188-D146-4A43-83CA-AE6FD0179A8C}"/>
    <dgm:cxn modelId="{B677C0D1-CB16-4984-A05C-FEAE6A7DABFF}" srcId="{5CC80268-D4CB-4C31-B714-F63C1D43A483}" destId="{0481775A-79D7-45F4-A287-67C8878D617F}" srcOrd="2" destOrd="0" parTransId="{20DF4BD7-C2EC-478B-A2A5-A5E61D1E153C}" sibTransId="{7EDD1FCF-EBA3-4571-B5BA-AEFFEE08A6BF}"/>
    <dgm:cxn modelId="{3740E6B3-6C43-47B3-A29A-CFFBC8F3EE12}" srcId="{0481775A-79D7-45F4-A287-67C8878D617F}" destId="{A3247768-5320-4C90-85C7-F628C76B9D86}" srcOrd="2" destOrd="0" parTransId="{8366D4CA-334A-4E3C-8598-A57CFC41B362}" sibTransId="{48D3E262-DAEF-4E22-A275-68D087C295D1}"/>
    <dgm:cxn modelId="{D8E835E6-3C8B-4EDC-87A2-69A5AAB10B6D}" srcId="{1DFC4A69-EE33-408D-B3B1-523E7CF66DC1}" destId="{79B27E4B-99F8-43E8-A9D4-3F15A6676A7F}" srcOrd="1" destOrd="0" parTransId="{66B1FE0F-875A-4335-91E6-FEC2E776EAE5}" sibTransId="{2E036587-2051-4637-9B3F-739F6A7C87E9}"/>
    <dgm:cxn modelId="{6DE1CA03-6DCC-44E2-A074-F58EC09F05AA}" type="presOf" srcId="{80C0D7E0-D27D-40A4-8982-ACDE23F6601B}" destId="{A556F528-27BE-46F0-85B2-181E32CD6513}" srcOrd="0" destOrd="3" presId="urn:microsoft.com/office/officeart/2005/8/layout/hList1"/>
    <dgm:cxn modelId="{F8829A43-A2A7-4325-934B-19998FCE4734}" type="presOf" srcId="{5CC80268-D4CB-4C31-B714-F63C1D43A483}" destId="{FFD21146-0F51-44E3-B6C8-4EBA8328FF39}" srcOrd="0" destOrd="0" presId="urn:microsoft.com/office/officeart/2005/8/layout/hList1"/>
    <dgm:cxn modelId="{1FC5A597-45AA-4A20-8F58-946DBB95E788}" srcId="{0481775A-79D7-45F4-A287-67C8878D617F}" destId="{22AEFE84-689E-4483-9A7F-C5DC1FD4E347}" srcOrd="0" destOrd="0" parTransId="{5302350E-DFBE-46F3-8DD6-4397AC115151}" sibTransId="{2514D20F-484C-422F-A35F-49D4D2742222}"/>
    <dgm:cxn modelId="{5A017313-75E4-45E6-8B19-AAE2510D223C}" srcId="{58FC1279-399F-4D26-8D33-EB7422A436DE}" destId="{3C05AA23-5E3E-46B3-8E63-C22423EB6715}" srcOrd="1" destOrd="0" parTransId="{96622FE1-D0BD-456D-986E-D90E4D6F588B}" sibTransId="{C2CC325B-993D-4960-995F-4976F4F2C09F}"/>
    <dgm:cxn modelId="{885582D2-4B3B-43DE-8334-8FEDF79437A4}" srcId="{0481775A-79D7-45F4-A287-67C8878D617F}" destId="{80C0D7E0-D27D-40A4-8982-ACDE23F6601B}" srcOrd="3" destOrd="0" parTransId="{8945DAA7-7EA3-413C-9E78-0441AE6118E8}" sibTransId="{8986DB13-BFA5-49D1-AA77-09FD0E43BBB0}"/>
    <dgm:cxn modelId="{BB33AFF3-BD93-4EAB-85D7-522929954AFC}" type="presOf" srcId="{58FC1279-399F-4D26-8D33-EB7422A436DE}" destId="{6889EE23-FA76-4D65-9B34-80B8FD2ED5FB}" srcOrd="0" destOrd="0" presId="urn:microsoft.com/office/officeart/2005/8/layout/hList1"/>
    <dgm:cxn modelId="{28EC1250-A3B6-439B-AD90-7F77AE95A76F}" type="presOf" srcId="{8726AA50-DE71-4C66-94C2-43E38237796C}" destId="{A556F528-27BE-46F0-85B2-181E32CD6513}" srcOrd="0" destOrd="1" presId="urn:microsoft.com/office/officeart/2005/8/layout/hList1"/>
    <dgm:cxn modelId="{BFE03270-9983-475A-9982-FFAE0C25C339}" srcId="{58FC1279-399F-4D26-8D33-EB7422A436DE}" destId="{F6CD19E6-693C-4EF7-8948-A3EE3D10AE8D}" srcOrd="0" destOrd="0" parTransId="{BAEEA584-5D49-4C50-88FC-5924A598AA79}" sibTransId="{C68A9A41-F7E2-4315-9710-FCF5CA08F679}"/>
    <dgm:cxn modelId="{7DE13DA2-4735-41ED-B6A9-D5EEC559E90F}" type="presOf" srcId="{0481775A-79D7-45F4-A287-67C8878D617F}" destId="{50097BA1-A0C9-43E6-919D-FB3069EA0F3B}" srcOrd="0" destOrd="0" presId="urn:microsoft.com/office/officeart/2005/8/layout/hList1"/>
    <dgm:cxn modelId="{E052E916-643B-47C6-AD6D-5697B4CE0BB5}" type="presOf" srcId="{F6CD19E6-693C-4EF7-8948-A3EE3D10AE8D}" destId="{4BDD210C-ED12-40FA-8CC6-1F4637FBF9E5}" srcOrd="0" destOrd="0" presId="urn:microsoft.com/office/officeart/2005/8/layout/hList1"/>
    <dgm:cxn modelId="{83428FC7-D334-445D-B7C4-1A26A90DEB46}" srcId="{5CC80268-D4CB-4C31-B714-F63C1D43A483}" destId="{1DFC4A69-EE33-408D-B3B1-523E7CF66DC1}" srcOrd="1" destOrd="0" parTransId="{7EDCCDC1-5F65-4E30-A616-40AC71A94F42}" sibTransId="{20C983D9-AEFF-4BA4-BACA-6F0587C5CB50}"/>
    <dgm:cxn modelId="{295A562D-EB66-46DB-BFC6-B3C53A5A46E8}" type="presOf" srcId="{22AEFE84-689E-4483-9A7F-C5DC1FD4E347}" destId="{A556F528-27BE-46F0-85B2-181E32CD6513}" srcOrd="0" destOrd="0" presId="urn:microsoft.com/office/officeart/2005/8/layout/hList1"/>
    <dgm:cxn modelId="{28B2C525-0925-4551-845B-97437BFE7F5E}" srcId="{1DFC4A69-EE33-408D-B3B1-523E7CF66DC1}" destId="{55E8ED3C-B9FC-47BF-B917-9C43B83F2867}" srcOrd="0" destOrd="0" parTransId="{F59D3EFB-A5E5-408E-8087-22F111B18E2B}" sibTransId="{2383E689-EC54-439A-B9AC-628DB0D7BC47}"/>
    <dgm:cxn modelId="{C5E44CA3-DCD8-424B-A9C3-A0BE391743CB}" type="presOf" srcId="{55E8ED3C-B9FC-47BF-B917-9C43B83F2867}" destId="{5B68DA8E-BE86-4E6C-9227-F4B77866CCEA}" srcOrd="0" destOrd="0" presId="urn:microsoft.com/office/officeart/2005/8/layout/hList1"/>
    <dgm:cxn modelId="{86FD1992-EBEA-4C08-B205-9CDF03A617A5}" type="presOf" srcId="{A3247768-5320-4C90-85C7-F628C76B9D86}" destId="{A556F528-27BE-46F0-85B2-181E32CD6513}" srcOrd="0" destOrd="2" presId="urn:microsoft.com/office/officeart/2005/8/layout/hList1"/>
    <dgm:cxn modelId="{15986336-DE6D-4F7F-A4DA-200D2E3B84B3}" type="presOf" srcId="{3C05AA23-5E3E-46B3-8E63-C22423EB6715}" destId="{4BDD210C-ED12-40FA-8CC6-1F4637FBF9E5}" srcOrd="0" destOrd="1" presId="urn:microsoft.com/office/officeart/2005/8/layout/hList1"/>
    <dgm:cxn modelId="{65B58807-74A0-44B6-B7FE-9B51CE535CA0}" srcId="{5CC80268-D4CB-4C31-B714-F63C1D43A483}" destId="{58FC1279-399F-4D26-8D33-EB7422A436DE}" srcOrd="0" destOrd="0" parTransId="{0D870752-BB25-4047-B6C3-CFAFCB28F238}" sibTransId="{1A11D1B5-7B13-4E67-9706-FD25E8FE6EFE}"/>
    <dgm:cxn modelId="{7116750E-77AD-4E54-B68C-2D42510CB7FB}" type="presOf" srcId="{1DFC4A69-EE33-408D-B3B1-523E7CF66DC1}" destId="{586BBC69-3079-4123-BD14-D3A2325DDE0E}" srcOrd="0" destOrd="0" presId="urn:microsoft.com/office/officeart/2005/8/layout/hList1"/>
    <dgm:cxn modelId="{BF4C5591-9770-4DB9-8D87-BBCFEC78CD28}" type="presOf" srcId="{79B27E4B-99F8-43E8-A9D4-3F15A6676A7F}" destId="{5B68DA8E-BE86-4E6C-9227-F4B77866CCEA}" srcOrd="0" destOrd="1" presId="urn:microsoft.com/office/officeart/2005/8/layout/hList1"/>
    <dgm:cxn modelId="{E620D177-47E5-4892-AE71-E2DACC89AA10}" type="presParOf" srcId="{FFD21146-0F51-44E3-B6C8-4EBA8328FF39}" destId="{5B653BB0-14AE-4D11-B56D-CBB68A8908D5}" srcOrd="0" destOrd="0" presId="urn:microsoft.com/office/officeart/2005/8/layout/hList1"/>
    <dgm:cxn modelId="{E37E2655-164C-4A8E-903D-35A65A4E57D0}" type="presParOf" srcId="{5B653BB0-14AE-4D11-B56D-CBB68A8908D5}" destId="{6889EE23-FA76-4D65-9B34-80B8FD2ED5FB}" srcOrd="0" destOrd="0" presId="urn:microsoft.com/office/officeart/2005/8/layout/hList1"/>
    <dgm:cxn modelId="{C1F21C6C-F7D8-45A0-8E13-0CAB542402E2}" type="presParOf" srcId="{5B653BB0-14AE-4D11-B56D-CBB68A8908D5}" destId="{4BDD210C-ED12-40FA-8CC6-1F4637FBF9E5}" srcOrd="1" destOrd="0" presId="urn:microsoft.com/office/officeart/2005/8/layout/hList1"/>
    <dgm:cxn modelId="{00FD89CB-2FB0-4B7F-88AB-742C2F8EFD97}" type="presParOf" srcId="{FFD21146-0F51-44E3-B6C8-4EBA8328FF39}" destId="{8DDDC0C0-6AE3-4633-AF7E-1E422CA26364}" srcOrd="1" destOrd="0" presId="urn:microsoft.com/office/officeart/2005/8/layout/hList1"/>
    <dgm:cxn modelId="{5C180889-030B-4BC2-9A37-812212D2484E}" type="presParOf" srcId="{FFD21146-0F51-44E3-B6C8-4EBA8328FF39}" destId="{6174F9D2-BD30-4FD2-99DB-CC2E1109517C}" srcOrd="2" destOrd="0" presId="urn:microsoft.com/office/officeart/2005/8/layout/hList1"/>
    <dgm:cxn modelId="{F9AD43F5-BC1C-4B74-BEEC-07C3BDC2FE57}" type="presParOf" srcId="{6174F9D2-BD30-4FD2-99DB-CC2E1109517C}" destId="{586BBC69-3079-4123-BD14-D3A2325DDE0E}" srcOrd="0" destOrd="0" presId="urn:microsoft.com/office/officeart/2005/8/layout/hList1"/>
    <dgm:cxn modelId="{375A5C8F-A9C4-433A-8AEF-5B7185F2A5B6}" type="presParOf" srcId="{6174F9D2-BD30-4FD2-99DB-CC2E1109517C}" destId="{5B68DA8E-BE86-4E6C-9227-F4B77866CCEA}" srcOrd="1" destOrd="0" presId="urn:microsoft.com/office/officeart/2005/8/layout/hList1"/>
    <dgm:cxn modelId="{B5AD2102-F56E-447D-9610-FFD08A3F96CC}" type="presParOf" srcId="{FFD21146-0F51-44E3-B6C8-4EBA8328FF39}" destId="{0063DD38-BCD2-4F34-8B16-85B06F5FBFD1}" srcOrd="3" destOrd="0" presId="urn:microsoft.com/office/officeart/2005/8/layout/hList1"/>
    <dgm:cxn modelId="{B0856DC5-24D9-47FD-A8BD-275D3A3FBCA4}" type="presParOf" srcId="{FFD21146-0F51-44E3-B6C8-4EBA8328FF39}" destId="{B2AB86AC-6D65-43A3-8237-C2F84A33A866}" srcOrd="4" destOrd="0" presId="urn:microsoft.com/office/officeart/2005/8/layout/hList1"/>
    <dgm:cxn modelId="{B1348BF6-4209-48DE-910D-73BD626AA7CD}" type="presParOf" srcId="{B2AB86AC-6D65-43A3-8237-C2F84A33A866}" destId="{50097BA1-A0C9-43E6-919D-FB3069EA0F3B}" srcOrd="0" destOrd="0" presId="urn:microsoft.com/office/officeart/2005/8/layout/hList1"/>
    <dgm:cxn modelId="{90061401-BEC9-4640-8410-7F38F86CBB81}" type="presParOf" srcId="{B2AB86AC-6D65-43A3-8237-C2F84A33A866}" destId="{A556F528-27BE-46F0-85B2-181E32CD6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C80268-D4CB-4C31-B714-F63C1D43A48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FC1279-399F-4D26-8D33-EB7422A436DE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Non-Modifiable</a:t>
          </a:r>
          <a:endParaRPr lang="en-US" b="1" dirty="0">
            <a:solidFill>
              <a:schemeClr val="bg1"/>
            </a:solidFill>
          </a:endParaRPr>
        </a:p>
      </dgm:t>
    </dgm:pt>
    <dgm:pt modelId="{0D870752-BB25-4047-B6C3-CFAFCB28F238}" type="parTrans" cxnId="{65B58807-74A0-44B6-B7FE-9B51CE535C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11D1B5-7B13-4E67-9706-FD25E8FE6EFE}" type="sibTrans" cxnId="{65B58807-74A0-44B6-B7FE-9B51CE535C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BAD57F-D194-4807-AD8B-3ECC908D8B1D}">
      <dgm:prSet phldrT="[Text]"/>
      <dgm:spPr>
        <a:solidFill>
          <a:srgbClr val="D5FFFD">
            <a:alpha val="90000"/>
          </a:srgbClr>
        </a:solidFill>
        <a:ln>
          <a:solidFill>
            <a:srgbClr val="E5FFFF">
              <a:alpha val="90000"/>
            </a:srgb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Males</a:t>
          </a:r>
          <a:endParaRPr lang="en-US" dirty="0">
            <a:solidFill>
              <a:schemeClr val="tx1"/>
            </a:solidFill>
          </a:endParaRPr>
        </a:p>
      </dgm:t>
    </dgm:pt>
    <dgm:pt modelId="{BC50C90C-6B75-490B-A3B5-6C2C88CB84CD}" type="parTrans" cxnId="{6E6ECC43-C4AE-4B2D-89AA-9F1FD1554F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18CE36-FCE1-4A2D-924D-76ADAA799199}" type="sibTrans" cxnId="{6E6ECC43-C4AE-4B2D-89AA-9F1FD1554F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3DFEA6-0FAC-4B93-8004-909E25E99313}">
      <dgm:prSet/>
      <dgm:spPr>
        <a:solidFill>
          <a:srgbClr val="D5FFFD">
            <a:alpha val="90000"/>
          </a:srgbClr>
        </a:solidFill>
        <a:ln>
          <a:solidFill>
            <a:srgbClr val="E5FFFF">
              <a:alpha val="90000"/>
            </a:srgb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Advanced age</a:t>
          </a:r>
          <a:endParaRPr lang="en-US" dirty="0">
            <a:solidFill>
              <a:schemeClr val="tx1"/>
            </a:solidFill>
          </a:endParaRPr>
        </a:p>
      </dgm:t>
    </dgm:pt>
    <dgm:pt modelId="{170380A7-C059-4637-A875-BE3396AFF799}" type="parTrans" cxnId="{A3E6CE6A-D182-4FE2-89D3-665C07B0DF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FF76B7-ABD3-4669-81AD-DD49104B7563}" type="sibTrans" cxnId="{A3E6CE6A-D182-4FE2-89D3-665C07B0DF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16F20E-5218-42B3-A5DD-2CECCA9DDE98}">
      <dgm:prSet/>
      <dgm:spPr>
        <a:solidFill>
          <a:srgbClr val="D5FFFD">
            <a:alpha val="90000"/>
          </a:srgbClr>
        </a:solidFill>
        <a:ln>
          <a:solidFill>
            <a:srgbClr val="E5FFFF">
              <a:alpha val="90000"/>
            </a:srgb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African American</a:t>
          </a:r>
          <a:endParaRPr lang="en-US" dirty="0">
            <a:solidFill>
              <a:schemeClr val="tx1"/>
            </a:solidFill>
          </a:endParaRPr>
        </a:p>
      </dgm:t>
    </dgm:pt>
    <dgm:pt modelId="{9A512E95-25EA-448A-8A30-6938FD3CC5B7}" type="parTrans" cxnId="{2B2B7210-8CEF-4B02-841A-13677816DF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DF7515-3C7D-4CFB-9DB2-DB600E058C39}" type="sibTrans" cxnId="{2B2B7210-8CEF-4B02-841A-13677816DF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112108-5F06-47D8-94AD-F86FD704F3B7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Cancer-specific</a:t>
          </a:r>
          <a:endParaRPr lang="en-US" sz="1600" b="1" dirty="0">
            <a:solidFill>
              <a:schemeClr val="bg1"/>
            </a:solidFill>
          </a:endParaRPr>
        </a:p>
      </dgm:t>
    </dgm:pt>
    <dgm:pt modelId="{B13F4FFE-ABBE-4AF1-A713-D893B0BEE44B}" type="parTrans" cxnId="{6ED5EF09-6152-4FF2-BA42-8390438EF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02AC22-0FA1-4A0F-8C3D-42D385293A6E}" type="sibTrans" cxnId="{6ED5EF09-6152-4FF2-BA42-8390438EF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207289-B846-4C89-A900-499BEA6962DE}">
      <dgm:prSet/>
      <dgm:spPr>
        <a:solidFill>
          <a:schemeClr val="accent6">
            <a:lumMod val="10000"/>
            <a:lumOff val="90000"/>
            <a:alpha val="90000"/>
          </a:schemeClr>
        </a:solidFill>
        <a:ln>
          <a:solidFill>
            <a:schemeClr val="accent6">
              <a:lumMod val="10000"/>
              <a:lumOff val="9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Multiple myeloma</a:t>
          </a:r>
          <a:endParaRPr lang="en-US" dirty="0">
            <a:solidFill>
              <a:schemeClr val="tx1"/>
            </a:solidFill>
          </a:endParaRPr>
        </a:p>
      </dgm:t>
    </dgm:pt>
    <dgm:pt modelId="{0D482BD6-FA39-4DFA-AFAB-EC760A08A3BE}" type="parTrans" cxnId="{8A5D9D57-66AE-4EA2-B17D-CC0D9D16CD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D9DFBE-992C-45D4-BDB3-268892628FCD}" type="sibTrans" cxnId="{8A5D9D57-66AE-4EA2-B17D-CC0D9D16CD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D795C-0756-4519-8531-53333EF1809C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Other</a:t>
          </a:r>
          <a:endParaRPr lang="en-US" sz="1600" b="1" dirty="0">
            <a:solidFill>
              <a:schemeClr val="bg1"/>
            </a:solidFill>
          </a:endParaRPr>
        </a:p>
      </dgm:t>
    </dgm:pt>
    <dgm:pt modelId="{D65E00A0-5EB5-4EA7-AA05-272D05D03C05}" type="sibTrans" cxnId="{B7D773A6-C74A-4450-B472-849352E272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B4926A-26AF-4019-8D95-5967C95A4D49}" type="parTrans" cxnId="{B7D773A6-C74A-4450-B472-849352E272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8D15BD-9558-492B-BB41-E3F5146CE588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Major surgery</a:t>
          </a:r>
          <a:endParaRPr lang="en-US" dirty="0">
            <a:solidFill>
              <a:schemeClr val="tx1"/>
            </a:solidFill>
          </a:endParaRPr>
        </a:p>
      </dgm:t>
    </dgm:pt>
    <dgm:pt modelId="{C137BAF1-7E61-4748-BB26-384CB580E85D}" type="sibTrans" cxnId="{3E8E63C0-0DE0-4B36-9BE4-986BD578A5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7F371B-C4CE-4A8E-A685-52CE3209CDFE}" type="parTrans" cxnId="{3E8E63C0-0DE0-4B36-9BE4-986BD578A5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BD569A-599E-6F46-8E1F-F477CB1D754F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Renal infiltration</a:t>
          </a:r>
          <a:endParaRPr lang="en-US" dirty="0">
            <a:solidFill>
              <a:schemeClr val="tx1"/>
            </a:solidFill>
          </a:endParaRPr>
        </a:p>
      </dgm:t>
    </dgm:pt>
    <dgm:pt modelId="{A4115F5F-79C4-7648-A110-3803829EFF2F}" type="parTrans" cxnId="{AE690E7B-A63A-294E-875A-C2117945FD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A22A01-695A-9340-9DD6-03A2EB85F9E5}" type="sibTrans" cxnId="{AE690E7B-A63A-294E-875A-C2117945FD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F4865D-2FBB-5F48-81AE-CDE40E26567D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Urinary obstruction</a:t>
          </a:r>
          <a:endParaRPr lang="en-US" dirty="0">
            <a:solidFill>
              <a:schemeClr val="tx1"/>
            </a:solidFill>
          </a:endParaRPr>
        </a:p>
      </dgm:t>
    </dgm:pt>
    <dgm:pt modelId="{40F3F16C-2EE7-D440-B5BB-2CDD88C97812}" type="parTrans" cxnId="{1F164EC8-6869-6D49-AFED-B3751EBD59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62AFE7-B7DA-2B46-ADCD-BEAAC9829A73}" type="sibTrans" cxnId="{1F164EC8-6869-6D49-AFED-B3751EBD59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3432EC-D2B7-3542-BE12-4A9408A31E60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Neoplasia</a:t>
          </a:r>
          <a:r>
            <a:rPr lang="en-US" dirty="0" smtClean="0">
              <a:solidFill>
                <a:schemeClr val="tx1"/>
              </a:solidFill>
            </a:rPr>
            <a:t>-associated </a:t>
          </a:r>
          <a:r>
            <a:rPr lang="en-US" dirty="0" err="1" smtClean="0">
              <a:solidFill>
                <a:schemeClr val="tx1"/>
              </a:solidFill>
            </a:rPr>
            <a:t>glomerulopathies</a:t>
          </a:r>
          <a:endParaRPr lang="en-US" dirty="0">
            <a:solidFill>
              <a:schemeClr val="tx1"/>
            </a:solidFill>
          </a:endParaRPr>
        </a:p>
      </dgm:t>
    </dgm:pt>
    <dgm:pt modelId="{5ADAEF46-AED4-C64D-806E-9EE6D1D0233B}" type="parTrans" cxnId="{8F45123E-456B-854D-B760-2242BA2965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1879CA-482B-3C47-BD01-DCDE7DB9B385}" type="sibTrans" cxnId="{8F45123E-456B-854D-B760-2242BA2965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05A36B-A6D3-BA41-A55B-D4411D3F1E2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Nephrotoxic medications</a:t>
          </a:r>
          <a:endParaRPr lang="en-US" dirty="0">
            <a:solidFill>
              <a:schemeClr val="tx1"/>
            </a:solidFill>
          </a:endParaRPr>
        </a:p>
      </dgm:t>
    </dgm:pt>
    <dgm:pt modelId="{3C1DBD12-3EFA-644E-80C8-99F3D7D3AD2B}" type="parTrans" cxnId="{5CE16E98-2721-2747-B79A-C8800747F4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9C9C10-D5DB-1A40-B377-09D3DF04616A}" type="sibTrans" cxnId="{5CE16E98-2721-2747-B79A-C8800747F4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417D51-137F-B14F-9C67-8D69ED8D6B3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Induction chemotherapy</a:t>
          </a:r>
          <a:endParaRPr lang="en-US" dirty="0">
            <a:solidFill>
              <a:schemeClr val="tx1"/>
            </a:solidFill>
          </a:endParaRPr>
        </a:p>
      </dgm:t>
    </dgm:pt>
    <dgm:pt modelId="{36833A06-B07D-6547-BCC4-529E3A44B9B2}" type="parTrans" cxnId="{4664BE59-A40B-1A48-A7BB-C49B7EA66D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A6C992-D045-CE47-BD30-BCCB7CC43212}" type="sibTrans" cxnId="{4664BE59-A40B-1A48-A7BB-C49B7EA66D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D21146-0F51-44E3-B6C8-4EBA8328FF39}" type="pres">
      <dgm:prSet presAssocID="{5CC80268-D4CB-4C31-B714-F63C1D43A4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53BB0-14AE-4D11-B56D-CBB68A8908D5}" type="pres">
      <dgm:prSet presAssocID="{58FC1279-399F-4D26-8D33-EB7422A436DE}" presName="composite" presStyleCnt="0"/>
      <dgm:spPr/>
    </dgm:pt>
    <dgm:pt modelId="{6889EE23-FA76-4D65-9B34-80B8FD2ED5FB}" type="pres">
      <dgm:prSet presAssocID="{58FC1279-399F-4D26-8D33-EB7422A436DE}" presName="parTx" presStyleLbl="alignNode1" presStyleIdx="0" presStyleCnt="3" custScaleY="171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D210C-ED12-40FA-8CC6-1F4637FBF9E5}" type="pres">
      <dgm:prSet presAssocID="{58FC1279-399F-4D26-8D33-EB7422A436DE}" presName="desTx" presStyleLbl="alignAccFollowNode1" presStyleIdx="0" presStyleCnt="3" custLinFactY="7628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DC0C0-6AE3-4633-AF7E-1E422CA26364}" type="pres">
      <dgm:prSet presAssocID="{1A11D1B5-7B13-4E67-9706-FD25E8FE6EFE}" presName="space" presStyleCnt="0"/>
      <dgm:spPr/>
    </dgm:pt>
    <dgm:pt modelId="{CC5635E0-ED19-4C04-B0AB-1B3D70CC4BC8}" type="pres">
      <dgm:prSet presAssocID="{D7112108-5F06-47D8-94AD-F86FD704F3B7}" presName="composite" presStyleCnt="0"/>
      <dgm:spPr/>
    </dgm:pt>
    <dgm:pt modelId="{0DDA379D-BF76-487C-8B99-2BF6041BA6EF}" type="pres">
      <dgm:prSet presAssocID="{D7112108-5F06-47D8-94AD-F86FD704F3B7}" presName="parTx" presStyleLbl="alignNode1" presStyleIdx="1" presStyleCnt="3" custScaleY="1562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0C556-59F8-45AF-80B0-94E653BAAFEB}" type="pres">
      <dgm:prSet presAssocID="{D7112108-5F06-47D8-94AD-F86FD704F3B7}" presName="desTx" presStyleLbl="alignAccFollowNode1" presStyleIdx="1" presStyleCnt="3" custLinFactY="5874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C0B7A-2DF9-4A25-87A4-7DDBFDBFBC23}" type="pres">
      <dgm:prSet presAssocID="{1902AC22-0FA1-4A0F-8C3D-42D385293A6E}" presName="space" presStyleCnt="0"/>
      <dgm:spPr/>
    </dgm:pt>
    <dgm:pt modelId="{D61746BC-515B-4103-AAB2-E2FB08AE2497}" type="pres">
      <dgm:prSet presAssocID="{9E1D795C-0756-4519-8531-53333EF1809C}" presName="composite" presStyleCnt="0"/>
      <dgm:spPr/>
    </dgm:pt>
    <dgm:pt modelId="{1F55F964-2388-46E4-BE62-926F96E2C19D}" type="pres">
      <dgm:prSet presAssocID="{9E1D795C-0756-4519-8531-53333EF1809C}" presName="parTx" presStyleLbl="alignNode1" presStyleIdx="2" presStyleCnt="3" custScaleY="174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40E37-E3A3-4151-96C7-F219AAAD7D12}" type="pres">
      <dgm:prSet presAssocID="{9E1D795C-0756-4519-8531-53333EF1809C}" presName="desTx" presStyleLbl="alignAccFollowNode1" presStyleIdx="2" presStyleCnt="3" custLinFactY="5874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9A8F36-E397-49F6-AF9F-F58C020E5EDF}" type="presOf" srcId="{DA16F20E-5218-42B3-A5DD-2CECCA9DDE98}" destId="{4BDD210C-ED12-40FA-8CC6-1F4637FBF9E5}" srcOrd="0" destOrd="2" presId="urn:microsoft.com/office/officeart/2005/8/layout/hList1"/>
    <dgm:cxn modelId="{8CC8DB1C-0C7B-4E4D-9886-49621664F305}" type="presOf" srcId="{A3BD569A-599E-6F46-8E1F-F477CB1D754F}" destId="{E080C556-59F8-45AF-80B0-94E653BAAFEB}" srcOrd="0" destOrd="1" presId="urn:microsoft.com/office/officeart/2005/8/layout/hList1"/>
    <dgm:cxn modelId="{93E8F55E-B673-43D4-97A8-6F487C1F22EF}" type="presOf" srcId="{9E1D795C-0756-4519-8531-53333EF1809C}" destId="{1F55F964-2388-46E4-BE62-926F96E2C19D}" srcOrd="0" destOrd="0" presId="urn:microsoft.com/office/officeart/2005/8/layout/hList1"/>
    <dgm:cxn modelId="{2B2B7210-8CEF-4B02-841A-13677816DF7E}" srcId="{58FC1279-399F-4D26-8D33-EB7422A436DE}" destId="{DA16F20E-5218-42B3-A5DD-2CECCA9DDE98}" srcOrd="2" destOrd="0" parTransId="{9A512E95-25EA-448A-8A30-6938FD3CC5B7}" sibTransId="{08DF7515-3C7D-4CFB-9DB2-DB600E058C39}"/>
    <dgm:cxn modelId="{2BF3EE19-91FD-433B-BDC9-B756D63521BA}" type="presOf" srcId="{AFBAD57F-D194-4807-AD8B-3ECC908D8B1D}" destId="{4BDD210C-ED12-40FA-8CC6-1F4637FBF9E5}" srcOrd="0" destOrd="0" presId="urn:microsoft.com/office/officeart/2005/8/layout/hList1"/>
    <dgm:cxn modelId="{A7A998C6-63DD-4343-B5F9-0BDF50F91CAF}" type="presOf" srcId="{F63432EC-D2B7-3542-BE12-4A9408A31E60}" destId="{E080C556-59F8-45AF-80B0-94E653BAAFEB}" srcOrd="0" destOrd="3" presId="urn:microsoft.com/office/officeart/2005/8/layout/hList1"/>
    <dgm:cxn modelId="{5CE16E98-2721-2747-B79A-C8800747F4EC}" srcId="{9E1D795C-0756-4519-8531-53333EF1809C}" destId="{7C05A36B-A6D3-BA41-A55B-D4411D3F1E23}" srcOrd="1" destOrd="0" parTransId="{3C1DBD12-3EFA-644E-80C8-99F3D7D3AD2B}" sibTransId="{4F9C9C10-D5DB-1A40-B377-09D3DF04616A}"/>
    <dgm:cxn modelId="{4B19C0F9-69B8-7F45-8E21-AFDA806BB82F}" type="presOf" srcId="{8FF4865D-2FBB-5F48-81AE-CDE40E26567D}" destId="{E080C556-59F8-45AF-80B0-94E653BAAFEB}" srcOrd="0" destOrd="2" presId="urn:microsoft.com/office/officeart/2005/8/layout/hList1"/>
    <dgm:cxn modelId="{E093C0B4-8A54-4CA4-8699-D2ED1EDEDBF4}" type="presOf" srcId="{5CC80268-D4CB-4C31-B714-F63C1D43A483}" destId="{FFD21146-0F51-44E3-B6C8-4EBA8328FF39}" srcOrd="0" destOrd="0" presId="urn:microsoft.com/office/officeart/2005/8/layout/hList1"/>
    <dgm:cxn modelId="{5A1FE41F-1B15-43AA-B929-C884E14DC9DE}" type="presOf" srcId="{58FC1279-399F-4D26-8D33-EB7422A436DE}" destId="{6889EE23-FA76-4D65-9B34-80B8FD2ED5FB}" srcOrd="0" destOrd="0" presId="urn:microsoft.com/office/officeart/2005/8/layout/hList1"/>
    <dgm:cxn modelId="{1F164EC8-6869-6D49-AFED-B3751EBD5996}" srcId="{D7112108-5F06-47D8-94AD-F86FD704F3B7}" destId="{8FF4865D-2FBB-5F48-81AE-CDE40E26567D}" srcOrd="2" destOrd="0" parTransId="{40F3F16C-2EE7-D440-B5BB-2CDD88C97812}" sibTransId="{1A62AFE7-B7DA-2B46-ADCD-BEAAC9829A73}"/>
    <dgm:cxn modelId="{385CF3ED-11A1-40F1-9990-2D7466C6AD86}" type="presOf" srcId="{D7112108-5F06-47D8-94AD-F86FD704F3B7}" destId="{0DDA379D-BF76-487C-8B99-2BF6041BA6EF}" srcOrd="0" destOrd="0" presId="urn:microsoft.com/office/officeart/2005/8/layout/hList1"/>
    <dgm:cxn modelId="{A554BD02-1A51-3A43-9D48-03216FBB0671}" type="presOf" srcId="{57417D51-137F-B14F-9C67-8D69ED8D6B36}" destId="{E080C556-59F8-45AF-80B0-94E653BAAFEB}" srcOrd="0" destOrd="4" presId="urn:microsoft.com/office/officeart/2005/8/layout/hList1"/>
    <dgm:cxn modelId="{8F45123E-456B-854D-B760-2242BA296539}" srcId="{D7112108-5F06-47D8-94AD-F86FD704F3B7}" destId="{F63432EC-D2B7-3542-BE12-4A9408A31E60}" srcOrd="3" destOrd="0" parTransId="{5ADAEF46-AED4-C64D-806E-9EE6D1D0233B}" sibTransId="{D01879CA-482B-3C47-BD01-DCDE7DB9B385}"/>
    <dgm:cxn modelId="{6ED5EF09-6152-4FF2-BA42-8390438EF91D}" srcId="{5CC80268-D4CB-4C31-B714-F63C1D43A483}" destId="{D7112108-5F06-47D8-94AD-F86FD704F3B7}" srcOrd="1" destOrd="0" parTransId="{B13F4FFE-ABBE-4AF1-A713-D893B0BEE44B}" sibTransId="{1902AC22-0FA1-4A0F-8C3D-42D385293A6E}"/>
    <dgm:cxn modelId="{828869D2-7BD3-4B65-A63C-22514E4451DB}" type="presOf" srcId="{313DFEA6-0FAC-4B93-8004-909E25E99313}" destId="{4BDD210C-ED12-40FA-8CC6-1F4637FBF9E5}" srcOrd="0" destOrd="1" presId="urn:microsoft.com/office/officeart/2005/8/layout/hList1"/>
    <dgm:cxn modelId="{B7D773A6-C74A-4450-B472-849352E2726C}" srcId="{5CC80268-D4CB-4C31-B714-F63C1D43A483}" destId="{9E1D795C-0756-4519-8531-53333EF1809C}" srcOrd="2" destOrd="0" parTransId="{C0B4926A-26AF-4019-8D95-5967C95A4D49}" sibTransId="{D65E00A0-5EB5-4EA7-AA05-272D05D03C05}"/>
    <dgm:cxn modelId="{4664BE59-A40B-1A48-A7BB-C49B7EA66D58}" srcId="{D7112108-5F06-47D8-94AD-F86FD704F3B7}" destId="{57417D51-137F-B14F-9C67-8D69ED8D6B36}" srcOrd="4" destOrd="0" parTransId="{36833A06-B07D-6547-BCC4-529E3A44B9B2}" sibTransId="{C8A6C992-D045-CE47-BD30-BCCB7CC43212}"/>
    <dgm:cxn modelId="{3E8E63C0-0DE0-4B36-9BE4-986BD578A55B}" srcId="{9E1D795C-0756-4519-8531-53333EF1809C}" destId="{E88D15BD-9558-492B-BB41-E3F5146CE588}" srcOrd="0" destOrd="0" parTransId="{5E7F371B-C4CE-4A8E-A685-52CE3209CDFE}" sibTransId="{C137BAF1-7E61-4748-BB26-384CB580E85D}"/>
    <dgm:cxn modelId="{0CA85BE9-02E6-4741-A621-B49615A65349}" type="presOf" srcId="{E88D15BD-9558-492B-BB41-E3F5146CE588}" destId="{07E40E37-E3A3-4151-96C7-F219AAAD7D12}" srcOrd="0" destOrd="0" presId="urn:microsoft.com/office/officeart/2005/8/layout/hList1"/>
    <dgm:cxn modelId="{AE690E7B-A63A-294E-875A-C2117945FDE0}" srcId="{D7112108-5F06-47D8-94AD-F86FD704F3B7}" destId="{A3BD569A-599E-6F46-8E1F-F477CB1D754F}" srcOrd="1" destOrd="0" parTransId="{A4115F5F-79C4-7648-A110-3803829EFF2F}" sibTransId="{4CA22A01-695A-9340-9DD6-03A2EB85F9E5}"/>
    <dgm:cxn modelId="{8A5D9D57-66AE-4EA2-B17D-CC0D9D16CD08}" srcId="{D7112108-5F06-47D8-94AD-F86FD704F3B7}" destId="{AD207289-B846-4C89-A900-499BEA6962DE}" srcOrd="0" destOrd="0" parTransId="{0D482BD6-FA39-4DFA-AFAB-EC760A08A3BE}" sibTransId="{97D9DFBE-992C-45D4-BDB3-268892628FCD}"/>
    <dgm:cxn modelId="{8875E8FE-4D23-5F4D-948A-311300DFBE57}" type="presOf" srcId="{7C05A36B-A6D3-BA41-A55B-D4411D3F1E23}" destId="{07E40E37-E3A3-4151-96C7-F219AAAD7D12}" srcOrd="0" destOrd="1" presId="urn:microsoft.com/office/officeart/2005/8/layout/hList1"/>
    <dgm:cxn modelId="{39B37B12-F3B9-4E83-ADC9-15B700574FD0}" type="presOf" srcId="{AD207289-B846-4C89-A900-499BEA6962DE}" destId="{E080C556-59F8-45AF-80B0-94E653BAAFEB}" srcOrd="0" destOrd="0" presId="urn:microsoft.com/office/officeart/2005/8/layout/hList1"/>
    <dgm:cxn modelId="{6E6ECC43-C4AE-4B2D-89AA-9F1FD1554F84}" srcId="{58FC1279-399F-4D26-8D33-EB7422A436DE}" destId="{AFBAD57F-D194-4807-AD8B-3ECC908D8B1D}" srcOrd="0" destOrd="0" parTransId="{BC50C90C-6B75-490B-A3B5-6C2C88CB84CD}" sibTransId="{EB18CE36-FCE1-4A2D-924D-76ADAA799199}"/>
    <dgm:cxn modelId="{65B58807-74A0-44B6-B7FE-9B51CE535CA0}" srcId="{5CC80268-D4CB-4C31-B714-F63C1D43A483}" destId="{58FC1279-399F-4D26-8D33-EB7422A436DE}" srcOrd="0" destOrd="0" parTransId="{0D870752-BB25-4047-B6C3-CFAFCB28F238}" sibTransId="{1A11D1B5-7B13-4E67-9706-FD25E8FE6EFE}"/>
    <dgm:cxn modelId="{A3E6CE6A-D182-4FE2-89D3-665C07B0DF06}" srcId="{58FC1279-399F-4D26-8D33-EB7422A436DE}" destId="{313DFEA6-0FAC-4B93-8004-909E25E99313}" srcOrd="1" destOrd="0" parTransId="{170380A7-C059-4637-A875-BE3396AFF799}" sibTransId="{67FF76B7-ABD3-4669-81AD-DD49104B7563}"/>
    <dgm:cxn modelId="{D9D21E4E-8FC5-41DC-BF94-57BC3F18B6FD}" type="presParOf" srcId="{FFD21146-0F51-44E3-B6C8-4EBA8328FF39}" destId="{5B653BB0-14AE-4D11-B56D-CBB68A8908D5}" srcOrd="0" destOrd="0" presId="urn:microsoft.com/office/officeart/2005/8/layout/hList1"/>
    <dgm:cxn modelId="{D031D47E-FA9E-4184-B928-85D2A1948A41}" type="presParOf" srcId="{5B653BB0-14AE-4D11-B56D-CBB68A8908D5}" destId="{6889EE23-FA76-4D65-9B34-80B8FD2ED5FB}" srcOrd="0" destOrd="0" presId="urn:microsoft.com/office/officeart/2005/8/layout/hList1"/>
    <dgm:cxn modelId="{50C4763E-3ED1-4351-93E8-005235C975C7}" type="presParOf" srcId="{5B653BB0-14AE-4D11-B56D-CBB68A8908D5}" destId="{4BDD210C-ED12-40FA-8CC6-1F4637FBF9E5}" srcOrd="1" destOrd="0" presId="urn:microsoft.com/office/officeart/2005/8/layout/hList1"/>
    <dgm:cxn modelId="{3595CDB3-E143-4B68-9233-4FE7E4542786}" type="presParOf" srcId="{FFD21146-0F51-44E3-B6C8-4EBA8328FF39}" destId="{8DDDC0C0-6AE3-4633-AF7E-1E422CA26364}" srcOrd="1" destOrd="0" presId="urn:microsoft.com/office/officeart/2005/8/layout/hList1"/>
    <dgm:cxn modelId="{48249A1E-F447-4A19-9699-163437B73835}" type="presParOf" srcId="{FFD21146-0F51-44E3-B6C8-4EBA8328FF39}" destId="{CC5635E0-ED19-4C04-B0AB-1B3D70CC4BC8}" srcOrd="2" destOrd="0" presId="urn:microsoft.com/office/officeart/2005/8/layout/hList1"/>
    <dgm:cxn modelId="{EFD3F44E-3162-495F-9253-20235E7BBCF7}" type="presParOf" srcId="{CC5635E0-ED19-4C04-B0AB-1B3D70CC4BC8}" destId="{0DDA379D-BF76-487C-8B99-2BF6041BA6EF}" srcOrd="0" destOrd="0" presId="urn:microsoft.com/office/officeart/2005/8/layout/hList1"/>
    <dgm:cxn modelId="{54E5129F-2B04-4A1A-99D1-D235A3894E8A}" type="presParOf" srcId="{CC5635E0-ED19-4C04-B0AB-1B3D70CC4BC8}" destId="{E080C556-59F8-45AF-80B0-94E653BAAFEB}" srcOrd="1" destOrd="0" presId="urn:microsoft.com/office/officeart/2005/8/layout/hList1"/>
    <dgm:cxn modelId="{198B5038-2BAA-4818-93F9-253C71F7791C}" type="presParOf" srcId="{FFD21146-0F51-44E3-B6C8-4EBA8328FF39}" destId="{413C0B7A-2DF9-4A25-87A4-7DDBFDBFBC23}" srcOrd="3" destOrd="0" presId="urn:microsoft.com/office/officeart/2005/8/layout/hList1"/>
    <dgm:cxn modelId="{015F0004-0789-44C2-A387-19268F321973}" type="presParOf" srcId="{FFD21146-0F51-44E3-B6C8-4EBA8328FF39}" destId="{D61746BC-515B-4103-AAB2-E2FB08AE2497}" srcOrd="4" destOrd="0" presId="urn:microsoft.com/office/officeart/2005/8/layout/hList1"/>
    <dgm:cxn modelId="{28A2FDF5-FD50-40B7-85FC-C64C5BC5ECDB}" type="presParOf" srcId="{D61746BC-515B-4103-AAB2-E2FB08AE2497}" destId="{1F55F964-2388-46E4-BE62-926F96E2C19D}" srcOrd="0" destOrd="0" presId="urn:microsoft.com/office/officeart/2005/8/layout/hList1"/>
    <dgm:cxn modelId="{E2E4C5CF-D36F-410B-85E9-5D0A1E6A1971}" type="presParOf" srcId="{D61746BC-515B-4103-AAB2-E2FB08AE2497}" destId="{07E40E37-E3A3-4151-96C7-F219AAAD7D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F285FA-E48B-41AF-BAA8-E1BC1D67D7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88EEF-E0F3-49F2-875A-D186A024E7DB}">
      <dgm:prSet phldrT="[Text]" custT="1"/>
      <dgm:spPr/>
      <dgm:t>
        <a:bodyPr/>
        <a:lstStyle/>
        <a:p>
          <a:pPr algn="ctr"/>
          <a:r>
            <a:rPr lang="en-US" sz="3200" dirty="0" smtClean="0">
              <a:solidFill>
                <a:schemeClr val="bg1"/>
              </a:solidFill>
            </a:rPr>
            <a:t>Primary outcome</a:t>
          </a:r>
          <a:endParaRPr lang="en-US" sz="3200" dirty="0">
            <a:solidFill>
              <a:schemeClr val="bg1"/>
            </a:solidFill>
          </a:endParaRPr>
        </a:p>
      </dgm:t>
    </dgm:pt>
    <dgm:pt modelId="{13763824-B58A-47F3-AC09-A0C8D6C6D719}" type="parTrans" cxnId="{B3A859D9-A7FB-4053-9DF6-EABBEAFCA1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A2086E-C3A7-4F78-B858-BD815194518C}" type="sibTrans" cxnId="{B3A859D9-A7FB-4053-9DF6-EABBEAFCA1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E1D1B2-B8CD-468B-9F8A-B80071AAB62F}">
      <dgm:prSet phldrT="[Text]" custT="1"/>
      <dgm:spPr>
        <a:solidFill>
          <a:srgbClr val="990033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bg1"/>
              </a:solidFill>
            </a:rPr>
            <a:t>Secondary outcomes</a:t>
          </a:r>
          <a:endParaRPr lang="en-US" sz="3200" dirty="0">
            <a:solidFill>
              <a:schemeClr val="bg1"/>
            </a:solidFill>
          </a:endParaRPr>
        </a:p>
      </dgm:t>
    </dgm:pt>
    <dgm:pt modelId="{0968E892-6F53-4301-8069-52601B5D1742}" type="parTrans" cxnId="{80EFDB24-5137-4DB3-87AD-7D08A995A6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EAB0EA-F991-40F2-8986-22B8744694D3}" type="sibTrans" cxnId="{80EFDB24-5137-4DB3-87AD-7D08A995A6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C885FD-FABD-40F7-BCB7-9F407949E751}" type="pres">
      <dgm:prSet presAssocID="{FDF285FA-E48B-41AF-BAA8-E1BC1D67D7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6DFAA-C008-4128-A43E-F015DF016892}" type="pres">
      <dgm:prSet presAssocID="{4B888EEF-E0F3-49F2-875A-D186A024E7DB}" presName="parentLin" presStyleCnt="0"/>
      <dgm:spPr/>
    </dgm:pt>
    <dgm:pt modelId="{A7B722AA-C60D-4A76-A87B-8721F6AC00F9}" type="pres">
      <dgm:prSet presAssocID="{4B888EEF-E0F3-49F2-875A-D186A024E7D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40ADCF9-8A65-49E0-8744-DDD046EEB3A2}" type="pres">
      <dgm:prSet presAssocID="{4B888EEF-E0F3-49F2-875A-D186A024E7DB}" presName="parentText" presStyleLbl="node1" presStyleIdx="0" presStyleCnt="2" custScaleY="28147" custLinFactX="7143" custLinFactNeighborX="100000" custLinFactNeighborY="-64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3A4B1-026A-4D67-935C-4599F771DE57}" type="pres">
      <dgm:prSet presAssocID="{4B888EEF-E0F3-49F2-875A-D186A024E7DB}" presName="negativeSpace" presStyleCnt="0"/>
      <dgm:spPr/>
    </dgm:pt>
    <dgm:pt modelId="{8CC941BF-AB5D-4B98-A859-02D1C84606EC}" type="pres">
      <dgm:prSet presAssocID="{4B888EEF-E0F3-49F2-875A-D186A024E7DB}" presName="childText" presStyleLbl="conFgAcc1" presStyleIdx="0" presStyleCnt="2" custLinFactY="-15442" custLinFactNeighborX="1001" custLinFactNeighborY="-100000">
        <dgm:presLayoutVars>
          <dgm:bulletEnabled val="1"/>
        </dgm:presLayoutVars>
      </dgm:prSet>
      <dgm:spPr/>
    </dgm:pt>
    <dgm:pt modelId="{A2845F1A-6D20-436F-9AD5-58522E133EFB}" type="pres">
      <dgm:prSet presAssocID="{77A2086E-C3A7-4F78-B858-BD815194518C}" presName="spaceBetweenRectangles" presStyleCnt="0"/>
      <dgm:spPr/>
    </dgm:pt>
    <dgm:pt modelId="{895BC1A6-B453-4F9F-83FB-623B73269F90}" type="pres">
      <dgm:prSet presAssocID="{21E1D1B2-B8CD-468B-9F8A-B80071AAB62F}" presName="parentLin" presStyleCnt="0"/>
      <dgm:spPr/>
    </dgm:pt>
    <dgm:pt modelId="{3E882084-BACA-42A0-9CB5-144E1CB65FE9}" type="pres">
      <dgm:prSet presAssocID="{21E1D1B2-B8CD-468B-9F8A-B80071AAB62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3A2043E-D1A9-448A-87E3-DC1F87689558}" type="pres">
      <dgm:prSet presAssocID="{21E1D1B2-B8CD-468B-9F8A-B80071AAB62F}" presName="parentText" presStyleLbl="node1" presStyleIdx="1" presStyleCnt="2" custScaleY="28116" custLinFactX="7087" custLinFactNeighborX="100000" custLinFactNeighborY="-332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63935-3E3C-49DA-BC14-5D726C4530B9}" type="pres">
      <dgm:prSet presAssocID="{21E1D1B2-B8CD-468B-9F8A-B80071AAB62F}" presName="negativeSpace" presStyleCnt="0"/>
      <dgm:spPr/>
    </dgm:pt>
    <dgm:pt modelId="{7E1287FC-A878-405F-ABF7-C813EC1FDC9A}" type="pres">
      <dgm:prSet presAssocID="{21E1D1B2-B8CD-468B-9F8A-B80071AAB62F}" presName="childText" presStyleLbl="conFgAcc1" presStyleIdx="1" presStyleCnt="2" custScaleY="128553">
        <dgm:presLayoutVars>
          <dgm:bulletEnabled val="1"/>
        </dgm:presLayoutVars>
      </dgm:prSet>
      <dgm:spPr>
        <a:ln>
          <a:solidFill>
            <a:srgbClr val="990033"/>
          </a:solidFill>
        </a:ln>
      </dgm:spPr>
    </dgm:pt>
  </dgm:ptLst>
  <dgm:cxnLst>
    <dgm:cxn modelId="{2E83E582-DE43-4746-B4C2-317543E6EAB2}" type="presOf" srcId="{FDF285FA-E48B-41AF-BAA8-E1BC1D67D761}" destId="{C2C885FD-FABD-40F7-BCB7-9F407949E751}" srcOrd="0" destOrd="0" presId="urn:microsoft.com/office/officeart/2005/8/layout/list1"/>
    <dgm:cxn modelId="{80EFDB24-5137-4DB3-87AD-7D08A995A684}" srcId="{FDF285FA-E48B-41AF-BAA8-E1BC1D67D761}" destId="{21E1D1B2-B8CD-468B-9F8A-B80071AAB62F}" srcOrd="1" destOrd="0" parTransId="{0968E892-6F53-4301-8069-52601B5D1742}" sibTransId="{6CEAB0EA-F991-40F2-8986-22B8744694D3}"/>
    <dgm:cxn modelId="{B3A859D9-A7FB-4053-9DF6-EABBEAFCA13F}" srcId="{FDF285FA-E48B-41AF-BAA8-E1BC1D67D761}" destId="{4B888EEF-E0F3-49F2-875A-D186A024E7DB}" srcOrd="0" destOrd="0" parTransId="{13763824-B58A-47F3-AC09-A0C8D6C6D719}" sibTransId="{77A2086E-C3A7-4F78-B858-BD815194518C}"/>
    <dgm:cxn modelId="{279EAB7B-3526-4789-A867-F77080CF1B45}" type="presOf" srcId="{21E1D1B2-B8CD-468B-9F8A-B80071AAB62F}" destId="{B3A2043E-D1A9-448A-87E3-DC1F87689558}" srcOrd="1" destOrd="0" presId="urn:microsoft.com/office/officeart/2005/8/layout/list1"/>
    <dgm:cxn modelId="{8F97308E-4C8D-45EB-B68C-937AB9DA9C2E}" type="presOf" srcId="{4B888EEF-E0F3-49F2-875A-D186A024E7DB}" destId="{040ADCF9-8A65-49E0-8744-DDD046EEB3A2}" srcOrd="1" destOrd="0" presId="urn:microsoft.com/office/officeart/2005/8/layout/list1"/>
    <dgm:cxn modelId="{9A955434-089C-409B-887F-217CB6A7EC37}" type="presOf" srcId="{4B888EEF-E0F3-49F2-875A-D186A024E7DB}" destId="{A7B722AA-C60D-4A76-A87B-8721F6AC00F9}" srcOrd="0" destOrd="0" presId="urn:microsoft.com/office/officeart/2005/8/layout/list1"/>
    <dgm:cxn modelId="{B64A9570-19B1-4024-A6E7-928070FFE321}" type="presOf" srcId="{21E1D1B2-B8CD-468B-9F8A-B80071AAB62F}" destId="{3E882084-BACA-42A0-9CB5-144E1CB65FE9}" srcOrd="0" destOrd="0" presId="urn:microsoft.com/office/officeart/2005/8/layout/list1"/>
    <dgm:cxn modelId="{F6584159-FFDD-472C-B1AE-7752830FC469}" type="presParOf" srcId="{C2C885FD-FABD-40F7-BCB7-9F407949E751}" destId="{D2E6DFAA-C008-4128-A43E-F015DF016892}" srcOrd="0" destOrd="0" presId="urn:microsoft.com/office/officeart/2005/8/layout/list1"/>
    <dgm:cxn modelId="{6514CC9D-DB57-4F35-8E4B-804DD061EE08}" type="presParOf" srcId="{D2E6DFAA-C008-4128-A43E-F015DF016892}" destId="{A7B722AA-C60D-4A76-A87B-8721F6AC00F9}" srcOrd="0" destOrd="0" presId="urn:microsoft.com/office/officeart/2005/8/layout/list1"/>
    <dgm:cxn modelId="{4BBCF9B9-A513-4A8E-A46F-8CBE1671E162}" type="presParOf" srcId="{D2E6DFAA-C008-4128-A43E-F015DF016892}" destId="{040ADCF9-8A65-49E0-8744-DDD046EEB3A2}" srcOrd="1" destOrd="0" presId="urn:microsoft.com/office/officeart/2005/8/layout/list1"/>
    <dgm:cxn modelId="{6F6B20E8-CDAE-4480-A2C4-4212A4A85A49}" type="presParOf" srcId="{C2C885FD-FABD-40F7-BCB7-9F407949E751}" destId="{7913A4B1-026A-4D67-935C-4599F771DE57}" srcOrd="1" destOrd="0" presId="urn:microsoft.com/office/officeart/2005/8/layout/list1"/>
    <dgm:cxn modelId="{F0CD03DF-49E8-4BE7-BD8F-35F5C14D880B}" type="presParOf" srcId="{C2C885FD-FABD-40F7-BCB7-9F407949E751}" destId="{8CC941BF-AB5D-4B98-A859-02D1C84606EC}" srcOrd="2" destOrd="0" presId="urn:microsoft.com/office/officeart/2005/8/layout/list1"/>
    <dgm:cxn modelId="{7BF63CD0-5EC2-419E-A4C4-CBCACF244F2E}" type="presParOf" srcId="{C2C885FD-FABD-40F7-BCB7-9F407949E751}" destId="{A2845F1A-6D20-436F-9AD5-58522E133EFB}" srcOrd="3" destOrd="0" presId="urn:microsoft.com/office/officeart/2005/8/layout/list1"/>
    <dgm:cxn modelId="{2276310D-EC20-40E3-B6E2-3C8F2D36489C}" type="presParOf" srcId="{C2C885FD-FABD-40F7-BCB7-9F407949E751}" destId="{895BC1A6-B453-4F9F-83FB-623B73269F90}" srcOrd="4" destOrd="0" presId="urn:microsoft.com/office/officeart/2005/8/layout/list1"/>
    <dgm:cxn modelId="{3F5238B7-FDCE-486E-BE2A-157DAD218DB0}" type="presParOf" srcId="{895BC1A6-B453-4F9F-83FB-623B73269F90}" destId="{3E882084-BACA-42A0-9CB5-144E1CB65FE9}" srcOrd="0" destOrd="0" presId="urn:microsoft.com/office/officeart/2005/8/layout/list1"/>
    <dgm:cxn modelId="{BB5EB703-1C00-410A-93A5-0E4370BB6A3A}" type="presParOf" srcId="{895BC1A6-B453-4F9F-83FB-623B73269F90}" destId="{B3A2043E-D1A9-448A-87E3-DC1F87689558}" srcOrd="1" destOrd="0" presId="urn:microsoft.com/office/officeart/2005/8/layout/list1"/>
    <dgm:cxn modelId="{FF5E87F7-9DF5-4316-BC7E-E3ED28F7E04D}" type="presParOf" srcId="{C2C885FD-FABD-40F7-BCB7-9F407949E751}" destId="{61C63935-3E3C-49DA-BC14-5D726C4530B9}" srcOrd="5" destOrd="0" presId="urn:microsoft.com/office/officeart/2005/8/layout/list1"/>
    <dgm:cxn modelId="{FFB6B0DF-9D71-40CD-8DF6-F3BFF9E00B5C}" type="presParOf" srcId="{C2C885FD-FABD-40F7-BCB7-9F407949E751}" destId="{7E1287FC-A878-405F-ABF7-C813EC1FDC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346DFC-9E0F-4953-AD17-8DD80142DBA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06A63-E931-4EC2-9E31-EA375B8768A5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3200" dirty="0" smtClean="0"/>
            <a:t>Inclusion Criteria</a:t>
          </a:r>
          <a:endParaRPr lang="en-US" sz="3200" dirty="0"/>
        </a:p>
      </dgm:t>
    </dgm:pt>
    <dgm:pt modelId="{B74BD8BA-FB67-4DB9-B2D0-188A07472290}" type="parTrans" cxnId="{20B2EA93-922A-4FE7-BC04-59DA377C80C5}">
      <dgm:prSet/>
      <dgm:spPr/>
      <dgm:t>
        <a:bodyPr/>
        <a:lstStyle/>
        <a:p>
          <a:endParaRPr lang="en-US"/>
        </a:p>
      </dgm:t>
    </dgm:pt>
    <dgm:pt modelId="{FC04AFD1-293E-438C-83D0-291BE899D832}" type="sibTrans" cxnId="{20B2EA93-922A-4FE7-BC04-59DA377C80C5}">
      <dgm:prSet/>
      <dgm:spPr/>
      <dgm:t>
        <a:bodyPr/>
        <a:lstStyle/>
        <a:p>
          <a:endParaRPr lang="en-US"/>
        </a:p>
      </dgm:t>
    </dgm:pt>
    <dgm:pt modelId="{42003A90-D294-4268-A68E-49415C21B1B5}">
      <dgm:prSet phldrT="[Text]"/>
      <dgm:spPr/>
      <dgm:t>
        <a:bodyPr/>
        <a:lstStyle/>
        <a:p>
          <a:r>
            <a:rPr lang="en-US" dirty="0" smtClean="0"/>
            <a:t>≥18 years old</a:t>
          </a:r>
          <a:endParaRPr lang="en-US" dirty="0"/>
        </a:p>
      </dgm:t>
    </dgm:pt>
    <dgm:pt modelId="{5F8E0DD3-323E-4C27-950C-5FFD4259899D}" type="parTrans" cxnId="{31ABEC70-BAD0-418F-A36F-EF2ED072375F}">
      <dgm:prSet/>
      <dgm:spPr/>
      <dgm:t>
        <a:bodyPr/>
        <a:lstStyle/>
        <a:p>
          <a:endParaRPr lang="en-US"/>
        </a:p>
      </dgm:t>
    </dgm:pt>
    <dgm:pt modelId="{E51C2E74-702A-4F57-B93B-BE27B421318F}" type="sibTrans" cxnId="{31ABEC70-BAD0-418F-A36F-EF2ED072375F}">
      <dgm:prSet/>
      <dgm:spPr/>
      <dgm:t>
        <a:bodyPr/>
        <a:lstStyle/>
        <a:p>
          <a:endParaRPr lang="en-US"/>
        </a:p>
      </dgm:t>
    </dgm:pt>
    <dgm:pt modelId="{DDF33B0F-9EAD-47C7-A8E4-9A60EADB64C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200" dirty="0" smtClean="0"/>
            <a:t>Exclusion Criteria</a:t>
          </a:r>
          <a:endParaRPr lang="en-US" sz="3200" dirty="0"/>
        </a:p>
      </dgm:t>
    </dgm:pt>
    <dgm:pt modelId="{9EF690E7-53B6-44E7-898C-B864C02DCC34}" type="parTrans" cxnId="{A323CD61-2CEA-4A9F-96E4-50149799378E}">
      <dgm:prSet/>
      <dgm:spPr/>
      <dgm:t>
        <a:bodyPr/>
        <a:lstStyle/>
        <a:p>
          <a:endParaRPr lang="en-US"/>
        </a:p>
      </dgm:t>
    </dgm:pt>
    <dgm:pt modelId="{32E8BC71-7D37-4DD4-8F42-203835A50653}" type="sibTrans" cxnId="{A323CD61-2CEA-4A9F-96E4-50149799378E}">
      <dgm:prSet/>
      <dgm:spPr/>
      <dgm:t>
        <a:bodyPr/>
        <a:lstStyle/>
        <a:p>
          <a:endParaRPr lang="en-US"/>
        </a:p>
      </dgm:t>
    </dgm:pt>
    <dgm:pt modelId="{E64830D1-0F90-41D0-9D00-2BC99211170E}">
      <dgm:prSet phldrT="[Text]"/>
      <dgm:spPr>
        <a:solidFill>
          <a:srgbClr val="C9FFFC">
            <a:alpha val="89804"/>
          </a:srgbClr>
        </a:solidFill>
        <a:ln>
          <a:solidFill>
            <a:srgbClr val="C9FFFC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Prisoners</a:t>
          </a:r>
          <a:endParaRPr lang="en-US" dirty="0"/>
        </a:p>
      </dgm:t>
    </dgm:pt>
    <dgm:pt modelId="{232FAB31-63D1-48F7-AAE0-609952B39F91}" type="parTrans" cxnId="{E3DA75A1-7774-4503-A852-8215E4FD6A53}">
      <dgm:prSet/>
      <dgm:spPr/>
      <dgm:t>
        <a:bodyPr/>
        <a:lstStyle/>
        <a:p>
          <a:endParaRPr lang="en-US"/>
        </a:p>
      </dgm:t>
    </dgm:pt>
    <dgm:pt modelId="{75D6FC21-2D59-4F77-9565-8CF19138C7F9}" type="sibTrans" cxnId="{E3DA75A1-7774-4503-A852-8215E4FD6A53}">
      <dgm:prSet/>
      <dgm:spPr/>
      <dgm:t>
        <a:bodyPr/>
        <a:lstStyle/>
        <a:p>
          <a:endParaRPr lang="en-US"/>
        </a:p>
      </dgm:t>
    </dgm:pt>
    <dgm:pt modelId="{B839ED09-86CF-436D-87F0-FD296AD56EC5}">
      <dgm:prSet phldrT="[Text]"/>
      <dgm:spPr/>
      <dgm:t>
        <a:bodyPr/>
        <a:lstStyle/>
        <a:p>
          <a:r>
            <a:rPr lang="en-US" dirty="0" smtClean="0"/>
            <a:t>Admitted to inpatient medicine oncology </a:t>
          </a:r>
          <a:endParaRPr lang="en-US" dirty="0"/>
        </a:p>
      </dgm:t>
    </dgm:pt>
    <dgm:pt modelId="{302B92E5-60E4-420E-9ED6-FBD7375CE1A0}" type="parTrans" cxnId="{6AADF6D2-C0A1-4EAD-8EF1-FC794DBD716E}">
      <dgm:prSet/>
      <dgm:spPr/>
      <dgm:t>
        <a:bodyPr/>
        <a:lstStyle/>
        <a:p>
          <a:endParaRPr lang="en-US"/>
        </a:p>
      </dgm:t>
    </dgm:pt>
    <dgm:pt modelId="{DE82A5E8-60A8-4636-823D-8D11BB0F8090}" type="sibTrans" cxnId="{6AADF6D2-C0A1-4EAD-8EF1-FC794DBD716E}">
      <dgm:prSet/>
      <dgm:spPr/>
      <dgm:t>
        <a:bodyPr/>
        <a:lstStyle/>
        <a:p>
          <a:endParaRPr lang="en-US"/>
        </a:p>
      </dgm:t>
    </dgm:pt>
    <dgm:pt modelId="{2873B779-F0BA-4423-8B2D-CAFE9B8D8D44}">
      <dgm:prSet phldrT="[Text]"/>
      <dgm:spPr/>
      <dgm:t>
        <a:bodyPr/>
        <a:lstStyle/>
        <a:p>
          <a:r>
            <a:rPr lang="en-US" dirty="0" smtClean="0"/>
            <a:t>Receiving piperacillin-</a:t>
          </a:r>
          <a:r>
            <a:rPr lang="en-US" dirty="0" err="1" smtClean="0"/>
            <a:t>tazobactam</a:t>
          </a:r>
          <a:r>
            <a:rPr lang="en-US" dirty="0" smtClean="0"/>
            <a:t> AND vancomycin ≥48 h</a:t>
          </a:r>
          <a:endParaRPr lang="en-US" dirty="0"/>
        </a:p>
      </dgm:t>
    </dgm:pt>
    <dgm:pt modelId="{70297D07-BEC9-48EC-8325-50E3D47DEAAE}" type="parTrans" cxnId="{890C3661-2117-40E1-8325-2648AA7EE12E}">
      <dgm:prSet/>
      <dgm:spPr/>
      <dgm:t>
        <a:bodyPr/>
        <a:lstStyle/>
        <a:p>
          <a:endParaRPr lang="en-US"/>
        </a:p>
      </dgm:t>
    </dgm:pt>
    <dgm:pt modelId="{4DA44B11-6F8F-44AD-AA20-70E3E77B7C73}" type="sibTrans" cxnId="{890C3661-2117-40E1-8325-2648AA7EE12E}">
      <dgm:prSet/>
      <dgm:spPr/>
      <dgm:t>
        <a:bodyPr/>
        <a:lstStyle/>
        <a:p>
          <a:endParaRPr lang="en-US"/>
        </a:p>
      </dgm:t>
    </dgm:pt>
    <dgm:pt modelId="{18245216-FF48-48BD-A785-0B876C6BBB3C}">
      <dgm:prSet phldrT="[Text]"/>
      <dgm:spPr/>
      <dgm:t>
        <a:bodyPr/>
        <a:lstStyle/>
        <a:p>
          <a:r>
            <a:rPr lang="en-US" dirty="0" err="1" smtClean="0"/>
            <a:t>SCr</a:t>
          </a:r>
          <a:r>
            <a:rPr lang="en-US" dirty="0" smtClean="0"/>
            <a:t> within 24 h of admission</a:t>
          </a:r>
          <a:endParaRPr lang="en-US" dirty="0"/>
        </a:p>
      </dgm:t>
    </dgm:pt>
    <dgm:pt modelId="{CCDFA632-8335-46DD-8ABD-360CF59B0B14}" type="parTrans" cxnId="{49473C09-C14D-4839-9078-1158EA0EEFF3}">
      <dgm:prSet/>
      <dgm:spPr/>
      <dgm:t>
        <a:bodyPr/>
        <a:lstStyle/>
        <a:p>
          <a:endParaRPr lang="en-US"/>
        </a:p>
      </dgm:t>
    </dgm:pt>
    <dgm:pt modelId="{C1258C02-1C0A-4FC3-9522-E0C5939F41D4}" type="sibTrans" cxnId="{49473C09-C14D-4839-9078-1158EA0EEFF3}">
      <dgm:prSet/>
      <dgm:spPr/>
      <dgm:t>
        <a:bodyPr/>
        <a:lstStyle/>
        <a:p>
          <a:endParaRPr lang="en-US"/>
        </a:p>
      </dgm:t>
    </dgm:pt>
    <dgm:pt modelId="{D43386A9-7111-43BA-92E1-B452E49A42C6}">
      <dgm:prSet phldrT="[Text]"/>
      <dgm:spPr>
        <a:solidFill>
          <a:srgbClr val="C9FFFC">
            <a:alpha val="89804"/>
          </a:srgbClr>
        </a:solidFill>
        <a:ln>
          <a:solidFill>
            <a:srgbClr val="C9FFFC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Pregnant women</a:t>
          </a:r>
          <a:endParaRPr lang="en-US" dirty="0"/>
        </a:p>
      </dgm:t>
    </dgm:pt>
    <dgm:pt modelId="{14CCA537-411B-417B-9488-A950902E146E}" type="parTrans" cxnId="{F67C1A6C-5718-4F81-8C4D-D4B032193CAB}">
      <dgm:prSet/>
      <dgm:spPr/>
      <dgm:t>
        <a:bodyPr/>
        <a:lstStyle/>
        <a:p>
          <a:endParaRPr lang="en-US"/>
        </a:p>
      </dgm:t>
    </dgm:pt>
    <dgm:pt modelId="{3F2F1C0A-0D3A-48B5-BE3B-7B16E6A43CF5}" type="sibTrans" cxnId="{F67C1A6C-5718-4F81-8C4D-D4B032193CAB}">
      <dgm:prSet/>
      <dgm:spPr/>
      <dgm:t>
        <a:bodyPr/>
        <a:lstStyle/>
        <a:p>
          <a:endParaRPr lang="en-US"/>
        </a:p>
      </dgm:t>
    </dgm:pt>
    <dgm:pt modelId="{22FDE3EE-B6A7-4906-B641-E3A6802F61D1}">
      <dgm:prSet phldrT="[Text]"/>
      <dgm:spPr>
        <a:solidFill>
          <a:srgbClr val="C9FFFC">
            <a:alpha val="89804"/>
          </a:srgbClr>
        </a:solidFill>
        <a:ln>
          <a:solidFill>
            <a:srgbClr val="C9FFFC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Dialysis on admission</a:t>
          </a:r>
          <a:endParaRPr lang="en-US" dirty="0"/>
        </a:p>
      </dgm:t>
    </dgm:pt>
    <dgm:pt modelId="{F2F83D24-EA36-4157-9CF5-BE0DCCE7405C}" type="parTrans" cxnId="{FB5243A0-E6A0-4B81-9F51-E0B556145513}">
      <dgm:prSet/>
      <dgm:spPr/>
      <dgm:t>
        <a:bodyPr/>
        <a:lstStyle/>
        <a:p>
          <a:endParaRPr lang="en-US"/>
        </a:p>
      </dgm:t>
    </dgm:pt>
    <dgm:pt modelId="{4D0116D9-F466-4E40-9230-897CFFDB7F1B}" type="sibTrans" cxnId="{FB5243A0-E6A0-4B81-9F51-E0B556145513}">
      <dgm:prSet/>
      <dgm:spPr/>
      <dgm:t>
        <a:bodyPr/>
        <a:lstStyle/>
        <a:p>
          <a:endParaRPr lang="en-US"/>
        </a:p>
      </dgm:t>
    </dgm:pt>
    <dgm:pt modelId="{973E6593-0FE5-D049-A61F-103430CA6FBA}">
      <dgm:prSet phldrT="[Text]"/>
      <dgm:spPr>
        <a:solidFill>
          <a:srgbClr val="C9FFFC">
            <a:alpha val="89804"/>
          </a:srgbClr>
        </a:solidFill>
        <a:ln>
          <a:solidFill>
            <a:srgbClr val="C9FFFC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Prior kidney transplant</a:t>
          </a:r>
          <a:endParaRPr lang="en-US" dirty="0"/>
        </a:p>
      </dgm:t>
    </dgm:pt>
    <dgm:pt modelId="{7D10EFF7-F7B6-EA41-9C6F-9C6A2CF9D76D}" type="parTrans" cxnId="{53639408-5322-364B-8C63-C2C82D832FE4}">
      <dgm:prSet/>
      <dgm:spPr/>
      <dgm:t>
        <a:bodyPr/>
        <a:lstStyle/>
        <a:p>
          <a:endParaRPr lang="en-US"/>
        </a:p>
      </dgm:t>
    </dgm:pt>
    <dgm:pt modelId="{76E39BB9-B5B7-1E4F-B596-0E1B826171F9}" type="sibTrans" cxnId="{53639408-5322-364B-8C63-C2C82D832FE4}">
      <dgm:prSet/>
      <dgm:spPr/>
      <dgm:t>
        <a:bodyPr/>
        <a:lstStyle/>
        <a:p>
          <a:endParaRPr lang="en-US"/>
        </a:p>
      </dgm:t>
    </dgm:pt>
    <dgm:pt modelId="{FB7FC06D-17D6-FF4C-B61B-AEA086A6D68D}">
      <dgm:prSet phldrT="[Text]"/>
      <dgm:spPr>
        <a:solidFill>
          <a:srgbClr val="C9FFFC">
            <a:alpha val="89804"/>
          </a:srgbClr>
        </a:solidFill>
        <a:ln>
          <a:solidFill>
            <a:srgbClr val="C9FFFC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Duplicate patient</a:t>
          </a:r>
          <a:endParaRPr lang="en-US" dirty="0"/>
        </a:p>
      </dgm:t>
    </dgm:pt>
    <dgm:pt modelId="{C3F73503-067A-AA4F-A590-13AFB7049474}" type="parTrans" cxnId="{94DA2A20-5A90-CD44-96BA-C5915E4833D9}">
      <dgm:prSet/>
      <dgm:spPr/>
      <dgm:t>
        <a:bodyPr/>
        <a:lstStyle/>
        <a:p>
          <a:endParaRPr lang="en-US"/>
        </a:p>
      </dgm:t>
    </dgm:pt>
    <dgm:pt modelId="{6766336C-F710-D244-B7AF-565F04E2455B}" type="sibTrans" cxnId="{94DA2A20-5A90-CD44-96BA-C5915E4833D9}">
      <dgm:prSet/>
      <dgm:spPr/>
      <dgm:t>
        <a:bodyPr/>
        <a:lstStyle/>
        <a:p>
          <a:endParaRPr lang="en-US"/>
        </a:p>
      </dgm:t>
    </dgm:pt>
    <dgm:pt modelId="{9E60F54E-5758-ED40-8D69-BA08B30A2E08}">
      <dgm:prSet phldrT="[Text]"/>
      <dgm:spPr>
        <a:solidFill>
          <a:srgbClr val="C9FFFC">
            <a:alpha val="89804"/>
          </a:srgbClr>
        </a:solidFill>
        <a:ln>
          <a:solidFill>
            <a:srgbClr val="C9FFFC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AKI prior to VPT initiation</a:t>
          </a:r>
          <a:endParaRPr lang="en-US" dirty="0"/>
        </a:p>
      </dgm:t>
    </dgm:pt>
    <dgm:pt modelId="{D065B510-F7B9-224D-9AE7-13BFB04C1CE5}" type="parTrans" cxnId="{96CB1E10-2131-1A40-BCAB-E507D0AED80B}">
      <dgm:prSet/>
      <dgm:spPr/>
      <dgm:t>
        <a:bodyPr/>
        <a:lstStyle/>
        <a:p>
          <a:endParaRPr lang="en-US"/>
        </a:p>
      </dgm:t>
    </dgm:pt>
    <dgm:pt modelId="{C851B36F-92D0-5A42-95E3-A42E85B0E7A3}" type="sibTrans" cxnId="{96CB1E10-2131-1A40-BCAB-E507D0AED80B}">
      <dgm:prSet/>
      <dgm:spPr/>
      <dgm:t>
        <a:bodyPr/>
        <a:lstStyle/>
        <a:p>
          <a:endParaRPr lang="en-US"/>
        </a:p>
      </dgm:t>
    </dgm:pt>
    <dgm:pt modelId="{30C3A76B-3526-4821-8FEE-93522BC8275C}" type="pres">
      <dgm:prSet presAssocID="{B8346DFC-9E0F-4953-AD17-8DD80142DB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7ECF84-A433-43DF-8D2E-14837CFA12E8}" type="pres">
      <dgm:prSet presAssocID="{25C06A63-E931-4EC2-9E31-EA375B8768A5}" presName="linNode" presStyleCnt="0"/>
      <dgm:spPr/>
    </dgm:pt>
    <dgm:pt modelId="{72C676C6-BC74-4706-B74E-C712147C7A7B}" type="pres">
      <dgm:prSet presAssocID="{25C06A63-E931-4EC2-9E31-EA375B8768A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548AD-BEFD-4573-B9DE-AF3B5EAA4FF5}" type="pres">
      <dgm:prSet presAssocID="{25C06A63-E931-4EC2-9E31-EA375B8768A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C84CA-B6CA-47E3-9287-73ACDC281EC5}" type="pres">
      <dgm:prSet presAssocID="{FC04AFD1-293E-438C-83D0-291BE899D832}" presName="spacing" presStyleCnt="0"/>
      <dgm:spPr/>
    </dgm:pt>
    <dgm:pt modelId="{6B66F2D4-E1E1-4AB6-A4FE-D0A33D9F6582}" type="pres">
      <dgm:prSet presAssocID="{DDF33B0F-9EAD-47C7-A8E4-9A60EADB64C7}" presName="linNode" presStyleCnt="0"/>
      <dgm:spPr/>
    </dgm:pt>
    <dgm:pt modelId="{1A750D1B-7FE7-4619-B28E-213C3379C469}" type="pres">
      <dgm:prSet presAssocID="{DDF33B0F-9EAD-47C7-A8E4-9A60EADB64C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01148-9CC7-4D77-9715-93CF6F9F3A88}" type="pres">
      <dgm:prSet presAssocID="{DDF33B0F-9EAD-47C7-A8E4-9A60EADB64C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639408-5322-364B-8C63-C2C82D832FE4}" srcId="{DDF33B0F-9EAD-47C7-A8E4-9A60EADB64C7}" destId="{973E6593-0FE5-D049-A61F-103430CA6FBA}" srcOrd="3" destOrd="0" parTransId="{7D10EFF7-F7B6-EA41-9C6F-9C6A2CF9D76D}" sibTransId="{76E39BB9-B5B7-1E4F-B596-0E1B826171F9}"/>
    <dgm:cxn modelId="{F67C1A6C-5718-4F81-8C4D-D4B032193CAB}" srcId="{DDF33B0F-9EAD-47C7-A8E4-9A60EADB64C7}" destId="{D43386A9-7111-43BA-92E1-B452E49A42C6}" srcOrd="1" destOrd="0" parTransId="{14CCA537-411B-417B-9488-A950902E146E}" sibTransId="{3F2F1C0A-0D3A-48B5-BE3B-7B16E6A43CF5}"/>
    <dgm:cxn modelId="{4FCE8AD9-E961-43C5-8F96-ABDC93DB2B80}" type="presOf" srcId="{D43386A9-7111-43BA-92E1-B452E49A42C6}" destId="{DAE01148-9CC7-4D77-9715-93CF6F9F3A88}" srcOrd="0" destOrd="1" presId="urn:microsoft.com/office/officeart/2005/8/layout/vList6"/>
    <dgm:cxn modelId="{ED49DAC4-58DC-4978-8B00-2763D6855C1E}" type="presOf" srcId="{18245216-FF48-48BD-A785-0B876C6BBB3C}" destId="{F50548AD-BEFD-4573-B9DE-AF3B5EAA4FF5}" srcOrd="0" destOrd="3" presId="urn:microsoft.com/office/officeart/2005/8/layout/vList6"/>
    <dgm:cxn modelId="{EB13FF53-5BBE-D343-8300-27476E89E34E}" type="presOf" srcId="{FB7FC06D-17D6-FF4C-B61B-AEA086A6D68D}" destId="{DAE01148-9CC7-4D77-9715-93CF6F9F3A88}" srcOrd="0" destOrd="4" presId="urn:microsoft.com/office/officeart/2005/8/layout/vList6"/>
    <dgm:cxn modelId="{E9322416-CF66-41E7-A3D6-94A5CEA43F50}" type="presOf" srcId="{E64830D1-0F90-41D0-9D00-2BC99211170E}" destId="{DAE01148-9CC7-4D77-9715-93CF6F9F3A88}" srcOrd="0" destOrd="0" presId="urn:microsoft.com/office/officeart/2005/8/layout/vList6"/>
    <dgm:cxn modelId="{20B2EA93-922A-4FE7-BC04-59DA377C80C5}" srcId="{B8346DFC-9E0F-4953-AD17-8DD80142DBA0}" destId="{25C06A63-E931-4EC2-9E31-EA375B8768A5}" srcOrd="0" destOrd="0" parTransId="{B74BD8BA-FB67-4DB9-B2D0-188A07472290}" sibTransId="{FC04AFD1-293E-438C-83D0-291BE899D832}"/>
    <dgm:cxn modelId="{C4375061-7BE1-4AB0-A3CA-D953EDECA3C9}" type="presOf" srcId="{B839ED09-86CF-436D-87F0-FD296AD56EC5}" destId="{F50548AD-BEFD-4573-B9DE-AF3B5EAA4FF5}" srcOrd="0" destOrd="1" presId="urn:microsoft.com/office/officeart/2005/8/layout/vList6"/>
    <dgm:cxn modelId="{09FFBB50-4801-406E-B1BB-C63A59FACD20}" type="presOf" srcId="{22FDE3EE-B6A7-4906-B641-E3A6802F61D1}" destId="{DAE01148-9CC7-4D77-9715-93CF6F9F3A88}" srcOrd="0" destOrd="2" presId="urn:microsoft.com/office/officeart/2005/8/layout/vList6"/>
    <dgm:cxn modelId="{64FA8475-9C26-4461-8F66-17A7C55D80B4}" type="presOf" srcId="{42003A90-D294-4268-A68E-49415C21B1B5}" destId="{F50548AD-BEFD-4573-B9DE-AF3B5EAA4FF5}" srcOrd="0" destOrd="0" presId="urn:microsoft.com/office/officeart/2005/8/layout/vList6"/>
    <dgm:cxn modelId="{E3DA75A1-7774-4503-A852-8215E4FD6A53}" srcId="{DDF33B0F-9EAD-47C7-A8E4-9A60EADB64C7}" destId="{E64830D1-0F90-41D0-9D00-2BC99211170E}" srcOrd="0" destOrd="0" parTransId="{232FAB31-63D1-48F7-AAE0-609952B39F91}" sibTransId="{75D6FC21-2D59-4F77-9565-8CF19138C7F9}"/>
    <dgm:cxn modelId="{890C3661-2117-40E1-8325-2648AA7EE12E}" srcId="{25C06A63-E931-4EC2-9E31-EA375B8768A5}" destId="{2873B779-F0BA-4423-8B2D-CAFE9B8D8D44}" srcOrd="2" destOrd="0" parTransId="{70297D07-BEC9-48EC-8325-50E3D47DEAAE}" sibTransId="{4DA44B11-6F8F-44AD-AA20-70E3E77B7C73}"/>
    <dgm:cxn modelId="{31ABEC70-BAD0-418F-A36F-EF2ED072375F}" srcId="{25C06A63-E931-4EC2-9E31-EA375B8768A5}" destId="{42003A90-D294-4268-A68E-49415C21B1B5}" srcOrd="0" destOrd="0" parTransId="{5F8E0DD3-323E-4C27-950C-5FFD4259899D}" sibTransId="{E51C2E74-702A-4F57-B93B-BE27B421318F}"/>
    <dgm:cxn modelId="{49473C09-C14D-4839-9078-1158EA0EEFF3}" srcId="{25C06A63-E931-4EC2-9E31-EA375B8768A5}" destId="{18245216-FF48-48BD-A785-0B876C6BBB3C}" srcOrd="3" destOrd="0" parTransId="{CCDFA632-8335-46DD-8ABD-360CF59B0B14}" sibTransId="{C1258C02-1C0A-4FC3-9522-E0C5939F41D4}"/>
    <dgm:cxn modelId="{FE423732-477B-4E5C-ADDF-AD0E262EF52D}" type="presOf" srcId="{2873B779-F0BA-4423-8B2D-CAFE9B8D8D44}" destId="{F50548AD-BEFD-4573-B9DE-AF3B5EAA4FF5}" srcOrd="0" destOrd="2" presId="urn:microsoft.com/office/officeart/2005/8/layout/vList6"/>
    <dgm:cxn modelId="{FB5243A0-E6A0-4B81-9F51-E0B556145513}" srcId="{DDF33B0F-9EAD-47C7-A8E4-9A60EADB64C7}" destId="{22FDE3EE-B6A7-4906-B641-E3A6802F61D1}" srcOrd="2" destOrd="0" parTransId="{F2F83D24-EA36-4157-9CF5-BE0DCCE7405C}" sibTransId="{4D0116D9-F466-4E40-9230-897CFFDB7F1B}"/>
    <dgm:cxn modelId="{94DA2A20-5A90-CD44-96BA-C5915E4833D9}" srcId="{DDF33B0F-9EAD-47C7-A8E4-9A60EADB64C7}" destId="{FB7FC06D-17D6-FF4C-B61B-AEA086A6D68D}" srcOrd="4" destOrd="0" parTransId="{C3F73503-067A-AA4F-A590-13AFB7049474}" sibTransId="{6766336C-F710-D244-B7AF-565F04E2455B}"/>
    <dgm:cxn modelId="{A5B1ADFB-7C58-B74C-B657-1F40C64DD465}" type="presOf" srcId="{973E6593-0FE5-D049-A61F-103430CA6FBA}" destId="{DAE01148-9CC7-4D77-9715-93CF6F9F3A88}" srcOrd="0" destOrd="3" presId="urn:microsoft.com/office/officeart/2005/8/layout/vList6"/>
    <dgm:cxn modelId="{664968C7-FDE7-41B5-895A-C825E1B19A42}" type="presOf" srcId="{25C06A63-E931-4EC2-9E31-EA375B8768A5}" destId="{72C676C6-BC74-4706-B74E-C712147C7A7B}" srcOrd="0" destOrd="0" presId="urn:microsoft.com/office/officeart/2005/8/layout/vList6"/>
    <dgm:cxn modelId="{A281C4A6-C5B4-4480-87E2-80C417A8AC80}" type="presOf" srcId="{DDF33B0F-9EAD-47C7-A8E4-9A60EADB64C7}" destId="{1A750D1B-7FE7-4619-B28E-213C3379C469}" srcOrd="0" destOrd="0" presId="urn:microsoft.com/office/officeart/2005/8/layout/vList6"/>
    <dgm:cxn modelId="{A323CD61-2CEA-4A9F-96E4-50149799378E}" srcId="{B8346DFC-9E0F-4953-AD17-8DD80142DBA0}" destId="{DDF33B0F-9EAD-47C7-A8E4-9A60EADB64C7}" srcOrd="1" destOrd="0" parTransId="{9EF690E7-53B6-44E7-898C-B864C02DCC34}" sibTransId="{32E8BC71-7D37-4DD4-8F42-203835A50653}"/>
    <dgm:cxn modelId="{D71501A5-3102-3845-A3EB-9E39EEEE1CE6}" type="presOf" srcId="{9E60F54E-5758-ED40-8D69-BA08B30A2E08}" destId="{DAE01148-9CC7-4D77-9715-93CF6F9F3A88}" srcOrd="0" destOrd="5" presId="urn:microsoft.com/office/officeart/2005/8/layout/vList6"/>
    <dgm:cxn modelId="{6AADF6D2-C0A1-4EAD-8EF1-FC794DBD716E}" srcId="{25C06A63-E931-4EC2-9E31-EA375B8768A5}" destId="{B839ED09-86CF-436D-87F0-FD296AD56EC5}" srcOrd="1" destOrd="0" parTransId="{302B92E5-60E4-420E-9ED6-FBD7375CE1A0}" sibTransId="{DE82A5E8-60A8-4636-823D-8D11BB0F8090}"/>
    <dgm:cxn modelId="{49C5336C-2158-44EA-A654-1ECE84DD87C2}" type="presOf" srcId="{B8346DFC-9E0F-4953-AD17-8DD80142DBA0}" destId="{30C3A76B-3526-4821-8FEE-93522BC8275C}" srcOrd="0" destOrd="0" presId="urn:microsoft.com/office/officeart/2005/8/layout/vList6"/>
    <dgm:cxn modelId="{96CB1E10-2131-1A40-BCAB-E507D0AED80B}" srcId="{DDF33B0F-9EAD-47C7-A8E4-9A60EADB64C7}" destId="{9E60F54E-5758-ED40-8D69-BA08B30A2E08}" srcOrd="5" destOrd="0" parTransId="{D065B510-F7B9-224D-9AE7-13BFB04C1CE5}" sibTransId="{C851B36F-92D0-5A42-95E3-A42E85B0E7A3}"/>
    <dgm:cxn modelId="{381EB818-D301-44DA-98C0-2ED11CF454A0}" type="presParOf" srcId="{30C3A76B-3526-4821-8FEE-93522BC8275C}" destId="{B77ECF84-A433-43DF-8D2E-14837CFA12E8}" srcOrd="0" destOrd="0" presId="urn:microsoft.com/office/officeart/2005/8/layout/vList6"/>
    <dgm:cxn modelId="{A83875D0-3966-4543-9E40-4B40E7DD6F16}" type="presParOf" srcId="{B77ECF84-A433-43DF-8D2E-14837CFA12E8}" destId="{72C676C6-BC74-4706-B74E-C712147C7A7B}" srcOrd="0" destOrd="0" presId="urn:microsoft.com/office/officeart/2005/8/layout/vList6"/>
    <dgm:cxn modelId="{D2808D70-4315-400D-A239-D5DF8EEB06E6}" type="presParOf" srcId="{B77ECF84-A433-43DF-8D2E-14837CFA12E8}" destId="{F50548AD-BEFD-4573-B9DE-AF3B5EAA4FF5}" srcOrd="1" destOrd="0" presId="urn:microsoft.com/office/officeart/2005/8/layout/vList6"/>
    <dgm:cxn modelId="{6D569AE4-46EE-4E7D-A12E-E2483B7AF9A8}" type="presParOf" srcId="{30C3A76B-3526-4821-8FEE-93522BC8275C}" destId="{045C84CA-B6CA-47E3-9287-73ACDC281EC5}" srcOrd="1" destOrd="0" presId="urn:microsoft.com/office/officeart/2005/8/layout/vList6"/>
    <dgm:cxn modelId="{6A853849-F1EC-410D-8C76-1E3103BBF502}" type="presParOf" srcId="{30C3A76B-3526-4821-8FEE-93522BC8275C}" destId="{6B66F2D4-E1E1-4AB6-A4FE-D0A33D9F6582}" srcOrd="2" destOrd="0" presId="urn:microsoft.com/office/officeart/2005/8/layout/vList6"/>
    <dgm:cxn modelId="{E0968D50-FA63-4F62-9D47-35EA4B34C589}" type="presParOf" srcId="{6B66F2D4-E1E1-4AB6-A4FE-D0A33D9F6582}" destId="{1A750D1B-7FE7-4619-B28E-213C3379C469}" srcOrd="0" destOrd="0" presId="urn:microsoft.com/office/officeart/2005/8/layout/vList6"/>
    <dgm:cxn modelId="{87D41957-9DDA-40E5-A7F9-77157E7CBB48}" type="presParOf" srcId="{6B66F2D4-E1E1-4AB6-A4FE-D0A33D9F6582}" destId="{DAE01148-9CC7-4D77-9715-93CF6F9F3A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EAF8FF-40FC-6F4C-8CED-B90974A7B0DB}" type="doc">
      <dgm:prSet loTypeId="urn:microsoft.com/office/officeart/2005/8/layout/vList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665949-3496-9042-9DE3-CAEB6D8B509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Demographics</a:t>
          </a:r>
          <a:endParaRPr lang="en-US" dirty="0">
            <a:solidFill>
              <a:schemeClr val="bg1"/>
            </a:solidFill>
          </a:endParaRPr>
        </a:p>
      </dgm:t>
    </dgm:pt>
    <dgm:pt modelId="{962883AF-179A-D34D-B538-B741A941C2FC}" type="parTrans" cxnId="{028050D1-04AA-EE46-A901-88625F9899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87DF27-3724-9741-BF5B-D89C94F80D41}" type="sibTrans" cxnId="{028050D1-04AA-EE46-A901-88625F9899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BC0102-5052-2C4A-9A61-C6AE4C4DA87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Descriptive statistics</a:t>
          </a:r>
          <a:endParaRPr lang="en-US" dirty="0">
            <a:solidFill>
              <a:schemeClr val="tx1"/>
            </a:solidFill>
          </a:endParaRPr>
        </a:p>
      </dgm:t>
    </dgm:pt>
    <dgm:pt modelId="{4630C9A4-D0B5-AA47-ABB7-B10F92F7185D}" type="parTrans" cxnId="{015AEF62-2898-5B4C-A146-52FB4B876B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C4AAE9-B4A2-504E-8A26-67C4BC12FF4C}" type="sibTrans" cxnId="{015AEF62-2898-5B4C-A146-52FB4B876B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1184E-40CA-C34B-9E5F-476885C8E7F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Primary Outcome</a:t>
          </a:r>
          <a:endParaRPr lang="en-US" dirty="0">
            <a:solidFill>
              <a:schemeClr val="bg1"/>
            </a:solidFill>
          </a:endParaRPr>
        </a:p>
      </dgm:t>
    </dgm:pt>
    <dgm:pt modelId="{0D2E6DDB-98C9-A84C-9DD5-039D5FE830C1}" type="parTrans" cxnId="{2B63C49F-FAE7-5D4D-961F-DE37F163E8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EC16C2-E75A-564D-80EE-3552EB695672}" type="sibTrans" cxnId="{2B63C49F-FAE7-5D4D-961F-DE37F163E8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2483B8-525A-5C4D-8CB2-473B4CB60B6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Descriptive statistics</a:t>
          </a:r>
          <a:endParaRPr lang="en-US" dirty="0">
            <a:solidFill>
              <a:schemeClr val="tx1"/>
            </a:solidFill>
          </a:endParaRPr>
        </a:p>
      </dgm:t>
    </dgm:pt>
    <dgm:pt modelId="{5A5E38B4-7DF7-634D-BE97-AA626EDE9228}" type="parTrans" cxnId="{F672A5D8-E233-CB4F-A9F4-66F4A79B6A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BB29FB-B210-6640-8CA3-9CFDAA61B7B1}" type="sibTrans" cxnId="{F672A5D8-E233-CB4F-A9F4-66F4A79B6A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3A4A86-B8C2-9242-B19B-82D9E256E44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Secondary Outcomes</a:t>
          </a:r>
          <a:endParaRPr lang="en-US" dirty="0">
            <a:solidFill>
              <a:schemeClr val="bg1"/>
            </a:solidFill>
          </a:endParaRPr>
        </a:p>
      </dgm:t>
    </dgm:pt>
    <dgm:pt modelId="{1CEBC1F2-CC9E-A342-B2F6-1131AEE7C86C}" type="parTrans" cxnId="{1F5A0007-DB79-B349-98B4-ED36707A33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887952-6D5E-834E-9189-C3E3AB4971C5}" type="sibTrans" cxnId="{1F5A0007-DB79-B349-98B4-ED36707A33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B2C936-753C-0C4C-827D-9CEE71FF327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Descriptive statistics</a:t>
          </a:r>
          <a:endParaRPr lang="en-US" dirty="0">
            <a:solidFill>
              <a:schemeClr val="tx1"/>
            </a:solidFill>
          </a:endParaRPr>
        </a:p>
      </dgm:t>
    </dgm:pt>
    <dgm:pt modelId="{86DD0AAA-AEB1-424E-8F85-72D785E94BB8}" type="parTrans" cxnId="{DD09E73D-AF49-ED4D-97E2-881BE90819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5BF407-DA4A-8F41-8088-22FA5EE38CAF}" type="sibTrans" cxnId="{DD09E73D-AF49-ED4D-97E2-881BE90819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434D96-2225-0247-AC7C-55EB78882EF3}">
      <dgm:prSet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χ2</a:t>
          </a:r>
          <a:r>
            <a:rPr lang="en-US" dirty="0" smtClean="0">
              <a:solidFill>
                <a:schemeClr val="tx1"/>
              </a:solidFill>
            </a:rPr>
            <a:t> test/Fisher’s exact test</a:t>
          </a:r>
        </a:p>
      </dgm:t>
    </dgm:pt>
    <dgm:pt modelId="{D06DBB88-A6C4-E64B-8087-23B79DE8C4D5}" type="parTrans" cxnId="{437A72CB-8B9E-8D4A-8DDF-84E2BCF9C0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0076BB-DC99-7141-A430-A691453C449D}" type="sibTrans" cxnId="{437A72CB-8B9E-8D4A-8DDF-84E2BCF9C0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9237A7-A5B8-A247-9310-32956AF1EBD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Student t-test</a:t>
          </a:r>
          <a:endParaRPr lang="en-US" dirty="0">
            <a:solidFill>
              <a:schemeClr val="tx1"/>
            </a:solidFill>
          </a:endParaRPr>
        </a:p>
      </dgm:t>
    </dgm:pt>
    <dgm:pt modelId="{6C69CAFE-7E42-D940-9BCD-66D9D85825BA}" type="parTrans" cxnId="{4216C439-B913-ED44-BDB8-3AF1658EC7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0B65AF-FBE8-E24C-96C0-884BB9193146}" type="sibTrans" cxnId="{4216C439-B913-ED44-BDB8-3AF1658EC7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5D3AD5-14EC-CD4E-A65B-6C9DBC055F80}" type="pres">
      <dgm:prSet presAssocID="{7AEAF8FF-40FC-6F4C-8CED-B90974A7B0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28C7A8-126B-5D49-932E-7001E9D4C357}" type="pres">
      <dgm:prSet presAssocID="{ED665949-3496-9042-9DE3-CAEB6D8B5099}" presName="linNode" presStyleCnt="0"/>
      <dgm:spPr/>
      <dgm:t>
        <a:bodyPr/>
        <a:lstStyle/>
        <a:p>
          <a:endParaRPr lang="en-US"/>
        </a:p>
      </dgm:t>
    </dgm:pt>
    <dgm:pt modelId="{99361B58-CCC1-6647-AC54-F926FE26EAA8}" type="pres">
      <dgm:prSet presAssocID="{ED665949-3496-9042-9DE3-CAEB6D8B509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D9533-D57C-5D45-9BEB-26FEB1B3FF81}" type="pres">
      <dgm:prSet presAssocID="{ED665949-3496-9042-9DE3-CAEB6D8B509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977AC-9DC7-8946-8233-061DB565507F}" type="pres">
      <dgm:prSet presAssocID="{6687DF27-3724-9741-BF5B-D89C94F80D41}" presName="sp" presStyleCnt="0"/>
      <dgm:spPr/>
      <dgm:t>
        <a:bodyPr/>
        <a:lstStyle/>
        <a:p>
          <a:endParaRPr lang="en-US"/>
        </a:p>
      </dgm:t>
    </dgm:pt>
    <dgm:pt modelId="{318A69A2-C9CD-6044-BF9F-F9DF352D16E3}" type="pres">
      <dgm:prSet presAssocID="{E271184E-40CA-C34B-9E5F-476885C8E7F0}" presName="linNode" presStyleCnt="0"/>
      <dgm:spPr/>
      <dgm:t>
        <a:bodyPr/>
        <a:lstStyle/>
        <a:p>
          <a:endParaRPr lang="en-US"/>
        </a:p>
      </dgm:t>
    </dgm:pt>
    <dgm:pt modelId="{15B60849-29DE-4B4B-808F-D2E79894C66C}" type="pres">
      <dgm:prSet presAssocID="{E271184E-40CA-C34B-9E5F-476885C8E7F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314A4-A912-094C-9133-B5BD4CFFF27E}" type="pres">
      <dgm:prSet presAssocID="{E271184E-40CA-C34B-9E5F-476885C8E7F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FB5E2-C52F-E741-BBCB-A56DF4C93AA1}" type="pres">
      <dgm:prSet presAssocID="{A5EC16C2-E75A-564D-80EE-3552EB695672}" presName="sp" presStyleCnt="0"/>
      <dgm:spPr/>
      <dgm:t>
        <a:bodyPr/>
        <a:lstStyle/>
        <a:p>
          <a:endParaRPr lang="en-US"/>
        </a:p>
      </dgm:t>
    </dgm:pt>
    <dgm:pt modelId="{0B85C97E-CAE5-904F-A39A-66C60A92EF07}" type="pres">
      <dgm:prSet presAssocID="{DD3A4A86-B8C2-9242-B19B-82D9E256E443}" presName="linNode" presStyleCnt="0"/>
      <dgm:spPr/>
      <dgm:t>
        <a:bodyPr/>
        <a:lstStyle/>
        <a:p>
          <a:endParaRPr lang="en-US"/>
        </a:p>
      </dgm:t>
    </dgm:pt>
    <dgm:pt modelId="{3FB1A8EE-3591-E34D-92FE-95D96CE60030}" type="pres">
      <dgm:prSet presAssocID="{DD3A4A86-B8C2-9242-B19B-82D9E256E44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5265-A9CF-D14D-84E9-136BB789CE59}" type="pres">
      <dgm:prSet presAssocID="{DD3A4A86-B8C2-9242-B19B-82D9E256E44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8BD950-DE8A-8145-BE40-644CA366C5CB}" type="presOf" srcId="{B0434D96-2225-0247-AC7C-55EB78882EF3}" destId="{11FF5265-A9CF-D14D-84E9-136BB789CE59}" srcOrd="0" destOrd="2" presId="urn:microsoft.com/office/officeart/2005/8/layout/vList5"/>
    <dgm:cxn modelId="{A49DE9FA-B3CC-6D40-9238-4691087FED14}" type="presOf" srcId="{332483B8-525A-5C4D-8CB2-473B4CB60B63}" destId="{54C314A4-A912-094C-9133-B5BD4CFFF27E}" srcOrd="0" destOrd="0" presId="urn:microsoft.com/office/officeart/2005/8/layout/vList5"/>
    <dgm:cxn modelId="{F672A5D8-E233-CB4F-A9F4-66F4A79B6AE3}" srcId="{E271184E-40CA-C34B-9E5F-476885C8E7F0}" destId="{332483B8-525A-5C4D-8CB2-473B4CB60B63}" srcOrd="0" destOrd="0" parTransId="{5A5E38B4-7DF7-634D-BE97-AA626EDE9228}" sibTransId="{5FBB29FB-B210-6640-8CA3-9CFDAA61B7B1}"/>
    <dgm:cxn modelId="{00958211-2E1F-C14C-9BA5-B8B194728384}" type="presOf" srcId="{6BB2C936-753C-0C4C-827D-9CEE71FF327D}" destId="{11FF5265-A9CF-D14D-84E9-136BB789CE59}" srcOrd="0" destOrd="0" presId="urn:microsoft.com/office/officeart/2005/8/layout/vList5"/>
    <dgm:cxn modelId="{437A72CB-8B9E-8D4A-8DDF-84E2BCF9C043}" srcId="{DD3A4A86-B8C2-9242-B19B-82D9E256E443}" destId="{B0434D96-2225-0247-AC7C-55EB78882EF3}" srcOrd="2" destOrd="0" parTransId="{D06DBB88-A6C4-E64B-8087-23B79DE8C4D5}" sibTransId="{8F0076BB-DC99-7141-A430-A691453C449D}"/>
    <dgm:cxn modelId="{015AEF62-2898-5B4C-A146-52FB4B876BFC}" srcId="{ED665949-3496-9042-9DE3-CAEB6D8B5099}" destId="{CABC0102-5052-2C4A-9A61-C6AE4C4DA876}" srcOrd="0" destOrd="0" parTransId="{4630C9A4-D0B5-AA47-ABB7-B10F92F7185D}" sibTransId="{7AC4AAE9-B4A2-504E-8A26-67C4BC12FF4C}"/>
    <dgm:cxn modelId="{DD09E73D-AF49-ED4D-97E2-881BE90819D1}" srcId="{DD3A4A86-B8C2-9242-B19B-82D9E256E443}" destId="{6BB2C936-753C-0C4C-827D-9CEE71FF327D}" srcOrd="0" destOrd="0" parTransId="{86DD0AAA-AEB1-424E-8F85-72D785E94BB8}" sibTransId="{D95BF407-DA4A-8F41-8088-22FA5EE38CAF}"/>
    <dgm:cxn modelId="{FC5725FF-4068-9D47-9EF6-537F0B38E41F}" type="presOf" srcId="{ED665949-3496-9042-9DE3-CAEB6D8B5099}" destId="{99361B58-CCC1-6647-AC54-F926FE26EAA8}" srcOrd="0" destOrd="0" presId="urn:microsoft.com/office/officeart/2005/8/layout/vList5"/>
    <dgm:cxn modelId="{241B95CC-088B-7D4A-BAC2-15E4AA9D463D}" type="presOf" srcId="{B79237A7-A5B8-A247-9310-32956AF1EBD4}" destId="{11FF5265-A9CF-D14D-84E9-136BB789CE59}" srcOrd="0" destOrd="1" presId="urn:microsoft.com/office/officeart/2005/8/layout/vList5"/>
    <dgm:cxn modelId="{377E8539-4628-7B46-9548-044BB46362DF}" type="presOf" srcId="{DD3A4A86-B8C2-9242-B19B-82D9E256E443}" destId="{3FB1A8EE-3591-E34D-92FE-95D96CE60030}" srcOrd="0" destOrd="0" presId="urn:microsoft.com/office/officeart/2005/8/layout/vList5"/>
    <dgm:cxn modelId="{028050D1-04AA-EE46-A901-88625F989902}" srcId="{7AEAF8FF-40FC-6F4C-8CED-B90974A7B0DB}" destId="{ED665949-3496-9042-9DE3-CAEB6D8B5099}" srcOrd="0" destOrd="0" parTransId="{962883AF-179A-D34D-B538-B741A941C2FC}" sibTransId="{6687DF27-3724-9741-BF5B-D89C94F80D41}"/>
    <dgm:cxn modelId="{B7C4E0A8-BDF3-9644-9C14-5E86C38850BD}" type="presOf" srcId="{CABC0102-5052-2C4A-9A61-C6AE4C4DA876}" destId="{749D9533-D57C-5D45-9BEB-26FEB1B3FF81}" srcOrd="0" destOrd="0" presId="urn:microsoft.com/office/officeart/2005/8/layout/vList5"/>
    <dgm:cxn modelId="{1F5A0007-DB79-B349-98B4-ED36707A33F4}" srcId="{7AEAF8FF-40FC-6F4C-8CED-B90974A7B0DB}" destId="{DD3A4A86-B8C2-9242-B19B-82D9E256E443}" srcOrd="2" destOrd="0" parTransId="{1CEBC1F2-CC9E-A342-B2F6-1131AEE7C86C}" sibTransId="{69887952-6D5E-834E-9189-C3E3AB4971C5}"/>
    <dgm:cxn modelId="{2B63C49F-FAE7-5D4D-961F-DE37F163E874}" srcId="{7AEAF8FF-40FC-6F4C-8CED-B90974A7B0DB}" destId="{E271184E-40CA-C34B-9E5F-476885C8E7F0}" srcOrd="1" destOrd="0" parTransId="{0D2E6DDB-98C9-A84C-9DD5-039D5FE830C1}" sibTransId="{A5EC16C2-E75A-564D-80EE-3552EB695672}"/>
    <dgm:cxn modelId="{7DE1B922-DD57-FF4C-890A-4D6FDC37A945}" type="presOf" srcId="{E271184E-40CA-C34B-9E5F-476885C8E7F0}" destId="{15B60849-29DE-4B4B-808F-D2E79894C66C}" srcOrd="0" destOrd="0" presId="urn:microsoft.com/office/officeart/2005/8/layout/vList5"/>
    <dgm:cxn modelId="{4216C439-B913-ED44-BDB8-3AF1658EC7DC}" srcId="{DD3A4A86-B8C2-9242-B19B-82D9E256E443}" destId="{B79237A7-A5B8-A247-9310-32956AF1EBD4}" srcOrd="1" destOrd="0" parTransId="{6C69CAFE-7E42-D940-9BCD-66D9D85825BA}" sibTransId="{230B65AF-FBE8-E24C-96C0-884BB9193146}"/>
    <dgm:cxn modelId="{08FAFE57-D261-1640-8013-7D544C81B437}" type="presOf" srcId="{7AEAF8FF-40FC-6F4C-8CED-B90974A7B0DB}" destId="{A55D3AD5-14EC-CD4E-A65B-6C9DBC055F80}" srcOrd="0" destOrd="0" presId="urn:microsoft.com/office/officeart/2005/8/layout/vList5"/>
    <dgm:cxn modelId="{71EDB534-EA29-D940-A039-AA565BB95D78}" type="presParOf" srcId="{A55D3AD5-14EC-CD4E-A65B-6C9DBC055F80}" destId="{2128C7A8-126B-5D49-932E-7001E9D4C357}" srcOrd="0" destOrd="0" presId="urn:microsoft.com/office/officeart/2005/8/layout/vList5"/>
    <dgm:cxn modelId="{B6DD310F-8DE9-5947-9ADF-F8FF02E01DC0}" type="presParOf" srcId="{2128C7A8-126B-5D49-932E-7001E9D4C357}" destId="{99361B58-CCC1-6647-AC54-F926FE26EAA8}" srcOrd="0" destOrd="0" presId="urn:microsoft.com/office/officeart/2005/8/layout/vList5"/>
    <dgm:cxn modelId="{31EF235D-01BD-3B44-BCAF-4C1EB141FF08}" type="presParOf" srcId="{2128C7A8-126B-5D49-932E-7001E9D4C357}" destId="{749D9533-D57C-5D45-9BEB-26FEB1B3FF81}" srcOrd="1" destOrd="0" presId="urn:microsoft.com/office/officeart/2005/8/layout/vList5"/>
    <dgm:cxn modelId="{74844F7F-7044-5F46-9EDB-DE4E6EB09B77}" type="presParOf" srcId="{A55D3AD5-14EC-CD4E-A65B-6C9DBC055F80}" destId="{706977AC-9DC7-8946-8233-061DB565507F}" srcOrd="1" destOrd="0" presId="urn:microsoft.com/office/officeart/2005/8/layout/vList5"/>
    <dgm:cxn modelId="{00311236-0C2D-BD4A-9DE9-F41CC4418528}" type="presParOf" srcId="{A55D3AD5-14EC-CD4E-A65B-6C9DBC055F80}" destId="{318A69A2-C9CD-6044-BF9F-F9DF352D16E3}" srcOrd="2" destOrd="0" presId="urn:microsoft.com/office/officeart/2005/8/layout/vList5"/>
    <dgm:cxn modelId="{05FD7B7B-C586-B348-B0D8-316D7F21B358}" type="presParOf" srcId="{318A69A2-C9CD-6044-BF9F-F9DF352D16E3}" destId="{15B60849-29DE-4B4B-808F-D2E79894C66C}" srcOrd="0" destOrd="0" presId="urn:microsoft.com/office/officeart/2005/8/layout/vList5"/>
    <dgm:cxn modelId="{7444E557-DBAB-5B4E-BD62-C7B9AF39A927}" type="presParOf" srcId="{318A69A2-C9CD-6044-BF9F-F9DF352D16E3}" destId="{54C314A4-A912-094C-9133-B5BD4CFFF27E}" srcOrd="1" destOrd="0" presId="urn:microsoft.com/office/officeart/2005/8/layout/vList5"/>
    <dgm:cxn modelId="{61943870-1A94-B44E-9AE1-76245D71DC4D}" type="presParOf" srcId="{A55D3AD5-14EC-CD4E-A65B-6C9DBC055F80}" destId="{03AFB5E2-C52F-E741-BBCB-A56DF4C93AA1}" srcOrd="3" destOrd="0" presId="urn:microsoft.com/office/officeart/2005/8/layout/vList5"/>
    <dgm:cxn modelId="{07F595AE-DB13-0842-9811-B47751E37373}" type="presParOf" srcId="{A55D3AD5-14EC-CD4E-A65B-6C9DBC055F80}" destId="{0B85C97E-CAE5-904F-A39A-66C60A92EF07}" srcOrd="4" destOrd="0" presId="urn:microsoft.com/office/officeart/2005/8/layout/vList5"/>
    <dgm:cxn modelId="{1B5488E9-B1F0-0245-9CAE-A5C77F109792}" type="presParOf" srcId="{0B85C97E-CAE5-904F-A39A-66C60A92EF07}" destId="{3FB1A8EE-3591-E34D-92FE-95D96CE60030}" srcOrd="0" destOrd="0" presId="urn:microsoft.com/office/officeart/2005/8/layout/vList5"/>
    <dgm:cxn modelId="{9731C36A-A8D4-B34B-B2C1-585952CBF60E}" type="presParOf" srcId="{0B85C97E-CAE5-904F-A39A-66C60A92EF07}" destId="{11FF5265-A9CF-D14D-84E9-136BB789CE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154C74-328D-EB4B-AA7D-0417E7B84F3A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25B92E-4AC8-4E4F-989F-ED207F7CB07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Retrospective</a:t>
          </a:r>
          <a:endParaRPr lang="en-US" dirty="0">
            <a:solidFill>
              <a:schemeClr val="bg1"/>
            </a:solidFill>
          </a:endParaRPr>
        </a:p>
      </dgm:t>
    </dgm:pt>
    <dgm:pt modelId="{CB484034-12F9-F645-8AF7-BC5838E6F227}" type="parTrans" cxnId="{B66A0AC3-C70D-7943-BBCE-A6D4B52F1A9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2C76E90-BF31-8143-8314-DBA1E592B59E}" type="sibTrans" cxnId="{B66A0AC3-C70D-7943-BBCE-A6D4B52F1A9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13945D-2657-AC41-A4D8-482205E75436}">
      <dgm:prSet phldrT="[Text]"/>
      <dgm:spPr/>
      <dgm:t>
        <a:bodyPr/>
        <a:lstStyle/>
        <a:p>
          <a:r>
            <a:rPr lang="en-US" smtClean="0">
              <a:solidFill>
                <a:schemeClr val="bg1"/>
              </a:solidFill>
            </a:rPr>
            <a:t>Nephrotoxic medications</a:t>
          </a:r>
          <a:endParaRPr lang="en-US" dirty="0">
            <a:solidFill>
              <a:schemeClr val="bg1"/>
            </a:solidFill>
          </a:endParaRPr>
        </a:p>
      </dgm:t>
    </dgm:pt>
    <dgm:pt modelId="{2DAFC3D6-2D97-0743-8335-6DA107DBEB65}" type="parTrans" cxnId="{0050A6F4-D300-B94C-A43E-C4873E9B9C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CEA706B-C0E9-8D40-83C1-147162E94E23}" type="sibTrans" cxnId="{0050A6F4-D300-B94C-A43E-C4873E9B9C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F02079-3BCB-3648-95C7-CEE11E38217B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</a:rPr>
            <a:t>“Baseline” </a:t>
          </a:r>
          <a:r>
            <a:rPr lang="en-US" dirty="0" err="1" smtClean="0">
              <a:solidFill>
                <a:schemeClr val="bg1"/>
              </a:solidFill>
            </a:rPr>
            <a:t>SCr</a:t>
          </a:r>
          <a:r>
            <a:rPr lang="en-US" dirty="0" smtClean="0">
              <a:solidFill>
                <a:schemeClr val="bg1"/>
              </a:solidFill>
            </a:rPr>
            <a:t>	</a:t>
          </a:r>
          <a:endParaRPr lang="en-US" dirty="0">
            <a:solidFill>
              <a:schemeClr val="bg1"/>
            </a:solidFill>
          </a:endParaRPr>
        </a:p>
      </dgm:t>
    </dgm:pt>
    <dgm:pt modelId="{2DA91BA5-1B8F-CC43-8734-862A3D1EA72B}" type="parTrans" cxnId="{C4CB064B-6518-4B4A-8B14-193C901072F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1338F9-9409-9A4B-9B00-D8A0C2526C9C}" type="sibTrans" cxnId="{C4CB064B-6518-4B4A-8B14-193C901072F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B020681-B690-E543-ACC2-A0A6286573C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Continuity of therapy</a:t>
          </a:r>
          <a:endParaRPr lang="en-US" dirty="0">
            <a:solidFill>
              <a:schemeClr val="bg1"/>
            </a:solidFill>
          </a:endParaRPr>
        </a:p>
      </dgm:t>
    </dgm:pt>
    <dgm:pt modelId="{84CD3084-D914-C74E-99C6-154828D1FF84}" type="parTrans" cxnId="{E86CDA01-6998-FC4B-BD30-4C211192F0D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2943A4-D4A7-FD46-ABD6-9500DAFED55B}" type="sibTrans" cxnId="{E86CDA01-6998-FC4B-BD30-4C211192F0D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2D5EC12-BDF2-7F4A-B4B9-6A4EC7E5765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Missing vancomycin levels</a:t>
          </a:r>
          <a:endParaRPr lang="en-US" dirty="0">
            <a:solidFill>
              <a:schemeClr val="bg1"/>
            </a:solidFill>
          </a:endParaRPr>
        </a:p>
      </dgm:t>
    </dgm:pt>
    <dgm:pt modelId="{A7AE3570-B7C9-1E4D-A7CF-3EAB89133681}" type="parTrans" cxnId="{D2179DC8-A12A-0340-B9A8-090B757D8A0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E45264-A61C-104B-9D08-4810F341263A}" type="sibTrans" cxnId="{D2179DC8-A12A-0340-B9A8-090B757D8A0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641BD94-D0A6-5E4E-923C-D791F3CBF512}" type="pres">
      <dgm:prSet presAssocID="{AA154C74-328D-EB4B-AA7D-0417E7B84F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8F045E-7506-7845-8294-AE9D4F862B99}" type="pres">
      <dgm:prSet presAssocID="{C325B92E-4AC8-4E4F-989F-ED207F7CB0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19712-EDEB-B843-83A5-5F9A9B399C0F}" type="pres">
      <dgm:prSet presAssocID="{A2C76E90-BF31-8143-8314-DBA1E592B59E}" presName="sibTrans" presStyleCnt="0"/>
      <dgm:spPr/>
      <dgm:t>
        <a:bodyPr/>
        <a:lstStyle/>
        <a:p>
          <a:endParaRPr lang="en-US"/>
        </a:p>
      </dgm:t>
    </dgm:pt>
    <dgm:pt modelId="{EB6236A4-9D3A-254F-9A08-1EE70F58ECF1}" type="pres">
      <dgm:prSet presAssocID="{6113945D-2657-AC41-A4D8-482205E754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02F09-2EE0-F444-A52C-BB9AA3DB035B}" type="pres">
      <dgm:prSet presAssocID="{5CEA706B-C0E9-8D40-83C1-147162E94E23}" presName="sibTrans" presStyleCnt="0"/>
      <dgm:spPr/>
      <dgm:t>
        <a:bodyPr/>
        <a:lstStyle/>
        <a:p>
          <a:endParaRPr lang="en-US"/>
        </a:p>
      </dgm:t>
    </dgm:pt>
    <dgm:pt modelId="{B53689DD-0FB8-B144-80A4-C21338113809}" type="pres">
      <dgm:prSet presAssocID="{3FF02079-3BCB-3648-95C7-CEE11E3821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2DB41-A310-2A41-8DE2-1C4B793A26F9}" type="pres">
      <dgm:prSet presAssocID="{791338F9-9409-9A4B-9B00-D8A0C2526C9C}" presName="sibTrans" presStyleCnt="0"/>
      <dgm:spPr/>
      <dgm:t>
        <a:bodyPr/>
        <a:lstStyle/>
        <a:p>
          <a:endParaRPr lang="en-US"/>
        </a:p>
      </dgm:t>
    </dgm:pt>
    <dgm:pt modelId="{CBEE189B-490E-C245-90A4-BE19847498FB}" type="pres">
      <dgm:prSet presAssocID="{0B020681-B690-E543-ACC2-A0A6286573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4FA81-5FFC-5F4B-B3D9-46F02613E6CF}" type="pres">
      <dgm:prSet presAssocID="{332943A4-D4A7-FD46-ABD6-9500DAFED55B}" presName="sibTrans" presStyleCnt="0"/>
      <dgm:spPr/>
      <dgm:t>
        <a:bodyPr/>
        <a:lstStyle/>
        <a:p>
          <a:endParaRPr lang="en-US"/>
        </a:p>
      </dgm:t>
    </dgm:pt>
    <dgm:pt modelId="{D34E2BA8-66FB-4047-B0F5-3C16A0D54BA6}" type="pres">
      <dgm:prSet presAssocID="{E2D5EC12-BDF2-7F4A-B4B9-6A4EC7E576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9765C1-3238-AC40-AC72-EF92F19A0DCC}" type="presOf" srcId="{6113945D-2657-AC41-A4D8-482205E75436}" destId="{EB6236A4-9D3A-254F-9A08-1EE70F58ECF1}" srcOrd="0" destOrd="0" presId="urn:microsoft.com/office/officeart/2005/8/layout/default"/>
    <dgm:cxn modelId="{69C0C132-C522-A741-A456-B2593671DC03}" type="presOf" srcId="{AA154C74-328D-EB4B-AA7D-0417E7B84F3A}" destId="{E641BD94-D0A6-5E4E-923C-D791F3CBF512}" srcOrd="0" destOrd="0" presId="urn:microsoft.com/office/officeart/2005/8/layout/default"/>
    <dgm:cxn modelId="{D2179DC8-A12A-0340-B9A8-090B757D8A06}" srcId="{AA154C74-328D-EB4B-AA7D-0417E7B84F3A}" destId="{E2D5EC12-BDF2-7F4A-B4B9-6A4EC7E57656}" srcOrd="4" destOrd="0" parTransId="{A7AE3570-B7C9-1E4D-A7CF-3EAB89133681}" sibTransId="{DEE45264-A61C-104B-9D08-4810F341263A}"/>
    <dgm:cxn modelId="{5C3B3C2D-4D29-E84C-9C0B-A0FD7AD438FD}" type="presOf" srcId="{0B020681-B690-E543-ACC2-A0A6286573CB}" destId="{CBEE189B-490E-C245-90A4-BE19847498FB}" srcOrd="0" destOrd="0" presId="urn:microsoft.com/office/officeart/2005/8/layout/default"/>
    <dgm:cxn modelId="{E86CDA01-6998-FC4B-BD30-4C211192F0D6}" srcId="{AA154C74-328D-EB4B-AA7D-0417E7B84F3A}" destId="{0B020681-B690-E543-ACC2-A0A6286573CB}" srcOrd="3" destOrd="0" parTransId="{84CD3084-D914-C74E-99C6-154828D1FF84}" sibTransId="{332943A4-D4A7-FD46-ABD6-9500DAFED55B}"/>
    <dgm:cxn modelId="{C4CB064B-6518-4B4A-8B14-193C901072F9}" srcId="{AA154C74-328D-EB4B-AA7D-0417E7B84F3A}" destId="{3FF02079-3BCB-3648-95C7-CEE11E38217B}" srcOrd="2" destOrd="0" parTransId="{2DA91BA5-1B8F-CC43-8734-862A3D1EA72B}" sibTransId="{791338F9-9409-9A4B-9B00-D8A0C2526C9C}"/>
    <dgm:cxn modelId="{DA34002D-0A6E-3144-9A77-78CA4B848A67}" type="presOf" srcId="{E2D5EC12-BDF2-7F4A-B4B9-6A4EC7E57656}" destId="{D34E2BA8-66FB-4047-B0F5-3C16A0D54BA6}" srcOrd="0" destOrd="0" presId="urn:microsoft.com/office/officeart/2005/8/layout/default"/>
    <dgm:cxn modelId="{0050A6F4-D300-B94C-A43E-C4873E9B9CA3}" srcId="{AA154C74-328D-EB4B-AA7D-0417E7B84F3A}" destId="{6113945D-2657-AC41-A4D8-482205E75436}" srcOrd="1" destOrd="0" parTransId="{2DAFC3D6-2D97-0743-8335-6DA107DBEB65}" sibTransId="{5CEA706B-C0E9-8D40-83C1-147162E94E23}"/>
    <dgm:cxn modelId="{FC465404-9C59-B547-BC8B-FA05BBAD7996}" type="presOf" srcId="{C325B92E-4AC8-4E4F-989F-ED207F7CB07D}" destId="{418F045E-7506-7845-8294-AE9D4F862B99}" srcOrd="0" destOrd="0" presId="urn:microsoft.com/office/officeart/2005/8/layout/default"/>
    <dgm:cxn modelId="{6D33EDA2-9F7B-2E46-8787-B7F9A2E29E48}" type="presOf" srcId="{3FF02079-3BCB-3648-95C7-CEE11E38217B}" destId="{B53689DD-0FB8-B144-80A4-C21338113809}" srcOrd="0" destOrd="0" presId="urn:microsoft.com/office/officeart/2005/8/layout/default"/>
    <dgm:cxn modelId="{B66A0AC3-C70D-7943-BBCE-A6D4B52F1A91}" srcId="{AA154C74-328D-EB4B-AA7D-0417E7B84F3A}" destId="{C325B92E-4AC8-4E4F-989F-ED207F7CB07D}" srcOrd="0" destOrd="0" parTransId="{CB484034-12F9-F645-8AF7-BC5838E6F227}" sibTransId="{A2C76E90-BF31-8143-8314-DBA1E592B59E}"/>
    <dgm:cxn modelId="{1DAF3D6E-3D63-6441-BA08-8A703A041EA2}" type="presParOf" srcId="{E641BD94-D0A6-5E4E-923C-D791F3CBF512}" destId="{418F045E-7506-7845-8294-AE9D4F862B99}" srcOrd="0" destOrd="0" presId="urn:microsoft.com/office/officeart/2005/8/layout/default"/>
    <dgm:cxn modelId="{B896C993-E9A5-BF40-AA27-CF7F89371595}" type="presParOf" srcId="{E641BD94-D0A6-5E4E-923C-D791F3CBF512}" destId="{CAC19712-EDEB-B843-83A5-5F9A9B399C0F}" srcOrd="1" destOrd="0" presId="urn:microsoft.com/office/officeart/2005/8/layout/default"/>
    <dgm:cxn modelId="{438EBAF8-0D75-FF4D-8E8D-A603110F7BCB}" type="presParOf" srcId="{E641BD94-D0A6-5E4E-923C-D791F3CBF512}" destId="{EB6236A4-9D3A-254F-9A08-1EE70F58ECF1}" srcOrd="2" destOrd="0" presId="urn:microsoft.com/office/officeart/2005/8/layout/default"/>
    <dgm:cxn modelId="{52E043D0-4E94-674F-A6DE-EE4F1E8C83BC}" type="presParOf" srcId="{E641BD94-D0A6-5E4E-923C-D791F3CBF512}" destId="{2BB02F09-2EE0-F444-A52C-BB9AA3DB035B}" srcOrd="3" destOrd="0" presId="urn:microsoft.com/office/officeart/2005/8/layout/default"/>
    <dgm:cxn modelId="{3F319351-CCF2-2941-BE23-C28BDA5CD578}" type="presParOf" srcId="{E641BD94-D0A6-5E4E-923C-D791F3CBF512}" destId="{B53689DD-0FB8-B144-80A4-C21338113809}" srcOrd="4" destOrd="0" presId="urn:microsoft.com/office/officeart/2005/8/layout/default"/>
    <dgm:cxn modelId="{05BE7821-94FC-5F47-9B95-06725CF21AB2}" type="presParOf" srcId="{E641BD94-D0A6-5E4E-923C-D791F3CBF512}" destId="{0542DB41-A310-2A41-8DE2-1C4B793A26F9}" srcOrd="5" destOrd="0" presId="urn:microsoft.com/office/officeart/2005/8/layout/default"/>
    <dgm:cxn modelId="{8425117E-E74E-064C-A44F-00015EF92E2C}" type="presParOf" srcId="{E641BD94-D0A6-5E4E-923C-D791F3CBF512}" destId="{CBEE189B-490E-C245-90A4-BE19847498FB}" srcOrd="6" destOrd="0" presId="urn:microsoft.com/office/officeart/2005/8/layout/default"/>
    <dgm:cxn modelId="{EC09930C-B337-E54B-9A48-54F27B897E67}" type="presParOf" srcId="{E641BD94-D0A6-5E4E-923C-D791F3CBF512}" destId="{06E4FA81-5FFC-5F4B-B3D9-46F02613E6CF}" srcOrd="7" destOrd="0" presId="urn:microsoft.com/office/officeart/2005/8/layout/default"/>
    <dgm:cxn modelId="{E77D0D94-B9ED-A241-8CF3-84E74425773F}" type="presParOf" srcId="{E641BD94-D0A6-5E4E-923C-D791F3CBF512}" destId="{D34E2BA8-66FB-4047-B0F5-3C16A0D54BA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7FC01D-0800-F742-8761-8F8D53EBF4EF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7FFD12-A139-1F4F-99A5-56620385D18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Present to hematology/oncology faculty group</a:t>
          </a:r>
          <a:endParaRPr lang="en-US" dirty="0">
            <a:solidFill>
              <a:schemeClr val="bg1"/>
            </a:solidFill>
          </a:endParaRPr>
        </a:p>
      </dgm:t>
    </dgm:pt>
    <dgm:pt modelId="{FFAEDD28-9EFF-524B-B1CD-2E11C7AC2312}" type="parTrans" cxnId="{E060289F-E21D-674A-A541-D9F9B448EA7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8690E79-C8E1-7B4C-A80D-CDA9FDA720F3}" type="sibTrans" cxnId="{E060289F-E21D-674A-A541-D9F9B448EA7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7CE379E-9D4B-4542-9216-8B58AD175D55}">
      <dgm:prSet phldrT="[Text]"/>
      <dgm:spPr/>
      <dgm:t>
        <a:bodyPr/>
        <a:lstStyle/>
        <a:p>
          <a:r>
            <a:rPr lang="en-US" smtClean="0">
              <a:solidFill>
                <a:schemeClr val="bg1"/>
              </a:solidFill>
            </a:rPr>
            <a:t>Risk stratify patients</a:t>
          </a:r>
          <a:endParaRPr lang="en-US" dirty="0">
            <a:solidFill>
              <a:schemeClr val="bg1"/>
            </a:solidFill>
          </a:endParaRPr>
        </a:p>
      </dgm:t>
    </dgm:pt>
    <dgm:pt modelId="{4F193219-DA76-C54A-ACB7-9EB26E89B5B0}" type="parTrans" cxnId="{EDCD503E-6290-7240-AB2D-D164FF0E42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0DFDCE5-423A-AB47-9A36-3B658D81EBEB}" type="sibTrans" cxnId="{EDCD503E-6290-7240-AB2D-D164FF0E42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13E43D-DB2E-DF4E-85C0-519E6F15669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sym typeface="Wingdings"/>
            </a:rPr>
            <a:t>De-escalate antibiotics</a:t>
          </a:r>
          <a:endParaRPr lang="en-US" dirty="0">
            <a:solidFill>
              <a:schemeClr val="bg1"/>
            </a:solidFill>
          </a:endParaRPr>
        </a:p>
      </dgm:t>
    </dgm:pt>
    <dgm:pt modelId="{DD469A34-553C-9240-BDD4-E9DAFBB9EE2C}" type="parTrans" cxnId="{6A4C3B45-D8AE-A248-9813-7AA3D370C3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F961BEB-2F7C-AC46-A28E-EBE40D8EBC41}" type="sibTrans" cxnId="{6A4C3B45-D8AE-A248-9813-7AA3D370C3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D09E709-AACF-1143-A140-DD7F53289080}" type="pres">
      <dgm:prSet presAssocID="{117FC01D-0800-F742-8761-8F8D53EBF4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A3E61B6-C475-9A48-AF00-DED3989B4BC8}" type="pres">
      <dgm:prSet presAssocID="{117FC01D-0800-F742-8761-8F8D53EBF4EF}" presName="Name1" presStyleCnt="0"/>
      <dgm:spPr/>
      <dgm:t>
        <a:bodyPr/>
        <a:lstStyle/>
        <a:p>
          <a:endParaRPr lang="en-US"/>
        </a:p>
      </dgm:t>
    </dgm:pt>
    <dgm:pt modelId="{31B19170-D8B4-6C48-92BB-18788569C940}" type="pres">
      <dgm:prSet presAssocID="{117FC01D-0800-F742-8761-8F8D53EBF4EF}" presName="cycle" presStyleCnt="0"/>
      <dgm:spPr/>
      <dgm:t>
        <a:bodyPr/>
        <a:lstStyle/>
        <a:p>
          <a:endParaRPr lang="en-US"/>
        </a:p>
      </dgm:t>
    </dgm:pt>
    <dgm:pt modelId="{E8A58C47-7ECA-4349-B313-9E3CB42355AA}" type="pres">
      <dgm:prSet presAssocID="{117FC01D-0800-F742-8761-8F8D53EBF4EF}" presName="srcNode" presStyleLbl="node1" presStyleIdx="0" presStyleCnt="3"/>
      <dgm:spPr/>
      <dgm:t>
        <a:bodyPr/>
        <a:lstStyle/>
        <a:p>
          <a:endParaRPr lang="en-US"/>
        </a:p>
      </dgm:t>
    </dgm:pt>
    <dgm:pt modelId="{6D64AC13-DCB5-7648-81D0-CAFC69C6C266}" type="pres">
      <dgm:prSet presAssocID="{117FC01D-0800-F742-8761-8F8D53EBF4EF}" presName="conn" presStyleLbl="parChTrans1D2" presStyleIdx="0" presStyleCnt="1"/>
      <dgm:spPr/>
      <dgm:t>
        <a:bodyPr/>
        <a:lstStyle/>
        <a:p>
          <a:endParaRPr lang="en-US"/>
        </a:p>
      </dgm:t>
    </dgm:pt>
    <dgm:pt modelId="{960EE2DC-8F33-7949-A8A2-DF70974C2D49}" type="pres">
      <dgm:prSet presAssocID="{117FC01D-0800-F742-8761-8F8D53EBF4EF}" presName="extraNode" presStyleLbl="node1" presStyleIdx="0" presStyleCnt="3"/>
      <dgm:spPr/>
      <dgm:t>
        <a:bodyPr/>
        <a:lstStyle/>
        <a:p>
          <a:endParaRPr lang="en-US"/>
        </a:p>
      </dgm:t>
    </dgm:pt>
    <dgm:pt modelId="{98CEE828-707F-4E4A-A004-75C2B8C5D3F5}" type="pres">
      <dgm:prSet presAssocID="{117FC01D-0800-F742-8761-8F8D53EBF4EF}" presName="dstNode" presStyleLbl="node1" presStyleIdx="0" presStyleCnt="3"/>
      <dgm:spPr/>
      <dgm:t>
        <a:bodyPr/>
        <a:lstStyle/>
        <a:p>
          <a:endParaRPr lang="en-US"/>
        </a:p>
      </dgm:t>
    </dgm:pt>
    <dgm:pt modelId="{BE31A529-636A-124C-9FAD-F8EAD0A50F6D}" type="pres">
      <dgm:prSet presAssocID="{F97FFD12-A139-1F4F-99A5-56620385D18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7DD58-2448-0B4F-AFBB-DAE68906FD15}" type="pres">
      <dgm:prSet presAssocID="{F97FFD12-A139-1F4F-99A5-56620385D184}" presName="accent_1" presStyleCnt="0"/>
      <dgm:spPr/>
      <dgm:t>
        <a:bodyPr/>
        <a:lstStyle/>
        <a:p>
          <a:endParaRPr lang="en-US"/>
        </a:p>
      </dgm:t>
    </dgm:pt>
    <dgm:pt modelId="{2D617F3B-3A56-0546-99DE-5388FBD4B59F}" type="pres">
      <dgm:prSet presAssocID="{F97FFD12-A139-1F4F-99A5-56620385D184}" presName="accentRepeatNode" presStyleLbl="solidFgAcc1" presStyleIdx="0" presStyleCnt="3"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F26C7DC-5BAF-BB4F-A814-EAD8921F9A47}" type="pres">
      <dgm:prSet presAssocID="{F7CE379E-9D4B-4542-9216-8B58AD175D5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7D89A-4F64-3145-858B-53F6E9235E41}" type="pres">
      <dgm:prSet presAssocID="{F7CE379E-9D4B-4542-9216-8B58AD175D55}" presName="accent_2" presStyleCnt="0"/>
      <dgm:spPr/>
      <dgm:t>
        <a:bodyPr/>
        <a:lstStyle/>
        <a:p>
          <a:endParaRPr lang="en-US"/>
        </a:p>
      </dgm:t>
    </dgm:pt>
    <dgm:pt modelId="{D79317DD-ADE7-B246-AB96-AEA46154FC7E}" type="pres">
      <dgm:prSet presAssocID="{F7CE379E-9D4B-4542-9216-8B58AD175D55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6FB829FB-32C0-3547-A148-89FAA84AC34C}" type="pres">
      <dgm:prSet presAssocID="{4613E43D-DB2E-DF4E-85C0-519E6F15669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FFD02-295B-DF49-853D-63E6D245B409}" type="pres">
      <dgm:prSet presAssocID="{4613E43D-DB2E-DF4E-85C0-519E6F15669B}" presName="accent_3" presStyleCnt="0"/>
      <dgm:spPr/>
      <dgm:t>
        <a:bodyPr/>
        <a:lstStyle/>
        <a:p>
          <a:endParaRPr lang="en-US"/>
        </a:p>
      </dgm:t>
    </dgm:pt>
    <dgm:pt modelId="{19B9D5AA-D441-7C4E-9426-562F35682A38}" type="pres">
      <dgm:prSet presAssocID="{4613E43D-DB2E-DF4E-85C0-519E6F15669B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E060289F-E21D-674A-A541-D9F9B448EA75}" srcId="{117FC01D-0800-F742-8761-8F8D53EBF4EF}" destId="{F97FFD12-A139-1F4F-99A5-56620385D184}" srcOrd="0" destOrd="0" parTransId="{FFAEDD28-9EFF-524B-B1CD-2E11C7AC2312}" sibTransId="{98690E79-C8E1-7B4C-A80D-CDA9FDA720F3}"/>
    <dgm:cxn modelId="{6A4C3B45-D8AE-A248-9813-7AA3D370C35D}" srcId="{117FC01D-0800-F742-8761-8F8D53EBF4EF}" destId="{4613E43D-DB2E-DF4E-85C0-519E6F15669B}" srcOrd="2" destOrd="0" parTransId="{DD469A34-553C-9240-BDD4-E9DAFBB9EE2C}" sibTransId="{DF961BEB-2F7C-AC46-A28E-EBE40D8EBC41}"/>
    <dgm:cxn modelId="{9E86D793-05A8-A546-A1E7-80947CF8C681}" type="presOf" srcId="{F97FFD12-A139-1F4F-99A5-56620385D184}" destId="{BE31A529-636A-124C-9FAD-F8EAD0A50F6D}" srcOrd="0" destOrd="0" presId="urn:microsoft.com/office/officeart/2008/layout/VerticalCurvedList"/>
    <dgm:cxn modelId="{073B52B1-532F-CD42-A63A-BB2712A93BFF}" type="presOf" srcId="{98690E79-C8E1-7B4C-A80D-CDA9FDA720F3}" destId="{6D64AC13-DCB5-7648-81D0-CAFC69C6C266}" srcOrd="0" destOrd="0" presId="urn:microsoft.com/office/officeart/2008/layout/VerticalCurvedList"/>
    <dgm:cxn modelId="{EDCD503E-6290-7240-AB2D-D164FF0E4295}" srcId="{117FC01D-0800-F742-8761-8F8D53EBF4EF}" destId="{F7CE379E-9D4B-4542-9216-8B58AD175D55}" srcOrd="1" destOrd="0" parTransId="{4F193219-DA76-C54A-ACB7-9EB26E89B5B0}" sibTransId="{20DFDCE5-423A-AB47-9A36-3B658D81EBEB}"/>
    <dgm:cxn modelId="{3D727CE1-F470-8542-A319-72AC419B445D}" type="presOf" srcId="{117FC01D-0800-F742-8761-8F8D53EBF4EF}" destId="{1D09E709-AACF-1143-A140-DD7F53289080}" srcOrd="0" destOrd="0" presId="urn:microsoft.com/office/officeart/2008/layout/VerticalCurvedList"/>
    <dgm:cxn modelId="{10329736-A802-CD42-B5FF-A04CD278532B}" type="presOf" srcId="{F7CE379E-9D4B-4542-9216-8B58AD175D55}" destId="{CF26C7DC-5BAF-BB4F-A814-EAD8921F9A47}" srcOrd="0" destOrd="0" presId="urn:microsoft.com/office/officeart/2008/layout/VerticalCurvedList"/>
    <dgm:cxn modelId="{75DC5C43-CD85-C041-A6EF-920AC0D2B81F}" type="presOf" srcId="{4613E43D-DB2E-DF4E-85C0-519E6F15669B}" destId="{6FB829FB-32C0-3547-A148-89FAA84AC34C}" srcOrd="0" destOrd="0" presId="urn:microsoft.com/office/officeart/2008/layout/VerticalCurvedList"/>
    <dgm:cxn modelId="{63F09C5A-7C5B-A944-8B58-698064670297}" type="presParOf" srcId="{1D09E709-AACF-1143-A140-DD7F53289080}" destId="{DA3E61B6-C475-9A48-AF00-DED3989B4BC8}" srcOrd="0" destOrd="0" presId="urn:microsoft.com/office/officeart/2008/layout/VerticalCurvedList"/>
    <dgm:cxn modelId="{0CC65834-9926-0544-B7F0-54D26EC50806}" type="presParOf" srcId="{DA3E61B6-C475-9A48-AF00-DED3989B4BC8}" destId="{31B19170-D8B4-6C48-92BB-18788569C940}" srcOrd="0" destOrd="0" presId="urn:microsoft.com/office/officeart/2008/layout/VerticalCurvedList"/>
    <dgm:cxn modelId="{BA3B6A52-50FF-6140-BE07-BDD5881FAE4D}" type="presParOf" srcId="{31B19170-D8B4-6C48-92BB-18788569C940}" destId="{E8A58C47-7ECA-4349-B313-9E3CB42355AA}" srcOrd="0" destOrd="0" presId="urn:microsoft.com/office/officeart/2008/layout/VerticalCurvedList"/>
    <dgm:cxn modelId="{30BC0385-F094-5D45-A4E8-AEE5AF924F6C}" type="presParOf" srcId="{31B19170-D8B4-6C48-92BB-18788569C940}" destId="{6D64AC13-DCB5-7648-81D0-CAFC69C6C266}" srcOrd="1" destOrd="0" presId="urn:microsoft.com/office/officeart/2008/layout/VerticalCurvedList"/>
    <dgm:cxn modelId="{B87C9CAE-CE25-9D46-8ABB-15A885CC2029}" type="presParOf" srcId="{31B19170-D8B4-6C48-92BB-18788569C940}" destId="{960EE2DC-8F33-7949-A8A2-DF70974C2D49}" srcOrd="2" destOrd="0" presId="urn:microsoft.com/office/officeart/2008/layout/VerticalCurvedList"/>
    <dgm:cxn modelId="{9E9EF3F6-8C2A-4B43-9BBA-E18B6CC841BB}" type="presParOf" srcId="{31B19170-D8B4-6C48-92BB-18788569C940}" destId="{98CEE828-707F-4E4A-A004-75C2B8C5D3F5}" srcOrd="3" destOrd="0" presId="urn:microsoft.com/office/officeart/2008/layout/VerticalCurvedList"/>
    <dgm:cxn modelId="{94AA4A03-ACE3-2042-A550-02860F12FD38}" type="presParOf" srcId="{DA3E61B6-C475-9A48-AF00-DED3989B4BC8}" destId="{BE31A529-636A-124C-9FAD-F8EAD0A50F6D}" srcOrd="1" destOrd="0" presId="urn:microsoft.com/office/officeart/2008/layout/VerticalCurvedList"/>
    <dgm:cxn modelId="{C24424C2-5810-8046-A38B-F43D8F077334}" type="presParOf" srcId="{DA3E61B6-C475-9A48-AF00-DED3989B4BC8}" destId="{B8B7DD58-2448-0B4F-AFBB-DAE68906FD15}" srcOrd="2" destOrd="0" presId="urn:microsoft.com/office/officeart/2008/layout/VerticalCurvedList"/>
    <dgm:cxn modelId="{FABA5BCD-60D5-BD43-BE30-025F4EB3A647}" type="presParOf" srcId="{B8B7DD58-2448-0B4F-AFBB-DAE68906FD15}" destId="{2D617F3B-3A56-0546-99DE-5388FBD4B59F}" srcOrd="0" destOrd="0" presId="urn:microsoft.com/office/officeart/2008/layout/VerticalCurvedList"/>
    <dgm:cxn modelId="{20532A47-26F3-984D-A2F3-E54075B34991}" type="presParOf" srcId="{DA3E61B6-C475-9A48-AF00-DED3989B4BC8}" destId="{CF26C7DC-5BAF-BB4F-A814-EAD8921F9A47}" srcOrd="3" destOrd="0" presId="urn:microsoft.com/office/officeart/2008/layout/VerticalCurvedList"/>
    <dgm:cxn modelId="{6D923E81-C1F7-6047-90CD-CE4532861C8B}" type="presParOf" srcId="{DA3E61B6-C475-9A48-AF00-DED3989B4BC8}" destId="{30A7D89A-4F64-3145-858B-53F6E9235E41}" srcOrd="4" destOrd="0" presId="urn:microsoft.com/office/officeart/2008/layout/VerticalCurvedList"/>
    <dgm:cxn modelId="{0DD40F31-43F6-D44E-9AD4-BB758D990FE3}" type="presParOf" srcId="{30A7D89A-4F64-3145-858B-53F6E9235E41}" destId="{D79317DD-ADE7-B246-AB96-AEA46154FC7E}" srcOrd="0" destOrd="0" presId="urn:microsoft.com/office/officeart/2008/layout/VerticalCurvedList"/>
    <dgm:cxn modelId="{C86DA14F-65D9-FE4E-831F-70993559A3EC}" type="presParOf" srcId="{DA3E61B6-C475-9A48-AF00-DED3989B4BC8}" destId="{6FB829FB-32C0-3547-A148-89FAA84AC34C}" srcOrd="5" destOrd="0" presId="urn:microsoft.com/office/officeart/2008/layout/VerticalCurvedList"/>
    <dgm:cxn modelId="{B46082AB-DAEE-8049-A090-5F48BA2735A8}" type="presParOf" srcId="{DA3E61B6-C475-9A48-AF00-DED3989B4BC8}" destId="{25AFFD02-295B-DF49-853D-63E6D245B409}" srcOrd="6" destOrd="0" presId="urn:microsoft.com/office/officeart/2008/layout/VerticalCurvedList"/>
    <dgm:cxn modelId="{A49647D4-263A-F74A-A789-1D9C310061B6}" type="presParOf" srcId="{25AFFD02-295B-DF49-853D-63E6D245B409}" destId="{19B9D5AA-D441-7C4E-9426-562F35682A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9EE23-FA76-4D65-9B34-80B8FD2ED5FB}">
      <dsp:nvSpPr>
        <dsp:cNvPr id="0" name=""/>
        <dsp:cNvSpPr/>
      </dsp:nvSpPr>
      <dsp:spPr>
        <a:xfrm>
          <a:off x="2460" y="32772"/>
          <a:ext cx="2399109" cy="89280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Chronic</a:t>
          </a:r>
          <a:r>
            <a:rPr lang="en-US" sz="13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smtClean="0">
              <a:solidFill>
                <a:schemeClr val="bg1"/>
              </a:solidFill>
            </a:rPr>
            <a:t>Comorbidities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460" y="32772"/>
        <a:ext cx="2399109" cy="892800"/>
      </dsp:txXfrm>
    </dsp:sp>
    <dsp:sp modelId="{4BDD210C-ED12-40FA-8CC6-1F4637FBF9E5}">
      <dsp:nvSpPr>
        <dsp:cNvPr id="0" name=""/>
        <dsp:cNvSpPr/>
      </dsp:nvSpPr>
      <dsp:spPr>
        <a:xfrm>
          <a:off x="2460" y="925573"/>
          <a:ext cx="2399109" cy="13615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Diabetes mellitus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Heart or liver disease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460" y="925573"/>
        <a:ext cx="2399109" cy="1361520"/>
      </dsp:txXfrm>
    </dsp:sp>
    <dsp:sp modelId="{586BBC69-3079-4123-BD14-D3A2325DDE0E}">
      <dsp:nvSpPr>
        <dsp:cNvPr id="0" name=""/>
        <dsp:cNvSpPr/>
      </dsp:nvSpPr>
      <dsp:spPr>
        <a:xfrm>
          <a:off x="2737445" y="32772"/>
          <a:ext cx="2399109" cy="89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Renal Dysfunction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737445" y="32772"/>
        <a:ext cx="2399109" cy="892800"/>
      </dsp:txXfrm>
    </dsp:sp>
    <dsp:sp modelId="{5B68DA8E-BE86-4E6C-9227-F4B77866CCEA}">
      <dsp:nvSpPr>
        <dsp:cNvPr id="0" name=""/>
        <dsp:cNvSpPr/>
      </dsp:nvSpPr>
      <dsp:spPr>
        <a:xfrm>
          <a:off x="2737445" y="925573"/>
          <a:ext cx="2399109" cy="13615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Chronic kidney disease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Albuminuria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37445" y="925573"/>
        <a:ext cx="2399109" cy="1361520"/>
      </dsp:txXfrm>
    </dsp:sp>
    <dsp:sp modelId="{50097BA1-A0C9-43E6-919D-FB3069EA0F3B}">
      <dsp:nvSpPr>
        <dsp:cNvPr id="0" name=""/>
        <dsp:cNvSpPr/>
      </dsp:nvSpPr>
      <dsp:spPr>
        <a:xfrm>
          <a:off x="5472430" y="32772"/>
          <a:ext cx="2399109" cy="89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Acute Dysfunction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472430" y="32772"/>
        <a:ext cx="2399109" cy="892800"/>
      </dsp:txXfrm>
    </dsp:sp>
    <dsp:sp modelId="{A556F528-27BE-46F0-85B2-181E32CD6513}">
      <dsp:nvSpPr>
        <dsp:cNvPr id="0" name=""/>
        <dsp:cNvSpPr/>
      </dsp:nvSpPr>
      <dsp:spPr>
        <a:xfrm>
          <a:off x="5472430" y="925573"/>
          <a:ext cx="2399109" cy="13615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Acute decompensated heart failure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Sepsis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Hypotension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Dehydration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472430" y="925573"/>
        <a:ext cx="2399109" cy="136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9EE23-FA76-4D65-9B34-80B8FD2ED5FB}">
      <dsp:nvSpPr>
        <dsp:cNvPr id="0" name=""/>
        <dsp:cNvSpPr/>
      </dsp:nvSpPr>
      <dsp:spPr>
        <a:xfrm>
          <a:off x="2460" y="74817"/>
          <a:ext cx="2399109" cy="790806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Non-Modifiable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460" y="74817"/>
        <a:ext cx="2399109" cy="790806"/>
      </dsp:txXfrm>
    </dsp:sp>
    <dsp:sp modelId="{4BDD210C-ED12-40FA-8CC6-1F4637FBF9E5}">
      <dsp:nvSpPr>
        <dsp:cNvPr id="0" name=""/>
        <dsp:cNvSpPr/>
      </dsp:nvSpPr>
      <dsp:spPr>
        <a:xfrm>
          <a:off x="2460" y="775437"/>
          <a:ext cx="2399109" cy="1902285"/>
        </a:xfrm>
        <a:prstGeom prst="rect">
          <a:avLst/>
        </a:prstGeom>
        <a:solidFill>
          <a:srgbClr val="D5FFFD">
            <a:alpha val="90000"/>
          </a:srgbClr>
        </a:solidFill>
        <a:ln w="25400" cap="flat" cmpd="sng" algn="ctr">
          <a:solidFill>
            <a:srgbClr val="E5FF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Males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Advanced age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African American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460" y="775437"/>
        <a:ext cx="2399109" cy="1902285"/>
      </dsp:txXfrm>
    </dsp:sp>
    <dsp:sp modelId="{0DDA379D-BF76-487C-8B99-2BF6041BA6EF}">
      <dsp:nvSpPr>
        <dsp:cNvPr id="0" name=""/>
        <dsp:cNvSpPr/>
      </dsp:nvSpPr>
      <dsp:spPr>
        <a:xfrm>
          <a:off x="2737445" y="92491"/>
          <a:ext cx="2399109" cy="72011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Cancer-specific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737445" y="92491"/>
        <a:ext cx="2399109" cy="720110"/>
      </dsp:txXfrm>
    </dsp:sp>
    <dsp:sp modelId="{E080C556-59F8-45AF-80B0-94E653BAAFEB}">
      <dsp:nvSpPr>
        <dsp:cNvPr id="0" name=""/>
        <dsp:cNvSpPr/>
      </dsp:nvSpPr>
      <dsp:spPr>
        <a:xfrm>
          <a:off x="2737445" y="775438"/>
          <a:ext cx="2399109" cy="1902285"/>
        </a:xfrm>
        <a:prstGeom prst="rect">
          <a:avLst/>
        </a:prstGeom>
        <a:solidFill>
          <a:schemeClr val="accent6">
            <a:lumMod val="10000"/>
            <a:lumOff val="90000"/>
            <a:alpha val="90000"/>
          </a:schemeClr>
        </a:solidFill>
        <a:ln w="25400" cap="flat" cmpd="sng" algn="ctr">
          <a:solidFill>
            <a:schemeClr val="accent6">
              <a:lumMod val="10000"/>
              <a:lumOff val="9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Multiple myeloma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Renal infiltration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tx1"/>
              </a:solidFill>
            </a:rPr>
            <a:t>Urinary obstruction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solidFill>
                <a:schemeClr val="tx1"/>
              </a:solidFill>
            </a:rPr>
            <a:t>Neoplasia</a:t>
          </a:r>
          <a:r>
            <a:rPr lang="en-US" sz="1600" kern="1200" dirty="0" smtClean="0">
              <a:solidFill>
                <a:schemeClr val="tx1"/>
              </a:solidFill>
            </a:rPr>
            <a:t>-associated </a:t>
          </a:r>
          <a:r>
            <a:rPr lang="en-US" sz="1600" kern="1200" dirty="0" err="1" smtClean="0">
              <a:solidFill>
                <a:schemeClr val="tx1"/>
              </a:solidFill>
            </a:rPr>
            <a:t>glomerulopathies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Induction chemotherapy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737445" y="775438"/>
        <a:ext cx="2399109" cy="1902285"/>
      </dsp:txXfrm>
    </dsp:sp>
    <dsp:sp modelId="{1F55F964-2388-46E4-BE62-926F96E2C19D}">
      <dsp:nvSpPr>
        <dsp:cNvPr id="0" name=""/>
        <dsp:cNvSpPr/>
      </dsp:nvSpPr>
      <dsp:spPr>
        <a:xfrm>
          <a:off x="5472430" y="71821"/>
          <a:ext cx="2399109" cy="80279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Other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472430" y="71821"/>
        <a:ext cx="2399109" cy="802791"/>
      </dsp:txXfrm>
    </dsp:sp>
    <dsp:sp modelId="{07E40E37-E3A3-4151-96C7-F219AAAD7D12}">
      <dsp:nvSpPr>
        <dsp:cNvPr id="0" name=""/>
        <dsp:cNvSpPr/>
      </dsp:nvSpPr>
      <dsp:spPr>
        <a:xfrm>
          <a:off x="5472430" y="775438"/>
          <a:ext cx="2399109" cy="1902285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Major surgery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Nephrotoxic medications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472430" y="775438"/>
        <a:ext cx="2399109" cy="1902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941BF-AB5D-4B98-A859-02D1C84606EC}">
      <dsp:nvSpPr>
        <dsp:cNvPr id="0" name=""/>
        <dsp:cNvSpPr/>
      </dsp:nvSpPr>
      <dsp:spPr>
        <a:xfrm>
          <a:off x="0" y="188254"/>
          <a:ext cx="82296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DCF9-8A65-49E0-8744-DDD046EEB3A2}">
      <dsp:nvSpPr>
        <dsp:cNvPr id="0" name=""/>
        <dsp:cNvSpPr/>
      </dsp:nvSpPr>
      <dsp:spPr>
        <a:xfrm>
          <a:off x="1234448" y="0"/>
          <a:ext cx="5760720" cy="540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Primary outcome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260813" y="26365"/>
        <a:ext cx="5707990" cy="487354"/>
      </dsp:txXfrm>
    </dsp:sp>
    <dsp:sp modelId="{7E1287FC-A878-405F-ABF7-C813EC1FDC9A}">
      <dsp:nvSpPr>
        <dsp:cNvPr id="0" name=""/>
        <dsp:cNvSpPr/>
      </dsp:nvSpPr>
      <dsp:spPr>
        <a:xfrm>
          <a:off x="0" y="2361283"/>
          <a:ext cx="8229600" cy="2105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2043E-D1A9-448A-87E3-DC1F87689558}">
      <dsp:nvSpPr>
        <dsp:cNvPr id="0" name=""/>
        <dsp:cNvSpPr/>
      </dsp:nvSpPr>
      <dsp:spPr>
        <a:xfrm>
          <a:off x="1231222" y="2142252"/>
          <a:ext cx="5760720" cy="539489"/>
        </a:xfrm>
        <a:prstGeom prst="roundRect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Secondary outcomes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257558" y="2168588"/>
        <a:ext cx="5708048" cy="486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548AD-BEFD-4573-B9DE-AF3B5EAA4FF5}">
      <dsp:nvSpPr>
        <dsp:cNvPr id="0" name=""/>
        <dsp:cNvSpPr/>
      </dsp:nvSpPr>
      <dsp:spPr>
        <a:xfrm>
          <a:off x="3183068" y="534"/>
          <a:ext cx="4774602" cy="20839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≥18 years old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Admitted to inpatient medicine oncology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Receiving piperacillin-</a:t>
          </a:r>
          <a:r>
            <a:rPr lang="en-US" sz="1600" kern="1200" dirty="0" err="1" smtClean="0"/>
            <a:t>tazobactam</a:t>
          </a:r>
          <a:r>
            <a:rPr lang="en-US" sz="1600" kern="1200" dirty="0" smtClean="0"/>
            <a:t> AND vancomycin ≥48 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SCr</a:t>
          </a:r>
          <a:r>
            <a:rPr lang="en-US" sz="1600" kern="1200" dirty="0" smtClean="0"/>
            <a:t> within 24 h of admission</a:t>
          </a:r>
          <a:endParaRPr lang="en-US" sz="1600" kern="1200" dirty="0"/>
        </a:p>
      </dsp:txBody>
      <dsp:txXfrm>
        <a:off x="3183068" y="261024"/>
        <a:ext cx="3993133" cy="1562938"/>
      </dsp:txXfrm>
    </dsp:sp>
    <dsp:sp modelId="{72C676C6-BC74-4706-B74E-C712147C7A7B}">
      <dsp:nvSpPr>
        <dsp:cNvPr id="0" name=""/>
        <dsp:cNvSpPr/>
      </dsp:nvSpPr>
      <dsp:spPr>
        <a:xfrm>
          <a:off x="0" y="534"/>
          <a:ext cx="3183068" cy="2083918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Inclusion Criteria</a:t>
          </a:r>
          <a:endParaRPr lang="en-US" sz="3200" kern="1200" dirty="0"/>
        </a:p>
      </dsp:txBody>
      <dsp:txXfrm>
        <a:off x="101728" y="102262"/>
        <a:ext cx="2979612" cy="1880462"/>
      </dsp:txXfrm>
    </dsp:sp>
    <dsp:sp modelId="{DAE01148-9CC7-4D77-9715-93CF6F9F3A88}">
      <dsp:nvSpPr>
        <dsp:cNvPr id="0" name=""/>
        <dsp:cNvSpPr/>
      </dsp:nvSpPr>
      <dsp:spPr>
        <a:xfrm>
          <a:off x="3183068" y="2292844"/>
          <a:ext cx="4774602" cy="2083918"/>
        </a:xfrm>
        <a:prstGeom prst="rightArrow">
          <a:avLst>
            <a:gd name="adj1" fmla="val 75000"/>
            <a:gd name="adj2" fmla="val 50000"/>
          </a:avLst>
        </a:prstGeom>
        <a:solidFill>
          <a:srgbClr val="C9FFFC">
            <a:alpha val="89804"/>
          </a:srgbClr>
        </a:solidFill>
        <a:ln w="25400" cap="flat" cmpd="sng" algn="ctr">
          <a:solidFill>
            <a:srgbClr val="C9FFF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Prisoners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Pregnant women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Dialysis on admission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Prior kidney transplant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Duplicate patient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AKI prior to VPT initiation</a:t>
          </a:r>
          <a:endParaRPr lang="en-US" sz="1600" kern="1200" dirty="0"/>
        </a:p>
      </dsp:txBody>
      <dsp:txXfrm>
        <a:off x="3183068" y="2553334"/>
        <a:ext cx="3993133" cy="1562938"/>
      </dsp:txXfrm>
    </dsp:sp>
    <dsp:sp modelId="{1A750D1B-7FE7-4619-B28E-213C3379C469}">
      <dsp:nvSpPr>
        <dsp:cNvPr id="0" name=""/>
        <dsp:cNvSpPr/>
      </dsp:nvSpPr>
      <dsp:spPr>
        <a:xfrm>
          <a:off x="0" y="2292844"/>
          <a:ext cx="3183068" cy="2083918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Exclusion Criteria</a:t>
          </a:r>
          <a:endParaRPr lang="en-US" sz="3200" kern="1200" dirty="0"/>
        </a:p>
      </dsp:txBody>
      <dsp:txXfrm>
        <a:off x="101728" y="2394572"/>
        <a:ext cx="2979612" cy="1880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D9533-D57C-5D45-9BEB-26FEB1B3FF81}">
      <dsp:nvSpPr>
        <dsp:cNvPr id="0" name=""/>
        <dsp:cNvSpPr/>
      </dsp:nvSpPr>
      <dsp:spPr>
        <a:xfrm rot="5400000">
          <a:off x="5230769" y="-1990669"/>
          <a:ext cx="1202422" cy="548892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Descriptive statistics</a:t>
          </a:r>
          <a:endParaRPr lang="en-US" sz="2100" kern="1200" dirty="0">
            <a:solidFill>
              <a:schemeClr val="tx1"/>
            </a:solidFill>
          </a:endParaRPr>
        </a:p>
      </dsp:txBody>
      <dsp:txXfrm rot="-5400000">
        <a:off x="3087520" y="211277"/>
        <a:ext cx="5430225" cy="1085028"/>
      </dsp:txXfrm>
    </dsp:sp>
    <dsp:sp modelId="{99361B58-CCC1-6647-AC54-F926FE26EAA8}">
      <dsp:nvSpPr>
        <dsp:cNvPr id="0" name=""/>
        <dsp:cNvSpPr/>
      </dsp:nvSpPr>
      <dsp:spPr>
        <a:xfrm>
          <a:off x="0" y="2277"/>
          <a:ext cx="3087519" cy="150302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Demographics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73372" y="75649"/>
        <a:ext cx="2940775" cy="1356284"/>
      </dsp:txXfrm>
    </dsp:sp>
    <dsp:sp modelId="{54C314A4-A912-094C-9133-B5BD4CFFF27E}">
      <dsp:nvSpPr>
        <dsp:cNvPr id="0" name=""/>
        <dsp:cNvSpPr/>
      </dsp:nvSpPr>
      <dsp:spPr>
        <a:xfrm rot="5400000">
          <a:off x="5230769" y="-412489"/>
          <a:ext cx="1202422" cy="548892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Descriptive statistics</a:t>
          </a:r>
          <a:endParaRPr lang="en-US" sz="2100" kern="1200" dirty="0">
            <a:solidFill>
              <a:schemeClr val="tx1"/>
            </a:solidFill>
          </a:endParaRPr>
        </a:p>
      </dsp:txBody>
      <dsp:txXfrm rot="-5400000">
        <a:off x="3087520" y="1789457"/>
        <a:ext cx="5430225" cy="1085028"/>
      </dsp:txXfrm>
    </dsp:sp>
    <dsp:sp modelId="{15B60849-29DE-4B4B-808F-D2E79894C66C}">
      <dsp:nvSpPr>
        <dsp:cNvPr id="0" name=""/>
        <dsp:cNvSpPr/>
      </dsp:nvSpPr>
      <dsp:spPr>
        <a:xfrm>
          <a:off x="0" y="1580457"/>
          <a:ext cx="3087519" cy="15030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Primary Outcome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73372" y="1653829"/>
        <a:ext cx="2940775" cy="1356284"/>
      </dsp:txXfrm>
    </dsp:sp>
    <dsp:sp modelId="{11FF5265-A9CF-D14D-84E9-136BB789CE59}">
      <dsp:nvSpPr>
        <dsp:cNvPr id="0" name=""/>
        <dsp:cNvSpPr/>
      </dsp:nvSpPr>
      <dsp:spPr>
        <a:xfrm rot="5400000">
          <a:off x="5230769" y="1165689"/>
          <a:ext cx="1202422" cy="548892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Descriptive statistics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Student t-test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>
              <a:solidFill>
                <a:schemeClr val="tx1"/>
              </a:solidFill>
            </a:rPr>
            <a:t>χ2</a:t>
          </a:r>
          <a:r>
            <a:rPr lang="en-US" sz="2100" kern="1200" dirty="0" smtClean="0">
              <a:solidFill>
                <a:schemeClr val="tx1"/>
              </a:solidFill>
            </a:rPr>
            <a:t> test/Fisher’s exact test</a:t>
          </a:r>
        </a:p>
      </dsp:txBody>
      <dsp:txXfrm rot="-5400000">
        <a:off x="3087520" y="3367636"/>
        <a:ext cx="5430225" cy="1085028"/>
      </dsp:txXfrm>
    </dsp:sp>
    <dsp:sp modelId="{3FB1A8EE-3591-E34D-92FE-95D96CE60030}">
      <dsp:nvSpPr>
        <dsp:cNvPr id="0" name=""/>
        <dsp:cNvSpPr/>
      </dsp:nvSpPr>
      <dsp:spPr>
        <a:xfrm>
          <a:off x="0" y="3158637"/>
          <a:ext cx="3087519" cy="15030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Secondary Outcomes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73372" y="3232009"/>
        <a:ext cx="2940775" cy="13562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045E-7506-7845-8294-AE9D4F862B99}">
      <dsp:nvSpPr>
        <dsp:cNvPr id="0" name=""/>
        <dsp:cNvSpPr/>
      </dsp:nvSpPr>
      <dsp:spPr>
        <a:xfrm>
          <a:off x="0" y="463486"/>
          <a:ext cx="2571749" cy="154305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Retrospective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0" y="463486"/>
        <a:ext cx="2571749" cy="1543050"/>
      </dsp:txXfrm>
    </dsp:sp>
    <dsp:sp modelId="{EB6236A4-9D3A-254F-9A08-1EE70F58ECF1}">
      <dsp:nvSpPr>
        <dsp:cNvPr id="0" name=""/>
        <dsp:cNvSpPr/>
      </dsp:nvSpPr>
      <dsp:spPr>
        <a:xfrm>
          <a:off x="2828925" y="463486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chemeClr val="bg1"/>
              </a:solidFill>
            </a:rPr>
            <a:t>Nephrotoxic medications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2828925" y="463486"/>
        <a:ext cx="2571749" cy="1543050"/>
      </dsp:txXfrm>
    </dsp:sp>
    <dsp:sp modelId="{B53689DD-0FB8-B144-80A4-C21338113809}">
      <dsp:nvSpPr>
        <dsp:cNvPr id="0" name=""/>
        <dsp:cNvSpPr/>
      </dsp:nvSpPr>
      <dsp:spPr>
        <a:xfrm>
          <a:off x="5657849" y="463486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“Baseline” </a:t>
          </a:r>
          <a:r>
            <a:rPr lang="en-US" sz="3000" kern="1200" dirty="0" err="1" smtClean="0">
              <a:solidFill>
                <a:schemeClr val="bg1"/>
              </a:solidFill>
            </a:rPr>
            <a:t>SCr</a:t>
          </a:r>
          <a:r>
            <a:rPr lang="en-US" sz="3000" kern="1200" dirty="0" smtClean="0">
              <a:solidFill>
                <a:schemeClr val="bg1"/>
              </a:solidFill>
            </a:rPr>
            <a:t>	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5657849" y="463486"/>
        <a:ext cx="2571749" cy="1543050"/>
      </dsp:txXfrm>
    </dsp:sp>
    <dsp:sp modelId="{CBEE189B-490E-C245-90A4-BE19847498FB}">
      <dsp:nvSpPr>
        <dsp:cNvPr id="0" name=""/>
        <dsp:cNvSpPr/>
      </dsp:nvSpPr>
      <dsp:spPr>
        <a:xfrm>
          <a:off x="1414462" y="2263711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Continuity of therapy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1414462" y="2263711"/>
        <a:ext cx="2571749" cy="1543050"/>
      </dsp:txXfrm>
    </dsp:sp>
    <dsp:sp modelId="{D34E2BA8-66FB-4047-B0F5-3C16A0D54BA6}">
      <dsp:nvSpPr>
        <dsp:cNvPr id="0" name=""/>
        <dsp:cNvSpPr/>
      </dsp:nvSpPr>
      <dsp:spPr>
        <a:xfrm>
          <a:off x="4243387" y="2263711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Missing vancomycin levels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4243387" y="2263711"/>
        <a:ext cx="2571749" cy="1543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4AC13-DCB5-7648-81D0-CAFC69C6C266}">
      <dsp:nvSpPr>
        <dsp:cNvPr id="0" name=""/>
        <dsp:cNvSpPr/>
      </dsp:nvSpPr>
      <dsp:spPr>
        <a:xfrm>
          <a:off x="-5349046" y="-819210"/>
          <a:ext cx="6369874" cy="636987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1A529-636A-124C-9FAD-F8EAD0A50F6D}">
      <dsp:nvSpPr>
        <dsp:cNvPr id="0" name=""/>
        <dsp:cNvSpPr/>
      </dsp:nvSpPr>
      <dsp:spPr>
        <a:xfrm>
          <a:off x="656725" y="473145"/>
          <a:ext cx="6862825" cy="94629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11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Present to hematology/oncology faculty group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56725" y="473145"/>
        <a:ext cx="6862825" cy="946290"/>
      </dsp:txXfrm>
    </dsp:sp>
    <dsp:sp modelId="{2D617F3B-3A56-0546-99DE-5388FBD4B59F}">
      <dsp:nvSpPr>
        <dsp:cNvPr id="0" name=""/>
        <dsp:cNvSpPr/>
      </dsp:nvSpPr>
      <dsp:spPr>
        <a:xfrm>
          <a:off x="65294" y="354859"/>
          <a:ext cx="1182863" cy="1182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6C7DC-5BAF-BB4F-A814-EAD8921F9A47}">
      <dsp:nvSpPr>
        <dsp:cNvPr id="0" name=""/>
        <dsp:cNvSpPr/>
      </dsp:nvSpPr>
      <dsp:spPr>
        <a:xfrm>
          <a:off x="1000702" y="1892581"/>
          <a:ext cx="6518848" cy="9462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11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bg1"/>
              </a:solidFill>
            </a:rPr>
            <a:t>Risk stratify patients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000702" y="1892581"/>
        <a:ext cx="6518848" cy="946290"/>
      </dsp:txXfrm>
    </dsp:sp>
    <dsp:sp modelId="{D79317DD-ADE7-B246-AB96-AEA46154FC7E}">
      <dsp:nvSpPr>
        <dsp:cNvPr id="0" name=""/>
        <dsp:cNvSpPr/>
      </dsp:nvSpPr>
      <dsp:spPr>
        <a:xfrm>
          <a:off x="409270" y="1774295"/>
          <a:ext cx="1182863" cy="1182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829FB-32C0-3547-A148-89FAA84AC34C}">
      <dsp:nvSpPr>
        <dsp:cNvPr id="0" name=""/>
        <dsp:cNvSpPr/>
      </dsp:nvSpPr>
      <dsp:spPr>
        <a:xfrm>
          <a:off x="656725" y="3312017"/>
          <a:ext cx="6862825" cy="9462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11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sym typeface="Wingdings"/>
            </a:rPr>
            <a:t>De-escalate antibiotics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56725" y="3312017"/>
        <a:ext cx="6862825" cy="946290"/>
      </dsp:txXfrm>
    </dsp:sp>
    <dsp:sp modelId="{19B9D5AA-D441-7C4E-9426-562F35682A38}">
      <dsp:nvSpPr>
        <dsp:cNvPr id="0" name=""/>
        <dsp:cNvSpPr/>
      </dsp:nvSpPr>
      <dsp:spPr>
        <a:xfrm>
          <a:off x="65294" y="3193731"/>
          <a:ext cx="1182863" cy="1182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0.26948</cdr:x>
      <cdr:y>0.67476</cdr:y>
    </cdr:from>
    <cdr:to>
      <cdr:x>0.44721</cdr:x>
      <cdr:y>0.75936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180" y="2881489"/>
          <a:ext cx="1365956" cy="361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100 (72%)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0.49118</cdr:x>
      <cdr:y>0.35593</cdr:y>
    </cdr:from>
    <cdr:to>
      <cdr:x>0.66891</cdr:x>
      <cdr:y>0.44052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75120" y="1519942"/>
          <a:ext cx="1365987" cy="361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38 (28%)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868B5-0ED5-2D4A-B53C-752D9F3D7C8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D186EF-A58E-A140-A7DE-80DE5B48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07ED40-A743-5E46-BE6F-655D4EE731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A8F84F-62EA-2347-BC9A-C0720F569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064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07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9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0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-run stats using JMP</a:t>
            </a:r>
          </a:p>
          <a:p>
            <a:r>
              <a:rPr lang="en-US" dirty="0" smtClean="0"/>
              <a:t>Descriptive statistics: chi square for nominal data, student</a:t>
            </a:r>
            <a:r>
              <a:rPr lang="en-US" baseline="0" dirty="0" smtClean="0"/>
              <a:t> t-test for continuous data</a:t>
            </a:r>
          </a:p>
          <a:p>
            <a:r>
              <a:rPr lang="en-US" baseline="0" dirty="0" smtClean="0"/>
              <a:t>Linear regression = outcome (dependent variable) is continuous</a:t>
            </a:r>
          </a:p>
          <a:p>
            <a:r>
              <a:rPr lang="en-US" baseline="0" dirty="0" smtClean="0"/>
              <a:t>Logistic regression = outcome has limited # of possible values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UTD: Multivariable logistic regression analysis revealed that the following characteristics were predictive of mortality at 60 days: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●Age (odds ratio [OR] 1.13 per decade)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●Sepsis (OR 1.50)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●Adult respiratory distress syndrome (OR 1.79)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●Liver failure (OR 1.62)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●Thrombocytopenia (OR 1.66)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●Blood urea nitrogen (BUN; OR 1.09 per 10 mg/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[3.6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/L])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●Serum creatinine &lt;2.0 mg/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(OR 1.99 [177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micromol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/L])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7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identified 270</a:t>
            </a:r>
            <a:r>
              <a:rPr lang="en-US" baseline="0" dirty="0" smtClean="0"/>
              <a:t> patients who received concomitant </a:t>
            </a:r>
            <a:r>
              <a:rPr lang="en-US" baseline="0" dirty="0" err="1" smtClean="0"/>
              <a:t>abx</a:t>
            </a:r>
            <a:r>
              <a:rPr lang="en-US" baseline="0" dirty="0" smtClean="0"/>
              <a:t> within the study window, but only included 138 </a:t>
            </a:r>
            <a:r>
              <a:rPr lang="en-US" baseline="0" dirty="0" err="1" smtClean="0"/>
              <a:t>pts</a:t>
            </a:r>
            <a:endParaRPr lang="en-US" baseline="0" dirty="0" smtClean="0"/>
          </a:p>
          <a:p>
            <a:r>
              <a:rPr lang="en-US" baseline="0" dirty="0" smtClean="0"/>
              <a:t>-the most common reason for exclusion was not receiving combo therapy for at least 48 </a:t>
            </a:r>
            <a:r>
              <a:rPr lang="en-US" baseline="0" dirty="0" err="1" smtClean="0"/>
              <a:t>hrs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pregnant </a:t>
            </a:r>
            <a:r>
              <a:rPr lang="en-US" dirty="0" err="1" smtClean="0"/>
              <a:t>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8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baseline="0" dirty="0" smtClean="0"/>
              <a:t>The average age of all patients was </a:t>
            </a:r>
            <a:r>
              <a:rPr lang="en-US" baseline="0" dirty="0" err="1" smtClean="0"/>
              <a:t>arounf</a:t>
            </a:r>
            <a:r>
              <a:rPr lang="en-US" baseline="0" dirty="0" smtClean="0"/>
              <a:t> 58 </a:t>
            </a:r>
            <a:r>
              <a:rPr lang="en-US" baseline="0" dirty="0" err="1" smtClean="0"/>
              <a:t>yrs</a:t>
            </a:r>
            <a:r>
              <a:rPr lang="en-US" baseline="0" dirty="0" smtClean="0"/>
              <a:t> old, with half of the population being male and over half being white</a:t>
            </a:r>
          </a:p>
          <a:p>
            <a:pPr defTabSz="465887">
              <a:defRPr/>
            </a:pPr>
            <a:r>
              <a:rPr lang="en-US" baseline="0" dirty="0" smtClean="0"/>
              <a:t>-The mean CCI score was 6.36 in comparison to most of the published literature being around 2-3</a:t>
            </a:r>
          </a:p>
          <a:p>
            <a:pPr defTabSz="465887">
              <a:defRPr/>
            </a:pPr>
            <a:r>
              <a:rPr lang="en-US" baseline="0" dirty="0" smtClean="0"/>
              <a:t>-the predominant form of malignancy were solid tumors, which is no unexpected since we have a different hematology in-patient service that would mostly see those patients</a:t>
            </a:r>
          </a:p>
          <a:p>
            <a:pPr defTabSz="465887">
              <a:defRPr/>
            </a:pPr>
            <a:r>
              <a:rPr lang="en-US" baseline="0" dirty="0" smtClean="0"/>
              <a:t>-Lastly, most predominant type of infection was a respiratory infection at about 54% of </a:t>
            </a:r>
            <a:r>
              <a:rPr lang="en-US" baseline="0" dirty="0" err="1" smtClean="0"/>
              <a:t>pts</a:t>
            </a:r>
            <a:r>
              <a:rPr lang="mr-IN" baseline="0" dirty="0" smtClean="0"/>
              <a:t>…</a:t>
            </a:r>
            <a:r>
              <a:rPr lang="en-US" baseline="0" dirty="0" smtClean="0"/>
              <a:t>also to point out, patients may have had more than 1 infection type, may be counted more than once</a:t>
            </a:r>
          </a:p>
          <a:p>
            <a:pPr defTabSz="465887">
              <a:defRPr/>
            </a:pPr>
            <a:r>
              <a:rPr lang="en-US" b="1" baseline="0" dirty="0" smtClean="0"/>
              <a:t>*NEXT*</a:t>
            </a:r>
          </a:p>
          <a:p>
            <a:pPr defTabSz="465887">
              <a:defRPr/>
            </a:pPr>
            <a:endParaRPr lang="en-US" b="1" baseline="0" dirty="0" smtClean="0"/>
          </a:p>
          <a:p>
            <a:pPr defTabSz="465887">
              <a:defRPr/>
            </a:pPr>
            <a:r>
              <a:rPr lang="en-US" baseline="0" dirty="0" smtClean="0"/>
              <a:t>Average age was younger in pts who developed AKI vs those who didn’t which was found to be SS</a:t>
            </a:r>
          </a:p>
          <a:p>
            <a:pPr defTabSz="465887">
              <a:defRPr/>
            </a:pPr>
            <a:r>
              <a:rPr lang="en-US" baseline="0" dirty="0" smtClean="0"/>
              <a:t>-about ½ pts were male</a:t>
            </a:r>
          </a:p>
          <a:p>
            <a:pPr defTabSz="465887">
              <a:defRPr/>
            </a:pPr>
            <a:r>
              <a:rPr lang="en-US" baseline="0" dirty="0" smtClean="0"/>
              <a:t>-majority white or AA</a:t>
            </a:r>
          </a:p>
          <a:p>
            <a:pPr defTabSz="465887">
              <a:defRPr/>
            </a:pPr>
            <a:r>
              <a:rPr lang="en-US" baseline="0" dirty="0" smtClean="0"/>
              <a:t>-baseline </a:t>
            </a:r>
            <a:r>
              <a:rPr lang="en-US" baseline="0" dirty="0" err="1" smtClean="0"/>
              <a:t>SCr</a:t>
            </a:r>
            <a:r>
              <a:rPr lang="en-US" baseline="0" dirty="0" smtClean="0"/>
              <a:t> values higher to begin with in the no AKI group, which I’ll discuss more of in my limitations</a:t>
            </a:r>
          </a:p>
          <a:p>
            <a:pPr defTabSz="465887">
              <a:defRPr/>
            </a:pPr>
            <a:r>
              <a:rPr lang="en-US" baseline="0" dirty="0" smtClean="0"/>
              <a:t>-Peak </a:t>
            </a:r>
            <a:r>
              <a:rPr lang="en-US" baseline="0" dirty="0" err="1" smtClean="0"/>
              <a:t>SCr</a:t>
            </a:r>
            <a:r>
              <a:rPr lang="en-US" baseline="0" dirty="0" smtClean="0"/>
              <a:t> was significantly higher in the AKI, which is not unexpected</a:t>
            </a:r>
          </a:p>
          <a:p>
            <a:pPr defTabSz="465887">
              <a:defRPr/>
            </a:pPr>
            <a:r>
              <a:rPr lang="en-US" baseline="0" dirty="0" smtClean="0"/>
              <a:t>-No sig differences in weight, CCI, ICU admission, or hospital LOS</a:t>
            </a:r>
          </a:p>
          <a:p>
            <a:pPr defTabSz="465887">
              <a:defRPr/>
            </a:pPr>
            <a:r>
              <a:rPr lang="en-US" baseline="0" dirty="0" smtClean="0"/>
              <a:t>(CCI median for both groups = 7)</a:t>
            </a:r>
          </a:p>
          <a:p>
            <a:pPr defTabSz="465887">
              <a:defRPr/>
            </a:pPr>
            <a:r>
              <a:rPr lang="en-US" baseline="0" dirty="0" smtClean="0"/>
              <a:t>-</a:t>
            </a:r>
            <a:r>
              <a:rPr lang="en-US" baseline="0" dirty="0" err="1" smtClean="0"/>
              <a:t>Majoriy</a:t>
            </a:r>
            <a:r>
              <a:rPr lang="en-US" baseline="0" dirty="0" smtClean="0"/>
              <a:t> of pts had solid tumors, though not SS between groups</a:t>
            </a:r>
          </a:p>
          <a:p>
            <a:pPr defTabSz="465887">
              <a:defRPr/>
            </a:pPr>
            <a:r>
              <a:rPr lang="en-US" baseline="0" dirty="0" smtClean="0"/>
              <a:t>-primary site of infection was respiratory in nature</a:t>
            </a:r>
          </a:p>
          <a:p>
            <a:pPr defTabSz="465887">
              <a:defRPr/>
            </a:pPr>
            <a:endParaRPr lang="en-US" baseline="0" dirty="0" smtClean="0"/>
          </a:p>
          <a:p>
            <a:pPr defTabSz="465887">
              <a:defRPr/>
            </a:pPr>
            <a:endParaRPr lang="en-US" dirty="0">
              <a:solidFill>
                <a:schemeClr val="dk1"/>
              </a:solidFill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61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time to onset of AKI was around 5 days, with the majority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having a stage 1 AKI, lasting around 6 days with about 39% resolving by discharge</a:t>
            </a:r>
          </a:p>
          <a:p>
            <a:r>
              <a:rPr lang="en-US" b="1" baseline="0" dirty="0" smtClean="0"/>
              <a:t>*NEXT*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few studies I reviewed who looked at this outcome, 1 in HCT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saw similar resolution at discharge (15, 39%) in all </a:t>
            </a:r>
            <a:r>
              <a:rPr lang="en-US" baseline="0" dirty="0" err="1" smtClean="0"/>
              <a:t>txplt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, but in a study in </a:t>
            </a:r>
            <a:r>
              <a:rPr lang="en-US" baseline="0" dirty="0" err="1" smtClean="0"/>
              <a:t>noncrticially</a:t>
            </a:r>
            <a:r>
              <a:rPr lang="en-US" baseline="0" dirty="0" smtClean="0"/>
              <a:t> ill pop abroad, almost 90% resolved by discharge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5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baseline="0" dirty="0" smtClean="0"/>
              <a:t>To highlight a few of the significant differences in our baseline demographics </a:t>
            </a:r>
            <a:r>
              <a:rPr lang="en-US" b="1" baseline="0" dirty="0" smtClean="0"/>
              <a:t>*CLICK*</a:t>
            </a:r>
          </a:p>
          <a:p>
            <a:pPr defTabSz="465887">
              <a:defRPr/>
            </a:pPr>
            <a:r>
              <a:rPr lang="en-US" baseline="0" dirty="0" smtClean="0"/>
              <a:t>Average age was younger in pts who developed AKI vs those who didn’t which was found to be SS</a:t>
            </a:r>
          </a:p>
          <a:p>
            <a:pPr defTabSz="465887">
              <a:defRPr/>
            </a:pPr>
            <a:r>
              <a:rPr lang="en-US" baseline="0" dirty="0" smtClean="0"/>
              <a:t>-*</a:t>
            </a:r>
            <a:r>
              <a:rPr lang="en-US" b="1" baseline="0" dirty="0" smtClean="0"/>
              <a:t>CLICK</a:t>
            </a:r>
            <a:r>
              <a:rPr lang="en-US" baseline="0" dirty="0" smtClean="0"/>
              <a:t>*Peak </a:t>
            </a:r>
            <a:r>
              <a:rPr lang="en-US" baseline="0" dirty="0" err="1" smtClean="0"/>
              <a:t>SCr</a:t>
            </a:r>
            <a:r>
              <a:rPr lang="en-US" baseline="0" dirty="0" smtClean="0"/>
              <a:t> was significantly higher in the AKI, which is not unexpected, since this is more of a result of the AKI, not a true baseline characteristic</a:t>
            </a:r>
          </a:p>
          <a:p>
            <a:pPr defTabSz="465887">
              <a:defRPr/>
            </a:pPr>
            <a:r>
              <a:rPr lang="en-US" baseline="0" dirty="0" smtClean="0"/>
              <a:t>-No sig differences in weight, CCI, or ICU admission, (CCI median for both groups = 7)</a:t>
            </a:r>
          </a:p>
          <a:p>
            <a:pPr defTabSz="465887">
              <a:defRPr/>
            </a:pPr>
            <a:r>
              <a:rPr lang="en-US" baseline="0" dirty="0" smtClean="0"/>
              <a:t>-*</a:t>
            </a:r>
            <a:r>
              <a:rPr lang="en-US" b="1" baseline="0" dirty="0" smtClean="0"/>
              <a:t>CLICK</a:t>
            </a:r>
            <a:r>
              <a:rPr lang="en-US" baseline="0" dirty="0" smtClean="0"/>
              <a:t>*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who developed AKI had a significantly longer hospital LOS compared to those who didn’t</a:t>
            </a:r>
          </a:p>
          <a:p>
            <a:pPr defTabSz="465887">
              <a:defRPr/>
            </a:pPr>
            <a:r>
              <a:rPr lang="en-US" baseline="0" dirty="0" smtClean="0"/>
              <a:t>-</a:t>
            </a:r>
            <a:r>
              <a:rPr lang="en-US" baseline="0" dirty="0" err="1" smtClean="0"/>
              <a:t>Majoriy</a:t>
            </a:r>
            <a:r>
              <a:rPr lang="en-US" baseline="0" dirty="0" smtClean="0"/>
              <a:t> of pts had solid tumors, though not SS between groups</a:t>
            </a:r>
          </a:p>
          <a:p>
            <a:pPr defTabSz="465887">
              <a:defRPr/>
            </a:pPr>
            <a:r>
              <a:rPr lang="en-US" b="1" baseline="0" dirty="0" smtClean="0"/>
              <a:t>*CLICK* </a:t>
            </a:r>
            <a:r>
              <a:rPr lang="en-US" baseline="0" dirty="0" smtClean="0"/>
              <a:t>Pts with intra-abdominal infections developed significantly more AKIs </a:t>
            </a:r>
          </a:p>
          <a:p>
            <a:pPr defTabSz="465887">
              <a:defRPr/>
            </a:pPr>
            <a:r>
              <a:rPr lang="en-US" b="1" baseline="0" dirty="0" smtClean="0"/>
              <a:t>*NEXT*</a:t>
            </a:r>
          </a:p>
          <a:p>
            <a:endParaRPr lang="en-US" baseline="0" dirty="0" smtClean="0"/>
          </a:p>
          <a:p>
            <a:pPr defTabSz="465887">
              <a:defRPr/>
            </a:pPr>
            <a:r>
              <a:rPr lang="en-US" dirty="0" smtClean="0">
                <a:solidFill>
                  <a:schemeClr val="dk1"/>
                </a:solidFill>
              </a:rPr>
              <a:t>CCI: age, DM, liver </a:t>
            </a:r>
            <a:r>
              <a:rPr lang="en-US" dirty="0" err="1" smtClean="0">
                <a:solidFill>
                  <a:schemeClr val="dk1"/>
                </a:solidFill>
              </a:rPr>
              <a:t>dz</a:t>
            </a:r>
            <a:r>
              <a:rPr lang="en-US" dirty="0" smtClean="0">
                <a:solidFill>
                  <a:schemeClr val="dk1"/>
                </a:solidFill>
              </a:rPr>
              <a:t>, malignancy, AIDS, mod-severe CKD, MI, COPD, PVD, CVA/TIA, dementia, hemiplegia, connective tissue</a:t>
            </a:r>
            <a:r>
              <a:rPr lang="en-US" baseline="0" dirty="0" smtClean="0">
                <a:solidFill>
                  <a:schemeClr val="dk1"/>
                </a:solidFill>
              </a:rPr>
              <a:t> </a:t>
            </a:r>
            <a:r>
              <a:rPr lang="en-US" baseline="0" dirty="0" err="1" smtClean="0">
                <a:solidFill>
                  <a:schemeClr val="dk1"/>
                </a:solidFill>
              </a:rPr>
              <a:t>dz</a:t>
            </a:r>
            <a:r>
              <a:rPr lang="en-US" baseline="0" dirty="0" smtClean="0">
                <a:solidFill>
                  <a:schemeClr val="dk1"/>
                </a:solidFill>
              </a:rPr>
              <a:t>, peptic ulcer </a:t>
            </a:r>
            <a:r>
              <a:rPr lang="en-US" baseline="0" dirty="0" err="1" smtClean="0">
                <a:solidFill>
                  <a:schemeClr val="dk1"/>
                </a:solidFill>
              </a:rPr>
              <a:t>dz</a:t>
            </a:r>
            <a:endParaRPr lang="en-US" baseline="0" dirty="0" smtClean="0">
              <a:solidFill>
                <a:schemeClr val="dk1"/>
              </a:solidFill>
            </a:endParaRPr>
          </a:p>
          <a:p>
            <a:pPr defTabSz="465887">
              <a:defRPr/>
            </a:pPr>
            <a:endParaRPr lang="en-US" baseline="0" dirty="0" smtClean="0"/>
          </a:p>
          <a:p>
            <a:pPr defTabSz="465887">
              <a:defRPr/>
            </a:pPr>
            <a:endParaRPr lang="en-US" baseline="0" dirty="0" smtClean="0"/>
          </a:p>
          <a:p>
            <a:pPr defTabSz="465887">
              <a:defRPr/>
            </a:pPr>
            <a:endParaRPr lang="en-US" dirty="0">
              <a:solidFill>
                <a:schemeClr val="dk1"/>
              </a:solidFill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-87% pts who developed AKI received at least 1 nephrotoxic medication, whereas 68% who did not develop an AKI received at least 1 nephrotoxic med</a:t>
            </a:r>
          </a:p>
          <a:p>
            <a:r>
              <a:rPr lang="en-US" baseline="0" dirty="0" smtClean="0"/>
              <a:t>-Of those, 49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 in total received &gt;1 nephrotoxic med, 37% (14/38) ultimately developed an AKI</a:t>
            </a:r>
          </a:p>
          <a:p>
            <a:r>
              <a:rPr lang="en-US" baseline="0" dirty="0" smtClean="0"/>
              <a:t>-administration of IV contrast and loop diuretics  were statistically significant predictors of developing an AKI</a:t>
            </a:r>
          </a:p>
          <a:p>
            <a:r>
              <a:rPr lang="en-US" baseline="0" dirty="0" smtClean="0"/>
              <a:t>-there were no statistically sig differences in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receiving fluids and developing an AKI -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-looking at chemo in the last 6 weeks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this is the time course nephrotoxicity most commonly seen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*CLICK* </a:t>
            </a:r>
            <a:r>
              <a:rPr lang="en-US" baseline="0" dirty="0" smtClean="0"/>
              <a:t>Lastly, Patients who developed an AKI were treated significantly longer with </a:t>
            </a:r>
            <a:r>
              <a:rPr lang="en-US" baseline="0" dirty="0" err="1" smtClean="0"/>
              <a:t>vanc</a:t>
            </a:r>
            <a:r>
              <a:rPr lang="en-US" baseline="0" dirty="0" smtClean="0"/>
              <a:t> and PTZ compared to those who didn’t develop AKI</a:t>
            </a:r>
          </a:p>
          <a:p>
            <a:pPr marL="0" marR="0" lvl="0" indent="0" algn="l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defTabSz="465887">
              <a:defRPr/>
            </a:pPr>
            <a:endParaRPr lang="en-US" dirty="0">
              <a:solidFill>
                <a:schemeClr val="dk1"/>
              </a:solidFill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6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 err="1" smtClean="0"/>
              <a:t>duratio</a:t>
            </a:r>
            <a:r>
              <a:rPr lang="en-US" dirty="0" smtClean="0"/>
              <a:t> of therapy for </a:t>
            </a:r>
            <a:r>
              <a:rPr lang="en-US" baseline="0" dirty="0" smtClean="0"/>
              <a:t>combo therapy was 5 days vs 3, which was found to be statistically significant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I’d like to mention</a:t>
            </a:r>
            <a:r>
              <a:rPr lang="en-US" baseline="0" dirty="0" smtClean="0"/>
              <a:t> that none of the authors or contributors of this projects have any conflicts of interest to disclose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46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63% of </a:t>
            </a:r>
            <a:r>
              <a:rPr lang="en-US" dirty="0" err="1" smtClean="0"/>
              <a:t>pts</a:t>
            </a:r>
            <a:r>
              <a:rPr lang="en-US" dirty="0" smtClean="0"/>
              <a:t> who developed</a:t>
            </a:r>
            <a:r>
              <a:rPr lang="en-US" baseline="0" dirty="0" smtClean="0"/>
              <a:t> AKI had a peak </a:t>
            </a:r>
            <a:r>
              <a:rPr lang="en-US" baseline="0" dirty="0" err="1" smtClean="0"/>
              <a:t>vanc</a:t>
            </a:r>
            <a:r>
              <a:rPr lang="en-US" baseline="0" dirty="0" smtClean="0"/>
              <a:t> trough &gt;20 compared to only 15% of those who didn’t develop an AKI</a:t>
            </a:r>
            <a:r>
              <a:rPr lang="mr-IN" baseline="0" dirty="0" smtClean="0"/>
              <a:t>…</a:t>
            </a:r>
            <a:r>
              <a:rPr lang="en-US" baseline="0" dirty="0" smtClean="0"/>
              <a:t>this was found to be statistically significant</a:t>
            </a:r>
          </a:p>
          <a:p>
            <a:r>
              <a:rPr lang="en-US" baseline="0" dirty="0" smtClean="0"/>
              <a:t>-40 pts missing </a:t>
            </a:r>
            <a:r>
              <a:rPr lang="en-US" baseline="0" dirty="0" err="1" smtClean="0"/>
              <a:t>vanc</a:t>
            </a:r>
            <a:r>
              <a:rPr lang="en-US" baseline="0" dirty="0" smtClean="0"/>
              <a:t> troughs</a:t>
            </a:r>
            <a:r>
              <a:rPr lang="en-US" baseline="0" dirty="0" smtClean="0">
                <a:sym typeface="Wingdings" panose="05000000000000000000" pitchFamily="2" charset="2"/>
              </a:rPr>
              <a:t> 7 who developed AKI, 33 who didn’t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11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9x odds of developing an AKI if </a:t>
            </a:r>
            <a:r>
              <a:rPr lang="en-US" dirty="0" err="1" smtClean="0"/>
              <a:t>vanc</a:t>
            </a:r>
            <a:r>
              <a:rPr lang="en-US" dirty="0" smtClean="0"/>
              <a:t> trough</a:t>
            </a:r>
            <a:r>
              <a:rPr lang="en-US" baseline="0" dirty="0" smtClean="0"/>
              <a:t> &gt;20</a:t>
            </a:r>
          </a:p>
          <a:p>
            <a:r>
              <a:rPr lang="en-US" baseline="0" dirty="0" smtClean="0"/>
              <a:t>-and over 2x odds of developing AKI if administer loop and/or IV contrast independently, both SS</a:t>
            </a:r>
            <a:endParaRPr lang="en-US" dirty="0" smtClean="0"/>
          </a:p>
          <a:p>
            <a:r>
              <a:rPr lang="en-US" dirty="0" smtClean="0"/>
              <a:t>-Age &gt;65 known RF</a:t>
            </a:r>
            <a:r>
              <a:rPr lang="en-US" baseline="0" dirty="0" smtClean="0"/>
              <a:t> for AKI in oncology pts, but we saw younger patients developing AKI more than older…2x odds of developing if &lt;65, but not 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9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-all other agents to be equal:</a:t>
            </a:r>
            <a:r>
              <a:rPr lang="en-US" baseline="0" dirty="0" smtClean="0"/>
              <a:t> meaning aren’t stratifying our meds based on “high risk” vs. “mod” vs “low” to assess, even though would expect for increased nephrotoxicity with cisplatin than Ibuprofen prn</a:t>
            </a:r>
          </a:p>
          <a:p>
            <a:r>
              <a:rPr lang="en-US" baseline="0" dirty="0" smtClean="0"/>
              <a:t>-timing: since we aren’t looking back in their chart beyond the current admission, other than chemo in the last 6 weeks, we won’t know if they had a recent hospitalization and received nephrotoxic medications within that 7 day window the KDIGO guidelines use in their definition; </a:t>
            </a:r>
          </a:p>
          <a:p>
            <a:r>
              <a:rPr lang="en-US" dirty="0" smtClean="0"/>
              <a:t>-Baseline </a:t>
            </a:r>
            <a:r>
              <a:rPr lang="en-US" dirty="0" err="1" smtClean="0"/>
              <a:t>SCr</a:t>
            </a:r>
            <a:r>
              <a:rPr lang="en-US" dirty="0" err="1" smtClean="0">
                <a:sym typeface="Wingdings" panose="05000000000000000000" pitchFamily="2" charset="2"/>
              </a:rPr>
              <a:t>may</a:t>
            </a:r>
            <a:r>
              <a:rPr lang="en-US" dirty="0" smtClean="0">
                <a:sym typeface="Wingdings" panose="05000000000000000000" pitchFamily="2" charset="2"/>
              </a:rPr>
              <a:t> not be patients</a:t>
            </a:r>
            <a:r>
              <a:rPr lang="en-US" baseline="0" dirty="0" smtClean="0">
                <a:sym typeface="Wingdings" panose="05000000000000000000" pitchFamily="2" charset="2"/>
              </a:rPr>
              <a:t> true baseline, could include pts in AKI in comparator group if further elevation of </a:t>
            </a:r>
            <a:r>
              <a:rPr lang="en-US" baseline="0" dirty="0" err="1" smtClean="0">
                <a:sym typeface="Wingdings" panose="05000000000000000000" pitchFamily="2" charset="2"/>
              </a:rPr>
              <a:t>SCr</a:t>
            </a:r>
            <a:r>
              <a:rPr lang="en-US" baseline="0" dirty="0" smtClean="0">
                <a:sym typeface="Wingdings" panose="05000000000000000000" pitchFamily="2" charset="2"/>
              </a:rPr>
              <a:t> doesn’t meet our definition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-While collecting data, instances where patients received 2 courses of </a:t>
            </a:r>
            <a:r>
              <a:rPr lang="en-US" baseline="0" dirty="0" err="1" smtClean="0">
                <a:sym typeface="Wingdings" panose="05000000000000000000" pitchFamily="2" charset="2"/>
              </a:rPr>
              <a:t>abx</a:t>
            </a:r>
            <a:r>
              <a:rPr lang="en-US" baseline="0" dirty="0" smtClean="0">
                <a:sym typeface="Wingdings" panose="05000000000000000000" pitchFamily="2" charset="2"/>
              </a:rPr>
              <a:t> included total duration of 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34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Incidence AKI higher than expected (1-year risk ~17% in oncology</a:t>
            </a:r>
            <a:r>
              <a:rPr lang="en-US" baseline="0" dirty="0" smtClean="0"/>
              <a:t> pts) and when compared to non-critically ill patients (majority of whom did not have cancer) reported from previously published studies</a:t>
            </a:r>
            <a:r>
              <a:rPr lang="en-US" baseline="0" dirty="0" smtClean="0">
                <a:sym typeface="Wingdings" panose="05000000000000000000" pitchFamily="2" charset="2"/>
              </a:rPr>
              <a:t> ~20% incidence in non-critically ill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-no diff in AKI rates in </a:t>
            </a:r>
            <a:r>
              <a:rPr lang="en-US" baseline="0" dirty="0" err="1" smtClean="0">
                <a:sym typeface="Wingdings" panose="05000000000000000000" pitchFamily="2" charset="2"/>
              </a:rPr>
              <a:t>heme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vs</a:t>
            </a:r>
            <a:r>
              <a:rPr lang="en-US" baseline="0" dirty="0" smtClean="0">
                <a:sym typeface="Wingdings" panose="05000000000000000000" pitchFamily="2" charset="2"/>
              </a:rPr>
              <a:t> solid tumors, but this may have been because we had such a low number of </a:t>
            </a:r>
            <a:r>
              <a:rPr lang="en-US" baseline="0" dirty="0" err="1" smtClean="0">
                <a:sym typeface="Wingdings" panose="05000000000000000000" pitchFamily="2" charset="2"/>
              </a:rPr>
              <a:t>heme</a:t>
            </a:r>
            <a:r>
              <a:rPr lang="en-US" baseline="0" dirty="0" smtClean="0">
                <a:sym typeface="Wingdings" panose="05000000000000000000" pitchFamily="2" charset="2"/>
              </a:rPr>
              <a:t> malignancies included</a:t>
            </a:r>
            <a:endParaRPr lang="en-US" dirty="0" smtClean="0"/>
          </a:p>
          <a:p>
            <a:r>
              <a:rPr lang="en-US" dirty="0" smtClean="0"/>
              <a:t>-IV contrast</a:t>
            </a:r>
            <a:r>
              <a:rPr lang="en-US" baseline="0" dirty="0" smtClean="0"/>
              <a:t> and loop diuretics 2 concomitant nephrotoxic meds most associated with AKI development in this population</a:t>
            </a:r>
          </a:p>
          <a:p>
            <a:r>
              <a:rPr lang="en-US" baseline="0" dirty="0" smtClean="0"/>
              <a:t>-increased AKI rates in younger population, though age&lt;65 or age&lt;60 not statistically sig as cutoff points</a:t>
            </a:r>
          </a:p>
          <a:p>
            <a:r>
              <a:rPr lang="en-US" baseline="0" dirty="0" smtClean="0"/>
              <a:t>-More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intraabdominal</a:t>
            </a:r>
            <a:r>
              <a:rPr lang="en-US" baseline="0" dirty="0" smtClean="0"/>
              <a:t> infections significantly developed AKI, but this is questionable, since such a small number of patients in total had an IA infection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-Those with </a:t>
            </a:r>
            <a:r>
              <a:rPr lang="en-US" baseline="0" dirty="0" err="1" smtClean="0"/>
              <a:t>supratherapeutic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vanc</a:t>
            </a:r>
            <a:r>
              <a:rPr lang="en-US" baseline="0" dirty="0" smtClean="0"/>
              <a:t> troughs also significantly </a:t>
            </a:r>
            <a:r>
              <a:rPr lang="en-US" baseline="0" dirty="0" err="1" smtClean="0"/>
              <a:t>assoc</a:t>
            </a:r>
            <a:r>
              <a:rPr lang="en-US" baseline="0" dirty="0" smtClean="0"/>
              <a:t> with AKI development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-sweet spot to discontinuing therapy &lt;5 days, likely 3-4 days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-Lastly,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who developed an AKI had increased lengths of stay, but this is just an association, unclear if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stayed longer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they developed an AKI or developed an AKI because they were hospitalized longer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Next steps: diligent about peeling off vancomycin first</a:t>
            </a:r>
            <a:r>
              <a:rPr lang="en-US" baseline="0" dirty="0" smtClean="0">
                <a:sym typeface="Wingdings" panose="05000000000000000000" pitchFamily="2" charset="2"/>
              </a:rPr>
              <a:t> sig difference in # days treated in those who developed AKI vs. those who didn’t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9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Next steps: Plan to present to our hematology/oncology faculty group for discussion</a:t>
            </a:r>
          </a:p>
          <a:p>
            <a:r>
              <a:rPr lang="en-US" baseline="0" dirty="0" smtClean="0"/>
              <a:t>-Be diligent about risk stratifying patients for continued use or use at all of van + pip/</a:t>
            </a:r>
            <a:r>
              <a:rPr lang="en-US" baseline="0" dirty="0" err="1" smtClean="0"/>
              <a:t>tazo</a:t>
            </a:r>
            <a:endParaRPr lang="en-US" baseline="0" dirty="0" smtClean="0"/>
          </a:p>
          <a:p>
            <a:r>
              <a:rPr lang="en-US" baseline="0" dirty="0" smtClean="0"/>
              <a:t>-Consider alternative antibiotic choices </a:t>
            </a:r>
            <a:r>
              <a:rPr lang="en-US" baseline="0" smtClean="0"/>
              <a:t>for coverage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combination treatment </a:t>
            </a:r>
            <a:r>
              <a:rPr lang="en-US" baseline="0" dirty="0" smtClean="0">
                <a:sym typeface="Wingdings" panose="05000000000000000000" pitchFamily="2" charset="2"/>
              </a:rPr>
              <a:t>sig difference in # days treated in those who developed AKI vs. those who didn’t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9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7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3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To start off with a little background, AKI is typically defined by 1 of 3 major criteria used, either </a:t>
            </a:r>
          </a:p>
          <a:p>
            <a:r>
              <a:rPr lang="en-US" sz="1000" dirty="0" smtClean="0"/>
              <a:t>RIFLE, 2002: looked at </a:t>
            </a:r>
            <a:r>
              <a:rPr lang="en-US" sz="1000" dirty="0" err="1" smtClean="0"/>
              <a:t>SCr</a:t>
            </a:r>
            <a:r>
              <a:rPr lang="en-US" sz="1000" dirty="0" smtClean="0"/>
              <a:t>,</a:t>
            </a:r>
            <a:r>
              <a:rPr lang="en-US" sz="1000" baseline="0" dirty="0" smtClean="0"/>
              <a:t> GFR, and UOP acutely as well as longer term, but did not take RRT into consideration</a:t>
            </a:r>
          </a:p>
          <a:p>
            <a:r>
              <a:rPr lang="en-US" sz="1000" baseline="0" dirty="0" smtClean="0"/>
              <a:t>AKIN, 2007: only diagnosed AKI after adequate hydration and did not rely on changes in GFR changes (only </a:t>
            </a:r>
            <a:r>
              <a:rPr lang="en-US" sz="1000" baseline="0" dirty="0" err="1" smtClean="0"/>
              <a:t>SCr</a:t>
            </a:r>
            <a:r>
              <a:rPr lang="en-US" sz="1000" baseline="0" dirty="0" smtClean="0"/>
              <a:t> and UOP); but did take into account RRT</a:t>
            </a:r>
          </a:p>
          <a:p>
            <a:r>
              <a:rPr lang="en-US" sz="1000" baseline="0" dirty="0" smtClean="0"/>
              <a:t>KDIGO, 2012: combines aspects of RIFLE and AKIN</a:t>
            </a:r>
          </a:p>
          <a:p>
            <a:endParaRPr lang="en-US" sz="1000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AKI is an important issue to discuss, because of the frequency of occurrence in the hospital setting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~20% prevalence of AKI in all hospitalized</a:t>
            </a:r>
            <a:r>
              <a:rPr lang="en-US" sz="1000" baseline="0" dirty="0" smtClean="0"/>
              <a:t> pts, but when look at </a:t>
            </a:r>
            <a:r>
              <a:rPr lang="en-US" sz="1000" dirty="0" err="1" smtClean="0"/>
              <a:t>noncritically</a:t>
            </a:r>
            <a:r>
              <a:rPr lang="en-US" sz="1000" baseline="0" dirty="0" smtClean="0"/>
              <a:t> ill patients, it’s about ~2% —KDIGO AKI guidelines</a:t>
            </a:r>
          </a:p>
          <a:p>
            <a:pPr defTabSz="465887">
              <a:defRPr/>
            </a:pPr>
            <a:endParaRPr lang="en-US" sz="1000" dirty="0" smtClean="0"/>
          </a:p>
          <a:p>
            <a:pPr defTabSz="465887">
              <a:defRPr/>
            </a:pPr>
            <a:r>
              <a:rPr lang="en-US" sz="1000" dirty="0" smtClean="0"/>
              <a:t>-1 </a:t>
            </a:r>
            <a:r>
              <a:rPr lang="en-US" sz="1000" dirty="0" err="1" smtClean="0"/>
              <a:t>yr</a:t>
            </a:r>
            <a:r>
              <a:rPr lang="en-US" sz="1000" dirty="0" smtClean="0"/>
              <a:t> risk of AKI in hospitalized oncology patients has been reported to be ~17%</a:t>
            </a:r>
          </a:p>
          <a:p>
            <a:pPr defTabSz="465887">
              <a:defRPr/>
            </a:pPr>
            <a:endParaRPr lang="en-US" sz="1000" dirty="0" smtClean="0"/>
          </a:p>
          <a:p>
            <a:pPr defTabSz="465887">
              <a:defRPr/>
            </a:pPr>
            <a:r>
              <a:rPr lang="en-US" sz="1000" dirty="0" smtClean="0"/>
              <a:t>-There is an increased risk of morbidity and mortality associated with AKI</a:t>
            </a:r>
          </a:p>
          <a:p>
            <a:pPr defTabSz="465887">
              <a:defRPr/>
            </a:pPr>
            <a:r>
              <a:rPr lang="en-US" sz="1000" dirty="0" smtClean="0"/>
              <a:t>-Patients who survive and recover from an episode of severe AKI are at an increased risk of later developing CKD and end-stage renal disease</a:t>
            </a:r>
            <a:r>
              <a:rPr lang="en-US" sz="1000" baseline="0" dirty="0" smtClean="0"/>
              <a:t> and there is even evidence of CKD mortality associated with AKI occurrence</a:t>
            </a:r>
          </a:p>
          <a:p>
            <a:pPr defTabSz="465887">
              <a:defRPr/>
            </a:pPr>
            <a:endParaRPr lang="en-US" sz="1000" dirty="0" smtClean="0"/>
          </a:p>
          <a:p>
            <a:pPr defTabSz="465887">
              <a:defRPr/>
            </a:pPr>
            <a:r>
              <a:rPr lang="en-US" sz="1000" dirty="0" smtClean="0"/>
              <a:t>**NEXT**</a:t>
            </a:r>
          </a:p>
          <a:p>
            <a:pPr defTabSz="465887">
              <a:defRPr/>
            </a:pPr>
            <a:r>
              <a:rPr lang="en-US" sz="1000" dirty="0" smtClean="0"/>
              <a:t>requiring dialysis are at increased risk for the later development of dialysis-requiring end-stage kidney disease. –</a:t>
            </a:r>
            <a:r>
              <a:rPr lang="en-US" sz="1000" dirty="0" err="1" smtClean="0"/>
              <a:t>harrisons</a:t>
            </a:r>
            <a:endParaRPr lang="en-US" sz="1000" dirty="0" smtClean="0"/>
          </a:p>
          <a:p>
            <a:pPr defTabSz="465887">
              <a:defRPr/>
            </a:pPr>
            <a:r>
              <a:rPr lang="en-US" sz="1000" dirty="0" smtClean="0"/>
              <a:t>Per KDIGO guidelines</a:t>
            </a:r>
            <a:r>
              <a:rPr lang="en-US" sz="1000" dirty="0" smtClean="0">
                <a:sym typeface="Wingdings" panose="05000000000000000000" pitchFamily="2" charset="2"/>
              </a:rPr>
              <a:t> evidence of long-term risk of</a:t>
            </a:r>
            <a:r>
              <a:rPr lang="en-US" sz="1000" baseline="0" dirty="0" smtClean="0">
                <a:sym typeface="Wingdings" panose="05000000000000000000" pitchFamily="2" charset="2"/>
              </a:rPr>
              <a:t> subsequent development of CVD or CKD mortality, even after apparent resolution of AKI</a:t>
            </a:r>
          </a:p>
          <a:p>
            <a:pPr defTabSz="465887">
              <a:defRPr/>
            </a:pP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[Multiple studies have demonstrated an increase in the risk of chronic kidney disease (CKD) and end-stage renal disease (ESRD) among patients who recover from AKI (UTD) ]</a:t>
            </a:r>
          </a:p>
          <a:p>
            <a:pPr defTabSz="465887">
              <a:defRPr/>
            </a:pPr>
            <a:endParaRPr lang="en-US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000" dirty="0" smtClean="0"/>
              <a:t>RIFLE, 2002: looked at </a:t>
            </a:r>
            <a:r>
              <a:rPr lang="en-US" sz="1000" dirty="0" err="1" smtClean="0"/>
              <a:t>SCr</a:t>
            </a:r>
            <a:r>
              <a:rPr lang="en-US" sz="1000" dirty="0" smtClean="0"/>
              <a:t>,</a:t>
            </a:r>
            <a:r>
              <a:rPr lang="en-US" sz="1000" baseline="0" dirty="0" smtClean="0"/>
              <a:t> GFR, and UOP acutely as well as longer term (L-&gt;4 weeks, E-&gt;3mo); limitations: requires baseline </a:t>
            </a:r>
            <a:r>
              <a:rPr lang="en-US" sz="1000" baseline="0" dirty="0" err="1" smtClean="0"/>
              <a:t>SCr</a:t>
            </a:r>
            <a:r>
              <a:rPr lang="en-US" sz="1000" baseline="0" dirty="0" smtClean="0"/>
              <a:t> (may not be known, can </a:t>
            </a:r>
            <a:r>
              <a:rPr lang="en-US" sz="1000" baseline="0" dirty="0" err="1" smtClean="0"/>
              <a:t>est</a:t>
            </a:r>
            <a:r>
              <a:rPr lang="en-US" sz="1000" baseline="0" dirty="0" smtClean="0"/>
              <a:t> with MDRD—but MDRD in </a:t>
            </a:r>
            <a:r>
              <a:rPr lang="en-US" sz="1000" baseline="0" dirty="0" err="1" smtClean="0"/>
              <a:t>pts</a:t>
            </a:r>
            <a:r>
              <a:rPr lang="en-US" sz="1000" baseline="0" dirty="0" smtClean="0"/>
              <a:t> with stable renal function, not AKI), requirement for RRT not considered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AKIN, 2007: AKI dx only after adequate hydration and </a:t>
            </a:r>
            <a:r>
              <a:rPr lang="en-US" sz="1000" baseline="0" dirty="0" err="1" smtClean="0"/>
              <a:t>excl</a:t>
            </a:r>
            <a:r>
              <a:rPr lang="en-US" sz="1000" baseline="0" dirty="0" smtClean="0"/>
              <a:t> urinary obstruction; only relies on </a:t>
            </a:r>
            <a:r>
              <a:rPr lang="en-US" sz="1000" baseline="0" dirty="0" err="1" smtClean="0"/>
              <a:t>SCr</a:t>
            </a:r>
            <a:r>
              <a:rPr lang="en-US" sz="1000" baseline="0" dirty="0" smtClean="0"/>
              <a:t> and UOP, not GFR changes; baseline </a:t>
            </a:r>
            <a:r>
              <a:rPr lang="en-US" sz="1000" baseline="0" dirty="0" err="1" smtClean="0"/>
              <a:t>SCr</a:t>
            </a:r>
            <a:r>
              <a:rPr lang="en-US" sz="1000" baseline="0" dirty="0" smtClean="0"/>
              <a:t> not necessary, but requires 2 </a:t>
            </a:r>
            <a:r>
              <a:rPr lang="en-US" sz="1000" baseline="0" dirty="0" err="1" smtClean="0"/>
              <a:t>SCr</a:t>
            </a:r>
            <a:r>
              <a:rPr lang="en-US" sz="1000" baseline="0" dirty="0" smtClean="0"/>
              <a:t> values within 48hrs, takes into account RRT in stage 3, but removes the L/E; limitations: limited to 48 </a:t>
            </a:r>
            <a:r>
              <a:rPr lang="en-US" sz="1000" baseline="0" dirty="0" err="1" smtClean="0"/>
              <a:t>hr</a:t>
            </a:r>
            <a:r>
              <a:rPr lang="en-US" sz="1000" baseline="0" dirty="0" smtClean="0"/>
              <a:t> window of identification</a:t>
            </a:r>
          </a:p>
          <a:p>
            <a:pPr defTabSz="465887">
              <a:defRPr/>
            </a:pPr>
            <a:endParaRPr lang="en-US" sz="1000" b="1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6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read the many RF for developing an AKI here, but I’d like to highlight those associated with Cancer</a:t>
            </a:r>
            <a:r>
              <a:rPr lang="en-US" baseline="0" dirty="0" smtClean="0"/>
              <a:t> specifically, such as</a:t>
            </a:r>
            <a:r>
              <a:rPr lang="mr-IN" baseline="0" dirty="0" smtClean="0"/>
              <a:t>…</a:t>
            </a:r>
            <a:r>
              <a:rPr lang="en-US" baseline="0" dirty="0" smtClean="0"/>
              <a:t>..induction chemotherapy for ALL/AML</a:t>
            </a:r>
          </a:p>
          <a:p>
            <a:r>
              <a:rPr lang="en-US" baseline="0" dirty="0" smtClean="0"/>
              <a:t>And of course *</a:t>
            </a:r>
            <a:r>
              <a:rPr lang="en-US" b="1" baseline="0" dirty="0" smtClean="0"/>
              <a:t>CLICK</a:t>
            </a:r>
            <a:r>
              <a:rPr lang="en-US" baseline="0" dirty="0" smtClean="0"/>
              <a:t>* concomitant nephrotoxic medications in general, such as piperacillin-tazobactam and vancomycin put patients at an increased risk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-These 2 medications are commonly used as empiric therapy in the hospital setting to treat a variety of infections because of its wide spectrum of activity (anaerobes, MRSA, pseudomonas,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r>
              <a:rPr lang="en-US" b="1" baseline="0" dirty="0" smtClean="0"/>
              <a:t>**NEXT**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Physiology of AKI categorized into: </a:t>
            </a:r>
            <a:r>
              <a:rPr lang="en-US" b="1" baseline="0" dirty="0" smtClean="0"/>
              <a:t>Prerenal</a:t>
            </a:r>
            <a:r>
              <a:rPr lang="en-US" baseline="0" dirty="0" smtClean="0"/>
              <a:t> (CO, volume), </a:t>
            </a:r>
            <a:r>
              <a:rPr lang="en-US" b="1" baseline="0" dirty="0" smtClean="0"/>
              <a:t>Intrinsic </a:t>
            </a:r>
            <a:r>
              <a:rPr lang="en-US" baseline="0" dirty="0" smtClean="0"/>
              <a:t>(glomerulonephritis, tubular injury, AIN, vascular damage), and </a:t>
            </a:r>
            <a:r>
              <a:rPr lang="en-US" b="1" baseline="0" dirty="0" err="1" smtClean="0"/>
              <a:t>postrenal</a:t>
            </a:r>
            <a:r>
              <a:rPr lang="en-US" baseline="0" dirty="0" smtClean="0"/>
              <a:t> (urinary obstruction)</a:t>
            </a:r>
          </a:p>
          <a:p>
            <a:r>
              <a:rPr lang="en-US" baseline="0" dirty="0" smtClean="0"/>
              <a:t>-Both vancomycin and an PTZ’s mechanism of AKI thought to be through an </a:t>
            </a:r>
            <a:r>
              <a:rPr lang="en-US" baseline="0" dirty="0" err="1" smtClean="0"/>
              <a:t>intrinsice</a:t>
            </a:r>
            <a:r>
              <a:rPr lang="en-US" baseline="0" dirty="0" smtClean="0"/>
              <a:t> AKI</a:t>
            </a:r>
          </a:p>
          <a:p>
            <a:r>
              <a:rPr lang="en-US" baseline="0" dirty="0" smtClean="0"/>
              <a:t>-</a:t>
            </a:r>
            <a:r>
              <a:rPr lang="en-US" dirty="0" err="1" smtClean="0"/>
              <a:t>zosyn</a:t>
            </a:r>
            <a:r>
              <a:rPr lang="en-US" dirty="0" smtClean="0">
                <a:sym typeface="Wingdings" panose="05000000000000000000" pitchFamily="2" charset="2"/>
              </a:rPr>
              <a:t> acute interstitial nephritis = which essentially is an inflammatory process in the kidney </a:t>
            </a:r>
            <a:r>
              <a:rPr lang="en-US" dirty="0" err="1" smtClean="0">
                <a:sym typeface="Wingdings" panose="05000000000000000000" pitchFamily="2" charset="2"/>
              </a:rPr>
              <a:t>interstitium</a:t>
            </a:r>
            <a:r>
              <a:rPr lang="en-US" dirty="0" smtClean="0">
                <a:sym typeface="Wingdings" panose="05000000000000000000" pitchFamily="2" charset="2"/>
              </a:rPr>
              <a:t> that cause renal lesions leading to a decline in renal function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-</a:t>
            </a:r>
            <a:r>
              <a:rPr lang="en-US" dirty="0" err="1" smtClean="0">
                <a:sym typeface="Wingdings" panose="05000000000000000000" pitchFamily="2" charset="2"/>
              </a:rPr>
              <a:t>vanc’s</a:t>
            </a:r>
            <a:r>
              <a:rPr lang="en-US" dirty="0" smtClean="0">
                <a:sym typeface="Wingdings" panose="05000000000000000000" pitchFamily="2" charset="2"/>
              </a:rPr>
              <a:t> exact MOA unknown, thought to be through </a:t>
            </a:r>
            <a:r>
              <a:rPr lang="en-US" baseline="0" dirty="0" smtClean="0">
                <a:sym typeface="Wingdings" panose="05000000000000000000" pitchFamily="2" charset="2"/>
              </a:rPr>
              <a:t>AIN or Acute tubular necrosis (ATN) that is</a:t>
            </a:r>
            <a:r>
              <a:rPr lang="en-US" dirty="0" smtClean="0">
                <a:sym typeface="Wingdings" panose="05000000000000000000" pitchFamily="2" charset="2"/>
              </a:rPr>
              <a:t> dose-related</a:t>
            </a:r>
            <a:r>
              <a:rPr lang="en-US" baseline="0" dirty="0" smtClean="0">
                <a:sym typeface="Wingdings" panose="05000000000000000000" pitchFamily="2" charset="2"/>
              </a:rPr>
              <a:t> due to accumulation in the proximal tubule leading to cellular necrosis and glomerular destruction </a:t>
            </a:r>
          </a:p>
          <a:p>
            <a:r>
              <a:rPr lang="en-US" dirty="0" smtClean="0"/>
              <a:t>-This is important because it is </a:t>
            </a:r>
            <a:r>
              <a:rPr lang="en-US" sz="1200" dirty="0" smtClean="0"/>
              <a:t>estimated that anywhere between 30% and 70% of patients may not recover their baseline renal function</a:t>
            </a:r>
            <a:r>
              <a:rPr lang="en-US" dirty="0" smtClean="0"/>
              <a:t> if they develop an AKI due to AIN </a:t>
            </a:r>
          </a:p>
          <a:p>
            <a:r>
              <a:rPr lang="en-US" sz="1000" b="1" dirty="0" smtClean="0"/>
              <a:t>*Next slide*</a:t>
            </a:r>
          </a:p>
          <a:p>
            <a:r>
              <a:rPr lang="en-US" sz="1000" dirty="0" smtClean="0"/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>
                <a:sym typeface="Wingdings" panose="05000000000000000000" pitchFamily="2" charset="2"/>
              </a:rPr>
              <a:t>-Mechanism of AKI for Combo therapy is unknown, but thought an additive effect from AIN and direct cellular necrosis with concomitant use</a:t>
            </a:r>
            <a:endParaRPr lang="en-US" sz="1000" dirty="0" smtClean="0"/>
          </a:p>
          <a:p>
            <a:r>
              <a:rPr lang="en-US" sz="1000" dirty="0" smtClean="0"/>
              <a:t>Patients who are at higher risk for permanent damage include elderly or those who develop more severe disease including azotemia, oliguria, or need for dialysis.</a:t>
            </a:r>
            <a:endParaRPr lang="en-US" baseline="0" dirty="0" smtClean="0"/>
          </a:p>
          <a:p>
            <a:r>
              <a:rPr lang="en-US" dirty="0" smtClean="0"/>
              <a:t>Major surgery-</a:t>
            </a:r>
            <a:r>
              <a:rPr lang="en-US" dirty="0" err="1" smtClean="0"/>
              <a:t>esp</a:t>
            </a:r>
            <a:r>
              <a:rPr lang="en-US" dirty="0" smtClean="0"/>
              <a:t> cardiac</a:t>
            </a:r>
          </a:p>
          <a:p>
            <a:r>
              <a:rPr lang="en-US" dirty="0" smtClean="0"/>
              <a:t>-volume</a:t>
            </a:r>
            <a:r>
              <a:rPr lang="en-US" baseline="0" dirty="0" smtClean="0"/>
              <a:t> depletion- N/V/dehydration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98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When</a:t>
            </a:r>
            <a:r>
              <a:rPr lang="en-US" sz="1000" baseline="0" dirty="0" smtClean="0"/>
              <a:t> reviewing the published literature over the last several years, I found many studies looking at AKI rates with concomitant use in the non-critically ill populations</a:t>
            </a:r>
            <a:r>
              <a:rPr lang="mr-IN" sz="1000" baseline="0" dirty="0" smtClean="0"/>
              <a:t>…</a:t>
            </a:r>
            <a:r>
              <a:rPr lang="en-US" sz="1000" baseline="0" dirty="0" smtClean="0"/>
              <a:t>as you can see from the 3 listed here, all were retrospective reviews in hospitalized non-critically ill patients and all 3 studies found significantly higher rates or odds of developing an AKI with combination </a:t>
            </a:r>
            <a:r>
              <a:rPr lang="en-US" sz="1000" baseline="0" dirty="0" err="1" smtClean="0"/>
              <a:t>vanc</a:t>
            </a:r>
            <a:r>
              <a:rPr lang="en-US" sz="1000" baseline="0" dirty="0" smtClean="0"/>
              <a:t> + pip/</a:t>
            </a:r>
            <a:r>
              <a:rPr lang="en-US" sz="1000" baseline="0" dirty="0" err="1" smtClean="0"/>
              <a:t>tazo</a:t>
            </a:r>
            <a:r>
              <a:rPr lang="en-US" sz="1000" baseline="0" dirty="0" smtClean="0"/>
              <a:t> therapy compared to either </a:t>
            </a:r>
            <a:r>
              <a:rPr lang="en-US" sz="1000" baseline="0" dirty="0" err="1" smtClean="0"/>
              <a:t>abx</a:t>
            </a:r>
            <a:r>
              <a:rPr lang="en-US" sz="1000" baseline="0" dirty="0" smtClean="0"/>
              <a:t> alone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-There have been many other studies published looking at AKI rates with combo therapy in the critically ill populations as well, but none specifically in the oncology population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*NEXT*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Average of 4 studies in </a:t>
            </a:r>
            <a:r>
              <a:rPr lang="en-US" sz="1000" baseline="0" dirty="0" err="1" smtClean="0"/>
              <a:t>noncritically</a:t>
            </a:r>
            <a:r>
              <a:rPr lang="en-US" sz="1000" baseline="0" dirty="0" smtClean="0"/>
              <a:t> ill around 24% incidence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I found a few studies that specifically looked at the non-critically ill population</a:t>
            </a:r>
          </a:p>
          <a:p>
            <a:r>
              <a:rPr lang="en-US" sz="1000" baseline="0" dirty="0" smtClean="0"/>
              <a:t>-In this first study by </a:t>
            </a:r>
            <a:r>
              <a:rPr lang="en-US" sz="1000" baseline="0" dirty="0" err="1" smtClean="0"/>
              <a:t>Balci</a:t>
            </a:r>
            <a:r>
              <a:rPr lang="en-US" sz="1000" baseline="0" dirty="0" smtClean="0"/>
              <a:t> and colleagues, it was a</a:t>
            </a:r>
            <a:r>
              <a:rPr lang="en-US" sz="1000" dirty="0" smtClean="0"/>
              <a:t> single,</a:t>
            </a:r>
            <a:r>
              <a:rPr lang="en-US" sz="1000" baseline="0" dirty="0" smtClean="0"/>
              <a:t> center, </a:t>
            </a:r>
            <a:r>
              <a:rPr lang="en-US" sz="1000" dirty="0" smtClean="0"/>
              <a:t>retrospective cohort study at a tertiary care hospital from Jan 2012-Dec 2013 that was investigating the </a:t>
            </a:r>
            <a:r>
              <a:rPr lang="en-US" sz="1000" baseline="0" dirty="0" smtClean="0"/>
              <a:t>Rate of AKI defined by the AKIN criteria; looked at </a:t>
            </a:r>
            <a:r>
              <a:rPr lang="en-US" sz="1000" baseline="0" dirty="0" err="1" smtClean="0"/>
              <a:t>Vanc</a:t>
            </a:r>
            <a:r>
              <a:rPr lang="en-US" sz="1000" baseline="0" dirty="0" smtClean="0"/>
              <a:t> monotherapy vs. PT monotherapy vs. VPT combo vs. VM combo</a:t>
            </a:r>
          </a:p>
          <a:p>
            <a:r>
              <a:rPr lang="en-US" sz="1000" baseline="0" dirty="0" smtClean="0"/>
              <a:t>-They found the Highest rate of AKI to be in the VPT group = 41.3%, [followed by PT alone (16%), then </a:t>
            </a:r>
            <a:r>
              <a:rPr lang="en-US" sz="1000" baseline="0" dirty="0" err="1" smtClean="0"/>
              <a:t>Vanc</a:t>
            </a:r>
            <a:r>
              <a:rPr lang="en-US" sz="1000" baseline="0" dirty="0" smtClean="0"/>
              <a:t> (15.7%), and VM (10%)] which was statistically significant when compared to PT alone, </a:t>
            </a:r>
            <a:r>
              <a:rPr lang="en-US" sz="1000" baseline="0" dirty="0" err="1" smtClean="0"/>
              <a:t>vanc</a:t>
            </a:r>
            <a:r>
              <a:rPr lang="en-US" sz="1000" baseline="0" dirty="0" smtClean="0"/>
              <a:t> alone, or VM</a:t>
            </a:r>
          </a:p>
          <a:p>
            <a:r>
              <a:rPr lang="en-US" sz="1000" baseline="0" dirty="0" smtClean="0"/>
              <a:t>-~50% oncology pts, median CCI:3</a:t>
            </a:r>
          </a:p>
          <a:p>
            <a:r>
              <a:rPr lang="en-US" sz="1000" baseline="0" dirty="0" smtClean="0"/>
              <a:t>[-saw no difference in time to the development of AKI between the groups though]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The next study by Kim and colleagues also performed a retrospective chart review at an urban academic medical center in Atlanta </a:t>
            </a:r>
          </a:p>
          <a:p>
            <a:r>
              <a:rPr lang="en-US" sz="1000" baseline="0" dirty="0" smtClean="0"/>
              <a:t>-Study groups were similar in that they included </a:t>
            </a:r>
            <a:r>
              <a:rPr lang="en-US" sz="1000" baseline="0" dirty="0" err="1" smtClean="0"/>
              <a:t>Vanc</a:t>
            </a:r>
            <a:r>
              <a:rPr lang="en-US" sz="1000" baseline="0" dirty="0" smtClean="0"/>
              <a:t> mono vs. PT mono vs. VPT (but no </a:t>
            </a:r>
            <a:r>
              <a:rPr lang="en-US" sz="1000" baseline="0" dirty="0" err="1" smtClean="0"/>
              <a:t>vanc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meropenem</a:t>
            </a:r>
            <a:r>
              <a:rPr lang="en-US" sz="1000" baseline="0" dirty="0" smtClean="0"/>
              <a:t> combination)….with the primary outcome was also the difference in incidence of AKI between the groups</a:t>
            </a:r>
          </a:p>
          <a:p>
            <a:r>
              <a:rPr lang="en-US" sz="1000" baseline="0" dirty="0" smtClean="0"/>
              <a:t>-In each of the 3 study groups they saw an increased odds of AKI occurring with VPT compared to monotherapy (though PT vs VPT non </a:t>
            </a:r>
            <a:r>
              <a:rPr lang="en-US" sz="1000" baseline="0" dirty="0" err="1" smtClean="0"/>
              <a:t>statisticaly</a:t>
            </a:r>
            <a:r>
              <a:rPr lang="en-US" sz="1000" baseline="0" dirty="0" smtClean="0"/>
              <a:t> sig) as well as PT compared to </a:t>
            </a:r>
            <a:r>
              <a:rPr lang="en-US" sz="1000" baseline="0" dirty="0" err="1" smtClean="0"/>
              <a:t>vanc</a:t>
            </a:r>
            <a:r>
              <a:rPr lang="en-US" sz="1000" baseline="0" dirty="0" smtClean="0"/>
              <a:t>, showing a higher overall incidence with PT monotherapy over </a:t>
            </a:r>
            <a:r>
              <a:rPr lang="en-US" sz="1000" baseline="0" dirty="0" err="1" smtClean="0"/>
              <a:t>vanc</a:t>
            </a:r>
            <a:r>
              <a:rPr lang="en-US" sz="1000" baseline="0" dirty="0" smtClean="0"/>
              <a:t> monotherapy [use though the authors did note that most of their patients on </a:t>
            </a:r>
            <a:r>
              <a:rPr lang="en-US" sz="1000" baseline="0" dirty="0" err="1" smtClean="0"/>
              <a:t>vanc</a:t>
            </a:r>
            <a:r>
              <a:rPr lang="en-US" sz="1000" baseline="0" dirty="0" smtClean="0"/>
              <a:t> or PT monotherapy had less comorbidities]</a:t>
            </a:r>
          </a:p>
          <a:p>
            <a:r>
              <a:rPr lang="en-US" sz="1000" baseline="0" dirty="0" smtClean="0"/>
              <a:t>-~7% oncology pts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Lastly, Anderson and colleagues, again, performed a retrospective chart review at a tertiary care military treatment facility from 2012-2014,</a:t>
            </a:r>
          </a:p>
          <a:p>
            <a:r>
              <a:rPr lang="en-US" sz="1000" baseline="0" dirty="0" smtClean="0"/>
              <a:t>-They also compared monotherapy to combo therapy, but this time only with </a:t>
            </a:r>
            <a:r>
              <a:rPr lang="en-US" sz="1000" baseline="0" dirty="0" err="1" smtClean="0"/>
              <a:t>vanc</a:t>
            </a:r>
            <a:r>
              <a:rPr lang="en-US" sz="1000" baseline="0" dirty="0" smtClean="0"/>
              <a:t> alone</a:t>
            </a:r>
          </a:p>
          <a:p>
            <a:r>
              <a:rPr lang="en-US" sz="1000" baseline="0" dirty="0" smtClean="0"/>
              <a:t>-Primary outcome was again the incidence of AKI in patients, but only looked at patients with a normal baseline renal function and found over a 2.5x risk of AKI with VPT vs </a:t>
            </a:r>
            <a:r>
              <a:rPr lang="en-US" sz="1000" baseline="0" dirty="0" err="1" smtClean="0"/>
              <a:t>vanc</a:t>
            </a:r>
            <a:r>
              <a:rPr lang="en-US" sz="1000" baseline="0" dirty="0" smtClean="0"/>
              <a:t> alone</a:t>
            </a:r>
          </a:p>
          <a:p>
            <a:r>
              <a:rPr lang="en-US" sz="1000" baseline="0" dirty="0" smtClean="0"/>
              <a:t>-most pts CCI around 4</a:t>
            </a:r>
          </a:p>
          <a:p>
            <a:endParaRPr lang="en-US" sz="1000" baseline="0" dirty="0" smtClean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7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leads me to our study purpose</a:t>
            </a:r>
            <a:r>
              <a:rPr lang="en-US" baseline="0" dirty="0" smtClean="0"/>
              <a:t>…our objective was: </a:t>
            </a:r>
          </a:p>
          <a:p>
            <a:r>
              <a:rPr lang="en-US" baseline="0" dirty="0" smtClean="0"/>
              <a:t>-the medicine-oncology service includes mostly patients with solid tumors, admitted for complications of their cancer or cancer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58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</a:t>
            </a:r>
            <a:r>
              <a:rPr lang="en-US" baseline="0" dirty="0" smtClean="0"/>
              <a:t> 1: </a:t>
            </a:r>
            <a:r>
              <a:rPr lang="en-US" dirty="0" err="1" smtClean="0"/>
              <a:t>SCr</a:t>
            </a:r>
            <a:r>
              <a:rPr lang="en-US" dirty="0" smtClean="0"/>
              <a:t> increase ≥ 0.3 mg/</a:t>
            </a:r>
            <a:r>
              <a:rPr lang="en-US" dirty="0" err="1" smtClean="0"/>
              <a:t>dL</a:t>
            </a:r>
            <a:r>
              <a:rPr lang="en-US" dirty="0" smtClean="0"/>
              <a:t> or 1.5-1.9x baseline</a:t>
            </a:r>
          </a:p>
          <a:p>
            <a:pPr defTabSz="465887">
              <a:defRPr/>
            </a:pPr>
            <a:r>
              <a:rPr lang="en-US" dirty="0" smtClean="0"/>
              <a:t>Stage</a:t>
            </a:r>
            <a:r>
              <a:rPr lang="en-US" baseline="0" dirty="0" smtClean="0"/>
              <a:t> 2: </a:t>
            </a:r>
            <a:r>
              <a:rPr lang="en-US" dirty="0" err="1" smtClean="0"/>
              <a:t>SCr</a:t>
            </a:r>
            <a:r>
              <a:rPr lang="en-US" dirty="0" smtClean="0"/>
              <a:t> increase 2-2.9 x baseline</a:t>
            </a:r>
          </a:p>
          <a:p>
            <a:pPr defTabSz="465887">
              <a:defRPr/>
            </a:pPr>
            <a:r>
              <a:rPr lang="en-US" dirty="0" smtClean="0"/>
              <a:t>Stage</a:t>
            </a:r>
            <a:r>
              <a:rPr lang="en-US" baseline="0" dirty="0" smtClean="0"/>
              <a:t> 3: </a:t>
            </a:r>
            <a:r>
              <a:rPr lang="en-US" dirty="0" err="1" smtClean="0"/>
              <a:t>SCr</a:t>
            </a:r>
            <a:r>
              <a:rPr lang="en-US" dirty="0" smtClean="0"/>
              <a:t> increase 3 x baseline or </a:t>
            </a:r>
            <a:r>
              <a:rPr lang="en-US" dirty="0" err="1" smtClean="0"/>
              <a:t>SCr</a:t>
            </a:r>
            <a:r>
              <a:rPr lang="en-US" dirty="0" smtClean="0"/>
              <a:t> ≥ 4 mg/</a:t>
            </a:r>
            <a:r>
              <a:rPr lang="en-US" dirty="0" err="1" smtClean="0"/>
              <a:t>dL</a:t>
            </a:r>
            <a:r>
              <a:rPr lang="en-US" dirty="0" smtClean="0"/>
              <a:t> or need for RRT</a:t>
            </a:r>
          </a:p>
          <a:p>
            <a:pPr defTabSz="465887">
              <a:defRPr/>
            </a:pPr>
            <a:endParaRPr lang="en-US" dirty="0" smtClean="0"/>
          </a:p>
          <a:p>
            <a:r>
              <a:rPr lang="en-US" dirty="0" smtClean="0"/>
              <a:t>-onset:</a:t>
            </a:r>
            <a:r>
              <a:rPr lang="en-US" baseline="0" dirty="0" smtClean="0"/>
              <a:t> counted from first day of concomitant use of meds to first date met any 1 of the KDIGO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45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*NO NOTES*</a:t>
            </a:r>
          </a:p>
          <a:p>
            <a:r>
              <a:rPr lang="en-US" dirty="0" smtClean="0"/>
              <a:t>Not RIFLE </a:t>
            </a:r>
            <a:r>
              <a:rPr lang="en-US" dirty="0" err="1" smtClean="0"/>
              <a:t>bc</a:t>
            </a:r>
            <a:r>
              <a:rPr lang="en-US" dirty="0" smtClean="0"/>
              <a:t>: etiology of AKI and the requirement for RRT are not considered in the RIFLE classification (</a:t>
            </a:r>
            <a:r>
              <a:rPr lang="en-US" dirty="0" err="1" smtClean="0"/>
              <a:t>adv</a:t>
            </a:r>
            <a:r>
              <a:rPr lang="en-US" dirty="0" smtClean="0"/>
              <a:t> is takes into acct UO and </a:t>
            </a:r>
            <a:r>
              <a:rPr lang="en-US" dirty="0" err="1" smtClean="0"/>
              <a:t>SCr</a:t>
            </a:r>
            <a:r>
              <a:rPr lang="en-US" dirty="0" smtClean="0"/>
              <a:t> and GFR changes)</a:t>
            </a:r>
          </a:p>
          <a:p>
            <a:r>
              <a:rPr lang="en-US" dirty="0" smtClean="0"/>
              <a:t>Not AKIN </a:t>
            </a:r>
            <a:r>
              <a:rPr lang="en-US" dirty="0" err="1" smtClean="0"/>
              <a:t>bc</a:t>
            </a:r>
            <a:r>
              <a:rPr lang="en-US" dirty="0" smtClean="0"/>
              <a:t>: dx of AKI only considered after achieving an adequate status of hydration and after excluding urinary obstruction; only relies on </a:t>
            </a:r>
            <a:r>
              <a:rPr lang="en-US" dirty="0" err="1" smtClean="0"/>
              <a:t>SCr</a:t>
            </a:r>
            <a:r>
              <a:rPr lang="en-US" dirty="0" smtClean="0"/>
              <a:t> and no GFR changes, baseline </a:t>
            </a:r>
            <a:r>
              <a:rPr lang="en-US" dirty="0" err="1" smtClean="0"/>
              <a:t>SCr</a:t>
            </a:r>
            <a:r>
              <a:rPr lang="en-US" dirty="0" smtClean="0"/>
              <a:t> not necessary, requires 2 values of </a:t>
            </a:r>
            <a:r>
              <a:rPr lang="en-US" dirty="0" err="1" smtClean="0"/>
              <a:t>SCr</a:t>
            </a:r>
            <a:r>
              <a:rPr lang="en-US" dirty="0" smtClean="0"/>
              <a:t> within a period of 48 </a:t>
            </a:r>
            <a:r>
              <a:rPr lang="en-US" dirty="0" err="1" smtClean="0"/>
              <a:t>hrs</a:t>
            </a:r>
            <a:r>
              <a:rPr lang="en-US" dirty="0" err="1" smtClean="0">
                <a:sym typeface="Wingdings" panose="05000000000000000000" pitchFamily="2" charset="2"/>
              </a:rPr>
              <a:t>was</a:t>
            </a:r>
            <a:r>
              <a:rPr lang="en-US" dirty="0" smtClean="0">
                <a:sym typeface="Wingdings" panose="05000000000000000000" pitchFamily="2" charset="2"/>
              </a:rPr>
              <a:t> an attempt to make RIFLE more sensitive and reliable, takes into acct RRT, </a:t>
            </a:r>
            <a:r>
              <a:rPr lang="en-US" dirty="0" err="1" smtClean="0">
                <a:sym typeface="Wingdings" panose="05000000000000000000" pitchFamily="2" charset="2"/>
              </a:rPr>
              <a:t>adv</a:t>
            </a:r>
            <a:r>
              <a:rPr lang="en-US" dirty="0" smtClean="0">
                <a:sym typeface="Wingdings" panose="05000000000000000000" pitchFamily="2" charset="2"/>
              </a:rPr>
              <a:t>: not using baseline </a:t>
            </a:r>
            <a:r>
              <a:rPr lang="en-US" dirty="0" err="1" smtClean="0">
                <a:sym typeface="Wingdings" panose="05000000000000000000" pitchFamily="2" charset="2"/>
              </a:rPr>
              <a:t>SCr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*D/t to limitations with the </a:t>
            </a:r>
            <a:r>
              <a:rPr lang="en-US" dirty="0" err="1" smtClean="0">
                <a:sym typeface="Wingdings" panose="05000000000000000000" pitchFamily="2" charset="2"/>
              </a:rPr>
              <a:t>restrspective</a:t>
            </a:r>
            <a:r>
              <a:rPr lang="en-US" baseline="0" dirty="0" smtClean="0">
                <a:sym typeface="Wingdings" panose="05000000000000000000" pitchFamily="2" charset="2"/>
              </a:rPr>
              <a:t> nature of this study, we are not looking at </a:t>
            </a:r>
            <a:r>
              <a:rPr lang="en-US" baseline="0" dirty="0" err="1" smtClean="0">
                <a:sym typeface="Wingdings" panose="05000000000000000000" pitchFamily="2" charset="2"/>
              </a:rPr>
              <a:t>SCr</a:t>
            </a:r>
            <a:r>
              <a:rPr lang="en-US" baseline="0" dirty="0" smtClean="0">
                <a:sym typeface="Wingdings" panose="05000000000000000000" pitchFamily="2" charset="2"/>
              </a:rPr>
              <a:t> 1.5x baseline in prior 7 days or UOP to determine AKI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Initiation of combination VPT therapy through ≤72 hours of discontinuation during current admission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https://www.uptodate.com/contents/obesity-in-adults-prevalence-screening-and-evaluation?search=obese%20scale&amp;source=search_result&amp;selectedTitle=1~150&amp;usage_type=default&amp;display_rank=1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5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127500" y="2286000"/>
            <a:ext cx="5016500" cy="4581144"/>
          </a:xfrm>
          <a:prstGeom prst="rect">
            <a:avLst/>
          </a:prstGeom>
          <a:noFill/>
        </p:spPr>
        <p:txBody>
          <a:bodyPr rIns="548640"/>
          <a:lstStyle>
            <a:lvl1pPr marL="1889125" indent="0">
              <a:tabLst/>
              <a:defRPr sz="2000" b="1" baseline="0"/>
            </a:lvl1pPr>
          </a:lstStyle>
          <a:p>
            <a:r>
              <a:rPr lang="en-US" dirty="0" smtClean="0"/>
              <a:t>Drag picture to placeholder or click icon to add.</a:t>
            </a:r>
          </a:p>
          <a:p>
            <a:r>
              <a:rPr lang="en-US" dirty="0" smtClean="0"/>
              <a:t>After adding picture, select Arrange &gt; Send to Back.</a:t>
            </a:r>
            <a:endParaRPr lang="en-US" dirty="0"/>
          </a:p>
        </p:txBody>
      </p:sp>
      <p:sp>
        <p:nvSpPr>
          <p:cNvPr id="12" name="Title 17"/>
          <p:cNvSpPr>
            <a:spLocks noGrp="1"/>
          </p:cNvSpPr>
          <p:nvPr>
            <p:ph type="title"/>
          </p:nvPr>
        </p:nvSpPr>
        <p:spPr>
          <a:xfrm>
            <a:off x="0" y="1965960"/>
            <a:ext cx="7134225" cy="4901184"/>
          </a:xfrm>
          <a:blipFill rotWithShape="1">
            <a:blip r:embed="rId2"/>
            <a:stretch>
              <a:fillRect/>
            </a:stretch>
          </a:blipFill>
        </p:spPr>
        <p:txBody>
          <a:bodyPr lIns="914400" tIns="1463040" rIns="246888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175504"/>
            <a:ext cx="4384248" cy="75405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Date Placeholder 51"/>
          <p:cNvSpPr>
            <a:spLocks noGrp="1"/>
          </p:cNvSpPr>
          <p:nvPr>
            <p:ph type="dt" sz="half" idx="2"/>
          </p:nvPr>
        </p:nvSpPr>
        <p:spPr>
          <a:xfrm>
            <a:off x="915988" y="5943600"/>
            <a:ext cx="4382660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pic>
        <p:nvPicPr>
          <p:cNvPr id="7" name="Picture 6" descr="int_s1_vcuh_h_p_c_rgb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/>
          <a:stretch/>
        </p:blipFill>
        <p:spPr>
          <a:xfrm>
            <a:off x="0" y="254000"/>
            <a:ext cx="3409188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0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5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297680"/>
          </a:xfrm>
        </p:spPr>
        <p:txBody>
          <a:bodyPr tIns="0"/>
          <a:lstStyle>
            <a:lvl1pPr marL="514350" indent="-514350">
              <a:buFont typeface="+mj-lt"/>
              <a:buAutoNum type="arabicPeriod"/>
              <a:defRPr sz="2800"/>
            </a:lvl1pPr>
            <a:lvl2pPr marL="228600" indent="-225425"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58788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5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_art_purp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2971799"/>
            <a:ext cx="4480560" cy="34747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add section title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4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2971800"/>
            <a:ext cx="4480560" cy="34747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5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2971800"/>
            <a:ext cx="4480560" cy="34747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add section title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5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ckgr_purp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788"/>
            <a:ext cx="8229600" cy="5715000"/>
          </a:xfrm>
        </p:spPr>
        <p:txBody>
          <a:bodyPr anchor="ctr" anchorCtr="0"/>
          <a:lstStyle>
            <a:lvl1pPr>
              <a:defRPr sz="48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788"/>
            <a:ext cx="8229600" cy="5715000"/>
          </a:xfrm>
        </p:spPr>
        <p:txBody>
          <a:bodyPr anchor="ctr" anchorCtr="0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add text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788"/>
            <a:ext cx="8229600" cy="5715000"/>
          </a:xfrm>
        </p:spPr>
        <p:txBody>
          <a:bodyPr anchor="ctr" anchorCtr="0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add text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09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008"/>
            <a:ext cx="9144000" cy="4888992"/>
          </a:xfrm>
          <a:prstGeom prst="rect">
            <a:avLst/>
          </a:prstGeom>
        </p:spPr>
      </p:pic>
      <p:sp>
        <p:nvSpPr>
          <p:cNvPr id="8" name="Date Placeholder 51"/>
          <p:cNvSpPr>
            <a:spLocks noGrp="1"/>
          </p:cNvSpPr>
          <p:nvPr>
            <p:ph type="dt" sz="half" idx="2"/>
          </p:nvPr>
        </p:nvSpPr>
        <p:spPr>
          <a:xfrm>
            <a:off x="915986" y="5943600"/>
            <a:ext cx="4842462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Text Placeholder 3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14400" y="5175504"/>
            <a:ext cx="4844048" cy="754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429000"/>
            <a:ext cx="4343400" cy="16916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int_s1_vcuh_h_p_c_rgb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/>
          <a:stretch/>
        </p:blipFill>
        <p:spPr>
          <a:xfrm>
            <a:off x="0" y="254000"/>
            <a:ext cx="3409188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88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008"/>
            <a:ext cx="9144000" cy="4888992"/>
          </a:xfrm>
          <a:prstGeom prst="rect">
            <a:avLst/>
          </a:prstGeom>
        </p:spPr>
      </p:pic>
      <p:sp>
        <p:nvSpPr>
          <p:cNvPr id="8" name="Date Placeholder 51"/>
          <p:cNvSpPr>
            <a:spLocks noGrp="1"/>
          </p:cNvSpPr>
          <p:nvPr>
            <p:ph type="dt" sz="half" idx="2"/>
          </p:nvPr>
        </p:nvSpPr>
        <p:spPr>
          <a:xfrm>
            <a:off x="915988" y="5943600"/>
            <a:ext cx="4842460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175504"/>
            <a:ext cx="4844048" cy="754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429000"/>
            <a:ext cx="4343400" cy="16916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int_s1_vcuh_h_p_c_rgb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/>
          <a:stretch/>
        </p:blipFill>
        <p:spPr>
          <a:xfrm>
            <a:off x="0" y="254000"/>
            <a:ext cx="3409188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7955280" y="6413878"/>
            <a:ext cx="731520" cy="274320"/>
          </a:xfrm>
        </p:spPr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8229600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970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008"/>
            <a:ext cx="9144000" cy="4888992"/>
          </a:xfrm>
          <a:prstGeom prst="rect">
            <a:avLst/>
          </a:prstGeom>
        </p:spPr>
      </p:pic>
      <p:sp>
        <p:nvSpPr>
          <p:cNvPr id="8" name="Date Placeholder 51"/>
          <p:cNvSpPr>
            <a:spLocks noGrp="1"/>
          </p:cNvSpPr>
          <p:nvPr>
            <p:ph type="dt" sz="half" idx="2"/>
          </p:nvPr>
        </p:nvSpPr>
        <p:spPr>
          <a:xfrm>
            <a:off x="915988" y="5943600"/>
            <a:ext cx="4842460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175504"/>
            <a:ext cx="4844048" cy="754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429000"/>
            <a:ext cx="4343400" cy="16916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int_s1_vcuh_h_p_c_rgb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/>
          <a:stretch/>
        </p:blipFill>
        <p:spPr>
          <a:xfrm>
            <a:off x="0" y="254000"/>
            <a:ext cx="3409188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5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8229600" cy="20208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457200" y="3831336"/>
            <a:ext cx="4005072" cy="20208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/>
          </p:nvPr>
        </p:nvSpPr>
        <p:spPr>
          <a:xfrm>
            <a:off x="4681728" y="3831336"/>
            <a:ext cx="4005072" cy="20208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400507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4681728" y="1600200"/>
            <a:ext cx="400507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1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Column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199" y="1600200"/>
            <a:ext cx="5407309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6099048" y="1600200"/>
            <a:ext cx="258775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Colum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258775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3276756" y="1600200"/>
            <a:ext cx="5410043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258775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3276757" y="1600200"/>
            <a:ext cx="258775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/>
          </p:nvPr>
        </p:nvSpPr>
        <p:spPr>
          <a:xfrm>
            <a:off x="6096314" y="1600200"/>
            <a:ext cx="258775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5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079998"/>
          </a:xfrm>
        </p:spPr>
        <p:txBody>
          <a:bodyPr lIns="457200" tIns="45720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9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5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7955280" y="6409944"/>
            <a:ext cx="731520" cy="274320"/>
          </a:xfrm>
          <a:prstGeom prst="rect">
            <a:avLst/>
          </a:prstGeom>
          <a:blipFill rotWithShape="1">
            <a:blip r:embed="rId2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229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6470650" y="6464808"/>
            <a:ext cx="1366351" cy="153888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200400" y="6464808"/>
            <a:ext cx="2743200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0" tIns="45720" rIns="0" bIns="9144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7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700" r:id="rId3"/>
    <p:sldLayoutId id="2147483701" r:id="rId4"/>
    <p:sldLayoutId id="2147483705" r:id="rId5"/>
    <p:sldLayoutId id="2147483706" r:id="rId6"/>
    <p:sldLayoutId id="2147483704" r:id="rId7"/>
    <p:sldLayoutId id="2147483707" r:id="rId8"/>
    <p:sldLayoutId id="2147483708" r:id="rId9"/>
    <p:sldLayoutId id="2147483709" r:id="rId10"/>
    <p:sldLayoutId id="2147483678" r:id="rId11"/>
    <p:sldLayoutId id="2147483679" r:id="rId12"/>
    <p:sldLayoutId id="2147483686" r:id="rId13"/>
    <p:sldLayoutId id="2147483687" r:id="rId14"/>
    <p:sldLayoutId id="2147483690" r:id="rId15"/>
    <p:sldLayoutId id="2147483691" r:id="rId16"/>
    <p:sldLayoutId id="2147483692" r:id="rId17"/>
    <p:sldLayoutId id="2147483688" r:id="rId18"/>
    <p:sldLayoutId id="2147483684" r:id="rId19"/>
    <p:sldLayoutId id="2147483685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169863" indent="-1666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450850" indent="-225425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692150" indent="-2413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917575" indent="-225425" algn="l" defTabSz="457200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" b="43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6195"/>
            <a:ext cx="7305675" cy="5170879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Incidence of acute kidney injury in oncology patients receiving piperacillin-tazobactam and vancomycin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5353496"/>
            <a:ext cx="4384248" cy="1159799"/>
          </a:xfrm>
        </p:spPr>
        <p:txBody>
          <a:bodyPr/>
          <a:lstStyle/>
          <a:p>
            <a:r>
              <a:rPr lang="en-US" sz="1300" dirty="0" smtClean="0">
                <a:solidFill>
                  <a:schemeClr val="tx1"/>
                </a:solidFill>
              </a:rPr>
              <a:t>Jennifer Walters, PharmD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PGY-1 Pharmacy Practice Resident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Virginia Commonwealth University Health System</a:t>
            </a:r>
          </a:p>
        </p:txBody>
      </p:sp>
    </p:spTree>
    <p:extLst>
      <p:ext uri="{BB962C8B-B14F-4D97-AF65-F5344CB8AC3E}">
        <p14:creationId xmlns:p14="http://schemas.microsoft.com/office/powerpoint/2010/main" val="255376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393825"/>
            <a:ext cx="8229600" cy="42702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VCU Institutional Review Board and </a:t>
            </a:r>
            <a:r>
              <a:rPr lang="en-US" dirty="0"/>
              <a:t>Massey Cancer Center Protocol Review and Monitoring </a:t>
            </a:r>
            <a:r>
              <a:rPr lang="en-US" dirty="0" smtClean="0"/>
              <a:t>Committee approved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Retrospective medical record review</a:t>
            </a:r>
          </a:p>
          <a:p>
            <a:pPr marL="7937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July 1, 2016 – June 30, 2018</a:t>
            </a:r>
          </a:p>
          <a:p>
            <a:pPr lvl="2" indent="0">
              <a:buNone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collection via Cerner Information Systems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485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Patient Population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2446784"/>
              </p:ext>
            </p:extLst>
          </p:nvPr>
        </p:nvGraphicFramePr>
        <p:xfrm>
          <a:off x="594658" y="1356847"/>
          <a:ext cx="7957671" cy="4377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721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Statistical Analysis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477060"/>
              </p:ext>
            </p:extLst>
          </p:nvPr>
        </p:nvGraphicFramePr>
        <p:xfrm>
          <a:off x="260947" y="1319955"/>
          <a:ext cx="8576442" cy="466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80667" y="4661874"/>
            <a:ext cx="1749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100" dirty="0" smtClean="0"/>
              <a:t>Odds ratio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0667" y="5012825"/>
            <a:ext cx="279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100" dirty="0" smtClean="0"/>
              <a:t>Logistic regression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7400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10248" y="1255057"/>
            <a:ext cx="3541060" cy="153894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270 patients identified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210248" y="3962398"/>
            <a:ext cx="3541060" cy="153894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138 patients included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2980778" y="2793998"/>
            <a:ext cx="0" cy="1168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54088"/>
              </p:ext>
            </p:extLst>
          </p:nvPr>
        </p:nvGraphicFramePr>
        <p:xfrm>
          <a:off x="5229412" y="2075626"/>
          <a:ext cx="3705411" cy="2966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43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Reason for exclusion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N=132 (%)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Combo therapy &lt;48</a:t>
                      </a:r>
                      <a:r>
                        <a:rPr lang="en-US" sz="1200" baseline="0" dirty="0" smtClean="0"/>
                        <a:t> 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115 (87)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Duplicate patient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 (5)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Prisoner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(3)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Dialysis on admission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(2)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Prior</a:t>
                      </a:r>
                      <a:r>
                        <a:rPr lang="en-US" sz="1200" baseline="0" dirty="0" smtClean="0"/>
                        <a:t> kidney transplant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(2)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 </a:t>
                      </a:r>
                      <a:r>
                        <a:rPr lang="en-US" sz="1200" dirty="0" err="1" smtClean="0"/>
                        <a:t>SCr</a:t>
                      </a:r>
                      <a:r>
                        <a:rPr lang="en-US" sz="1200" dirty="0" smtClean="0"/>
                        <a:t> ≤ 24 </a:t>
                      </a:r>
                      <a:r>
                        <a:rPr lang="en-US" sz="1200" dirty="0" err="1" smtClean="0"/>
                        <a:t>hrs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(0.8)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AKI prior to study</a:t>
                      </a:r>
                      <a:r>
                        <a:rPr lang="en-US" sz="1200" baseline="0" dirty="0" smtClean="0"/>
                        <a:t> drugs initiation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(0.8)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flipV="1">
            <a:off x="2980778" y="2345765"/>
            <a:ext cx="2248634" cy="1001060"/>
          </a:xfrm>
          <a:prstGeom prst="bentConnector3">
            <a:avLst>
              <a:gd name="adj1" fmla="val 85881"/>
            </a:avLst>
          </a:prstGeom>
          <a:ln w="412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18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01"/>
            <a:ext cx="8229600" cy="371906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b="1" dirty="0" smtClean="0"/>
              <a:t>Baseline Characteristics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45639123"/>
              </p:ext>
            </p:extLst>
          </p:nvPr>
        </p:nvGraphicFramePr>
        <p:xfrm>
          <a:off x="355227" y="641004"/>
          <a:ext cx="8331573" cy="550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8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Characteristic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All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Patients (N=138)</a:t>
                      </a:r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189792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(years), mean ± SD 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58.3 ± 12.35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Male, no. (%)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69 (50)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8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Race, no. (%)</a:t>
                      </a:r>
                    </a:p>
                    <a:p>
                      <a:r>
                        <a:rPr lang="en-US" sz="1300" dirty="0" smtClean="0"/>
                        <a:t>    Caucasian</a:t>
                      </a:r>
                    </a:p>
                    <a:p>
                      <a:r>
                        <a:rPr lang="en-US" sz="1300" dirty="0" smtClean="0"/>
                        <a:t>    African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American</a:t>
                      </a:r>
                    </a:p>
                    <a:p>
                      <a:r>
                        <a:rPr lang="en-US" sz="1300" dirty="0" smtClean="0"/>
                        <a:t>    Other   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 smtClean="0"/>
                    </a:p>
                    <a:p>
                      <a:pPr algn="ctr"/>
                      <a:r>
                        <a:rPr lang="en-US" sz="1300" dirty="0" smtClean="0"/>
                        <a:t>73 (53)</a:t>
                      </a:r>
                    </a:p>
                    <a:p>
                      <a:pPr algn="ctr"/>
                      <a:r>
                        <a:rPr lang="en-US" sz="1300" dirty="0" smtClean="0"/>
                        <a:t>52 (38)</a:t>
                      </a:r>
                    </a:p>
                    <a:p>
                      <a:pPr algn="ctr"/>
                      <a:r>
                        <a:rPr lang="en-US" sz="1300" dirty="0" smtClean="0"/>
                        <a:t>13 (9)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Baseline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(mg/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mean ± 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1.1 ± 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(kg), mean ± 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75.5 ± 52.15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2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Charlson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comorbidity index,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± SD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6.4 ± 2.54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ICU admission, no. (%)</a:t>
                      </a:r>
                      <a:endParaRPr lang="en-US" sz="1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28 (20)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2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Hospital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LOS,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 ± SD</a:t>
                      </a:r>
                      <a:endParaRPr 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11.2 ± 9.55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83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Malignancy, no.</a:t>
                      </a:r>
                      <a:r>
                        <a:rPr lang="en-US" sz="1300" baseline="0" dirty="0" smtClean="0"/>
                        <a:t> (%)</a:t>
                      </a:r>
                      <a:endParaRPr lang="en-US" sz="13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    Solid tumor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    Hematologic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 smtClean="0"/>
                    </a:p>
                    <a:p>
                      <a:pPr algn="ctr"/>
                      <a:r>
                        <a:rPr lang="en-US" sz="1300" dirty="0" smtClean="0"/>
                        <a:t>111 (80)</a:t>
                      </a:r>
                    </a:p>
                    <a:p>
                      <a:pPr algn="ctr"/>
                      <a:r>
                        <a:rPr lang="en-US" sz="1300" dirty="0" smtClean="0"/>
                        <a:t>27</a:t>
                      </a:r>
                      <a:r>
                        <a:rPr lang="en-US" sz="1300" baseline="0" dirty="0" smtClean="0"/>
                        <a:t> (20)</a:t>
                      </a:r>
                      <a:endParaRPr lang="en-US" sz="1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00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of infection,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(%)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Respiratory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Blood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Skin and soft tissue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Genitourinary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Intra-abdominal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Unknown origin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 smtClean="0"/>
                    </a:p>
                    <a:p>
                      <a:pPr algn="ctr"/>
                      <a:r>
                        <a:rPr lang="en-US" sz="1300" dirty="0" smtClean="0"/>
                        <a:t>74 (54)</a:t>
                      </a:r>
                    </a:p>
                    <a:p>
                      <a:pPr algn="ctr"/>
                      <a:r>
                        <a:rPr lang="en-US" sz="1300" dirty="0" smtClean="0"/>
                        <a:t>23 (17)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17 (12)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13 (9)</a:t>
                      </a:r>
                    </a:p>
                    <a:p>
                      <a:pPr algn="ctr"/>
                      <a:r>
                        <a:rPr lang="en-US" sz="1300" dirty="0" smtClean="0"/>
                        <a:t>10 (7)</a:t>
                      </a:r>
                    </a:p>
                    <a:p>
                      <a:pPr algn="ctr"/>
                      <a:r>
                        <a:rPr lang="en-US" sz="1300" dirty="0" smtClean="0"/>
                        <a:t>26 (19)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68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b="1" dirty="0" smtClean="0"/>
              <a:t>Primary Endpoint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4805434"/>
              </p:ext>
            </p:extLst>
          </p:nvPr>
        </p:nvGraphicFramePr>
        <p:xfrm>
          <a:off x="1225176" y="1205089"/>
          <a:ext cx="7685741" cy="427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799" y="5621505"/>
            <a:ext cx="316088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Historical Comparison</a:t>
            </a:r>
          </a:p>
          <a:p>
            <a:pPr algn="ctr"/>
            <a:r>
              <a:rPr lang="en-US" dirty="0" smtClean="0"/>
              <a:t>Non-critically ill: 22%</a:t>
            </a:r>
          </a:p>
          <a:p>
            <a:pPr algn="ctr"/>
            <a:r>
              <a:rPr lang="en-US" dirty="0" smtClean="0"/>
              <a:t>Critically ill: 30%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19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147"/>
            <a:ext cx="8229600" cy="571078"/>
          </a:xfrm>
        </p:spPr>
        <p:txBody>
          <a:bodyPr/>
          <a:lstStyle/>
          <a:p>
            <a:pPr algn="ctr"/>
            <a:r>
              <a:rPr lang="en-US" b="1" dirty="0" smtClean="0"/>
              <a:t>Secondary Endpoints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19457"/>
              </p:ext>
            </p:extLst>
          </p:nvPr>
        </p:nvGraphicFramePr>
        <p:xfrm>
          <a:off x="644018" y="1358542"/>
          <a:ext cx="7917276" cy="324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5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Characteristic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Patients (N=38)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Time to onset of AKI, mean days </a:t>
                      </a:r>
                      <a:r>
                        <a:rPr lang="en-US" sz="1600" baseline="0" dirty="0" smtClean="0"/>
                        <a:t>± SD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5.1 ± 3.12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4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Stage of AKI,</a:t>
                      </a:r>
                      <a:r>
                        <a:rPr lang="en-US" sz="1600" baseline="0" dirty="0" smtClean="0"/>
                        <a:t> no. (%)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   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   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   3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23 (61)</a:t>
                      </a:r>
                    </a:p>
                    <a:p>
                      <a:pPr algn="ctr"/>
                      <a:r>
                        <a:rPr lang="en-US" sz="1600" dirty="0" smtClean="0"/>
                        <a:t>8 (21)</a:t>
                      </a:r>
                    </a:p>
                    <a:p>
                      <a:pPr algn="ctr"/>
                      <a:r>
                        <a:rPr lang="en-US" sz="1600" dirty="0" smtClean="0"/>
                        <a:t>7 (18)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Duration of AKI (days), mean ± 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6.6 ± 7.71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Resolution of AKI before discharge,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(39)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5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6"/>
            <a:ext cx="8229600" cy="371906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b="1" dirty="0" smtClean="0"/>
              <a:t>Secondary Endpoints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25427264"/>
              </p:ext>
            </p:extLst>
          </p:nvPr>
        </p:nvGraphicFramePr>
        <p:xfrm>
          <a:off x="355228" y="641004"/>
          <a:ext cx="8331571" cy="565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20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Acute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</a:rPr>
                        <a:t> Kidney Injury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189792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Characteristic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Yes (N=38)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No (N=100)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</a:rPr>
                        <a:t>P value</a:t>
                      </a:r>
                      <a:endParaRPr lang="en-US" sz="13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(years), mean ± SD* 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55.2 ± 11.13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60.1 ± 12.07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&lt;0.05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Male, no. (%)</a:t>
                      </a:r>
                      <a:r>
                        <a:rPr lang="en-US" sz="11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1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 (53)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49 (49)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0.70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Race, no. (%)</a:t>
                      </a:r>
                      <a:r>
                        <a:rPr lang="en-US" sz="11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dirty="0" smtClean="0"/>
                        <a:t>    Caucasian</a:t>
                      </a:r>
                    </a:p>
                    <a:p>
                      <a:r>
                        <a:rPr lang="en-US" sz="1100" dirty="0" smtClean="0"/>
                        <a:t>    African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American</a:t>
                      </a:r>
                    </a:p>
                    <a:p>
                      <a:r>
                        <a:rPr lang="en-US" sz="1100" dirty="0" smtClean="0"/>
                        <a:t>    Other  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16 (42)</a:t>
                      </a:r>
                    </a:p>
                    <a:p>
                      <a:pPr algn="ctr"/>
                      <a:r>
                        <a:rPr lang="en-US" sz="1100" dirty="0" smtClean="0"/>
                        <a:t>18</a:t>
                      </a:r>
                      <a:r>
                        <a:rPr lang="en-US" sz="1100" baseline="0" dirty="0" smtClean="0"/>
                        <a:t> (47)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4 (11)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57 (57)</a:t>
                      </a:r>
                    </a:p>
                    <a:p>
                      <a:pPr algn="ctr"/>
                      <a:r>
                        <a:rPr lang="en-US" sz="1100" dirty="0" smtClean="0"/>
                        <a:t>34 (34)</a:t>
                      </a:r>
                    </a:p>
                    <a:p>
                      <a:pPr algn="ctr"/>
                      <a:r>
                        <a:rPr lang="en-US" sz="1100" dirty="0" smtClean="0"/>
                        <a:t>9</a:t>
                      </a:r>
                      <a:r>
                        <a:rPr lang="en-US" sz="1100" baseline="0" dirty="0" smtClean="0"/>
                        <a:t> (9)</a:t>
                      </a:r>
                      <a:endParaRPr lang="en-US" sz="11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Baseline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(mg/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mean ± SD*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0.9 ± 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1.1 ± 0.86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Peak </a:t>
                      </a:r>
                      <a:r>
                        <a:rPr lang="en-US" sz="1100" dirty="0" err="1" smtClean="0"/>
                        <a:t>SCr</a:t>
                      </a:r>
                      <a:r>
                        <a:rPr lang="en-US" sz="1100" baseline="0" dirty="0" smtClean="0"/>
                        <a:t> (mg/</a:t>
                      </a:r>
                      <a:r>
                        <a:rPr lang="en-US" sz="1100" baseline="0" dirty="0" err="1" smtClean="0"/>
                        <a:t>dL</a:t>
                      </a:r>
                      <a:r>
                        <a:rPr lang="en-US" sz="1100" baseline="0" dirty="0" smtClean="0"/>
                        <a:t>), mean ± SD* </a:t>
                      </a:r>
                      <a:endParaRPr lang="en-US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2.1 ± 1.43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1.2 ± 0.84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&lt;0.05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(kg), mean ± 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74 ± 17.09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70.8 ± 17.73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0.36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8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Charlson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comorbidity index,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± SD*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6.7 ± 2.05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6.2 ± 2.71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0.29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ICU admission, no. (%)</a:t>
                      </a:r>
                      <a:r>
                        <a:rPr lang="en-US" sz="11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endParaRPr lang="en-US" sz="11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(18)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 (21)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0.73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Hospital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LOS,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 ± SD*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14.9 ± 9.69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10.4 ± 9.61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&lt;0.05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70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Malignancy, no.</a:t>
                      </a:r>
                      <a:r>
                        <a:rPr lang="en-US" sz="1100" baseline="0" dirty="0" smtClean="0"/>
                        <a:t> (%)</a:t>
                      </a:r>
                      <a:r>
                        <a:rPr lang="en-US" sz="1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endParaRPr lang="en-US" sz="10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    Solid tumor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    Hematologic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 (87)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(13)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78 (78)</a:t>
                      </a:r>
                    </a:p>
                    <a:p>
                      <a:pPr algn="ctr"/>
                      <a:r>
                        <a:rPr lang="en-US" sz="1100" dirty="0" smtClean="0"/>
                        <a:t>22 (22)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0.34</a:t>
                      </a:r>
                    </a:p>
                    <a:p>
                      <a:pPr algn="ctr"/>
                      <a:r>
                        <a:rPr lang="en-US" sz="1100" dirty="0" smtClean="0"/>
                        <a:t>0.34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00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of infection,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(%)</a:t>
                      </a:r>
                      <a:r>
                        <a:rPr lang="en-US" sz="11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Respiratory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Blood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Intra-abdominal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Skin and soft tissue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Genitourinary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Unknown origin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(55)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(16)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(16)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(8)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(8)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(13)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53 (53)</a:t>
                      </a:r>
                    </a:p>
                    <a:p>
                      <a:pPr algn="ctr"/>
                      <a:r>
                        <a:rPr lang="en-US" sz="1100" dirty="0" smtClean="0"/>
                        <a:t>17 (17)</a:t>
                      </a:r>
                    </a:p>
                    <a:p>
                      <a:pPr algn="ctr"/>
                      <a:r>
                        <a:rPr lang="en-US" sz="1100" dirty="0" smtClean="0"/>
                        <a:t>4 (4)</a:t>
                      </a:r>
                    </a:p>
                    <a:p>
                      <a:pPr algn="ctr"/>
                      <a:r>
                        <a:rPr lang="en-US" sz="1100" dirty="0" smtClean="0"/>
                        <a:t>14</a:t>
                      </a:r>
                      <a:r>
                        <a:rPr lang="en-US" sz="1100" baseline="0" dirty="0" smtClean="0"/>
                        <a:t> (14)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10 (10)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21 (21)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0.81</a:t>
                      </a:r>
                    </a:p>
                    <a:p>
                      <a:pPr algn="ctr"/>
                      <a:r>
                        <a:rPr lang="en-US" sz="1100" dirty="0" smtClean="0"/>
                        <a:t>0.86</a:t>
                      </a:r>
                    </a:p>
                    <a:p>
                      <a:pPr algn="ctr"/>
                      <a:r>
                        <a:rPr lang="en-US" sz="1100" b="0" dirty="0" smtClean="0"/>
                        <a:t>&lt;0.05</a:t>
                      </a:r>
                    </a:p>
                    <a:p>
                      <a:pPr algn="ctr"/>
                      <a:r>
                        <a:rPr lang="en-US" sz="1100" dirty="0" smtClean="0"/>
                        <a:t>0.40</a:t>
                      </a:r>
                    </a:p>
                    <a:p>
                      <a:pPr algn="ctr"/>
                      <a:r>
                        <a:rPr lang="en-US" sz="1100" dirty="0" smtClean="0"/>
                        <a:t>1.00</a:t>
                      </a:r>
                    </a:p>
                    <a:p>
                      <a:pPr algn="ctr"/>
                      <a:r>
                        <a:rPr lang="en-US" sz="1100" dirty="0" smtClean="0"/>
                        <a:t>0.34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55228" y="4322563"/>
            <a:ext cx="8331572" cy="642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5228" y="1264377"/>
            <a:ext cx="8331570" cy="30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3486" y="2932333"/>
            <a:ext cx="8353311" cy="267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3486" y="4016323"/>
            <a:ext cx="8353311" cy="30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9350" y="6343544"/>
            <a:ext cx="1507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 Student’s t-test</a:t>
            </a:r>
          </a:p>
          <a:p>
            <a:r>
              <a:rPr lang="en-US" sz="800" dirty="0" smtClean="0"/>
              <a:t>+ </a:t>
            </a:r>
            <a:r>
              <a:rPr lang="el-GR" sz="800" dirty="0"/>
              <a:t>χ2</a:t>
            </a:r>
            <a:r>
              <a:rPr lang="en-US" sz="800" dirty="0"/>
              <a:t> test/Fisher’s exact </a:t>
            </a:r>
            <a:r>
              <a:rPr lang="en-US" sz="800" dirty="0" smtClean="0"/>
              <a:t>test</a:t>
            </a:r>
            <a:endParaRPr lang="en-US" sz="800" dirty="0"/>
          </a:p>
        </p:txBody>
      </p:sp>
      <p:sp>
        <p:nvSpPr>
          <p:cNvPr id="12" name="Rectangle 11"/>
          <p:cNvSpPr/>
          <p:nvPr/>
        </p:nvSpPr>
        <p:spPr>
          <a:xfrm>
            <a:off x="333486" y="5507042"/>
            <a:ext cx="8353311" cy="2249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33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11"/>
            <a:ext cx="8229600" cy="371906"/>
          </a:xfrm>
        </p:spPr>
        <p:txBody>
          <a:bodyPr/>
          <a:lstStyle/>
          <a:p>
            <a:pPr algn="ctr"/>
            <a:r>
              <a:rPr lang="en-US" b="1" dirty="0" smtClean="0"/>
              <a:t>Secondary Endpoints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02451428"/>
              </p:ext>
            </p:extLst>
          </p:nvPr>
        </p:nvGraphicFramePr>
        <p:xfrm>
          <a:off x="313764" y="557213"/>
          <a:ext cx="8373035" cy="56084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1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49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Acute Kidney Injury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Characteristic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Yes (N=38)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No (N=100)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P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8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/>
                        <a:t>Nephrotoxic medications, no. (%)</a:t>
                      </a:r>
                      <a:r>
                        <a:rPr lang="en-US" sz="13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300" kern="1200" dirty="0" smtClean="0"/>
                    </a:p>
                    <a:p>
                      <a:pPr algn="l"/>
                      <a:r>
                        <a:rPr lang="en-US" sz="1300" dirty="0" smtClean="0"/>
                        <a:t>    IV contrast </a:t>
                      </a:r>
                      <a:endParaRPr lang="en-US" sz="1300" b="1" dirty="0" smtClean="0"/>
                    </a:p>
                    <a:p>
                      <a:pPr algn="l"/>
                      <a:r>
                        <a:rPr lang="en-US" sz="1300" dirty="0" smtClean="0"/>
                        <a:t>    Loop diuretics </a:t>
                      </a:r>
                      <a:endParaRPr lang="en-US" sz="1300" b="1" dirty="0" smtClean="0"/>
                    </a:p>
                    <a:p>
                      <a:pPr algn="l"/>
                      <a:r>
                        <a:rPr lang="en-US" sz="1300" dirty="0" smtClean="0"/>
                        <a:t>    Acyclovir</a:t>
                      </a:r>
                    </a:p>
                    <a:p>
                      <a:pPr algn="l"/>
                      <a:r>
                        <a:rPr lang="en-US" sz="1300" dirty="0" smtClean="0"/>
                        <a:t>    NSAIDs</a:t>
                      </a:r>
                    </a:p>
                    <a:p>
                      <a:pPr algn="l"/>
                      <a:r>
                        <a:rPr lang="en-US" sz="1300" dirty="0" smtClean="0"/>
                        <a:t>    </a:t>
                      </a:r>
                      <a:r>
                        <a:rPr lang="en-US" sz="1300" dirty="0" err="1" smtClean="0"/>
                        <a:t>ACEi</a:t>
                      </a:r>
                      <a:endParaRPr lang="en-US" sz="1300" dirty="0" smtClean="0"/>
                    </a:p>
                    <a:p>
                      <a:pPr algn="l"/>
                      <a:r>
                        <a:rPr lang="en-US" sz="1300" dirty="0" smtClean="0"/>
                        <a:t>    Amphotericin B</a:t>
                      </a:r>
                    </a:p>
                    <a:p>
                      <a:pPr algn="l"/>
                      <a:r>
                        <a:rPr lang="en-US" sz="1300" dirty="0" smtClean="0"/>
                        <a:t>    ARB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    Cisplatin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33 (87)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25 (66)</a:t>
                      </a:r>
                      <a:endParaRPr lang="en-US" sz="1300" dirty="0" smtClean="0"/>
                    </a:p>
                    <a:p>
                      <a:pPr algn="ctr"/>
                      <a:r>
                        <a:rPr lang="en-US" sz="1300" dirty="0" smtClean="0"/>
                        <a:t>19 (50)</a:t>
                      </a:r>
                    </a:p>
                    <a:p>
                      <a:pPr algn="ctr"/>
                      <a:r>
                        <a:rPr lang="en-US" sz="1300" dirty="0" smtClean="0"/>
                        <a:t>3 (8)</a:t>
                      </a:r>
                    </a:p>
                    <a:p>
                      <a:pPr algn="ctr"/>
                      <a:r>
                        <a:rPr lang="en-US" sz="1300" dirty="0" smtClean="0"/>
                        <a:t>3 (8)</a:t>
                      </a:r>
                    </a:p>
                    <a:p>
                      <a:pPr algn="ctr"/>
                      <a:r>
                        <a:rPr lang="en-US" sz="1300" dirty="0" smtClean="0"/>
                        <a:t>3</a:t>
                      </a:r>
                      <a:r>
                        <a:rPr lang="en-US" sz="1300" baseline="0" dirty="0" smtClean="0"/>
                        <a:t> (8)</a:t>
                      </a:r>
                    </a:p>
                    <a:p>
                      <a:pPr algn="ctr"/>
                      <a:r>
                        <a:rPr lang="en-US" sz="1300" baseline="0" dirty="0" smtClean="0"/>
                        <a:t>1 (3)</a:t>
                      </a:r>
                    </a:p>
                    <a:p>
                      <a:pPr algn="ctr"/>
                      <a:r>
                        <a:rPr lang="en-US" sz="1300" baseline="0" dirty="0" smtClean="0"/>
                        <a:t>1 (3)</a:t>
                      </a:r>
                    </a:p>
                    <a:p>
                      <a:pPr algn="ctr"/>
                      <a:r>
                        <a:rPr lang="en-US" sz="1300" baseline="0" dirty="0" smtClean="0"/>
                        <a:t>0 (0)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68 (68)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46 (46)</a:t>
                      </a:r>
                    </a:p>
                    <a:p>
                      <a:pPr algn="ctr"/>
                      <a:r>
                        <a:rPr lang="en-US" sz="1300" dirty="0" smtClean="0"/>
                        <a:t>30 (30)</a:t>
                      </a:r>
                    </a:p>
                    <a:p>
                      <a:pPr algn="ctr"/>
                      <a:r>
                        <a:rPr lang="en-US" sz="1300" dirty="0" smtClean="0"/>
                        <a:t>19 (19)</a:t>
                      </a:r>
                    </a:p>
                    <a:p>
                      <a:pPr algn="ctr"/>
                      <a:r>
                        <a:rPr lang="en-US" sz="1300" dirty="0" smtClean="0"/>
                        <a:t>10 (10)</a:t>
                      </a:r>
                    </a:p>
                    <a:p>
                      <a:pPr algn="ctr"/>
                      <a:r>
                        <a:rPr lang="en-US" sz="1300" dirty="0" smtClean="0"/>
                        <a:t>5 (5)</a:t>
                      </a:r>
                    </a:p>
                    <a:p>
                      <a:pPr algn="ctr"/>
                      <a:r>
                        <a:rPr lang="en-US" sz="1300" dirty="0" smtClean="0"/>
                        <a:t>1 (1)</a:t>
                      </a:r>
                    </a:p>
                    <a:p>
                      <a:pPr algn="ctr"/>
                      <a:r>
                        <a:rPr lang="en-US" sz="1300" dirty="0" smtClean="0"/>
                        <a:t>1 (1)</a:t>
                      </a:r>
                    </a:p>
                    <a:p>
                      <a:pPr algn="ctr"/>
                      <a:r>
                        <a:rPr lang="en-US" sz="1300" dirty="0" smtClean="0"/>
                        <a:t>1 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0.29</a:t>
                      </a:r>
                    </a:p>
                    <a:p>
                      <a:pPr algn="ctr"/>
                      <a:r>
                        <a:rPr lang="en-US" sz="1300" dirty="0" smtClean="0"/>
                        <a:t>&lt;0.05</a:t>
                      </a:r>
                    </a:p>
                    <a:p>
                      <a:pPr algn="ctr"/>
                      <a:r>
                        <a:rPr lang="en-US" sz="1300" dirty="0" smtClean="0"/>
                        <a:t>&lt;0.05</a:t>
                      </a:r>
                    </a:p>
                    <a:p>
                      <a:pPr algn="ctr"/>
                      <a:r>
                        <a:rPr lang="en-US" sz="1300" dirty="0" smtClean="0"/>
                        <a:t>0.13</a:t>
                      </a:r>
                    </a:p>
                    <a:p>
                      <a:pPr algn="ctr"/>
                      <a:r>
                        <a:rPr lang="en-US" sz="1300" dirty="0" smtClean="0"/>
                        <a:t>1.00</a:t>
                      </a:r>
                    </a:p>
                    <a:p>
                      <a:pPr algn="ctr"/>
                      <a:r>
                        <a:rPr lang="en-US" sz="1300" dirty="0" smtClean="0"/>
                        <a:t>0.68</a:t>
                      </a:r>
                    </a:p>
                    <a:p>
                      <a:pPr algn="ctr"/>
                      <a:r>
                        <a:rPr lang="en-US" sz="1300" dirty="0" smtClean="0"/>
                        <a:t>0.48</a:t>
                      </a:r>
                    </a:p>
                    <a:p>
                      <a:pPr algn="ctr"/>
                      <a:r>
                        <a:rPr lang="en-US" sz="1300" dirty="0" smtClean="0"/>
                        <a:t>0.48</a:t>
                      </a:r>
                    </a:p>
                    <a:p>
                      <a:pPr algn="ctr"/>
                      <a:r>
                        <a:rPr lang="en-US" sz="1300" dirty="0" smtClean="0"/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6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/>
                        <a:t>Fluids, no. (%)</a:t>
                      </a:r>
                      <a:r>
                        <a:rPr lang="en-US" sz="13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300" kern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/>
                        <a:t>    Hypotension*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Dehydration</a:t>
                      </a:r>
                      <a:r>
                        <a:rPr lang="en-US" sz="13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Other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(95)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(74)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(39)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89 (89)</a:t>
                      </a:r>
                    </a:p>
                    <a:p>
                      <a:pPr algn="ctr"/>
                      <a:r>
                        <a:rPr lang="en-US" sz="1300" dirty="0" smtClean="0"/>
                        <a:t>50 (50)</a:t>
                      </a:r>
                    </a:p>
                    <a:p>
                      <a:pPr algn="ctr"/>
                      <a:r>
                        <a:rPr lang="en-US" sz="1300" dirty="0" smtClean="0"/>
                        <a:t>29 (29)</a:t>
                      </a:r>
                    </a:p>
                    <a:p>
                      <a:pPr algn="ctr"/>
                      <a:r>
                        <a:rPr lang="en-US" sz="1300" dirty="0" smtClean="0"/>
                        <a:t>18 (18)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0.51</a:t>
                      </a:r>
                    </a:p>
                    <a:p>
                      <a:pPr algn="ctr"/>
                      <a:r>
                        <a:rPr lang="en-US" sz="1300" dirty="0" smtClean="0"/>
                        <a:t>0.10</a:t>
                      </a:r>
                    </a:p>
                    <a:p>
                      <a:pPr algn="ctr"/>
                      <a:r>
                        <a:rPr lang="en-US" sz="1300" dirty="0" smtClean="0"/>
                        <a:t>0.24</a:t>
                      </a:r>
                    </a:p>
                    <a:p>
                      <a:pPr algn="ctr"/>
                      <a:r>
                        <a:rPr lang="en-US" sz="1300" dirty="0" smtClean="0"/>
                        <a:t>0.43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3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Chemotherapy regimen, no. (%)</a:t>
                      </a:r>
                      <a:r>
                        <a:rPr lang="en-US" sz="13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Cisplatin-containing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Methotrexate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3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Ifosfamide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-containing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(5)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(3)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(3)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(0)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14 (14)</a:t>
                      </a:r>
                    </a:p>
                    <a:p>
                      <a:pPr algn="ctr"/>
                      <a:r>
                        <a:rPr lang="en-US" sz="1300" dirty="0" smtClean="0"/>
                        <a:t>8 (8)</a:t>
                      </a:r>
                    </a:p>
                    <a:p>
                      <a:pPr algn="ctr"/>
                      <a:r>
                        <a:rPr lang="en-US" sz="1300" dirty="0" smtClean="0"/>
                        <a:t>4 (4)</a:t>
                      </a:r>
                    </a:p>
                    <a:p>
                      <a:pPr algn="ctr"/>
                      <a:r>
                        <a:rPr lang="en-US" sz="1300" dirty="0" smtClean="0"/>
                        <a:t>2 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 smtClean="0"/>
                    </a:p>
                    <a:p>
                      <a:pPr algn="ctr"/>
                      <a:r>
                        <a:rPr lang="en-US" sz="1300" dirty="0" smtClean="0"/>
                        <a:t>0.44</a:t>
                      </a:r>
                    </a:p>
                    <a:p>
                      <a:pPr algn="ctr"/>
                      <a:r>
                        <a:rPr lang="en-US" sz="1300" dirty="0" smtClean="0"/>
                        <a:t>1.00</a:t>
                      </a:r>
                    </a:p>
                    <a:p>
                      <a:pPr algn="ctr"/>
                      <a:r>
                        <a:rPr lang="en-US" sz="1300" dirty="0" smtClean="0"/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3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vancomycin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therapy, </a:t>
                      </a:r>
                      <a:r>
                        <a:rPr lang="en-US" sz="1300" kern="1200" dirty="0" smtClean="0"/>
                        <a:t>mean ± SD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6.4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± 0.61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4.0 ± 0.37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&lt;0.05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piperacillin-tazobactam therapy, </a:t>
                      </a:r>
                      <a:r>
                        <a:rPr lang="en-US" sz="1300" kern="1200" dirty="0" smtClean="0"/>
                        <a:t>mean ± SD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7.1 ± 0.72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4.9 ± 0.44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&lt;0.05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13764" y="1878084"/>
            <a:ext cx="8373035" cy="474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9350" y="6244601"/>
            <a:ext cx="1507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 BP &lt;90/60 mmHg</a:t>
            </a:r>
          </a:p>
          <a:p>
            <a:r>
              <a:rPr lang="en-US" sz="800" dirty="0"/>
              <a:t>+ </a:t>
            </a:r>
            <a:r>
              <a:rPr lang="en-US" sz="800" dirty="0" err="1"/>
              <a:t>BUN:SCr</a:t>
            </a:r>
            <a:r>
              <a:rPr lang="en-US" sz="800" dirty="0"/>
              <a:t> ≥20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764" y="5428024"/>
            <a:ext cx="8373035" cy="737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82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9448"/>
            <a:ext cx="8229600" cy="438679"/>
          </a:xfrm>
        </p:spPr>
        <p:txBody>
          <a:bodyPr/>
          <a:lstStyle/>
          <a:p>
            <a:pPr algn="ctr"/>
            <a:r>
              <a:rPr lang="en-US" b="1" dirty="0" smtClean="0"/>
              <a:t>Secondary Endpoints</a:t>
            </a:r>
            <a:endParaRPr lang="en-US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52796"/>
              </p:ext>
            </p:extLst>
          </p:nvPr>
        </p:nvGraphicFramePr>
        <p:xfrm>
          <a:off x="872819" y="678127"/>
          <a:ext cx="7497457" cy="545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1160" y="2769787"/>
            <a:ext cx="109067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&lt;0.05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1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Disclosure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The authors and contributors of this project have no conflicts of interest to disclose.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386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448"/>
            <a:ext cx="8229600" cy="438679"/>
          </a:xfrm>
        </p:spPr>
        <p:txBody>
          <a:bodyPr/>
          <a:lstStyle/>
          <a:p>
            <a:pPr algn="ctr"/>
            <a:r>
              <a:rPr lang="en-US" b="1" dirty="0" smtClean="0"/>
              <a:t>Secondary Endpoints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624340"/>
              </p:ext>
            </p:extLst>
          </p:nvPr>
        </p:nvGraphicFramePr>
        <p:xfrm>
          <a:off x="457200" y="1331118"/>
          <a:ext cx="8147538" cy="465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0130" y="1886111"/>
            <a:ext cx="951158" cy="3835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&lt;0.05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976" y="4031860"/>
            <a:ext cx="654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N=98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5826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b="1" dirty="0" smtClean="0"/>
              <a:t>Secondary Endpoints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02178832"/>
              </p:ext>
            </p:extLst>
          </p:nvPr>
        </p:nvGraphicFramePr>
        <p:xfrm>
          <a:off x="457200" y="1600200"/>
          <a:ext cx="8229600" cy="310591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1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Odds</a:t>
                      </a:r>
                      <a:r>
                        <a:rPr lang="en-US" baseline="0" dirty="0" smtClean="0"/>
                        <a:t> Ratio [95% CI]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Vancomycin trough &gt;20 </a:t>
                      </a:r>
                      <a:r>
                        <a:rPr lang="en-US" sz="1800" kern="1200" dirty="0" smtClean="0"/>
                        <a:t>µg/mL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9.71 [4.12 </a:t>
                      </a:r>
                      <a:r>
                        <a:rPr lang="mr-IN" b="1" dirty="0" smtClean="0"/>
                        <a:t>–</a:t>
                      </a:r>
                      <a:r>
                        <a:rPr lang="en-US" b="1" dirty="0" smtClean="0"/>
                        <a:t> 22.91]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Loop diuretics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2.33 [1.08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mr-IN" b="1" baseline="0" dirty="0" smtClean="0"/>
                        <a:t>–</a:t>
                      </a:r>
                      <a:r>
                        <a:rPr lang="en-US" b="1" baseline="0" dirty="0" smtClean="0"/>
                        <a:t> 5.02]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IV contrast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2.26 [1.04 - 4.91]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Age &lt;65 years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2.08 [0.83 </a:t>
                      </a:r>
                      <a:r>
                        <a:rPr lang="mr-IN" dirty="0" smtClean="0"/>
                        <a:t>–</a:t>
                      </a:r>
                      <a:r>
                        <a:rPr lang="en-US" dirty="0" smtClean="0"/>
                        <a:t> 5.24]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87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Limitations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31266011"/>
              </p:ext>
            </p:extLst>
          </p:nvPr>
        </p:nvGraphicFramePr>
        <p:xfrm>
          <a:off x="457200" y="1600200"/>
          <a:ext cx="8229600" cy="427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31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246632"/>
            <a:ext cx="8389620" cy="482424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600" dirty="0" smtClean="0"/>
              <a:t>Incidence of AKI higher than previously reported in non-critically ill</a:t>
            </a:r>
          </a:p>
          <a:p>
            <a:pPr marL="342900" indent="-342900">
              <a:buFont typeface="Arial"/>
              <a:buChar char="•"/>
            </a:pPr>
            <a:endParaRPr lang="en-US" sz="2600" dirty="0" smtClean="0"/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No difference in AKI rates in hematologic vs. solid tumor </a:t>
            </a:r>
            <a:r>
              <a:rPr lang="en-US" sz="2600" dirty="0" smtClean="0"/>
              <a:t>malignancies</a:t>
            </a:r>
          </a:p>
          <a:p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sz="2600" dirty="0" smtClean="0">
                <a:sym typeface="Wingdings"/>
              </a:rPr>
              <a:t>Risk factors for AKI included:</a:t>
            </a:r>
            <a:endParaRPr lang="en-US" sz="2600" dirty="0">
              <a:sym typeface="Wingdings"/>
            </a:endParaRPr>
          </a:p>
          <a:p>
            <a:pPr marL="512763" lvl="1" indent="-342900"/>
            <a:r>
              <a:rPr lang="en-US" sz="2200" dirty="0">
                <a:sym typeface="Wingdings"/>
              </a:rPr>
              <a:t>IV contrast</a:t>
            </a:r>
          </a:p>
          <a:p>
            <a:pPr marL="512763" lvl="1" indent="-342900"/>
            <a:r>
              <a:rPr lang="en-US" sz="2200" dirty="0">
                <a:sym typeface="Wingdings"/>
              </a:rPr>
              <a:t>Loop diuretics</a:t>
            </a:r>
          </a:p>
          <a:p>
            <a:pPr marL="512763" lvl="1" indent="-342900"/>
            <a:r>
              <a:rPr lang="en-US" sz="2200" dirty="0">
                <a:sym typeface="Wingdings"/>
              </a:rPr>
              <a:t>Younger population</a:t>
            </a:r>
            <a:r>
              <a:rPr lang="en-US" sz="2200" dirty="0"/>
              <a:t> </a:t>
            </a:r>
            <a:endParaRPr lang="en-US" sz="2200" dirty="0" smtClean="0"/>
          </a:p>
          <a:p>
            <a:pPr marL="512763" lvl="1" indent="-342900"/>
            <a:r>
              <a:rPr lang="en-US" sz="2200" dirty="0" smtClean="0"/>
              <a:t>Intraabdominal infection</a:t>
            </a:r>
            <a:endParaRPr lang="en-US" sz="2200" dirty="0"/>
          </a:p>
          <a:p>
            <a:pPr lvl="1" indent="0">
              <a:buNone/>
            </a:pP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634740" y="4182534"/>
            <a:ext cx="5600700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lvl="1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Highest vancomycin </a:t>
            </a:r>
            <a:r>
              <a:rPr lang="en-US" sz="2200" dirty="0">
                <a:latin typeface="Arial"/>
                <a:cs typeface="Arial"/>
              </a:rPr>
              <a:t>trough &gt;</a:t>
            </a:r>
            <a:r>
              <a:rPr lang="en-US" sz="2200" dirty="0" smtClean="0">
                <a:latin typeface="Arial"/>
                <a:cs typeface="Arial"/>
              </a:rPr>
              <a:t>20 </a:t>
            </a:r>
            <a:r>
              <a:rPr lang="en-US" sz="2000" dirty="0">
                <a:latin typeface="Arial"/>
                <a:cs typeface="Arial"/>
              </a:rPr>
              <a:t>µg/mL</a:t>
            </a:r>
          </a:p>
          <a:p>
            <a:pPr marL="512763" lvl="1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Days of combination therapy</a:t>
            </a:r>
          </a:p>
          <a:p>
            <a:pPr marL="512763" lvl="1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Hospital LOS</a:t>
            </a:r>
          </a:p>
          <a:p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41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b="1" dirty="0" smtClean="0"/>
              <a:t>Future Directions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0947863"/>
              </p:ext>
            </p:extLst>
          </p:nvPr>
        </p:nvGraphicFramePr>
        <p:xfrm>
          <a:off x="730649" y="1165469"/>
          <a:ext cx="7584845" cy="4731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654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Mandy </a:t>
            </a:r>
            <a:r>
              <a:rPr lang="en-US" sz="2400" dirty="0" err="1" smtClean="0"/>
              <a:t>Gatesman</a:t>
            </a:r>
            <a:r>
              <a:rPr lang="en-US" sz="2400" dirty="0" smtClean="0"/>
              <a:t>, PharmD, BCOP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Payal Kakadiya, PharmD, BCPS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Teresa Potter, PharmD, MPH, BCPS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Physician Champion </a:t>
            </a:r>
            <a:r>
              <a:rPr lang="mr-IN" sz="2400" dirty="0" smtClean="0"/>
              <a:t>–</a:t>
            </a:r>
            <a:r>
              <a:rPr lang="en-US" sz="2400" dirty="0" smtClean="0"/>
              <a:t> Vikrant </a:t>
            </a:r>
            <a:r>
              <a:rPr lang="en-US" sz="2400" dirty="0" err="1" smtClean="0"/>
              <a:t>Brar</a:t>
            </a:r>
            <a:r>
              <a:rPr lang="en-US" sz="2400" dirty="0" smtClean="0"/>
              <a:t>, MD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641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" b="43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6195"/>
            <a:ext cx="7305675" cy="5170879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Incidence of acute kidney injury in oncology patients receiving piperacillin-tazobactam and vancomycin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5353496"/>
            <a:ext cx="4384248" cy="1159799"/>
          </a:xfrm>
        </p:spPr>
        <p:txBody>
          <a:bodyPr/>
          <a:lstStyle/>
          <a:p>
            <a:r>
              <a:rPr lang="en-US" sz="1300" dirty="0" smtClean="0">
                <a:solidFill>
                  <a:schemeClr val="tx1"/>
                </a:solidFill>
              </a:rPr>
              <a:t>Jennifer Walters, PharmD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PGY-1 Pharmacy Practice Resident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Virginia Commonwealth University Health System</a:t>
            </a:r>
          </a:p>
        </p:txBody>
      </p:sp>
    </p:spTree>
    <p:extLst>
      <p:ext uri="{BB962C8B-B14F-4D97-AF65-F5344CB8AC3E}">
        <p14:creationId xmlns:p14="http://schemas.microsoft.com/office/powerpoint/2010/main" val="31535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4250054" y="6545503"/>
            <a:ext cx="3705226" cy="24622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/>
              <a:t>Pharmacotherapy: A Pathophysiologic Approach</a:t>
            </a:r>
            <a:r>
              <a:rPr lang="en-US" sz="800" dirty="0" smtClean="0"/>
              <a:t>, 10e, McGraw-Hill Education</a:t>
            </a:r>
          </a:p>
          <a:p>
            <a:pPr algn="l"/>
            <a:r>
              <a:rPr lang="en-US" sz="800" i="1" dirty="0" smtClean="0"/>
              <a:t>Kidney Intl Supplements</a:t>
            </a:r>
            <a:r>
              <a:rPr lang="en-US" sz="800" dirty="0" smtClean="0"/>
              <a:t>. 2012;2(1): 1-138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771525" y="1373188"/>
            <a:ext cx="76009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Acute Kidney Injury (AKI) defined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Risk, Injury, Failure, Loss of Kidney Function, and End-Stage Kidney Disease (RIFLE) - 2002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Acute Kidney Injury Network (AKIN) - 2007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Kidney Disease: Improving Global Outcomes (KDIGO) - 2012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~2% prevalence in non-critically ill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1-year risk in </a:t>
            </a:r>
            <a:r>
              <a:rPr lang="en-US" sz="2000" dirty="0"/>
              <a:t>hospitalized oncology </a:t>
            </a:r>
            <a:r>
              <a:rPr lang="en-US" sz="2000" dirty="0" smtClean="0"/>
              <a:t>patients ~17%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Increased morbidity and mortality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91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517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Risk Factors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4250054" y="6574078"/>
            <a:ext cx="3705226" cy="24622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/>
              <a:t>Pharmacotherapy: A Pathophysiologic Approach</a:t>
            </a:r>
            <a:r>
              <a:rPr lang="en-US" sz="800" dirty="0" smtClean="0"/>
              <a:t>, 10e, McGraw-Hill Education</a:t>
            </a:r>
          </a:p>
          <a:p>
            <a:pPr algn="l"/>
            <a:r>
              <a:rPr lang="en-US" sz="800" i="1" dirty="0" err="1" smtClean="0"/>
              <a:t>Clin</a:t>
            </a:r>
            <a:r>
              <a:rPr lang="en-US" sz="800" i="1" dirty="0" smtClean="0"/>
              <a:t> J Am </a:t>
            </a:r>
            <a:r>
              <a:rPr lang="en-US" sz="800" i="1" dirty="0" err="1" smtClean="0"/>
              <a:t>Soc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Nephrol</a:t>
            </a:r>
            <a:r>
              <a:rPr lang="en-US" sz="800" i="1" dirty="0" smtClean="0"/>
              <a:t>. </a:t>
            </a:r>
            <a:r>
              <a:rPr lang="en-US" sz="800" dirty="0" smtClean="0"/>
              <a:t>2012;7:1713-1721.</a:t>
            </a:r>
            <a:endParaRPr lang="en-US" sz="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03544207"/>
              </p:ext>
            </p:extLst>
          </p:nvPr>
        </p:nvGraphicFramePr>
        <p:xfrm>
          <a:off x="677333" y="965201"/>
          <a:ext cx="7874000" cy="231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880070"/>
              </p:ext>
            </p:extLst>
          </p:nvPr>
        </p:nvGraphicFramePr>
        <p:xfrm>
          <a:off x="677333" y="3447325"/>
          <a:ext cx="7874000" cy="2677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ectangle 9"/>
          <p:cNvSpPr/>
          <p:nvPr/>
        </p:nvSpPr>
        <p:spPr>
          <a:xfrm>
            <a:off x="6164575" y="4583429"/>
            <a:ext cx="2386758" cy="454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0954" y="3532524"/>
            <a:ext cx="2386758" cy="2592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04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517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Risk Factors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4250054" y="6574078"/>
            <a:ext cx="3705226" cy="24622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/>
              <a:t>Pharmacotherapy: A Pathophysiologic Approach</a:t>
            </a:r>
            <a:r>
              <a:rPr lang="en-US" sz="800" dirty="0" smtClean="0"/>
              <a:t>, 10e, McGraw-Hill Education</a:t>
            </a:r>
          </a:p>
          <a:p>
            <a:pPr algn="l"/>
            <a:r>
              <a:rPr lang="en-US" sz="800" i="1" dirty="0" err="1" smtClean="0"/>
              <a:t>Clin</a:t>
            </a:r>
            <a:r>
              <a:rPr lang="en-US" sz="800" i="1" dirty="0" smtClean="0"/>
              <a:t> J Am </a:t>
            </a:r>
            <a:r>
              <a:rPr lang="en-US" sz="800" i="1" dirty="0" err="1" smtClean="0"/>
              <a:t>Soc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Nephrol</a:t>
            </a:r>
            <a:r>
              <a:rPr lang="en-US" sz="800" i="1" dirty="0" smtClean="0"/>
              <a:t>. </a:t>
            </a:r>
            <a:r>
              <a:rPr lang="en-US" sz="800" dirty="0" smtClean="0"/>
              <a:t>2012;7:1713-1721.</a:t>
            </a:r>
            <a:endParaRPr lang="en-US" sz="800" dirty="0"/>
          </a:p>
        </p:txBody>
      </p:sp>
      <p:pic>
        <p:nvPicPr>
          <p:cNvPr id="12" name="Picture 7" descr="Cov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8"/>
          <a:stretch/>
        </p:blipFill>
        <p:spPr bwMode="auto">
          <a:xfrm>
            <a:off x="1713947" y="1097301"/>
            <a:ext cx="5308600" cy="4944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5481402" y="968079"/>
            <a:ext cx="1495425" cy="11699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9117" y="1275102"/>
            <a:ext cx="1495425" cy="6743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05817" y="5468374"/>
            <a:ext cx="1495425" cy="6743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71173" y="506414"/>
            <a:ext cx="179493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Piperacillin-</a:t>
            </a:r>
            <a:r>
              <a:rPr lang="en-US" sz="1200" dirty="0" err="1" smtClean="0"/>
              <a:t>tazobactam</a:t>
            </a:r>
            <a:endParaRPr lang="en-US" sz="1200" dirty="0" smtClean="0"/>
          </a:p>
          <a:p>
            <a:r>
              <a:rPr lang="en-US" sz="1200" dirty="0" smtClean="0"/>
              <a:t>Vancomycin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6841067" y="737247"/>
            <a:ext cx="430106" cy="41888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128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74"/>
            <a:ext cx="8229600" cy="914400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Literature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64246837"/>
              </p:ext>
            </p:extLst>
          </p:nvPr>
        </p:nvGraphicFramePr>
        <p:xfrm>
          <a:off x="198531" y="1255057"/>
          <a:ext cx="8746938" cy="4151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5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409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Study Design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Population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Study Groups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Results [95% CI]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5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Meaney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al, 2014</a:t>
                      </a:r>
                      <a:r>
                        <a:rPr lang="en-US" sz="12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Retrospective,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chart review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N=125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Non-critically ill patients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Vanc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vs. VPT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VPT vs. 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Vanc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aOR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5.36 [1.41-20.5], p=0.014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2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Kim et al, 2015</a:t>
                      </a:r>
                      <a:r>
                        <a:rPr lang="en-US" sz="12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Retrospective,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chart review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N=228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Non-critically ill patients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Vanc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vs. VPT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Vanc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vs. VPT: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0.14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[0.04-0.52]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p=0.004</a:t>
                      </a:r>
                    </a:p>
                    <a:p>
                      <a:pPr marL="0" algn="l" defTabSz="457200" rtl="0" eaLnBrk="1" latinLnBrk="0" hangingPunct="1"/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 vs. VPT:  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0.15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[0.03-0.83]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p=0.03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350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Anderson et al, 2017</a:t>
                      </a:r>
                      <a:r>
                        <a:rPr lang="en-US" sz="12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Retrospective, chart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review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N=455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Non-critically ill patients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Vanc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vs. VPT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VPT vs.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Vanc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11%, p&lt;0.001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19349" y="6288087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VPT = Vancomycin + piperacillin/</a:t>
            </a:r>
            <a:r>
              <a:rPr lang="en-US" sz="800" dirty="0" err="1" smtClean="0"/>
              <a:t>tazobactam</a:t>
            </a:r>
            <a:endParaRPr lang="en-US" sz="800" dirty="0" smtClean="0"/>
          </a:p>
          <a:p>
            <a:r>
              <a:rPr lang="en-US" sz="800" dirty="0" smtClean="0"/>
              <a:t>PT = piperacillin/</a:t>
            </a:r>
            <a:r>
              <a:rPr lang="en-US" sz="800" dirty="0" err="1" smtClean="0"/>
              <a:t>tazobactam</a:t>
            </a:r>
            <a:endParaRPr lang="en-US" sz="800" dirty="0" smtClean="0"/>
          </a:p>
          <a:p>
            <a:r>
              <a:rPr lang="en-US" sz="800" dirty="0" err="1" smtClean="0"/>
              <a:t>Vanc</a:t>
            </a:r>
            <a:r>
              <a:rPr lang="en-US" sz="800" dirty="0" smtClean="0"/>
              <a:t> = vancomycin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5391150" y="6288087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1. </a:t>
            </a:r>
            <a:r>
              <a:rPr lang="en-US" sz="800" i="1" dirty="0" smtClean="0"/>
              <a:t>Pharmacotherapy</a:t>
            </a:r>
            <a:r>
              <a:rPr lang="en-US" sz="800" dirty="0"/>
              <a:t>. 2014;34(7):653-3661.</a:t>
            </a:r>
          </a:p>
          <a:p>
            <a:r>
              <a:rPr lang="en-US" sz="800" dirty="0" smtClean="0"/>
              <a:t>2. </a:t>
            </a:r>
            <a:r>
              <a:rPr lang="en-US" sz="800" i="1" dirty="0"/>
              <a:t>BMC Res Notes</a:t>
            </a:r>
            <a:r>
              <a:rPr lang="en-US" sz="800" dirty="0"/>
              <a:t>. 2015;8:579</a:t>
            </a:r>
            <a:r>
              <a:rPr lang="en-US" sz="800" dirty="0" smtClean="0"/>
              <a:t>.</a:t>
            </a:r>
          </a:p>
          <a:p>
            <a:r>
              <a:rPr lang="en-US" sz="800" dirty="0"/>
              <a:t>3</a:t>
            </a:r>
            <a:r>
              <a:rPr lang="en-US" sz="800" dirty="0" smtClean="0"/>
              <a:t>. Military </a:t>
            </a:r>
            <a:r>
              <a:rPr lang="en-US" sz="800" dirty="0"/>
              <a:t>Medicine. 2017;182:e1773-1778</a:t>
            </a:r>
            <a:r>
              <a:rPr lang="en-US" sz="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641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Study Objective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To evaluate the incidence of AKI with concomitant piperacillin-tazobactam and vancomycin use in patients admitted to the medicine-oncology service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641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Study Outcomes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1993759"/>
              </p:ext>
            </p:extLst>
          </p:nvPr>
        </p:nvGraphicFramePr>
        <p:xfrm>
          <a:off x="457200" y="993343"/>
          <a:ext cx="8229600" cy="5259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37038" y="1907743"/>
            <a:ext cx="522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Incidence of </a:t>
            </a:r>
            <a:r>
              <a:rPr lang="en-US" dirty="0" smtClean="0"/>
              <a:t>AKI defined by the KDIGO criteria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33893" y="3847530"/>
            <a:ext cx="5222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to onset of </a:t>
            </a:r>
            <a:r>
              <a:rPr lang="en-US" dirty="0" smtClean="0"/>
              <a:t>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 of 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Duration of </a:t>
            </a:r>
            <a:r>
              <a:rPr lang="en-US" dirty="0" smtClean="0"/>
              <a:t>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Resolution of AKI by discharge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Identification of risk factors for 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1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34164731"/>
              </p:ext>
            </p:extLst>
          </p:nvPr>
        </p:nvGraphicFramePr>
        <p:xfrm>
          <a:off x="457200" y="1600200"/>
          <a:ext cx="8229600" cy="4208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0245">
                  <a:extLst>
                    <a:ext uri="{9D8B030D-6E8A-4147-A177-3AD203B41FA5}">
                      <a16:colId xmlns:a16="http://schemas.microsoft.com/office/drawing/2014/main" val="2644411239"/>
                    </a:ext>
                  </a:extLst>
                </a:gridCol>
                <a:gridCol w="5599355">
                  <a:extLst>
                    <a:ext uri="{9D8B030D-6E8A-4147-A177-3AD203B41FA5}">
                      <a16:colId xmlns:a16="http://schemas.microsoft.com/office/drawing/2014/main" val="2537405899"/>
                    </a:ext>
                  </a:extLst>
                </a:gridCol>
              </a:tblGrid>
              <a:tr h="28311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KDIGO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-287337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Increase in SCr ≥0.3 mg/dL within 48 hours </a:t>
                      </a:r>
                    </a:p>
                    <a:p>
                      <a:pPr marL="0" lvl="0" indent="-287337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-or- </a:t>
                      </a:r>
                    </a:p>
                    <a:p>
                      <a:pPr marL="0" lvl="0" indent="-287337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Increase in SCr ≥1.5 times baseline </a:t>
                      </a:r>
                    </a:p>
                    <a:p>
                      <a:pPr marL="0" lvl="0" indent="-287337" algn="l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0" lvl="0" indent="-287337" algn="l">
                        <a:buFont typeface="Arial" panose="020B0604020202020204" pitchFamily="34" charset="0"/>
                        <a:buNone/>
                      </a:pPr>
                      <a:r>
                        <a:rPr lang="en-US" sz="1600" i="1" dirty="0" smtClean="0"/>
                        <a:t>Stage 1: 1.5-1.9 times baseline or ≥ 0.3 mg/dL increase</a:t>
                      </a:r>
                    </a:p>
                    <a:p>
                      <a:pPr marL="0" lvl="0" indent="-287337" algn="l">
                        <a:buFont typeface="Arial" panose="020B0604020202020204" pitchFamily="34" charset="0"/>
                        <a:buNone/>
                      </a:pPr>
                      <a:r>
                        <a:rPr lang="en-US" sz="1600" i="1" dirty="0" smtClean="0"/>
                        <a:t>Stage 2: 2.0-2.9 times baseline</a:t>
                      </a:r>
                    </a:p>
                    <a:p>
                      <a:pPr marL="0" lvl="0" indent="-287337" algn="l">
                        <a:buFont typeface="Arial" panose="020B0604020202020204" pitchFamily="34" charset="0"/>
                        <a:buNone/>
                      </a:pPr>
                      <a:r>
                        <a:rPr lang="en-US" sz="1600" i="1" dirty="0" smtClean="0"/>
                        <a:t>Stage 3: 3.0 times baseline or increase in SCr ≥4.0 mg/dL or initiation of renal replacement therapy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4412890"/>
                  </a:ext>
                </a:extLst>
              </a:tr>
              <a:tr h="4592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SCr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First SCr measurement within 24 h of hospitalization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136158"/>
                  </a:ext>
                </a:extLst>
              </a:tr>
              <a:tr h="4592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 to Onset of AKI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Begins day one of combination VPT therapy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6175291"/>
                  </a:ext>
                </a:extLst>
              </a:tr>
              <a:tr h="4592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Resolution of AKI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Return to &lt;0.3 mg/dL of baseline SCr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23087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9349" y="6422491"/>
            <a:ext cx="297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SCr</a:t>
            </a:r>
            <a:r>
              <a:rPr lang="en-US" sz="800" dirty="0" smtClean="0"/>
              <a:t> = Serum creatinine</a:t>
            </a:r>
          </a:p>
          <a:p>
            <a:r>
              <a:rPr lang="en-US" sz="800" dirty="0" smtClean="0"/>
              <a:t>VPT = Vancomycin </a:t>
            </a:r>
            <a:r>
              <a:rPr lang="en-US" sz="800" dirty="0"/>
              <a:t>+ </a:t>
            </a:r>
            <a:r>
              <a:rPr lang="en-US" sz="800" dirty="0" smtClean="0"/>
              <a:t>piperacillin/</a:t>
            </a:r>
            <a:r>
              <a:rPr lang="en-US" sz="800" dirty="0" err="1" smtClean="0"/>
              <a:t>tazobactam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5760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1|1.2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8.7|14|9|1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42.7"/>
</p:tagLst>
</file>

<file path=ppt/theme/theme1.xml><?xml version="1.0" encoding="utf-8"?>
<a:theme xmlns:a="http://schemas.openxmlformats.org/drawingml/2006/main" name="vcuh_cmh_8_6_15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7CA0C5"/>
      </a:lt2>
      <a:accent1>
        <a:srgbClr val="FFBA00"/>
      </a:accent1>
      <a:accent2>
        <a:srgbClr val="FFCE00"/>
      </a:accent2>
      <a:accent3>
        <a:srgbClr val="E57200"/>
      </a:accent3>
      <a:accent4>
        <a:srgbClr val="612751"/>
      </a:accent4>
      <a:accent5>
        <a:srgbClr val="006C68"/>
      </a:accent5>
      <a:accent6>
        <a:srgbClr val="003764"/>
      </a:accent6>
      <a:hlink>
        <a:srgbClr val="A5779B"/>
      </a:hlink>
      <a:folHlink>
        <a:srgbClr val="6C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cuh_template" id="{C852A580-9909-4E74-B75E-A2CADE4CF532}" vid="{1E504318-2E87-4F3D-85A2-CDD31EA14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vcuh_template</Template>
  <TotalTime>42207</TotalTime>
  <Words>4424</Words>
  <Application>Microsoft Office PowerPoint</Application>
  <PresentationFormat>On-screen Show (4:3)</PresentationFormat>
  <Paragraphs>672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Lucida Grande</vt:lpstr>
      <vt:lpstr>Mangal</vt:lpstr>
      <vt:lpstr>Wingdings</vt:lpstr>
      <vt:lpstr>vcuh_cmh_8_6_15</vt:lpstr>
      <vt:lpstr>Incidence of acute kidney injury in oncology patients receiving piperacillin-tazobactam and vancomycin</vt:lpstr>
      <vt:lpstr>Disclosure</vt:lpstr>
      <vt:lpstr>Background</vt:lpstr>
      <vt:lpstr>Risk Factors</vt:lpstr>
      <vt:lpstr>Risk Factors</vt:lpstr>
      <vt:lpstr>Literature</vt:lpstr>
      <vt:lpstr>Study Objective</vt:lpstr>
      <vt:lpstr>Study Outcomes</vt:lpstr>
      <vt:lpstr>Definitions</vt:lpstr>
      <vt:lpstr>Methods</vt:lpstr>
      <vt:lpstr>Patient Population</vt:lpstr>
      <vt:lpstr>Statistical Analysis</vt:lpstr>
      <vt:lpstr>Results</vt:lpstr>
      <vt:lpstr>Baseline Characteristics</vt:lpstr>
      <vt:lpstr>Primary Endpoint</vt:lpstr>
      <vt:lpstr>Secondary Endpoints</vt:lpstr>
      <vt:lpstr>Secondary Endpoints</vt:lpstr>
      <vt:lpstr>Secondary Endpoints</vt:lpstr>
      <vt:lpstr>Secondary Endpoints</vt:lpstr>
      <vt:lpstr>Secondary Endpoints</vt:lpstr>
      <vt:lpstr>Secondary Endpoints</vt:lpstr>
      <vt:lpstr>Limitations</vt:lpstr>
      <vt:lpstr>Conclusions</vt:lpstr>
      <vt:lpstr>Future Directions</vt:lpstr>
      <vt:lpstr>Acknowledgements</vt:lpstr>
      <vt:lpstr>Incidence of acute kidney injury in oncology patients receiving piperacillin-tazobactam and vancomycin</vt:lpstr>
    </vt:vector>
  </TitlesOfParts>
  <Company>VCUHS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Nguyen</dc:creator>
  <cp:lastModifiedBy>Martone, Christina (VDH)</cp:lastModifiedBy>
  <cp:revision>341</cp:revision>
  <cp:lastPrinted>2019-05-16T15:06:12Z</cp:lastPrinted>
  <dcterms:created xsi:type="dcterms:W3CDTF">2015-09-02T15:28:33Z</dcterms:created>
  <dcterms:modified xsi:type="dcterms:W3CDTF">2019-06-20T18:58:28Z</dcterms:modified>
</cp:coreProperties>
</file>