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Candal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Candal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495cf9df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495cf9df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47195269ef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47195269e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https://www.youtube.com/watch?v=byw6we_lSiU&amp;t=2s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e4e6ce57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e4e6ce57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e4e6ce57e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fe4e6ce57e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e4e6ce57e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fe4e6ce57e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https://www.youtube.com/watch?v=oyzwfsdd4AE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e4e6ce57e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fe4e6ce57e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405765f0b0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405765f0b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 u="sng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Hand out magnets and Family Letter</a:t>
            </a:r>
            <a:endParaRPr sz="10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This letter/article that you hand them will explain to their families what you are giving them.</a:t>
            </a:r>
            <a:endParaRPr sz="10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Ask if any questions or anyone would like extra magnets or wallet cards for extended family.</a:t>
            </a:r>
            <a:endParaRPr b="1" i="1" sz="10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** Suggest they put the magnet, wallet cards and letter in their backpacks immediately so they do not get lost in transition.**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405765f0b0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405765f0b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e4e6ce57e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e4e6ce57e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405765f0b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405765f0b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7195269ef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47195269ef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405765f0b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405765f0b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e4e6ce57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e4e6ce57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Move the “answer box” to reveal the answer or click the cursor when in slideshow mode.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e4e6ce57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e4e6ce57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Move the “answer box” to reveal the answer or click the cursor when in slideshow mode.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e4e6ce57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e4e6ce57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Move the “answer box” to reveal the answer or click the cursor when in slideshow mode.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e4e6ce57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e4e6ce57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Move the “answer box” to reveal the answer or click the cursor when in slideshow mode.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byw6we_lSiU" TargetMode="External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oyzwfsdd4AE" TargetMode="External"/><Relationship Id="rId4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88550" y="4082375"/>
            <a:ext cx="8372100" cy="9570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5240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58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Stroke Smart Alexandria</a:t>
            </a:r>
            <a:endParaRPr b="1" sz="458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97925" y="147375"/>
            <a:ext cx="81747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u="sng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Quick Video Review!</a:t>
            </a:r>
            <a:endParaRPr sz="2900" u="sng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pic>
        <p:nvPicPr>
          <p:cNvPr descr="This animation was created as part of the Childhood Stroke Project - a collaboration between the Stroke Association and the Evelina London Children's Hospital. &#10;&#10;For more information about Childhood stroke, please visit: https://stroke.org.uk/childhoodstroke&#10;---&#10;&#10;Stroke Association. Rebuilding lives after stroke.&#10;https://stroke.org.uk" id="130" name="Google Shape;130;p22" title="What is a stroke - Childhood Stroke Projec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8100" y="1053400"/>
            <a:ext cx="5171350" cy="38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915450" y="0"/>
            <a:ext cx="7689900" cy="11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ndal"/>
              <a:ea typeface="Candal"/>
              <a:cs typeface="Candal"/>
              <a:sym typeface="Cand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u="sng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NOW YOU ARE BECOMING PROS!</a:t>
            </a:r>
            <a:endParaRPr sz="2900" u="sng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220875" y="1321875"/>
            <a:ext cx="86574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220875" y="2371650"/>
            <a:ext cx="266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3"/>
          <p:cNvSpPr txBox="1"/>
          <p:nvPr/>
        </p:nvSpPr>
        <p:spPr>
          <a:xfrm>
            <a:off x="713175" y="1726575"/>
            <a:ext cx="25128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Now you know what a stroke is and what to look for!</a:t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6450475" y="1828425"/>
            <a:ext cx="25128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Let’s find out what can happen after a stroke!</a:t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140" name="Google Shape;140;p23"/>
          <p:cNvSpPr/>
          <p:nvPr/>
        </p:nvSpPr>
        <p:spPr>
          <a:xfrm>
            <a:off x="3819650" y="2241225"/>
            <a:ext cx="1578600" cy="53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6975" y="3089975"/>
            <a:ext cx="3086851" cy="173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1103825" y="0"/>
            <a:ext cx="7452000" cy="11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ndal"/>
              <a:ea typeface="Candal"/>
              <a:cs typeface="Candal"/>
              <a:sym typeface="Cand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What </a:t>
            </a:r>
            <a:r>
              <a:rPr lang="en" sz="2900" u="sng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c</a:t>
            </a:r>
            <a:r>
              <a:rPr lang="en" sz="2900" u="sng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an</a:t>
            </a:r>
            <a:r>
              <a:rPr lang="en" sz="29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 happen after a STROKE?</a:t>
            </a:r>
            <a:endParaRPr sz="29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3887525" y="1321875"/>
            <a:ext cx="50583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ndal"/>
              <a:buChar char="●"/>
            </a:pPr>
            <a:r>
              <a:rPr lang="en" sz="21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Long lasting brain damage</a:t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ndal"/>
              <a:buChar char="●"/>
            </a:pPr>
            <a:r>
              <a:rPr lang="en" sz="21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Paralysis in center parts of your body</a:t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ndal"/>
              <a:buChar char="●"/>
            </a:pPr>
            <a:r>
              <a:rPr lang="en" sz="21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Difficulty swallowing</a:t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ndal"/>
              <a:buChar char="●"/>
            </a:pPr>
            <a:r>
              <a:rPr lang="en" sz="21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Memory loss</a:t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 rotWithShape="1">
          <a:blip r:embed="rId3">
            <a:alphaModFix/>
          </a:blip>
          <a:srcRect b="0" l="16273" r="12663" t="0"/>
          <a:stretch/>
        </p:blipFill>
        <p:spPr>
          <a:xfrm>
            <a:off x="463525" y="1414662"/>
            <a:ext cx="2966375" cy="302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442125" y="235800"/>
            <a:ext cx="8164800" cy="7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u="sng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LET’S PUT IT ALL TOGETHER</a:t>
            </a:r>
            <a:r>
              <a:rPr lang="en" sz="2900" u="sng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!</a:t>
            </a:r>
            <a:endParaRPr sz="2900" u="sng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154" name="Google Shape;154;p25"/>
          <p:cNvSpPr txBox="1"/>
          <p:nvPr/>
        </p:nvSpPr>
        <p:spPr>
          <a:xfrm>
            <a:off x="220875" y="1321875"/>
            <a:ext cx="2088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220875" y="2371650"/>
            <a:ext cx="266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5"/>
          <p:cNvSpPr txBox="1"/>
          <p:nvPr/>
        </p:nvSpPr>
        <p:spPr>
          <a:xfrm>
            <a:off x="220875" y="2110050"/>
            <a:ext cx="2512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EXAMPLE</a:t>
            </a:r>
            <a:endParaRPr sz="27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157" name="Google Shape;157;p25"/>
          <p:cNvSpPr/>
          <p:nvPr/>
        </p:nvSpPr>
        <p:spPr>
          <a:xfrm>
            <a:off x="781275" y="2771850"/>
            <a:ext cx="1392000" cy="54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ip Hop Artist Dee-1 and Tha Hip Hop Doc Rani Whitfield, M.D., collaborated on a song for the American Heart Association/American Stroke Association for World Stroke Day 2015, to teach the warning signs of stroke.&#10;&#10;Artists: Dee-1, Tha Hip Hop Doc&#10;Music produced by Reggie Nic&#10;Music video produced by tommysTV&#10;For American Heart Association/American Stroke Association&#10;World Stroke Day 2015&#10;&#10;Lyrics:&#10;&#10;We back/ Dee-1, Tha Hip Hop Doc/ Life is Why&#10;&#10;Shout out to the American Heart Association and the American Stroke Association. &#10;We came together to teach you the FAST song.&#10;&#10;If someone has a stroke near you&#10;The FAST song tells you what to do&#10;&#10;If someone has a stroke near you&#10;The FAST song tells you what to do&#10;&#10;F-A-S-T- Fast&#10;F-A-S-T- Fast&#10;F-A-S-T- Fast&#10;F-A-S-T- Fast&#10;&#10;Pay attention cuz I'm here to teach a lesson/ In the world someone has a stroke every two seconds/ Did you know that? If you didn't, now you do, so together we gon fight/ Cuz 1 out of 6 people have a stroke in their life/ My aunt had a stroke, so I know the pain/ Once it hits close to home, it's a different ballgame/ But most importantly, we gotta know the signs/ Droopy face, weak arm; difficult speech means it's time/ To call 9-1-1, so don't wait/ Don't hesitate, no way, it's the best decision to make/ Educate yourself, you could save somebody's life/ Put your hands up, we gon start it off right. (Heyyyyyyyy!) &#10; &#10;If someone has a stroke near you&#10;The FAST song tells you what to do&#10;&#10;If someone has a stroke near you&#10;The FAST song tells you what to do&#10;&#10;Face Arm Speech Time Fast&#10;Face Arm Speech Time Fast &#10;Face Arm Speech Time Fast&#10;Face Arm Speech Time Fast&#10;&#10;I know it's easy to run, easy to hide/ Easy to act as if the day will never arrive/ That you see a loved one; suffering from a stroke/ But if that day comes; you can be their hero/ Face, Arm, Speech, TIME - Pay attention to the SIGNS/ This is more than just a RHYME/ Let it sink into your MIND/ Don't be blind to these LINES, cuz it's not fake/ Tha Hip Hop Doc wants you in Tip Top Shape/ (Sing it) Everybody out there, East to West/ Educate yourself today, and ease your stress/ F-A-S-T - i'ma need ya to know/ What the warning signs are when it comes to stroke/ Let's go. &#10;&#10;If someone has a stroke near you&#10;The FAST song tells you what to do&#10;&#10;If someone has a stroke near you&#10;The FAST song tells you what to do&#10;&#10;F-A-S-T- Fast&#10;F-A-S-T- Fast&#10;F-A-S-T- Fast&#10;F-A-S-T- Fast&#10;&#10;The letter &quot;F,&quot; it stands for face, If one half droops, no time to waste.&#10;The letter &quot;A&quot; means an arm that's weak/ The letter &quot;S&quot; means it's hard to speak.&#10;The letter &quot;T&quot; means it's time for 9-1-1, Call right away so help will come.&#10;Learn the song to show that you care, And help end stoke each time you share.&#10;&#10;If someone has a stroke near you&#10;The FAST song tells you what to do&#10;&#10;If someone has a stroke near you&#10;The FAST song tells you what to do&#10;&#10;F-A-S-T- Fast&#10;F-A-S-T- Fast&#10;F-A-S-T- Fast&#10;F-A-S-T- Fast&#10;&#10;F-A-S-T- Fast&#10;F-A-S-T- Fast&#10;Face Arm Speech Time Fast &#10;Face Arm Speech Time Fast" id="158" name="Google Shape;158;p25" title="F.A.S.T. Song - Stroke Signs: featuring Dee-1 &amp; Tha Hip Hop Doc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5425" y="954675"/>
            <a:ext cx="5674075" cy="39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916875" y="73500"/>
            <a:ext cx="7689900" cy="5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u="sng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LET’S PUT IT ALL TOGETHER ACTIVITY!</a:t>
            </a:r>
            <a:endParaRPr sz="2900" u="sng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220875" y="1321875"/>
            <a:ext cx="2088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165" name="Google Shape;165;p26"/>
          <p:cNvSpPr txBox="1"/>
          <p:nvPr/>
        </p:nvSpPr>
        <p:spPr>
          <a:xfrm>
            <a:off x="220875" y="2371650"/>
            <a:ext cx="266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6"/>
          <p:cNvSpPr txBox="1"/>
          <p:nvPr/>
        </p:nvSpPr>
        <p:spPr>
          <a:xfrm>
            <a:off x="571388" y="2050350"/>
            <a:ext cx="2512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NOW IT IS YOUR TURN!</a:t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1267788" y="3138400"/>
            <a:ext cx="1392000" cy="54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6"/>
          <p:cNvSpPr txBox="1"/>
          <p:nvPr/>
        </p:nvSpPr>
        <p:spPr>
          <a:xfrm>
            <a:off x="3084200" y="766375"/>
            <a:ext cx="5905800" cy="4125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rPr>
              <a:t>DIRECTIONS</a:t>
            </a:r>
            <a:endParaRPr sz="1900" u="sng">
              <a:solidFill>
                <a:schemeClr val="dk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 u="sng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 u="sng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1. WORK AT YOUR TABLE TO COME UP WITH A RAP ABOUT STROKES.</a:t>
            </a:r>
            <a:endParaRPr sz="16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00"/>
                </a:solidFill>
                <a:latin typeface="Candal"/>
                <a:ea typeface="Candal"/>
                <a:cs typeface="Candal"/>
                <a:sym typeface="Candal"/>
              </a:rPr>
              <a:t>2. THE RAP HAS TO HAVE </a:t>
            </a:r>
            <a:r>
              <a:rPr lang="en" sz="1600" u="sng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rPr>
              <a:t>AT LEAST 10</a:t>
            </a:r>
            <a:r>
              <a:rPr lang="en" sz="1600">
                <a:solidFill>
                  <a:srgbClr val="FFFF00"/>
                </a:solidFill>
                <a:latin typeface="Candal"/>
                <a:ea typeface="Candal"/>
                <a:cs typeface="Candal"/>
                <a:sym typeface="Candal"/>
              </a:rPr>
              <a:t> LINES.</a:t>
            </a:r>
            <a:endParaRPr sz="1600">
              <a:solidFill>
                <a:srgbClr val="FFFF00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00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3. EACH PERSON HAS TO SAY AT LEAST ONE LINE DURING THE PRESENTATION.</a:t>
            </a:r>
            <a:endParaRPr sz="16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00"/>
                </a:solidFill>
                <a:latin typeface="Candal"/>
                <a:ea typeface="Candal"/>
                <a:cs typeface="Candal"/>
                <a:sym typeface="Candal"/>
              </a:rPr>
              <a:t>4. ONCE YOU ARE DONE, YOU NEED TO PRACTICE.</a:t>
            </a:r>
            <a:endParaRPr sz="1600">
              <a:solidFill>
                <a:srgbClr val="FFFF00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00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5. RAISE YOUR HANDS WHEN YOU ARE DONE SO THAT YOU CAN PRESENT TO YOUR TEACHER.</a:t>
            </a:r>
            <a:endParaRPr sz="16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2390" y="4259175"/>
            <a:ext cx="702509" cy="54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1188" y="773663"/>
            <a:ext cx="1113001" cy="111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63" y="3771075"/>
            <a:ext cx="1113001" cy="111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445325" y="89650"/>
            <a:ext cx="8194200" cy="16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Homework</a:t>
            </a:r>
            <a:endParaRPr sz="29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177" name="Google Shape;177;p27"/>
          <p:cNvSpPr txBox="1"/>
          <p:nvPr/>
        </p:nvSpPr>
        <p:spPr>
          <a:xfrm>
            <a:off x="374825" y="913750"/>
            <a:ext cx="8335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rPr>
              <a:t>Take home this letter, magnets, and wallet cards to share </a:t>
            </a:r>
            <a:r>
              <a:rPr lang="en" sz="20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rPr>
              <a:t>with</a:t>
            </a:r>
            <a:r>
              <a:rPr lang="en" sz="20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rPr>
              <a:t> your family.</a:t>
            </a:r>
            <a:endParaRPr sz="2200">
              <a:latin typeface="Candal"/>
              <a:ea typeface="Candal"/>
              <a:cs typeface="Candal"/>
              <a:sym typeface="Candal"/>
            </a:endParaRPr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9125" y="1915663"/>
            <a:ext cx="2187149" cy="2916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 rotWithShape="1">
          <a:blip r:embed="rId4">
            <a:alphaModFix/>
          </a:blip>
          <a:srcRect b="16389" l="50503" r="23628" t="27903"/>
          <a:stretch/>
        </p:blipFill>
        <p:spPr>
          <a:xfrm>
            <a:off x="3805552" y="2099202"/>
            <a:ext cx="1930598" cy="23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 rotWithShape="1">
          <a:blip r:embed="rId5">
            <a:alphaModFix/>
          </a:blip>
          <a:srcRect b="9758" l="35641" r="35310" t="23082"/>
          <a:stretch/>
        </p:blipFill>
        <p:spPr>
          <a:xfrm>
            <a:off x="894375" y="1810349"/>
            <a:ext cx="2538199" cy="312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type="title"/>
          </p:nvPr>
        </p:nvSpPr>
        <p:spPr>
          <a:xfrm>
            <a:off x="386625" y="98650"/>
            <a:ext cx="8194200" cy="7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You are now STROKE SMART and </a:t>
            </a:r>
            <a:endParaRPr sz="2600" u="sng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can </a:t>
            </a:r>
            <a:r>
              <a:rPr lang="en" sz="2600" u="sng">
                <a:solidFill>
                  <a:srgbClr val="F1C232"/>
                </a:solidFill>
                <a:latin typeface="Candal"/>
                <a:ea typeface="Candal"/>
                <a:cs typeface="Candal"/>
                <a:sym typeface="Candal"/>
              </a:rPr>
              <a:t>STAY STROKE SMART</a:t>
            </a:r>
            <a:r>
              <a:rPr lang="en" u="sng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!</a:t>
            </a:r>
            <a:endParaRPr u="sng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186" name="Google Shape;186;p28"/>
          <p:cNvSpPr txBox="1"/>
          <p:nvPr/>
        </p:nvSpPr>
        <p:spPr>
          <a:xfrm>
            <a:off x="766375" y="1473775"/>
            <a:ext cx="1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8"/>
          <p:cNvSpPr txBox="1"/>
          <p:nvPr/>
        </p:nvSpPr>
        <p:spPr>
          <a:xfrm>
            <a:off x="530550" y="1311000"/>
            <a:ext cx="5040300" cy="29553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YOU KNOW:</a:t>
            </a:r>
            <a:endParaRPr sz="20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l"/>
              <a:buChar char="●"/>
            </a:pPr>
            <a:r>
              <a:rPr lang="en" sz="20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WHAT A STROKE IS</a:t>
            </a:r>
            <a:endParaRPr sz="20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l"/>
              <a:buChar char="●"/>
            </a:pPr>
            <a:r>
              <a:rPr lang="en" sz="20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WHAT SIGNS TO LOOK FOR</a:t>
            </a:r>
            <a:endParaRPr sz="20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l"/>
              <a:buChar char="●"/>
            </a:pPr>
            <a:r>
              <a:rPr lang="en" sz="20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HOW TO HELP</a:t>
            </a:r>
            <a:endParaRPr sz="20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188" name="Google Shape;188;p28"/>
          <p:cNvSpPr txBox="1"/>
          <p:nvPr>
            <p:ph type="title"/>
          </p:nvPr>
        </p:nvSpPr>
        <p:spPr>
          <a:xfrm>
            <a:off x="137175" y="4332925"/>
            <a:ext cx="9006900" cy="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KNOWLEDGE IS POWER! SHARE WITH FRIENDS &amp; FAMILY!</a:t>
            </a:r>
            <a:endParaRPr sz="23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7975" y="1311000"/>
            <a:ext cx="3268352" cy="2521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152350" y="772050"/>
            <a:ext cx="3141000" cy="35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Materials </a:t>
            </a:r>
            <a:endParaRPr sz="2400" u="sng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1. Dry erase board </a:t>
            </a:r>
            <a:endParaRPr sz="19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(or scratch paper)</a:t>
            </a:r>
            <a:endParaRPr sz="14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2. Dry erase marker</a:t>
            </a:r>
            <a:endParaRPr sz="19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(a pencil/pen)</a:t>
            </a:r>
            <a:endParaRPr sz="14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3. Paper towel or tissue</a:t>
            </a:r>
            <a:endParaRPr sz="19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676" y="1622888"/>
            <a:ext cx="2585105" cy="189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type="title"/>
          </p:nvPr>
        </p:nvSpPr>
        <p:spPr>
          <a:xfrm>
            <a:off x="5833012" y="840450"/>
            <a:ext cx="3141000" cy="35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Objectives</a:t>
            </a:r>
            <a:endParaRPr sz="2400" u="sng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1. Be able to identify all four stroke symptoms</a:t>
            </a:r>
            <a:endParaRPr sz="19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2. Be able to explain what can happen after a stroke</a:t>
            </a:r>
            <a:endParaRPr sz="19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143400" y="85350"/>
            <a:ext cx="8857200" cy="46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u="sng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Do You Know the Warning </a:t>
            </a:r>
            <a:endParaRPr sz="2900" u="sng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u="sng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Signs of a Stroke?</a:t>
            </a:r>
            <a:endParaRPr sz="2900" u="sng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1. Please jot two things </a:t>
            </a:r>
            <a:r>
              <a:rPr lang="en" sz="17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(on your white board or </a:t>
            </a:r>
            <a:r>
              <a:rPr lang="en" sz="17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scratch</a:t>
            </a:r>
            <a:r>
              <a:rPr lang="en" sz="17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 sheet of paper)</a:t>
            </a:r>
            <a:r>
              <a:rPr lang="en" sz="24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 someone may do if they are having a stroke. </a:t>
            </a:r>
            <a:endParaRPr sz="24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2. Pair Share</a:t>
            </a:r>
            <a:endParaRPr sz="24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3. Share as a whole class</a:t>
            </a:r>
            <a:endParaRPr sz="24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3475" y="2699550"/>
            <a:ext cx="3367125" cy="224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0" y="0"/>
            <a:ext cx="8312100" cy="46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u="sng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Symptoms Checklist of a Stroke - F.A.S.T.</a:t>
            </a:r>
            <a:endParaRPr sz="2900" u="sng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 u="sng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F: </a:t>
            </a:r>
            <a:r>
              <a:rPr lang="en" sz="26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Face Dropping</a:t>
            </a:r>
            <a:endParaRPr sz="26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A: Arm Weakness</a:t>
            </a:r>
            <a:endParaRPr sz="26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S: Speech difficulties</a:t>
            </a:r>
            <a:endParaRPr sz="26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T: Time to call 911</a:t>
            </a:r>
            <a:endParaRPr sz="26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6475" y="1444300"/>
            <a:ext cx="3704050" cy="253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1685800" y="0"/>
            <a:ext cx="5624700" cy="11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ndal"/>
              <a:ea typeface="Candal"/>
              <a:cs typeface="Candal"/>
              <a:sym typeface="Cand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u="sng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So What is a Stroke?</a:t>
            </a:r>
            <a:endParaRPr sz="2900" u="sng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4475700" y="1549813"/>
            <a:ext cx="46683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It is also known as a “Brain Attack”.</a:t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Something blocks blood supply to part of the brain </a:t>
            </a:r>
            <a:r>
              <a:rPr i="1" lang="en" sz="21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OR</a:t>
            </a:r>
            <a:r>
              <a:rPr lang="en" sz="21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 a blood vessel (artery) in the brain bursts.</a:t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49825"/>
            <a:ext cx="4362825" cy="3049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950825" y="130650"/>
            <a:ext cx="7689900" cy="11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ndal"/>
              <a:ea typeface="Candal"/>
              <a:cs typeface="Candal"/>
              <a:sym typeface="Cand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u="sng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Let’s Test Your Knowledge So Far!</a:t>
            </a:r>
            <a:endParaRPr sz="2900" u="sng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220875" y="1321875"/>
            <a:ext cx="8657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rPr>
              <a:t>Please get our white boards or a piece of paper for this activity! </a:t>
            </a:r>
            <a:endParaRPr sz="1800">
              <a:solidFill>
                <a:schemeClr val="dk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220875" y="2371650"/>
            <a:ext cx="266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/>
        </p:nvSpPr>
        <p:spPr>
          <a:xfrm>
            <a:off x="535200" y="2708175"/>
            <a:ext cx="40368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1. What does “</a:t>
            </a:r>
            <a:r>
              <a:rPr lang="en" sz="26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F” </a:t>
            </a:r>
            <a:r>
              <a:rPr lang="en" sz="21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stand for in the symptoms checklist?</a:t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5474150" y="2033825"/>
            <a:ext cx="2512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Face Drooping</a:t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1362" y="2508300"/>
            <a:ext cx="1404675" cy="18946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/>
          <p:nvPr/>
        </p:nvSpPr>
        <p:spPr>
          <a:xfrm>
            <a:off x="5029375" y="1969075"/>
            <a:ext cx="3157500" cy="2433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ndal"/>
                <a:ea typeface="Candal"/>
                <a:cs typeface="Candal"/>
                <a:sym typeface="Candal"/>
              </a:rPr>
              <a:t>ANSWER BOX</a:t>
            </a:r>
            <a:endParaRPr sz="2100">
              <a:latin typeface="Candal"/>
              <a:ea typeface="Candal"/>
              <a:cs typeface="Candal"/>
              <a:sym typeface="Cand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967800" y="0"/>
            <a:ext cx="7689900" cy="11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ndal"/>
              <a:ea typeface="Candal"/>
              <a:cs typeface="Candal"/>
              <a:sym typeface="Cand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u="sng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Knowledge Check!</a:t>
            </a:r>
            <a:endParaRPr sz="2900" u="sng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220875" y="1321875"/>
            <a:ext cx="86574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220875" y="2371650"/>
            <a:ext cx="266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917100" y="2235875"/>
            <a:ext cx="36549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2. What does “</a:t>
            </a:r>
            <a:r>
              <a:rPr lang="en" sz="26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A” </a:t>
            </a:r>
            <a:r>
              <a:rPr lang="en" sz="21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stand for in the symptoms checklist?</a:t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5474150" y="1743550"/>
            <a:ext cx="2512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Arm Weakness</a:t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5635" y="2254525"/>
            <a:ext cx="1309850" cy="184042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/>
          <p:nvPr/>
        </p:nvSpPr>
        <p:spPr>
          <a:xfrm>
            <a:off x="5219750" y="1829950"/>
            <a:ext cx="3021600" cy="2351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ndal"/>
                <a:ea typeface="Candal"/>
                <a:cs typeface="Candal"/>
                <a:sym typeface="Candal"/>
              </a:rPr>
              <a:t>ANSWER BOX</a:t>
            </a:r>
            <a:endParaRPr sz="2100">
              <a:latin typeface="Candal"/>
              <a:ea typeface="Candal"/>
              <a:cs typeface="Candal"/>
              <a:sym typeface="Cand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636850" y="73075"/>
            <a:ext cx="7689900" cy="11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ndal"/>
              <a:ea typeface="Candal"/>
              <a:cs typeface="Candal"/>
              <a:sym typeface="Cand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u="sng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Knowledge Check!</a:t>
            </a:r>
            <a:endParaRPr sz="2900" u="sng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220875" y="1321875"/>
            <a:ext cx="86574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220875" y="2371650"/>
            <a:ext cx="266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825325" y="2066800"/>
            <a:ext cx="36255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3</a:t>
            </a:r>
            <a:r>
              <a:rPr lang="en" sz="21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. What does </a:t>
            </a:r>
            <a:r>
              <a:rPr lang="en" sz="26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S</a:t>
            </a:r>
            <a:r>
              <a:rPr lang="en" sz="26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 </a:t>
            </a:r>
            <a:r>
              <a:rPr lang="en" sz="21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stand for in the symptoms checklist?</a:t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5474150" y="1743550"/>
            <a:ext cx="31326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Speech Difficulties</a:t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5524" y="2170800"/>
            <a:ext cx="1329850" cy="166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/>
          <p:nvPr/>
        </p:nvSpPr>
        <p:spPr>
          <a:xfrm>
            <a:off x="5517175" y="1816825"/>
            <a:ext cx="3004500" cy="212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ndal"/>
                <a:ea typeface="Candal"/>
                <a:cs typeface="Candal"/>
                <a:sym typeface="Candal"/>
              </a:rPr>
              <a:t>ANSWER BOX</a:t>
            </a:r>
            <a:endParaRPr sz="2100">
              <a:latin typeface="Candal"/>
              <a:ea typeface="Candal"/>
              <a:cs typeface="Candal"/>
              <a:sym typeface="Cand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520725" y="88425"/>
            <a:ext cx="7689900" cy="11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ndal"/>
              <a:ea typeface="Candal"/>
              <a:cs typeface="Candal"/>
              <a:sym typeface="Cand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u="sng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Knowledge Check!</a:t>
            </a:r>
            <a:endParaRPr sz="2900" u="sng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220875" y="1321875"/>
            <a:ext cx="86574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220875" y="2371650"/>
            <a:ext cx="266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1"/>
          <p:cNvSpPr txBox="1"/>
          <p:nvPr/>
        </p:nvSpPr>
        <p:spPr>
          <a:xfrm>
            <a:off x="810600" y="1989850"/>
            <a:ext cx="36549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4</a:t>
            </a:r>
            <a:r>
              <a:rPr lang="en" sz="21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. What does “</a:t>
            </a:r>
            <a:r>
              <a:rPr lang="en" sz="26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T”</a:t>
            </a:r>
            <a:r>
              <a:rPr lang="en" sz="26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 </a:t>
            </a:r>
            <a:r>
              <a:rPr lang="en" sz="21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stand for in the symptoms checklist?</a:t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5474150" y="1743550"/>
            <a:ext cx="2512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andal"/>
                <a:ea typeface="Candal"/>
                <a:cs typeface="Candal"/>
                <a:sym typeface="Candal"/>
              </a:rPr>
              <a:t>Time to call 911</a:t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0925" y="2319975"/>
            <a:ext cx="1290500" cy="16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/>
          <p:nvPr/>
        </p:nvSpPr>
        <p:spPr>
          <a:xfrm>
            <a:off x="5296500" y="1782875"/>
            <a:ext cx="2750100" cy="219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ndal"/>
                <a:ea typeface="Candal"/>
                <a:cs typeface="Candal"/>
                <a:sym typeface="Candal"/>
              </a:rPr>
              <a:t>ANSWER BOX</a:t>
            </a:r>
            <a:endParaRPr sz="2100">
              <a:latin typeface="Candal"/>
              <a:ea typeface="Candal"/>
              <a:cs typeface="Candal"/>
              <a:sym typeface="Cand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