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12" r:id="rId3"/>
    <p:sldId id="307" r:id="rId4"/>
    <p:sldId id="320" r:id="rId5"/>
    <p:sldId id="285" r:id="rId6"/>
    <p:sldId id="308" r:id="rId7"/>
    <p:sldId id="309" r:id="rId8"/>
    <p:sldId id="310" r:id="rId9"/>
    <p:sldId id="311" r:id="rId10"/>
    <p:sldId id="313" r:id="rId11"/>
    <p:sldId id="316" r:id="rId12"/>
    <p:sldId id="315" r:id="rId13"/>
    <p:sldId id="319" r:id="rId14"/>
    <p:sldId id="318" r:id="rId15"/>
    <p:sldId id="317" r:id="rId16"/>
    <p:sldId id="3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Caylor" initials="MC" lastIdx="1" clrIdx="0">
    <p:extLst>
      <p:ext uri="{19B8F6BF-5375-455C-9EA6-DF929625EA0E}">
        <p15:presenceInfo xmlns:p15="http://schemas.microsoft.com/office/powerpoint/2012/main" userId="S::36376@lifebridgehealth.org::8f46b52f-4853-4f0c-b6ef-cae74762af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084" autoAdjust="0"/>
    <p:restoredTop sz="86458" autoAdjust="0"/>
  </p:normalViewPr>
  <p:slideViewPr>
    <p:cSldViewPr snapToGrid="0">
      <p:cViewPr varScale="1">
        <p:scale>
          <a:sx n="103" d="100"/>
          <a:sy n="103" d="100"/>
        </p:scale>
        <p:origin x="114" y="360"/>
      </p:cViewPr>
      <p:guideLst/>
    </p:cSldViewPr>
  </p:slideViewPr>
  <p:outlineViewPr>
    <p:cViewPr>
      <p:scale>
        <a:sx n="33" d="100"/>
        <a:sy n="33" d="100"/>
      </p:scale>
      <p:origin x="0" y="-22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23T17:08:22.352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FA25F-9AC7-4A2C-AE70-DF5AA6A22001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66DFC-3100-48BF-96D7-C7E102C8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5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66DFC-3100-48BF-96D7-C7E102C8E1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44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66DFC-3100-48BF-96D7-C7E102C8E1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12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F5CAA-7775-F444-A199-908AE4D0AB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07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66DFC-3100-48BF-96D7-C7E102C8E1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9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66DFC-3100-48BF-96D7-C7E102C8E1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43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66DFC-3100-48BF-96D7-C7E102C8E1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4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66DFC-3100-48BF-96D7-C7E102C8E1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83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8A378-FDF0-0240-BC70-BAECD86D22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22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8A378-FDF0-0240-BC70-BAECD86D22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41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66DFC-3100-48BF-96D7-C7E102C8E1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03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66DFC-3100-48BF-96D7-C7E102C8E1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47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66DFC-3100-48BF-96D7-C7E102C8E1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18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66DFC-3100-48BF-96D7-C7E102C8E1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90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66DFC-3100-48BF-96D7-C7E102C8E1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1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C3D8F-6131-46B8-BE68-9DA4E8447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86550C-4FE8-42A8-9046-7FD061422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05093-524F-41CD-9010-DCE2CB7AE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149A-07E3-462B-9588-6A015666450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8095B-CAAD-45D8-8C20-CD76F863A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F6305-3CCF-498B-B5D0-A51ED406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6B028-6AF4-4F99-956C-3DB8806E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0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CE3A-6429-4181-98EB-8BE9E4B85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AF124-A6C9-465C-8905-3F36B65DD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70EFF-30D2-4A2F-AD84-D605CDA95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149A-07E3-462B-9588-6A015666450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9FBE7-0E3F-40AE-BFB1-F11DB0A2F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73BB0-A469-40E6-BF44-CAE8CBB0F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6B028-6AF4-4F99-956C-3DB8806E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1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7FDCBB-151A-47F2-97B7-18BB5F0C8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31118-E520-4D91-96D5-44ADE3A3F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70022-760C-4D0A-98B6-F03E92661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149A-07E3-462B-9588-6A015666450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94C64-F04D-40EF-8C28-BB18A946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ECC17-23AE-41D7-9602-13F196A3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6B028-6AF4-4F99-956C-3DB8806E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05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81005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58F7D-64EB-4C8E-B8E2-66173AD4D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AE2D7-4606-436D-9F72-DA00506FA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A483-4C00-4F7B-BD94-B75670EB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149A-07E3-462B-9588-6A015666450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137D8-7485-4248-A7B0-5EF60E31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B703F-D64E-462D-AFC3-3B73C3E3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6B028-6AF4-4F99-956C-3DB8806E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3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50D78-3783-4C26-8E60-73425B41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1C25A-C8F7-4777-BC74-39329FC6E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A926D-9986-497C-80BA-170B3B0E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149A-07E3-462B-9588-6A015666450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DFD97-C665-400D-B0A3-4B807768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8E13F-C347-4C06-B998-78A3671F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6B028-6AF4-4F99-956C-3DB8806E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6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C8675-BD8B-4908-B6F7-0F35DE40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95030-94AF-4752-9F49-EAA3961C4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F0448-5A18-4EE8-84DE-DC82876D0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3BBB7-C511-4258-85C1-07B35B520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149A-07E3-462B-9588-6A015666450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840B3-F565-4996-9859-7A4ED6A1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3C304-BA4F-481D-85F6-A29101A87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6B028-6AF4-4F99-956C-3DB8806E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7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7A634-4FC2-458B-9EFB-D6D15A7BD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5D4AC-9046-4F1E-967B-E6F3FFA2A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94369-DB56-4B3A-99C4-4EE050091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1D8A2-4127-470A-9296-59AC3A6E4B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CEACD-4482-4B3D-8A19-F32628291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9B28D3-9596-4BFB-9C78-3BD0AF8F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149A-07E3-462B-9588-6A015666450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28C509-9450-464A-AF35-671E9685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7A2B9-22F8-4D7D-8D51-B6A5202D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6B028-6AF4-4F99-956C-3DB8806E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9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4ACF9-050C-49BD-A2CC-EC730436E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BBE7FA-E4B0-4504-82DA-D64276670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149A-07E3-462B-9588-6A015666450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BA6AC7-F34E-4AB8-8F8C-079D4BCE5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5EC48-598C-4F43-A86D-EDBED3E6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6B028-6AF4-4F99-956C-3DB8806E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76CCD-04B4-4DFB-845C-4F66C260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149A-07E3-462B-9588-6A015666450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1B66D4-3456-4264-9D11-54EDA669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7B5DA-0E96-4667-8010-A6FE28F4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6B028-6AF4-4F99-956C-3DB8806E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7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8F20-1520-469E-85BC-039F2FA0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9F3B3-C8BA-4775-A36C-FFDBBE400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96153-9960-497B-8FFD-1BA4CD9EC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7050B-B467-432F-8432-15B8B6B6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149A-07E3-462B-9588-6A015666450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CBEC9-9F5B-4531-A19A-711EC0F4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EAB87-B685-4E15-92A2-828D9375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6B028-6AF4-4F99-956C-3DB8806E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6A5C4-297B-4C64-A73B-2A092E1D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AB0617-3969-4D17-9529-CAA08451D7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0205A-D8F2-4E37-823B-108712FDF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6483D-5A64-41C8-98D5-6C5B549E4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149A-07E3-462B-9588-6A015666450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0B7C9-8725-48E4-B8EC-DDAC9884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9E7E5-6E10-4632-8597-8DDD463A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6B028-6AF4-4F99-956C-3DB8806E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4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7FCBE-B206-433E-8FAB-D4E1145CA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13D4C-973C-4859-93EE-54BA81614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CAA15-CC53-44EE-ABEE-D3F0F0064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4149A-07E3-462B-9588-6A015666450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65EC8-A1F3-4466-87AE-7EF959CB1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452E8-02E4-4863-9B55-0743C0766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6B028-6AF4-4F99-956C-3DB8806E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6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iemss.org/home/hospitals/stroke-resources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news-room/fact-sheets/detail/the-top-10-causes-of-death" TargetMode="External"/><Relationship Id="rId2" Type="http://schemas.openxmlformats.org/officeDocument/2006/relationships/hyperlink" Target="https://www.cdc.gov/stroke/facts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hyperlink" Target="https://researchoutreach.org/articles/atherosclerotic-disease-related-stroke-predicting-recurrence-using-plaque-morpholog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progressive-charlestown.com/2020/05/stroke-experts-offer-guidelines-for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FA0091D-623F-46ED-AB4B-DC8275868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6053" y="2586842"/>
            <a:ext cx="9253859" cy="3004694"/>
          </a:xfrm>
        </p:spPr>
        <p:txBody>
          <a:bodyPr>
            <a:normAutofit fontScale="47500" lnSpcReduction="20000"/>
          </a:bodyPr>
          <a:lstStyle/>
          <a:p>
            <a:r>
              <a:rPr lang="en-US" sz="9000" b="1" dirty="0">
                <a:solidFill>
                  <a:srgbClr val="0070C0"/>
                </a:solidFill>
              </a:rPr>
              <a:t>Spot a Stroke </a:t>
            </a:r>
          </a:p>
          <a:p>
            <a:r>
              <a:rPr lang="en-US" sz="9000" b="1" dirty="0">
                <a:solidFill>
                  <a:srgbClr val="0070C0"/>
                </a:solidFill>
              </a:rPr>
              <a:t>Stop a Stroke</a:t>
            </a:r>
          </a:p>
          <a:p>
            <a:r>
              <a:rPr lang="en-US" sz="9000" b="1" dirty="0">
                <a:solidFill>
                  <a:srgbClr val="0070C0"/>
                </a:solidFill>
              </a:rPr>
              <a:t>Save a Life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sz="3200" b="1" dirty="0"/>
              <a:t> </a:t>
            </a:r>
            <a:r>
              <a:rPr lang="en-US" sz="7600" b="1" dirty="0"/>
              <a:t>A Public Health Education Initiative to Reduce </a:t>
            </a:r>
          </a:p>
          <a:p>
            <a:r>
              <a:rPr lang="en-US" sz="7600" b="1" dirty="0"/>
              <a:t>Pre-Hospital Delay in </a:t>
            </a:r>
            <a:r>
              <a:rPr lang="en-US" sz="7600" b="1" dirty="0">
                <a:highlight>
                  <a:srgbClr val="FFFF00"/>
                </a:highlight>
              </a:rPr>
              <a:t>“your locality”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968993-DF22-4350-A632-46688B2DAB1C}"/>
              </a:ext>
            </a:extLst>
          </p:cNvPr>
          <p:cNvGrpSpPr/>
          <p:nvPr/>
        </p:nvGrpSpPr>
        <p:grpSpPr>
          <a:xfrm>
            <a:off x="1844734" y="289743"/>
            <a:ext cx="8000845" cy="1821603"/>
            <a:chOff x="380891" y="1504931"/>
            <a:chExt cx="8000845" cy="18216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431A44-3745-46CD-8A55-7F0963349DA6}"/>
                </a:ext>
              </a:extLst>
            </p:cNvPr>
            <p:cNvSpPr/>
            <p:nvPr/>
          </p:nvSpPr>
          <p:spPr>
            <a:xfrm>
              <a:off x="2985121" y="1504931"/>
              <a:ext cx="5396615" cy="18145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124611-D3FB-4C41-87ED-777188199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986" y="1535626"/>
              <a:ext cx="2581135" cy="1753489"/>
            </a:xfrm>
            <a:prstGeom prst="rect">
              <a:avLst/>
            </a:prstGeom>
            <a:ln w="34925">
              <a:solidFill>
                <a:schemeClr val="tx1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8F29F3-0D28-4084-971E-30C7EEAA6C38}"/>
                </a:ext>
              </a:extLst>
            </p:cNvPr>
            <p:cNvSpPr txBox="1"/>
            <p:nvPr/>
          </p:nvSpPr>
          <p:spPr>
            <a:xfrm>
              <a:off x="3120578" y="1568955"/>
              <a:ext cx="512569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/>
                <a:t>Maryland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D9B5E0E-93A8-4D00-872D-2CBE56F3C0AD}"/>
                </a:ext>
              </a:extLst>
            </p:cNvPr>
            <p:cNvCxnSpPr>
              <a:cxnSpLocks/>
            </p:cNvCxnSpPr>
            <p:nvPr/>
          </p:nvCxnSpPr>
          <p:spPr>
            <a:xfrm>
              <a:off x="380891" y="1519107"/>
              <a:ext cx="2604230" cy="16519"/>
            </a:xfrm>
            <a:prstGeom prst="line">
              <a:avLst/>
            </a:prstGeom>
            <a:ln w="857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36C1C1F-8C17-4FA0-9C3B-7698BB8F60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986" y="1504931"/>
              <a:ext cx="0" cy="1821603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9958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09EE6-857B-4E36-80B0-94842D79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  <a:latin typeface="+mn-lt"/>
              </a:rPr>
            </a:br>
            <a:br>
              <a:rPr lang="en-US" b="1" dirty="0">
                <a:solidFill>
                  <a:srgbClr val="0070C0"/>
                </a:solidFill>
                <a:latin typeface="+mn-lt"/>
              </a:rPr>
            </a:br>
            <a:r>
              <a:rPr lang="en-US" sz="4900" b="1" u="sng" dirty="0">
                <a:solidFill>
                  <a:srgbClr val="0070C0"/>
                </a:solidFill>
                <a:latin typeface="+mn-lt"/>
              </a:rPr>
              <a:t>Be a Stroke Champion</a:t>
            </a:r>
            <a:br>
              <a:rPr lang="en-US" b="1" dirty="0">
                <a:solidFill>
                  <a:srgbClr val="0070C0"/>
                </a:solidFill>
                <a:latin typeface="+mn-lt"/>
              </a:rPr>
            </a:br>
            <a:br>
              <a:rPr lang="en-US" b="1" dirty="0">
                <a:solidFill>
                  <a:srgbClr val="0070C0"/>
                </a:solidFill>
                <a:latin typeface="+mn-lt"/>
              </a:rPr>
            </a:b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FD3F-2F60-47BC-9831-CDEC94C6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84251"/>
            <a:ext cx="12192000" cy="49086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900" b="1" dirty="0"/>
              <a:t>Improve stroke literacy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900" b="1" dirty="0"/>
              <a:t>A community effort by active community members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/>
              <a:t>Sharing knowledge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/>
              <a:t>With a goal to educate everyone in </a:t>
            </a:r>
            <a:r>
              <a:rPr lang="en-US" sz="3600" b="1" dirty="0">
                <a:highlight>
                  <a:srgbClr val="FFFF00"/>
                </a:highlight>
              </a:rPr>
              <a:t>your locality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/>
              <a:t>How to “Spot A Stroke”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/>
              <a:t>How to “Stop A Stroke”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600" b="1" dirty="0"/>
          </a:p>
          <a:p>
            <a:pPr marL="0" indent="0" algn="ctr">
              <a:lnSpc>
                <a:spcPct val="150000"/>
              </a:lnSpc>
              <a:buNone/>
            </a:pPr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93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92A97-7EEF-4F2F-B71C-E9E484431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0103"/>
            <a:ext cx="10515600" cy="37868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1"/>
                </a:solidFill>
              </a:rPr>
              <a:t>What are the next steps?</a:t>
            </a:r>
          </a:p>
          <a:p>
            <a:pPr marL="0" indent="0" algn="ctr">
              <a:buNone/>
            </a:pPr>
            <a:r>
              <a:rPr lang="en-US" sz="3600" b="1" dirty="0"/>
              <a:t>Make a proclamation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Introductions to key agencies:</a:t>
            </a:r>
          </a:p>
          <a:p>
            <a:pPr marL="0" indent="0" algn="ctr">
              <a:buNone/>
            </a:pPr>
            <a:r>
              <a:rPr lang="en-US" sz="3600" b="1" dirty="0">
                <a:highlight>
                  <a:srgbClr val="FFFF00"/>
                </a:highlight>
              </a:rPr>
              <a:t>Your local </a:t>
            </a:r>
            <a:r>
              <a:rPr lang="en-US" sz="3600" b="1" dirty="0"/>
              <a:t>Bureau of Aging and Disabilities</a:t>
            </a:r>
          </a:p>
          <a:p>
            <a:pPr marL="0" indent="0" algn="ctr">
              <a:buNone/>
            </a:pPr>
            <a:r>
              <a:rPr lang="en-US" sz="3600" b="1" dirty="0">
                <a:highlight>
                  <a:srgbClr val="FFFF00"/>
                </a:highlight>
              </a:rPr>
              <a:t>Your local </a:t>
            </a:r>
            <a:r>
              <a:rPr lang="en-US" sz="3600" b="1" dirty="0"/>
              <a:t>Public School District</a:t>
            </a:r>
          </a:p>
          <a:p>
            <a:pPr marL="0" indent="0" algn="ctr">
              <a:buNone/>
            </a:pPr>
            <a:endParaRPr lang="en-US" sz="36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1F9311-B9FD-474D-8FC5-C4115B4686D9}"/>
              </a:ext>
            </a:extLst>
          </p:cNvPr>
          <p:cNvGrpSpPr/>
          <p:nvPr/>
        </p:nvGrpSpPr>
        <p:grpSpPr>
          <a:xfrm>
            <a:off x="1844734" y="289743"/>
            <a:ext cx="8000845" cy="1821603"/>
            <a:chOff x="380891" y="1504931"/>
            <a:chExt cx="8000845" cy="182160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9C0A57-3A03-411D-A46E-CC5B79414B6D}"/>
                </a:ext>
              </a:extLst>
            </p:cNvPr>
            <p:cNvSpPr/>
            <p:nvPr/>
          </p:nvSpPr>
          <p:spPr>
            <a:xfrm>
              <a:off x="2985121" y="1504931"/>
              <a:ext cx="5396615" cy="18145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A881DA-76EE-4546-8BBA-7194DD836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986" y="1535626"/>
              <a:ext cx="2581135" cy="1753489"/>
            </a:xfrm>
            <a:prstGeom prst="rect">
              <a:avLst/>
            </a:prstGeom>
            <a:ln w="34925">
              <a:solidFill>
                <a:schemeClr val="tx1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20E97E-098F-457B-8757-AF039D318095}"/>
                </a:ext>
              </a:extLst>
            </p:cNvPr>
            <p:cNvSpPr txBox="1"/>
            <p:nvPr/>
          </p:nvSpPr>
          <p:spPr>
            <a:xfrm>
              <a:off x="3120578" y="1568955"/>
              <a:ext cx="512569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600" b="1" dirty="0"/>
                <a:t>Maryland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2D194D3-37DE-4779-BCCD-85CB8E7D4E3A}"/>
                </a:ext>
              </a:extLst>
            </p:cNvPr>
            <p:cNvCxnSpPr>
              <a:cxnSpLocks/>
            </p:cNvCxnSpPr>
            <p:nvPr/>
          </p:nvCxnSpPr>
          <p:spPr>
            <a:xfrm>
              <a:off x="380891" y="1519107"/>
              <a:ext cx="2604230" cy="16519"/>
            </a:xfrm>
            <a:prstGeom prst="line">
              <a:avLst/>
            </a:prstGeom>
            <a:ln w="857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0A41566-F5F2-45BB-9526-7EC431EB96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986" y="1504931"/>
              <a:ext cx="0" cy="1821603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297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54C8A3B3-412B-40F9-934B-B985FB358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75" y="0"/>
            <a:ext cx="5318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1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911617-1270-4B09-B428-9B07C22C3247}"/>
              </a:ext>
            </a:extLst>
          </p:cNvPr>
          <p:cNvGrpSpPr/>
          <p:nvPr/>
        </p:nvGrpSpPr>
        <p:grpSpPr>
          <a:xfrm>
            <a:off x="1844734" y="289743"/>
            <a:ext cx="8000845" cy="1821603"/>
            <a:chOff x="380891" y="1504931"/>
            <a:chExt cx="8000845" cy="182160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FF0A641-6AAE-4151-9FC7-02B72C9592C3}"/>
                </a:ext>
              </a:extLst>
            </p:cNvPr>
            <p:cNvSpPr/>
            <p:nvPr/>
          </p:nvSpPr>
          <p:spPr>
            <a:xfrm>
              <a:off x="2985121" y="1504931"/>
              <a:ext cx="5396615" cy="18145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6FD3EA-638C-4E59-B2CF-7034EC54C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986" y="1535626"/>
              <a:ext cx="2581135" cy="1753489"/>
            </a:xfrm>
            <a:prstGeom prst="rect">
              <a:avLst/>
            </a:prstGeom>
            <a:ln w="34925">
              <a:solidFill>
                <a:schemeClr val="tx1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C251B2-AD22-44B0-9FE1-B67A5EA14F23}"/>
                </a:ext>
              </a:extLst>
            </p:cNvPr>
            <p:cNvSpPr txBox="1"/>
            <p:nvPr/>
          </p:nvSpPr>
          <p:spPr>
            <a:xfrm>
              <a:off x="3120578" y="1568955"/>
              <a:ext cx="512569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600" b="1" dirty="0"/>
                <a:t>Maryland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408F193-FF83-4213-BFB1-BA63E5921D5D}"/>
                </a:ext>
              </a:extLst>
            </p:cNvPr>
            <p:cNvCxnSpPr>
              <a:cxnSpLocks/>
            </p:cNvCxnSpPr>
            <p:nvPr/>
          </p:nvCxnSpPr>
          <p:spPr>
            <a:xfrm>
              <a:off x="380891" y="1519107"/>
              <a:ext cx="2604230" cy="16519"/>
            </a:xfrm>
            <a:prstGeom prst="line">
              <a:avLst/>
            </a:prstGeom>
            <a:ln w="857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C6D40F3-4D44-4954-8594-AF0A05CFAB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986" y="1504931"/>
              <a:ext cx="0" cy="1821603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F17CBDFE-02E7-4FD1-AE8C-54D27A8F2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9" y="3532012"/>
            <a:ext cx="2857500" cy="2857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88775D-65C6-41E3-A560-80ADD8C375BF}"/>
              </a:ext>
            </a:extLst>
          </p:cNvPr>
          <p:cNvSpPr txBox="1"/>
          <p:nvPr/>
        </p:nvSpPr>
        <p:spPr>
          <a:xfrm>
            <a:off x="2314222" y="2641600"/>
            <a:ext cx="7395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MIEMSS Stroke-Smart-Resources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5E86B3-1E65-4DCC-BF10-02E5F7F166E9}"/>
              </a:ext>
            </a:extLst>
          </p:cNvPr>
          <p:cNvSpPr txBox="1"/>
          <p:nvPr/>
        </p:nvSpPr>
        <p:spPr>
          <a:xfrm>
            <a:off x="4210756" y="4459111"/>
            <a:ext cx="479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Stroke Smart Resource Center (miemss.org)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80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42621-54EE-42EA-B400-EE8583EA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+mn-lt"/>
              </a:rPr>
              <a:t>Loudon County, VA Stroke Smart Proclamation  </a:t>
            </a:r>
            <a:br>
              <a:rPr lang="en-US" sz="3600" b="1" dirty="0">
                <a:solidFill>
                  <a:schemeClr val="accent1"/>
                </a:solidFill>
                <a:latin typeface="+mn-lt"/>
              </a:rPr>
            </a:br>
            <a:r>
              <a:rPr lang="en-US" sz="3600" b="1" dirty="0">
                <a:solidFill>
                  <a:schemeClr val="accent1"/>
                </a:solidFill>
                <a:highlight>
                  <a:srgbClr val="FFFF00"/>
                </a:highlight>
                <a:latin typeface="+mn-lt"/>
              </a:rPr>
              <a:t>This picture used a reference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0C78A0-B938-49E1-A4F4-ADF7E5AA6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4" y="1556951"/>
            <a:ext cx="10515600" cy="5191090"/>
          </a:xfrm>
        </p:spPr>
      </p:pic>
    </p:spTree>
    <p:extLst>
      <p:ext uri="{BB962C8B-B14F-4D97-AF65-F5344CB8AC3E}">
        <p14:creationId xmlns:p14="http://schemas.microsoft.com/office/powerpoint/2010/main" val="1118429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86B9DB3-A05E-42EF-B753-31B81D6BFD45}"/>
              </a:ext>
            </a:extLst>
          </p:cNvPr>
          <p:cNvGrpSpPr/>
          <p:nvPr/>
        </p:nvGrpSpPr>
        <p:grpSpPr>
          <a:xfrm>
            <a:off x="1844734" y="289743"/>
            <a:ext cx="8000845" cy="1821603"/>
            <a:chOff x="380891" y="1504931"/>
            <a:chExt cx="8000845" cy="182160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5DCDC51-9447-4B76-B461-7058774866D0}"/>
                </a:ext>
              </a:extLst>
            </p:cNvPr>
            <p:cNvSpPr/>
            <p:nvPr/>
          </p:nvSpPr>
          <p:spPr>
            <a:xfrm>
              <a:off x="2985121" y="1504931"/>
              <a:ext cx="5396615" cy="18145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4B68BFE-80B0-40E1-BD16-55186778D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986" y="1535626"/>
              <a:ext cx="2581135" cy="1753489"/>
            </a:xfrm>
            <a:prstGeom prst="rect">
              <a:avLst/>
            </a:prstGeom>
            <a:ln w="34925">
              <a:solidFill>
                <a:schemeClr val="tx1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E205C3-8D76-4822-A8F4-4F1AF2BA7368}"/>
                </a:ext>
              </a:extLst>
            </p:cNvPr>
            <p:cNvSpPr txBox="1"/>
            <p:nvPr/>
          </p:nvSpPr>
          <p:spPr>
            <a:xfrm>
              <a:off x="3120578" y="1568955"/>
              <a:ext cx="512569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600" b="1" dirty="0"/>
                <a:t>Maryland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3F40037-3BE7-4D79-87B8-3B4FDDB581C4}"/>
                </a:ext>
              </a:extLst>
            </p:cNvPr>
            <p:cNvCxnSpPr>
              <a:cxnSpLocks/>
            </p:cNvCxnSpPr>
            <p:nvPr/>
          </p:nvCxnSpPr>
          <p:spPr>
            <a:xfrm>
              <a:off x="380891" y="1519107"/>
              <a:ext cx="2604230" cy="16519"/>
            </a:xfrm>
            <a:prstGeom prst="line">
              <a:avLst/>
            </a:prstGeom>
            <a:ln w="857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97A1E38-0881-4144-846F-6228BD4E6D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986" y="1504931"/>
              <a:ext cx="0" cy="1821603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54B9A11-6EE8-4A6A-B85A-381BD8BD62C9}"/>
              </a:ext>
            </a:extLst>
          </p:cNvPr>
          <p:cNvSpPr txBox="1"/>
          <p:nvPr/>
        </p:nvSpPr>
        <p:spPr>
          <a:xfrm>
            <a:off x="7680960" y="3680460"/>
            <a:ext cx="357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Your contact information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014199-21EA-46F6-B53F-E5EE0DA9F72C}"/>
              </a:ext>
            </a:extLst>
          </p:cNvPr>
          <p:cNvSpPr txBox="1"/>
          <p:nvPr/>
        </p:nvSpPr>
        <p:spPr>
          <a:xfrm>
            <a:off x="4718756" y="2531209"/>
            <a:ext cx="5238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92656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FCE35-9273-4C8D-A969-6B6CD6B5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62658-72C7-48B0-B3D8-03C3A395C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Centers for Disease Control and Prevention, 2022. </a:t>
            </a:r>
            <a:r>
              <a:rPr lang="en-US" dirty="0">
                <a:hlinkClick r:id="rId2"/>
              </a:rPr>
              <a:t>Stroke Facts | cdc.gov</a:t>
            </a:r>
            <a:endParaRPr lang="en-US" dirty="0"/>
          </a:p>
          <a:p>
            <a:r>
              <a:rPr lang="en-US" dirty="0"/>
              <a:t>World Health Organization, 2020. </a:t>
            </a:r>
            <a:r>
              <a:rPr lang="en-US" dirty="0">
                <a:hlinkClick r:id="rId3"/>
              </a:rPr>
              <a:t>The top 10 causes of death (who.int)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7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5214E8-3FD0-4B4B-9B77-BD278029183B}"/>
              </a:ext>
            </a:extLst>
          </p:cNvPr>
          <p:cNvSpPr/>
          <p:nvPr/>
        </p:nvSpPr>
        <p:spPr>
          <a:xfrm>
            <a:off x="3318386" y="1997839"/>
            <a:ext cx="87550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               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              What is a Stroke?</a:t>
            </a:r>
          </a:p>
          <a:p>
            <a:endParaRPr lang="en-US" sz="2400" b="1" dirty="0"/>
          </a:p>
          <a:p>
            <a:r>
              <a:rPr lang="en-US" sz="2400" b="1" dirty="0"/>
              <a:t>Ischemic stroke (87%): lack of blood supply due to a blockage</a:t>
            </a:r>
          </a:p>
          <a:p>
            <a:endParaRPr lang="en-US" sz="2400" b="1" dirty="0"/>
          </a:p>
          <a:p>
            <a:r>
              <a:rPr lang="en-US" sz="2400" b="1" dirty="0"/>
              <a:t>Hemorrhagic stroke (13%): lack of blood supply due to a bleed</a:t>
            </a:r>
          </a:p>
          <a:p>
            <a:endParaRPr lang="en-US" sz="2400" b="1" dirty="0"/>
          </a:p>
          <a:p>
            <a:r>
              <a:rPr lang="en-US" sz="2400" b="1" dirty="0"/>
              <a:t>A stroke can cause lasting brain damage, long-term disability, or even death.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7000094-F137-4420-BDEC-C5807F903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8613" y="2468880"/>
            <a:ext cx="3229840" cy="39319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69D2295-42BB-4E4B-89B2-65AE80EAD080}"/>
              </a:ext>
            </a:extLst>
          </p:cNvPr>
          <p:cNvGrpSpPr/>
          <p:nvPr/>
        </p:nvGrpSpPr>
        <p:grpSpPr>
          <a:xfrm>
            <a:off x="1733533" y="214634"/>
            <a:ext cx="8000845" cy="1821603"/>
            <a:chOff x="380891" y="1504931"/>
            <a:chExt cx="8000845" cy="18216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64B9DC-501F-48F7-AE9F-6D4178990FF3}"/>
                </a:ext>
              </a:extLst>
            </p:cNvPr>
            <p:cNvSpPr/>
            <p:nvPr/>
          </p:nvSpPr>
          <p:spPr>
            <a:xfrm>
              <a:off x="2985121" y="1504931"/>
              <a:ext cx="5396615" cy="18145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0971525-32A1-4897-9895-F68DDE7A1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438" y="1545246"/>
              <a:ext cx="2581135" cy="1753489"/>
            </a:xfrm>
            <a:prstGeom prst="rect">
              <a:avLst/>
            </a:prstGeom>
            <a:ln w="34925">
              <a:solidFill>
                <a:schemeClr val="tx1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363748-0090-4790-800C-6C40E7FFAA23}"/>
                </a:ext>
              </a:extLst>
            </p:cNvPr>
            <p:cNvSpPr txBox="1"/>
            <p:nvPr/>
          </p:nvSpPr>
          <p:spPr>
            <a:xfrm>
              <a:off x="3120578" y="1568955"/>
              <a:ext cx="512569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/>
                <a:t>Maryland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26EFC60-4F8E-4DC7-B140-099737E483D2}"/>
                </a:ext>
              </a:extLst>
            </p:cNvPr>
            <p:cNvCxnSpPr>
              <a:cxnSpLocks/>
            </p:cNvCxnSpPr>
            <p:nvPr/>
          </p:nvCxnSpPr>
          <p:spPr>
            <a:xfrm>
              <a:off x="380891" y="1519107"/>
              <a:ext cx="2604230" cy="16519"/>
            </a:xfrm>
            <a:prstGeom prst="line">
              <a:avLst/>
            </a:prstGeom>
            <a:ln w="857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A72C229-843C-4CD3-BB93-77E327063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986" y="1504931"/>
              <a:ext cx="0" cy="1821603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411586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9143759-EE8D-8F2C-9187-70543FBCB637}"/>
              </a:ext>
            </a:extLst>
          </p:cNvPr>
          <p:cNvGrpSpPr/>
          <p:nvPr/>
        </p:nvGrpSpPr>
        <p:grpSpPr>
          <a:xfrm>
            <a:off x="1844734" y="289743"/>
            <a:ext cx="8000845" cy="1821603"/>
            <a:chOff x="380891" y="1504931"/>
            <a:chExt cx="8000845" cy="182160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2437681-B3B4-B511-1564-311E56AF43FC}"/>
                </a:ext>
              </a:extLst>
            </p:cNvPr>
            <p:cNvSpPr/>
            <p:nvPr/>
          </p:nvSpPr>
          <p:spPr>
            <a:xfrm>
              <a:off x="2985121" y="1504931"/>
              <a:ext cx="5396615" cy="18145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48D075-4E78-B959-EE1C-956DD9920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986" y="1535626"/>
              <a:ext cx="2581135" cy="1753489"/>
            </a:xfrm>
            <a:prstGeom prst="rect">
              <a:avLst/>
            </a:prstGeom>
            <a:ln w="34925">
              <a:solidFill>
                <a:schemeClr val="tx1"/>
              </a:solidFill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F066BEA-44F0-A0C3-1F37-7CAACFC47404}"/>
                </a:ext>
              </a:extLst>
            </p:cNvPr>
            <p:cNvSpPr txBox="1"/>
            <p:nvPr/>
          </p:nvSpPr>
          <p:spPr>
            <a:xfrm>
              <a:off x="3120578" y="1568955"/>
              <a:ext cx="512569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/>
                <a:t>Maryland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7DC310A-4CF1-C574-62D9-E7F8AB546064}"/>
                </a:ext>
              </a:extLst>
            </p:cNvPr>
            <p:cNvCxnSpPr>
              <a:cxnSpLocks/>
            </p:cNvCxnSpPr>
            <p:nvPr/>
          </p:nvCxnSpPr>
          <p:spPr>
            <a:xfrm>
              <a:off x="380891" y="1519107"/>
              <a:ext cx="2604230" cy="16519"/>
            </a:xfrm>
            <a:prstGeom prst="line">
              <a:avLst/>
            </a:prstGeom>
            <a:ln w="857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A9AF923-D408-6FFA-CC4D-C073928BBD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986" y="1504931"/>
              <a:ext cx="0" cy="1821603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FC4E8D1-DEB0-0025-3D31-640CB33DD877}"/>
              </a:ext>
            </a:extLst>
          </p:cNvPr>
          <p:cNvSpPr txBox="1"/>
          <p:nvPr/>
        </p:nvSpPr>
        <p:spPr>
          <a:xfrm>
            <a:off x="3146849" y="2213303"/>
            <a:ext cx="562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What is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7AB462-B85C-ACB4-377B-AECD2D2FA216}"/>
              </a:ext>
            </a:extLst>
          </p:cNvPr>
          <p:cNvSpPr txBox="1"/>
          <p:nvPr/>
        </p:nvSpPr>
        <p:spPr>
          <a:xfrm>
            <a:off x="402469" y="3157922"/>
            <a:ext cx="117895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/>
          </a:p>
          <a:p>
            <a:pPr algn="ctr"/>
            <a:endParaRPr 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21595-7EA2-7DD2-A2BD-6011B519E398}"/>
              </a:ext>
            </a:extLst>
          </p:cNvPr>
          <p:cNvSpPr txBox="1"/>
          <p:nvPr/>
        </p:nvSpPr>
        <p:spPr>
          <a:xfrm>
            <a:off x="739348" y="3195341"/>
            <a:ext cx="4365298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FF0000"/>
                </a:solidFill>
              </a:rPr>
              <a:t>Stroke is Prevalent: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0000"/>
                </a:solidFill>
              </a:rPr>
              <a:t>1 in 6 lifetime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0000"/>
                </a:solidFill>
              </a:rPr>
              <a:t>1 in 4 for 25+ years old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0000"/>
                </a:solidFill>
              </a:rPr>
              <a:t>80% of families affected</a:t>
            </a:r>
          </a:p>
          <a:p>
            <a:endParaRPr lang="en-US" sz="3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3A49D8-37D3-BE8E-8FC6-00AEE11C8DDC}"/>
              </a:ext>
            </a:extLst>
          </p:cNvPr>
          <p:cNvSpPr txBox="1"/>
          <p:nvPr/>
        </p:nvSpPr>
        <p:spPr>
          <a:xfrm>
            <a:off x="5488500" y="3207677"/>
            <a:ext cx="6703500" cy="227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0000FF"/>
                </a:solidFill>
              </a:rPr>
              <a:t>Stroke is Devastating: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FF"/>
                </a:solidFill>
              </a:rPr>
              <a:t>leading cause of long-term disability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FF"/>
                </a:solidFill>
              </a:rPr>
              <a:t># 5 cause of death in USA (3rd in MD)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FF"/>
                </a:solidFill>
              </a:rPr>
              <a:t># 2 cause of death worldwide</a:t>
            </a:r>
          </a:p>
        </p:txBody>
      </p:sp>
    </p:spTree>
    <p:extLst>
      <p:ext uri="{BB962C8B-B14F-4D97-AF65-F5344CB8AC3E}">
        <p14:creationId xmlns:p14="http://schemas.microsoft.com/office/powerpoint/2010/main" val="245744136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9143759-EE8D-8F2C-9187-70543FBCB637}"/>
              </a:ext>
            </a:extLst>
          </p:cNvPr>
          <p:cNvGrpSpPr/>
          <p:nvPr/>
        </p:nvGrpSpPr>
        <p:grpSpPr>
          <a:xfrm>
            <a:off x="1844734" y="289743"/>
            <a:ext cx="8000845" cy="1821603"/>
            <a:chOff x="380891" y="1504931"/>
            <a:chExt cx="8000845" cy="182160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2437681-B3B4-B511-1564-311E56AF43FC}"/>
                </a:ext>
              </a:extLst>
            </p:cNvPr>
            <p:cNvSpPr/>
            <p:nvPr/>
          </p:nvSpPr>
          <p:spPr>
            <a:xfrm>
              <a:off x="2985121" y="1504931"/>
              <a:ext cx="5396615" cy="18145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48D075-4E78-B959-EE1C-956DD9920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986" y="1535626"/>
              <a:ext cx="2581135" cy="1753489"/>
            </a:xfrm>
            <a:prstGeom prst="rect">
              <a:avLst/>
            </a:prstGeom>
            <a:ln w="34925">
              <a:solidFill>
                <a:schemeClr val="tx1"/>
              </a:solidFill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F066BEA-44F0-A0C3-1F37-7CAACFC47404}"/>
                </a:ext>
              </a:extLst>
            </p:cNvPr>
            <p:cNvSpPr txBox="1"/>
            <p:nvPr/>
          </p:nvSpPr>
          <p:spPr>
            <a:xfrm>
              <a:off x="3120578" y="1568955"/>
              <a:ext cx="512569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/>
                <a:t>Maryland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7DC310A-4CF1-C574-62D9-E7F8AB546064}"/>
                </a:ext>
              </a:extLst>
            </p:cNvPr>
            <p:cNvCxnSpPr>
              <a:cxnSpLocks/>
            </p:cNvCxnSpPr>
            <p:nvPr/>
          </p:nvCxnSpPr>
          <p:spPr>
            <a:xfrm>
              <a:off x="380891" y="1519107"/>
              <a:ext cx="2604230" cy="16519"/>
            </a:xfrm>
            <a:prstGeom prst="line">
              <a:avLst/>
            </a:prstGeom>
            <a:ln w="857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A9AF923-D408-6FFA-CC4D-C073928BBD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986" y="1504931"/>
              <a:ext cx="0" cy="1821603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FC4E8D1-DEB0-0025-3D31-640CB33DD877}"/>
              </a:ext>
            </a:extLst>
          </p:cNvPr>
          <p:cNvSpPr txBox="1"/>
          <p:nvPr/>
        </p:nvSpPr>
        <p:spPr>
          <a:xfrm>
            <a:off x="3146849" y="2213303"/>
            <a:ext cx="562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Good News: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281FF-2E99-07AB-13D8-C64D041748CF}"/>
              </a:ext>
            </a:extLst>
          </p:cNvPr>
          <p:cNvSpPr txBox="1"/>
          <p:nvPr/>
        </p:nvSpPr>
        <p:spPr>
          <a:xfrm>
            <a:off x="1081908" y="3416669"/>
            <a:ext cx="10375619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/>
              <a:t>Ischemic strokes (~90% of all strokes) can be effectively treated with clot busters or surgery</a:t>
            </a:r>
          </a:p>
        </p:txBody>
      </p:sp>
    </p:spTree>
    <p:extLst>
      <p:ext uri="{BB962C8B-B14F-4D97-AF65-F5344CB8AC3E}">
        <p14:creationId xmlns:p14="http://schemas.microsoft.com/office/powerpoint/2010/main" val="304044779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C9B142C-35E3-A15F-D8E5-07B3B724E91A}"/>
              </a:ext>
            </a:extLst>
          </p:cNvPr>
          <p:cNvSpPr txBox="1"/>
          <p:nvPr/>
        </p:nvSpPr>
        <p:spPr>
          <a:xfrm>
            <a:off x="946613" y="1543789"/>
            <a:ext cx="9794642" cy="556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</a:rPr>
              <a:t>While effective treatments are available, </a:t>
            </a:r>
            <a:r>
              <a:rPr lang="en-US" sz="2800" b="1" dirty="0">
                <a:solidFill>
                  <a:srgbClr val="000000"/>
                </a:solidFill>
              </a:rPr>
              <a:t>under-treatment </a:t>
            </a:r>
            <a:r>
              <a:rPr lang="en-US" sz="2800" dirty="0">
                <a:solidFill>
                  <a:srgbClr val="000000"/>
                </a:solidFill>
              </a:rPr>
              <a:t>of stroke patients persists. </a:t>
            </a: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</a:rPr>
              <a:t>__% (Insert your hospital’s GWTG statistics) </a:t>
            </a:r>
            <a:r>
              <a:rPr lang="en-US" sz="2800" dirty="0">
                <a:solidFill>
                  <a:srgbClr val="000000"/>
                </a:solidFill>
              </a:rPr>
              <a:t>of stroke patients get acute treatment.  </a:t>
            </a: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</a:rPr>
              <a:t>__% (Insert your hospital’s GWTG statistics) </a:t>
            </a:r>
            <a:r>
              <a:rPr lang="en-US" sz="2800" dirty="0">
                <a:solidFill>
                  <a:srgbClr val="000000"/>
                </a:solidFill>
              </a:rPr>
              <a:t>of patient arrive within an acute treatment window.</a:t>
            </a:r>
          </a:p>
          <a:p>
            <a:pPr>
              <a:lnSpc>
                <a:spcPct val="130000"/>
              </a:lnSpc>
            </a:pPr>
            <a:endParaRPr lang="en-US" sz="2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Much improvement has been made with door-to-needle time in </a:t>
            </a:r>
            <a:r>
              <a:rPr lang="en-US" sz="2800" dirty="0">
                <a:solidFill>
                  <a:srgbClr val="000000"/>
                </a:solidFill>
              </a:rPr>
              <a:t>recent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years. However, little to 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no progress 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has been made with </a:t>
            </a:r>
            <a:r>
              <a:rPr 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onset-to-911 time 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for the last 25+ years! </a:t>
            </a:r>
          </a:p>
          <a:p>
            <a:endParaRPr 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297C0-33FA-7420-1AB0-94D3E403DAF7}"/>
              </a:ext>
            </a:extLst>
          </p:cNvPr>
          <p:cNvSpPr txBox="1"/>
          <p:nvPr/>
        </p:nvSpPr>
        <p:spPr>
          <a:xfrm>
            <a:off x="903880" y="395654"/>
            <a:ext cx="8837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The Predicament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4733A9-4891-EEBF-7791-B640396FA375}"/>
              </a:ext>
            </a:extLst>
          </p:cNvPr>
          <p:cNvCxnSpPr>
            <a:cxnSpLocks/>
          </p:cNvCxnSpPr>
          <p:nvPr/>
        </p:nvCxnSpPr>
        <p:spPr>
          <a:xfrm>
            <a:off x="861230" y="1248756"/>
            <a:ext cx="102993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69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256299-3477-4B58-A963-79A7D7D8D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26" y="3429000"/>
            <a:ext cx="2889570" cy="3017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070FDF-1AF9-4558-95AA-1AEDACD3AEE7}"/>
              </a:ext>
            </a:extLst>
          </p:cNvPr>
          <p:cNvSpPr txBox="1"/>
          <p:nvPr/>
        </p:nvSpPr>
        <p:spPr>
          <a:xfrm>
            <a:off x="796413" y="309716"/>
            <a:ext cx="104984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0070C0"/>
                </a:solidFill>
                <a:highlight>
                  <a:srgbClr val="FFFF00"/>
                </a:highlight>
              </a:rPr>
              <a:t>Your local hospital </a:t>
            </a:r>
            <a:r>
              <a:rPr lang="en-US" sz="3600" b="1" u="sng" dirty="0">
                <a:solidFill>
                  <a:srgbClr val="0070C0"/>
                </a:solidFill>
              </a:rPr>
              <a:t>Stroke Statistics </a:t>
            </a:r>
          </a:p>
          <a:p>
            <a:pPr algn="ctr"/>
            <a:endParaRPr lang="en-US" sz="3600" b="1" u="sng" dirty="0">
              <a:solidFill>
                <a:srgbClr val="0070C0"/>
              </a:solidFill>
            </a:endParaRPr>
          </a:p>
          <a:p>
            <a:pPr algn="ctr"/>
            <a:r>
              <a:rPr lang="en-US" sz="2400" b="1" dirty="0"/>
              <a:t>In the last 5 years </a:t>
            </a:r>
            <a:r>
              <a:rPr lang="en-US" sz="2400" b="1" dirty="0">
                <a:highlight>
                  <a:srgbClr val="FFFF00"/>
                </a:highlight>
              </a:rPr>
              <a:t>your local hospital </a:t>
            </a:r>
            <a:r>
              <a:rPr lang="en-US" sz="2400" b="1" dirty="0"/>
              <a:t>has cared for </a:t>
            </a:r>
            <a:r>
              <a:rPr lang="en-US" sz="2400" b="1" dirty="0">
                <a:highlight>
                  <a:srgbClr val="FFFF00"/>
                </a:highlight>
              </a:rPr>
              <a:t>??</a:t>
            </a:r>
            <a:r>
              <a:rPr lang="en-US" sz="2400" b="1" dirty="0"/>
              <a:t> stroke patients </a:t>
            </a:r>
          </a:p>
          <a:p>
            <a:pPr algn="ctr"/>
            <a:r>
              <a:rPr lang="en-US" sz="2400" b="1" dirty="0"/>
              <a:t>Only </a:t>
            </a:r>
            <a:r>
              <a:rPr lang="en-US" sz="2400" b="1" dirty="0">
                <a:highlight>
                  <a:srgbClr val="FFFF00"/>
                </a:highlight>
              </a:rPr>
              <a:t>123/1092 (11%) (replace with your data/graphs) </a:t>
            </a:r>
            <a:r>
              <a:rPr lang="en-US" sz="2400" b="1" dirty="0"/>
              <a:t>received Alteplase (tPA)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The #1 reason tPA was not offered is due to pre-hospital delay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DEB027-D071-4EDE-97A1-1609651F2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396" y="3429000"/>
            <a:ext cx="1350498" cy="3017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52FF06-E6D2-400D-969B-2A802AA6A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5894" y="2987372"/>
            <a:ext cx="5377425" cy="3914277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98B599FA-BBC1-4829-BAE6-6FB897FDB2A6}"/>
              </a:ext>
            </a:extLst>
          </p:cNvPr>
          <p:cNvSpPr/>
          <p:nvPr/>
        </p:nvSpPr>
        <p:spPr>
          <a:xfrm>
            <a:off x="7688863" y="4469130"/>
            <a:ext cx="145625" cy="994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96E9C8D-3AEC-4C7E-90F8-80449B97F196}"/>
              </a:ext>
            </a:extLst>
          </p:cNvPr>
          <p:cNvSpPr/>
          <p:nvPr/>
        </p:nvSpPr>
        <p:spPr>
          <a:xfrm>
            <a:off x="7750670" y="4323644"/>
            <a:ext cx="2080843" cy="145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B335A2-8525-4BE4-B41F-B081BE10CAC1}"/>
              </a:ext>
            </a:extLst>
          </p:cNvPr>
          <p:cNvSpPr txBox="1"/>
          <p:nvPr/>
        </p:nvSpPr>
        <p:spPr>
          <a:xfrm>
            <a:off x="8241030" y="3874769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&gt;</a:t>
            </a:r>
            <a:r>
              <a:rPr lang="en-US" dirty="0"/>
              <a:t> 4.5 hours</a:t>
            </a:r>
          </a:p>
        </p:txBody>
      </p:sp>
    </p:spTree>
    <p:extLst>
      <p:ext uri="{BB962C8B-B14F-4D97-AF65-F5344CB8AC3E}">
        <p14:creationId xmlns:p14="http://schemas.microsoft.com/office/powerpoint/2010/main" val="232227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590167-338F-420A-B13E-7F5C4BD1A1C0}"/>
              </a:ext>
            </a:extLst>
          </p:cNvPr>
          <p:cNvGrpSpPr/>
          <p:nvPr/>
        </p:nvGrpSpPr>
        <p:grpSpPr>
          <a:xfrm>
            <a:off x="1844734" y="289743"/>
            <a:ext cx="8000845" cy="1821603"/>
            <a:chOff x="380891" y="1504931"/>
            <a:chExt cx="8000845" cy="182160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CBDC1D3-95A0-4DB8-9444-A3028F5D845E}"/>
                </a:ext>
              </a:extLst>
            </p:cNvPr>
            <p:cNvSpPr/>
            <p:nvPr/>
          </p:nvSpPr>
          <p:spPr>
            <a:xfrm>
              <a:off x="2985121" y="1504931"/>
              <a:ext cx="5396615" cy="18145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354449-991C-4509-993C-9221AE59F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986" y="1535626"/>
              <a:ext cx="2581135" cy="1753489"/>
            </a:xfrm>
            <a:prstGeom prst="rect">
              <a:avLst/>
            </a:prstGeom>
            <a:ln w="34925">
              <a:solidFill>
                <a:schemeClr val="tx1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A048E6-07B2-4B14-A4B9-9D562C9437F3}"/>
                </a:ext>
              </a:extLst>
            </p:cNvPr>
            <p:cNvSpPr txBox="1"/>
            <p:nvPr/>
          </p:nvSpPr>
          <p:spPr>
            <a:xfrm>
              <a:off x="3120578" y="1568955"/>
              <a:ext cx="512569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600" b="1" dirty="0"/>
                <a:t>Maryland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78ABFF-C605-4EDD-B6D4-28512F3D72DD}"/>
                </a:ext>
              </a:extLst>
            </p:cNvPr>
            <p:cNvCxnSpPr>
              <a:cxnSpLocks/>
            </p:cNvCxnSpPr>
            <p:nvPr/>
          </p:nvCxnSpPr>
          <p:spPr>
            <a:xfrm>
              <a:off x="380891" y="1519107"/>
              <a:ext cx="2604230" cy="16519"/>
            </a:xfrm>
            <a:prstGeom prst="line">
              <a:avLst/>
            </a:prstGeom>
            <a:ln w="857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1646927-BEBA-4063-8AD3-4FDDF9E7D3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986" y="1504931"/>
              <a:ext cx="0" cy="1821603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A25913B-F5EE-4B3E-9FA6-1D8E5E57786D}"/>
              </a:ext>
            </a:extLst>
          </p:cNvPr>
          <p:cNvSpPr txBox="1"/>
          <p:nvPr/>
        </p:nvSpPr>
        <p:spPr>
          <a:xfrm>
            <a:off x="897127" y="2073927"/>
            <a:ext cx="91187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What is the solution?</a:t>
            </a:r>
          </a:p>
          <a:p>
            <a:pPr algn="ctr"/>
            <a:r>
              <a:rPr lang="en-US" sz="3600" b="1" dirty="0"/>
              <a:t>Become a Stroke Smart </a:t>
            </a:r>
            <a:r>
              <a:rPr lang="en-US" sz="3600" b="1" dirty="0">
                <a:highlight>
                  <a:srgbClr val="FFFF00"/>
                </a:highlight>
              </a:rPr>
              <a:t>City or County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What does this mean?</a:t>
            </a:r>
          </a:p>
          <a:p>
            <a:pPr algn="ctr"/>
            <a:r>
              <a:rPr lang="en-US" sz="3600" b="1" dirty="0"/>
              <a:t>Educate the community to: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Be Stroke Smart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Stay Stroke Smart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Be a Stroke Champion</a:t>
            </a:r>
          </a:p>
          <a:p>
            <a:pPr algn="ctr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6858154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B501-1E64-46A4-AC26-F44CCB2FE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  <a:latin typeface="+mn-lt"/>
              </a:rPr>
              <a:t>Be Stroke Smart</a:t>
            </a:r>
            <a:br>
              <a:rPr lang="en-US" b="1" u="sng" dirty="0">
                <a:solidFill>
                  <a:srgbClr val="0070C0"/>
                </a:solidFill>
                <a:latin typeface="+mn-lt"/>
              </a:rPr>
            </a:br>
            <a:endParaRPr lang="en-US" b="1" u="sng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E01A07-6316-413F-98FD-41847C95E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4568" y="4220772"/>
            <a:ext cx="4676932" cy="2377440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226B24-BE61-42B7-8E81-D51AAFD00194}"/>
              </a:ext>
            </a:extLst>
          </p:cNvPr>
          <p:cNvSpPr txBox="1"/>
          <p:nvPr/>
        </p:nvSpPr>
        <p:spPr>
          <a:xfrm>
            <a:off x="327378" y="1964267"/>
            <a:ext cx="11650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/>
              <a:t>Learn what a stroke is: interrupted blood supply, damage</a:t>
            </a:r>
          </a:p>
          <a:p>
            <a:pPr marL="342900" indent="-342900">
              <a:buAutoNum type="arabicPeriod"/>
            </a:pPr>
            <a:r>
              <a:rPr lang="en-US" sz="3600" b="1" dirty="0"/>
              <a:t>Learn how to “Spot A Stroke”-</a:t>
            </a:r>
            <a:r>
              <a:rPr lang="en-US" sz="3600" b="1" dirty="0">
                <a:solidFill>
                  <a:srgbClr val="0070C0"/>
                </a:solidFill>
              </a:rPr>
              <a:t>BEFAST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3600" b="1" dirty="0"/>
              <a:t>Learn a stroke is a medical emergency-call 911 right away!</a:t>
            </a:r>
          </a:p>
        </p:txBody>
      </p:sp>
      <p:pic>
        <p:nvPicPr>
          <p:cNvPr id="1028" name="Picture 4" descr="400+ Free Ambulance &amp; First Aid Images - Pixabay">
            <a:extLst>
              <a:ext uri="{FF2B5EF4-FFF2-40B4-BE49-F238E27FC236}">
                <a16:creationId xmlns:a16="http://schemas.microsoft.com/office/drawing/2014/main" id="{4CCCFA3C-D135-48CE-AAEA-6044DB8D4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411" y="3992172"/>
            <a:ext cx="5753100" cy="286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4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31C04-066E-4251-8E31-5FA99518C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0070C0"/>
                </a:solidFill>
                <a:latin typeface="+mn-lt"/>
              </a:rPr>
              <a:t>Stay Stroke Smart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6E07C7-F2D4-4B89-BE7D-D388F4A67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062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/>
              <a:t>Retention</a:t>
            </a:r>
          </a:p>
          <a:p>
            <a:pPr marL="0" indent="0" algn="ctr">
              <a:buNone/>
            </a:pPr>
            <a:r>
              <a:rPr lang="en-US" sz="3600" b="1" dirty="0"/>
              <a:t>Repetition</a:t>
            </a:r>
          </a:p>
          <a:p>
            <a:pPr marL="0" indent="0" algn="ctr">
              <a:buNone/>
            </a:pPr>
            <a:r>
              <a:rPr lang="en-US" sz="3600" b="1" dirty="0"/>
              <a:t>Access</a:t>
            </a:r>
          </a:p>
          <a:p>
            <a:pPr marL="0" indent="0" algn="ctr">
              <a:buNone/>
            </a:pPr>
            <a:r>
              <a:rPr lang="en-US" sz="3600" b="1" u="sng" dirty="0"/>
              <a:t>Memory aides</a:t>
            </a:r>
          </a:p>
          <a:p>
            <a:pPr marL="0" indent="0" algn="ctr">
              <a:buNone/>
            </a:pPr>
            <a:r>
              <a:rPr lang="en-US" sz="3600" b="1" dirty="0"/>
              <a:t>Wallet cards</a:t>
            </a:r>
          </a:p>
          <a:p>
            <a:pPr marL="0" indent="0" algn="ctr">
              <a:buNone/>
            </a:pPr>
            <a:r>
              <a:rPr lang="en-US" sz="3600" b="1" dirty="0"/>
              <a:t>Magnets</a:t>
            </a:r>
          </a:p>
          <a:p>
            <a:pPr marL="0" indent="0" algn="ctr">
              <a:buNone/>
            </a:pPr>
            <a:r>
              <a:rPr lang="en-US" sz="3600" b="1" dirty="0"/>
              <a:t>Posters</a:t>
            </a:r>
          </a:p>
          <a:p>
            <a:pPr algn="ctr"/>
            <a:endParaRPr lang="en-US" sz="3600" dirty="0"/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55B307-53D8-4431-BD3E-3EAF81AD8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52" y="2099945"/>
            <a:ext cx="28229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28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</TotalTime>
  <Words>509</Words>
  <Application>Microsoft Office PowerPoint</Application>
  <PresentationFormat>Widescreen</PresentationFormat>
  <Paragraphs>100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Stroke Smart </vt:lpstr>
      <vt:lpstr>Stay Stroke Smart</vt:lpstr>
      <vt:lpstr>  Be a Stroke Champion  </vt:lpstr>
      <vt:lpstr>PowerPoint Presentation</vt:lpstr>
      <vt:lpstr>PowerPoint Presentation</vt:lpstr>
      <vt:lpstr>PowerPoint Presentation</vt:lpstr>
      <vt:lpstr>Loudon County, VA Stroke Smart Proclamation   This picture used a reference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Caylor</dc:creator>
  <cp:lastModifiedBy>Leonard, Nicole</cp:lastModifiedBy>
  <cp:revision>22</cp:revision>
  <dcterms:created xsi:type="dcterms:W3CDTF">2022-07-23T18:06:19Z</dcterms:created>
  <dcterms:modified xsi:type="dcterms:W3CDTF">2023-03-21T20:46:20Z</dcterms:modified>
</cp:coreProperties>
</file>