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57" r:id="rId3"/>
    <p:sldId id="258" r:id="rId4"/>
    <p:sldId id="271" r:id="rId5"/>
    <p:sldId id="272" r:id="rId6"/>
    <p:sldId id="275" r:id="rId7"/>
    <p:sldId id="288" r:id="rId8"/>
    <p:sldId id="289" r:id="rId9"/>
    <p:sldId id="290" r:id="rId10"/>
    <p:sldId id="291" r:id="rId11"/>
    <p:sldId id="292" r:id="rId12"/>
    <p:sldId id="294" r:id="rId13"/>
    <p:sldId id="316" r:id="rId14"/>
    <p:sldId id="318" r:id="rId15"/>
    <p:sldId id="297" r:id="rId16"/>
    <p:sldId id="298" r:id="rId17"/>
    <p:sldId id="305" r:id="rId18"/>
    <p:sldId id="299" r:id="rId19"/>
    <p:sldId id="300" r:id="rId20"/>
    <p:sldId id="301" r:id="rId21"/>
    <p:sldId id="302" r:id="rId22"/>
    <p:sldId id="314" r:id="rId23"/>
    <p:sldId id="303" r:id="rId24"/>
    <p:sldId id="312" r:id="rId25"/>
    <p:sldId id="304" r:id="rId26"/>
    <p:sldId id="306" r:id="rId27"/>
    <p:sldId id="307" r:id="rId28"/>
    <p:sldId id="308" r:id="rId29"/>
    <p:sldId id="309" r:id="rId30"/>
    <p:sldId id="317" r:id="rId31"/>
    <p:sldId id="310" r:id="rId32"/>
    <p:sldId id="311"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47" autoAdjust="0"/>
    <p:restoredTop sz="76779" autoAdjust="0"/>
  </p:normalViewPr>
  <p:slideViewPr>
    <p:cSldViewPr>
      <p:cViewPr varScale="1">
        <p:scale>
          <a:sx n="85" d="100"/>
          <a:sy n="85" d="100"/>
        </p:scale>
        <p:origin x="1302" y="78"/>
      </p:cViewPr>
      <p:guideLst>
        <p:guide orient="horz" pos="2160"/>
        <p:guide pos="2880"/>
      </p:guideLst>
    </p:cSldViewPr>
  </p:slideViewPr>
  <p:outlineViewPr>
    <p:cViewPr>
      <p:scale>
        <a:sx n="33" d="100"/>
        <a:sy n="33" d="100"/>
      </p:scale>
      <p:origin x="0" y="18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66" tIns="46583" rIns="93166" bIns="46583" rtlCol="0"/>
          <a:lstStyle>
            <a:lvl1pPr algn="r">
              <a:defRPr sz="1200"/>
            </a:lvl1pPr>
          </a:lstStyle>
          <a:p>
            <a:fld id="{F210408B-BC09-4ECE-83B7-CA8B97CF57DD}" type="datetimeFigureOut">
              <a:rPr lang="en-US" smtClean="0"/>
              <a:t>3/24/2017</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6"/>
            <a:ext cx="3037840" cy="464820"/>
          </a:xfrm>
          <a:prstGeom prst="rect">
            <a:avLst/>
          </a:prstGeom>
        </p:spPr>
        <p:txBody>
          <a:bodyPr vert="horz" lIns="93166" tIns="46583" rIns="93166" bIns="46583" rtlCol="0" anchor="b"/>
          <a:lstStyle>
            <a:lvl1pPr algn="r">
              <a:defRPr sz="1200"/>
            </a:lvl1pPr>
          </a:lstStyle>
          <a:p>
            <a:fld id="{350300EB-E2F9-4CEF-8342-0B507A73CBE8}" type="slidenum">
              <a:rPr lang="en-US" smtClean="0"/>
              <a:t>‹#›</a:t>
            </a:fld>
            <a:endParaRPr lang="en-US"/>
          </a:p>
        </p:txBody>
      </p:sp>
    </p:spTree>
    <p:extLst>
      <p:ext uri="{BB962C8B-B14F-4D97-AF65-F5344CB8AC3E}">
        <p14:creationId xmlns:p14="http://schemas.microsoft.com/office/powerpoint/2010/main" val="2077020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FD003C9A-5C3E-41DF-B2F0-95892B333733}" type="datetimeFigureOut">
              <a:rPr lang="en-US" smtClean="0"/>
              <a:t>3/24/2017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5F50DE0F-12DE-4F84-AE93-F7636E6013E2}" type="slidenum">
              <a:rPr lang="en-US" smtClean="0"/>
              <a:t>‹#›</a:t>
            </a:fld>
            <a:endParaRPr lang="en-US"/>
          </a:p>
        </p:txBody>
      </p:sp>
    </p:spTree>
    <p:extLst>
      <p:ext uri="{BB962C8B-B14F-4D97-AF65-F5344CB8AC3E}">
        <p14:creationId xmlns:p14="http://schemas.microsoft.com/office/powerpoint/2010/main" val="3471955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a:t>
            </a:fld>
            <a:endParaRPr lang="en-US"/>
          </a:p>
        </p:txBody>
      </p:sp>
    </p:spTree>
    <p:extLst>
      <p:ext uri="{BB962C8B-B14F-4D97-AF65-F5344CB8AC3E}">
        <p14:creationId xmlns:p14="http://schemas.microsoft.com/office/powerpoint/2010/main" val="2034844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10</a:t>
            </a:fld>
            <a:endParaRPr lang="en-US"/>
          </a:p>
        </p:txBody>
      </p:sp>
    </p:spTree>
    <p:extLst>
      <p:ext uri="{BB962C8B-B14F-4D97-AF65-F5344CB8AC3E}">
        <p14:creationId xmlns:p14="http://schemas.microsoft.com/office/powerpoint/2010/main" val="249676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11</a:t>
            </a:fld>
            <a:endParaRPr lang="en-US"/>
          </a:p>
        </p:txBody>
      </p:sp>
    </p:spTree>
    <p:extLst>
      <p:ext uri="{BB962C8B-B14F-4D97-AF65-F5344CB8AC3E}">
        <p14:creationId xmlns:p14="http://schemas.microsoft.com/office/powerpoint/2010/main" val="23454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Contaminate</a:t>
            </a:r>
            <a:r>
              <a:rPr lang="en-US" b="0" dirty="0"/>
              <a:t> Candidate </a:t>
            </a:r>
            <a:r>
              <a:rPr lang="en-US" b="0" dirty="0" smtClean="0"/>
              <a:t>List</a:t>
            </a:r>
            <a:r>
              <a:rPr lang="en-US" b="0" baseline="0" dirty="0" smtClean="0"/>
              <a:t> </a:t>
            </a:r>
            <a:r>
              <a:rPr lang="en-US" b="0" dirty="0" smtClean="0"/>
              <a:t>is </a:t>
            </a:r>
            <a:r>
              <a:rPr lang="en-US" b="0" dirty="0"/>
              <a:t>a list of contaminants not currently regulated, but believed to occur in drinking water.  </a:t>
            </a:r>
          </a:p>
          <a:p>
            <a:r>
              <a:rPr lang="en-US" b="0" dirty="0"/>
              <a:t>CCL4 includes 12 microbial contaminants and 97 chemicals including </a:t>
            </a:r>
            <a:r>
              <a:rPr lang="en-US" b="0" dirty="0" err="1"/>
              <a:t>anatoxin</a:t>
            </a:r>
            <a:r>
              <a:rPr lang="en-US" b="0" dirty="0"/>
              <a:t>-a, cylindrospermopsin, microcystins, and saxitoxin.</a:t>
            </a:r>
          </a:p>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12</a:t>
            </a:fld>
            <a:endParaRPr lang="en-US"/>
          </a:p>
        </p:txBody>
      </p:sp>
    </p:spTree>
    <p:extLst>
      <p:ext uri="{BB962C8B-B14F-4D97-AF65-F5344CB8AC3E}">
        <p14:creationId xmlns:p14="http://schemas.microsoft.com/office/powerpoint/2010/main" val="3869661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Unregulated Contaminant Monitoring </a:t>
            </a:r>
            <a:r>
              <a:rPr lang="en-US" dirty="0" smtClean="0"/>
              <a:t>Rule is </a:t>
            </a:r>
            <a:r>
              <a:rPr lang="en-US" dirty="0"/>
              <a:t>used to determine </a:t>
            </a:r>
            <a:r>
              <a:rPr lang="en-US" b="0" dirty="0"/>
              <a:t>the occurrence of contaminants </a:t>
            </a:r>
            <a:r>
              <a:rPr lang="en-US" dirty="0"/>
              <a:t>in drinking water. </a:t>
            </a:r>
          </a:p>
        </p:txBody>
      </p:sp>
      <p:sp>
        <p:nvSpPr>
          <p:cNvPr id="4" name="Slide Number Placeholder 3"/>
          <p:cNvSpPr>
            <a:spLocks noGrp="1"/>
          </p:cNvSpPr>
          <p:nvPr>
            <p:ph type="sldNum" sz="quarter" idx="10"/>
          </p:nvPr>
        </p:nvSpPr>
        <p:spPr/>
        <p:txBody>
          <a:bodyPr/>
          <a:lstStyle/>
          <a:p>
            <a:fld id="{5F50DE0F-12DE-4F84-AE93-F7636E6013E2}" type="slidenum">
              <a:rPr lang="en-US" smtClean="0"/>
              <a:t>13</a:t>
            </a:fld>
            <a:endParaRPr lang="en-US"/>
          </a:p>
        </p:txBody>
      </p:sp>
    </p:spTree>
    <p:extLst>
      <p:ext uri="{BB962C8B-B14F-4D97-AF65-F5344CB8AC3E}">
        <p14:creationId xmlns:p14="http://schemas.microsoft.com/office/powerpoint/2010/main" val="19977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14</a:t>
            </a:fld>
            <a:endParaRPr lang="en-US"/>
          </a:p>
        </p:txBody>
      </p:sp>
    </p:spTree>
    <p:extLst>
      <p:ext uri="{BB962C8B-B14F-4D97-AF65-F5344CB8AC3E}">
        <p14:creationId xmlns:p14="http://schemas.microsoft.com/office/powerpoint/2010/main" val="1707681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15</a:t>
            </a:fld>
            <a:endParaRPr lang="en-US"/>
          </a:p>
        </p:txBody>
      </p:sp>
    </p:spTree>
    <p:extLst>
      <p:ext uri="{BB962C8B-B14F-4D97-AF65-F5344CB8AC3E}">
        <p14:creationId xmlns:p14="http://schemas.microsoft.com/office/powerpoint/2010/main" val="4288758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Among the choices for alternative sources that may be available are to purchase water, or to utilize an alternative intake that is not impacted by the HAB.  If a reservoir can be isolated, a waterworks can consider using an algaecide after isolation to be able to put the reservoir back into service sooner.</a:t>
            </a:r>
          </a:p>
          <a:p>
            <a:r>
              <a:rPr lang="en-US" dirty="0"/>
              <a:t>Many cyanobacteria rise to the surface at night and spread throughout the water column during the day.  If a waterworks has the ability, it can use a deeper intake and operate mostly at night to reduce the toxin content of the raw water.  This strategy is less effective for </a:t>
            </a:r>
            <a:r>
              <a:rPr lang="en-US" b="0" dirty="0" err="1"/>
              <a:t>Planktothrix</a:t>
            </a:r>
            <a:r>
              <a:rPr lang="en-US" b="0" dirty="0"/>
              <a:t> and </a:t>
            </a:r>
            <a:r>
              <a:rPr lang="en-US" b="0" dirty="0" err="1"/>
              <a:t>Cylindrospermopsis</a:t>
            </a:r>
            <a:r>
              <a:rPr lang="en-US" b="0" dirty="0"/>
              <a:t>, which </a:t>
            </a:r>
            <a:r>
              <a:rPr lang="en-US" dirty="0"/>
              <a:t>typically remain distributed.</a:t>
            </a:r>
          </a:p>
        </p:txBody>
      </p:sp>
      <p:sp>
        <p:nvSpPr>
          <p:cNvPr id="4" name="Slide Number Placeholder 3"/>
          <p:cNvSpPr>
            <a:spLocks noGrp="1"/>
          </p:cNvSpPr>
          <p:nvPr>
            <p:ph type="sldNum" sz="quarter" idx="10"/>
          </p:nvPr>
        </p:nvSpPr>
        <p:spPr/>
        <p:txBody>
          <a:bodyPr/>
          <a:lstStyle/>
          <a:p>
            <a:fld id="{5F50DE0F-12DE-4F84-AE93-F7636E6013E2}" type="slidenum">
              <a:rPr lang="en-US" smtClean="0"/>
              <a:t>16</a:t>
            </a:fld>
            <a:endParaRPr lang="en-US"/>
          </a:p>
        </p:txBody>
      </p:sp>
    </p:spTree>
    <p:extLst>
      <p:ext uri="{BB962C8B-B14F-4D97-AF65-F5344CB8AC3E}">
        <p14:creationId xmlns:p14="http://schemas.microsoft.com/office/powerpoint/2010/main" val="3782475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first step to protect a source water is to develop a Source Water Protection Plan.  ODW has 2 ways that it helps waterworks to develop and implement source water protection plans.  The first is through contracts with 3 contractors.  Under our upcoming contracts, the contractors will be able to work with waterworks serving up to a population of 50,000.  For larger waterworks, ODW offers direct technical assistance including plan templates and mapping.</a:t>
            </a:r>
          </a:p>
          <a:p>
            <a:r>
              <a:rPr lang="en-US" b="0" dirty="0"/>
              <a:t>-To reduce the risk of HABs, source water protection measures should reduce nutrients in the watershed. </a:t>
            </a:r>
          </a:p>
          <a:p>
            <a:r>
              <a:rPr lang="en-US" b="0" dirty="0"/>
              <a:t>One way of doing this is through public education, informing residents of the need for good practices such as proper fertilize utilization and cleaning up after pets.  </a:t>
            </a:r>
          </a:p>
          <a:p>
            <a:r>
              <a:rPr lang="en-US" b="0" dirty="0"/>
              <a:t>Another way is through agricultural and stormwater best management practices.  These can include things such as detention and retention ponds to settle out nutrients, and conservation buffers.  Conservation buffers are areas of vegetation along stream banks to remove nutrients before they reach the water.</a:t>
            </a:r>
          </a:p>
          <a:p>
            <a:r>
              <a:rPr lang="en-US" b="0" dirty="0"/>
              <a:t>And a third way is wastewater improvements to prevent sewer overflows or to remove more nutrients in treatment plants.</a:t>
            </a:r>
          </a:p>
          <a:p>
            <a:r>
              <a:rPr lang="en-US" b="0" dirty="0"/>
              <a:t>-There are a wide variety of funding opportunities available to help implement these measures, please contact me for more information.</a:t>
            </a:r>
          </a:p>
        </p:txBody>
      </p:sp>
      <p:sp>
        <p:nvSpPr>
          <p:cNvPr id="4" name="Slide Number Placeholder 3"/>
          <p:cNvSpPr>
            <a:spLocks noGrp="1"/>
          </p:cNvSpPr>
          <p:nvPr>
            <p:ph type="sldNum" sz="quarter" idx="10"/>
          </p:nvPr>
        </p:nvSpPr>
        <p:spPr/>
        <p:txBody>
          <a:bodyPr/>
          <a:lstStyle/>
          <a:p>
            <a:fld id="{5F50DE0F-12DE-4F84-AE93-F7636E6013E2}" type="slidenum">
              <a:rPr lang="en-US" smtClean="0"/>
              <a:t>17</a:t>
            </a:fld>
            <a:endParaRPr lang="en-US"/>
          </a:p>
        </p:txBody>
      </p:sp>
    </p:spTree>
    <p:extLst>
      <p:ext uri="{BB962C8B-B14F-4D97-AF65-F5344CB8AC3E}">
        <p14:creationId xmlns:p14="http://schemas.microsoft.com/office/powerpoint/2010/main" val="3102459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Algaecides</a:t>
            </a:r>
            <a:r>
              <a:rPr lang="en-US" b="0" dirty="0"/>
              <a:t>, such as copper, </a:t>
            </a:r>
            <a:r>
              <a:rPr lang="en-US" b="0" dirty="0" err="1"/>
              <a:t>lyme</a:t>
            </a:r>
            <a:r>
              <a:rPr lang="en-US" b="0" dirty="0"/>
              <a:t>, or oxidants can be used to kill algae, but these should only be used prior to a bloom because they can cause the release of toxins from the cells.  Copper can also be a problem for wastewater treatment.</a:t>
            </a:r>
          </a:p>
          <a:p>
            <a:r>
              <a:rPr lang="en-US" b="0" dirty="0"/>
              <a:t> </a:t>
            </a:r>
          </a:p>
          <a:p>
            <a:r>
              <a:rPr lang="en-US" b="0" dirty="0"/>
              <a:t>Ultrasound devices can kill algae by rupturing the cells and can be effective in small reservoirs, but again should not be used once a HAB has formed due to the potential release of toxins from cells.</a:t>
            </a:r>
          </a:p>
          <a:p>
            <a:r>
              <a:rPr lang="en-US" b="0" dirty="0"/>
              <a:t> </a:t>
            </a:r>
          </a:p>
          <a:p>
            <a:r>
              <a:rPr lang="en-US" b="0" dirty="0"/>
              <a:t>Barley straw when place in water breaks down to release a chemical that does not kill the algae, but prevents its growth.  Barley straw typically requires 2-8 weeks to be effective and is a fairly economical option, but a waterworks may need to consider its potential to kill fish through deoxygenation.</a:t>
            </a:r>
          </a:p>
          <a:p>
            <a:r>
              <a:rPr lang="en-US" b="0" dirty="0"/>
              <a:t> </a:t>
            </a:r>
          </a:p>
          <a:p>
            <a:r>
              <a:rPr lang="en-US" b="0" dirty="0"/>
              <a:t>Aeration and mixing both break up the calm stratified water preferred by cyanobacteria, but they are only effective for a limited area.</a:t>
            </a:r>
          </a:p>
          <a:p>
            <a:r>
              <a:rPr lang="en-US" b="0" dirty="0"/>
              <a:t> </a:t>
            </a:r>
          </a:p>
          <a:p>
            <a:r>
              <a:rPr lang="en-US" b="0" dirty="0"/>
              <a:t>Algae scum can be removed in the morning, when algae are at the surface. Oil-spill skimmers are used to remove surface scums. </a:t>
            </a:r>
          </a:p>
          <a:p>
            <a:r>
              <a:rPr lang="en-US" b="0" dirty="0"/>
              <a:t> </a:t>
            </a:r>
          </a:p>
          <a:p>
            <a:r>
              <a:rPr lang="en-US" b="0" dirty="0"/>
              <a:t>Flocculants such as clay or drinking water coagulants can be added to the water to remove phosphorus through adsorption and sedimentation.  </a:t>
            </a:r>
          </a:p>
          <a:p>
            <a:r>
              <a:rPr lang="en-US" b="0" dirty="0"/>
              <a:t> </a:t>
            </a:r>
          </a:p>
          <a:p>
            <a:r>
              <a:rPr lang="en-US" b="0" dirty="0" err="1" smtClean="0"/>
              <a:t>Biomanipulation</a:t>
            </a:r>
            <a:r>
              <a:rPr lang="en-US" b="0" dirty="0" smtClean="0"/>
              <a:t> involves </a:t>
            </a:r>
            <a:r>
              <a:rPr lang="en-US" b="0" dirty="0"/>
              <a:t>organisms </a:t>
            </a:r>
            <a:r>
              <a:rPr lang="en-US" b="0" dirty="0" smtClean="0"/>
              <a:t>being added </a:t>
            </a:r>
            <a:r>
              <a:rPr lang="en-US" b="0" dirty="0"/>
              <a:t>to or removed from the ecosystem to increase the predation of HAB species, or increase competition for recourses.  </a:t>
            </a:r>
          </a:p>
        </p:txBody>
      </p:sp>
      <p:sp>
        <p:nvSpPr>
          <p:cNvPr id="4" name="Slide Number Placeholder 3"/>
          <p:cNvSpPr>
            <a:spLocks noGrp="1"/>
          </p:cNvSpPr>
          <p:nvPr>
            <p:ph type="sldNum" sz="quarter" idx="10"/>
          </p:nvPr>
        </p:nvSpPr>
        <p:spPr/>
        <p:txBody>
          <a:bodyPr/>
          <a:lstStyle/>
          <a:p>
            <a:fld id="{5F50DE0F-12DE-4F84-AE93-F7636E6013E2}" type="slidenum">
              <a:rPr lang="en-US" smtClean="0"/>
              <a:t>18</a:t>
            </a:fld>
            <a:endParaRPr lang="en-US"/>
          </a:p>
        </p:txBody>
      </p:sp>
    </p:spTree>
    <p:extLst>
      <p:ext uri="{BB962C8B-B14F-4D97-AF65-F5344CB8AC3E}">
        <p14:creationId xmlns:p14="http://schemas.microsoft.com/office/powerpoint/2010/main" val="19548846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Conventional treatment = coagulation, flocculation, sedimentation, and filtration</a:t>
            </a:r>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19</a:t>
            </a:fld>
            <a:endParaRPr lang="en-US"/>
          </a:p>
        </p:txBody>
      </p:sp>
    </p:spTree>
    <p:extLst>
      <p:ext uri="{BB962C8B-B14F-4D97-AF65-F5344CB8AC3E}">
        <p14:creationId xmlns:p14="http://schemas.microsoft.com/office/powerpoint/2010/main" val="2544105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2</a:t>
            </a:fld>
            <a:endParaRPr lang="en-US"/>
          </a:p>
        </p:txBody>
      </p:sp>
    </p:spTree>
    <p:extLst>
      <p:ext uri="{BB962C8B-B14F-4D97-AF65-F5344CB8AC3E}">
        <p14:creationId xmlns:p14="http://schemas.microsoft.com/office/powerpoint/2010/main" val="2212502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Pre-oxidation typically refers to </a:t>
            </a:r>
            <a:r>
              <a:rPr lang="en-US" b="0" dirty="0"/>
              <a:t>chlorine, permanganate, or chlorine dioxide added prior to filtration.  Pre-oxidation should be stopped or reduced because it increases extracellular toxins by rupturing cells and will reduce the effectiveness of Powdered Activated Carbon.</a:t>
            </a:r>
          </a:p>
          <a:p>
            <a:endParaRPr lang="en-US" b="0" dirty="0"/>
          </a:p>
          <a:p>
            <a:r>
              <a:rPr lang="en-US" b="0" dirty="0"/>
              <a:t>There are several factors that need to be considered before stopping or reducing pre-oxidants.  The first is the extra/intracellular toxin ratio.  If the toxins in the raw water are almost entirely in the extracellular form, it may be beneficial to maintain pre-oxidation to maximize toxin oxidation.  </a:t>
            </a:r>
          </a:p>
          <a:p>
            <a:r>
              <a:rPr lang="en-US" b="0" dirty="0"/>
              <a:t> </a:t>
            </a:r>
          </a:p>
          <a:p>
            <a:r>
              <a:rPr lang="en-US" b="0" dirty="0"/>
              <a:t>The second is giardia inactivation requirements.  In some plants, pre-oxidation may be required to meet the Surface Water Treatment Rule.  </a:t>
            </a:r>
          </a:p>
          <a:p>
            <a:r>
              <a:rPr lang="en-US" b="0" dirty="0"/>
              <a:t> </a:t>
            </a:r>
          </a:p>
          <a:p>
            <a:r>
              <a:rPr lang="en-US" b="0" dirty="0"/>
              <a:t>Other factors to keep in mind are manganese removal and zebra mussel control.</a:t>
            </a:r>
          </a:p>
        </p:txBody>
      </p:sp>
      <p:sp>
        <p:nvSpPr>
          <p:cNvPr id="4" name="Slide Number Placeholder 3"/>
          <p:cNvSpPr>
            <a:spLocks noGrp="1"/>
          </p:cNvSpPr>
          <p:nvPr>
            <p:ph type="sldNum" sz="quarter" idx="10"/>
          </p:nvPr>
        </p:nvSpPr>
        <p:spPr/>
        <p:txBody>
          <a:bodyPr/>
          <a:lstStyle/>
          <a:p>
            <a:fld id="{5F50DE0F-12DE-4F84-AE93-F7636E6013E2}" type="slidenum">
              <a:rPr lang="en-US" smtClean="0"/>
              <a:t>20</a:t>
            </a:fld>
            <a:endParaRPr lang="en-US"/>
          </a:p>
        </p:txBody>
      </p:sp>
    </p:spTree>
    <p:extLst>
      <p:ext uri="{BB962C8B-B14F-4D97-AF65-F5344CB8AC3E}">
        <p14:creationId xmlns:p14="http://schemas.microsoft.com/office/powerpoint/2010/main" val="2043632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step of optimizing conventional treatment for cyanobacteria cell removal is jar testing</a:t>
            </a:r>
            <a:r>
              <a:rPr lang="en-US" b="0" dirty="0"/>
              <a:t>.  Turbidity has been found to not be a good indicator of cyanobacteria cell or toxin removal.  It is recommended that waterworks evaluate jar tests using methods such as UV2</a:t>
            </a:r>
            <a:r>
              <a:rPr lang="en-US" dirty="0"/>
              <a:t>54, particle counts, zeta potential, color, or pigments such as </a:t>
            </a:r>
            <a:r>
              <a:rPr lang="en-US" dirty="0" err="1"/>
              <a:t>chloraphyll</a:t>
            </a:r>
            <a:r>
              <a:rPr lang="en-US" dirty="0"/>
              <a:t>-a.</a:t>
            </a:r>
          </a:p>
        </p:txBody>
      </p:sp>
      <p:sp>
        <p:nvSpPr>
          <p:cNvPr id="4" name="Slide Number Placeholder 3"/>
          <p:cNvSpPr>
            <a:spLocks noGrp="1"/>
          </p:cNvSpPr>
          <p:nvPr>
            <p:ph type="sldNum" sz="quarter" idx="10"/>
          </p:nvPr>
        </p:nvSpPr>
        <p:spPr/>
        <p:txBody>
          <a:bodyPr/>
          <a:lstStyle/>
          <a:p>
            <a:fld id="{5F50DE0F-12DE-4F84-AE93-F7636E6013E2}" type="slidenum">
              <a:rPr lang="en-US" smtClean="0"/>
              <a:t>21</a:t>
            </a:fld>
            <a:endParaRPr lang="en-US"/>
          </a:p>
        </p:txBody>
      </p:sp>
    </p:spTree>
    <p:extLst>
      <p:ext uri="{BB962C8B-B14F-4D97-AF65-F5344CB8AC3E}">
        <p14:creationId xmlns:p14="http://schemas.microsoft.com/office/powerpoint/2010/main" val="3680452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a:t>
            </a:r>
            <a:r>
              <a:rPr lang="en-US" dirty="0"/>
              <a:t>that the coagulation pH should be maintained above 6 to prevent the rupturing of cells.</a:t>
            </a:r>
          </a:p>
          <a:p>
            <a:r>
              <a:rPr lang="en-US" dirty="0" smtClean="0"/>
              <a:t>Waterworks </a:t>
            </a:r>
            <a:r>
              <a:rPr lang="en-US" dirty="0"/>
              <a:t>should consider increasing sedimentation basin sludge removal and filter backwash frequency.  This is because accumulated cells can rupture and release toxins.</a:t>
            </a:r>
          </a:p>
          <a:p>
            <a:r>
              <a:rPr lang="en-US" dirty="0" smtClean="0"/>
              <a:t>Filter </a:t>
            </a:r>
            <a:r>
              <a:rPr lang="en-US" dirty="0"/>
              <a:t>backwash water should not be recycled during a HAB due to the high toxin content of the backwash water.</a:t>
            </a:r>
          </a:p>
        </p:txBody>
      </p:sp>
      <p:sp>
        <p:nvSpPr>
          <p:cNvPr id="4" name="Slide Number Placeholder 3"/>
          <p:cNvSpPr>
            <a:spLocks noGrp="1"/>
          </p:cNvSpPr>
          <p:nvPr>
            <p:ph type="sldNum" sz="quarter" idx="10"/>
          </p:nvPr>
        </p:nvSpPr>
        <p:spPr/>
        <p:txBody>
          <a:bodyPr/>
          <a:lstStyle/>
          <a:p>
            <a:fld id="{5F50DE0F-12DE-4F84-AE93-F7636E6013E2}" type="slidenum">
              <a:rPr lang="en-US" smtClean="0"/>
              <a:t>22</a:t>
            </a:fld>
            <a:endParaRPr lang="en-US"/>
          </a:p>
        </p:txBody>
      </p:sp>
    </p:spTree>
    <p:extLst>
      <p:ext uri="{BB962C8B-B14F-4D97-AF65-F5344CB8AC3E}">
        <p14:creationId xmlns:p14="http://schemas.microsoft.com/office/powerpoint/2010/main" val="2080497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23</a:t>
            </a:fld>
            <a:endParaRPr lang="en-US"/>
          </a:p>
        </p:txBody>
      </p:sp>
    </p:spTree>
    <p:extLst>
      <p:ext uri="{BB962C8B-B14F-4D97-AF65-F5344CB8AC3E}">
        <p14:creationId xmlns:p14="http://schemas.microsoft.com/office/powerpoint/2010/main" val="485477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a:t>
            </a:r>
            <a:r>
              <a:rPr lang="en-US" dirty="0"/>
              <a:t>AWWA has made a tool available called “</a:t>
            </a:r>
            <a:r>
              <a:rPr lang="en-US" dirty="0" err="1"/>
              <a:t>CyanoTOX</a:t>
            </a:r>
            <a:r>
              <a:rPr lang="en-US" dirty="0"/>
              <a:t>”.  This tool has a spreadsheet that predicts the oxidation of 3 major cyanotoxins using 5 oxidants.  It is available from the link at the bottom of this slide.	</a:t>
            </a:r>
          </a:p>
        </p:txBody>
      </p:sp>
      <p:sp>
        <p:nvSpPr>
          <p:cNvPr id="4" name="Slide Number Placeholder 3"/>
          <p:cNvSpPr>
            <a:spLocks noGrp="1"/>
          </p:cNvSpPr>
          <p:nvPr>
            <p:ph type="sldNum" sz="quarter" idx="10"/>
          </p:nvPr>
        </p:nvSpPr>
        <p:spPr/>
        <p:txBody>
          <a:bodyPr/>
          <a:lstStyle/>
          <a:p>
            <a:fld id="{5F50DE0F-12DE-4F84-AE93-F7636E6013E2}" type="slidenum">
              <a:rPr lang="en-US" smtClean="0"/>
              <a:t>24</a:t>
            </a:fld>
            <a:endParaRPr lang="en-US"/>
          </a:p>
        </p:txBody>
      </p:sp>
    </p:spTree>
    <p:extLst>
      <p:ext uri="{BB962C8B-B14F-4D97-AF65-F5344CB8AC3E}">
        <p14:creationId xmlns:p14="http://schemas.microsoft.com/office/powerpoint/2010/main" val="454095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Powdered Activated Carbon can be effective at absorbing extracellular toxins.  One drawback of PAC for removal of cyanotoxins is high doses are typically needed.  10 mg/L is considered a minimum dose and greater than 40 mg/L may be needed.  In some plants, these doses can </a:t>
            </a:r>
            <a:r>
              <a:rPr lang="en-US" b="0" dirty="0"/>
              <a:t>cause decreased filter run times and increased breakthrough.  </a:t>
            </a:r>
          </a:p>
          <a:p>
            <a:r>
              <a:rPr lang="en-US" b="0" dirty="0"/>
              <a:t>A contact time of greater than 45 minutes is recommended.  Some waterworks may want to consider multiple feed points to maximize contact time.</a:t>
            </a:r>
          </a:p>
          <a:p>
            <a:r>
              <a:rPr lang="en-US" dirty="0"/>
              <a:t>The type of PAC also impacts its effectiveness.  A wood based PAC is often recommended because it is the most effective for microcystins, but a coconut or coal based PAC is more effective for the treatment of saxitoxin.</a:t>
            </a:r>
          </a:p>
          <a:p>
            <a:r>
              <a:rPr lang="en-US" dirty="0"/>
              <a:t>The AWWA  </a:t>
            </a:r>
            <a:r>
              <a:rPr lang="en-US" dirty="0" err="1"/>
              <a:t>Cyanotox</a:t>
            </a:r>
            <a:r>
              <a:rPr lang="en-US" dirty="0"/>
              <a:t> also includes a tool to calculate required PAC doses.</a:t>
            </a:r>
          </a:p>
        </p:txBody>
      </p:sp>
      <p:sp>
        <p:nvSpPr>
          <p:cNvPr id="4" name="Slide Number Placeholder 3"/>
          <p:cNvSpPr>
            <a:spLocks noGrp="1"/>
          </p:cNvSpPr>
          <p:nvPr>
            <p:ph type="sldNum" sz="quarter" idx="10"/>
          </p:nvPr>
        </p:nvSpPr>
        <p:spPr/>
        <p:txBody>
          <a:bodyPr/>
          <a:lstStyle/>
          <a:p>
            <a:fld id="{5F50DE0F-12DE-4F84-AE93-F7636E6013E2}" type="slidenum">
              <a:rPr lang="en-US" smtClean="0"/>
              <a:t>25</a:t>
            </a:fld>
            <a:endParaRPr lang="en-US"/>
          </a:p>
        </p:txBody>
      </p:sp>
    </p:spTree>
    <p:extLst>
      <p:ext uri="{BB962C8B-B14F-4D97-AF65-F5344CB8AC3E}">
        <p14:creationId xmlns:p14="http://schemas.microsoft.com/office/powerpoint/2010/main" val="925640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t>
            </a:r>
            <a:r>
              <a:rPr lang="en-US" dirty="0"/>
              <a:t>would note that these are </a:t>
            </a:r>
            <a:r>
              <a:rPr lang="en-US" b="0" dirty="0"/>
              <a:t>typically costly options, and would likely only be considered if they would aid in meeting other treatment objectives.</a:t>
            </a:r>
          </a:p>
        </p:txBody>
      </p:sp>
      <p:sp>
        <p:nvSpPr>
          <p:cNvPr id="4" name="Slide Number Placeholder 3"/>
          <p:cNvSpPr>
            <a:spLocks noGrp="1"/>
          </p:cNvSpPr>
          <p:nvPr>
            <p:ph type="sldNum" sz="quarter" idx="10"/>
          </p:nvPr>
        </p:nvSpPr>
        <p:spPr/>
        <p:txBody>
          <a:bodyPr/>
          <a:lstStyle/>
          <a:p>
            <a:fld id="{5F50DE0F-12DE-4F84-AE93-F7636E6013E2}" type="slidenum">
              <a:rPr lang="en-US" smtClean="0"/>
              <a:t>26</a:t>
            </a:fld>
            <a:endParaRPr lang="en-US"/>
          </a:p>
        </p:txBody>
      </p:sp>
    </p:spTree>
    <p:extLst>
      <p:ext uri="{BB962C8B-B14F-4D97-AF65-F5344CB8AC3E}">
        <p14:creationId xmlns:p14="http://schemas.microsoft.com/office/powerpoint/2010/main" val="2807205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Granular activated carbon can h</a:t>
            </a:r>
            <a:r>
              <a:rPr lang="en-US" b="0" dirty="0"/>
              <a:t>ave a lower long term cost than PAC if activated carbon is routinely required because it uses material more efficiently and does not produce extra sludge.  </a:t>
            </a:r>
          </a:p>
          <a:p>
            <a:r>
              <a:rPr lang="en-US" dirty="0"/>
              <a:t>Rapid small-scale column tests (RSSCTs) or accelerated column tests (ACTs) are recommended to evaluate the effectiveness of a GAC filter.  A 5 to 15 minute contact time is recommended.</a:t>
            </a:r>
          </a:p>
          <a:p>
            <a:r>
              <a:rPr lang="en-US" dirty="0"/>
              <a:t>Similar to PAC, the carbon type impacts the effectiveness of the treatment, but changing the carbon type is much more difficult with GAC and one carbon type may not be effective for all treatment goals.</a:t>
            </a:r>
          </a:p>
          <a:p>
            <a:r>
              <a:rPr lang="en-US" dirty="0"/>
              <a:t>A GAC filter can be biologically active for a second removal mechanism.</a:t>
            </a:r>
          </a:p>
        </p:txBody>
      </p:sp>
      <p:sp>
        <p:nvSpPr>
          <p:cNvPr id="4" name="Slide Number Placeholder 3"/>
          <p:cNvSpPr>
            <a:spLocks noGrp="1"/>
          </p:cNvSpPr>
          <p:nvPr>
            <p:ph type="sldNum" sz="quarter" idx="10"/>
          </p:nvPr>
        </p:nvSpPr>
        <p:spPr/>
        <p:txBody>
          <a:bodyPr/>
          <a:lstStyle/>
          <a:p>
            <a:fld id="{5F50DE0F-12DE-4F84-AE93-F7636E6013E2}" type="slidenum">
              <a:rPr lang="en-US" smtClean="0"/>
              <a:t>27</a:t>
            </a:fld>
            <a:endParaRPr lang="en-US"/>
          </a:p>
        </p:txBody>
      </p:sp>
    </p:spTree>
    <p:extLst>
      <p:ext uri="{BB962C8B-B14F-4D97-AF65-F5344CB8AC3E}">
        <p14:creationId xmlns:p14="http://schemas.microsoft.com/office/powerpoint/2010/main" val="2574039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28</a:t>
            </a:fld>
            <a:endParaRPr lang="en-US"/>
          </a:p>
        </p:txBody>
      </p:sp>
    </p:spTree>
    <p:extLst>
      <p:ext uri="{BB962C8B-B14F-4D97-AF65-F5344CB8AC3E}">
        <p14:creationId xmlns:p14="http://schemas.microsoft.com/office/powerpoint/2010/main" val="8361988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Biologically active filters can </a:t>
            </a:r>
            <a:r>
              <a:rPr lang="en-US" dirty="0" err="1"/>
              <a:t>biodegrate</a:t>
            </a:r>
            <a:r>
              <a:rPr lang="en-US" dirty="0"/>
              <a:t> most cyanotoxins depending on the concentration of cyanotoxins, the presence of organic matter, and the absence of metals.  </a:t>
            </a:r>
          </a:p>
          <a:p>
            <a:r>
              <a:rPr lang="en-US" dirty="0"/>
              <a:t>Even after a biofilm has developed on a filter, a significant lag time may be required for organisms to produce the </a:t>
            </a:r>
            <a:r>
              <a:rPr lang="en-US" b="1" dirty="0"/>
              <a:t>enzymes</a:t>
            </a:r>
            <a:r>
              <a:rPr lang="en-US" dirty="0"/>
              <a:t> responsible for </a:t>
            </a:r>
            <a:r>
              <a:rPr lang="en-US" b="1" dirty="0"/>
              <a:t>degradation</a:t>
            </a:r>
            <a:r>
              <a:rPr lang="en-US" dirty="0"/>
              <a:t> of the cyanotoxins.  S</a:t>
            </a:r>
            <a:r>
              <a:rPr lang="en-US" b="1" dirty="0"/>
              <a:t>eeding</a:t>
            </a:r>
            <a:r>
              <a:rPr lang="en-US" dirty="0"/>
              <a:t> the filter with cyanotoxin degrading organisms may speed up this process.</a:t>
            </a:r>
          </a:p>
          <a:p>
            <a:r>
              <a:rPr lang="en-US" b="1" dirty="0"/>
              <a:t>Longer contact time </a:t>
            </a:r>
            <a:r>
              <a:rPr lang="en-US" dirty="0"/>
              <a:t>and </a:t>
            </a:r>
            <a:r>
              <a:rPr lang="en-US" b="1" dirty="0"/>
              <a:t>slower hydraulic loading rates </a:t>
            </a:r>
            <a:r>
              <a:rPr lang="en-US" dirty="0"/>
              <a:t>may increase biodegradation of cyanotoxins. </a:t>
            </a:r>
          </a:p>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29</a:t>
            </a:fld>
            <a:endParaRPr lang="en-US"/>
          </a:p>
        </p:txBody>
      </p:sp>
    </p:spTree>
    <p:extLst>
      <p:ext uri="{BB962C8B-B14F-4D97-AF65-F5344CB8AC3E}">
        <p14:creationId xmlns:p14="http://schemas.microsoft.com/office/powerpoint/2010/main" val="2960585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Cyanotoxins can exist within a cell, which we call “intracellular toxins”, or outside of a cell, which we call “extracellular </a:t>
            </a:r>
            <a:r>
              <a:rPr lang="en-US" b="0" dirty="0"/>
              <a:t>toxins”.  Some species release extracellular toxins as part of their normal life cycle, and others only release extracellular toxins if their cell membranes are weakened or ruptured. This has significant implications on waterworks treatment strategies because water plants are very effective at removing bacteria, but are much less effective at removing extracellular toxins.</a:t>
            </a:r>
          </a:p>
          <a:p>
            <a:r>
              <a:rPr lang="en-US" dirty="0"/>
              <a:t> </a:t>
            </a:r>
          </a:p>
        </p:txBody>
      </p:sp>
      <p:sp>
        <p:nvSpPr>
          <p:cNvPr id="4" name="Slide Number Placeholder 3"/>
          <p:cNvSpPr>
            <a:spLocks noGrp="1"/>
          </p:cNvSpPr>
          <p:nvPr>
            <p:ph type="sldNum" sz="quarter" idx="10"/>
          </p:nvPr>
        </p:nvSpPr>
        <p:spPr/>
        <p:txBody>
          <a:bodyPr/>
          <a:lstStyle/>
          <a:p>
            <a:fld id="{5F50DE0F-12DE-4F84-AE93-F7636E6013E2}" type="slidenum">
              <a:rPr lang="en-US" smtClean="0"/>
              <a:t>3</a:t>
            </a:fld>
            <a:endParaRPr lang="en-US"/>
          </a:p>
        </p:txBody>
      </p:sp>
    </p:spTree>
    <p:extLst>
      <p:ext uri="{BB962C8B-B14F-4D97-AF65-F5344CB8AC3E}">
        <p14:creationId xmlns:p14="http://schemas.microsoft.com/office/powerpoint/2010/main" val="1215461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30</a:t>
            </a:fld>
            <a:endParaRPr lang="en-US"/>
          </a:p>
        </p:txBody>
      </p:sp>
    </p:spTree>
    <p:extLst>
      <p:ext uri="{BB962C8B-B14F-4D97-AF65-F5344CB8AC3E}">
        <p14:creationId xmlns:p14="http://schemas.microsoft.com/office/powerpoint/2010/main" val="29419015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31</a:t>
            </a:fld>
            <a:endParaRPr lang="en-US"/>
          </a:p>
        </p:txBody>
      </p:sp>
    </p:spTree>
    <p:extLst>
      <p:ext uri="{BB962C8B-B14F-4D97-AF65-F5344CB8AC3E}">
        <p14:creationId xmlns:p14="http://schemas.microsoft.com/office/powerpoint/2010/main" val="3833540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32</a:t>
            </a:fld>
            <a:endParaRPr lang="en-US"/>
          </a:p>
        </p:txBody>
      </p:sp>
    </p:spTree>
    <p:extLst>
      <p:ext uri="{BB962C8B-B14F-4D97-AF65-F5344CB8AC3E}">
        <p14:creationId xmlns:p14="http://schemas.microsoft.com/office/powerpoint/2010/main" val="691427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primary factors that promote bloom formation.  The first is nutrients, </a:t>
            </a:r>
            <a:r>
              <a:rPr lang="en-US" b="0" dirty="0"/>
              <a:t>including nitrogen and phosphorus.  Wastewater and fertilizer runoff are significant sources of nutrients to our waters.  The second is sunlight, which serves as an energy source for cyanobacteria.  The third is temperature.  HABs typically thrive at temperatures greater than 25 degrees Celsius, but blooms can occur in much colder water.  The fourth factor is calm water.  </a:t>
            </a:r>
          </a:p>
          <a:p>
            <a:r>
              <a:rPr lang="en-US" b="0" dirty="0"/>
              <a:t> </a:t>
            </a:r>
          </a:p>
          <a:p>
            <a:r>
              <a:rPr lang="en-US" dirty="0"/>
              <a:t>Major blooms often occur during warm dry periods following large storms.  This is because of increased fertilizer runoff, like you can see in this picture, and then the following sunlight, calm water, and increased temperatures allow the bloom to grow.</a:t>
            </a:r>
            <a:endParaRPr lang="en-US" baseline="0" dirty="0"/>
          </a:p>
        </p:txBody>
      </p:sp>
      <p:sp>
        <p:nvSpPr>
          <p:cNvPr id="4" name="Slide Number Placeholder 3"/>
          <p:cNvSpPr>
            <a:spLocks noGrp="1"/>
          </p:cNvSpPr>
          <p:nvPr>
            <p:ph type="sldNum" sz="quarter" idx="10"/>
          </p:nvPr>
        </p:nvSpPr>
        <p:spPr/>
        <p:txBody>
          <a:bodyPr/>
          <a:lstStyle/>
          <a:p>
            <a:fld id="{5F50DE0F-12DE-4F84-AE93-F7636E6013E2}" type="slidenum">
              <a:rPr lang="en-US" smtClean="0"/>
              <a:t>4</a:t>
            </a:fld>
            <a:endParaRPr lang="en-US"/>
          </a:p>
        </p:txBody>
      </p:sp>
    </p:spTree>
    <p:extLst>
      <p:ext uri="{BB962C8B-B14F-4D97-AF65-F5344CB8AC3E}">
        <p14:creationId xmlns:p14="http://schemas.microsoft.com/office/powerpoint/2010/main" val="3316498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5</a:t>
            </a:fld>
            <a:endParaRPr lang="en-US"/>
          </a:p>
        </p:txBody>
      </p:sp>
    </p:spTree>
    <p:extLst>
      <p:ext uri="{BB962C8B-B14F-4D97-AF65-F5344CB8AC3E}">
        <p14:creationId xmlns:p14="http://schemas.microsoft.com/office/powerpoint/2010/main" val="413980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primary members of this group are the </a:t>
            </a:r>
            <a:r>
              <a:rPr lang="en-US" b="0" dirty="0"/>
              <a:t>Department of Health, the Department of Environmental Quality, the Old Dominion University, and The Virginia Institute of Marine Sciences.  Many other members also play a role in the group.  </a:t>
            </a:r>
          </a:p>
          <a:p>
            <a:r>
              <a:rPr lang="en-US" b="0" dirty="0"/>
              <a:t> </a:t>
            </a:r>
          </a:p>
        </p:txBody>
      </p:sp>
      <p:sp>
        <p:nvSpPr>
          <p:cNvPr id="4" name="Slide Number Placeholder 3"/>
          <p:cNvSpPr>
            <a:spLocks noGrp="1"/>
          </p:cNvSpPr>
          <p:nvPr>
            <p:ph type="sldNum" sz="quarter" idx="10"/>
          </p:nvPr>
        </p:nvSpPr>
        <p:spPr/>
        <p:txBody>
          <a:bodyPr/>
          <a:lstStyle/>
          <a:p>
            <a:fld id="{5F50DE0F-12DE-4F84-AE93-F7636E6013E2}" type="slidenum">
              <a:rPr lang="en-US" smtClean="0"/>
              <a:t>6</a:t>
            </a:fld>
            <a:endParaRPr lang="en-US"/>
          </a:p>
        </p:txBody>
      </p:sp>
    </p:spTree>
    <p:extLst>
      <p:ext uri="{BB962C8B-B14F-4D97-AF65-F5344CB8AC3E}">
        <p14:creationId xmlns:p14="http://schemas.microsoft.com/office/powerpoint/2010/main" val="1209515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b="0" dirty="0"/>
              <a:t>As one of the Taskforce’s monitoring activities, the VDH Division of Environmental Epidemiology and ODU monitor public lakes during the summer.  The middle column indicates the number of lakes sampled, and the right column indicates the number of lakes in which HAB species were identified.  Potentially toxic species were found in roughly half of the lakes.  </a:t>
            </a:r>
          </a:p>
        </p:txBody>
      </p:sp>
      <p:sp>
        <p:nvSpPr>
          <p:cNvPr id="4" name="Slide Number Placeholder 3"/>
          <p:cNvSpPr>
            <a:spLocks noGrp="1"/>
          </p:cNvSpPr>
          <p:nvPr>
            <p:ph type="sldNum" sz="quarter" idx="10"/>
          </p:nvPr>
        </p:nvSpPr>
        <p:spPr/>
        <p:txBody>
          <a:bodyPr/>
          <a:lstStyle/>
          <a:p>
            <a:fld id="{5F50DE0F-12DE-4F84-AE93-F7636E6013E2}" type="slidenum">
              <a:rPr lang="en-US" smtClean="0"/>
              <a:t>7</a:t>
            </a:fld>
            <a:endParaRPr lang="en-US"/>
          </a:p>
        </p:txBody>
      </p:sp>
    </p:spTree>
    <p:extLst>
      <p:ext uri="{BB962C8B-B14F-4D97-AF65-F5344CB8AC3E}">
        <p14:creationId xmlns:p14="http://schemas.microsoft.com/office/powerpoint/2010/main" val="2720802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8</a:t>
            </a:fld>
            <a:endParaRPr lang="en-US"/>
          </a:p>
        </p:txBody>
      </p:sp>
    </p:spTree>
    <p:extLst>
      <p:ext uri="{BB962C8B-B14F-4D97-AF65-F5344CB8AC3E}">
        <p14:creationId xmlns:p14="http://schemas.microsoft.com/office/powerpoint/2010/main" val="302566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50DE0F-12DE-4F84-AE93-F7636E6013E2}" type="slidenum">
              <a:rPr lang="en-US" smtClean="0"/>
              <a:t>9</a:t>
            </a:fld>
            <a:endParaRPr lang="en-US"/>
          </a:p>
        </p:txBody>
      </p:sp>
    </p:spTree>
    <p:extLst>
      <p:ext uri="{BB962C8B-B14F-4D97-AF65-F5344CB8AC3E}">
        <p14:creationId xmlns:p14="http://schemas.microsoft.com/office/powerpoint/2010/main" val="301141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6126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800600"/>
          </a:xfrm>
        </p:spPr>
        <p:txBody>
          <a:bodyPr/>
          <a:lstStyle/>
          <a:p>
            <a:pPr lvl="0"/>
            <a:r>
              <a:rPr lang="en-US" noProof="0"/>
              <a:t>Click icon to add table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VDH_background"/>
          <p:cNvPicPr>
            <a:picLocks noChangeAspect="1" noChangeArrowheads="1"/>
          </p:cNvPicPr>
          <p:nvPr/>
        </p:nvPicPr>
        <p:blipFill>
          <a:blip r:embed="rId15" cstate="print"/>
          <a:srcRect/>
          <a:stretch>
            <a:fillRect/>
          </a:stretch>
        </p:blipFill>
        <p:spPr bwMode="auto">
          <a:xfrm>
            <a:off x="0" y="6083300"/>
            <a:ext cx="9144000" cy="774700"/>
          </a:xfrm>
          <a:prstGeom prst="rect">
            <a:avLst/>
          </a:prstGeom>
          <a:noFill/>
          <a:ln w="9525">
            <a:noFill/>
            <a:miter lim="800000"/>
            <a:headEnd/>
            <a:tailEnd/>
          </a:ln>
        </p:spPr>
      </p:pic>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Rectangle 4"/>
          <p:cNvSpPr>
            <a:spLocks noGrp="1" noChangeArrowheads="1"/>
          </p:cNvSpPr>
          <p:nvPr>
            <p:ph type="body" idx="1"/>
          </p:nvPr>
        </p:nvSpPr>
        <p:spPr bwMode="auto">
          <a:xfrm>
            <a:off x="457200" y="1600200"/>
            <a:ext cx="82296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txBox="1">
            <a:spLocks noChangeArrowheads="1"/>
          </p:cNvSpPr>
          <p:nvPr/>
        </p:nvSpPr>
        <p:spPr>
          <a:xfrm>
            <a:off x="0" y="6553200"/>
            <a:ext cx="2133600" cy="228600"/>
          </a:xfrm>
          <a:prstGeom prst="rect">
            <a:avLst/>
          </a:prstGeom>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9815DCB-6524-455A-B70A-BCAEF8678CB5}" type="slidenum">
              <a:rPr kumimoji="0" lang="en-US" sz="1400" b="0" i="0" u="none" strike="noStrike" kern="1200" cap="none" spc="0" normalizeH="0" baseline="0" noProof="0" smtClean="0">
                <a:ln>
                  <a:noFill/>
                </a:ln>
                <a:solidFill>
                  <a:schemeClr val="tx1"/>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600">
          <a:solidFill>
            <a:srgbClr val="003366"/>
          </a:solidFill>
          <a:latin typeface="+mj-lt"/>
          <a:ea typeface="+mj-ea"/>
          <a:cs typeface="+mj-cs"/>
        </a:defRPr>
      </a:lvl1pPr>
      <a:lvl2pPr algn="l" rtl="0" eaLnBrk="1" fontAlgn="base" hangingPunct="1">
        <a:spcBef>
          <a:spcPct val="0"/>
        </a:spcBef>
        <a:spcAft>
          <a:spcPct val="0"/>
        </a:spcAft>
        <a:defRPr sz="3600">
          <a:solidFill>
            <a:srgbClr val="003366"/>
          </a:solidFill>
          <a:latin typeface="Trebuchet MS" pitchFamily="34" charset="0"/>
        </a:defRPr>
      </a:lvl2pPr>
      <a:lvl3pPr algn="l" rtl="0" eaLnBrk="1" fontAlgn="base" hangingPunct="1">
        <a:spcBef>
          <a:spcPct val="0"/>
        </a:spcBef>
        <a:spcAft>
          <a:spcPct val="0"/>
        </a:spcAft>
        <a:defRPr sz="3600">
          <a:solidFill>
            <a:srgbClr val="003366"/>
          </a:solidFill>
          <a:latin typeface="Trebuchet MS" pitchFamily="34" charset="0"/>
        </a:defRPr>
      </a:lvl3pPr>
      <a:lvl4pPr algn="l" rtl="0" eaLnBrk="1" fontAlgn="base" hangingPunct="1">
        <a:spcBef>
          <a:spcPct val="0"/>
        </a:spcBef>
        <a:spcAft>
          <a:spcPct val="0"/>
        </a:spcAft>
        <a:defRPr sz="3600">
          <a:solidFill>
            <a:srgbClr val="003366"/>
          </a:solidFill>
          <a:latin typeface="Trebuchet MS" pitchFamily="34" charset="0"/>
        </a:defRPr>
      </a:lvl4pPr>
      <a:lvl5pPr algn="l" rtl="0" eaLnBrk="1" fontAlgn="base" hangingPunct="1">
        <a:spcBef>
          <a:spcPct val="0"/>
        </a:spcBef>
        <a:spcAft>
          <a:spcPct val="0"/>
        </a:spcAft>
        <a:defRPr sz="3600">
          <a:solidFill>
            <a:srgbClr val="003366"/>
          </a:solidFill>
          <a:latin typeface="Trebuchet MS" pitchFamily="34" charset="0"/>
        </a:defRPr>
      </a:lvl5pPr>
      <a:lvl6pPr marL="457200" algn="l" rtl="0" eaLnBrk="1" fontAlgn="base" hangingPunct="1">
        <a:spcBef>
          <a:spcPct val="0"/>
        </a:spcBef>
        <a:spcAft>
          <a:spcPct val="0"/>
        </a:spcAft>
        <a:defRPr sz="3600">
          <a:solidFill>
            <a:srgbClr val="003366"/>
          </a:solidFill>
          <a:latin typeface="Trebuchet MS" pitchFamily="34" charset="0"/>
        </a:defRPr>
      </a:lvl6pPr>
      <a:lvl7pPr marL="914400" algn="l" rtl="0" eaLnBrk="1" fontAlgn="base" hangingPunct="1">
        <a:spcBef>
          <a:spcPct val="0"/>
        </a:spcBef>
        <a:spcAft>
          <a:spcPct val="0"/>
        </a:spcAft>
        <a:defRPr sz="3600">
          <a:solidFill>
            <a:srgbClr val="003366"/>
          </a:solidFill>
          <a:latin typeface="Trebuchet MS" pitchFamily="34" charset="0"/>
        </a:defRPr>
      </a:lvl7pPr>
      <a:lvl8pPr marL="1371600" algn="l" rtl="0" eaLnBrk="1" fontAlgn="base" hangingPunct="1">
        <a:spcBef>
          <a:spcPct val="0"/>
        </a:spcBef>
        <a:spcAft>
          <a:spcPct val="0"/>
        </a:spcAft>
        <a:defRPr sz="3600">
          <a:solidFill>
            <a:srgbClr val="003366"/>
          </a:solidFill>
          <a:latin typeface="Trebuchet MS" pitchFamily="34" charset="0"/>
        </a:defRPr>
      </a:lvl8pPr>
      <a:lvl9pPr marL="1828800" algn="l" rtl="0" eaLnBrk="1" fontAlgn="base" hangingPunct="1">
        <a:spcBef>
          <a:spcPct val="0"/>
        </a:spcBef>
        <a:spcAft>
          <a:spcPct val="0"/>
        </a:spcAft>
        <a:defRPr sz="3600">
          <a:solidFill>
            <a:srgbClr val="003366"/>
          </a:solidFill>
          <a:latin typeface="Trebuchet MS" pitchFamily="34" charset="0"/>
        </a:defRPr>
      </a:lvl9pPr>
    </p:titleStyle>
    <p:bodyStyle>
      <a:lvl1pPr marL="342900" indent="-342900" algn="l" rtl="0" eaLnBrk="1" fontAlgn="base" hangingPunct="1">
        <a:spcBef>
          <a:spcPct val="20000"/>
        </a:spcBef>
        <a:spcAft>
          <a:spcPct val="0"/>
        </a:spcAft>
        <a:defRPr sz="24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400">
          <a:solidFill>
            <a:srgbClr val="777777"/>
          </a:solidFill>
          <a:latin typeface="+mn-lt"/>
        </a:defRPr>
      </a:lvl2pPr>
      <a:lvl3pPr marL="1143000" indent="-228600" algn="l" rtl="0" eaLnBrk="1" fontAlgn="base" hangingPunct="1">
        <a:spcBef>
          <a:spcPct val="20000"/>
        </a:spcBef>
        <a:spcAft>
          <a:spcPct val="0"/>
        </a:spcAft>
        <a:buChar char="•"/>
        <a:defRPr sz="2400">
          <a:solidFill>
            <a:srgbClr val="777777"/>
          </a:solidFill>
          <a:latin typeface="+mn-lt"/>
        </a:defRPr>
      </a:lvl3pPr>
      <a:lvl4pPr marL="1600200" indent="-228600" algn="l" rtl="0" eaLnBrk="1" fontAlgn="base" hangingPunct="1">
        <a:spcBef>
          <a:spcPct val="20000"/>
        </a:spcBef>
        <a:spcAft>
          <a:spcPct val="0"/>
        </a:spcAft>
        <a:buChar char="•"/>
        <a:defRPr sz="2400">
          <a:solidFill>
            <a:srgbClr val="777777"/>
          </a:solidFill>
          <a:latin typeface="+mn-lt"/>
        </a:defRPr>
      </a:lvl4pPr>
      <a:lvl5pPr marL="2057400" indent="-228600" algn="l" rtl="0" eaLnBrk="1" fontAlgn="base" hangingPunct="1">
        <a:spcBef>
          <a:spcPct val="20000"/>
        </a:spcBef>
        <a:spcAft>
          <a:spcPct val="0"/>
        </a:spcAft>
        <a:buChar char="•"/>
        <a:defRPr sz="2400">
          <a:solidFill>
            <a:srgbClr val="777777"/>
          </a:solidFill>
          <a:latin typeface="+mn-lt"/>
        </a:defRPr>
      </a:lvl5pPr>
      <a:lvl6pPr marL="2514600" indent="-228600" algn="l" rtl="0" eaLnBrk="1" fontAlgn="base" hangingPunct="1">
        <a:spcBef>
          <a:spcPct val="20000"/>
        </a:spcBef>
        <a:spcAft>
          <a:spcPct val="0"/>
        </a:spcAft>
        <a:buChar char="•"/>
        <a:defRPr sz="2400">
          <a:solidFill>
            <a:srgbClr val="777777"/>
          </a:solidFill>
          <a:latin typeface="+mn-lt"/>
        </a:defRPr>
      </a:lvl6pPr>
      <a:lvl7pPr marL="2971800" indent="-228600" algn="l" rtl="0" eaLnBrk="1" fontAlgn="base" hangingPunct="1">
        <a:spcBef>
          <a:spcPct val="20000"/>
        </a:spcBef>
        <a:spcAft>
          <a:spcPct val="0"/>
        </a:spcAft>
        <a:buChar char="•"/>
        <a:defRPr sz="2400">
          <a:solidFill>
            <a:srgbClr val="777777"/>
          </a:solidFill>
          <a:latin typeface="+mn-lt"/>
        </a:defRPr>
      </a:lvl7pPr>
      <a:lvl8pPr marL="3429000" indent="-228600" algn="l" rtl="0" eaLnBrk="1" fontAlgn="base" hangingPunct="1">
        <a:spcBef>
          <a:spcPct val="20000"/>
        </a:spcBef>
        <a:spcAft>
          <a:spcPct val="0"/>
        </a:spcAft>
        <a:buChar char="•"/>
        <a:defRPr sz="2400">
          <a:solidFill>
            <a:srgbClr val="777777"/>
          </a:solidFill>
          <a:latin typeface="+mn-lt"/>
        </a:defRPr>
      </a:lvl8pPr>
      <a:lvl9pPr marL="3886200" indent="-228600" algn="l" rtl="0" eaLnBrk="1" fontAlgn="base" hangingPunct="1">
        <a:spcBef>
          <a:spcPct val="20000"/>
        </a:spcBef>
        <a:spcAft>
          <a:spcPct val="0"/>
        </a:spcAft>
        <a:buChar char="•"/>
        <a:defRPr sz="2400">
          <a:solidFill>
            <a:srgbClr val="7777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pa.gov/sites/production/files/2015-06/documents/cyanotoxin-management-drinking-water.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awwa.org/Portals/0/files/resources/water%20knowledge/rc%20cyanotoxins/CyanoTOX-Calculator-Ver1-7-29-15.xls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epa.gov/sites/production/files/2016-11/documents/cyanotoxins_management_plan_template_and_example_plans.pdf" TargetMode="External"/><Relationship Id="rId7" Type="http://schemas.openxmlformats.org/officeDocument/2006/relationships/hyperlink" Target="https://www.awwa.org/store/productdetail.aspx?ProductId=6745"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epa.ohio.gov/Portals/28/documents/habs/Generalized%20Cyanotoxin%20Treatment%20Optimization%20Recommendations.pdf" TargetMode="External"/><Relationship Id="rId5" Type="http://schemas.openxmlformats.org/officeDocument/2006/relationships/hyperlink" Target="https://www.epa.gov/sites/production/files/2016-11/documents/water_treatment_optimization_for_cyanotoxins.pdf" TargetMode="External"/><Relationship Id="rId4" Type="http://schemas.openxmlformats.org/officeDocument/2006/relationships/hyperlink" Target="https://www.epa.gov/nutrient-policy-data/control-and-treatm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aron.Moses@vdh.Virgini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armfulalgaeva.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065" y="0"/>
            <a:ext cx="7772400" cy="1470025"/>
          </a:xfrm>
        </p:spPr>
        <p:txBody>
          <a:bodyPr/>
          <a:lstStyle/>
          <a:p>
            <a:pPr algn="ctr"/>
            <a:r>
              <a:rPr lang="en-US" dirty="0"/>
              <a:t>Harmful Algae Blooms</a:t>
            </a:r>
          </a:p>
        </p:txBody>
      </p:sp>
      <p:sp>
        <p:nvSpPr>
          <p:cNvPr id="3" name="Subtitle 2"/>
          <p:cNvSpPr>
            <a:spLocks noGrp="1"/>
          </p:cNvSpPr>
          <p:nvPr>
            <p:ph type="subTitle" idx="1"/>
          </p:nvPr>
        </p:nvSpPr>
        <p:spPr>
          <a:xfrm>
            <a:off x="1303865" y="3733800"/>
            <a:ext cx="6400800" cy="1752600"/>
          </a:xfrm>
        </p:spPr>
        <p:txBody>
          <a:bodyPr/>
          <a:lstStyle/>
          <a:p>
            <a:r>
              <a:rPr lang="en-US" dirty="0">
                <a:solidFill>
                  <a:schemeClr val="tx1"/>
                </a:solidFill>
              </a:rPr>
              <a:t>By Aaron Moses,</a:t>
            </a:r>
          </a:p>
          <a:p>
            <a:r>
              <a:rPr lang="en-US" dirty="0">
                <a:solidFill>
                  <a:schemeClr val="tx1"/>
                </a:solidFill>
              </a:rPr>
              <a:t>Source Water Programs Manager</a:t>
            </a:r>
          </a:p>
          <a:p>
            <a:r>
              <a:rPr lang="en-US" dirty="0">
                <a:solidFill>
                  <a:schemeClr val="tx1"/>
                </a:solidFill>
              </a:rPr>
              <a:t>Division of Technical Services</a:t>
            </a:r>
          </a:p>
          <a:p>
            <a:r>
              <a:rPr lang="en-US" dirty="0">
                <a:solidFill>
                  <a:schemeClr val="tx1"/>
                </a:solidFill>
              </a:rPr>
              <a:t>Office of Drinking Water</a:t>
            </a:r>
          </a:p>
          <a:p>
            <a:r>
              <a:rPr lang="en-US" dirty="0">
                <a:solidFill>
                  <a:schemeClr val="tx1"/>
                </a:solidFill>
              </a:rPr>
              <a:t>Future of Drinking Water Seminar</a:t>
            </a:r>
          </a:p>
          <a:p>
            <a:r>
              <a:rPr lang="en-US" dirty="0">
                <a:solidFill>
                  <a:schemeClr val="tx1"/>
                </a:solidFill>
              </a:rPr>
              <a:t>March 23, 2017</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5127" b="20122"/>
          <a:stretch/>
        </p:blipFill>
        <p:spPr>
          <a:xfrm>
            <a:off x="2057400" y="1101090"/>
            <a:ext cx="4893730" cy="2202180"/>
          </a:xfrm>
          <a:prstGeom prst="rect">
            <a:avLst/>
          </a:prstGeom>
        </p:spPr>
      </p:pic>
      <p:sp>
        <p:nvSpPr>
          <p:cNvPr id="5" name="TextBox 4"/>
          <p:cNvSpPr txBox="1"/>
          <p:nvPr/>
        </p:nvSpPr>
        <p:spPr>
          <a:xfrm>
            <a:off x="2743200" y="3303270"/>
            <a:ext cx="4572000" cy="307777"/>
          </a:xfrm>
          <a:prstGeom prst="rect">
            <a:avLst/>
          </a:prstGeom>
          <a:noFill/>
        </p:spPr>
        <p:txBody>
          <a:bodyPr wrap="square" rtlCol="0">
            <a:spAutoFit/>
          </a:bodyPr>
          <a:lstStyle/>
          <a:p>
            <a:r>
              <a:rPr lang="en-US" sz="1400" dirty="0"/>
              <a:t>Photo Credit: VIMS; Wolfgang </a:t>
            </a:r>
            <a:r>
              <a:rPr lang="en-US" sz="1400" dirty="0" err="1"/>
              <a:t>Vogelbein</a:t>
            </a:r>
            <a:endParaRPr lang="en-US" sz="1400" dirty="0"/>
          </a:p>
        </p:txBody>
      </p:sp>
    </p:spTree>
    <p:extLst>
      <p:ext uri="{BB962C8B-B14F-4D97-AF65-F5344CB8AC3E}">
        <p14:creationId xmlns:p14="http://schemas.microsoft.com/office/powerpoint/2010/main" val="3679367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EPA Recommendations for Waterworks</a:t>
            </a:r>
          </a:p>
        </p:txBody>
      </p:sp>
      <p:sp>
        <p:nvSpPr>
          <p:cNvPr id="5" name="Content Placeholder 2"/>
          <p:cNvSpPr>
            <a:spLocks noGrp="1"/>
          </p:cNvSpPr>
          <p:nvPr>
            <p:ph idx="1"/>
          </p:nvPr>
        </p:nvSpPr>
        <p:spPr>
          <a:xfrm>
            <a:off x="457200" y="1600200"/>
            <a:ext cx="7086600" cy="4800600"/>
          </a:xfrm>
        </p:spPr>
        <p:txBody>
          <a:bodyPr/>
          <a:lstStyle/>
          <a:p>
            <a:pPr marL="400050" lvl="2" indent="0">
              <a:buNone/>
            </a:pPr>
            <a:r>
              <a:rPr lang="en-US" dirty="0">
                <a:solidFill>
                  <a:schemeClr val="tx1"/>
                </a:solidFill>
              </a:rPr>
              <a:t>“Recommendations for Public Water Systems to Manage Cyanotoxins in Drinking Water” EPA, June 2015</a:t>
            </a:r>
          </a:p>
          <a:p>
            <a:pPr marL="400050" lvl="2" indent="0">
              <a:buNone/>
            </a:pPr>
            <a:endParaRPr lang="en-US" dirty="0">
              <a:solidFill>
                <a:schemeClr val="tx1"/>
              </a:solidFill>
            </a:endParaRPr>
          </a:p>
          <a:p>
            <a:pPr marL="400050" lvl="2" indent="0">
              <a:buNone/>
            </a:pPr>
            <a:r>
              <a:rPr lang="en-US" dirty="0">
                <a:solidFill>
                  <a:schemeClr val="tx1"/>
                </a:solidFill>
              </a:rPr>
              <a:t>Provides recommendations for </a:t>
            </a:r>
          </a:p>
          <a:p>
            <a:pPr marL="742950" lvl="2" indent="-342900"/>
            <a:r>
              <a:rPr lang="en-US" dirty="0">
                <a:solidFill>
                  <a:schemeClr val="tx1"/>
                </a:solidFill>
              </a:rPr>
              <a:t>Algae monitoring</a:t>
            </a:r>
          </a:p>
          <a:p>
            <a:pPr marL="742950" lvl="2" indent="-342900"/>
            <a:r>
              <a:rPr lang="en-US" dirty="0">
                <a:solidFill>
                  <a:schemeClr val="tx1"/>
                </a:solidFill>
              </a:rPr>
              <a:t>Cyanotoxin sampling and analysis</a:t>
            </a:r>
          </a:p>
          <a:p>
            <a:pPr marL="742950" lvl="2" indent="-342900"/>
            <a:r>
              <a:rPr lang="en-US" dirty="0">
                <a:solidFill>
                  <a:schemeClr val="tx1"/>
                </a:solidFill>
              </a:rPr>
              <a:t>HAB response</a:t>
            </a:r>
          </a:p>
          <a:p>
            <a:pPr marL="400050" lvl="2" indent="0">
              <a:buNone/>
            </a:pPr>
            <a:endParaRPr lang="en-US" dirty="0"/>
          </a:p>
          <a:p>
            <a:pPr marL="400050" lvl="2" indent="0">
              <a:buNone/>
            </a:pPr>
            <a:r>
              <a:rPr lang="en-US" sz="1600" dirty="0">
                <a:solidFill>
                  <a:schemeClr val="bg2"/>
                </a:solidFill>
                <a:hlinkClick r:id="rId3"/>
              </a:rPr>
              <a:t>Link: </a:t>
            </a:r>
            <a:r>
              <a:rPr lang="en-US" sz="1600" u="sng" dirty="0">
                <a:hlinkClick r:id="rId3"/>
              </a:rPr>
              <a:t>https://www.epa.gov/sites/production/files/2015-06/documents/cyanotoxin-management-drinking-water.pdf</a:t>
            </a:r>
            <a:endParaRPr lang="en-US" sz="1600" dirty="0"/>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3739049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HB212 – Drinking Water Protection Act</a:t>
            </a:r>
          </a:p>
        </p:txBody>
      </p:sp>
      <p:sp>
        <p:nvSpPr>
          <p:cNvPr id="5" name="Content Placeholder 2"/>
          <p:cNvSpPr>
            <a:spLocks noGrp="1"/>
          </p:cNvSpPr>
          <p:nvPr>
            <p:ph idx="1"/>
          </p:nvPr>
        </p:nvSpPr>
        <p:spPr>
          <a:xfrm>
            <a:off x="457200" y="1600200"/>
            <a:ext cx="8077200" cy="4800600"/>
          </a:xfrm>
        </p:spPr>
        <p:txBody>
          <a:bodyPr/>
          <a:lstStyle/>
          <a:p>
            <a:pPr marL="400050" lvl="2" indent="0">
              <a:buNone/>
            </a:pPr>
            <a:r>
              <a:rPr lang="en-US" dirty="0">
                <a:solidFill>
                  <a:schemeClr val="tx1"/>
                </a:solidFill>
              </a:rPr>
              <a:t>Requires EPA to:</a:t>
            </a:r>
          </a:p>
          <a:p>
            <a:pPr marL="742950" lvl="2" indent="-342900"/>
            <a:r>
              <a:rPr lang="en-US" dirty="0">
                <a:solidFill>
                  <a:schemeClr val="tx1"/>
                </a:solidFill>
              </a:rPr>
              <a:t>List and evaluate cyanotoxins</a:t>
            </a:r>
          </a:p>
          <a:p>
            <a:pPr marL="742950" lvl="2" indent="-342900"/>
            <a:r>
              <a:rPr lang="en-US" dirty="0">
                <a:solidFill>
                  <a:schemeClr val="tx1"/>
                </a:solidFill>
              </a:rPr>
              <a:t>Determine whether to publish Health Advisories and analytical methods</a:t>
            </a:r>
          </a:p>
          <a:p>
            <a:pPr marL="742950" lvl="2" indent="-342900"/>
            <a:r>
              <a:rPr lang="en-US" dirty="0">
                <a:solidFill>
                  <a:schemeClr val="tx1"/>
                </a:solidFill>
              </a:rPr>
              <a:t>Establish monitoring frequency guidance</a:t>
            </a:r>
          </a:p>
          <a:p>
            <a:pPr marL="742950" lvl="2" indent="-342900"/>
            <a:r>
              <a:rPr lang="en-US" dirty="0">
                <a:solidFill>
                  <a:schemeClr val="tx1"/>
                </a:solidFill>
              </a:rPr>
              <a:t>Recommend feasible treatment options</a:t>
            </a:r>
          </a:p>
          <a:p>
            <a:pPr marL="742950" lvl="2" indent="-342900"/>
            <a:r>
              <a:rPr lang="en-US" dirty="0">
                <a:solidFill>
                  <a:schemeClr val="tx1"/>
                </a:solidFill>
              </a:rPr>
              <a:t>Enter into agreements with and provide technical assistance to states</a:t>
            </a:r>
          </a:p>
          <a:p>
            <a:pPr marL="742950" lvl="2" indent="-342900"/>
            <a:endParaRPr lang="en-US" dirty="0"/>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382732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Cyanotoxin SDWA Regulatory Consideration</a:t>
            </a:r>
          </a:p>
        </p:txBody>
      </p:sp>
      <p:sp>
        <p:nvSpPr>
          <p:cNvPr id="5" name="Content Placeholder 2"/>
          <p:cNvSpPr>
            <a:spLocks noGrp="1"/>
          </p:cNvSpPr>
          <p:nvPr>
            <p:ph idx="1"/>
          </p:nvPr>
        </p:nvSpPr>
        <p:spPr>
          <a:xfrm>
            <a:off x="457200" y="1600200"/>
            <a:ext cx="8173340" cy="4800600"/>
          </a:xfrm>
        </p:spPr>
        <p:txBody>
          <a:bodyPr/>
          <a:lstStyle/>
          <a:p>
            <a:pPr marL="400050" lvl="2" indent="0">
              <a:buNone/>
            </a:pPr>
            <a:r>
              <a:rPr lang="en-US" dirty="0">
                <a:solidFill>
                  <a:schemeClr val="tx1"/>
                </a:solidFill>
              </a:rPr>
              <a:t>Fourth Contaminant Candidate List (CCL 4)</a:t>
            </a:r>
          </a:p>
          <a:p>
            <a:pPr marL="400050" lvl="2" indent="0">
              <a:buNone/>
            </a:pPr>
            <a:r>
              <a:rPr lang="en-US" dirty="0">
                <a:solidFill>
                  <a:schemeClr val="tx1"/>
                </a:solidFill>
              </a:rPr>
              <a:t>Cyanotoxins included: </a:t>
            </a:r>
          </a:p>
          <a:p>
            <a:pPr marL="742950" lvl="2" indent="-342900"/>
            <a:r>
              <a:rPr lang="en-US" dirty="0" err="1">
                <a:solidFill>
                  <a:schemeClr val="tx1"/>
                </a:solidFill>
              </a:rPr>
              <a:t>Anatoxin</a:t>
            </a:r>
            <a:r>
              <a:rPr lang="en-US" dirty="0">
                <a:solidFill>
                  <a:schemeClr val="tx1"/>
                </a:solidFill>
              </a:rPr>
              <a:t>-a</a:t>
            </a:r>
          </a:p>
          <a:p>
            <a:pPr marL="742950" lvl="2" indent="-342900"/>
            <a:r>
              <a:rPr lang="en-US" dirty="0">
                <a:solidFill>
                  <a:schemeClr val="tx1"/>
                </a:solidFill>
              </a:rPr>
              <a:t>Cylindrospermopsin</a:t>
            </a:r>
          </a:p>
          <a:p>
            <a:pPr marL="742950" lvl="2" indent="-342900"/>
            <a:r>
              <a:rPr lang="en-US" dirty="0">
                <a:solidFill>
                  <a:schemeClr val="tx1"/>
                </a:solidFill>
              </a:rPr>
              <a:t>Microcystins</a:t>
            </a:r>
          </a:p>
          <a:p>
            <a:pPr marL="742950" lvl="2" indent="-342900"/>
            <a:r>
              <a:rPr lang="en-US" dirty="0">
                <a:solidFill>
                  <a:schemeClr val="tx1"/>
                </a:solidFill>
              </a:rPr>
              <a:t>Saxitoxin</a:t>
            </a:r>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4012209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Cyanotoxin SDWA Regulatory Consideration</a:t>
            </a:r>
          </a:p>
        </p:txBody>
      </p:sp>
      <p:sp>
        <p:nvSpPr>
          <p:cNvPr id="5" name="Content Placeholder 2"/>
          <p:cNvSpPr>
            <a:spLocks noGrp="1"/>
          </p:cNvSpPr>
          <p:nvPr>
            <p:ph idx="1"/>
          </p:nvPr>
        </p:nvSpPr>
        <p:spPr>
          <a:xfrm>
            <a:off x="457200" y="1600200"/>
            <a:ext cx="8173340" cy="4800600"/>
          </a:xfrm>
        </p:spPr>
        <p:txBody>
          <a:bodyPr/>
          <a:lstStyle/>
          <a:p>
            <a:pPr marL="400050" lvl="2" indent="0">
              <a:buNone/>
            </a:pPr>
            <a:r>
              <a:rPr lang="en-US" dirty="0">
                <a:solidFill>
                  <a:schemeClr val="tx1"/>
                </a:solidFill>
              </a:rPr>
              <a:t>Fourth Unregulated Contaminant Monitoring Rule (UCMR 4)</a:t>
            </a:r>
            <a:endParaRPr lang="en-US" dirty="0">
              <a:solidFill>
                <a:srgbClr val="FF0000"/>
              </a:solidFill>
            </a:endParaRPr>
          </a:p>
          <a:p>
            <a:pPr marL="742950" lvl="2" indent="-342900"/>
            <a:r>
              <a:rPr lang="en-US" dirty="0">
                <a:solidFill>
                  <a:schemeClr val="tx1"/>
                </a:solidFill>
              </a:rPr>
              <a:t>30 Contaminants</a:t>
            </a:r>
          </a:p>
          <a:p>
            <a:pPr marL="742950" lvl="2" indent="-342900"/>
            <a:r>
              <a:rPr lang="en-US" dirty="0">
                <a:solidFill>
                  <a:schemeClr val="tx1"/>
                </a:solidFill>
              </a:rPr>
              <a:t>Cyanotoxins included : </a:t>
            </a:r>
            <a:r>
              <a:rPr lang="en-US" dirty="0" err="1">
                <a:solidFill>
                  <a:schemeClr val="tx1"/>
                </a:solidFill>
              </a:rPr>
              <a:t>anatoxin</a:t>
            </a:r>
            <a:r>
              <a:rPr lang="en-US" dirty="0">
                <a:solidFill>
                  <a:schemeClr val="tx1"/>
                </a:solidFill>
              </a:rPr>
              <a:t>-a, cylindrospermopsin, microcystins, and </a:t>
            </a:r>
            <a:r>
              <a:rPr lang="en-US" dirty="0" err="1">
                <a:solidFill>
                  <a:schemeClr val="tx1"/>
                </a:solidFill>
              </a:rPr>
              <a:t>nodularins</a:t>
            </a:r>
            <a:endParaRPr lang="en-US" dirty="0">
              <a:solidFill>
                <a:schemeClr val="tx1"/>
              </a:solidFill>
            </a:endParaRPr>
          </a:p>
          <a:p>
            <a:pPr marL="742950" lvl="2" indent="-342900"/>
            <a:r>
              <a:rPr lang="en-US" dirty="0">
                <a:solidFill>
                  <a:schemeClr val="tx1"/>
                </a:solidFill>
              </a:rPr>
              <a:t>Administered directly by EPA (not states) </a:t>
            </a:r>
          </a:p>
          <a:p>
            <a:pPr marL="742950" lvl="2" indent="-342900"/>
            <a:r>
              <a:rPr lang="en-US" dirty="0">
                <a:solidFill>
                  <a:schemeClr val="tx1"/>
                </a:solidFill>
              </a:rPr>
              <a:t>Sample twice/month, 4 consecutive months</a:t>
            </a:r>
          </a:p>
          <a:p>
            <a:pPr marL="742950" lvl="2" indent="-342900"/>
            <a:r>
              <a:rPr lang="en-US" dirty="0">
                <a:solidFill>
                  <a:schemeClr val="tx1"/>
                </a:solidFill>
              </a:rPr>
              <a:t>Monitoring: 2018-2020</a:t>
            </a:r>
          </a:p>
          <a:p>
            <a:pPr marL="742950" lvl="2" indent="-342900"/>
            <a:endParaRPr lang="en-US" dirty="0"/>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46592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General Flow of SDWA Regulatory Process</a:t>
            </a:r>
          </a:p>
        </p:txBody>
      </p:sp>
      <p:sp>
        <p:nvSpPr>
          <p:cNvPr id="3" name="Rectangle 2"/>
          <p:cNvSpPr/>
          <p:nvPr/>
        </p:nvSpPr>
        <p:spPr>
          <a:xfrm>
            <a:off x="400940" y="1571625"/>
            <a:ext cx="1981200" cy="121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Contaminate Candidate List</a:t>
            </a:r>
          </a:p>
        </p:txBody>
      </p:sp>
      <p:sp>
        <p:nvSpPr>
          <p:cNvPr id="5" name="Rectangle 4"/>
          <p:cNvSpPr/>
          <p:nvPr/>
        </p:nvSpPr>
        <p:spPr>
          <a:xfrm>
            <a:off x="400940" y="3143250"/>
            <a:ext cx="1981200" cy="121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Unregulated Contaminants Monitoring Rule</a:t>
            </a:r>
          </a:p>
        </p:txBody>
      </p:sp>
      <p:sp>
        <p:nvSpPr>
          <p:cNvPr id="7" name="Rectangle 6"/>
          <p:cNvSpPr/>
          <p:nvPr/>
        </p:nvSpPr>
        <p:spPr>
          <a:xfrm>
            <a:off x="2971774" y="2357437"/>
            <a:ext cx="1814146" cy="121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Regulatory Determinations</a:t>
            </a:r>
          </a:p>
        </p:txBody>
      </p:sp>
      <p:sp>
        <p:nvSpPr>
          <p:cNvPr id="8" name="Rectangle 7"/>
          <p:cNvSpPr/>
          <p:nvPr/>
        </p:nvSpPr>
        <p:spPr>
          <a:xfrm>
            <a:off x="5486400" y="3505200"/>
            <a:ext cx="1600200" cy="121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Regulation Development</a:t>
            </a:r>
          </a:p>
        </p:txBody>
      </p:sp>
      <p:sp>
        <p:nvSpPr>
          <p:cNvPr id="9" name="Rectangle 8"/>
          <p:cNvSpPr/>
          <p:nvPr/>
        </p:nvSpPr>
        <p:spPr>
          <a:xfrm>
            <a:off x="7775357" y="4572000"/>
            <a:ext cx="990600" cy="1219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6-Year Review</a:t>
            </a:r>
          </a:p>
        </p:txBody>
      </p:sp>
      <p:cxnSp>
        <p:nvCxnSpPr>
          <p:cNvPr id="12" name="Elbow Connector 11"/>
          <p:cNvCxnSpPr>
            <a:stCxn id="3" idx="3"/>
            <a:endCxn id="7" idx="0"/>
          </p:cNvCxnSpPr>
          <p:nvPr/>
        </p:nvCxnSpPr>
        <p:spPr>
          <a:xfrm>
            <a:off x="2382140" y="2181225"/>
            <a:ext cx="1496707" cy="176212"/>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8" idx="0"/>
            <a:endCxn id="9" idx="0"/>
          </p:cNvCxnSpPr>
          <p:nvPr/>
        </p:nvCxnSpPr>
        <p:spPr>
          <a:xfrm rot="16200000" flipH="1">
            <a:off x="6745178" y="3046522"/>
            <a:ext cx="1066800" cy="1984157"/>
          </a:xfrm>
          <a:prstGeom prst="bentConnector3">
            <a:avLst>
              <a:gd name="adj1" fmla="val -21429"/>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5" idx="3"/>
            <a:endCxn id="7" idx="2"/>
          </p:cNvCxnSpPr>
          <p:nvPr/>
        </p:nvCxnSpPr>
        <p:spPr>
          <a:xfrm flipV="1">
            <a:off x="2382140" y="3576637"/>
            <a:ext cx="1496707" cy="176213"/>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a:stCxn id="7" idx="3"/>
            <a:endCxn id="8" idx="1"/>
          </p:cNvCxnSpPr>
          <p:nvPr/>
        </p:nvCxnSpPr>
        <p:spPr>
          <a:xfrm>
            <a:off x="4785920" y="2967037"/>
            <a:ext cx="700480" cy="1147763"/>
          </a:xfrm>
          <a:prstGeom prst="bentConnector3">
            <a:avLst>
              <a:gd name="adj1" fmla="val 50000"/>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a:stCxn id="8" idx="3"/>
            <a:endCxn id="9" idx="1"/>
          </p:cNvCxnSpPr>
          <p:nvPr/>
        </p:nvCxnSpPr>
        <p:spPr>
          <a:xfrm>
            <a:off x="7086600" y="4114800"/>
            <a:ext cx="688757" cy="1066800"/>
          </a:xfrm>
          <a:prstGeom prst="bentConnector3">
            <a:avLst>
              <a:gd name="adj1" fmla="val 5000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5" idx="0"/>
            <a:endCxn id="3" idx="2"/>
          </p:cNvCxnSpPr>
          <p:nvPr/>
        </p:nvCxnSpPr>
        <p:spPr>
          <a:xfrm flipV="1">
            <a:off x="1391540" y="2790825"/>
            <a:ext cx="0" cy="352425"/>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785920" y="2334174"/>
            <a:ext cx="1752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standard is needed</a:t>
            </a:r>
          </a:p>
        </p:txBody>
      </p:sp>
      <p:sp>
        <p:nvSpPr>
          <p:cNvPr id="79" name="Rectangle 78"/>
          <p:cNvSpPr/>
          <p:nvPr/>
        </p:nvSpPr>
        <p:spPr>
          <a:xfrm>
            <a:off x="6274777" y="2790825"/>
            <a:ext cx="2667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If revisions are required</a:t>
            </a:r>
          </a:p>
        </p:txBody>
      </p:sp>
    </p:spTree>
    <p:extLst>
      <p:ext uri="{BB962C8B-B14F-4D97-AF65-F5344CB8AC3E}">
        <p14:creationId xmlns:p14="http://schemas.microsoft.com/office/powerpoint/2010/main" val="3380788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HAB Prevention and Treatment</a:t>
            </a:r>
          </a:p>
        </p:txBody>
      </p:sp>
      <p:sp>
        <p:nvSpPr>
          <p:cNvPr id="5" name="Content Placeholder 2"/>
          <p:cNvSpPr>
            <a:spLocks noGrp="1"/>
          </p:cNvSpPr>
          <p:nvPr>
            <p:ph idx="1"/>
          </p:nvPr>
        </p:nvSpPr>
        <p:spPr>
          <a:xfrm>
            <a:off x="457200" y="1600200"/>
            <a:ext cx="3886200" cy="4800600"/>
          </a:xfrm>
        </p:spPr>
        <p:txBody>
          <a:bodyPr/>
          <a:lstStyle/>
          <a:p>
            <a:pPr marL="742950" lvl="2" indent="-342900"/>
            <a:r>
              <a:rPr lang="en-US" dirty="0">
                <a:solidFill>
                  <a:schemeClr val="tx1"/>
                </a:solidFill>
              </a:rPr>
              <a:t>Alternative Sources</a:t>
            </a:r>
          </a:p>
          <a:p>
            <a:pPr marL="742950" lvl="2" indent="-342900"/>
            <a:r>
              <a:rPr lang="en-US" dirty="0">
                <a:solidFill>
                  <a:schemeClr val="tx1"/>
                </a:solidFill>
              </a:rPr>
              <a:t>Source Water Protection</a:t>
            </a:r>
          </a:p>
          <a:p>
            <a:pPr marL="742950" lvl="2" indent="-342900"/>
            <a:r>
              <a:rPr lang="en-US" dirty="0">
                <a:solidFill>
                  <a:schemeClr val="tx1"/>
                </a:solidFill>
              </a:rPr>
              <a:t>Source Water Treatment</a:t>
            </a:r>
          </a:p>
          <a:p>
            <a:pPr marL="742950" lvl="2" indent="-342900"/>
            <a:r>
              <a:rPr lang="en-US" dirty="0">
                <a:solidFill>
                  <a:schemeClr val="tx1"/>
                </a:solidFill>
              </a:rPr>
              <a:t>Water Treatment Plant Optimization</a:t>
            </a:r>
          </a:p>
          <a:p>
            <a:pPr marL="742950" lvl="2" indent="-342900"/>
            <a:r>
              <a:rPr lang="en-US" dirty="0">
                <a:solidFill>
                  <a:schemeClr val="tx1"/>
                </a:solidFill>
              </a:rPr>
              <a:t>Long Term Treatment Changes</a:t>
            </a:r>
          </a:p>
          <a:p>
            <a:pPr marL="742950" lvl="2" indent="-342900"/>
            <a:endParaRPr lang="en-US" dirty="0"/>
          </a:p>
          <a:p>
            <a:pPr marL="742950" lvl="2" indent="-342900"/>
            <a:endParaRPr lang="en-US" dirty="0"/>
          </a:p>
          <a:p>
            <a:pPr marL="742950" lvl="2" indent="-342900"/>
            <a:endParaRPr lang="en-US" dirty="0"/>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013"/>
          <a:stretch/>
        </p:blipFill>
        <p:spPr>
          <a:xfrm>
            <a:off x="4800600" y="1219200"/>
            <a:ext cx="3429000" cy="4420529"/>
          </a:xfrm>
          <a:prstGeom prst="rect">
            <a:avLst/>
          </a:prstGeom>
        </p:spPr>
      </p:pic>
    </p:spTree>
    <p:extLst>
      <p:ext uri="{BB962C8B-B14F-4D97-AF65-F5344CB8AC3E}">
        <p14:creationId xmlns:p14="http://schemas.microsoft.com/office/powerpoint/2010/main" val="4066320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Alternative Sources</a:t>
            </a:r>
          </a:p>
        </p:txBody>
      </p:sp>
      <p:sp>
        <p:nvSpPr>
          <p:cNvPr id="5" name="Content Placeholder 2"/>
          <p:cNvSpPr>
            <a:spLocks noGrp="1"/>
          </p:cNvSpPr>
          <p:nvPr>
            <p:ph idx="1"/>
          </p:nvPr>
        </p:nvSpPr>
        <p:spPr>
          <a:xfrm>
            <a:off x="457200" y="1600200"/>
            <a:ext cx="3429000" cy="4800600"/>
          </a:xfrm>
        </p:spPr>
        <p:txBody>
          <a:bodyPr/>
          <a:lstStyle/>
          <a:p>
            <a:pPr marL="742950" lvl="2" indent="-342900"/>
            <a:r>
              <a:rPr lang="en-US" dirty="0">
                <a:solidFill>
                  <a:schemeClr val="tx1"/>
                </a:solidFill>
              </a:rPr>
              <a:t>Purchase water</a:t>
            </a:r>
          </a:p>
          <a:p>
            <a:pPr marL="742950" lvl="2" indent="-342900"/>
            <a:r>
              <a:rPr lang="en-US" dirty="0">
                <a:solidFill>
                  <a:schemeClr val="tx1"/>
                </a:solidFill>
              </a:rPr>
              <a:t>Utilize alternative intake</a:t>
            </a:r>
          </a:p>
          <a:p>
            <a:pPr marL="742950" lvl="2" indent="-342900"/>
            <a:r>
              <a:rPr lang="en-US" dirty="0">
                <a:solidFill>
                  <a:schemeClr val="tx1"/>
                </a:solidFill>
              </a:rPr>
              <a:t>Alter intake depth – deeper</a:t>
            </a:r>
          </a:p>
          <a:p>
            <a:pPr marL="742950" lvl="2" indent="-342900"/>
            <a:r>
              <a:rPr lang="en-US" dirty="0">
                <a:solidFill>
                  <a:schemeClr val="tx1"/>
                </a:solidFill>
              </a:rPr>
              <a:t>Alter hours of operation</a:t>
            </a:r>
          </a:p>
          <a:p>
            <a:pPr marL="742950" lvl="2" indent="-342900"/>
            <a:endParaRPr lang="en-US" dirty="0"/>
          </a:p>
          <a:p>
            <a:pPr marL="1200150" lvl="3" indent="-342900"/>
            <a:endParaRPr lang="en-US" dirty="0"/>
          </a:p>
          <a:p>
            <a:pPr marL="742950" lvl="2" indent="-342900"/>
            <a:endParaRPr lang="en-US" dirty="0"/>
          </a:p>
          <a:p>
            <a:pPr marL="742950" lvl="2" indent="-342900"/>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1597378"/>
            <a:ext cx="4591940" cy="3443955"/>
          </a:xfrm>
          <a:prstGeom prst="rect">
            <a:avLst/>
          </a:prstGeom>
        </p:spPr>
      </p:pic>
    </p:spTree>
    <p:extLst>
      <p:ext uri="{BB962C8B-B14F-4D97-AF65-F5344CB8AC3E}">
        <p14:creationId xmlns:p14="http://schemas.microsoft.com/office/powerpoint/2010/main" val="134678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Source Water Protection</a:t>
            </a:r>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rPr>
              <a:t>Source Water Protection Plan </a:t>
            </a:r>
          </a:p>
          <a:p>
            <a:pPr marL="1200150" lvl="3" indent="-342900"/>
            <a:r>
              <a:rPr lang="en-US" dirty="0">
                <a:solidFill>
                  <a:schemeClr val="tx1"/>
                </a:solidFill>
              </a:rPr>
              <a:t>&lt;50,000 pop. – ODW SWPP contractors</a:t>
            </a:r>
          </a:p>
          <a:p>
            <a:pPr marL="1200150" lvl="3" indent="-342900"/>
            <a:r>
              <a:rPr lang="en-US" dirty="0">
                <a:solidFill>
                  <a:schemeClr val="tx1"/>
                </a:solidFill>
              </a:rPr>
              <a:t>&gt;50,000 pop. – ODW direct technical assistance</a:t>
            </a:r>
          </a:p>
          <a:p>
            <a:pPr marL="742950" lvl="2" indent="-342900"/>
            <a:r>
              <a:rPr lang="en-US" dirty="0">
                <a:solidFill>
                  <a:schemeClr val="tx1"/>
                </a:solidFill>
              </a:rPr>
              <a:t>Reduce nutrients in watershed</a:t>
            </a:r>
          </a:p>
          <a:p>
            <a:pPr marL="1200150" lvl="3" indent="-342900"/>
            <a:r>
              <a:rPr lang="en-US" dirty="0">
                <a:solidFill>
                  <a:schemeClr val="tx1"/>
                </a:solidFill>
              </a:rPr>
              <a:t>Public education</a:t>
            </a:r>
          </a:p>
          <a:p>
            <a:pPr marL="1200150" lvl="3" indent="-342900"/>
            <a:r>
              <a:rPr lang="en-US" dirty="0">
                <a:solidFill>
                  <a:schemeClr val="tx1"/>
                </a:solidFill>
              </a:rPr>
              <a:t>Agricultural/ Stormwater BMPs</a:t>
            </a:r>
          </a:p>
          <a:p>
            <a:pPr marL="1200150" lvl="3" indent="-342900"/>
            <a:r>
              <a:rPr lang="en-US" dirty="0">
                <a:solidFill>
                  <a:schemeClr val="tx1"/>
                </a:solidFill>
              </a:rPr>
              <a:t>Wastewater improvements</a:t>
            </a:r>
          </a:p>
          <a:p>
            <a:pPr marL="1200150" lvl="3" indent="-342900"/>
            <a:endParaRPr lang="en-US" dirty="0"/>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30617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Source Water Treatment</a:t>
            </a:r>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rPr>
              <a:t>Algaecide – prevention only</a:t>
            </a:r>
          </a:p>
          <a:p>
            <a:pPr marL="742950" lvl="2" indent="-342900"/>
            <a:r>
              <a:rPr lang="en-US" dirty="0">
                <a:solidFill>
                  <a:schemeClr val="tx1"/>
                </a:solidFill>
              </a:rPr>
              <a:t>Ultrasound – prevention only</a:t>
            </a:r>
          </a:p>
          <a:p>
            <a:pPr marL="742950" lvl="2" indent="-342900"/>
            <a:r>
              <a:rPr lang="en-US" dirty="0">
                <a:solidFill>
                  <a:schemeClr val="tx1"/>
                </a:solidFill>
              </a:rPr>
              <a:t>Barley Straw – prevention only</a:t>
            </a:r>
          </a:p>
          <a:p>
            <a:pPr marL="742950" lvl="2" indent="-342900"/>
            <a:r>
              <a:rPr lang="en-US" dirty="0">
                <a:solidFill>
                  <a:schemeClr val="tx1"/>
                </a:solidFill>
              </a:rPr>
              <a:t>Aeration/Mixing</a:t>
            </a:r>
          </a:p>
          <a:p>
            <a:pPr marL="742950" lvl="2" indent="-342900"/>
            <a:r>
              <a:rPr lang="en-US" dirty="0">
                <a:solidFill>
                  <a:schemeClr val="tx1"/>
                </a:solidFill>
              </a:rPr>
              <a:t>Scum removal</a:t>
            </a:r>
          </a:p>
          <a:p>
            <a:pPr marL="742950" lvl="2" indent="-342900"/>
            <a:r>
              <a:rPr lang="en-US" dirty="0" err="1">
                <a:solidFill>
                  <a:schemeClr val="tx1"/>
                </a:solidFill>
              </a:rPr>
              <a:t>Flocculant</a:t>
            </a:r>
            <a:r>
              <a:rPr lang="en-US" dirty="0">
                <a:solidFill>
                  <a:schemeClr val="tx1"/>
                </a:solidFill>
              </a:rPr>
              <a:t> addition</a:t>
            </a:r>
          </a:p>
          <a:p>
            <a:pPr marL="742950" lvl="2" indent="-342900"/>
            <a:r>
              <a:rPr lang="en-US" dirty="0" err="1">
                <a:solidFill>
                  <a:schemeClr val="tx1"/>
                </a:solidFill>
              </a:rPr>
              <a:t>Biomanipulation</a:t>
            </a:r>
            <a:endParaRPr lang="en-US" dirty="0">
              <a:solidFill>
                <a:schemeClr val="tx1"/>
              </a:solidFill>
            </a:endParaRPr>
          </a:p>
          <a:p>
            <a:pPr marL="1200150" lvl="3" indent="-342900"/>
            <a:endParaRPr lang="en-US" dirty="0"/>
          </a:p>
          <a:p>
            <a:pPr marL="742950" lvl="2" indent="-342900"/>
            <a:endParaRPr lang="en-US" dirty="0"/>
          </a:p>
          <a:p>
            <a:pPr marL="742950" lvl="2" indent="-342900"/>
            <a:endParaRPr lang="en-US" dirty="0"/>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3048000"/>
            <a:ext cx="3746500" cy="2809875"/>
          </a:xfrm>
          <a:prstGeom prst="rect">
            <a:avLst/>
          </a:prstGeom>
        </p:spPr>
      </p:pic>
    </p:spTree>
    <p:extLst>
      <p:ext uri="{BB962C8B-B14F-4D97-AF65-F5344CB8AC3E}">
        <p14:creationId xmlns:p14="http://schemas.microsoft.com/office/powerpoint/2010/main" val="274146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Water Treatment Plant Optimization</a:t>
            </a:r>
          </a:p>
        </p:txBody>
      </p:sp>
      <p:sp>
        <p:nvSpPr>
          <p:cNvPr id="5" name="Content Placeholder 2"/>
          <p:cNvSpPr>
            <a:spLocks noGrp="1"/>
          </p:cNvSpPr>
          <p:nvPr>
            <p:ph idx="1"/>
          </p:nvPr>
        </p:nvSpPr>
        <p:spPr>
          <a:xfrm>
            <a:off x="457200" y="1600200"/>
            <a:ext cx="3581400" cy="4800600"/>
          </a:xfrm>
        </p:spPr>
        <p:txBody>
          <a:bodyPr/>
          <a:lstStyle/>
          <a:p>
            <a:pPr marL="742950" lvl="2" indent="-342900"/>
            <a:r>
              <a:rPr lang="en-US" dirty="0">
                <a:solidFill>
                  <a:schemeClr val="tx1"/>
                </a:solidFill>
              </a:rPr>
              <a:t>Stop/reduce     pre-oxidation</a:t>
            </a:r>
          </a:p>
          <a:p>
            <a:pPr marL="742950" lvl="2" indent="-342900"/>
            <a:r>
              <a:rPr lang="en-US" dirty="0">
                <a:solidFill>
                  <a:schemeClr val="tx1"/>
                </a:solidFill>
              </a:rPr>
              <a:t>Optimize </a:t>
            </a:r>
            <a:r>
              <a:rPr lang="en-US" i="1" dirty="0">
                <a:solidFill>
                  <a:schemeClr val="tx1"/>
                </a:solidFill>
              </a:rPr>
              <a:t>conventional treatment </a:t>
            </a:r>
            <a:r>
              <a:rPr lang="en-US" dirty="0">
                <a:solidFill>
                  <a:schemeClr val="tx1"/>
                </a:solidFill>
              </a:rPr>
              <a:t>for cell removal</a:t>
            </a:r>
          </a:p>
          <a:p>
            <a:pPr marL="742950" lvl="2" indent="-342900"/>
            <a:r>
              <a:rPr lang="en-US" dirty="0">
                <a:solidFill>
                  <a:schemeClr val="tx1"/>
                </a:solidFill>
              </a:rPr>
              <a:t>Optimize oxidation following filtration</a:t>
            </a:r>
          </a:p>
          <a:p>
            <a:pPr marL="742950" lvl="2" indent="-342900"/>
            <a:r>
              <a:rPr lang="en-US" dirty="0">
                <a:solidFill>
                  <a:schemeClr val="tx1"/>
                </a:solidFill>
              </a:rPr>
              <a:t>Powdered Activated Carbon</a:t>
            </a:r>
          </a:p>
          <a:p>
            <a:pPr marL="742950" lvl="2" indent="-342900"/>
            <a:endParaRPr lang="en-US" dirty="0"/>
          </a:p>
          <a:p>
            <a:pPr marL="742950" lvl="2" indent="-342900"/>
            <a:endParaRPr lang="en-US" dirty="0"/>
          </a:p>
          <a:p>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1714500"/>
            <a:ext cx="4343400" cy="3257550"/>
          </a:xfrm>
          <a:prstGeom prst="rect">
            <a:avLst/>
          </a:prstGeom>
        </p:spPr>
      </p:pic>
    </p:spTree>
    <p:extLst>
      <p:ext uri="{BB962C8B-B14F-4D97-AF65-F5344CB8AC3E}">
        <p14:creationId xmlns:p14="http://schemas.microsoft.com/office/powerpoint/2010/main" val="190138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Harmful Algae Blooms (HABs)?</a:t>
            </a:r>
          </a:p>
        </p:txBody>
      </p:sp>
      <p:sp>
        <p:nvSpPr>
          <p:cNvPr id="3" name="Content Placeholder 2"/>
          <p:cNvSpPr>
            <a:spLocks noGrp="1"/>
          </p:cNvSpPr>
          <p:nvPr>
            <p:ph idx="1"/>
          </p:nvPr>
        </p:nvSpPr>
        <p:spPr>
          <a:xfrm>
            <a:off x="457200" y="1600200"/>
            <a:ext cx="7696200" cy="4800600"/>
          </a:xfrm>
        </p:spPr>
        <p:txBody>
          <a:bodyPr>
            <a:normAutofit/>
          </a:bodyPr>
          <a:lstStyle/>
          <a:p>
            <a:pPr>
              <a:buFont typeface="Arial" panose="020B0604020202020204" pitchFamily="34" charset="0"/>
              <a:buChar char="•"/>
            </a:pPr>
            <a:r>
              <a:rPr lang="en-US" dirty="0">
                <a:solidFill>
                  <a:schemeClr val="tx1"/>
                </a:solidFill>
              </a:rPr>
              <a:t>Found in marine, brackish, and freshwater</a:t>
            </a:r>
          </a:p>
          <a:p>
            <a:pPr>
              <a:buFont typeface="Arial" panose="020B0604020202020204" pitchFamily="34" charset="0"/>
              <a:buChar char="•"/>
            </a:pPr>
            <a:r>
              <a:rPr lang="en-US" dirty="0">
                <a:solidFill>
                  <a:schemeClr val="tx1"/>
                </a:solidFill>
              </a:rPr>
              <a:t>Major source of food and oxygen for aquatic life</a:t>
            </a:r>
          </a:p>
          <a:p>
            <a:pPr>
              <a:buFont typeface="Arial" panose="020B0604020202020204" pitchFamily="34" charset="0"/>
              <a:buChar char="•"/>
            </a:pPr>
            <a:r>
              <a:rPr lang="en-US" dirty="0">
                <a:solidFill>
                  <a:schemeClr val="tx1"/>
                </a:solidFill>
              </a:rPr>
              <a:t>Produce toxins </a:t>
            </a:r>
          </a:p>
          <a:p>
            <a:pPr>
              <a:buFont typeface="Arial" panose="020B0604020202020204" pitchFamily="34" charset="0"/>
              <a:buChar char="•"/>
            </a:pPr>
            <a:r>
              <a:rPr lang="en-US" dirty="0">
                <a:solidFill>
                  <a:schemeClr val="tx1"/>
                </a:solidFill>
              </a:rPr>
              <a:t>Fresh water HABs = Cyanobacteria</a:t>
            </a:r>
          </a:p>
          <a:p>
            <a:pPr>
              <a:buFont typeface="Arial" panose="020B0604020202020204" pitchFamily="34" charset="0"/>
              <a:buChar char="•"/>
            </a:pPr>
            <a:endParaRPr lang="en-US" u="sng"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19308"/>
          <a:stretch/>
        </p:blipFill>
        <p:spPr>
          <a:xfrm>
            <a:off x="1905000" y="3581400"/>
            <a:ext cx="5181600" cy="2497531"/>
          </a:xfrm>
          <a:prstGeom prst="rect">
            <a:avLst/>
          </a:prstGeom>
        </p:spPr>
      </p:pic>
      <p:sp>
        <p:nvSpPr>
          <p:cNvPr id="5" name="TextBox 4"/>
          <p:cNvSpPr txBox="1"/>
          <p:nvPr/>
        </p:nvSpPr>
        <p:spPr>
          <a:xfrm>
            <a:off x="2819400" y="6078931"/>
            <a:ext cx="4572000" cy="307777"/>
          </a:xfrm>
          <a:prstGeom prst="rect">
            <a:avLst/>
          </a:prstGeom>
          <a:noFill/>
        </p:spPr>
        <p:txBody>
          <a:bodyPr wrap="square" rtlCol="0">
            <a:spAutoFit/>
          </a:bodyPr>
          <a:lstStyle/>
          <a:p>
            <a:r>
              <a:rPr lang="en-US" sz="1400" dirty="0"/>
              <a:t>Photo Credit: VIMS; Wolfgang </a:t>
            </a:r>
            <a:r>
              <a:rPr lang="en-US" sz="1400" dirty="0" err="1"/>
              <a:t>Vogelbein</a:t>
            </a:r>
            <a:endParaRPr lang="en-US" sz="1400" dirty="0"/>
          </a:p>
        </p:txBody>
      </p:sp>
    </p:spTree>
    <p:extLst>
      <p:ext uri="{BB962C8B-B14F-4D97-AF65-F5344CB8AC3E}">
        <p14:creationId xmlns:p14="http://schemas.microsoft.com/office/powerpoint/2010/main" val="940508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Stop/Reduce Pre-Oxidation</a:t>
            </a:r>
          </a:p>
        </p:txBody>
      </p:sp>
      <p:sp>
        <p:nvSpPr>
          <p:cNvPr id="5" name="Content Placeholder 2"/>
          <p:cNvSpPr>
            <a:spLocks noGrp="1"/>
          </p:cNvSpPr>
          <p:nvPr>
            <p:ph idx="1"/>
          </p:nvPr>
        </p:nvSpPr>
        <p:spPr>
          <a:xfrm>
            <a:off x="457200" y="1600200"/>
            <a:ext cx="8173340" cy="4800600"/>
          </a:xfrm>
        </p:spPr>
        <p:txBody>
          <a:bodyPr/>
          <a:lstStyle/>
          <a:p>
            <a:pPr marL="0" lvl="1" indent="0">
              <a:buNone/>
            </a:pPr>
            <a:r>
              <a:rPr lang="en-US" dirty="0">
                <a:solidFill>
                  <a:schemeClr val="tx1"/>
                </a:solidFill>
              </a:rPr>
              <a:t>Pre-oxidation (before filtration)</a:t>
            </a:r>
          </a:p>
          <a:p>
            <a:pPr marL="342900" lvl="1" indent="-342900"/>
            <a:r>
              <a:rPr lang="en-US" dirty="0">
                <a:solidFill>
                  <a:schemeClr val="tx1"/>
                </a:solidFill>
              </a:rPr>
              <a:t>Increases extracellular toxins by rupturing cells</a:t>
            </a:r>
          </a:p>
          <a:p>
            <a:pPr marL="342900" lvl="1" indent="-342900"/>
            <a:r>
              <a:rPr lang="en-US" dirty="0">
                <a:solidFill>
                  <a:schemeClr val="tx1"/>
                </a:solidFill>
              </a:rPr>
              <a:t>Will reduce PAC effectiveness</a:t>
            </a:r>
          </a:p>
          <a:p>
            <a:pPr marL="0" lvl="1" indent="0">
              <a:buNone/>
            </a:pPr>
            <a:r>
              <a:rPr lang="en-US" dirty="0">
                <a:solidFill>
                  <a:schemeClr val="tx1"/>
                </a:solidFill>
              </a:rPr>
              <a:t>Need to consider other factors:</a:t>
            </a:r>
          </a:p>
          <a:p>
            <a:pPr marL="342900" lvl="1" indent="-342900"/>
            <a:r>
              <a:rPr lang="en-US" dirty="0">
                <a:solidFill>
                  <a:schemeClr val="tx1"/>
                </a:solidFill>
              </a:rPr>
              <a:t>Extra/intracellular toxin ratio</a:t>
            </a:r>
          </a:p>
          <a:p>
            <a:pPr marL="342900" lvl="1" indent="-342900"/>
            <a:r>
              <a:rPr lang="en-US" dirty="0">
                <a:solidFill>
                  <a:schemeClr val="tx1"/>
                </a:solidFill>
              </a:rPr>
              <a:t>Giardia inactivation </a:t>
            </a:r>
            <a:r>
              <a:rPr lang="en-US" dirty="0" err="1">
                <a:solidFill>
                  <a:schemeClr val="tx1"/>
                </a:solidFill>
              </a:rPr>
              <a:t>req’s</a:t>
            </a:r>
            <a:endParaRPr lang="en-US" dirty="0">
              <a:solidFill>
                <a:schemeClr val="tx1"/>
              </a:solidFill>
            </a:endParaRPr>
          </a:p>
          <a:p>
            <a:pPr marL="342900" lvl="1" indent="-342900"/>
            <a:r>
              <a:rPr lang="en-US" dirty="0">
                <a:solidFill>
                  <a:schemeClr val="tx1"/>
                </a:solidFill>
              </a:rPr>
              <a:t>Manganese removal</a:t>
            </a:r>
          </a:p>
          <a:p>
            <a:pPr marL="342900" lvl="1" indent="-342900"/>
            <a:r>
              <a:rPr lang="en-US" dirty="0">
                <a:solidFill>
                  <a:schemeClr val="tx1"/>
                </a:solidFill>
              </a:rPr>
              <a:t>Zebra Mussel control</a:t>
            </a:r>
          </a:p>
          <a:p>
            <a:pPr marL="742950" lvl="2" indent="-342900"/>
            <a:endParaRPr lang="en-US" dirty="0"/>
          </a:p>
          <a:p>
            <a:pPr marL="742950" lvl="2" indent="-342900"/>
            <a:endParaRPr lang="en-US" dirty="0"/>
          </a:p>
          <a:p>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6129"/>
          <a:stretch/>
        </p:blipFill>
        <p:spPr>
          <a:xfrm>
            <a:off x="5181600" y="3048000"/>
            <a:ext cx="3677592" cy="2800350"/>
          </a:xfrm>
          <a:prstGeom prst="rect">
            <a:avLst/>
          </a:prstGeom>
        </p:spPr>
      </p:pic>
    </p:spTree>
    <p:extLst>
      <p:ext uri="{BB962C8B-B14F-4D97-AF65-F5344CB8AC3E}">
        <p14:creationId xmlns:p14="http://schemas.microsoft.com/office/powerpoint/2010/main" val="28761978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Optimize Conventional Treatment for Cell Removal</a:t>
            </a:r>
          </a:p>
        </p:txBody>
      </p:sp>
      <p:sp>
        <p:nvSpPr>
          <p:cNvPr id="5" name="Content Placeholder 2"/>
          <p:cNvSpPr>
            <a:spLocks noGrp="1"/>
          </p:cNvSpPr>
          <p:nvPr>
            <p:ph idx="1"/>
          </p:nvPr>
        </p:nvSpPr>
        <p:spPr>
          <a:xfrm>
            <a:off x="457200" y="1600200"/>
            <a:ext cx="4114800" cy="4800600"/>
          </a:xfrm>
        </p:spPr>
        <p:txBody>
          <a:bodyPr/>
          <a:lstStyle/>
          <a:p>
            <a:pPr marL="400050" lvl="2" indent="0">
              <a:buNone/>
            </a:pPr>
            <a:r>
              <a:rPr lang="en-US" dirty="0">
                <a:solidFill>
                  <a:schemeClr val="tx1"/>
                </a:solidFill>
              </a:rPr>
              <a:t>Jar test – evaluate using </a:t>
            </a:r>
          </a:p>
          <a:p>
            <a:pPr marL="742950" lvl="2" indent="-342900"/>
            <a:r>
              <a:rPr lang="en-US" dirty="0">
                <a:solidFill>
                  <a:schemeClr val="tx1"/>
                </a:solidFill>
              </a:rPr>
              <a:t>UV254</a:t>
            </a:r>
          </a:p>
          <a:p>
            <a:pPr marL="742950" lvl="2" indent="-342900"/>
            <a:r>
              <a:rPr lang="en-US" dirty="0">
                <a:solidFill>
                  <a:schemeClr val="tx1"/>
                </a:solidFill>
              </a:rPr>
              <a:t>Particle count</a:t>
            </a:r>
          </a:p>
          <a:p>
            <a:pPr marL="742950" lvl="2" indent="-342900"/>
            <a:r>
              <a:rPr lang="en-US" dirty="0">
                <a:solidFill>
                  <a:schemeClr val="tx1"/>
                </a:solidFill>
              </a:rPr>
              <a:t>Zeta potential</a:t>
            </a:r>
          </a:p>
          <a:p>
            <a:pPr marL="742950" lvl="2" indent="-342900"/>
            <a:r>
              <a:rPr lang="en-US" dirty="0">
                <a:solidFill>
                  <a:schemeClr val="tx1"/>
                </a:solidFill>
              </a:rPr>
              <a:t>Color</a:t>
            </a:r>
          </a:p>
          <a:p>
            <a:pPr marL="742950" lvl="2" indent="-342900"/>
            <a:r>
              <a:rPr lang="en-US" dirty="0">
                <a:solidFill>
                  <a:schemeClr val="tx1"/>
                </a:solidFill>
              </a:rPr>
              <a:t>Pigment – </a:t>
            </a:r>
          </a:p>
          <a:p>
            <a:pPr marL="400050" lvl="2" indent="0">
              <a:buNone/>
            </a:pPr>
            <a:r>
              <a:rPr lang="en-US" dirty="0">
                <a:solidFill>
                  <a:schemeClr val="tx1"/>
                </a:solidFill>
              </a:rPr>
              <a:t>	chlorophyll-a</a:t>
            </a:r>
          </a:p>
          <a:p>
            <a:endParaRPr lang="en-US"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752600"/>
            <a:ext cx="4109156" cy="3081867"/>
          </a:xfrm>
          <a:prstGeom prst="rect">
            <a:avLst/>
          </a:prstGeom>
        </p:spPr>
      </p:pic>
    </p:spTree>
    <p:extLst>
      <p:ext uri="{BB962C8B-B14F-4D97-AF65-F5344CB8AC3E}">
        <p14:creationId xmlns:p14="http://schemas.microsoft.com/office/powerpoint/2010/main" val="3367274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Optimize Conventional Treatment for Cell Removal</a:t>
            </a:r>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rPr>
              <a:t>Adjust based on jar test:</a:t>
            </a:r>
          </a:p>
          <a:p>
            <a:pPr marL="1200150" lvl="3" indent="-342900"/>
            <a:r>
              <a:rPr lang="en-US" dirty="0">
                <a:solidFill>
                  <a:schemeClr val="tx1"/>
                </a:solidFill>
              </a:rPr>
              <a:t>Coagulant dose</a:t>
            </a:r>
          </a:p>
          <a:p>
            <a:pPr marL="1200150" lvl="3" indent="-342900"/>
            <a:r>
              <a:rPr lang="en-US" dirty="0">
                <a:solidFill>
                  <a:schemeClr val="tx1"/>
                </a:solidFill>
              </a:rPr>
              <a:t>Polymer dose</a:t>
            </a:r>
          </a:p>
          <a:p>
            <a:pPr marL="1200150" lvl="3" indent="-342900"/>
            <a:r>
              <a:rPr lang="en-US" dirty="0">
                <a:solidFill>
                  <a:schemeClr val="tx1"/>
                </a:solidFill>
              </a:rPr>
              <a:t>Coagulation pH (&gt;6)</a:t>
            </a:r>
          </a:p>
          <a:p>
            <a:pPr marL="742950" lvl="2" indent="-342900"/>
            <a:r>
              <a:rPr lang="en-US" dirty="0">
                <a:solidFill>
                  <a:schemeClr val="tx1"/>
                </a:solidFill>
              </a:rPr>
              <a:t>Consider filter aid polymer</a:t>
            </a:r>
          </a:p>
          <a:p>
            <a:pPr marL="742950" lvl="2" indent="-342900"/>
            <a:r>
              <a:rPr lang="en-US" dirty="0">
                <a:solidFill>
                  <a:schemeClr val="tx1"/>
                </a:solidFill>
              </a:rPr>
              <a:t>Increase sludge removal frequency</a:t>
            </a:r>
          </a:p>
          <a:p>
            <a:pPr marL="742950" lvl="2" indent="-342900"/>
            <a:r>
              <a:rPr lang="en-US" dirty="0">
                <a:solidFill>
                  <a:schemeClr val="tx1"/>
                </a:solidFill>
              </a:rPr>
              <a:t>Increase filter backwash frequency</a:t>
            </a:r>
          </a:p>
          <a:p>
            <a:pPr marL="742950" lvl="2" indent="-342900"/>
            <a:r>
              <a:rPr lang="en-US" dirty="0">
                <a:solidFill>
                  <a:schemeClr val="tx1"/>
                </a:solidFill>
              </a:rPr>
              <a:t>Do not recycle filter backwash</a:t>
            </a:r>
          </a:p>
          <a:p>
            <a:pPr marL="742950" lvl="2" indent="-342900"/>
            <a:endParaRPr lang="en-US" dirty="0"/>
          </a:p>
          <a:p>
            <a:endParaRPr lang="en-US" dirty="0"/>
          </a:p>
        </p:txBody>
      </p:sp>
    </p:spTree>
    <p:extLst>
      <p:ext uri="{BB962C8B-B14F-4D97-AF65-F5344CB8AC3E}">
        <p14:creationId xmlns:p14="http://schemas.microsoft.com/office/powerpoint/2010/main" val="1414862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531045" y="3343336"/>
            <a:ext cx="8173340" cy="4800600"/>
          </a:xfrm>
        </p:spPr>
        <p:txBody>
          <a:bodyPr/>
          <a:lstStyle/>
          <a:p>
            <a:pPr marL="857250" lvl="3" indent="0">
              <a:buNone/>
            </a:pPr>
            <a:endParaRPr lang="en-US" dirty="0"/>
          </a:p>
          <a:p>
            <a:pPr marL="742950" lvl="2" indent="-342900"/>
            <a:endParaRPr lang="en-US" dirty="0"/>
          </a:p>
          <a:p>
            <a:pPr marL="742950" lvl="2" indent="-342900"/>
            <a:endParaRPr lang="en-US" dirty="0"/>
          </a:p>
          <a:p>
            <a:endParaRPr lang="en-US" dirty="0"/>
          </a:p>
        </p:txBody>
      </p:sp>
      <p:sp>
        <p:nvSpPr>
          <p:cNvPr id="3" name="Title 2"/>
          <p:cNvSpPr>
            <a:spLocks noGrp="1"/>
          </p:cNvSpPr>
          <p:nvPr>
            <p:ph type="title"/>
          </p:nvPr>
        </p:nvSpPr>
        <p:spPr/>
        <p:txBody>
          <a:bodyPr/>
          <a:lstStyle/>
          <a:p>
            <a:r>
              <a:rPr lang="en-US" dirty="0"/>
              <a:t>Oxidant Effectiveness for Cyanotoxins</a:t>
            </a:r>
          </a:p>
        </p:txBody>
      </p:sp>
      <p:sp>
        <p:nvSpPr>
          <p:cNvPr id="4" name="TextBox 3"/>
          <p:cNvSpPr txBox="1"/>
          <p:nvPr/>
        </p:nvSpPr>
        <p:spPr>
          <a:xfrm>
            <a:off x="685800" y="5920296"/>
            <a:ext cx="6248400" cy="276999"/>
          </a:xfrm>
          <a:prstGeom prst="rect">
            <a:avLst/>
          </a:prstGeom>
          <a:noFill/>
        </p:spPr>
        <p:txBody>
          <a:bodyPr wrap="square" rtlCol="0">
            <a:spAutoFit/>
          </a:bodyPr>
          <a:lstStyle/>
          <a:p>
            <a:pPr marL="0" lvl="2"/>
            <a:r>
              <a:rPr lang="en-US" sz="1200" i="1" dirty="0"/>
              <a:t>Water Treatment Optimization for Cyanotoxins (EPA, 2016)</a:t>
            </a:r>
          </a:p>
        </p:txBody>
      </p:sp>
      <p:graphicFrame>
        <p:nvGraphicFramePr>
          <p:cNvPr id="7" name="Table 6"/>
          <p:cNvGraphicFramePr>
            <a:graphicFrameLocks noGrp="1"/>
          </p:cNvGraphicFramePr>
          <p:nvPr>
            <p:extLst>
              <p:ext uri="{D42A27DB-BD31-4B8C-83A1-F6EECF244321}">
                <p14:modId xmlns:p14="http://schemas.microsoft.com/office/powerpoint/2010/main" val="211686632"/>
              </p:ext>
            </p:extLst>
          </p:nvPr>
        </p:nvGraphicFramePr>
        <p:xfrm>
          <a:off x="473607" y="1295400"/>
          <a:ext cx="8196786" cy="4624896"/>
        </p:xfrm>
        <a:graphic>
          <a:graphicData uri="http://schemas.openxmlformats.org/drawingml/2006/table">
            <a:tbl>
              <a:tblPr firstRow="1" bandRow="1">
                <a:tableStyleId>{21E4AEA4-8DFA-4A89-87EB-49C32662AFE0}</a:tableStyleId>
              </a:tblPr>
              <a:tblGrid>
                <a:gridCol w="1444442">
                  <a:extLst>
                    <a:ext uri="{9D8B030D-6E8A-4147-A177-3AD203B41FA5}">
                      <a16:colId xmlns:a16="http://schemas.microsoft.com/office/drawing/2014/main" val="20000"/>
                    </a:ext>
                  </a:extLst>
                </a:gridCol>
                <a:gridCol w="1588887">
                  <a:extLst>
                    <a:ext uri="{9D8B030D-6E8A-4147-A177-3AD203B41FA5}">
                      <a16:colId xmlns:a16="http://schemas.microsoft.com/office/drawing/2014/main" val="20001"/>
                    </a:ext>
                  </a:extLst>
                </a:gridCol>
                <a:gridCol w="1949997">
                  <a:extLst>
                    <a:ext uri="{9D8B030D-6E8A-4147-A177-3AD203B41FA5}">
                      <a16:colId xmlns:a16="http://schemas.microsoft.com/office/drawing/2014/main" val="20002"/>
                    </a:ext>
                  </a:extLst>
                </a:gridCol>
                <a:gridCol w="1372220">
                  <a:extLst>
                    <a:ext uri="{9D8B030D-6E8A-4147-A177-3AD203B41FA5}">
                      <a16:colId xmlns:a16="http://schemas.microsoft.com/office/drawing/2014/main" val="20003"/>
                    </a:ext>
                  </a:extLst>
                </a:gridCol>
                <a:gridCol w="1841240">
                  <a:extLst>
                    <a:ext uri="{9D8B030D-6E8A-4147-A177-3AD203B41FA5}">
                      <a16:colId xmlns:a16="http://schemas.microsoft.com/office/drawing/2014/main" val="20004"/>
                    </a:ext>
                  </a:extLst>
                </a:gridCol>
              </a:tblGrid>
              <a:tr h="522858">
                <a:tc>
                  <a:txBody>
                    <a:bodyPr/>
                    <a:lstStyle/>
                    <a:p>
                      <a:pPr algn="ctr" fontAlgn="ctr"/>
                      <a:r>
                        <a:rPr lang="en-US" sz="1500" u="none" strike="noStrike" dirty="0">
                          <a:effectLst/>
                        </a:rPr>
                        <a:t>Oxidant</a:t>
                      </a:r>
                      <a:endParaRPr lang="en-US"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a:effectLst/>
                        </a:rPr>
                        <a:t>Microcystins</a:t>
                      </a:r>
                      <a:endParaRPr lang="en-US"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a:effectLst/>
                        </a:rPr>
                        <a:t>Cylindrospermopsin</a:t>
                      </a:r>
                      <a:endParaRPr lang="en-US"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dirty="0" err="1">
                          <a:effectLst/>
                        </a:rPr>
                        <a:t>Anatoxin</a:t>
                      </a:r>
                      <a:r>
                        <a:rPr lang="en-US" sz="1500" u="none" strike="noStrike" dirty="0">
                          <a:effectLst/>
                        </a:rPr>
                        <a:t>-a</a:t>
                      </a:r>
                      <a:endParaRPr lang="en-US"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u="none" strike="noStrike">
                          <a:effectLst/>
                        </a:rPr>
                        <a:t>Saxitoxin</a:t>
                      </a:r>
                      <a:endParaRPr lang="en-US" sz="1500" b="0" i="0" u="none" strike="noStrike">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85769">
                <a:tc>
                  <a:txBody>
                    <a:bodyPr/>
                    <a:lstStyle/>
                    <a:p>
                      <a:pPr algn="ctr" fontAlgn="ctr"/>
                      <a:r>
                        <a:rPr lang="en-US" sz="1500" b="0" u="none" strike="noStrike" dirty="0">
                          <a:effectLst/>
                          <a:latin typeface="+mj-lt"/>
                        </a:rPr>
                        <a:t>Chlorine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a:effectLst/>
                          <a:latin typeface="+mj-lt"/>
                        </a:rPr>
                        <a:t>Effective (at low pH) </a:t>
                      </a:r>
                      <a:endParaRPr lang="en-US" sz="15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a:effectLst/>
                          <a:latin typeface="+mj-lt"/>
                        </a:rPr>
                        <a:t>Somewhat Effective</a:t>
                      </a:r>
                      <a:endParaRPr lang="en-US" sz="15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08216">
                <a:tc>
                  <a:txBody>
                    <a:bodyPr/>
                    <a:lstStyle/>
                    <a:p>
                      <a:pPr algn="ctr" fontAlgn="ctr"/>
                      <a:r>
                        <a:rPr lang="en-US" sz="1500" b="0" u="none" strike="noStrike" dirty="0">
                          <a:effectLst/>
                          <a:latin typeface="+mj-lt"/>
                        </a:rPr>
                        <a:t>Chloramine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 at normal doses</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Inadequate information</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32458">
                <a:tc>
                  <a:txBody>
                    <a:bodyPr/>
                    <a:lstStyle/>
                    <a:p>
                      <a:pPr algn="ctr" fontAlgn="ctr"/>
                      <a:r>
                        <a:rPr lang="en-US" sz="1500" b="0" u="none" strike="noStrike" dirty="0">
                          <a:effectLst/>
                          <a:latin typeface="+mj-lt"/>
                        </a:rPr>
                        <a:t>Chlorine dioxide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 at normal doses</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 at normal doses</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Inadequate information</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7486">
                <a:tc>
                  <a:txBody>
                    <a:bodyPr/>
                    <a:lstStyle/>
                    <a:p>
                      <a:pPr algn="ctr" fontAlgn="ctr"/>
                      <a:r>
                        <a:rPr lang="en-US" sz="1500" b="0" i="0" u="none" strike="noStrike" dirty="0">
                          <a:solidFill>
                            <a:srgbClr val="000000"/>
                          </a:solidFill>
                          <a:effectLst/>
                          <a:latin typeface="+mj-lt"/>
                        </a:rPr>
                        <a:t>Potassium Permanganate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Data ranges from not effective to possibly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 at normal doses</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718790"/>
                  </a:ext>
                </a:extLst>
              </a:tr>
              <a:tr h="277486">
                <a:tc>
                  <a:txBody>
                    <a:bodyPr/>
                    <a:lstStyle/>
                    <a:p>
                      <a:pPr algn="ctr" fontAlgn="ctr"/>
                      <a:r>
                        <a:rPr lang="en-US" sz="1500" b="0" u="none" strike="noStrike" dirty="0">
                          <a:effectLst/>
                          <a:latin typeface="+mj-lt"/>
                        </a:rPr>
                        <a:t>Ozone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Very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Not 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08216">
                <a:tc>
                  <a:txBody>
                    <a:bodyPr/>
                    <a:lstStyle/>
                    <a:p>
                      <a:pPr algn="ctr" fontAlgn="ctr"/>
                      <a:r>
                        <a:rPr lang="en-US" sz="1500" b="0" u="none" strike="noStrike">
                          <a:effectLst/>
                          <a:latin typeface="+mj-lt"/>
                        </a:rPr>
                        <a:t>UV / advanced oxidation</a:t>
                      </a:r>
                      <a:endParaRPr lang="en-US" sz="1500" b="0" i="0" u="none" strike="noStrike">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 at high UV doses*</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Effective</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500" b="0" u="none" strike="noStrike" dirty="0">
                          <a:effectLst/>
                          <a:latin typeface="+mj-lt"/>
                        </a:rPr>
                        <a:t>Inadequate information</a:t>
                      </a:r>
                      <a:endParaRPr lang="en-US" sz="1500" b="0" i="0" u="none" strike="noStrike" dirty="0">
                        <a:solidFill>
                          <a:srgbClr val="000000"/>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94568">
                <a:tc gridSpan="5">
                  <a:txBody>
                    <a:bodyPr/>
                    <a:lstStyle/>
                    <a:p>
                      <a:pPr algn="ctr" fontAlgn="ctr"/>
                      <a:r>
                        <a:rPr lang="en-US" sz="1500" b="0" u="none" strike="noStrike" dirty="0">
                          <a:effectLst/>
                        </a:rPr>
                        <a:t>*Dependent on initial cyanotoxin concentration, pH, temperature, and presence of NOM.</a:t>
                      </a:r>
                      <a:endParaRPr lang="en-US" sz="15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489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600200"/>
            <a:ext cx="8173340" cy="4800600"/>
          </a:xfrm>
        </p:spPr>
        <p:txBody>
          <a:bodyPr/>
          <a:lstStyle/>
          <a:p>
            <a:pPr marL="1200150" lvl="3" indent="-342900"/>
            <a:endParaRPr lang="en-US" dirty="0"/>
          </a:p>
          <a:p>
            <a:pPr marL="742950" lvl="2" indent="-342900"/>
            <a:r>
              <a:rPr lang="en-US" dirty="0">
                <a:solidFill>
                  <a:schemeClr val="tx1"/>
                </a:solidFill>
              </a:rPr>
              <a:t>Evaluate </a:t>
            </a:r>
            <a:r>
              <a:rPr lang="en-US" dirty="0" err="1">
                <a:solidFill>
                  <a:schemeClr val="tx1"/>
                </a:solidFill>
              </a:rPr>
              <a:t>Clearwell</a:t>
            </a:r>
            <a:r>
              <a:rPr lang="en-US" dirty="0">
                <a:solidFill>
                  <a:schemeClr val="tx1"/>
                </a:solidFill>
              </a:rPr>
              <a:t> CT</a:t>
            </a:r>
          </a:p>
          <a:p>
            <a:pPr marL="742950" lvl="2" indent="-342900"/>
            <a:r>
              <a:rPr lang="en-US" dirty="0">
                <a:solidFill>
                  <a:schemeClr val="tx1"/>
                </a:solidFill>
              </a:rPr>
              <a:t>Consider:</a:t>
            </a:r>
          </a:p>
          <a:p>
            <a:pPr marL="1200150" lvl="3" indent="-342900"/>
            <a:r>
              <a:rPr lang="en-US" dirty="0">
                <a:solidFill>
                  <a:schemeClr val="tx1"/>
                </a:solidFill>
              </a:rPr>
              <a:t>Increasing oxidant dose</a:t>
            </a:r>
          </a:p>
          <a:p>
            <a:pPr marL="1200150" lvl="3" indent="-342900"/>
            <a:r>
              <a:rPr lang="en-US" dirty="0">
                <a:solidFill>
                  <a:schemeClr val="tx1"/>
                </a:solidFill>
              </a:rPr>
              <a:t>Increasing detention time</a:t>
            </a:r>
          </a:p>
          <a:p>
            <a:pPr marL="742950" lvl="2" indent="-342900"/>
            <a:r>
              <a:rPr lang="en-US" dirty="0">
                <a:solidFill>
                  <a:schemeClr val="tx1"/>
                </a:solidFill>
              </a:rPr>
              <a:t>AWWA </a:t>
            </a:r>
            <a:r>
              <a:rPr lang="en-US" dirty="0" err="1">
                <a:solidFill>
                  <a:schemeClr val="tx1"/>
                </a:solidFill>
              </a:rPr>
              <a:t>CyanoTOX</a:t>
            </a:r>
            <a:r>
              <a:rPr lang="en-US" dirty="0">
                <a:solidFill>
                  <a:schemeClr val="tx1"/>
                </a:solidFill>
              </a:rPr>
              <a:t>*</a:t>
            </a:r>
          </a:p>
          <a:p>
            <a:pPr marL="742950" lvl="2" indent="-342900"/>
            <a:endParaRPr lang="en-US" dirty="0">
              <a:solidFill>
                <a:schemeClr val="tx1"/>
              </a:solidFill>
            </a:endParaRPr>
          </a:p>
          <a:p>
            <a:pPr marL="742950" lvl="2" indent="-342900"/>
            <a:endParaRPr lang="en-US" dirty="0"/>
          </a:p>
          <a:p>
            <a:pPr marL="742950" lvl="2" indent="-342900"/>
            <a:endParaRPr lang="en-US" dirty="0"/>
          </a:p>
          <a:p>
            <a:pPr marL="400050" lvl="2" indent="0">
              <a:buNone/>
            </a:pPr>
            <a:r>
              <a:rPr lang="en-US" sz="1600" dirty="0">
                <a:solidFill>
                  <a:schemeClr val="tx1"/>
                </a:solidFill>
              </a:rPr>
              <a:t>*link: </a:t>
            </a:r>
            <a:r>
              <a:rPr lang="en-US" sz="1600" dirty="0">
                <a:hlinkClick r:id="rId3"/>
              </a:rPr>
              <a:t>https://www.awwa.org/Portals/0/files/resources/water%20knowledge/</a:t>
            </a:r>
          </a:p>
          <a:p>
            <a:pPr marL="400050" lvl="2" indent="0">
              <a:buNone/>
            </a:pPr>
            <a:r>
              <a:rPr lang="en-US" sz="1600" dirty="0">
                <a:hlinkClick r:id="rId3"/>
              </a:rPr>
              <a:t>rc%20cyanotoxins/CyanoTOX-Calculator-Ver1-7-29-15.xlsx</a:t>
            </a:r>
            <a:endParaRPr lang="en-US" sz="1600" dirty="0"/>
          </a:p>
          <a:p>
            <a:pPr marL="742950" lvl="2" indent="-342900">
              <a:buFont typeface="Arial" panose="020B0604020202020204" pitchFamily="34" charset="0"/>
              <a:buChar char="•"/>
            </a:pPr>
            <a:endParaRPr lang="en-US" dirty="0"/>
          </a:p>
          <a:p>
            <a:pPr marL="742950" lvl="2" indent="-342900"/>
            <a:endParaRPr lang="en-US" dirty="0"/>
          </a:p>
          <a:p>
            <a:endParaRPr lang="en-US" dirty="0"/>
          </a:p>
        </p:txBody>
      </p:sp>
      <p:sp>
        <p:nvSpPr>
          <p:cNvPr id="3" name="Title 2"/>
          <p:cNvSpPr>
            <a:spLocks noGrp="1"/>
          </p:cNvSpPr>
          <p:nvPr>
            <p:ph type="title"/>
          </p:nvPr>
        </p:nvSpPr>
        <p:spPr/>
        <p:txBody>
          <a:bodyPr/>
          <a:lstStyle/>
          <a:p>
            <a:r>
              <a:rPr lang="en-US" dirty="0"/>
              <a:t>Optimize Post-Oxidation</a:t>
            </a:r>
          </a:p>
        </p:txBody>
      </p:sp>
    </p:spTree>
    <p:extLst>
      <p:ext uri="{BB962C8B-B14F-4D97-AF65-F5344CB8AC3E}">
        <p14:creationId xmlns:p14="http://schemas.microsoft.com/office/powerpoint/2010/main" val="3466456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Powdered Activated Carbon</a:t>
            </a:r>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rPr>
              <a:t>10 mg/L minimum, &gt;40mg/L may be needed</a:t>
            </a:r>
          </a:p>
          <a:p>
            <a:pPr marL="742950" lvl="2" indent="-342900"/>
            <a:r>
              <a:rPr lang="en-US" dirty="0">
                <a:solidFill>
                  <a:schemeClr val="tx1"/>
                </a:solidFill>
              </a:rPr>
              <a:t>&gt;45 min contact time</a:t>
            </a:r>
          </a:p>
          <a:p>
            <a:pPr marL="742950" lvl="2" indent="-342900"/>
            <a:r>
              <a:rPr lang="en-US" dirty="0">
                <a:solidFill>
                  <a:schemeClr val="tx1"/>
                </a:solidFill>
              </a:rPr>
              <a:t>PAC type important</a:t>
            </a:r>
          </a:p>
          <a:p>
            <a:pPr marL="1200150" lvl="3" indent="-342900"/>
            <a:r>
              <a:rPr lang="en-US" dirty="0" err="1">
                <a:solidFill>
                  <a:schemeClr val="tx1"/>
                </a:solidFill>
              </a:rPr>
              <a:t>Microcystin</a:t>
            </a:r>
            <a:r>
              <a:rPr lang="en-US" dirty="0">
                <a:solidFill>
                  <a:schemeClr val="tx1"/>
                </a:solidFill>
              </a:rPr>
              <a:t> – wood based</a:t>
            </a:r>
          </a:p>
          <a:p>
            <a:pPr marL="1200150" lvl="3" indent="-342900"/>
            <a:r>
              <a:rPr lang="en-US" dirty="0">
                <a:solidFill>
                  <a:schemeClr val="tx1"/>
                </a:solidFill>
              </a:rPr>
              <a:t>Saxitoxin – coconut or coal based</a:t>
            </a:r>
          </a:p>
          <a:p>
            <a:pPr marL="742950" lvl="2" indent="-342900"/>
            <a:r>
              <a:rPr lang="en-US" dirty="0">
                <a:solidFill>
                  <a:schemeClr val="tx1"/>
                </a:solidFill>
              </a:rPr>
              <a:t>AWWA </a:t>
            </a:r>
            <a:r>
              <a:rPr lang="en-US" dirty="0" err="1">
                <a:solidFill>
                  <a:schemeClr val="tx1"/>
                </a:solidFill>
              </a:rPr>
              <a:t>Cyanotox</a:t>
            </a:r>
            <a:r>
              <a:rPr lang="en-US" dirty="0">
                <a:solidFill>
                  <a:schemeClr val="tx1"/>
                </a:solidFill>
              </a:rPr>
              <a:t> – PAC Calculator</a:t>
            </a:r>
          </a:p>
          <a:p>
            <a:pPr marL="742950" lvl="2" indent="-342900"/>
            <a:endParaRPr lang="en-US" dirty="0"/>
          </a:p>
          <a:p>
            <a:pPr marL="400050" lvl="2" indent="0">
              <a:buNone/>
            </a:pPr>
            <a:endParaRPr lang="en-US" sz="1600" dirty="0"/>
          </a:p>
          <a:p>
            <a:pPr marL="400050" lvl="2" indent="0">
              <a:buNone/>
            </a:pPr>
            <a:endParaRPr lang="en-US" dirty="0"/>
          </a:p>
          <a:p>
            <a:endParaRPr lang="en-US" dirty="0"/>
          </a:p>
        </p:txBody>
      </p:sp>
    </p:spTree>
    <p:extLst>
      <p:ext uri="{BB962C8B-B14F-4D97-AF65-F5344CB8AC3E}">
        <p14:creationId xmlns:p14="http://schemas.microsoft.com/office/powerpoint/2010/main" val="27115189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Long Term Treatment Changes</a:t>
            </a:r>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rPr>
              <a:t>Granular Activated Carbon</a:t>
            </a:r>
          </a:p>
          <a:p>
            <a:pPr marL="742950" lvl="2" indent="-342900"/>
            <a:r>
              <a:rPr lang="en-US" dirty="0">
                <a:solidFill>
                  <a:schemeClr val="tx1"/>
                </a:solidFill>
              </a:rPr>
              <a:t>Ozone</a:t>
            </a:r>
          </a:p>
          <a:p>
            <a:pPr marL="742950" lvl="2" indent="-342900"/>
            <a:r>
              <a:rPr lang="en-US" dirty="0">
                <a:solidFill>
                  <a:schemeClr val="tx1"/>
                </a:solidFill>
              </a:rPr>
              <a:t>Biological Filtration</a:t>
            </a:r>
          </a:p>
          <a:p>
            <a:pPr marL="742950" lvl="2" indent="-342900"/>
            <a:r>
              <a:rPr lang="en-US" dirty="0">
                <a:solidFill>
                  <a:schemeClr val="tx1"/>
                </a:solidFill>
              </a:rPr>
              <a:t>Reverse Osmosis</a:t>
            </a:r>
          </a:p>
          <a:p>
            <a:pPr marL="1200150" lvl="3" indent="-342900"/>
            <a:endParaRPr lang="en-US" dirty="0"/>
          </a:p>
          <a:p>
            <a:pPr marL="742950" lvl="2" indent="-342900"/>
            <a:endParaRPr lang="en-US" dirty="0"/>
          </a:p>
          <a:p>
            <a:pPr marL="742950" lvl="2" indent="-342900"/>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1601" y="1143000"/>
            <a:ext cx="2972250" cy="4569946"/>
          </a:xfrm>
          <a:prstGeom prst="rect">
            <a:avLst/>
          </a:prstGeom>
        </p:spPr>
      </p:pic>
    </p:spTree>
    <p:extLst>
      <p:ext uri="{BB962C8B-B14F-4D97-AF65-F5344CB8AC3E}">
        <p14:creationId xmlns:p14="http://schemas.microsoft.com/office/powerpoint/2010/main" val="13396780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Granular Activated Carbon</a:t>
            </a:r>
          </a:p>
        </p:txBody>
      </p:sp>
      <p:sp>
        <p:nvSpPr>
          <p:cNvPr id="5" name="Content Placeholder 2"/>
          <p:cNvSpPr>
            <a:spLocks noGrp="1"/>
          </p:cNvSpPr>
          <p:nvPr>
            <p:ph idx="1"/>
          </p:nvPr>
        </p:nvSpPr>
        <p:spPr>
          <a:xfrm>
            <a:off x="457200" y="1600200"/>
            <a:ext cx="4572000" cy="4800600"/>
          </a:xfrm>
        </p:spPr>
        <p:txBody>
          <a:bodyPr/>
          <a:lstStyle/>
          <a:p>
            <a:pPr marL="742950" lvl="2" indent="-342900"/>
            <a:r>
              <a:rPr lang="en-US" dirty="0">
                <a:solidFill>
                  <a:schemeClr val="tx1"/>
                </a:solidFill>
              </a:rPr>
              <a:t>Rapid small-scale column tests (RSSCTs) or accelerated column tests (ACTs)</a:t>
            </a:r>
          </a:p>
          <a:p>
            <a:pPr marL="742950" lvl="2" indent="-342900"/>
            <a:r>
              <a:rPr lang="en-US" dirty="0">
                <a:solidFill>
                  <a:schemeClr val="tx1"/>
                </a:solidFill>
              </a:rPr>
              <a:t>5-15 min EBCT</a:t>
            </a:r>
          </a:p>
          <a:p>
            <a:pPr marL="742950" lvl="2" indent="-342900"/>
            <a:r>
              <a:rPr lang="en-US" dirty="0">
                <a:solidFill>
                  <a:schemeClr val="tx1"/>
                </a:solidFill>
              </a:rPr>
              <a:t>Consider type </a:t>
            </a:r>
          </a:p>
          <a:p>
            <a:pPr marL="742950" lvl="2" indent="-342900"/>
            <a:r>
              <a:rPr lang="en-US" dirty="0">
                <a:solidFill>
                  <a:schemeClr val="tx1"/>
                </a:solidFill>
              </a:rPr>
              <a:t>Can be biologically active for 2 removal mechanisms</a:t>
            </a:r>
          </a:p>
          <a:p>
            <a:pPr marL="1200150" lvl="3" indent="-342900"/>
            <a:endParaRPr lang="en-US" dirty="0"/>
          </a:p>
          <a:p>
            <a:pPr marL="742950" lvl="2" indent="-342900"/>
            <a:endParaRPr lang="en-US" dirty="0"/>
          </a:p>
          <a:p>
            <a:pPr marL="742950" lvl="2" indent="-342900"/>
            <a:endParaRPr lang="en-US" dirty="0"/>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8925" t="6666" r="22314" b="6666"/>
          <a:stretch/>
        </p:blipFill>
        <p:spPr>
          <a:xfrm>
            <a:off x="5181600" y="1219200"/>
            <a:ext cx="3448940" cy="4559615"/>
          </a:xfrm>
          <a:prstGeom prst="rect">
            <a:avLst/>
          </a:prstGeom>
        </p:spPr>
      </p:pic>
    </p:spTree>
    <p:extLst>
      <p:ext uri="{BB962C8B-B14F-4D97-AF65-F5344CB8AC3E}">
        <p14:creationId xmlns:p14="http://schemas.microsoft.com/office/powerpoint/2010/main" val="1677288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Ozone</a:t>
            </a:r>
          </a:p>
        </p:txBody>
      </p:sp>
      <p:sp>
        <p:nvSpPr>
          <p:cNvPr id="5" name="Content Placeholder 2"/>
          <p:cNvSpPr>
            <a:spLocks noGrp="1"/>
          </p:cNvSpPr>
          <p:nvPr>
            <p:ph idx="1"/>
          </p:nvPr>
        </p:nvSpPr>
        <p:spPr>
          <a:xfrm>
            <a:off x="457200" y="1600200"/>
            <a:ext cx="8173340" cy="4800600"/>
          </a:xfrm>
        </p:spPr>
        <p:txBody>
          <a:bodyPr/>
          <a:lstStyle/>
          <a:p>
            <a:pPr marL="1200150" lvl="3" indent="-342900"/>
            <a:endParaRPr lang="en-US" dirty="0"/>
          </a:p>
          <a:p>
            <a:pPr marL="742950" lvl="2" indent="-342900"/>
            <a:r>
              <a:rPr lang="en-US" dirty="0">
                <a:solidFill>
                  <a:schemeClr val="tx1"/>
                </a:solidFill>
              </a:rPr>
              <a:t>Generally effective for most cyanotoxins</a:t>
            </a:r>
          </a:p>
          <a:p>
            <a:pPr marL="742950" lvl="2" indent="-342900"/>
            <a:r>
              <a:rPr lang="en-US" dirty="0">
                <a:solidFill>
                  <a:schemeClr val="tx1"/>
                </a:solidFill>
              </a:rPr>
              <a:t>Effectiveness impacted by pH, Temperature, and NOM</a:t>
            </a:r>
          </a:p>
          <a:p>
            <a:pPr marL="742950" lvl="2" indent="-342900"/>
            <a:r>
              <a:rPr lang="en-US" dirty="0" smtClean="0">
                <a:solidFill>
                  <a:schemeClr val="tx1"/>
                </a:solidFill>
              </a:rPr>
              <a:t>Consider </a:t>
            </a:r>
            <a:r>
              <a:rPr lang="en-US" dirty="0">
                <a:solidFill>
                  <a:schemeClr val="tx1"/>
                </a:solidFill>
              </a:rPr>
              <a:t>disinfection byproducts (i.e. bromate)</a:t>
            </a:r>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3260169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err="1"/>
              <a:t>Biofiltration</a:t>
            </a:r>
            <a:endParaRPr lang="en-US" dirty="0"/>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rPr>
              <a:t>Biodegrades most cyanotoxins, depending on:</a:t>
            </a:r>
          </a:p>
          <a:p>
            <a:pPr marL="1200150" lvl="3" indent="-342900"/>
            <a:r>
              <a:rPr lang="en-US" dirty="0">
                <a:solidFill>
                  <a:schemeClr val="tx1"/>
                </a:solidFill>
              </a:rPr>
              <a:t>Concentration of cyanotoxins</a:t>
            </a:r>
          </a:p>
          <a:p>
            <a:pPr marL="1200150" lvl="3" indent="-342900"/>
            <a:r>
              <a:rPr lang="en-US" dirty="0">
                <a:solidFill>
                  <a:schemeClr val="tx1"/>
                </a:solidFill>
              </a:rPr>
              <a:t>Presence of organic matter</a:t>
            </a:r>
          </a:p>
          <a:p>
            <a:pPr marL="1200150" lvl="3" indent="-342900"/>
            <a:r>
              <a:rPr lang="en-US" dirty="0">
                <a:solidFill>
                  <a:schemeClr val="tx1"/>
                </a:solidFill>
              </a:rPr>
              <a:t>Absence of metals </a:t>
            </a:r>
          </a:p>
          <a:p>
            <a:pPr marL="742950" lvl="2" indent="-342900"/>
            <a:r>
              <a:rPr lang="en-US" dirty="0" err="1">
                <a:solidFill>
                  <a:schemeClr val="tx1"/>
                </a:solidFill>
              </a:rPr>
              <a:t>Biodegredation</a:t>
            </a:r>
            <a:r>
              <a:rPr lang="en-US" dirty="0">
                <a:solidFill>
                  <a:schemeClr val="tx1"/>
                </a:solidFill>
              </a:rPr>
              <a:t> of cyanotoxins may require a significant lag time</a:t>
            </a:r>
          </a:p>
          <a:p>
            <a:pPr marL="742950" lvl="2" indent="-342900"/>
            <a:r>
              <a:rPr lang="en-US" u="sng" dirty="0">
                <a:solidFill>
                  <a:schemeClr val="tx1"/>
                </a:solidFill>
              </a:rPr>
              <a:t>Biodegradation products of saxitoxin may actually result in more toxic forms</a:t>
            </a:r>
          </a:p>
          <a:p>
            <a:pPr marL="1200150" lvl="3" indent="-342900"/>
            <a:endParaRPr lang="en-US" dirty="0"/>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877033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Cyanotoxins</a:t>
            </a:r>
          </a:p>
        </p:txBody>
      </p:sp>
      <p:sp>
        <p:nvSpPr>
          <p:cNvPr id="3" name="Content Placeholder 2"/>
          <p:cNvSpPr>
            <a:spLocks noGrp="1"/>
          </p:cNvSpPr>
          <p:nvPr>
            <p:ph idx="1"/>
          </p:nvPr>
        </p:nvSpPr>
        <p:spPr>
          <a:xfrm>
            <a:off x="457200" y="1600200"/>
            <a:ext cx="4648200" cy="3124200"/>
          </a:xfrm>
        </p:spPr>
        <p:txBody>
          <a:bodyPr/>
          <a:lstStyle/>
          <a:p>
            <a:pPr>
              <a:buFont typeface="Arial" panose="020B0604020202020204" pitchFamily="34" charset="0"/>
              <a:buChar char="•"/>
            </a:pPr>
            <a:r>
              <a:rPr lang="en-US" dirty="0">
                <a:solidFill>
                  <a:schemeClr val="tx1"/>
                </a:solidFill>
                <a:effectLst/>
              </a:rPr>
              <a:t>Intracellular vs. Extracellular</a:t>
            </a:r>
          </a:p>
          <a:p>
            <a:pPr>
              <a:buFont typeface="Arial" panose="020B0604020202020204" pitchFamily="34" charset="0"/>
              <a:buChar char="•"/>
            </a:pPr>
            <a:r>
              <a:rPr lang="en-US" dirty="0">
                <a:solidFill>
                  <a:schemeClr val="tx1"/>
                </a:solidFill>
              </a:rPr>
              <a:t>Modes of transmission</a:t>
            </a:r>
          </a:p>
          <a:p>
            <a:pPr lvl="1">
              <a:buFont typeface="Arial" panose="020B0604020202020204" pitchFamily="34" charset="0"/>
              <a:buChar char="•"/>
            </a:pPr>
            <a:r>
              <a:rPr lang="en-US" dirty="0">
                <a:solidFill>
                  <a:schemeClr val="tx1"/>
                </a:solidFill>
                <a:effectLst/>
              </a:rPr>
              <a:t>Consumption</a:t>
            </a:r>
          </a:p>
          <a:p>
            <a:pPr lvl="1">
              <a:buFont typeface="Arial" panose="020B0604020202020204" pitchFamily="34" charset="0"/>
              <a:buChar char="•"/>
            </a:pPr>
            <a:r>
              <a:rPr lang="en-US" dirty="0">
                <a:solidFill>
                  <a:schemeClr val="tx1"/>
                </a:solidFill>
              </a:rPr>
              <a:t>Absorption</a:t>
            </a:r>
          </a:p>
          <a:p>
            <a:pPr lvl="1">
              <a:buFont typeface="Arial" panose="020B0604020202020204" pitchFamily="34" charset="0"/>
              <a:buChar char="•"/>
            </a:pPr>
            <a:r>
              <a:rPr lang="en-US" dirty="0">
                <a:solidFill>
                  <a:schemeClr val="tx1"/>
                </a:solidFill>
                <a:effectLst/>
              </a:rPr>
              <a:t>Respiration</a:t>
            </a:r>
          </a:p>
          <a:p>
            <a:pPr>
              <a:buFont typeface="Arial" panose="020B0604020202020204" pitchFamily="34" charset="0"/>
              <a:buChar char="•"/>
            </a:pPr>
            <a:r>
              <a:rPr lang="en-US" dirty="0">
                <a:solidFill>
                  <a:schemeClr val="tx1"/>
                </a:solidFill>
              </a:rPr>
              <a:t>More dangerous to children</a:t>
            </a:r>
            <a:endParaRPr lang="en-US" dirty="0">
              <a:solidFill>
                <a:schemeClr val="tx1"/>
              </a:solidFill>
              <a:effectLst/>
            </a:endParaRPr>
          </a:p>
        </p:txBody>
      </p:sp>
      <p:pic>
        <p:nvPicPr>
          <p:cNvPr id="1029" name="Picture 5" descr="drinking-fountain-143125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17638"/>
            <a:ext cx="2743200" cy="412395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398927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Reverse Osmosis/</a:t>
            </a:r>
            <a:r>
              <a:rPr lang="en-US" dirty="0" err="1"/>
              <a:t>Nanofiltration</a:t>
            </a:r>
            <a:endParaRPr lang="en-US" dirty="0"/>
          </a:p>
        </p:txBody>
      </p:sp>
      <p:sp>
        <p:nvSpPr>
          <p:cNvPr id="5" name="Content Placeholder 2"/>
          <p:cNvSpPr>
            <a:spLocks noGrp="1"/>
          </p:cNvSpPr>
          <p:nvPr>
            <p:ph idx="1"/>
          </p:nvPr>
        </p:nvSpPr>
        <p:spPr>
          <a:xfrm>
            <a:off x="457200" y="1600200"/>
            <a:ext cx="5562600" cy="4800600"/>
          </a:xfrm>
        </p:spPr>
        <p:txBody>
          <a:bodyPr/>
          <a:lstStyle/>
          <a:p>
            <a:pPr marL="742950" lvl="2" indent="-342900"/>
            <a:r>
              <a:rPr lang="en-US" dirty="0">
                <a:solidFill>
                  <a:schemeClr val="tx1"/>
                </a:solidFill>
              </a:rPr>
              <a:t>Capable of removing extracellular toxins through:</a:t>
            </a:r>
          </a:p>
          <a:p>
            <a:pPr marL="1200150" lvl="3" indent="-342900"/>
            <a:r>
              <a:rPr lang="en-US" dirty="0">
                <a:solidFill>
                  <a:schemeClr val="tx1"/>
                </a:solidFill>
              </a:rPr>
              <a:t>Size exclusion</a:t>
            </a:r>
          </a:p>
          <a:p>
            <a:pPr marL="1200150" lvl="3" indent="-342900"/>
            <a:r>
              <a:rPr lang="en-US" dirty="0">
                <a:solidFill>
                  <a:schemeClr val="tx1"/>
                </a:solidFill>
              </a:rPr>
              <a:t>Charge effects</a:t>
            </a:r>
          </a:p>
          <a:p>
            <a:pPr marL="742950" lvl="2" indent="-342900"/>
            <a:r>
              <a:rPr lang="en-US" dirty="0">
                <a:solidFill>
                  <a:schemeClr val="tx1"/>
                </a:solidFill>
              </a:rPr>
              <a:t>Issues:</a:t>
            </a:r>
          </a:p>
          <a:p>
            <a:pPr marL="1200150" lvl="3" indent="-342900"/>
            <a:r>
              <a:rPr lang="en-US" dirty="0">
                <a:solidFill>
                  <a:schemeClr val="tx1"/>
                </a:solidFill>
              </a:rPr>
              <a:t>Toxic waste stream</a:t>
            </a:r>
          </a:p>
          <a:p>
            <a:pPr marL="1200150" lvl="3" indent="-342900"/>
            <a:r>
              <a:rPr lang="en-US" dirty="0">
                <a:solidFill>
                  <a:schemeClr val="tx1"/>
                </a:solidFill>
              </a:rPr>
              <a:t>Expensive – rarely used for surface water</a:t>
            </a:r>
          </a:p>
          <a:p>
            <a:pPr marL="742950" lvl="2" indent="-342900"/>
            <a:endParaRPr lang="en-US" dirty="0"/>
          </a:p>
          <a:p>
            <a:pPr marL="742950" lvl="2" indent="-342900"/>
            <a:endParaRPr lang="en-US" dirty="0"/>
          </a:p>
          <a:p>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6773" r="39226" b="11111"/>
          <a:stretch/>
        </p:blipFill>
        <p:spPr>
          <a:xfrm>
            <a:off x="6092494" y="1752600"/>
            <a:ext cx="2514600" cy="3810000"/>
          </a:xfrm>
          <a:prstGeom prst="rect">
            <a:avLst/>
          </a:prstGeom>
        </p:spPr>
      </p:pic>
    </p:spTree>
    <p:extLst>
      <p:ext uri="{BB962C8B-B14F-4D97-AF65-F5344CB8AC3E}">
        <p14:creationId xmlns:p14="http://schemas.microsoft.com/office/powerpoint/2010/main" val="3814780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Other Resources</a:t>
            </a:r>
          </a:p>
        </p:txBody>
      </p:sp>
      <p:sp>
        <p:nvSpPr>
          <p:cNvPr id="5" name="Content Placeholder 2"/>
          <p:cNvSpPr>
            <a:spLocks noGrp="1"/>
          </p:cNvSpPr>
          <p:nvPr>
            <p:ph idx="1"/>
          </p:nvPr>
        </p:nvSpPr>
        <p:spPr>
          <a:xfrm>
            <a:off x="457200" y="1600200"/>
            <a:ext cx="8173340" cy="4800600"/>
          </a:xfrm>
        </p:spPr>
        <p:txBody>
          <a:bodyPr/>
          <a:lstStyle/>
          <a:p>
            <a:pPr marL="742950" lvl="2" indent="-342900"/>
            <a:r>
              <a:rPr lang="en-US" dirty="0">
                <a:solidFill>
                  <a:schemeClr val="tx1"/>
                </a:solidFill>
                <a:hlinkClick r:id="rId3"/>
              </a:rPr>
              <a:t>Cyanotoxin Management Plan Template and Example Plans (EPA, 2016)</a:t>
            </a:r>
            <a:endParaRPr lang="en-US" dirty="0">
              <a:solidFill>
                <a:schemeClr val="tx1"/>
              </a:solidFill>
            </a:endParaRPr>
          </a:p>
          <a:p>
            <a:pPr marL="742950" lvl="2" indent="-342900"/>
            <a:r>
              <a:rPr lang="en-US" dirty="0">
                <a:solidFill>
                  <a:schemeClr val="tx1"/>
                </a:solidFill>
                <a:hlinkClick r:id="rId4"/>
              </a:rPr>
              <a:t>Control and Treatment Webpage - EPA</a:t>
            </a:r>
            <a:endParaRPr lang="en-US" dirty="0">
              <a:solidFill>
                <a:schemeClr val="tx1"/>
              </a:solidFill>
            </a:endParaRPr>
          </a:p>
          <a:p>
            <a:pPr marL="742950" lvl="2" indent="-342900"/>
            <a:r>
              <a:rPr lang="en-US" dirty="0">
                <a:solidFill>
                  <a:schemeClr val="tx1"/>
                </a:solidFill>
                <a:hlinkClick r:id="rId5"/>
              </a:rPr>
              <a:t>Water Treatment Optimization for Cyanotoxins (EPA, 2016)</a:t>
            </a:r>
            <a:endParaRPr lang="en-US" dirty="0">
              <a:solidFill>
                <a:schemeClr val="tx1"/>
              </a:solidFill>
            </a:endParaRPr>
          </a:p>
          <a:p>
            <a:pPr marL="742950" lvl="2" indent="-342900"/>
            <a:r>
              <a:rPr lang="en-US" dirty="0">
                <a:solidFill>
                  <a:schemeClr val="tx1"/>
                </a:solidFill>
                <a:hlinkClick r:id="rId6"/>
              </a:rPr>
              <a:t>Generalized Cyanotoxin Treatment Optimization Recommendations (Ohio EPA, 2016)</a:t>
            </a:r>
            <a:endParaRPr lang="en-US" dirty="0">
              <a:solidFill>
                <a:schemeClr val="tx1"/>
              </a:solidFill>
            </a:endParaRPr>
          </a:p>
          <a:p>
            <a:pPr marL="742950" lvl="2" indent="-342900"/>
            <a:r>
              <a:rPr lang="en-US" dirty="0">
                <a:solidFill>
                  <a:schemeClr val="tx1"/>
                </a:solidFill>
                <a:hlinkClick r:id="rId7"/>
              </a:rPr>
              <a:t>Algae: Source to Treatment, AWWA Manual M57 (AWWA, 2010)</a:t>
            </a:r>
            <a:endParaRPr lang="en-US" dirty="0">
              <a:solidFill>
                <a:schemeClr val="tx1"/>
              </a:solidFill>
            </a:endParaRPr>
          </a:p>
          <a:p>
            <a:pPr marL="742950" lvl="2" indent="-342900"/>
            <a:endParaRPr lang="en-US" dirty="0"/>
          </a:p>
          <a:p>
            <a:pPr marL="742950" lvl="2" indent="-342900"/>
            <a:endParaRPr lang="en-US" dirty="0"/>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3933608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lstStyle/>
          <a:p>
            <a:pPr algn="ctr"/>
            <a:r>
              <a:rPr lang="en-US" dirty="0"/>
              <a:t>Questions?</a:t>
            </a:r>
          </a:p>
        </p:txBody>
      </p:sp>
      <p:sp>
        <p:nvSpPr>
          <p:cNvPr id="4" name="TextBox 3"/>
          <p:cNvSpPr txBox="1"/>
          <p:nvPr/>
        </p:nvSpPr>
        <p:spPr>
          <a:xfrm>
            <a:off x="76200" y="4495800"/>
            <a:ext cx="6934200" cy="2215991"/>
          </a:xfrm>
          <a:prstGeom prst="rect">
            <a:avLst/>
          </a:prstGeom>
          <a:noFill/>
        </p:spPr>
        <p:txBody>
          <a:bodyPr wrap="square" rtlCol="0">
            <a:spAutoFit/>
          </a:bodyPr>
          <a:lstStyle/>
          <a:p>
            <a:pPr marL="400050" lvl="2" indent="0">
              <a:buNone/>
            </a:pPr>
            <a:r>
              <a:rPr lang="en-US" sz="2400" dirty="0"/>
              <a:t>For further questions or information on source water protection assistance, contact:</a:t>
            </a:r>
          </a:p>
          <a:p>
            <a:pPr marL="400050" lvl="2" indent="0">
              <a:buNone/>
            </a:pPr>
            <a:r>
              <a:rPr lang="en-US" sz="2400" dirty="0"/>
              <a:t>Aaron Moses, PE</a:t>
            </a:r>
          </a:p>
          <a:p>
            <a:pPr marL="400050" lvl="2" indent="0">
              <a:buNone/>
            </a:pPr>
            <a:r>
              <a:rPr lang="en-US" sz="2400" dirty="0"/>
              <a:t>(804)864-7492</a:t>
            </a:r>
          </a:p>
          <a:p>
            <a:pPr marL="400050" lvl="2" indent="0">
              <a:buNone/>
            </a:pPr>
            <a:r>
              <a:rPr lang="en-US" sz="2400" dirty="0">
                <a:hlinkClick r:id="rId3"/>
              </a:rPr>
              <a:t>Aaron.Moses@vdh.Virginia.gov</a:t>
            </a:r>
            <a:endParaRPr lang="en-US" sz="2400" dirty="0"/>
          </a:p>
          <a:p>
            <a:endParaRPr lang="en-US" dirty="0"/>
          </a:p>
        </p:txBody>
      </p:sp>
    </p:spTree>
    <p:extLst>
      <p:ext uri="{BB962C8B-B14F-4D97-AF65-F5344CB8AC3E}">
        <p14:creationId xmlns:p14="http://schemas.microsoft.com/office/powerpoint/2010/main" val="2128924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US" dirty="0"/>
              <a:t>Bloom Formation</a:t>
            </a:r>
          </a:p>
        </p:txBody>
      </p:sp>
      <p:sp>
        <p:nvSpPr>
          <p:cNvPr id="3" name="Rectangle 2"/>
          <p:cNvSpPr/>
          <p:nvPr/>
        </p:nvSpPr>
        <p:spPr>
          <a:xfrm>
            <a:off x="609600" y="1211317"/>
            <a:ext cx="2514600" cy="1800493"/>
          </a:xfrm>
          <a:prstGeom prst="rect">
            <a:avLst/>
          </a:prstGeom>
        </p:spPr>
        <p:txBody>
          <a:bodyPr wrap="square">
            <a:spAutoFit/>
          </a:bodyPr>
          <a:lstStyle/>
          <a:p>
            <a:pPr marL="347472" indent="-347472" fontAlgn="base">
              <a:spcBef>
                <a:spcPts val="576"/>
              </a:spcBef>
              <a:buSzPts val="2400"/>
              <a:buFont typeface="Arial" panose="020B0604020202020204" pitchFamily="34" charset="0"/>
              <a:buChar char="•"/>
            </a:pPr>
            <a:r>
              <a:rPr lang="en-US" sz="2400" dirty="0"/>
              <a:t>Nutrients</a:t>
            </a:r>
          </a:p>
          <a:p>
            <a:pPr marL="347472" indent="-347472" fontAlgn="base">
              <a:spcBef>
                <a:spcPts val="576"/>
              </a:spcBef>
              <a:buFont typeface="Arial" panose="020B0604020202020204" pitchFamily="34" charset="0"/>
              <a:buChar char="•"/>
            </a:pPr>
            <a:r>
              <a:rPr lang="en-US" sz="2400" dirty="0"/>
              <a:t>Sunlight</a:t>
            </a:r>
          </a:p>
          <a:p>
            <a:pPr marL="347472" indent="-347472" fontAlgn="base">
              <a:spcBef>
                <a:spcPts val="576"/>
              </a:spcBef>
              <a:buFont typeface="Arial" panose="020B0604020202020204" pitchFamily="34" charset="0"/>
              <a:buChar char="•"/>
            </a:pPr>
            <a:r>
              <a:rPr lang="en-US" sz="2400" dirty="0"/>
              <a:t>Temperature</a:t>
            </a:r>
          </a:p>
          <a:p>
            <a:pPr marL="347472" indent="-347472" fontAlgn="base">
              <a:spcBef>
                <a:spcPts val="576"/>
              </a:spcBef>
              <a:buFont typeface="Arial" panose="020B0604020202020204" pitchFamily="34" charset="0"/>
              <a:buChar char="•"/>
            </a:pPr>
            <a:r>
              <a:rPr lang="en-US" sz="2400" dirty="0"/>
              <a:t>Calm Water</a:t>
            </a:r>
            <a:endParaRPr lang="en-US" sz="2400" dirty="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5244" y="1211317"/>
            <a:ext cx="3533548" cy="25224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3352800"/>
            <a:ext cx="3533548" cy="2356849"/>
          </a:xfrm>
          <a:prstGeom prst="rect">
            <a:avLst/>
          </a:prstGeom>
        </p:spPr>
      </p:pic>
    </p:spTree>
    <p:extLst>
      <p:ext uri="{BB962C8B-B14F-4D97-AF65-F5344CB8AC3E}">
        <p14:creationId xmlns:p14="http://schemas.microsoft.com/office/powerpoint/2010/main" val="40303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Toledo, OH – 2014 HAB</a:t>
            </a:r>
          </a:p>
        </p:txBody>
      </p:sp>
      <p:sp>
        <p:nvSpPr>
          <p:cNvPr id="3" name="Content Placeholder 2"/>
          <p:cNvSpPr>
            <a:spLocks noGrp="1"/>
          </p:cNvSpPr>
          <p:nvPr>
            <p:ph idx="1"/>
          </p:nvPr>
        </p:nvSpPr>
        <p:spPr>
          <a:xfrm>
            <a:off x="457200" y="1600200"/>
            <a:ext cx="3810000" cy="4800600"/>
          </a:xfrm>
        </p:spPr>
        <p:txBody>
          <a:bodyPr/>
          <a:lstStyle/>
          <a:p>
            <a:pPr marL="742950" lvl="2" indent="-342900"/>
            <a:r>
              <a:rPr lang="en-US" dirty="0">
                <a:solidFill>
                  <a:schemeClr val="tx1"/>
                </a:solidFill>
              </a:rPr>
              <a:t>Placed HABs in the national spotlight</a:t>
            </a:r>
          </a:p>
          <a:p>
            <a:pPr marL="742950" lvl="2" indent="-342900"/>
            <a:r>
              <a:rPr lang="en-US" dirty="0">
                <a:solidFill>
                  <a:schemeClr val="tx1"/>
                </a:solidFill>
              </a:rPr>
              <a:t>3 day “Do Not Drink” advisory for nearly 500,000 people</a:t>
            </a:r>
          </a:p>
          <a:p>
            <a:pPr marL="742950" lvl="2" indent="-342900"/>
            <a:r>
              <a:rPr lang="en-US" dirty="0">
                <a:solidFill>
                  <a:schemeClr val="tx1"/>
                </a:solidFill>
              </a:rPr>
              <a:t>Governor declared state of emergency for 3 Counties</a:t>
            </a:r>
          </a:p>
          <a:p>
            <a:pPr marL="742950" lvl="2" indent="-342900"/>
            <a:endParaRPr lang="en-US" dirty="0"/>
          </a:p>
          <a:p>
            <a:pPr marL="742950" lvl="2" indent="-342900"/>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311" y="1600200"/>
            <a:ext cx="4151489" cy="4172246"/>
          </a:xfrm>
          <a:prstGeom prst="rect">
            <a:avLst/>
          </a:prstGeom>
        </p:spPr>
      </p:pic>
    </p:spTree>
    <p:extLst>
      <p:ext uri="{BB962C8B-B14F-4D97-AF65-F5344CB8AC3E}">
        <p14:creationId xmlns:p14="http://schemas.microsoft.com/office/powerpoint/2010/main" val="1062707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Virginia HABs Taskforce</a:t>
            </a:r>
          </a:p>
        </p:txBody>
      </p:sp>
      <p:sp>
        <p:nvSpPr>
          <p:cNvPr id="5" name="Content Placeholder 2"/>
          <p:cNvSpPr>
            <a:spLocks noGrp="1"/>
          </p:cNvSpPr>
          <p:nvPr>
            <p:ph idx="1"/>
          </p:nvPr>
        </p:nvSpPr>
        <p:spPr>
          <a:xfrm>
            <a:off x="457200" y="1600200"/>
            <a:ext cx="6553200" cy="4800600"/>
          </a:xfrm>
        </p:spPr>
        <p:txBody>
          <a:bodyPr/>
          <a:lstStyle/>
          <a:p>
            <a:pPr marL="742950" lvl="2" indent="-342900"/>
            <a:r>
              <a:rPr lang="en-US" dirty="0">
                <a:solidFill>
                  <a:schemeClr val="tx1"/>
                </a:solidFill>
              </a:rPr>
              <a:t>Virginia Interagency group </a:t>
            </a:r>
          </a:p>
          <a:p>
            <a:pPr marL="742950" lvl="2" indent="-342900"/>
            <a:r>
              <a:rPr lang="en-US" dirty="0">
                <a:solidFill>
                  <a:schemeClr val="tx1"/>
                </a:solidFill>
              </a:rPr>
              <a:t>Formed in late 90’s to address </a:t>
            </a:r>
            <a:r>
              <a:rPr lang="en-US" dirty="0" err="1">
                <a:solidFill>
                  <a:schemeClr val="tx1"/>
                </a:solidFill>
              </a:rPr>
              <a:t>Pfiesteria</a:t>
            </a:r>
            <a:endParaRPr lang="en-US" dirty="0">
              <a:solidFill>
                <a:schemeClr val="tx1"/>
              </a:solidFill>
            </a:endParaRPr>
          </a:p>
          <a:p>
            <a:pPr marL="742950" lvl="2" indent="-342900"/>
            <a:r>
              <a:rPr lang="en-US" dirty="0">
                <a:solidFill>
                  <a:schemeClr val="tx1"/>
                </a:solidFill>
              </a:rPr>
              <a:t>Monitors public water bodies</a:t>
            </a:r>
          </a:p>
          <a:p>
            <a:pPr marL="742950" lvl="2" indent="-342900"/>
            <a:r>
              <a:rPr lang="en-US" dirty="0">
                <a:solidFill>
                  <a:schemeClr val="tx1"/>
                </a:solidFill>
              </a:rPr>
              <a:t>Monitors HAB Hotline - 888-238-6154</a:t>
            </a:r>
          </a:p>
          <a:p>
            <a:pPr marL="742950" lvl="2" indent="-342900"/>
            <a:r>
              <a:rPr lang="en-US" dirty="0">
                <a:solidFill>
                  <a:schemeClr val="tx1"/>
                </a:solidFill>
              </a:rPr>
              <a:t>Coordinates interagency HAB responses</a:t>
            </a:r>
          </a:p>
          <a:p>
            <a:pPr marL="742950" lvl="2" indent="-342900"/>
            <a:r>
              <a:rPr lang="en-US" dirty="0">
                <a:solidFill>
                  <a:schemeClr val="tx1"/>
                </a:solidFill>
              </a:rPr>
              <a:t>Revising </a:t>
            </a:r>
            <a:r>
              <a:rPr lang="en-US" b="1" dirty="0">
                <a:solidFill>
                  <a:schemeClr val="tx1"/>
                </a:solidFill>
              </a:rPr>
              <a:t>HAB Response Plan</a:t>
            </a:r>
            <a:r>
              <a:rPr lang="en-US" dirty="0">
                <a:solidFill>
                  <a:schemeClr val="tx1"/>
                </a:solidFill>
              </a:rPr>
              <a:t> – to include drinking water</a:t>
            </a:r>
          </a:p>
          <a:p>
            <a:pPr marL="742950" lvl="2" indent="-342900"/>
            <a:r>
              <a:rPr lang="en-US" dirty="0">
                <a:solidFill>
                  <a:schemeClr val="tx1"/>
                </a:solidFill>
              </a:rPr>
              <a:t>For more information visit: </a:t>
            </a:r>
            <a:r>
              <a:rPr lang="en-US" u="sng" dirty="0">
                <a:hlinkClick r:id="rId3"/>
              </a:rPr>
              <a:t>www.HarmfulAlgaeVA.com</a:t>
            </a:r>
            <a:endParaRPr lang="en-US" dirty="0">
              <a:solidFill>
                <a:schemeClr val="tx1"/>
              </a:solidFill>
            </a:endParaRPr>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126729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Freshwater HABs in Virginia</a:t>
            </a:r>
          </a:p>
        </p:txBody>
      </p:sp>
      <p:sp>
        <p:nvSpPr>
          <p:cNvPr id="5" name="Content Placeholder 2"/>
          <p:cNvSpPr>
            <a:spLocks noGrp="1"/>
          </p:cNvSpPr>
          <p:nvPr>
            <p:ph idx="1"/>
          </p:nvPr>
        </p:nvSpPr>
        <p:spPr>
          <a:xfrm>
            <a:off x="457200" y="1371600"/>
            <a:ext cx="8610600" cy="5181600"/>
          </a:xfrm>
        </p:spPr>
        <p:txBody>
          <a:bodyPr/>
          <a:lstStyle/>
          <a:p>
            <a:pPr>
              <a:buFontTx/>
              <a:buChar char="•"/>
            </a:pPr>
            <a:r>
              <a:rPr lang="en-US" altLang="en-US" dirty="0">
                <a:solidFill>
                  <a:schemeClr val="tx1"/>
                </a:solidFill>
              </a:rPr>
              <a:t>DEE and ODU annually monitor public lakes* during summer</a:t>
            </a:r>
          </a:p>
          <a:p>
            <a:pPr>
              <a:buFontTx/>
              <a:buChar char="•"/>
            </a:pPr>
            <a:endParaRPr lang="en-US" altLang="en-US" dirty="0">
              <a:solidFill>
                <a:schemeClr val="tx1"/>
              </a:solidFill>
            </a:endParaRPr>
          </a:p>
          <a:p>
            <a:pPr>
              <a:buFontTx/>
              <a:buChar char="•"/>
            </a:pPr>
            <a:endParaRPr lang="en-US" altLang="en-US" dirty="0">
              <a:solidFill>
                <a:schemeClr val="tx1"/>
              </a:solidFill>
            </a:endParaRPr>
          </a:p>
          <a:p>
            <a:pPr>
              <a:buFontTx/>
              <a:buChar char="•"/>
            </a:pPr>
            <a:endParaRPr lang="en-US" altLang="en-US" dirty="0">
              <a:solidFill>
                <a:schemeClr val="tx1"/>
              </a:solidFill>
            </a:endParaRPr>
          </a:p>
          <a:p>
            <a:pPr>
              <a:buFontTx/>
              <a:buChar char="•"/>
            </a:pPr>
            <a:endParaRPr lang="en-US" altLang="en-US" dirty="0">
              <a:solidFill>
                <a:schemeClr val="tx1"/>
              </a:solidFill>
            </a:endParaRPr>
          </a:p>
          <a:p>
            <a:pPr>
              <a:buFontTx/>
              <a:buChar char="•"/>
            </a:pPr>
            <a:endParaRPr lang="en-US" altLang="en-US" dirty="0">
              <a:solidFill>
                <a:schemeClr val="tx1"/>
              </a:solidFill>
            </a:endParaRPr>
          </a:p>
          <a:p>
            <a:pPr>
              <a:buFontTx/>
              <a:buChar char="•"/>
            </a:pPr>
            <a:endParaRPr lang="en-US" altLang="en-US" sz="1800" dirty="0">
              <a:solidFill>
                <a:schemeClr val="tx1"/>
              </a:solidFill>
            </a:endParaRPr>
          </a:p>
          <a:p>
            <a:pPr>
              <a:buFontTx/>
              <a:buChar char="•"/>
            </a:pPr>
            <a:endParaRPr lang="en-US" altLang="en-US" dirty="0">
              <a:solidFill>
                <a:schemeClr val="tx1"/>
              </a:solidFill>
            </a:endParaRPr>
          </a:p>
          <a:p>
            <a:pPr marL="0" indent="0"/>
            <a:r>
              <a:rPr lang="en-US" altLang="en-US" dirty="0">
                <a:solidFill>
                  <a:schemeClr val="tx1"/>
                </a:solidFill>
              </a:rPr>
              <a:t>        </a:t>
            </a:r>
            <a:r>
              <a:rPr lang="en-US" altLang="en-US" sz="2000" dirty="0">
                <a:solidFill>
                  <a:schemeClr val="tx1"/>
                </a:solidFill>
              </a:rPr>
              <a:t>* not public drinking water supplies</a:t>
            </a:r>
          </a:p>
          <a:p>
            <a:pPr>
              <a:buFontTx/>
              <a:buChar char="•"/>
            </a:pPr>
            <a:r>
              <a:rPr lang="en-US" altLang="en-US" dirty="0">
                <a:solidFill>
                  <a:schemeClr val="tx1"/>
                </a:solidFill>
              </a:rPr>
              <a:t>Six potential toxin-producing cyanobacteria are commonly observed in VA’s lakes.</a:t>
            </a:r>
          </a:p>
          <a:p>
            <a:pPr marL="742950" lvl="2" indent="-342900"/>
            <a:endParaRPr lang="en-US" dirty="0"/>
          </a:p>
          <a:p>
            <a:pPr marL="742950" lvl="2" indent="-342900"/>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771697245"/>
              </p:ext>
            </p:extLst>
          </p:nvPr>
        </p:nvGraphicFramePr>
        <p:xfrm>
          <a:off x="762000" y="2209800"/>
          <a:ext cx="6934200" cy="3017520"/>
        </p:xfrm>
        <a:graphic>
          <a:graphicData uri="http://schemas.openxmlformats.org/drawingml/2006/table">
            <a:tbl>
              <a:tblPr firstRow="1" bandRow="1">
                <a:tableStyleId>{21E4AEA4-8DFA-4A89-87EB-49C32662AFE0}</a:tableStyleId>
              </a:tblPr>
              <a:tblGrid>
                <a:gridCol w="1066800">
                  <a:extLst>
                    <a:ext uri="{9D8B030D-6E8A-4147-A177-3AD203B41FA5}">
                      <a16:colId xmlns:a16="http://schemas.microsoft.com/office/drawing/2014/main" val="3208162331"/>
                    </a:ext>
                  </a:extLst>
                </a:gridCol>
                <a:gridCol w="2743200">
                  <a:extLst>
                    <a:ext uri="{9D8B030D-6E8A-4147-A177-3AD203B41FA5}">
                      <a16:colId xmlns:a16="http://schemas.microsoft.com/office/drawing/2014/main" val="1549665350"/>
                    </a:ext>
                  </a:extLst>
                </a:gridCol>
                <a:gridCol w="3124200">
                  <a:extLst>
                    <a:ext uri="{9D8B030D-6E8A-4147-A177-3AD203B41FA5}">
                      <a16:colId xmlns:a16="http://schemas.microsoft.com/office/drawing/2014/main" val="1929202407"/>
                    </a:ext>
                  </a:extLst>
                </a:gridCol>
              </a:tblGrid>
              <a:tr h="457200">
                <a:tc>
                  <a:txBody>
                    <a:bodyPr/>
                    <a:lstStyle/>
                    <a:p>
                      <a:r>
                        <a:rPr lang="en-US" dirty="0"/>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of Lakes/Reservoirs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Potentially toxic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5882082"/>
                  </a:ext>
                </a:extLst>
              </a:tr>
              <a:tr h="365760">
                <a:tc>
                  <a:txBody>
                    <a:bodyPr/>
                    <a:lstStyle/>
                    <a:p>
                      <a:r>
                        <a:rPr lang="en-US" dirty="0"/>
                        <a:t>2010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7067638"/>
                  </a:ext>
                </a:extLst>
              </a:tr>
              <a:tr h="365760">
                <a:tc>
                  <a:txBody>
                    <a:bodyPr/>
                    <a:lstStyle/>
                    <a:p>
                      <a:r>
                        <a:rPr lang="en-US"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480024"/>
                  </a:ext>
                </a:extLst>
              </a:tr>
              <a:tr h="365760">
                <a:tc>
                  <a:txBody>
                    <a:bodyPr/>
                    <a:lstStyle/>
                    <a:p>
                      <a:r>
                        <a:rPr lang="en-US"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7960519"/>
                  </a:ext>
                </a:extLst>
              </a:tr>
              <a:tr h="365760">
                <a:tc>
                  <a:txBody>
                    <a:bodyPr/>
                    <a:lstStyle/>
                    <a:p>
                      <a:r>
                        <a:rPr lang="en-US"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3592063"/>
                  </a:ext>
                </a:extLst>
              </a:tr>
              <a:tr h="365760">
                <a:tc>
                  <a:txBody>
                    <a:bodyPr/>
                    <a:lstStyle/>
                    <a:p>
                      <a:r>
                        <a:rPr lang="en-US" dirty="0"/>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2711463"/>
                  </a:ext>
                </a:extLst>
              </a:tr>
              <a:tr h="365760">
                <a:tc>
                  <a:txBody>
                    <a:bodyPr/>
                    <a:lstStyle/>
                    <a:p>
                      <a:r>
                        <a:rPr lang="en-US"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2005438"/>
                  </a:ext>
                </a:extLst>
              </a:tr>
              <a:tr h="365760">
                <a:tc>
                  <a:txBody>
                    <a:bodyPr/>
                    <a:lstStyle/>
                    <a:p>
                      <a:r>
                        <a:rPr lang="en-US"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664101"/>
                  </a:ext>
                </a:extLst>
              </a:tr>
            </a:tbl>
          </a:graphicData>
        </a:graphic>
      </p:graphicFrame>
    </p:spTree>
    <p:extLst>
      <p:ext uri="{BB962C8B-B14F-4D97-AF65-F5344CB8AC3E}">
        <p14:creationId xmlns:p14="http://schemas.microsoft.com/office/powerpoint/2010/main" val="258047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Recent EPA HAB Activities</a:t>
            </a:r>
          </a:p>
        </p:txBody>
      </p:sp>
      <p:sp>
        <p:nvSpPr>
          <p:cNvPr id="5" name="Content Placeholder 2"/>
          <p:cNvSpPr>
            <a:spLocks noGrp="1"/>
          </p:cNvSpPr>
          <p:nvPr>
            <p:ph idx="1"/>
          </p:nvPr>
        </p:nvSpPr>
        <p:spPr>
          <a:xfrm>
            <a:off x="429070" y="1524000"/>
            <a:ext cx="8173340" cy="4800600"/>
          </a:xfrm>
        </p:spPr>
        <p:txBody>
          <a:bodyPr/>
          <a:lstStyle/>
          <a:p>
            <a:pPr marL="742950" lvl="2" indent="-342900"/>
            <a:r>
              <a:rPr lang="en-US" dirty="0">
                <a:solidFill>
                  <a:schemeClr val="tx1"/>
                </a:solidFill>
              </a:rPr>
              <a:t>Cyanotoxin Health Advisory Levels, June 2015 </a:t>
            </a:r>
          </a:p>
          <a:p>
            <a:pPr marL="742950" lvl="2" indent="-342900"/>
            <a:r>
              <a:rPr lang="en-US" dirty="0">
                <a:solidFill>
                  <a:schemeClr val="tx1"/>
                </a:solidFill>
              </a:rPr>
              <a:t>Recommendations for Waterworks, June 2015 </a:t>
            </a:r>
          </a:p>
          <a:p>
            <a:pPr marL="742950" lvl="2" indent="-342900"/>
            <a:r>
              <a:rPr lang="en-US" dirty="0">
                <a:solidFill>
                  <a:schemeClr val="tx1"/>
                </a:solidFill>
              </a:rPr>
              <a:t>HB212 – Drinking Water Protection Act, August 2015 </a:t>
            </a:r>
          </a:p>
          <a:p>
            <a:pPr marL="742950" lvl="2" indent="-342900"/>
            <a:r>
              <a:rPr lang="en-US" dirty="0">
                <a:solidFill>
                  <a:schemeClr val="tx1"/>
                </a:solidFill>
              </a:rPr>
              <a:t>EPA’s Regulatory Process:</a:t>
            </a:r>
          </a:p>
          <a:p>
            <a:pPr marL="1200150" lvl="3" indent="-342900">
              <a:buFont typeface="Wingdings" panose="05000000000000000000" pitchFamily="2" charset="2"/>
              <a:buChar char="§"/>
            </a:pPr>
            <a:r>
              <a:rPr lang="en-US" dirty="0">
                <a:solidFill>
                  <a:schemeClr val="tx1"/>
                </a:solidFill>
              </a:rPr>
              <a:t>Fourth Contaminant Candidate List (CCL4), November 2016</a:t>
            </a:r>
          </a:p>
          <a:p>
            <a:pPr marL="1200150" lvl="3" indent="-342900">
              <a:buFont typeface="Wingdings" panose="05000000000000000000" pitchFamily="2" charset="2"/>
              <a:buChar char="§"/>
            </a:pPr>
            <a:r>
              <a:rPr lang="en-US" dirty="0">
                <a:solidFill>
                  <a:schemeClr val="tx1"/>
                </a:solidFill>
              </a:rPr>
              <a:t>Fourth Unregulated Contaminant Monitoring Rule (UCMR4), December 2016 </a:t>
            </a:r>
          </a:p>
          <a:p>
            <a:pPr marL="742950" lvl="2" indent="-342900"/>
            <a:endParaRPr lang="en-US" dirty="0"/>
          </a:p>
          <a:p>
            <a:pPr marL="742950" lvl="2" indent="-342900"/>
            <a:endParaRPr lang="en-US" dirty="0"/>
          </a:p>
          <a:p>
            <a:endParaRPr lang="en-US" dirty="0"/>
          </a:p>
        </p:txBody>
      </p:sp>
    </p:spTree>
    <p:extLst>
      <p:ext uri="{BB962C8B-B14F-4D97-AF65-F5344CB8AC3E}">
        <p14:creationId xmlns:p14="http://schemas.microsoft.com/office/powerpoint/2010/main" val="1116782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940" y="76200"/>
            <a:ext cx="8229600" cy="1143000"/>
          </a:xfrm>
        </p:spPr>
        <p:txBody>
          <a:bodyPr/>
          <a:lstStyle/>
          <a:p>
            <a:r>
              <a:rPr lang="en-US" dirty="0"/>
              <a:t>EPA Cyanotoxin Health Advisory Levels</a:t>
            </a:r>
          </a:p>
        </p:txBody>
      </p:sp>
      <p:sp>
        <p:nvSpPr>
          <p:cNvPr id="5" name="Content Placeholder 2"/>
          <p:cNvSpPr>
            <a:spLocks noGrp="1"/>
          </p:cNvSpPr>
          <p:nvPr>
            <p:ph idx="1"/>
          </p:nvPr>
        </p:nvSpPr>
        <p:spPr>
          <a:xfrm>
            <a:off x="457200" y="1600200"/>
            <a:ext cx="8173340" cy="4800600"/>
          </a:xfrm>
        </p:spPr>
        <p:txBody>
          <a:bodyPr/>
          <a:lstStyle/>
          <a:p>
            <a:pPr marL="400050" lvl="2" indent="0">
              <a:buNone/>
            </a:pPr>
            <a:r>
              <a:rPr lang="en-US" dirty="0">
                <a:solidFill>
                  <a:schemeClr val="tx1"/>
                </a:solidFill>
              </a:rPr>
              <a:t>Recommended Drinking Water Health Advisory Levels for 2 cyanotoxins based on 10-day exposure</a:t>
            </a:r>
          </a:p>
          <a:p>
            <a:pPr marL="400050" lvl="2" indent="0">
              <a:buNone/>
            </a:pPr>
            <a:endParaRPr lang="en-US" dirty="0">
              <a:solidFill>
                <a:schemeClr val="tx1"/>
              </a:solidFill>
            </a:endParaRPr>
          </a:p>
          <a:p>
            <a:pPr marL="400050" lvl="2" indent="0">
              <a:buNone/>
            </a:pPr>
            <a:endParaRPr lang="en-US" dirty="0">
              <a:solidFill>
                <a:schemeClr val="tx1"/>
              </a:solidFill>
            </a:endParaRPr>
          </a:p>
          <a:p>
            <a:pPr marL="400050" lvl="2" indent="0">
              <a:buNone/>
            </a:pPr>
            <a:endParaRPr lang="en-US" dirty="0">
              <a:solidFill>
                <a:schemeClr val="tx1"/>
              </a:solidFill>
            </a:endParaRPr>
          </a:p>
          <a:p>
            <a:pPr marL="400050" lvl="2" indent="0">
              <a:buNone/>
            </a:pPr>
            <a:endParaRPr lang="en-US" dirty="0">
              <a:solidFill>
                <a:schemeClr val="tx1"/>
              </a:solidFill>
            </a:endParaRPr>
          </a:p>
          <a:p>
            <a:pPr marL="400050" lvl="2" indent="0">
              <a:buNone/>
            </a:pPr>
            <a:endParaRPr lang="en-US" dirty="0">
              <a:solidFill>
                <a:schemeClr val="tx1"/>
              </a:solidFill>
            </a:endParaRPr>
          </a:p>
          <a:p>
            <a:pPr marL="400050" lvl="2" indent="0">
              <a:buNone/>
            </a:pPr>
            <a:r>
              <a:rPr lang="en-US" dirty="0">
                <a:solidFill>
                  <a:schemeClr val="tx1"/>
                </a:solidFill>
              </a:rPr>
              <a:t>Some states have developed Drinking Water Health Advisory Levels for other cyanotoxins</a:t>
            </a:r>
          </a:p>
          <a:p>
            <a:pPr marL="742950" lvl="2" indent="-342900"/>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43348599"/>
              </p:ext>
            </p:extLst>
          </p:nvPr>
        </p:nvGraphicFramePr>
        <p:xfrm>
          <a:off x="1143000" y="2590800"/>
          <a:ext cx="6553200" cy="1656080"/>
        </p:xfrm>
        <a:graphic>
          <a:graphicData uri="http://schemas.openxmlformats.org/drawingml/2006/table">
            <a:tbl>
              <a:tblPr firstRow="1" bandRow="1">
                <a:tableStyleId>{21E4AEA4-8DFA-4A89-87EB-49C32662AFE0}</a:tableStyleId>
              </a:tblPr>
              <a:tblGrid>
                <a:gridCol w="2457450">
                  <a:extLst>
                    <a:ext uri="{9D8B030D-6E8A-4147-A177-3AD203B41FA5}">
                      <a16:colId xmlns:a16="http://schemas.microsoft.com/office/drawing/2014/main" val="2922762164"/>
                    </a:ext>
                  </a:extLst>
                </a:gridCol>
                <a:gridCol w="2129790">
                  <a:extLst>
                    <a:ext uri="{9D8B030D-6E8A-4147-A177-3AD203B41FA5}">
                      <a16:colId xmlns:a16="http://schemas.microsoft.com/office/drawing/2014/main" val="3089148641"/>
                    </a:ext>
                  </a:extLst>
                </a:gridCol>
                <a:gridCol w="1965960">
                  <a:extLst>
                    <a:ext uri="{9D8B030D-6E8A-4147-A177-3AD203B41FA5}">
                      <a16:colId xmlns:a16="http://schemas.microsoft.com/office/drawing/2014/main" val="233925822"/>
                    </a:ext>
                  </a:extLst>
                </a:gridCol>
              </a:tblGrid>
              <a:tr h="370840">
                <a:tc>
                  <a:txBody>
                    <a:bodyPr/>
                    <a:lstStyle/>
                    <a:p>
                      <a:r>
                        <a:rPr lang="en-US" dirty="0"/>
                        <a:t>Toxin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HA for Children (&lt;6 years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 for Adults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(≥6 years old)</a:t>
                      </a: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4286992"/>
                  </a:ext>
                </a:extLst>
              </a:tr>
              <a:tr h="370840">
                <a:tc>
                  <a:txBody>
                    <a:bodyPr/>
                    <a:lstStyle/>
                    <a:p>
                      <a:r>
                        <a:rPr lang="en-US" dirty="0"/>
                        <a:t>Microcystins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0.3 µg/L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0.7 µg/L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1786601"/>
                  </a:ext>
                </a:extLst>
              </a:tr>
              <a:tr h="370840">
                <a:tc>
                  <a:txBody>
                    <a:bodyPr/>
                    <a:lstStyle/>
                    <a:p>
                      <a:r>
                        <a:rPr lang="en-US" dirty="0"/>
                        <a:t>Cylindrospermopsin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 µg/L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3.0 µg/L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96886805"/>
                  </a:ext>
                </a:extLst>
              </a:tr>
            </a:tbl>
          </a:graphicData>
        </a:graphic>
      </p:graphicFrame>
    </p:spTree>
    <p:extLst>
      <p:ext uri="{BB962C8B-B14F-4D97-AF65-F5344CB8AC3E}">
        <p14:creationId xmlns:p14="http://schemas.microsoft.com/office/powerpoint/2010/main" val="4178282950"/>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VDH_Master</Template>
  <TotalTime>7202</TotalTime>
  <Words>2224</Words>
  <Application>Microsoft Office PowerPoint</Application>
  <PresentationFormat>On-screen Show (4:3)</PresentationFormat>
  <Paragraphs>418</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Trebuchet MS</vt:lpstr>
      <vt:lpstr>Wingdings</vt:lpstr>
      <vt:lpstr>1_Default Design</vt:lpstr>
      <vt:lpstr>Harmful Algae Blooms</vt:lpstr>
      <vt:lpstr>What are Harmful Algae Blooms (HABs)?</vt:lpstr>
      <vt:lpstr>Cyanotoxins</vt:lpstr>
      <vt:lpstr>Bloom Formation</vt:lpstr>
      <vt:lpstr>Toledo, OH – 2014 HAB</vt:lpstr>
      <vt:lpstr>Virginia HABs Taskforce</vt:lpstr>
      <vt:lpstr>Freshwater HABs in Virginia</vt:lpstr>
      <vt:lpstr>Recent EPA HAB Activities</vt:lpstr>
      <vt:lpstr>EPA Cyanotoxin Health Advisory Levels</vt:lpstr>
      <vt:lpstr>EPA Recommendations for Waterworks</vt:lpstr>
      <vt:lpstr>HB212 – Drinking Water Protection Act</vt:lpstr>
      <vt:lpstr>Cyanotoxin SDWA Regulatory Consideration</vt:lpstr>
      <vt:lpstr>Cyanotoxin SDWA Regulatory Consideration</vt:lpstr>
      <vt:lpstr>General Flow of SDWA Regulatory Process</vt:lpstr>
      <vt:lpstr>HAB Prevention and Treatment</vt:lpstr>
      <vt:lpstr>Alternative Sources</vt:lpstr>
      <vt:lpstr>Source Water Protection</vt:lpstr>
      <vt:lpstr>Source Water Treatment</vt:lpstr>
      <vt:lpstr>Water Treatment Plant Optimization</vt:lpstr>
      <vt:lpstr>Stop/Reduce Pre-Oxidation</vt:lpstr>
      <vt:lpstr>Optimize Conventional Treatment for Cell Removal</vt:lpstr>
      <vt:lpstr>Optimize Conventional Treatment for Cell Removal</vt:lpstr>
      <vt:lpstr>Oxidant Effectiveness for Cyanotoxins</vt:lpstr>
      <vt:lpstr>Optimize Post-Oxidation</vt:lpstr>
      <vt:lpstr>Powdered Activated Carbon</vt:lpstr>
      <vt:lpstr>Long Term Treatment Changes</vt:lpstr>
      <vt:lpstr>Granular Activated Carbon</vt:lpstr>
      <vt:lpstr>Ozone</vt:lpstr>
      <vt:lpstr>Biofiltration</vt:lpstr>
      <vt:lpstr>Reverse Osmosis/Nanofiltration</vt:lpstr>
      <vt:lpstr>Other Resources</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GIS Brown Bag Lunch</dc:title>
  <dc:creator>Mahoney, Mary (VDH)</dc:creator>
  <cp:lastModifiedBy>Moses, Aaron (VDH)</cp:lastModifiedBy>
  <cp:revision>199</cp:revision>
  <cp:lastPrinted>2017-03-21T13:25:32Z</cp:lastPrinted>
  <dcterms:created xsi:type="dcterms:W3CDTF">2017-01-06T14:53:15Z</dcterms:created>
  <dcterms:modified xsi:type="dcterms:W3CDTF">2017-03-24T18:06:15Z</dcterms:modified>
</cp:coreProperties>
</file>