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82" r:id="rId2"/>
    <p:sldId id="326" r:id="rId3"/>
    <p:sldId id="302" r:id="rId4"/>
    <p:sldId id="303" r:id="rId5"/>
    <p:sldId id="2326" r:id="rId6"/>
    <p:sldId id="2327" r:id="rId7"/>
    <p:sldId id="2328" r:id="rId8"/>
    <p:sldId id="2329" r:id="rId9"/>
    <p:sldId id="2330" r:id="rId10"/>
    <p:sldId id="2331" r:id="rId11"/>
    <p:sldId id="2332" r:id="rId12"/>
    <p:sldId id="2333" r:id="rId13"/>
    <p:sldId id="2334" r:id="rId14"/>
    <p:sldId id="2335" r:id="rId15"/>
    <p:sldId id="327" r:id="rId16"/>
    <p:sldId id="330" r:id="rId17"/>
    <p:sldId id="328" r:id="rId18"/>
    <p:sldId id="329" r:id="rId19"/>
    <p:sldId id="304" r:id="rId20"/>
    <p:sldId id="305" r:id="rId21"/>
    <p:sldId id="306" r:id="rId22"/>
    <p:sldId id="307" r:id="rId23"/>
    <p:sldId id="331" r:id="rId24"/>
    <p:sldId id="332" r:id="rId25"/>
    <p:sldId id="308" r:id="rId26"/>
    <p:sldId id="309" r:id="rId27"/>
    <p:sldId id="333" r:id="rId28"/>
    <p:sldId id="334" r:id="rId29"/>
    <p:sldId id="335" r:id="rId30"/>
    <p:sldId id="310" r:id="rId31"/>
    <p:sldId id="336" r:id="rId32"/>
    <p:sldId id="2324" r:id="rId33"/>
    <p:sldId id="2325" r:id="rId34"/>
    <p:sldId id="312" r:id="rId35"/>
    <p:sldId id="325" r:id="rId3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82" autoAdjust="0"/>
    <p:restoredTop sz="84588" autoAdjust="0"/>
  </p:normalViewPr>
  <p:slideViewPr>
    <p:cSldViewPr>
      <p:cViewPr varScale="1">
        <p:scale>
          <a:sx n="63" d="100"/>
          <a:sy n="63" d="100"/>
        </p:scale>
        <p:origin x="9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976" y="4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pPr>
              <a:defRPr/>
            </a:pPr>
            <a:fld id="{4EA1EE83-2025-4D3F-992D-3171E0AEB9D4}" type="datetimeFigureOut">
              <a:rPr lang="en-US"/>
              <a:pPr>
                <a:defRPr/>
              </a:pPr>
              <a:t>9/27/2021</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pPr>
              <a:defRPr/>
            </a:pPr>
            <a:fld id="{AAA5B504-1BD7-4EA0-9610-1A956BD40D68}"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vl1pPr>
          </a:lstStyle>
          <a:p>
            <a:pPr>
              <a:defRPr/>
            </a:pPr>
            <a:fld id="{EF2EA361-E457-4B84-8BDD-64063664390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idexx.com/wate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jenny.crain@vdh.virginia.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legionella/downloads/toolki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03313" y="693738"/>
            <a:ext cx="4643437" cy="3484562"/>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dirty="0"/>
              <a:t>Much</a:t>
            </a:r>
            <a:r>
              <a:rPr lang="en-US" altLang="en-US" baseline="0" dirty="0"/>
              <a:t> </a:t>
            </a:r>
            <a:r>
              <a:rPr lang="en-US" altLang="en-US" dirty="0"/>
              <a:t>thanks to Patsy Root,</a:t>
            </a:r>
            <a:r>
              <a:rPr lang="en-US" altLang="en-US" baseline="0" dirty="0"/>
              <a:t> </a:t>
            </a:r>
            <a:r>
              <a:rPr lang="en-US" altLang="en-US" dirty="0"/>
              <a:t>Regulatory Affairs Manager,</a:t>
            </a:r>
            <a:r>
              <a:rPr lang="en-US" altLang="en-US" baseline="0" dirty="0"/>
              <a:t> </a:t>
            </a:r>
            <a:r>
              <a:rPr lang="en-US" altLang="en-US" dirty="0" err="1"/>
              <a:t>IDEXX</a:t>
            </a:r>
            <a:r>
              <a:rPr lang="en-US" altLang="en-US" dirty="0"/>
              <a:t> Water, </a:t>
            </a:r>
            <a:r>
              <a:rPr lang="en-US" b="0" i="0" dirty="0">
                <a:solidFill>
                  <a:srgbClr val="6A737B"/>
                </a:solidFill>
                <a:effectLst/>
                <a:latin typeface="Arial" panose="020B0604020202020204" pitchFamily="34" charset="0"/>
              </a:rPr>
              <a:t>One </a:t>
            </a:r>
            <a:r>
              <a:rPr lang="en-US" b="0" i="0" dirty="0" err="1">
                <a:solidFill>
                  <a:srgbClr val="6A737B"/>
                </a:solidFill>
                <a:effectLst/>
                <a:latin typeface="Arial" panose="020B0604020202020204" pitchFamily="34" charset="0"/>
              </a:rPr>
              <a:t>IDEXX</a:t>
            </a:r>
            <a:r>
              <a:rPr lang="en-US" b="0" i="0" dirty="0">
                <a:solidFill>
                  <a:srgbClr val="6A737B"/>
                </a:solidFill>
                <a:effectLst/>
                <a:latin typeface="Arial" panose="020B0604020202020204" pitchFamily="34" charset="0"/>
              </a:rPr>
              <a:t> Drive,</a:t>
            </a:r>
            <a:r>
              <a:rPr lang="en-US" b="0" i="0" baseline="0" dirty="0">
                <a:solidFill>
                  <a:srgbClr val="6A737B"/>
                </a:solidFill>
                <a:effectLst/>
                <a:latin typeface="Arial" panose="020B0604020202020204" pitchFamily="34" charset="0"/>
              </a:rPr>
              <a:t> </a:t>
            </a:r>
            <a:r>
              <a:rPr lang="en-US" b="0" i="0" dirty="0">
                <a:solidFill>
                  <a:srgbClr val="6A737B"/>
                </a:solidFill>
                <a:effectLst/>
                <a:latin typeface="Arial" panose="020B0604020202020204" pitchFamily="34" charset="0"/>
              </a:rPr>
              <a:t>Westbrook, Maine 04092, </a:t>
            </a:r>
            <a:r>
              <a:rPr lang="en-US" b="0" i="0" dirty="0">
                <a:solidFill>
                  <a:srgbClr val="1155CC"/>
                </a:solidFill>
                <a:effectLst/>
                <a:latin typeface="Arial" panose="020B0604020202020204" pitchFamily="34" charset="0"/>
                <a:hlinkClick r:id="rId3"/>
              </a:rPr>
              <a:t>idexx.com/water</a:t>
            </a:r>
            <a:r>
              <a:rPr lang="en-US" altLang="en-US" dirty="0"/>
              <a:t> for help with this presentation.  Also,</a:t>
            </a:r>
            <a:r>
              <a:rPr lang="en-US" altLang="en-US" baseline="0" dirty="0"/>
              <a:t> much thanks to </a:t>
            </a:r>
            <a:r>
              <a:rPr lang="en-US" b="0" i="0" dirty="0">
                <a:solidFill>
                  <a:srgbClr val="222222"/>
                </a:solidFill>
                <a:effectLst/>
                <a:latin typeface="Arial" panose="020B0604020202020204" pitchFamily="34" charset="0"/>
              </a:rPr>
              <a:t>Jenny Crain, MS, MPH, </a:t>
            </a:r>
            <a:r>
              <a:rPr lang="en-US" b="0" i="0" dirty="0" err="1">
                <a:solidFill>
                  <a:srgbClr val="222222"/>
                </a:solidFill>
                <a:effectLst/>
                <a:latin typeface="Arial" panose="020B0604020202020204" pitchFamily="34" charset="0"/>
              </a:rPr>
              <a:t>CPH</a:t>
            </a:r>
            <a:r>
              <a:rPr lang="en-US" b="0" i="0" dirty="0">
                <a:solidFill>
                  <a:srgbClr val="222222"/>
                </a:solidFill>
                <a:effectLst/>
                <a:latin typeface="Arial" panose="020B0604020202020204" pitchFamily="34" charset="0"/>
              </a:rPr>
              <a:t>, </a:t>
            </a:r>
            <a:r>
              <a:rPr lang="en-US" sz="1200" b="0" i="0" dirty="0">
                <a:solidFill>
                  <a:srgbClr val="222222"/>
                </a:solidFill>
                <a:effectLst/>
                <a:latin typeface="tahoma" panose="020B0604030504040204" pitchFamily="34" charset="0"/>
              </a:rPr>
              <a:t>Respiratory Epidemiologist, Virginia Department of Health, (804) 864-7485</a:t>
            </a:r>
            <a:r>
              <a:rPr lang="en-US" sz="1200" b="0" i="0" dirty="0">
                <a:solidFill>
                  <a:srgbClr val="222222"/>
                </a:solidFill>
                <a:effectLst/>
                <a:latin typeface="Arial" panose="020B0604020202020204" pitchFamily="34" charset="0"/>
              </a:rPr>
              <a:t>,</a:t>
            </a:r>
            <a:r>
              <a:rPr lang="en-US" sz="1200" b="0" i="0" baseline="0" dirty="0">
                <a:solidFill>
                  <a:srgbClr val="222222"/>
                </a:solidFill>
                <a:effectLst/>
                <a:latin typeface="Arial" panose="020B0604020202020204" pitchFamily="34" charset="0"/>
              </a:rPr>
              <a:t> </a:t>
            </a:r>
            <a:r>
              <a:rPr lang="en-US" b="0" i="0" dirty="0">
                <a:solidFill>
                  <a:srgbClr val="1155CC"/>
                </a:solidFill>
                <a:effectLst/>
                <a:latin typeface="Arial" panose="020B0604020202020204" pitchFamily="34" charset="0"/>
                <a:hlinkClick r:id="rId4"/>
              </a:rPr>
              <a:t>jenny.crain@vdh.virginia.gov</a:t>
            </a:r>
            <a:r>
              <a:rPr lang="en-US" b="0" i="0" dirty="0">
                <a:solidFill>
                  <a:srgbClr val="222222"/>
                </a:solidFill>
                <a:effectLst/>
                <a:latin typeface="Arial" panose="020B0604020202020204" pitchFamily="34" charset="0"/>
              </a:rPr>
              <a:t> </a:t>
            </a:r>
          </a:p>
          <a:p>
            <a:r>
              <a:rPr lang="en-US" b="0" i="0" dirty="0">
                <a:solidFill>
                  <a:srgbClr val="222222"/>
                </a:solidFill>
                <a:effectLst/>
                <a:latin typeface="Arial" panose="020B0604020202020204" pitchFamily="34" charset="0"/>
              </a:rPr>
              <a:t/>
            </a:r>
            <a:br>
              <a:rPr lang="en-US" b="0" i="0" dirty="0">
                <a:solidFill>
                  <a:srgbClr val="222222"/>
                </a:solidFill>
                <a:effectLst/>
                <a:latin typeface="Arial" panose="020B0604020202020204" pitchFamily="34" charset="0"/>
              </a:rPr>
            </a:br>
            <a:endParaRPr lang="en-US" altLang="en-US" baseline="0" dirty="0"/>
          </a:p>
          <a:p>
            <a:pPr eaLnBrk="1" hangingPunct="1"/>
            <a:endParaRPr lang="en-US" altLang="en-US" baseline="0" dirty="0"/>
          </a:p>
          <a:p>
            <a:pPr eaLnBrk="1" hangingPunct="1"/>
            <a:endParaRPr lang="en-US" altLang="en-US" dirty="0"/>
          </a:p>
        </p:txBody>
      </p:sp>
    </p:spTree>
    <p:extLst>
      <p:ext uri="{BB962C8B-B14F-4D97-AF65-F5344CB8AC3E}">
        <p14:creationId xmlns:p14="http://schemas.microsoft.com/office/powerpoint/2010/main" val="211185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Pools are very low risk – no way to aerosolize water droplets</a:t>
            </a:r>
          </a:p>
          <a:p>
            <a:r>
              <a:rPr lang="en-US" dirty="0"/>
              <a:t>Splashing doesn’t create small enough droplets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59DAEC-8D60-4B6A-9014-D5DE7DD4F5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41804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59DAEC-8D60-4B6A-9014-D5DE7DD4F5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4593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kern="1200" baseline="0" dirty="0" smtClean="0">
                <a:solidFill>
                  <a:schemeClr val="tx1"/>
                </a:solidFill>
                <a:effectLst/>
                <a:latin typeface="+mn-lt"/>
                <a:ea typeface="+mn-ea"/>
                <a:cs typeface="+mn-cs"/>
              </a:rPr>
              <a:t>The </a:t>
            </a:r>
            <a:r>
              <a:rPr lang="en-US" sz="1400" kern="1200" baseline="0" dirty="0">
                <a:solidFill>
                  <a:schemeClr val="tx1"/>
                </a:solidFill>
                <a:effectLst/>
                <a:latin typeface="+mn-lt"/>
                <a:ea typeface="+mn-ea"/>
                <a:cs typeface="+mn-cs"/>
              </a:rPr>
              <a:t>risk of illness after exposure to a water source depends on several factors:</a:t>
            </a:r>
          </a:p>
          <a:p>
            <a:endParaRPr lang="en-US" sz="1400" kern="1200" baseline="0" dirty="0">
              <a:solidFill>
                <a:schemeClr val="tx1"/>
              </a:solidFill>
              <a:effectLst/>
              <a:latin typeface="+mn-lt"/>
              <a:ea typeface="+mn-ea"/>
              <a:cs typeface="+mn-cs"/>
            </a:endParaRPr>
          </a:p>
          <a:p>
            <a:r>
              <a:rPr lang="en-US" sz="1400" kern="1200" baseline="0" dirty="0">
                <a:solidFill>
                  <a:schemeClr val="tx1"/>
                </a:solidFill>
                <a:effectLst/>
                <a:latin typeface="+mn-lt"/>
                <a:ea typeface="+mn-ea"/>
                <a:cs typeface="+mn-cs"/>
              </a:rPr>
              <a:t>Pathogen proliferation: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effectLst/>
                <a:latin typeface="+mn-lt"/>
                <a:ea typeface="+mn-ea"/>
                <a:cs typeface="+mn-cs"/>
              </a:rPr>
              <a:t>-the way the bacteria multiply within amoebae</a:t>
            </a:r>
          </a:p>
          <a:p>
            <a:pPr lvl="0"/>
            <a:r>
              <a:rPr lang="en-US" sz="1400" kern="1200" baseline="0" dirty="0">
                <a:solidFill>
                  <a:schemeClr val="tx1"/>
                </a:solidFill>
                <a:effectLst/>
                <a:latin typeface="+mn-lt"/>
                <a:ea typeface="+mn-ea"/>
                <a:cs typeface="+mn-cs"/>
              </a:rPr>
              <a:t>-presence of biofilms</a:t>
            </a:r>
          </a:p>
          <a:p>
            <a:pPr lvl="0"/>
            <a:r>
              <a:rPr lang="en-US" sz="1400" kern="1200" baseline="0" dirty="0">
                <a:solidFill>
                  <a:schemeClr val="tx1"/>
                </a:solidFill>
                <a:effectLst/>
                <a:latin typeface="+mn-lt"/>
                <a:ea typeface="+mn-ea"/>
                <a:cs typeface="+mn-cs"/>
              </a:rPr>
              <a:t>-bacterial load &amp; strain virulence</a:t>
            </a:r>
          </a:p>
          <a:p>
            <a:pPr lvl="0"/>
            <a:endParaRPr lang="en-US" sz="1400" kern="1200" baseline="0" dirty="0">
              <a:solidFill>
                <a:schemeClr val="tx1"/>
              </a:solidFill>
              <a:effectLst/>
              <a:latin typeface="+mn-lt"/>
              <a:ea typeface="+mn-ea"/>
              <a:cs typeface="+mn-cs"/>
            </a:endParaRPr>
          </a:p>
          <a:p>
            <a:r>
              <a:rPr lang="en-US" sz="1400" kern="1200" baseline="0" dirty="0">
                <a:solidFill>
                  <a:schemeClr val="tx1"/>
                </a:solidFill>
                <a:effectLst/>
                <a:latin typeface="+mn-lt"/>
                <a:ea typeface="+mn-ea"/>
                <a:cs typeface="+mn-cs"/>
              </a:rPr>
              <a:t>Aerosol exposure:</a:t>
            </a:r>
          </a:p>
          <a:p>
            <a:r>
              <a:rPr lang="en-US" sz="1400" kern="1200" baseline="0" dirty="0">
                <a:solidFill>
                  <a:schemeClr val="tx1"/>
                </a:solidFill>
                <a:effectLst/>
                <a:latin typeface="+mn-lt"/>
                <a:ea typeface="+mn-ea"/>
                <a:cs typeface="+mn-cs"/>
              </a:rPr>
              <a:t>-the source’s ability to form aerosols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effectLst/>
                <a:latin typeface="+mn-lt"/>
                <a:ea typeface="+mn-ea"/>
                <a:cs typeface="+mn-cs"/>
              </a:rPr>
              <a:t>-droplet size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effectLst/>
                <a:latin typeface="+mn-lt"/>
                <a:ea typeface="+mn-ea"/>
                <a:cs typeface="+mn-cs"/>
              </a:rPr>
              <a:t>-effectiveness of dissemination/distance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mn-lt"/>
                <a:ea typeface="+mn-ea"/>
                <a:cs typeface="+mn-cs"/>
              </a:rPr>
              <a:t>Susceptible </a:t>
            </a:r>
            <a:r>
              <a:rPr lang="en-US" sz="1400" kern="1200" baseline="0" dirty="0">
                <a:solidFill>
                  <a:schemeClr val="tx1"/>
                </a:solidFill>
                <a:effectLst/>
                <a:latin typeface="+mn-lt"/>
                <a:ea typeface="+mn-ea"/>
                <a:cs typeface="+mn-cs"/>
              </a:rPr>
              <a:t>population:</a:t>
            </a:r>
          </a:p>
          <a:p>
            <a:r>
              <a:rPr lang="en-US" sz="1400" b="1" kern="1200" baseline="0" dirty="0" smtClean="0">
                <a:solidFill>
                  <a:schemeClr val="tx1"/>
                </a:solidFill>
                <a:effectLst/>
                <a:latin typeface="Arial" charset="0"/>
                <a:ea typeface="+mn-ea"/>
                <a:cs typeface="+mn-cs"/>
              </a:rPr>
              <a:t>There is no known difference in risk factors for developing LD vs. PF</a:t>
            </a:r>
            <a:endParaRPr lang="en-US" sz="1400" kern="1200" baseline="0" dirty="0" smtClean="0">
              <a:solidFill>
                <a:schemeClr val="tx1"/>
              </a:solidFill>
              <a:effectLst/>
              <a:latin typeface="Arial" charset="0"/>
              <a:ea typeface="+mn-ea"/>
              <a:cs typeface="+mn-cs"/>
            </a:endParaRPr>
          </a:p>
          <a:p>
            <a:r>
              <a:rPr lang="en-US" sz="1400" kern="1200" baseline="0" dirty="0" smtClean="0">
                <a:solidFill>
                  <a:schemeClr val="tx1"/>
                </a:solidFill>
                <a:effectLst/>
                <a:latin typeface="Arial" charset="0"/>
                <a:ea typeface="+mn-ea"/>
                <a:cs typeface="+mn-cs"/>
              </a:rPr>
              <a:t>Host susceptibility risk factors may include:</a:t>
            </a:r>
          </a:p>
          <a:p>
            <a:pPr lvl="0"/>
            <a:r>
              <a:rPr lang="en-US" sz="1400" kern="1200" baseline="0" dirty="0" smtClean="0">
                <a:solidFill>
                  <a:schemeClr val="tx1"/>
                </a:solidFill>
                <a:effectLst/>
                <a:latin typeface="Arial" charset="0"/>
                <a:ea typeface="+mn-ea"/>
                <a:cs typeface="+mn-cs"/>
              </a:rPr>
              <a:t>-Males</a:t>
            </a:r>
          </a:p>
          <a:p>
            <a:pPr lvl="0"/>
            <a:r>
              <a:rPr lang="en-US" sz="1400" kern="1200" baseline="0" dirty="0" smtClean="0">
                <a:solidFill>
                  <a:schemeClr val="tx1"/>
                </a:solidFill>
                <a:effectLst/>
                <a:latin typeface="Arial" charset="0"/>
                <a:ea typeface="+mn-ea"/>
                <a:cs typeface="+mn-cs"/>
              </a:rPr>
              <a:t>&gt; 65 years of age (Not common in people &lt;50, very rare in &lt;20)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Arial" charset="0"/>
                <a:ea typeface="+mn-ea"/>
                <a:cs typeface="+mn-cs"/>
              </a:rPr>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Arial" charset="0"/>
                <a:ea typeface="+mn-ea"/>
                <a:cs typeface="+mn-cs"/>
              </a:rPr>
              <a:t>-Alcoholism (Hepatic or renal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Arial" charset="0"/>
                <a:ea typeface="+mn-ea"/>
                <a:cs typeface="+mn-cs"/>
              </a:rPr>
              <a:t>-Diabetes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Arial" charset="0"/>
                <a:ea typeface="+mn-ea"/>
                <a:cs typeface="+mn-cs"/>
              </a:rPr>
              <a:t>-COPD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Arial" charset="0"/>
                <a:ea typeface="+mn-ea"/>
                <a:cs typeface="+mn-cs"/>
              </a:rPr>
              <a:t>-Congestive heart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Arial" charset="0"/>
                <a:ea typeface="+mn-ea"/>
                <a:cs typeface="+mn-cs"/>
              </a:rPr>
              <a:t>-Malignant cancers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Arial" charset="0"/>
                <a:ea typeface="+mn-ea"/>
                <a:cs typeface="+mn-cs"/>
              </a:rPr>
              <a:t>-Immune system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smtClean="0">
                <a:solidFill>
                  <a:schemeClr val="tx1"/>
                </a:solidFill>
                <a:effectLst/>
                <a:latin typeface="Arial" charset="0"/>
                <a:ea typeface="+mn-ea"/>
                <a:cs typeface="+mn-cs"/>
              </a:rPr>
              <a:t>(Recent travel with overnight stay away from home - Whirlpool spa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59DAEC-8D60-4B6A-9014-D5DE7DD4F5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1844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effectLst/>
              </a:rPr>
              <a:t>“Health officials have been scouring sites in Chesterfield following 10 confirmed cases of Legionnaires’ disease, a type of pneumonia, among residents in the northeast part of the county over the past couple of months, but they acknowledge they may never know exactly where any of the patients contracted it. Health officials said they normally expect to see an average of three cases over the course of a summer.</a:t>
            </a:r>
          </a:p>
          <a:p>
            <a:r>
              <a:rPr lang="en-US" dirty="0">
                <a:solidFill>
                  <a:srgbClr val="222222"/>
                </a:solidFill>
                <a:effectLst/>
              </a:rPr>
              <a:t>The bacteria, which occurs naturally in lakes and streams, was found in cooling towers at the seven locations, Samuel said. Cooling towers are a major source of the disease because they contain warm water for the bacteria to grow, and water droplets from the towers can spread it through the air. “</a:t>
            </a:r>
          </a:p>
          <a:p>
            <a:endParaRPr lang="en-US" dirty="0">
              <a:solidFill>
                <a:srgbClr val="222222"/>
              </a:solidFill>
              <a:effectLst/>
            </a:endParaRPr>
          </a:p>
          <a:p>
            <a:r>
              <a:rPr lang="en-US" dirty="0">
                <a:solidFill>
                  <a:srgbClr val="222222"/>
                </a:solidFill>
                <a:effectLst/>
              </a:rPr>
              <a:t>“When you test for something, you’re going to find it. Really, this bacteria is fairly common,” Samuel said. “The greater issue, of course, is whether the sites that have tested positive were the source of bacteria that caused the Legionnaires’ in the cases. That has not yet been determined.”</a:t>
            </a:r>
          </a:p>
          <a:p>
            <a:endParaRPr lang="en-US" dirty="0">
              <a:solidFill>
                <a:srgbClr val="222222"/>
              </a:solidFill>
              <a:effectLst/>
            </a:endParaRPr>
          </a:p>
          <a:p>
            <a:r>
              <a:rPr lang="en-US" dirty="0">
                <a:solidFill>
                  <a:srgbClr val="222222"/>
                </a:solidFill>
                <a:effectLst/>
              </a:rPr>
              <a:t>Officials may never know the answer to that question, Samuel said, adding it’s a complicated task to definitively link the cases to the sites.</a:t>
            </a:r>
          </a:p>
          <a:p>
            <a:r>
              <a:rPr lang="en-US" dirty="0">
                <a:solidFill>
                  <a:srgbClr val="222222"/>
                </a:solidFill>
                <a:effectLst/>
              </a:rPr>
              <a:t>“We have the 10 cases, which could simply be an increase over normal [levels] that we might never be able to explain,” Samuel said. “We simply want to go through an investigation to rule out potential sources.”</a:t>
            </a:r>
          </a:p>
          <a:p>
            <a:endParaRPr lang="en-US" dirty="0">
              <a:solidFill>
                <a:srgbClr val="222222"/>
              </a:solidFill>
              <a:effectLst/>
            </a:endParaRPr>
          </a:p>
          <a:p>
            <a:r>
              <a:rPr lang="en-US" dirty="0">
                <a:solidFill>
                  <a:srgbClr val="222222"/>
                </a:solidFill>
                <a:effectLst/>
              </a:rPr>
              <a:t>Chesterfield school officials have been sending emails to parents in the three schools in recent days and weeks, noting that no school or staff members at the three schools have reported becoming sick as result of the bacteria, which was found in outside cooling towers.</a:t>
            </a:r>
          </a:p>
          <a:p>
            <a:r>
              <a:rPr lang="en-US" dirty="0">
                <a:solidFill>
                  <a:srgbClr val="222222"/>
                </a:solidFill>
                <a:effectLst/>
              </a:rPr>
              <a:t>The school system sent messages to parents in the two middle schools on Tuesday saying that the facilities would be closed on Wednesday “out of an abundance of caution” and that the cooling towers at the schools were being cleaned.</a:t>
            </a:r>
          </a:p>
          <a:p>
            <a:endParaRPr lang="en-US" dirty="0">
              <a:solidFill>
                <a:srgbClr val="222222"/>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15</a:t>
            </a:fld>
            <a:endParaRPr lang="en-US" dirty="0"/>
          </a:p>
        </p:txBody>
      </p:sp>
    </p:spTree>
    <p:extLst>
      <p:ext uri="{BB962C8B-B14F-4D97-AF65-F5344CB8AC3E}">
        <p14:creationId xmlns:p14="http://schemas.microsoft.com/office/powerpoint/2010/main" val="273032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Months before the Virginia Department of Health began investigating an increase in cases of Legionnaires’ disease in Chesterfield, the contractor hired to service HVAC units at county schools repeatedly alerted school officials about significant maintenance problems and recommended testing for Legionella bacteria, documents show.</a:t>
            </a:r>
          </a:p>
          <a:p>
            <a:endParaRPr lang="en-US" dirty="0">
              <a:effectLst/>
            </a:endParaRPr>
          </a:p>
          <a:p>
            <a:r>
              <a:rPr lang="en-US" dirty="0">
                <a:effectLst/>
              </a:rPr>
              <a:t>The school system has come under fire in recent weeks after cooling towers at three Chesterfield schools – Greenfield Elementary, Midlothian Middle and Falling Creek Middle – tested positive for Legionella, a strain of bacteria known to cause Legionnaires’ disease, a severe form of pneumonia.</a:t>
            </a:r>
          </a:p>
          <a:p>
            <a:endParaRPr lang="en-US" dirty="0">
              <a:effectLst/>
            </a:endParaRPr>
          </a:p>
          <a:p>
            <a:r>
              <a:rPr lang="en-US" dirty="0">
                <a:effectLst/>
              </a:rPr>
              <a:t>Following confirmation of the positive test at Greenfield, the Observer obtained monthly reports submitted by Water Chemistry Inc., the Roanoke-based company that performs routine service of HVAC units for the county and school system, through a Freedom of Information Act request.</a:t>
            </a:r>
          </a:p>
          <a:p>
            <a:r>
              <a:rPr lang="en-US" dirty="0">
                <a:effectLst/>
              </a:rPr>
              <a:t>The reports, which go back to June 2018, include testing data (pH, alkalinity, conductivity, etc.), observations and remarks about the condition of each unit, as well as service recommendations. Taken together, the documents describe a school system beset by poorly maintained, malfunctioning and at times inoperable HVAC components, including many cooling towers that hadn’t been cleaned for two or more years.</a:t>
            </a:r>
          </a:p>
          <a:p>
            <a:r>
              <a:rPr lang="en-US" dirty="0">
                <a:effectLst/>
              </a:rPr>
              <a:t>“We had no idea [school officials] weren’t doing basic [HVAC] maintenance,” Board of Supervisors Chairwoman Leslie Haley said in an interview Sunday. “This is much more than a 2019 problem. This goes back multiple years and has likely led to increased major maintenance costs.”</a:t>
            </a:r>
          </a:p>
          <a:p>
            <a:r>
              <a:rPr lang="en-US" dirty="0">
                <a:effectLst/>
              </a:rPr>
              <a:t>In its June 2018 report, Water Chemistry Inc. noted it “highly recommends physical cleaning of [cooling tower] equipment and additional disinfection procedures” in accordance with federal Occupational Safety and Health Administration guidelines.</a:t>
            </a:r>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16</a:t>
            </a:fld>
            <a:endParaRPr lang="en-US" dirty="0"/>
          </a:p>
        </p:txBody>
      </p:sp>
    </p:spTree>
    <p:extLst>
      <p:ext uri="{BB962C8B-B14F-4D97-AF65-F5344CB8AC3E}">
        <p14:creationId xmlns:p14="http://schemas.microsoft.com/office/powerpoint/2010/main" val="3488857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two enactment clauses</a:t>
            </a:r>
            <a:r>
              <a:rPr lang="en-US" baseline="0" dirty="0"/>
              <a:t> – </a:t>
            </a:r>
          </a:p>
          <a:p>
            <a:endParaRPr lang="en-US" baseline="0" dirty="0"/>
          </a:p>
          <a:p>
            <a:r>
              <a:rPr lang="en-US" dirty="0"/>
              <a:t>2. That the Department of Education shall make recommendations for the establishment, maintenance, and validation of water management programs to prevent Legionella </a:t>
            </a:r>
            <a:r>
              <a:rPr lang="en-US" dirty="0" err="1"/>
              <a:t>pneumophila</a:t>
            </a:r>
            <a:r>
              <a:rPr lang="en-US" dirty="0"/>
              <a:t> growth in public school buildings and shall notify each local school board of its recommendations no later than July 1, 2021.</a:t>
            </a:r>
          </a:p>
          <a:p>
            <a:r>
              <a:rPr lang="en-US" dirty="0"/>
              <a:t>3. That the provisions of the first enactment of this act shall become effective on July 1, 2021.</a:t>
            </a:r>
          </a:p>
          <a:p>
            <a:endParaRPr lang="en-US" dirty="0"/>
          </a:p>
          <a:p>
            <a:r>
              <a:rPr lang="en-US" dirty="0"/>
              <a:t>C. Each school board shall maintain a water management program for the prevention of Legionnaires' disease at each public school building in the local school division. Each school board shall validate each water management program on at least an annual basis to maintain the health and decency of such buildings. Each public school shall maintain files related to its water management program, including the results of all validation and remediation activities, and make such files available for review.</a:t>
            </a:r>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17</a:t>
            </a:fld>
            <a:endParaRPr lang="en-US" dirty="0"/>
          </a:p>
        </p:txBody>
      </p:sp>
    </p:spTree>
    <p:extLst>
      <p:ext uri="{BB962C8B-B14F-4D97-AF65-F5344CB8AC3E}">
        <p14:creationId xmlns:p14="http://schemas.microsoft.com/office/powerpoint/2010/main" val="392616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VDH’s</a:t>
            </a:r>
            <a:r>
              <a:rPr lang="en-US" dirty="0"/>
              <a:t> website references</a:t>
            </a:r>
            <a:r>
              <a:rPr lang="en-US" baseline="0" dirty="0"/>
              <a:t> the other materials with CDC and </a:t>
            </a:r>
            <a:r>
              <a:rPr lang="en-US" baseline="0" dirty="0" err="1"/>
              <a:t>ASHRAE</a:t>
            </a:r>
            <a:r>
              <a:rPr lang="en-US" baseline="0" dirty="0"/>
              <a:t>.  VDH also has an example template for creating a water management program, as well as a link for consultants who have told VDH that they provide water management program services.  Obviously, VDH does not endorse or promote a consultant and the list is populated as consultants let us know that they provide the services.  There are also some FAQs related to water management programs that you can review.  </a:t>
            </a:r>
            <a:r>
              <a:rPr lang="en-US" dirty="0"/>
              <a:t>The Center for Disease Control and Prevention (CDC) has a toolkit for developing a water management program at this link: https://www.cdc.gov/legionella/wmp/toolkit/index.html. The Virginia Department of Health established a specific website to help school boards better understand requirements of the legislation and to implement it. This information is found at this link: https://www.vdh.virginia.gov/drinking-water/implementing-sb-410-in-school-buildingstartup/. Additional information on the American National Standards Institute (ANSI)/ American Society of Heating, Refrigerating and Air-Conditioning Engineers (</a:t>
            </a:r>
            <a:r>
              <a:rPr lang="en-US" dirty="0" err="1"/>
              <a:t>ASHRAE</a:t>
            </a:r>
            <a:r>
              <a:rPr lang="en-US" dirty="0"/>
              <a:t>) Standard 188-2018 can be found at </a:t>
            </a:r>
            <a:r>
              <a:rPr lang="en-US" dirty="0" err="1"/>
              <a:t>Legionellosis</a:t>
            </a:r>
            <a:r>
              <a:rPr lang="en-US" dirty="0"/>
              <a:t>: Risk Management for Building Water Systems. The above resources describe the process for creating a water management program as follows: A water management program identifies hazardous conditions and takes steps to minimize the growth and spread of Legionella and other waterborne pathogens in building water systems. Developing and maintaining a water management program is a multi-step process that requires continuous review. Seven key activities are routinely performed in a Legionella water management program: </a:t>
            </a:r>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18</a:t>
            </a:fld>
            <a:endParaRPr lang="en-US" dirty="0"/>
          </a:p>
        </p:txBody>
      </p:sp>
    </p:spTree>
    <p:extLst>
      <p:ext uri="{BB962C8B-B14F-4D97-AF65-F5344CB8AC3E}">
        <p14:creationId xmlns:p14="http://schemas.microsoft.com/office/powerpoint/2010/main" val="2342124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ahoma" panose="020B0604030504040204" pitchFamily="34" charset="0"/>
              </a:rPr>
              <a:t>CDC's recommendations in their publication, 'Developing a Water Management Program to Reduce Legionella Growth and Spread in Buildings,' include an approach similar to a food safety </a:t>
            </a:r>
            <a:r>
              <a:rPr lang="en-US" dirty="0" err="1">
                <a:effectLst/>
                <a:latin typeface="tahoma" panose="020B0604030504040204" pitchFamily="34" charset="0"/>
              </a:rPr>
              <a:t>HAACP</a:t>
            </a:r>
            <a:r>
              <a:rPr lang="en-US" dirty="0">
                <a:effectLst/>
                <a:latin typeface="tahoma" panose="020B0604030504040204" pitchFamily="34" charset="0"/>
              </a:rPr>
              <a:t> plan.</a:t>
            </a:r>
          </a:p>
          <a:p>
            <a:r>
              <a:rPr lang="en-US" dirty="0">
                <a:solidFill>
                  <a:srgbClr val="1155CC"/>
                </a:solidFill>
                <a:effectLst/>
                <a:latin typeface="tahoma" panose="020B0604030504040204" pitchFamily="34" charset="0"/>
                <a:hlinkClick r:id="rId3"/>
              </a:rPr>
              <a:t>https://www.cdc.gov/legionella/downloads/toolkit.pdf</a:t>
            </a:r>
            <a:r>
              <a:rPr lang="en-US" dirty="0">
                <a:effectLst/>
                <a:latin typeface="tahoma" panose="020B0604030504040204" pitchFamily="34" charset="0"/>
              </a:rPr>
              <a:t>  </a:t>
            </a:r>
            <a:br>
              <a:rPr lang="en-US" dirty="0">
                <a:effectLst/>
                <a:latin typeface="tahoma" panose="020B0604030504040204" pitchFamily="34" charset="0"/>
              </a:rPr>
            </a:br>
            <a:endParaRPr lang="en-US" dirty="0">
              <a:effectLst/>
              <a:latin typeface="tahoma" panose="020B0604030504040204" pitchFamily="34" charset="0"/>
            </a:endParaRPr>
          </a:p>
          <a:p>
            <a:r>
              <a:rPr lang="en-US" dirty="0">
                <a:effectLst/>
                <a:latin typeface="tahoma" panose="020B0604030504040204" pitchFamily="34" charset="0"/>
              </a:rPr>
              <a:t>-  Identify critical control points</a:t>
            </a:r>
            <a:br>
              <a:rPr lang="en-US" dirty="0">
                <a:effectLst/>
                <a:latin typeface="tahoma" panose="020B0604030504040204" pitchFamily="34" charset="0"/>
              </a:rPr>
            </a:br>
            <a:endParaRPr lang="en-US" dirty="0">
              <a:effectLst/>
              <a:latin typeface="tahoma" panose="020B0604030504040204" pitchFamily="34" charset="0"/>
            </a:endParaRPr>
          </a:p>
          <a:p>
            <a:r>
              <a:rPr lang="en-US" dirty="0">
                <a:effectLst/>
                <a:latin typeface="tahoma" panose="020B0604030504040204" pitchFamily="34" charset="0"/>
              </a:rPr>
              <a:t>-  Define control measures and establish limits for each control point</a:t>
            </a:r>
          </a:p>
          <a:p>
            <a:r>
              <a:rPr lang="en-US" dirty="0">
                <a:effectLst/>
                <a:latin typeface="tahoma" panose="020B0604030504040204" pitchFamily="34" charset="0"/>
              </a:rPr>
              <a:t>-  Monitor to ensure control measures are performing as designed – i.e. regular log of temperatures and chlorine residuals</a:t>
            </a:r>
          </a:p>
          <a:p>
            <a:r>
              <a:rPr lang="en-US" dirty="0">
                <a:effectLst/>
                <a:latin typeface="tahoma" panose="020B0604030504040204" pitchFamily="34" charset="0"/>
              </a:rPr>
              <a:t>-  Control limits (quantifiable, measurable, physical/chemical parameter) should include a minimum and a maximum value – i.e. temperature or chlorine</a:t>
            </a:r>
          </a:p>
          <a:p>
            <a:r>
              <a:rPr lang="en-US" dirty="0">
                <a:effectLst/>
                <a:latin typeface="tahoma" panose="020B0604030504040204" pitchFamily="34" charset="0"/>
              </a:rPr>
              <a:t>-  Identify corrective actions for when control limits are deviated from.</a:t>
            </a:r>
          </a:p>
          <a:p>
            <a:r>
              <a:rPr lang="en-US" dirty="0">
                <a:effectLst/>
                <a:latin typeface="tahoma" panose="020B0604030504040204" pitchFamily="34" charset="0"/>
              </a:rPr>
              <a:t/>
            </a:r>
            <a:br>
              <a:rPr lang="en-US" dirty="0">
                <a:effectLst/>
                <a:latin typeface="tahoma" panose="020B0604030504040204" pitchFamily="34" charset="0"/>
              </a:rPr>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19</a:t>
            </a:fld>
            <a:endParaRPr lang="en-US" dirty="0"/>
          </a:p>
        </p:txBody>
      </p:sp>
    </p:spTree>
    <p:extLst>
      <p:ext uri="{BB962C8B-B14F-4D97-AF65-F5344CB8AC3E}">
        <p14:creationId xmlns:p14="http://schemas.microsoft.com/office/powerpoint/2010/main" val="61307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1013"/>
              </a:spcBef>
              <a:spcAft>
                <a:spcPct val="0"/>
              </a:spcAft>
              <a:buClrTx/>
              <a:buSzTx/>
              <a:buFontTx/>
              <a:buNone/>
              <a:tabLst/>
              <a:defRPr/>
            </a:pPr>
            <a:r>
              <a:rPr kumimoji="0" lang="en-US" altLang="en-US" sz="2400" b="0" i="0" u="none" strike="noStrike" kern="0" cap="none" spc="0" normalizeH="0" baseline="0" noProof="0" dirty="0">
                <a:ln>
                  <a:noFill/>
                </a:ln>
                <a:solidFill>
                  <a:srgbClr val="040000"/>
                </a:solidFill>
                <a:effectLst/>
                <a:uLnTx/>
                <a:uFillTx/>
                <a:latin typeface="Trebuchet MS"/>
                <a:ea typeface="+mn-ea"/>
                <a:cs typeface="Calibri" panose="020F0502020204030204" pitchFamily="34" charset="0"/>
              </a:rPr>
              <a:t>Does your building have a centralized hot-water system</a:t>
            </a:r>
          </a:p>
          <a:p>
            <a:pPr marL="0" marR="0" lvl="0" indent="0" algn="l" defTabSz="914400" rtl="0" eaLnBrk="0" fontAlgn="base" latinLnBrk="0" hangingPunct="0">
              <a:lnSpc>
                <a:spcPct val="100000"/>
              </a:lnSpc>
              <a:spcBef>
                <a:spcPts val="1013"/>
              </a:spcBef>
              <a:spcAft>
                <a:spcPct val="0"/>
              </a:spcAft>
              <a:buClrTx/>
              <a:buSzTx/>
              <a:buFontTx/>
              <a:buNone/>
              <a:tabLst/>
              <a:defRPr/>
            </a:pPr>
            <a:r>
              <a:rPr kumimoji="0" lang="en-US" altLang="en-US" sz="2400" b="0" i="0" u="none" strike="noStrike" kern="0" cap="none" spc="0" normalizeH="0" baseline="0" noProof="0" dirty="0">
                <a:ln>
                  <a:noFill/>
                </a:ln>
                <a:solidFill>
                  <a:srgbClr val="040000"/>
                </a:solidFill>
                <a:effectLst/>
                <a:uLnTx/>
                <a:uFillTx/>
                <a:latin typeface="Trebuchet MS"/>
                <a:ea typeface="+mn-ea"/>
                <a:cs typeface="Calibri" panose="020F0502020204030204" pitchFamily="34" charset="0"/>
              </a:rPr>
              <a:t>* Does your building have more than ten stories?</a:t>
            </a:r>
            <a:endParaRPr kumimoji="0" lang="en-US" sz="2400" b="0" i="0" u="none" strike="noStrike" kern="0" cap="none" spc="0" normalizeH="0" baseline="0" noProof="0" dirty="0">
              <a:ln>
                <a:noFill/>
              </a:ln>
              <a:solidFill>
                <a:srgbClr val="4D4D4D"/>
              </a:solidFill>
              <a:effectLst/>
              <a:uLnTx/>
              <a:uFillTx/>
              <a:latin typeface="Trebuchet MS"/>
              <a:ea typeface="+mn-ea"/>
              <a:cs typeface="+mn-cs"/>
            </a:endParaRPr>
          </a:p>
          <a:p>
            <a:pPr marL="0" marR="0" lvl="0" indent="0" algn="l" defTabSz="914400" rtl="0" eaLnBrk="0" fontAlgn="base" latinLnBrk="0" hangingPunct="0">
              <a:lnSpc>
                <a:spcPct val="100000"/>
              </a:lnSpc>
              <a:spcBef>
                <a:spcPts val="1350"/>
              </a:spcBef>
              <a:spcAft>
                <a:spcPct val="0"/>
              </a:spcAft>
              <a:buClrTx/>
              <a:buSzTx/>
              <a:buFontTx/>
              <a:buNone/>
              <a:tabLst/>
              <a:defRPr/>
            </a:pPr>
            <a:r>
              <a:rPr kumimoji="0" lang="en-US" altLang="en-US" sz="2400" b="0" i="0" u="none" strike="noStrike" kern="0" cap="none" spc="0" normalizeH="0" baseline="0" noProof="0" dirty="0">
                <a:ln>
                  <a:noFill/>
                </a:ln>
                <a:solidFill>
                  <a:srgbClr val="040000"/>
                </a:solidFill>
                <a:effectLst/>
                <a:uLnTx/>
                <a:uFillTx/>
                <a:latin typeface="Trebuchet MS"/>
                <a:ea typeface="+mn-ea"/>
                <a:cs typeface="Calibri" panose="020F0502020204030204" pitchFamily="34" charset="0"/>
              </a:rPr>
              <a:t>* Does your building have a cooling tower? </a:t>
            </a:r>
          </a:p>
          <a:p>
            <a:pPr marL="0" marR="0" lvl="0" indent="0" algn="l" defTabSz="914400" rtl="0" eaLnBrk="0" fontAlgn="base" latinLnBrk="0" hangingPunct="0">
              <a:lnSpc>
                <a:spcPct val="100000"/>
              </a:lnSpc>
              <a:spcBef>
                <a:spcPts val="1350"/>
              </a:spcBef>
              <a:spcAft>
                <a:spcPct val="0"/>
              </a:spcAft>
              <a:buClrTx/>
              <a:buSzTx/>
              <a:buFontTx/>
              <a:buNone/>
              <a:tabLst/>
              <a:defRPr/>
            </a:pPr>
            <a:r>
              <a:rPr kumimoji="0" lang="en-US" altLang="en-US" sz="2400" b="0" i="0" u="none" strike="noStrike" kern="0" cap="none" spc="0" normalizeH="0" baseline="0" noProof="0" dirty="0">
                <a:ln>
                  <a:noFill/>
                </a:ln>
                <a:solidFill>
                  <a:srgbClr val="040000"/>
                </a:solidFill>
                <a:effectLst/>
                <a:uLnTx/>
                <a:uFillTx/>
                <a:latin typeface="Trebuchet MS"/>
                <a:ea typeface="+mn-ea"/>
                <a:cs typeface="Calibri" panose="020F0502020204030204" pitchFamily="34" charset="0"/>
              </a:rPr>
              <a:t>* Does your building have a hot tub?</a:t>
            </a:r>
          </a:p>
          <a:p>
            <a:pPr marL="0" marR="0" lvl="0" indent="0" algn="l" defTabSz="914400" rtl="0" eaLnBrk="0" fontAlgn="base" latinLnBrk="0" hangingPunct="0">
              <a:lnSpc>
                <a:spcPct val="100000"/>
              </a:lnSpc>
              <a:spcBef>
                <a:spcPts val="1350"/>
              </a:spcBef>
              <a:spcAft>
                <a:spcPct val="0"/>
              </a:spcAft>
              <a:buClrTx/>
              <a:buSzTx/>
              <a:buFontTx/>
              <a:buNone/>
              <a:tabLst/>
              <a:defRPr/>
            </a:pPr>
            <a:r>
              <a:rPr kumimoji="0" lang="en-US" altLang="en-US" sz="2400" b="0" i="0" u="none" strike="noStrike" kern="0" cap="none" spc="0" normalizeH="0" baseline="0" noProof="0" dirty="0">
                <a:ln>
                  <a:noFill/>
                </a:ln>
                <a:solidFill>
                  <a:srgbClr val="040000"/>
                </a:solidFill>
                <a:effectLst/>
                <a:uLnTx/>
                <a:uFillTx/>
                <a:latin typeface="Trebuchet MS"/>
                <a:ea typeface="+mn-ea"/>
                <a:cs typeface="Calibri" panose="020F0502020204030204" pitchFamily="34" charset="0"/>
              </a:rPr>
              <a:t>* Does your building have a decorative fountain?</a:t>
            </a:r>
          </a:p>
          <a:p>
            <a:pPr marL="0" marR="0" lvl="0" indent="0" algn="l" defTabSz="914400" rtl="0" eaLnBrk="0" fontAlgn="base" latinLnBrk="0" hangingPunct="0">
              <a:lnSpc>
                <a:spcPct val="100000"/>
              </a:lnSpc>
              <a:spcBef>
                <a:spcPts val="1350"/>
              </a:spcBef>
              <a:spcAft>
                <a:spcPct val="0"/>
              </a:spcAft>
              <a:buClrTx/>
              <a:buSzTx/>
              <a:buFontTx/>
              <a:buNone/>
              <a:tabLst/>
              <a:defRPr/>
            </a:pPr>
            <a:r>
              <a:rPr kumimoji="0" lang="en-US" altLang="en-US" sz="2400" b="0" i="0" u="none" strike="noStrike" kern="0" cap="none" spc="0" normalizeH="0" baseline="0" noProof="0" dirty="0">
                <a:ln>
                  <a:noFill/>
                </a:ln>
                <a:solidFill>
                  <a:srgbClr val="040000"/>
                </a:solidFill>
                <a:effectLst/>
                <a:uLnTx/>
                <a:uFillTx/>
                <a:latin typeface="Trebuchet MS"/>
                <a:ea typeface="+mn-ea"/>
                <a:cs typeface="Calibri" panose="020F0502020204030204" pitchFamily="34" charset="0"/>
              </a:rPr>
              <a:t>* Does your building have a mister, air washer, or humidifier?</a:t>
            </a:r>
            <a:endParaRPr kumimoji="0" lang="en-US" altLang="en-US" sz="2400" b="1" i="0" u="none" strike="noStrike" kern="0" cap="none" spc="0" normalizeH="0" baseline="0" noProof="0" dirty="0">
              <a:ln>
                <a:noFill/>
              </a:ln>
              <a:solidFill>
                <a:srgbClr val="040000"/>
              </a:solidFill>
              <a:effectLst/>
              <a:uLnTx/>
              <a:uFillTx/>
              <a:latin typeface="Trebuchet MS"/>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22</a:t>
            </a:fld>
            <a:endParaRPr lang="en-US" dirty="0"/>
          </a:p>
        </p:txBody>
      </p:sp>
    </p:spTree>
    <p:extLst>
      <p:ext uri="{BB962C8B-B14F-4D97-AF65-F5344CB8AC3E}">
        <p14:creationId xmlns:p14="http://schemas.microsoft.com/office/powerpoint/2010/main" val="3267489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a:t>High level documents that help everyone understand how water flows rather than highly detailed plumbing schematics.</a:t>
            </a:r>
          </a:p>
        </p:txBody>
      </p:sp>
      <p:sp>
        <p:nvSpPr>
          <p:cNvPr id="481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ADA55C36-883E-4934-A193-566245E0858B}"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57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a:t>
            </a:fld>
            <a:endParaRPr lang="en-US" dirty="0"/>
          </a:p>
        </p:txBody>
      </p:sp>
    </p:spTree>
    <p:extLst>
      <p:ext uri="{BB962C8B-B14F-4D97-AF65-F5344CB8AC3E}">
        <p14:creationId xmlns:p14="http://schemas.microsoft.com/office/powerpoint/2010/main" val="1857137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28</a:t>
            </a:fld>
            <a:endParaRPr lang="en-US" dirty="0"/>
          </a:p>
        </p:txBody>
      </p:sp>
    </p:spTree>
    <p:extLst>
      <p:ext uri="{BB962C8B-B14F-4D97-AF65-F5344CB8AC3E}">
        <p14:creationId xmlns:p14="http://schemas.microsoft.com/office/powerpoint/2010/main" val="847932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29</a:t>
            </a:fld>
            <a:endParaRPr lang="en-US" dirty="0"/>
          </a:p>
        </p:txBody>
      </p:sp>
    </p:spTree>
    <p:extLst>
      <p:ext uri="{BB962C8B-B14F-4D97-AF65-F5344CB8AC3E}">
        <p14:creationId xmlns:p14="http://schemas.microsoft.com/office/powerpoint/2010/main" val="635233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22222"/>
                </a:solidFill>
                <a:effectLst/>
                <a:latin typeface="tahoma" panose="020B0604030504040204" pitchFamily="34" charset="0"/>
              </a:rPr>
              <a:t>What </a:t>
            </a:r>
            <a:r>
              <a:rPr lang="en-US" b="0" i="0" dirty="0" err="1">
                <a:solidFill>
                  <a:srgbClr val="222222"/>
                </a:solidFill>
                <a:effectLst/>
                <a:latin typeface="tahoma" panose="020B0604030504040204" pitchFamily="34" charset="0"/>
              </a:rPr>
              <a:t>Oepi</a:t>
            </a:r>
            <a:r>
              <a:rPr lang="en-US" b="0" i="0" dirty="0">
                <a:solidFill>
                  <a:srgbClr val="222222"/>
                </a:solidFill>
                <a:effectLst/>
                <a:latin typeface="tahoma" panose="020B0604030504040204" pitchFamily="34" charset="0"/>
              </a:rPr>
              <a:t> at VDH has found during environmental health assessments at long-term care facilities with a confirmed case (who spent their entire 14-day incubation period there), and later had an additional case within the same year even AFTER conducting remediation of some sort, is that documentation is absolutely key to identifying trends in legionella test results &amp; water quality parameters.  Looking at monthly testing results and logs allowed staff to pinpoint equipment failures or human errors that led to reseeding (&amp; amplification) of legionella bacteria in premise plumbing systems.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30</a:t>
            </a:fld>
            <a:endParaRPr lang="en-US" dirty="0"/>
          </a:p>
        </p:txBody>
      </p:sp>
    </p:spTree>
    <p:extLst>
      <p:ext uri="{BB962C8B-B14F-4D97-AF65-F5344CB8AC3E}">
        <p14:creationId xmlns:p14="http://schemas.microsoft.com/office/powerpoint/2010/main" val="968643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84275" y="698500"/>
            <a:ext cx="4654550" cy="3490913"/>
          </a:xfrm>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0" indent="0">
              <a:lnSpc>
                <a:spcPct val="80000"/>
              </a:lnSpc>
            </a:pPr>
            <a:r>
              <a:rPr lang="en-US" altLang="en-US" sz="1200" dirty="0">
                <a:solidFill>
                  <a:srgbClr val="000000"/>
                </a:solidFill>
              </a:rPr>
              <a:t>Per the CDC, </a:t>
            </a:r>
            <a:r>
              <a:rPr lang="en-US" altLang="en-US" sz="1200" b="1" dirty="0">
                <a:solidFill>
                  <a:srgbClr val="000000"/>
                </a:solidFill>
              </a:rPr>
              <a:t>CDC ELITE </a:t>
            </a:r>
            <a:r>
              <a:rPr lang="en-US" altLang="en-US" sz="1200" dirty="0">
                <a:solidFill>
                  <a:srgbClr val="000000"/>
                </a:solidFill>
              </a:rPr>
              <a:t>“laboratories should be considered for environmental testing conducted </a:t>
            </a:r>
            <a:r>
              <a:rPr lang="en-US" altLang="en-US" sz="1200" b="1" i="1" dirty="0">
                <a:solidFill>
                  <a:srgbClr val="000000"/>
                </a:solidFill>
              </a:rPr>
              <a:t>as part of an investigation into cases of disease</a:t>
            </a:r>
            <a:r>
              <a:rPr lang="en-US" altLang="en-US" sz="1200" dirty="0">
                <a:solidFill>
                  <a:srgbClr val="000000"/>
                </a:solidFill>
              </a:rPr>
              <a:t>.”</a:t>
            </a:r>
          </a:p>
          <a:p>
            <a:pPr marL="0" indent="0">
              <a:lnSpc>
                <a:spcPct val="80000"/>
              </a:lnSpc>
            </a:pPr>
            <a:endParaRPr lang="en-US" altLang="en-US" sz="1200" dirty="0">
              <a:solidFill>
                <a:srgbClr val="000000"/>
              </a:solidFill>
            </a:endParaRPr>
          </a:p>
          <a:p>
            <a:pPr marL="0" indent="0">
              <a:lnSpc>
                <a:spcPct val="80000"/>
              </a:lnSpc>
            </a:pPr>
            <a:r>
              <a:rPr lang="en-US" altLang="en-US" sz="1200" dirty="0">
                <a:solidFill>
                  <a:srgbClr val="000000"/>
                </a:solidFill>
              </a:rPr>
              <a:t>An </a:t>
            </a:r>
            <a:r>
              <a:rPr lang="en-US" altLang="en-US" sz="1200" b="1" dirty="0">
                <a:solidFill>
                  <a:srgbClr val="000000"/>
                </a:solidFill>
              </a:rPr>
              <a:t>Accredited Laboratory </a:t>
            </a:r>
            <a:r>
              <a:rPr lang="en-US" altLang="en-US" sz="1200" dirty="0">
                <a:solidFill>
                  <a:srgbClr val="000000"/>
                </a:solidFill>
              </a:rPr>
              <a:t>should be considered for routine environmental monitoring, such as is done as part of a Water Management Program (Per </a:t>
            </a:r>
            <a:r>
              <a:rPr lang="en-US" altLang="en-US" sz="1200" dirty="0" err="1">
                <a:solidFill>
                  <a:srgbClr val="000000"/>
                </a:solidFill>
              </a:rPr>
              <a:t>ASHRAE</a:t>
            </a:r>
            <a:r>
              <a:rPr lang="en-US" altLang="en-US" sz="1200" dirty="0">
                <a:solidFill>
                  <a:srgbClr val="000000"/>
                </a:solidFill>
              </a:rPr>
              <a:t> 188 and CDC)</a:t>
            </a:r>
          </a:p>
          <a:p>
            <a:pPr marL="0" indent="0">
              <a:lnSpc>
                <a:spcPct val="80000"/>
              </a:lnSpc>
            </a:pPr>
            <a:endParaRPr lang="en-US" altLang="en-US" sz="1200" dirty="0">
              <a:solidFill>
                <a:srgbClr val="000000"/>
              </a:solidFill>
            </a:endParaRPr>
          </a:p>
          <a:p>
            <a:pPr marL="0" indent="0">
              <a:lnSpc>
                <a:spcPct val="80000"/>
              </a:lnSpc>
            </a:pPr>
            <a:r>
              <a:rPr lang="en-US" altLang="en-US" sz="1200" dirty="0">
                <a:solidFill>
                  <a:srgbClr val="000000"/>
                </a:solidFill>
              </a:rPr>
              <a:t>Some laboratories have </a:t>
            </a:r>
            <a:r>
              <a:rPr lang="en-US" altLang="en-US" sz="1200" i="1" dirty="0">
                <a:solidFill>
                  <a:srgbClr val="000000"/>
                </a:solidFill>
              </a:rPr>
              <a:t>both </a:t>
            </a:r>
            <a:r>
              <a:rPr lang="en-US" altLang="en-US" sz="1200" dirty="0">
                <a:solidFill>
                  <a:srgbClr val="000000"/>
                </a:solidFill>
              </a:rPr>
              <a:t>designations</a:t>
            </a:r>
            <a:endParaRPr lang="en-US" altLang="en-US" sz="1200" dirty="0"/>
          </a:p>
          <a:p>
            <a:endParaRPr lang="en-US" altLang="en-US" dirty="0"/>
          </a:p>
        </p:txBody>
      </p:sp>
      <p:sp>
        <p:nvSpPr>
          <p:cNvPr id="686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fld id="{D330DA56-1F3A-4DEB-AB99-8B13F1319A75}" type="slidenum">
              <a:rPr lang="en-US" altLang="en-US" smtClean="0">
                <a:solidFill>
                  <a:srgbClr val="000000"/>
                </a:solidFill>
                <a:latin typeface="Calibri" panose="020F0502020204030204" pitchFamily="34" charset="0"/>
              </a:rPr>
              <a:pPr defTabSz="914400" eaLnBrk="1" hangingPunct="1"/>
              <a:t>31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94434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Quarterly testing is recommended, but even semi-annual or annual testing provides information that a water management program team can </a:t>
            </a:r>
            <a:r>
              <a:rPr lang="en-US" dirty="0" smtClean="0"/>
              <a:t>use.</a:t>
            </a:r>
            <a:r>
              <a:rPr lang="en-US" baseline="0" dirty="0" smtClean="0"/>
              <a:t>  </a:t>
            </a:r>
            <a:r>
              <a:rPr lang="en-US" sz="1200" i="1" dirty="0" smtClean="0"/>
              <a:t>An ounce of prevention is worth a pound of cure.  </a:t>
            </a:r>
            <a:r>
              <a:rPr lang="en-US" sz="1200" dirty="0" smtClean="0"/>
              <a:t>Benjamin Franklin</a:t>
            </a:r>
          </a:p>
          <a:p>
            <a:endParaRPr lang="en-US" sz="1200" dirty="0" smtClean="0"/>
          </a:p>
          <a:p>
            <a:pPr marL="457200" indent="-457200">
              <a:buFont typeface="+mj-lt"/>
              <a:buAutoNum type="arabicPeriod"/>
            </a:pPr>
            <a:r>
              <a:rPr lang="en-US" dirty="0" smtClean="0">
                <a:solidFill>
                  <a:srgbClr val="FF0000"/>
                </a:solidFill>
              </a:rPr>
              <a:t>Routine water testing is a common practice used by Federal Regulators such as US EPA for drinking water and by FDA for bottled water; there are strict disinfection protocols to ensure water is safe, but testing is used to Validate these processes.</a:t>
            </a:r>
          </a:p>
          <a:p>
            <a:pPr marL="457200" indent="-457200">
              <a:buFont typeface="+mj-lt"/>
              <a:buAutoNum type="arabicPeriod"/>
            </a:pPr>
            <a:r>
              <a:rPr lang="en-US" dirty="0" smtClean="0">
                <a:solidFill>
                  <a:srgbClr val="FF0000"/>
                </a:solidFill>
              </a:rPr>
              <a:t>Clinically, routine testing is also used; if one has diabetes, takes medication, eats well and sees the doctor; the doctor is </a:t>
            </a:r>
            <a:r>
              <a:rPr lang="en-US" u="sng" dirty="0" smtClean="0">
                <a:solidFill>
                  <a:srgbClr val="FF0000"/>
                </a:solidFill>
              </a:rPr>
              <a:t>still going to ask you to test </a:t>
            </a:r>
            <a:r>
              <a:rPr lang="en-US" dirty="0" smtClean="0">
                <a:solidFill>
                  <a:srgbClr val="FF0000"/>
                </a:solidFill>
              </a:rPr>
              <a:t>your blood at least daily to assess for incremental changes. </a:t>
            </a:r>
          </a:p>
          <a:p>
            <a:pPr marL="457200" indent="-457200">
              <a:buFont typeface="+mj-lt"/>
              <a:buAutoNum type="arabicPeriod"/>
            </a:pPr>
            <a:r>
              <a:rPr lang="en-US" dirty="0" smtClean="0">
                <a:solidFill>
                  <a:srgbClr val="FF0000"/>
                </a:solidFill>
              </a:rPr>
              <a:t>Routine Testing keeps overall cost down; addressing issues early (and with a pre-determined plan!) illnesses and deaths can be prevented. </a:t>
            </a:r>
          </a:p>
          <a:p>
            <a:endParaRPr lang="en-US" dirty="0"/>
          </a:p>
        </p:txBody>
      </p:sp>
      <p:sp>
        <p:nvSpPr>
          <p:cNvPr id="4" name="Slide Number Placeholder 3"/>
          <p:cNvSpPr>
            <a:spLocks noGrp="1"/>
          </p:cNvSpPr>
          <p:nvPr>
            <p:ph type="sldNum" sz="quarter" idx="5"/>
          </p:nvPr>
        </p:nvSpPr>
        <p:spPr/>
        <p:txBody>
          <a:bodyPr/>
          <a:lstStyle/>
          <a:p>
            <a:pPr>
              <a:defRPr/>
            </a:pPr>
            <a:fld id="{EF2EA361-E457-4B84-8BDD-640636643900}" type="slidenum">
              <a:rPr lang="en-US" smtClean="0"/>
              <a:pPr>
                <a:defRPr/>
              </a:pPr>
              <a:t>34</a:t>
            </a:fld>
            <a:endParaRPr lang="en-US" dirty="0"/>
          </a:p>
        </p:txBody>
      </p:sp>
    </p:spTree>
    <p:extLst>
      <p:ext uri="{BB962C8B-B14F-4D97-AF65-F5344CB8AC3E}">
        <p14:creationId xmlns:p14="http://schemas.microsoft.com/office/powerpoint/2010/main" val="579110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35</a:t>
            </a:fld>
            <a:endParaRPr lang="en-US" dirty="0"/>
          </a:p>
        </p:txBody>
      </p:sp>
    </p:spTree>
    <p:extLst>
      <p:ext uri="{BB962C8B-B14F-4D97-AF65-F5344CB8AC3E}">
        <p14:creationId xmlns:p14="http://schemas.microsoft.com/office/powerpoint/2010/main" val="44894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This graph shows how cases of </a:t>
            </a:r>
            <a:r>
              <a:rPr lang="en-US" sz="1200" kern="1200" baseline="0" dirty="0" err="1" smtClean="0">
                <a:solidFill>
                  <a:schemeClr val="tx1"/>
                </a:solidFill>
                <a:effectLst/>
                <a:latin typeface="+mn-lt"/>
                <a:ea typeface="+mn-ea"/>
                <a:cs typeface="+mn-cs"/>
              </a:rPr>
              <a:t>legionellosis</a:t>
            </a:r>
            <a:r>
              <a:rPr lang="en-US" sz="1200" kern="1200" baseline="0" dirty="0" smtClean="0">
                <a:solidFill>
                  <a:schemeClr val="tx1"/>
                </a:solidFill>
                <a:effectLst/>
                <a:latin typeface="+mn-lt"/>
                <a:ea typeface="+mn-ea"/>
                <a:cs typeface="+mn-cs"/>
              </a:rPr>
              <a:t> in Virginia do not differ from national trends in regards to age or seasonality of cases.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Between 2005-2018, there were 1,532 confirmed or Probable cases of </a:t>
            </a:r>
            <a:r>
              <a:rPr lang="en-US" sz="1200" kern="1200" baseline="0" dirty="0" err="1" smtClean="0">
                <a:solidFill>
                  <a:schemeClr val="tx1"/>
                </a:solidFill>
                <a:effectLst/>
                <a:latin typeface="+mn-lt"/>
                <a:ea typeface="+mn-ea"/>
                <a:cs typeface="+mn-cs"/>
              </a:rPr>
              <a:t>legionellosis</a:t>
            </a:r>
            <a:r>
              <a:rPr lang="en-US" sz="1200" kern="1200" baseline="0" dirty="0" smtClean="0">
                <a:solidFill>
                  <a:schemeClr val="tx1"/>
                </a:solidFill>
                <a:effectLst/>
                <a:latin typeface="+mn-lt"/>
                <a:ea typeface="+mn-ea"/>
                <a:cs typeface="+mn-cs"/>
              </a:rPr>
              <a:t> reported in VA.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were 2 suspect legionnaires’ disease outbreaks in Virginia in 2019; however, n</a:t>
            </a:r>
            <a:r>
              <a:rPr lang="en-US" altLang="en-US" sz="1200" dirty="0" smtClean="0">
                <a:solidFill>
                  <a:schemeClr val="tx1"/>
                </a:solidFill>
              </a:rPr>
              <a:t>o common source was identified in those investigations.</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VA LD case counts in 2019 &amp; 2020 were lower than 2018; however, surveillance #'s remained constant during the pandemic (~same #'s as 2017).</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2D7BC-04F1-4A02-BDFC-BDA4DC24A2C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287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err="1">
                <a:solidFill>
                  <a:schemeClr val="tx1"/>
                </a:solidFill>
                <a:effectLst/>
                <a:latin typeface="+mn-lt"/>
                <a:ea typeface="+mn-ea"/>
                <a:cs typeface="+mn-cs"/>
              </a:rPr>
              <a:t>Legionellosis</a:t>
            </a:r>
            <a:r>
              <a:rPr lang="en-US" sz="1200" kern="1200" baseline="0" dirty="0">
                <a:solidFill>
                  <a:schemeClr val="tx1"/>
                </a:solidFill>
                <a:effectLst/>
                <a:latin typeface="+mn-lt"/>
                <a:ea typeface="+mn-ea"/>
                <a:cs typeface="+mn-cs"/>
              </a:rPr>
              <a:t> is an infection caused by the inhalation or aspiration of water contaminated with </a:t>
            </a:r>
            <a:r>
              <a:rPr lang="en-US" sz="1200" i="1" kern="1200" baseline="0" dirty="0">
                <a:solidFill>
                  <a:schemeClr val="tx1"/>
                </a:solidFill>
                <a:effectLst/>
                <a:latin typeface="+mn-lt"/>
                <a:ea typeface="+mn-ea"/>
                <a:cs typeface="+mn-cs"/>
              </a:rPr>
              <a:t>Legionella</a:t>
            </a:r>
            <a:r>
              <a:rPr lang="en-US" sz="1200" kern="1200" baseline="0" dirty="0">
                <a:solidFill>
                  <a:schemeClr val="tx1"/>
                </a:solidFill>
                <a:effectLst/>
                <a:latin typeface="+mn-lt"/>
                <a:ea typeface="+mn-ea"/>
                <a:cs typeface="+mn-cs"/>
              </a:rPr>
              <a:t> bacteria; it is not transmitted from person to person.</a:t>
            </a:r>
          </a:p>
          <a:p>
            <a:endParaRPr lang="en-US" sz="1200" kern="1200" baseline="0" dirty="0">
              <a:solidFill>
                <a:schemeClr val="tx1"/>
              </a:solidFill>
              <a:effectLst/>
              <a:latin typeface="+mn-lt"/>
              <a:ea typeface="+mn-ea"/>
              <a:cs typeface="+mn-cs"/>
            </a:endParaRPr>
          </a:p>
          <a:p>
            <a:r>
              <a:rPr lang="en-US" sz="1200" i="1" kern="1200" baseline="0" dirty="0">
                <a:solidFill>
                  <a:schemeClr val="tx1"/>
                </a:solidFill>
                <a:effectLst/>
                <a:latin typeface="+mn-lt"/>
                <a:ea typeface="+mn-ea"/>
                <a:cs typeface="+mn-cs"/>
              </a:rPr>
              <a:t>Legionellae </a:t>
            </a:r>
            <a:r>
              <a:rPr lang="en-US" sz="1200" kern="1200" baseline="0" dirty="0">
                <a:solidFill>
                  <a:schemeClr val="tx1"/>
                </a:solidFill>
                <a:effectLst/>
                <a:latin typeface="+mn-lt"/>
                <a:ea typeface="+mn-ea"/>
                <a:cs typeface="+mn-cs"/>
              </a:rPr>
              <a:t>are generally spread through the air by aerosolized water.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(Water droplets must </a:t>
            </a:r>
            <a:r>
              <a:rPr lang="en-US" altLang="en-US" sz="1200" dirty="0">
                <a:effectLst/>
              </a:rPr>
              <a:t>be inhaled deep into the lung and reach the alveoli)</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 crucial aspect for transmission of Legionnaires’ disease is the number of organisms inhaled or aspirated into the lungs, which are then available for subsequent uptake and replication in alveolar macrophages. (Remember the 2-phase </a:t>
            </a:r>
            <a:r>
              <a:rPr lang="en-US" sz="1200" kern="1200" baseline="0" dirty="0" err="1">
                <a:solidFill>
                  <a:schemeClr val="tx1"/>
                </a:solidFill>
                <a:effectLst/>
                <a:latin typeface="+mn-lt"/>
                <a:ea typeface="+mn-ea"/>
                <a:cs typeface="+mn-cs"/>
              </a:rPr>
              <a:t>lifecyle</a:t>
            </a:r>
            <a:r>
              <a:rPr lang="en-US" sz="120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Additionally, the size (5</a:t>
            </a:r>
            <a:r>
              <a:rPr lang="en-US" sz="1200" i="1" kern="1200" baseline="0" dirty="0">
                <a:solidFill>
                  <a:schemeClr val="tx1"/>
                </a:solidFill>
                <a:effectLst/>
                <a:latin typeface="+mn-lt"/>
                <a:ea typeface="+mn-ea"/>
                <a:cs typeface="+mn-cs"/>
              </a:rPr>
              <a:t>um</a:t>
            </a:r>
            <a:r>
              <a:rPr lang="en-US" sz="1200" kern="1200" baseline="0" dirty="0">
                <a:solidFill>
                  <a:schemeClr val="tx1"/>
                </a:solidFill>
                <a:effectLst/>
                <a:latin typeface="+mn-lt"/>
                <a:ea typeface="+mn-ea"/>
                <a:cs typeface="+mn-cs"/>
              </a:rPr>
              <a:t> in diameter) of the aerosolized particles is critical to how deeply they become deposited within the respiratory tract, particularly on the surface of alveoli and terminal bronchioles.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Droplets of this size are invisible and have the physical properties of gas. Many different types of manmade water systems can serve as </a:t>
            </a:r>
            <a:r>
              <a:rPr lang="en-US" sz="1200" i="1" kern="1200" dirty="0">
                <a:solidFill>
                  <a:schemeClr val="tx1"/>
                </a:solidFill>
                <a:effectLst/>
              </a:rPr>
              <a:t>Legionella </a:t>
            </a:r>
            <a:r>
              <a:rPr lang="en-US" sz="1200" kern="1200" dirty="0">
                <a:solidFill>
                  <a:schemeClr val="tx1"/>
                </a:solidFill>
                <a:effectLst/>
              </a:rPr>
              <a:t>amplifiers and (aerosol) disseminators. </a:t>
            </a:r>
          </a:p>
          <a:p>
            <a:r>
              <a:rPr lang="en-US" sz="1200" kern="1200" baseline="0" dirty="0">
                <a:solidFill>
                  <a:schemeClr val="tx1"/>
                </a:solidFill>
                <a:effectLst/>
                <a:latin typeface="+mn-lt"/>
                <a:ea typeface="+mn-ea"/>
                <a:cs typeface="+mn-cs"/>
              </a:rPr>
              <a:t>(Infection of surgical wounds has also occurred from potable water contaminated with </a:t>
            </a:r>
            <a:r>
              <a:rPr lang="en-US" sz="1200" i="1" kern="1200" baseline="0" dirty="0">
                <a:solidFill>
                  <a:schemeClr val="tx1"/>
                </a:solidFill>
                <a:effectLst/>
                <a:latin typeface="+mn-lt"/>
                <a:ea typeface="+mn-ea"/>
                <a:cs typeface="+mn-cs"/>
              </a:rPr>
              <a:t>Legionella</a:t>
            </a:r>
            <a:r>
              <a:rPr lang="en-US" sz="120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59DAEC-8D60-4B6A-9014-D5DE7DD4F5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0079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600" dirty="0">
                <a:latin typeface="Arial" pitchFamily="34" charset="0"/>
              </a:rPr>
              <a:t>Now,</a:t>
            </a:r>
            <a:r>
              <a:rPr lang="en-US" altLang="en-US" sz="1600" baseline="0" dirty="0">
                <a:latin typeface="Arial" pitchFamily="34" charset="0"/>
              </a:rPr>
              <a:t> let’s talk about some of these manmade sources of </a:t>
            </a:r>
            <a:r>
              <a:rPr lang="en-US" altLang="en-US" sz="1600" baseline="0" dirty="0" err="1">
                <a:latin typeface="Arial" pitchFamily="34" charset="0"/>
              </a:rPr>
              <a:t>aerosolization</a:t>
            </a:r>
            <a:r>
              <a:rPr lang="en-US" altLang="en-US" sz="1600" baseline="0" dirty="0">
                <a:latin typeface="Arial" pitchFamily="34" charset="0"/>
              </a:rPr>
              <a:t>.</a:t>
            </a:r>
          </a:p>
          <a:p>
            <a:pPr eaLnBrk="1" hangingPunct="1"/>
            <a:r>
              <a:rPr lang="en-US" altLang="en-US" sz="1600" baseline="0" dirty="0">
                <a:latin typeface="Arial" pitchFamily="34" charset="0"/>
              </a:rPr>
              <a:t>On the left side are the possible sources, and the right side shows where these sources might be found.</a:t>
            </a:r>
          </a:p>
          <a:p>
            <a:pPr eaLnBrk="1" hangingPunct="1"/>
            <a:r>
              <a:rPr lang="en-US" altLang="en-US" sz="1600" dirty="0" smtClean="0">
                <a:latin typeface="Arial" pitchFamily="34" charset="0"/>
              </a:rPr>
              <a:t>Assisted </a:t>
            </a:r>
            <a:r>
              <a:rPr lang="en-US" altLang="en-US" sz="1600" dirty="0">
                <a:latin typeface="Arial" pitchFamily="34" charset="0"/>
              </a:rPr>
              <a:t>Living </a:t>
            </a:r>
            <a:r>
              <a:rPr lang="en-US" altLang="en-US" sz="1600" dirty="0" smtClean="0">
                <a:latin typeface="Arial" pitchFamily="34" charset="0"/>
              </a:rPr>
              <a:t>Facilities, </a:t>
            </a:r>
            <a:r>
              <a:rPr lang="en-US" altLang="en-US" sz="1600" dirty="0">
                <a:latin typeface="Arial" pitchFamily="34" charset="0"/>
              </a:rPr>
              <a:t>long-term </a:t>
            </a:r>
            <a:r>
              <a:rPr lang="en-US" altLang="en-US" sz="1600" dirty="0" smtClean="0">
                <a:latin typeface="Arial" pitchFamily="34" charset="0"/>
              </a:rPr>
              <a:t>care or </a:t>
            </a:r>
            <a:r>
              <a:rPr lang="en-US" altLang="en-US" sz="1600" dirty="0">
                <a:latin typeface="Arial" pitchFamily="34" charset="0"/>
              </a:rPr>
              <a:t>rehabilitation centers, etc.</a:t>
            </a:r>
          </a:p>
          <a:p>
            <a:pPr eaLnBrk="1" hangingPunct="1"/>
            <a:endParaRPr lang="en-US" altLang="en-US" sz="1600" dirty="0">
              <a:latin typeface="Arial" pitchFamily="34" charset="0"/>
            </a:endParaRPr>
          </a:p>
          <a:p>
            <a:pPr eaLnBrk="1" hangingPunct="1"/>
            <a:r>
              <a:rPr lang="en-US" altLang="en-US" sz="1600" dirty="0" smtClean="0">
                <a:latin typeface="Arial" pitchFamily="34" charset="0"/>
              </a:rPr>
              <a:t>Common </a:t>
            </a:r>
            <a:r>
              <a:rPr lang="en-US" altLang="en-US" sz="1600" dirty="0">
                <a:latin typeface="Arial" pitchFamily="34" charset="0"/>
              </a:rPr>
              <a:t>places of exposure or previously implicated places include:</a:t>
            </a:r>
          </a:p>
          <a:p>
            <a:pPr eaLnBrk="1" hangingPunct="1"/>
            <a:r>
              <a:rPr lang="en-US" altLang="en-US" sz="1600" dirty="0">
                <a:latin typeface="Arial" pitchFamily="34" charset="0"/>
              </a:rPr>
              <a:t>group residences, meeting rooms, dormitories, hotels, hospitals, and other mass gathering facilities.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59DAEC-8D60-4B6A-9014-D5DE7DD4F59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7867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80000"/>
              </a:lnSpc>
              <a:spcBef>
                <a:spcPct val="50000"/>
              </a:spcBef>
              <a:buClr>
                <a:schemeClr val="tx1"/>
              </a:buClr>
              <a:buFont typeface="Arial" panose="020B0604020202020204" pitchFamily="34" charset="0"/>
              <a:buNone/>
            </a:pPr>
            <a:r>
              <a:rPr lang="en-US" altLang="en-US" sz="1800" dirty="0">
                <a:effectLst/>
              </a:rPr>
              <a:t>Other</a:t>
            </a:r>
            <a:r>
              <a:rPr lang="en-US" altLang="en-US" sz="1800" baseline="0" dirty="0">
                <a:effectLst/>
              </a:rPr>
              <a:t> </a:t>
            </a:r>
            <a:r>
              <a:rPr lang="en-US" sz="1800" baseline="0" dirty="0"/>
              <a:t>key considerations when evaluating building water systems:</a:t>
            </a:r>
            <a:endParaRPr lang="en-US" altLang="en-US" sz="1800" dirty="0">
              <a:effectLst/>
            </a:endParaRPr>
          </a:p>
          <a:p>
            <a:pPr algn="l">
              <a:lnSpc>
                <a:spcPct val="80000"/>
              </a:lnSpc>
              <a:spcBef>
                <a:spcPct val="50000"/>
              </a:spcBef>
              <a:buClr>
                <a:schemeClr val="tx1"/>
              </a:buClr>
              <a:buFont typeface="Arial" panose="020B0604020202020204" pitchFamily="34" charset="0"/>
              <a:buChar char="•"/>
            </a:pPr>
            <a:r>
              <a:rPr lang="en-US" altLang="en-US" sz="1800" dirty="0">
                <a:effectLst/>
              </a:rPr>
              <a:t>Water temperature in the premise plumbing of a building is important to preventing bacterial growth.</a:t>
            </a:r>
          </a:p>
          <a:p>
            <a:pPr algn="l">
              <a:lnSpc>
                <a:spcPct val="80000"/>
              </a:lnSpc>
              <a:spcBef>
                <a:spcPct val="50000"/>
              </a:spcBef>
              <a:buClr>
                <a:schemeClr val="tx1"/>
              </a:buClr>
              <a:buFont typeface="Arial" panose="020B0604020202020204" pitchFamily="34" charset="0"/>
              <a:buChar char="•"/>
            </a:pPr>
            <a:r>
              <a:rPr lang="en-US" altLang="en-US" sz="1800" dirty="0"/>
              <a:t>All ‘city’ water has been treated with some type</a:t>
            </a:r>
            <a:r>
              <a:rPr lang="en-US" altLang="en-US" sz="1800" baseline="0" dirty="0"/>
              <a:t> of </a:t>
            </a:r>
            <a:r>
              <a:rPr lang="en-US" altLang="en-US" sz="1800" dirty="0"/>
              <a:t>disinfectant,</a:t>
            </a:r>
            <a:r>
              <a:rPr lang="en-US" altLang="en-US" sz="1800" baseline="0" dirty="0"/>
              <a:t> but this degrades over time and with increased distance from the water treatment source….so measuring the residual levels of chlorine throughout a building’s water system is key.</a:t>
            </a:r>
            <a:endParaRPr lang="en-US" altLang="en-US" sz="1800" dirty="0"/>
          </a:p>
          <a:p>
            <a:pPr algn="l">
              <a:lnSpc>
                <a:spcPct val="80000"/>
              </a:lnSpc>
              <a:spcBef>
                <a:spcPct val="50000"/>
              </a:spcBef>
              <a:buClr>
                <a:schemeClr val="tx1"/>
              </a:buClr>
              <a:buFont typeface="Arial" panose="020B0604020202020204" pitchFamily="34" charset="0"/>
              <a:buChar char="•"/>
            </a:pPr>
            <a:r>
              <a:rPr lang="en-US" altLang="en-US" sz="1800" dirty="0">
                <a:effectLst/>
              </a:rPr>
              <a:t>Biofilm forms at dead legs in</a:t>
            </a:r>
            <a:r>
              <a:rPr lang="en-US" altLang="en-US" sz="1800" baseline="0" dirty="0">
                <a:effectLst/>
              </a:rPr>
              <a:t> plumbing design and basically any place where build of scum/biomass up can occur if it is not properly maintained.</a:t>
            </a:r>
            <a:endParaRPr lang="en-US" altLang="en-US" sz="1800" dirty="0">
              <a:effectLst/>
            </a:endParaRPr>
          </a:p>
          <a:p>
            <a:pPr algn="l">
              <a:lnSpc>
                <a:spcPct val="80000"/>
              </a:lnSpc>
              <a:spcBef>
                <a:spcPct val="50000"/>
              </a:spcBef>
              <a:buClr>
                <a:schemeClr val="tx1"/>
              </a:buClr>
              <a:buFont typeface="Arial" panose="020B0604020202020204" pitchFamily="34" charset="0"/>
              <a:buChar char="•"/>
            </a:pPr>
            <a:r>
              <a:rPr lang="en-US" altLang="en-US" sz="1800" dirty="0">
                <a:effectLst/>
              </a:rPr>
              <a:t>Showers with detachable</a:t>
            </a:r>
            <a:r>
              <a:rPr lang="en-US" altLang="en-US" sz="1800" baseline="0" dirty="0">
                <a:effectLst/>
              </a:rPr>
              <a:t> nozzles with the long hose, </a:t>
            </a:r>
            <a:r>
              <a:rPr lang="en-US" altLang="en-US" sz="1800" dirty="0">
                <a:effectLst/>
              </a:rPr>
              <a:t>faucets with aerators that have not been cleaned or maintained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59DAEC-8D60-4B6A-9014-D5DE7DD4F5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455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80000"/>
              </a:lnSpc>
              <a:spcBef>
                <a:spcPct val="50000"/>
              </a:spcBef>
              <a:buFont typeface="Arial" panose="020B0604020202020204" pitchFamily="34" charset="0"/>
              <a:buChar char="•"/>
            </a:pPr>
            <a:r>
              <a:rPr lang="en-US" altLang="en-US" sz="1700" dirty="0" smtClean="0"/>
              <a:t>Hot </a:t>
            </a:r>
            <a:r>
              <a:rPr lang="en-US" altLang="en-US" sz="1700" dirty="0"/>
              <a:t>w</a:t>
            </a:r>
            <a:r>
              <a:rPr lang="en-US" altLang="en-US" sz="1700" dirty="0">
                <a:effectLst/>
              </a:rPr>
              <a:t>ater recirculates throughout a building’s water system.  This sounds good because</a:t>
            </a:r>
            <a:r>
              <a:rPr lang="en-US" altLang="en-US" sz="1700" baseline="0" dirty="0">
                <a:effectLst/>
              </a:rPr>
              <a:t> we hear ‘recirculate’ and think that this means that there is water flow….but not necessarily.  It basically means the opposite because we like ‘hot water’ at the ready….so this means that we hot store water.  But just how hot is the water in your hot water heater? (Most people/facilities don’t routinely monitor this temperature.)</a:t>
            </a:r>
            <a:endParaRPr lang="en-US" altLang="en-US" sz="1700" dirty="0">
              <a:effectLst/>
            </a:endParaRPr>
          </a:p>
          <a:p>
            <a:pPr algn="l">
              <a:lnSpc>
                <a:spcPct val="80000"/>
              </a:lnSpc>
              <a:spcBef>
                <a:spcPct val="50000"/>
              </a:spcBef>
              <a:buFont typeface="Arial" panose="020B0604020202020204" pitchFamily="34" charset="0"/>
              <a:buChar char="•"/>
            </a:pPr>
            <a:r>
              <a:rPr lang="en-US" altLang="en-US" sz="1700" dirty="0"/>
              <a:t>Biofilm layers form easily in storage tanks because the temperature is not consistent</a:t>
            </a:r>
            <a:r>
              <a:rPr lang="en-US" altLang="en-US" sz="1700" baseline="0" dirty="0"/>
              <a:t> throughout the tank and sediment and debris settle to the bottom where there are usually cooler temps…remember Legionella like warm water, not too hot, but not cold.</a:t>
            </a:r>
            <a:endParaRPr lang="en-US" altLang="en-US" sz="1700" dirty="0"/>
          </a:p>
          <a:p>
            <a:pPr algn="l">
              <a:lnSpc>
                <a:spcPct val="80000"/>
              </a:lnSpc>
              <a:spcBef>
                <a:spcPct val="50000"/>
              </a:spcBef>
              <a:buClr>
                <a:schemeClr val="tx1"/>
              </a:buClr>
              <a:buFont typeface="Arial" panose="020B0604020202020204" pitchFamily="34" charset="0"/>
              <a:buChar char="•"/>
            </a:pPr>
            <a:r>
              <a:rPr lang="en-US" altLang="en-US" sz="1700" dirty="0"/>
              <a:t>Maintenance is essential to preventing a hot bed for Legionella proliferation!</a:t>
            </a:r>
            <a:endParaRPr lang="en-US" altLang="en-US" sz="170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59DAEC-8D60-4B6A-9014-D5DE7DD4F5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160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59DAEC-8D60-4B6A-9014-D5DE7DD4F5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7251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59DAEC-8D60-4B6A-9014-D5DE7DD4F5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387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126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800600"/>
          </a:xfrm>
        </p:spPr>
        <p:txBody>
          <a:body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7" name="Title 1"/>
          <p:cNvSpPr>
            <a:spLocks noGrp="1"/>
          </p:cNvSpPr>
          <p:nvPr>
            <p:ph type="title"/>
          </p:nvPr>
        </p:nvSpPr>
        <p:spPr>
          <a:xfrm>
            <a:off x="285750" y="110949"/>
            <a:ext cx="8572500" cy="1143000"/>
          </a:xfrm>
        </p:spPr>
        <p:txBody>
          <a:bodyPr/>
          <a:lstStyle>
            <a:lvl1pPr>
              <a:defRPr baseline="0">
                <a:solidFill>
                  <a:schemeClr val="accent4"/>
                </a:solidFill>
              </a:defRPr>
            </a:lvl1pPr>
          </a:lstStyle>
          <a:p>
            <a:r>
              <a:rPr lang="en-US"/>
              <a:t>Click to edit Master title style</a:t>
            </a:r>
          </a:p>
        </p:txBody>
      </p:sp>
      <p:sp>
        <p:nvSpPr>
          <p:cNvPr id="4" name="Content Placeholder 3"/>
          <p:cNvSpPr>
            <a:spLocks noGrp="1"/>
          </p:cNvSpPr>
          <p:nvPr>
            <p:ph sz="quarter" idx="11"/>
          </p:nvPr>
        </p:nvSpPr>
        <p:spPr>
          <a:xfrm>
            <a:off x="285750" y="1601788"/>
            <a:ext cx="8572500" cy="4525962"/>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40325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mall phot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3" name="Picture Placeholder 2"/>
          <p:cNvSpPr>
            <a:spLocks noGrp="1"/>
          </p:cNvSpPr>
          <p:nvPr>
            <p:ph type="pic" sz="quarter" idx="12"/>
          </p:nvPr>
        </p:nvSpPr>
        <p:spPr bwMode="ltGray">
          <a:xfrm>
            <a:off x="460689" y="1676400"/>
            <a:ext cx="4343400" cy="4343400"/>
          </a:xfrm>
          <a:prstGeom prst="ellipse">
            <a:avLst/>
          </a:prstGeom>
        </p:spPr>
        <p:txBody>
          <a:bodyPr rtlCol="0">
            <a:normAutofit/>
          </a:bodyP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2914894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7" name="Title 1"/>
          <p:cNvSpPr>
            <a:spLocks noGrp="1"/>
          </p:cNvSpPr>
          <p:nvPr>
            <p:ph type="title"/>
          </p:nvPr>
        </p:nvSpPr>
        <p:spPr>
          <a:xfrm>
            <a:off x="285750" y="110949"/>
            <a:ext cx="8572500" cy="1143000"/>
          </a:xfrm>
        </p:spPr>
        <p:txBody>
          <a:bodyPr/>
          <a:lstStyle>
            <a:lvl1pPr>
              <a:defRPr baseline="0">
                <a:solidFill>
                  <a:schemeClr val="accent4"/>
                </a:solidFill>
              </a:defRPr>
            </a:lvl1pPr>
          </a:lstStyle>
          <a:p>
            <a:r>
              <a:rPr lang="en-US"/>
              <a:t>Click to edit Master title style</a:t>
            </a:r>
          </a:p>
        </p:txBody>
      </p:sp>
      <p:sp>
        <p:nvSpPr>
          <p:cNvPr id="4" name="Content Placeholder 3"/>
          <p:cNvSpPr>
            <a:spLocks noGrp="1"/>
          </p:cNvSpPr>
          <p:nvPr>
            <p:ph sz="quarter" idx="11"/>
          </p:nvPr>
        </p:nvSpPr>
        <p:spPr>
          <a:xfrm>
            <a:off x="285750" y="1601788"/>
            <a:ext cx="8572500" cy="4525962"/>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237559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7" name="Title 1"/>
          <p:cNvSpPr>
            <a:spLocks noGrp="1"/>
          </p:cNvSpPr>
          <p:nvPr>
            <p:ph type="title"/>
          </p:nvPr>
        </p:nvSpPr>
        <p:spPr>
          <a:xfrm>
            <a:off x="285750" y="110949"/>
            <a:ext cx="8572500" cy="1143000"/>
          </a:xfrm>
        </p:spPr>
        <p:txBody>
          <a:bodyPr/>
          <a:lstStyle>
            <a:lvl1pPr>
              <a:defRPr baseline="0">
                <a:solidFill>
                  <a:schemeClr val="accent4"/>
                </a:solidFill>
              </a:defRPr>
            </a:lvl1pPr>
          </a:lstStyle>
          <a:p>
            <a:r>
              <a:rPr lang="en-US"/>
              <a:t>Click to edit Master title style</a:t>
            </a:r>
          </a:p>
        </p:txBody>
      </p:sp>
      <p:sp>
        <p:nvSpPr>
          <p:cNvPr id="4" name="Content Placeholder 3"/>
          <p:cNvSpPr>
            <a:spLocks noGrp="1"/>
          </p:cNvSpPr>
          <p:nvPr>
            <p:ph sz="quarter" idx="11"/>
          </p:nvPr>
        </p:nvSpPr>
        <p:spPr>
          <a:xfrm>
            <a:off x="285750" y="1601788"/>
            <a:ext cx="8572500" cy="4525962"/>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40679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76481621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VDH_background"/>
          <p:cNvPicPr>
            <a:picLocks noChangeAspect="1" noChangeArrowheads="1"/>
          </p:cNvPicPr>
          <p:nvPr userDrawn="1"/>
        </p:nvPicPr>
        <p:blipFill>
          <a:blip r:embed="rId20" cstate="print"/>
          <a:srcRect/>
          <a:stretch>
            <a:fillRect/>
          </a:stretch>
        </p:blipFill>
        <p:spPr bwMode="auto">
          <a:xfrm>
            <a:off x="0" y="6083300"/>
            <a:ext cx="9144000" cy="7747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Rectangle 4"/>
          <p:cNvSpPr>
            <a:spLocks noGrp="1" noChangeArrowheads="1"/>
          </p:cNvSpPr>
          <p:nvPr>
            <p:ph type="body" idx="1"/>
          </p:nvPr>
        </p:nvSpPr>
        <p:spPr bwMode="auto">
          <a:xfrm>
            <a:off x="457200" y="16002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txBox="1">
            <a:spLocks noChangeArrowheads="1"/>
          </p:cNvSpPr>
          <p:nvPr userDrawn="1"/>
        </p:nvSpPr>
        <p:spPr>
          <a:xfrm>
            <a:off x="0" y="6553200"/>
            <a:ext cx="2133600" cy="228600"/>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9815DCB-6524-455A-B70A-BCAEF8678CB5}"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hdr="0" ftr="0" dt="0"/>
  <p:txStyles>
    <p:titleStyle>
      <a:lvl1pPr algn="l" rtl="0" eaLnBrk="0" fontAlgn="base" hangingPunct="0">
        <a:spcBef>
          <a:spcPct val="0"/>
        </a:spcBef>
        <a:spcAft>
          <a:spcPct val="0"/>
        </a:spcAft>
        <a:defRPr sz="3600">
          <a:solidFill>
            <a:srgbClr val="003366"/>
          </a:solidFill>
          <a:latin typeface="+mj-lt"/>
          <a:ea typeface="+mj-ea"/>
          <a:cs typeface="+mj-cs"/>
        </a:defRPr>
      </a:lvl1pPr>
      <a:lvl2pPr algn="l" rtl="0" eaLnBrk="0" fontAlgn="base" hangingPunct="0">
        <a:spcBef>
          <a:spcPct val="0"/>
        </a:spcBef>
        <a:spcAft>
          <a:spcPct val="0"/>
        </a:spcAft>
        <a:defRPr sz="3600">
          <a:solidFill>
            <a:srgbClr val="003366"/>
          </a:solidFill>
          <a:latin typeface="Trebuchet MS" pitchFamily="34" charset="0"/>
        </a:defRPr>
      </a:lvl2pPr>
      <a:lvl3pPr algn="l" rtl="0" eaLnBrk="0" fontAlgn="base" hangingPunct="0">
        <a:spcBef>
          <a:spcPct val="0"/>
        </a:spcBef>
        <a:spcAft>
          <a:spcPct val="0"/>
        </a:spcAft>
        <a:defRPr sz="3600">
          <a:solidFill>
            <a:srgbClr val="003366"/>
          </a:solidFill>
          <a:latin typeface="Trebuchet MS" pitchFamily="34" charset="0"/>
        </a:defRPr>
      </a:lvl3pPr>
      <a:lvl4pPr algn="l" rtl="0" eaLnBrk="0" fontAlgn="base" hangingPunct="0">
        <a:spcBef>
          <a:spcPct val="0"/>
        </a:spcBef>
        <a:spcAft>
          <a:spcPct val="0"/>
        </a:spcAft>
        <a:defRPr sz="3600">
          <a:solidFill>
            <a:srgbClr val="003366"/>
          </a:solidFill>
          <a:latin typeface="Trebuchet MS" pitchFamily="34" charset="0"/>
        </a:defRPr>
      </a:lvl4pPr>
      <a:lvl5pPr algn="l" rtl="0" eaLnBrk="0" fontAlgn="base" hangingPunct="0">
        <a:spcBef>
          <a:spcPct val="0"/>
        </a:spcBef>
        <a:spcAft>
          <a:spcPct val="0"/>
        </a:spcAft>
        <a:defRPr sz="36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wayne.Roadcap@vdh.Virgini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22.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www.chesterfieldobserver.com/author/managingeditorlocalnewsllc-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s://www.chesterfieldobserver.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hrae.org/news/esociety/newly-updated-standard-18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2.xml"/><Relationship Id="rId7" Type="http://schemas.openxmlformats.org/officeDocument/2006/relationships/image" Target="../media/image4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6.jpeg"/><Relationship Id="rId5" Type="http://schemas.openxmlformats.org/officeDocument/2006/relationships/notesSlide" Target="../notesSlides/notesSlide19.xml"/><Relationship Id="rId10" Type="http://schemas.openxmlformats.org/officeDocument/2006/relationships/image" Target="../media/image45.jpeg"/><Relationship Id="rId4" Type="http://schemas.openxmlformats.org/officeDocument/2006/relationships/slideLayout" Target="../slideLayouts/slideLayout14.xml"/><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4.xml"/><Relationship Id="rId7" Type="http://schemas.openxmlformats.org/officeDocument/2006/relationships/image" Target="../media/image37.png"/><Relationship Id="rId12" Type="http://schemas.openxmlformats.org/officeDocument/2006/relationships/image" Target="../media/image47.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42.emf"/><Relationship Id="rId10" Type="http://schemas.openxmlformats.org/officeDocument/2006/relationships/image" Target="../media/image40.jpeg"/><Relationship Id="rId4" Type="http://schemas.openxmlformats.org/officeDocument/2006/relationships/oleObject" Target="../embeddings/oleObject2.bin"/><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51.jpe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54.jpeg"/><Relationship Id="rId4" Type="http://schemas.openxmlformats.org/officeDocument/2006/relationships/image" Target="../media/image37.png"/><Relationship Id="rId9" Type="http://schemas.openxmlformats.org/officeDocument/2006/relationships/image" Target="../media/image53.jpeg"/></Relationships>
</file>

<file path=ppt/slides/_rels/slide3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5.xml"/><Relationship Id="rId7" Type="http://schemas.openxmlformats.org/officeDocument/2006/relationships/image" Target="../media/image42.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3.xml"/><Relationship Id="rId4"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52400" y="1295400"/>
            <a:ext cx="8534400" cy="45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i="1">
                <a:solidFill>
                  <a:schemeClr val="tx1"/>
                </a:solidFill>
                <a:latin typeface="Arial" panose="020B0604020202020204" pitchFamily="34" charset="0"/>
                <a:cs typeface="Arial" panose="020B0604020202020204" pitchFamily="34" charset="0"/>
              </a:defRPr>
            </a:lvl1pPr>
            <a:lvl2pPr marL="742950" indent="-285750">
              <a:defRPr sz="1400" i="1">
                <a:solidFill>
                  <a:schemeClr val="tx1"/>
                </a:solidFill>
                <a:latin typeface="Arial" panose="020B0604020202020204" pitchFamily="34" charset="0"/>
                <a:cs typeface="Arial" panose="020B0604020202020204" pitchFamily="34" charset="0"/>
              </a:defRPr>
            </a:lvl2pPr>
            <a:lvl3pPr marL="1143000" indent="-228600">
              <a:defRPr sz="1400" i="1">
                <a:solidFill>
                  <a:schemeClr val="tx1"/>
                </a:solidFill>
                <a:latin typeface="Arial" panose="020B0604020202020204" pitchFamily="34" charset="0"/>
                <a:cs typeface="Arial" panose="020B0604020202020204" pitchFamily="34" charset="0"/>
              </a:defRPr>
            </a:lvl3pPr>
            <a:lvl4pPr marL="1600200" indent="-228600">
              <a:defRPr sz="1400" i="1">
                <a:solidFill>
                  <a:schemeClr val="tx1"/>
                </a:solidFill>
                <a:latin typeface="Arial" panose="020B0604020202020204" pitchFamily="34" charset="0"/>
                <a:cs typeface="Arial" panose="020B0604020202020204" pitchFamily="34" charset="0"/>
              </a:defRPr>
            </a:lvl4pPr>
            <a:lvl5pPr marL="2057400" indent="-228600">
              <a:defRPr sz="14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cs typeface="Arial" panose="020B0604020202020204" pitchFamily="34" charset="0"/>
              </a:defRPr>
            </a:lvl9pPr>
          </a:lstStyle>
          <a:p>
            <a:pPr algn="ctr"/>
            <a:endParaRPr lang="en-US" altLang="en-US" sz="3600" b="1" dirty="0">
              <a:latin typeface="Times New Roman" panose="02020603050405020304" pitchFamily="18" charset="0"/>
            </a:endParaRPr>
          </a:p>
          <a:p>
            <a:pPr algn="ctr"/>
            <a:endParaRPr lang="en-US" altLang="en-US" b="1" dirty="0">
              <a:latin typeface="Times New Roman" panose="02020603050405020304" pitchFamily="18" charset="0"/>
            </a:endParaRPr>
          </a:p>
          <a:p>
            <a:pPr algn="ctr"/>
            <a:endParaRPr lang="en-US" altLang="en-US" b="1" dirty="0">
              <a:latin typeface="Times New Roman" panose="02020603050405020304" pitchFamily="18" charset="0"/>
            </a:endParaRPr>
          </a:p>
        </p:txBody>
      </p:sp>
      <p:sp>
        <p:nvSpPr>
          <p:cNvPr id="2" name="Rectangle 1"/>
          <p:cNvSpPr/>
          <p:nvPr/>
        </p:nvSpPr>
        <p:spPr>
          <a:xfrm>
            <a:off x="3657600" y="3581400"/>
            <a:ext cx="4572000" cy="1754326"/>
          </a:xfrm>
          <a:prstGeom prst="rect">
            <a:avLst/>
          </a:prstGeom>
        </p:spPr>
        <p:txBody>
          <a:bodyPr>
            <a:spAutoFit/>
          </a:bodyPr>
          <a:lstStyle/>
          <a:p>
            <a:pPr algn="ctr"/>
            <a:r>
              <a:rPr lang="en-US" altLang="en-US" b="1" dirty="0"/>
              <a:t>Dwayne Roadcap, </a:t>
            </a:r>
            <a:r>
              <a:rPr lang="en-US" altLang="en-US" b="1" dirty="0" err="1"/>
              <a:t>REHS</a:t>
            </a:r>
            <a:r>
              <a:rPr lang="en-US" altLang="en-US" b="1" dirty="0"/>
              <a:t>, </a:t>
            </a:r>
            <a:r>
              <a:rPr lang="en-US" altLang="en-US" b="1" dirty="0" err="1"/>
              <a:t>AOSE</a:t>
            </a:r>
            <a:r>
              <a:rPr lang="en-US" altLang="en-US" b="1" dirty="0"/>
              <a:t>, </a:t>
            </a:r>
            <a:r>
              <a:rPr lang="en-US" altLang="en-US" b="1" dirty="0" err="1"/>
              <a:t>LPSS</a:t>
            </a:r>
            <a:endParaRPr lang="en-US" altLang="en-US" b="1" dirty="0"/>
          </a:p>
          <a:p>
            <a:pPr algn="ctr"/>
            <a:r>
              <a:rPr lang="en-US" altLang="en-US" b="1" dirty="0"/>
              <a:t> Director, Office of Drinking Water</a:t>
            </a:r>
          </a:p>
          <a:p>
            <a:pPr algn="ctr"/>
            <a:r>
              <a:rPr lang="en-US" altLang="en-US" b="1" dirty="0">
                <a:solidFill>
                  <a:srgbClr val="3333CC"/>
                </a:solidFill>
                <a:hlinkClick r:id="rId3"/>
              </a:rPr>
              <a:t>Dwayne.Roadcap@vdh.virginia.gov</a:t>
            </a:r>
            <a:endParaRPr lang="en-US" altLang="en-US" b="1" dirty="0">
              <a:solidFill>
                <a:srgbClr val="3333CC"/>
              </a:solidFill>
            </a:endParaRPr>
          </a:p>
          <a:p>
            <a:pPr algn="ctr"/>
            <a:r>
              <a:rPr lang="en-US" altLang="en-US" b="1" dirty="0"/>
              <a:t>(804) 338-0371</a:t>
            </a:r>
          </a:p>
          <a:p>
            <a:pPr algn="ctr"/>
            <a:endParaRPr lang="en-US" altLang="en-US" b="1" dirty="0"/>
          </a:p>
          <a:p>
            <a:pPr algn="ctr"/>
            <a:r>
              <a:rPr lang="en-US" altLang="en-US" b="1" dirty="0" smtClean="0"/>
              <a:t>September 24, 2021</a:t>
            </a:r>
            <a:endParaRPr lang="en-US" altLang="en-US" b="1" dirty="0"/>
          </a:p>
        </p:txBody>
      </p:sp>
      <p:sp>
        <p:nvSpPr>
          <p:cNvPr id="3" name="Rectangle 2"/>
          <p:cNvSpPr/>
          <p:nvPr/>
        </p:nvSpPr>
        <p:spPr>
          <a:xfrm>
            <a:off x="1623476" y="1981200"/>
            <a:ext cx="5728621" cy="584775"/>
          </a:xfrm>
          <a:prstGeom prst="rect">
            <a:avLst/>
          </a:prstGeom>
        </p:spPr>
        <p:txBody>
          <a:bodyPr wrap="none">
            <a:spAutoFit/>
          </a:bodyPr>
          <a:lstStyle/>
          <a:p>
            <a:pPr algn="ctr"/>
            <a:r>
              <a:rPr lang="en-US" sz="3200" b="1" dirty="0">
                <a:solidFill>
                  <a:srgbClr val="202124"/>
                </a:solidFill>
                <a:latin typeface="Google Sans"/>
              </a:rPr>
              <a:t>Water Management Program</a:t>
            </a:r>
            <a:endParaRPr lang="en-US" sz="3200" b="1" dirty="0"/>
          </a:p>
        </p:txBody>
      </p:sp>
    </p:spTree>
    <p:extLst>
      <p:ext uri="{BB962C8B-B14F-4D97-AF65-F5344CB8AC3E}">
        <p14:creationId xmlns:p14="http://schemas.microsoft.com/office/powerpoint/2010/main" val="278164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a:lnSpc>
                <a:spcPct val="85000"/>
              </a:lnSpc>
              <a:spcBef>
                <a:spcPct val="70000"/>
              </a:spcBef>
            </a:pPr>
            <a:r>
              <a:rPr lang="en-US" altLang="en-US" b="1" dirty="0"/>
              <a:t>Cooling </a:t>
            </a:r>
            <a:r>
              <a:rPr lang="en-US" altLang="en-US" b="1" dirty="0" smtClean="0"/>
              <a:t>Towers</a:t>
            </a:r>
            <a:endParaRPr lang="en-US" altLang="en-US" b="1" dirty="0"/>
          </a:p>
        </p:txBody>
      </p:sp>
      <p:sp>
        <p:nvSpPr>
          <p:cNvPr id="374787" name="Rectangle 3"/>
          <p:cNvSpPr>
            <a:spLocks noGrp="1" noChangeArrowheads="1"/>
          </p:cNvSpPr>
          <p:nvPr>
            <p:ph type="body" sz="half" idx="1"/>
          </p:nvPr>
        </p:nvSpPr>
        <p:spPr>
          <a:xfrm>
            <a:off x="685800" y="1870323"/>
            <a:ext cx="7010399" cy="311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85000"/>
              </a:lnSpc>
              <a:spcBef>
                <a:spcPct val="70000"/>
              </a:spcBef>
              <a:buFontTx/>
              <a:buChar char="•"/>
            </a:pPr>
            <a:r>
              <a:rPr lang="en-US" altLang="en-US" dirty="0">
                <a:solidFill>
                  <a:schemeClr val="tx1"/>
                </a:solidFill>
              </a:rPr>
              <a:t>The smaller the water droplets, the more efficient the cooling</a:t>
            </a:r>
          </a:p>
          <a:p>
            <a:pPr algn="l">
              <a:lnSpc>
                <a:spcPct val="85000"/>
              </a:lnSpc>
              <a:spcBef>
                <a:spcPct val="70000"/>
              </a:spcBef>
              <a:buFontTx/>
              <a:buChar char="•"/>
            </a:pPr>
            <a:r>
              <a:rPr lang="en-US" altLang="en-US" dirty="0">
                <a:solidFill>
                  <a:schemeClr val="tx1"/>
                </a:solidFill>
              </a:rPr>
              <a:t>Maintenance</a:t>
            </a:r>
          </a:p>
          <a:p>
            <a:pPr algn="l">
              <a:lnSpc>
                <a:spcPct val="85000"/>
              </a:lnSpc>
              <a:spcBef>
                <a:spcPct val="70000"/>
              </a:spcBef>
              <a:buFontTx/>
              <a:buChar char="•"/>
            </a:pPr>
            <a:r>
              <a:rPr lang="en-US" altLang="en-US" dirty="0">
                <a:solidFill>
                  <a:schemeClr val="tx1"/>
                </a:solidFill>
              </a:rPr>
              <a:t>Location</a:t>
            </a:r>
          </a:p>
          <a:p>
            <a:pPr algn="l">
              <a:lnSpc>
                <a:spcPct val="85000"/>
              </a:lnSpc>
              <a:spcBef>
                <a:spcPct val="70000"/>
              </a:spcBef>
              <a:buFontTx/>
              <a:buChar char="•"/>
            </a:pPr>
            <a:r>
              <a:rPr lang="en-US" altLang="en-US" dirty="0">
                <a:solidFill>
                  <a:schemeClr val="tx1"/>
                </a:solidFill>
              </a:rPr>
              <a:t>Disinfectant</a:t>
            </a:r>
          </a:p>
          <a:p>
            <a:pPr algn="l">
              <a:lnSpc>
                <a:spcPct val="85000"/>
              </a:lnSpc>
              <a:spcBef>
                <a:spcPct val="70000"/>
              </a:spcBef>
              <a:buClr>
                <a:schemeClr val="tx1"/>
              </a:buClr>
              <a:buFontTx/>
              <a:buChar char="•"/>
            </a:pPr>
            <a:r>
              <a:rPr lang="en-US" altLang="en-US" dirty="0">
                <a:solidFill>
                  <a:schemeClr val="tx1"/>
                </a:solidFill>
              </a:rPr>
              <a:t>Water temperature</a:t>
            </a:r>
          </a:p>
        </p:txBody>
      </p:sp>
      <p:pic>
        <p:nvPicPr>
          <p:cNvPr id="374788" name="Picture 4" descr="~AUT003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271630" y="2571750"/>
            <a:ext cx="3614646" cy="25717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561813"/>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for report:IMG_0099_2.jpg"/>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1885950" y="2000251"/>
            <a:ext cx="2686050" cy="2798077"/>
          </a:xfrm>
          <a:prstGeom prst="rect">
            <a:avLst/>
          </a:prstGeom>
          <a:noFill/>
          <a:ln w="9525">
            <a:noFill/>
            <a:miter lim="800000"/>
            <a:headEnd/>
            <a:tailEnd/>
          </a:ln>
        </p:spPr>
      </p:pic>
      <p:pic>
        <p:nvPicPr>
          <p:cNvPr id="5" name="Picture 4" descr=":::photos for report:IMG_0096_2.jpg"/>
          <p:cNvPicPr/>
          <p:nvPr/>
        </p:nvPicPr>
        <p:blipFill>
          <a:blip r:embed="rId5" cstate="print">
            <a:extLst>
              <a:ext uri="{BEBA8EAE-BF5A-486C-A8C5-ECC9F3942E4B}">
                <a14:imgProps xmlns:a14="http://schemas.microsoft.com/office/drawing/2010/main">
                  <a14:imgLayer r:embed="rId6">
                    <a14:imgEffect>
                      <a14:colorTemperature colorTemp="7200"/>
                    </a14:imgEffect>
                    <a14:imgEffect>
                      <a14:brightnessContrast bright="20000" contrast="20000"/>
                    </a14:imgEffect>
                  </a14:imgLayer>
                </a14:imgProps>
              </a:ext>
            </a:extLst>
          </a:blip>
          <a:srcRect/>
          <a:stretch>
            <a:fillRect/>
          </a:stretch>
        </p:blipFill>
        <p:spPr bwMode="auto">
          <a:xfrm>
            <a:off x="4651713" y="2000250"/>
            <a:ext cx="2720638" cy="2798076"/>
          </a:xfrm>
          <a:prstGeom prst="rect">
            <a:avLst/>
          </a:prstGeom>
          <a:noFill/>
          <a:ln w="9525">
            <a:noFill/>
            <a:miter lim="800000"/>
            <a:headEnd/>
            <a:tailEnd/>
          </a:ln>
        </p:spPr>
      </p:pic>
      <p:sp>
        <p:nvSpPr>
          <p:cNvPr id="3" name="Title 2"/>
          <p:cNvSpPr>
            <a:spLocks noGrp="1"/>
          </p:cNvSpPr>
          <p:nvPr>
            <p:ph type="title"/>
          </p:nvPr>
        </p:nvSpPr>
        <p:spPr/>
        <p:txBody>
          <a:bodyPr/>
          <a:lstStyle/>
          <a:p>
            <a:pPr algn="ctr"/>
            <a:r>
              <a:rPr lang="en-US" dirty="0"/>
              <a:t>Cooling </a:t>
            </a:r>
            <a:r>
              <a:rPr lang="en-US" dirty="0" smtClean="0"/>
              <a:t>Towers</a:t>
            </a:r>
            <a:endParaRPr lang="en-US" dirty="0"/>
          </a:p>
        </p:txBody>
      </p:sp>
    </p:spTree>
    <p:extLst>
      <p:ext uri="{BB962C8B-B14F-4D97-AF65-F5344CB8AC3E}">
        <p14:creationId xmlns:p14="http://schemas.microsoft.com/office/powerpoint/2010/main" val="237700123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a:r>
              <a:rPr lang="en-US" altLang="en-US" b="1" dirty="0"/>
              <a:t>Spa/Whirlpool/Hot tub</a:t>
            </a:r>
          </a:p>
        </p:txBody>
      </p:sp>
      <p:sp>
        <p:nvSpPr>
          <p:cNvPr id="373763" name="Rectangle 3"/>
          <p:cNvSpPr>
            <a:spLocks noGrp="1" noChangeArrowheads="1"/>
          </p:cNvSpPr>
          <p:nvPr>
            <p:ph type="body" sz="half"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Tx/>
              <a:buChar char="•"/>
            </a:pPr>
            <a:r>
              <a:rPr lang="en-US" altLang="en-US" sz="2025" dirty="0">
                <a:solidFill>
                  <a:schemeClr val="tx1"/>
                </a:solidFill>
              </a:rPr>
              <a:t>Jets aerosolize water droplets</a:t>
            </a:r>
          </a:p>
          <a:p>
            <a:pPr algn="l">
              <a:buClr>
                <a:schemeClr val="tx1"/>
              </a:buClr>
              <a:buFontTx/>
              <a:buChar char="•"/>
            </a:pPr>
            <a:r>
              <a:rPr lang="en-US" altLang="en-US" sz="2025" dirty="0">
                <a:solidFill>
                  <a:schemeClr val="tx1"/>
                </a:solidFill>
              </a:rPr>
              <a:t>Temperature</a:t>
            </a:r>
          </a:p>
          <a:p>
            <a:pPr algn="l">
              <a:buClr>
                <a:schemeClr val="tx1"/>
              </a:buClr>
              <a:buFontTx/>
              <a:buChar char="•"/>
            </a:pPr>
            <a:r>
              <a:rPr lang="en-US" altLang="en-US" sz="2025" dirty="0">
                <a:solidFill>
                  <a:schemeClr val="tx1"/>
                </a:solidFill>
              </a:rPr>
              <a:t>Disinfectant</a:t>
            </a:r>
          </a:p>
          <a:p>
            <a:pPr algn="l">
              <a:buClr>
                <a:schemeClr val="tx1"/>
              </a:buClr>
              <a:buFontTx/>
              <a:buChar char="•"/>
            </a:pPr>
            <a:r>
              <a:rPr lang="en-US" altLang="en-US" sz="2025" dirty="0">
                <a:solidFill>
                  <a:schemeClr val="tx1"/>
                </a:solidFill>
              </a:rPr>
              <a:t>pH</a:t>
            </a:r>
          </a:p>
          <a:p>
            <a:pPr algn="l">
              <a:buClr>
                <a:schemeClr val="tx1"/>
              </a:buClr>
              <a:buFontTx/>
              <a:buChar char="•"/>
            </a:pPr>
            <a:r>
              <a:rPr lang="en-US" altLang="en-US" sz="2025" dirty="0">
                <a:solidFill>
                  <a:schemeClr val="tx1"/>
                </a:solidFill>
              </a:rPr>
              <a:t>Maintenance</a:t>
            </a:r>
          </a:p>
        </p:txBody>
      </p:sp>
      <p:pic>
        <p:nvPicPr>
          <p:cNvPr id="373764" name="Picture 4" descr="HotelSindoorpoolsp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1" y="2167864"/>
            <a:ext cx="3507218" cy="2630414"/>
          </a:xfrm>
        </p:spPr>
      </p:pic>
    </p:spTree>
    <p:extLst>
      <p:ext uri="{BB962C8B-B14F-4D97-AF65-F5344CB8AC3E}">
        <p14:creationId xmlns:p14="http://schemas.microsoft.com/office/powerpoint/2010/main" val="4193287426"/>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35458"/>
            <a:ext cx="6515100" cy="854869"/>
          </a:xfrm>
        </p:spPr>
        <p:txBody>
          <a:bodyPr/>
          <a:lstStyle/>
          <a:p>
            <a:pPr algn="ctr"/>
            <a:r>
              <a:rPr lang="en-US" sz="2250" b="1" dirty="0"/>
              <a:t>Decorative Fountains &amp; Other Possible Sources</a:t>
            </a:r>
          </a:p>
        </p:txBody>
      </p:sp>
      <p:pic>
        <p:nvPicPr>
          <p:cNvPr id="1741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00651" y="1782819"/>
            <a:ext cx="2530649" cy="335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1" y="1790327"/>
            <a:ext cx="3595663" cy="240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3657600"/>
            <a:ext cx="1717179" cy="1717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6607"/>
          <a:stretch/>
        </p:blipFill>
        <p:spPr bwMode="auto">
          <a:xfrm>
            <a:off x="3180500" y="4114801"/>
            <a:ext cx="2549589"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917379"/>
            <a:ext cx="2480966" cy="14613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807"/>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7950"/>
          <a:stretch/>
        </p:blipFill>
        <p:spPr bwMode="auto">
          <a:xfrm>
            <a:off x="1828800" y="1200150"/>
            <a:ext cx="5429273" cy="44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p:txBody>
          <a:bodyPr/>
          <a:lstStyle/>
          <a:p>
            <a:pPr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3327394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51" y="-152400"/>
            <a:ext cx="8229600" cy="1143000"/>
          </a:xfrm>
        </p:spPr>
        <p:txBody>
          <a:bodyPr/>
          <a:lstStyle/>
          <a:p>
            <a:r>
              <a:rPr lang="en-US" dirty="0"/>
              <a:t>Legionnaire’s Disease in the News</a:t>
            </a:r>
          </a:p>
        </p:txBody>
      </p:sp>
      <p:sp>
        <p:nvSpPr>
          <p:cNvPr id="3" name="Content Placeholder 2"/>
          <p:cNvSpPr>
            <a:spLocks noGrp="1"/>
          </p:cNvSpPr>
          <p:nvPr>
            <p:ph idx="1"/>
          </p:nvPr>
        </p:nvSpPr>
        <p:spPr>
          <a:xfrm>
            <a:off x="304800" y="846138"/>
            <a:ext cx="8382000" cy="5181600"/>
          </a:xfrm>
        </p:spPr>
        <p:txBody>
          <a:bodyPr/>
          <a:lstStyle/>
          <a:p>
            <a:pPr algn="ctr"/>
            <a:r>
              <a:rPr lang="en-US" b="1" dirty="0">
                <a:solidFill>
                  <a:srgbClr val="222222"/>
                </a:solidFill>
              </a:rPr>
              <a:t>August 7, 2019</a:t>
            </a:r>
          </a:p>
          <a:p>
            <a:r>
              <a:rPr lang="en-US" b="1" dirty="0">
                <a:solidFill>
                  <a:srgbClr val="222222"/>
                </a:solidFill>
              </a:rPr>
              <a:t>Legionella bacteria found at seven Chesterfield locations — including a hospital and three schools </a:t>
            </a:r>
          </a:p>
          <a:p>
            <a:pPr marL="0" indent="0"/>
            <a:r>
              <a:rPr lang="en-US" dirty="0">
                <a:solidFill>
                  <a:srgbClr val="222222"/>
                </a:solidFill>
              </a:rPr>
              <a:t>	By SEAN GORMAN Richmond Times-Dispatch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49" y="2743200"/>
            <a:ext cx="4261339" cy="3284538"/>
          </a:xfrm>
          <a:prstGeom prst="rect">
            <a:avLst/>
          </a:prstGeom>
        </p:spPr>
      </p:pic>
      <p:pic>
        <p:nvPicPr>
          <p:cNvPr id="5" name="Picture 4"/>
          <p:cNvPicPr>
            <a:picLocks noChangeAspect="1"/>
          </p:cNvPicPr>
          <p:nvPr/>
        </p:nvPicPr>
        <p:blipFill>
          <a:blip r:embed="rId4"/>
          <a:stretch>
            <a:fillRect/>
          </a:stretch>
        </p:blipFill>
        <p:spPr>
          <a:xfrm>
            <a:off x="4718538" y="2682239"/>
            <a:ext cx="4170851" cy="3345499"/>
          </a:xfrm>
          <a:prstGeom prst="rect">
            <a:avLst/>
          </a:prstGeom>
        </p:spPr>
      </p:pic>
    </p:spTree>
    <p:extLst>
      <p:ext uri="{BB962C8B-B14F-4D97-AF65-F5344CB8AC3E}">
        <p14:creationId xmlns:p14="http://schemas.microsoft.com/office/powerpoint/2010/main" val="269581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3951" y="2590800"/>
            <a:ext cx="8229600" cy="1785104"/>
          </a:xfrm>
          <a:prstGeom prst="rect">
            <a:avLst/>
          </a:prstGeom>
        </p:spPr>
        <p:txBody>
          <a:bodyPr wrap="square">
            <a:spAutoFit/>
          </a:bodyPr>
          <a:lstStyle/>
          <a:p>
            <a:pPr algn="ctr"/>
            <a:r>
              <a:rPr lang="en-US" sz="2800" b="1" dirty="0"/>
              <a:t>Contractor warned school officials of uncleaned HVAC units</a:t>
            </a:r>
          </a:p>
          <a:p>
            <a:r>
              <a:rPr lang="en-US" b="1" dirty="0"/>
              <a:t> </a:t>
            </a:r>
          </a:p>
          <a:p>
            <a:pPr algn="r"/>
            <a:r>
              <a:rPr lang="en-US" dirty="0"/>
              <a:t>      By </a:t>
            </a:r>
            <a:r>
              <a:rPr lang="en-US" dirty="0">
                <a:solidFill>
                  <a:srgbClr val="014D6B"/>
                </a:solidFill>
                <a:hlinkClick r:id="rId3"/>
              </a:rPr>
              <a:t>managingeditor@localnewsllc.com </a:t>
            </a:r>
            <a:r>
              <a:rPr lang="en-US" dirty="0"/>
              <a:t>on August 21, 2019 </a:t>
            </a:r>
          </a:p>
          <a:p>
            <a:pPr algn="r"/>
            <a:r>
              <a:rPr lang="en-US" cap="all" dirty="0"/>
              <a:t>BY JIM </a:t>
            </a:r>
            <a:r>
              <a:rPr lang="en-US" cap="all" dirty="0" err="1"/>
              <a:t>McCONNELL</a:t>
            </a:r>
            <a:r>
              <a:rPr lang="en-US" cap="all" dirty="0"/>
              <a:t> AND RICH </a:t>
            </a:r>
            <a:r>
              <a:rPr lang="en-US" cap="all" dirty="0" err="1"/>
              <a:t>GRISET</a:t>
            </a:r>
            <a:r>
              <a:rPr lang="en-US" cap="all" dirty="0"/>
              <a:t> STAFF WRITERS</a:t>
            </a:r>
            <a:endParaRPr lang="en-US" dirty="0"/>
          </a:p>
        </p:txBody>
      </p:sp>
      <p:sp>
        <p:nvSpPr>
          <p:cNvPr id="21" name="Title 1"/>
          <p:cNvSpPr>
            <a:spLocks noGrp="1"/>
          </p:cNvSpPr>
          <p:nvPr>
            <p:ph type="title"/>
          </p:nvPr>
        </p:nvSpPr>
        <p:spPr>
          <a:xfrm>
            <a:off x="76200" y="0"/>
            <a:ext cx="9067800" cy="1143000"/>
          </a:xfrm>
        </p:spPr>
        <p:txBody>
          <a:bodyPr/>
          <a:lstStyle/>
          <a:p>
            <a:pPr algn="ctr"/>
            <a:r>
              <a:rPr lang="en-US" dirty="0"/>
              <a:t>Legionnaire’s Disease in the News</a:t>
            </a:r>
          </a:p>
        </p:txBody>
      </p:sp>
      <p:pic>
        <p:nvPicPr>
          <p:cNvPr id="1042" name="Picture 18" descr="https://www.chesterfieldobserver.com/wp-content/uploads/2018/06/logo-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4226" y="1607603"/>
            <a:ext cx="4409049" cy="8328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4751" y="4495800"/>
            <a:ext cx="3048000" cy="2032000"/>
          </a:xfrm>
          <a:prstGeom prst="rect">
            <a:avLst/>
          </a:prstGeom>
        </p:spPr>
      </p:pic>
    </p:spTree>
    <p:extLst>
      <p:ext uri="{BB962C8B-B14F-4D97-AF65-F5344CB8AC3E}">
        <p14:creationId xmlns:p14="http://schemas.microsoft.com/office/powerpoint/2010/main" val="277827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pPr algn="ctr"/>
            <a:r>
              <a:rPr lang="en-US" sz="3200" b="1" dirty="0"/>
              <a:t>Va. Code § 22.1-138. </a:t>
            </a:r>
            <a:br>
              <a:rPr lang="en-US" sz="3200" b="1" dirty="0"/>
            </a:br>
            <a:r>
              <a:rPr lang="en-US" sz="3200" b="1" dirty="0"/>
              <a:t>Minimum standards Public School Buildings</a:t>
            </a:r>
            <a:endParaRPr lang="en-US" sz="32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Maintain a water management program at each public school building in the school division</a:t>
            </a:r>
          </a:p>
          <a:p>
            <a:pPr>
              <a:buFont typeface="Arial" panose="020B0604020202020204" pitchFamily="34" charset="0"/>
              <a:buChar char="•"/>
            </a:pPr>
            <a:endParaRPr lang="en-US" dirty="0"/>
          </a:p>
          <a:p>
            <a:pPr>
              <a:buFont typeface="Arial" panose="020B0604020202020204" pitchFamily="34" charset="0"/>
              <a:buChar char="•"/>
            </a:pPr>
            <a:r>
              <a:rPr lang="en-US" dirty="0">
                <a:solidFill>
                  <a:schemeClr val="tx1"/>
                </a:solidFill>
              </a:rPr>
              <a:t>Validate at least </a:t>
            </a:r>
            <a:r>
              <a:rPr lang="en-US" dirty="0"/>
              <a:t>annually</a:t>
            </a:r>
          </a:p>
          <a:p>
            <a:pPr>
              <a:buFont typeface="Arial" panose="020B0604020202020204" pitchFamily="34" charset="0"/>
              <a:buChar char="•"/>
            </a:pPr>
            <a:endParaRPr lang="en-US" dirty="0"/>
          </a:p>
          <a:p>
            <a:pPr>
              <a:buFont typeface="Arial" panose="020B0604020202020204" pitchFamily="34" charset="0"/>
              <a:buChar char="•"/>
            </a:pPr>
            <a:r>
              <a:rPr lang="en-US" dirty="0"/>
              <a:t>Maintain files for the water management program</a:t>
            </a:r>
          </a:p>
          <a:p>
            <a:pPr>
              <a:buFont typeface="Arial" panose="020B0604020202020204" pitchFamily="34" charset="0"/>
              <a:buChar char="•"/>
            </a:pPr>
            <a:endParaRPr lang="en-US" dirty="0"/>
          </a:p>
          <a:p>
            <a:pPr>
              <a:buFont typeface="Arial" panose="020B0604020202020204" pitchFamily="34" charset="0"/>
              <a:buChar char="•"/>
            </a:pPr>
            <a:r>
              <a:rPr lang="en-US" dirty="0"/>
              <a:t>Include results of all validation and remediation</a:t>
            </a:r>
          </a:p>
          <a:p>
            <a:pPr>
              <a:buFont typeface="Arial" panose="020B0604020202020204" pitchFamily="34" charset="0"/>
              <a:buChar char="•"/>
            </a:pPr>
            <a:endParaRPr lang="en-US" dirty="0"/>
          </a:p>
          <a:p>
            <a:pPr>
              <a:buFont typeface="Arial" panose="020B0604020202020204" pitchFamily="34" charset="0"/>
              <a:buChar char="•"/>
            </a:pPr>
            <a:r>
              <a:rPr lang="en-US" dirty="0"/>
              <a:t>Make files available for review</a:t>
            </a:r>
          </a:p>
        </p:txBody>
      </p:sp>
    </p:spTree>
    <p:extLst>
      <p:ext uri="{BB962C8B-B14F-4D97-AF65-F5344CB8AC3E}">
        <p14:creationId xmlns:p14="http://schemas.microsoft.com/office/powerpoint/2010/main" val="304757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Dept</a:t>
            </a:r>
            <a:r>
              <a:rPr lang="en-US" dirty="0"/>
              <a:t> of Education Policy Guidance</a:t>
            </a:r>
          </a:p>
        </p:txBody>
      </p:sp>
      <p:sp>
        <p:nvSpPr>
          <p:cNvPr id="3" name="Content Placeholder 2"/>
          <p:cNvSpPr>
            <a:spLocks noGrp="1"/>
          </p:cNvSpPr>
          <p:nvPr>
            <p:ph idx="1"/>
          </p:nvPr>
        </p:nvSpPr>
        <p:spPr>
          <a:xfrm>
            <a:off x="0" y="1600200"/>
            <a:ext cx="9144000" cy="4800600"/>
          </a:xfrm>
        </p:spPr>
        <p:txBody>
          <a:bodyPr/>
          <a:lstStyle/>
          <a:p>
            <a:pPr>
              <a:buFont typeface="Arial" panose="020B0604020202020204" pitchFamily="34" charset="0"/>
              <a:buChar char="•"/>
            </a:pPr>
            <a:r>
              <a:rPr lang="en-US" dirty="0"/>
              <a:t>Center for Disease Control and Prevention (CDC) has a toolkit</a:t>
            </a:r>
          </a:p>
          <a:p>
            <a:pPr lvl="2">
              <a:buFont typeface="Arial" panose="020B0604020202020204" pitchFamily="34" charset="0"/>
              <a:buChar char="•"/>
            </a:pPr>
            <a:r>
              <a:rPr lang="en-US" sz="2000" dirty="0"/>
              <a:t>https://www.cdc.gov/legionella/wmp/toolkit/index.html</a:t>
            </a:r>
          </a:p>
          <a:p>
            <a:pPr>
              <a:buFont typeface="Arial" panose="020B0604020202020204" pitchFamily="34" charset="0"/>
              <a:buChar char="•"/>
            </a:pPr>
            <a:endParaRPr lang="en-US" dirty="0"/>
          </a:p>
          <a:p>
            <a:pPr>
              <a:buFont typeface="Arial" panose="020B0604020202020204" pitchFamily="34" charset="0"/>
              <a:buChar char="•"/>
            </a:pPr>
            <a:r>
              <a:rPr lang="en-US" dirty="0"/>
              <a:t>Va. Dept. of Health has a website to help</a:t>
            </a:r>
          </a:p>
          <a:p>
            <a:pPr lvl="2">
              <a:buFont typeface="Arial" panose="020B0604020202020204" pitchFamily="34" charset="0"/>
              <a:buChar char="•"/>
            </a:pPr>
            <a:r>
              <a:rPr lang="en-US" sz="2000" dirty="0"/>
              <a:t>https://www.vdh.virginia.gov/drinking-water/implementing-sb-410-in-school-buildingstartup/</a:t>
            </a:r>
          </a:p>
          <a:p>
            <a:pPr>
              <a:buFont typeface="Arial" panose="020B0604020202020204" pitchFamily="34" charset="0"/>
              <a:buChar char="•"/>
            </a:pPr>
            <a:endParaRPr lang="en-US" dirty="0"/>
          </a:p>
          <a:p>
            <a:pPr>
              <a:buFont typeface="Arial" panose="020B0604020202020204" pitchFamily="34" charset="0"/>
              <a:buChar char="•"/>
            </a:pPr>
            <a:r>
              <a:rPr lang="en-US" dirty="0"/>
              <a:t>ANSI/ASHRAE Standard </a:t>
            </a:r>
            <a:r>
              <a:rPr lang="en-US" dirty="0">
                <a:solidFill>
                  <a:schemeClr val="tx1"/>
                </a:solidFill>
              </a:rPr>
              <a:t>188-2021</a:t>
            </a:r>
          </a:p>
          <a:p>
            <a:pPr lvl="2">
              <a:buFont typeface="Arial" panose="020B0604020202020204" pitchFamily="34" charset="0"/>
              <a:buChar char="•"/>
            </a:pPr>
            <a:r>
              <a:rPr lang="en-US" sz="2000" dirty="0">
                <a:solidFill>
                  <a:schemeClr val="tx1"/>
                </a:solidFill>
                <a:hlinkClick r:id="rId3">
                  <a:extLst>
                    <a:ext uri="{A12FA001-AC4F-418D-AE19-62706E023703}">
                      <ahyp:hlinkClr xmlns="" xmlns:ahyp="http://schemas.microsoft.com/office/drawing/2018/hyperlinkcolor" val="tx"/>
                    </a:ext>
                  </a:extLst>
                </a:hlinkClick>
              </a:rPr>
              <a:t>https://www.ashrae.org/news/esociety/newly-updated-standard-188</a:t>
            </a:r>
            <a:r>
              <a:rPr lang="en-US" sz="2000"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07564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sz="quarter" idx="4294967295"/>
          </p:nvPr>
        </p:nvSpPr>
        <p:spPr>
          <a:xfrm>
            <a:off x="152400" y="914400"/>
            <a:ext cx="5334000" cy="4935537"/>
          </a:xfrm>
          <a:prstGeom prst="rect">
            <a:avLst/>
          </a:prstGeom>
        </p:spPr>
        <p:txBody>
          <a:bodyPr/>
          <a:lstStyle/>
          <a:p>
            <a:pPr>
              <a:spcBef>
                <a:spcPts val="450"/>
              </a:spcBef>
              <a:spcAft>
                <a:spcPts val="450"/>
              </a:spcAft>
              <a:buFont typeface="Arial" panose="020B0604020202020204" pitchFamily="34" charset="0"/>
              <a:buChar char="•"/>
            </a:pPr>
            <a:r>
              <a:rPr lang="en-US" altLang="en-US" sz="2000" dirty="0"/>
              <a:t>Set of procedures to reduce the occurrence of Legionnaires’ disease</a:t>
            </a:r>
          </a:p>
          <a:p>
            <a:pPr marL="0" indent="0">
              <a:spcBef>
                <a:spcPts val="450"/>
              </a:spcBef>
              <a:spcAft>
                <a:spcPts val="450"/>
              </a:spcAft>
            </a:pPr>
            <a:endParaRPr lang="en-US" altLang="en-US" sz="2000" dirty="0"/>
          </a:p>
          <a:p>
            <a:pPr>
              <a:spcBef>
                <a:spcPts val="450"/>
              </a:spcBef>
              <a:spcAft>
                <a:spcPts val="450"/>
              </a:spcAft>
              <a:buFont typeface="Arial" panose="020B0604020202020204" pitchFamily="34" charset="0"/>
              <a:buChar char="•"/>
            </a:pPr>
            <a:r>
              <a:rPr lang="en-US" altLang="en-US" sz="2000" dirty="0"/>
              <a:t>Typically provided by consultants</a:t>
            </a:r>
          </a:p>
          <a:p>
            <a:pPr lvl="1">
              <a:spcBef>
                <a:spcPts val="450"/>
              </a:spcBef>
              <a:spcAft>
                <a:spcPts val="450"/>
              </a:spcAft>
            </a:pPr>
            <a:r>
              <a:rPr lang="en-US" altLang="en-US" sz="2000" dirty="0"/>
              <a:t>Requires building administration and operations/maintenance collaboration</a:t>
            </a:r>
          </a:p>
          <a:p>
            <a:pPr>
              <a:spcBef>
                <a:spcPts val="450"/>
              </a:spcBef>
              <a:spcAft>
                <a:spcPts val="450"/>
              </a:spcAft>
              <a:buFont typeface="Arial" panose="020B0604020202020204" pitchFamily="34" charset="0"/>
              <a:buChar char="•"/>
            </a:pPr>
            <a:endParaRPr lang="en-US" altLang="en-US" sz="2000" dirty="0"/>
          </a:p>
          <a:p>
            <a:pPr>
              <a:spcBef>
                <a:spcPts val="450"/>
              </a:spcBef>
              <a:spcAft>
                <a:spcPts val="450"/>
              </a:spcAft>
              <a:buFont typeface="Arial" panose="020B0604020202020204" pitchFamily="34" charset="0"/>
              <a:buChar char="•"/>
            </a:pPr>
            <a:r>
              <a:rPr lang="en-US" altLang="en-US" sz="2000" dirty="0" err="1"/>
              <a:t>ASHRAE</a:t>
            </a:r>
            <a:r>
              <a:rPr lang="en-US" altLang="en-US" sz="2000" dirty="0"/>
              <a:t>* Standard 188 </a:t>
            </a:r>
          </a:p>
          <a:p>
            <a:pPr lvl="1">
              <a:spcBef>
                <a:spcPts val="450"/>
              </a:spcBef>
              <a:spcAft>
                <a:spcPts val="450"/>
              </a:spcAft>
              <a:buFont typeface="Arial" panose="020B0604020202020204" pitchFamily="34" charset="0"/>
              <a:buChar char="•"/>
            </a:pPr>
            <a:r>
              <a:rPr lang="en-US" altLang="en-US" sz="2000" dirty="0"/>
              <a:t>Accredited standard for water management programs in North America</a:t>
            </a:r>
          </a:p>
          <a:p>
            <a:pPr lvl="1">
              <a:spcBef>
                <a:spcPts val="450"/>
              </a:spcBef>
              <a:spcAft>
                <a:spcPts val="450"/>
              </a:spcAft>
            </a:pPr>
            <a:r>
              <a:rPr lang="en-US" altLang="en-US" sz="2000" dirty="0"/>
              <a:t>Result of a 7+year multi-stakeholder process</a:t>
            </a:r>
          </a:p>
          <a:p>
            <a:pPr lvl="1">
              <a:spcBef>
                <a:spcPts val="450"/>
              </a:spcBef>
              <a:spcAft>
                <a:spcPts val="450"/>
              </a:spcAft>
            </a:pPr>
            <a:r>
              <a:rPr lang="en-US" altLang="en-US" sz="2000" dirty="0"/>
              <a:t>Basis for the CDC’s Toolkit</a:t>
            </a:r>
          </a:p>
        </p:txBody>
      </p:sp>
      <p:pic>
        <p:nvPicPr>
          <p:cNvPr id="3"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30051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04800"/>
            <a:ext cx="9296400" cy="523220"/>
          </a:xfrm>
          <a:prstGeom prst="rect">
            <a:avLst/>
          </a:prstGeom>
          <a:noFill/>
        </p:spPr>
        <p:txBody>
          <a:bodyPr wrap="square" rtlCol="0">
            <a:spAutoFit/>
          </a:bodyPr>
          <a:lstStyle/>
          <a:p>
            <a:pPr algn="ctr"/>
            <a:r>
              <a:rPr lang="en-US" sz="2800" dirty="0">
                <a:solidFill>
                  <a:srgbClr val="002060"/>
                </a:solidFill>
              </a:rPr>
              <a:t>A Water Management Program is a Multi-step Process</a:t>
            </a:r>
          </a:p>
        </p:txBody>
      </p:sp>
    </p:spTree>
    <p:extLst>
      <p:ext uri="{BB962C8B-B14F-4D97-AF65-F5344CB8AC3E}">
        <p14:creationId xmlns:p14="http://schemas.microsoft.com/office/powerpoint/2010/main" val="170377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Legionnaire’s Disease – causes &amp; prevention</a:t>
            </a:r>
          </a:p>
          <a:p>
            <a:pPr marL="0" indent="0"/>
            <a:endParaRPr lang="en-US" dirty="0"/>
          </a:p>
          <a:p>
            <a:pPr>
              <a:buFont typeface="Arial" panose="020B0604020202020204" pitchFamily="34" charset="0"/>
              <a:buChar char="•"/>
            </a:pPr>
            <a:r>
              <a:rPr lang="en-US" dirty="0"/>
              <a:t>Code of Virginia Requirements &amp; Expectations</a:t>
            </a:r>
          </a:p>
          <a:p>
            <a:pPr marL="0" indent="0"/>
            <a:endParaRPr lang="en-US" dirty="0"/>
          </a:p>
          <a:p>
            <a:pPr>
              <a:buFont typeface="Arial" panose="020B0604020202020204" pitchFamily="34" charset="0"/>
              <a:buChar char="•"/>
            </a:pPr>
            <a:r>
              <a:rPr lang="en-US" dirty="0"/>
              <a:t>The Elements of a Water Management Program</a:t>
            </a:r>
          </a:p>
          <a:p>
            <a:pPr>
              <a:buFont typeface="Arial" panose="020B0604020202020204" pitchFamily="34" charset="0"/>
              <a:buChar char="•"/>
            </a:pPr>
            <a:endParaRPr lang="en-US" dirty="0"/>
          </a:p>
          <a:p>
            <a:pPr>
              <a:buFont typeface="Arial" panose="020B0604020202020204" pitchFamily="34" charset="0"/>
              <a:buChar char="•"/>
            </a:pPr>
            <a:r>
              <a:rPr lang="en-US" dirty="0"/>
              <a:t>Resources </a:t>
            </a:r>
            <a:r>
              <a:rPr lang="en-US" dirty="0" smtClean="0"/>
              <a:t>available </a:t>
            </a:r>
            <a:r>
              <a:rPr lang="en-US" dirty="0"/>
              <a:t>to </a:t>
            </a:r>
            <a:r>
              <a:rPr lang="en-US" dirty="0" smtClean="0"/>
              <a:t>help</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81172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F7D158-5DF5-48C8-B99C-084325900878}"/>
              </a:ext>
            </a:extLst>
          </p:cNvPr>
          <p:cNvSpPr>
            <a:spLocks noGrp="1"/>
          </p:cNvSpPr>
          <p:nvPr>
            <p:ph type="title"/>
          </p:nvPr>
        </p:nvSpPr>
        <p:spPr>
          <a:xfrm>
            <a:off x="217488" y="677812"/>
            <a:ext cx="8985250" cy="555625"/>
          </a:xfrm>
        </p:spPr>
        <p:txBody>
          <a:bodyPr/>
          <a:lstStyle/>
          <a:p>
            <a:pPr>
              <a:defRPr/>
            </a:pPr>
            <a:r>
              <a:rPr lang="en-US" dirty="0"/>
              <a:t>7 key steps – Water Management Program</a:t>
            </a:r>
          </a:p>
        </p:txBody>
      </p:sp>
      <p:grpSp>
        <p:nvGrpSpPr>
          <p:cNvPr id="5" name="Group 28"/>
          <p:cNvGrpSpPr>
            <a:grpSpLocks/>
          </p:cNvGrpSpPr>
          <p:nvPr/>
        </p:nvGrpSpPr>
        <p:grpSpPr bwMode="auto">
          <a:xfrm>
            <a:off x="4111625" y="4132263"/>
            <a:ext cx="920750" cy="1119187"/>
            <a:chOff x="5481717" y="4366917"/>
            <a:chExt cx="1228566" cy="1492501"/>
          </a:xfrm>
        </p:grpSpPr>
        <p:pic>
          <p:nvPicPr>
            <p:cNvPr id="6" name="Picture 8" descr="Image result for report icon">
              <a:extLst>
                <a:ext uri="{FF2B5EF4-FFF2-40B4-BE49-F238E27FC236}">
                  <a16:creationId xmlns:a16="http://schemas.microsoft.com/office/drawing/2014/main" id="{17EE7247-F932-4D01-82B8-46733CFD7DD9}"/>
                </a:ext>
              </a:extLst>
            </p:cNvPr>
            <p:cNvPicPr>
              <a:picLocks noChangeAspect="1" noChangeArrowheads="1"/>
            </p:cNvPicPr>
            <p:nvPr/>
          </p:nvPicPr>
          <p:blipFill>
            <a:blip r:embed="rId2">
              <a:clrChange>
                <a:clrFrom>
                  <a:srgbClr val="FFFEF6"/>
                </a:clrFrom>
                <a:clrTo>
                  <a:srgbClr val="FFFEF6">
                    <a:alpha val="0"/>
                  </a:srgbClr>
                </a:clrTo>
              </a:clrChange>
              <a:duotone>
                <a:prstClr val="black"/>
                <a:srgbClr val="4472C4">
                  <a:tint val="45000"/>
                  <a:satMod val="400000"/>
                </a:srgbClr>
              </a:duotone>
              <a:extLst>
                <a:ext uri="{28A0092B-C50C-407E-A947-70E740481C1C}">
                  <a14:useLocalDpi xmlns:a14="http://schemas.microsoft.com/office/drawing/2010/main"/>
                </a:ext>
              </a:extLst>
            </a:blip>
            <a:srcRect/>
            <a:stretch>
              <a:fillRect/>
            </a:stretch>
          </p:blipFill>
          <p:spPr bwMode="auto">
            <a:xfrm>
              <a:off x="5558849" y="4366917"/>
              <a:ext cx="1074302" cy="9891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FEB6F1F-B303-4B9B-911E-05FCCEE6A2D5}"/>
                </a:ext>
              </a:extLst>
            </p:cNvPr>
            <p:cNvSpPr txBox="1"/>
            <p:nvPr/>
          </p:nvSpPr>
          <p:spPr>
            <a:xfrm>
              <a:off x="5481717" y="5552450"/>
              <a:ext cx="1228566" cy="306968"/>
            </a:xfrm>
            <a:prstGeom prst="rect">
              <a:avLst/>
            </a:prstGeom>
            <a:noFill/>
          </p:spPr>
          <p:txBody>
            <a:bodyPr>
              <a:spAutoFit/>
            </a:bodyPr>
            <a:lstStyle/>
            <a:p>
              <a:pPr algn="ctr" defTabSz="685783" fontAlgn="auto">
                <a:spcBef>
                  <a:spcPts val="0"/>
                </a:spcBef>
                <a:spcAft>
                  <a:spcPts val="0"/>
                </a:spcAft>
                <a:defRPr/>
              </a:pPr>
              <a:r>
                <a:rPr lang="en-US" sz="900" kern="0" dirty="0">
                  <a:solidFill>
                    <a:srgbClr val="4472C4">
                      <a:lumMod val="75000"/>
                    </a:srgbClr>
                  </a:solidFill>
                </a:rPr>
                <a:t>DOCUMENT!</a:t>
              </a:r>
              <a:endParaRPr lang="en-CA" sz="900" kern="0" dirty="0">
                <a:solidFill>
                  <a:prstClr val="black"/>
                </a:solidFill>
              </a:endParaRPr>
            </a:p>
          </p:txBody>
        </p:sp>
      </p:grpSp>
      <p:grpSp>
        <p:nvGrpSpPr>
          <p:cNvPr id="8" name="Group 30"/>
          <p:cNvGrpSpPr>
            <a:grpSpLocks/>
          </p:cNvGrpSpPr>
          <p:nvPr/>
        </p:nvGrpSpPr>
        <p:grpSpPr bwMode="auto">
          <a:xfrm>
            <a:off x="-80963" y="2459833"/>
            <a:ext cx="9224963" cy="1312862"/>
            <a:chOff x="-112126" y="2191346"/>
            <a:chExt cx="12300152" cy="1750164"/>
          </a:xfrm>
        </p:grpSpPr>
        <p:pic>
          <p:nvPicPr>
            <p:cNvPr id="9" name="Picture 8" descr="Image result for roles and responsibilities icon">
              <a:extLst>
                <a:ext uri="{FF2B5EF4-FFF2-40B4-BE49-F238E27FC236}">
                  <a16:creationId xmlns:a16="http://schemas.microsoft.com/office/drawing/2014/main" id="{5A05116C-C0F1-43BD-AEB4-95F15E9C3D49}"/>
                </a:ext>
              </a:extLst>
            </p:cNvPr>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a:ext>
              </a:extLst>
            </a:blip>
            <a:srcRect/>
            <a:stretch>
              <a:fillRect/>
            </a:stretch>
          </p:blipFill>
          <p:spPr bwMode="auto">
            <a:xfrm>
              <a:off x="479488" y="2455797"/>
              <a:ext cx="1319976" cy="781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building icon">
              <a:extLst>
                <a:ext uri="{FF2B5EF4-FFF2-40B4-BE49-F238E27FC236}">
                  <a16:creationId xmlns:a16="http://schemas.microsoft.com/office/drawing/2014/main" id="{D96406FB-8CDB-428C-B5C4-91E4AE210F59}"/>
                </a:ext>
              </a:extLst>
            </p:cNvPr>
            <p:cNvPicPr>
              <a:picLocks noChangeAspect="1" noChangeArrowheads="1"/>
            </p:cNvPicPr>
            <p:nvPr/>
          </p:nvPicPr>
          <p:blipFill>
            <a:blip r:embed="rId4">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540733" y="2280942"/>
              <a:ext cx="124145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risk icon">
              <a:extLst>
                <a:ext uri="{FF2B5EF4-FFF2-40B4-BE49-F238E27FC236}">
                  <a16:creationId xmlns:a16="http://schemas.microsoft.com/office/drawing/2014/main" id="{485A64DC-F060-4852-B10F-47B9F3BD66F9}"/>
                </a:ext>
              </a:extLst>
            </p:cNvPr>
            <p:cNvPicPr>
              <a:picLocks noChangeAspect="1" noChangeArrowheads="1"/>
            </p:cNvPicPr>
            <p:nvPr/>
          </p:nvPicPr>
          <p:blipFill>
            <a:blip r:embed="rId5">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93195" y="2386400"/>
              <a:ext cx="914400" cy="8418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lated image">
              <a:extLst>
                <a:ext uri="{FF2B5EF4-FFF2-40B4-BE49-F238E27FC236}">
                  <a16:creationId xmlns:a16="http://schemas.microsoft.com/office/drawing/2014/main" id="{0D91F7DE-643C-4126-A468-B5B8FF3F6C36}"/>
                </a:ext>
              </a:extLst>
            </p:cNvPr>
            <p:cNvPicPr>
              <a:picLocks noChangeAspect="1" noChangeArrowheads="1"/>
            </p:cNvPicPr>
            <p:nvPr/>
          </p:nvPicPr>
          <p:blipFill>
            <a:blip r:embed="rId6">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712461" y="2251990"/>
              <a:ext cx="124145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lated image">
              <a:extLst>
                <a:ext uri="{FF2B5EF4-FFF2-40B4-BE49-F238E27FC236}">
                  <a16:creationId xmlns:a16="http://schemas.microsoft.com/office/drawing/2014/main" id="{E99610DA-F3F9-4B7B-BAB6-1416DD7CD667}"/>
                </a:ext>
              </a:extLst>
            </p:cNvPr>
            <p:cNvPicPr>
              <a:picLocks noChangeAspect="1" noChangeArrowheads="1"/>
            </p:cNvPicPr>
            <p:nvPr/>
          </p:nvPicPr>
          <p:blipFill>
            <a:blip r:embed="rId7">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850301" y="2434148"/>
              <a:ext cx="914400" cy="8418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17A8C21-A547-41FC-B107-EA6D789FD3A1}"/>
                </a:ext>
              </a:extLst>
            </p:cNvPr>
            <p:cNvSpPr txBox="1"/>
            <p:nvPr/>
          </p:nvSpPr>
          <p:spPr>
            <a:xfrm>
              <a:off x="2148512" y="3395509"/>
              <a:ext cx="2345305" cy="306861"/>
            </a:xfrm>
            <a:prstGeom prst="rect">
              <a:avLst/>
            </a:prstGeom>
            <a:noFill/>
          </p:spPr>
          <p:txBody>
            <a:bodyPr>
              <a:spAutoFit/>
            </a:bodyPr>
            <a:lstStyle/>
            <a:p>
              <a:pPr defTabSz="685783" fontAlgn="auto">
                <a:spcBef>
                  <a:spcPts val="0"/>
                </a:spcBef>
                <a:spcAft>
                  <a:spcPts val="0"/>
                </a:spcAft>
                <a:defRPr/>
              </a:pPr>
              <a:r>
                <a:rPr lang="en-US" sz="900" kern="0">
                  <a:solidFill>
                    <a:srgbClr val="4472C4">
                      <a:lumMod val="75000"/>
                    </a:srgbClr>
                  </a:solidFill>
                </a:rPr>
                <a:t>DESCRIBE THE  SYSTEM</a:t>
              </a:r>
              <a:endParaRPr lang="en-CA" sz="900" kern="0">
                <a:solidFill>
                  <a:prstClr val="black"/>
                </a:solidFill>
              </a:endParaRPr>
            </a:p>
          </p:txBody>
        </p:sp>
        <p:sp>
          <p:nvSpPr>
            <p:cNvPr id="15" name="TextBox 14">
              <a:extLst>
                <a:ext uri="{FF2B5EF4-FFF2-40B4-BE49-F238E27FC236}">
                  <a16:creationId xmlns:a16="http://schemas.microsoft.com/office/drawing/2014/main" id="{4F83C632-16B8-4C81-94D7-ED6C4859A0E1}"/>
                </a:ext>
              </a:extLst>
            </p:cNvPr>
            <p:cNvSpPr txBox="1"/>
            <p:nvPr/>
          </p:nvSpPr>
          <p:spPr>
            <a:xfrm>
              <a:off x="-112126" y="3395509"/>
              <a:ext cx="2504058" cy="306861"/>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IDENTIFY THE TEAM</a:t>
              </a:r>
              <a:endParaRPr lang="en-CA" sz="900" kern="0">
                <a:solidFill>
                  <a:prstClr val="black"/>
                </a:solidFill>
              </a:endParaRPr>
            </a:p>
          </p:txBody>
        </p:sp>
        <p:sp>
          <p:nvSpPr>
            <p:cNvPr id="16" name="TextBox 15">
              <a:extLst>
                <a:ext uri="{FF2B5EF4-FFF2-40B4-BE49-F238E27FC236}">
                  <a16:creationId xmlns:a16="http://schemas.microsoft.com/office/drawing/2014/main" id="{901FBBA4-9A95-4215-A96C-E443A51D15B8}"/>
                </a:ext>
              </a:extLst>
            </p:cNvPr>
            <p:cNvSpPr txBox="1"/>
            <p:nvPr/>
          </p:nvSpPr>
          <p:spPr>
            <a:xfrm>
              <a:off x="4220762" y="3401859"/>
              <a:ext cx="2059551" cy="306860"/>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IDENTIFY RISK AREAS</a:t>
              </a:r>
              <a:endParaRPr lang="en-CA" sz="900" kern="0">
                <a:solidFill>
                  <a:prstClr val="black"/>
                </a:solidFill>
              </a:endParaRPr>
            </a:p>
          </p:txBody>
        </p:sp>
        <p:sp>
          <p:nvSpPr>
            <p:cNvPr id="17" name="TextBox 16">
              <a:extLst>
                <a:ext uri="{FF2B5EF4-FFF2-40B4-BE49-F238E27FC236}">
                  <a16:creationId xmlns:a16="http://schemas.microsoft.com/office/drawing/2014/main" id="{F37EECF7-FC36-41E2-B277-06F92D982F8E}"/>
                </a:ext>
              </a:extLst>
            </p:cNvPr>
            <p:cNvSpPr txBox="1"/>
            <p:nvPr/>
          </p:nvSpPr>
          <p:spPr>
            <a:xfrm>
              <a:off x="6166011" y="3403975"/>
              <a:ext cx="2281804" cy="306861"/>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DETERMINE CONTROLS</a:t>
              </a:r>
              <a:endParaRPr lang="en-CA" sz="900" kern="0">
                <a:solidFill>
                  <a:prstClr val="black"/>
                </a:solidFill>
              </a:endParaRPr>
            </a:p>
          </p:txBody>
        </p:sp>
        <p:sp>
          <p:nvSpPr>
            <p:cNvPr id="18" name="TextBox 17">
              <a:extLst>
                <a:ext uri="{FF2B5EF4-FFF2-40B4-BE49-F238E27FC236}">
                  <a16:creationId xmlns:a16="http://schemas.microsoft.com/office/drawing/2014/main" id="{D689BB6A-0242-49F7-88BD-85307C908EF0}"/>
                </a:ext>
              </a:extLst>
            </p:cNvPr>
            <p:cNvSpPr txBox="1"/>
            <p:nvPr/>
          </p:nvSpPr>
          <p:spPr>
            <a:xfrm>
              <a:off x="8259428" y="3442068"/>
              <a:ext cx="2146335" cy="490977"/>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MONITORING &amp; CORRECTIVE ACTIONS</a:t>
              </a:r>
              <a:endParaRPr lang="en-CA" sz="900" kern="0">
                <a:solidFill>
                  <a:prstClr val="black"/>
                </a:solidFill>
              </a:endParaRPr>
            </a:p>
          </p:txBody>
        </p:sp>
        <p:sp>
          <p:nvSpPr>
            <p:cNvPr id="19" name="TextBox 18">
              <a:extLst>
                <a:ext uri="{FF2B5EF4-FFF2-40B4-BE49-F238E27FC236}">
                  <a16:creationId xmlns:a16="http://schemas.microsoft.com/office/drawing/2014/main" id="{484D6083-F0BE-4E4A-8C59-634E2EB881D6}"/>
                </a:ext>
              </a:extLst>
            </p:cNvPr>
            <p:cNvSpPr txBox="1"/>
            <p:nvPr/>
          </p:nvSpPr>
          <p:spPr>
            <a:xfrm>
              <a:off x="10348613" y="3448417"/>
              <a:ext cx="1839413" cy="493093"/>
            </a:xfrm>
            <a:prstGeom prst="rect">
              <a:avLst/>
            </a:prstGeom>
            <a:noFill/>
          </p:spPr>
          <p:txBody>
            <a:bodyPr>
              <a:spAutoFit/>
            </a:bodyPr>
            <a:lstStyle/>
            <a:p>
              <a:pPr algn="ctr" defTabSz="685783" fontAlgn="auto">
                <a:spcBef>
                  <a:spcPts val="0"/>
                </a:spcBef>
                <a:spcAft>
                  <a:spcPts val="0"/>
                </a:spcAft>
                <a:defRPr/>
              </a:pPr>
              <a:r>
                <a:rPr lang="en-US" sz="900" kern="0" dirty="0">
                  <a:solidFill>
                    <a:srgbClr val="4472C4">
                      <a:lumMod val="75000"/>
                    </a:srgbClr>
                  </a:solidFill>
                </a:rPr>
                <a:t>VERIFY &amp; VALIDATE THE PROGRAM</a:t>
              </a:r>
              <a:endParaRPr lang="en-CA" sz="900" kern="0" dirty="0">
                <a:solidFill>
                  <a:prstClr val="black"/>
                </a:solidFill>
              </a:endParaRP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72283" y="2191346"/>
              <a:ext cx="1192203" cy="119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Isosceles Triangle 20">
              <a:extLst>
                <a:ext uri="{FF2B5EF4-FFF2-40B4-BE49-F238E27FC236}">
                  <a16:creationId xmlns:a16="http://schemas.microsoft.com/office/drawing/2014/main" id="{87CA2839-5695-4891-BFE1-DBC69FFF70A7}"/>
                </a:ext>
              </a:extLst>
            </p:cNvPr>
            <p:cNvSpPr/>
            <p:nvPr/>
          </p:nvSpPr>
          <p:spPr>
            <a:xfrm rot="5400000">
              <a:off x="1863874"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2" name="Isosceles Triangle 21">
              <a:extLst>
                <a:ext uri="{FF2B5EF4-FFF2-40B4-BE49-F238E27FC236}">
                  <a16:creationId xmlns:a16="http://schemas.microsoft.com/office/drawing/2014/main" id="{026AD336-0259-43EE-B7D3-2B2751E83342}"/>
                </a:ext>
              </a:extLst>
            </p:cNvPr>
            <p:cNvSpPr/>
            <p:nvPr/>
          </p:nvSpPr>
          <p:spPr>
            <a:xfrm rot="5400000">
              <a:off x="3992218" y="2794472"/>
              <a:ext cx="584094" cy="139702"/>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3" name="Isosceles Triangle 22">
              <a:extLst>
                <a:ext uri="{FF2B5EF4-FFF2-40B4-BE49-F238E27FC236}">
                  <a16:creationId xmlns:a16="http://schemas.microsoft.com/office/drawing/2014/main" id="{108DC575-AA2A-4200-83E6-AD1015D4E816}"/>
                </a:ext>
              </a:extLst>
            </p:cNvPr>
            <p:cNvSpPr/>
            <p:nvPr/>
          </p:nvSpPr>
          <p:spPr>
            <a:xfrm rot="5400000">
              <a:off x="6014726"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4" name="Isosceles Triangle 23">
              <a:extLst>
                <a:ext uri="{FF2B5EF4-FFF2-40B4-BE49-F238E27FC236}">
                  <a16:creationId xmlns:a16="http://schemas.microsoft.com/office/drawing/2014/main" id="{EBE00F62-39A3-4144-8CE9-686A9AD27F98}"/>
                </a:ext>
              </a:extLst>
            </p:cNvPr>
            <p:cNvSpPr/>
            <p:nvPr/>
          </p:nvSpPr>
          <p:spPr>
            <a:xfrm rot="5400000">
              <a:off x="8190695"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5" name="Isosceles Triangle 24">
              <a:extLst>
                <a:ext uri="{FF2B5EF4-FFF2-40B4-BE49-F238E27FC236}">
                  <a16:creationId xmlns:a16="http://schemas.microsoft.com/office/drawing/2014/main" id="{29AF35B7-CF41-4235-A7A1-AC32CAB5EC93}"/>
                </a:ext>
              </a:extLst>
            </p:cNvPr>
            <p:cNvSpPr/>
            <p:nvPr/>
          </p:nvSpPr>
          <p:spPr>
            <a:xfrm rot="5400000">
              <a:off x="10148643"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grpSp>
      <p:sp>
        <p:nvSpPr>
          <p:cNvPr id="26" name="Arrow: Right 26">
            <a:extLst>
              <a:ext uri="{FF2B5EF4-FFF2-40B4-BE49-F238E27FC236}">
                <a16:creationId xmlns:a16="http://schemas.microsoft.com/office/drawing/2014/main" id="{1B004EE8-B087-452C-A6F1-9F97AD2159BF}"/>
              </a:ext>
            </a:extLst>
          </p:cNvPr>
          <p:cNvSpPr/>
          <p:nvPr/>
        </p:nvSpPr>
        <p:spPr>
          <a:xfrm>
            <a:off x="5137150" y="4387850"/>
            <a:ext cx="3773488" cy="346075"/>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7" name="Arrow: Right 29">
            <a:extLst>
              <a:ext uri="{FF2B5EF4-FFF2-40B4-BE49-F238E27FC236}">
                <a16:creationId xmlns:a16="http://schemas.microsoft.com/office/drawing/2014/main" id="{9D40F32A-30BE-4CCD-9879-EAD4A74FC0F6}"/>
              </a:ext>
            </a:extLst>
          </p:cNvPr>
          <p:cNvSpPr/>
          <p:nvPr/>
        </p:nvSpPr>
        <p:spPr>
          <a:xfrm rot="10800000">
            <a:off x="233363" y="4387850"/>
            <a:ext cx="3773487" cy="346075"/>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8" name="Rectangle: Rounded Corners 2">
            <a:extLst>
              <a:ext uri="{FF2B5EF4-FFF2-40B4-BE49-F238E27FC236}">
                <a16:creationId xmlns:a16="http://schemas.microsoft.com/office/drawing/2014/main" id="{F75422C8-A2B8-4FF9-BCBF-8C2BE87DE850}"/>
              </a:ext>
            </a:extLst>
          </p:cNvPr>
          <p:cNvSpPr/>
          <p:nvPr/>
        </p:nvSpPr>
        <p:spPr>
          <a:xfrm>
            <a:off x="155575" y="2366963"/>
            <a:ext cx="1379538" cy="15589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9" name="TextBox 28">
            <a:extLst>
              <a:ext uri="{FF2B5EF4-FFF2-40B4-BE49-F238E27FC236}">
                <a16:creationId xmlns:a16="http://schemas.microsoft.com/office/drawing/2014/main" id="{FA265671-BAB3-4AC0-96EB-DA5FC1F1019B}"/>
              </a:ext>
            </a:extLst>
          </p:cNvPr>
          <p:cNvSpPr txBox="1"/>
          <p:nvPr/>
        </p:nvSpPr>
        <p:spPr>
          <a:xfrm>
            <a:off x="145417" y="6324600"/>
            <a:ext cx="1308100" cy="254000"/>
          </a:xfrm>
          <a:prstGeom prst="rect">
            <a:avLst/>
          </a:prstGeom>
          <a:noFill/>
        </p:spPr>
        <p:txBody>
          <a:bodyPr wrap="none">
            <a:spAutoFit/>
          </a:bodyPr>
          <a:lstStyle/>
          <a:p>
            <a:pPr>
              <a:defRPr/>
            </a:pPr>
            <a:r>
              <a:rPr lang="en-US" sz="1050"/>
              <a:t>Sources: ASHRAE</a:t>
            </a:r>
          </a:p>
        </p:txBody>
      </p:sp>
    </p:spTree>
    <p:extLst>
      <p:ext uri="{BB962C8B-B14F-4D97-AF65-F5344CB8AC3E}">
        <p14:creationId xmlns:p14="http://schemas.microsoft.com/office/powerpoint/2010/main" val="123936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3614-4079-4E51-83C0-3356E9FAF6D8}"/>
              </a:ext>
            </a:extLst>
          </p:cNvPr>
          <p:cNvSpPr>
            <a:spLocks noGrp="1"/>
          </p:cNvSpPr>
          <p:nvPr>
            <p:ph type="title"/>
          </p:nvPr>
        </p:nvSpPr>
        <p:spPr>
          <a:xfrm>
            <a:off x="285750" y="381000"/>
            <a:ext cx="8572500" cy="857250"/>
          </a:xfrm>
        </p:spPr>
        <p:txBody>
          <a:bodyPr/>
          <a:lstStyle/>
          <a:p>
            <a:pPr algn="ctr">
              <a:defRPr/>
            </a:pPr>
            <a:r>
              <a:rPr lang="en-US" dirty="0"/>
              <a:t>Effective Water Management Programs require broad involvement </a:t>
            </a:r>
          </a:p>
        </p:txBody>
      </p:sp>
      <p:graphicFrame>
        <p:nvGraphicFramePr>
          <p:cNvPr id="3" name="Content Placeholder 5">
            <a:extLst>
              <a:ext uri="{FF2B5EF4-FFF2-40B4-BE49-F238E27FC236}">
                <a16:creationId xmlns:a16="http://schemas.microsoft.com/office/drawing/2014/main" id="{5C6A99DA-2A16-40C0-B194-08C2EA14A04F}"/>
              </a:ext>
            </a:extLst>
          </p:cNvPr>
          <p:cNvGraphicFramePr>
            <a:graphicFrameLocks noGrp="1"/>
          </p:cNvGraphicFramePr>
          <p:nvPr>
            <p:ph sz="quarter" idx="4294967295"/>
            <p:extLst>
              <p:ext uri="{D42A27DB-BD31-4B8C-83A1-F6EECF244321}">
                <p14:modId xmlns:p14="http://schemas.microsoft.com/office/powerpoint/2010/main" val="753395016"/>
              </p:ext>
            </p:extLst>
          </p:nvPr>
        </p:nvGraphicFramePr>
        <p:xfrm>
          <a:off x="152400" y="1524000"/>
          <a:ext cx="4267200" cy="4076696"/>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31992010"/>
                    </a:ext>
                  </a:extLst>
                </a:gridCol>
              </a:tblGrid>
              <a:tr h="455677">
                <a:tc>
                  <a:txBody>
                    <a:bodyPr/>
                    <a:lstStyle/>
                    <a:p>
                      <a:pPr algn="ctr"/>
                      <a:r>
                        <a:rPr lang="en-US" sz="1400" dirty="0"/>
                        <a:t>Required Skills</a:t>
                      </a:r>
                    </a:p>
                  </a:txBody>
                  <a:tcPr marL="68594" marR="68594" marT="34282" marB="34282" anchor="ctr"/>
                </a:tc>
                <a:extLst>
                  <a:ext uri="{0D108BD9-81ED-4DB2-BD59-A6C34878D82A}">
                    <a16:rowId xmlns:a16="http://schemas.microsoft.com/office/drawing/2014/main" val="57448497"/>
                  </a:ext>
                </a:extLst>
              </a:tr>
              <a:tr h="455677">
                <a:tc>
                  <a:txBody>
                    <a:bodyPr/>
                    <a:lstStyle/>
                    <a:p>
                      <a:r>
                        <a:rPr lang="en-US" sz="1400"/>
                        <a:t>Ability to oversee the program</a:t>
                      </a:r>
                    </a:p>
                  </a:txBody>
                  <a:tcPr marL="68594" marR="68594" marT="34282" marB="34282" anchor="ctr"/>
                </a:tc>
                <a:extLst>
                  <a:ext uri="{0D108BD9-81ED-4DB2-BD59-A6C34878D82A}">
                    <a16:rowId xmlns:a16="http://schemas.microsoft.com/office/drawing/2014/main" val="940476197"/>
                  </a:ext>
                </a:extLst>
              </a:tr>
              <a:tr h="455677">
                <a:tc>
                  <a:txBody>
                    <a:bodyPr/>
                    <a:lstStyle/>
                    <a:p>
                      <a:r>
                        <a:rPr lang="en-US" sz="1400"/>
                        <a:t>Knowledge of water systems</a:t>
                      </a:r>
                    </a:p>
                  </a:txBody>
                  <a:tcPr marL="68594" marR="68594" marT="34282" marB="34282" anchor="ctr"/>
                </a:tc>
                <a:extLst>
                  <a:ext uri="{0D108BD9-81ED-4DB2-BD59-A6C34878D82A}">
                    <a16:rowId xmlns:a16="http://schemas.microsoft.com/office/drawing/2014/main" val="1758840480"/>
                  </a:ext>
                </a:extLst>
              </a:tr>
              <a:tr h="455677">
                <a:tc>
                  <a:txBody>
                    <a:bodyPr/>
                    <a:lstStyle/>
                    <a:p>
                      <a:r>
                        <a:rPr lang="en-US" sz="1400"/>
                        <a:t>Ability to identify control locations and limits</a:t>
                      </a:r>
                    </a:p>
                  </a:txBody>
                  <a:tcPr marL="68594" marR="68594" marT="34282" marB="34282" anchor="ctr"/>
                </a:tc>
                <a:extLst>
                  <a:ext uri="{0D108BD9-81ED-4DB2-BD59-A6C34878D82A}">
                    <a16:rowId xmlns:a16="http://schemas.microsoft.com/office/drawing/2014/main" val="3362316599"/>
                  </a:ext>
                </a:extLst>
              </a:tr>
              <a:tr h="455677">
                <a:tc>
                  <a:txBody>
                    <a:bodyPr/>
                    <a:lstStyle/>
                    <a:p>
                      <a:r>
                        <a:rPr lang="en-US" sz="1400"/>
                        <a:t>Ability to identify and take corrective actions</a:t>
                      </a:r>
                    </a:p>
                  </a:txBody>
                  <a:tcPr marL="68594" marR="68594" marT="34282" marB="34282" anchor="ctr"/>
                </a:tc>
                <a:extLst>
                  <a:ext uri="{0D108BD9-81ED-4DB2-BD59-A6C34878D82A}">
                    <a16:rowId xmlns:a16="http://schemas.microsoft.com/office/drawing/2014/main" val="3746279354"/>
                  </a:ext>
                </a:extLst>
              </a:tr>
              <a:tr h="786511">
                <a:tc>
                  <a:txBody>
                    <a:bodyPr/>
                    <a:lstStyle/>
                    <a:p>
                      <a:r>
                        <a:rPr lang="en-US" sz="1400"/>
                        <a:t>Ability to monitor and document program performance</a:t>
                      </a:r>
                    </a:p>
                  </a:txBody>
                  <a:tcPr marL="68594" marR="68594" marT="34282" marB="34282" anchor="ctr"/>
                </a:tc>
                <a:extLst>
                  <a:ext uri="{0D108BD9-81ED-4DB2-BD59-A6C34878D82A}">
                    <a16:rowId xmlns:a16="http://schemas.microsoft.com/office/drawing/2014/main" val="3568055049"/>
                  </a:ext>
                </a:extLst>
              </a:tr>
              <a:tr h="455677">
                <a:tc>
                  <a:txBody>
                    <a:bodyPr/>
                    <a:lstStyle/>
                    <a:p>
                      <a:r>
                        <a:rPr lang="en-US" sz="1400"/>
                        <a:t>Ability to confirm program performance</a:t>
                      </a:r>
                    </a:p>
                  </a:txBody>
                  <a:tcPr marL="68594" marR="68594" marT="34282" marB="34282" anchor="ctr"/>
                </a:tc>
                <a:extLst>
                  <a:ext uri="{0D108BD9-81ED-4DB2-BD59-A6C34878D82A}">
                    <a16:rowId xmlns:a16="http://schemas.microsoft.com/office/drawing/2014/main" val="3537309869"/>
                  </a:ext>
                </a:extLst>
              </a:tr>
              <a:tr h="556123">
                <a:tc>
                  <a:txBody>
                    <a:bodyPr/>
                    <a:lstStyle/>
                    <a:p>
                      <a:r>
                        <a:rPr lang="en-US" sz="1400" dirty="0"/>
                        <a:t>Ability to communicate regularly about the program</a:t>
                      </a:r>
                    </a:p>
                  </a:txBody>
                  <a:tcPr marL="68594" marR="68594" marT="34282" marB="34282" anchor="ctr"/>
                </a:tc>
                <a:extLst>
                  <a:ext uri="{0D108BD9-81ED-4DB2-BD59-A6C34878D82A}">
                    <a16:rowId xmlns:a16="http://schemas.microsoft.com/office/drawing/2014/main" val="1556299386"/>
                  </a:ext>
                </a:extLst>
              </a:tr>
            </a:tbl>
          </a:graphicData>
        </a:graphic>
      </p:graphicFrame>
      <p:graphicFrame>
        <p:nvGraphicFramePr>
          <p:cNvPr id="4" name="Content Placeholder 5">
            <a:extLst>
              <a:ext uri="{FF2B5EF4-FFF2-40B4-BE49-F238E27FC236}">
                <a16:creationId xmlns:a16="http://schemas.microsoft.com/office/drawing/2014/main" id="{3053F0E8-C3DD-4B98-9ABA-3F2FFBF213D8}"/>
              </a:ext>
            </a:extLst>
          </p:cNvPr>
          <p:cNvGraphicFramePr>
            <a:graphicFrameLocks/>
          </p:cNvGraphicFramePr>
          <p:nvPr>
            <p:extLst>
              <p:ext uri="{D42A27DB-BD31-4B8C-83A1-F6EECF244321}">
                <p14:modId xmlns:p14="http://schemas.microsoft.com/office/powerpoint/2010/main" val="1354451786"/>
              </p:ext>
            </p:extLst>
          </p:nvPr>
        </p:nvGraphicFramePr>
        <p:xfrm>
          <a:off x="4572000" y="1508760"/>
          <a:ext cx="4286250" cy="4091940"/>
        </p:xfrm>
        <a:graphic>
          <a:graphicData uri="http://schemas.openxmlformats.org/drawingml/2006/table">
            <a:tbl>
              <a:tblPr firstRow="1" bandRow="1">
                <a:tableStyleId>{5C22544A-7EE6-4342-B048-85BDC9FD1C3A}</a:tableStyleId>
              </a:tblPr>
              <a:tblGrid>
                <a:gridCol w="4286250">
                  <a:extLst>
                    <a:ext uri="{9D8B030D-6E8A-4147-A177-3AD203B41FA5}">
                      <a16:colId xmlns:a16="http://schemas.microsoft.com/office/drawing/2014/main" val="231992010"/>
                    </a:ext>
                  </a:extLst>
                </a:gridCol>
              </a:tblGrid>
              <a:tr h="409194">
                <a:tc>
                  <a:txBody>
                    <a:bodyPr/>
                    <a:lstStyle/>
                    <a:p>
                      <a:pPr algn="ctr"/>
                      <a:r>
                        <a:rPr lang="en-US" sz="1400"/>
                        <a:t>Potential Members</a:t>
                      </a:r>
                    </a:p>
                  </a:txBody>
                  <a:tcPr marL="68566" marR="68566" marT="34286" marB="34286" anchor="ctr"/>
                </a:tc>
                <a:extLst>
                  <a:ext uri="{0D108BD9-81ED-4DB2-BD59-A6C34878D82A}">
                    <a16:rowId xmlns:a16="http://schemas.microsoft.com/office/drawing/2014/main" val="57448497"/>
                  </a:ext>
                </a:extLst>
              </a:tr>
              <a:tr h="409194">
                <a:tc>
                  <a:txBody>
                    <a:bodyPr/>
                    <a:lstStyle/>
                    <a:p>
                      <a:r>
                        <a:rPr lang="en-US" sz="1400"/>
                        <a:t>Principal or Superintendent</a:t>
                      </a:r>
                    </a:p>
                  </a:txBody>
                  <a:tcPr marL="68566" marR="68566" marT="34286" marB="34286" anchor="ctr"/>
                </a:tc>
                <a:extLst>
                  <a:ext uri="{0D108BD9-81ED-4DB2-BD59-A6C34878D82A}">
                    <a16:rowId xmlns:a16="http://schemas.microsoft.com/office/drawing/2014/main" val="940476197"/>
                  </a:ext>
                </a:extLst>
              </a:tr>
              <a:tr h="409194">
                <a:tc>
                  <a:txBody>
                    <a:bodyPr/>
                    <a:lstStyle/>
                    <a:p>
                      <a:r>
                        <a:rPr lang="en-US" sz="1400"/>
                        <a:t>Director of operations or facilities</a:t>
                      </a:r>
                    </a:p>
                  </a:txBody>
                  <a:tcPr marL="68566" marR="68566" marT="34286" marB="34286" anchor="ctr"/>
                </a:tc>
                <a:extLst>
                  <a:ext uri="{0D108BD9-81ED-4DB2-BD59-A6C34878D82A}">
                    <a16:rowId xmlns:a16="http://schemas.microsoft.com/office/drawing/2014/main" val="1758840480"/>
                  </a:ext>
                </a:extLst>
              </a:tr>
              <a:tr h="409194">
                <a:tc>
                  <a:txBody>
                    <a:bodyPr/>
                    <a:lstStyle/>
                    <a:p>
                      <a:r>
                        <a:rPr lang="en-US" sz="1400"/>
                        <a:t>Maintenance or engineering employees</a:t>
                      </a:r>
                    </a:p>
                  </a:txBody>
                  <a:tcPr marL="68566" marR="68566" marT="34286" marB="34286" anchor="ctr"/>
                </a:tc>
                <a:extLst>
                  <a:ext uri="{0D108BD9-81ED-4DB2-BD59-A6C34878D82A}">
                    <a16:rowId xmlns:a16="http://schemas.microsoft.com/office/drawing/2014/main" val="3362316599"/>
                  </a:ext>
                </a:extLst>
              </a:tr>
              <a:tr h="409194">
                <a:tc>
                  <a:txBody>
                    <a:bodyPr/>
                    <a:lstStyle/>
                    <a:p>
                      <a:r>
                        <a:rPr lang="en-US" sz="1400"/>
                        <a:t>Equipment or chemical suppliers</a:t>
                      </a:r>
                    </a:p>
                  </a:txBody>
                  <a:tcPr marL="68566" marR="68566" marT="34286" marB="34286" anchor="ctr"/>
                </a:tc>
                <a:extLst>
                  <a:ext uri="{0D108BD9-81ED-4DB2-BD59-A6C34878D82A}">
                    <a16:rowId xmlns:a16="http://schemas.microsoft.com/office/drawing/2014/main" val="3746279354"/>
                  </a:ext>
                </a:extLst>
              </a:tr>
              <a:tr h="409194">
                <a:tc>
                  <a:txBody>
                    <a:bodyPr/>
                    <a:lstStyle/>
                    <a:p>
                      <a:r>
                        <a:rPr lang="en-US" sz="1400"/>
                        <a:t>Contractors or consultants</a:t>
                      </a:r>
                    </a:p>
                  </a:txBody>
                  <a:tcPr marL="68566" marR="68566" marT="34286" marB="34286" anchor="ctr"/>
                </a:tc>
                <a:extLst>
                  <a:ext uri="{0D108BD9-81ED-4DB2-BD59-A6C34878D82A}">
                    <a16:rowId xmlns:a16="http://schemas.microsoft.com/office/drawing/2014/main" val="3568055049"/>
                  </a:ext>
                </a:extLst>
              </a:tr>
              <a:tr h="409194">
                <a:tc>
                  <a:txBody>
                    <a:bodyPr/>
                    <a:lstStyle/>
                    <a:p>
                      <a:r>
                        <a:rPr lang="en-US" sz="1400"/>
                        <a:t>Certified industrial hygienists</a:t>
                      </a:r>
                    </a:p>
                  </a:txBody>
                  <a:tcPr marL="68566" marR="68566" marT="34286" marB="34286" anchor="ctr"/>
                </a:tc>
                <a:extLst>
                  <a:ext uri="{0D108BD9-81ED-4DB2-BD59-A6C34878D82A}">
                    <a16:rowId xmlns:a16="http://schemas.microsoft.com/office/drawing/2014/main" val="3537309869"/>
                  </a:ext>
                </a:extLst>
              </a:tr>
              <a:tr h="409194">
                <a:tc>
                  <a:txBody>
                    <a:bodyPr/>
                    <a:lstStyle/>
                    <a:p>
                      <a:r>
                        <a:rPr lang="en-US" sz="1400"/>
                        <a:t>Microbiologists</a:t>
                      </a:r>
                    </a:p>
                  </a:txBody>
                  <a:tcPr marL="68566" marR="68566" marT="34286" marB="34286" anchor="ctr"/>
                </a:tc>
                <a:extLst>
                  <a:ext uri="{0D108BD9-81ED-4DB2-BD59-A6C34878D82A}">
                    <a16:rowId xmlns:a16="http://schemas.microsoft.com/office/drawing/2014/main" val="3748963469"/>
                  </a:ext>
                </a:extLst>
              </a:tr>
              <a:tr h="409194">
                <a:tc>
                  <a:txBody>
                    <a:bodyPr/>
                    <a:lstStyle/>
                    <a:p>
                      <a:r>
                        <a:rPr lang="en-US" sz="1400"/>
                        <a:t>Environmental health specialists</a:t>
                      </a:r>
                    </a:p>
                  </a:txBody>
                  <a:tcPr marL="68566" marR="68566" marT="34286" marB="34286" anchor="ctr"/>
                </a:tc>
                <a:extLst>
                  <a:ext uri="{0D108BD9-81ED-4DB2-BD59-A6C34878D82A}">
                    <a16:rowId xmlns:a16="http://schemas.microsoft.com/office/drawing/2014/main" val="794686369"/>
                  </a:ext>
                </a:extLst>
              </a:tr>
              <a:tr h="409194">
                <a:tc>
                  <a:txBody>
                    <a:bodyPr/>
                    <a:lstStyle/>
                    <a:p>
                      <a:r>
                        <a:rPr lang="en-US" sz="1400" dirty="0"/>
                        <a:t>State &amp; local health officials</a:t>
                      </a:r>
                    </a:p>
                  </a:txBody>
                  <a:tcPr marL="68566" marR="68566" marT="34286" marB="34286" anchor="ctr"/>
                </a:tc>
                <a:extLst>
                  <a:ext uri="{0D108BD9-81ED-4DB2-BD59-A6C34878D82A}">
                    <a16:rowId xmlns:a16="http://schemas.microsoft.com/office/drawing/2014/main" val="4175195332"/>
                  </a:ext>
                </a:extLst>
              </a:tr>
            </a:tbl>
          </a:graphicData>
        </a:graphic>
      </p:graphicFrame>
      <p:sp>
        <p:nvSpPr>
          <p:cNvPr id="5" name="TextBox 4">
            <a:extLst>
              <a:ext uri="{FF2B5EF4-FFF2-40B4-BE49-F238E27FC236}">
                <a16:creationId xmlns:a16="http://schemas.microsoft.com/office/drawing/2014/main" id="{B6F6B029-8C58-4A85-BA3F-4D2D0E2E92B2}"/>
              </a:ext>
            </a:extLst>
          </p:cNvPr>
          <p:cNvSpPr txBox="1"/>
          <p:nvPr/>
        </p:nvSpPr>
        <p:spPr>
          <a:xfrm>
            <a:off x="-15240" y="6324600"/>
            <a:ext cx="1308100" cy="254000"/>
          </a:xfrm>
          <a:prstGeom prst="rect">
            <a:avLst/>
          </a:prstGeom>
          <a:noFill/>
        </p:spPr>
        <p:txBody>
          <a:bodyPr wrap="none">
            <a:spAutoFit/>
          </a:bodyPr>
          <a:lstStyle/>
          <a:p>
            <a:pPr>
              <a:defRPr/>
            </a:pPr>
            <a:r>
              <a:rPr lang="en-US" sz="1050" dirty="0"/>
              <a:t>Sources: </a:t>
            </a:r>
            <a:r>
              <a:rPr lang="en-US" sz="1050" dirty="0" err="1"/>
              <a:t>ASHRAE</a:t>
            </a:r>
            <a:endParaRPr lang="en-US" sz="1050" dirty="0"/>
          </a:p>
        </p:txBody>
      </p:sp>
    </p:spTree>
    <p:extLst>
      <p:ext uri="{BB962C8B-B14F-4D97-AF65-F5344CB8AC3E}">
        <p14:creationId xmlns:p14="http://schemas.microsoft.com/office/powerpoint/2010/main" val="229179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0"/>
          <p:cNvGrpSpPr>
            <a:grpSpLocks/>
          </p:cNvGrpSpPr>
          <p:nvPr/>
        </p:nvGrpSpPr>
        <p:grpSpPr bwMode="auto">
          <a:xfrm>
            <a:off x="-80963" y="381000"/>
            <a:ext cx="9224963" cy="1312862"/>
            <a:chOff x="-112126" y="2191346"/>
            <a:chExt cx="12300152" cy="1750164"/>
          </a:xfrm>
        </p:grpSpPr>
        <p:pic>
          <p:nvPicPr>
            <p:cNvPr id="6" name="Picture 5" descr="Image result for roles and responsibilities icon">
              <a:extLst>
                <a:ext uri="{FF2B5EF4-FFF2-40B4-BE49-F238E27FC236}">
                  <a16:creationId xmlns:a16="http://schemas.microsoft.com/office/drawing/2014/main" id="{5A05116C-C0F1-43BD-AEB4-95F15E9C3D49}"/>
                </a:ext>
              </a:extLst>
            </p:cNvPr>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a:ext>
              </a:extLst>
            </a:blip>
            <a:srcRect/>
            <a:stretch>
              <a:fillRect/>
            </a:stretch>
          </p:blipFill>
          <p:spPr bwMode="auto">
            <a:xfrm>
              <a:off x="479488" y="2455797"/>
              <a:ext cx="1319976" cy="7812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uilding icon">
              <a:extLst>
                <a:ext uri="{FF2B5EF4-FFF2-40B4-BE49-F238E27FC236}">
                  <a16:creationId xmlns:a16="http://schemas.microsoft.com/office/drawing/2014/main" id="{D96406FB-8CDB-428C-B5C4-91E4AE210F59}"/>
                </a:ext>
              </a:extLst>
            </p:cNvPr>
            <p:cNvPicPr>
              <a:picLocks noChangeAspect="1" noChangeArrowheads="1"/>
            </p:cNvPicPr>
            <p:nvPr/>
          </p:nvPicPr>
          <p:blipFill>
            <a:blip r:embed="rId4">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540733" y="2280942"/>
              <a:ext cx="124145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risk icon">
              <a:extLst>
                <a:ext uri="{FF2B5EF4-FFF2-40B4-BE49-F238E27FC236}">
                  <a16:creationId xmlns:a16="http://schemas.microsoft.com/office/drawing/2014/main" id="{485A64DC-F060-4852-B10F-47B9F3BD66F9}"/>
                </a:ext>
              </a:extLst>
            </p:cNvPr>
            <p:cNvPicPr>
              <a:picLocks noChangeAspect="1" noChangeArrowheads="1"/>
            </p:cNvPicPr>
            <p:nvPr/>
          </p:nvPicPr>
          <p:blipFill>
            <a:blip r:embed="rId5">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93195" y="2386400"/>
              <a:ext cx="914400" cy="8418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lated image">
              <a:extLst>
                <a:ext uri="{FF2B5EF4-FFF2-40B4-BE49-F238E27FC236}">
                  <a16:creationId xmlns:a16="http://schemas.microsoft.com/office/drawing/2014/main" id="{0D91F7DE-643C-4126-A468-B5B8FF3F6C36}"/>
                </a:ext>
              </a:extLst>
            </p:cNvPr>
            <p:cNvPicPr>
              <a:picLocks noChangeAspect="1" noChangeArrowheads="1"/>
            </p:cNvPicPr>
            <p:nvPr/>
          </p:nvPicPr>
          <p:blipFill>
            <a:blip r:embed="rId6">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712461" y="2251990"/>
              <a:ext cx="124145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lated image">
              <a:extLst>
                <a:ext uri="{FF2B5EF4-FFF2-40B4-BE49-F238E27FC236}">
                  <a16:creationId xmlns:a16="http://schemas.microsoft.com/office/drawing/2014/main" id="{E99610DA-F3F9-4B7B-BAB6-1416DD7CD667}"/>
                </a:ext>
              </a:extLst>
            </p:cNvPr>
            <p:cNvPicPr>
              <a:picLocks noChangeAspect="1" noChangeArrowheads="1"/>
            </p:cNvPicPr>
            <p:nvPr/>
          </p:nvPicPr>
          <p:blipFill>
            <a:blip r:embed="rId7">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850301" y="2434148"/>
              <a:ext cx="914400" cy="8418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17A8C21-A547-41FC-B107-EA6D789FD3A1}"/>
                </a:ext>
              </a:extLst>
            </p:cNvPr>
            <p:cNvSpPr txBox="1"/>
            <p:nvPr/>
          </p:nvSpPr>
          <p:spPr>
            <a:xfrm>
              <a:off x="2148512" y="3395509"/>
              <a:ext cx="2345305" cy="306861"/>
            </a:xfrm>
            <a:prstGeom prst="rect">
              <a:avLst/>
            </a:prstGeom>
            <a:noFill/>
          </p:spPr>
          <p:txBody>
            <a:bodyPr>
              <a:spAutoFit/>
            </a:bodyPr>
            <a:lstStyle/>
            <a:p>
              <a:pPr defTabSz="685783" fontAlgn="auto">
                <a:spcBef>
                  <a:spcPts val="0"/>
                </a:spcBef>
                <a:spcAft>
                  <a:spcPts val="0"/>
                </a:spcAft>
                <a:defRPr/>
              </a:pPr>
              <a:r>
                <a:rPr lang="en-US" sz="900" kern="0">
                  <a:solidFill>
                    <a:srgbClr val="4472C4">
                      <a:lumMod val="75000"/>
                    </a:srgbClr>
                  </a:solidFill>
                </a:rPr>
                <a:t>DESCRIBE THE  SYSTEM</a:t>
              </a:r>
              <a:endParaRPr lang="en-CA" sz="900" kern="0">
                <a:solidFill>
                  <a:prstClr val="black"/>
                </a:solidFill>
              </a:endParaRPr>
            </a:p>
          </p:txBody>
        </p:sp>
        <p:sp>
          <p:nvSpPr>
            <p:cNvPr id="12" name="TextBox 11">
              <a:extLst>
                <a:ext uri="{FF2B5EF4-FFF2-40B4-BE49-F238E27FC236}">
                  <a16:creationId xmlns:a16="http://schemas.microsoft.com/office/drawing/2014/main" id="{4F83C632-16B8-4C81-94D7-ED6C4859A0E1}"/>
                </a:ext>
              </a:extLst>
            </p:cNvPr>
            <p:cNvSpPr txBox="1"/>
            <p:nvPr/>
          </p:nvSpPr>
          <p:spPr>
            <a:xfrm>
              <a:off x="-112126" y="3395509"/>
              <a:ext cx="2504058" cy="306861"/>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IDENTIFY THE TEAM</a:t>
              </a:r>
              <a:endParaRPr lang="en-CA" sz="900" kern="0">
                <a:solidFill>
                  <a:prstClr val="black"/>
                </a:solidFill>
              </a:endParaRPr>
            </a:p>
          </p:txBody>
        </p:sp>
        <p:sp>
          <p:nvSpPr>
            <p:cNvPr id="13" name="TextBox 12">
              <a:extLst>
                <a:ext uri="{FF2B5EF4-FFF2-40B4-BE49-F238E27FC236}">
                  <a16:creationId xmlns:a16="http://schemas.microsoft.com/office/drawing/2014/main" id="{901FBBA4-9A95-4215-A96C-E443A51D15B8}"/>
                </a:ext>
              </a:extLst>
            </p:cNvPr>
            <p:cNvSpPr txBox="1"/>
            <p:nvPr/>
          </p:nvSpPr>
          <p:spPr>
            <a:xfrm>
              <a:off x="4220762" y="3401859"/>
              <a:ext cx="2059551" cy="306860"/>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IDENTIFY RISK AREAS</a:t>
              </a:r>
              <a:endParaRPr lang="en-CA" sz="900" kern="0">
                <a:solidFill>
                  <a:prstClr val="black"/>
                </a:solidFill>
              </a:endParaRPr>
            </a:p>
          </p:txBody>
        </p:sp>
        <p:sp>
          <p:nvSpPr>
            <p:cNvPr id="14" name="TextBox 13">
              <a:extLst>
                <a:ext uri="{FF2B5EF4-FFF2-40B4-BE49-F238E27FC236}">
                  <a16:creationId xmlns:a16="http://schemas.microsoft.com/office/drawing/2014/main" id="{F37EECF7-FC36-41E2-B277-06F92D982F8E}"/>
                </a:ext>
              </a:extLst>
            </p:cNvPr>
            <p:cNvSpPr txBox="1"/>
            <p:nvPr/>
          </p:nvSpPr>
          <p:spPr>
            <a:xfrm>
              <a:off x="6166011" y="3403975"/>
              <a:ext cx="2281804" cy="306861"/>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DETERMINE CONTROLS</a:t>
              </a:r>
              <a:endParaRPr lang="en-CA" sz="900" kern="0">
                <a:solidFill>
                  <a:prstClr val="black"/>
                </a:solidFill>
              </a:endParaRPr>
            </a:p>
          </p:txBody>
        </p:sp>
        <p:sp>
          <p:nvSpPr>
            <p:cNvPr id="15" name="TextBox 14">
              <a:extLst>
                <a:ext uri="{FF2B5EF4-FFF2-40B4-BE49-F238E27FC236}">
                  <a16:creationId xmlns:a16="http://schemas.microsoft.com/office/drawing/2014/main" id="{D689BB6A-0242-49F7-88BD-85307C908EF0}"/>
                </a:ext>
              </a:extLst>
            </p:cNvPr>
            <p:cNvSpPr txBox="1"/>
            <p:nvPr/>
          </p:nvSpPr>
          <p:spPr>
            <a:xfrm>
              <a:off x="8259428" y="3442068"/>
              <a:ext cx="2146335" cy="490977"/>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MONITORING &amp; CORRECTIVE ACTIONS</a:t>
              </a:r>
              <a:endParaRPr lang="en-CA" sz="900" kern="0">
                <a:solidFill>
                  <a:prstClr val="black"/>
                </a:solidFill>
              </a:endParaRPr>
            </a:p>
          </p:txBody>
        </p:sp>
        <p:sp>
          <p:nvSpPr>
            <p:cNvPr id="16" name="TextBox 15">
              <a:extLst>
                <a:ext uri="{FF2B5EF4-FFF2-40B4-BE49-F238E27FC236}">
                  <a16:creationId xmlns:a16="http://schemas.microsoft.com/office/drawing/2014/main" id="{484D6083-F0BE-4E4A-8C59-634E2EB881D6}"/>
                </a:ext>
              </a:extLst>
            </p:cNvPr>
            <p:cNvSpPr txBox="1"/>
            <p:nvPr/>
          </p:nvSpPr>
          <p:spPr>
            <a:xfrm>
              <a:off x="10348613" y="3448417"/>
              <a:ext cx="1839413" cy="493093"/>
            </a:xfrm>
            <a:prstGeom prst="rect">
              <a:avLst/>
            </a:prstGeom>
            <a:noFill/>
          </p:spPr>
          <p:txBody>
            <a:bodyPr>
              <a:spAutoFit/>
            </a:bodyPr>
            <a:lstStyle/>
            <a:p>
              <a:pPr algn="ctr" defTabSz="685783" fontAlgn="auto">
                <a:spcBef>
                  <a:spcPts val="0"/>
                </a:spcBef>
                <a:spcAft>
                  <a:spcPts val="0"/>
                </a:spcAft>
                <a:defRPr/>
              </a:pPr>
              <a:r>
                <a:rPr lang="en-US" sz="900" kern="0" dirty="0">
                  <a:solidFill>
                    <a:srgbClr val="4472C4">
                      <a:lumMod val="75000"/>
                    </a:srgbClr>
                  </a:solidFill>
                </a:rPr>
                <a:t>VERIFY &amp; VALIDATE THE PROGRAM</a:t>
              </a:r>
              <a:endParaRPr lang="en-CA" sz="900" kern="0" dirty="0">
                <a:solidFill>
                  <a:prstClr val="black"/>
                </a:solidFill>
              </a:endParaRPr>
            </a:p>
          </p:txBody>
        </p:sp>
        <p:pic>
          <p:nvPicPr>
            <p:cNvPr id="17"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72283" y="2191346"/>
              <a:ext cx="1192203" cy="119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Isosceles Triangle 17">
              <a:extLst>
                <a:ext uri="{FF2B5EF4-FFF2-40B4-BE49-F238E27FC236}">
                  <a16:creationId xmlns:a16="http://schemas.microsoft.com/office/drawing/2014/main" id="{87CA2839-5695-4891-BFE1-DBC69FFF70A7}"/>
                </a:ext>
              </a:extLst>
            </p:cNvPr>
            <p:cNvSpPr/>
            <p:nvPr/>
          </p:nvSpPr>
          <p:spPr>
            <a:xfrm rot="5400000">
              <a:off x="1863874"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19" name="Isosceles Triangle 18">
              <a:extLst>
                <a:ext uri="{FF2B5EF4-FFF2-40B4-BE49-F238E27FC236}">
                  <a16:creationId xmlns:a16="http://schemas.microsoft.com/office/drawing/2014/main" id="{026AD336-0259-43EE-B7D3-2B2751E83342}"/>
                </a:ext>
              </a:extLst>
            </p:cNvPr>
            <p:cNvSpPr/>
            <p:nvPr/>
          </p:nvSpPr>
          <p:spPr>
            <a:xfrm rot="5400000">
              <a:off x="3992218" y="2794472"/>
              <a:ext cx="584094" cy="139702"/>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0" name="Isosceles Triangle 19">
              <a:extLst>
                <a:ext uri="{FF2B5EF4-FFF2-40B4-BE49-F238E27FC236}">
                  <a16:creationId xmlns:a16="http://schemas.microsoft.com/office/drawing/2014/main" id="{108DC575-AA2A-4200-83E6-AD1015D4E816}"/>
                </a:ext>
              </a:extLst>
            </p:cNvPr>
            <p:cNvSpPr/>
            <p:nvPr/>
          </p:nvSpPr>
          <p:spPr>
            <a:xfrm rot="5400000">
              <a:off x="6014726"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1" name="Isosceles Triangle 20">
              <a:extLst>
                <a:ext uri="{FF2B5EF4-FFF2-40B4-BE49-F238E27FC236}">
                  <a16:creationId xmlns:a16="http://schemas.microsoft.com/office/drawing/2014/main" id="{EBE00F62-39A3-4144-8CE9-686A9AD27F98}"/>
                </a:ext>
              </a:extLst>
            </p:cNvPr>
            <p:cNvSpPr/>
            <p:nvPr/>
          </p:nvSpPr>
          <p:spPr>
            <a:xfrm rot="5400000">
              <a:off x="8190695"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2" name="Isosceles Triangle 21">
              <a:extLst>
                <a:ext uri="{FF2B5EF4-FFF2-40B4-BE49-F238E27FC236}">
                  <a16:creationId xmlns:a16="http://schemas.microsoft.com/office/drawing/2014/main" id="{29AF35B7-CF41-4235-A7A1-AC32CAB5EC93}"/>
                </a:ext>
              </a:extLst>
            </p:cNvPr>
            <p:cNvSpPr/>
            <p:nvPr/>
          </p:nvSpPr>
          <p:spPr>
            <a:xfrm rot="5400000">
              <a:off x="10148643"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grpSp>
      <p:sp>
        <p:nvSpPr>
          <p:cNvPr id="25" name="Rectangle: Rounded Corners 2">
            <a:extLst>
              <a:ext uri="{FF2B5EF4-FFF2-40B4-BE49-F238E27FC236}">
                <a16:creationId xmlns:a16="http://schemas.microsoft.com/office/drawing/2014/main" id="{F75422C8-A2B8-4FF9-BCBF-8C2BE87DE850}"/>
              </a:ext>
            </a:extLst>
          </p:cNvPr>
          <p:cNvSpPr/>
          <p:nvPr/>
        </p:nvSpPr>
        <p:spPr>
          <a:xfrm>
            <a:off x="1635125" y="200025"/>
            <a:ext cx="1517650" cy="15589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6" name="Content Placeholder 2">
            <a:extLst>
              <a:ext uri="{FF2B5EF4-FFF2-40B4-BE49-F238E27FC236}">
                <a16:creationId xmlns:a16="http://schemas.microsoft.com/office/drawing/2014/main" id="{6B9C95B4-8636-4A29-996E-D0F52DF3712A}"/>
              </a:ext>
            </a:extLst>
          </p:cNvPr>
          <p:cNvSpPr>
            <a:spLocks noGrp="1"/>
          </p:cNvSpPr>
          <p:nvPr>
            <p:ph sz="quarter" idx="4294967295"/>
          </p:nvPr>
        </p:nvSpPr>
        <p:spPr>
          <a:xfrm>
            <a:off x="285750" y="1601788"/>
            <a:ext cx="8572500" cy="4525962"/>
          </a:xfrm>
          <a:prstGeom prst="rect">
            <a:avLst/>
          </a:prstGeom>
        </p:spPr>
        <p:txBody>
          <a:bodyPr/>
          <a:lstStyle/>
          <a:p>
            <a:pPr marL="0" indent="0">
              <a:defRPr/>
            </a:pPr>
            <a:endParaRPr lang="en-US" dirty="0">
              <a:solidFill>
                <a:schemeClr val="accent4"/>
              </a:solidFill>
            </a:endParaRPr>
          </a:p>
          <a:p>
            <a:pPr>
              <a:buFont typeface="Arial" panose="020B0604020202020204" pitchFamily="34" charset="0"/>
              <a:buChar char="•"/>
              <a:defRPr/>
            </a:pPr>
            <a:r>
              <a:rPr lang="en-US" dirty="0">
                <a:solidFill>
                  <a:schemeClr val="accent4"/>
                </a:solidFill>
              </a:rPr>
              <a:t>School buildings differ - </a:t>
            </a:r>
          </a:p>
          <a:p>
            <a:pPr lvl="1">
              <a:buFont typeface="Arial" panose="020B0604020202020204" pitchFamily="34" charset="0"/>
              <a:buChar char="•"/>
              <a:defRPr/>
            </a:pPr>
            <a:r>
              <a:rPr lang="en-US" dirty="0">
                <a:solidFill>
                  <a:schemeClr val="accent4"/>
                </a:solidFill>
              </a:rPr>
              <a:t>Structure, age, location, past remodels </a:t>
            </a:r>
          </a:p>
          <a:p>
            <a:pPr lvl="1">
              <a:buFont typeface="Arial" panose="020B0604020202020204" pitchFamily="34" charset="0"/>
              <a:buChar char="•"/>
              <a:defRPr/>
            </a:pPr>
            <a:r>
              <a:rPr lang="en-US" dirty="0">
                <a:solidFill>
                  <a:schemeClr val="accent4"/>
                </a:solidFill>
              </a:rPr>
              <a:t>Each one needs a tailored plan.</a:t>
            </a:r>
          </a:p>
          <a:p>
            <a:pPr>
              <a:defRPr/>
            </a:pPr>
            <a:endParaRPr lang="en-US" dirty="0">
              <a:solidFill>
                <a:srgbClr val="040000"/>
              </a:solidFill>
            </a:endParaRPr>
          </a:p>
          <a:p>
            <a:pPr>
              <a:buFont typeface="Arial" panose="020B0604020202020204" pitchFamily="34" charset="0"/>
              <a:buChar char="•"/>
              <a:defRPr/>
            </a:pPr>
            <a:r>
              <a:rPr lang="en-US" dirty="0">
                <a:solidFill>
                  <a:srgbClr val="040000"/>
                </a:solidFill>
              </a:rPr>
              <a:t>Use flow diagrams and a written description - </a:t>
            </a:r>
          </a:p>
          <a:p>
            <a:pPr lvl="1">
              <a:buFont typeface="Arial" panose="020B0604020202020204" pitchFamily="34" charset="0"/>
              <a:buChar char="•"/>
              <a:defRPr/>
            </a:pPr>
            <a:r>
              <a:rPr lang="en-US" dirty="0">
                <a:solidFill>
                  <a:srgbClr val="040000"/>
                </a:solidFill>
              </a:rPr>
              <a:t>Where does the building connect to the water supply?</a:t>
            </a:r>
          </a:p>
          <a:p>
            <a:pPr lvl="1">
              <a:buFont typeface="Arial" panose="020B0604020202020204" pitchFamily="34" charset="0"/>
              <a:buChar char="•"/>
              <a:defRPr/>
            </a:pPr>
            <a:r>
              <a:rPr lang="en-US" dirty="0">
                <a:solidFill>
                  <a:srgbClr val="040000"/>
                </a:solidFill>
              </a:rPr>
              <a:t>How is water distributed?</a:t>
            </a:r>
          </a:p>
          <a:p>
            <a:pPr lvl="1">
              <a:buFont typeface="Arial" panose="020B0604020202020204" pitchFamily="34" charset="0"/>
              <a:buChar char="•"/>
              <a:defRPr/>
            </a:pPr>
            <a:r>
              <a:rPr lang="en-US" dirty="0">
                <a:solidFill>
                  <a:srgbClr val="040000"/>
                </a:solidFill>
              </a:rPr>
              <a:t>Where are the water heaters or boilers?</a:t>
            </a:r>
          </a:p>
          <a:p>
            <a:pPr lvl="1">
              <a:buFont typeface="Arial" panose="020B0604020202020204" pitchFamily="34" charset="0"/>
              <a:buChar char="•"/>
              <a:defRPr/>
            </a:pPr>
            <a:r>
              <a:rPr lang="en-US" dirty="0">
                <a:solidFill>
                  <a:srgbClr val="040000"/>
                </a:solidFill>
              </a:rPr>
              <a:t>Where are the cooling towers and eye-wash stations?</a:t>
            </a:r>
            <a:endParaRPr lang="en-US" dirty="0"/>
          </a:p>
          <a:p>
            <a:pPr>
              <a:defRPr/>
            </a:pPr>
            <a:endParaRPr lang="en-US" dirty="0"/>
          </a:p>
        </p:txBody>
      </p:sp>
    </p:spTree>
    <p:extLst>
      <p:ext uri="{BB962C8B-B14F-4D97-AF65-F5344CB8AC3E}">
        <p14:creationId xmlns:p14="http://schemas.microsoft.com/office/powerpoint/2010/main" val="16181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4" hidden="1"/>
          <p:cNvGraphicFramePr>
            <a:graphicFrameLocks noChangeAspect="1"/>
          </p:cNvGraphicFramePr>
          <p:nvPr>
            <p:custDataLst>
              <p:tags r:id="rId2"/>
            </p:custDataLst>
          </p:nvPr>
        </p:nvGraphicFramePr>
        <p:xfrm>
          <a:off x="1588" y="858838"/>
          <a:ext cx="1587" cy="1587"/>
        </p:xfrm>
        <a:graphic>
          <a:graphicData uri="http://schemas.openxmlformats.org/presentationml/2006/ole">
            <mc:AlternateContent xmlns:mc="http://schemas.openxmlformats.org/markup-compatibility/2006">
              <mc:Choice xmlns:v="urn:schemas-microsoft-com:vml" Requires="v">
                <p:oleObj spid="_x0000_s1032" name="think-cell Slide" r:id="rId6" imgW="360" imgH="360" progId="TCLayout.ActiveDocument.1">
                  <p:embed/>
                </p:oleObj>
              </mc:Choice>
              <mc:Fallback>
                <p:oleObj name="think-cell Slide" r:id="rId6" imgW="360" imgH="360" progId="TCLayout.ActiveDocument.1">
                  <p:embed/>
                  <p:pic>
                    <p:nvPicPr>
                      <p:cNvPr id="47106" name="Object 4"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8588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49FC93BA-567E-431E-8C4C-E83C0F140782}"/>
              </a:ext>
            </a:extLst>
          </p:cNvPr>
          <p:cNvSpPr/>
          <p:nvPr>
            <p:custDataLst>
              <p:tags r:id="rId3"/>
            </p:custDataLst>
          </p:nvPr>
        </p:nvSpPr>
        <p:spPr>
          <a:xfrm>
            <a:off x="0" y="857250"/>
            <a:ext cx="119063" cy="119063"/>
          </a:xfrm>
          <a:prstGeom prst="rect">
            <a:avLst/>
          </a:prstGeom>
          <a:solidFill>
            <a:srgbClr val="DFE32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685800" eaLnBrk="1" fontAlgn="auto" hangingPunct="1">
              <a:spcBef>
                <a:spcPts val="0"/>
              </a:spcBef>
              <a:spcAft>
                <a:spcPts val="0"/>
              </a:spcAft>
              <a:defRPr/>
            </a:pPr>
            <a:endParaRPr lang="en-US" sz="2400">
              <a:solidFill>
                <a:srgbClr val="4B4D4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28770A6E-0969-41AB-B85D-32E58B62B64A}"/>
              </a:ext>
            </a:extLst>
          </p:cNvPr>
          <p:cNvSpPr>
            <a:spLocks noGrp="1"/>
          </p:cNvSpPr>
          <p:nvPr>
            <p:ph type="title"/>
          </p:nvPr>
        </p:nvSpPr>
        <p:spPr>
          <a:xfrm>
            <a:off x="74613" y="91080"/>
            <a:ext cx="8572500" cy="664144"/>
          </a:xfrm>
        </p:spPr>
        <p:txBody>
          <a:bodyPr/>
          <a:lstStyle/>
          <a:p>
            <a:pPr algn="ctr">
              <a:defRPr/>
            </a:pPr>
            <a:r>
              <a:rPr lang="en-US" sz="2800" dirty="0">
                <a:solidFill>
                  <a:srgbClr val="002060"/>
                </a:solidFill>
              </a:rPr>
              <a:t>Describe building system: Process Flow Diagram </a:t>
            </a:r>
          </a:p>
        </p:txBody>
      </p:sp>
      <p:pic>
        <p:nvPicPr>
          <p:cNvPr id="4710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67599" y="687488"/>
            <a:ext cx="7449426" cy="54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1" name="Group 7"/>
          <p:cNvGrpSpPr>
            <a:grpSpLocks/>
          </p:cNvGrpSpPr>
          <p:nvPr/>
        </p:nvGrpSpPr>
        <p:grpSpPr bwMode="auto">
          <a:xfrm>
            <a:off x="0" y="1366838"/>
            <a:ext cx="1767599" cy="2339975"/>
            <a:chOff x="457200" y="4297680"/>
            <a:chExt cx="2594794" cy="1722198"/>
          </a:xfrm>
        </p:grpSpPr>
        <p:grpSp>
          <p:nvGrpSpPr>
            <p:cNvPr id="47113" name="Group 8"/>
            <p:cNvGrpSpPr>
              <a:grpSpLocks/>
            </p:cNvGrpSpPr>
            <p:nvPr/>
          </p:nvGrpSpPr>
          <p:grpSpPr bwMode="auto">
            <a:xfrm>
              <a:off x="457200" y="4754880"/>
              <a:ext cx="2594794" cy="1264998"/>
              <a:chOff x="457200" y="4754880"/>
              <a:chExt cx="2594794" cy="1264998"/>
            </a:xfrm>
          </p:grpSpPr>
          <p:grpSp>
            <p:nvGrpSpPr>
              <p:cNvPr id="47115" name="Group 10"/>
              <p:cNvGrpSpPr>
                <a:grpSpLocks/>
              </p:cNvGrpSpPr>
              <p:nvPr/>
            </p:nvGrpSpPr>
            <p:grpSpPr bwMode="auto">
              <a:xfrm>
                <a:off x="457200" y="4754880"/>
                <a:ext cx="2594794" cy="1264998"/>
                <a:chOff x="457200" y="4754880"/>
                <a:chExt cx="2594794" cy="1264998"/>
              </a:xfrm>
            </p:grpSpPr>
            <p:pic>
              <p:nvPicPr>
                <p:cNvPr id="47117" name="Picture 12"/>
                <p:cNvPicPr preferRelativeResize="0">
                  <a:picLocks noChangeAspect="1"/>
                </p:cNvPicPr>
                <p:nvPr/>
              </p:nvPicPr>
              <p:blipFill>
                <a:blip r:embed="rId9">
                  <a:extLst>
                    <a:ext uri="{28A0092B-C50C-407E-A947-70E740481C1C}">
                      <a14:useLocalDpi xmlns:a14="http://schemas.microsoft.com/office/drawing/2010/main" val="0"/>
                    </a:ext>
                  </a:extLst>
                </a:blip>
                <a:srcRect b="-12227"/>
                <a:stretch>
                  <a:fillRect/>
                </a:stretch>
              </p:blipFill>
              <p:spPr bwMode="auto">
                <a:xfrm>
                  <a:off x="1188720" y="5577840"/>
                  <a:ext cx="1863274" cy="4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18" name="Picture 13"/>
                <p:cNvPicPr>
                  <a:picLocks noChangeAspect="1"/>
                </p:cNvPicPr>
                <p:nvPr/>
              </p:nvPicPr>
              <p:blipFill>
                <a:blip r:embed="rId10">
                  <a:extLst>
                    <a:ext uri="{28A0092B-C50C-407E-A947-70E740481C1C}">
                      <a14:useLocalDpi xmlns:a14="http://schemas.microsoft.com/office/drawing/2010/main" val="0"/>
                    </a:ext>
                  </a:extLst>
                </a:blip>
                <a:srcRect b="-8765"/>
                <a:stretch>
                  <a:fillRect/>
                </a:stretch>
              </p:blipFill>
              <p:spPr bwMode="auto">
                <a:xfrm>
                  <a:off x="1093861" y="5166360"/>
                  <a:ext cx="1923659" cy="44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19" name="Picture 14"/>
                <p:cNvPicPr>
                  <a:picLocks noChangeAspect="1"/>
                </p:cNvPicPr>
                <p:nvPr/>
              </p:nvPicPr>
              <p:blipFill>
                <a:blip r:embed="rId11">
                  <a:extLst>
                    <a:ext uri="{28A0092B-C50C-407E-A947-70E740481C1C}">
                      <a14:useLocalDpi xmlns:a14="http://schemas.microsoft.com/office/drawing/2010/main" val="0"/>
                    </a:ext>
                  </a:extLst>
                </a:blip>
                <a:srcRect b="-8209"/>
                <a:stretch>
                  <a:fillRect/>
                </a:stretch>
              </p:blipFill>
              <p:spPr bwMode="auto">
                <a:xfrm>
                  <a:off x="457200" y="4754880"/>
                  <a:ext cx="2560320" cy="4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2" name="Rectangle 11">
                <a:extLst>
                  <a:ext uri="{FF2B5EF4-FFF2-40B4-BE49-F238E27FC236}">
                    <a16:creationId xmlns:a16="http://schemas.microsoft.com/office/drawing/2014/main" id="{00D8F8B5-33D0-4F48-AD72-B5ECA7BB79CA}"/>
                  </a:ext>
                </a:extLst>
              </p:cNvPr>
              <p:cNvSpPr/>
              <p:nvPr/>
            </p:nvSpPr>
            <p:spPr>
              <a:xfrm>
                <a:off x="457200" y="4754519"/>
                <a:ext cx="2560015" cy="1211614"/>
              </a:xfrm>
              <a:prstGeom prst="rect">
                <a:avLst/>
              </a:prstGeom>
              <a:no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Arial"/>
                </a:endParaRPr>
              </a:p>
            </p:txBody>
          </p:sp>
        </p:grpSp>
        <p:sp>
          <p:nvSpPr>
            <p:cNvPr id="10" name="Rectangle 9">
              <a:extLst>
                <a:ext uri="{FF2B5EF4-FFF2-40B4-BE49-F238E27FC236}">
                  <a16:creationId xmlns:a16="http://schemas.microsoft.com/office/drawing/2014/main" id="{D1414839-5734-4F1F-9A6D-36DC1DB8F9A0}"/>
                </a:ext>
              </a:extLst>
            </p:cNvPr>
            <p:cNvSpPr/>
            <p:nvPr/>
          </p:nvSpPr>
          <p:spPr>
            <a:xfrm>
              <a:off x="737920" y="4297680"/>
              <a:ext cx="1998575" cy="399587"/>
            </a:xfrm>
            <a:prstGeom prst="rect">
              <a:avLst/>
            </a:prstGeom>
          </p:spPr>
          <p:txBody>
            <a:bodyPr wrap="none">
              <a:spAutoFit/>
            </a:bodyPr>
            <a:lstStyle/>
            <a:p>
              <a:pPr algn="ctr" defTabSz="685800" eaLnBrk="1" fontAlgn="auto" hangingPunct="1">
                <a:spcBef>
                  <a:spcPts val="0"/>
                </a:spcBef>
                <a:spcAft>
                  <a:spcPts val="0"/>
                </a:spcAft>
                <a:buClr>
                  <a:srgbClr val="0000FF"/>
                </a:buClr>
                <a:defRPr/>
              </a:pPr>
              <a:r>
                <a:rPr lang="en-US" sz="1350" b="1" dirty="0">
                  <a:solidFill>
                    <a:srgbClr val="040000"/>
                  </a:solidFill>
                  <a:latin typeface="Arial"/>
                  <a:cs typeface="Times New Roman" panose="02020603050405020304" pitchFamily="18" charset="0"/>
                </a:rPr>
                <a:t>CDC 188 Toolkit</a:t>
              </a:r>
            </a:p>
          </p:txBody>
        </p:sp>
      </p:grpSp>
      <p:sp>
        <p:nvSpPr>
          <p:cNvPr id="17" name="TextBox 16">
            <a:extLst>
              <a:ext uri="{FF2B5EF4-FFF2-40B4-BE49-F238E27FC236}">
                <a16:creationId xmlns:a16="http://schemas.microsoft.com/office/drawing/2014/main" id="{ED890534-5173-4991-9E63-9AF5275AD29E}"/>
              </a:ext>
            </a:extLst>
          </p:cNvPr>
          <p:cNvSpPr txBox="1"/>
          <p:nvPr/>
        </p:nvSpPr>
        <p:spPr>
          <a:xfrm>
            <a:off x="5256213" y="6273800"/>
            <a:ext cx="1674812" cy="254000"/>
          </a:xfrm>
          <a:prstGeom prst="rect">
            <a:avLst/>
          </a:prstGeom>
          <a:noFill/>
        </p:spPr>
        <p:txBody>
          <a:bodyPr wrap="none">
            <a:spAutoFit/>
          </a:bodyPr>
          <a:lstStyle/>
          <a:p>
            <a:pPr>
              <a:defRPr/>
            </a:pPr>
            <a:r>
              <a:rPr lang="en-US" sz="1050" dirty="0"/>
              <a:t>Sources: </a:t>
            </a:r>
            <a:r>
              <a:rPr lang="en-US" sz="1050" dirty="0" err="1"/>
              <a:t>ASHRAE</a:t>
            </a:r>
            <a:r>
              <a:rPr lang="en-US" sz="1050" dirty="0"/>
              <a:t>, CDC</a:t>
            </a:r>
          </a:p>
        </p:txBody>
      </p:sp>
    </p:spTree>
    <p:extLst>
      <p:ext uri="{BB962C8B-B14F-4D97-AF65-F5344CB8AC3E}">
        <p14:creationId xmlns:p14="http://schemas.microsoft.com/office/powerpoint/2010/main" val="1381702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4" hidden="1"/>
          <p:cNvGraphicFramePr>
            <a:graphicFrameLocks noChangeAspect="1"/>
          </p:cNvGraphicFramePr>
          <p:nvPr>
            <p:custDataLst>
              <p:tags r:id="rId2"/>
            </p:custDataLst>
          </p:nvPr>
        </p:nvGraphicFramePr>
        <p:xfrm>
          <a:off x="1588" y="858838"/>
          <a:ext cx="1587" cy="1587"/>
        </p:xfrm>
        <a:graphic>
          <a:graphicData uri="http://schemas.openxmlformats.org/presentationml/2006/ole">
            <mc:AlternateContent xmlns:mc="http://schemas.openxmlformats.org/markup-compatibility/2006">
              <mc:Choice xmlns:v="urn:schemas-microsoft-com:vml" Requires="v">
                <p:oleObj spid="_x0000_s2056" name="think-cell Slide" r:id="rId4" imgW="360" imgH="360" progId="TCLayout.ActiveDocument.1">
                  <p:embed/>
                </p:oleObj>
              </mc:Choice>
              <mc:Fallback>
                <p:oleObj name="think-cell Slide" r:id="rId4" imgW="360" imgH="360" progId="TCLayout.ActiveDocument.1">
                  <p:embed/>
                  <p:pic>
                    <p:nvPicPr>
                      <p:cNvPr id="49154"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8588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30"/>
          <p:cNvGrpSpPr>
            <a:grpSpLocks/>
          </p:cNvGrpSpPr>
          <p:nvPr/>
        </p:nvGrpSpPr>
        <p:grpSpPr bwMode="auto">
          <a:xfrm>
            <a:off x="-304800" y="215583"/>
            <a:ext cx="9224963" cy="1312862"/>
            <a:chOff x="-112126" y="2191346"/>
            <a:chExt cx="12300152" cy="1750164"/>
          </a:xfrm>
        </p:grpSpPr>
        <p:pic>
          <p:nvPicPr>
            <p:cNvPr id="8" name="Picture 7" descr="Image result for roles and responsibilities icon">
              <a:extLst>
                <a:ext uri="{FF2B5EF4-FFF2-40B4-BE49-F238E27FC236}">
                  <a16:creationId xmlns:a16="http://schemas.microsoft.com/office/drawing/2014/main" id="{5A05116C-C0F1-43BD-AEB4-95F15E9C3D49}"/>
                </a:ext>
              </a:extLst>
            </p:cNvPr>
            <p:cNvPicPr>
              <a:picLocks noChangeAspect="1" noChangeArrowheads="1"/>
            </p:cNvPicPr>
            <p:nvPr/>
          </p:nvPicPr>
          <p:blipFill>
            <a:blip r:embed="rId6">
              <a:duotone>
                <a:prstClr val="black"/>
                <a:srgbClr val="0070C0">
                  <a:tint val="45000"/>
                  <a:satMod val="400000"/>
                </a:srgbClr>
              </a:duotone>
              <a:extLst>
                <a:ext uri="{28A0092B-C50C-407E-A947-70E740481C1C}">
                  <a14:useLocalDpi xmlns:a14="http://schemas.microsoft.com/office/drawing/2010/main"/>
                </a:ext>
              </a:extLst>
            </a:blip>
            <a:srcRect/>
            <a:stretch>
              <a:fillRect/>
            </a:stretch>
          </p:blipFill>
          <p:spPr bwMode="auto">
            <a:xfrm>
              <a:off x="479488" y="2455797"/>
              <a:ext cx="1319976" cy="781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building icon">
              <a:extLst>
                <a:ext uri="{FF2B5EF4-FFF2-40B4-BE49-F238E27FC236}">
                  <a16:creationId xmlns:a16="http://schemas.microsoft.com/office/drawing/2014/main" id="{D96406FB-8CDB-428C-B5C4-91E4AE210F59}"/>
                </a:ext>
              </a:extLst>
            </p:cNvPr>
            <p:cNvPicPr>
              <a:picLocks noChangeAspect="1" noChangeArrowheads="1"/>
            </p:cNvPicPr>
            <p:nvPr/>
          </p:nvPicPr>
          <p:blipFill>
            <a:blip r:embed="rId7">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540733" y="2280942"/>
              <a:ext cx="124145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risk icon">
              <a:extLst>
                <a:ext uri="{FF2B5EF4-FFF2-40B4-BE49-F238E27FC236}">
                  <a16:creationId xmlns:a16="http://schemas.microsoft.com/office/drawing/2014/main" id="{485A64DC-F060-4852-B10F-47B9F3BD66F9}"/>
                </a:ext>
              </a:extLst>
            </p:cNvPr>
            <p:cNvPicPr>
              <a:picLocks noChangeAspect="1" noChangeArrowheads="1"/>
            </p:cNvPicPr>
            <p:nvPr/>
          </p:nvPicPr>
          <p:blipFill>
            <a:blip r:embed="rId8">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93195" y="2386400"/>
              <a:ext cx="914400" cy="8418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lated image">
              <a:extLst>
                <a:ext uri="{FF2B5EF4-FFF2-40B4-BE49-F238E27FC236}">
                  <a16:creationId xmlns:a16="http://schemas.microsoft.com/office/drawing/2014/main" id="{0D91F7DE-643C-4126-A468-B5B8FF3F6C36}"/>
                </a:ext>
              </a:extLst>
            </p:cNvPr>
            <p:cNvPicPr>
              <a:picLocks noChangeAspect="1" noChangeArrowheads="1"/>
            </p:cNvPicPr>
            <p:nvPr/>
          </p:nvPicPr>
          <p:blipFill>
            <a:blip r:embed="rId9">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712461" y="2251990"/>
              <a:ext cx="124145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lated image">
              <a:extLst>
                <a:ext uri="{FF2B5EF4-FFF2-40B4-BE49-F238E27FC236}">
                  <a16:creationId xmlns:a16="http://schemas.microsoft.com/office/drawing/2014/main" id="{E99610DA-F3F9-4B7B-BAB6-1416DD7CD667}"/>
                </a:ext>
              </a:extLst>
            </p:cNvPr>
            <p:cNvPicPr>
              <a:picLocks noChangeAspect="1" noChangeArrowheads="1"/>
            </p:cNvPicPr>
            <p:nvPr/>
          </p:nvPicPr>
          <p:blipFill>
            <a:blip r:embed="rId10">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850301" y="2434148"/>
              <a:ext cx="914400" cy="8418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17A8C21-A547-41FC-B107-EA6D789FD3A1}"/>
                </a:ext>
              </a:extLst>
            </p:cNvPr>
            <p:cNvSpPr txBox="1"/>
            <p:nvPr/>
          </p:nvSpPr>
          <p:spPr>
            <a:xfrm>
              <a:off x="2148512" y="3395509"/>
              <a:ext cx="2345305" cy="306861"/>
            </a:xfrm>
            <a:prstGeom prst="rect">
              <a:avLst/>
            </a:prstGeom>
            <a:noFill/>
          </p:spPr>
          <p:txBody>
            <a:bodyPr>
              <a:spAutoFit/>
            </a:bodyPr>
            <a:lstStyle/>
            <a:p>
              <a:pPr defTabSz="685783" fontAlgn="auto">
                <a:spcBef>
                  <a:spcPts val="0"/>
                </a:spcBef>
                <a:spcAft>
                  <a:spcPts val="0"/>
                </a:spcAft>
                <a:defRPr/>
              </a:pPr>
              <a:r>
                <a:rPr lang="en-US" sz="900" kern="0" dirty="0">
                  <a:solidFill>
                    <a:srgbClr val="4472C4">
                      <a:lumMod val="75000"/>
                    </a:srgbClr>
                  </a:solidFill>
                </a:rPr>
                <a:t>DESCRIBE THE  SYSTEM</a:t>
              </a:r>
              <a:endParaRPr lang="en-CA" sz="900" kern="0" dirty="0">
                <a:solidFill>
                  <a:prstClr val="black"/>
                </a:solidFill>
              </a:endParaRPr>
            </a:p>
          </p:txBody>
        </p:sp>
        <p:sp>
          <p:nvSpPr>
            <p:cNvPr id="14" name="TextBox 13">
              <a:extLst>
                <a:ext uri="{FF2B5EF4-FFF2-40B4-BE49-F238E27FC236}">
                  <a16:creationId xmlns:a16="http://schemas.microsoft.com/office/drawing/2014/main" id="{4F83C632-16B8-4C81-94D7-ED6C4859A0E1}"/>
                </a:ext>
              </a:extLst>
            </p:cNvPr>
            <p:cNvSpPr txBox="1"/>
            <p:nvPr/>
          </p:nvSpPr>
          <p:spPr>
            <a:xfrm>
              <a:off x="-112126" y="3395509"/>
              <a:ext cx="2504058" cy="306861"/>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IDENTIFY THE TEAM</a:t>
              </a:r>
              <a:endParaRPr lang="en-CA" sz="900" kern="0">
                <a:solidFill>
                  <a:prstClr val="black"/>
                </a:solidFill>
              </a:endParaRPr>
            </a:p>
          </p:txBody>
        </p:sp>
        <p:sp>
          <p:nvSpPr>
            <p:cNvPr id="15" name="TextBox 14">
              <a:extLst>
                <a:ext uri="{FF2B5EF4-FFF2-40B4-BE49-F238E27FC236}">
                  <a16:creationId xmlns:a16="http://schemas.microsoft.com/office/drawing/2014/main" id="{901FBBA4-9A95-4215-A96C-E443A51D15B8}"/>
                </a:ext>
              </a:extLst>
            </p:cNvPr>
            <p:cNvSpPr txBox="1"/>
            <p:nvPr/>
          </p:nvSpPr>
          <p:spPr>
            <a:xfrm>
              <a:off x="4220762" y="3401859"/>
              <a:ext cx="2059551" cy="306860"/>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IDENTIFY RISK AREAS</a:t>
              </a:r>
              <a:endParaRPr lang="en-CA" sz="900" kern="0">
                <a:solidFill>
                  <a:prstClr val="black"/>
                </a:solidFill>
              </a:endParaRPr>
            </a:p>
          </p:txBody>
        </p:sp>
        <p:sp>
          <p:nvSpPr>
            <p:cNvPr id="16" name="TextBox 15">
              <a:extLst>
                <a:ext uri="{FF2B5EF4-FFF2-40B4-BE49-F238E27FC236}">
                  <a16:creationId xmlns:a16="http://schemas.microsoft.com/office/drawing/2014/main" id="{F37EECF7-FC36-41E2-B277-06F92D982F8E}"/>
                </a:ext>
              </a:extLst>
            </p:cNvPr>
            <p:cNvSpPr txBox="1"/>
            <p:nvPr/>
          </p:nvSpPr>
          <p:spPr>
            <a:xfrm>
              <a:off x="6166011" y="3403975"/>
              <a:ext cx="2281804" cy="306861"/>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DETERMINE CONTROLS</a:t>
              </a:r>
              <a:endParaRPr lang="en-CA" sz="900" kern="0">
                <a:solidFill>
                  <a:prstClr val="black"/>
                </a:solidFill>
              </a:endParaRPr>
            </a:p>
          </p:txBody>
        </p:sp>
        <p:sp>
          <p:nvSpPr>
            <p:cNvPr id="17" name="TextBox 16">
              <a:extLst>
                <a:ext uri="{FF2B5EF4-FFF2-40B4-BE49-F238E27FC236}">
                  <a16:creationId xmlns:a16="http://schemas.microsoft.com/office/drawing/2014/main" id="{D689BB6A-0242-49F7-88BD-85307C908EF0}"/>
                </a:ext>
              </a:extLst>
            </p:cNvPr>
            <p:cNvSpPr txBox="1"/>
            <p:nvPr/>
          </p:nvSpPr>
          <p:spPr>
            <a:xfrm>
              <a:off x="8259428" y="3442068"/>
              <a:ext cx="2146335" cy="490977"/>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MONITORING &amp; CORRECTIVE ACTIONS</a:t>
              </a:r>
              <a:endParaRPr lang="en-CA" sz="900" kern="0">
                <a:solidFill>
                  <a:prstClr val="black"/>
                </a:solidFill>
              </a:endParaRPr>
            </a:p>
          </p:txBody>
        </p:sp>
        <p:sp>
          <p:nvSpPr>
            <p:cNvPr id="18" name="TextBox 17">
              <a:extLst>
                <a:ext uri="{FF2B5EF4-FFF2-40B4-BE49-F238E27FC236}">
                  <a16:creationId xmlns:a16="http://schemas.microsoft.com/office/drawing/2014/main" id="{484D6083-F0BE-4E4A-8C59-634E2EB881D6}"/>
                </a:ext>
              </a:extLst>
            </p:cNvPr>
            <p:cNvSpPr txBox="1"/>
            <p:nvPr/>
          </p:nvSpPr>
          <p:spPr>
            <a:xfrm>
              <a:off x="10348613" y="3448417"/>
              <a:ext cx="1839413" cy="493093"/>
            </a:xfrm>
            <a:prstGeom prst="rect">
              <a:avLst/>
            </a:prstGeom>
            <a:noFill/>
          </p:spPr>
          <p:txBody>
            <a:bodyPr>
              <a:spAutoFit/>
            </a:bodyPr>
            <a:lstStyle/>
            <a:p>
              <a:pPr algn="ctr" defTabSz="685783" fontAlgn="auto">
                <a:spcBef>
                  <a:spcPts val="0"/>
                </a:spcBef>
                <a:spcAft>
                  <a:spcPts val="0"/>
                </a:spcAft>
                <a:defRPr/>
              </a:pPr>
              <a:r>
                <a:rPr lang="en-US" sz="900" kern="0" dirty="0">
                  <a:solidFill>
                    <a:srgbClr val="4472C4">
                      <a:lumMod val="75000"/>
                    </a:srgbClr>
                  </a:solidFill>
                </a:rPr>
                <a:t>VERIFY &amp; VALIDATE THE </a:t>
              </a:r>
              <a:r>
                <a:rPr lang="en-US" sz="900" kern="0" dirty="0" err="1">
                  <a:solidFill>
                    <a:srgbClr val="4472C4">
                      <a:lumMod val="75000"/>
                    </a:srgbClr>
                  </a:solidFill>
                </a:rPr>
                <a:t>pROGRAM</a:t>
              </a:r>
              <a:endParaRPr lang="en-CA" sz="900" kern="0" dirty="0">
                <a:solidFill>
                  <a:prstClr val="black"/>
                </a:solidFill>
              </a:endParaRPr>
            </a:p>
          </p:txBody>
        </p:sp>
        <p:pic>
          <p:nvPicPr>
            <p:cNvPr id="19" name="Picture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672283" y="2191346"/>
              <a:ext cx="1192203" cy="119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Isosceles Triangle 19">
              <a:extLst>
                <a:ext uri="{FF2B5EF4-FFF2-40B4-BE49-F238E27FC236}">
                  <a16:creationId xmlns:a16="http://schemas.microsoft.com/office/drawing/2014/main" id="{87CA2839-5695-4891-BFE1-DBC69FFF70A7}"/>
                </a:ext>
              </a:extLst>
            </p:cNvPr>
            <p:cNvSpPr/>
            <p:nvPr/>
          </p:nvSpPr>
          <p:spPr>
            <a:xfrm rot="5400000">
              <a:off x="1863874"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1" name="Isosceles Triangle 20">
              <a:extLst>
                <a:ext uri="{FF2B5EF4-FFF2-40B4-BE49-F238E27FC236}">
                  <a16:creationId xmlns:a16="http://schemas.microsoft.com/office/drawing/2014/main" id="{026AD336-0259-43EE-B7D3-2B2751E83342}"/>
                </a:ext>
              </a:extLst>
            </p:cNvPr>
            <p:cNvSpPr/>
            <p:nvPr/>
          </p:nvSpPr>
          <p:spPr>
            <a:xfrm rot="5400000">
              <a:off x="3992218" y="2794472"/>
              <a:ext cx="584094" cy="139702"/>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2" name="Isosceles Triangle 21">
              <a:extLst>
                <a:ext uri="{FF2B5EF4-FFF2-40B4-BE49-F238E27FC236}">
                  <a16:creationId xmlns:a16="http://schemas.microsoft.com/office/drawing/2014/main" id="{108DC575-AA2A-4200-83E6-AD1015D4E816}"/>
                </a:ext>
              </a:extLst>
            </p:cNvPr>
            <p:cNvSpPr/>
            <p:nvPr/>
          </p:nvSpPr>
          <p:spPr>
            <a:xfrm rot="5400000">
              <a:off x="6014726"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3" name="Isosceles Triangle 22">
              <a:extLst>
                <a:ext uri="{FF2B5EF4-FFF2-40B4-BE49-F238E27FC236}">
                  <a16:creationId xmlns:a16="http://schemas.microsoft.com/office/drawing/2014/main" id="{EBE00F62-39A3-4144-8CE9-686A9AD27F98}"/>
                </a:ext>
              </a:extLst>
            </p:cNvPr>
            <p:cNvSpPr/>
            <p:nvPr/>
          </p:nvSpPr>
          <p:spPr>
            <a:xfrm rot="5400000">
              <a:off x="8190695"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4" name="Isosceles Triangle 23">
              <a:extLst>
                <a:ext uri="{FF2B5EF4-FFF2-40B4-BE49-F238E27FC236}">
                  <a16:creationId xmlns:a16="http://schemas.microsoft.com/office/drawing/2014/main" id="{29AF35B7-CF41-4235-A7A1-AC32CAB5EC93}"/>
                </a:ext>
              </a:extLst>
            </p:cNvPr>
            <p:cNvSpPr/>
            <p:nvPr/>
          </p:nvSpPr>
          <p:spPr>
            <a:xfrm rot="5400000">
              <a:off x="10148643"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grpSp>
      <p:sp>
        <p:nvSpPr>
          <p:cNvPr id="25" name="Rectangle: Rounded Corners 2">
            <a:extLst>
              <a:ext uri="{FF2B5EF4-FFF2-40B4-BE49-F238E27FC236}">
                <a16:creationId xmlns:a16="http://schemas.microsoft.com/office/drawing/2014/main" id="{F75422C8-A2B8-4FF9-BCBF-8C2BE87DE850}"/>
              </a:ext>
            </a:extLst>
          </p:cNvPr>
          <p:cNvSpPr/>
          <p:nvPr/>
        </p:nvSpPr>
        <p:spPr>
          <a:xfrm>
            <a:off x="3027256" y="60960"/>
            <a:ext cx="1379537" cy="15589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30" name="Content Placeholder 2">
            <a:extLst>
              <a:ext uri="{FF2B5EF4-FFF2-40B4-BE49-F238E27FC236}">
                <a16:creationId xmlns:a16="http://schemas.microsoft.com/office/drawing/2014/main" id="{0857782A-A0E3-430B-98A6-5AB84155BA45}"/>
              </a:ext>
            </a:extLst>
          </p:cNvPr>
          <p:cNvSpPr>
            <a:spLocks noGrp="1"/>
          </p:cNvSpPr>
          <p:nvPr>
            <p:ph sz="quarter" idx="11"/>
          </p:nvPr>
        </p:nvSpPr>
        <p:spPr>
          <a:xfrm>
            <a:off x="372722" y="1814267"/>
            <a:ext cx="4188167" cy="4220528"/>
          </a:xfrm>
        </p:spPr>
        <p:txBody>
          <a:bodyPr/>
          <a:lstStyle/>
          <a:p>
            <a:pPr>
              <a:spcBef>
                <a:spcPts val="450"/>
              </a:spcBef>
              <a:buClr>
                <a:srgbClr val="040000"/>
              </a:buClr>
              <a:buSzPct val="100000"/>
              <a:buFont typeface="Arial" panose="020B0604020202020204" pitchFamily="34" charset="0"/>
              <a:buChar char="•"/>
              <a:defRPr/>
            </a:pPr>
            <a:r>
              <a:rPr lang="en-US" dirty="0">
                <a:solidFill>
                  <a:srgbClr val="040000"/>
                </a:solidFill>
                <a:cs typeface="Calibri"/>
              </a:rPr>
              <a:t>Dead legs </a:t>
            </a:r>
          </a:p>
          <a:p>
            <a:pPr marL="685800" lvl="1">
              <a:spcBef>
                <a:spcPts val="450"/>
              </a:spcBef>
              <a:buClr>
                <a:srgbClr val="040000"/>
              </a:buClr>
              <a:buSzPct val="100000"/>
              <a:buFont typeface="Arial" panose="020B0604020202020204" pitchFamily="34" charset="0"/>
              <a:buChar char="•"/>
              <a:defRPr/>
            </a:pPr>
            <a:r>
              <a:rPr lang="en-US" sz="1350" dirty="0">
                <a:solidFill>
                  <a:srgbClr val="040000"/>
                </a:solidFill>
                <a:cs typeface="Calibri"/>
              </a:rPr>
              <a:t>Pipes that go nowhere</a:t>
            </a:r>
          </a:p>
          <a:p>
            <a:pPr>
              <a:spcBef>
                <a:spcPts val="450"/>
              </a:spcBef>
              <a:buClr>
                <a:srgbClr val="040000"/>
              </a:buClr>
              <a:buSzPct val="100000"/>
              <a:buFont typeface="Arial" panose="020B0604020202020204" pitchFamily="34" charset="0"/>
              <a:buChar char="•"/>
              <a:defRPr/>
            </a:pPr>
            <a:r>
              <a:rPr lang="en-US" dirty="0">
                <a:solidFill>
                  <a:srgbClr val="040000"/>
                </a:solidFill>
                <a:cs typeface="Calibri"/>
              </a:rPr>
              <a:t>Low-flow areas </a:t>
            </a:r>
          </a:p>
          <a:p>
            <a:pPr lvl="1">
              <a:spcBef>
                <a:spcPts val="450"/>
              </a:spcBef>
              <a:buClr>
                <a:srgbClr val="040000"/>
              </a:buClr>
              <a:buSzPct val="100000"/>
              <a:buFont typeface="Arial" panose="020B0604020202020204" pitchFamily="34" charset="0"/>
              <a:buChar char="•"/>
              <a:defRPr/>
            </a:pPr>
            <a:r>
              <a:rPr lang="en-US" sz="1350" dirty="0">
                <a:solidFill>
                  <a:srgbClr val="040000"/>
                </a:solidFill>
                <a:cs typeface="Calibri"/>
              </a:rPr>
              <a:t>Slow water movement</a:t>
            </a:r>
          </a:p>
          <a:p>
            <a:pPr lvl="1">
              <a:spcBef>
                <a:spcPts val="450"/>
              </a:spcBef>
              <a:buClr>
                <a:srgbClr val="040000"/>
              </a:buClr>
              <a:buSzPct val="100000"/>
              <a:buFont typeface="Arial" panose="020B0604020202020204" pitchFamily="34" charset="0"/>
              <a:buChar char="•"/>
              <a:defRPr/>
            </a:pPr>
            <a:r>
              <a:rPr lang="en-US" sz="1350" dirty="0">
                <a:solidFill>
                  <a:srgbClr val="040000"/>
                </a:solidFill>
                <a:cs typeface="Calibri"/>
              </a:rPr>
              <a:t>W</a:t>
            </a:r>
            <a:r>
              <a:rPr lang="en-US" sz="1350" dirty="0">
                <a:cs typeface="Calibri"/>
              </a:rPr>
              <a:t>ater conservation faucets</a:t>
            </a:r>
          </a:p>
          <a:p>
            <a:pPr>
              <a:spcBef>
                <a:spcPts val="450"/>
              </a:spcBef>
              <a:buClr>
                <a:srgbClr val="040000"/>
              </a:buClr>
              <a:buSzPct val="100000"/>
              <a:buFont typeface="Arial" panose="020B0604020202020204" pitchFamily="34" charset="0"/>
              <a:buChar char="•"/>
              <a:defRPr/>
            </a:pPr>
            <a:r>
              <a:rPr lang="en-US" dirty="0">
                <a:solidFill>
                  <a:srgbClr val="040000"/>
                </a:solidFill>
                <a:cs typeface="Calibri"/>
              </a:rPr>
              <a:t>Faucets and shower heads</a:t>
            </a:r>
          </a:p>
          <a:p>
            <a:pPr>
              <a:spcBef>
                <a:spcPts val="450"/>
              </a:spcBef>
              <a:buClr>
                <a:srgbClr val="040000"/>
              </a:buClr>
              <a:buSzPct val="100000"/>
              <a:buFont typeface="Arial" panose="020B0604020202020204" pitchFamily="34" charset="0"/>
              <a:buChar char="•"/>
              <a:defRPr/>
            </a:pPr>
            <a:r>
              <a:rPr lang="en-US" dirty="0">
                <a:solidFill>
                  <a:srgbClr val="040000"/>
                </a:solidFill>
                <a:cs typeface="Calibri"/>
              </a:rPr>
              <a:t>Sprinklers</a:t>
            </a:r>
          </a:p>
          <a:p>
            <a:pPr>
              <a:spcBef>
                <a:spcPts val="450"/>
              </a:spcBef>
              <a:buClr>
                <a:srgbClr val="040000"/>
              </a:buClr>
              <a:buSzPct val="100000"/>
              <a:buFont typeface="Arial" panose="020B0604020202020204" pitchFamily="34" charset="0"/>
              <a:buChar char="•"/>
              <a:defRPr/>
            </a:pPr>
            <a:r>
              <a:rPr lang="en-US" dirty="0">
                <a:solidFill>
                  <a:srgbClr val="040000"/>
                </a:solidFill>
                <a:cs typeface="Calibri"/>
              </a:rPr>
              <a:t>Eye-wash stations</a:t>
            </a:r>
          </a:p>
          <a:p>
            <a:pPr>
              <a:spcBef>
                <a:spcPts val="450"/>
              </a:spcBef>
              <a:buClr>
                <a:srgbClr val="040000"/>
              </a:buClr>
              <a:buSzPct val="100000"/>
              <a:buFont typeface="Arial" panose="020B0604020202020204" pitchFamily="34" charset="0"/>
              <a:buChar char="•"/>
              <a:defRPr/>
            </a:pPr>
            <a:r>
              <a:rPr lang="en-US" dirty="0">
                <a:solidFill>
                  <a:srgbClr val="040000"/>
                </a:solidFill>
                <a:cs typeface="Calibri"/>
              </a:rPr>
              <a:t>Ice machines</a:t>
            </a:r>
          </a:p>
          <a:p>
            <a:pPr>
              <a:spcBef>
                <a:spcPts val="450"/>
              </a:spcBef>
              <a:buClr>
                <a:srgbClr val="040000"/>
              </a:buClr>
              <a:buSzPct val="100000"/>
              <a:buFont typeface="Arial" panose="020B0604020202020204" pitchFamily="34" charset="0"/>
              <a:buChar char="•"/>
              <a:defRPr/>
            </a:pPr>
            <a:r>
              <a:rPr lang="en-US" dirty="0">
                <a:solidFill>
                  <a:srgbClr val="040000"/>
                </a:solidFill>
                <a:cs typeface="Calibri"/>
              </a:rPr>
              <a:t>Cooling towers</a:t>
            </a:r>
          </a:p>
          <a:p>
            <a:pPr>
              <a:spcBef>
                <a:spcPts val="450"/>
              </a:spcBef>
              <a:buClr>
                <a:srgbClr val="040000"/>
              </a:buClr>
              <a:buSzPct val="100000"/>
              <a:buFont typeface="Arial" panose="020B0604020202020204" pitchFamily="34" charset="0"/>
              <a:buChar char="•"/>
              <a:defRPr/>
            </a:pPr>
            <a:r>
              <a:rPr lang="en-US" dirty="0">
                <a:solidFill>
                  <a:srgbClr val="040000"/>
                </a:solidFill>
                <a:cs typeface="Calibri"/>
              </a:rPr>
              <a:t>Decorative fountains</a:t>
            </a:r>
          </a:p>
          <a:p>
            <a:pPr marL="260597" indent="-260597">
              <a:spcBef>
                <a:spcPts val="450"/>
              </a:spcBef>
              <a:buClr>
                <a:srgbClr val="040000"/>
              </a:buClr>
              <a:buSzPct val="100000"/>
              <a:defRPr/>
            </a:pPr>
            <a:endParaRPr lang="en-US" dirty="0">
              <a:solidFill>
                <a:srgbClr val="040000"/>
              </a:solidFill>
              <a:cs typeface="Calibri"/>
            </a:endParaRPr>
          </a:p>
        </p:txBody>
      </p:sp>
      <p:pic>
        <p:nvPicPr>
          <p:cNvPr id="31" name="Picture 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09295" y="1993654"/>
            <a:ext cx="4480086" cy="329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276082D3-6245-4593-9E81-01F939431988}"/>
              </a:ext>
            </a:extLst>
          </p:cNvPr>
          <p:cNvSpPr txBox="1"/>
          <p:nvPr/>
        </p:nvSpPr>
        <p:spPr>
          <a:xfrm>
            <a:off x="5252244" y="6324600"/>
            <a:ext cx="1674813" cy="254000"/>
          </a:xfrm>
          <a:prstGeom prst="rect">
            <a:avLst/>
          </a:prstGeom>
          <a:noFill/>
        </p:spPr>
        <p:txBody>
          <a:bodyPr wrap="none">
            <a:spAutoFit/>
          </a:bodyPr>
          <a:lstStyle/>
          <a:p>
            <a:pPr>
              <a:defRPr/>
            </a:pPr>
            <a:r>
              <a:rPr lang="en-US" sz="1050" dirty="0"/>
              <a:t>Sources: </a:t>
            </a:r>
            <a:r>
              <a:rPr lang="en-US" sz="1050" dirty="0" err="1"/>
              <a:t>ASHRAE</a:t>
            </a:r>
            <a:r>
              <a:rPr lang="en-US" sz="1050" dirty="0"/>
              <a:t>, CDC</a:t>
            </a:r>
          </a:p>
        </p:txBody>
      </p:sp>
    </p:spTree>
    <p:extLst>
      <p:ext uri="{BB962C8B-B14F-4D97-AF65-F5344CB8AC3E}">
        <p14:creationId xmlns:p14="http://schemas.microsoft.com/office/powerpoint/2010/main" val="4171649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04800" y="215583"/>
            <a:ext cx="9224963" cy="1312862"/>
            <a:chOff x="-112126" y="2191346"/>
            <a:chExt cx="12300152" cy="1750164"/>
          </a:xfrm>
        </p:grpSpPr>
        <p:pic>
          <p:nvPicPr>
            <p:cNvPr id="3" name="Picture 2" descr="Image result for roles and responsibilities icon">
              <a:extLst>
                <a:ext uri="{FF2B5EF4-FFF2-40B4-BE49-F238E27FC236}">
                  <a16:creationId xmlns:a16="http://schemas.microsoft.com/office/drawing/2014/main" id="{5A05116C-C0F1-43BD-AEB4-95F15E9C3D49}"/>
                </a:ext>
              </a:extLst>
            </p:cNvPr>
            <p:cNvPicPr>
              <a:picLocks noChangeAspect="1" noChangeArrowheads="1"/>
            </p:cNvPicPr>
            <p:nvPr/>
          </p:nvPicPr>
          <p:blipFill>
            <a:blip r:embed="rId2">
              <a:duotone>
                <a:prstClr val="black"/>
                <a:srgbClr val="0070C0">
                  <a:tint val="45000"/>
                  <a:satMod val="400000"/>
                </a:srgbClr>
              </a:duotone>
              <a:extLst>
                <a:ext uri="{28A0092B-C50C-407E-A947-70E740481C1C}">
                  <a14:useLocalDpi xmlns:a14="http://schemas.microsoft.com/office/drawing/2010/main"/>
                </a:ext>
              </a:extLst>
            </a:blip>
            <a:srcRect/>
            <a:stretch>
              <a:fillRect/>
            </a:stretch>
          </p:blipFill>
          <p:spPr bwMode="auto">
            <a:xfrm>
              <a:off x="479488" y="2455797"/>
              <a:ext cx="1319976" cy="781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building icon">
              <a:extLst>
                <a:ext uri="{FF2B5EF4-FFF2-40B4-BE49-F238E27FC236}">
                  <a16:creationId xmlns:a16="http://schemas.microsoft.com/office/drawing/2014/main" id="{D96406FB-8CDB-428C-B5C4-91E4AE210F59}"/>
                </a:ext>
              </a:extLst>
            </p:cNvPr>
            <p:cNvPicPr>
              <a:picLocks noChangeAspect="1" noChangeArrowheads="1"/>
            </p:cNvPicPr>
            <p:nvPr/>
          </p:nvPicPr>
          <p:blipFill>
            <a:blip r:embed="rId3">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540733" y="2280942"/>
              <a:ext cx="124145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risk icon">
              <a:extLst>
                <a:ext uri="{FF2B5EF4-FFF2-40B4-BE49-F238E27FC236}">
                  <a16:creationId xmlns:a16="http://schemas.microsoft.com/office/drawing/2014/main" id="{485A64DC-F060-4852-B10F-47B9F3BD66F9}"/>
                </a:ext>
              </a:extLst>
            </p:cNvPr>
            <p:cNvPicPr>
              <a:picLocks noChangeAspect="1" noChangeArrowheads="1"/>
            </p:cNvPicPr>
            <p:nvPr/>
          </p:nvPicPr>
          <p:blipFill>
            <a:blip r:embed="rId4">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93195" y="2386400"/>
              <a:ext cx="914400" cy="841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0D91F7DE-643C-4126-A468-B5B8FF3F6C36}"/>
                </a:ext>
              </a:extLst>
            </p:cNvPr>
            <p:cNvPicPr>
              <a:picLocks noChangeAspect="1" noChangeArrowheads="1"/>
            </p:cNvPicPr>
            <p:nvPr/>
          </p:nvPicPr>
          <p:blipFill>
            <a:blip r:embed="rId5">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712461" y="2251990"/>
              <a:ext cx="124145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E99610DA-F3F9-4B7B-BAB6-1416DD7CD667}"/>
                </a:ext>
              </a:extLst>
            </p:cNvPr>
            <p:cNvPicPr>
              <a:picLocks noChangeAspect="1" noChangeArrowheads="1"/>
            </p:cNvPicPr>
            <p:nvPr/>
          </p:nvPicPr>
          <p:blipFill>
            <a:blip r:embed="rId6">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850301" y="2434148"/>
              <a:ext cx="914400" cy="8418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7A8C21-A547-41FC-B107-EA6D789FD3A1}"/>
                </a:ext>
              </a:extLst>
            </p:cNvPr>
            <p:cNvSpPr txBox="1"/>
            <p:nvPr/>
          </p:nvSpPr>
          <p:spPr>
            <a:xfrm>
              <a:off x="2148512" y="3395509"/>
              <a:ext cx="2345305" cy="306861"/>
            </a:xfrm>
            <a:prstGeom prst="rect">
              <a:avLst/>
            </a:prstGeom>
            <a:noFill/>
          </p:spPr>
          <p:txBody>
            <a:bodyPr>
              <a:spAutoFit/>
            </a:bodyPr>
            <a:lstStyle/>
            <a:p>
              <a:pPr defTabSz="685783" fontAlgn="auto">
                <a:spcBef>
                  <a:spcPts val="0"/>
                </a:spcBef>
                <a:spcAft>
                  <a:spcPts val="0"/>
                </a:spcAft>
                <a:defRPr/>
              </a:pPr>
              <a:r>
                <a:rPr lang="en-US" sz="900" kern="0" dirty="0">
                  <a:solidFill>
                    <a:srgbClr val="4472C4">
                      <a:lumMod val="75000"/>
                    </a:srgbClr>
                  </a:solidFill>
                </a:rPr>
                <a:t>DESCRIBE THE  SYSTEM</a:t>
              </a:r>
              <a:endParaRPr lang="en-CA" sz="900" kern="0" dirty="0">
                <a:solidFill>
                  <a:prstClr val="black"/>
                </a:solidFill>
              </a:endParaRPr>
            </a:p>
          </p:txBody>
        </p:sp>
        <p:sp>
          <p:nvSpPr>
            <p:cNvPr id="9" name="TextBox 8">
              <a:extLst>
                <a:ext uri="{FF2B5EF4-FFF2-40B4-BE49-F238E27FC236}">
                  <a16:creationId xmlns:a16="http://schemas.microsoft.com/office/drawing/2014/main" id="{4F83C632-16B8-4C81-94D7-ED6C4859A0E1}"/>
                </a:ext>
              </a:extLst>
            </p:cNvPr>
            <p:cNvSpPr txBox="1"/>
            <p:nvPr/>
          </p:nvSpPr>
          <p:spPr>
            <a:xfrm>
              <a:off x="-112126" y="3395509"/>
              <a:ext cx="2504058" cy="306861"/>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IDENTIFY THE TEAM</a:t>
              </a:r>
              <a:endParaRPr lang="en-CA" sz="900" kern="0">
                <a:solidFill>
                  <a:prstClr val="black"/>
                </a:solidFill>
              </a:endParaRPr>
            </a:p>
          </p:txBody>
        </p:sp>
        <p:sp>
          <p:nvSpPr>
            <p:cNvPr id="10" name="TextBox 9">
              <a:extLst>
                <a:ext uri="{FF2B5EF4-FFF2-40B4-BE49-F238E27FC236}">
                  <a16:creationId xmlns:a16="http://schemas.microsoft.com/office/drawing/2014/main" id="{901FBBA4-9A95-4215-A96C-E443A51D15B8}"/>
                </a:ext>
              </a:extLst>
            </p:cNvPr>
            <p:cNvSpPr txBox="1"/>
            <p:nvPr/>
          </p:nvSpPr>
          <p:spPr>
            <a:xfrm>
              <a:off x="4220762" y="3401859"/>
              <a:ext cx="2059551" cy="306860"/>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IDENTIFY RISK AREAS</a:t>
              </a:r>
              <a:endParaRPr lang="en-CA" sz="900" kern="0">
                <a:solidFill>
                  <a:prstClr val="black"/>
                </a:solidFill>
              </a:endParaRPr>
            </a:p>
          </p:txBody>
        </p:sp>
        <p:sp>
          <p:nvSpPr>
            <p:cNvPr id="11" name="TextBox 10">
              <a:extLst>
                <a:ext uri="{FF2B5EF4-FFF2-40B4-BE49-F238E27FC236}">
                  <a16:creationId xmlns:a16="http://schemas.microsoft.com/office/drawing/2014/main" id="{F37EECF7-FC36-41E2-B277-06F92D982F8E}"/>
                </a:ext>
              </a:extLst>
            </p:cNvPr>
            <p:cNvSpPr txBox="1"/>
            <p:nvPr/>
          </p:nvSpPr>
          <p:spPr>
            <a:xfrm>
              <a:off x="6166011" y="3403975"/>
              <a:ext cx="2281804" cy="306861"/>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DETERMINE CONTROLS</a:t>
              </a:r>
              <a:endParaRPr lang="en-CA" sz="900" kern="0">
                <a:solidFill>
                  <a:prstClr val="black"/>
                </a:solidFill>
              </a:endParaRPr>
            </a:p>
          </p:txBody>
        </p:sp>
        <p:sp>
          <p:nvSpPr>
            <p:cNvPr id="12" name="TextBox 11">
              <a:extLst>
                <a:ext uri="{FF2B5EF4-FFF2-40B4-BE49-F238E27FC236}">
                  <a16:creationId xmlns:a16="http://schemas.microsoft.com/office/drawing/2014/main" id="{D689BB6A-0242-49F7-88BD-85307C908EF0}"/>
                </a:ext>
              </a:extLst>
            </p:cNvPr>
            <p:cNvSpPr txBox="1"/>
            <p:nvPr/>
          </p:nvSpPr>
          <p:spPr>
            <a:xfrm>
              <a:off x="8259428" y="3442068"/>
              <a:ext cx="2146335" cy="490977"/>
            </a:xfrm>
            <a:prstGeom prst="rect">
              <a:avLst/>
            </a:prstGeom>
            <a:noFill/>
          </p:spPr>
          <p:txBody>
            <a:bodyPr>
              <a:spAutoFit/>
            </a:bodyPr>
            <a:lstStyle/>
            <a:p>
              <a:pPr algn="ctr" defTabSz="685783" fontAlgn="auto">
                <a:spcBef>
                  <a:spcPts val="0"/>
                </a:spcBef>
                <a:spcAft>
                  <a:spcPts val="0"/>
                </a:spcAft>
                <a:defRPr/>
              </a:pPr>
              <a:r>
                <a:rPr lang="en-US" sz="900" kern="0">
                  <a:solidFill>
                    <a:srgbClr val="4472C4">
                      <a:lumMod val="75000"/>
                    </a:srgbClr>
                  </a:solidFill>
                </a:rPr>
                <a:t>MONITORING &amp; CORRECTIVE ACTIONS</a:t>
              </a:r>
              <a:endParaRPr lang="en-CA" sz="900" kern="0">
                <a:solidFill>
                  <a:prstClr val="black"/>
                </a:solidFill>
              </a:endParaRPr>
            </a:p>
          </p:txBody>
        </p:sp>
        <p:sp>
          <p:nvSpPr>
            <p:cNvPr id="13" name="TextBox 12">
              <a:extLst>
                <a:ext uri="{FF2B5EF4-FFF2-40B4-BE49-F238E27FC236}">
                  <a16:creationId xmlns:a16="http://schemas.microsoft.com/office/drawing/2014/main" id="{484D6083-F0BE-4E4A-8C59-634E2EB881D6}"/>
                </a:ext>
              </a:extLst>
            </p:cNvPr>
            <p:cNvSpPr txBox="1"/>
            <p:nvPr/>
          </p:nvSpPr>
          <p:spPr>
            <a:xfrm>
              <a:off x="10348613" y="3448417"/>
              <a:ext cx="1839413" cy="493093"/>
            </a:xfrm>
            <a:prstGeom prst="rect">
              <a:avLst/>
            </a:prstGeom>
            <a:noFill/>
          </p:spPr>
          <p:txBody>
            <a:bodyPr>
              <a:spAutoFit/>
            </a:bodyPr>
            <a:lstStyle/>
            <a:p>
              <a:pPr algn="ctr" defTabSz="685783" fontAlgn="auto">
                <a:spcBef>
                  <a:spcPts val="0"/>
                </a:spcBef>
                <a:spcAft>
                  <a:spcPts val="0"/>
                </a:spcAft>
                <a:defRPr/>
              </a:pPr>
              <a:r>
                <a:rPr lang="en-US" sz="900" kern="0" dirty="0">
                  <a:solidFill>
                    <a:srgbClr val="4472C4">
                      <a:lumMod val="75000"/>
                    </a:srgbClr>
                  </a:solidFill>
                </a:rPr>
                <a:t>VERIFY &amp; VALIDATE THE </a:t>
              </a:r>
              <a:r>
                <a:rPr lang="en-US" sz="900" kern="0" dirty="0" err="1">
                  <a:solidFill>
                    <a:srgbClr val="4472C4">
                      <a:lumMod val="75000"/>
                    </a:srgbClr>
                  </a:solidFill>
                </a:rPr>
                <a:t>pROGRAM</a:t>
              </a:r>
              <a:endParaRPr lang="en-CA" sz="900" kern="0" dirty="0">
                <a:solidFill>
                  <a:prstClr val="black"/>
                </a:solidFill>
              </a:endParaRPr>
            </a:p>
          </p:txBody>
        </p:sp>
        <p:pic>
          <p:nvPicPr>
            <p:cNvPr id="14"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72283" y="2191346"/>
              <a:ext cx="1192203" cy="119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14">
              <a:extLst>
                <a:ext uri="{FF2B5EF4-FFF2-40B4-BE49-F238E27FC236}">
                  <a16:creationId xmlns:a16="http://schemas.microsoft.com/office/drawing/2014/main" id="{87CA2839-5695-4891-BFE1-DBC69FFF70A7}"/>
                </a:ext>
              </a:extLst>
            </p:cNvPr>
            <p:cNvSpPr/>
            <p:nvPr/>
          </p:nvSpPr>
          <p:spPr>
            <a:xfrm rot="5400000">
              <a:off x="1863874"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16" name="Isosceles Triangle 15">
              <a:extLst>
                <a:ext uri="{FF2B5EF4-FFF2-40B4-BE49-F238E27FC236}">
                  <a16:creationId xmlns:a16="http://schemas.microsoft.com/office/drawing/2014/main" id="{026AD336-0259-43EE-B7D3-2B2751E83342}"/>
                </a:ext>
              </a:extLst>
            </p:cNvPr>
            <p:cNvSpPr/>
            <p:nvPr/>
          </p:nvSpPr>
          <p:spPr>
            <a:xfrm rot="5400000">
              <a:off x="3992218" y="2794472"/>
              <a:ext cx="584094" cy="139702"/>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17" name="Isosceles Triangle 16">
              <a:extLst>
                <a:ext uri="{FF2B5EF4-FFF2-40B4-BE49-F238E27FC236}">
                  <a16:creationId xmlns:a16="http://schemas.microsoft.com/office/drawing/2014/main" id="{108DC575-AA2A-4200-83E6-AD1015D4E816}"/>
                </a:ext>
              </a:extLst>
            </p:cNvPr>
            <p:cNvSpPr/>
            <p:nvPr/>
          </p:nvSpPr>
          <p:spPr>
            <a:xfrm rot="5400000">
              <a:off x="6014726"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18" name="Isosceles Triangle 17">
              <a:extLst>
                <a:ext uri="{FF2B5EF4-FFF2-40B4-BE49-F238E27FC236}">
                  <a16:creationId xmlns:a16="http://schemas.microsoft.com/office/drawing/2014/main" id="{EBE00F62-39A3-4144-8CE9-686A9AD27F98}"/>
                </a:ext>
              </a:extLst>
            </p:cNvPr>
            <p:cNvSpPr/>
            <p:nvPr/>
          </p:nvSpPr>
          <p:spPr>
            <a:xfrm rot="5400000">
              <a:off x="8190695"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19" name="Isosceles Triangle 18">
              <a:extLst>
                <a:ext uri="{FF2B5EF4-FFF2-40B4-BE49-F238E27FC236}">
                  <a16:creationId xmlns:a16="http://schemas.microsoft.com/office/drawing/2014/main" id="{29AF35B7-CF41-4235-A7A1-AC32CAB5EC93}"/>
                </a:ext>
              </a:extLst>
            </p:cNvPr>
            <p:cNvSpPr/>
            <p:nvPr/>
          </p:nvSpPr>
          <p:spPr>
            <a:xfrm rot="5400000">
              <a:off x="10148643"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grpSp>
      <p:sp>
        <p:nvSpPr>
          <p:cNvPr id="20" name="Rectangle: Rounded Corners 2">
            <a:extLst>
              <a:ext uri="{FF2B5EF4-FFF2-40B4-BE49-F238E27FC236}">
                <a16:creationId xmlns:a16="http://schemas.microsoft.com/office/drawing/2014/main" id="{F75422C8-A2B8-4FF9-BCBF-8C2BE87DE850}"/>
              </a:ext>
            </a:extLst>
          </p:cNvPr>
          <p:cNvSpPr/>
          <p:nvPr/>
        </p:nvSpPr>
        <p:spPr>
          <a:xfrm>
            <a:off x="4568827" y="0"/>
            <a:ext cx="1379537" cy="15589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1" name="Content Placeholder 2">
            <a:extLst>
              <a:ext uri="{FF2B5EF4-FFF2-40B4-BE49-F238E27FC236}">
                <a16:creationId xmlns:a16="http://schemas.microsoft.com/office/drawing/2014/main" id="{B139FB7D-CE35-438C-9929-046AE55218E0}"/>
              </a:ext>
            </a:extLst>
          </p:cNvPr>
          <p:cNvSpPr>
            <a:spLocks noGrp="1"/>
          </p:cNvSpPr>
          <p:nvPr>
            <p:ph sz="quarter" idx="4294967295"/>
          </p:nvPr>
        </p:nvSpPr>
        <p:spPr>
          <a:xfrm>
            <a:off x="-29250" y="2208903"/>
            <a:ext cx="4495801" cy="3231668"/>
          </a:xfrm>
          <a:prstGeom prst="rect">
            <a:avLst/>
          </a:prstGeom>
        </p:spPr>
        <p:txBody>
          <a:bodyPr/>
          <a:lstStyle/>
          <a:p>
            <a:pPr>
              <a:buFont typeface="Arial" panose="020B0604020202020204" pitchFamily="34" charset="0"/>
              <a:buChar char="•"/>
              <a:defRPr/>
            </a:pPr>
            <a:r>
              <a:rPr lang="en-US" dirty="0"/>
              <a:t>Maintain water temperature</a:t>
            </a:r>
          </a:p>
          <a:p>
            <a:pPr lvl="1">
              <a:buFont typeface="Arial" panose="020B0604020202020204" pitchFamily="34" charset="0"/>
              <a:buChar char="•"/>
              <a:defRPr/>
            </a:pPr>
            <a:r>
              <a:rPr lang="en-US" dirty="0"/>
              <a:t>Hot water stays hot</a:t>
            </a:r>
          </a:p>
          <a:p>
            <a:pPr lvl="1">
              <a:defRPr/>
            </a:pPr>
            <a:r>
              <a:rPr lang="en-US" dirty="0"/>
              <a:t>Cold water stays cold</a:t>
            </a:r>
          </a:p>
          <a:p>
            <a:pPr>
              <a:buFont typeface="Arial" panose="020B0604020202020204" pitchFamily="34" charset="0"/>
              <a:buChar char="•"/>
              <a:defRPr/>
            </a:pPr>
            <a:r>
              <a:rPr lang="en-US" dirty="0"/>
              <a:t>Prevent stagnation</a:t>
            </a:r>
          </a:p>
          <a:p>
            <a:pPr>
              <a:buFont typeface="Arial" panose="020B0604020202020204" pitchFamily="34" charset="0"/>
              <a:buChar char="•"/>
              <a:defRPr/>
            </a:pPr>
            <a:r>
              <a:rPr lang="en-US" dirty="0"/>
              <a:t>Ensure disinfection</a:t>
            </a:r>
          </a:p>
          <a:p>
            <a:pPr>
              <a:buFont typeface="Arial" panose="020B0604020202020204" pitchFamily="34" charset="0"/>
              <a:buChar char="•"/>
              <a:defRPr/>
            </a:pPr>
            <a:r>
              <a:rPr lang="en-US" dirty="0"/>
              <a:t>Prevent biofilm and scale </a:t>
            </a:r>
          </a:p>
          <a:p>
            <a:pPr>
              <a:buFont typeface="Arial" panose="020B0604020202020204" pitchFamily="34" charset="0"/>
              <a:buChar char="•"/>
              <a:defRPr/>
            </a:pPr>
            <a:r>
              <a:rPr lang="en-US" dirty="0"/>
              <a:t>Stop corrosion</a:t>
            </a:r>
          </a:p>
        </p:txBody>
      </p:sp>
      <p:pic>
        <p:nvPicPr>
          <p:cNvPr id="22" name="Picture 7" descr="IconExperience » G-Collection » Bacteria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9810" y="3636803"/>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a:spLocks noChangeArrowheads="1"/>
          </p:cNvSpPr>
          <p:nvPr/>
        </p:nvSpPr>
        <p:spPr bwMode="auto">
          <a:xfrm>
            <a:off x="4828769" y="2392917"/>
            <a:ext cx="21034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defRPr sz="2400">
                <a:solidFill>
                  <a:srgbClr val="4D4D4D"/>
                </a:solidFill>
                <a:latin typeface="Trebuchet MS" panose="020B0603020202020204" pitchFamily="34" charset="0"/>
              </a:defRPr>
            </a:lvl1pPr>
            <a:lvl2pPr marL="742950" indent="-285750" defTabSz="685800">
              <a:spcBef>
                <a:spcPct val="20000"/>
              </a:spcBef>
              <a:buChar char="•"/>
              <a:defRPr sz="2400">
                <a:solidFill>
                  <a:srgbClr val="777777"/>
                </a:solidFill>
                <a:latin typeface="Trebuchet MS" panose="020B0603020202020204" pitchFamily="34" charset="0"/>
              </a:defRPr>
            </a:lvl2pPr>
            <a:lvl3pPr marL="1143000" indent="-228600" defTabSz="685800">
              <a:spcBef>
                <a:spcPct val="20000"/>
              </a:spcBef>
              <a:buChar char="•"/>
              <a:defRPr sz="2400">
                <a:solidFill>
                  <a:srgbClr val="777777"/>
                </a:solidFill>
                <a:latin typeface="Trebuchet MS" panose="020B0603020202020204" pitchFamily="34" charset="0"/>
              </a:defRPr>
            </a:lvl3pPr>
            <a:lvl4pPr marL="1600200" indent="-228600" defTabSz="685800">
              <a:spcBef>
                <a:spcPct val="20000"/>
              </a:spcBef>
              <a:buChar char="•"/>
              <a:defRPr sz="2400">
                <a:solidFill>
                  <a:srgbClr val="777777"/>
                </a:solidFill>
                <a:latin typeface="Trebuchet MS" panose="020B0603020202020204" pitchFamily="34" charset="0"/>
              </a:defRPr>
            </a:lvl4pPr>
            <a:lvl5pPr marL="2057400" indent="-228600" defTabSz="685800">
              <a:spcBef>
                <a:spcPct val="20000"/>
              </a:spcBef>
              <a:buChar char="•"/>
              <a:defRPr sz="2400">
                <a:solidFill>
                  <a:srgbClr val="777777"/>
                </a:solidFill>
                <a:latin typeface="Trebuchet MS" panose="020B0603020202020204" pitchFamily="34" charset="0"/>
              </a:defRPr>
            </a:lvl5pPr>
            <a:lvl6pPr marL="25146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eaLnBrk="1" hangingPunct="1">
              <a:spcBef>
                <a:spcPct val="0"/>
              </a:spcBef>
            </a:pPr>
            <a:r>
              <a:rPr lang="en-US" altLang="en-US" sz="1500" b="1" dirty="0">
                <a:solidFill>
                  <a:srgbClr val="000000"/>
                </a:solidFill>
                <a:latin typeface="Arial" panose="020B0604020202020204" pitchFamily="34" charset="0"/>
                <a:cs typeface="Arial" panose="020B0604020202020204" pitchFamily="34" charset="0"/>
              </a:rPr>
              <a:t>1. Set Control Limits</a:t>
            </a:r>
          </a:p>
          <a:p>
            <a:pPr algn="ctr" eaLnBrk="1" hangingPunct="1">
              <a:spcBef>
                <a:spcPct val="0"/>
              </a:spcBef>
            </a:pPr>
            <a:r>
              <a:rPr lang="en-US" altLang="en-US" sz="1200" dirty="0">
                <a:solidFill>
                  <a:srgbClr val="000000"/>
                </a:solidFill>
                <a:latin typeface="Arial" panose="020B0604020202020204" pitchFamily="34" charset="0"/>
                <a:cs typeface="Arial" panose="020B0604020202020204" pitchFamily="34" charset="0"/>
              </a:rPr>
              <a:t>for each point where control is applied</a:t>
            </a:r>
          </a:p>
        </p:txBody>
      </p:sp>
      <p:sp>
        <p:nvSpPr>
          <p:cNvPr id="24" name="Donut 2">
            <a:extLst>
              <a:ext uri="{FF2B5EF4-FFF2-40B4-BE49-F238E27FC236}">
                <a16:creationId xmlns:a16="http://schemas.microsoft.com/office/drawing/2014/main" id="{3BB8576E-8742-410C-9EC1-DE9F0901E80F}"/>
              </a:ext>
            </a:extLst>
          </p:cNvPr>
          <p:cNvSpPr>
            <a:spLocks noChangeAspect="1"/>
          </p:cNvSpPr>
          <p:nvPr/>
        </p:nvSpPr>
        <p:spPr>
          <a:xfrm>
            <a:off x="5493342" y="3102292"/>
            <a:ext cx="1782762" cy="1782763"/>
          </a:xfrm>
          <a:prstGeom prst="don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Aft>
                <a:spcPts val="0"/>
              </a:spcAft>
              <a:defRPr/>
            </a:pPr>
            <a:endParaRPr lang="en-US" sz="3000" b="1">
              <a:solidFill>
                <a:prstClr val="black"/>
              </a:solidFill>
              <a:latin typeface="Arial"/>
            </a:endParaRPr>
          </a:p>
        </p:txBody>
      </p:sp>
      <p:sp>
        <p:nvSpPr>
          <p:cNvPr id="25" name="TextBox 24"/>
          <p:cNvSpPr txBox="1">
            <a:spLocks noChangeArrowheads="1"/>
          </p:cNvSpPr>
          <p:nvPr/>
        </p:nvSpPr>
        <p:spPr bwMode="auto">
          <a:xfrm>
            <a:off x="7106740" y="2544922"/>
            <a:ext cx="164623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defRPr sz="2400">
                <a:solidFill>
                  <a:srgbClr val="4D4D4D"/>
                </a:solidFill>
                <a:latin typeface="Trebuchet MS" panose="020B0603020202020204" pitchFamily="34" charset="0"/>
              </a:defRPr>
            </a:lvl1pPr>
            <a:lvl2pPr marL="742950" indent="-285750" defTabSz="685800">
              <a:spcBef>
                <a:spcPct val="20000"/>
              </a:spcBef>
              <a:buChar char="•"/>
              <a:defRPr sz="2400">
                <a:solidFill>
                  <a:srgbClr val="777777"/>
                </a:solidFill>
                <a:latin typeface="Trebuchet MS" panose="020B0603020202020204" pitchFamily="34" charset="0"/>
              </a:defRPr>
            </a:lvl2pPr>
            <a:lvl3pPr marL="1143000" indent="-228600" defTabSz="685800">
              <a:spcBef>
                <a:spcPct val="20000"/>
              </a:spcBef>
              <a:buChar char="•"/>
              <a:defRPr sz="2400">
                <a:solidFill>
                  <a:srgbClr val="777777"/>
                </a:solidFill>
                <a:latin typeface="Trebuchet MS" panose="020B0603020202020204" pitchFamily="34" charset="0"/>
              </a:defRPr>
            </a:lvl3pPr>
            <a:lvl4pPr marL="1600200" indent="-228600" defTabSz="685800">
              <a:spcBef>
                <a:spcPct val="20000"/>
              </a:spcBef>
              <a:buChar char="•"/>
              <a:defRPr sz="2400">
                <a:solidFill>
                  <a:srgbClr val="777777"/>
                </a:solidFill>
                <a:latin typeface="Trebuchet MS" panose="020B0603020202020204" pitchFamily="34" charset="0"/>
              </a:defRPr>
            </a:lvl4pPr>
            <a:lvl5pPr marL="2057400" indent="-228600" defTabSz="685800">
              <a:spcBef>
                <a:spcPct val="20000"/>
              </a:spcBef>
              <a:buChar char="•"/>
              <a:defRPr sz="2400">
                <a:solidFill>
                  <a:srgbClr val="777777"/>
                </a:solidFill>
                <a:latin typeface="Trebuchet MS" panose="020B0603020202020204" pitchFamily="34" charset="0"/>
              </a:defRPr>
            </a:lvl5pPr>
            <a:lvl6pPr marL="25146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lgn="ctr" eaLnBrk="1" hangingPunct="1">
              <a:spcBef>
                <a:spcPct val="0"/>
              </a:spcBef>
            </a:pPr>
            <a:r>
              <a:rPr lang="en-US" altLang="en-US" sz="1500" b="1" dirty="0">
                <a:solidFill>
                  <a:srgbClr val="000000"/>
                </a:solidFill>
                <a:latin typeface="Arial" panose="020B0604020202020204" pitchFamily="34" charset="0"/>
                <a:cs typeface="Arial" panose="020B0604020202020204" pitchFamily="34" charset="0"/>
              </a:rPr>
              <a:t>2. Determine Monitoring</a:t>
            </a:r>
          </a:p>
          <a:p>
            <a:pPr algn="ctr" eaLnBrk="1" hangingPunct="1">
              <a:spcBef>
                <a:spcPct val="0"/>
              </a:spcBef>
            </a:pPr>
            <a:r>
              <a:rPr lang="en-US" altLang="en-US" sz="1500" b="1" dirty="0">
                <a:solidFill>
                  <a:srgbClr val="000000"/>
                </a:solidFill>
                <a:latin typeface="Arial" panose="020B0604020202020204" pitchFamily="34" charset="0"/>
                <a:cs typeface="Arial" panose="020B0604020202020204" pitchFamily="34" charset="0"/>
              </a:rPr>
              <a:t>Method</a:t>
            </a:r>
          </a:p>
          <a:p>
            <a:pPr algn="ctr" eaLnBrk="1" hangingPunct="1">
              <a:spcBef>
                <a:spcPct val="0"/>
              </a:spcBef>
            </a:pPr>
            <a:r>
              <a:rPr lang="en-US" altLang="en-US" sz="1200" dirty="0">
                <a:solidFill>
                  <a:srgbClr val="000000"/>
                </a:solidFill>
                <a:latin typeface="Arial" panose="020B0604020202020204" pitchFamily="34" charset="0"/>
                <a:cs typeface="Arial" panose="020B0604020202020204" pitchFamily="34" charset="0"/>
              </a:rPr>
              <a:t>for each point where       control is applied</a:t>
            </a:r>
          </a:p>
        </p:txBody>
      </p:sp>
      <p:sp>
        <p:nvSpPr>
          <p:cNvPr id="26" name="TextBox 25"/>
          <p:cNvSpPr txBox="1">
            <a:spLocks noChangeArrowheads="1"/>
          </p:cNvSpPr>
          <p:nvPr/>
        </p:nvSpPr>
        <p:spPr bwMode="auto">
          <a:xfrm>
            <a:off x="6937375" y="4244975"/>
            <a:ext cx="164623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defRPr sz="2400">
                <a:solidFill>
                  <a:srgbClr val="4D4D4D"/>
                </a:solidFill>
                <a:latin typeface="Trebuchet MS" panose="020B0603020202020204" pitchFamily="34" charset="0"/>
              </a:defRPr>
            </a:lvl1pPr>
            <a:lvl2pPr marL="742950" indent="-285750" defTabSz="685800">
              <a:spcBef>
                <a:spcPct val="20000"/>
              </a:spcBef>
              <a:buChar char="•"/>
              <a:defRPr sz="2400">
                <a:solidFill>
                  <a:srgbClr val="777777"/>
                </a:solidFill>
                <a:latin typeface="Trebuchet MS" panose="020B0603020202020204" pitchFamily="34" charset="0"/>
              </a:defRPr>
            </a:lvl2pPr>
            <a:lvl3pPr marL="1143000" indent="-228600" defTabSz="685800">
              <a:spcBef>
                <a:spcPct val="20000"/>
              </a:spcBef>
              <a:buChar char="•"/>
              <a:defRPr sz="2400">
                <a:solidFill>
                  <a:srgbClr val="777777"/>
                </a:solidFill>
                <a:latin typeface="Trebuchet MS" panose="020B0603020202020204" pitchFamily="34" charset="0"/>
              </a:defRPr>
            </a:lvl3pPr>
            <a:lvl4pPr marL="1600200" indent="-228600" defTabSz="685800">
              <a:spcBef>
                <a:spcPct val="20000"/>
              </a:spcBef>
              <a:buChar char="•"/>
              <a:defRPr sz="2400">
                <a:solidFill>
                  <a:srgbClr val="777777"/>
                </a:solidFill>
                <a:latin typeface="Trebuchet MS" panose="020B0603020202020204" pitchFamily="34" charset="0"/>
              </a:defRPr>
            </a:lvl4pPr>
            <a:lvl5pPr marL="2057400" indent="-228600" defTabSz="685800">
              <a:spcBef>
                <a:spcPct val="20000"/>
              </a:spcBef>
              <a:buChar char="•"/>
              <a:defRPr sz="2400">
                <a:solidFill>
                  <a:srgbClr val="777777"/>
                </a:solidFill>
                <a:latin typeface="Trebuchet MS" panose="020B0603020202020204" pitchFamily="34" charset="0"/>
              </a:defRPr>
            </a:lvl5pPr>
            <a:lvl6pPr marL="25146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lgn="ctr" eaLnBrk="1" hangingPunct="1">
              <a:spcBef>
                <a:spcPct val="0"/>
              </a:spcBef>
            </a:pPr>
            <a:r>
              <a:rPr lang="en-US" altLang="en-US" sz="1500" b="1">
                <a:solidFill>
                  <a:srgbClr val="000000"/>
                </a:solidFill>
                <a:latin typeface="Arial" panose="020B0604020202020204" pitchFamily="34" charset="0"/>
                <a:cs typeface="Arial" panose="020B0604020202020204" pitchFamily="34" charset="0"/>
              </a:rPr>
              <a:t>3. Set Monitoring</a:t>
            </a:r>
          </a:p>
          <a:p>
            <a:pPr algn="ctr" eaLnBrk="1" hangingPunct="1">
              <a:spcBef>
                <a:spcPct val="0"/>
              </a:spcBef>
            </a:pPr>
            <a:r>
              <a:rPr lang="en-US" altLang="en-US" sz="1500" b="1">
                <a:solidFill>
                  <a:srgbClr val="000000"/>
                </a:solidFill>
                <a:latin typeface="Arial" panose="020B0604020202020204" pitchFamily="34" charset="0"/>
                <a:cs typeface="Arial" panose="020B0604020202020204" pitchFamily="34" charset="0"/>
              </a:rPr>
              <a:t>Frequency</a:t>
            </a:r>
          </a:p>
          <a:p>
            <a:pPr algn="ctr" eaLnBrk="1" hangingPunct="1">
              <a:spcBef>
                <a:spcPct val="0"/>
              </a:spcBef>
            </a:pPr>
            <a:r>
              <a:rPr lang="en-US" altLang="en-US" sz="1200">
                <a:solidFill>
                  <a:srgbClr val="000000"/>
                </a:solidFill>
                <a:latin typeface="Arial" panose="020B0604020202020204" pitchFamily="34" charset="0"/>
                <a:cs typeface="Arial" panose="020B0604020202020204" pitchFamily="34" charset="0"/>
              </a:rPr>
              <a:t>for each point where              control is applied</a:t>
            </a:r>
          </a:p>
        </p:txBody>
      </p:sp>
      <p:sp>
        <p:nvSpPr>
          <p:cNvPr id="27" name="TextBox 26"/>
          <p:cNvSpPr txBox="1">
            <a:spLocks noChangeArrowheads="1"/>
          </p:cNvSpPr>
          <p:nvPr/>
        </p:nvSpPr>
        <p:spPr bwMode="auto">
          <a:xfrm>
            <a:off x="4082781" y="4970533"/>
            <a:ext cx="24733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defRPr sz="2400">
                <a:solidFill>
                  <a:srgbClr val="4D4D4D"/>
                </a:solidFill>
                <a:latin typeface="Trebuchet MS" panose="020B0603020202020204" pitchFamily="34" charset="0"/>
              </a:defRPr>
            </a:lvl1pPr>
            <a:lvl2pPr marL="742950" indent="-285750" defTabSz="685800">
              <a:spcBef>
                <a:spcPct val="20000"/>
              </a:spcBef>
              <a:buChar char="•"/>
              <a:defRPr sz="2400">
                <a:solidFill>
                  <a:srgbClr val="777777"/>
                </a:solidFill>
                <a:latin typeface="Trebuchet MS" panose="020B0603020202020204" pitchFamily="34" charset="0"/>
              </a:defRPr>
            </a:lvl2pPr>
            <a:lvl3pPr marL="1143000" indent="-228600" defTabSz="685800">
              <a:spcBef>
                <a:spcPct val="20000"/>
              </a:spcBef>
              <a:buChar char="•"/>
              <a:defRPr sz="2400">
                <a:solidFill>
                  <a:srgbClr val="777777"/>
                </a:solidFill>
                <a:latin typeface="Trebuchet MS" panose="020B0603020202020204" pitchFamily="34" charset="0"/>
              </a:defRPr>
            </a:lvl3pPr>
            <a:lvl4pPr marL="1600200" indent="-228600" defTabSz="685800">
              <a:spcBef>
                <a:spcPct val="20000"/>
              </a:spcBef>
              <a:buChar char="•"/>
              <a:defRPr sz="2400">
                <a:solidFill>
                  <a:srgbClr val="777777"/>
                </a:solidFill>
                <a:latin typeface="Trebuchet MS" panose="020B0603020202020204" pitchFamily="34" charset="0"/>
              </a:defRPr>
            </a:lvl4pPr>
            <a:lvl5pPr marL="2057400" indent="-228600" defTabSz="685800">
              <a:spcBef>
                <a:spcPct val="20000"/>
              </a:spcBef>
              <a:buChar char="•"/>
              <a:defRPr sz="2400">
                <a:solidFill>
                  <a:srgbClr val="777777"/>
                </a:solidFill>
                <a:latin typeface="Trebuchet MS" panose="020B0603020202020204" pitchFamily="34" charset="0"/>
              </a:defRPr>
            </a:lvl5pPr>
            <a:lvl6pPr marL="25146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defTabSz="6858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lgn="ctr" eaLnBrk="1" hangingPunct="1">
              <a:spcBef>
                <a:spcPct val="0"/>
              </a:spcBef>
            </a:pPr>
            <a:r>
              <a:rPr lang="en-US" altLang="en-US" sz="1500" b="1" dirty="0">
                <a:solidFill>
                  <a:srgbClr val="000000"/>
                </a:solidFill>
                <a:latin typeface="Arial" panose="020B0604020202020204" pitchFamily="34" charset="0"/>
                <a:cs typeface="Arial" panose="020B0604020202020204" pitchFamily="34" charset="0"/>
              </a:rPr>
              <a:t>4. PRE-determine </a:t>
            </a:r>
            <a:r>
              <a:rPr lang="en-US" altLang="en-US" sz="1500" b="1" dirty="0">
                <a:solidFill>
                  <a:srgbClr val="FF0000"/>
                </a:solidFill>
                <a:latin typeface="Arial" panose="020B0604020202020204" pitchFamily="34" charset="0"/>
                <a:cs typeface="Arial" panose="020B0604020202020204" pitchFamily="34" charset="0"/>
              </a:rPr>
              <a:t>Corrective</a:t>
            </a:r>
          </a:p>
          <a:p>
            <a:pPr algn="ctr" eaLnBrk="1" hangingPunct="1">
              <a:spcBef>
                <a:spcPct val="0"/>
              </a:spcBef>
            </a:pPr>
            <a:r>
              <a:rPr lang="en-US" altLang="en-US" sz="1500" b="1" dirty="0">
                <a:solidFill>
                  <a:srgbClr val="FF0000"/>
                </a:solidFill>
                <a:latin typeface="Arial" panose="020B0604020202020204" pitchFamily="34" charset="0"/>
                <a:cs typeface="Arial" panose="020B0604020202020204" pitchFamily="34" charset="0"/>
              </a:rPr>
              <a:t>Actions</a:t>
            </a:r>
          </a:p>
          <a:p>
            <a:pPr algn="ctr"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for when control measures are Outside of Limits</a:t>
            </a:r>
          </a:p>
        </p:txBody>
      </p:sp>
    </p:spTree>
    <p:extLst>
      <p:ext uri="{BB962C8B-B14F-4D97-AF65-F5344CB8AC3E}">
        <p14:creationId xmlns:p14="http://schemas.microsoft.com/office/powerpoint/2010/main" val="200923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04800" y="200343"/>
            <a:ext cx="9224963" cy="1312862"/>
            <a:chOff x="-112126" y="2191346"/>
            <a:chExt cx="12300152" cy="1750164"/>
          </a:xfrm>
        </p:grpSpPr>
        <p:pic>
          <p:nvPicPr>
            <p:cNvPr id="3" name="Picture 2" descr="Image result for roles and responsibilities icon">
              <a:extLst>
                <a:ext uri="{FF2B5EF4-FFF2-40B4-BE49-F238E27FC236}">
                  <a16:creationId xmlns:a16="http://schemas.microsoft.com/office/drawing/2014/main" id="{5A05116C-C0F1-43BD-AEB4-95F15E9C3D49}"/>
                </a:ext>
              </a:extLst>
            </p:cNvPr>
            <p:cNvPicPr>
              <a:picLocks noChangeAspect="1" noChangeArrowheads="1"/>
            </p:cNvPicPr>
            <p:nvPr/>
          </p:nvPicPr>
          <p:blipFill>
            <a:blip r:embed="rId2">
              <a:duotone>
                <a:prstClr val="black"/>
                <a:srgbClr val="0070C0">
                  <a:tint val="45000"/>
                  <a:satMod val="400000"/>
                </a:srgbClr>
              </a:duotone>
              <a:extLst>
                <a:ext uri="{28A0092B-C50C-407E-A947-70E740481C1C}">
                  <a14:useLocalDpi xmlns:a14="http://schemas.microsoft.com/office/drawing/2010/main"/>
                </a:ext>
              </a:extLst>
            </a:blip>
            <a:srcRect/>
            <a:stretch>
              <a:fillRect/>
            </a:stretch>
          </p:blipFill>
          <p:spPr bwMode="auto">
            <a:xfrm>
              <a:off x="479488" y="2455797"/>
              <a:ext cx="1319976" cy="781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building icon">
              <a:extLst>
                <a:ext uri="{FF2B5EF4-FFF2-40B4-BE49-F238E27FC236}">
                  <a16:creationId xmlns:a16="http://schemas.microsoft.com/office/drawing/2014/main" id="{D96406FB-8CDB-428C-B5C4-91E4AE210F59}"/>
                </a:ext>
              </a:extLst>
            </p:cNvPr>
            <p:cNvPicPr>
              <a:picLocks noChangeAspect="1" noChangeArrowheads="1"/>
            </p:cNvPicPr>
            <p:nvPr/>
          </p:nvPicPr>
          <p:blipFill>
            <a:blip r:embed="rId3">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540733" y="2280942"/>
              <a:ext cx="124145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risk icon">
              <a:extLst>
                <a:ext uri="{FF2B5EF4-FFF2-40B4-BE49-F238E27FC236}">
                  <a16:creationId xmlns:a16="http://schemas.microsoft.com/office/drawing/2014/main" id="{485A64DC-F060-4852-B10F-47B9F3BD66F9}"/>
                </a:ext>
              </a:extLst>
            </p:cNvPr>
            <p:cNvPicPr>
              <a:picLocks noChangeAspect="1" noChangeArrowheads="1"/>
            </p:cNvPicPr>
            <p:nvPr/>
          </p:nvPicPr>
          <p:blipFill>
            <a:blip r:embed="rId4">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93195" y="2386400"/>
              <a:ext cx="914400" cy="841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0D91F7DE-643C-4126-A468-B5B8FF3F6C36}"/>
                </a:ext>
              </a:extLst>
            </p:cNvPr>
            <p:cNvPicPr>
              <a:picLocks noChangeAspect="1" noChangeArrowheads="1"/>
            </p:cNvPicPr>
            <p:nvPr/>
          </p:nvPicPr>
          <p:blipFill>
            <a:blip r:embed="rId5">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712461" y="2251990"/>
              <a:ext cx="124145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E99610DA-F3F9-4B7B-BAB6-1416DD7CD667}"/>
                </a:ext>
              </a:extLst>
            </p:cNvPr>
            <p:cNvPicPr>
              <a:picLocks noChangeAspect="1" noChangeArrowheads="1"/>
            </p:cNvPicPr>
            <p:nvPr/>
          </p:nvPicPr>
          <p:blipFill>
            <a:blip r:embed="rId6">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850301" y="2434148"/>
              <a:ext cx="914400" cy="8418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7A8C21-A547-41FC-B107-EA6D789FD3A1}"/>
                </a:ext>
              </a:extLst>
            </p:cNvPr>
            <p:cNvSpPr txBox="1"/>
            <p:nvPr/>
          </p:nvSpPr>
          <p:spPr>
            <a:xfrm>
              <a:off x="2148512" y="3395509"/>
              <a:ext cx="2345305" cy="306861"/>
            </a:xfrm>
            <a:prstGeom prst="rect">
              <a:avLst/>
            </a:prstGeom>
            <a:noFill/>
          </p:spPr>
          <p:txBody>
            <a:bodyPr>
              <a:spAutoFit/>
            </a:bodyPr>
            <a:lstStyle/>
            <a:p>
              <a:pPr defTabSz="685783" eaLnBrk="1" fontAlgn="auto" hangingPunct="1">
                <a:spcBef>
                  <a:spcPts val="0"/>
                </a:spcBef>
                <a:spcAft>
                  <a:spcPts val="0"/>
                </a:spcAft>
                <a:defRPr/>
              </a:pPr>
              <a:r>
                <a:rPr lang="en-US" sz="900" kern="0">
                  <a:solidFill>
                    <a:srgbClr val="4472C4">
                      <a:lumMod val="75000"/>
                    </a:srgbClr>
                  </a:solidFill>
                  <a:latin typeface="Arial"/>
                </a:rPr>
                <a:t>DESCRIBE THE  SYSTEM</a:t>
              </a:r>
              <a:endParaRPr lang="en-CA" sz="900" kern="0">
                <a:solidFill>
                  <a:prstClr val="black"/>
                </a:solidFill>
                <a:latin typeface="Arial"/>
              </a:endParaRPr>
            </a:p>
          </p:txBody>
        </p:sp>
        <p:sp>
          <p:nvSpPr>
            <p:cNvPr id="9" name="TextBox 8">
              <a:extLst>
                <a:ext uri="{FF2B5EF4-FFF2-40B4-BE49-F238E27FC236}">
                  <a16:creationId xmlns:a16="http://schemas.microsoft.com/office/drawing/2014/main" id="{4F83C632-16B8-4C81-94D7-ED6C4859A0E1}"/>
                </a:ext>
              </a:extLst>
            </p:cNvPr>
            <p:cNvSpPr txBox="1"/>
            <p:nvPr/>
          </p:nvSpPr>
          <p:spPr>
            <a:xfrm>
              <a:off x="-112126" y="3395509"/>
              <a:ext cx="2504058" cy="306861"/>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IDENTIFY THE TEAM</a:t>
              </a:r>
              <a:endParaRPr lang="en-CA" sz="900" kern="0">
                <a:solidFill>
                  <a:prstClr val="black"/>
                </a:solidFill>
                <a:latin typeface="Arial"/>
              </a:endParaRPr>
            </a:p>
          </p:txBody>
        </p:sp>
        <p:sp>
          <p:nvSpPr>
            <p:cNvPr id="10" name="TextBox 9">
              <a:extLst>
                <a:ext uri="{FF2B5EF4-FFF2-40B4-BE49-F238E27FC236}">
                  <a16:creationId xmlns:a16="http://schemas.microsoft.com/office/drawing/2014/main" id="{901FBBA4-9A95-4215-A96C-E443A51D15B8}"/>
                </a:ext>
              </a:extLst>
            </p:cNvPr>
            <p:cNvSpPr txBox="1"/>
            <p:nvPr/>
          </p:nvSpPr>
          <p:spPr>
            <a:xfrm>
              <a:off x="4220762" y="3401859"/>
              <a:ext cx="2059551" cy="306860"/>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IDENTIFY RISK AREAS</a:t>
              </a:r>
              <a:endParaRPr lang="en-CA" sz="900" kern="0">
                <a:solidFill>
                  <a:prstClr val="black"/>
                </a:solidFill>
                <a:latin typeface="Arial"/>
              </a:endParaRPr>
            </a:p>
          </p:txBody>
        </p:sp>
        <p:sp>
          <p:nvSpPr>
            <p:cNvPr id="11" name="TextBox 10">
              <a:extLst>
                <a:ext uri="{FF2B5EF4-FFF2-40B4-BE49-F238E27FC236}">
                  <a16:creationId xmlns:a16="http://schemas.microsoft.com/office/drawing/2014/main" id="{F37EECF7-FC36-41E2-B277-06F92D982F8E}"/>
                </a:ext>
              </a:extLst>
            </p:cNvPr>
            <p:cNvSpPr txBox="1"/>
            <p:nvPr/>
          </p:nvSpPr>
          <p:spPr>
            <a:xfrm>
              <a:off x="6166011" y="3403975"/>
              <a:ext cx="2281804" cy="306861"/>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DETERMINE CONTROLS</a:t>
              </a:r>
              <a:endParaRPr lang="en-CA" sz="900" kern="0">
                <a:solidFill>
                  <a:prstClr val="black"/>
                </a:solidFill>
                <a:latin typeface="Arial"/>
              </a:endParaRPr>
            </a:p>
          </p:txBody>
        </p:sp>
        <p:sp>
          <p:nvSpPr>
            <p:cNvPr id="12" name="TextBox 11">
              <a:extLst>
                <a:ext uri="{FF2B5EF4-FFF2-40B4-BE49-F238E27FC236}">
                  <a16:creationId xmlns:a16="http://schemas.microsoft.com/office/drawing/2014/main" id="{D689BB6A-0242-49F7-88BD-85307C908EF0}"/>
                </a:ext>
              </a:extLst>
            </p:cNvPr>
            <p:cNvSpPr txBox="1"/>
            <p:nvPr/>
          </p:nvSpPr>
          <p:spPr>
            <a:xfrm>
              <a:off x="8259428" y="3442068"/>
              <a:ext cx="2146335" cy="490977"/>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MONITORING &amp; CORRECTIVE ACTIONS</a:t>
              </a:r>
              <a:endParaRPr lang="en-CA" sz="900" kern="0">
                <a:solidFill>
                  <a:prstClr val="black"/>
                </a:solidFill>
                <a:latin typeface="Arial"/>
              </a:endParaRPr>
            </a:p>
          </p:txBody>
        </p:sp>
        <p:sp>
          <p:nvSpPr>
            <p:cNvPr id="13" name="TextBox 12">
              <a:extLst>
                <a:ext uri="{FF2B5EF4-FFF2-40B4-BE49-F238E27FC236}">
                  <a16:creationId xmlns:a16="http://schemas.microsoft.com/office/drawing/2014/main" id="{484D6083-F0BE-4E4A-8C59-634E2EB881D6}"/>
                </a:ext>
              </a:extLst>
            </p:cNvPr>
            <p:cNvSpPr txBox="1"/>
            <p:nvPr/>
          </p:nvSpPr>
          <p:spPr>
            <a:xfrm>
              <a:off x="10348613" y="3448417"/>
              <a:ext cx="1839413" cy="493093"/>
            </a:xfrm>
            <a:prstGeom prst="rect">
              <a:avLst/>
            </a:prstGeom>
            <a:noFill/>
          </p:spPr>
          <p:txBody>
            <a:bodyPr>
              <a:spAutoFit/>
            </a:bodyPr>
            <a:lstStyle/>
            <a:p>
              <a:pPr algn="ctr" defTabSz="685783" eaLnBrk="1" fontAlgn="auto" hangingPunct="1">
                <a:spcBef>
                  <a:spcPts val="0"/>
                </a:spcBef>
                <a:spcAft>
                  <a:spcPts val="0"/>
                </a:spcAft>
                <a:defRPr/>
              </a:pPr>
              <a:r>
                <a:rPr lang="en-US" sz="900" kern="0" dirty="0">
                  <a:solidFill>
                    <a:srgbClr val="4472C4">
                      <a:lumMod val="75000"/>
                    </a:srgbClr>
                  </a:solidFill>
                  <a:latin typeface="Arial"/>
                </a:rPr>
                <a:t>VERIFY &amp; VALIDATE THE PROGRAM</a:t>
              </a:r>
              <a:endParaRPr lang="en-CA" sz="900" kern="0" dirty="0">
                <a:solidFill>
                  <a:prstClr val="black"/>
                </a:solidFill>
                <a:latin typeface="Arial"/>
              </a:endParaRPr>
            </a:p>
          </p:txBody>
        </p:sp>
        <p:pic>
          <p:nvPicPr>
            <p:cNvPr id="14"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72283" y="2191346"/>
              <a:ext cx="1192203" cy="119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14">
              <a:extLst>
                <a:ext uri="{FF2B5EF4-FFF2-40B4-BE49-F238E27FC236}">
                  <a16:creationId xmlns:a16="http://schemas.microsoft.com/office/drawing/2014/main" id="{87CA2839-5695-4891-BFE1-DBC69FFF70A7}"/>
                </a:ext>
              </a:extLst>
            </p:cNvPr>
            <p:cNvSpPr/>
            <p:nvPr/>
          </p:nvSpPr>
          <p:spPr>
            <a:xfrm rot="5400000">
              <a:off x="1863874"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6" name="Isosceles Triangle 15">
              <a:extLst>
                <a:ext uri="{FF2B5EF4-FFF2-40B4-BE49-F238E27FC236}">
                  <a16:creationId xmlns:a16="http://schemas.microsoft.com/office/drawing/2014/main" id="{026AD336-0259-43EE-B7D3-2B2751E83342}"/>
                </a:ext>
              </a:extLst>
            </p:cNvPr>
            <p:cNvSpPr/>
            <p:nvPr/>
          </p:nvSpPr>
          <p:spPr>
            <a:xfrm rot="5400000">
              <a:off x="3992218" y="2794472"/>
              <a:ext cx="584094" cy="139702"/>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7" name="Isosceles Triangle 16">
              <a:extLst>
                <a:ext uri="{FF2B5EF4-FFF2-40B4-BE49-F238E27FC236}">
                  <a16:creationId xmlns:a16="http://schemas.microsoft.com/office/drawing/2014/main" id="{108DC575-AA2A-4200-83E6-AD1015D4E816}"/>
                </a:ext>
              </a:extLst>
            </p:cNvPr>
            <p:cNvSpPr/>
            <p:nvPr/>
          </p:nvSpPr>
          <p:spPr>
            <a:xfrm rot="5400000">
              <a:off x="6014726"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8" name="Isosceles Triangle 17">
              <a:extLst>
                <a:ext uri="{FF2B5EF4-FFF2-40B4-BE49-F238E27FC236}">
                  <a16:creationId xmlns:a16="http://schemas.microsoft.com/office/drawing/2014/main" id="{EBE00F62-39A3-4144-8CE9-686A9AD27F98}"/>
                </a:ext>
              </a:extLst>
            </p:cNvPr>
            <p:cNvSpPr/>
            <p:nvPr/>
          </p:nvSpPr>
          <p:spPr>
            <a:xfrm rot="5400000">
              <a:off x="8190695"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9" name="Isosceles Triangle 18">
              <a:extLst>
                <a:ext uri="{FF2B5EF4-FFF2-40B4-BE49-F238E27FC236}">
                  <a16:creationId xmlns:a16="http://schemas.microsoft.com/office/drawing/2014/main" id="{29AF35B7-CF41-4235-A7A1-AC32CAB5EC93}"/>
                </a:ext>
              </a:extLst>
            </p:cNvPr>
            <p:cNvSpPr/>
            <p:nvPr/>
          </p:nvSpPr>
          <p:spPr>
            <a:xfrm rot="5400000">
              <a:off x="10148643"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grpSp>
      <p:sp>
        <p:nvSpPr>
          <p:cNvPr id="20" name="Rectangle: Rounded Corners 2">
            <a:extLst>
              <a:ext uri="{FF2B5EF4-FFF2-40B4-BE49-F238E27FC236}">
                <a16:creationId xmlns:a16="http://schemas.microsoft.com/office/drawing/2014/main" id="{F75422C8-A2B8-4FF9-BCBF-8C2BE87DE850}"/>
              </a:ext>
            </a:extLst>
          </p:cNvPr>
          <p:cNvSpPr/>
          <p:nvPr/>
        </p:nvSpPr>
        <p:spPr>
          <a:xfrm>
            <a:off x="6027738" y="30480"/>
            <a:ext cx="1628775" cy="15589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pic>
        <p:nvPicPr>
          <p:cNvPr id="21"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359" y="2097609"/>
            <a:ext cx="7445057" cy="400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ED773A59-DB6F-43D1-8485-338382473112}"/>
              </a:ext>
            </a:extLst>
          </p:cNvPr>
          <p:cNvSpPr txBox="1"/>
          <p:nvPr/>
        </p:nvSpPr>
        <p:spPr>
          <a:xfrm>
            <a:off x="2370932" y="1697455"/>
            <a:ext cx="4173537" cy="369887"/>
          </a:xfrm>
          <a:prstGeom prst="rect">
            <a:avLst/>
          </a:prstGeom>
          <a:noFill/>
        </p:spPr>
        <p:txBody>
          <a:bodyPr wrap="none">
            <a:spAutoFit/>
          </a:bodyPr>
          <a:lstStyle/>
          <a:p>
            <a:pPr>
              <a:defRPr/>
            </a:pPr>
            <a:r>
              <a:rPr lang="en-US" kern="0" dirty="0"/>
              <a:t>Example 1: </a:t>
            </a:r>
            <a:r>
              <a:rPr lang="en-US" kern="0" dirty="0">
                <a:solidFill>
                  <a:srgbClr val="040000"/>
                </a:solidFill>
              </a:rPr>
              <a:t>Unoccupied Area - flushing</a:t>
            </a:r>
          </a:p>
        </p:txBody>
      </p:sp>
      <p:sp>
        <p:nvSpPr>
          <p:cNvPr id="23" name="TextBox 6"/>
          <p:cNvSpPr txBox="1">
            <a:spLocks noChangeArrowheads="1"/>
          </p:cNvSpPr>
          <p:nvPr/>
        </p:nvSpPr>
        <p:spPr bwMode="auto">
          <a:xfrm>
            <a:off x="476251" y="6262077"/>
            <a:ext cx="10969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dirty="0">
                <a:solidFill>
                  <a:srgbClr val="040000"/>
                </a:solidFill>
              </a:rPr>
              <a:t>CDC Toolkit example</a:t>
            </a:r>
          </a:p>
        </p:txBody>
      </p:sp>
    </p:spTree>
    <p:extLst>
      <p:ext uri="{BB962C8B-B14F-4D97-AF65-F5344CB8AC3E}">
        <p14:creationId xmlns:p14="http://schemas.microsoft.com/office/powerpoint/2010/main" val="30389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04800" y="200343"/>
            <a:ext cx="9224963" cy="1312862"/>
            <a:chOff x="-112126" y="2191346"/>
            <a:chExt cx="12300152" cy="1750164"/>
          </a:xfrm>
        </p:grpSpPr>
        <p:pic>
          <p:nvPicPr>
            <p:cNvPr id="3" name="Picture 2" descr="Image result for roles and responsibilities icon">
              <a:extLst>
                <a:ext uri="{FF2B5EF4-FFF2-40B4-BE49-F238E27FC236}">
                  <a16:creationId xmlns:a16="http://schemas.microsoft.com/office/drawing/2014/main" id="{5A05116C-C0F1-43BD-AEB4-95F15E9C3D49}"/>
                </a:ext>
              </a:extLst>
            </p:cNvPr>
            <p:cNvPicPr>
              <a:picLocks noChangeAspect="1" noChangeArrowheads="1"/>
            </p:cNvPicPr>
            <p:nvPr/>
          </p:nvPicPr>
          <p:blipFill>
            <a:blip r:embed="rId2">
              <a:duotone>
                <a:prstClr val="black"/>
                <a:srgbClr val="0070C0">
                  <a:tint val="45000"/>
                  <a:satMod val="400000"/>
                </a:srgbClr>
              </a:duotone>
              <a:extLst>
                <a:ext uri="{28A0092B-C50C-407E-A947-70E740481C1C}">
                  <a14:useLocalDpi xmlns:a14="http://schemas.microsoft.com/office/drawing/2010/main"/>
                </a:ext>
              </a:extLst>
            </a:blip>
            <a:srcRect/>
            <a:stretch>
              <a:fillRect/>
            </a:stretch>
          </p:blipFill>
          <p:spPr bwMode="auto">
            <a:xfrm>
              <a:off x="479488" y="2455797"/>
              <a:ext cx="1319976" cy="781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building icon">
              <a:extLst>
                <a:ext uri="{FF2B5EF4-FFF2-40B4-BE49-F238E27FC236}">
                  <a16:creationId xmlns:a16="http://schemas.microsoft.com/office/drawing/2014/main" id="{D96406FB-8CDB-428C-B5C4-91E4AE210F59}"/>
                </a:ext>
              </a:extLst>
            </p:cNvPr>
            <p:cNvPicPr>
              <a:picLocks noChangeAspect="1" noChangeArrowheads="1"/>
            </p:cNvPicPr>
            <p:nvPr/>
          </p:nvPicPr>
          <p:blipFill>
            <a:blip r:embed="rId3">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540733" y="2280942"/>
              <a:ext cx="124145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risk icon">
              <a:extLst>
                <a:ext uri="{FF2B5EF4-FFF2-40B4-BE49-F238E27FC236}">
                  <a16:creationId xmlns:a16="http://schemas.microsoft.com/office/drawing/2014/main" id="{485A64DC-F060-4852-B10F-47B9F3BD66F9}"/>
                </a:ext>
              </a:extLst>
            </p:cNvPr>
            <p:cNvPicPr>
              <a:picLocks noChangeAspect="1" noChangeArrowheads="1"/>
            </p:cNvPicPr>
            <p:nvPr/>
          </p:nvPicPr>
          <p:blipFill>
            <a:blip r:embed="rId4">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93195" y="2386400"/>
              <a:ext cx="914400" cy="841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0D91F7DE-643C-4126-A468-B5B8FF3F6C36}"/>
                </a:ext>
              </a:extLst>
            </p:cNvPr>
            <p:cNvPicPr>
              <a:picLocks noChangeAspect="1" noChangeArrowheads="1"/>
            </p:cNvPicPr>
            <p:nvPr/>
          </p:nvPicPr>
          <p:blipFill>
            <a:blip r:embed="rId5">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712461" y="2251990"/>
              <a:ext cx="124145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E99610DA-F3F9-4B7B-BAB6-1416DD7CD667}"/>
                </a:ext>
              </a:extLst>
            </p:cNvPr>
            <p:cNvPicPr>
              <a:picLocks noChangeAspect="1" noChangeArrowheads="1"/>
            </p:cNvPicPr>
            <p:nvPr/>
          </p:nvPicPr>
          <p:blipFill>
            <a:blip r:embed="rId6">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850301" y="2434148"/>
              <a:ext cx="914400" cy="8418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7A8C21-A547-41FC-B107-EA6D789FD3A1}"/>
                </a:ext>
              </a:extLst>
            </p:cNvPr>
            <p:cNvSpPr txBox="1"/>
            <p:nvPr/>
          </p:nvSpPr>
          <p:spPr>
            <a:xfrm>
              <a:off x="2148512" y="3395509"/>
              <a:ext cx="2345305" cy="306861"/>
            </a:xfrm>
            <a:prstGeom prst="rect">
              <a:avLst/>
            </a:prstGeom>
            <a:noFill/>
          </p:spPr>
          <p:txBody>
            <a:bodyPr>
              <a:spAutoFit/>
            </a:bodyPr>
            <a:lstStyle/>
            <a:p>
              <a:pPr defTabSz="685783" eaLnBrk="1" fontAlgn="auto" hangingPunct="1">
                <a:spcBef>
                  <a:spcPts val="0"/>
                </a:spcBef>
                <a:spcAft>
                  <a:spcPts val="0"/>
                </a:spcAft>
                <a:defRPr/>
              </a:pPr>
              <a:r>
                <a:rPr lang="en-US" sz="900" kern="0">
                  <a:solidFill>
                    <a:srgbClr val="4472C4">
                      <a:lumMod val="75000"/>
                    </a:srgbClr>
                  </a:solidFill>
                  <a:latin typeface="Arial"/>
                </a:rPr>
                <a:t>DESCRIBE THE  SYSTEM</a:t>
              </a:r>
              <a:endParaRPr lang="en-CA" sz="900" kern="0">
                <a:solidFill>
                  <a:prstClr val="black"/>
                </a:solidFill>
                <a:latin typeface="Arial"/>
              </a:endParaRPr>
            </a:p>
          </p:txBody>
        </p:sp>
        <p:sp>
          <p:nvSpPr>
            <p:cNvPr id="9" name="TextBox 8">
              <a:extLst>
                <a:ext uri="{FF2B5EF4-FFF2-40B4-BE49-F238E27FC236}">
                  <a16:creationId xmlns:a16="http://schemas.microsoft.com/office/drawing/2014/main" id="{4F83C632-16B8-4C81-94D7-ED6C4859A0E1}"/>
                </a:ext>
              </a:extLst>
            </p:cNvPr>
            <p:cNvSpPr txBox="1"/>
            <p:nvPr/>
          </p:nvSpPr>
          <p:spPr>
            <a:xfrm>
              <a:off x="-112126" y="3395509"/>
              <a:ext cx="2504058" cy="306861"/>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IDENTIFY THE TEAM</a:t>
              </a:r>
              <a:endParaRPr lang="en-CA" sz="900" kern="0">
                <a:solidFill>
                  <a:prstClr val="black"/>
                </a:solidFill>
                <a:latin typeface="Arial"/>
              </a:endParaRPr>
            </a:p>
          </p:txBody>
        </p:sp>
        <p:sp>
          <p:nvSpPr>
            <p:cNvPr id="10" name="TextBox 9">
              <a:extLst>
                <a:ext uri="{FF2B5EF4-FFF2-40B4-BE49-F238E27FC236}">
                  <a16:creationId xmlns:a16="http://schemas.microsoft.com/office/drawing/2014/main" id="{901FBBA4-9A95-4215-A96C-E443A51D15B8}"/>
                </a:ext>
              </a:extLst>
            </p:cNvPr>
            <p:cNvSpPr txBox="1"/>
            <p:nvPr/>
          </p:nvSpPr>
          <p:spPr>
            <a:xfrm>
              <a:off x="4220762" y="3401859"/>
              <a:ext cx="2059551" cy="306860"/>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IDENTIFY RISK AREAS</a:t>
              </a:r>
              <a:endParaRPr lang="en-CA" sz="900" kern="0">
                <a:solidFill>
                  <a:prstClr val="black"/>
                </a:solidFill>
                <a:latin typeface="Arial"/>
              </a:endParaRPr>
            </a:p>
          </p:txBody>
        </p:sp>
        <p:sp>
          <p:nvSpPr>
            <p:cNvPr id="11" name="TextBox 10">
              <a:extLst>
                <a:ext uri="{FF2B5EF4-FFF2-40B4-BE49-F238E27FC236}">
                  <a16:creationId xmlns:a16="http://schemas.microsoft.com/office/drawing/2014/main" id="{F37EECF7-FC36-41E2-B277-06F92D982F8E}"/>
                </a:ext>
              </a:extLst>
            </p:cNvPr>
            <p:cNvSpPr txBox="1"/>
            <p:nvPr/>
          </p:nvSpPr>
          <p:spPr>
            <a:xfrm>
              <a:off x="6166011" y="3403975"/>
              <a:ext cx="2281804" cy="306861"/>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DETERMINE CONTROLS</a:t>
              </a:r>
              <a:endParaRPr lang="en-CA" sz="900" kern="0">
                <a:solidFill>
                  <a:prstClr val="black"/>
                </a:solidFill>
                <a:latin typeface="Arial"/>
              </a:endParaRPr>
            </a:p>
          </p:txBody>
        </p:sp>
        <p:sp>
          <p:nvSpPr>
            <p:cNvPr id="12" name="TextBox 11">
              <a:extLst>
                <a:ext uri="{FF2B5EF4-FFF2-40B4-BE49-F238E27FC236}">
                  <a16:creationId xmlns:a16="http://schemas.microsoft.com/office/drawing/2014/main" id="{D689BB6A-0242-49F7-88BD-85307C908EF0}"/>
                </a:ext>
              </a:extLst>
            </p:cNvPr>
            <p:cNvSpPr txBox="1"/>
            <p:nvPr/>
          </p:nvSpPr>
          <p:spPr>
            <a:xfrm>
              <a:off x="8259428" y="3442068"/>
              <a:ext cx="2146335" cy="490977"/>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MONITORING &amp; CORRECTIVE ACTIONS</a:t>
              </a:r>
              <a:endParaRPr lang="en-CA" sz="900" kern="0">
                <a:solidFill>
                  <a:prstClr val="black"/>
                </a:solidFill>
                <a:latin typeface="Arial"/>
              </a:endParaRPr>
            </a:p>
          </p:txBody>
        </p:sp>
        <p:sp>
          <p:nvSpPr>
            <p:cNvPr id="13" name="TextBox 12">
              <a:extLst>
                <a:ext uri="{FF2B5EF4-FFF2-40B4-BE49-F238E27FC236}">
                  <a16:creationId xmlns:a16="http://schemas.microsoft.com/office/drawing/2014/main" id="{484D6083-F0BE-4E4A-8C59-634E2EB881D6}"/>
                </a:ext>
              </a:extLst>
            </p:cNvPr>
            <p:cNvSpPr txBox="1"/>
            <p:nvPr/>
          </p:nvSpPr>
          <p:spPr>
            <a:xfrm>
              <a:off x="10348613" y="3448417"/>
              <a:ext cx="1839413" cy="493093"/>
            </a:xfrm>
            <a:prstGeom prst="rect">
              <a:avLst/>
            </a:prstGeom>
            <a:noFill/>
          </p:spPr>
          <p:txBody>
            <a:bodyPr>
              <a:spAutoFit/>
            </a:bodyPr>
            <a:lstStyle/>
            <a:p>
              <a:pPr algn="ctr" defTabSz="685783" eaLnBrk="1" fontAlgn="auto" hangingPunct="1">
                <a:spcBef>
                  <a:spcPts val="0"/>
                </a:spcBef>
                <a:spcAft>
                  <a:spcPts val="0"/>
                </a:spcAft>
                <a:defRPr/>
              </a:pPr>
              <a:r>
                <a:rPr lang="en-US" sz="900" kern="0" dirty="0">
                  <a:solidFill>
                    <a:srgbClr val="4472C4">
                      <a:lumMod val="75000"/>
                    </a:srgbClr>
                  </a:solidFill>
                  <a:latin typeface="Arial"/>
                </a:rPr>
                <a:t>VERIFY &amp; VALIDATE THE PROGRAM</a:t>
              </a:r>
              <a:endParaRPr lang="en-CA" sz="900" kern="0" dirty="0">
                <a:solidFill>
                  <a:prstClr val="black"/>
                </a:solidFill>
                <a:latin typeface="Arial"/>
              </a:endParaRPr>
            </a:p>
          </p:txBody>
        </p:sp>
        <p:pic>
          <p:nvPicPr>
            <p:cNvPr id="14"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72283" y="2191346"/>
              <a:ext cx="1192203" cy="119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14">
              <a:extLst>
                <a:ext uri="{FF2B5EF4-FFF2-40B4-BE49-F238E27FC236}">
                  <a16:creationId xmlns:a16="http://schemas.microsoft.com/office/drawing/2014/main" id="{87CA2839-5695-4891-BFE1-DBC69FFF70A7}"/>
                </a:ext>
              </a:extLst>
            </p:cNvPr>
            <p:cNvSpPr/>
            <p:nvPr/>
          </p:nvSpPr>
          <p:spPr>
            <a:xfrm rot="5400000">
              <a:off x="1863874"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6" name="Isosceles Triangle 15">
              <a:extLst>
                <a:ext uri="{FF2B5EF4-FFF2-40B4-BE49-F238E27FC236}">
                  <a16:creationId xmlns:a16="http://schemas.microsoft.com/office/drawing/2014/main" id="{026AD336-0259-43EE-B7D3-2B2751E83342}"/>
                </a:ext>
              </a:extLst>
            </p:cNvPr>
            <p:cNvSpPr/>
            <p:nvPr/>
          </p:nvSpPr>
          <p:spPr>
            <a:xfrm rot="5400000">
              <a:off x="3992218" y="2794472"/>
              <a:ext cx="584094" cy="139702"/>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7" name="Isosceles Triangle 16">
              <a:extLst>
                <a:ext uri="{FF2B5EF4-FFF2-40B4-BE49-F238E27FC236}">
                  <a16:creationId xmlns:a16="http://schemas.microsoft.com/office/drawing/2014/main" id="{108DC575-AA2A-4200-83E6-AD1015D4E816}"/>
                </a:ext>
              </a:extLst>
            </p:cNvPr>
            <p:cNvSpPr/>
            <p:nvPr/>
          </p:nvSpPr>
          <p:spPr>
            <a:xfrm rot="5400000">
              <a:off x="6014726"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8" name="Isosceles Triangle 17">
              <a:extLst>
                <a:ext uri="{FF2B5EF4-FFF2-40B4-BE49-F238E27FC236}">
                  <a16:creationId xmlns:a16="http://schemas.microsoft.com/office/drawing/2014/main" id="{EBE00F62-39A3-4144-8CE9-686A9AD27F98}"/>
                </a:ext>
              </a:extLst>
            </p:cNvPr>
            <p:cNvSpPr/>
            <p:nvPr/>
          </p:nvSpPr>
          <p:spPr>
            <a:xfrm rot="5400000">
              <a:off x="8190695"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9" name="Isosceles Triangle 18">
              <a:extLst>
                <a:ext uri="{FF2B5EF4-FFF2-40B4-BE49-F238E27FC236}">
                  <a16:creationId xmlns:a16="http://schemas.microsoft.com/office/drawing/2014/main" id="{29AF35B7-CF41-4235-A7A1-AC32CAB5EC93}"/>
                </a:ext>
              </a:extLst>
            </p:cNvPr>
            <p:cNvSpPr/>
            <p:nvPr/>
          </p:nvSpPr>
          <p:spPr>
            <a:xfrm rot="5400000">
              <a:off x="10148643"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grpSp>
      <p:sp>
        <p:nvSpPr>
          <p:cNvPr id="20" name="Rectangle: Rounded Corners 2">
            <a:extLst>
              <a:ext uri="{FF2B5EF4-FFF2-40B4-BE49-F238E27FC236}">
                <a16:creationId xmlns:a16="http://schemas.microsoft.com/office/drawing/2014/main" id="{F75422C8-A2B8-4FF9-BCBF-8C2BE87DE850}"/>
              </a:ext>
            </a:extLst>
          </p:cNvPr>
          <p:cNvSpPr/>
          <p:nvPr/>
        </p:nvSpPr>
        <p:spPr>
          <a:xfrm>
            <a:off x="6027738" y="30480"/>
            <a:ext cx="1628775" cy="15589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23" name="TextBox 6"/>
          <p:cNvSpPr txBox="1">
            <a:spLocks noChangeArrowheads="1"/>
          </p:cNvSpPr>
          <p:nvPr/>
        </p:nvSpPr>
        <p:spPr bwMode="auto">
          <a:xfrm>
            <a:off x="476251" y="6262077"/>
            <a:ext cx="10969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dirty="0">
                <a:solidFill>
                  <a:srgbClr val="040000"/>
                </a:solidFill>
              </a:rPr>
              <a:t>CDC Toolkit example</a:t>
            </a:r>
          </a:p>
        </p:txBody>
      </p:sp>
      <p:pic>
        <p:nvPicPr>
          <p:cNvPr id="2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8794" y="2319655"/>
            <a:ext cx="7654606" cy="385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6D549E24-CBDB-4DD2-8990-B7AA5BCFEB3C}"/>
              </a:ext>
            </a:extLst>
          </p:cNvPr>
          <p:cNvSpPr txBox="1"/>
          <p:nvPr/>
        </p:nvSpPr>
        <p:spPr>
          <a:xfrm>
            <a:off x="1478281" y="1640047"/>
            <a:ext cx="5570538" cy="369887"/>
          </a:xfrm>
          <a:prstGeom prst="rect">
            <a:avLst/>
          </a:prstGeom>
          <a:noFill/>
        </p:spPr>
        <p:txBody>
          <a:bodyPr wrap="none">
            <a:spAutoFit/>
          </a:bodyPr>
          <a:lstStyle/>
          <a:p>
            <a:pPr>
              <a:defRPr/>
            </a:pPr>
            <a:r>
              <a:rPr lang="en-US" kern="0" dirty="0"/>
              <a:t>Example 2: </a:t>
            </a:r>
            <a:r>
              <a:rPr lang="en-US" kern="0" dirty="0">
                <a:solidFill>
                  <a:srgbClr val="040000"/>
                </a:solidFill>
              </a:rPr>
              <a:t>Unoccupied Area – increased monitoring</a:t>
            </a:r>
          </a:p>
        </p:txBody>
      </p:sp>
    </p:spTree>
    <p:extLst>
      <p:ext uri="{BB962C8B-B14F-4D97-AF65-F5344CB8AC3E}">
        <p14:creationId xmlns:p14="http://schemas.microsoft.com/office/powerpoint/2010/main" val="346272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04800" y="200343"/>
            <a:ext cx="9224963" cy="1312862"/>
            <a:chOff x="-112126" y="2191346"/>
            <a:chExt cx="12300152" cy="1750164"/>
          </a:xfrm>
        </p:grpSpPr>
        <p:pic>
          <p:nvPicPr>
            <p:cNvPr id="3" name="Picture 2" descr="Image result for roles and responsibilities icon">
              <a:extLst>
                <a:ext uri="{FF2B5EF4-FFF2-40B4-BE49-F238E27FC236}">
                  <a16:creationId xmlns:a16="http://schemas.microsoft.com/office/drawing/2014/main" id="{5A05116C-C0F1-43BD-AEB4-95F15E9C3D49}"/>
                </a:ext>
              </a:extLst>
            </p:cNvPr>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a:ext>
              </a:extLst>
            </a:blip>
            <a:srcRect/>
            <a:stretch>
              <a:fillRect/>
            </a:stretch>
          </p:blipFill>
          <p:spPr bwMode="auto">
            <a:xfrm>
              <a:off x="479488" y="2455797"/>
              <a:ext cx="1319976" cy="781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building icon">
              <a:extLst>
                <a:ext uri="{FF2B5EF4-FFF2-40B4-BE49-F238E27FC236}">
                  <a16:creationId xmlns:a16="http://schemas.microsoft.com/office/drawing/2014/main" id="{D96406FB-8CDB-428C-B5C4-91E4AE210F59}"/>
                </a:ext>
              </a:extLst>
            </p:cNvPr>
            <p:cNvPicPr>
              <a:picLocks noChangeAspect="1" noChangeArrowheads="1"/>
            </p:cNvPicPr>
            <p:nvPr/>
          </p:nvPicPr>
          <p:blipFill>
            <a:blip r:embed="rId4">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540733" y="2280942"/>
              <a:ext cx="124145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risk icon">
              <a:extLst>
                <a:ext uri="{FF2B5EF4-FFF2-40B4-BE49-F238E27FC236}">
                  <a16:creationId xmlns:a16="http://schemas.microsoft.com/office/drawing/2014/main" id="{485A64DC-F060-4852-B10F-47B9F3BD66F9}"/>
                </a:ext>
              </a:extLst>
            </p:cNvPr>
            <p:cNvPicPr>
              <a:picLocks noChangeAspect="1" noChangeArrowheads="1"/>
            </p:cNvPicPr>
            <p:nvPr/>
          </p:nvPicPr>
          <p:blipFill>
            <a:blip r:embed="rId5">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93195" y="2386400"/>
              <a:ext cx="914400" cy="841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0D91F7DE-643C-4126-A468-B5B8FF3F6C36}"/>
                </a:ext>
              </a:extLst>
            </p:cNvPr>
            <p:cNvPicPr>
              <a:picLocks noChangeAspect="1" noChangeArrowheads="1"/>
            </p:cNvPicPr>
            <p:nvPr/>
          </p:nvPicPr>
          <p:blipFill>
            <a:blip r:embed="rId6">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712461" y="2251990"/>
              <a:ext cx="124145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E99610DA-F3F9-4B7B-BAB6-1416DD7CD667}"/>
                </a:ext>
              </a:extLst>
            </p:cNvPr>
            <p:cNvPicPr>
              <a:picLocks noChangeAspect="1" noChangeArrowheads="1"/>
            </p:cNvPicPr>
            <p:nvPr/>
          </p:nvPicPr>
          <p:blipFill>
            <a:blip r:embed="rId7">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850301" y="2434148"/>
              <a:ext cx="914400" cy="8418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7A8C21-A547-41FC-B107-EA6D789FD3A1}"/>
                </a:ext>
              </a:extLst>
            </p:cNvPr>
            <p:cNvSpPr txBox="1"/>
            <p:nvPr/>
          </p:nvSpPr>
          <p:spPr>
            <a:xfrm>
              <a:off x="2148512" y="3395509"/>
              <a:ext cx="2345305" cy="306861"/>
            </a:xfrm>
            <a:prstGeom prst="rect">
              <a:avLst/>
            </a:prstGeom>
            <a:noFill/>
          </p:spPr>
          <p:txBody>
            <a:bodyPr>
              <a:spAutoFit/>
            </a:bodyPr>
            <a:lstStyle/>
            <a:p>
              <a:pPr defTabSz="685783" eaLnBrk="1" fontAlgn="auto" hangingPunct="1">
                <a:spcBef>
                  <a:spcPts val="0"/>
                </a:spcBef>
                <a:spcAft>
                  <a:spcPts val="0"/>
                </a:spcAft>
                <a:defRPr/>
              </a:pPr>
              <a:r>
                <a:rPr lang="en-US" sz="900" kern="0">
                  <a:solidFill>
                    <a:srgbClr val="4472C4">
                      <a:lumMod val="75000"/>
                    </a:srgbClr>
                  </a:solidFill>
                  <a:latin typeface="Arial"/>
                </a:rPr>
                <a:t>DESCRIBE THE  SYSTEM</a:t>
              </a:r>
              <a:endParaRPr lang="en-CA" sz="900" kern="0">
                <a:solidFill>
                  <a:prstClr val="black"/>
                </a:solidFill>
                <a:latin typeface="Arial"/>
              </a:endParaRPr>
            </a:p>
          </p:txBody>
        </p:sp>
        <p:sp>
          <p:nvSpPr>
            <p:cNvPr id="9" name="TextBox 8">
              <a:extLst>
                <a:ext uri="{FF2B5EF4-FFF2-40B4-BE49-F238E27FC236}">
                  <a16:creationId xmlns:a16="http://schemas.microsoft.com/office/drawing/2014/main" id="{4F83C632-16B8-4C81-94D7-ED6C4859A0E1}"/>
                </a:ext>
              </a:extLst>
            </p:cNvPr>
            <p:cNvSpPr txBox="1"/>
            <p:nvPr/>
          </p:nvSpPr>
          <p:spPr>
            <a:xfrm>
              <a:off x="-112126" y="3395509"/>
              <a:ext cx="2504058" cy="306861"/>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IDENTIFY THE TEAM</a:t>
              </a:r>
              <a:endParaRPr lang="en-CA" sz="900" kern="0">
                <a:solidFill>
                  <a:prstClr val="black"/>
                </a:solidFill>
                <a:latin typeface="Arial"/>
              </a:endParaRPr>
            </a:p>
          </p:txBody>
        </p:sp>
        <p:sp>
          <p:nvSpPr>
            <p:cNvPr id="10" name="TextBox 9">
              <a:extLst>
                <a:ext uri="{FF2B5EF4-FFF2-40B4-BE49-F238E27FC236}">
                  <a16:creationId xmlns:a16="http://schemas.microsoft.com/office/drawing/2014/main" id="{901FBBA4-9A95-4215-A96C-E443A51D15B8}"/>
                </a:ext>
              </a:extLst>
            </p:cNvPr>
            <p:cNvSpPr txBox="1"/>
            <p:nvPr/>
          </p:nvSpPr>
          <p:spPr>
            <a:xfrm>
              <a:off x="4220762" y="3401859"/>
              <a:ext cx="2059551" cy="306860"/>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IDENTIFY RISK AREAS</a:t>
              </a:r>
              <a:endParaRPr lang="en-CA" sz="900" kern="0">
                <a:solidFill>
                  <a:prstClr val="black"/>
                </a:solidFill>
                <a:latin typeface="Arial"/>
              </a:endParaRPr>
            </a:p>
          </p:txBody>
        </p:sp>
        <p:sp>
          <p:nvSpPr>
            <p:cNvPr id="11" name="TextBox 10">
              <a:extLst>
                <a:ext uri="{FF2B5EF4-FFF2-40B4-BE49-F238E27FC236}">
                  <a16:creationId xmlns:a16="http://schemas.microsoft.com/office/drawing/2014/main" id="{F37EECF7-FC36-41E2-B277-06F92D982F8E}"/>
                </a:ext>
              </a:extLst>
            </p:cNvPr>
            <p:cNvSpPr txBox="1"/>
            <p:nvPr/>
          </p:nvSpPr>
          <p:spPr>
            <a:xfrm>
              <a:off x="6166011" y="3403975"/>
              <a:ext cx="2281804" cy="306861"/>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DETERMINE CONTROLS</a:t>
              </a:r>
              <a:endParaRPr lang="en-CA" sz="900" kern="0">
                <a:solidFill>
                  <a:prstClr val="black"/>
                </a:solidFill>
                <a:latin typeface="Arial"/>
              </a:endParaRPr>
            </a:p>
          </p:txBody>
        </p:sp>
        <p:sp>
          <p:nvSpPr>
            <p:cNvPr id="12" name="TextBox 11">
              <a:extLst>
                <a:ext uri="{FF2B5EF4-FFF2-40B4-BE49-F238E27FC236}">
                  <a16:creationId xmlns:a16="http://schemas.microsoft.com/office/drawing/2014/main" id="{D689BB6A-0242-49F7-88BD-85307C908EF0}"/>
                </a:ext>
              </a:extLst>
            </p:cNvPr>
            <p:cNvSpPr txBox="1"/>
            <p:nvPr/>
          </p:nvSpPr>
          <p:spPr>
            <a:xfrm>
              <a:off x="8259428" y="3442068"/>
              <a:ext cx="2146335" cy="490977"/>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MONITORING &amp; CORRECTIVE ACTIONS</a:t>
              </a:r>
              <a:endParaRPr lang="en-CA" sz="900" kern="0">
                <a:solidFill>
                  <a:prstClr val="black"/>
                </a:solidFill>
                <a:latin typeface="Arial"/>
              </a:endParaRPr>
            </a:p>
          </p:txBody>
        </p:sp>
        <p:sp>
          <p:nvSpPr>
            <p:cNvPr id="13" name="TextBox 12">
              <a:extLst>
                <a:ext uri="{FF2B5EF4-FFF2-40B4-BE49-F238E27FC236}">
                  <a16:creationId xmlns:a16="http://schemas.microsoft.com/office/drawing/2014/main" id="{484D6083-F0BE-4E4A-8C59-634E2EB881D6}"/>
                </a:ext>
              </a:extLst>
            </p:cNvPr>
            <p:cNvSpPr txBox="1"/>
            <p:nvPr/>
          </p:nvSpPr>
          <p:spPr>
            <a:xfrm>
              <a:off x="10348613" y="3448417"/>
              <a:ext cx="1839413" cy="493093"/>
            </a:xfrm>
            <a:prstGeom prst="rect">
              <a:avLst/>
            </a:prstGeom>
            <a:noFill/>
          </p:spPr>
          <p:txBody>
            <a:bodyPr>
              <a:spAutoFit/>
            </a:bodyPr>
            <a:lstStyle/>
            <a:p>
              <a:pPr algn="ctr" defTabSz="685783" eaLnBrk="1" fontAlgn="auto" hangingPunct="1">
                <a:spcBef>
                  <a:spcPts val="0"/>
                </a:spcBef>
                <a:spcAft>
                  <a:spcPts val="0"/>
                </a:spcAft>
                <a:defRPr/>
              </a:pPr>
              <a:r>
                <a:rPr lang="en-US" sz="900" kern="0" dirty="0">
                  <a:solidFill>
                    <a:srgbClr val="4472C4">
                      <a:lumMod val="75000"/>
                    </a:srgbClr>
                  </a:solidFill>
                  <a:latin typeface="Arial"/>
                </a:rPr>
                <a:t>VERIFY &amp; VALIDATE THE PROGRAM</a:t>
              </a:r>
              <a:endParaRPr lang="en-CA" sz="900" kern="0" dirty="0">
                <a:solidFill>
                  <a:prstClr val="black"/>
                </a:solidFill>
                <a:latin typeface="Arial"/>
              </a:endParaRPr>
            </a:p>
          </p:txBody>
        </p:sp>
        <p:pic>
          <p:nvPicPr>
            <p:cNvPr id="14"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72283" y="2191346"/>
              <a:ext cx="1192203" cy="119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14">
              <a:extLst>
                <a:ext uri="{FF2B5EF4-FFF2-40B4-BE49-F238E27FC236}">
                  <a16:creationId xmlns:a16="http://schemas.microsoft.com/office/drawing/2014/main" id="{87CA2839-5695-4891-BFE1-DBC69FFF70A7}"/>
                </a:ext>
              </a:extLst>
            </p:cNvPr>
            <p:cNvSpPr/>
            <p:nvPr/>
          </p:nvSpPr>
          <p:spPr>
            <a:xfrm rot="5400000">
              <a:off x="1863874"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6" name="Isosceles Triangle 15">
              <a:extLst>
                <a:ext uri="{FF2B5EF4-FFF2-40B4-BE49-F238E27FC236}">
                  <a16:creationId xmlns:a16="http://schemas.microsoft.com/office/drawing/2014/main" id="{026AD336-0259-43EE-B7D3-2B2751E83342}"/>
                </a:ext>
              </a:extLst>
            </p:cNvPr>
            <p:cNvSpPr/>
            <p:nvPr/>
          </p:nvSpPr>
          <p:spPr>
            <a:xfrm rot="5400000">
              <a:off x="3992218" y="2794472"/>
              <a:ext cx="584094" cy="139702"/>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7" name="Isosceles Triangle 16">
              <a:extLst>
                <a:ext uri="{FF2B5EF4-FFF2-40B4-BE49-F238E27FC236}">
                  <a16:creationId xmlns:a16="http://schemas.microsoft.com/office/drawing/2014/main" id="{108DC575-AA2A-4200-83E6-AD1015D4E816}"/>
                </a:ext>
              </a:extLst>
            </p:cNvPr>
            <p:cNvSpPr/>
            <p:nvPr/>
          </p:nvSpPr>
          <p:spPr>
            <a:xfrm rot="5400000">
              <a:off x="6014726"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8" name="Isosceles Triangle 17">
              <a:extLst>
                <a:ext uri="{FF2B5EF4-FFF2-40B4-BE49-F238E27FC236}">
                  <a16:creationId xmlns:a16="http://schemas.microsoft.com/office/drawing/2014/main" id="{EBE00F62-39A3-4144-8CE9-686A9AD27F98}"/>
                </a:ext>
              </a:extLst>
            </p:cNvPr>
            <p:cNvSpPr/>
            <p:nvPr/>
          </p:nvSpPr>
          <p:spPr>
            <a:xfrm rot="5400000">
              <a:off x="8190695"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9" name="Isosceles Triangle 18">
              <a:extLst>
                <a:ext uri="{FF2B5EF4-FFF2-40B4-BE49-F238E27FC236}">
                  <a16:creationId xmlns:a16="http://schemas.microsoft.com/office/drawing/2014/main" id="{29AF35B7-CF41-4235-A7A1-AC32CAB5EC93}"/>
                </a:ext>
              </a:extLst>
            </p:cNvPr>
            <p:cNvSpPr/>
            <p:nvPr/>
          </p:nvSpPr>
          <p:spPr>
            <a:xfrm rot="5400000">
              <a:off x="10148643"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grpSp>
      <p:sp>
        <p:nvSpPr>
          <p:cNvPr id="20" name="Rectangle: Rounded Corners 2">
            <a:extLst>
              <a:ext uri="{FF2B5EF4-FFF2-40B4-BE49-F238E27FC236}">
                <a16:creationId xmlns:a16="http://schemas.microsoft.com/office/drawing/2014/main" id="{F75422C8-A2B8-4FF9-BCBF-8C2BE87DE850}"/>
              </a:ext>
            </a:extLst>
          </p:cNvPr>
          <p:cNvSpPr/>
          <p:nvPr/>
        </p:nvSpPr>
        <p:spPr>
          <a:xfrm>
            <a:off x="6027738" y="30480"/>
            <a:ext cx="1628775" cy="15589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23" name="TextBox 6"/>
          <p:cNvSpPr txBox="1">
            <a:spLocks noChangeArrowheads="1"/>
          </p:cNvSpPr>
          <p:nvPr/>
        </p:nvSpPr>
        <p:spPr bwMode="auto">
          <a:xfrm>
            <a:off x="476251" y="6262077"/>
            <a:ext cx="10969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dirty="0">
                <a:solidFill>
                  <a:srgbClr val="040000"/>
                </a:solidFill>
              </a:rPr>
              <a:t>CDC Toolkit example</a:t>
            </a:r>
          </a:p>
        </p:txBody>
      </p:sp>
      <p:pic>
        <p:nvPicPr>
          <p:cNvPr id="25"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6287" y="2026921"/>
            <a:ext cx="8101913" cy="393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4CD8797D-E0C6-42CE-811E-CEE7C4F69620}"/>
              </a:ext>
            </a:extLst>
          </p:cNvPr>
          <p:cNvSpPr txBox="1"/>
          <p:nvPr/>
        </p:nvSpPr>
        <p:spPr>
          <a:xfrm>
            <a:off x="1838326" y="1522095"/>
            <a:ext cx="4251325" cy="369888"/>
          </a:xfrm>
          <a:prstGeom prst="rect">
            <a:avLst/>
          </a:prstGeom>
          <a:noFill/>
        </p:spPr>
        <p:txBody>
          <a:bodyPr wrap="none">
            <a:spAutoFit/>
          </a:bodyPr>
          <a:lstStyle/>
          <a:p>
            <a:pPr algn="ctr">
              <a:defRPr/>
            </a:pPr>
            <a:r>
              <a:rPr lang="en-US" kern="0" dirty="0"/>
              <a:t>Example 3: </a:t>
            </a:r>
            <a:r>
              <a:rPr lang="en-US" kern="0" dirty="0">
                <a:solidFill>
                  <a:srgbClr val="040000"/>
                </a:solidFill>
              </a:rPr>
              <a:t>Debris in the Cooling Tower</a:t>
            </a:r>
          </a:p>
        </p:txBody>
      </p:sp>
    </p:spTree>
    <p:extLst>
      <p:ext uri="{BB962C8B-B14F-4D97-AF65-F5344CB8AC3E}">
        <p14:creationId xmlns:p14="http://schemas.microsoft.com/office/powerpoint/2010/main" val="4630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04800" y="200343"/>
            <a:ext cx="9224963" cy="1312862"/>
            <a:chOff x="-112126" y="2191346"/>
            <a:chExt cx="12300152" cy="1750164"/>
          </a:xfrm>
        </p:grpSpPr>
        <p:pic>
          <p:nvPicPr>
            <p:cNvPr id="3" name="Picture 2" descr="Image result for roles and responsibilities icon">
              <a:extLst>
                <a:ext uri="{FF2B5EF4-FFF2-40B4-BE49-F238E27FC236}">
                  <a16:creationId xmlns:a16="http://schemas.microsoft.com/office/drawing/2014/main" id="{5A05116C-C0F1-43BD-AEB4-95F15E9C3D49}"/>
                </a:ext>
              </a:extLst>
            </p:cNvPr>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a:ext>
              </a:extLst>
            </a:blip>
            <a:srcRect/>
            <a:stretch>
              <a:fillRect/>
            </a:stretch>
          </p:blipFill>
          <p:spPr bwMode="auto">
            <a:xfrm>
              <a:off x="479488" y="2455797"/>
              <a:ext cx="1319976" cy="781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building icon">
              <a:extLst>
                <a:ext uri="{FF2B5EF4-FFF2-40B4-BE49-F238E27FC236}">
                  <a16:creationId xmlns:a16="http://schemas.microsoft.com/office/drawing/2014/main" id="{D96406FB-8CDB-428C-B5C4-91E4AE210F59}"/>
                </a:ext>
              </a:extLst>
            </p:cNvPr>
            <p:cNvPicPr>
              <a:picLocks noChangeAspect="1" noChangeArrowheads="1"/>
            </p:cNvPicPr>
            <p:nvPr/>
          </p:nvPicPr>
          <p:blipFill>
            <a:blip r:embed="rId4">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540733" y="2280942"/>
              <a:ext cx="124145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risk icon">
              <a:extLst>
                <a:ext uri="{FF2B5EF4-FFF2-40B4-BE49-F238E27FC236}">
                  <a16:creationId xmlns:a16="http://schemas.microsoft.com/office/drawing/2014/main" id="{485A64DC-F060-4852-B10F-47B9F3BD66F9}"/>
                </a:ext>
              </a:extLst>
            </p:cNvPr>
            <p:cNvPicPr>
              <a:picLocks noChangeAspect="1" noChangeArrowheads="1"/>
            </p:cNvPicPr>
            <p:nvPr/>
          </p:nvPicPr>
          <p:blipFill>
            <a:blip r:embed="rId5">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93195" y="2386400"/>
              <a:ext cx="914400" cy="841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0D91F7DE-643C-4126-A468-B5B8FF3F6C36}"/>
                </a:ext>
              </a:extLst>
            </p:cNvPr>
            <p:cNvPicPr>
              <a:picLocks noChangeAspect="1" noChangeArrowheads="1"/>
            </p:cNvPicPr>
            <p:nvPr/>
          </p:nvPicPr>
          <p:blipFill>
            <a:blip r:embed="rId6">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712461" y="2251990"/>
              <a:ext cx="124145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E99610DA-F3F9-4B7B-BAB6-1416DD7CD667}"/>
                </a:ext>
              </a:extLst>
            </p:cNvPr>
            <p:cNvPicPr>
              <a:picLocks noChangeAspect="1" noChangeArrowheads="1"/>
            </p:cNvPicPr>
            <p:nvPr/>
          </p:nvPicPr>
          <p:blipFill>
            <a:blip r:embed="rId7">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850301" y="2434148"/>
              <a:ext cx="914400" cy="8418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7A8C21-A547-41FC-B107-EA6D789FD3A1}"/>
                </a:ext>
              </a:extLst>
            </p:cNvPr>
            <p:cNvSpPr txBox="1"/>
            <p:nvPr/>
          </p:nvSpPr>
          <p:spPr>
            <a:xfrm>
              <a:off x="2148512" y="3395509"/>
              <a:ext cx="2345305" cy="306861"/>
            </a:xfrm>
            <a:prstGeom prst="rect">
              <a:avLst/>
            </a:prstGeom>
            <a:noFill/>
          </p:spPr>
          <p:txBody>
            <a:bodyPr>
              <a:spAutoFit/>
            </a:bodyPr>
            <a:lstStyle/>
            <a:p>
              <a:pPr defTabSz="685783" eaLnBrk="1" fontAlgn="auto" hangingPunct="1">
                <a:spcBef>
                  <a:spcPts val="0"/>
                </a:spcBef>
                <a:spcAft>
                  <a:spcPts val="0"/>
                </a:spcAft>
                <a:defRPr/>
              </a:pPr>
              <a:r>
                <a:rPr lang="en-US" sz="900" kern="0">
                  <a:solidFill>
                    <a:srgbClr val="4472C4">
                      <a:lumMod val="75000"/>
                    </a:srgbClr>
                  </a:solidFill>
                  <a:latin typeface="Arial"/>
                </a:rPr>
                <a:t>DESCRIBE THE  SYSTEM</a:t>
              </a:r>
              <a:endParaRPr lang="en-CA" sz="900" kern="0">
                <a:solidFill>
                  <a:prstClr val="black"/>
                </a:solidFill>
                <a:latin typeface="Arial"/>
              </a:endParaRPr>
            </a:p>
          </p:txBody>
        </p:sp>
        <p:sp>
          <p:nvSpPr>
            <p:cNvPr id="9" name="TextBox 8">
              <a:extLst>
                <a:ext uri="{FF2B5EF4-FFF2-40B4-BE49-F238E27FC236}">
                  <a16:creationId xmlns:a16="http://schemas.microsoft.com/office/drawing/2014/main" id="{4F83C632-16B8-4C81-94D7-ED6C4859A0E1}"/>
                </a:ext>
              </a:extLst>
            </p:cNvPr>
            <p:cNvSpPr txBox="1"/>
            <p:nvPr/>
          </p:nvSpPr>
          <p:spPr>
            <a:xfrm>
              <a:off x="-112126" y="3395509"/>
              <a:ext cx="2504058" cy="306861"/>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IDENTIFY THE TEAM</a:t>
              </a:r>
              <a:endParaRPr lang="en-CA" sz="900" kern="0">
                <a:solidFill>
                  <a:prstClr val="black"/>
                </a:solidFill>
                <a:latin typeface="Arial"/>
              </a:endParaRPr>
            </a:p>
          </p:txBody>
        </p:sp>
        <p:sp>
          <p:nvSpPr>
            <p:cNvPr id="10" name="TextBox 9">
              <a:extLst>
                <a:ext uri="{FF2B5EF4-FFF2-40B4-BE49-F238E27FC236}">
                  <a16:creationId xmlns:a16="http://schemas.microsoft.com/office/drawing/2014/main" id="{901FBBA4-9A95-4215-A96C-E443A51D15B8}"/>
                </a:ext>
              </a:extLst>
            </p:cNvPr>
            <p:cNvSpPr txBox="1"/>
            <p:nvPr/>
          </p:nvSpPr>
          <p:spPr>
            <a:xfrm>
              <a:off x="4220762" y="3401859"/>
              <a:ext cx="2059551" cy="306860"/>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IDENTIFY RISK AREAS</a:t>
              </a:r>
              <a:endParaRPr lang="en-CA" sz="900" kern="0">
                <a:solidFill>
                  <a:prstClr val="black"/>
                </a:solidFill>
                <a:latin typeface="Arial"/>
              </a:endParaRPr>
            </a:p>
          </p:txBody>
        </p:sp>
        <p:sp>
          <p:nvSpPr>
            <p:cNvPr id="11" name="TextBox 10">
              <a:extLst>
                <a:ext uri="{FF2B5EF4-FFF2-40B4-BE49-F238E27FC236}">
                  <a16:creationId xmlns:a16="http://schemas.microsoft.com/office/drawing/2014/main" id="{F37EECF7-FC36-41E2-B277-06F92D982F8E}"/>
                </a:ext>
              </a:extLst>
            </p:cNvPr>
            <p:cNvSpPr txBox="1"/>
            <p:nvPr/>
          </p:nvSpPr>
          <p:spPr>
            <a:xfrm>
              <a:off x="6166011" y="3403975"/>
              <a:ext cx="2281804" cy="306861"/>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DETERMINE CONTROLS</a:t>
              </a:r>
              <a:endParaRPr lang="en-CA" sz="900" kern="0">
                <a:solidFill>
                  <a:prstClr val="black"/>
                </a:solidFill>
                <a:latin typeface="Arial"/>
              </a:endParaRPr>
            </a:p>
          </p:txBody>
        </p:sp>
        <p:sp>
          <p:nvSpPr>
            <p:cNvPr id="12" name="TextBox 11">
              <a:extLst>
                <a:ext uri="{FF2B5EF4-FFF2-40B4-BE49-F238E27FC236}">
                  <a16:creationId xmlns:a16="http://schemas.microsoft.com/office/drawing/2014/main" id="{D689BB6A-0242-49F7-88BD-85307C908EF0}"/>
                </a:ext>
              </a:extLst>
            </p:cNvPr>
            <p:cNvSpPr txBox="1"/>
            <p:nvPr/>
          </p:nvSpPr>
          <p:spPr>
            <a:xfrm>
              <a:off x="8259428" y="3442068"/>
              <a:ext cx="2146335" cy="490977"/>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MONITORING &amp; CORRECTIVE ACTIONS</a:t>
              </a:r>
              <a:endParaRPr lang="en-CA" sz="900" kern="0">
                <a:solidFill>
                  <a:prstClr val="black"/>
                </a:solidFill>
                <a:latin typeface="Arial"/>
              </a:endParaRPr>
            </a:p>
          </p:txBody>
        </p:sp>
        <p:sp>
          <p:nvSpPr>
            <p:cNvPr id="13" name="TextBox 12">
              <a:extLst>
                <a:ext uri="{FF2B5EF4-FFF2-40B4-BE49-F238E27FC236}">
                  <a16:creationId xmlns:a16="http://schemas.microsoft.com/office/drawing/2014/main" id="{484D6083-F0BE-4E4A-8C59-634E2EB881D6}"/>
                </a:ext>
              </a:extLst>
            </p:cNvPr>
            <p:cNvSpPr txBox="1"/>
            <p:nvPr/>
          </p:nvSpPr>
          <p:spPr>
            <a:xfrm>
              <a:off x="10348613" y="3448417"/>
              <a:ext cx="1839413" cy="493093"/>
            </a:xfrm>
            <a:prstGeom prst="rect">
              <a:avLst/>
            </a:prstGeom>
            <a:noFill/>
          </p:spPr>
          <p:txBody>
            <a:bodyPr>
              <a:spAutoFit/>
            </a:bodyPr>
            <a:lstStyle/>
            <a:p>
              <a:pPr algn="ctr" defTabSz="685783" eaLnBrk="1" fontAlgn="auto" hangingPunct="1">
                <a:spcBef>
                  <a:spcPts val="0"/>
                </a:spcBef>
                <a:spcAft>
                  <a:spcPts val="0"/>
                </a:spcAft>
                <a:defRPr/>
              </a:pPr>
              <a:r>
                <a:rPr lang="en-US" sz="900" kern="0" dirty="0">
                  <a:solidFill>
                    <a:srgbClr val="4472C4">
                      <a:lumMod val="75000"/>
                    </a:srgbClr>
                  </a:solidFill>
                  <a:latin typeface="Arial"/>
                </a:rPr>
                <a:t>VERIFY &amp; VALIDATE THE PROGRAM</a:t>
              </a:r>
              <a:endParaRPr lang="en-CA" sz="900" kern="0" dirty="0">
                <a:solidFill>
                  <a:prstClr val="black"/>
                </a:solidFill>
                <a:latin typeface="Arial"/>
              </a:endParaRPr>
            </a:p>
          </p:txBody>
        </p:sp>
        <p:pic>
          <p:nvPicPr>
            <p:cNvPr id="14"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72283" y="2191346"/>
              <a:ext cx="1192203" cy="119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14">
              <a:extLst>
                <a:ext uri="{FF2B5EF4-FFF2-40B4-BE49-F238E27FC236}">
                  <a16:creationId xmlns:a16="http://schemas.microsoft.com/office/drawing/2014/main" id="{87CA2839-5695-4891-BFE1-DBC69FFF70A7}"/>
                </a:ext>
              </a:extLst>
            </p:cNvPr>
            <p:cNvSpPr/>
            <p:nvPr/>
          </p:nvSpPr>
          <p:spPr>
            <a:xfrm rot="5400000">
              <a:off x="1863874"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6" name="Isosceles Triangle 15">
              <a:extLst>
                <a:ext uri="{FF2B5EF4-FFF2-40B4-BE49-F238E27FC236}">
                  <a16:creationId xmlns:a16="http://schemas.microsoft.com/office/drawing/2014/main" id="{026AD336-0259-43EE-B7D3-2B2751E83342}"/>
                </a:ext>
              </a:extLst>
            </p:cNvPr>
            <p:cNvSpPr/>
            <p:nvPr/>
          </p:nvSpPr>
          <p:spPr>
            <a:xfrm rot="5400000">
              <a:off x="3992218" y="2794472"/>
              <a:ext cx="584094" cy="139702"/>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7" name="Isosceles Triangle 16">
              <a:extLst>
                <a:ext uri="{FF2B5EF4-FFF2-40B4-BE49-F238E27FC236}">
                  <a16:creationId xmlns:a16="http://schemas.microsoft.com/office/drawing/2014/main" id="{108DC575-AA2A-4200-83E6-AD1015D4E816}"/>
                </a:ext>
              </a:extLst>
            </p:cNvPr>
            <p:cNvSpPr/>
            <p:nvPr/>
          </p:nvSpPr>
          <p:spPr>
            <a:xfrm rot="5400000">
              <a:off x="6014726"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8" name="Isosceles Triangle 17">
              <a:extLst>
                <a:ext uri="{FF2B5EF4-FFF2-40B4-BE49-F238E27FC236}">
                  <a16:creationId xmlns:a16="http://schemas.microsoft.com/office/drawing/2014/main" id="{EBE00F62-39A3-4144-8CE9-686A9AD27F98}"/>
                </a:ext>
              </a:extLst>
            </p:cNvPr>
            <p:cNvSpPr/>
            <p:nvPr/>
          </p:nvSpPr>
          <p:spPr>
            <a:xfrm rot="5400000">
              <a:off x="8190695"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9" name="Isosceles Triangle 18">
              <a:extLst>
                <a:ext uri="{FF2B5EF4-FFF2-40B4-BE49-F238E27FC236}">
                  <a16:creationId xmlns:a16="http://schemas.microsoft.com/office/drawing/2014/main" id="{29AF35B7-CF41-4235-A7A1-AC32CAB5EC93}"/>
                </a:ext>
              </a:extLst>
            </p:cNvPr>
            <p:cNvSpPr/>
            <p:nvPr/>
          </p:nvSpPr>
          <p:spPr>
            <a:xfrm rot="5400000">
              <a:off x="10148643"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grpSp>
      <p:sp>
        <p:nvSpPr>
          <p:cNvPr id="20" name="Rectangle: Rounded Corners 2">
            <a:extLst>
              <a:ext uri="{FF2B5EF4-FFF2-40B4-BE49-F238E27FC236}">
                <a16:creationId xmlns:a16="http://schemas.microsoft.com/office/drawing/2014/main" id="{F75422C8-A2B8-4FF9-BCBF-8C2BE87DE850}"/>
              </a:ext>
            </a:extLst>
          </p:cNvPr>
          <p:cNvSpPr/>
          <p:nvPr/>
        </p:nvSpPr>
        <p:spPr>
          <a:xfrm>
            <a:off x="6027738" y="30480"/>
            <a:ext cx="1628775" cy="15589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23" name="TextBox 6"/>
          <p:cNvSpPr txBox="1">
            <a:spLocks noChangeArrowheads="1"/>
          </p:cNvSpPr>
          <p:nvPr/>
        </p:nvSpPr>
        <p:spPr bwMode="auto">
          <a:xfrm>
            <a:off x="476251" y="6262077"/>
            <a:ext cx="10969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dirty="0">
                <a:solidFill>
                  <a:srgbClr val="040000"/>
                </a:solidFill>
              </a:rPr>
              <a:t>CDC Toolkit example</a:t>
            </a:r>
          </a:p>
        </p:txBody>
      </p:sp>
      <p:sp>
        <p:nvSpPr>
          <p:cNvPr id="27" name="TextBox 26">
            <a:extLst>
              <a:ext uri="{FF2B5EF4-FFF2-40B4-BE49-F238E27FC236}">
                <a16:creationId xmlns:a16="http://schemas.microsoft.com/office/drawing/2014/main" id="{4CD8797D-E0C6-42CE-811E-CEE7C4F69620}"/>
              </a:ext>
            </a:extLst>
          </p:cNvPr>
          <p:cNvSpPr txBox="1"/>
          <p:nvPr/>
        </p:nvSpPr>
        <p:spPr>
          <a:xfrm>
            <a:off x="1838326" y="1522095"/>
            <a:ext cx="4251325" cy="369888"/>
          </a:xfrm>
          <a:prstGeom prst="rect">
            <a:avLst/>
          </a:prstGeom>
          <a:noFill/>
        </p:spPr>
        <p:txBody>
          <a:bodyPr wrap="none">
            <a:spAutoFit/>
          </a:bodyPr>
          <a:lstStyle/>
          <a:p>
            <a:pPr algn="ctr">
              <a:defRPr/>
            </a:pPr>
            <a:r>
              <a:rPr lang="en-US" kern="0" dirty="0"/>
              <a:t>Example 3: </a:t>
            </a:r>
            <a:r>
              <a:rPr lang="en-US" kern="0" dirty="0">
                <a:solidFill>
                  <a:srgbClr val="040000"/>
                </a:solidFill>
              </a:rPr>
              <a:t>Debris in the Cooling Tower</a:t>
            </a:r>
          </a:p>
        </p:txBody>
      </p:sp>
      <p:pic>
        <p:nvPicPr>
          <p:cNvPr id="24"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8924" y="2032318"/>
            <a:ext cx="7864475" cy="410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19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3968FAC-F776-4C43-8EA2-9E9E716B6626}"/>
              </a:ext>
            </a:extLst>
          </p:cNvPr>
          <p:cNvSpPr txBox="1">
            <a:spLocks/>
          </p:cNvSpPr>
          <p:nvPr/>
        </p:nvSpPr>
        <p:spPr bwMode="auto">
          <a:xfrm>
            <a:off x="606426" y="915835"/>
            <a:ext cx="8229600" cy="7975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rgbClr val="003366"/>
                </a:solidFill>
                <a:latin typeface="+mj-lt"/>
                <a:ea typeface="+mj-ea"/>
                <a:cs typeface="+mj-cs"/>
              </a:defRPr>
            </a:lvl1pPr>
            <a:lvl2pPr algn="l" rtl="0" eaLnBrk="0" fontAlgn="base" hangingPunct="0">
              <a:spcBef>
                <a:spcPct val="0"/>
              </a:spcBef>
              <a:spcAft>
                <a:spcPct val="0"/>
              </a:spcAft>
              <a:defRPr sz="3600">
                <a:solidFill>
                  <a:srgbClr val="003366"/>
                </a:solidFill>
                <a:latin typeface="Trebuchet MS" pitchFamily="34" charset="0"/>
              </a:defRPr>
            </a:lvl2pPr>
            <a:lvl3pPr algn="l" rtl="0" eaLnBrk="0" fontAlgn="base" hangingPunct="0">
              <a:spcBef>
                <a:spcPct val="0"/>
              </a:spcBef>
              <a:spcAft>
                <a:spcPct val="0"/>
              </a:spcAft>
              <a:defRPr sz="3600">
                <a:solidFill>
                  <a:srgbClr val="003366"/>
                </a:solidFill>
                <a:latin typeface="Trebuchet MS" pitchFamily="34" charset="0"/>
              </a:defRPr>
            </a:lvl3pPr>
            <a:lvl4pPr algn="l" rtl="0" eaLnBrk="0" fontAlgn="base" hangingPunct="0">
              <a:spcBef>
                <a:spcPct val="0"/>
              </a:spcBef>
              <a:spcAft>
                <a:spcPct val="0"/>
              </a:spcAft>
              <a:defRPr sz="3600">
                <a:solidFill>
                  <a:srgbClr val="003366"/>
                </a:solidFill>
                <a:latin typeface="Trebuchet MS" pitchFamily="34" charset="0"/>
              </a:defRPr>
            </a:lvl4pPr>
            <a:lvl5pPr algn="l" rtl="0" eaLnBrk="0" fontAlgn="base" hangingPunct="0">
              <a:spcBef>
                <a:spcPct val="0"/>
              </a:spcBef>
              <a:spcAft>
                <a:spcPct val="0"/>
              </a:spcAft>
              <a:defRPr sz="36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a:lstStyle>
          <a:p>
            <a:pPr algn="ctr">
              <a:defRPr/>
            </a:pPr>
            <a:r>
              <a:rPr lang="en-US" sz="2400" kern="0">
                <a:solidFill>
                  <a:schemeClr val="accent4"/>
                </a:solidFill>
              </a:rPr>
              <a:t>Legionnaires’ disease</a:t>
            </a:r>
            <a:endParaRPr lang="en-US" sz="2400" kern="0" dirty="0">
              <a:solidFill>
                <a:schemeClr val="accent4"/>
              </a:solidFill>
            </a:endParaRPr>
          </a:p>
        </p:txBody>
      </p:sp>
      <p:pic>
        <p:nvPicPr>
          <p:cNvPr id="5" name="Picture 4" descr="Legionella pneumophila antigen - The Native Antigen Company"/>
          <p:cNvPicPr>
            <a:picLocks noChangeAspect="1" noChangeArrowheads="1"/>
          </p:cNvPicPr>
          <p:nvPr/>
        </p:nvPicPr>
        <p:blipFill>
          <a:blip r:embed="rId2">
            <a:extLst>
              <a:ext uri="{28A0092B-C50C-407E-A947-70E740481C1C}">
                <a14:useLocalDpi xmlns:a14="http://schemas.microsoft.com/office/drawing/2010/main" val="0"/>
              </a:ext>
            </a:extLst>
          </a:blip>
          <a:srcRect l="27571" r="22180"/>
          <a:stretch>
            <a:fillRect/>
          </a:stretch>
        </p:blipFill>
        <p:spPr bwMode="auto">
          <a:xfrm>
            <a:off x="544513" y="2406650"/>
            <a:ext cx="22288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A471AE1-5245-45D1-B4D0-A24C5601BB0E}"/>
              </a:ext>
            </a:extLst>
          </p:cNvPr>
          <p:cNvSpPr txBox="1"/>
          <p:nvPr/>
        </p:nvSpPr>
        <p:spPr>
          <a:xfrm>
            <a:off x="265113" y="1800225"/>
            <a:ext cx="2787650" cy="646113"/>
          </a:xfrm>
          <a:prstGeom prst="rect">
            <a:avLst/>
          </a:prstGeom>
          <a:noFill/>
        </p:spPr>
        <p:txBody>
          <a:bodyPr wrap="none">
            <a:spAutoFit/>
          </a:bodyPr>
          <a:lstStyle/>
          <a:p>
            <a:pPr algn="ctr">
              <a:defRPr/>
            </a:pPr>
            <a:r>
              <a:rPr lang="en-US" i="1" dirty="0">
                <a:solidFill>
                  <a:schemeClr val="tx1">
                    <a:lumMod val="50000"/>
                  </a:schemeClr>
                </a:solidFill>
              </a:rPr>
              <a:t>L. </a:t>
            </a:r>
            <a:r>
              <a:rPr lang="en-US" i="1" dirty="0" err="1">
                <a:solidFill>
                  <a:schemeClr val="tx1">
                    <a:lumMod val="50000"/>
                  </a:schemeClr>
                </a:solidFill>
              </a:rPr>
              <a:t>pneumophila</a:t>
            </a:r>
            <a:r>
              <a:rPr lang="en-US" i="1" dirty="0">
                <a:solidFill>
                  <a:schemeClr val="tx1">
                    <a:lumMod val="50000"/>
                  </a:schemeClr>
                </a:solidFill>
              </a:rPr>
              <a:t> </a:t>
            </a:r>
            <a:r>
              <a:rPr lang="en-US" dirty="0">
                <a:solidFill>
                  <a:schemeClr val="tx1">
                    <a:lumMod val="50000"/>
                  </a:schemeClr>
                </a:solidFill>
              </a:rPr>
              <a:t>is</a:t>
            </a:r>
            <a:br>
              <a:rPr lang="en-US" dirty="0">
                <a:solidFill>
                  <a:schemeClr val="tx1">
                    <a:lumMod val="50000"/>
                  </a:schemeClr>
                </a:solidFill>
              </a:rPr>
            </a:br>
            <a:r>
              <a:rPr lang="en-US" dirty="0">
                <a:solidFill>
                  <a:schemeClr val="tx1">
                    <a:lumMod val="50000"/>
                  </a:schemeClr>
                </a:solidFill>
              </a:rPr>
              <a:t>a waterborne pathogen…</a:t>
            </a:r>
          </a:p>
        </p:txBody>
      </p:sp>
      <p:sp>
        <p:nvSpPr>
          <p:cNvPr id="7" name="TextBox 6">
            <a:extLst>
              <a:ext uri="{FF2B5EF4-FFF2-40B4-BE49-F238E27FC236}">
                <a16:creationId xmlns:a16="http://schemas.microsoft.com/office/drawing/2014/main" id="{C486DF57-0272-46DB-BD75-8CBAA6E4DEAD}"/>
              </a:ext>
            </a:extLst>
          </p:cNvPr>
          <p:cNvSpPr txBox="1"/>
          <p:nvPr/>
        </p:nvSpPr>
        <p:spPr>
          <a:xfrm>
            <a:off x="3197225" y="1800225"/>
            <a:ext cx="2749550" cy="646113"/>
          </a:xfrm>
          <a:prstGeom prst="rect">
            <a:avLst/>
          </a:prstGeom>
          <a:noFill/>
        </p:spPr>
        <p:txBody>
          <a:bodyPr wrap="none">
            <a:spAutoFit/>
          </a:bodyPr>
          <a:lstStyle/>
          <a:p>
            <a:pPr algn="ctr">
              <a:defRPr/>
            </a:pPr>
            <a:r>
              <a:rPr lang="en-US">
                <a:solidFill>
                  <a:schemeClr val="tx1">
                    <a:lumMod val="50000"/>
                  </a:schemeClr>
                </a:solidFill>
              </a:rPr>
              <a:t>…that can grow in </a:t>
            </a:r>
            <a:br>
              <a:rPr lang="en-US">
                <a:solidFill>
                  <a:schemeClr val="tx1">
                    <a:lumMod val="50000"/>
                  </a:schemeClr>
                </a:solidFill>
              </a:rPr>
            </a:br>
            <a:r>
              <a:rPr lang="en-US">
                <a:solidFill>
                  <a:schemeClr val="tx1">
                    <a:lumMod val="50000"/>
                  </a:schemeClr>
                </a:solidFill>
              </a:rPr>
              <a:t>building water systems…</a:t>
            </a:r>
          </a:p>
        </p:txBody>
      </p:sp>
      <p:sp>
        <p:nvSpPr>
          <p:cNvPr id="8" name="TextBox 7">
            <a:extLst>
              <a:ext uri="{FF2B5EF4-FFF2-40B4-BE49-F238E27FC236}">
                <a16:creationId xmlns:a16="http://schemas.microsoft.com/office/drawing/2014/main" id="{1D8FFE73-F157-42B1-8192-5EA9DAB3FE85}"/>
              </a:ext>
            </a:extLst>
          </p:cNvPr>
          <p:cNvSpPr txBox="1"/>
          <p:nvPr/>
        </p:nvSpPr>
        <p:spPr>
          <a:xfrm>
            <a:off x="6319838" y="1798638"/>
            <a:ext cx="2471737" cy="646112"/>
          </a:xfrm>
          <a:prstGeom prst="rect">
            <a:avLst/>
          </a:prstGeom>
          <a:noFill/>
        </p:spPr>
        <p:txBody>
          <a:bodyPr wrap="none">
            <a:spAutoFit/>
          </a:bodyPr>
          <a:lstStyle/>
          <a:p>
            <a:pPr algn="ctr">
              <a:defRPr/>
            </a:pPr>
            <a:r>
              <a:rPr lang="en-US">
                <a:solidFill>
                  <a:schemeClr val="tx1">
                    <a:lumMod val="50000"/>
                  </a:schemeClr>
                </a:solidFill>
              </a:rPr>
              <a:t>…and cause </a:t>
            </a:r>
            <a:br>
              <a:rPr lang="en-US">
                <a:solidFill>
                  <a:schemeClr val="tx1">
                    <a:lumMod val="50000"/>
                  </a:schemeClr>
                </a:solidFill>
              </a:rPr>
            </a:br>
            <a:r>
              <a:rPr lang="en-US">
                <a:solidFill>
                  <a:schemeClr val="tx1">
                    <a:lumMod val="50000"/>
                  </a:schemeClr>
                </a:solidFill>
              </a:rPr>
              <a:t>Legionnaires’ disease.</a:t>
            </a:r>
          </a:p>
        </p:txBody>
      </p:sp>
      <p:pic>
        <p:nvPicPr>
          <p:cNvPr id="9" name="Picture 8" descr="Can you die from pneumonia? | Norton Healthcare Louisville, Ky."/>
          <p:cNvPicPr>
            <a:picLocks noChangeAspect="1" noChangeArrowheads="1"/>
          </p:cNvPicPr>
          <p:nvPr/>
        </p:nvPicPr>
        <p:blipFill>
          <a:blip r:embed="rId3">
            <a:extLst>
              <a:ext uri="{28A0092B-C50C-407E-A947-70E740481C1C}">
                <a14:useLocalDpi xmlns:a14="http://schemas.microsoft.com/office/drawing/2010/main" val="0"/>
              </a:ext>
            </a:extLst>
          </a:blip>
          <a:srcRect l="11720" r="46860"/>
          <a:stretch>
            <a:fillRect/>
          </a:stretch>
        </p:blipFill>
        <p:spPr bwMode="auto">
          <a:xfrm>
            <a:off x="6351588" y="2406650"/>
            <a:ext cx="2247900" cy="2974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descr="Eyewash Images, Stock Photos &amp; Vectors | Shutterstock">
            <a:extLst>
              <a:ext uri="{FF2B5EF4-FFF2-40B4-BE49-F238E27FC236}">
                <a16:creationId xmlns:a16="http://schemas.microsoft.com/office/drawing/2014/main" id="{9500EEB8-EBB5-440C-9E65-9CCA858DFDB5}"/>
              </a:ext>
            </a:extLst>
          </p:cNvPr>
          <p:cNvPicPr>
            <a:picLocks noChangeAspect="1" noChangeArrowheads="1"/>
          </p:cNvPicPr>
          <p:nvPr/>
        </p:nvPicPr>
        <p:blipFill rotWithShape="1">
          <a:blip r:embed="rId4"/>
          <a:srcRect b="7183"/>
          <a:stretch/>
        </p:blipFill>
        <p:spPr bwMode="auto">
          <a:xfrm>
            <a:off x="3589338" y="2443163"/>
            <a:ext cx="1965325" cy="1473200"/>
          </a:xfrm>
          <a:prstGeom prst="rect">
            <a:avLst/>
          </a:prstGeom>
          <a:noFill/>
          <a:ln w="381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33" descr="Boilers, Chillers, &amp; Cooling Towers – SUTER ENGINEERING, PC">
            <a:extLst>
              <a:ext uri="{FF2B5EF4-FFF2-40B4-BE49-F238E27FC236}">
                <a16:creationId xmlns:a16="http://schemas.microsoft.com/office/drawing/2014/main" id="{40C423E4-4F00-48FB-B48A-E02D11E94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674" y="4086778"/>
            <a:ext cx="2360879" cy="1770659"/>
          </a:xfrm>
          <a:prstGeom prst="rect">
            <a:avLst/>
          </a:prstGeom>
          <a:noFill/>
          <a:ln>
            <a:solidFill>
              <a:schemeClr val="bg1"/>
            </a:solidFill>
          </a:ln>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89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04800" y="200343"/>
            <a:ext cx="9224963" cy="1312862"/>
            <a:chOff x="-112126" y="2191346"/>
            <a:chExt cx="12300152" cy="1750164"/>
          </a:xfrm>
        </p:grpSpPr>
        <p:pic>
          <p:nvPicPr>
            <p:cNvPr id="3" name="Picture 2" descr="Image result for roles and responsibilities icon">
              <a:extLst>
                <a:ext uri="{FF2B5EF4-FFF2-40B4-BE49-F238E27FC236}">
                  <a16:creationId xmlns:a16="http://schemas.microsoft.com/office/drawing/2014/main" id="{5A05116C-C0F1-43BD-AEB4-95F15E9C3D49}"/>
                </a:ext>
              </a:extLst>
            </p:cNvPr>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a:ext>
              </a:extLst>
            </a:blip>
            <a:srcRect/>
            <a:stretch>
              <a:fillRect/>
            </a:stretch>
          </p:blipFill>
          <p:spPr bwMode="auto">
            <a:xfrm>
              <a:off x="479488" y="2455797"/>
              <a:ext cx="1319976" cy="781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building icon">
              <a:extLst>
                <a:ext uri="{FF2B5EF4-FFF2-40B4-BE49-F238E27FC236}">
                  <a16:creationId xmlns:a16="http://schemas.microsoft.com/office/drawing/2014/main" id="{D96406FB-8CDB-428C-B5C4-91E4AE210F59}"/>
                </a:ext>
              </a:extLst>
            </p:cNvPr>
            <p:cNvPicPr>
              <a:picLocks noChangeAspect="1" noChangeArrowheads="1"/>
            </p:cNvPicPr>
            <p:nvPr/>
          </p:nvPicPr>
          <p:blipFill>
            <a:blip r:embed="rId4">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540733" y="2280942"/>
              <a:ext cx="124145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risk icon">
              <a:extLst>
                <a:ext uri="{FF2B5EF4-FFF2-40B4-BE49-F238E27FC236}">
                  <a16:creationId xmlns:a16="http://schemas.microsoft.com/office/drawing/2014/main" id="{485A64DC-F060-4852-B10F-47B9F3BD66F9}"/>
                </a:ext>
              </a:extLst>
            </p:cNvPr>
            <p:cNvPicPr>
              <a:picLocks noChangeAspect="1" noChangeArrowheads="1"/>
            </p:cNvPicPr>
            <p:nvPr/>
          </p:nvPicPr>
          <p:blipFill>
            <a:blip r:embed="rId5">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93195" y="2386400"/>
              <a:ext cx="914400" cy="841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0D91F7DE-643C-4126-A468-B5B8FF3F6C36}"/>
                </a:ext>
              </a:extLst>
            </p:cNvPr>
            <p:cNvPicPr>
              <a:picLocks noChangeAspect="1" noChangeArrowheads="1"/>
            </p:cNvPicPr>
            <p:nvPr/>
          </p:nvPicPr>
          <p:blipFill>
            <a:blip r:embed="rId6">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712461" y="2251990"/>
              <a:ext cx="124145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E99610DA-F3F9-4B7B-BAB6-1416DD7CD667}"/>
                </a:ext>
              </a:extLst>
            </p:cNvPr>
            <p:cNvPicPr>
              <a:picLocks noChangeAspect="1" noChangeArrowheads="1"/>
            </p:cNvPicPr>
            <p:nvPr/>
          </p:nvPicPr>
          <p:blipFill>
            <a:blip r:embed="rId7">
              <a:duotone>
                <a:srgbClr val="4472C4">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850301" y="2434148"/>
              <a:ext cx="914400" cy="8418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7A8C21-A547-41FC-B107-EA6D789FD3A1}"/>
                </a:ext>
              </a:extLst>
            </p:cNvPr>
            <p:cNvSpPr txBox="1"/>
            <p:nvPr/>
          </p:nvSpPr>
          <p:spPr>
            <a:xfrm>
              <a:off x="2148512" y="3395509"/>
              <a:ext cx="2345305" cy="306861"/>
            </a:xfrm>
            <a:prstGeom prst="rect">
              <a:avLst/>
            </a:prstGeom>
            <a:noFill/>
          </p:spPr>
          <p:txBody>
            <a:bodyPr>
              <a:spAutoFit/>
            </a:bodyPr>
            <a:lstStyle/>
            <a:p>
              <a:pPr defTabSz="685783" eaLnBrk="1" fontAlgn="auto" hangingPunct="1">
                <a:spcBef>
                  <a:spcPts val="0"/>
                </a:spcBef>
                <a:spcAft>
                  <a:spcPts val="0"/>
                </a:spcAft>
                <a:defRPr/>
              </a:pPr>
              <a:r>
                <a:rPr lang="en-US" sz="900" kern="0">
                  <a:solidFill>
                    <a:srgbClr val="4472C4">
                      <a:lumMod val="75000"/>
                    </a:srgbClr>
                  </a:solidFill>
                  <a:latin typeface="Arial"/>
                </a:rPr>
                <a:t>DESCRIBE THE  SYSTEM</a:t>
              </a:r>
              <a:endParaRPr lang="en-CA" sz="900" kern="0">
                <a:solidFill>
                  <a:prstClr val="black"/>
                </a:solidFill>
                <a:latin typeface="Arial"/>
              </a:endParaRPr>
            </a:p>
          </p:txBody>
        </p:sp>
        <p:sp>
          <p:nvSpPr>
            <p:cNvPr id="9" name="TextBox 8">
              <a:extLst>
                <a:ext uri="{FF2B5EF4-FFF2-40B4-BE49-F238E27FC236}">
                  <a16:creationId xmlns:a16="http://schemas.microsoft.com/office/drawing/2014/main" id="{4F83C632-16B8-4C81-94D7-ED6C4859A0E1}"/>
                </a:ext>
              </a:extLst>
            </p:cNvPr>
            <p:cNvSpPr txBox="1"/>
            <p:nvPr/>
          </p:nvSpPr>
          <p:spPr>
            <a:xfrm>
              <a:off x="-112126" y="3395509"/>
              <a:ext cx="2504058" cy="306861"/>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IDENTIFY THE TEAM</a:t>
              </a:r>
              <a:endParaRPr lang="en-CA" sz="900" kern="0">
                <a:solidFill>
                  <a:prstClr val="black"/>
                </a:solidFill>
                <a:latin typeface="Arial"/>
              </a:endParaRPr>
            </a:p>
          </p:txBody>
        </p:sp>
        <p:sp>
          <p:nvSpPr>
            <p:cNvPr id="10" name="TextBox 9">
              <a:extLst>
                <a:ext uri="{FF2B5EF4-FFF2-40B4-BE49-F238E27FC236}">
                  <a16:creationId xmlns:a16="http://schemas.microsoft.com/office/drawing/2014/main" id="{901FBBA4-9A95-4215-A96C-E443A51D15B8}"/>
                </a:ext>
              </a:extLst>
            </p:cNvPr>
            <p:cNvSpPr txBox="1"/>
            <p:nvPr/>
          </p:nvSpPr>
          <p:spPr>
            <a:xfrm>
              <a:off x="4220762" y="3401859"/>
              <a:ext cx="2059551" cy="306860"/>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IDENTIFY RISK AREAS</a:t>
              </a:r>
              <a:endParaRPr lang="en-CA" sz="900" kern="0">
                <a:solidFill>
                  <a:prstClr val="black"/>
                </a:solidFill>
                <a:latin typeface="Arial"/>
              </a:endParaRPr>
            </a:p>
          </p:txBody>
        </p:sp>
        <p:sp>
          <p:nvSpPr>
            <p:cNvPr id="11" name="TextBox 10">
              <a:extLst>
                <a:ext uri="{FF2B5EF4-FFF2-40B4-BE49-F238E27FC236}">
                  <a16:creationId xmlns:a16="http://schemas.microsoft.com/office/drawing/2014/main" id="{F37EECF7-FC36-41E2-B277-06F92D982F8E}"/>
                </a:ext>
              </a:extLst>
            </p:cNvPr>
            <p:cNvSpPr txBox="1"/>
            <p:nvPr/>
          </p:nvSpPr>
          <p:spPr>
            <a:xfrm>
              <a:off x="6166011" y="3403975"/>
              <a:ext cx="2281804" cy="306861"/>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DETERMINE CONTROLS</a:t>
              </a:r>
              <a:endParaRPr lang="en-CA" sz="900" kern="0">
                <a:solidFill>
                  <a:prstClr val="black"/>
                </a:solidFill>
                <a:latin typeface="Arial"/>
              </a:endParaRPr>
            </a:p>
          </p:txBody>
        </p:sp>
        <p:sp>
          <p:nvSpPr>
            <p:cNvPr id="12" name="TextBox 11">
              <a:extLst>
                <a:ext uri="{FF2B5EF4-FFF2-40B4-BE49-F238E27FC236}">
                  <a16:creationId xmlns:a16="http://schemas.microsoft.com/office/drawing/2014/main" id="{D689BB6A-0242-49F7-88BD-85307C908EF0}"/>
                </a:ext>
              </a:extLst>
            </p:cNvPr>
            <p:cNvSpPr txBox="1"/>
            <p:nvPr/>
          </p:nvSpPr>
          <p:spPr>
            <a:xfrm>
              <a:off x="8259428" y="3442068"/>
              <a:ext cx="2146335" cy="490977"/>
            </a:xfrm>
            <a:prstGeom prst="rect">
              <a:avLst/>
            </a:prstGeom>
            <a:noFill/>
          </p:spPr>
          <p:txBody>
            <a:bodyPr>
              <a:spAutoFit/>
            </a:bodyPr>
            <a:lstStyle/>
            <a:p>
              <a:pPr algn="ctr" defTabSz="685783" eaLnBrk="1" fontAlgn="auto" hangingPunct="1">
                <a:spcBef>
                  <a:spcPts val="0"/>
                </a:spcBef>
                <a:spcAft>
                  <a:spcPts val="0"/>
                </a:spcAft>
                <a:defRPr/>
              </a:pPr>
              <a:r>
                <a:rPr lang="en-US" sz="900" kern="0">
                  <a:solidFill>
                    <a:srgbClr val="4472C4">
                      <a:lumMod val="75000"/>
                    </a:srgbClr>
                  </a:solidFill>
                  <a:latin typeface="Arial"/>
                </a:rPr>
                <a:t>MONITORING &amp; CORRECTIVE ACTIONS</a:t>
              </a:r>
              <a:endParaRPr lang="en-CA" sz="900" kern="0">
                <a:solidFill>
                  <a:prstClr val="black"/>
                </a:solidFill>
                <a:latin typeface="Arial"/>
              </a:endParaRPr>
            </a:p>
          </p:txBody>
        </p:sp>
        <p:sp>
          <p:nvSpPr>
            <p:cNvPr id="13" name="TextBox 12">
              <a:extLst>
                <a:ext uri="{FF2B5EF4-FFF2-40B4-BE49-F238E27FC236}">
                  <a16:creationId xmlns:a16="http://schemas.microsoft.com/office/drawing/2014/main" id="{484D6083-F0BE-4E4A-8C59-634E2EB881D6}"/>
                </a:ext>
              </a:extLst>
            </p:cNvPr>
            <p:cNvSpPr txBox="1"/>
            <p:nvPr/>
          </p:nvSpPr>
          <p:spPr>
            <a:xfrm>
              <a:off x="10348613" y="3448417"/>
              <a:ext cx="1839413" cy="493093"/>
            </a:xfrm>
            <a:prstGeom prst="rect">
              <a:avLst/>
            </a:prstGeom>
            <a:noFill/>
          </p:spPr>
          <p:txBody>
            <a:bodyPr>
              <a:spAutoFit/>
            </a:bodyPr>
            <a:lstStyle/>
            <a:p>
              <a:pPr algn="ctr" defTabSz="685783" eaLnBrk="1" fontAlgn="auto" hangingPunct="1">
                <a:spcBef>
                  <a:spcPts val="0"/>
                </a:spcBef>
                <a:spcAft>
                  <a:spcPts val="0"/>
                </a:spcAft>
                <a:defRPr/>
              </a:pPr>
              <a:r>
                <a:rPr lang="en-US" sz="900" kern="0" dirty="0">
                  <a:solidFill>
                    <a:srgbClr val="4472C4">
                      <a:lumMod val="75000"/>
                    </a:srgbClr>
                  </a:solidFill>
                  <a:latin typeface="Arial"/>
                </a:rPr>
                <a:t>VERIFY &amp; VALIDATE THE PROGRAM</a:t>
              </a:r>
              <a:endParaRPr lang="en-CA" sz="900" kern="0" dirty="0">
                <a:solidFill>
                  <a:prstClr val="black"/>
                </a:solidFill>
                <a:latin typeface="Arial"/>
              </a:endParaRPr>
            </a:p>
          </p:txBody>
        </p:sp>
        <p:pic>
          <p:nvPicPr>
            <p:cNvPr id="14"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72283" y="2191346"/>
              <a:ext cx="1192203" cy="119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14">
              <a:extLst>
                <a:ext uri="{FF2B5EF4-FFF2-40B4-BE49-F238E27FC236}">
                  <a16:creationId xmlns:a16="http://schemas.microsoft.com/office/drawing/2014/main" id="{87CA2839-5695-4891-BFE1-DBC69FFF70A7}"/>
                </a:ext>
              </a:extLst>
            </p:cNvPr>
            <p:cNvSpPr/>
            <p:nvPr/>
          </p:nvSpPr>
          <p:spPr>
            <a:xfrm rot="5400000">
              <a:off x="1863874"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6" name="Isosceles Triangle 15">
              <a:extLst>
                <a:ext uri="{FF2B5EF4-FFF2-40B4-BE49-F238E27FC236}">
                  <a16:creationId xmlns:a16="http://schemas.microsoft.com/office/drawing/2014/main" id="{026AD336-0259-43EE-B7D3-2B2751E83342}"/>
                </a:ext>
              </a:extLst>
            </p:cNvPr>
            <p:cNvSpPr/>
            <p:nvPr/>
          </p:nvSpPr>
          <p:spPr>
            <a:xfrm rot="5400000">
              <a:off x="3992218" y="2794472"/>
              <a:ext cx="584094" cy="139702"/>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7" name="Isosceles Triangle 16">
              <a:extLst>
                <a:ext uri="{FF2B5EF4-FFF2-40B4-BE49-F238E27FC236}">
                  <a16:creationId xmlns:a16="http://schemas.microsoft.com/office/drawing/2014/main" id="{108DC575-AA2A-4200-83E6-AD1015D4E816}"/>
                </a:ext>
              </a:extLst>
            </p:cNvPr>
            <p:cNvSpPr/>
            <p:nvPr/>
          </p:nvSpPr>
          <p:spPr>
            <a:xfrm rot="5400000">
              <a:off x="6014726"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8" name="Isosceles Triangle 17">
              <a:extLst>
                <a:ext uri="{FF2B5EF4-FFF2-40B4-BE49-F238E27FC236}">
                  <a16:creationId xmlns:a16="http://schemas.microsoft.com/office/drawing/2014/main" id="{EBE00F62-39A3-4144-8CE9-686A9AD27F98}"/>
                </a:ext>
              </a:extLst>
            </p:cNvPr>
            <p:cNvSpPr/>
            <p:nvPr/>
          </p:nvSpPr>
          <p:spPr>
            <a:xfrm rot="5400000">
              <a:off x="8190695" y="2795530"/>
              <a:ext cx="584094" cy="137585"/>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19" name="Isosceles Triangle 18">
              <a:extLst>
                <a:ext uri="{FF2B5EF4-FFF2-40B4-BE49-F238E27FC236}">
                  <a16:creationId xmlns:a16="http://schemas.microsoft.com/office/drawing/2014/main" id="{29AF35B7-CF41-4235-A7A1-AC32CAB5EC93}"/>
                </a:ext>
              </a:extLst>
            </p:cNvPr>
            <p:cNvSpPr/>
            <p:nvPr/>
          </p:nvSpPr>
          <p:spPr>
            <a:xfrm rot="5400000">
              <a:off x="10148643" y="2795530"/>
              <a:ext cx="584094" cy="13758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grpSp>
      <p:sp>
        <p:nvSpPr>
          <p:cNvPr id="20" name="Rectangle: Rounded Corners 2">
            <a:extLst>
              <a:ext uri="{FF2B5EF4-FFF2-40B4-BE49-F238E27FC236}">
                <a16:creationId xmlns:a16="http://schemas.microsoft.com/office/drawing/2014/main" id="{F75422C8-A2B8-4FF9-BCBF-8C2BE87DE850}"/>
              </a:ext>
            </a:extLst>
          </p:cNvPr>
          <p:cNvSpPr/>
          <p:nvPr/>
        </p:nvSpPr>
        <p:spPr>
          <a:xfrm>
            <a:off x="7540626" y="30480"/>
            <a:ext cx="1346200" cy="15589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200">
              <a:solidFill>
                <a:srgbClr val="4B4D4E"/>
              </a:solidFill>
              <a:latin typeface="Arial"/>
            </a:endParaRPr>
          </a:p>
        </p:txBody>
      </p:sp>
      <p:sp>
        <p:nvSpPr>
          <p:cNvPr id="21" name="TextBox 20"/>
          <p:cNvSpPr txBox="1"/>
          <p:nvPr/>
        </p:nvSpPr>
        <p:spPr>
          <a:xfrm>
            <a:off x="107950" y="1698625"/>
            <a:ext cx="4349750" cy="2654573"/>
          </a:xfrm>
          <a:prstGeom prst="rect">
            <a:avLst/>
          </a:prstGeom>
          <a:noFill/>
        </p:spPr>
        <p:txBody>
          <a:bodyPr>
            <a:spAutoFit/>
          </a:bodyPr>
          <a:lstStyle/>
          <a:p>
            <a:pPr marL="342900" lvl="1" defTabSz="685800" eaLnBrk="1" fontAlgn="auto" hangingPunct="1">
              <a:spcBef>
                <a:spcPts val="0"/>
              </a:spcBef>
              <a:spcAft>
                <a:spcPts val="0"/>
              </a:spcAft>
              <a:defRPr/>
            </a:pPr>
            <a:r>
              <a:rPr lang="en-US" b="1" dirty="0">
                <a:solidFill>
                  <a:srgbClr val="00A5E3"/>
                </a:solidFill>
                <a:latin typeface="Arial"/>
              </a:rPr>
              <a:t>Verification</a:t>
            </a:r>
            <a:r>
              <a:rPr lang="en-US" b="1" dirty="0">
                <a:solidFill>
                  <a:srgbClr val="00B0F0"/>
                </a:solidFill>
                <a:latin typeface="Arial"/>
              </a:rPr>
              <a:t>:</a:t>
            </a:r>
            <a:r>
              <a:rPr lang="en-US" dirty="0">
                <a:solidFill>
                  <a:srgbClr val="00B0F0"/>
                </a:solidFill>
                <a:latin typeface="Arial"/>
              </a:rPr>
              <a:t> </a:t>
            </a:r>
          </a:p>
          <a:p>
            <a:pPr marL="342900" lvl="1" defTabSz="685800" eaLnBrk="1" fontAlgn="auto" hangingPunct="1">
              <a:spcBef>
                <a:spcPts val="0"/>
              </a:spcBef>
              <a:spcAft>
                <a:spcPts val="0"/>
              </a:spcAft>
              <a:defRPr/>
            </a:pPr>
            <a:endParaRPr lang="en-US" sz="1650" dirty="0">
              <a:solidFill>
                <a:srgbClr val="00B0F0"/>
              </a:solidFill>
              <a:latin typeface="Arial"/>
            </a:endParaRPr>
          </a:p>
          <a:p>
            <a:pPr marL="342900" lvl="1" defTabSz="685800" eaLnBrk="1" fontAlgn="auto" hangingPunct="1">
              <a:spcBef>
                <a:spcPts val="0"/>
              </a:spcBef>
              <a:spcAft>
                <a:spcPts val="0"/>
              </a:spcAft>
              <a:defRPr/>
            </a:pPr>
            <a:r>
              <a:rPr lang="en-US" sz="1650" dirty="0">
                <a:solidFill>
                  <a:srgbClr val="000000"/>
                </a:solidFill>
                <a:latin typeface="Arial"/>
              </a:rPr>
              <a:t>Confirms Water Management Program </a:t>
            </a:r>
            <a:r>
              <a:rPr lang="en-US" sz="1650" b="1" dirty="0">
                <a:solidFill>
                  <a:srgbClr val="000000"/>
                </a:solidFill>
                <a:latin typeface="Arial"/>
              </a:rPr>
              <a:t>activities are completed</a:t>
            </a:r>
          </a:p>
          <a:p>
            <a:pPr marL="342900" lvl="1" defTabSz="685800" eaLnBrk="1" fontAlgn="auto" hangingPunct="1">
              <a:spcBef>
                <a:spcPts val="0"/>
              </a:spcBef>
              <a:spcAft>
                <a:spcPts val="0"/>
              </a:spcAft>
              <a:defRPr/>
            </a:pPr>
            <a:endParaRPr lang="en-US" sz="1650" b="1" dirty="0">
              <a:solidFill>
                <a:srgbClr val="000000"/>
              </a:solidFill>
              <a:latin typeface="Arial"/>
            </a:endParaRPr>
          </a:p>
          <a:p>
            <a:pPr marL="342900" lvl="1" defTabSz="685800" eaLnBrk="1" fontAlgn="auto" hangingPunct="1">
              <a:spcBef>
                <a:spcPts val="0"/>
              </a:spcBef>
              <a:spcAft>
                <a:spcPts val="0"/>
              </a:spcAft>
              <a:defRPr/>
            </a:pPr>
            <a:r>
              <a:rPr lang="en-US" sz="1650" dirty="0">
                <a:solidFill>
                  <a:srgbClr val="000000"/>
                </a:solidFill>
                <a:latin typeface="Arial"/>
              </a:rPr>
              <a:t>For example:</a:t>
            </a:r>
          </a:p>
          <a:p>
            <a:pPr marL="600060" lvl="1" indent="-257168" defTabSz="685800" eaLnBrk="1" fontAlgn="auto" hangingPunct="1">
              <a:spcBef>
                <a:spcPts val="0"/>
              </a:spcBef>
              <a:spcAft>
                <a:spcPts val="0"/>
              </a:spcAft>
              <a:buFont typeface="Courier New" panose="02070309020205020404" pitchFamily="49" charset="0"/>
              <a:buChar char="o"/>
              <a:defRPr/>
            </a:pPr>
            <a:r>
              <a:rPr lang="en-US" sz="1650" dirty="0">
                <a:solidFill>
                  <a:srgbClr val="000000"/>
                </a:solidFill>
                <a:latin typeface="Arial"/>
              </a:rPr>
              <a:t>Checking temperatures</a:t>
            </a:r>
          </a:p>
          <a:p>
            <a:pPr marL="600060" lvl="1" indent="-257168" defTabSz="685800" eaLnBrk="1" fontAlgn="auto" hangingPunct="1">
              <a:spcBef>
                <a:spcPts val="0"/>
              </a:spcBef>
              <a:spcAft>
                <a:spcPts val="0"/>
              </a:spcAft>
              <a:buFont typeface="Courier New" panose="02070309020205020404" pitchFamily="49" charset="0"/>
              <a:buChar char="o"/>
              <a:defRPr/>
            </a:pPr>
            <a:r>
              <a:rPr lang="en-US" sz="1650" dirty="0">
                <a:solidFill>
                  <a:srgbClr val="000000"/>
                </a:solidFill>
                <a:latin typeface="Arial"/>
              </a:rPr>
              <a:t>Checking disinfectant</a:t>
            </a:r>
          </a:p>
          <a:p>
            <a:pPr marL="600060" lvl="1" indent="-257168" defTabSz="685800" eaLnBrk="1" fontAlgn="auto" hangingPunct="1">
              <a:spcBef>
                <a:spcPts val="0"/>
              </a:spcBef>
              <a:spcAft>
                <a:spcPts val="0"/>
              </a:spcAft>
              <a:buFont typeface="Courier New" panose="02070309020205020404" pitchFamily="49" charset="0"/>
              <a:buChar char="o"/>
              <a:defRPr/>
            </a:pPr>
            <a:r>
              <a:rPr lang="en-US" sz="1650" dirty="0">
                <a:solidFill>
                  <a:srgbClr val="000000"/>
                </a:solidFill>
                <a:latin typeface="Arial"/>
              </a:rPr>
              <a:t>Verifying cleaning done properly</a:t>
            </a:r>
          </a:p>
          <a:p>
            <a:pPr marL="600060" lvl="1" indent="-257168" defTabSz="685800" eaLnBrk="1" fontAlgn="auto" hangingPunct="1">
              <a:spcBef>
                <a:spcPts val="0"/>
              </a:spcBef>
              <a:spcAft>
                <a:spcPts val="450"/>
              </a:spcAft>
              <a:buFont typeface="Courier New" panose="02070309020205020404" pitchFamily="49" charset="0"/>
              <a:buChar char="o"/>
              <a:defRPr/>
            </a:pPr>
            <a:r>
              <a:rPr lang="en-US" sz="1650" dirty="0">
                <a:solidFill>
                  <a:srgbClr val="000000"/>
                </a:solidFill>
                <a:latin typeface="Arial"/>
              </a:rPr>
              <a:t>Ensuring documentation</a:t>
            </a:r>
          </a:p>
        </p:txBody>
      </p:sp>
      <p:pic>
        <p:nvPicPr>
          <p:cNvPr id="22" name="Picture Placeholder 9">
            <a:extLst>
              <a:ext uri="{FF2B5EF4-FFF2-40B4-BE49-F238E27FC236}">
                <a16:creationId xmlns:a16="http://schemas.microsoft.com/office/drawing/2014/main" id="{44E6AFD7-3D99-46FB-9DF7-B8B0C9F01136}"/>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447801" y="4490720"/>
            <a:ext cx="1597026" cy="1620158"/>
          </a:xfrm>
          <a:prstGeom prst="ellipse">
            <a:avLst/>
          </a:prstGeom>
        </p:spPr>
      </p:pic>
      <p:sp>
        <p:nvSpPr>
          <p:cNvPr id="23" name="TextBox 22">
            <a:extLst>
              <a:ext uri="{FF2B5EF4-FFF2-40B4-BE49-F238E27FC236}">
                <a16:creationId xmlns:a16="http://schemas.microsoft.com/office/drawing/2014/main" id="{0D8F8EFE-0A67-487F-9B45-286A45F13AA3}"/>
              </a:ext>
            </a:extLst>
          </p:cNvPr>
          <p:cNvSpPr txBox="1"/>
          <p:nvPr/>
        </p:nvSpPr>
        <p:spPr>
          <a:xfrm>
            <a:off x="109221" y="6248400"/>
            <a:ext cx="1308100" cy="254000"/>
          </a:xfrm>
          <a:prstGeom prst="rect">
            <a:avLst/>
          </a:prstGeom>
          <a:noFill/>
        </p:spPr>
        <p:txBody>
          <a:bodyPr wrap="none">
            <a:spAutoFit/>
          </a:bodyPr>
          <a:lstStyle/>
          <a:p>
            <a:pPr>
              <a:defRPr/>
            </a:pPr>
            <a:r>
              <a:rPr lang="en-US" sz="1050" dirty="0"/>
              <a:t>Sources: ASHRAE</a:t>
            </a:r>
          </a:p>
        </p:txBody>
      </p:sp>
      <p:sp>
        <p:nvSpPr>
          <p:cNvPr id="24" name="TextBox 23">
            <a:extLst>
              <a:ext uri="{FF2B5EF4-FFF2-40B4-BE49-F238E27FC236}">
                <a16:creationId xmlns:a16="http://schemas.microsoft.com/office/drawing/2014/main" id="{0BB1EF00-0931-4467-8365-A61587A1CEF5}"/>
              </a:ext>
            </a:extLst>
          </p:cNvPr>
          <p:cNvSpPr txBox="1"/>
          <p:nvPr/>
        </p:nvSpPr>
        <p:spPr>
          <a:xfrm>
            <a:off x="4686300" y="1695450"/>
            <a:ext cx="4457700" cy="2654573"/>
          </a:xfrm>
          <a:prstGeom prst="rect">
            <a:avLst/>
          </a:prstGeom>
          <a:noFill/>
        </p:spPr>
        <p:txBody>
          <a:bodyPr wrap="square">
            <a:spAutoFit/>
          </a:bodyPr>
          <a:lstStyle/>
          <a:p>
            <a:pPr marL="342900" lvl="1" defTabSz="685800" eaLnBrk="1" fontAlgn="auto" hangingPunct="1">
              <a:spcBef>
                <a:spcPts val="0"/>
              </a:spcBef>
              <a:spcAft>
                <a:spcPts val="0"/>
              </a:spcAft>
              <a:defRPr/>
            </a:pPr>
            <a:r>
              <a:rPr lang="en-US" b="1" dirty="0">
                <a:solidFill>
                  <a:srgbClr val="00A5E3"/>
                </a:solidFill>
                <a:latin typeface="Arial"/>
              </a:rPr>
              <a:t>Validation</a:t>
            </a:r>
            <a:r>
              <a:rPr lang="en-US" sz="1650" b="1" dirty="0">
                <a:solidFill>
                  <a:srgbClr val="00A5E3"/>
                </a:solidFill>
                <a:latin typeface="Arial"/>
              </a:rPr>
              <a:t>:</a:t>
            </a:r>
            <a:r>
              <a:rPr lang="en-US" sz="1650" dirty="0">
                <a:solidFill>
                  <a:srgbClr val="00A5E3"/>
                </a:solidFill>
                <a:latin typeface="Arial"/>
              </a:rPr>
              <a:t> </a:t>
            </a:r>
          </a:p>
          <a:p>
            <a:pPr marL="342900" lvl="1" defTabSz="685800" eaLnBrk="1" fontAlgn="auto" hangingPunct="1">
              <a:spcBef>
                <a:spcPts val="0"/>
              </a:spcBef>
              <a:spcAft>
                <a:spcPts val="0"/>
              </a:spcAft>
              <a:defRPr/>
            </a:pPr>
            <a:endParaRPr lang="en-US" sz="1650" dirty="0">
              <a:solidFill>
                <a:srgbClr val="00A5E3"/>
              </a:solidFill>
              <a:latin typeface="Arial"/>
            </a:endParaRPr>
          </a:p>
          <a:p>
            <a:pPr marL="342900" lvl="1" defTabSz="685800" eaLnBrk="1" fontAlgn="auto" hangingPunct="1">
              <a:spcBef>
                <a:spcPts val="0"/>
              </a:spcBef>
              <a:spcAft>
                <a:spcPts val="0"/>
              </a:spcAft>
              <a:defRPr/>
            </a:pPr>
            <a:r>
              <a:rPr lang="en-US" sz="1650" dirty="0">
                <a:solidFill>
                  <a:srgbClr val="000000"/>
                </a:solidFill>
                <a:latin typeface="Arial"/>
              </a:rPr>
              <a:t>Confirms the </a:t>
            </a:r>
            <a:r>
              <a:rPr lang="en-US" sz="1650" b="1" dirty="0">
                <a:solidFill>
                  <a:srgbClr val="000000"/>
                </a:solidFill>
                <a:latin typeface="Arial"/>
              </a:rPr>
              <a:t>Water Management Program is effective at reducing risk </a:t>
            </a:r>
            <a:r>
              <a:rPr lang="en-US" sz="1650" dirty="0">
                <a:solidFill>
                  <a:srgbClr val="000000"/>
                </a:solidFill>
                <a:latin typeface="Arial"/>
              </a:rPr>
              <a:t>even</a:t>
            </a:r>
            <a:r>
              <a:rPr lang="en-US" sz="1650" b="1" dirty="0">
                <a:solidFill>
                  <a:srgbClr val="000000"/>
                </a:solidFill>
                <a:latin typeface="Arial"/>
              </a:rPr>
              <a:t> </a:t>
            </a:r>
            <a:r>
              <a:rPr lang="en-US" sz="1650" dirty="0">
                <a:solidFill>
                  <a:srgbClr val="000000"/>
                </a:solidFill>
                <a:latin typeface="Arial"/>
              </a:rPr>
              <a:t>as conditions change (</a:t>
            </a:r>
            <a:r>
              <a:rPr lang="en-US" sz="1650" i="1" dirty="0">
                <a:solidFill>
                  <a:srgbClr val="000000"/>
                </a:solidFill>
                <a:latin typeface="Arial"/>
              </a:rPr>
              <a:t>and they will</a:t>
            </a:r>
            <a:r>
              <a:rPr lang="en-US" sz="1650" dirty="0">
                <a:solidFill>
                  <a:srgbClr val="000000"/>
                </a:solidFill>
                <a:latin typeface="Arial"/>
              </a:rPr>
              <a:t>)</a:t>
            </a:r>
          </a:p>
          <a:p>
            <a:pPr marL="342900" lvl="1" defTabSz="685800" eaLnBrk="1" fontAlgn="auto" hangingPunct="1">
              <a:spcBef>
                <a:spcPts val="0"/>
              </a:spcBef>
              <a:spcAft>
                <a:spcPts val="0"/>
              </a:spcAft>
              <a:defRPr/>
            </a:pPr>
            <a:endParaRPr lang="en-US" sz="1650" dirty="0">
              <a:solidFill>
                <a:srgbClr val="000000"/>
              </a:solidFill>
              <a:latin typeface="Arial"/>
            </a:endParaRPr>
          </a:p>
          <a:p>
            <a:pPr marL="600060" lvl="1" indent="-257168" defTabSz="685800" eaLnBrk="1" fontAlgn="auto" hangingPunct="1">
              <a:spcBef>
                <a:spcPts val="0"/>
              </a:spcBef>
              <a:spcAft>
                <a:spcPts val="0"/>
              </a:spcAft>
              <a:buFont typeface="Courier New" panose="02070309020205020404" pitchFamily="49" charset="0"/>
              <a:buChar char="o"/>
              <a:defRPr/>
            </a:pPr>
            <a:r>
              <a:rPr lang="en-US" sz="1650" b="1" dirty="0">
                <a:solidFill>
                  <a:srgbClr val="000000"/>
                </a:solidFill>
                <a:latin typeface="Arial"/>
              </a:rPr>
              <a:t>TESTING</a:t>
            </a:r>
            <a:r>
              <a:rPr lang="en-US" sz="1650" dirty="0">
                <a:solidFill>
                  <a:srgbClr val="000000"/>
                </a:solidFill>
                <a:latin typeface="Arial"/>
              </a:rPr>
              <a:t> for bacteria is best practice and the most common form of validation, </a:t>
            </a:r>
            <a:r>
              <a:rPr lang="en-US" sz="1650" dirty="0">
                <a:solidFill>
                  <a:srgbClr val="FF0000"/>
                </a:solidFill>
                <a:latin typeface="Arial"/>
              </a:rPr>
              <a:t>used by industry experts </a:t>
            </a:r>
            <a:r>
              <a:rPr lang="en-US" sz="1650">
                <a:solidFill>
                  <a:srgbClr val="FF0000"/>
                </a:solidFill>
                <a:latin typeface="Arial"/>
              </a:rPr>
              <a:t>and consultants</a:t>
            </a:r>
            <a:endParaRPr lang="en-US" sz="1650" dirty="0">
              <a:solidFill>
                <a:srgbClr val="FF0000"/>
              </a:solidFill>
              <a:latin typeface="Arial"/>
            </a:endParaRPr>
          </a:p>
        </p:txBody>
      </p:sp>
      <p:pic>
        <p:nvPicPr>
          <p:cNvPr id="25" name="Picture 4" descr="Legionella pneumophila antigen - The Native Antigen Company"/>
          <p:cNvPicPr>
            <a:picLocks noChangeAspect="1" noChangeArrowheads="1"/>
          </p:cNvPicPr>
          <p:nvPr/>
        </p:nvPicPr>
        <p:blipFill>
          <a:blip r:embed="rId10">
            <a:extLst>
              <a:ext uri="{28A0092B-C50C-407E-A947-70E740481C1C}">
                <a14:useLocalDpi xmlns:a14="http://schemas.microsoft.com/office/drawing/2010/main" val="0"/>
              </a:ext>
            </a:extLst>
          </a:blip>
          <a:srcRect t="27571" b="22180"/>
          <a:stretch>
            <a:fillRect/>
          </a:stretch>
        </p:blipFill>
        <p:spPr bwMode="auto">
          <a:xfrm>
            <a:off x="6313532" y="4518565"/>
            <a:ext cx="20177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10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12">
            <a:extLst>
              <a:ext uri="{FF2B5EF4-FFF2-40B4-BE49-F238E27FC236}">
                <a16:creationId xmlns:a16="http://schemas.microsoft.com/office/drawing/2014/main" id="{7CE002C4-3DEF-4932-B684-C865172BABB0}"/>
              </a:ext>
            </a:extLst>
          </p:cNvPr>
          <p:cNvSpPr/>
          <p:nvPr/>
        </p:nvSpPr>
        <p:spPr>
          <a:xfrm>
            <a:off x="3568701" y="212060"/>
            <a:ext cx="5059362" cy="1470025"/>
          </a:xfrm>
          <a:prstGeom prst="wedgeRectCallout">
            <a:avLst>
              <a:gd name="adj1" fmla="val -57258"/>
              <a:gd name="adj2" fmla="val 111945"/>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chemeClr val="tx1"/>
              </a:solidFill>
            </a:endParaRPr>
          </a:p>
        </p:txBody>
      </p:sp>
      <p:graphicFrame>
        <p:nvGraphicFramePr>
          <p:cNvPr id="67587" name="Object 6" hidden="1"/>
          <p:cNvGraphicFramePr>
            <a:graphicFrameLocks noChangeAspect="1"/>
          </p:cNvGraphicFramePr>
          <p:nvPr>
            <p:custDataLst>
              <p:tags r:id="rId2"/>
            </p:custDataLst>
          </p:nvPr>
        </p:nvGraphicFramePr>
        <p:xfrm>
          <a:off x="1588" y="858838"/>
          <a:ext cx="1587" cy="1587"/>
        </p:xfrm>
        <a:graphic>
          <a:graphicData uri="http://schemas.openxmlformats.org/presentationml/2006/ole">
            <mc:AlternateContent xmlns:mc="http://schemas.openxmlformats.org/markup-compatibility/2006">
              <mc:Choice xmlns:v="urn:schemas-microsoft-com:vml" Requires="v">
                <p:oleObj spid="_x0000_s3080" name="think-cell Slide" r:id="rId6" imgW="360" imgH="360" progId="TCLayout.ActiveDocument.1">
                  <p:embed/>
                </p:oleObj>
              </mc:Choice>
              <mc:Fallback>
                <p:oleObj name="think-cell Slide" r:id="rId6" imgW="360" imgH="360" progId="TCLayout.ActiveDocument.1">
                  <p:embed/>
                  <p:pic>
                    <p:nvPicPr>
                      <p:cNvPr id="67587" name="Object 6"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8588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hidden="1">
            <a:extLst>
              <a:ext uri="{FF2B5EF4-FFF2-40B4-BE49-F238E27FC236}">
                <a16:creationId xmlns:a16="http://schemas.microsoft.com/office/drawing/2014/main" id="{D288B37B-2239-45A1-B892-58FBED8ED2FE}"/>
              </a:ext>
            </a:extLst>
          </p:cNvPr>
          <p:cNvSpPr/>
          <p:nvPr>
            <p:custDataLst>
              <p:tags r:id="rId3"/>
            </p:custDataLst>
          </p:nvPr>
        </p:nvSpPr>
        <p:spPr>
          <a:xfrm>
            <a:off x="0" y="857250"/>
            <a:ext cx="119063" cy="119063"/>
          </a:xfrm>
          <a:prstGeom prst="rect">
            <a:avLst/>
          </a:prstGeom>
          <a:solidFill>
            <a:srgbClr val="DFE32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endParaRPr lang="en-US" sz="2400">
              <a:solidFill>
                <a:srgbClr val="4B4D4E"/>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9" name="TextBox 8">
            <a:extLst>
              <a:ext uri="{FF2B5EF4-FFF2-40B4-BE49-F238E27FC236}">
                <a16:creationId xmlns:a16="http://schemas.microsoft.com/office/drawing/2014/main" id="{6C41C6D0-C8D1-4816-BA10-C20557549D43}"/>
              </a:ext>
            </a:extLst>
          </p:cNvPr>
          <p:cNvSpPr txBox="1"/>
          <p:nvPr/>
        </p:nvSpPr>
        <p:spPr>
          <a:xfrm>
            <a:off x="0" y="6248400"/>
            <a:ext cx="4947188" cy="253916"/>
          </a:xfrm>
          <a:prstGeom prst="rect">
            <a:avLst/>
          </a:prstGeom>
          <a:noFill/>
        </p:spPr>
        <p:txBody>
          <a:bodyPr wrap="none">
            <a:spAutoFit/>
          </a:bodyPr>
          <a:lstStyle/>
          <a:p>
            <a:pPr>
              <a:defRPr/>
            </a:pPr>
            <a:r>
              <a:rPr lang="en-US" sz="1050" dirty="0"/>
              <a:t>Source: </a:t>
            </a:r>
            <a:r>
              <a:rPr lang="en-US" sz="1050" dirty="0" err="1"/>
              <a:t>ASHRAE</a:t>
            </a:r>
            <a:r>
              <a:rPr lang="en-US" sz="1050" dirty="0"/>
              <a:t>, Association of Public Health Laboratories Bridges Newsletter</a:t>
            </a:r>
          </a:p>
        </p:txBody>
      </p:sp>
      <p:sp>
        <p:nvSpPr>
          <p:cNvPr id="67592" name="TextBox 10"/>
          <p:cNvSpPr txBox="1">
            <a:spLocks noChangeArrowheads="1"/>
          </p:cNvSpPr>
          <p:nvPr/>
        </p:nvSpPr>
        <p:spPr bwMode="auto">
          <a:xfrm>
            <a:off x="3762375" y="462324"/>
            <a:ext cx="4865688"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dirty="0">
                <a:latin typeface="TimesNewRomanPS-BoldItalicMT"/>
              </a:rPr>
              <a:t>validation: </a:t>
            </a:r>
            <a:r>
              <a:rPr lang="en-US" altLang="en-US" dirty="0">
                <a:latin typeface="TimesNewRomanPSMT"/>
              </a:rPr>
              <a:t>initial and ongoing confirmation that the </a:t>
            </a:r>
            <a:r>
              <a:rPr lang="en-US" altLang="en-US" i="1" dirty="0">
                <a:latin typeface="TimesNewRomanPS-ItalicMT"/>
              </a:rPr>
              <a:t>water management program </a:t>
            </a:r>
            <a:r>
              <a:rPr lang="en-US" altLang="en-US" dirty="0">
                <a:latin typeface="TimesNewRomanPSMT"/>
              </a:rPr>
              <a:t>controls </a:t>
            </a:r>
            <a:r>
              <a:rPr lang="en-US" altLang="en-US" i="1" dirty="0">
                <a:latin typeface="TimesNewRomanPS-ItalicMT"/>
              </a:rPr>
              <a:t>hazardous conditions </a:t>
            </a:r>
            <a:r>
              <a:rPr lang="en-US" altLang="en-US" dirty="0">
                <a:latin typeface="TimesNewRomanPSMT"/>
              </a:rPr>
              <a:t>throughout the </a:t>
            </a:r>
            <a:r>
              <a:rPr lang="en-US" altLang="en-US" i="1" dirty="0">
                <a:latin typeface="TimesNewRomanPS-ItalicMT"/>
              </a:rPr>
              <a:t>building</a:t>
            </a:r>
            <a:r>
              <a:rPr lang="en-US" altLang="en-US" dirty="0">
                <a:latin typeface="TimesNewRomanPSMT"/>
              </a:rPr>
              <a:t>.</a:t>
            </a:r>
            <a:endParaRPr lang="en-US" altLang="en-US" sz="2100" dirty="0">
              <a:solidFill>
                <a:srgbClr val="000000"/>
              </a:solidFill>
            </a:endParaRPr>
          </a:p>
        </p:txBody>
      </p:sp>
      <p:pic>
        <p:nvPicPr>
          <p:cNvPr id="67593"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224" y="1219200"/>
            <a:ext cx="314557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txBox="1">
            <a:spLocks/>
          </p:cNvSpPr>
          <p:nvPr/>
        </p:nvSpPr>
        <p:spPr>
          <a:xfrm>
            <a:off x="3225800" y="2783178"/>
            <a:ext cx="6667500" cy="5788025"/>
          </a:xfrm>
          <a:prstGeom prst="rect">
            <a:avLst/>
          </a:prstGeom>
        </p:spPr>
        <p:txBody>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0" indent="0"/>
            <a:r>
              <a:rPr lang="en-US" altLang="en-US" sz="1800" kern="0" dirty="0"/>
              <a:t>Accreditation includes:</a:t>
            </a:r>
          </a:p>
          <a:p>
            <a:pPr lvl="1"/>
            <a:r>
              <a:rPr lang="en-US" altLang="en-US" sz="1800" kern="0" dirty="0"/>
              <a:t>Quality Management System</a:t>
            </a:r>
          </a:p>
          <a:p>
            <a:pPr lvl="1"/>
            <a:r>
              <a:rPr lang="en-US" altLang="en-US" sz="1800" kern="0" dirty="0"/>
              <a:t>Regular 3</a:t>
            </a:r>
            <a:r>
              <a:rPr lang="en-US" altLang="en-US" sz="1800" kern="0" baseline="30000" dirty="0"/>
              <a:t>rd</a:t>
            </a:r>
            <a:r>
              <a:rPr lang="en-US" altLang="en-US" sz="1800" kern="0" dirty="0"/>
              <a:t> party audits</a:t>
            </a:r>
          </a:p>
          <a:p>
            <a:pPr lvl="1"/>
            <a:r>
              <a:rPr lang="en-US" altLang="en-US" sz="1800" kern="0" dirty="0"/>
              <a:t>Contract procedures, including Chain of Custody</a:t>
            </a:r>
          </a:p>
          <a:p>
            <a:pPr lvl="1"/>
            <a:r>
              <a:rPr lang="en-US" altLang="en-US" sz="1800" kern="0" dirty="0"/>
              <a:t>Quality Assurance</a:t>
            </a:r>
          </a:p>
          <a:p>
            <a:pPr lvl="1"/>
            <a:endParaRPr lang="en-US" altLang="en-US" sz="1800" kern="0" dirty="0"/>
          </a:p>
          <a:p>
            <a:pPr marL="0" indent="0"/>
            <a:r>
              <a:rPr lang="en-US" altLang="en-US" sz="1800" kern="0" dirty="0"/>
              <a:t>Relevant laboratory accreditations include:</a:t>
            </a:r>
          </a:p>
          <a:p>
            <a:pPr lvl="1"/>
            <a:r>
              <a:rPr lang="en-US" altLang="en-US" sz="1800" kern="0" dirty="0"/>
              <a:t>ISO 17025</a:t>
            </a:r>
          </a:p>
          <a:p>
            <a:pPr lvl="1"/>
            <a:r>
              <a:rPr lang="en-US" altLang="en-US" sz="1800" kern="0" dirty="0" err="1"/>
              <a:t>AIHA</a:t>
            </a:r>
            <a:r>
              <a:rPr lang="en-US" altLang="en-US" sz="1800" kern="0" dirty="0"/>
              <a:t>/</a:t>
            </a:r>
            <a:r>
              <a:rPr lang="en-US" altLang="en-US" sz="1800" kern="0" dirty="0" err="1"/>
              <a:t>EMLAP</a:t>
            </a:r>
            <a:endParaRPr lang="en-US" altLang="en-US" sz="1800" kern="0" dirty="0"/>
          </a:p>
          <a:p>
            <a:pPr lvl="1">
              <a:spcAft>
                <a:spcPts val="450"/>
              </a:spcAft>
            </a:pPr>
            <a:r>
              <a:rPr lang="en-US" altLang="en-US" sz="1800" kern="0" dirty="0" err="1"/>
              <a:t>TNI</a:t>
            </a:r>
            <a:r>
              <a:rPr lang="en-US" altLang="en-US" sz="1800" kern="0" dirty="0"/>
              <a:t> Standard</a:t>
            </a:r>
          </a:p>
          <a:p>
            <a:pPr lvl="1"/>
            <a:endParaRPr lang="en-US" altLang="en-US" sz="1800" kern="0" dirty="0"/>
          </a:p>
        </p:txBody>
      </p:sp>
      <p:sp>
        <p:nvSpPr>
          <p:cNvPr id="2" name="Rectangle 1"/>
          <p:cNvSpPr/>
          <p:nvPr/>
        </p:nvSpPr>
        <p:spPr>
          <a:xfrm>
            <a:off x="4587240" y="2078758"/>
            <a:ext cx="4572000" cy="646331"/>
          </a:xfrm>
          <a:prstGeom prst="rect">
            <a:avLst/>
          </a:prstGeom>
        </p:spPr>
        <p:txBody>
          <a:bodyPr>
            <a:spAutoFit/>
          </a:bodyPr>
          <a:lstStyle/>
          <a:p>
            <a:r>
              <a:rPr lang="en-US" altLang="en-US" dirty="0" err="1"/>
              <a:t>ASHRAE</a:t>
            </a:r>
            <a:r>
              <a:rPr lang="en-US" altLang="en-US" dirty="0"/>
              <a:t> Standard 188 recommends </a:t>
            </a:r>
          </a:p>
          <a:p>
            <a:r>
              <a:rPr lang="en-US" altLang="en-US" dirty="0"/>
              <a:t>using </a:t>
            </a:r>
            <a:r>
              <a:rPr lang="en-US" altLang="en-US" b="1" dirty="0"/>
              <a:t>accredited laboratories</a:t>
            </a:r>
          </a:p>
        </p:txBody>
      </p:sp>
    </p:spTree>
    <p:extLst>
      <p:ext uri="{BB962C8B-B14F-4D97-AF65-F5344CB8AC3E}">
        <p14:creationId xmlns:p14="http://schemas.microsoft.com/office/powerpoint/2010/main" val="3166444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5ED4-4433-437E-BC3C-666521FB34B6}"/>
              </a:ext>
            </a:extLst>
          </p:cNvPr>
          <p:cNvSpPr>
            <a:spLocks noGrp="1"/>
          </p:cNvSpPr>
          <p:nvPr>
            <p:ph type="title"/>
          </p:nvPr>
        </p:nvSpPr>
        <p:spPr>
          <a:xfrm>
            <a:off x="285750" y="381000"/>
            <a:ext cx="8572500" cy="457200"/>
          </a:xfrm>
        </p:spPr>
        <p:txBody>
          <a:bodyPr/>
          <a:lstStyle/>
          <a:p>
            <a:r>
              <a:rPr lang="en-US" dirty="0" smtClean="0">
                <a:solidFill>
                  <a:srgbClr val="002060"/>
                </a:solidFill>
              </a:rPr>
              <a:t>Two </a:t>
            </a:r>
            <a:r>
              <a:rPr lang="en-US" dirty="0">
                <a:solidFill>
                  <a:srgbClr val="002060"/>
                </a:solidFill>
              </a:rPr>
              <a:t>types of Validation </a:t>
            </a:r>
            <a:r>
              <a:rPr lang="en-US" dirty="0" smtClean="0">
                <a:solidFill>
                  <a:srgbClr val="002060"/>
                </a:solidFill>
              </a:rPr>
              <a:t>- </a:t>
            </a:r>
            <a:r>
              <a:rPr lang="en-US" dirty="0" err="1" smtClean="0">
                <a:solidFill>
                  <a:srgbClr val="002060"/>
                </a:solidFill>
              </a:rPr>
              <a:t>ASHRAE</a:t>
            </a:r>
            <a:r>
              <a:rPr lang="en-US" dirty="0" smtClean="0">
                <a:solidFill>
                  <a:srgbClr val="002060"/>
                </a:solidFill>
              </a:rPr>
              <a:t> </a:t>
            </a:r>
            <a:r>
              <a:rPr lang="en-US" dirty="0">
                <a:solidFill>
                  <a:srgbClr val="002060"/>
                </a:solidFill>
              </a:rPr>
              <a:t>188</a:t>
            </a:r>
          </a:p>
        </p:txBody>
      </p:sp>
      <p:sp>
        <p:nvSpPr>
          <p:cNvPr id="4" name="Content Placeholder 3">
            <a:extLst>
              <a:ext uri="{FF2B5EF4-FFF2-40B4-BE49-F238E27FC236}">
                <a16:creationId xmlns:a16="http://schemas.microsoft.com/office/drawing/2014/main" id="{D3B391E8-AFD4-44DE-BF63-BD968C06372D}"/>
              </a:ext>
            </a:extLst>
          </p:cNvPr>
          <p:cNvSpPr>
            <a:spLocks noGrp="1"/>
          </p:cNvSpPr>
          <p:nvPr>
            <p:ph sz="quarter" idx="11"/>
          </p:nvPr>
        </p:nvSpPr>
        <p:spPr>
          <a:xfrm>
            <a:off x="301699" y="1219200"/>
            <a:ext cx="8572500" cy="5029200"/>
          </a:xfrm>
        </p:spPr>
        <p:txBody>
          <a:bodyPr/>
          <a:lstStyle/>
          <a:p>
            <a:r>
              <a:rPr lang="en-US" sz="2200" b="1" dirty="0"/>
              <a:t>Reactive: </a:t>
            </a:r>
            <a:r>
              <a:rPr lang="en-US" sz="2200" dirty="0"/>
              <a:t>Epidemiological surveillance; </a:t>
            </a:r>
            <a:r>
              <a:rPr lang="en-US" sz="2200" dirty="0" smtClean="0"/>
              <a:t>Legionnaires</a:t>
            </a:r>
            <a:r>
              <a:rPr lang="en-US" sz="2200" dirty="0"/>
              <a:t>’ disease </a:t>
            </a:r>
            <a:r>
              <a:rPr lang="en-US" sz="2200" dirty="0" smtClean="0"/>
              <a:t>outbreak</a:t>
            </a:r>
            <a:endParaRPr lang="en-US" sz="2200" dirty="0"/>
          </a:p>
          <a:p>
            <a:pPr lvl="1"/>
            <a:r>
              <a:rPr lang="en-US" sz="2000" dirty="0">
                <a:solidFill>
                  <a:srgbClr val="00B050"/>
                </a:solidFill>
              </a:rPr>
              <a:t>Advantage: </a:t>
            </a:r>
            <a:r>
              <a:rPr lang="en-US" sz="2000" dirty="0"/>
              <a:t>Less initial cost</a:t>
            </a:r>
          </a:p>
          <a:p>
            <a:pPr lvl="1"/>
            <a:r>
              <a:rPr lang="en-US" sz="2000" dirty="0">
                <a:solidFill>
                  <a:srgbClr val="C00000"/>
                </a:solidFill>
              </a:rPr>
              <a:t>Risk: </a:t>
            </a:r>
            <a:r>
              <a:rPr lang="en-US" sz="2000" dirty="0">
                <a:solidFill>
                  <a:schemeClr val="bg2"/>
                </a:solidFill>
              </a:rPr>
              <a:t>Cases of disease that could have prevented, costly investigations and/or emergency mitigation services ($$$)</a:t>
            </a:r>
          </a:p>
          <a:p>
            <a:r>
              <a:rPr lang="en-US" sz="2200" b="1" dirty="0"/>
              <a:t>Proactive: </a:t>
            </a:r>
            <a:r>
              <a:rPr lang="en-US" sz="2200" dirty="0"/>
              <a:t>Routine water testing for </a:t>
            </a:r>
            <a:r>
              <a:rPr lang="en-US" sz="2200" i="1" dirty="0"/>
              <a:t>Legionella pneumophila</a:t>
            </a:r>
          </a:p>
          <a:p>
            <a:pPr lvl="1"/>
            <a:r>
              <a:rPr lang="en-US" sz="2000" dirty="0">
                <a:solidFill>
                  <a:srgbClr val="00B050"/>
                </a:solidFill>
              </a:rPr>
              <a:t>Advantage</a:t>
            </a:r>
            <a:r>
              <a:rPr lang="en-US" sz="2000" dirty="0"/>
              <a:t>: Data available to confirm/improve program effectiveness, prevent disease and answer questions if needed</a:t>
            </a:r>
          </a:p>
          <a:p>
            <a:pPr lvl="1"/>
            <a:r>
              <a:rPr lang="en-US" sz="2000" dirty="0">
                <a:solidFill>
                  <a:srgbClr val="C00000"/>
                </a:solidFill>
              </a:rPr>
              <a:t>Risk: </a:t>
            </a:r>
            <a:r>
              <a:rPr lang="en-US" sz="2000" dirty="0"/>
              <a:t>Routine testing cost ($, see following slides); can lead to changing procedures if risk is identified </a:t>
            </a:r>
          </a:p>
          <a:p>
            <a:pPr marL="57150" indent="0"/>
            <a:r>
              <a:rPr lang="en-US" dirty="0"/>
              <a:t>Which is used most?</a:t>
            </a:r>
          </a:p>
          <a:p>
            <a:pPr lvl="1"/>
            <a:r>
              <a:rPr lang="en-US" sz="2000" dirty="0"/>
              <a:t>Routine water testing is used by the vast majority of consultants and building managers to maintain low risk of </a:t>
            </a:r>
            <a:r>
              <a:rPr lang="en-US" sz="2000" dirty="0" smtClean="0"/>
              <a:t>disease</a:t>
            </a:r>
          </a:p>
          <a:p>
            <a:pPr lvl="1"/>
            <a:r>
              <a:rPr lang="en-US" sz="2000" dirty="0" smtClean="0"/>
              <a:t>Avoid emergency expenses</a:t>
            </a:r>
            <a:endParaRPr lang="en-US" sz="2000" dirty="0"/>
          </a:p>
        </p:txBody>
      </p:sp>
    </p:spTree>
    <p:extLst>
      <p:ext uri="{BB962C8B-B14F-4D97-AF65-F5344CB8AC3E}">
        <p14:creationId xmlns:p14="http://schemas.microsoft.com/office/powerpoint/2010/main" val="218834038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E22F-13D7-4812-8094-E33ECE43AC90}"/>
              </a:ext>
            </a:extLst>
          </p:cNvPr>
          <p:cNvSpPr>
            <a:spLocks noGrp="1"/>
          </p:cNvSpPr>
          <p:nvPr>
            <p:ph type="title"/>
          </p:nvPr>
        </p:nvSpPr>
        <p:spPr/>
        <p:txBody>
          <a:bodyPr/>
          <a:lstStyle/>
          <a:p>
            <a:pPr algn="ctr"/>
            <a:r>
              <a:rPr lang="en-US" dirty="0" smtClean="0">
                <a:solidFill>
                  <a:srgbClr val="002060"/>
                </a:solidFill>
              </a:rPr>
              <a:t>Routine </a:t>
            </a:r>
            <a:r>
              <a:rPr lang="en-US" dirty="0">
                <a:solidFill>
                  <a:srgbClr val="002060"/>
                </a:solidFill>
              </a:rPr>
              <a:t>testing </a:t>
            </a:r>
            <a:r>
              <a:rPr lang="en-US" dirty="0" smtClean="0">
                <a:solidFill>
                  <a:srgbClr val="002060"/>
                </a:solidFill>
              </a:rPr>
              <a:t>&amp; Program </a:t>
            </a:r>
            <a:r>
              <a:rPr lang="en-US" dirty="0">
                <a:solidFill>
                  <a:srgbClr val="002060"/>
                </a:solidFill>
              </a:rPr>
              <a:t>costs</a:t>
            </a:r>
          </a:p>
        </p:txBody>
      </p:sp>
      <p:sp>
        <p:nvSpPr>
          <p:cNvPr id="6" name="Content Placeholder 5">
            <a:extLst>
              <a:ext uri="{FF2B5EF4-FFF2-40B4-BE49-F238E27FC236}">
                <a16:creationId xmlns:a16="http://schemas.microsoft.com/office/drawing/2014/main" id="{86FD3E28-42F7-49F1-8E39-A894B35FB82D}"/>
              </a:ext>
            </a:extLst>
          </p:cNvPr>
          <p:cNvSpPr>
            <a:spLocks noGrp="1"/>
          </p:cNvSpPr>
          <p:nvPr>
            <p:ph sz="quarter" idx="11"/>
          </p:nvPr>
        </p:nvSpPr>
        <p:spPr>
          <a:xfrm>
            <a:off x="381000" y="1371600"/>
            <a:ext cx="8572500" cy="4994451"/>
          </a:xfrm>
          <a:noFill/>
        </p:spPr>
        <p:txBody>
          <a:bodyPr/>
          <a:lstStyle/>
          <a:p>
            <a:pPr marL="0" indent="0"/>
            <a:r>
              <a:rPr lang="en-US" dirty="0"/>
              <a:t>From a prominent national water safety planning group:</a:t>
            </a:r>
          </a:p>
          <a:p>
            <a:pPr marL="0" indent="0"/>
            <a:endParaRPr lang="en-US" dirty="0"/>
          </a:p>
          <a:p>
            <a:pPr marL="0" indent="0"/>
            <a:r>
              <a:rPr lang="en-US" sz="1800" i="1" dirty="0"/>
              <a:t>“As a leader in water treatment and water management planning, Garratt-Callahan supports, recommends, and uses routine Validation testing as an integral part of an effective water management plan to prevent Legionnaires’ disease.</a:t>
            </a:r>
          </a:p>
          <a:p>
            <a:pPr marL="0" indent="0"/>
            <a:r>
              <a:rPr lang="en-US" sz="1800" i="1" dirty="0"/>
              <a:t>……</a:t>
            </a:r>
          </a:p>
          <a:p>
            <a:pPr marL="0" indent="0"/>
            <a:r>
              <a:rPr lang="en-US" sz="1800" i="1" dirty="0"/>
              <a:t>Routine Validation testing is the tool that can provide an alert that changes may be needed to the plan; </a:t>
            </a:r>
            <a:r>
              <a:rPr lang="en-US" sz="1800" i="1" dirty="0">
                <a:highlight>
                  <a:srgbClr val="FFFF00"/>
                </a:highlight>
              </a:rPr>
              <a:t>seeing changes early in bacterial testing can allow for a measured, pre-planned response by the team versus an acute response to an illness or outbreak</a:t>
            </a:r>
            <a:r>
              <a:rPr lang="en-US" sz="1800" i="1" dirty="0"/>
              <a:t>.”</a:t>
            </a:r>
          </a:p>
          <a:p>
            <a:pPr marL="0" indent="0"/>
            <a:endParaRPr lang="en-US" sz="1650" dirty="0"/>
          </a:p>
          <a:p>
            <a:pPr marL="0" indent="0"/>
            <a:r>
              <a:rPr lang="en-US" sz="1350" i="1" dirty="0"/>
              <a:t>David Crow</a:t>
            </a:r>
          </a:p>
          <a:p>
            <a:pPr marL="0" indent="0"/>
            <a:r>
              <a:rPr lang="en-US" sz="1350" i="1" dirty="0"/>
              <a:t>Garratt-Callahan Co.; Water Safety Group, Since 1904</a:t>
            </a:r>
            <a:br>
              <a:rPr lang="en-US" sz="1350" i="1" dirty="0"/>
            </a:br>
            <a:r>
              <a:rPr lang="en-US" sz="1350" i="1" dirty="0"/>
              <a:t>ASSE 12080 Certified -  Legionella Water Safety &amp; Management</a:t>
            </a:r>
            <a:br>
              <a:rPr lang="en-US" sz="1350" i="1" dirty="0"/>
            </a:br>
            <a:r>
              <a:rPr lang="en-US" sz="1350" i="1" dirty="0"/>
              <a:t>Water Treatment Specialist Class III, State of Texas</a:t>
            </a:r>
          </a:p>
          <a:p>
            <a:pPr marL="0" indent="0"/>
            <a:endParaRPr lang="en-US" dirty="0"/>
          </a:p>
        </p:txBody>
      </p:sp>
    </p:spTree>
    <p:extLst>
      <p:ext uri="{BB962C8B-B14F-4D97-AF65-F5344CB8AC3E}">
        <p14:creationId xmlns:p14="http://schemas.microsoft.com/office/powerpoint/2010/main" val="412145605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8263-09BF-4285-A4E7-844E78A7D505}"/>
              </a:ext>
            </a:extLst>
          </p:cNvPr>
          <p:cNvSpPr>
            <a:spLocks noGrp="1"/>
          </p:cNvSpPr>
          <p:nvPr>
            <p:ph type="title"/>
          </p:nvPr>
        </p:nvSpPr>
        <p:spPr>
          <a:xfrm>
            <a:off x="381000" y="76200"/>
            <a:ext cx="8229600" cy="960438"/>
          </a:xfrm>
        </p:spPr>
        <p:txBody>
          <a:bodyPr/>
          <a:lstStyle/>
          <a:p>
            <a:pPr algn="ctr"/>
            <a:r>
              <a:rPr lang="en-US" dirty="0" smtClean="0"/>
              <a:t>Routine </a:t>
            </a:r>
            <a:r>
              <a:rPr lang="en-US" dirty="0"/>
              <a:t>testing </a:t>
            </a:r>
            <a:r>
              <a:rPr lang="en-US" dirty="0" smtClean="0"/>
              <a:t>Costs</a:t>
            </a:r>
            <a:endParaRPr lang="en-US" dirty="0"/>
          </a:p>
        </p:txBody>
      </p:sp>
      <p:sp>
        <p:nvSpPr>
          <p:cNvPr id="3" name="Content Placeholder 2">
            <a:extLst>
              <a:ext uri="{FF2B5EF4-FFF2-40B4-BE49-F238E27FC236}">
                <a16:creationId xmlns:a16="http://schemas.microsoft.com/office/drawing/2014/main" id="{C58F0BC1-A7E0-4097-B663-BA1F07833532}"/>
              </a:ext>
            </a:extLst>
          </p:cNvPr>
          <p:cNvSpPr>
            <a:spLocks noGrp="1"/>
          </p:cNvSpPr>
          <p:nvPr>
            <p:ph sz="half" idx="1"/>
          </p:nvPr>
        </p:nvSpPr>
        <p:spPr>
          <a:xfrm>
            <a:off x="381000" y="1219200"/>
            <a:ext cx="8382000" cy="4114800"/>
          </a:xfrm>
        </p:spPr>
        <p:txBody>
          <a:bodyPr/>
          <a:lstStyle/>
          <a:p>
            <a:r>
              <a:rPr lang="en-US" b="1" u="sng" dirty="0"/>
              <a:t>Routine testing costs</a:t>
            </a:r>
          </a:p>
          <a:p>
            <a:pPr marL="457200" indent="-457200">
              <a:buFont typeface="Arial" panose="020B0604020202020204" pitchFamily="34" charset="0"/>
              <a:buChar char="•"/>
            </a:pPr>
            <a:r>
              <a:rPr lang="en-US" sz="2400" dirty="0"/>
              <a:t>Test 5 – 10 samples per quarter at $45 - $125/sample; cost range $900-$5000 per year for quarterly testing</a:t>
            </a:r>
          </a:p>
          <a:p>
            <a:pPr marL="457200" indent="-457200">
              <a:buFont typeface="Arial" panose="020B0604020202020204" pitchFamily="34" charset="0"/>
              <a:buChar char="•"/>
            </a:pPr>
            <a:r>
              <a:rPr lang="en-US" sz="2400" dirty="0"/>
              <a:t>May lower insurance premiums</a:t>
            </a:r>
          </a:p>
          <a:p>
            <a:pPr marL="457200" indent="-457200">
              <a:buFont typeface="Arial" panose="020B0604020202020204" pitchFamily="34" charset="0"/>
              <a:buChar char="•"/>
            </a:pPr>
            <a:r>
              <a:rPr lang="en-US" sz="2400" dirty="0"/>
              <a:t>Having data may lower litigation probability</a:t>
            </a:r>
          </a:p>
          <a:p>
            <a:endParaRPr lang="en-US" b="1" u="sng" dirty="0"/>
          </a:p>
          <a:p>
            <a:r>
              <a:rPr lang="en-US" b="1" u="sng" dirty="0"/>
              <a:t>Potential costs using epidemiological monitoring</a:t>
            </a:r>
          </a:p>
          <a:p>
            <a:pPr marL="457200" indent="-457200">
              <a:buFont typeface="Arial" panose="020B0604020202020204" pitchFamily="34" charset="0"/>
              <a:buChar char="•"/>
            </a:pPr>
            <a:r>
              <a:rPr lang="en-US" sz="2400" dirty="0"/>
              <a:t>Emergency disinfection: $2,500 – 10,000+ per event</a:t>
            </a:r>
          </a:p>
          <a:p>
            <a:pPr marL="457200" indent="-457200">
              <a:buFont typeface="Arial" panose="020B0604020202020204" pitchFamily="34" charset="0"/>
              <a:buChar char="•"/>
            </a:pPr>
            <a:r>
              <a:rPr lang="en-US" sz="2400" dirty="0"/>
              <a:t>Potential litigation cost for a case/outbreak</a:t>
            </a:r>
          </a:p>
          <a:p>
            <a:pPr marL="457200" indent="-457200">
              <a:buFont typeface="Arial" panose="020B0604020202020204" pitchFamily="34" charset="0"/>
              <a:buChar char="•"/>
            </a:pPr>
            <a:r>
              <a:rPr lang="en-US" sz="2400" dirty="0"/>
              <a:t>Damage to public opinion</a:t>
            </a:r>
            <a:endParaRPr lang="en-US" dirty="0"/>
          </a:p>
          <a:p>
            <a:endParaRPr lang="en-US" dirty="0"/>
          </a:p>
        </p:txBody>
      </p:sp>
    </p:spTree>
    <p:extLst>
      <p:ext uri="{BB962C8B-B14F-4D97-AF65-F5344CB8AC3E}">
        <p14:creationId xmlns:p14="http://schemas.microsoft.com/office/powerpoint/2010/main" val="3522823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762000"/>
            <a:ext cx="4495800" cy="1015663"/>
          </a:xfrm>
          <a:prstGeom prst="rect">
            <a:avLst/>
          </a:prstGeom>
          <a:noFill/>
        </p:spPr>
        <p:txBody>
          <a:bodyPr wrap="square" rtlCol="0">
            <a:spAutoFit/>
          </a:bodyPr>
          <a:lstStyle/>
          <a:p>
            <a:r>
              <a:rPr lang="en-US" sz="6000" dirty="0" smtClean="0">
                <a:latin typeface="+mj-lt"/>
              </a:rPr>
              <a:t>Questions?</a:t>
            </a:r>
            <a:endParaRPr lang="en-US" sz="6000" dirty="0">
              <a:latin typeface="+mj-lt"/>
            </a:endParaRPr>
          </a:p>
        </p:txBody>
      </p:sp>
      <p:sp>
        <p:nvSpPr>
          <p:cNvPr id="3" name="Rectangle 2"/>
          <p:cNvSpPr/>
          <p:nvPr/>
        </p:nvSpPr>
        <p:spPr>
          <a:xfrm>
            <a:off x="838200" y="2743200"/>
            <a:ext cx="6629400" cy="2031325"/>
          </a:xfrm>
          <a:prstGeom prst="rect">
            <a:avLst/>
          </a:prstGeom>
        </p:spPr>
        <p:txBody>
          <a:bodyPr wrap="square">
            <a:spAutoFit/>
          </a:bodyPr>
          <a:lstStyle/>
          <a:p>
            <a:pPr>
              <a:buFont typeface="Arial" panose="020B0604020202020204" pitchFamily="34" charset="0"/>
              <a:buChar char="•"/>
            </a:pPr>
            <a:r>
              <a:rPr lang="en-US" dirty="0" smtClean="0"/>
              <a:t>  Legionnaire’s </a:t>
            </a:r>
            <a:r>
              <a:rPr lang="en-US" dirty="0"/>
              <a:t>Disease – causes &amp; prevention</a:t>
            </a:r>
          </a:p>
          <a:p>
            <a:pPr marL="0" indent="0"/>
            <a:endParaRPr lang="en-US" dirty="0"/>
          </a:p>
          <a:p>
            <a:pPr>
              <a:buFont typeface="Arial" panose="020B0604020202020204" pitchFamily="34" charset="0"/>
              <a:buChar char="•"/>
            </a:pPr>
            <a:r>
              <a:rPr lang="en-US" dirty="0" smtClean="0"/>
              <a:t>  Code </a:t>
            </a:r>
            <a:r>
              <a:rPr lang="en-US" dirty="0"/>
              <a:t>of Virginia Requirements &amp; Expectations</a:t>
            </a:r>
          </a:p>
          <a:p>
            <a:pPr marL="0" indent="0"/>
            <a:endParaRPr lang="en-US" dirty="0"/>
          </a:p>
          <a:p>
            <a:pPr>
              <a:buFont typeface="Arial" panose="020B0604020202020204" pitchFamily="34" charset="0"/>
              <a:buChar char="•"/>
            </a:pPr>
            <a:r>
              <a:rPr lang="en-US" dirty="0" smtClean="0"/>
              <a:t>  The </a:t>
            </a:r>
            <a:r>
              <a:rPr lang="en-US" dirty="0"/>
              <a:t>Elements of a Water Management Program</a:t>
            </a:r>
          </a:p>
          <a:p>
            <a:pPr>
              <a:buFont typeface="Arial" panose="020B0604020202020204" pitchFamily="34" charset="0"/>
              <a:buChar char="•"/>
            </a:pPr>
            <a:endParaRPr lang="en-US" dirty="0"/>
          </a:p>
          <a:p>
            <a:pPr>
              <a:buFont typeface="Arial" panose="020B0604020202020204" pitchFamily="34" charset="0"/>
              <a:buChar char="•"/>
            </a:pPr>
            <a:r>
              <a:rPr lang="en-US" dirty="0" smtClean="0"/>
              <a:t>  Resources </a:t>
            </a:r>
            <a:r>
              <a:rPr lang="en-US" dirty="0"/>
              <a:t>available to help</a:t>
            </a:r>
          </a:p>
        </p:txBody>
      </p:sp>
    </p:spTree>
    <p:extLst>
      <p:ext uri="{BB962C8B-B14F-4D97-AF65-F5344CB8AC3E}">
        <p14:creationId xmlns:p14="http://schemas.microsoft.com/office/powerpoint/2010/main" val="313341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02FDAD-D66D-41AF-BBFF-0713813BFD7A}"/>
              </a:ext>
            </a:extLst>
          </p:cNvPr>
          <p:cNvSpPr>
            <a:spLocks noGrp="1"/>
          </p:cNvSpPr>
          <p:nvPr>
            <p:ph type="title"/>
          </p:nvPr>
        </p:nvSpPr>
        <p:spPr>
          <a:xfrm>
            <a:off x="152401" y="192810"/>
            <a:ext cx="8720138" cy="1097104"/>
          </a:xfrm>
        </p:spPr>
        <p:txBody>
          <a:bodyPr/>
          <a:lstStyle/>
          <a:p>
            <a:pPr>
              <a:defRPr/>
            </a:pPr>
            <a:r>
              <a:rPr lang="en-US" sz="3200" dirty="0"/>
              <a:t>Legionnaires’ Disease is a Public Health Risk</a:t>
            </a:r>
          </a:p>
        </p:txBody>
      </p:sp>
      <p:sp>
        <p:nvSpPr>
          <p:cNvPr id="5" name="Content Placeholder 2">
            <a:extLst>
              <a:ext uri="{FF2B5EF4-FFF2-40B4-BE49-F238E27FC236}">
                <a16:creationId xmlns:a16="http://schemas.microsoft.com/office/drawing/2014/main" id="{5A98F32F-4DD4-4F59-8A5E-1F523D885906}"/>
              </a:ext>
            </a:extLst>
          </p:cNvPr>
          <p:cNvSpPr>
            <a:spLocks noGrp="1"/>
          </p:cNvSpPr>
          <p:nvPr>
            <p:ph sz="quarter" idx="4294967295"/>
          </p:nvPr>
        </p:nvSpPr>
        <p:spPr>
          <a:xfrm>
            <a:off x="170408" y="1289914"/>
            <a:ext cx="5087392" cy="4882286"/>
          </a:xfrm>
          <a:prstGeom prst="rect">
            <a:avLst/>
          </a:prstGeom>
        </p:spPr>
        <p:txBody>
          <a:bodyPr/>
          <a:lstStyle/>
          <a:p>
            <a:pPr>
              <a:spcBef>
                <a:spcPts val="450"/>
              </a:spcBef>
              <a:spcAft>
                <a:spcPts val="450"/>
              </a:spcAft>
              <a:buFont typeface="Arial" panose="020B0604020202020204" pitchFamily="34" charset="0"/>
              <a:buChar char="•"/>
              <a:defRPr/>
            </a:pPr>
            <a:r>
              <a:rPr lang="en-US" dirty="0"/>
              <a:t>Severe form of pneumonia </a:t>
            </a:r>
          </a:p>
          <a:p>
            <a:pPr>
              <a:spcBef>
                <a:spcPts val="450"/>
              </a:spcBef>
              <a:spcAft>
                <a:spcPts val="450"/>
              </a:spcAft>
              <a:buFont typeface="Arial" panose="020B0604020202020204" pitchFamily="34" charset="0"/>
              <a:buChar char="•"/>
              <a:defRPr/>
            </a:pPr>
            <a:r>
              <a:rPr lang="en-US" dirty="0"/>
              <a:t>Fatal in 10-33% of cases</a:t>
            </a:r>
          </a:p>
          <a:p>
            <a:pPr>
              <a:spcBef>
                <a:spcPts val="450"/>
              </a:spcBef>
              <a:spcAft>
                <a:spcPts val="450"/>
              </a:spcAft>
              <a:buFont typeface="Arial" panose="020B0604020202020204" pitchFamily="34" charset="0"/>
              <a:buChar char="•"/>
              <a:defRPr/>
            </a:pPr>
            <a:r>
              <a:rPr lang="en-US" dirty="0"/>
              <a:t>Contracted from </a:t>
            </a:r>
            <a:r>
              <a:rPr lang="en-US" b="1" dirty="0"/>
              <a:t>inhaling contaminated water droplets</a:t>
            </a:r>
            <a:endParaRPr lang="en-US" i="1" dirty="0"/>
          </a:p>
          <a:p>
            <a:pPr>
              <a:spcBef>
                <a:spcPts val="450"/>
              </a:spcBef>
              <a:spcAft>
                <a:spcPts val="450"/>
              </a:spcAft>
              <a:buFont typeface="Arial" panose="020B0604020202020204" pitchFamily="34" charset="0"/>
              <a:buChar char="•"/>
              <a:defRPr/>
            </a:pPr>
            <a:r>
              <a:rPr lang="en-US" dirty="0"/>
              <a:t>Not transmitted person to person</a:t>
            </a:r>
          </a:p>
          <a:p>
            <a:pPr>
              <a:spcBef>
                <a:spcPts val="450"/>
              </a:spcBef>
              <a:spcAft>
                <a:spcPts val="450"/>
              </a:spcAft>
              <a:buFont typeface="Arial" panose="020B0604020202020204" pitchFamily="34" charset="0"/>
              <a:buChar char="•"/>
              <a:defRPr/>
            </a:pPr>
            <a:r>
              <a:rPr lang="en-US" dirty="0"/>
              <a:t>Increasing case count</a:t>
            </a:r>
          </a:p>
          <a:p>
            <a:pPr lvl="1">
              <a:spcBef>
                <a:spcPts val="450"/>
              </a:spcBef>
              <a:spcAft>
                <a:spcPts val="450"/>
              </a:spcAft>
              <a:buFont typeface="Arial" panose="020B0604020202020204" pitchFamily="34" charset="0"/>
              <a:buChar char="•"/>
              <a:defRPr/>
            </a:pPr>
            <a:r>
              <a:rPr lang="en-US" dirty="0"/>
              <a:t>600% increase since 2000 across the US</a:t>
            </a:r>
          </a:p>
          <a:p>
            <a:pPr>
              <a:defRPr/>
            </a:pPr>
            <a:endParaRPr lang="en-US" dirty="0"/>
          </a:p>
        </p:txBody>
      </p:sp>
      <p:sp>
        <p:nvSpPr>
          <p:cNvPr id="6" name="TextBox 5">
            <a:extLst>
              <a:ext uri="{FF2B5EF4-FFF2-40B4-BE49-F238E27FC236}">
                <a16:creationId xmlns:a16="http://schemas.microsoft.com/office/drawing/2014/main" id="{45542103-9066-425D-B54B-7006A3BF5B1D}"/>
              </a:ext>
            </a:extLst>
          </p:cNvPr>
          <p:cNvSpPr txBox="1"/>
          <p:nvPr/>
        </p:nvSpPr>
        <p:spPr>
          <a:xfrm>
            <a:off x="4895850" y="6345238"/>
            <a:ext cx="1958975" cy="254000"/>
          </a:xfrm>
          <a:prstGeom prst="rect">
            <a:avLst/>
          </a:prstGeom>
          <a:noFill/>
        </p:spPr>
        <p:txBody>
          <a:bodyPr wrap="none">
            <a:spAutoFit/>
          </a:bodyPr>
          <a:lstStyle/>
          <a:p>
            <a:pPr>
              <a:defRPr/>
            </a:pPr>
            <a:r>
              <a:rPr lang="en-US" sz="1050" dirty="0"/>
              <a:t>Sources: CDC, </a:t>
            </a:r>
            <a:r>
              <a:rPr lang="en-US" sz="1050" dirty="0" err="1"/>
              <a:t>NASEM</a:t>
            </a:r>
            <a:r>
              <a:rPr lang="en-US" sz="1050" dirty="0"/>
              <a:t>, VDH</a:t>
            </a:r>
          </a:p>
        </p:txBody>
      </p:sp>
      <p:pic>
        <p:nvPicPr>
          <p:cNvPr id="7" name="Picture 51" descr="What you need to know about Legionnaires' disease | News ...">
            <a:extLst>
              <a:ext uri="{FF2B5EF4-FFF2-40B4-BE49-F238E27FC236}">
                <a16:creationId xmlns:a16="http://schemas.microsoft.com/office/drawing/2014/main" id="{3AB45470-EEAA-4BB4-B6AB-26E472907A8C}"/>
              </a:ext>
            </a:extLst>
          </p:cNvPr>
          <p:cNvPicPr>
            <a:picLocks noChangeAspect="1" noChangeArrowheads="1"/>
          </p:cNvPicPr>
          <p:nvPr/>
        </p:nvPicPr>
        <p:blipFill>
          <a:blip r:embed="rId2"/>
          <a:srcRect/>
          <a:stretch>
            <a:fillRect/>
          </a:stretch>
        </p:blipFill>
        <p:spPr bwMode="auto">
          <a:xfrm>
            <a:off x="5462588" y="1536700"/>
            <a:ext cx="3373437" cy="4013200"/>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17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eaLnBrk="0" fontAlgn="base" hangingPunct="0">
              <a:spcBef>
                <a:spcPct val="0"/>
              </a:spcBef>
              <a:spcAft>
                <a:spcPct val="0"/>
              </a:spcAft>
              <a:defRPr/>
            </a:pPr>
            <a:fld id="{8DD5B585-A879-4F8B-AF44-71BE3CE144DE}" type="slidenum">
              <a:rPr lang="en-US" sz="900">
                <a:solidFill>
                  <a:srgbClr val="FFFFFF"/>
                </a:solidFill>
                <a:latin typeface="Arial" panose="020B0604020202020204" pitchFamily="34" charset="0"/>
              </a:rPr>
              <a:pPr eaLnBrk="0" fontAlgn="base" hangingPunct="0">
                <a:spcBef>
                  <a:spcPct val="0"/>
                </a:spcBef>
                <a:spcAft>
                  <a:spcPct val="0"/>
                </a:spcAft>
                <a:defRPr/>
              </a:pPr>
              <a:t>5</a:t>
            </a:fld>
            <a:endParaRPr lang="en-US" sz="900" dirty="0">
              <a:solidFill>
                <a:srgbClr val="FFFFFF"/>
              </a:solidFill>
              <a:latin typeface="Arial" panose="020B0604020202020204" pitchFamily="34"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600201" y="971550"/>
            <a:ext cx="6003523" cy="4743450"/>
          </a:xfrm>
          <a:prstGeom prst="rect">
            <a:avLst/>
          </a:prstGeom>
        </p:spPr>
      </p:pic>
    </p:spTree>
    <p:extLst>
      <p:ext uri="{BB962C8B-B14F-4D97-AF65-F5344CB8AC3E}">
        <p14:creationId xmlns:p14="http://schemas.microsoft.com/office/powerpoint/2010/main" val="700348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999"/>
          <a:stretch/>
        </p:blipFill>
        <p:spPr bwMode="auto">
          <a:xfrm>
            <a:off x="3257550" y="3600451"/>
            <a:ext cx="2468880" cy="161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3106" name="Rectangle 2"/>
          <p:cNvSpPr>
            <a:spLocks noGrp="1" noChangeArrowheads="1"/>
          </p:cNvSpPr>
          <p:nvPr>
            <p:ph type="title"/>
          </p:nvPr>
        </p:nvSpPr>
        <p:spPr>
          <a:xfrm>
            <a:off x="1485900" y="857251"/>
            <a:ext cx="6172200" cy="854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0038" lvl="1" algn="ctr"/>
            <a:r>
              <a:rPr lang="en-US" sz="2550" b="1" dirty="0">
                <a:latin typeface="+mj-lt"/>
              </a:rPr>
              <a:t>Transmission via </a:t>
            </a:r>
            <a:r>
              <a:rPr lang="en-US" sz="2550" b="1" dirty="0" err="1">
                <a:latin typeface="+mj-lt"/>
              </a:rPr>
              <a:t>Aerosolization</a:t>
            </a:r>
            <a:r>
              <a:rPr lang="en-US" sz="2550" b="1" dirty="0">
                <a:latin typeface="+mj-lt"/>
              </a:rPr>
              <a:t> (Inhalation or Aspiration)</a:t>
            </a:r>
          </a:p>
        </p:txBody>
      </p:sp>
      <p:sp>
        <p:nvSpPr>
          <p:cNvPr id="303107" name="Rectangle 3"/>
          <p:cNvSpPr>
            <a:spLocks noGrp="1" noChangeArrowheads="1"/>
          </p:cNvSpPr>
          <p:nvPr>
            <p:ph type="body" sz="half" idx="1"/>
          </p:nvPr>
        </p:nvSpPr>
        <p:spPr>
          <a:xfrm>
            <a:off x="1485900" y="1632346"/>
            <a:ext cx="6172200" cy="37397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85000"/>
              </a:lnSpc>
              <a:spcBef>
                <a:spcPct val="35000"/>
              </a:spcBef>
              <a:buClr>
                <a:schemeClr val="tx1"/>
              </a:buClr>
              <a:buFont typeface="Arial" panose="020B0604020202020204" pitchFamily="34" charset="0"/>
              <a:buChar char="•"/>
            </a:pPr>
            <a:r>
              <a:rPr lang="en-US" altLang="en-US" sz="2250" dirty="0">
                <a:solidFill>
                  <a:schemeClr val="tx1"/>
                </a:solidFill>
              </a:rPr>
              <a:t>Water droplets inhaled reach lung alveoli</a:t>
            </a:r>
          </a:p>
          <a:p>
            <a:pPr algn="l">
              <a:lnSpc>
                <a:spcPct val="85000"/>
              </a:lnSpc>
              <a:spcBef>
                <a:spcPct val="35000"/>
              </a:spcBef>
              <a:buClr>
                <a:schemeClr val="tx1"/>
              </a:buClr>
              <a:buFont typeface="Arial" panose="020B0604020202020204" pitchFamily="34" charset="0"/>
              <a:buChar char="•"/>
            </a:pPr>
            <a:r>
              <a:rPr lang="en-US" altLang="en-US" sz="2250" dirty="0">
                <a:solidFill>
                  <a:schemeClr val="tx1"/>
                </a:solidFill>
              </a:rPr>
              <a:t>Aspiration when gag reflex is bypassed</a:t>
            </a:r>
            <a:endParaRPr lang="en-US" altLang="en-US" sz="2250" b="1" dirty="0">
              <a:solidFill>
                <a:schemeClr val="tx1"/>
              </a:solidFill>
            </a:endParaRPr>
          </a:p>
          <a:p>
            <a:pPr algn="l">
              <a:lnSpc>
                <a:spcPct val="85000"/>
              </a:lnSpc>
              <a:spcBef>
                <a:spcPct val="35000"/>
              </a:spcBef>
              <a:buFont typeface="Arial" panose="020B0604020202020204" pitchFamily="34" charset="0"/>
              <a:buChar char="•"/>
            </a:pPr>
            <a:r>
              <a:rPr lang="en-US" altLang="en-US" sz="2250" dirty="0">
                <a:solidFill>
                  <a:schemeClr val="tx1"/>
                </a:solidFill>
              </a:rPr>
              <a:t>Invisible, &lt;5 microns in size</a:t>
            </a:r>
          </a:p>
          <a:p>
            <a:pPr algn="l">
              <a:lnSpc>
                <a:spcPct val="85000"/>
              </a:lnSpc>
              <a:spcBef>
                <a:spcPct val="35000"/>
              </a:spcBef>
              <a:buFont typeface="Arial" panose="020B0604020202020204" pitchFamily="34" charset="0"/>
              <a:buChar char="•"/>
            </a:pPr>
            <a:r>
              <a:rPr lang="en-US" altLang="en-US" sz="2250" dirty="0">
                <a:solidFill>
                  <a:schemeClr val="tx1"/>
                </a:solidFill>
              </a:rPr>
              <a:t>Manmade sources of aerosols can be contaminated with </a:t>
            </a:r>
            <a:r>
              <a:rPr lang="en-US" altLang="en-US" sz="2250" i="1" dirty="0">
                <a:solidFill>
                  <a:schemeClr val="tx1"/>
                </a:solidFill>
              </a:rPr>
              <a:t>Legionella</a:t>
            </a:r>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b="29108"/>
          <a:stretch/>
        </p:blipFill>
        <p:spPr bwMode="auto">
          <a:xfrm>
            <a:off x="1212336" y="3600451"/>
            <a:ext cx="2159515" cy="161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0399"/>
          <a:stretch/>
        </p:blipFill>
        <p:spPr bwMode="auto">
          <a:xfrm>
            <a:off x="5715001" y="3600451"/>
            <a:ext cx="2213140" cy="161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8703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536" y="760227"/>
            <a:ext cx="5938838" cy="641152"/>
          </a:xfrm>
        </p:spPr>
        <p:txBody>
          <a:bodyPr/>
          <a:lstStyle/>
          <a:p>
            <a:pPr algn="ctr"/>
            <a:r>
              <a:rPr lang="en-US" b="1" dirty="0"/>
              <a:t>Water Sources &amp; Settings</a:t>
            </a:r>
          </a:p>
        </p:txBody>
      </p:sp>
      <p:sp>
        <p:nvSpPr>
          <p:cNvPr id="3" name="Text Placeholder 2"/>
          <p:cNvSpPr>
            <a:spLocks noGrp="1"/>
          </p:cNvSpPr>
          <p:nvPr>
            <p:ph type="body" sz="half" idx="1"/>
          </p:nvPr>
        </p:nvSpPr>
        <p:spPr>
          <a:xfrm>
            <a:off x="609600" y="1589185"/>
            <a:ext cx="3981170" cy="3363815"/>
          </a:xfrm>
        </p:spPr>
        <p:txBody>
          <a:bodyPr/>
          <a:lstStyle/>
          <a:p>
            <a:pPr algn="l"/>
            <a:r>
              <a:rPr lang="en-US" u="sng" dirty="0">
                <a:solidFill>
                  <a:schemeClr val="tx1"/>
                </a:solidFill>
              </a:rPr>
              <a:t>Possible Sources</a:t>
            </a:r>
          </a:p>
          <a:p>
            <a:pPr>
              <a:buFont typeface="Arial" panose="020B0604020202020204" pitchFamily="34" charset="0"/>
              <a:buChar char="•"/>
            </a:pPr>
            <a:r>
              <a:rPr lang="en-US" dirty="0">
                <a:solidFill>
                  <a:schemeClr val="tx1"/>
                </a:solidFill>
              </a:rPr>
              <a:t>Building plumbing</a:t>
            </a:r>
          </a:p>
          <a:p>
            <a:pPr>
              <a:buFont typeface="Arial" panose="020B0604020202020204" pitchFamily="34" charset="0"/>
              <a:buChar char="•"/>
            </a:pPr>
            <a:r>
              <a:rPr lang="en-US" dirty="0">
                <a:solidFill>
                  <a:schemeClr val="tx1"/>
                </a:solidFill>
              </a:rPr>
              <a:t>Air-Conditioning evap. condensers</a:t>
            </a:r>
          </a:p>
          <a:p>
            <a:pPr>
              <a:buFont typeface="Arial" panose="020B0604020202020204" pitchFamily="34" charset="0"/>
              <a:buChar char="•"/>
            </a:pPr>
            <a:r>
              <a:rPr lang="en-US" dirty="0">
                <a:solidFill>
                  <a:schemeClr val="tx1"/>
                </a:solidFill>
              </a:rPr>
              <a:t>Cooling towers</a:t>
            </a:r>
          </a:p>
          <a:p>
            <a:pPr>
              <a:buFont typeface="Arial" panose="020B0604020202020204" pitchFamily="34" charset="0"/>
              <a:buChar char="•"/>
            </a:pPr>
            <a:r>
              <a:rPr lang="en-US" dirty="0">
                <a:solidFill>
                  <a:schemeClr val="tx1"/>
                </a:solidFill>
              </a:rPr>
              <a:t>Spas, hot tubs</a:t>
            </a:r>
          </a:p>
          <a:p>
            <a:pPr>
              <a:buFont typeface="Arial" panose="020B0604020202020204" pitchFamily="34" charset="0"/>
              <a:buChar char="•"/>
            </a:pPr>
            <a:r>
              <a:rPr lang="en-US" dirty="0">
                <a:solidFill>
                  <a:schemeClr val="tx1"/>
                </a:solidFill>
              </a:rPr>
              <a:t>Decorative fountains</a:t>
            </a:r>
          </a:p>
          <a:p>
            <a:pPr>
              <a:buFont typeface="Arial" panose="020B0604020202020204" pitchFamily="34" charset="0"/>
              <a:buChar char="•"/>
            </a:pPr>
            <a:r>
              <a:rPr lang="en-US" dirty="0">
                <a:solidFill>
                  <a:schemeClr val="tx1"/>
                </a:solidFill>
              </a:rPr>
              <a:t>Mister devices</a:t>
            </a:r>
          </a:p>
          <a:p>
            <a:pPr>
              <a:buFont typeface="Arial" panose="020B0604020202020204" pitchFamily="34" charset="0"/>
              <a:buChar char="•"/>
            </a:pPr>
            <a:endParaRPr lang="en-US" dirty="0"/>
          </a:p>
        </p:txBody>
      </p:sp>
      <p:sp>
        <p:nvSpPr>
          <p:cNvPr id="4" name="Content Placeholder 3"/>
          <p:cNvSpPr>
            <a:spLocks noGrp="1"/>
          </p:cNvSpPr>
          <p:nvPr>
            <p:ph sz="half" idx="2"/>
          </p:nvPr>
        </p:nvSpPr>
        <p:spPr>
          <a:xfrm>
            <a:off x="4800600" y="1622552"/>
            <a:ext cx="3850602" cy="3363814"/>
          </a:xfrm>
        </p:spPr>
        <p:txBody>
          <a:bodyPr/>
          <a:lstStyle/>
          <a:p>
            <a:pPr algn="l"/>
            <a:r>
              <a:rPr lang="en-US" u="sng" dirty="0">
                <a:solidFill>
                  <a:schemeClr val="tx1"/>
                </a:solidFill>
              </a:rPr>
              <a:t>Common Settings</a:t>
            </a:r>
          </a:p>
          <a:p>
            <a:pPr>
              <a:buFont typeface="Arial" panose="020B0604020202020204" pitchFamily="34" charset="0"/>
              <a:buChar char="•"/>
            </a:pPr>
            <a:r>
              <a:rPr lang="en-US" dirty="0">
                <a:solidFill>
                  <a:schemeClr val="tx1"/>
                </a:solidFill>
              </a:rPr>
              <a:t>Hospitals</a:t>
            </a:r>
          </a:p>
          <a:p>
            <a:pPr>
              <a:buFont typeface="Arial" panose="020B0604020202020204" pitchFamily="34" charset="0"/>
              <a:buChar char="•"/>
            </a:pPr>
            <a:r>
              <a:rPr lang="en-US" dirty="0">
                <a:solidFill>
                  <a:schemeClr val="tx1"/>
                </a:solidFill>
              </a:rPr>
              <a:t>Health care facilities (ALF, long-term, </a:t>
            </a:r>
            <a:r>
              <a:rPr lang="en-US" dirty="0" err="1">
                <a:solidFill>
                  <a:schemeClr val="tx1"/>
                </a:solidFill>
              </a:rPr>
              <a:t>etc</a:t>
            </a:r>
            <a:r>
              <a:rPr lang="en-US" dirty="0">
                <a:solidFill>
                  <a:schemeClr val="tx1"/>
                </a:solidFill>
              </a:rPr>
              <a:t>)</a:t>
            </a:r>
          </a:p>
          <a:p>
            <a:pPr>
              <a:buFont typeface="Arial" panose="020B0604020202020204" pitchFamily="34" charset="0"/>
              <a:buChar char="•"/>
            </a:pPr>
            <a:r>
              <a:rPr lang="en-US" dirty="0" err="1">
                <a:solidFill>
                  <a:schemeClr val="tx1"/>
                </a:solidFill>
              </a:rPr>
              <a:t>Apts</a:t>
            </a:r>
            <a:r>
              <a:rPr lang="en-US" dirty="0">
                <a:solidFill>
                  <a:schemeClr val="tx1"/>
                </a:solidFill>
              </a:rPr>
              <a:t>, residential </a:t>
            </a:r>
            <a:r>
              <a:rPr lang="en-US" dirty="0" err="1">
                <a:solidFill>
                  <a:schemeClr val="tx1"/>
                </a:solidFill>
              </a:rPr>
              <a:t>bldg</a:t>
            </a:r>
            <a:endParaRPr lang="en-US" dirty="0">
              <a:solidFill>
                <a:schemeClr val="tx1"/>
              </a:solidFill>
            </a:endParaRPr>
          </a:p>
          <a:p>
            <a:pPr>
              <a:buFont typeface="Arial" panose="020B0604020202020204" pitchFamily="34" charset="0"/>
              <a:buChar char="•"/>
            </a:pPr>
            <a:r>
              <a:rPr lang="en-US" dirty="0">
                <a:solidFill>
                  <a:schemeClr val="tx1"/>
                </a:solidFill>
              </a:rPr>
              <a:t>Hotels/Motels</a:t>
            </a:r>
          </a:p>
          <a:p>
            <a:pPr>
              <a:buFont typeface="Arial" panose="020B0604020202020204" pitchFamily="34" charset="0"/>
              <a:buChar char="•"/>
            </a:pPr>
            <a:r>
              <a:rPr lang="en-US" dirty="0">
                <a:solidFill>
                  <a:schemeClr val="tx1"/>
                </a:solidFill>
              </a:rPr>
              <a:t>Prisons/Jails</a:t>
            </a:r>
          </a:p>
          <a:p>
            <a:pPr>
              <a:buFont typeface="Arial" panose="020B0604020202020204" pitchFamily="34" charset="0"/>
              <a:buChar char="•"/>
            </a:pPr>
            <a:r>
              <a:rPr lang="en-US" dirty="0">
                <a:solidFill>
                  <a:schemeClr val="tx1"/>
                </a:solidFill>
              </a:rPr>
              <a:t>Private homes</a:t>
            </a:r>
          </a:p>
        </p:txBody>
      </p:sp>
      <p:grpSp>
        <p:nvGrpSpPr>
          <p:cNvPr id="5" name="Group 6"/>
          <p:cNvGrpSpPr/>
          <p:nvPr/>
        </p:nvGrpSpPr>
        <p:grpSpPr>
          <a:xfrm>
            <a:off x="1943100" y="5207540"/>
            <a:ext cx="5507711" cy="1040860"/>
            <a:chOff x="0" y="0"/>
            <a:chExt cx="24950589" cy="5417255"/>
          </a:xfrm>
        </p:grpSpPr>
        <p:pic>
          <p:nvPicPr>
            <p:cNvPr id="6" name="Picture 7"/>
            <p:cNvPicPr>
              <a:picLocks noChangeAspect="1"/>
            </p:cNvPicPr>
            <p:nvPr/>
          </p:nvPicPr>
          <p:blipFill>
            <a:blip r:embed="rId3"/>
            <a:srcRect t="426" b="426"/>
            <a:stretch>
              <a:fillRect/>
            </a:stretch>
          </p:blipFill>
          <p:spPr>
            <a:xfrm>
              <a:off x="0" y="0"/>
              <a:ext cx="8147530" cy="5417255"/>
            </a:xfrm>
            <a:prstGeom prst="rect">
              <a:avLst/>
            </a:prstGeom>
          </p:spPr>
        </p:pic>
        <p:pic>
          <p:nvPicPr>
            <p:cNvPr id="7" name="Picture 8"/>
            <p:cNvPicPr>
              <a:picLocks noChangeAspect="1"/>
            </p:cNvPicPr>
            <p:nvPr/>
          </p:nvPicPr>
          <p:blipFill>
            <a:blip r:embed="rId4"/>
            <a:srcRect t="5673" b="5673"/>
            <a:stretch>
              <a:fillRect/>
            </a:stretch>
          </p:blipFill>
          <p:spPr>
            <a:xfrm>
              <a:off x="8401530" y="0"/>
              <a:ext cx="8147530" cy="5417255"/>
            </a:xfrm>
            <a:prstGeom prst="rect">
              <a:avLst/>
            </a:prstGeom>
          </p:spPr>
        </p:pic>
        <p:pic>
          <p:nvPicPr>
            <p:cNvPr id="8" name="Picture 9"/>
            <p:cNvPicPr>
              <a:picLocks noChangeAspect="1"/>
            </p:cNvPicPr>
            <p:nvPr/>
          </p:nvPicPr>
          <p:blipFill>
            <a:blip r:embed="rId5"/>
            <a:srcRect t="132" b="132"/>
            <a:stretch>
              <a:fillRect/>
            </a:stretch>
          </p:blipFill>
          <p:spPr>
            <a:xfrm>
              <a:off x="16803060" y="0"/>
              <a:ext cx="8147530" cy="5417255"/>
            </a:xfrm>
            <a:prstGeom prst="rect">
              <a:avLst/>
            </a:prstGeom>
          </p:spPr>
        </p:pic>
      </p:grpSp>
    </p:spTree>
    <p:extLst>
      <p:ext uri="{BB962C8B-B14F-4D97-AF65-F5344CB8AC3E}">
        <p14:creationId xmlns:p14="http://schemas.microsoft.com/office/powerpoint/2010/main" val="321800794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257425" y="882000"/>
            <a:ext cx="4629150" cy="6411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2250" dirty="0"/>
              <a:t/>
            </a:r>
            <a:br>
              <a:rPr lang="en-US" altLang="en-US" sz="2250" dirty="0"/>
            </a:br>
            <a:r>
              <a:rPr lang="en-US" altLang="en-US" sz="3000" b="1" dirty="0"/>
              <a:t>Building</a:t>
            </a:r>
            <a:r>
              <a:rPr lang="en-US" sz="3000" b="1" dirty="0"/>
              <a:t> Plumbing</a:t>
            </a:r>
            <a:r>
              <a:rPr lang="en-US" dirty="0"/>
              <a:t/>
            </a:r>
            <a:br>
              <a:rPr lang="en-US" dirty="0"/>
            </a:br>
            <a:endParaRPr lang="en-US" altLang="en-US" sz="2250" dirty="0"/>
          </a:p>
        </p:txBody>
      </p:sp>
      <p:sp>
        <p:nvSpPr>
          <p:cNvPr id="372739" name="Rectangle 3"/>
          <p:cNvSpPr>
            <a:spLocks noGrp="1" noChangeArrowheads="1"/>
          </p:cNvSpPr>
          <p:nvPr>
            <p:ph type="body" sz="half" idx="1"/>
          </p:nvPr>
        </p:nvSpPr>
        <p:spPr>
          <a:xfrm>
            <a:off x="685800" y="1637196"/>
            <a:ext cx="6457950" cy="1885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l">
              <a:lnSpc>
                <a:spcPct val="80000"/>
              </a:lnSpc>
              <a:spcBef>
                <a:spcPct val="50000"/>
              </a:spcBef>
              <a:buClr>
                <a:schemeClr val="tx1"/>
              </a:buClr>
              <a:buFont typeface="Arial" panose="020B0604020202020204" pitchFamily="34" charset="0"/>
              <a:buChar char="•"/>
            </a:pPr>
            <a:r>
              <a:rPr lang="en-US" altLang="en-US" dirty="0">
                <a:solidFill>
                  <a:schemeClr val="tx1"/>
                </a:solidFill>
                <a:effectLst/>
              </a:rPr>
              <a:t>Temperature</a:t>
            </a:r>
          </a:p>
          <a:p>
            <a:pPr algn="l">
              <a:lnSpc>
                <a:spcPct val="80000"/>
              </a:lnSpc>
              <a:spcBef>
                <a:spcPct val="50000"/>
              </a:spcBef>
              <a:buClr>
                <a:schemeClr val="tx1"/>
              </a:buClr>
              <a:buFont typeface="Arial" panose="020B0604020202020204" pitchFamily="34" charset="0"/>
              <a:buChar char="•"/>
            </a:pPr>
            <a:r>
              <a:rPr lang="en-US" altLang="en-US" dirty="0">
                <a:solidFill>
                  <a:schemeClr val="tx1"/>
                </a:solidFill>
              </a:rPr>
              <a:t>Disinfectant</a:t>
            </a:r>
          </a:p>
          <a:p>
            <a:pPr algn="l">
              <a:lnSpc>
                <a:spcPct val="80000"/>
              </a:lnSpc>
              <a:spcBef>
                <a:spcPct val="50000"/>
              </a:spcBef>
              <a:buClr>
                <a:schemeClr val="tx1"/>
              </a:buClr>
              <a:buFont typeface="Arial" panose="020B0604020202020204" pitchFamily="34" charset="0"/>
              <a:buChar char="•"/>
            </a:pPr>
            <a:r>
              <a:rPr lang="en-US" altLang="en-US" dirty="0" smtClean="0">
                <a:solidFill>
                  <a:schemeClr val="tx1"/>
                </a:solidFill>
                <a:effectLst/>
              </a:rPr>
              <a:t>pH</a:t>
            </a:r>
          </a:p>
          <a:p>
            <a:pPr algn="l">
              <a:lnSpc>
                <a:spcPct val="80000"/>
              </a:lnSpc>
              <a:spcBef>
                <a:spcPct val="50000"/>
              </a:spcBef>
              <a:buClr>
                <a:schemeClr val="tx1"/>
              </a:buClr>
              <a:buFont typeface="Arial" panose="020B0604020202020204" pitchFamily="34" charset="0"/>
              <a:buChar char="•"/>
            </a:pPr>
            <a:r>
              <a:rPr lang="en-US" altLang="en-US" dirty="0" smtClean="0">
                <a:solidFill>
                  <a:schemeClr val="tx1"/>
                </a:solidFill>
                <a:effectLst/>
              </a:rPr>
              <a:t>Biofilm </a:t>
            </a:r>
            <a:r>
              <a:rPr lang="en-US" altLang="en-US" dirty="0">
                <a:solidFill>
                  <a:schemeClr val="tx1"/>
                </a:solidFill>
                <a:effectLst/>
              </a:rPr>
              <a:t>forms at dead legs       </a:t>
            </a:r>
          </a:p>
          <a:p>
            <a:pPr algn="l">
              <a:lnSpc>
                <a:spcPct val="80000"/>
              </a:lnSpc>
              <a:spcBef>
                <a:spcPct val="50000"/>
              </a:spcBef>
              <a:buClr>
                <a:schemeClr val="tx1"/>
              </a:buClr>
              <a:buFont typeface="Arial" panose="020B0604020202020204" pitchFamily="34" charset="0"/>
              <a:buChar char="•"/>
            </a:pPr>
            <a:r>
              <a:rPr lang="en-US" altLang="en-US" dirty="0">
                <a:solidFill>
                  <a:schemeClr val="tx1"/>
                </a:solidFill>
                <a:effectLst/>
              </a:rPr>
              <a:t>Showers and faucets design/maintenance</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940" y="1637196"/>
            <a:ext cx="2012860" cy="148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85610"/>
            <a:ext cx="2682660" cy="185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C:\Users\awagner\Documents\GAI\2015 FDH Legionella\Legionella\right bathroom shower inlet screen to hand held show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3526" y="4161694"/>
            <a:ext cx="2477474" cy="185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7226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body" sz="half" idx="1"/>
          </p:nvPr>
        </p:nvSpPr>
        <p:spPr>
          <a:xfrm>
            <a:off x="2062587" y="1755577"/>
            <a:ext cx="5081164" cy="14162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l">
              <a:lnSpc>
                <a:spcPct val="80000"/>
              </a:lnSpc>
              <a:spcBef>
                <a:spcPct val="50000"/>
              </a:spcBef>
              <a:buFont typeface="Arial" panose="020B0604020202020204" pitchFamily="34" charset="0"/>
              <a:buChar char="•"/>
            </a:pPr>
            <a:r>
              <a:rPr lang="en-US" altLang="en-US" dirty="0">
                <a:solidFill>
                  <a:schemeClr val="tx1"/>
                </a:solidFill>
              </a:rPr>
              <a:t>Hot w</a:t>
            </a:r>
            <a:r>
              <a:rPr lang="en-US" altLang="en-US" dirty="0">
                <a:solidFill>
                  <a:schemeClr val="tx1"/>
                </a:solidFill>
                <a:effectLst/>
              </a:rPr>
              <a:t>ater recirculates</a:t>
            </a:r>
          </a:p>
          <a:p>
            <a:pPr algn="l">
              <a:lnSpc>
                <a:spcPct val="80000"/>
              </a:lnSpc>
              <a:spcBef>
                <a:spcPct val="50000"/>
              </a:spcBef>
              <a:buFont typeface="Arial" panose="020B0604020202020204" pitchFamily="34" charset="0"/>
              <a:buChar char="•"/>
            </a:pPr>
            <a:r>
              <a:rPr lang="en-US" altLang="en-US" dirty="0">
                <a:solidFill>
                  <a:schemeClr val="tx1"/>
                </a:solidFill>
              </a:rPr>
              <a:t>Biofilm layer forms easily in storage tanks</a:t>
            </a:r>
          </a:p>
          <a:p>
            <a:pPr algn="l">
              <a:lnSpc>
                <a:spcPct val="80000"/>
              </a:lnSpc>
              <a:spcBef>
                <a:spcPct val="50000"/>
              </a:spcBef>
              <a:buClr>
                <a:schemeClr val="tx1"/>
              </a:buClr>
              <a:buFont typeface="Arial" panose="020B0604020202020204" pitchFamily="34" charset="0"/>
              <a:buChar char="•"/>
            </a:pPr>
            <a:r>
              <a:rPr lang="en-US" altLang="en-US" dirty="0">
                <a:solidFill>
                  <a:schemeClr val="tx1"/>
                </a:solidFill>
              </a:rPr>
              <a:t>Maintenance is essential</a:t>
            </a:r>
            <a:endParaRPr lang="en-US" altLang="en-US" dirty="0">
              <a:solidFill>
                <a:schemeClr val="tx1"/>
              </a:solidFill>
              <a:effectLst/>
            </a:endParaRPr>
          </a:p>
        </p:txBody>
      </p:sp>
      <p:pic>
        <p:nvPicPr>
          <p:cNvPr id="1433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31379" y="3824628"/>
            <a:ext cx="1298122" cy="173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746" y="3835086"/>
            <a:ext cx="2293826" cy="172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549512" y="857250"/>
            <a:ext cx="605143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39D"/>
                  </a:outerShdw>
                </a:effectLst>
              </a14:hiddenEffects>
            </a:ext>
          </a:extLst>
        </p:spPr>
        <p:txBody>
          <a:bodyPr vert="horz" wrap="square" lIns="51435" tIns="25718" rIns="51435" bIns="25718" numCol="1" anchor="ctr" anchorCtr="0" compatLnSpc="1">
            <a:prstTxWarp prst="textNoShape">
              <a:avLst/>
            </a:prstTxWarp>
            <a:normAutofit fontScale="90000" lnSpcReduction="10000"/>
          </a:bodyPr>
          <a:lstStyle>
            <a:lvl1pPr algn="l"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cs typeface="Arial" charset="0"/>
              </a:defRPr>
            </a:lvl2pPr>
            <a:lvl3pPr algn="l" rtl="0" eaLnBrk="1" fontAlgn="base" hangingPunct="1">
              <a:spcBef>
                <a:spcPct val="0"/>
              </a:spcBef>
              <a:spcAft>
                <a:spcPct val="0"/>
              </a:spcAft>
              <a:defRPr sz="4000" b="1">
                <a:solidFill>
                  <a:schemeClr val="tx1"/>
                </a:solidFill>
                <a:latin typeface="Tahoma" pitchFamily="34" charset="0"/>
                <a:cs typeface="Arial" charset="0"/>
              </a:defRPr>
            </a:lvl3pPr>
            <a:lvl4pPr algn="l" rtl="0" eaLnBrk="1" fontAlgn="base" hangingPunct="1">
              <a:spcBef>
                <a:spcPct val="0"/>
              </a:spcBef>
              <a:spcAft>
                <a:spcPct val="0"/>
              </a:spcAft>
              <a:defRPr sz="4000" b="1">
                <a:solidFill>
                  <a:schemeClr val="tx1"/>
                </a:solidFill>
                <a:latin typeface="Tahoma" pitchFamily="34" charset="0"/>
                <a:cs typeface="Arial" charset="0"/>
              </a:defRPr>
            </a:lvl4pPr>
            <a:lvl5pPr algn="l" rtl="0" eaLnBrk="1" fontAlgn="base" hangingPunct="1">
              <a:spcBef>
                <a:spcPct val="0"/>
              </a:spcBef>
              <a:spcAft>
                <a:spcPct val="0"/>
              </a:spcAft>
              <a:defRPr sz="4000" b="1">
                <a:solidFill>
                  <a:schemeClr val="tx1"/>
                </a:solidFill>
                <a:latin typeface="Tahoma" pitchFamily="34" charset="0"/>
                <a:cs typeface="Arial" charset="0"/>
              </a:defRPr>
            </a:lvl5pPr>
            <a:lvl6pPr marL="457200" algn="l" rtl="0" eaLnBrk="1" fontAlgn="base" hangingPunct="1">
              <a:spcBef>
                <a:spcPct val="0"/>
              </a:spcBef>
              <a:spcAft>
                <a:spcPct val="0"/>
              </a:spcAft>
              <a:defRPr sz="4000" b="1">
                <a:solidFill>
                  <a:schemeClr val="tx1"/>
                </a:solidFill>
                <a:latin typeface="Tahoma" pitchFamily="34" charset="0"/>
                <a:cs typeface="Arial" charset="0"/>
              </a:defRPr>
            </a:lvl6pPr>
            <a:lvl7pPr marL="914400" algn="l" rtl="0" eaLnBrk="1" fontAlgn="base" hangingPunct="1">
              <a:spcBef>
                <a:spcPct val="0"/>
              </a:spcBef>
              <a:spcAft>
                <a:spcPct val="0"/>
              </a:spcAft>
              <a:defRPr sz="4000" b="1">
                <a:solidFill>
                  <a:schemeClr val="tx1"/>
                </a:solidFill>
                <a:latin typeface="Tahoma" pitchFamily="34" charset="0"/>
                <a:cs typeface="Arial" charset="0"/>
              </a:defRPr>
            </a:lvl7pPr>
            <a:lvl8pPr marL="1371600" algn="l" rtl="0" eaLnBrk="1" fontAlgn="base" hangingPunct="1">
              <a:spcBef>
                <a:spcPct val="0"/>
              </a:spcBef>
              <a:spcAft>
                <a:spcPct val="0"/>
              </a:spcAft>
              <a:defRPr sz="4000" b="1">
                <a:solidFill>
                  <a:schemeClr val="tx1"/>
                </a:solidFill>
                <a:latin typeface="Tahoma" pitchFamily="34" charset="0"/>
                <a:cs typeface="Arial" charset="0"/>
              </a:defRPr>
            </a:lvl8pPr>
            <a:lvl9pPr marL="1828800" algn="l" rtl="0" eaLnBrk="1" fontAlgn="base" hangingPunct="1">
              <a:spcBef>
                <a:spcPct val="0"/>
              </a:spcBef>
              <a:spcAft>
                <a:spcPct val="0"/>
              </a:spcAft>
              <a:defRPr sz="4000" b="1">
                <a:solidFill>
                  <a:schemeClr val="tx1"/>
                </a:solidFill>
                <a:latin typeface="Tahoma" pitchFamily="34" charset="0"/>
                <a:cs typeface="Arial" charset="0"/>
              </a:defRPr>
            </a:lvl9pPr>
          </a:lstStyle>
          <a:p>
            <a:pPr algn="ctr"/>
            <a:r>
              <a:rPr lang="en-US" altLang="en-US" sz="2250" kern="0" dirty="0">
                <a:solidFill>
                  <a:srgbClr val="000000"/>
                </a:solidFill>
                <a:latin typeface="Trebuchet MS"/>
              </a:rPr>
              <a:t/>
            </a:r>
            <a:br>
              <a:rPr lang="en-US" altLang="en-US" sz="2250" kern="0" dirty="0">
                <a:solidFill>
                  <a:srgbClr val="000000"/>
                </a:solidFill>
                <a:latin typeface="Trebuchet MS"/>
              </a:rPr>
            </a:br>
            <a:r>
              <a:rPr lang="en-US" altLang="en-US" sz="2700" dirty="0">
                <a:solidFill>
                  <a:srgbClr val="002060"/>
                </a:solidFill>
                <a:latin typeface="Trebuchet MS"/>
              </a:rPr>
              <a:t>Education &amp; </a:t>
            </a:r>
            <a:r>
              <a:rPr lang="en-US" sz="2700" dirty="0">
                <a:solidFill>
                  <a:srgbClr val="002060"/>
                </a:solidFill>
                <a:latin typeface="Trebuchet MS"/>
              </a:rPr>
              <a:t>PREVENTION is the KEY!</a:t>
            </a:r>
            <a:endParaRPr lang="en-US" altLang="en-US" sz="2981" kern="0" dirty="0">
              <a:solidFill>
                <a:srgbClr val="002060"/>
              </a:solidFill>
              <a:latin typeface="Trebuchet MS"/>
            </a:endParaRPr>
          </a:p>
        </p:txBody>
      </p:sp>
      <p:pic>
        <p:nvPicPr>
          <p:cNvPr id="7" name="Picture 4" descr="HotelSwaterhtr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55572" y="3835088"/>
            <a:ext cx="2303349" cy="1727512"/>
          </a:xfrm>
          <a:prstGeom prst="rect">
            <a:avLst/>
          </a:prstGeom>
          <a:noFill/>
          <a:ln>
            <a:noFill/>
          </a:ln>
          <a:effectLst/>
          <a:extLst>
            <a:ext uri="{909E8E84-426E-40DD-AFC4-6F175D3DCCD1}">
              <a14:hiddenFill xmlns:a14="http://schemas.microsoft.com/office/drawing/2010/main">
                <a:solidFill>
                  <a:srgbClr val="FE863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39D"/>
                  </a:outerShdw>
                </a:effectLst>
              </a14:hiddenEffects>
            </a:ext>
          </a:extLst>
        </p:spPr>
      </p:pic>
    </p:spTree>
    <p:extLst>
      <p:ext uri="{BB962C8B-B14F-4D97-AF65-F5344CB8AC3E}">
        <p14:creationId xmlns:p14="http://schemas.microsoft.com/office/powerpoint/2010/main" val="3309486972"/>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kAQ2m92DFpkDz0l.OqH_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8wwepZDvNXbLmVCV4kHBw"/>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6463</TotalTime>
  <Words>3873</Words>
  <Application>Microsoft Office PowerPoint</Application>
  <PresentationFormat>On-screen Show (4:3)</PresentationFormat>
  <Paragraphs>441</Paragraphs>
  <Slides>35</Slides>
  <Notes>25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Arial</vt:lpstr>
      <vt:lpstr>Calibri</vt:lpstr>
      <vt:lpstr>Courier New</vt:lpstr>
      <vt:lpstr>Google Sans</vt:lpstr>
      <vt:lpstr>tahoma</vt:lpstr>
      <vt:lpstr>Times New Roman</vt:lpstr>
      <vt:lpstr>TimesNewRomanPS-BoldItalicMT</vt:lpstr>
      <vt:lpstr>TimesNewRomanPS-ItalicMT</vt:lpstr>
      <vt:lpstr>TimesNewRomanPSMT</vt:lpstr>
      <vt:lpstr>Trebuchet MS</vt:lpstr>
      <vt:lpstr>1_Default Design</vt:lpstr>
      <vt:lpstr>think-cell Slide</vt:lpstr>
      <vt:lpstr>PowerPoint Presentation</vt:lpstr>
      <vt:lpstr>Learning Objectives</vt:lpstr>
      <vt:lpstr>PowerPoint Presentation</vt:lpstr>
      <vt:lpstr>Legionnaires’ Disease is a Public Health Risk</vt:lpstr>
      <vt:lpstr>PowerPoint Presentation</vt:lpstr>
      <vt:lpstr>Transmission via Aerosolization (Inhalation or Aspiration)</vt:lpstr>
      <vt:lpstr>Water Sources &amp; Settings</vt:lpstr>
      <vt:lpstr> Building Plumbing </vt:lpstr>
      <vt:lpstr>PowerPoint Presentation</vt:lpstr>
      <vt:lpstr>Cooling Towers</vt:lpstr>
      <vt:lpstr>Cooling Towers</vt:lpstr>
      <vt:lpstr>Spa/Whirlpool/Hot tub</vt:lpstr>
      <vt:lpstr>Decorative Fountains &amp; Other Possible Sources</vt:lpstr>
      <vt:lpstr>PowerPoint Presentation</vt:lpstr>
      <vt:lpstr>Legionnaire’s Disease in the News</vt:lpstr>
      <vt:lpstr>Legionnaire’s Disease in the News</vt:lpstr>
      <vt:lpstr>Va. Code § 22.1-138.  Minimum standards Public School Buildings</vt:lpstr>
      <vt:lpstr>Dept of Education Policy Guidance</vt:lpstr>
      <vt:lpstr>PowerPoint Presentation</vt:lpstr>
      <vt:lpstr>7 key steps – Water Management Program</vt:lpstr>
      <vt:lpstr>Effective Water Management Programs require broad involvement </vt:lpstr>
      <vt:lpstr>PowerPoint Presentation</vt:lpstr>
      <vt:lpstr>Describe building system: Process Flow Diagram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types of Validation - ASHRAE 188</vt:lpstr>
      <vt:lpstr>Routine testing &amp; Program costs</vt:lpstr>
      <vt:lpstr>Routine testing Costs</vt:lpstr>
      <vt:lpstr>PowerPoint Presentation</vt:lpstr>
    </vt:vector>
  </TitlesOfParts>
  <Company>Virginia Infrastructure It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lhughes</dc:creator>
  <cp:lastModifiedBy>Roadcap, Dwayne (VDH)</cp:lastModifiedBy>
  <cp:revision>416</cp:revision>
  <dcterms:created xsi:type="dcterms:W3CDTF">2010-08-06T13:03:48Z</dcterms:created>
  <dcterms:modified xsi:type="dcterms:W3CDTF">2021-09-27T12:15:13Z</dcterms:modified>
</cp:coreProperties>
</file>