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96" r:id="rId1"/>
    <p:sldMasterId id="2147483720" r:id="rId2"/>
    <p:sldMasterId id="2147483732" r:id="rId3"/>
    <p:sldMasterId id="2147483744" r:id="rId4"/>
    <p:sldMasterId id="2147483756" r:id="rId5"/>
    <p:sldMasterId id="2147483768" r:id="rId6"/>
  </p:sldMasterIdLst>
  <p:notesMasterIdLst>
    <p:notesMasterId r:id="rId92"/>
  </p:notesMasterIdLst>
  <p:handoutMasterIdLst>
    <p:handoutMasterId r:id="rId93"/>
  </p:handoutMasterIdLst>
  <p:sldIdLst>
    <p:sldId id="615" r:id="rId7"/>
    <p:sldId id="613" r:id="rId8"/>
    <p:sldId id="614" r:id="rId9"/>
    <p:sldId id="644" r:id="rId10"/>
    <p:sldId id="541" r:id="rId11"/>
    <p:sldId id="366" r:id="rId12"/>
    <p:sldId id="551" r:id="rId13"/>
    <p:sldId id="369" r:id="rId14"/>
    <p:sldId id="371" r:id="rId15"/>
    <p:sldId id="372" r:id="rId16"/>
    <p:sldId id="560" r:id="rId17"/>
    <p:sldId id="540" r:id="rId18"/>
    <p:sldId id="583" r:id="rId19"/>
    <p:sldId id="649" r:id="rId20"/>
    <p:sldId id="619" r:id="rId21"/>
    <p:sldId id="559" r:id="rId22"/>
    <p:sldId id="646" r:id="rId23"/>
    <p:sldId id="647" r:id="rId24"/>
    <p:sldId id="648" r:id="rId25"/>
    <p:sldId id="617" r:id="rId26"/>
    <p:sldId id="556" r:id="rId27"/>
    <p:sldId id="607" r:id="rId28"/>
    <p:sldId id="586" r:id="rId29"/>
    <p:sldId id="591" r:id="rId30"/>
    <p:sldId id="609" r:id="rId31"/>
    <p:sldId id="590" r:id="rId32"/>
    <p:sldId id="592" r:id="rId33"/>
    <p:sldId id="554" r:id="rId34"/>
    <p:sldId id="557" r:id="rId35"/>
    <p:sldId id="561" r:id="rId36"/>
    <p:sldId id="373" r:id="rId37"/>
    <p:sldId id="374" r:id="rId38"/>
    <p:sldId id="546" r:id="rId39"/>
    <p:sldId id="519" r:id="rId40"/>
    <p:sldId id="520" r:id="rId41"/>
    <p:sldId id="376" r:id="rId42"/>
    <p:sldId id="620" r:id="rId43"/>
    <p:sldId id="652" r:id="rId44"/>
    <p:sldId id="508" r:id="rId45"/>
    <p:sldId id="558" r:id="rId46"/>
    <p:sldId id="610" r:id="rId47"/>
    <p:sldId id="377" r:id="rId48"/>
    <p:sldId id="623" r:id="rId49"/>
    <p:sldId id="381" r:id="rId50"/>
    <p:sldId id="382" r:id="rId51"/>
    <p:sldId id="578" r:id="rId52"/>
    <p:sldId id="621" r:id="rId53"/>
    <p:sldId id="622" r:id="rId54"/>
    <p:sldId id="383" r:id="rId55"/>
    <p:sldId id="584" r:id="rId56"/>
    <p:sldId id="569" r:id="rId57"/>
    <p:sldId id="576" r:id="rId58"/>
    <p:sldId id="388" r:id="rId59"/>
    <p:sldId id="547" r:id="rId60"/>
    <p:sldId id="579" r:id="rId61"/>
    <p:sldId id="596" r:id="rId62"/>
    <p:sldId id="548" r:id="rId63"/>
    <p:sldId id="568" r:id="rId64"/>
    <p:sldId id="549" r:id="rId65"/>
    <p:sldId id="597" r:id="rId66"/>
    <p:sldId id="598" r:id="rId67"/>
    <p:sldId id="550" r:id="rId68"/>
    <p:sldId id="600" r:id="rId69"/>
    <p:sldId id="603" r:id="rId70"/>
    <p:sldId id="570" r:id="rId71"/>
    <p:sldId id="624" r:id="rId72"/>
    <p:sldId id="625" r:id="rId73"/>
    <p:sldId id="577" r:id="rId74"/>
    <p:sldId id="629" r:id="rId75"/>
    <p:sldId id="630" r:id="rId76"/>
    <p:sldId id="631" r:id="rId77"/>
    <p:sldId id="632" r:id="rId78"/>
    <p:sldId id="633" r:id="rId79"/>
    <p:sldId id="634" r:id="rId80"/>
    <p:sldId id="635" r:id="rId81"/>
    <p:sldId id="636" r:id="rId82"/>
    <p:sldId id="637" r:id="rId83"/>
    <p:sldId id="638" r:id="rId84"/>
    <p:sldId id="639" r:id="rId85"/>
    <p:sldId id="640" r:id="rId86"/>
    <p:sldId id="641" r:id="rId87"/>
    <p:sldId id="642" r:id="rId88"/>
    <p:sldId id="651" r:id="rId89"/>
    <p:sldId id="650" r:id="rId90"/>
    <p:sldId id="608" r:id="rId9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y Soto" initials="R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CC66"/>
    <a:srgbClr val="FFFF66"/>
    <a:srgbClr val="99CC00"/>
    <a:srgbClr val="339933"/>
    <a:srgbClr val="99FF99"/>
    <a:srgbClr val="0066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85258" autoAdjust="0"/>
  </p:normalViewPr>
  <p:slideViewPr>
    <p:cSldViewPr>
      <p:cViewPr varScale="1">
        <p:scale>
          <a:sx n="73" d="100"/>
          <a:sy n="73" d="100"/>
        </p:scale>
        <p:origin x="1596" y="72"/>
      </p:cViewPr>
      <p:guideLst>
        <p:guide orient="horz" pos="2160"/>
        <p:guide pos="2880"/>
      </p:guideLst>
    </p:cSldViewPr>
  </p:slideViewPr>
  <p:outlineViewPr>
    <p:cViewPr>
      <p:scale>
        <a:sx n="33" d="100"/>
        <a:sy n="33" d="100"/>
      </p:scale>
      <p:origin x="0" y="-1032"/>
    </p:cViewPr>
  </p:outlineViewPr>
  <p:notesTextViewPr>
    <p:cViewPr>
      <p:scale>
        <a:sx n="3" d="2"/>
        <a:sy n="3" d="2"/>
      </p:scale>
      <p:origin x="0" y="0"/>
    </p:cViewPr>
  </p:notesTextViewPr>
  <p:sorterViewPr>
    <p:cViewPr>
      <p:scale>
        <a:sx n="190" d="100"/>
        <a:sy n="190" d="100"/>
      </p:scale>
      <p:origin x="0" y="-51984"/>
    </p:cViewPr>
  </p:sorterViewPr>
  <p:notesViewPr>
    <p:cSldViewPr>
      <p:cViewPr>
        <p:scale>
          <a:sx n="75" d="100"/>
          <a:sy n="75" d="100"/>
        </p:scale>
        <p:origin x="-2942" y="216"/>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2"/>
            <a:ext cx="3169920" cy="480226"/>
          </a:xfrm>
          <a:prstGeom prst="rect">
            <a:avLst/>
          </a:prstGeom>
          <a:noFill/>
          <a:ln w="12700">
            <a:noFill/>
            <a:miter lim="800000"/>
            <a:headEnd type="none" w="sm" len="sm"/>
            <a:tailEnd type="none" w="sm" len="sm"/>
          </a:ln>
          <a:effectLst/>
        </p:spPr>
        <p:txBody>
          <a:bodyPr vert="horz" wrap="square" lIns="96623" tIns="48311" rIns="96623" bIns="48311" numCol="1" anchor="t" anchorCtr="0" compatLnSpc="1">
            <a:prstTxWarp prst="textNoShape">
              <a:avLst/>
            </a:prstTxWarp>
          </a:bodyPr>
          <a:lstStyle>
            <a:lvl1pPr defTabSz="965777" eaLnBrk="0" hangingPunct="0">
              <a:defRPr sz="1300">
                <a:latin typeface="Times New Roman" pitchFamily="18" charset="0"/>
              </a:defRPr>
            </a:lvl1pPr>
          </a:lstStyle>
          <a:p>
            <a:pPr>
              <a:defRPr/>
            </a:pPr>
            <a:endParaRPr lang="en-US" dirty="0"/>
          </a:p>
        </p:txBody>
      </p:sp>
      <p:sp>
        <p:nvSpPr>
          <p:cNvPr id="15363" name="Rectangle 3"/>
          <p:cNvSpPr>
            <a:spLocks noGrp="1" noChangeArrowheads="1"/>
          </p:cNvSpPr>
          <p:nvPr>
            <p:ph type="dt" sz="quarter" idx="1"/>
          </p:nvPr>
        </p:nvSpPr>
        <p:spPr bwMode="auto">
          <a:xfrm>
            <a:off x="4145281" y="2"/>
            <a:ext cx="3169920" cy="480226"/>
          </a:xfrm>
          <a:prstGeom prst="rect">
            <a:avLst/>
          </a:prstGeom>
          <a:noFill/>
          <a:ln w="12700">
            <a:noFill/>
            <a:miter lim="800000"/>
            <a:headEnd type="none" w="sm" len="sm"/>
            <a:tailEnd type="none" w="sm" len="sm"/>
          </a:ln>
          <a:effectLst/>
        </p:spPr>
        <p:txBody>
          <a:bodyPr vert="horz" wrap="square" lIns="96623" tIns="48311" rIns="96623" bIns="48311" numCol="1" anchor="t" anchorCtr="0" compatLnSpc="1">
            <a:prstTxWarp prst="textNoShape">
              <a:avLst/>
            </a:prstTxWarp>
          </a:bodyPr>
          <a:lstStyle>
            <a:lvl1pPr algn="r" defTabSz="965777" eaLnBrk="0" hangingPunct="0">
              <a:defRPr sz="1300">
                <a:latin typeface="Times New Roman" pitchFamily="18" charset="0"/>
              </a:defRPr>
            </a:lvl1pPr>
          </a:lstStyle>
          <a:p>
            <a:pPr>
              <a:defRPr/>
            </a:pPr>
            <a:endParaRPr lang="en-US" dirty="0"/>
          </a:p>
        </p:txBody>
      </p:sp>
      <p:sp>
        <p:nvSpPr>
          <p:cNvPr id="15364" name="Rectangle 4"/>
          <p:cNvSpPr>
            <a:spLocks noGrp="1" noChangeArrowheads="1"/>
          </p:cNvSpPr>
          <p:nvPr>
            <p:ph type="ftr" sz="quarter" idx="2"/>
          </p:nvPr>
        </p:nvSpPr>
        <p:spPr bwMode="auto">
          <a:xfrm>
            <a:off x="0" y="9120977"/>
            <a:ext cx="3169920" cy="480225"/>
          </a:xfrm>
          <a:prstGeom prst="rect">
            <a:avLst/>
          </a:prstGeom>
          <a:noFill/>
          <a:ln w="12700">
            <a:noFill/>
            <a:miter lim="800000"/>
            <a:headEnd type="none" w="sm" len="sm"/>
            <a:tailEnd type="none" w="sm" len="sm"/>
          </a:ln>
          <a:effectLst/>
        </p:spPr>
        <p:txBody>
          <a:bodyPr vert="horz" wrap="square" lIns="96623" tIns="48311" rIns="96623" bIns="48311" numCol="1" anchor="b" anchorCtr="0" compatLnSpc="1">
            <a:prstTxWarp prst="textNoShape">
              <a:avLst/>
            </a:prstTxWarp>
          </a:bodyPr>
          <a:lstStyle>
            <a:lvl1pPr defTabSz="965777" eaLnBrk="0" hangingPunct="0">
              <a:defRPr sz="1300">
                <a:latin typeface="Times New Roman" pitchFamily="18" charset="0"/>
              </a:defRPr>
            </a:lvl1pPr>
          </a:lstStyle>
          <a:p>
            <a:pPr>
              <a:defRPr/>
            </a:pPr>
            <a:endParaRPr lang="en-US" dirty="0"/>
          </a:p>
        </p:txBody>
      </p:sp>
      <p:sp>
        <p:nvSpPr>
          <p:cNvPr id="15365" name="Rectangle 5"/>
          <p:cNvSpPr>
            <a:spLocks noGrp="1" noChangeArrowheads="1"/>
          </p:cNvSpPr>
          <p:nvPr>
            <p:ph type="sldNum" sz="quarter" idx="3"/>
          </p:nvPr>
        </p:nvSpPr>
        <p:spPr bwMode="auto">
          <a:xfrm>
            <a:off x="4145281" y="9120977"/>
            <a:ext cx="3169920" cy="480225"/>
          </a:xfrm>
          <a:prstGeom prst="rect">
            <a:avLst/>
          </a:prstGeom>
          <a:noFill/>
          <a:ln w="12700">
            <a:noFill/>
            <a:miter lim="800000"/>
            <a:headEnd type="none" w="sm" len="sm"/>
            <a:tailEnd type="none" w="sm" len="sm"/>
          </a:ln>
          <a:effectLst/>
        </p:spPr>
        <p:txBody>
          <a:bodyPr vert="horz" wrap="square" lIns="96623" tIns="48311" rIns="96623" bIns="48311" numCol="1" anchor="b" anchorCtr="0" compatLnSpc="1">
            <a:prstTxWarp prst="textNoShape">
              <a:avLst/>
            </a:prstTxWarp>
          </a:bodyPr>
          <a:lstStyle>
            <a:lvl1pPr algn="r" defTabSz="965777" eaLnBrk="0" hangingPunct="0">
              <a:defRPr sz="1300">
                <a:latin typeface="Times New Roman" pitchFamily="18" charset="0"/>
              </a:defRPr>
            </a:lvl1pPr>
          </a:lstStyle>
          <a:p>
            <a:pPr>
              <a:defRPr/>
            </a:pPr>
            <a:fld id="{C3D56217-14A1-4A13-8014-EDA009344622}" type="slidenum">
              <a:rPr lang="en-US"/>
              <a:pPr>
                <a:defRPr/>
              </a:pPr>
              <a:t>‹#›</a:t>
            </a:fld>
            <a:endParaRPr lang="en-US" dirty="0"/>
          </a:p>
        </p:txBody>
      </p:sp>
    </p:spTree>
    <p:extLst>
      <p:ext uri="{BB962C8B-B14F-4D97-AF65-F5344CB8AC3E}">
        <p14:creationId xmlns:p14="http://schemas.microsoft.com/office/powerpoint/2010/main" val="971463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2"/>
            <a:ext cx="3169920" cy="480226"/>
          </a:xfrm>
          <a:prstGeom prst="rect">
            <a:avLst/>
          </a:prstGeom>
          <a:noFill/>
          <a:ln w="12700">
            <a:noFill/>
            <a:miter lim="800000"/>
            <a:headEnd type="none" w="sm" len="sm"/>
            <a:tailEnd type="none" w="sm" len="sm"/>
          </a:ln>
          <a:effectLst/>
        </p:spPr>
        <p:txBody>
          <a:bodyPr vert="horz" wrap="square" lIns="96623" tIns="48311" rIns="96623" bIns="48311" numCol="1" anchor="t" anchorCtr="0" compatLnSpc="1">
            <a:prstTxWarp prst="textNoShape">
              <a:avLst/>
            </a:prstTxWarp>
          </a:bodyPr>
          <a:lstStyle>
            <a:lvl1pPr defTabSz="965777" eaLnBrk="0" hangingPunct="0">
              <a:defRPr sz="1300">
                <a:latin typeface="Times New Roman" pitchFamily="18" charset="0"/>
              </a:defRPr>
            </a:lvl1pPr>
          </a:lstStyle>
          <a:p>
            <a:pPr>
              <a:defRPr/>
            </a:pPr>
            <a:endParaRPr lang="en-US" dirty="0"/>
          </a:p>
        </p:txBody>
      </p:sp>
      <p:sp>
        <p:nvSpPr>
          <p:cNvPr id="17411" name="Rectangle 3"/>
          <p:cNvSpPr>
            <a:spLocks noGrp="1" noChangeArrowheads="1"/>
          </p:cNvSpPr>
          <p:nvPr>
            <p:ph type="dt" idx="1"/>
          </p:nvPr>
        </p:nvSpPr>
        <p:spPr bwMode="auto">
          <a:xfrm>
            <a:off x="4145281" y="2"/>
            <a:ext cx="3169920" cy="480226"/>
          </a:xfrm>
          <a:prstGeom prst="rect">
            <a:avLst/>
          </a:prstGeom>
          <a:noFill/>
          <a:ln w="12700">
            <a:noFill/>
            <a:miter lim="800000"/>
            <a:headEnd type="none" w="sm" len="sm"/>
            <a:tailEnd type="none" w="sm" len="sm"/>
          </a:ln>
          <a:effectLst/>
        </p:spPr>
        <p:txBody>
          <a:bodyPr vert="horz" wrap="square" lIns="96623" tIns="48311" rIns="96623" bIns="48311" numCol="1" anchor="t" anchorCtr="0" compatLnSpc="1">
            <a:prstTxWarp prst="textNoShape">
              <a:avLst/>
            </a:prstTxWarp>
          </a:bodyPr>
          <a:lstStyle>
            <a:lvl1pPr algn="r" defTabSz="965777" eaLnBrk="0" hangingPunct="0">
              <a:defRPr sz="1300">
                <a:latin typeface="Times New Roman" pitchFamily="18" charset="0"/>
              </a:defRPr>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75360" y="4561313"/>
            <a:ext cx="5364480" cy="4320375"/>
          </a:xfrm>
          <a:prstGeom prst="rect">
            <a:avLst/>
          </a:prstGeom>
          <a:noFill/>
          <a:ln w="12700">
            <a:noFill/>
            <a:miter lim="800000"/>
            <a:headEnd type="none" w="sm" len="sm"/>
            <a:tailEnd type="none" w="sm" len="sm"/>
          </a:ln>
          <a:effectLst/>
        </p:spPr>
        <p:txBody>
          <a:bodyPr vert="horz" wrap="square" lIns="96623" tIns="48311" rIns="96623" bIns="483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9120977"/>
            <a:ext cx="3169920" cy="480225"/>
          </a:xfrm>
          <a:prstGeom prst="rect">
            <a:avLst/>
          </a:prstGeom>
          <a:noFill/>
          <a:ln w="12700">
            <a:noFill/>
            <a:miter lim="800000"/>
            <a:headEnd type="none" w="sm" len="sm"/>
            <a:tailEnd type="none" w="sm" len="sm"/>
          </a:ln>
          <a:effectLst/>
        </p:spPr>
        <p:txBody>
          <a:bodyPr vert="horz" wrap="square" lIns="96623" tIns="48311" rIns="96623" bIns="48311" numCol="1" anchor="b" anchorCtr="0" compatLnSpc="1">
            <a:prstTxWarp prst="textNoShape">
              <a:avLst/>
            </a:prstTxWarp>
          </a:bodyPr>
          <a:lstStyle>
            <a:lvl1pPr defTabSz="965777" eaLnBrk="0" hangingPunct="0">
              <a:defRPr sz="1300">
                <a:latin typeface="Times New Roman" pitchFamily="18" charset="0"/>
              </a:defRPr>
            </a:lvl1pPr>
          </a:lstStyle>
          <a:p>
            <a:pPr>
              <a:defRPr/>
            </a:pPr>
            <a:endParaRPr lang="en-US" dirty="0"/>
          </a:p>
        </p:txBody>
      </p:sp>
      <p:sp>
        <p:nvSpPr>
          <p:cNvPr id="17415" name="Rectangle 7"/>
          <p:cNvSpPr>
            <a:spLocks noGrp="1" noChangeArrowheads="1"/>
          </p:cNvSpPr>
          <p:nvPr>
            <p:ph type="sldNum" sz="quarter" idx="5"/>
          </p:nvPr>
        </p:nvSpPr>
        <p:spPr bwMode="auto">
          <a:xfrm>
            <a:off x="4145281" y="9120977"/>
            <a:ext cx="3169920" cy="480225"/>
          </a:xfrm>
          <a:prstGeom prst="rect">
            <a:avLst/>
          </a:prstGeom>
          <a:noFill/>
          <a:ln w="12700">
            <a:noFill/>
            <a:miter lim="800000"/>
            <a:headEnd type="none" w="sm" len="sm"/>
            <a:tailEnd type="none" w="sm" len="sm"/>
          </a:ln>
          <a:effectLst/>
        </p:spPr>
        <p:txBody>
          <a:bodyPr vert="horz" wrap="square" lIns="96623" tIns="48311" rIns="96623" bIns="48311" numCol="1" anchor="b" anchorCtr="0" compatLnSpc="1">
            <a:prstTxWarp prst="textNoShape">
              <a:avLst/>
            </a:prstTxWarp>
          </a:bodyPr>
          <a:lstStyle>
            <a:lvl1pPr algn="r" defTabSz="965777" eaLnBrk="0" hangingPunct="0">
              <a:defRPr sz="1300">
                <a:latin typeface="Times New Roman" pitchFamily="18" charset="0"/>
              </a:defRPr>
            </a:lvl1pPr>
          </a:lstStyle>
          <a:p>
            <a:pPr>
              <a:defRPr/>
            </a:pPr>
            <a:fld id="{DED113E0-FE84-42C5-9C7D-72901F75CD4C}" type="slidenum">
              <a:rPr lang="en-US"/>
              <a:pPr>
                <a:defRPr/>
              </a:pPr>
              <a:t>‹#›</a:t>
            </a:fld>
            <a:endParaRPr lang="en-US" dirty="0"/>
          </a:p>
        </p:txBody>
      </p:sp>
    </p:spTree>
    <p:extLst>
      <p:ext uri="{BB962C8B-B14F-4D97-AF65-F5344CB8AC3E}">
        <p14:creationId xmlns:p14="http://schemas.microsoft.com/office/powerpoint/2010/main" val="642257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8B79C0B-65F7-44D2-B1D1-BD8BF232AB7B}" type="slidenum">
              <a:rPr lang="en-US">
                <a:solidFill>
                  <a:srgbClr val="000000"/>
                </a:solidFill>
              </a:rPr>
              <a:pPr/>
              <a:t>1</a:t>
            </a:fld>
            <a:endParaRPr lang="en-US" dirty="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571278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8140DAF-23BC-4200-A307-806DB39DD2A1}" type="slidenum">
              <a:rPr lang="en-US" smtClean="0"/>
              <a:pPr/>
              <a:t>10</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w="9525"/>
        </p:spPr>
        <p:txBody>
          <a:bodyPr/>
          <a:lstStyle/>
          <a:p>
            <a:r>
              <a:rPr lang="en-US" dirty="0"/>
              <a:t>Data includes</a:t>
            </a:r>
            <a:r>
              <a:rPr lang="en-US" baseline="0" dirty="0"/>
              <a:t> projects through 2020.</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11</a:t>
            </a:fld>
            <a:endParaRPr lang="en-US" dirty="0"/>
          </a:p>
        </p:txBody>
      </p:sp>
    </p:spTree>
    <p:extLst>
      <p:ext uri="{BB962C8B-B14F-4D97-AF65-F5344CB8AC3E}">
        <p14:creationId xmlns:p14="http://schemas.microsoft.com/office/powerpoint/2010/main" val="199096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12</a:t>
            </a:fld>
            <a:endParaRPr lang="en-US" dirty="0"/>
          </a:p>
        </p:txBody>
      </p:sp>
    </p:spTree>
    <p:extLst>
      <p:ext uri="{BB962C8B-B14F-4D97-AF65-F5344CB8AC3E}">
        <p14:creationId xmlns:p14="http://schemas.microsoft.com/office/powerpoint/2010/main" val="28474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13</a:t>
            </a:fld>
            <a:endParaRPr lang="en-US" dirty="0"/>
          </a:p>
        </p:txBody>
      </p:sp>
    </p:spTree>
    <p:extLst>
      <p:ext uri="{BB962C8B-B14F-4D97-AF65-F5344CB8AC3E}">
        <p14:creationId xmlns:p14="http://schemas.microsoft.com/office/powerpoint/2010/main" val="338900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14</a:t>
            </a:fld>
            <a:endParaRPr lang="en-US" dirty="0"/>
          </a:p>
        </p:txBody>
      </p:sp>
    </p:spTree>
    <p:extLst>
      <p:ext uri="{BB962C8B-B14F-4D97-AF65-F5344CB8AC3E}">
        <p14:creationId xmlns:p14="http://schemas.microsoft.com/office/powerpoint/2010/main" val="379092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15</a:t>
            </a:fld>
            <a:endParaRPr lang="en-US" dirty="0"/>
          </a:p>
        </p:txBody>
      </p:sp>
    </p:spTree>
    <p:extLst>
      <p:ext uri="{BB962C8B-B14F-4D97-AF65-F5344CB8AC3E}">
        <p14:creationId xmlns:p14="http://schemas.microsoft.com/office/powerpoint/2010/main" val="14953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16</a:t>
            </a:fld>
            <a:endParaRPr lang="en-US" dirty="0"/>
          </a:p>
        </p:txBody>
      </p:sp>
    </p:spTree>
    <p:extLst>
      <p:ext uri="{BB962C8B-B14F-4D97-AF65-F5344CB8AC3E}">
        <p14:creationId xmlns:p14="http://schemas.microsoft.com/office/powerpoint/2010/main" val="339704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10569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18</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0202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19</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8432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a:t>
            </a:fld>
            <a:endParaRPr lang="en-US" dirty="0"/>
          </a:p>
        </p:txBody>
      </p:sp>
    </p:spTree>
    <p:extLst>
      <p:ext uri="{BB962C8B-B14F-4D97-AF65-F5344CB8AC3E}">
        <p14:creationId xmlns:p14="http://schemas.microsoft.com/office/powerpoint/2010/main" val="132680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20</a:t>
            </a:fld>
            <a:endParaRPr lang="en-US" dirty="0"/>
          </a:p>
        </p:txBody>
      </p:sp>
    </p:spTree>
    <p:extLst>
      <p:ext uri="{BB962C8B-B14F-4D97-AF65-F5344CB8AC3E}">
        <p14:creationId xmlns:p14="http://schemas.microsoft.com/office/powerpoint/2010/main" val="255947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21</a:t>
            </a:fld>
            <a:endParaRPr lang="en-US" dirty="0"/>
          </a:p>
        </p:txBody>
      </p:sp>
    </p:spTree>
    <p:extLst>
      <p:ext uri="{BB962C8B-B14F-4D97-AF65-F5344CB8AC3E}">
        <p14:creationId xmlns:p14="http://schemas.microsoft.com/office/powerpoint/2010/main" val="7231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EA361-E457-4B84-8BDD-640636643900}" type="slidenum">
              <a:rPr lang="en-US" smtClean="0"/>
              <a:pPr>
                <a:defRPr/>
              </a:pPr>
              <a:t>22</a:t>
            </a:fld>
            <a:endParaRPr lang="en-US" dirty="0"/>
          </a:p>
        </p:txBody>
      </p:sp>
    </p:spTree>
    <p:extLst>
      <p:ext uri="{BB962C8B-B14F-4D97-AF65-F5344CB8AC3E}">
        <p14:creationId xmlns:p14="http://schemas.microsoft.com/office/powerpoint/2010/main" val="3627948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23</a:t>
            </a:fld>
            <a:endParaRPr lang="en-US" dirty="0"/>
          </a:p>
        </p:txBody>
      </p:sp>
    </p:spTree>
    <p:extLst>
      <p:ext uri="{BB962C8B-B14F-4D97-AF65-F5344CB8AC3E}">
        <p14:creationId xmlns:p14="http://schemas.microsoft.com/office/powerpoint/2010/main" val="343148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24</a:t>
            </a:fld>
            <a:endParaRPr lang="en-US" dirty="0"/>
          </a:p>
        </p:txBody>
      </p:sp>
    </p:spTree>
    <p:extLst>
      <p:ext uri="{BB962C8B-B14F-4D97-AF65-F5344CB8AC3E}">
        <p14:creationId xmlns:p14="http://schemas.microsoft.com/office/powerpoint/2010/main" val="2698805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25</a:t>
            </a:fld>
            <a:endParaRPr lang="en-US" dirty="0"/>
          </a:p>
        </p:txBody>
      </p:sp>
    </p:spTree>
    <p:extLst>
      <p:ext uri="{BB962C8B-B14F-4D97-AF65-F5344CB8AC3E}">
        <p14:creationId xmlns:p14="http://schemas.microsoft.com/office/powerpoint/2010/main" val="2840705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26</a:t>
            </a:fld>
            <a:endParaRPr lang="en-US" dirty="0"/>
          </a:p>
        </p:txBody>
      </p:sp>
    </p:spTree>
    <p:extLst>
      <p:ext uri="{BB962C8B-B14F-4D97-AF65-F5344CB8AC3E}">
        <p14:creationId xmlns:p14="http://schemas.microsoft.com/office/powerpoint/2010/main" val="1960307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27</a:t>
            </a:fld>
            <a:endParaRPr lang="en-US" dirty="0"/>
          </a:p>
        </p:txBody>
      </p:sp>
    </p:spTree>
    <p:extLst>
      <p:ext uri="{BB962C8B-B14F-4D97-AF65-F5344CB8AC3E}">
        <p14:creationId xmlns:p14="http://schemas.microsoft.com/office/powerpoint/2010/main" val="176868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28</a:t>
            </a:fld>
            <a:endParaRPr lang="en-US" dirty="0"/>
          </a:p>
        </p:txBody>
      </p:sp>
    </p:spTree>
    <p:extLst>
      <p:ext uri="{BB962C8B-B14F-4D97-AF65-F5344CB8AC3E}">
        <p14:creationId xmlns:p14="http://schemas.microsoft.com/office/powerpoint/2010/main" val="2437541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29</a:t>
            </a:fld>
            <a:endParaRPr lang="en-US" dirty="0"/>
          </a:p>
        </p:txBody>
      </p:sp>
    </p:spTree>
    <p:extLst>
      <p:ext uri="{BB962C8B-B14F-4D97-AF65-F5344CB8AC3E}">
        <p14:creationId xmlns:p14="http://schemas.microsoft.com/office/powerpoint/2010/main" val="212100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3</a:t>
            </a:fld>
            <a:endParaRPr lang="en-US" dirty="0"/>
          </a:p>
        </p:txBody>
      </p:sp>
    </p:spTree>
    <p:extLst>
      <p:ext uri="{BB962C8B-B14F-4D97-AF65-F5344CB8AC3E}">
        <p14:creationId xmlns:p14="http://schemas.microsoft.com/office/powerpoint/2010/main" val="3201372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30</a:t>
            </a:fld>
            <a:endParaRPr lang="en-US" dirty="0"/>
          </a:p>
        </p:txBody>
      </p:sp>
    </p:spTree>
    <p:extLst>
      <p:ext uri="{BB962C8B-B14F-4D97-AF65-F5344CB8AC3E}">
        <p14:creationId xmlns:p14="http://schemas.microsoft.com/office/powerpoint/2010/main" val="1907850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F713F4F-F4CA-40EA-81FA-E19AD159937F}" type="slidenum">
              <a:rPr lang="en-US" smtClean="0"/>
              <a:pPr/>
              <a:t>31</a:t>
            </a:fld>
            <a:endParaRPr lang="en-US"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w="9525"/>
        </p:spPr>
        <p:txBody>
          <a:bodyPr/>
          <a:lstStyle/>
          <a:p>
            <a:endParaRPr lang="en-US" sz="15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21586E4-7E83-4B0B-8C8B-6DD4055B9722}" type="slidenum">
              <a:rPr lang="en-US" smtClean="0"/>
              <a:pPr/>
              <a:t>32</a:t>
            </a:fld>
            <a:endParaRPr lang="en-US"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33</a:t>
            </a:fld>
            <a:endParaRPr lang="en-US" dirty="0"/>
          </a:p>
        </p:txBody>
      </p:sp>
    </p:spTree>
    <p:extLst>
      <p:ext uri="{BB962C8B-B14F-4D97-AF65-F5344CB8AC3E}">
        <p14:creationId xmlns:p14="http://schemas.microsoft.com/office/powerpoint/2010/main" val="2759570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924AE4B-72F4-4EDE-8FE0-B739CF4BF268}" type="slidenum">
              <a:rPr lang="en-US" smtClean="0"/>
              <a:pPr/>
              <a:t>34</a:t>
            </a:fld>
            <a:endParaRPr 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924AE4B-72F4-4EDE-8FE0-B739CF4BF268}" type="slidenum">
              <a:rPr lang="en-US" smtClean="0"/>
              <a:pPr/>
              <a:t>35</a:t>
            </a:fld>
            <a:endParaRPr 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995C89D-D48F-4021-AFED-8D29EBB2DFCE}" type="slidenum">
              <a:rPr lang="en-US" smtClean="0"/>
              <a:pPr/>
              <a:t>36</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FCAP</a:t>
            </a:r>
            <a:r>
              <a:rPr lang="en-US" baseline="0" dirty="0" smtClean="0"/>
              <a:t> had historically only funded Design-Bid-Build projects.  Starting with the FY17 funding cycle, FCAP opened the door for Design-Build, Construction Management at Risk, and other alternative delivery methods to be funded through the program.    </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92946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Lead Elimination Assistance Program is more inclusive – funds are available for LSL Replacement and building LSL Inventories.</a:t>
            </a:r>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38</a:t>
            </a:fld>
            <a:endParaRPr lang="en-US" dirty="0"/>
          </a:p>
        </p:txBody>
      </p:sp>
    </p:spTree>
    <p:extLst>
      <p:ext uri="{BB962C8B-B14F-4D97-AF65-F5344CB8AC3E}">
        <p14:creationId xmlns:p14="http://schemas.microsoft.com/office/powerpoint/2010/main" val="285703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4684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40</a:t>
            </a:fld>
            <a:endParaRPr lang="en-US" dirty="0"/>
          </a:p>
        </p:txBody>
      </p:sp>
    </p:spTree>
    <p:extLst>
      <p:ext uri="{BB962C8B-B14F-4D97-AF65-F5344CB8AC3E}">
        <p14:creationId xmlns:p14="http://schemas.microsoft.com/office/powerpoint/2010/main" val="2327843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41</a:t>
            </a:fld>
            <a:endParaRPr lang="en-US" dirty="0"/>
          </a:p>
        </p:txBody>
      </p:sp>
    </p:spTree>
    <p:extLst>
      <p:ext uri="{BB962C8B-B14F-4D97-AF65-F5344CB8AC3E}">
        <p14:creationId xmlns:p14="http://schemas.microsoft.com/office/powerpoint/2010/main" val="1724730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995C89D-D48F-4021-AFED-8D29EBB2DFCE}" type="slidenum">
              <a:rPr lang="en-US" smtClean="0"/>
              <a:pPr/>
              <a:t>42</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3B3F04F6-54E7-4FE7-9919-1C0240C73CBE}"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43</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768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D93E086-13D8-4609-8E1D-9418B998F5A5}" type="slidenum">
              <a:rPr lang="en-US" smtClean="0"/>
              <a:pPr/>
              <a:t>44</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4420DF6-3D97-41B0-B72C-04B5165F580D}" type="slidenum">
              <a:rPr lang="en-US" smtClean="0"/>
              <a:pPr/>
              <a:t>45</a:t>
            </a:fld>
            <a:endParaRPr 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46</a:t>
            </a:fld>
            <a:endParaRPr lang="en-US" dirty="0"/>
          </a:p>
        </p:txBody>
      </p:sp>
    </p:spTree>
    <p:extLst>
      <p:ext uri="{BB962C8B-B14F-4D97-AF65-F5344CB8AC3E}">
        <p14:creationId xmlns:p14="http://schemas.microsoft.com/office/powerpoint/2010/main" val="1506306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26F1F308-6F59-4C3E-BB47-AD0708993471}"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47</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w="9525"/>
        </p:spPr>
        <p:txBody>
          <a:bodyPr/>
          <a:lstStyle/>
          <a:p>
            <a:pPr lvl="1"/>
            <a:r>
              <a:rPr lang="en-US" dirty="0" smtClean="0"/>
              <a:t>$36,928,000 New River Valley</a:t>
            </a:r>
            <a:endParaRPr lang="en-US" dirty="0"/>
          </a:p>
        </p:txBody>
      </p:sp>
    </p:spTree>
    <p:extLst>
      <p:ext uri="{BB962C8B-B14F-4D97-AF65-F5344CB8AC3E}">
        <p14:creationId xmlns:p14="http://schemas.microsoft.com/office/powerpoint/2010/main" val="3257890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C13A4298-20EF-4668-B240-A314513099B7}"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48</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a:lnSpc>
                <a:spcPct val="80000"/>
              </a:lnSpc>
            </a:pPr>
            <a:endParaRPr lang="en-US" dirty="0"/>
          </a:p>
        </p:txBody>
      </p:sp>
      <p:sp>
        <p:nvSpPr>
          <p:cNvPr id="41989" name="Rectangle 4"/>
          <p:cNvSpPr>
            <a:spLocks noChangeArrowheads="1"/>
          </p:cNvSpPr>
          <p:nvPr/>
        </p:nvSpPr>
        <p:spPr bwMode="auto">
          <a:xfrm>
            <a:off x="1166707" y="4747793"/>
            <a:ext cx="5364480" cy="4320375"/>
          </a:xfrm>
          <a:prstGeom prst="rect">
            <a:avLst/>
          </a:prstGeom>
          <a:noFill/>
          <a:ln w="12700">
            <a:noFill/>
            <a:miter lim="800000"/>
            <a:headEnd type="none" w="sm" len="sm"/>
            <a:tailEnd type="none" w="sm" len="sm"/>
          </a:ln>
        </p:spPr>
        <p:txBody>
          <a:bodyPr lIns="96623" tIns="48311" rIns="96623" bIns="48311"/>
          <a:lstStyle/>
          <a:p>
            <a:pPr marL="457200" marR="0" lvl="1" indent="0" algn="l" defTabSz="914400" rtl="0" eaLnBrk="0" fontAlgn="base" latinLnBrk="0" hangingPunct="0">
              <a:lnSpc>
                <a:spcPct val="100000"/>
              </a:lnSpc>
              <a:spcBef>
                <a:spcPct val="30000"/>
              </a:spcBef>
              <a:spcAft>
                <a:spcPct val="0"/>
              </a:spcAft>
              <a:buClrTx/>
              <a:buSzTx/>
              <a:buFontTx/>
              <a:buNone/>
              <a:tabLst/>
              <a:defRPr/>
            </a:pPr>
            <a:endPar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As I mentioned, to be eligible for construction grants a waterworks must be designated as disadvantaged.  I will provided details on that in the next slide.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Approximately one third of our funds are provided as grants, with a majority of the offers being a grant/loan blend or core term loans.</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The objective of the program is to balance the long term viability of the fund to stretch available dollars and to provide the financial assistance needed to resolve public health problems.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A special feature of Virginia’s DWSRF Program is the Planning an Design Grants.  These small grants are available to assist waterworks in completing all of the technical preparations needed to get the project to a point where you will have plans and specifications ready to be bid.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endParaRPr kumimoji="1"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97753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2FA95-8135-491F-8400-340DA8E1288C}" type="slidenum">
              <a:rPr lang="en-US" smtClean="0"/>
              <a:pPr/>
              <a:t>49</a:t>
            </a:fld>
            <a:endParaRPr 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a:t>
            </a:fld>
            <a:endParaRPr lang="en-US" dirty="0"/>
          </a:p>
        </p:txBody>
      </p:sp>
    </p:spTree>
    <p:extLst>
      <p:ext uri="{BB962C8B-B14F-4D97-AF65-F5344CB8AC3E}">
        <p14:creationId xmlns:p14="http://schemas.microsoft.com/office/powerpoint/2010/main" val="2154967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50</a:t>
            </a:fld>
            <a:endParaRPr lang="en-US" dirty="0"/>
          </a:p>
        </p:txBody>
      </p:sp>
    </p:spTree>
    <p:extLst>
      <p:ext uri="{BB962C8B-B14F-4D97-AF65-F5344CB8AC3E}">
        <p14:creationId xmlns:p14="http://schemas.microsoft.com/office/powerpoint/2010/main" val="577079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51</a:t>
            </a:fld>
            <a:endParaRPr lang="en-US" dirty="0"/>
          </a:p>
        </p:txBody>
      </p:sp>
    </p:spTree>
    <p:extLst>
      <p:ext uri="{BB962C8B-B14F-4D97-AF65-F5344CB8AC3E}">
        <p14:creationId xmlns:p14="http://schemas.microsoft.com/office/powerpoint/2010/main" val="2302090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52</a:t>
            </a:fld>
            <a:endParaRPr lang="en-US" dirty="0"/>
          </a:p>
        </p:txBody>
      </p:sp>
    </p:spTree>
    <p:extLst>
      <p:ext uri="{BB962C8B-B14F-4D97-AF65-F5344CB8AC3E}">
        <p14:creationId xmlns:p14="http://schemas.microsoft.com/office/powerpoint/2010/main" val="3780719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54</a:t>
            </a:fld>
            <a:endParaRPr lang="en-US" dirty="0"/>
          </a:p>
        </p:txBody>
      </p:sp>
    </p:spTree>
    <p:extLst>
      <p:ext uri="{BB962C8B-B14F-4D97-AF65-F5344CB8AC3E}">
        <p14:creationId xmlns:p14="http://schemas.microsoft.com/office/powerpoint/2010/main" val="1240273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55</a:t>
            </a:fld>
            <a:endParaRPr lang="en-US" dirty="0"/>
          </a:p>
        </p:txBody>
      </p:sp>
    </p:spTree>
    <p:extLst>
      <p:ext uri="{BB962C8B-B14F-4D97-AF65-F5344CB8AC3E}">
        <p14:creationId xmlns:p14="http://schemas.microsoft.com/office/powerpoint/2010/main" val="2860653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56</a:t>
            </a:fld>
            <a:endParaRPr lang="en-US" dirty="0"/>
          </a:p>
        </p:txBody>
      </p:sp>
    </p:spTree>
    <p:extLst>
      <p:ext uri="{BB962C8B-B14F-4D97-AF65-F5344CB8AC3E}">
        <p14:creationId xmlns:p14="http://schemas.microsoft.com/office/powerpoint/2010/main" val="2168810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57</a:t>
            </a:fld>
            <a:endParaRPr lang="en-US" dirty="0"/>
          </a:p>
        </p:txBody>
      </p:sp>
    </p:spTree>
    <p:extLst>
      <p:ext uri="{BB962C8B-B14F-4D97-AF65-F5344CB8AC3E}">
        <p14:creationId xmlns:p14="http://schemas.microsoft.com/office/powerpoint/2010/main" val="36086284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58</a:t>
            </a:fld>
            <a:endParaRPr lang="en-US" dirty="0"/>
          </a:p>
        </p:txBody>
      </p:sp>
    </p:spTree>
    <p:extLst>
      <p:ext uri="{BB962C8B-B14F-4D97-AF65-F5344CB8AC3E}">
        <p14:creationId xmlns:p14="http://schemas.microsoft.com/office/powerpoint/2010/main" val="826809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59</a:t>
            </a:fld>
            <a:endParaRPr lang="en-US" dirty="0"/>
          </a:p>
        </p:txBody>
      </p:sp>
    </p:spTree>
    <p:extLst>
      <p:ext uri="{BB962C8B-B14F-4D97-AF65-F5344CB8AC3E}">
        <p14:creationId xmlns:p14="http://schemas.microsoft.com/office/powerpoint/2010/main" val="268254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839C9EF-15A6-4619-8082-C4B97E7DEDB3}" type="slidenum">
              <a:rPr lang="en-US" smtClean="0"/>
              <a:pPr/>
              <a:t>6</a:t>
            </a:fld>
            <a:endParaRPr lang="en-US"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60</a:t>
            </a:fld>
            <a:endParaRPr lang="en-US" dirty="0"/>
          </a:p>
        </p:txBody>
      </p:sp>
    </p:spTree>
    <p:extLst>
      <p:ext uri="{BB962C8B-B14F-4D97-AF65-F5344CB8AC3E}">
        <p14:creationId xmlns:p14="http://schemas.microsoft.com/office/powerpoint/2010/main" val="2766955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61</a:t>
            </a:fld>
            <a:endParaRPr lang="en-US" dirty="0"/>
          </a:p>
        </p:txBody>
      </p:sp>
    </p:spTree>
    <p:extLst>
      <p:ext uri="{BB962C8B-B14F-4D97-AF65-F5344CB8AC3E}">
        <p14:creationId xmlns:p14="http://schemas.microsoft.com/office/powerpoint/2010/main" val="3461655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62</a:t>
            </a:fld>
            <a:endParaRPr lang="en-US" dirty="0"/>
          </a:p>
        </p:txBody>
      </p:sp>
    </p:spTree>
    <p:extLst>
      <p:ext uri="{BB962C8B-B14F-4D97-AF65-F5344CB8AC3E}">
        <p14:creationId xmlns:p14="http://schemas.microsoft.com/office/powerpoint/2010/main" val="35938490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63</a:t>
            </a:fld>
            <a:endParaRPr lang="en-US" dirty="0"/>
          </a:p>
        </p:txBody>
      </p:sp>
    </p:spTree>
    <p:extLst>
      <p:ext uri="{BB962C8B-B14F-4D97-AF65-F5344CB8AC3E}">
        <p14:creationId xmlns:p14="http://schemas.microsoft.com/office/powerpoint/2010/main" val="28643319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64</a:t>
            </a:fld>
            <a:endParaRPr lang="en-US" dirty="0"/>
          </a:p>
        </p:txBody>
      </p:sp>
    </p:spTree>
    <p:extLst>
      <p:ext uri="{BB962C8B-B14F-4D97-AF65-F5344CB8AC3E}">
        <p14:creationId xmlns:p14="http://schemas.microsoft.com/office/powerpoint/2010/main" val="25617946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65</a:t>
            </a:fld>
            <a:endParaRPr lang="en-US" dirty="0"/>
          </a:p>
        </p:txBody>
      </p:sp>
    </p:spTree>
    <p:extLst>
      <p:ext uri="{BB962C8B-B14F-4D97-AF65-F5344CB8AC3E}">
        <p14:creationId xmlns:p14="http://schemas.microsoft.com/office/powerpoint/2010/main" val="20324297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66</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680206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67</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31271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68</a:t>
            </a:fld>
            <a:endParaRPr lang="en-US" dirty="0"/>
          </a:p>
        </p:txBody>
      </p:sp>
    </p:spTree>
    <p:extLst>
      <p:ext uri="{BB962C8B-B14F-4D97-AF65-F5344CB8AC3E}">
        <p14:creationId xmlns:p14="http://schemas.microsoft.com/office/powerpoint/2010/main" val="2524333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name is</a:t>
            </a:r>
            <a:r>
              <a:rPr lang="en-US" baseline="0" dirty="0" smtClean="0"/>
              <a:t> Julie Floyd and</a:t>
            </a:r>
            <a:r>
              <a:rPr lang="en-US" dirty="0" smtClean="0"/>
              <a:t> I and the Capacity Development Supervisor</a:t>
            </a:r>
            <a:r>
              <a:rPr lang="en-US" baseline="0" dirty="0" smtClean="0"/>
              <a:t> here in the Office of Drinking Water. I am going to provide an overview of funding and assistance that we provide to waterworks here in Virginia.</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69</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03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7</a:t>
            </a:fld>
            <a:endParaRPr lang="en-US" dirty="0"/>
          </a:p>
        </p:txBody>
      </p:sp>
    </p:spTree>
    <p:extLst>
      <p:ext uri="{BB962C8B-B14F-4D97-AF65-F5344CB8AC3E}">
        <p14:creationId xmlns:p14="http://schemas.microsoft.com/office/powerpoint/2010/main" val="3351681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B6DB80E3-0160-4EE2-A4BF-85C172EBA9B6}"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70</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0723" name="Rectangle 2"/>
          <p:cNvSpPr>
            <a:spLocks noGrp="1" noRot="1" noChangeAspect="1" noChangeArrowheads="1" noTextEdit="1"/>
          </p:cNvSpPr>
          <p:nvPr>
            <p:ph type="sldImg"/>
          </p:nvPr>
        </p:nvSpPr>
        <p:spPr>
          <a:xfrm>
            <a:off x="1257300" y="719138"/>
            <a:ext cx="4802188" cy="3600450"/>
          </a:xfrm>
          <a:ln/>
        </p:spPr>
      </p:sp>
      <p:sp>
        <p:nvSpPr>
          <p:cNvPr id="30724" name="Rectangle 3"/>
          <p:cNvSpPr>
            <a:spLocks noGrp="1" noChangeArrowheads="1"/>
          </p:cNvSpPr>
          <p:nvPr>
            <p:ph type="body" idx="1"/>
          </p:nvPr>
        </p:nvSpPr>
        <p:spPr>
          <a:xfrm>
            <a:off x="731520" y="4561313"/>
            <a:ext cx="5852160" cy="4320375"/>
          </a:xfrm>
          <a:noFill/>
          <a:ln w="9525"/>
        </p:spPr>
        <p:txBody>
          <a:bodyPr/>
          <a:lstStyle/>
          <a:p>
            <a:r>
              <a:rPr lang="en-US" dirty="0" smtClean="0"/>
              <a:t>The</a:t>
            </a:r>
            <a:r>
              <a:rPr lang="en-US" baseline="0" dirty="0" smtClean="0"/>
              <a:t> Office of Drinking Water is at its core a regulatory body. It is our purpose to deploy a strong, effective state program that will increase the capacity of waterworks across the state. We break down the concept of “capacity” into three key areas: Technical, Managerial, and Financial.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Our Capacity Development team, of which I am a part, works closely with waterworks as well as the field offices and the FCAP team you’ve just heard from. Our team’s goal is to not just assist with regulating waterworks, but to work to improve the capacity of waterworks across the state. We do this by deploying technical assistance and funding. </a:t>
            </a:r>
            <a:endParaRPr lang="en-US" dirty="0" smtClean="0"/>
          </a:p>
          <a:p>
            <a:endParaRPr lang="en-US" baseline="0" dirty="0" smtClean="0"/>
          </a:p>
          <a:p>
            <a:r>
              <a:rPr lang="en-US" baseline="0" dirty="0" smtClean="0"/>
              <a:t>To tie this in with the previous presentation, our team reviews final construction applications to ensure that they have, or can have, sufficient technical, managerial, and financial capacity to sustainably run the waterworks. For those systems that struggle with some or all of these, we may require a Waterworks Business Operations Plan be completed as a condition of funding. Another tool that is often included in construction awards is a rate study and or a rate adjustment. We want to make sure that the investment of time and money is well spent.</a:t>
            </a:r>
          </a:p>
          <a:p>
            <a:endParaRPr lang="en-US" baseline="0" dirty="0" smtClean="0"/>
          </a:p>
          <a:p>
            <a:r>
              <a:rPr lang="en-US" dirty="0" smtClean="0"/>
              <a:t>---------</a:t>
            </a:r>
          </a:p>
        </p:txBody>
      </p:sp>
    </p:spTree>
    <p:extLst>
      <p:ext uri="{BB962C8B-B14F-4D97-AF65-F5344CB8AC3E}">
        <p14:creationId xmlns:p14="http://schemas.microsoft.com/office/powerpoint/2010/main" val="13627221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Capacity Development has three main areas of funding that are available to waterworks. Those include Planning and Design Grants, Small Project Engineering Services, and the Set-Aside Suggestions.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71</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92741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start by looking at Planning and Design Grants</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application and instructions are available online at the link above.</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72</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675139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am going to hit the highlights of the Planning and Design Grant program. More information can be found in the instructions. First, the maximum award is $35,000. There is no local match required. Planning and design grant funds can only be used for planning type activities, not construction. I’ll be providing more detail on types of projects later. Only community and nontransient noncommunity waterworks that are not state or federally owned with populations of10,000 or fewer. For a project to be considered, it must address an issue of non-compliance with state or federal regulations. And there must be sufficient supporting documentation of that compliance issue. There is no application deadline, you may submit them year round. If you send in an application early in the year, if it is not selected at that time for funding, we will hold it until later in the year, typically September, for consideration. And lastly, Virginia Procurement Act requirements apply to work performed under this program.</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73</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53734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application process is competitive. Each year we have a limited amount of money we can award and so we go through all of the complete applications and score them based on the scoring criteria you will find in the instructions. We first score proposed projects on whether they have demonstrated that they address an acute, chronic, or public health issue. Then, if we have projects that score equally, we will go further with scoring for additional items or “tie breakers” shown here. So, for example if we have two projects that score the same for addressing a chronic health problem, we will then look at the size of the waterworks or the median household income, for example, as tie breakers since size and income can affect the ability of a waterworks to otherwise afford the work needed.</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74</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0068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a:t>
            </a:r>
            <a:r>
              <a:rPr lang="en-US" baseline="0" dirty="0" smtClean="0"/>
              <a:t> in 2021, in order for a project to be eligible, it must address an acute, chronic, or public health issue and MUST include documentation. That documentation can include notices of violation from the office of drinking water, letters from VDH, special orders, lab results and so on. </a:t>
            </a:r>
            <a:endParaRPr lang="en-US" dirty="0" smtClean="0"/>
          </a:p>
          <a:p>
            <a:endParaRPr lang="en-US" dirty="0" smtClean="0"/>
          </a:p>
          <a:p>
            <a:r>
              <a:rPr lang="en-US" dirty="0" smtClean="0"/>
              <a:t>Each waterworks can submit up to three applications per</a:t>
            </a:r>
            <a:r>
              <a:rPr lang="en-US" baseline="0" dirty="0" smtClean="0"/>
              <a:t> year but we will only fund the top two scoring projects for any waterworks in any funding cycle year. The projects in the three applications must be discrete, not overlapping with one another. For example, if a waterworks submits three applications for projects addressing source, treatment, and distribution, we are allowed to fund two of the three, but they can not overlap. They also must be stand-alone, not requiring one project to be completed before the second can begin.</a:t>
            </a:r>
          </a:p>
          <a:p>
            <a:endParaRPr lang="en-US" baseline="0" dirty="0" smtClean="0"/>
          </a:p>
          <a:p>
            <a:r>
              <a:rPr lang="en-US" baseline="0" dirty="0" smtClean="0"/>
              <a:t>This last item is important. Planning and design grants must be completed within 15 months of the final signing of the award. That includes procurement, project work, and requests for reimbursement.</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75</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78859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kinds of projects are we talking about? P</a:t>
            </a:r>
            <a:r>
              <a:rPr lang="en-US" baseline="0" dirty="0" smtClean="0"/>
              <a:t>reliminary engineering reports of just about any type would be covered by planning and design grants. Treatment system evaluations due to documented water quality issues can also be covered. Planning and design funds can pay for Hydraulic evaluations and distribution system evaluations and design. If a waterworks needs a new well, we also cover drilling, testing, and sampling of test wells to determine source feasibility. This only includes the drilling, initial testing and development of those wells, not any construction to connect it to the waterworks. We can fund source water quality and quantity studies for ongoing issues. </a:t>
            </a:r>
          </a:p>
          <a:p>
            <a:endParaRPr lang="en-US" baseline="0" dirty="0" smtClean="0"/>
          </a:p>
          <a:p>
            <a:r>
              <a:rPr lang="en-US" baseline="0" dirty="0" smtClean="0"/>
              <a:t>Note that we do not fund environmental assessments because we find that the timeframe for an environmental assessment doesn’t work well with the time frame for planning and design grants. And as mentioned earlier, these funds can not be used for construction. If you have a question about if your project would be eligible, just ask and we’ll be glad to discuss it with you.</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76</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218596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Procurement. Again you have to follow the Virginia</a:t>
            </a:r>
            <a:r>
              <a:rPr lang="en-US" baseline="0" dirty="0" smtClean="0"/>
              <a:t> Procurement Act. You will not be reimbursed for expenses incurred before you properly procure the services. MBE and WBE do apply to p&amp;d grants. Any failure to properly procure your engineer or other services can jeopardize your funding. And we can definitely help you walk through those procurement hurdles.  </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77</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18384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are awarded a planning grant you should understand that we reimburse for expenses. So, when you submit for reimbursement you will have to include copies of invoices and we must have some verification that the work covered in the invoices has been done. One of the most common types of planning grant projects is a PER. With PERs, we will reimburse up to half of the total award when the PER has been submitted to the ODW field office for review.  We expect there will be some back and forth between the field office and the engineer to address any concerns, so once the PER has been approved by the field office, then you can request the remaining balance. We try to turn around any requests for reimbursement very quickly as long as all the paperwork and documentation accompanies the pay request.</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78</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50808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form of</a:t>
            </a:r>
            <a:r>
              <a:rPr lang="en-US" baseline="0" dirty="0" smtClean="0"/>
              <a:t> funding through Capacity Development is what we call “Small Project Engineering Services”.</a:t>
            </a:r>
          </a:p>
          <a:p>
            <a:endParaRPr lang="en-US" baseline="0" dirty="0" smtClean="0"/>
          </a:p>
          <a:p>
            <a:r>
              <a:rPr lang="en-US" baseline="0" dirty="0" smtClean="0"/>
              <a:t>The Small Projects Engineering program is designed to help small waterworks that don’t have staff or a board that is able to handle the administrative challenges that Planning and Design Funding would require. It’s also for those systems that also otherwise might not be able to afford engineering services even though they need them.</a:t>
            </a:r>
          </a:p>
          <a:p>
            <a:endParaRPr lang="en-US" baseline="0" dirty="0" smtClean="0"/>
          </a:p>
          <a:p>
            <a:r>
              <a:rPr lang="en-US" baseline="0" dirty="0" smtClean="0"/>
              <a:t>This is an internal-referral program, so waterworks should work through their Field Office if this seems like it could be helpful.</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79</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0008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A242953-FDE0-4414-91A0-64B709707708}" type="slidenum">
              <a:rPr lang="en-US" smtClean="0"/>
              <a:pPr/>
              <a:t>8</a:t>
            </a:fld>
            <a:endParaRPr lang="en-US"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this program operates through</a:t>
            </a:r>
            <a:r>
              <a:rPr lang="en-US" baseline="0" dirty="0" smtClean="0"/>
              <a:t> referrals from within the Office of Drinking Water. The way it works is that the Office of Drinking Water has already procured engineering services, typically with 3 firms that handle specific regions of the state. Small community and non-profit non-transient non-community waterworks (not state or federally owned) can use this program, especially those that are financially distressed. It is for small engineering needs which typically means a total project cost of $15,000 or less. This program is on a first-come-first served basis. Once we use up the allocation for the year, that’s it. We use a Task Order Process where our staff works with the field office and the engineering firm to agree on a Task Order for the project, and then we will issue a notice to proceed. At that point the firm can start work on the project. </a:t>
            </a:r>
          </a:p>
          <a:p>
            <a:endParaRPr lang="en-US" baseline="0" dirty="0" smtClean="0"/>
          </a:p>
          <a:p>
            <a:r>
              <a:rPr lang="en-US" baseline="0" dirty="0" smtClean="0"/>
              <a:t>Note that there is no cost to the waterworks. They will not be billed. However we expect them to be an active participant in the process and to use the results of the work.</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80</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150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mentioned, this program is for small projects. Here are some examples of the types of projects we have completed.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first are as-built drawings and specifications for modifications to a waterworks to document what is there.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81</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18032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last funding source is what we call Set-Aside Suggestions.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Set-aside suggestions are suggestions that impact waterworks across the commonwealth. An organization that submits a set-aside suggestion typically will be asking for funding for something state-wide like training events for the operators or owners of waterworks. We’ve also had requests for leak detection equipment to be used at no cost at waterworks across the state. Since these are not construction activities they are run through the Capacity Development program. If you have any questions about what kinds of set-aside suggestions can be submitted, you can give me or Barry Matthews, the division director, a call. </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82</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00833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Capacity</a:t>
            </a:r>
            <a:r>
              <a:rPr lang="en-US" baseline="0" dirty="0" smtClean="0"/>
              <a:t> Development staff are assigned territories</a:t>
            </a:r>
            <a:r>
              <a:rPr lang="en-US" dirty="0" smtClean="0"/>
              <a:t>.</a:t>
            </a:r>
            <a:r>
              <a:rPr lang="en-US" baseline="0" dirty="0" smtClean="0"/>
              <a:t> On the western side of the state, the pink-orange area, Denise Houchins serves as Sustainability Coordinator. Susan Miner covers the blue area which is Southside Virginia Beach and the Eastern Shore. I cover the purple area which is North Central. We also have a Non-community coordinator, Jarrett Talley, who works primarily with transient non-community systems across the state. Barry Matthews, whose information is in the top left, is the Director of the Training, Capacity  Development, and Outreach division. If you have any questions about our programs, please reach out to any one of us. We also work with other funding partners and can help you figure out what other places you can look for funding and assistance.</a:t>
            </a:r>
            <a:endParaRPr lang="en-US" dirty="0"/>
          </a:p>
        </p:txBody>
      </p:sp>
      <p:sp>
        <p:nvSpPr>
          <p:cNvPr id="4" name="Slide Number Placeholder 3"/>
          <p:cNvSpPr>
            <a:spLocks noGrp="1"/>
          </p:cNvSpPr>
          <p:nvPr>
            <p:ph type="sldNum" sz="quarter" idx="10"/>
          </p:nvPr>
        </p:nvSpPr>
        <p:spPr/>
        <p:txBody>
          <a:bodyPr/>
          <a:lstStyle/>
          <a:p>
            <a:pPr marL="0" marR="0" lvl="0" indent="0" algn="r" defTabSz="965777" rtl="0" eaLnBrk="0" fontAlgn="base" latinLnBrk="0" hangingPunct="0">
              <a:lnSpc>
                <a:spcPct val="100000"/>
              </a:lnSpc>
              <a:spcBef>
                <a:spcPct val="0"/>
              </a:spcBef>
              <a:spcAft>
                <a:spcPct val="0"/>
              </a:spcAft>
              <a:buClrTx/>
              <a:buSzTx/>
              <a:buFontTx/>
              <a:buNone/>
              <a:tabLst/>
              <a:defRPr/>
            </a:pPr>
            <a:fld id="{DED113E0-FE84-42C5-9C7D-72901F75CD4C}"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777" rtl="0" eaLnBrk="0" fontAlgn="base" latinLnBrk="0" hangingPunct="0">
                <a:lnSpc>
                  <a:spcPct val="100000"/>
                </a:lnSpc>
                <a:spcBef>
                  <a:spcPct val="0"/>
                </a:spcBef>
                <a:spcAft>
                  <a:spcPct val="0"/>
                </a:spcAft>
                <a:buClrTx/>
                <a:buSzTx/>
                <a:buFontTx/>
                <a:buNone/>
                <a:tabLst/>
                <a:defRPr/>
              </a:pPr>
              <a:t>83</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235251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A7801CC-F24C-4007-96EE-53F3DCD91BBC}" type="slidenum">
              <a:rPr lang="en-US" smtClean="0"/>
              <a:pPr/>
              <a:t>84</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w="9525"/>
        </p:spPr>
        <p:txBody>
          <a:bodyPr/>
          <a:lstStyle/>
          <a:p>
            <a:endParaRPr lang="en-US" b="1" dirty="0"/>
          </a:p>
        </p:txBody>
      </p:sp>
    </p:spTree>
    <p:extLst>
      <p:ext uri="{BB962C8B-B14F-4D97-AF65-F5344CB8AC3E}">
        <p14:creationId xmlns:p14="http://schemas.microsoft.com/office/powerpoint/2010/main" val="18259428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D113E0-FE84-42C5-9C7D-72901F75CD4C}" type="slidenum">
              <a:rPr lang="en-US" smtClean="0"/>
              <a:pPr>
                <a:defRPr/>
              </a:pPr>
              <a:t>85</a:t>
            </a:fld>
            <a:endParaRPr lang="en-US" dirty="0"/>
          </a:p>
        </p:txBody>
      </p:sp>
    </p:spTree>
    <p:extLst>
      <p:ext uri="{BB962C8B-B14F-4D97-AF65-F5344CB8AC3E}">
        <p14:creationId xmlns:p14="http://schemas.microsoft.com/office/powerpoint/2010/main" val="239746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72A88EB-F0F3-4390-84B3-59D0282E6ECD}" type="slidenum">
              <a:rPr lang="en-US" smtClean="0"/>
              <a:pPr/>
              <a:t>9</a:t>
            </a:fld>
            <a:endParaRPr 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4798650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6123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2254222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9595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69956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707634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3830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279011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217337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73316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7460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797536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20865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56929808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47138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7290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679437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2082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50366173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0549811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2840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8495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135492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586369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2723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25868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5609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771077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08735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794102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74820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37205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44103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29694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8646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420809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051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29583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464049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330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61737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219928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8597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6945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5" name="Rectangle 5"/>
          <p:cNvSpPr>
            <a:spLocks noChangeArrowheads="1"/>
          </p:cNvSpPr>
          <p:nvPr userDrawn="1"/>
        </p:nvSpPr>
        <p:spPr bwMode="auto">
          <a:xfrm>
            <a:off x="0" y="6553200"/>
            <a:ext cx="1828800" cy="76200"/>
          </a:xfrm>
          <a:prstGeom prst="rect">
            <a:avLst/>
          </a:prstGeom>
          <a:solidFill>
            <a:schemeClr val="bg1"/>
          </a:solidFill>
          <a:ln w="9525">
            <a:noFill/>
            <a:miter lim="800000"/>
            <a:headEnd/>
            <a:tailEnd/>
          </a:ln>
          <a:effectLst/>
        </p:spPr>
        <p:txBody>
          <a:bodyPr wrap="none" anchor="ct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eaLnBrk="0" fontAlgn="base" hangingPunct="0">
        <a:spcBef>
          <a:spcPct val="20000"/>
        </a:spcBef>
        <a:spcAft>
          <a:spcPct val="0"/>
        </a:spcAft>
        <a:defRPr sz="24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400">
          <a:solidFill>
            <a:srgbClr val="777777"/>
          </a:solidFill>
          <a:latin typeface="+mn-lt"/>
        </a:defRPr>
      </a:lvl2pPr>
      <a:lvl3pPr marL="1143000" indent="-228600" algn="l" rtl="0" eaLnBrk="0" fontAlgn="base" hangingPunct="0">
        <a:spcBef>
          <a:spcPct val="20000"/>
        </a:spcBef>
        <a:spcAft>
          <a:spcPct val="0"/>
        </a:spcAft>
        <a:buChar char="•"/>
        <a:defRPr sz="2400">
          <a:solidFill>
            <a:srgbClr val="777777"/>
          </a:solidFill>
          <a:latin typeface="+mn-lt"/>
        </a:defRPr>
      </a:lvl3pPr>
      <a:lvl4pPr marL="1600200" indent="-228600" algn="l" rtl="0" eaLnBrk="0" fontAlgn="base" hangingPunct="0">
        <a:spcBef>
          <a:spcPct val="20000"/>
        </a:spcBef>
        <a:spcAft>
          <a:spcPct val="0"/>
        </a:spcAft>
        <a:buChar char="•"/>
        <a:defRPr sz="2400">
          <a:solidFill>
            <a:srgbClr val="777777"/>
          </a:solidFill>
          <a:latin typeface="+mn-lt"/>
        </a:defRPr>
      </a:lvl4pPr>
      <a:lvl5pPr marL="2057400" indent="-228600" algn="l" rtl="0" eaLnBrk="0" fontAlgn="base" hangingPunct="0">
        <a:spcBef>
          <a:spcPct val="20000"/>
        </a:spcBef>
        <a:spcAft>
          <a:spcPct val="0"/>
        </a:spcAft>
        <a:buChar char="•"/>
        <a:defRPr sz="2400">
          <a:solidFill>
            <a:srgbClr val="777777"/>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5" name="Rectangle 5"/>
          <p:cNvSpPr>
            <a:spLocks noChangeArrowheads="1"/>
          </p:cNvSpPr>
          <p:nvPr userDrawn="1"/>
        </p:nvSpPr>
        <p:spPr bwMode="auto">
          <a:xfrm>
            <a:off x="0" y="6553200"/>
            <a:ext cx="1828800" cy="76200"/>
          </a:xfrm>
          <a:prstGeom prst="rect">
            <a:avLst/>
          </a:prstGeom>
          <a:solidFill>
            <a:schemeClr val="bg1"/>
          </a:solidFill>
          <a:ln w="9525">
            <a:noFill/>
            <a:miter lim="800000"/>
            <a:headEnd/>
            <a:tailEnd/>
          </a:ln>
          <a:effectLst/>
        </p:spPr>
        <p:txBody>
          <a:bodyPr wrap="none" anchor="ctr"/>
          <a:lstStyle/>
          <a:p>
            <a:pPr>
              <a:defRPr/>
            </a:pPr>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eaLnBrk="0" fontAlgn="base" hangingPunct="0">
        <a:spcBef>
          <a:spcPct val="20000"/>
        </a:spcBef>
        <a:spcAft>
          <a:spcPct val="0"/>
        </a:spcAft>
        <a:defRPr sz="24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400">
          <a:solidFill>
            <a:srgbClr val="777777"/>
          </a:solidFill>
          <a:latin typeface="+mn-lt"/>
        </a:defRPr>
      </a:lvl2pPr>
      <a:lvl3pPr marL="1143000" indent="-228600" algn="l" rtl="0" eaLnBrk="0" fontAlgn="base" hangingPunct="0">
        <a:spcBef>
          <a:spcPct val="20000"/>
        </a:spcBef>
        <a:spcAft>
          <a:spcPct val="0"/>
        </a:spcAft>
        <a:buChar char="•"/>
        <a:defRPr sz="2400">
          <a:solidFill>
            <a:srgbClr val="777777"/>
          </a:solidFill>
          <a:latin typeface="+mn-lt"/>
        </a:defRPr>
      </a:lvl3pPr>
      <a:lvl4pPr marL="1600200" indent="-228600" algn="l" rtl="0" eaLnBrk="0" fontAlgn="base" hangingPunct="0">
        <a:spcBef>
          <a:spcPct val="20000"/>
        </a:spcBef>
        <a:spcAft>
          <a:spcPct val="0"/>
        </a:spcAft>
        <a:buChar char="•"/>
        <a:defRPr sz="2400">
          <a:solidFill>
            <a:srgbClr val="777777"/>
          </a:solidFill>
          <a:latin typeface="+mn-lt"/>
        </a:defRPr>
      </a:lvl4pPr>
      <a:lvl5pPr marL="2057400" indent="-228600" algn="l" rtl="0" eaLnBrk="0" fontAlgn="base" hangingPunct="0">
        <a:spcBef>
          <a:spcPct val="20000"/>
        </a:spcBef>
        <a:spcAft>
          <a:spcPct val="0"/>
        </a:spcAft>
        <a:buChar char="•"/>
        <a:defRPr sz="2400">
          <a:solidFill>
            <a:srgbClr val="777777"/>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5" name="Rectangle 5"/>
          <p:cNvSpPr>
            <a:spLocks noChangeArrowheads="1"/>
          </p:cNvSpPr>
          <p:nvPr userDrawn="1"/>
        </p:nvSpPr>
        <p:spPr bwMode="auto">
          <a:xfrm>
            <a:off x="0" y="6553200"/>
            <a:ext cx="1828800" cy="76200"/>
          </a:xfrm>
          <a:prstGeom prst="rect">
            <a:avLst/>
          </a:prstGeom>
          <a:solidFill>
            <a:schemeClr val="bg1"/>
          </a:solidFill>
          <a:ln w="9525">
            <a:noFill/>
            <a:miter lim="800000"/>
            <a:headEnd/>
            <a:tailEnd/>
          </a:ln>
          <a:effectLst/>
        </p:spPr>
        <p:txBody>
          <a:bodyPr wrap="none" anchor="ctr"/>
          <a:lstStyle/>
          <a:p>
            <a:pPr>
              <a:defRPr/>
            </a:pPr>
            <a:endParaRPr lang="en-US" sz="1350" dirty="0"/>
          </a:p>
        </p:txBody>
      </p:sp>
    </p:spTree>
    <p:extLst>
      <p:ext uri="{BB962C8B-B14F-4D97-AF65-F5344CB8AC3E}">
        <p14:creationId xmlns:p14="http://schemas.microsoft.com/office/powerpoint/2010/main" val="1478604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l" rtl="0" eaLnBrk="0" fontAlgn="base" hangingPunct="0">
        <a:spcBef>
          <a:spcPct val="0"/>
        </a:spcBef>
        <a:spcAft>
          <a:spcPct val="0"/>
        </a:spcAft>
        <a:defRPr sz="2700">
          <a:solidFill>
            <a:srgbClr val="003366"/>
          </a:solidFill>
          <a:latin typeface="+mj-lt"/>
          <a:ea typeface="+mj-ea"/>
          <a:cs typeface="+mj-cs"/>
        </a:defRPr>
      </a:lvl1pPr>
      <a:lvl2pPr algn="l" rtl="0" eaLnBrk="0" fontAlgn="base" hangingPunct="0">
        <a:spcBef>
          <a:spcPct val="0"/>
        </a:spcBef>
        <a:spcAft>
          <a:spcPct val="0"/>
        </a:spcAft>
        <a:defRPr sz="2700">
          <a:solidFill>
            <a:srgbClr val="003366"/>
          </a:solidFill>
          <a:latin typeface="Trebuchet MS" pitchFamily="34" charset="0"/>
        </a:defRPr>
      </a:lvl2pPr>
      <a:lvl3pPr algn="l" rtl="0" eaLnBrk="0" fontAlgn="base" hangingPunct="0">
        <a:spcBef>
          <a:spcPct val="0"/>
        </a:spcBef>
        <a:spcAft>
          <a:spcPct val="0"/>
        </a:spcAft>
        <a:defRPr sz="2700">
          <a:solidFill>
            <a:srgbClr val="003366"/>
          </a:solidFill>
          <a:latin typeface="Trebuchet MS" pitchFamily="34" charset="0"/>
        </a:defRPr>
      </a:lvl3pPr>
      <a:lvl4pPr algn="l" rtl="0" eaLnBrk="0" fontAlgn="base" hangingPunct="0">
        <a:spcBef>
          <a:spcPct val="0"/>
        </a:spcBef>
        <a:spcAft>
          <a:spcPct val="0"/>
        </a:spcAft>
        <a:defRPr sz="2700">
          <a:solidFill>
            <a:srgbClr val="003366"/>
          </a:solidFill>
          <a:latin typeface="Trebuchet MS" pitchFamily="34" charset="0"/>
        </a:defRPr>
      </a:lvl4pPr>
      <a:lvl5pPr algn="l" rtl="0" eaLnBrk="0" fontAlgn="base" hangingPunct="0">
        <a:spcBef>
          <a:spcPct val="0"/>
        </a:spcBef>
        <a:spcAft>
          <a:spcPct val="0"/>
        </a:spcAft>
        <a:defRPr sz="2700">
          <a:solidFill>
            <a:srgbClr val="003366"/>
          </a:solidFill>
          <a:latin typeface="Trebuchet MS" pitchFamily="34" charset="0"/>
        </a:defRPr>
      </a:lvl5pPr>
      <a:lvl6pPr marL="342900" algn="l" rtl="0" fontAlgn="base">
        <a:spcBef>
          <a:spcPct val="0"/>
        </a:spcBef>
        <a:spcAft>
          <a:spcPct val="0"/>
        </a:spcAft>
        <a:defRPr sz="2700">
          <a:solidFill>
            <a:srgbClr val="003366"/>
          </a:solidFill>
          <a:latin typeface="Trebuchet MS" pitchFamily="34" charset="0"/>
        </a:defRPr>
      </a:lvl6pPr>
      <a:lvl7pPr marL="685800" algn="l" rtl="0" fontAlgn="base">
        <a:spcBef>
          <a:spcPct val="0"/>
        </a:spcBef>
        <a:spcAft>
          <a:spcPct val="0"/>
        </a:spcAft>
        <a:defRPr sz="2700">
          <a:solidFill>
            <a:srgbClr val="003366"/>
          </a:solidFill>
          <a:latin typeface="Trebuchet MS" pitchFamily="34" charset="0"/>
        </a:defRPr>
      </a:lvl7pPr>
      <a:lvl8pPr marL="1028700" algn="l" rtl="0" fontAlgn="base">
        <a:spcBef>
          <a:spcPct val="0"/>
        </a:spcBef>
        <a:spcAft>
          <a:spcPct val="0"/>
        </a:spcAft>
        <a:defRPr sz="2700">
          <a:solidFill>
            <a:srgbClr val="003366"/>
          </a:solidFill>
          <a:latin typeface="Trebuchet MS" pitchFamily="34" charset="0"/>
        </a:defRPr>
      </a:lvl8pPr>
      <a:lvl9pPr marL="1371600" algn="l" rtl="0" fontAlgn="base">
        <a:spcBef>
          <a:spcPct val="0"/>
        </a:spcBef>
        <a:spcAft>
          <a:spcPct val="0"/>
        </a:spcAft>
        <a:defRPr sz="2700">
          <a:solidFill>
            <a:srgbClr val="003366"/>
          </a:solidFill>
          <a:latin typeface="Trebuchet MS" pitchFamily="34" charset="0"/>
        </a:defRPr>
      </a:lvl9pPr>
    </p:titleStyle>
    <p:bodyStyle>
      <a:lvl1pPr marL="257175" indent="-257175" algn="l" rtl="0" eaLnBrk="0" fontAlgn="base" hangingPunct="0">
        <a:spcBef>
          <a:spcPct val="20000"/>
        </a:spcBef>
        <a:spcAft>
          <a:spcPct val="0"/>
        </a:spcAft>
        <a:defRPr sz="1800">
          <a:solidFill>
            <a:srgbClr val="4D4D4D"/>
          </a:solidFill>
          <a:latin typeface="+mn-lt"/>
          <a:ea typeface="+mn-ea"/>
          <a:cs typeface="+mn-cs"/>
        </a:defRPr>
      </a:lvl1pPr>
      <a:lvl2pPr marL="557213" indent="-214313" algn="l" rtl="0" eaLnBrk="0" fontAlgn="base" hangingPunct="0">
        <a:spcBef>
          <a:spcPct val="20000"/>
        </a:spcBef>
        <a:spcAft>
          <a:spcPct val="0"/>
        </a:spcAft>
        <a:buChar char="•"/>
        <a:defRPr sz="1800">
          <a:solidFill>
            <a:srgbClr val="777777"/>
          </a:solidFill>
          <a:latin typeface="+mn-lt"/>
        </a:defRPr>
      </a:lvl2pPr>
      <a:lvl3pPr marL="857250" indent="-171450" algn="l" rtl="0" eaLnBrk="0" fontAlgn="base" hangingPunct="0">
        <a:spcBef>
          <a:spcPct val="20000"/>
        </a:spcBef>
        <a:spcAft>
          <a:spcPct val="0"/>
        </a:spcAft>
        <a:buChar char="•"/>
        <a:defRPr sz="1800">
          <a:solidFill>
            <a:srgbClr val="777777"/>
          </a:solidFill>
          <a:latin typeface="+mn-lt"/>
        </a:defRPr>
      </a:lvl3pPr>
      <a:lvl4pPr marL="1200150" indent="-171450" algn="l" rtl="0" eaLnBrk="0" fontAlgn="base" hangingPunct="0">
        <a:spcBef>
          <a:spcPct val="20000"/>
        </a:spcBef>
        <a:spcAft>
          <a:spcPct val="0"/>
        </a:spcAft>
        <a:buChar char="•"/>
        <a:defRPr sz="1800">
          <a:solidFill>
            <a:srgbClr val="777777"/>
          </a:solidFill>
          <a:latin typeface="+mn-lt"/>
        </a:defRPr>
      </a:lvl4pPr>
      <a:lvl5pPr marL="1543050" indent="-171450" algn="l" rtl="0" eaLnBrk="0" fontAlgn="base" hangingPunct="0">
        <a:spcBef>
          <a:spcPct val="20000"/>
        </a:spcBef>
        <a:spcAft>
          <a:spcPct val="0"/>
        </a:spcAft>
        <a:buChar char="•"/>
        <a:defRPr sz="1800">
          <a:solidFill>
            <a:srgbClr val="777777"/>
          </a:solidFill>
          <a:latin typeface="+mn-lt"/>
        </a:defRPr>
      </a:lvl5pPr>
      <a:lvl6pPr marL="1885950" indent="-171450" algn="l" rtl="0" fontAlgn="base">
        <a:spcBef>
          <a:spcPct val="20000"/>
        </a:spcBef>
        <a:spcAft>
          <a:spcPct val="0"/>
        </a:spcAft>
        <a:buChar char="•"/>
        <a:defRPr sz="1800">
          <a:solidFill>
            <a:srgbClr val="777777"/>
          </a:solidFill>
          <a:latin typeface="+mn-lt"/>
        </a:defRPr>
      </a:lvl6pPr>
      <a:lvl7pPr marL="2228850" indent="-171450" algn="l" rtl="0" fontAlgn="base">
        <a:spcBef>
          <a:spcPct val="20000"/>
        </a:spcBef>
        <a:spcAft>
          <a:spcPct val="0"/>
        </a:spcAft>
        <a:buChar char="•"/>
        <a:defRPr sz="1800">
          <a:solidFill>
            <a:srgbClr val="777777"/>
          </a:solidFill>
          <a:latin typeface="+mn-lt"/>
        </a:defRPr>
      </a:lvl7pPr>
      <a:lvl8pPr marL="2571750" indent="-171450" algn="l" rtl="0" fontAlgn="base">
        <a:spcBef>
          <a:spcPct val="20000"/>
        </a:spcBef>
        <a:spcAft>
          <a:spcPct val="0"/>
        </a:spcAft>
        <a:buChar char="•"/>
        <a:defRPr sz="1800">
          <a:solidFill>
            <a:srgbClr val="777777"/>
          </a:solidFill>
          <a:latin typeface="+mn-lt"/>
        </a:defRPr>
      </a:lvl8pPr>
      <a:lvl9pPr marL="2914650" indent="-171450" algn="l" rtl="0" fontAlgn="base">
        <a:spcBef>
          <a:spcPct val="20000"/>
        </a:spcBef>
        <a:spcAft>
          <a:spcPct val="0"/>
        </a:spcAft>
        <a:buChar char="•"/>
        <a:defRPr sz="1800">
          <a:solidFill>
            <a:srgbClr val="777777"/>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5" name="Rectangle 5"/>
          <p:cNvSpPr>
            <a:spLocks noChangeArrowheads="1"/>
          </p:cNvSpPr>
          <p:nvPr userDrawn="1"/>
        </p:nvSpPr>
        <p:spPr bwMode="auto">
          <a:xfrm>
            <a:off x="0" y="6553200"/>
            <a:ext cx="1828800" cy="76200"/>
          </a:xfrm>
          <a:prstGeom prst="rect">
            <a:avLst/>
          </a:prstGeom>
          <a:solidFill>
            <a:schemeClr val="bg1"/>
          </a:solidFill>
          <a:ln w="9525">
            <a:noFill/>
            <a:miter lim="800000"/>
            <a:headEnd/>
            <a:tailEnd/>
          </a:ln>
          <a:effectLst/>
        </p:spPr>
        <p:txBody>
          <a:bodyPr wrap="none" anchor="ctr"/>
          <a:lstStyle/>
          <a:p>
            <a:pPr>
              <a:defRPr/>
            </a:pPr>
            <a:endParaRPr lang="en-US" sz="1350" dirty="0">
              <a:solidFill>
                <a:srgbClr val="000000"/>
              </a:solidFill>
            </a:endParaRPr>
          </a:p>
        </p:txBody>
      </p:sp>
    </p:spTree>
    <p:extLst>
      <p:ext uri="{BB962C8B-B14F-4D97-AF65-F5344CB8AC3E}">
        <p14:creationId xmlns:p14="http://schemas.microsoft.com/office/powerpoint/2010/main" val="27490917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l" rtl="0" eaLnBrk="0" fontAlgn="base" hangingPunct="0">
        <a:spcBef>
          <a:spcPct val="0"/>
        </a:spcBef>
        <a:spcAft>
          <a:spcPct val="0"/>
        </a:spcAft>
        <a:defRPr sz="2700">
          <a:solidFill>
            <a:srgbClr val="003366"/>
          </a:solidFill>
          <a:latin typeface="+mj-lt"/>
          <a:ea typeface="+mj-ea"/>
          <a:cs typeface="+mj-cs"/>
        </a:defRPr>
      </a:lvl1pPr>
      <a:lvl2pPr algn="l" rtl="0" eaLnBrk="0" fontAlgn="base" hangingPunct="0">
        <a:spcBef>
          <a:spcPct val="0"/>
        </a:spcBef>
        <a:spcAft>
          <a:spcPct val="0"/>
        </a:spcAft>
        <a:defRPr sz="2700">
          <a:solidFill>
            <a:srgbClr val="003366"/>
          </a:solidFill>
          <a:latin typeface="Trebuchet MS" pitchFamily="34" charset="0"/>
        </a:defRPr>
      </a:lvl2pPr>
      <a:lvl3pPr algn="l" rtl="0" eaLnBrk="0" fontAlgn="base" hangingPunct="0">
        <a:spcBef>
          <a:spcPct val="0"/>
        </a:spcBef>
        <a:spcAft>
          <a:spcPct val="0"/>
        </a:spcAft>
        <a:defRPr sz="2700">
          <a:solidFill>
            <a:srgbClr val="003366"/>
          </a:solidFill>
          <a:latin typeface="Trebuchet MS" pitchFamily="34" charset="0"/>
        </a:defRPr>
      </a:lvl3pPr>
      <a:lvl4pPr algn="l" rtl="0" eaLnBrk="0" fontAlgn="base" hangingPunct="0">
        <a:spcBef>
          <a:spcPct val="0"/>
        </a:spcBef>
        <a:spcAft>
          <a:spcPct val="0"/>
        </a:spcAft>
        <a:defRPr sz="2700">
          <a:solidFill>
            <a:srgbClr val="003366"/>
          </a:solidFill>
          <a:latin typeface="Trebuchet MS" pitchFamily="34" charset="0"/>
        </a:defRPr>
      </a:lvl4pPr>
      <a:lvl5pPr algn="l" rtl="0" eaLnBrk="0" fontAlgn="base" hangingPunct="0">
        <a:spcBef>
          <a:spcPct val="0"/>
        </a:spcBef>
        <a:spcAft>
          <a:spcPct val="0"/>
        </a:spcAft>
        <a:defRPr sz="2700">
          <a:solidFill>
            <a:srgbClr val="003366"/>
          </a:solidFill>
          <a:latin typeface="Trebuchet MS" pitchFamily="34" charset="0"/>
        </a:defRPr>
      </a:lvl5pPr>
      <a:lvl6pPr marL="342900" algn="l" rtl="0" fontAlgn="base">
        <a:spcBef>
          <a:spcPct val="0"/>
        </a:spcBef>
        <a:spcAft>
          <a:spcPct val="0"/>
        </a:spcAft>
        <a:defRPr sz="2700">
          <a:solidFill>
            <a:srgbClr val="003366"/>
          </a:solidFill>
          <a:latin typeface="Trebuchet MS" pitchFamily="34" charset="0"/>
        </a:defRPr>
      </a:lvl6pPr>
      <a:lvl7pPr marL="685800" algn="l" rtl="0" fontAlgn="base">
        <a:spcBef>
          <a:spcPct val="0"/>
        </a:spcBef>
        <a:spcAft>
          <a:spcPct val="0"/>
        </a:spcAft>
        <a:defRPr sz="2700">
          <a:solidFill>
            <a:srgbClr val="003366"/>
          </a:solidFill>
          <a:latin typeface="Trebuchet MS" pitchFamily="34" charset="0"/>
        </a:defRPr>
      </a:lvl7pPr>
      <a:lvl8pPr marL="1028700" algn="l" rtl="0" fontAlgn="base">
        <a:spcBef>
          <a:spcPct val="0"/>
        </a:spcBef>
        <a:spcAft>
          <a:spcPct val="0"/>
        </a:spcAft>
        <a:defRPr sz="2700">
          <a:solidFill>
            <a:srgbClr val="003366"/>
          </a:solidFill>
          <a:latin typeface="Trebuchet MS" pitchFamily="34" charset="0"/>
        </a:defRPr>
      </a:lvl8pPr>
      <a:lvl9pPr marL="1371600" algn="l" rtl="0" fontAlgn="base">
        <a:spcBef>
          <a:spcPct val="0"/>
        </a:spcBef>
        <a:spcAft>
          <a:spcPct val="0"/>
        </a:spcAft>
        <a:defRPr sz="2700">
          <a:solidFill>
            <a:srgbClr val="003366"/>
          </a:solidFill>
          <a:latin typeface="Trebuchet MS" pitchFamily="34" charset="0"/>
        </a:defRPr>
      </a:lvl9pPr>
    </p:titleStyle>
    <p:bodyStyle>
      <a:lvl1pPr marL="257175" indent="-257175" algn="l" rtl="0" eaLnBrk="0" fontAlgn="base" hangingPunct="0">
        <a:spcBef>
          <a:spcPct val="20000"/>
        </a:spcBef>
        <a:spcAft>
          <a:spcPct val="0"/>
        </a:spcAft>
        <a:defRPr sz="1800">
          <a:solidFill>
            <a:srgbClr val="4D4D4D"/>
          </a:solidFill>
          <a:latin typeface="+mn-lt"/>
          <a:ea typeface="+mn-ea"/>
          <a:cs typeface="+mn-cs"/>
        </a:defRPr>
      </a:lvl1pPr>
      <a:lvl2pPr marL="557213" indent="-214313" algn="l" rtl="0" eaLnBrk="0" fontAlgn="base" hangingPunct="0">
        <a:spcBef>
          <a:spcPct val="20000"/>
        </a:spcBef>
        <a:spcAft>
          <a:spcPct val="0"/>
        </a:spcAft>
        <a:buChar char="•"/>
        <a:defRPr sz="1800">
          <a:solidFill>
            <a:srgbClr val="777777"/>
          </a:solidFill>
          <a:latin typeface="+mn-lt"/>
        </a:defRPr>
      </a:lvl2pPr>
      <a:lvl3pPr marL="857250" indent="-171450" algn="l" rtl="0" eaLnBrk="0" fontAlgn="base" hangingPunct="0">
        <a:spcBef>
          <a:spcPct val="20000"/>
        </a:spcBef>
        <a:spcAft>
          <a:spcPct val="0"/>
        </a:spcAft>
        <a:buChar char="•"/>
        <a:defRPr sz="1800">
          <a:solidFill>
            <a:srgbClr val="777777"/>
          </a:solidFill>
          <a:latin typeface="+mn-lt"/>
        </a:defRPr>
      </a:lvl3pPr>
      <a:lvl4pPr marL="1200150" indent="-171450" algn="l" rtl="0" eaLnBrk="0" fontAlgn="base" hangingPunct="0">
        <a:spcBef>
          <a:spcPct val="20000"/>
        </a:spcBef>
        <a:spcAft>
          <a:spcPct val="0"/>
        </a:spcAft>
        <a:buChar char="•"/>
        <a:defRPr sz="1800">
          <a:solidFill>
            <a:srgbClr val="777777"/>
          </a:solidFill>
          <a:latin typeface="+mn-lt"/>
        </a:defRPr>
      </a:lvl4pPr>
      <a:lvl5pPr marL="1543050" indent="-171450" algn="l" rtl="0" eaLnBrk="0" fontAlgn="base" hangingPunct="0">
        <a:spcBef>
          <a:spcPct val="20000"/>
        </a:spcBef>
        <a:spcAft>
          <a:spcPct val="0"/>
        </a:spcAft>
        <a:buChar char="•"/>
        <a:defRPr sz="1800">
          <a:solidFill>
            <a:srgbClr val="777777"/>
          </a:solidFill>
          <a:latin typeface="+mn-lt"/>
        </a:defRPr>
      </a:lvl5pPr>
      <a:lvl6pPr marL="1885950" indent="-171450" algn="l" rtl="0" fontAlgn="base">
        <a:spcBef>
          <a:spcPct val="20000"/>
        </a:spcBef>
        <a:spcAft>
          <a:spcPct val="0"/>
        </a:spcAft>
        <a:buChar char="•"/>
        <a:defRPr sz="1800">
          <a:solidFill>
            <a:srgbClr val="777777"/>
          </a:solidFill>
          <a:latin typeface="+mn-lt"/>
        </a:defRPr>
      </a:lvl6pPr>
      <a:lvl7pPr marL="2228850" indent="-171450" algn="l" rtl="0" fontAlgn="base">
        <a:spcBef>
          <a:spcPct val="20000"/>
        </a:spcBef>
        <a:spcAft>
          <a:spcPct val="0"/>
        </a:spcAft>
        <a:buChar char="•"/>
        <a:defRPr sz="1800">
          <a:solidFill>
            <a:srgbClr val="777777"/>
          </a:solidFill>
          <a:latin typeface="+mn-lt"/>
        </a:defRPr>
      </a:lvl7pPr>
      <a:lvl8pPr marL="2571750" indent="-171450" algn="l" rtl="0" fontAlgn="base">
        <a:spcBef>
          <a:spcPct val="20000"/>
        </a:spcBef>
        <a:spcAft>
          <a:spcPct val="0"/>
        </a:spcAft>
        <a:buChar char="•"/>
        <a:defRPr sz="1800">
          <a:solidFill>
            <a:srgbClr val="777777"/>
          </a:solidFill>
          <a:latin typeface="+mn-lt"/>
        </a:defRPr>
      </a:lvl8pPr>
      <a:lvl9pPr marL="2914650" indent="-171450" algn="l" rtl="0" fontAlgn="base">
        <a:spcBef>
          <a:spcPct val="20000"/>
        </a:spcBef>
        <a:spcAft>
          <a:spcPct val="0"/>
        </a:spcAft>
        <a:buChar char="•"/>
        <a:defRPr sz="1800">
          <a:solidFill>
            <a:srgbClr val="777777"/>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5" name="Rectangle 5"/>
          <p:cNvSpPr>
            <a:spLocks noChangeArrowheads="1"/>
          </p:cNvSpPr>
          <p:nvPr userDrawn="1"/>
        </p:nvSpPr>
        <p:spPr bwMode="auto">
          <a:xfrm>
            <a:off x="0" y="6553200"/>
            <a:ext cx="1828800" cy="76200"/>
          </a:xfrm>
          <a:prstGeom prst="rect">
            <a:avLst/>
          </a:prstGeom>
          <a:solidFill>
            <a:schemeClr val="bg1"/>
          </a:solidFill>
          <a:ln w="9525">
            <a:noFill/>
            <a:miter lim="800000"/>
            <a:headEnd/>
            <a:tailEnd/>
          </a:ln>
          <a:effectLst/>
        </p:spPr>
        <p:txBody>
          <a:bodyPr wrap="none" anchor="ctr"/>
          <a:lstStyle/>
          <a:p>
            <a:pPr>
              <a:defRPr/>
            </a:pPr>
            <a:endParaRPr lang="en-US" dirty="0"/>
          </a:p>
        </p:txBody>
      </p:sp>
    </p:spTree>
    <p:extLst>
      <p:ext uri="{BB962C8B-B14F-4D97-AF65-F5344CB8AC3E}">
        <p14:creationId xmlns:p14="http://schemas.microsoft.com/office/powerpoint/2010/main" val="1480692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eaLnBrk="0" fontAlgn="base" hangingPunct="0">
        <a:spcBef>
          <a:spcPct val="20000"/>
        </a:spcBef>
        <a:spcAft>
          <a:spcPct val="0"/>
        </a:spcAft>
        <a:defRPr sz="24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400">
          <a:solidFill>
            <a:srgbClr val="777777"/>
          </a:solidFill>
          <a:latin typeface="+mn-lt"/>
        </a:defRPr>
      </a:lvl2pPr>
      <a:lvl3pPr marL="1143000" indent="-228600" algn="l" rtl="0" eaLnBrk="0" fontAlgn="base" hangingPunct="0">
        <a:spcBef>
          <a:spcPct val="20000"/>
        </a:spcBef>
        <a:spcAft>
          <a:spcPct val="0"/>
        </a:spcAft>
        <a:buChar char="•"/>
        <a:defRPr sz="2400">
          <a:solidFill>
            <a:srgbClr val="777777"/>
          </a:solidFill>
          <a:latin typeface="+mn-lt"/>
        </a:defRPr>
      </a:lvl3pPr>
      <a:lvl4pPr marL="1600200" indent="-228600" algn="l" rtl="0" eaLnBrk="0" fontAlgn="base" hangingPunct="0">
        <a:spcBef>
          <a:spcPct val="20000"/>
        </a:spcBef>
        <a:spcAft>
          <a:spcPct val="0"/>
        </a:spcAft>
        <a:buChar char="•"/>
        <a:defRPr sz="2400">
          <a:solidFill>
            <a:srgbClr val="777777"/>
          </a:solidFill>
          <a:latin typeface="+mn-lt"/>
        </a:defRPr>
      </a:lvl4pPr>
      <a:lvl5pPr marL="2057400" indent="-228600" algn="l" rtl="0" eaLnBrk="0" fontAlgn="base" hangingPunct="0">
        <a:spcBef>
          <a:spcPct val="20000"/>
        </a:spcBef>
        <a:spcAft>
          <a:spcPct val="0"/>
        </a:spcAft>
        <a:buChar char="•"/>
        <a:defRPr sz="2400">
          <a:solidFill>
            <a:srgbClr val="777777"/>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VDH_background"/>
          <p:cNvPicPr>
            <a:picLocks noChangeAspect="1" noChangeArrowheads="1"/>
          </p:cNvPicPr>
          <p:nvPr userDrawn="1"/>
        </p:nvPicPr>
        <p:blipFill>
          <a:blip r:embed="rId13" cstate="print"/>
          <a:srcRect/>
          <a:stretch>
            <a:fillRect/>
          </a:stretch>
        </p:blipFill>
        <p:spPr bwMode="auto">
          <a:xfrm>
            <a:off x="0" y="6083300"/>
            <a:ext cx="9144000" cy="7747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085" name="Rectangle 5"/>
          <p:cNvSpPr>
            <a:spLocks noChangeArrowheads="1"/>
          </p:cNvSpPr>
          <p:nvPr userDrawn="1"/>
        </p:nvSpPr>
        <p:spPr bwMode="auto">
          <a:xfrm>
            <a:off x="0" y="6553200"/>
            <a:ext cx="1828800" cy="76200"/>
          </a:xfrm>
          <a:prstGeom prst="rect">
            <a:avLst/>
          </a:prstGeom>
          <a:solidFill>
            <a:schemeClr val="bg1"/>
          </a:solidFill>
          <a:ln w="9525">
            <a:noFill/>
            <a:miter lim="800000"/>
            <a:headEnd/>
            <a:tailEnd/>
          </a:ln>
          <a:effectLst/>
        </p:spPr>
        <p:txBody>
          <a:bodyPr wrap="none" anchor="ctr"/>
          <a:lstStyle/>
          <a:p>
            <a:pPr>
              <a:defRPr/>
            </a:pPr>
            <a:endParaRPr lang="en-US" dirty="0">
              <a:solidFill>
                <a:srgbClr val="000000"/>
              </a:solidFill>
            </a:endParaRPr>
          </a:p>
        </p:txBody>
      </p:sp>
    </p:spTree>
    <p:extLst>
      <p:ext uri="{BB962C8B-B14F-4D97-AF65-F5344CB8AC3E}">
        <p14:creationId xmlns:p14="http://schemas.microsoft.com/office/powerpoint/2010/main" val="285964451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6.gi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mailto:Barry.Matthews@vdh.virginia.gov" TargetMode="External"/><Relationship Id="rId3" Type="http://schemas.openxmlformats.org/officeDocument/2006/relationships/slideLayout" Target="../slideLayouts/slideLayout2.xml"/><Relationship Id="rId7" Type="http://schemas.openxmlformats.org/officeDocument/2006/relationships/hyperlink" Target="mailto:Howard.Eckstein@vdh.virginia.gov"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Roy.Soto@vdh.virginia.gov" TargetMode="External"/><Relationship Id="rId5" Type="http://schemas.openxmlformats.org/officeDocument/2006/relationships/hyperlink" Target="mailto:Kelly.Ward@vdh.virginia.gov" TargetMode="External"/><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hyperlink" Target="mailto:Jack.Hinshelwood@vdh.virginia.gov" TargetMode="External"/><Relationship Id="rId3" Type="http://schemas.openxmlformats.org/officeDocument/2006/relationships/slideLayout" Target="../slideLayouts/slideLayout2.xml"/><Relationship Id="rId7" Type="http://schemas.openxmlformats.org/officeDocument/2006/relationships/hyperlink" Target="mailto:Matt.Beyer@vdh.virginia.gov"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mailto:Anthony.Hess@vdh.virginia.gov" TargetMode="External"/><Relationship Id="rId5" Type="http://schemas.openxmlformats.org/officeDocument/2006/relationships/hyperlink" Target="mailto:Keith.Kornegay@vdh.virginia.gov" TargetMode="External"/><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notesSlide" Target="../notesSlides/notesSlide34.xml"/><Relationship Id="rId9"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notesSlide" Target="../notesSlides/notesSlide35.xml"/><Relationship Id="rId9"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mailto:Keith.Kornegay@vdh.virgini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NULL" TargetMode="External"/><Relationship Id="rId5" Type="http://schemas.openxmlformats.org/officeDocument/2006/relationships/hyperlink" Target="NULL"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image" Target="../media/image31.em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openxmlformats.org/officeDocument/2006/relationships/image" Target="../media/image33.emf"/><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png"/><Relationship Id="rId5" Type="http://schemas.openxmlformats.org/officeDocument/2006/relationships/image" Target="../media/image34.emf"/><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4.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4.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4.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4.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69.m4a"/><Relationship Id="rId7" Type="http://schemas.openxmlformats.org/officeDocument/2006/relationships/image" Target="../media/image38.png"/><Relationship Id="rId2" Type="http://schemas.microsoft.com/office/2007/relationships/media" Target="../media/media69.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png"/><Relationship Id="rId5" Type="http://schemas.openxmlformats.org/officeDocument/2006/relationships/notesSlide" Target="../notesSlides/notesSlide70.xml"/><Relationship Id="rId10" Type="http://schemas.openxmlformats.org/officeDocument/2006/relationships/image" Target="../media/image39.png"/><Relationship Id="rId4" Type="http://schemas.openxmlformats.org/officeDocument/2006/relationships/slideLayout" Target="../slideLayouts/slideLayout51.xml"/><Relationship Id="rId9"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4.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4.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4.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4.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4.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4.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4.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4.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4.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4.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4.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8" Type="http://schemas.openxmlformats.org/officeDocument/2006/relationships/notesSlide" Target="../notesSlides/notesSlide83.xml"/><Relationship Id="rId3" Type="http://schemas.microsoft.com/office/2007/relationships/media" Target="../media/media83.m4a"/><Relationship Id="rId7" Type="http://schemas.openxmlformats.org/officeDocument/2006/relationships/slideLayout" Target="../slideLayouts/slideLayout57.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audio" Target="../media/media84.m4a"/><Relationship Id="rId5" Type="http://schemas.microsoft.com/office/2007/relationships/media" Target="../media/media84.m4a"/><Relationship Id="rId10" Type="http://schemas.openxmlformats.org/officeDocument/2006/relationships/image" Target="../media/image4.png"/><Relationship Id="rId4" Type="http://schemas.openxmlformats.org/officeDocument/2006/relationships/audio" Target="../media/media83.m4a"/><Relationship Id="rId9" Type="http://schemas.openxmlformats.org/officeDocument/2006/relationships/image" Target="../media/image41.png"/></Relationships>
</file>

<file path=ppt/slides/_rels/slide84.xml.rels><?xml version="1.0" encoding="UTF-8" standalone="yes"?>
<Relationships xmlns="http://schemas.openxmlformats.org/package/2006/relationships"><Relationship Id="rId8" Type="http://schemas.openxmlformats.org/officeDocument/2006/relationships/hyperlink" Target="mailto:Julie.Floyd@vdh.virginia.gov" TargetMode="External"/><Relationship Id="rId3" Type="http://schemas.openxmlformats.org/officeDocument/2006/relationships/slideLayout" Target="../slideLayouts/slideLayout46.xml"/><Relationship Id="rId7" Type="http://schemas.openxmlformats.org/officeDocument/2006/relationships/hyperlink" Target="mailto:Barry.Matthews@vdh.virginia.gov" TargetMode="Externa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hyperlink" Target="mailto:Keith.Kornegay@vdh.virginia.gov" TargetMode="External"/><Relationship Id="rId5" Type="http://schemas.openxmlformats.org/officeDocument/2006/relationships/hyperlink" Target="mailto:Kelly.Ward@vdh.Virginia.gov" TargetMode="External"/><Relationship Id="rId4" Type="http://schemas.openxmlformats.org/officeDocument/2006/relationships/notesSlide" Target="../notesSlides/notesSlide84.xml"/><Relationship Id="rId9"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4.png"/><Relationship Id="rId5" Type="http://schemas.openxmlformats.org/officeDocument/2006/relationships/image" Target="../media/image42.jpg"/><Relationship Id="rId4"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64000"/>
                    </a14:imgEffect>
                  </a14:imgLayer>
                </a14:imgProps>
              </a:ext>
              <a:ext uri="{28A0092B-C50C-407E-A947-70E740481C1C}">
                <a14:useLocalDpi xmlns:a14="http://schemas.microsoft.com/office/drawing/2010/main" val="0"/>
              </a:ext>
            </a:extLst>
          </a:blip>
          <a:stretch>
            <a:fillRect/>
          </a:stretch>
        </p:blipFill>
        <p:spPr>
          <a:xfrm>
            <a:off x="950404" y="44624"/>
            <a:ext cx="7221996" cy="5416497"/>
          </a:xfrm>
          <a:prstGeom prst="rect">
            <a:avLst/>
          </a:prstGeom>
          <a:noFill/>
          <a:effectLst>
            <a:softEdge rad="317500"/>
          </a:effectLst>
        </p:spPr>
      </p:pic>
      <p:sp>
        <p:nvSpPr>
          <p:cNvPr id="3074" name="Rectangle 4"/>
          <p:cNvSpPr>
            <a:spLocks noGrp="1" noChangeArrowheads="1"/>
          </p:cNvSpPr>
          <p:nvPr>
            <p:ph type="ctrTitle"/>
          </p:nvPr>
        </p:nvSpPr>
        <p:spPr>
          <a:xfrm>
            <a:off x="395536" y="980728"/>
            <a:ext cx="8424936" cy="4789202"/>
          </a:xfrm>
        </p:spPr>
        <p:txBody>
          <a:bodyPr/>
          <a:lstStyle/>
          <a:p>
            <a:pPr algn="ctr" eaLnBrk="1" hangingPunct="1"/>
            <a:r>
              <a:rPr lang="en-US" b="1" dirty="0">
                <a:solidFill>
                  <a:schemeClr val="tx1"/>
                </a:solidFill>
                <a:latin typeface="Arial" charset="0"/>
              </a:rPr>
              <a:t/>
            </a:r>
            <a:br>
              <a:rPr lang="en-US" b="1" dirty="0">
                <a:solidFill>
                  <a:schemeClr val="tx1"/>
                </a:solidFill>
                <a:latin typeface="Arial" charset="0"/>
              </a:rPr>
            </a:br>
            <a:r>
              <a:rPr lang="en-US" b="1" dirty="0">
                <a:solidFill>
                  <a:srgbClr val="003399"/>
                </a:solidFill>
                <a:effectLst>
                  <a:glow rad="101600">
                    <a:schemeClr val="accent3">
                      <a:satMod val="175000"/>
                      <a:alpha val="40000"/>
                    </a:schemeClr>
                  </a:glow>
                </a:effectLst>
                <a:latin typeface="Arial" charset="0"/>
              </a:rPr>
              <a:t>Financial &amp; Construction </a:t>
            </a:r>
            <a:br>
              <a:rPr lang="en-US" b="1" dirty="0">
                <a:solidFill>
                  <a:srgbClr val="003399"/>
                </a:solidFill>
                <a:effectLst>
                  <a:glow rad="101600">
                    <a:schemeClr val="accent3">
                      <a:satMod val="175000"/>
                      <a:alpha val="40000"/>
                    </a:schemeClr>
                  </a:glow>
                </a:effectLst>
                <a:latin typeface="Arial" charset="0"/>
              </a:rPr>
            </a:br>
            <a:r>
              <a:rPr lang="en-US" b="1" dirty="0">
                <a:solidFill>
                  <a:srgbClr val="003399"/>
                </a:solidFill>
                <a:effectLst>
                  <a:glow rad="101600">
                    <a:schemeClr val="accent3">
                      <a:satMod val="175000"/>
                      <a:alpha val="40000"/>
                    </a:schemeClr>
                  </a:glow>
                </a:effectLst>
                <a:latin typeface="Arial" charset="0"/>
              </a:rPr>
              <a:t>Assistance</a:t>
            </a:r>
            <a:br>
              <a:rPr lang="en-US" b="1" dirty="0">
                <a:solidFill>
                  <a:srgbClr val="003399"/>
                </a:solidFill>
                <a:effectLst>
                  <a:glow rad="101600">
                    <a:schemeClr val="accent3">
                      <a:satMod val="175000"/>
                      <a:alpha val="40000"/>
                    </a:schemeClr>
                  </a:glow>
                </a:effectLst>
                <a:latin typeface="Arial" charset="0"/>
              </a:rPr>
            </a:br>
            <a:r>
              <a:rPr lang="en-US" b="1" dirty="0">
                <a:solidFill>
                  <a:srgbClr val="003399"/>
                </a:solidFill>
                <a:effectLst>
                  <a:glow rad="101600">
                    <a:schemeClr val="accent3">
                      <a:satMod val="175000"/>
                      <a:alpha val="40000"/>
                    </a:schemeClr>
                  </a:glow>
                </a:effectLst>
                <a:latin typeface="Arial" charset="0"/>
              </a:rPr>
              <a:t/>
            </a:r>
            <a:br>
              <a:rPr lang="en-US" b="1" dirty="0">
                <a:solidFill>
                  <a:srgbClr val="003399"/>
                </a:solidFill>
                <a:effectLst>
                  <a:glow rad="101600">
                    <a:schemeClr val="accent3">
                      <a:satMod val="175000"/>
                      <a:alpha val="40000"/>
                    </a:schemeClr>
                  </a:glow>
                </a:effectLst>
                <a:latin typeface="Arial" charset="0"/>
              </a:rPr>
            </a:br>
            <a:r>
              <a:rPr lang="en-US" sz="3200" b="1" dirty="0">
                <a:solidFill>
                  <a:srgbClr val="003399"/>
                </a:solidFill>
                <a:effectLst>
                  <a:glow rad="101600">
                    <a:schemeClr val="accent3">
                      <a:satMod val="175000"/>
                      <a:alpha val="40000"/>
                    </a:schemeClr>
                  </a:glow>
                </a:effectLst>
                <a:latin typeface="Arial" charset="0"/>
              </a:rPr>
              <a:t>and</a:t>
            </a:r>
            <a:br>
              <a:rPr lang="en-US" sz="3200" b="1" dirty="0">
                <a:solidFill>
                  <a:srgbClr val="003399"/>
                </a:solidFill>
                <a:effectLst>
                  <a:glow rad="101600">
                    <a:schemeClr val="accent3">
                      <a:satMod val="175000"/>
                      <a:alpha val="40000"/>
                    </a:schemeClr>
                  </a:glow>
                </a:effectLst>
                <a:latin typeface="Arial" charset="0"/>
              </a:rPr>
            </a:br>
            <a:r>
              <a:rPr lang="en-US" sz="3200" b="1" dirty="0">
                <a:solidFill>
                  <a:srgbClr val="003399"/>
                </a:solidFill>
                <a:effectLst>
                  <a:glow rad="101600">
                    <a:schemeClr val="accent3">
                      <a:satMod val="175000"/>
                      <a:alpha val="40000"/>
                    </a:schemeClr>
                  </a:glow>
                </a:effectLst>
                <a:latin typeface="Arial" charset="0"/>
              </a:rPr>
              <a:t/>
            </a:r>
            <a:br>
              <a:rPr lang="en-US" sz="3200" b="1" dirty="0">
                <a:solidFill>
                  <a:srgbClr val="003399"/>
                </a:solidFill>
                <a:effectLst>
                  <a:glow rad="101600">
                    <a:schemeClr val="accent3">
                      <a:satMod val="175000"/>
                      <a:alpha val="40000"/>
                    </a:schemeClr>
                  </a:glow>
                </a:effectLst>
                <a:latin typeface="Arial" charset="0"/>
              </a:rPr>
            </a:br>
            <a:r>
              <a:rPr lang="en-US" sz="3200" b="1" dirty="0">
                <a:solidFill>
                  <a:srgbClr val="003399"/>
                </a:solidFill>
                <a:effectLst>
                  <a:glow rad="101600">
                    <a:schemeClr val="accent3">
                      <a:satMod val="175000"/>
                      <a:alpha val="40000"/>
                    </a:schemeClr>
                  </a:glow>
                </a:effectLst>
                <a:latin typeface="Arial" charset="0"/>
              </a:rPr>
              <a:t/>
            </a:r>
            <a:br>
              <a:rPr lang="en-US" sz="3200" b="1" dirty="0">
                <a:solidFill>
                  <a:srgbClr val="003399"/>
                </a:solidFill>
                <a:effectLst>
                  <a:glow rad="101600">
                    <a:schemeClr val="accent3">
                      <a:satMod val="175000"/>
                      <a:alpha val="40000"/>
                    </a:schemeClr>
                  </a:glow>
                </a:effectLst>
                <a:latin typeface="Arial" charset="0"/>
              </a:rPr>
            </a:br>
            <a:r>
              <a:rPr lang="en-US" b="1" dirty="0">
                <a:solidFill>
                  <a:srgbClr val="003399"/>
                </a:solidFill>
                <a:effectLst>
                  <a:glow rad="101600">
                    <a:schemeClr val="accent3">
                      <a:satMod val="175000"/>
                      <a:alpha val="40000"/>
                    </a:schemeClr>
                  </a:glow>
                </a:effectLst>
                <a:latin typeface="Arial" charset="0"/>
              </a:rPr>
              <a:t>Capacity Development Programs</a:t>
            </a:r>
            <a:r>
              <a:rPr lang="en-US" sz="3200" b="1" dirty="0">
                <a:solidFill>
                  <a:schemeClr val="tx1"/>
                </a:solidFill>
                <a:latin typeface="Arial" charset="0"/>
              </a:rPr>
              <a:t/>
            </a:r>
            <a:br>
              <a:rPr lang="en-US" sz="3200" b="1" dirty="0">
                <a:solidFill>
                  <a:schemeClr val="tx1"/>
                </a:solidFill>
                <a:latin typeface="Arial" charset="0"/>
              </a:rPr>
            </a:br>
            <a:r>
              <a:rPr lang="en-US" sz="2700" b="1" dirty="0">
                <a:solidFill>
                  <a:schemeClr val="tx1"/>
                </a:solidFill>
                <a:latin typeface="Arial" charset="0"/>
              </a:rPr>
              <a:t/>
            </a:r>
            <a:br>
              <a:rPr lang="en-US" sz="2700" b="1" dirty="0">
                <a:solidFill>
                  <a:schemeClr val="tx1"/>
                </a:solidFill>
                <a:latin typeface="Arial" charset="0"/>
              </a:rPr>
            </a:br>
            <a:r>
              <a:rPr lang="en-US" sz="1500" b="1" dirty="0" smtClean="0">
                <a:solidFill>
                  <a:srgbClr val="003399"/>
                </a:solidFill>
                <a:latin typeface="Arial" charset="0"/>
              </a:rPr>
              <a:t>January 2022</a:t>
            </a:r>
            <a:endParaRPr lang="en-US" sz="1500" b="1" dirty="0">
              <a:solidFill>
                <a:srgbClr val="003399"/>
              </a:solidFill>
              <a:latin typeface="Arial" charset="0"/>
            </a:endParaRPr>
          </a:p>
        </p:txBody>
      </p:sp>
      <p:pic>
        <p:nvPicPr>
          <p:cNvPr id="3" name="Picture 1" descr="C:\Users\Nathan.Mathis@vdh.virginia.gov\Documents\ODW.jpg"/>
          <p:cNvPicPr>
            <a:picLocks noChangeAspect="1" noChangeArrowheads="1"/>
          </p:cNvPicPr>
          <p:nvPr/>
        </p:nvPicPr>
        <p:blipFill>
          <a:blip r:embed="rId7" cstate="print"/>
          <a:srcRect/>
          <a:stretch>
            <a:fillRect/>
          </a:stretch>
        </p:blipFill>
        <p:spPr bwMode="auto">
          <a:xfrm>
            <a:off x="0" y="5486400"/>
            <a:ext cx="2177142" cy="1371600"/>
          </a:xfrm>
          <a:prstGeom prst="rect">
            <a:avLst/>
          </a:prstGeom>
          <a:noFill/>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10941" y="5461121"/>
            <a:ext cx="609600" cy="609600"/>
          </a:xfrm>
          <a:prstGeom prst="rect">
            <a:avLst/>
          </a:prstGeom>
        </p:spPr>
      </p:pic>
    </p:spTree>
    <p:extLst>
      <p:ext uri="{BB962C8B-B14F-4D97-AF65-F5344CB8AC3E}">
        <p14:creationId xmlns:p14="http://schemas.microsoft.com/office/powerpoint/2010/main" val="358041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US" sz="3800" b="1" dirty="0">
                <a:solidFill>
                  <a:schemeClr val="tx1"/>
                </a:solidFill>
                <a:latin typeface="Arial" charset="0"/>
              </a:rPr>
              <a:t>Construction Funding History</a:t>
            </a:r>
            <a:r>
              <a:rPr lang="en-US" sz="3200" b="1" dirty="0">
                <a:solidFill>
                  <a:schemeClr val="tx1"/>
                </a:solidFill>
              </a:rPr>
              <a:t/>
            </a:r>
            <a:br>
              <a:rPr lang="en-US" sz="3200" b="1" dirty="0">
                <a:solidFill>
                  <a:schemeClr val="tx1"/>
                </a:solidFill>
              </a:rPr>
            </a:br>
            <a:endParaRPr lang="en-US" sz="3200" b="1" dirty="0">
              <a:solidFill>
                <a:schemeClr val="tx1"/>
              </a:solidFill>
            </a:endParaRPr>
          </a:p>
        </p:txBody>
      </p:sp>
      <p:sp>
        <p:nvSpPr>
          <p:cNvPr id="9219" name="Rectangle 3"/>
          <p:cNvSpPr>
            <a:spLocks noGrp="1" noChangeArrowheads="1"/>
          </p:cNvSpPr>
          <p:nvPr>
            <p:ph type="body" idx="1"/>
          </p:nvPr>
        </p:nvSpPr>
        <p:spPr>
          <a:xfrm>
            <a:off x="395288" y="981075"/>
            <a:ext cx="8291512" cy="5508265"/>
          </a:xfrm>
        </p:spPr>
        <p:txBody>
          <a:bodyPr/>
          <a:lstStyle/>
          <a:p>
            <a:pPr eaLnBrk="1" hangingPunct="1">
              <a:lnSpc>
                <a:spcPct val="80000"/>
              </a:lnSpc>
              <a:tabLst>
                <a:tab pos="2166938" algn="l"/>
                <a:tab pos="4351338" algn="r"/>
                <a:tab pos="4740275" algn="l"/>
                <a:tab pos="6345238" algn="r"/>
                <a:tab pos="7483475" algn="r"/>
              </a:tabLst>
            </a:pPr>
            <a:r>
              <a:rPr lang="en-US" sz="2200" b="1" u="sng" dirty="0">
                <a:solidFill>
                  <a:schemeClr val="tx1"/>
                </a:solidFill>
              </a:rPr>
              <a:t>  </a:t>
            </a:r>
            <a:endParaRPr lang="en-US" sz="1800" dirty="0"/>
          </a:p>
        </p:txBody>
      </p:sp>
      <p:sp>
        <p:nvSpPr>
          <p:cNvPr id="9220" name="Text Box 4"/>
          <p:cNvSpPr txBox="1">
            <a:spLocks noChangeArrowheads="1"/>
          </p:cNvSpPr>
          <p:nvPr/>
        </p:nvSpPr>
        <p:spPr bwMode="auto">
          <a:xfrm>
            <a:off x="971600" y="2528900"/>
            <a:ext cx="7993063" cy="1569660"/>
          </a:xfrm>
          <a:prstGeom prst="rect">
            <a:avLst/>
          </a:prstGeom>
          <a:noFill/>
          <a:ln w="12700">
            <a:noFill/>
            <a:miter lim="800000"/>
            <a:headEnd type="none" w="sm" len="sm"/>
            <a:tailEnd type="none" w="sm" len="sm"/>
          </a:ln>
        </p:spPr>
        <p:txBody>
          <a:bodyPr>
            <a:spAutoFit/>
          </a:bodyPr>
          <a:lstStyle/>
          <a:p>
            <a:pPr>
              <a:spcBef>
                <a:spcPct val="50000"/>
              </a:spcBef>
              <a:tabLst>
                <a:tab pos="2057400" algn="l"/>
                <a:tab pos="5653088" algn="l"/>
              </a:tabLst>
            </a:pPr>
            <a:r>
              <a:rPr lang="en-US" sz="2400" b="1" i="1" dirty="0"/>
              <a:t>Since 1997 the DWSRF program has funded </a:t>
            </a:r>
            <a:r>
              <a:rPr lang="en-US" sz="2400" b="1" i="1" dirty="0" smtClean="0"/>
              <a:t>440</a:t>
            </a:r>
            <a:endParaRPr lang="en-US" sz="2400" b="1" i="1" dirty="0"/>
          </a:p>
          <a:p>
            <a:pPr>
              <a:spcBef>
                <a:spcPct val="50000"/>
              </a:spcBef>
              <a:tabLst>
                <a:tab pos="2057400" algn="l"/>
                <a:tab pos="5653088" algn="l"/>
              </a:tabLst>
            </a:pPr>
            <a:endParaRPr lang="en-US" sz="2400" b="1" i="1" dirty="0"/>
          </a:p>
          <a:p>
            <a:pPr>
              <a:spcBef>
                <a:spcPct val="50000"/>
              </a:spcBef>
              <a:tabLst>
                <a:tab pos="2057400" algn="l"/>
                <a:tab pos="5653088" algn="l"/>
              </a:tabLst>
            </a:pPr>
            <a:r>
              <a:rPr lang="en-US" sz="2400" b="1" i="1" dirty="0"/>
              <a:t> projects for a total amount of $</a:t>
            </a:r>
            <a:r>
              <a:rPr lang="en-US" sz="2400" b="1" i="1" dirty="0" smtClean="0"/>
              <a:t>494,309,168.</a:t>
            </a:r>
            <a:endParaRPr lang="en-US" sz="2400" b="1" i="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938" y="5646385"/>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New for FY </a:t>
            </a:r>
            <a:r>
              <a:rPr lang="en-US" b="1" dirty="0" smtClean="0">
                <a:solidFill>
                  <a:schemeClr val="tx1"/>
                </a:solidFill>
              </a:rPr>
              <a:t>23 </a:t>
            </a:r>
            <a:r>
              <a:rPr lang="en-US" b="1" dirty="0">
                <a:solidFill>
                  <a:schemeClr val="tx1"/>
                </a:solidFill>
              </a:rPr>
              <a:t>Construction Funding?  </a:t>
            </a:r>
          </a:p>
        </p:txBody>
      </p:sp>
      <p:sp>
        <p:nvSpPr>
          <p:cNvPr id="3" name="Content Placeholder 2"/>
          <p:cNvSpPr>
            <a:spLocks noGrp="1"/>
          </p:cNvSpPr>
          <p:nvPr>
            <p:ph idx="1"/>
          </p:nvPr>
        </p:nvSpPr>
        <p:spPr>
          <a:xfrm>
            <a:off x="2569369" y="5350917"/>
            <a:ext cx="8229600" cy="4800600"/>
          </a:xfrm>
        </p:spPr>
        <p:txBody>
          <a:bodyPr/>
          <a:lstStyle/>
          <a:p>
            <a:endParaRPr lang="en-US" dirty="0"/>
          </a:p>
          <a:p>
            <a:pPr algn="ctr"/>
            <a:endParaRPr lang="en-US" sz="3600" b="1" dirty="0"/>
          </a:p>
        </p:txBody>
      </p:sp>
      <p:pic>
        <p:nvPicPr>
          <p:cNvPr id="30722" name="Picture 2" descr="Image result for 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237" y="1808820"/>
            <a:ext cx="4581525" cy="4463988"/>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663208"/>
            <a:ext cx="609600" cy="609600"/>
          </a:xfrm>
          <a:prstGeom prst="rect">
            <a:avLst/>
          </a:prstGeom>
        </p:spPr>
      </p:pic>
    </p:spTree>
    <p:extLst>
      <p:ext uri="{BB962C8B-B14F-4D97-AF65-F5344CB8AC3E}">
        <p14:creationId xmlns:p14="http://schemas.microsoft.com/office/powerpoint/2010/main" val="239859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New for FY </a:t>
            </a:r>
            <a:r>
              <a:rPr lang="en-US" b="1" dirty="0" smtClean="0">
                <a:solidFill>
                  <a:schemeClr val="tx1"/>
                </a:solidFill>
              </a:rPr>
              <a:t>23 </a:t>
            </a:r>
            <a:r>
              <a:rPr lang="en-US" b="1" dirty="0">
                <a:solidFill>
                  <a:schemeClr val="tx1"/>
                </a:solidFill>
              </a:rPr>
              <a:t>Construction Funding?  </a:t>
            </a:r>
          </a:p>
        </p:txBody>
      </p:sp>
      <p:sp>
        <p:nvSpPr>
          <p:cNvPr id="3" name="Content Placeholder 2"/>
          <p:cNvSpPr>
            <a:spLocks noGrp="1"/>
          </p:cNvSpPr>
          <p:nvPr>
            <p:ph idx="1"/>
          </p:nvPr>
        </p:nvSpPr>
        <p:spPr>
          <a:xfrm>
            <a:off x="457200" y="1508720"/>
            <a:ext cx="8229600" cy="4800600"/>
          </a:xfrm>
        </p:spPr>
        <p:txBody>
          <a:bodyPr/>
          <a:lstStyle/>
          <a:p>
            <a:r>
              <a:rPr lang="en-US" b="1" u="sng" dirty="0">
                <a:solidFill>
                  <a:schemeClr val="tx1"/>
                </a:solidFill>
              </a:rPr>
              <a:t>DWSRF </a:t>
            </a:r>
            <a:r>
              <a:rPr lang="en-US" b="1" u="sng" dirty="0" smtClean="0">
                <a:solidFill>
                  <a:schemeClr val="tx1"/>
                </a:solidFill>
              </a:rPr>
              <a:t>Annual Capitalization Grant </a:t>
            </a:r>
            <a:endParaRPr lang="en-US" b="1" u="sng" dirty="0">
              <a:solidFill>
                <a:schemeClr val="tx1"/>
              </a:solidFill>
            </a:endParaRPr>
          </a:p>
          <a:p>
            <a:pPr>
              <a:buFont typeface="Arial" panose="020B0604020202020204" pitchFamily="34" charset="0"/>
              <a:buChar char="•"/>
            </a:pPr>
            <a:r>
              <a:rPr lang="en-US" sz="2000" dirty="0">
                <a:solidFill>
                  <a:schemeClr val="tx1"/>
                </a:solidFill>
              </a:rPr>
              <a:t>$</a:t>
            </a:r>
            <a:r>
              <a:rPr lang="en-US" sz="2000" dirty="0" smtClean="0">
                <a:solidFill>
                  <a:schemeClr val="tx1"/>
                </a:solidFill>
              </a:rPr>
              <a:t>18 M (approx.) </a:t>
            </a:r>
            <a:r>
              <a:rPr lang="en-US" sz="2000" dirty="0">
                <a:solidFill>
                  <a:schemeClr val="tx1"/>
                </a:solidFill>
              </a:rPr>
              <a:t>to be available in </a:t>
            </a:r>
            <a:r>
              <a:rPr lang="en-US" sz="2000" dirty="0" smtClean="0">
                <a:solidFill>
                  <a:schemeClr val="tx1"/>
                </a:solidFill>
              </a:rPr>
              <a:t>2023 </a:t>
            </a:r>
            <a:endParaRPr lang="en-US" sz="2000" dirty="0">
              <a:solidFill>
                <a:schemeClr val="tx1"/>
              </a:solidFill>
            </a:endParaRPr>
          </a:p>
          <a:p>
            <a:pPr>
              <a:buFont typeface="Arial" panose="020B0604020202020204" pitchFamily="34" charset="0"/>
              <a:buChar char="•"/>
            </a:pPr>
            <a:r>
              <a:rPr lang="en-US" sz="2000" dirty="0" smtClean="0">
                <a:solidFill>
                  <a:schemeClr val="tx1"/>
                </a:solidFill>
              </a:rPr>
              <a:t>The grant is part </a:t>
            </a:r>
            <a:r>
              <a:rPr lang="en-US" sz="2000" dirty="0">
                <a:solidFill>
                  <a:schemeClr val="tx1"/>
                </a:solidFill>
              </a:rPr>
              <a:t>of the $36 M total construction funding available. </a:t>
            </a:r>
            <a:r>
              <a:rPr lang="en-US" dirty="0">
                <a:solidFill>
                  <a:schemeClr val="tx1"/>
                </a:solidFill>
              </a:rPr>
              <a:t> </a:t>
            </a:r>
            <a:endParaRPr lang="en-US" dirty="0" smtClean="0">
              <a:solidFill>
                <a:schemeClr val="tx1"/>
              </a:solidFill>
            </a:endParaRPr>
          </a:p>
          <a:p>
            <a:pPr marL="0" indent="0"/>
            <a:r>
              <a:rPr lang="en-US" b="1" u="sng" dirty="0" smtClean="0">
                <a:solidFill>
                  <a:schemeClr val="tx1"/>
                </a:solidFill>
              </a:rPr>
              <a:t>Bipartisan </a:t>
            </a:r>
            <a:r>
              <a:rPr lang="en-US" b="1" u="sng" dirty="0">
                <a:solidFill>
                  <a:schemeClr val="tx1"/>
                </a:solidFill>
              </a:rPr>
              <a:t>Infrastructure Law</a:t>
            </a:r>
          </a:p>
          <a:p>
            <a:pPr>
              <a:buFont typeface="Arial" panose="020B0604020202020204" pitchFamily="34" charset="0"/>
              <a:buChar char="•"/>
            </a:pPr>
            <a:r>
              <a:rPr lang="en-US" sz="2000" dirty="0">
                <a:solidFill>
                  <a:schemeClr val="tx1"/>
                </a:solidFill>
              </a:rPr>
              <a:t>$</a:t>
            </a:r>
            <a:r>
              <a:rPr lang="en-US" sz="2000" dirty="0" smtClean="0">
                <a:solidFill>
                  <a:schemeClr val="tx1"/>
                </a:solidFill>
              </a:rPr>
              <a:t>88 M (approx.) </a:t>
            </a:r>
            <a:r>
              <a:rPr lang="en-US" sz="2000" dirty="0">
                <a:solidFill>
                  <a:schemeClr val="tx1"/>
                </a:solidFill>
              </a:rPr>
              <a:t>for Emerging Contaminants, Lead Service Line replacement, and DWSRF Supplemental.</a:t>
            </a:r>
          </a:p>
          <a:p>
            <a:pPr marL="0" indent="0"/>
            <a:r>
              <a:rPr lang="en-US" b="1" u="sng" dirty="0" smtClean="0">
                <a:solidFill>
                  <a:schemeClr val="tx1"/>
                </a:solidFill>
              </a:rPr>
              <a:t>Other </a:t>
            </a:r>
            <a:r>
              <a:rPr lang="en-US" b="1" u="sng" dirty="0">
                <a:solidFill>
                  <a:schemeClr val="tx1"/>
                </a:solidFill>
              </a:rPr>
              <a:t>Items of Interest</a:t>
            </a:r>
          </a:p>
          <a:p>
            <a:pPr>
              <a:buFont typeface="Arial" panose="020B0604020202020204" pitchFamily="34" charset="0"/>
              <a:buChar char="•"/>
            </a:pPr>
            <a:r>
              <a:rPr lang="en-US" sz="2000" dirty="0">
                <a:solidFill>
                  <a:schemeClr val="tx1"/>
                </a:solidFill>
              </a:rPr>
              <a:t>FCAP is able to fund large capital improvement projects (upwards of $10 M).  Phased approach for these projects.  </a:t>
            </a:r>
          </a:p>
          <a:p>
            <a:pPr>
              <a:buFont typeface="Arial" panose="020B0604020202020204" pitchFamily="34" charset="0"/>
              <a:buChar char="•"/>
            </a:pPr>
            <a:r>
              <a:rPr lang="en-US" sz="2000" dirty="0">
                <a:solidFill>
                  <a:schemeClr val="tx1"/>
                </a:solidFill>
              </a:rPr>
              <a:t>Typical interest rates range from 1.5% to 2.5% </a:t>
            </a:r>
            <a:r>
              <a:rPr lang="en-US" sz="2000" dirty="0" smtClean="0">
                <a:solidFill>
                  <a:schemeClr val="tx1"/>
                </a:solidFill>
              </a:rPr>
              <a:t>for </a:t>
            </a:r>
            <a:r>
              <a:rPr lang="en-US" sz="2000" dirty="0">
                <a:solidFill>
                  <a:schemeClr val="tx1"/>
                </a:solidFill>
              </a:rPr>
              <a:t>a 20 year </a:t>
            </a:r>
            <a:r>
              <a:rPr lang="en-US" sz="2000" dirty="0" smtClean="0">
                <a:solidFill>
                  <a:schemeClr val="tx1"/>
                </a:solidFill>
              </a:rPr>
              <a:t>loan term, </a:t>
            </a:r>
            <a:r>
              <a:rPr lang="en-US" sz="2000" dirty="0">
                <a:solidFill>
                  <a:schemeClr val="tx1"/>
                </a:solidFill>
              </a:rPr>
              <a:t>and 2.0% to 3.0% for a 30 year term (30 year term is for disadvantaged waterworks).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7524" y="5691363"/>
            <a:ext cx="609600" cy="609600"/>
          </a:xfrm>
          <a:prstGeom prst="rect">
            <a:avLst/>
          </a:prstGeom>
        </p:spPr>
      </p:pic>
    </p:spTree>
    <p:extLst>
      <p:ext uri="{BB962C8B-B14F-4D97-AF65-F5344CB8AC3E}">
        <p14:creationId xmlns:p14="http://schemas.microsoft.com/office/powerpoint/2010/main" val="36733315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New for FY </a:t>
            </a:r>
            <a:r>
              <a:rPr lang="en-US" b="1" dirty="0" smtClean="0">
                <a:solidFill>
                  <a:schemeClr val="tx1"/>
                </a:solidFill>
              </a:rPr>
              <a:t>23 </a:t>
            </a:r>
            <a:r>
              <a:rPr lang="en-US" b="1" dirty="0">
                <a:solidFill>
                  <a:schemeClr val="tx1"/>
                </a:solidFill>
              </a:rPr>
              <a:t>Construction Funding? </a:t>
            </a:r>
            <a:endParaRPr lang="en-US" dirty="0"/>
          </a:p>
        </p:txBody>
      </p:sp>
      <p:sp>
        <p:nvSpPr>
          <p:cNvPr id="3" name="Content Placeholder 2"/>
          <p:cNvSpPr>
            <a:spLocks noGrp="1"/>
          </p:cNvSpPr>
          <p:nvPr>
            <p:ph idx="1"/>
          </p:nvPr>
        </p:nvSpPr>
        <p:spPr>
          <a:xfrm>
            <a:off x="464092" y="1592796"/>
            <a:ext cx="8229600" cy="4800600"/>
          </a:xfrm>
        </p:spPr>
        <p:txBody>
          <a:bodyPr/>
          <a:lstStyle/>
          <a:p>
            <a:endParaRPr lang="en-US" dirty="0"/>
          </a:p>
          <a:p>
            <a:pPr eaLnBrk="1" hangingPunct="1"/>
            <a:r>
              <a:rPr lang="en-US" dirty="0" smtClean="0">
                <a:solidFill>
                  <a:schemeClr val="tx1"/>
                </a:solidFill>
              </a:rPr>
              <a:t>The application deadline for </a:t>
            </a:r>
            <a:r>
              <a:rPr lang="en-US" dirty="0">
                <a:solidFill>
                  <a:schemeClr val="tx1"/>
                </a:solidFill>
              </a:rPr>
              <a:t>Infrastructure </a:t>
            </a:r>
            <a:r>
              <a:rPr lang="en-US" dirty="0" smtClean="0">
                <a:solidFill>
                  <a:schemeClr val="tx1"/>
                </a:solidFill>
              </a:rPr>
              <a:t>Investment and </a:t>
            </a:r>
            <a:r>
              <a:rPr lang="en-US" dirty="0">
                <a:solidFill>
                  <a:schemeClr val="tx1"/>
                </a:solidFill>
              </a:rPr>
              <a:t>Job Acts </a:t>
            </a:r>
            <a:r>
              <a:rPr lang="en-US" dirty="0" smtClean="0">
                <a:solidFill>
                  <a:schemeClr val="tx1"/>
                </a:solidFill>
              </a:rPr>
              <a:t>(BIL) funding</a:t>
            </a:r>
            <a:r>
              <a:rPr lang="en-US" dirty="0">
                <a:solidFill>
                  <a:schemeClr val="tx1"/>
                </a:solidFill>
              </a:rPr>
              <a:t> </a:t>
            </a:r>
            <a:r>
              <a:rPr lang="en-US" dirty="0" smtClean="0">
                <a:solidFill>
                  <a:schemeClr val="tx1"/>
                </a:solidFill>
              </a:rPr>
              <a:t>(Lead Service Line, Emerging </a:t>
            </a:r>
            <a:r>
              <a:rPr lang="en-US" dirty="0">
                <a:solidFill>
                  <a:schemeClr val="tx1"/>
                </a:solidFill>
              </a:rPr>
              <a:t>Contaminants, SRF Supplemental</a:t>
            </a:r>
            <a:r>
              <a:rPr lang="en-US" dirty="0" smtClean="0">
                <a:solidFill>
                  <a:schemeClr val="tx1"/>
                </a:solidFill>
              </a:rPr>
              <a:t>) is </a:t>
            </a:r>
            <a:r>
              <a:rPr lang="en-US" b="1" dirty="0">
                <a:solidFill>
                  <a:schemeClr val="tx1"/>
                </a:solidFill>
              </a:rPr>
              <a:t>April </a:t>
            </a:r>
            <a:r>
              <a:rPr lang="en-US" b="1" dirty="0" smtClean="0">
                <a:solidFill>
                  <a:schemeClr val="tx1"/>
                </a:solidFill>
              </a:rPr>
              <a:t>8</a:t>
            </a:r>
            <a:r>
              <a:rPr lang="en-US" b="1" baseline="30000" dirty="0" smtClean="0">
                <a:solidFill>
                  <a:schemeClr val="tx1"/>
                </a:solidFill>
              </a:rPr>
              <a:t>th</a:t>
            </a:r>
          </a:p>
          <a:p>
            <a:pPr eaLnBrk="1" hangingPunct="1"/>
            <a:endParaRPr lang="en-US" b="1" baseline="30000" dirty="0">
              <a:solidFill>
                <a:schemeClr val="tx1"/>
              </a:solidFill>
            </a:endParaRPr>
          </a:p>
          <a:p>
            <a:pPr eaLnBrk="1" hangingPunct="1"/>
            <a:r>
              <a:rPr lang="en-US" b="1" dirty="0" smtClean="0">
                <a:solidFill>
                  <a:schemeClr val="tx1"/>
                </a:solidFill>
              </a:rPr>
              <a:t> </a:t>
            </a:r>
          </a:p>
          <a:p>
            <a:pPr eaLnBrk="1" hangingPunct="1"/>
            <a:r>
              <a:rPr lang="en-US" dirty="0" smtClean="0">
                <a:solidFill>
                  <a:schemeClr val="tx1"/>
                </a:solidFill>
              </a:rPr>
              <a:t>The </a:t>
            </a:r>
            <a:r>
              <a:rPr lang="en-US" dirty="0">
                <a:solidFill>
                  <a:schemeClr val="tx1"/>
                </a:solidFill>
              </a:rPr>
              <a:t>application deadline for </a:t>
            </a:r>
            <a:r>
              <a:rPr lang="en-US" dirty="0" smtClean="0">
                <a:solidFill>
                  <a:schemeClr val="tx1"/>
                </a:solidFill>
              </a:rPr>
              <a:t>standard DWSRF funding</a:t>
            </a:r>
            <a:r>
              <a:rPr lang="en-US" dirty="0">
                <a:solidFill>
                  <a:schemeClr val="tx1"/>
                </a:solidFill>
              </a:rPr>
              <a:t> </a:t>
            </a:r>
            <a:r>
              <a:rPr lang="en-US" dirty="0" smtClean="0">
                <a:solidFill>
                  <a:schemeClr val="tx1"/>
                </a:solidFill>
              </a:rPr>
              <a:t>(</a:t>
            </a:r>
            <a:r>
              <a:rPr lang="en-US" dirty="0">
                <a:solidFill>
                  <a:schemeClr val="tx1"/>
                </a:solidFill>
              </a:rPr>
              <a:t>construction, refinance</a:t>
            </a:r>
            <a:r>
              <a:rPr lang="en-US" dirty="0" smtClean="0">
                <a:solidFill>
                  <a:schemeClr val="tx1"/>
                </a:solidFill>
              </a:rPr>
              <a:t>, source </a:t>
            </a:r>
            <a:r>
              <a:rPr lang="en-US" dirty="0">
                <a:solidFill>
                  <a:schemeClr val="tx1"/>
                </a:solidFill>
              </a:rPr>
              <a:t>water </a:t>
            </a:r>
            <a:r>
              <a:rPr lang="en-US" dirty="0" smtClean="0">
                <a:solidFill>
                  <a:schemeClr val="tx1"/>
                </a:solidFill>
              </a:rPr>
              <a:t>protection) is </a:t>
            </a:r>
            <a:r>
              <a:rPr lang="en-US" b="1" dirty="0">
                <a:solidFill>
                  <a:schemeClr val="tx1"/>
                </a:solidFill>
              </a:rPr>
              <a:t>May 6</a:t>
            </a:r>
            <a:r>
              <a:rPr lang="en-US" b="1" baseline="30000" dirty="0">
                <a:solidFill>
                  <a:schemeClr val="tx1"/>
                </a:solidFill>
              </a:rPr>
              <a:t>th</a:t>
            </a:r>
            <a:r>
              <a:rPr lang="en-US" b="1" dirty="0">
                <a:solidFill>
                  <a:schemeClr val="tx1"/>
                </a:solidFill>
              </a:rPr>
              <a:t> </a:t>
            </a:r>
            <a:endParaRPr lang="en-US" b="1" baseline="30000" dirty="0">
              <a:solidFill>
                <a:schemeClr val="tx1"/>
              </a:solidFill>
            </a:endParaRPr>
          </a:p>
          <a:p>
            <a:endParaRPr lang="en-US" u="sng"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625244"/>
            <a:ext cx="609600" cy="609600"/>
          </a:xfrm>
          <a:prstGeom prst="rect">
            <a:avLst/>
          </a:prstGeom>
        </p:spPr>
      </p:pic>
    </p:spTree>
    <p:extLst>
      <p:ext uri="{BB962C8B-B14F-4D97-AF65-F5344CB8AC3E}">
        <p14:creationId xmlns:p14="http://schemas.microsoft.com/office/powerpoint/2010/main" val="1203687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New for FY </a:t>
            </a:r>
            <a:r>
              <a:rPr lang="en-US" b="1" dirty="0" smtClean="0">
                <a:solidFill>
                  <a:schemeClr val="tx1"/>
                </a:solidFill>
              </a:rPr>
              <a:t>23 </a:t>
            </a:r>
            <a:r>
              <a:rPr lang="en-US" b="1" dirty="0">
                <a:solidFill>
                  <a:schemeClr val="tx1"/>
                </a:solidFill>
              </a:rPr>
              <a:t>Construction Funding? </a:t>
            </a:r>
            <a:endParaRPr lang="en-US" dirty="0"/>
          </a:p>
        </p:txBody>
      </p:sp>
      <p:sp>
        <p:nvSpPr>
          <p:cNvPr id="3" name="Content Placeholder 2"/>
          <p:cNvSpPr>
            <a:spLocks noGrp="1"/>
          </p:cNvSpPr>
          <p:nvPr>
            <p:ph idx="1"/>
          </p:nvPr>
        </p:nvSpPr>
        <p:spPr>
          <a:xfrm>
            <a:off x="464092" y="1592796"/>
            <a:ext cx="8229600" cy="4800600"/>
          </a:xfrm>
        </p:spPr>
        <p:txBody>
          <a:bodyPr/>
          <a:lstStyle/>
          <a:p>
            <a:endParaRPr lang="en-US" dirty="0"/>
          </a:p>
          <a:p>
            <a:pPr>
              <a:buFont typeface="Arial" panose="020B0604020202020204" pitchFamily="34" charset="0"/>
              <a:buChar char="•"/>
            </a:pPr>
            <a:r>
              <a:rPr lang="en-US" dirty="0" smtClean="0">
                <a:solidFill>
                  <a:schemeClr val="tx1"/>
                </a:solidFill>
              </a:rPr>
              <a:t>There are new </a:t>
            </a:r>
            <a:r>
              <a:rPr lang="en-US" dirty="0">
                <a:solidFill>
                  <a:schemeClr val="tx1"/>
                </a:solidFill>
              </a:rPr>
              <a:t>check boxes at the top of the application so applicants indicate whether they want to be considered under Infrastructure Funding, DWSRF Funding, or </a:t>
            </a:r>
            <a:r>
              <a:rPr lang="en-US" dirty="0" smtClean="0">
                <a:solidFill>
                  <a:schemeClr val="tx1"/>
                </a:solidFill>
              </a:rPr>
              <a:t>Both.</a:t>
            </a:r>
          </a:p>
          <a:p>
            <a:pPr>
              <a:buFont typeface="Arial" panose="020B0604020202020204" pitchFamily="34" charset="0"/>
              <a:buChar char="•"/>
            </a:pPr>
            <a:endParaRPr lang="en-US" dirty="0" smtClean="0">
              <a:solidFill>
                <a:schemeClr val="tx1"/>
              </a:solidFill>
            </a:endParaRPr>
          </a:p>
          <a:p>
            <a:pPr>
              <a:buFont typeface="Arial" panose="020B0604020202020204" pitchFamily="34" charset="0"/>
              <a:buChar char="•"/>
            </a:pPr>
            <a:r>
              <a:rPr lang="en-US" dirty="0" smtClean="0">
                <a:solidFill>
                  <a:schemeClr val="tx1"/>
                </a:solidFill>
              </a:rPr>
              <a:t>There is a new separate application for the Lead Elimination Assistance Program (LEAP).</a:t>
            </a:r>
          </a:p>
          <a:p>
            <a:pPr>
              <a:buFont typeface="Arial" panose="020B0604020202020204" pitchFamily="34" charset="0"/>
              <a:buChar char="•"/>
            </a:pPr>
            <a:endParaRPr lang="en-US" dirty="0">
              <a:solidFill>
                <a:schemeClr val="tx1"/>
              </a:solidFill>
            </a:endParaRPr>
          </a:p>
          <a:p>
            <a:pPr marL="0" indent="0"/>
            <a:r>
              <a:rPr lang="en-US" dirty="0" smtClean="0">
                <a:solidFill>
                  <a:schemeClr val="tx1"/>
                </a:solidFill>
              </a:rPr>
              <a:t> </a:t>
            </a:r>
            <a:endParaRPr lang="en-US" dirty="0">
              <a:solidFill>
                <a:schemeClr val="tx1"/>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661248"/>
            <a:ext cx="609600" cy="609600"/>
          </a:xfrm>
          <a:prstGeom prst="rect">
            <a:avLst/>
          </a:prstGeom>
        </p:spPr>
      </p:pic>
    </p:spTree>
    <p:extLst>
      <p:ext uri="{BB962C8B-B14F-4D97-AF65-F5344CB8AC3E}">
        <p14:creationId xmlns:p14="http://schemas.microsoft.com/office/powerpoint/2010/main" val="37090598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New for FY </a:t>
            </a:r>
            <a:r>
              <a:rPr lang="en-US" b="1" dirty="0" smtClean="0">
                <a:solidFill>
                  <a:schemeClr val="tx1"/>
                </a:solidFill>
              </a:rPr>
              <a:t>23 </a:t>
            </a:r>
            <a:r>
              <a:rPr lang="en-US" b="1" dirty="0">
                <a:solidFill>
                  <a:schemeClr val="tx1"/>
                </a:solidFill>
              </a:rPr>
              <a:t>Construction Funding? </a:t>
            </a:r>
            <a:endParaRPr lang="en-US" dirty="0"/>
          </a:p>
        </p:txBody>
      </p:sp>
      <p:sp>
        <p:nvSpPr>
          <p:cNvPr id="3" name="Content Placeholder 2"/>
          <p:cNvSpPr>
            <a:spLocks noGrp="1"/>
          </p:cNvSpPr>
          <p:nvPr>
            <p:ph idx="1"/>
          </p:nvPr>
        </p:nvSpPr>
        <p:spPr>
          <a:xfrm>
            <a:off x="539552" y="1556792"/>
            <a:ext cx="8229600" cy="4800600"/>
          </a:xfrm>
        </p:spPr>
        <p:txBody>
          <a:bodyPr/>
          <a:lstStyle/>
          <a:p>
            <a:pPr>
              <a:buFont typeface="Arial" panose="020B0604020202020204" pitchFamily="34" charset="0"/>
              <a:buChar char="•"/>
            </a:pPr>
            <a:endParaRPr lang="en-US" dirty="0" smtClean="0">
              <a:solidFill>
                <a:schemeClr val="tx1"/>
              </a:solidFill>
            </a:endParaRPr>
          </a:p>
          <a:p>
            <a:pPr>
              <a:buFont typeface="Arial" panose="020B0604020202020204" pitchFamily="34" charset="0"/>
              <a:buChar char="•"/>
            </a:pPr>
            <a:r>
              <a:rPr lang="en-US" dirty="0" smtClean="0">
                <a:solidFill>
                  <a:schemeClr val="tx1"/>
                </a:solidFill>
              </a:rPr>
              <a:t>We </a:t>
            </a:r>
            <a:r>
              <a:rPr lang="en-US" dirty="0">
                <a:solidFill>
                  <a:schemeClr val="tx1"/>
                </a:solidFill>
              </a:rPr>
              <a:t>modified the Construction Application scoresheet to Award 10 Public Health Points for the following:  Taking over, or providing water service to customers of an abandoned waterworks</a:t>
            </a:r>
            <a:r>
              <a:rPr lang="en-US" dirty="0" smtClean="0">
                <a:solidFill>
                  <a:schemeClr val="tx1"/>
                </a:solidFill>
              </a:rPr>
              <a:t>.</a:t>
            </a:r>
          </a:p>
          <a:p>
            <a:pPr>
              <a:buFont typeface="Arial" panose="020B0604020202020204" pitchFamily="34" charset="0"/>
              <a:buChar char="•"/>
            </a:pPr>
            <a:endParaRPr lang="en-US" b="1" dirty="0">
              <a:solidFill>
                <a:schemeClr val="tx1"/>
              </a:solidFill>
            </a:endParaRPr>
          </a:p>
          <a:p>
            <a:pPr>
              <a:buFont typeface="Arial" panose="020B0604020202020204" pitchFamily="34" charset="0"/>
              <a:buChar char="•"/>
            </a:pPr>
            <a:r>
              <a:rPr lang="en-US" dirty="0" smtClean="0">
                <a:solidFill>
                  <a:schemeClr val="tx1"/>
                </a:solidFill>
              </a:rPr>
              <a:t>We added a new Environmental Justice (EJ) section to </a:t>
            </a:r>
            <a:r>
              <a:rPr lang="en-US" dirty="0">
                <a:solidFill>
                  <a:schemeClr val="tx1"/>
                </a:solidFill>
              </a:rPr>
              <a:t>the Construction </a:t>
            </a:r>
            <a:r>
              <a:rPr lang="en-US" dirty="0" smtClean="0">
                <a:solidFill>
                  <a:schemeClr val="tx1"/>
                </a:solidFill>
              </a:rPr>
              <a:t>application </a:t>
            </a:r>
            <a:r>
              <a:rPr lang="en-US" dirty="0">
                <a:solidFill>
                  <a:schemeClr val="tx1"/>
                </a:solidFill>
              </a:rPr>
              <a:t>and </a:t>
            </a:r>
            <a:r>
              <a:rPr lang="en-US" dirty="0" smtClean="0">
                <a:solidFill>
                  <a:schemeClr val="tx1"/>
                </a:solidFill>
              </a:rPr>
              <a:t>scoresheet.  EJ communities can qualify for “Disadvantaged” status. See the Program Design Manual Section VII, D for detailed information.  </a:t>
            </a:r>
            <a:endParaRPr lang="en-US"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752" y="5747792"/>
            <a:ext cx="609600" cy="609600"/>
          </a:xfrm>
          <a:prstGeom prst="rect">
            <a:avLst/>
          </a:prstGeom>
        </p:spPr>
      </p:pic>
    </p:spTree>
    <p:extLst>
      <p:ext uri="{BB962C8B-B14F-4D97-AF65-F5344CB8AC3E}">
        <p14:creationId xmlns:p14="http://schemas.microsoft.com/office/powerpoint/2010/main" val="29812302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a:t>
            </a:r>
            <a:r>
              <a:rPr lang="en-US" b="1" dirty="0" smtClean="0">
                <a:solidFill>
                  <a:schemeClr val="tx1"/>
                </a:solidFill>
              </a:rPr>
              <a:t>Continuing </a:t>
            </a:r>
            <a:r>
              <a:rPr lang="en-US" b="1" dirty="0">
                <a:solidFill>
                  <a:schemeClr val="tx1"/>
                </a:solidFill>
              </a:rPr>
              <a:t>From Previous Years?</a:t>
            </a:r>
            <a:endParaRPr lang="en-US" dirty="0">
              <a:solidFill>
                <a:schemeClr val="tx1"/>
              </a:solidFill>
            </a:endParaRPr>
          </a:p>
        </p:txBody>
      </p:sp>
      <p:pic>
        <p:nvPicPr>
          <p:cNvPr id="31746" name="Picture 2" descr="Image result for to be continued"/>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375756" y="2132856"/>
            <a:ext cx="468052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5697252"/>
            <a:ext cx="487363" cy="487363"/>
          </a:xfrm>
          <a:prstGeom prst="rect">
            <a:avLst/>
          </a:prstGeom>
        </p:spPr>
      </p:pic>
    </p:spTree>
    <p:extLst>
      <p:ext uri="{BB962C8B-B14F-4D97-AF65-F5344CB8AC3E}">
        <p14:creationId xmlns:p14="http://schemas.microsoft.com/office/powerpoint/2010/main" val="22610701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endParaRPr lang="en-US" dirty="0"/>
          </a:p>
        </p:txBody>
      </p:sp>
      <p:sp>
        <p:nvSpPr>
          <p:cNvPr id="3" name="Content Placeholder 2"/>
          <p:cNvSpPr>
            <a:spLocks noGrp="1"/>
          </p:cNvSpPr>
          <p:nvPr>
            <p:ph idx="1"/>
          </p:nvPr>
        </p:nvSpPr>
        <p:spPr>
          <a:xfrm>
            <a:off x="464092" y="1592796"/>
            <a:ext cx="8229600" cy="4800600"/>
          </a:xfrm>
        </p:spPr>
        <p:txBody>
          <a:bodyPr/>
          <a:lstStyle/>
          <a:p>
            <a:endParaRPr lang="en-US" dirty="0" smtClean="0">
              <a:solidFill>
                <a:schemeClr val="tx1"/>
              </a:solidFill>
            </a:endParaRPr>
          </a:p>
          <a:p>
            <a:r>
              <a:rPr lang="en-US" dirty="0" smtClean="0">
                <a:solidFill>
                  <a:schemeClr val="tx1"/>
                </a:solidFill>
              </a:rPr>
              <a:t>The </a:t>
            </a:r>
            <a:r>
              <a:rPr lang="en-US" b="1" dirty="0">
                <a:solidFill>
                  <a:schemeClr val="tx1"/>
                </a:solidFill>
              </a:rPr>
              <a:t>Construction funds Application </a:t>
            </a:r>
            <a:r>
              <a:rPr lang="en-US" dirty="0">
                <a:solidFill>
                  <a:schemeClr val="tx1"/>
                </a:solidFill>
              </a:rPr>
              <a:t>has been updated and reorganized.</a:t>
            </a:r>
          </a:p>
          <a:p>
            <a:endParaRPr lang="en-US" dirty="0" smtClean="0">
              <a:solidFill>
                <a:schemeClr val="tx1"/>
              </a:solidFill>
            </a:endParaRPr>
          </a:p>
          <a:p>
            <a:r>
              <a:rPr lang="en-US" dirty="0" smtClean="0">
                <a:solidFill>
                  <a:schemeClr val="tx1"/>
                </a:solidFill>
              </a:rPr>
              <a:t>The</a:t>
            </a:r>
            <a:r>
              <a:rPr lang="en-US" dirty="0">
                <a:solidFill>
                  <a:schemeClr val="tx1"/>
                </a:solidFill>
              </a:rPr>
              <a:t> number of Attachments has been reduced.</a:t>
            </a:r>
          </a:p>
          <a:p>
            <a:endParaRPr lang="en-US" dirty="0" smtClean="0">
              <a:solidFill>
                <a:schemeClr val="tx1"/>
              </a:solidFill>
            </a:endParaRPr>
          </a:p>
          <a:p>
            <a:r>
              <a:rPr lang="en-US" dirty="0" smtClean="0">
                <a:solidFill>
                  <a:schemeClr val="tx1"/>
                </a:solidFill>
              </a:rPr>
              <a:t>The </a:t>
            </a:r>
            <a:r>
              <a:rPr lang="en-US" dirty="0">
                <a:solidFill>
                  <a:schemeClr val="tx1"/>
                </a:solidFill>
              </a:rPr>
              <a:t>list of Attachments is now the last page of the Application.</a:t>
            </a:r>
          </a:p>
          <a:p>
            <a:pPr>
              <a:buFont typeface="Arial" panose="020B0604020202020204" pitchFamily="34" charset="0"/>
              <a:buChar char="•"/>
            </a:pPr>
            <a:endParaRPr lang="en-US" u="sng"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733256"/>
            <a:ext cx="487363" cy="487363"/>
          </a:xfrm>
          <a:prstGeom prst="rect">
            <a:avLst/>
          </a:prstGeom>
        </p:spPr>
      </p:pic>
    </p:spTree>
    <p:extLst>
      <p:ext uri="{BB962C8B-B14F-4D97-AF65-F5344CB8AC3E}">
        <p14:creationId xmlns:p14="http://schemas.microsoft.com/office/powerpoint/2010/main" val="11322454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endParaRPr lang="en-US" dirty="0"/>
          </a:p>
        </p:txBody>
      </p:sp>
      <p:sp>
        <p:nvSpPr>
          <p:cNvPr id="3" name="Content Placeholder 2"/>
          <p:cNvSpPr>
            <a:spLocks noGrp="1"/>
          </p:cNvSpPr>
          <p:nvPr>
            <p:ph idx="1"/>
          </p:nvPr>
        </p:nvSpPr>
        <p:spPr>
          <a:xfrm>
            <a:off x="464092" y="1412776"/>
            <a:ext cx="8229600" cy="4800600"/>
          </a:xfrm>
        </p:spPr>
        <p:txBody>
          <a:bodyPr/>
          <a:lstStyle/>
          <a:p>
            <a:r>
              <a:rPr lang="en-US" dirty="0">
                <a:solidFill>
                  <a:schemeClr val="tx1"/>
                </a:solidFill>
              </a:rPr>
              <a:t>The pre-application meeting with the Field Office is now called the "</a:t>
            </a:r>
            <a:r>
              <a:rPr lang="en-US" b="1" dirty="0">
                <a:solidFill>
                  <a:schemeClr val="tx1"/>
                </a:solidFill>
              </a:rPr>
              <a:t>Funding Application Discussion</a:t>
            </a:r>
            <a:r>
              <a:rPr lang="en-US" dirty="0">
                <a:solidFill>
                  <a:schemeClr val="tx1"/>
                </a:solidFill>
              </a:rPr>
              <a:t>." </a:t>
            </a:r>
          </a:p>
          <a:p>
            <a:endParaRPr lang="en-US" dirty="0">
              <a:solidFill>
                <a:schemeClr val="tx1"/>
              </a:solidFill>
            </a:endParaRPr>
          </a:p>
          <a:p>
            <a:r>
              <a:rPr lang="en-US" dirty="0">
                <a:solidFill>
                  <a:schemeClr val="tx1"/>
                </a:solidFill>
              </a:rPr>
              <a:t>The applicant should bring a detailed project description and cost estimate to discuss with the Field Office.</a:t>
            </a:r>
          </a:p>
          <a:p>
            <a:endParaRPr lang="en-US" u="sng" dirty="0">
              <a:solidFill>
                <a:schemeClr val="tx1"/>
              </a:solidFill>
            </a:endParaRPr>
          </a:p>
          <a:p>
            <a:r>
              <a:rPr lang="en-US" dirty="0">
                <a:solidFill>
                  <a:schemeClr val="tx1"/>
                </a:solidFill>
              </a:rPr>
              <a:t>Applicants are advised to have the Funding Application Discussion with the appropriate ODW Field Office at least 30 days prior to the deadline for the </a:t>
            </a:r>
            <a:r>
              <a:rPr lang="en-US" dirty="0" smtClean="0">
                <a:solidFill>
                  <a:schemeClr val="tx1"/>
                </a:solidFill>
              </a:rPr>
              <a:t>type of funding the </a:t>
            </a:r>
            <a:r>
              <a:rPr lang="en-US" dirty="0">
                <a:solidFill>
                  <a:schemeClr val="tx1"/>
                </a:solidFill>
              </a:rPr>
              <a:t>recipient is applying </a:t>
            </a:r>
            <a:r>
              <a:rPr lang="en-US" dirty="0" smtClean="0">
                <a:solidFill>
                  <a:schemeClr val="tx1"/>
                </a:solidFill>
              </a:rPr>
              <a:t>for.</a:t>
            </a:r>
            <a:r>
              <a:rPr lang="en-US" b="1" dirty="0" smtClean="0">
                <a:solidFill>
                  <a:schemeClr val="tx1"/>
                </a:solidFill>
              </a:rPr>
              <a:t>  </a:t>
            </a:r>
            <a:r>
              <a:rPr lang="en-US" dirty="0">
                <a:solidFill>
                  <a:schemeClr val="tx1"/>
                </a:solidFill>
              </a:rPr>
              <a:t>Please submit </a:t>
            </a:r>
            <a:r>
              <a:rPr lang="en-US" dirty="0" smtClean="0">
                <a:solidFill>
                  <a:schemeClr val="tx1"/>
                </a:solidFill>
              </a:rPr>
              <a:t>the </a:t>
            </a:r>
            <a:r>
              <a:rPr lang="en-US" dirty="0">
                <a:solidFill>
                  <a:schemeClr val="tx1"/>
                </a:solidFill>
              </a:rPr>
              <a:t>meeting minutes with </a:t>
            </a:r>
            <a:r>
              <a:rPr lang="en-US" dirty="0" smtClean="0">
                <a:solidFill>
                  <a:schemeClr val="tx1"/>
                </a:solidFill>
              </a:rPr>
              <a:t>the </a:t>
            </a:r>
            <a:r>
              <a:rPr lang="en-US" dirty="0">
                <a:solidFill>
                  <a:schemeClr val="tx1"/>
                </a:solidFill>
              </a:rPr>
              <a:t>Construction Application.  </a:t>
            </a:r>
            <a:endParaRPr lang="en-US" b="1" dirty="0">
              <a:solidFill>
                <a:schemeClr val="tx1"/>
              </a:solidFill>
            </a:endParaRPr>
          </a:p>
          <a:p>
            <a:endParaRPr lang="en-US" b="1" u="sng" dirty="0">
              <a:solidFill>
                <a:schemeClr val="tx1"/>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733256"/>
            <a:ext cx="609600" cy="609600"/>
          </a:xfrm>
          <a:prstGeom prst="rect">
            <a:avLst/>
          </a:prstGeom>
        </p:spPr>
      </p:pic>
    </p:spTree>
    <p:extLst>
      <p:ext uri="{BB962C8B-B14F-4D97-AF65-F5344CB8AC3E}">
        <p14:creationId xmlns:p14="http://schemas.microsoft.com/office/powerpoint/2010/main" val="18744544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endParaRPr lang="en-US" dirty="0"/>
          </a:p>
        </p:txBody>
      </p:sp>
      <p:sp>
        <p:nvSpPr>
          <p:cNvPr id="3" name="Content Placeholder 2"/>
          <p:cNvSpPr>
            <a:spLocks noGrp="1"/>
          </p:cNvSpPr>
          <p:nvPr>
            <p:ph idx="1"/>
          </p:nvPr>
        </p:nvSpPr>
        <p:spPr>
          <a:xfrm>
            <a:off x="464092" y="1592796"/>
            <a:ext cx="8229600" cy="4800600"/>
          </a:xfrm>
        </p:spPr>
        <p:txBody>
          <a:bodyPr/>
          <a:lstStyle/>
          <a:p>
            <a:pPr>
              <a:buFont typeface="Arial" panose="020B0604020202020204" pitchFamily="34" charset="0"/>
              <a:buChar char="•"/>
            </a:pPr>
            <a:endParaRPr lang="en-US" sz="2000" dirty="0" smtClean="0">
              <a:solidFill>
                <a:schemeClr val="tx1"/>
              </a:solidFill>
            </a:endParaRPr>
          </a:p>
          <a:p>
            <a:pPr>
              <a:buFont typeface="Arial" panose="020B0604020202020204" pitchFamily="34" charset="0"/>
              <a:buChar char="•"/>
            </a:pPr>
            <a:r>
              <a:rPr lang="en-US" sz="2000" dirty="0" smtClean="0">
                <a:solidFill>
                  <a:schemeClr val="tx1"/>
                </a:solidFill>
              </a:rPr>
              <a:t>Lead </a:t>
            </a:r>
            <a:r>
              <a:rPr lang="en-US" sz="2000" dirty="0">
                <a:solidFill>
                  <a:schemeClr val="tx1"/>
                </a:solidFill>
              </a:rPr>
              <a:t>Service Line Replacement (LSLR) Program has been revamped and the Lead Elimination Assistance Program (LEAP) has taken it’s place.</a:t>
            </a:r>
          </a:p>
          <a:p>
            <a:pPr>
              <a:buFont typeface="Arial" panose="020B0604020202020204" pitchFamily="34" charset="0"/>
              <a:buChar char="•"/>
            </a:pPr>
            <a:r>
              <a:rPr lang="en-US" sz="2000" dirty="0">
                <a:solidFill>
                  <a:schemeClr val="tx1"/>
                </a:solidFill>
              </a:rPr>
              <a:t>LEAP contains a new scoring system, developed just for LSLR projects.</a:t>
            </a:r>
          </a:p>
          <a:p>
            <a:pPr>
              <a:buFont typeface="Arial" panose="020B0604020202020204" pitchFamily="34" charset="0"/>
              <a:buChar char="•"/>
            </a:pPr>
            <a:r>
              <a:rPr lang="en-US" sz="2000" dirty="0">
                <a:solidFill>
                  <a:schemeClr val="tx1"/>
                </a:solidFill>
              </a:rPr>
              <a:t>Marketing material have been developed and can be personalized for your project.</a:t>
            </a:r>
          </a:p>
          <a:p>
            <a:pPr>
              <a:buFont typeface="Arial" panose="020B0604020202020204" pitchFamily="34" charset="0"/>
              <a:buChar char="•"/>
            </a:pPr>
            <a:r>
              <a:rPr lang="en-US" sz="2000" dirty="0">
                <a:solidFill>
                  <a:schemeClr val="tx1"/>
                </a:solidFill>
              </a:rPr>
              <a:t>Each year $2,000,000 is dedicated to fund these projects, with a maximum Principal Forgiveness grant award of $500,000 per funding cycle.  If larger amounts are needed, we can talk.</a:t>
            </a:r>
          </a:p>
          <a:p>
            <a:pPr>
              <a:buFont typeface="Arial" panose="020B0604020202020204" pitchFamily="34" charset="0"/>
              <a:buChar char="•"/>
            </a:pPr>
            <a:r>
              <a:rPr lang="en-US" sz="2000" dirty="0">
                <a:solidFill>
                  <a:schemeClr val="tx1"/>
                </a:solidFill>
              </a:rPr>
              <a:t>FCAP has funded </a:t>
            </a:r>
            <a:r>
              <a:rPr lang="en-US" sz="2000" dirty="0" smtClean="0">
                <a:solidFill>
                  <a:schemeClr val="tx1"/>
                </a:solidFill>
              </a:rPr>
              <a:t>8 </a:t>
            </a:r>
            <a:r>
              <a:rPr lang="en-US" sz="2000" dirty="0">
                <a:solidFill>
                  <a:schemeClr val="tx1"/>
                </a:solidFill>
              </a:rPr>
              <a:t>LSL replacement projects since 2018.   </a:t>
            </a:r>
          </a:p>
          <a:p>
            <a:endParaRPr lang="en-US" b="1" u="sng" dirty="0">
              <a:solidFill>
                <a:schemeClr val="tx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588" y="5661248"/>
            <a:ext cx="487363" cy="487363"/>
          </a:xfrm>
          <a:prstGeom prst="rect">
            <a:avLst/>
          </a:prstGeom>
        </p:spPr>
      </p:pic>
    </p:spTree>
    <p:extLst>
      <p:ext uri="{BB962C8B-B14F-4D97-AF65-F5344CB8AC3E}">
        <p14:creationId xmlns:p14="http://schemas.microsoft.com/office/powerpoint/2010/main" val="15667105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Contacts</a:t>
            </a:r>
          </a:p>
        </p:txBody>
      </p:sp>
      <p:sp>
        <p:nvSpPr>
          <p:cNvPr id="3" name="Content Placeholder 2"/>
          <p:cNvSpPr>
            <a:spLocks noGrp="1"/>
          </p:cNvSpPr>
          <p:nvPr>
            <p:ph idx="1"/>
          </p:nvPr>
        </p:nvSpPr>
        <p:spPr>
          <a:xfrm>
            <a:off x="457200" y="1232756"/>
            <a:ext cx="8229600" cy="4800600"/>
          </a:xfrm>
        </p:spPr>
        <p:txBody>
          <a:bodyPr/>
          <a:lstStyle/>
          <a:p>
            <a:pPr marL="0" indent="0"/>
            <a:r>
              <a:rPr lang="en-US" u="sng" dirty="0">
                <a:solidFill>
                  <a:schemeClr val="tx1"/>
                </a:solidFill>
              </a:rPr>
              <a:t>VDH Richmond Central Office – FCAP Contacts</a:t>
            </a:r>
          </a:p>
          <a:p>
            <a:pPr>
              <a:buAutoNum type="arabicPeriod"/>
            </a:pPr>
            <a:r>
              <a:rPr lang="en-US" sz="1800" dirty="0">
                <a:solidFill>
                  <a:schemeClr val="tx1"/>
                </a:solidFill>
              </a:rPr>
              <a:t>Kelly Ward, Division Director</a:t>
            </a:r>
          </a:p>
          <a:p>
            <a:pPr marL="0" indent="0"/>
            <a:r>
              <a:rPr lang="en-US" sz="1800" dirty="0">
                <a:solidFill>
                  <a:schemeClr val="tx1"/>
                </a:solidFill>
              </a:rPr>
              <a:t>	Email: </a:t>
            </a:r>
            <a:r>
              <a:rPr lang="en-US" sz="1800" dirty="0">
                <a:solidFill>
                  <a:schemeClr val="tx1"/>
                </a:solidFill>
                <a:hlinkClick r:id="rId5"/>
              </a:rPr>
              <a:t>Kelly.Ward@vdh.virginia.gov</a:t>
            </a:r>
            <a:r>
              <a:rPr lang="en-US" sz="1800" dirty="0">
                <a:solidFill>
                  <a:schemeClr val="tx1"/>
                </a:solidFill>
              </a:rPr>
              <a:t>  (804) 864-7201  </a:t>
            </a:r>
          </a:p>
          <a:p>
            <a:pPr marL="0" indent="0"/>
            <a:r>
              <a:rPr lang="en-US" sz="1800" dirty="0">
                <a:solidFill>
                  <a:schemeClr val="tx1"/>
                </a:solidFill>
              </a:rPr>
              <a:t>2. May Fornari, Project Manager</a:t>
            </a:r>
          </a:p>
          <a:p>
            <a:pPr marL="0" indent="0"/>
            <a:r>
              <a:rPr lang="en-US" sz="1800" dirty="0">
                <a:solidFill>
                  <a:schemeClr val="tx1"/>
                </a:solidFill>
              </a:rPr>
              <a:t>	Email: </a:t>
            </a:r>
            <a:r>
              <a:rPr lang="en-US" sz="1800" dirty="0">
                <a:solidFill>
                  <a:schemeClr val="tx1"/>
                </a:solidFill>
                <a:hlinkClick r:id="rId6"/>
              </a:rPr>
              <a:t>May.Fornari@vdh.virginia.gov</a:t>
            </a:r>
            <a:r>
              <a:rPr lang="en-US" sz="1800" dirty="0">
                <a:solidFill>
                  <a:schemeClr val="tx1"/>
                </a:solidFill>
              </a:rPr>
              <a:t>  (804) 584-8412</a:t>
            </a:r>
          </a:p>
          <a:p>
            <a:pPr marL="0" indent="0"/>
            <a:r>
              <a:rPr lang="en-US" sz="1800" dirty="0">
                <a:solidFill>
                  <a:schemeClr val="tx1"/>
                </a:solidFill>
              </a:rPr>
              <a:t>3. Howard Eckstein, VCCO, Project Officer</a:t>
            </a:r>
          </a:p>
          <a:p>
            <a:pPr marL="0" indent="0"/>
            <a:r>
              <a:rPr lang="en-US" sz="1800" dirty="0">
                <a:solidFill>
                  <a:schemeClr val="tx1"/>
                </a:solidFill>
              </a:rPr>
              <a:t>	Email: </a:t>
            </a:r>
            <a:r>
              <a:rPr lang="en-US" sz="1800" dirty="0">
                <a:solidFill>
                  <a:schemeClr val="tx1"/>
                </a:solidFill>
                <a:hlinkClick r:id="rId7"/>
              </a:rPr>
              <a:t>Howard.Eckstein@vdh.virginia.gov</a:t>
            </a:r>
            <a:r>
              <a:rPr lang="en-US" sz="1800" dirty="0">
                <a:solidFill>
                  <a:schemeClr val="tx1"/>
                </a:solidFill>
              </a:rPr>
              <a:t>  (804) 864-7507</a:t>
            </a:r>
          </a:p>
          <a:p>
            <a:pPr marL="0" indent="0"/>
            <a:endParaRPr lang="en-US" sz="1800" dirty="0">
              <a:solidFill>
                <a:schemeClr val="tx1"/>
              </a:solidFill>
            </a:endParaRPr>
          </a:p>
          <a:p>
            <a:pPr marL="0" indent="0"/>
            <a:endParaRPr lang="en-US" sz="1800" u="sng" dirty="0">
              <a:solidFill>
                <a:schemeClr val="tx1"/>
              </a:solidFill>
            </a:endParaRPr>
          </a:p>
          <a:p>
            <a:pPr marL="0" indent="0"/>
            <a:r>
              <a:rPr lang="en-US" u="sng" dirty="0">
                <a:solidFill>
                  <a:schemeClr val="tx1"/>
                </a:solidFill>
              </a:rPr>
              <a:t>VDH Richmond Central Office – Capacity Development </a:t>
            </a:r>
          </a:p>
          <a:p>
            <a:pPr>
              <a:buAutoNum type="arabicPeriod"/>
            </a:pPr>
            <a:r>
              <a:rPr lang="en-US" sz="1800" dirty="0"/>
              <a:t>Barry Matthews, CPG, Director – Division of Training, Capacity </a:t>
            </a:r>
            <a:r>
              <a:rPr lang="en-US" sz="1800" dirty="0">
                <a:solidFill>
                  <a:schemeClr val="tx1"/>
                </a:solidFill>
              </a:rPr>
              <a:t>Development</a:t>
            </a:r>
            <a:r>
              <a:rPr lang="en-US" sz="1800" dirty="0"/>
              <a:t> and Outreach</a:t>
            </a:r>
          </a:p>
          <a:p>
            <a:pPr marL="457200" lvl="1" indent="0">
              <a:buNone/>
            </a:pPr>
            <a:r>
              <a:rPr lang="en-US" sz="1800" dirty="0"/>
              <a:t>  Email:  </a:t>
            </a:r>
            <a:r>
              <a:rPr lang="en-US" sz="1800" dirty="0">
                <a:hlinkClick r:id="rId8"/>
              </a:rPr>
              <a:t>Barry.Matthews@vdh.virginia.gov</a:t>
            </a:r>
            <a:r>
              <a:rPr lang="en-US" sz="1800" dirty="0"/>
              <a:t>  (804) 864-7515</a:t>
            </a:r>
          </a:p>
          <a:p>
            <a:pPr lvl="1">
              <a:buAutoNum type="arabicPeriod"/>
            </a:pPr>
            <a:endParaRPr lang="en-US" sz="1800" dirty="0"/>
          </a:p>
          <a:p>
            <a:pPr lvl="1">
              <a:buAutoNum type="arabicPeriod"/>
            </a:pPr>
            <a:endParaRPr lang="en-US" sz="1800" dirty="0"/>
          </a:p>
          <a:p>
            <a:pPr>
              <a:buAutoNum type="arabicPeriod"/>
            </a:pPr>
            <a:endParaRPr lang="en-US" sz="1800" dirty="0"/>
          </a:p>
          <a:p>
            <a:pPr marL="0" indent="0"/>
            <a:endParaRPr lang="en-US" sz="1200" dirty="0"/>
          </a:p>
          <a:p>
            <a:pPr marL="0" indent="0"/>
            <a:endParaRPr lang="en-US" sz="1200" dirty="0"/>
          </a:p>
          <a:p>
            <a:pPr marL="0" indent="0"/>
            <a:r>
              <a:rPr lang="en-US" sz="1200" dirty="0"/>
              <a:t>As of February 14, 2019</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5556" y="5661248"/>
            <a:ext cx="487363" cy="487363"/>
          </a:xfrm>
          <a:prstGeom prst="rect">
            <a:avLst/>
          </a:prstGeom>
        </p:spPr>
      </p:pic>
    </p:spTree>
    <p:extLst>
      <p:ext uri="{BB962C8B-B14F-4D97-AF65-F5344CB8AC3E}">
        <p14:creationId xmlns:p14="http://schemas.microsoft.com/office/powerpoint/2010/main" val="3811686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endParaRPr lang="en-US" dirty="0"/>
          </a:p>
        </p:txBody>
      </p:sp>
      <p:sp>
        <p:nvSpPr>
          <p:cNvPr id="3" name="Content Placeholder 2"/>
          <p:cNvSpPr>
            <a:spLocks noGrp="1"/>
          </p:cNvSpPr>
          <p:nvPr>
            <p:ph idx="1"/>
          </p:nvPr>
        </p:nvSpPr>
        <p:spPr>
          <a:xfrm>
            <a:off x="464092" y="1592796"/>
            <a:ext cx="8229600" cy="4800600"/>
          </a:xfrm>
        </p:spPr>
        <p:txBody>
          <a:bodyPr/>
          <a:lstStyle/>
          <a:p>
            <a:r>
              <a:rPr lang="en-US" b="1" u="sng" dirty="0">
                <a:solidFill>
                  <a:schemeClr val="tx1"/>
                </a:solidFill>
              </a:rPr>
              <a:t>Readiness to Proceed</a:t>
            </a:r>
          </a:p>
          <a:p>
            <a:pPr>
              <a:buFont typeface="Arial" panose="020B0604020202020204" pitchFamily="34" charset="0"/>
              <a:buChar char="•"/>
            </a:pPr>
            <a:r>
              <a:rPr lang="en-US" dirty="0">
                <a:solidFill>
                  <a:schemeClr val="tx1"/>
                </a:solidFill>
              </a:rPr>
              <a:t>Funding offers may not be made to waterworks owners that have </a:t>
            </a:r>
            <a:r>
              <a:rPr lang="en-US" u="sng" dirty="0">
                <a:solidFill>
                  <a:schemeClr val="tx1"/>
                </a:solidFill>
              </a:rPr>
              <a:t>more than two</a:t>
            </a:r>
            <a:r>
              <a:rPr lang="en-US" dirty="0">
                <a:solidFill>
                  <a:schemeClr val="tx1"/>
                </a:solidFill>
              </a:rPr>
              <a:t> open DWSRF funded projects. </a:t>
            </a:r>
          </a:p>
          <a:p>
            <a:pPr>
              <a:buFont typeface="Arial" panose="020B0604020202020204" pitchFamily="34" charset="0"/>
              <a:buChar char="•"/>
            </a:pPr>
            <a:r>
              <a:rPr lang="en-US" dirty="0" smtClean="0">
                <a:solidFill>
                  <a:schemeClr val="tx1"/>
                </a:solidFill>
              </a:rPr>
              <a:t>FCAP </a:t>
            </a:r>
            <a:r>
              <a:rPr lang="en-US" dirty="0">
                <a:solidFill>
                  <a:schemeClr val="tx1"/>
                </a:solidFill>
              </a:rPr>
              <a:t>reserves the right to determine this on a case by case basis and will consider many factors including acute and/or chronic health issues.     </a:t>
            </a:r>
          </a:p>
          <a:p>
            <a:pPr>
              <a:buFont typeface="Arial" panose="020B0604020202020204" pitchFamily="34" charset="0"/>
              <a:buChar char="•"/>
            </a:pPr>
            <a:r>
              <a:rPr lang="en-US" dirty="0">
                <a:solidFill>
                  <a:schemeClr val="tx1"/>
                </a:solidFill>
              </a:rPr>
              <a:t>Owners should focus their efforts on completing open DWSRF projects that have already been awarded. </a:t>
            </a:r>
          </a:p>
          <a:p>
            <a:pPr>
              <a:buFont typeface="Arial" panose="020B0604020202020204" pitchFamily="34" charset="0"/>
              <a:buChar char="•"/>
            </a:pPr>
            <a:r>
              <a:rPr lang="en-US" dirty="0">
                <a:solidFill>
                  <a:schemeClr val="tx1"/>
                </a:solidFill>
              </a:rPr>
              <a:t>Applicants can withdraw from consideration any open project that they believe are of lesser priority to reduce the number of open DWSRF projects. </a:t>
            </a:r>
          </a:p>
          <a:p>
            <a:endParaRPr lang="en-US" u="sng"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092" y="5897401"/>
            <a:ext cx="487363" cy="487363"/>
          </a:xfrm>
          <a:prstGeom prst="rect">
            <a:avLst/>
          </a:prstGeom>
        </p:spPr>
      </p:pic>
    </p:spTree>
    <p:extLst>
      <p:ext uri="{BB962C8B-B14F-4D97-AF65-F5344CB8AC3E}">
        <p14:creationId xmlns:p14="http://schemas.microsoft.com/office/powerpoint/2010/main" val="143406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p>
        </p:txBody>
      </p:sp>
      <p:sp>
        <p:nvSpPr>
          <p:cNvPr id="3" name="Content Placeholder 2"/>
          <p:cNvSpPr>
            <a:spLocks noGrp="1"/>
          </p:cNvSpPr>
          <p:nvPr>
            <p:ph idx="1"/>
          </p:nvPr>
        </p:nvSpPr>
        <p:spPr/>
        <p:txBody>
          <a:bodyPr/>
          <a:lstStyle/>
          <a:p>
            <a:r>
              <a:rPr lang="en-US" sz="2800" b="1" u="sng" dirty="0">
                <a:solidFill>
                  <a:schemeClr val="tx1"/>
                </a:solidFill>
              </a:rPr>
              <a:t>Readiness to Proceed and Timely Use of Funds</a:t>
            </a:r>
          </a:p>
          <a:p>
            <a:endParaRPr lang="en-US" sz="1600" b="1" dirty="0">
              <a:solidFill>
                <a:schemeClr val="tx1"/>
              </a:solidFill>
            </a:endParaRPr>
          </a:p>
          <a:p>
            <a:pPr>
              <a:buFont typeface="Arial" panose="020B0604020202020204" pitchFamily="34" charset="0"/>
              <a:buChar char="•"/>
            </a:pPr>
            <a:r>
              <a:rPr lang="en-US" dirty="0">
                <a:solidFill>
                  <a:schemeClr val="tx1"/>
                </a:solidFill>
              </a:rPr>
              <a:t>To promote readiness to proceed and timely use of funds, </a:t>
            </a:r>
            <a:r>
              <a:rPr lang="en-US" b="1" u="sng" dirty="0" smtClean="0">
                <a:solidFill>
                  <a:schemeClr val="tx1"/>
                </a:solidFill>
              </a:rPr>
              <a:t>FCAP offers </a:t>
            </a:r>
            <a:r>
              <a:rPr lang="en-US" b="1" u="sng" dirty="0">
                <a:solidFill>
                  <a:schemeClr val="tx1"/>
                </a:solidFill>
              </a:rPr>
              <a:t>reduced interest rates (of up to 20 bps) for recipients that can close loans within 12 months of the award date under the Expedited Closing Program.</a:t>
            </a:r>
            <a:r>
              <a:rPr lang="en-US" u="sng" dirty="0">
                <a:solidFill>
                  <a:schemeClr val="tx1"/>
                </a:solidFill>
              </a:rPr>
              <a:t>  </a:t>
            </a:r>
          </a:p>
          <a:p>
            <a:pPr>
              <a:buFont typeface="Arial" panose="020B0604020202020204" pitchFamily="34" charset="0"/>
              <a:buChar char="•"/>
            </a:pPr>
            <a:endParaRPr lang="en-US" sz="1600" dirty="0">
              <a:solidFill>
                <a:schemeClr val="tx1"/>
              </a:solidFill>
            </a:endParaRPr>
          </a:p>
          <a:p>
            <a:pPr marL="457200" indent="-457200">
              <a:buFont typeface="Arial" panose="020B0604020202020204" pitchFamily="34" charset="0"/>
              <a:buChar char="•"/>
            </a:pPr>
            <a:endParaRPr lang="en-US" dirty="0">
              <a:solidFill>
                <a:srgbClr val="FF0000"/>
              </a:solidFill>
            </a:endParaRPr>
          </a:p>
          <a:p>
            <a:pPr marL="457200" indent="-457200">
              <a:buFont typeface="Arial" panose="020B0604020202020204" pitchFamily="34" charset="0"/>
              <a:buChar char="•"/>
            </a:pPr>
            <a:r>
              <a:rPr lang="en-US" dirty="0">
                <a:solidFill>
                  <a:srgbClr val="FF0000"/>
                </a:solidFill>
              </a:rPr>
              <a:t>Time is of the essence!</a:t>
            </a:r>
          </a:p>
        </p:txBody>
      </p:sp>
      <p:pic>
        <p:nvPicPr>
          <p:cNvPr id="4" name="Picture 3" descr="My submissive journey: September 20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467" y="4600600"/>
            <a:ext cx="2517813" cy="18002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697252"/>
            <a:ext cx="487363" cy="487363"/>
          </a:xfrm>
          <a:prstGeom prst="rect">
            <a:avLst/>
          </a:prstGeom>
        </p:spPr>
      </p:pic>
    </p:spTree>
    <p:extLst>
      <p:ext uri="{BB962C8B-B14F-4D97-AF65-F5344CB8AC3E}">
        <p14:creationId xmlns:p14="http://schemas.microsoft.com/office/powerpoint/2010/main" val="40801105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1142999"/>
          </a:xfrm>
          <a:prstGeom prst="rect">
            <a:avLst/>
          </a:prstGeom>
        </p:spPr>
        <p:txBody>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algn="ctr"/>
            <a:endParaRPr lang="en-US" sz="2000" b="1" kern="0" dirty="0"/>
          </a:p>
          <a:p>
            <a:pPr algn="ctr"/>
            <a:r>
              <a:rPr lang="en-US" sz="3200" b="1" dirty="0">
                <a:solidFill>
                  <a:schemeClr val="tx1"/>
                </a:solidFill>
              </a:rPr>
              <a:t>What’s Continued From Previous Years?  </a:t>
            </a:r>
            <a:endParaRPr lang="en-US" sz="3200" b="1" kern="0" dirty="0">
              <a:solidFill>
                <a:schemeClr val="tx1"/>
              </a:solidFill>
            </a:endParaRPr>
          </a:p>
        </p:txBody>
      </p:sp>
      <p:sp>
        <p:nvSpPr>
          <p:cNvPr id="4" name="Rectangle 3"/>
          <p:cNvSpPr/>
          <p:nvPr/>
        </p:nvSpPr>
        <p:spPr>
          <a:xfrm>
            <a:off x="685800" y="944724"/>
            <a:ext cx="7772400" cy="5386090"/>
          </a:xfrm>
          <a:prstGeom prst="rect">
            <a:avLst/>
          </a:prstGeom>
        </p:spPr>
        <p:txBody>
          <a:bodyPr wrap="square">
            <a:spAutoFit/>
          </a:bodyPr>
          <a:lstStyle/>
          <a:p>
            <a:r>
              <a:rPr lang="en-US" sz="2400" b="1" u="sng" dirty="0">
                <a:latin typeface="Trebuchet MS" panose="020B0603020202020204" pitchFamily="34" charset="0"/>
              </a:rPr>
              <a:t>Asset Management Plans (AMP)</a:t>
            </a:r>
          </a:p>
          <a:p>
            <a:r>
              <a:rPr lang="en-US" sz="2400" dirty="0">
                <a:latin typeface="Trebuchet MS" panose="020B0603020202020204" pitchFamily="34" charset="0"/>
              </a:rPr>
              <a:t>Approximately 50% of the applicants have them, however,</a:t>
            </a:r>
          </a:p>
          <a:p>
            <a:endParaRPr lang="en-US" sz="1600" dirty="0">
              <a:latin typeface="Trebuchet MS" panose="020B0603020202020204" pitchFamily="34" charset="0"/>
            </a:endParaRPr>
          </a:p>
          <a:p>
            <a:r>
              <a:rPr lang="en-US" sz="2400" dirty="0" smtClean="0">
                <a:latin typeface="Trebuchet MS" panose="020B0603020202020204" pitchFamily="34" charset="0"/>
              </a:rPr>
              <a:t>Since </a:t>
            </a:r>
            <a:r>
              <a:rPr lang="en-US" sz="2400" dirty="0">
                <a:latin typeface="Trebuchet MS" panose="020B0603020202020204" pitchFamily="34" charset="0"/>
              </a:rPr>
              <a:t>2018 all </a:t>
            </a:r>
            <a:r>
              <a:rPr lang="en-US" sz="2400" dirty="0" smtClean="0">
                <a:latin typeface="Trebuchet MS" panose="020B0603020202020204" pitchFamily="34" charset="0"/>
              </a:rPr>
              <a:t>applicants: </a:t>
            </a:r>
            <a:endParaRPr lang="en-US" sz="2400" dirty="0">
              <a:latin typeface="Trebuchet MS" panose="020B0603020202020204" pitchFamily="34" charset="0"/>
            </a:endParaRPr>
          </a:p>
          <a:p>
            <a:pPr marL="800100" lvl="1" indent="-342900">
              <a:buFont typeface="Arial" panose="020B0604020202020204" pitchFamily="34" charset="0"/>
              <a:buChar char="•"/>
            </a:pPr>
            <a:r>
              <a:rPr lang="en-US" sz="2400" dirty="0" smtClean="0">
                <a:latin typeface="Trebuchet MS" panose="020B0603020202020204" pitchFamily="34" charset="0"/>
              </a:rPr>
              <a:t>Are required </a:t>
            </a:r>
            <a:r>
              <a:rPr lang="en-US" sz="2400" dirty="0">
                <a:latin typeface="Trebuchet MS" panose="020B0603020202020204" pitchFamily="34" charset="0"/>
              </a:rPr>
              <a:t>to have an AMP. </a:t>
            </a:r>
          </a:p>
          <a:p>
            <a:pPr marL="800100" lvl="1" indent="-342900">
              <a:buFont typeface="Arial" panose="020B0604020202020204" pitchFamily="34" charset="0"/>
              <a:buChar char="•"/>
            </a:pPr>
            <a:r>
              <a:rPr lang="en-US" sz="2400" dirty="0">
                <a:latin typeface="Trebuchet MS" panose="020B0603020202020204" pitchFamily="34" charset="0"/>
              </a:rPr>
              <a:t>May receive extra </a:t>
            </a:r>
            <a:r>
              <a:rPr lang="en-US" sz="2400" dirty="0" smtClean="0">
                <a:latin typeface="Trebuchet MS" panose="020B0603020202020204" pitchFamily="34" charset="0"/>
              </a:rPr>
              <a:t>points during </a:t>
            </a:r>
            <a:r>
              <a:rPr lang="en-US" sz="2400" dirty="0">
                <a:latin typeface="Trebuchet MS" panose="020B0603020202020204" pitchFamily="34" charset="0"/>
              </a:rPr>
              <a:t>scoring.</a:t>
            </a:r>
          </a:p>
          <a:p>
            <a:endParaRPr lang="en-US" sz="1600" dirty="0">
              <a:latin typeface="Trebuchet MS" panose="020B0603020202020204" pitchFamily="34" charset="0"/>
            </a:endParaRPr>
          </a:p>
          <a:p>
            <a:r>
              <a:rPr lang="en-US" sz="2400" dirty="0">
                <a:latin typeface="Trebuchet MS" panose="020B0603020202020204" pitchFamily="34" charset="0"/>
              </a:rPr>
              <a:t>The </a:t>
            </a:r>
            <a:r>
              <a:rPr lang="en-US" sz="2400" dirty="0" smtClean="0">
                <a:latin typeface="Trebuchet MS" panose="020B0603020202020204" pitchFamily="34" charset="0"/>
              </a:rPr>
              <a:t>FCAP </a:t>
            </a:r>
            <a:r>
              <a:rPr lang="en-US" sz="2400" dirty="0">
                <a:latin typeface="Trebuchet MS" panose="020B0603020202020204" pitchFamily="34" charset="0"/>
              </a:rPr>
              <a:t>and </a:t>
            </a:r>
            <a:r>
              <a:rPr lang="en-US" sz="2400" dirty="0" smtClean="0">
                <a:latin typeface="Trebuchet MS" panose="020B0603020202020204" pitchFamily="34" charset="0"/>
              </a:rPr>
              <a:t>Cap </a:t>
            </a:r>
            <a:r>
              <a:rPr lang="en-US" sz="2400" dirty="0">
                <a:latin typeface="Trebuchet MS" panose="020B0603020202020204" pitchFamily="34" charset="0"/>
              </a:rPr>
              <a:t>Dev </a:t>
            </a:r>
            <a:r>
              <a:rPr lang="en-US" sz="2400" dirty="0" smtClean="0">
                <a:latin typeface="Trebuchet MS" panose="020B0603020202020204" pitchFamily="34" charset="0"/>
              </a:rPr>
              <a:t>Divisions:</a:t>
            </a:r>
            <a:endParaRPr lang="en-US" sz="2400" dirty="0">
              <a:latin typeface="Trebuchet MS" panose="020B0603020202020204" pitchFamily="34" charset="0"/>
            </a:endParaRPr>
          </a:p>
          <a:p>
            <a:pPr marL="800100" lvl="1" indent="-342900">
              <a:buFont typeface="Arial" panose="020B0604020202020204" pitchFamily="34" charset="0"/>
              <a:buChar char="•"/>
            </a:pPr>
            <a:r>
              <a:rPr lang="en-US" sz="2400" dirty="0">
                <a:latin typeface="Trebuchet MS" panose="020B0603020202020204" pitchFamily="34" charset="0"/>
              </a:rPr>
              <a:t>Will provide up to $15,000 as grant funds for those that do not have an AMP.</a:t>
            </a:r>
          </a:p>
          <a:p>
            <a:pPr marL="800100" lvl="1" indent="-342900">
              <a:buFont typeface="Arial" panose="020B0604020202020204" pitchFamily="34" charset="0"/>
              <a:buChar char="•"/>
            </a:pPr>
            <a:r>
              <a:rPr lang="en-US" sz="2400" dirty="0" smtClean="0">
                <a:latin typeface="Trebuchet MS" panose="020B0603020202020204" pitchFamily="34" charset="0"/>
              </a:rPr>
              <a:t>Follow DWSRF </a:t>
            </a:r>
            <a:r>
              <a:rPr lang="en-US" sz="2400" dirty="0">
                <a:latin typeface="Trebuchet MS" panose="020B0603020202020204" pitchFamily="34" charset="0"/>
              </a:rPr>
              <a:t>procurement guidelines.</a:t>
            </a:r>
          </a:p>
          <a:p>
            <a:pPr marL="800100" lvl="1" indent="-342900">
              <a:buFont typeface="Arial" panose="020B0604020202020204" pitchFamily="34" charset="0"/>
              <a:buChar char="•"/>
            </a:pPr>
            <a:r>
              <a:rPr lang="en-US" sz="2400" dirty="0">
                <a:latin typeface="Trebuchet MS" panose="020B0603020202020204" pitchFamily="34" charset="0"/>
              </a:rPr>
              <a:t>Will provide a template upon request.</a:t>
            </a:r>
          </a:p>
          <a:p>
            <a:pPr marL="800100" lvl="1" indent="-342900">
              <a:buFont typeface="Arial" panose="020B0604020202020204" pitchFamily="34" charset="0"/>
              <a:buChar char="•"/>
            </a:pPr>
            <a:r>
              <a:rPr lang="en-US" sz="2400" dirty="0">
                <a:latin typeface="Trebuchet MS" panose="020B0603020202020204" pitchFamily="34" charset="0"/>
              </a:rPr>
              <a:t>Will provide other assistance.</a:t>
            </a:r>
          </a:p>
          <a:p>
            <a:pPr marL="800100" lvl="1" indent="-342900">
              <a:buFont typeface="Arial" panose="020B0604020202020204" pitchFamily="34" charset="0"/>
              <a:buChar char="•"/>
            </a:pPr>
            <a:r>
              <a:rPr lang="en-US" sz="2400" dirty="0">
                <a:latin typeface="Trebuchet MS" panose="020B0603020202020204" pitchFamily="34" charset="0"/>
              </a:rPr>
              <a:t>Will review and track AMP submissions.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024" y="5840343"/>
            <a:ext cx="487363" cy="487363"/>
          </a:xfrm>
          <a:prstGeom prst="rect">
            <a:avLst/>
          </a:prstGeom>
        </p:spPr>
      </p:pic>
    </p:spTree>
    <p:extLst>
      <p:ext uri="{BB962C8B-B14F-4D97-AF65-F5344CB8AC3E}">
        <p14:creationId xmlns:p14="http://schemas.microsoft.com/office/powerpoint/2010/main" val="40220307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endParaRPr lang="en-US" dirty="0"/>
          </a:p>
        </p:txBody>
      </p:sp>
      <p:sp>
        <p:nvSpPr>
          <p:cNvPr id="3" name="Content Placeholder 2"/>
          <p:cNvSpPr>
            <a:spLocks noGrp="1"/>
          </p:cNvSpPr>
          <p:nvPr>
            <p:ph idx="1"/>
          </p:nvPr>
        </p:nvSpPr>
        <p:spPr>
          <a:xfrm>
            <a:off x="457200" y="1340768"/>
            <a:ext cx="8229600" cy="4800600"/>
          </a:xfrm>
        </p:spPr>
        <p:txBody>
          <a:bodyPr/>
          <a:lstStyle/>
          <a:p>
            <a:r>
              <a:rPr lang="en-US" b="1" u="sng" dirty="0" smtClean="0">
                <a:solidFill>
                  <a:schemeClr val="tx1"/>
                </a:solidFill>
              </a:rPr>
              <a:t>Disadvantaged </a:t>
            </a:r>
            <a:r>
              <a:rPr lang="en-US" b="1" u="sng" dirty="0">
                <a:solidFill>
                  <a:schemeClr val="tx1"/>
                </a:solidFill>
              </a:rPr>
              <a:t>Criteria</a:t>
            </a:r>
          </a:p>
          <a:p>
            <a:pPr>
              <a:buFont typeface="Arial" panose="020B0604020202020204" pitchFamily="34" charset="0"/>
              <a:buChar char="•"/>
            </a:pPr>
            <a:r>
              <a:rPr lang="en-US" dirty="0">
                <a:solidFill>
                  <a:schemeClr val="tx1"/>
                </a:solidFill>
              </a:rPr>
              <a:t>To better accommodate waterworks addressing </a:t>
            </a:r>
            <a:r>
              <a:rPr lang="en-US" b="1" dirty="0">
                <a:solidFill>
                  <a:schemeClr val="tx1"/>
                </a:solidFill>
              </a:rPr>
              <a:t>aging infrastructure</a:t>
            </a:r>
            <a:r>
              <a:rPr lang="en-US" dirty="0">
                <a:solidFill>
                  <a:schemeClr val="tx1"/>
                </a:solidFill>
              </a:rPr>
              <a:t>.</a:t>
            </a:r>
          </a:p>
          <a:p>
            <a:pPr>
              <a:buFont typeface="Arial" panose="020B0604020202020204" pitchFamily="34" charset="0"/>
              <a:buChar char="•"/>
            </a:pPr>
            <a:r>
              <a:rPr lang="en-US" dirty="0">
                <a:solidFill>
                  <a:schemeClr val="tx1"/>
                </a:solidFill>
              </a:rPr>
              <a:t>Disadvantaged waterworks qualifying for 30 year loans and/or principal forgiveness  --- </a:t>
            </a:r>
            <a:r>
              <a:rPr lang="en-US" b="1" dirty="0">
                <a:solidFill>
                  <a:schemeClr val="tx1"/>
                </a:solidFill>
              </a:rPr>
              <a:t>must have or will have monthly user rates that </a:t>
            </a:r>
            <a:r>
              <a:rPr lang="en-US" b="1" u="sng" dirty="0">
                <a:solidFill>
                  <a:schemeClr val="tx1"/>
                </a:solidFill>
              </a:rPr>
              <a:t>equal or exceed </a:t>
            </a:r>
            <a:r>
              <a:rPr lang="en-US" b="1" dirty="0">
                <a:solidFill>
                  <a:schemeClr val="tx1"/>
                </a:solidFill>
              </a:rPr>
              <a:t>the target rates</a:t>
            </a:r>
            <a:r>
              <a:rPr lang="en-US" dirty="0">
                <a:solidFill>
                  <a:schemeClr val="tx1"/>
                </a:solidFill>
              </a:rPr>
              <a:t>. </a:t>
            </a:r>
          </a:p>
          <a:p>
            <a:pPr>
              <a:buFont typeface="Arial" panose="020B0604020202020204" pitchFamily="34" charset="0"/>
              <a:buChar char="•"/>
            </a:pPr>
            <a:r>
              <a:rPr lang="en-US" dirty="0">
                <a:solidFill>
                  <a:schemeClr val="tx1"/>
                </a:solidFill>
              </a:rPr>
              <a:t> Waterworks may receive disadvantaged designation if taking over another waterworks which would be determined to be disadvantaged under this criteria, is considered failing, under performing, or </a:t>
            </a:r>
            <a:r>
              <a:rPr lang="en-US" dirty="0" smtClean="0">
                <a:solidFill>
                  <a:schemeClr val="tx1"/>
                </a:solidFill>
              </a:rPr>
              <a:t>providing </a:t>
            </a:r>
            <a:r>
              <a:rPr lang="en-US" dirty="0">
                <a:solidFill>
                  <a:schemeClr val="tx1"/>
                </a:solidFill>
              </a:rPr>
              <a:t>drinking water service to existing unserved areas with public health challenges.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532" y="5897686"/>
            <a:ext cx="487363" cy="487363"/>
          </a:xfrm>
          <a:prstGeom prst="rect">
            <a:avLst/>
          </a:prstGeom>
        </p:spPr>
      </p:pic>
    </p:spTree>
    <p:extLst>
      <p:ext uri="{BB962C8B-B14F-4D97-AF65-F5344CB8AC3E}">
        <p14:creationId xmlns:p14="http://schemas.microsoft.com/office/powerpoint/2010/main" val="11338506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  </a:t>
            </a:r>
            <a:endParaRPr lang="en-US" dirty="0"/>
          </a:p>
        </p:txBody>
      </p:sp>
      <p:sp>
        <p:nvSpPr>
          <p:cNvPr id="3" name="Content Placeholder 2"/>
          <p:cNvSpPr>
            <a:spLocks noGrp="1"/>
          </p:cNvSpPr>
          <p:nvPr>
            <p:ph idx="1"/>
          </p:nvPr>
        </p:nvSpPr>
        <p:spPr>
          <a:xfrm>
            <a:off x="450300" y="1520788"/>
            <a:ext cx="8229600" cy="4800600"/>
          </a:xfrm>
        </p:spPr>
        <p:txBody>
          <a:bodyPr/>
          <a:lstStyle/>
          <a:p>
            <a:r>
              <a:rPr lang="en-US" b="1" u="sng" dirty="0">
                <a:solidFill>
                  <a:schemeClr val="tx1"/>
                </a:solidFill>
              </a:rPr>
              <a:t>Disadvantaged Criteria</a:t>
            </a:r>
          </a:p>
          <a:p>
            <a:pPr>
              <a:buFont typeface="Arial" panose="020B0604020202020204" pitchFamily="34" charset="0"/>
              <a:buChar char="•"/>
            </a:pPr>
            <a:endParaRPr lang="en-US" dirty="0" smtClean="0">
              <a:solidFill>
                <a:schemeClr val="tx1"/>
              </a:solidFill>
            </a:endParaRPr>
          </a:p>
          <a:p>
            <a:pPr>
              <a:buFont typeface="Arial" panose="020B0604020202020204" pitchFamily="34" charset="0"/>
              <a:buChar char="•"/>
            </a:pPr>
            <a:r>
              <a:rPr lang="en-US" dirty="0" smtClean="0">
                <a:solidFill>
                  <a:schemeClr val="tx1"/>
                </a:solidFill>
              </a:rPr>
              <a:t>The </a:t>
            </a:r>
            <a:r>
              <a:rPr lang="en-US" dirty="0">
                <a:solidFill>
                  <a:schemeClr val="tx1"/>
                </a:solidFill>
              </a:rPr>
              <a:t>monthly target user rate is defined as 1% of the </a:t>
            </a:r>
            <a:r>
              <a:rPr lang="en-US" b="1" dirty="0">
                <a:solidFill>
                  <a:schemeClr val="tx1"/>
                </a:solidFill>
              </a:rPr>
              <a:t>Median Household Income (MHI)</a:t>
            </a:r>
            <a:r>
              <a:rPr lang="en-US" dirty="0">
                <a:solidFill>
                  <a:schemeClr val="tx1"/>
                </a:solidFill>
              </a:rPr>
              <a:t> from the project area that benefits from the project.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Use </a:t>
            </a:r>
            <a:r>
              <a:rPr lang="en-US" dirty="0" smtClean="0">
                <a:solidFill>
                  <a:schemeClr val="tx1"/>
                </a:solidFill>
              </a:rPr>
              <a:t>FCAP’s </a:t>
            </a:r>
            <a:r>
              <a:rPr lang="en-US" dirty="0">
                <a:solidFill>
                  <a:schemeClr val="tx1"/>
                </a:solidFill>
              </a:rPr>
              <a:t>template located on our website to calculate the average monthly residential water user rate.  This template asks for actual billing data to determine the average monthly residential water user rate.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r>
              <a:rPr lang="en-US" dirty="0"/>
              <a:t>  </a:t>
            </a:r>
          </a:p>
          <a:p>
            <a:pPr>
              <a:buFont typeface="Arial" panose="020B0604020202020204" pitchFamily="34" charset="0"/>
              <a:buChar char="•"/>
            </a:pPr>
            <a:endParaRPr lang="en-US" dirty="0"/>
          </a:p>
          <a:p>
            <a:pPr>
              <a:buFont typeface="Arial" panose="020B0604020202020204" pitchFamily="34" charset="0"/>
              <a:buChar char="•"/>
            </a:pPr>
            <a:endParaRPr lang="en-US" b="1" u="sng"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840" y="5733256"/>
            <a:ext cx="487363" cy="487363"/>
          </a:xfrm>
          <a:prstGeom prst="rect">
            <a:avLst/>
          </a:prstGeom>
        </p:spPr>
      </p:pic>
    </p:spTree>
    <p:extLst>
      <p:ext uri="{BB962C8B-B14F-4D97-AF65-F5344CB8AC3E}">
        <p14:creationId xmlns:p14="http://schemas.microsoft.com/office/powerpoint/2010/main" val="837285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  </a:t>
            </a:r>
            <a:endParaRPr lang="en-US" dirty="0">
              <a:solidFill>
                <a:schemeClr val="tx1"/>
              </a:solidFill>
            </a:endParaRPr>
          </a:p>
        </p:txBody>
      </p:sp>
      <p:sp>
        <p:nvSpPr>
          <p:cNvPr id="3" name="Content Placeholder 2"/>
          <p:cNvSpPr>
            <a:spLocks noGrp="1"/>
          </p:cNvSpPr>
          <p:nvPr>
            <p:ph idx="1"/>
          </p:nvPr>
        </p:nvSpPr>
        <p:spPr>
          <a:xfrm>
            <a:off x="997" y="1417385"/>
            <a:ext cx="8229600" cy="4800600"/>
          </a:xfrm>
        </p:spPr>
        <p:txBody>
          <a:bodyPr/>
          <a:lstStyle/>
          <a:p>
            <a:r>
              <a:rPr lang="en-US" b="1" u="sng" dirty="0">
                <a:solidFill>
                  <a:schemeClr val="tx1"/>
                </a:solidFill>
              </a:rPr>
              <a:t>Reminders regarding Median Household Income (MHI) </a:t>
            </a:r>
          </a:p>
          <a:p>
            <a:pPr>
              <a:buFont typeface="Arial" panose="020B0604020202020204" pitchFamily="34" charset="0"/>
              <a:buChar char="•"/>
            </a:pPr>
            <a:endParaRPr lang="en-US" dirty="0" smtClean="0">
              <a:solidFill>
                <a:schemeClr val="tx1"/>
              </a:solidFill>
            </a:endParaRPr>
          </a:p>
          <a:p>
            <a:pPr>
              <a:buFont typeface="Arial" panose="020B0604020202020204" pitchFamily="34" charset="0"/>
              <a:buChar char="•"/>
            </a:pPr>
            <a:r>
              <a:rPr lang="en-US" dirty="0" smtClean="0">
                <a:solidFill>
                  <a:schemeClr val="tx1"/>
                </a:solidFill>
              </a:rPr>
              <a:t>Use </a:t>
            </a:r>
            <a:r>
              <a:rPr lang="en-US" dirty="0">
                <a:solidFill>
                  <a:schemeClr val="tx1"/>
                </a:solidFill>
              </a:rPr>
              <a:t>MHI from area that benefits from the project.</a:t>
            </a:r>
          </a:p>
          <a:p>
            <a:pPr>
              <a:buFont typeface="Arial" panose="020B0604020202020204" pitchFamily="34" charset="0"/>
              <a:buChar char="•"/>
            </a:pPr>
            <a:r>
              <a:rPr lang="en-US" dirty="0">
                <a:solidFill>
                  <a:schemeClr val="tx1"/>
                </a:solidFill>
              </a:rPr>
              <a:t>Use US Census Website to obtain MHI</a:t>
            </a:r>
            <a:r>
              <a:rPr lang="en-US" dirty="0" smtClean="0">
                <a:solidFill>
                  <a:schemeClr val="tx1"/>
                </a:solidFill>
              </a:rPr>
              <a:t>.  Print and submit with application. </a:t>
            </a:r>
            <a:endParaRPr lang="en-US" dirty="0">
              <a:solidFill>
                <a:schemeClr val="tx1"/>
              </a:solidFill>
            </a:endParaRPr>
          </a:p>
          <a:p>
            <a:pPr>
              <a:buFont typeface="Arial" panose="020B0604020202020204" pitchFamily="34" charset="0"/>
              <a:buChar char="•"/>
            </a:pPr>
            <a:r>
              <a:rPr lang="en-US" dirty="0">
                <a:solidFill>
                  <a:schemeClr val="tx1"/>
                </a:solidFill>
              </a:rPr>
              <a:t>If US Census Website Data does not appear to be representative of the project area  - Income Survey an option. </a:t>
            </a:r>
          </a:p>
          <a:p>
            <a:pPr>
              <a:buFont typeface="Arial" panose="020B0604020202020204" pitchFamily="34" charset="0"/>
              <a:buChar char="•"/>
            </a:pPr>
            <a:r>
              <a:rPr lang="en-US" dirty="0">
                <a:solidFill>
                  <a:schemeClr val="tx1"/>
                </a:solidFill>
              </a:rPr>
              <a:t>Use </a:t>
            </a:r>
            <a:r>
              <a:rPr lang="en-US" dirty="0" smtClean="0">
                <a:solidFill>
                  <a:schemeClr val="tx1"/>
                </a:solidFill>
              </a:rPr>
              <a:t>FCAP’s </a:t>
            </a:r>
            <a:r>
              <a:rPr lang="en-US" dirty="0">
                <a:solidFill>
                  <a:schemeClr val="tx1"/>
                </a:solidFill>
              </a:rPr>
              <a:t>Income Survey Template (on website) or use your own if the form is materially the same as </a:t>
            </a:r>
            <a:r>
              <a:rPr lang="en-US" dirty="0" smtClean="0">
                <a:solidFill>
                  <a:schemeClr val="tx1"/>
                </a:solidFill>
              </a:rPr>
              <a:t>FCAPs</a:t>
            </a:r>
            <a:r>
              <a:rPr lang="en-US" dirty="0">
                <a:solidFill>
                  <a:schemeClr val="tx1"/>
                </a:solidFill>
              </a:rPr>
              <a:t>.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30622"/>
            <a:ext cx="487363" cy="487363"/>
          </a:xfrm>
          <a:prstGeom prst="rect">
            <a:avLst/>
          </a:prstGeom>
        </p:spPr>
      </p:pic>
    </p:spTree>
    <p:extLst>
      <p:ext uri="{BB962C8B-B14F-4D97-AF65-F5344CB8AC3E}">
        <p14:creationId xmlns:p14="http://schemas.microsoft.com/office/powerpoint/2010/main" val="40538104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  </a:t>
            </a:r>
            <a:endParaRPr lang="en-US" dirty="0"/>
          </a:p>
        </p:txBody>
      </p:sp>
      <p:sp>
        <p:nvSpPr>
          <p:cNvPr id="3" name="Content Placeholder 2"/>
          <p:cNvSpPr>
            <a:spLocks noGrp="1"/>
          </p:cNvSpPr>
          <p:nvPr>
            <p:ph idx="1"/>
          </p:nvPr>
        </p:nvSpPr>
        <p:spPr>
          <a:xfrm>
            <a:off x="457200" y="1406534"/>
            <a:ext cx="8229600" cy="4800600"/>
          </a:xfrm>
        </p:spPr>
        <p:txBody>
          <a:bodyPr/>
          <a:lstStyle/>
          <a:p>
            <a:pPr marL="0" indent="0"/>
            <a:r>
              <a:rPr lang="en-US" b="1" u="sng" dirty="0">
                <a:solidFill>
                  <a:schemeClr val="tx1"/>
                </a:solidFill>
              </a:rPr>
              <a:t>Consolidation/Regionalization</a:t>
            </a:r>
          </a:p>
          <a:p>
            <a:pPr>
              <a:buFont typeface="Arial" panose="020B0604020202020204" pitchFamily="34" charset="0"/>
              <a:buChar char="•"/>
            </a:pPr>
            <a:r>
              <a:rPr lang="en-US" dirty="0" smtClean="0">
                <a:solidFill>
                  <a:schemeClr val="tx1"/>
                </a:solidFill>
              </a:rPr>
              <a:t>FCAP </a:t>
            </a:r>
            <a:r>
              <a:rPr lang="en-US" dirty="0">
                <a:solidFill>
                  <a:schemeClr val="tx1"/>
                </a:solidFill>
              </a:rPr>
              <a:t>encourages the consolidation of ownership of small (or failing) systems to better leverage economies of scale and the capacity of the existing/larger system.  </a:t>
            </a:r>
          </a:p>
          <a:p>
            <a:pPr>
              <a:buFont typeface="Arial" panose="020B0604020202020204" pitchFamily="34" charset="0"/>
              <a:buChar char="•"/>
            </a:pPr>
            <a:r>
              <a:rPr lang="en-US" dirty="0" smtClean="0">
                <a:solidFill>
                  <a:schemeClr val="tx1"/>
                </a:solidFill>
              </a:rPr>
              <a:t>FCAP </a:t>
            </a:r>
            <a:r>
              <a:rPr lang="en-US" dirty="0">
                <a:solidFill>
                  <a:schemeClr val="tx1"/>
                </a:solidFill>
              </a:rPr>
              <a:t>reserves the right to require regionalization for small (or failing) systems to improve financial capacity as a condition of the funding.  </a:t>
            </a:r>
          </a:p>
          <a:p>
            <a:pPr>
              <a:buFont typeface="Arial" panose="020B0604020202020204" pitchFamily="34" charset="0"/>
              <a:buChar char="•"/>
            </a:pPr>
            <a:r>
              <a:rPr lang="en-US" dirty="0">
                <a:solidFill>
                  <a:schemeClr val="tx1"/>
                </a:solidFill>
              </a:rPr>
              <a:t>Loans to consolidate (acquire ownership by transfer of assets and liabilities) waterworks may receive special funding if the waterworks to be acquired is considered failing, at-risk of failure, or has inadequate technical, managerial, and financial (TMF) capacity.  </a:t>
            </a:r>
          </a:p>
          <a:p>
            <a:pPr>
              <a:buFont typeface="Arial" panose="020B0604020202020204" pitchFamily="34" charset="0"/>
              <a:buChar char="•"/>
            </a:pPr>
            <a:endParaRPr lang="en-US" dirty="0">
              <a:solidFill>
                <a:schemeClr val="tx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532" y="5719771"/>
            <a:ext cx="487363" cy="487363"/>
          </a:xfrm>
          <a:prstGeom prst="rect">
            <a:avLst/>
          </a:prstGeom>
        </p:spPr>
      </p:pic>
    </p:spTree>
    <p:extLst>
      <p:ext uri="{BB962C8B-B14F-4D97-AF65-F5344CB8AC3E}">
        <p14:creationId xmlns:p14="http://schemas.microsoft.com/office/powerpoint/2010/main" val="3105516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  </a:t>
            </a:r>
            <a:endParaRPr lang="en-US" dirty="0"/>
          </a:p>
        </p:txBody>
      </p:sp>
      <p:sp>
        <p:nvSpPr>
          <p:cNvPr id="3" name="Content Placeholder 2"/>
          <p:cNvSpPr>
            <a:spLocks noGrp="1"/>
          </p:cNvSpPr>
          <p:nvPr>
            <p:ph idx="1"/>
          </p:nvPr>
        </p:nvSpPr>
        <p:spPr>
          <a:xfrm>
            <a:off x="143508" y="1340768"/>
            <a:ext cx="8229600" cy="4800600"/>
          </a:xfrm>
        </p:spPr>
        <p:txBody>
          <a:bodyPr/>
          <a:lstStyle/>
          <a:p>
            <a:pPr marL="0" indent="0"/>
            <a:r>
              <a:rPr lang="en-US" b="1" u="sng" dirty="0">
                <a:solidFill>
                  <a:schemeClr val="tx1"/>
                </a:solidFill>
              </a:rPr>
              <a:t>Water Line Extension to Serve Failing Private Wells</a:t>
            </a:r>
          </a:p>
          <a:p>
            <a:pPr>
              <a:buFont typeface="Arial" panose="020B0604020202020204" pitchFamily="34" charset="0"/>
              <a:buChar char="•"/>
            </a:pPr>
            <a:endParaRPr lang="en-US" dirty="0" smtClean="0">
              <a:solidFill>
                <a:schemeClr val="tx1"/>
              </a:solidFill>
            </a:endParaRPr>
          </a:p>
          <a:p>
            <a:pPr>
              <a:buFont typeface="Arial" panose="020B0604020202020204" pitchFamily="34" charset="0"/>
              <a:buChar char="•"/>
            </a:pPr>
            <a:r>
              <a:rPr lang="en-US" dirty="0" smtClean="0">
                <a:solidFill>
                  <a:schemeClr val="tx1"/>
                </a:solidFill>
              </a:rPr>
              <a:t>FCAP </a:t>
            </a:r>
            <a:r>
              <a:rPr lang="en-US" dirty="0">
                <a:solidFill>
                  <a:schemeClr val="tx1"/>
                </a:solidFill>
              </a:rPr>
              <a:t>will consider providing principal forgiveness (PF) for projects that qualify as disadvantaged.</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Others may be eligible for low interest loans.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Documentation to support private well issues.</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No funding for private service lines.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97686"/>
            <a:ext cx="487363" cy="487363"/>
          </a:xfrm>
          <a:prstGeom prst="rect">
            <a:avLst/>
          </a:prstGeom>
        </p:spPr>
      </p:pic>
    </p:spTree>
    <p:extLst>
      <p:ext uri="{BB962C8B-B14F-4D97-AF65-F5344CB8AC3E}">
        <p14:creationId xmlns:p14="http://schemas.microsoft.com/office/powerpoint/2010/main" val="9070032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p>
        </p:txBody>
      </p:sp>
      <p:sp>
        <p:nvSpPr>
          <p:cNvPr id="3" name="Content Placeholder 2"/>
          <p:cNvSpPr>
            <a:spLocks noGrp="1"/>
          </p:cNvSpPr>
          <p:nvPr>
            <p:ph idx="1"/>
          </p:nvPr>
        </p:nvSpPr>
        <p:spPr/>
        <p:txBody>
          <a:bodyPr/>
          <a:lstStyle/>
          <a:p>
            <a:r>
              <a:rPr lang="en-US" b="1" u="sng" dirty="0">
                <a:solidFill>
                  <a:schemeClr val="tx1"/>
                </a:solidFill>
              </a:rPr>
              <a:t>More details later in the presentation: </a:t>
            </a:r>
          </a:p>
          <a:p>
            <a:pPr>
              <a:buFont typeface="Arial" panose="020B0604020202020204" pitchFamily="34" charset="0"/>
              <a:buChar char="•"/>
            </a:pPr>
            <a:r>
              <a:rPr lang="en-US" dirty="0">
                <a:solidFill>
                  <a:schemeClr val="tx1"/>
                </a:solidFill>
              </a:rPr>
              <a:t>Lead Service Line Replacement Program. </a:t>
            </a:r>
          </a:p>
          <a:p>
            <a:pPr>
              <a:buFont typeface="Arial" panose="020B0604020202020204" pitchFamily="34" charset="0"/>
              <a:buChar char="•"/>
            </a:pPr>
            <a:r>
              <a:rPr lang="en-US" dirty="0">
                <a:solidFill>
                  <a:schemeClr val="tx1"/>
                </a:solidFill>
              </a:rPr>
              <a:t>Funding Application Discussion (FAD) Requirement.  Contact the appropriate ODW Field Office to schedule this ASAP – </a:t>
            </a:r>
            <a:r>
              <a:rPr lang="en-US" u="sng" dirty="0">
                <a:solidFill>
                  <a:schemeClr val="tx1"/>
                </a:solidFill>
              </a:rPr>
              <a:t>prior to submitting the VDH Construction Application</a:t>
            </a:r>
            <a:r>
              <a:rPr lang="en-US" dirty="0">
                <a:solidFill>
                  <a:schemeClr val="tx1"/>
                </a:solidFill>
              </a:rPr>
              <a:t>.    </a:t>
            </a:r>
          </a:p>
          <a:p>
            <a:pPr>
              <a:buFont typeface="Arial" panose="020B0604020202020204" pitchFamily="34" charset="0"/>
              <a:buChar char="•"/>
            </a:pPr>
            <a:r>
              <a:rPr lang="en-US" dirty="0">
                <a:solidFill>
                  <a:schemeClr val="tx1"/>
                </a:solidFill>
              </a:rPr>
              <a:t>Preliminary Engineering </a:t>
            </a:r>
            <a:r>
              <a:rPr lang="en-US" dirty="0" smtClean="0">
                <a:solidFill>
                  <a:schemeClr val="tx1"/>
                </a:solidFill>
              </a:rPr>
              <a:t>Report (PER) </a:t>
            </a:r>
            <a:r>
              <a:rPr lang="en-US" dirty="0">
                <a:solidFill>
                  <a:schemeClr val="tx1"/>
                </a:solidFill>
              </a:rPr>
              <a:t>– can be funded as part of the construction project. </a:t>
            </a:r>
          </a:p>
          <a:p>
            <a:pPr>
              <a:buFont typeface="Arial" panose="020B0604020202020204" pitchFamily="34" charset="0"/>
              <a:buChar char="•"/>
            </a:pPr>
            <a:r>
              <a:rPr lang="en-US" dirty="0">
                <a:solidFill>
                  <a:schemeClr val="tx1"/>
                </a:solidFill>
              </a:rPr>
              <a:t>Design-Build and other alternative project delivery </a:t>
            </a:r>
            <a:r>
              <a:rPr lang="en-US" dirty="0" smtClean="0">
                <a:solidFill>
                  <a:schemeClr val="tx1"/>
                </a:solidFill>
              </a:rPr>
              <a:t>methods can be funded.</a:t>
            </a:r>
            <a:endParaRPr lang="en-US" dirty="0">
              <a:solidFill>
                <a:schemeClr val="tx1"/>
              </a:solidFill>
            </a:endParaRP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33256"/>
            <a:ext cx="487363" cy="487363"/>
          </a:xfrm>
          <a:prstGeom prst="rect">
            <a:avLst/>
          </a:prstGeom>
        </p:spPr>
      </p:pic>
    </p:spTree>
    <p:extLst>
      <p:ext uri="{BB962C8B-B14F-4D97-AF65-F5344CB8AC3E}">
        <p14:creationId xmlns:p14="http://schemas.microsoft.com/office/powerpoint/2010/main" val="31563196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What’s Continued From Previous Years?</a:t>
            </a:r>
          </a:p>
        </p:txBody>
      </p:sp>
      <p:sp>
        <p:nvSpPr>
          <p:cNvPr id="3" name="Content Placeholder 2"/>
          <p:cNvSpPr>
            <a:spLocks noGrp="1"/>
          </p:cNvSpPr>
          <p:nvPr>
            <p:ph idx="1"/>
          </p:nvPr>
        </p:nvSpPr>
        <p:spPr/>
        <p:txBody>
          <a:bodyPr/>
          <a:lstStyle/>
          <a:p>
            <a:r>
              <a:rPr lang="en-US" sz="2800" b="1" dirty="0">
                <a:solidFill>
                  <a:schemeClr val="tx1"/>
                </a:solidFill>
              </a:rPr>
              <a:t>Projects in the Eastern Virginia Groundwater </a:t>
            </a:r>
            <a:r>
              <a:rPr lang="en-US" sz="2800" b="1" u="sng" dirty="0">
                <a:solidFill>
                  <a:schemeClr val="tx1"/>
                </a:solidFill>
              </a:rPr>
              <a:t>Management Area (EVGMA) Only: </a:t>
            </a:r>
          </a:p>
          <a:p>
            <a:pPr>
              <a:buFont typeface="Arial" panose="020B0604020202020204" pitchFamily="34" charset="0"/>
              <a:buChar char="•"/>
            </a:pPr>
            <a:r>
              <a:rPr lang="en-US" dirty="0">
                <a:solidFill>
                  <a:schemeClr val="tx1"/>
                </a:solidFill>
              </a:rPr>
              <a:t>To conserve water in the EVGMA, </a:t>
            </a:r>
            <a:r>
              <a:rPr lang="en-US" dirty="0" smtClean="0">
                <a:solidFill>
                  <a:schemeClr val="tx1"/>
                </a:solidFill>
              </a:rPr>
              <a:t>FCAP </a:t>
            </a:r>
            <a:r>
              <a:rPr lang="en-US" dirty="0">
                <a:solidFill>
                  <a:schemeClr val="tx1"/>
                </a:solidFill>
              </a:rPr>
              <a:t>reserves the right to give precedence to water projects that do </a:t>
            </a:r>
            <a:r>
              <a:rPr lang="en-US" u="sng" dirty="0">
                <a:solidFill>
                  <a:schemeClr val="tx1"/>
                </a:solidFill>
              </a:rPr>
              <a:t>not</a:t>
            </a:r>
            <a:r>
              <a:rPr lang="en-US" dirty="0">
                <a:solidFill>
                  <a:schemeClr val="tx1"/>
                </a:solidFill>
              </a:rPr>
              <a:t> involve withdrawal of groundwater from the coastal plain aquifer over those projects that do withdraw groundwater in the EVGMA.</a:t>
            </a:r>
          </a:p>
          <a:p>
            <a:pPr marL="0" indent="0"/>
            <a:r>
              <a:rPr lang="en-US" dirty="0">
                <a:solidFill>
                  <a:schemeClr val="tx1"/>
                </a:solidFill>
              </a:rPr>
              <a:t>  </a:t>
            </a:r>
          </a:p>
          <a:p>
            <a:pPr>
              <a:buFont typeface="Arial" panose="020B0604020202020204" pitchFamily="34" charset="0"/>
              <a:buChar char="•"/>
            </a:pPr>
            <a:r>
              <a:rPr lang="en-US" dirty="0" smtClean="0">
                <a:solidFill>
                  <a:schemeClr val="tx1"/>
                </a:solidFill>
              </a:rPr>
              <a:t>FCAP </a:t>
            </a:r>
            <a:r>
              <a:rPr lang="en-US" dirty="0">
                <a:solidFill>
                  <a:schemeClr val="tx1"/>
                </a:solidFill>
              </a:rPr>
              <a:t>will only apply this evaluation to equally ranked projects when </a:t>
            </a:r>
            <a:r>
              <a:rPr lang="en-US" u="sng" dirty="0">
                <a:solidFill>
                  <a:schemeClr val="tx1"/>
                </a:solidFill>
              </a:rPr>
              <a:t>both</a:t>
            </a:r>
            <a:r>
              <a:rPr lang="en-US" dirty="0">
                <a:solidFill>
                  <a:schemeClr val="tx1"/>
                </a:solidFill>
              </a:rPr>
              <a:t> are located in the EVGMA.  </a:t>
            </a:r>
          </a:p>
          <a:p>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10329"/>
            <a:ext cx="487363" cy="487363"/>
          </a:xfrm>
          <a:prstGeom prst="rect">
            <a:avLst/>
          </a:prstGeom>
        </p:spPr>
      </p:pic>
    </p:spTree>
    <p:extLst>
      <p:ext uri="{BB962C8B-B14F-4D97-AF65-F5344CB8AC3E}">
        <p14:creationId xmlns:p14="http://schemas.microsoft.com/office/powerpoint/2010/main" val="10245297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FCAP Project Contacts</a:t>
            </a:r>
          </a:p>
        </p:txBody>
      </p:sp>
      <p:sp>
        <p:nvSpPr>
          <p:cNvPr id="3" name="Content Placeholder 2"/>
          <p:cNvSpPr>
            <a:spLocks noGrp="1"/>
          </p:cNvSpPr>
          <p:nvPr>
            <p:ph idx="1"/>
          </p:nvPr>
        </p:nvSpPr>
        <p:spPr>
          <a:xfrm>
            <a:off x="457200" y="1232756"/>
            <a:ext cx="8229600" cy="4800600"/>
          </a:xfrm>
        </p:spPr>
        <p:txBody>
          <a:bodyPr/>
          <a:lstStyle/>
          <a:p>
            <a:pPr marL="0" indent="0"/>
            <a:r>
              <a:rPr lang="en-US" u="sng" dirty="0">
                <a:solidFill>
                  <a:schemeClr val="tx1"/>
                </a:solidFill>
              </a:rPr>
              <a:t>Lexington Field Office</a:t>
            </a:r>
          </a:p>
          <a:p>
            <a:pPr>
              <a:buAutoNum type="arabicPeriod"/>
            </a:pPr>
            <a:r>
              <a:rPr lang="en-US" sz="1800" dirty="0">
                <a:solidFill>
                  <a:schemeClr val="tx1"/>
                </a:solidFill>
              </a:rPr>
              <a:t>Keith </a:t>
            </a:r>
            <a:r>
              <a:rPr lang="en-US" sz="1800" dirty="0" smtClean="0">
                <a:solidFill>
                  <a:schemeClr val="tx1"/>
                </a:solidFill>
              </a:rPr>
              <a:t>Kornegay</a:t>
            </a:r>
            <a:r>
              <a:rPr lang="en-US" sz="1800" dirty="0">
                <a:solidFill>
                  <a:schemeClr val="tx1"/>
                </a:solidFill>
              </a:rPr>
              <a:t>, P.E., Project Team Leader</a:t>
            </a:r>
          </a:p>
          <a:p>
            <a:pPr marL="0" indent="0"/>
            <a:r>
              <a:rPr lang="en-US" sz="1800" dirty="0">
                <a:solidFill>
                  <a:schemeClr val="tx1"/>
                </a:solidFill>
              </a:rPr>
              <a:t> 	Email: </a:t>
            </a:r>
            <a:r>
              <a:rPr lang="en-US" sz="1800" dirty="0">
                <a:solidFill>
                  <a:schemeClr val="tx1"/>
                </a:solidFill>
                <a:hlinkClick r:id="rId5"/>
              </a:rPr>
              <a:t>Keith.Kornegay@vdh.virginia.gov</a:t>
            </a:r>
            <a:r>
              <a:rPr lang="en-US" sz="1800" dirty="0">
                <a:solidFill>
                  <a:schemeClr val="tx1"/>
                </a:solidFill>
              </a:rPr>
              <a:t>  (540) 463-0420</a:t>
            </a:r>
          </a:p>
          <a:p>
            <a:pPr>
              <a:buAutoNum type="arabicPeriod" startAt="2"/>
            </a:pPr>
            <a:r>
              <a:rPr lang="en-US" sz="1800" dirty="0">
                <a:solidFill>
                  <a:schemeClr val="tx1"/>
                </a:solidFill>
              </a:rPr>
              <a:t>Anthony Hess, MBA, Project Manager </a:t>
            </a:r>
          </a:p>
          <a:p>
            <a:pPr marL="914400" lvl="2" indent="0">
              <a:buNone/>
            </a:pPr>
            <a:r>
              <a:rPr lang="en-US" sz="1800" dirty="0">
                <a:solidFill>
                  <a:schemeClr val="tx1"/>
                </a:solidFill>
              </a:rPr>
              <a:t>Email:  </a:t>
            </a:r>
            <a:r>
              <a:rPr lang="en-US" sz="1800" dirty="0">
                <a:solidFill>
                  <a:schemeClr val="tx1"/>
                </a:solidFill>
                <a:hlinkClick r:id="rId6"/>
              </a:rPr>
              <a:t>Anthony.Hess@vdh.virginia.gov</a:t>
            </a:r>
            <a:r>
              <a:rPr lang="en-US" sz="1800" dirty="0">
                <a:solidFill>
                  <a:schemeClr val="tx1"/>
                </a:solidFill>
              </a:rPr>
              <a:t>  (540) 463-0419</a:t>
            </a:r>
          </a:p>
          <a:p>
            <a:pPr>
              <a:buAutoNum type="arabicPeriod" startAt="2"/>
            </a:pPr>
            <a:r>
              <a:rPr lang="en-US" sz="1800" dirty="0">
                <a:solidFill>
                  <a:schemeClr val="tx1"/>
                </a:solidFill>
              </a:rPr>
              <a:t>Matt Beyer, Program Support Technician</a:t>
            </a:r>
          </a:p>
          <a:p>
            <a:pPr marL="914400" lvl="2" indent="0">
              <a:buNone/>
            </a:pPr>
            <a:r>
              <a:rPr lang="en-US" sz="1800" dirty="0">
                <a:solidFill>
                  <a:schemeClr val="tx1"/>
                </a:solidFill>
              </a:rPr>
              <a:t>Email:  </a:t>
            </a:r>
            <a:r>
              <a:rPr lang="en-US" sz="1800" dirty="0">
                <a:solidFill>
                  <a:schemeClr val="tx1"/>
                </a:solidFill>
                <a:hlinkClick r:id="rId7"/>
              </a:rPr>
              <a:t>Matt.Beyer@vdh.virginia.gov</a:t>
            </a:r>
            <a:r>
              <a:rPr lang="en-US" sz="1800" dirty="0">
                <a:solidFill>
                  <a:schemeClr val="tx1"/>
                </a:solidFill>
              </a:rPr>
              <a:t>  (540) 463-0406</a:t>
            </a:r>
          </a:p>
          <a:p>
            <a:pPr marL="914400" lvl="2" indent="0">
              <a:buNone/>
            </a:pPr>
            <a:endParaRPr lang="en-US" sz="1600" dirty="0">
              <a:solidFill>
                <a:schemeClr val="tx1"/>
              </a:solidFill>
            </a:endParaRPr>
          </a:p>
          <a:p>
            <a:pPr marL="0" indent="0"/>
            <a:r>
              <a:rPr lang="en-US" u="sng" dirty="0">
                <a:solidFill>
                  <a:schemeClr val="tx1"/>
                </a:solidFill>
              </a:rPr>
              <a:t>Abingdon Field Office</a:t>
            </a:r>
          </a:p>
          <a:p>
            <a:pPr marL="0" indent="0"/>
            <a:r>
              <a:rPr lang="en-US" sz="1800" dirty="0">
                <a:solidFill>
                  <a:schemeClr val="tx1"/>
                </a:solidFill>
              </a:rPr>
              <a:t>4.   Jack Hinshelwood, P.E., Project Engineer</a:t>
            </a:r>
          </a:p>
          <a:p>
            <a:pPr marL="0" indent="0"/>
            <a:r>
              <a:rPr lang="en-US" sz="1800" dirty="0">
                <a:solidFill>
                  <a:schemeClr val="tx1"/>
                </a:solidFill>
              </a:rPr>
              <a:t>	Email:  </a:t>
            </a:r>
            <a:r>
              <a:rPr lang="en-US" sz="1800" dirty="0">
                <a:solidFill>
                  <a:schemeClr val="tx1"/>
                </a:solidFill>
                <a:hlinkClick r:id="rId8"/>
              </a:rPr>
              <a:t>Jack.Hinshelwood@vdh.virginia.gov</a:t>
            </a:r>
            <a:r>
              <a:rPr lang="en-US" sz="1800" dirty="0">
                <a:solidFill>
                  <a:schemeClr val="tx1"/>
                </a:solidFill>
              </a:rPr>
              <a:t>  (276) 525-6167                                                                    </a:t>
            </a:r>
          </a:p>
          <a:p>
            <a:pPr marL="0" indent="0"/>
            <a:r>
              <a:rPr lang="en-US" sz="1800" dirty="0">
                <a:solidFill>
                  <a:schemeClr val="tx1"/>
                </a:solidFill>
              </a:rPr>
              <a:t>5.   Brad Humphrey, Project Manager </a:t>
            </a:r>
          </a:p>
          <a:p>
            <a:pPr marL="914400" lvl="2" indent="0">
              <a:buNone/>
            </a:pPr>
            <a:r>
              <a:rPr lang="en-US" sz="1800" dirty="0">
                <a:solidFill>
                  <a:schemeClr val="tx1"/>
                </a:solidFill>
              </a:rPr>
              <a:t>Email:  </a:t>
            </a:r>
            <a:r>
              <a:rPr lang="en-US" sz="1800" dirty="0">
                <a:solidFill>
                  <a:schemeClr val="tx1"/>
                </a:solidFill>
                <a:hlinkClick r:id="rId6"/>
              </a:rPr>
              <a:t>Brad.Humphrey@vdh.virginia.gov</a:t>
            </a:r>
            <a:r>
              <a:rPr lang="en-US" sz="1800" dirty="0">
                <a:solidFill>
                  <a:schemeClr val="tx1"/>
                </a:solidFill>
              </a:rPr>
              <a:t>  (276) 525-6152</a:t>
            </a:r>
          </a:p>
          <a:p>
            <a:pPr marL="914400" lvl="2" indent="0">
              <a:buNone/>
            </a:pPr>
            <a:endParaRPr lang="en-US" sz="1800" dirty="0">
              <a:solidFill>
                <a:schemeClr val="tx1"/>
              </a:solidFill>
            </a:endParaRPr>
          </a:p>
          <a:p>
            <a:pPr marL="0" indent="0"/>
            <a:r>
              <a:rPr lang="en-US" sz="1200" dirty="0">
                <a:solidFill>
                  <a:schemeClr val="tx1"/>
                </a:solidFill>
              </a:rPr>
              <a:t>As of February 4, </a:t>
            </a:r>
            <a:r>
              <a:rPr lang="en-US" sz="1200" dirty="0" smtClean="0">
                <a:solidFill>
                  <a:schemeClr val="tx1"/>
                </a:solidFill>
              </a:rPr>
              <a:t>2022</a:t>
            </a:r>
            <a:endParaRPr lang="en-US" sz="1200"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5596" y="5545993"/>
            <a:ext cx="487363" cy="487363"/>
          </a:xfrm>
          <a:prstGeom prst="rect">
            <a:avLst/>
          </a:prstGeom>
        </p:spPr>
      </p:pic>
    </p:spTree>
    <p:extLst>
      <p:ext uri="{BB962C8B-B14F-4D97-AF65-F5344CB8AC3E}">
        <p14:creationId xmlns:p14="http://schemas.microsoft.com/office/powerpoint/2010/main" val="39577548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DWSRF Funding Eligibility and Program Details</a:t>
            </a:r>
          </a:p>
        </p:txBody>
      </p:sp>
      <p:pic>
        <p:nvPicPr>
          <p:cNvPr id="32770" name="Picture 2" descr="Image result for dwsrf fundi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179443" y="1600200"/>
            <a:ext cx="4785114" cy="48006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913437"/>
            <a:ext cx="487363" cy="487363"/>
          </a:xfrm>
          <a:prstGeom prst="rect">
            <a:avLst/>
          </a:prstGeom>
        </p:spPr>
      </p:pic>
    </p:spTree>
    <p:extLst>
      <p:ext uri="{BB962C8B-B14F-4D97-AF65-F5344CB8AC3E}">
        <p14:creationId xmlns:p14="http://schemas.microsoft.com/office/powerpoint/2010/main" val="3825125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404813"/>
            <a:ext cx="8820472" cy="1143000"/>
          </a:xfrm>
          <a:noFill/>
        </p:spPr>
        <p:txBody>
          <a:bodyPr/>
          <a:lstStyle/>
          <a:p>
            <a:pPr algn="ctr" eaLnBrk="1" hangingPunct="1"/>
            <a:r>
              <a:rPr lang="en-US" sz="3800" b="1" dirty="0">
                <a:solidFill>
                  <a:schemeClr val="tx1"/>
                </a:solidFill>
                <a:latin typeface="Arial" charset="0"/>
              </a:rPr>
              <a:t>Construction Loan Eligibility Criteria</a:t>
            </a:r>
            <a:endParaRPr lang="en-US" sz="3200" dirty="0">
              <a:solidFill>
                <a:schemeClr val="tx1"/>
              </a:solidFill>
            </a:endParaRPr>
          </a:p>
        </p:txBody>
      </p:sp>
      <p:sp>
        <p:nvSpPr>
          <p:cNvPr id="109571" name="Rectangle 3"/>
          <p:cNvSpPr>
            <a:spLocks noGrp="1" noChangeArrowheads="1"/>
          </p:cNvSpPr>
          <p:nvPr>
            <p:ph type="body" idx="1"/>
          </p:nvPr>
        </p:nvSpPr>
        <p:spPr>
          <a:xfrm>
            <a:off x="611188" y="1520825"/>
            <a:ext cx="8029264" cy="4819650"/>
          </a:xfrm>
        </p:spPr>
        <p:txBody>
          <a:bodyPr/>
          <a:lstStyle/>
          <a:p>
            <a:pPr eaLnBrk="1" hangingPunct="1"/>
            <a:r>
              <a:rPr lang="en-US" sz="3000" b="1" dirty="0">
                <a:solidFill>
                  <a:schemeClr val="tx1"/>
                </a:solidFill>
              </a:rPr>
              <a:t>Applicants:</a:t>
            </a:r>
          </a:p>
          <a:p>
            <a:pPr lvl="1" eaLnBrk="1" hangingPunct="1"/>
            <a:r>
              <a:rPr lang="en-US" sz="2200" dirty="0">
                <a:solidFill>
                  <a:schemeClr val="tx1"/>
                </a:solidFill>
              </a:rPr>
              <a:t>Current or Future waterworks owners</a:t>
            </a:r>
          </a:p>
          <a:p>
            <a:pPr lvl="1" eaLnBrk="1" hangingPunct="1"/>
            <a:r>
              <a:rPr lang="en-US" sz="2200" dirty="0">
                <a:solidFill>
                  <a:schemeClr val="tx1"/>
                </a:solidFill>
              </a:rPr>
              <a:t>Community type waterworks</a:t>
            </a:r>
          </a:p>
          <a:p>
            <a:pPr lvl="1" eaLnBrk="1" hangingPunct="1"/>
            <a:r>
              <a:rPr lang="en-US" sz="2200" dirty="0">
                <a:solidFill>
                  <a:schemeClr val="tx1"/>
                </a:solidFill>
              </a:rPr>
              <a:t>Non-Profit Non-Community type waterworks</a:t>
            </a:r>
          </a:p>
          <a:p>
            <a:pPr lvl="1" eaLnBrk="1" hangingPunct="1"/>
            <a:r>
              <a:rPr lang="en-US" sz="2200" dirty="0">
                <a:solidFill>
                  <a:schemeClr val="tx1"/>
                </a:solidFill>
              </a:rPr>
              <a:t>Political Subdivisions (towns, cities, counties) &amp;</a:t>
            </a:r>
          </a:p>
          <a:p>
            <a:pPr lvl="1" eaLnBrk="1" hangingPunct="1">
              <a:buFontTx/>
              <a:buNone/>
            </a:pPr>
            <a:r>
              <a:rPr lang="en-US" sz="2200" dirty="0">
                <a:solidFill>
                  <a:schemeClr val="tx1"/>
                </a:solidFill>
              </a:rPr>
              <a:t>	Public Service Authorities</a:t>
            </a:r>
          </a:p>
          <a:p>
            <a:pPr lvl="1" eaLnBrk="1" hangingPunct="1"/>
            <a:r>
              <a:rPr lang="en-US" sz="2200" dirty="0">
                <a:solidFill>
                  <a:schemeClr val="tx1"/>
                </a:solidFill>
              </a:rPr>
              <a:t>Private/investor owned waterworks</a:t>
            </a:r>
          </a:p>
          <a:p>
            <a:pPr marL="457200" lvl="1" indent="0" eaLnBrk="1" hangingPunct="1">
              <a:buNone/>
            </a:pPr>
            <a:r>
              <a:rPr lang="en-US" sz="2200" b="1" i="1" dirty="0">
                <a:solidFill>
                  <a:srgbClr val="FF0000"/>
                </a:solidFill>
              </a:rPr>
              <a:t>Any sized waterworks that meets the above criteria is eligible to apply.</a:t>
            </a:r>
          </a:p>
          <a:p>
            <a:pPr marL="457200" lvl="1" indent="0" eaLnBrk="1" hangingPunct="1">
              <a:buNone/>
            </a:pPr>
            <a:endParaRPr lang="en-US" sz="2200" dirty="0">
              <a:solidFill>
                <a:schemeClr val="tx1"/>
              </a:solidFill>
            </a:endParaRPr>
          </a:p>
          <a:p>
            <a:pPr marL="457200" lvl="1" indent="0" eaLnBrk="1" hangingPunct="1">
              <a:buNone/>
            </a:pPr>
            <a:r>
              <a:rPr lang="en-US" sz="2200" b="1" i="1" u="sng" dirty="0">
                <a:solidFill>
                  <a:srgbClr val="FF0000"/>
                </a:solidFill>
              </a:rPr>
              <a:t>Not for</a:t>
            </a:r>
            <a:r>
              <a:rPr lang="en-US" sz="2200" i="1" dirty="0">
                <a:solidFill>
                  <a:srgbClr val="FF0000"/>
                </a:solidFill>
              </a:rPr>
              <a:t> </a:t>
            </a:r>
            <a:r>
              <a:rPr lang="en-US" sz="2200" b="1" i="1" dirty="0">
                <a:solidFill>
                  <a:schemeClr val="tx1"/>
                </a:solidFill>
              </a:rPr>
              <a:t>state, tribal, or federally-owned waterworks.</a:t>
            </a:r>
            <a:endParaRPr lang="en-US" sz="1800" b="1" i="1" dirty="0">
              <a:solidFill>
                <a:schemeClr val="tx1"/>
              </a:solidFill>
            </a:endParaRPr>
          </a:p>
          <a:p>
            <a:pPr lvl="1" eaLnBrk="1" hangingPunct="1">
              <a:buFontTx/>
              <a:buNone/>
            </a:pPr>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7506" y="5844480"/>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type="body" idx="1"/>
          </p:nvPr>
        </p:nvSpPr>
        <p:spPr>
          <a:xfrm>
            <a:off x="611560" y="1547813"/>
            <a:ext cx="8075612" cy="4537223"/>
          </a:xfrm>
        </p:spPr>
        <p:txBody>
          <a:bodyPr/>
          <a:lstStyle/>
          <a:p>
            <a:pPr eaLnBrk="1" hangingPunct="1">
              <a:defRPr/>
            </a:pPr>
            <a:r>
              <a:rPr lang="en-US" sz="3000" b="1" dirty="0">
                <a:solidFill>
                  <a:schemeClr val="tx1"/>
                </a:solidFill>
              </a:rPr>
              <a:t>Project priorities</a:t>
            </a:r>
            <a:r>
              <a:rPr lang="en-US" sz="2200" dirty="0">
                <a:solidFill>
                  <a:schemeClr val="tx1"/>
                </a:solidFill>
              </a:rPr>
              <a:t>:</a:t>
            </a:r>
            <a:endParaRPr lang="en-US" sz="2200" b="1" dirty="0">
              <a:solidFill>
                <a:schemeClr val="tx1"/>
              </a:solidFill>
            </a:endParaRPr>
          </a:p>
          <a:p>
            <a:pPr lvl="1" eaLnBrk="1" hangingPunct="1">
              <a:defRPr/>
            </a:pPr>
            <a:r>
              <a:rPr lang="en-US" sz="2200" dirty="0">
                <a:solidFill>
                  <a:schemeClr val="tx1"/>
                </a:solidFill>
              </a:rPr>
              <a:t>Correct/prevent public health compliance problems,</a:t>
            </a:r>
          </a:p>
          <a:p>
            <a:pPr lvl="1" eaLnBrk="1" hangingPunct="1">
              <a:defRPr/>
            </a:pPr>
            <a:r>
              <a:rPr lang="en-US" sz="2200" dirty="0">
                <a:solidFill>
                  <a:schemeClr val="tx1"/>
                </a:solidFill>
              </a:rPr>
              <a:t>Improve the Technical, Managerial, and Financial (TMF) Capacity of the waterworks, and/or</a:t>
            </a:r>
          </a:p>
          <a:p>
            <a:pPr lvl="1" eaLnBrk="1" hangingPunct="1">
              <a:defRPr/>
            </a:pPr>
            <a:r>
              <a:rPr lang="en-US" sz="2200" dirty="0">
                <a:solidFill>
                  <a:schemeClr val="tx1"/>
                </a:solidFill>
              </a:rPr>
              <a:t>Improve reliability, sustainability or resiliency</a:t>
            </a:r>
          </a:p>
          <a:p>
            <a:pPr marL="457200" lvl="1" indent="0" eaLnBrk="1" hangingPunct="1">
              <a:buNone/>
              <a:defRPr/>
            </a:pPr>
            <a:endParaRPr lang="en-US" sz="1800" dirty="0">
              <a:solidFill>
                <a:schemeClr val="tx1"/>
              </a:solidFill>
            </a:endParaRPr>
          </a:p>
          <a:p>
            <a:pPr marL="457200" lvl="1" indent="0" eaLnBrk="1" hangingPunct="1">
              <a:buNone/>
              <a:defRPr/>
            </a:pPr>
            <a:r>
              <a:rPr lang="en-US" sz="2200" b="1" i="1" dirty="0">
                <a:solidFill>
                  <a:srgbClr val="FF0000"/>
                </a:solidFill>
              </a:rPr>
              <a:t>Not meant for:</a:t>
            </a:r>
          </a:p>
          <a:p>
            <a:pPr lvl="1" eaLnBrk="1" hangingPunct="1">
              <a:defRPr/>
            </a:pPr>
            <a:r>
              <a:rPr lang="en-US" sz="2200" i="1" dirty="0">
                <a:solidFill>
                  <a:schemeClr val="tx1"/>
                </a:solidFill>
              </a:rPr>
              <a:t>Growth or economic development</a:t>
            </a:r>
          </a:p>
          <a:p>
            <a:pPr lvl="1" eaLnBrk="1" hangingPunct="1">
              <a:defRPr/>
            </a:pPr>
            <a:r>
              <a:rPr lang="en-US" sz="2200" i="1" dirty="0">
                <a:solidFill>
                  <a:schemeClr val="tx1"/>
                </a:solidFill>
              </a:rPr>
              <a:t>Fire protection </a:t>
            </a:r>
          </a:p>
          <a:p>
            <a:pPr lvl="1" eaLnBrk="1" hangingPunct="1">
              <a:defRPr/>
            </a:pPr>
            <a:r>
              <a:rPr lang="en-US" sz="2200" i="1" dirty="0">
                <a:solidFill>
                  <a:schemeClr val="tx1"/>
                </a:solidFill>
              </a:rPr>
              <a:t>Reservoirs </a:t>
            </a:r>
          </a:p>
          <a:p>
            <a:pPr lvl="1" eaLnBrk="1" hangingPunct="1">
              <a:defRPr/>
            </a:pPr>
            <a:r>
              <a:rPr lang="en-US" sz="2200" i="1" dirty="0">
                <a:solidFill>
                  <a:schemeClr val="tx1"/>
                </a:solidFill>
              </a:rPr>
              <a:t>Emergency projects</a:t>
            </a:r>
          </a:p>
          <a:p>
            <a:pPr lvl="1" eaLnBrk="1" hangingPunct="1">
              <a:defRPr/>
            </a:pPr>
            <a:endParaRPr lang="en-US" sz="2000" i="1" dirty="0">
              <a:solidFill>
                <a:schemeClr val="tx1"/>
              </a:solidFill>
            </a:endParaRPr>
          </a:p>
          <a:p>
            <a:pPr lvl="1" eaLnBrk="1" hangingPunct="1">
              <a:defRPr/>
            </a:pPr>
            <a:endParaRPr lang="en-US" sz="2200" b="1" i="1" dirty="0"/>
          </a:p>
          <a:p>
            <a:pPr lvl="2" eaLnBrk="1" hangingPunct="1">
              <a:defRPr/>
            </a:pPr>
            <a:endParaRPr lang="en-US" sz="2200" dirty="0">
              <a:effectLst>
                <a:outerShdw blurRad="38100" dist="38100" dir="2700000" algn="tl">
                  <a:srgbClr val="C0C0C0"/>
                </a:outerShdw>
              </a:effectLst>
            </a:endParaRPr>
          </a:p>
          <a:p>
            <a:pPr eaLnBrk="1" hangingPunct="1">
              <a:defRPr/>
            </a:pPr>
            <a:endParaRPr lang="en-US" sz="2600" b="1" dirty="0">
              <a:solidFill>
                <a:srgbClr val="006600"/>
              </a:solidFill>
            </a:endParaRPr>
          </a:p>
        </p:txBody>
      </p:sp>
      <p:sp>
        <p:nvSpPr>
          <p:cNvPr id="5" name="Rectangle 2"/>
          <p:cNvSpPr txBox="1">
            <a:spLocks noChangeArrowheads="1"/>
          </p:cNvSpPr>
          <p:nvPr/>
        </p:nvSpPr>
        <p:spPr bwMode="auto">
          <a:xfrm>
            <a:off x="0" y="404813"/>
            <a:ext cx="882047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a:ln>
                  <a:noFill/>
                </a:ln>
                <a:effectLst/>
                <a:uLnTx/>
                <a:uFillTx/>
                <a:latin typeface="Arial" charset="0"/>
                <a:ea typeface="+mj-ea"/>
                <a:cs typeface="+mj-cs"/>
              </a:rPr>
              <a:t>Construction Loan </a:t>
            </a:r>
            <a:r>
              <a:rPr kumimoji="0" lang="en-US" sz="3800" b="1" i="0" u="none" strike="noStrike" kern="0" cap="none" spc="0" normalizeH="0" baseline="0" noProof="0" dirty="0">
                <a:ln>
                  <a:noFill/>
                </a:ln>
                <a:solidFill>
                  <a:schemeClr val="tx1"/>
                </a:solidFill>
                <a:effectLst/>
                <a:uLnTx/>
                <a:uFillTx/>
                <a:latin typeface="Arial" charset="0"/>
                <a:ea typeface="+mj-ea"/>
                <a:cs typeface="+mj-cs"/>
              </a:rPr>
              <a:t>Eligibility Criteria</a:t>
            </a:r>
            <a:endParaRPr kumimoji="0" lang="en-US" sz="3200" b="0" i="0" u="none" strike="noStrike" kern="0" cap="none" spc="0" normalizeH="0" baseline="0" noProof="0" dirty="0">
              <a:ln>
                <a:noFill/>
              </a:ln>
              <a:solidFill>
                <a:schemeClr val="tx1"/>
              </a:solidFill>
              <a:effectLst/>
              <a:uLnTx/>
              <a:uFillTx/>
              <a:latin typeface="+mj-lt"/>
              <a:ea typeface="+mj-ea"/>
              <a:cs typeface="+mj-c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7878" y="5841354"/>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Construction Loan Eligibility Criteria</a:t>
            </a:r>
          </a:p>
        </p:txBody>
      </p:sp>
      <p:sp>
        <p:nvSpPr>
          <p:cNvPr id="3" name="Content Placeholder 2"/>
          <p:cNvSpPr>
            <a:spLocks noGrp="1"/>
          </p:cNvSpPr>
          <p:nvPr>
            <p:ph idx="1"/>
          </p:nvPr>
        </p:nvSpPr>
        <p:spPr>
          <a:xfrm>
            <a:off x="457200" y="1600200"/>
            <a:ext cx="8229600" cy="4800600"/>
          </a:xfrm>
        </p:spPr>
        <p:txBody>
          <a:bodyPr/>
          <a:lstStyle/>
          <a:p>
            <a:r>
              <a:rPr lang="en-US" dirty="0">
                <a:solidFill>
                  <a:srgbClr val="FF0000"/>
                </a:solidFill>
              </a:rPr>
              <a:t>Not meant for (continued from previous slide):   </a:t>
            </a:r>
          </a:p>
          <a:p>
            <a:pPr marL="0" indent="0"/>
            <a:endParaRPr lang="en-US" dirty="0">
              <a:solidFill>
                <a:srgbClr val="002060"/>
              </a:solidFill>
            </a:endParaRPr>
          </a:p>
          <a:p>
            <a:pPr marL="0" indent="0"/>
            <a:r>
              <a:rPr lang="en-US" dirty="0">
                <a:solidFill>
                  <a:schemeClr val="tx1"/>
                </a:solidFill>
              </a:rPr>
              <a:t>Per EPA requirements: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Water systems that lack adequate technical, managerial, and financial (TMF) capacity or that cannot achieve adequate TMF capacity are </a:t>
            </a:r>
            <a:r>
              <a:rPr lang="en-US" u="sng" dirty="0">
                <a:solidFill>
                  <a:schemeClr val="tx1"/>
                </a:solidFill>
              </a:rPr>
              <a:t>ineligible </a:t>
            </a:r>
            <a:r>
              <a:rPr lang="en-US" dirty="0">
                <a:solidFill>
                  <a:schemeClr val="tx1"/>
                </a:solidFill>
              </a:rPr>
              <a:t>for financial assistance from DWSRF funds.  </a:t>
            </a:r>
          </a:p>
          <a:p>
            <a:endParaRPr lang="en-US" dirty="0">
              <a:solidFill>
                <a:srgbClr val="00206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424" y="5913437"/>
            <a:ext cx="487363" cy="487363"/>
          </a:xfrm>
          <a:prstGeom prst="rect">
            <a:avLst/>
          </a:prstGeom>
        </p:spPr>
      </p:pic>
    </p:spTree>
    <p:extLst>
      <p:ext uri="{BB962C8B-B14F-4D97-AF65-F5344CB8AC3E}">
        <p14:creationId xmlns:p14="http://schemas.microsoft.com/office/powerpoint/2010/main" val="3085547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7" name="Picture 11" descr="T:\FODWSRF\Roy Soto\Booth\FCAP Slideshow\Marion WTP Expans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1700" y="4113076"/>
            <a:ext cx="1631669" cy="1223420"/>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T:\FODWSRF\Roy Soto\Booth\FCAP Slideshow\Marion WTP Pump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5222" y="4113076"/>
            <a:ext cx="1631669" cy="1223420"/>
          </a:xfrm>
          <a:prstGeom prst="rect">
            <a:avLst/>
          </a:prstGeom>
          <a:noFill/>
          <a:extLst>
            <a:ext uri="{909E8E84-426E-40DD-AFC4-6F175D3DCCD1}">
              <a14:hiddenFill xmlns:a14="http://schemas.microsoft.com/office/drawing/2010/main">
                <a:solidFill>
                  <a:srgbClr val="FFFFFF"/>
                </a:solidFill>
              </a14:hiddenFill>
            </a:ext>
          </a:extLst>
        </p:spPr>
      </p:pic>
      <p:pic>
        <p:nvPicPr>
          <p:cNvPr id="29715" name="Picture 19" descr="T:\FODWSRF\Roy Soto\03-Projects\2013_24-13_Drewryville\01-Photos\20161201 Site Visit\Photo Dec 01, 12 25 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005826" y="1327016"/>
            <a:ext cx="3138682" cy="2354012"/>
          </a:xfrm>
          <a:prstGeom prst="rect">
            <a:avLst/>
          </a:prstGeom>
          <a:noFill/>
          <a:extLst>
            <a:ext uri="{909E8E84-426E-40DD-AFC4-6F175D3DCCD1}">
              <a14:hiddenFill xmlns:a14="http://schemas.microsoft.com/office/drawing/2010/main">
                <a:solidFill>
                  <a:srgbClr val="FFFFFF"/>
                </a:solidFill>
              </a14:hiddenFill>
            </a:ext>
          </a:extLst>
        </p:spPr>
      </p:pic>
      <p:sp>
        <p:nvSpPr>
          <p:cNvPr id="151555" name="Rectangle 3"/>
          <p:cNvSpPr>
            <a:spLocks noGrp="1" noChangeArrowheads="1"/>
          </p:cNvSpPr>
          <p:nvPr>
            <p:ph type="body" idx="1"/>
          </p:nvPr>
        </p:nvSpPr>
        <p:spPr>
          <a:xfrm>
            <a:off x="0" y="873386"/>
            <a:ext cx="9144000" cy="431378"/>
          </a:xfrm>
        </p:spPr>
        <p:txBody>
          <a:bodyPr/>
          <a:lstStyle/>
          <a:p>
            <a:pPr marL="457200" lvl="1" indent="0" eaLnBrk="1" hangingPunct="1">
              <a:buNone/>
              <a:defRPr/>
            </a:pPr>
            <a:r>
              <a:rPr lang="en-US" dirty="0">
                <a:solidFill>
                  <a:schemeClr val="tx1"/>
                </a:solidFill>
              </a:rPr>
              <a:t>New Construction, repair, replacement or improvement of:</a:t>
            </a:r>
          </a:p>
        </p:txBody>
      </p:sp>
      <p:sp>
        <p:nvSpPr>
          <p:cNvPr id="5" name="Rectangle 2"/>
          <p:cNvSpPr>
            <a:spLocks noGrp="1" noChangeArrowheads="1"/>
          </p:cNvSpPr>
          <p:nvPr>
            <p:ph type="title"/>
          </p:nvPr>
        </p:nvSpPr>
        <p:spPr>
          <a:xfrm>
            <a:off x="0" y="-26565"/>
            <a:ext cx="8820472" cy="1143000"/>
          </a:xfrm>
          <a:noFill/>
        </p:spPr>
        <p:txBody>
          <a:bodyPr/>
          <a:lstStyle/>
          <a:p>
            <a:pPr algn="ctr" eaLnBrk="1" hangingPunct="1"/>
            <a:r>
              <a:rPr lang="en-US" sz="3800" b="1" dirty="0">
                <a:solidFill>
                  <a:schemeClr val="tx1"/>
                </a:solidFill>
                <a:latin typeface="Arial" charset="0"/>
              </a:rPr>
              <a:t>Construction Loan Eligible Projects</a:t>
            </a:r>
            <a:endParaRPr lang="en-US" sz="3200" dirty="0">
              <a:solidFill>
                <a:schemeClr val="tx1"/>
              </a:solidFill>
            </a:endParaRPr>
          </a:p>
        </p:txBody>
      </p:sp>
      <p:pic>
        <p:nvPicPr>
          <p:cNvPr id="29698" name="Picture 2" descr="T:\FODWSRF\Roy Soto\Booth\FCAP Slideshow\Rye Valley Spring Chlorine Contact Ta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7626" y="4533880"/>
            <a:ext cx="2166882" cy="1220402"/>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T:\FODWSRF\Roy Soto\Booth\FCAP Slideshow\Rye Valley Spring WTP Ski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5314" y="4536897"/>
            <a:ext cx="2166806" cy="1220403"/>
          </a:xfrm>
          <a:prstGeom prst="rect">
            <a:avLst/>
          </a:prstGeom>
          <a:noFill/>
          <a:extLst>
            <a:ext uri="{909E8E84-426E-40DD-AFC4-6F175D3DCCD1}">
              <a14:hiddenFill xmlns:a14="http://schemas.microsoft.com/office/drawing/2010/main">
                <a:solidFill>
                  <a:srgbClr val="FFFFFF"/>
                </a:solidFill>
              </a14:hiddenFill>
            </a:ext>
          </a:extLst>
        </p:spPr>
      </p:pic>
      <p:pic>
        <p:nvPicPr>
          <p:cNvPr id="29713" name="Picture 17" descr="T:\FODWSRF\Roy Soto\03-Projects\2014_009-14_Keysville\01-Photos\20161228 Site Visit\Raw Water Intake Pan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10" y="1327016"/>
            <a:ext cx="6444591" cy="2354012"/>
          </a:xfrm>
          <a:prstGeom prst="rect">
            <a:avLst/>
          </a:prstGeom>
          <a:noFill/>
          <a:extLst>
            <a:ext uri="{909E8E84-426E-40DD-AFC4-6F175D3DCCD1}">
              <a14:hiddenFill xmlns:a14="http://schemas.microsoft.com/office/drawing/2010/main">
                <a:solidFill>
                  <a:srgbClr val="FFFFFF"/>
                </a:solidFill>
              </a14:hiddenFill>
            </a:ext>
          </a:extLst>
        </p:spPr>
      </p:pic>
      <p:pic>
        <p:nvPicPr>
          <p:cNvPr id="29714" name="Picture 18" descr="T:\FODWSRF\Roy Soto\03-Projects\2013_24-13_Drewryville\01-Photos\20161201 Site Visit\Photo Dec 01, 12 34 1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312" r="2715"/>
          <a:stretch/>
        </p:blipFill>
        <p:spPr bwMode="auto">
          <a:xfrm>
            <a:off x="-9187" y="4533880"/>
            <a:ext cx="1920240" cy="1223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5696" y="6165304"/>
            <a:ext cx="5105926" cy="430887"/>
          </a:xfrm>
          <a:prstGeom prst="rect">
            <a:avLst/>
          </a:prstGeom>
          <a:noFill/>
        </p:spPr>
        <p:txBody>
          <a:bodyPr wrap="square" rtlCol="0">
            <a:spAutoFit/>
          </a:bodyPr>
          <a:lstStyle/>
          <a:p>
            <a:pPr lvl="2" algn="ctr" eaLnBrk="1" hangingPunct="1">
              <a:defRPr/>
            </a:pPr>
            <a:r>
              <a:rPr lang="en-US" sz="2200" dirty="0"/>
              <a:t>Source, Treatment…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5516" y="5934422"/>
            <a:ext cx="487363" cy="487363"/>
          </a:xfrm>
          <a:prstGeom prst="rect">
            <a:avLst/>
          </a:prstGeom>
        </p:spPr>
      </p:pic>
    </p:spTree>
    <p:extLst>
      <p:ext uri="{BB962C8B-B14F-4D97-AF65-F5344CB8AC3E}">
        <p14:creationId xmlns:p14="http://schemas.microsoft.com/office/powerpoint/2010/main" val="5844024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50"/>
                                  </p:stCondLst>
                                  <p:childTnLst>
                                    <p:set>
                                      <p:cBhvr>
                                        <p:cTn id="6" dur="1" fill="hold">
                                          <p:stCondLst>
                                            <p:cond delay="0"/>
                                          </p:stCondLst>
                                        </p:cTn>
                                        <p:tgtEl>
                                          <p:spTgt spid="29715"/>
                                        </p:tgtEl>
                                        <p:attrNameLst>
                                          <p:attrName>style.visibility</p:attrName>
                                        </p:attrNameLst>
                                      </p:cBhvr>
                                      <p:to>
                                        <p:strVal val="visible"/>
                                      </p:to>
                                    </p:set>
                                    <p:animEffect transition="in" filter="circle(in)">
                                      <p:cBhvr>
                                        <p:cTn id="7" dur="1000"/>
                                        <p:tgtEl>
                                          <p:spTgt spid="29715"/>
                                        </p:tgtEl>
                                      </p:cBhvr>
                                    </p:animEffect>
                                  </p:childTnLst>
                                </p:cTn>
                              </p:par>
                            </p:childTnLst>
                          </p:cTn>
                        </p:par>
                        <p:par>
                          <p:cTn id="8" fill="hold">
                            <p:stCondLst>
                              <p:cond delay="1750"/>
                            </p:stCondLst>
                            <p:childTnLst>
                              <p:par>
                                <p:cTn id="9" presetID="53" presetClass="entr" presetSubtype="16" fill="hold" nodeType="afterEffect">
                                  <p:stCondLst>
                                    <p:cond delay="750"/>
                                  </p:stCondLst>
                                  <p:childTnLst>
                                    <p:set>
                                      <p:cBhvr>
                                        <p:cTn id="10" dur="1" fill="hold">
                                          <p:stCondLst>
                                            <p:cond delay="0"/>
                                          </p:stCondLst>
                                        </p:cTn>
                                        <p:tgtEl>
                                          <p:spTgt spid="29714"/>
                                        </p:tgtEl>
                                        <p:attrNameLst>
                                          <p:attrName>style.visibility</p:attrName>
                                        </p:attrNameLst>
                                      </p:cBhvr>
                                      <p:to>
                                        <p:strVal val="visible"/>
                                      </p:to>
                                    </p:set>
                                    <p:anim calcmode="lin" valueType="num">
                                      <p:cBhvr>
                                        <p:cTn id="11" dur="500" fill="hold"/>
                                        <p:tgtEl>
                                          <p:spTgt spid="29714"/>
                                        </p:tgtEl>
                                        <p:attrNameLst>
                                          <p:attrName>ppt_w</p:attrName>
                                        </p:attrNameLst>
                                      </p:cBhvr>
                                      <p:tavLst>
                                        <p:tav tm="0">
                                          <p:val>
                                            <p:fltVal val="0"/>
                                          </p:val>
                                        </p:tav>
                                        <p:tav tm="100000">
                                          <p:val>
                                            <p:strVal val="#ppt_w"/>
                                          </p:val>
                                        </p:tav>
                                      </p:tavLst>
                                    </p:anim>
                                    <p:anim calcmode="lin" valueType="num">
                                      <p:cBhvr>
                                        <p:cTn id="12" dur="500" fill="hold"/>
                                        <p:tgtEl>
                                          <p:spTgt spid="29714"/>
                                        </p:tgtEl>
                                        <p:attrNameLst>
                                          <p:attrName>ppt_h</p:attrName>
                                        </p:attrNameLst>
                                      </p:cBhvr>
                                      <p:tavLst>
                                        <p:tav tm="0">
                                          <p:val>
                                            <p:fltVal val="0"/>
                                          </p:val>
                                        </p:tav>
                                        <p:tav tm="100000">
                                          <p:val>
                                            <p:strVal val="#ppt_h"/>
                                          </p:val>
                                        </p:tav>
                                      </p:tavLst>
                                    </p:anim>
                                    <p:animEffect transition="in" filter="fade">
                                      <p:cBhvr>
                                        <p:cTn id="13" dur="500"/>
                                        <p:tgtEl>
                                          <p:spTgt spid="29714"/>
                                        </p:tgtEl>
                                      </p:cBhvr>
                                    </p:animEffect>
                                  </p:childTnLst>
                                </p:cTn>
                              </p:par>
                            </p:childTnLst>
                          </p:cTn>
                        </p:par>
                        <p:par>
                          <p:cTn id="14" fill="hold">
                            <p:stCondLst>
                              <p:cond delay="3000"/>
                            </p:stCondLst>
                            <p:childTnLst>
                              <p:par>
                                <p:cTn id="15" presetID="10" presetClass="entr" presetSubtype="0" fill="hold" nodeType="afterEffect">
                                  <p:stCondLst>
                                    <p:cond delay="750"/>
                                  </p:stCondLst>
                                  <p:childTnLst>
                                    <p:set>
                                      <p:cBhvr>
                                        <p:cTn id="16" dur="1" fill="hold">
                                          <p:stCondLst>
                                            <p:cond delay="0"/>
                                          </p:stCondLst>
                                        </p:cTn>
                                        <p:tgtEl>
                                          <p:spTgt spid="29707"/>
                                        </p:tgtEl>
                                        <p:attrNameLst>
                                          <p:attrName>style.visibility</p:attrName>
                                        </p:attrNameLst>
                                      </p:cBhvr>
                                      <p:to>
                                        <p:strVal val="visible"/>
                                      </p:to>
                                    </p:set>
                                    <p:animEffect transition="in" filter="fade">
                                      <p:cBhvr>
                                        <p:cTn id="17" dur="500"/>
                                        <p:tgtEl>
                                          <p:spTgt spid="29707"/>
                                        </p:tgtEl>
                                      </p:cBhvr>
                                    </p:animEffect>
                                  </p:childTnLst>
                                </p:cTn>
                              </p:par>
                            </p:childTnLst>
                          </p:cTn>
                        </p:par>
                        <p:par>
                          <p:cTn id="18" fill="hold">
                            <p:stCondLst>
                              <p:cond delay="4250"/>
                            </p:stCondLst>
                            <p:childTnLst>
                              <p:par>
                                <p:cTn id="19" presetID="42" presetClass="entr" presetSubtype="0" fill="hold" nodeType="afterEffect">
                                  <p:stCondLst>
                                    <p:cond delay="750"/>
                                  </p:stCondLst>
                                  <p:childTnLst>
                                    <p:set>
                                      <p:cBhvr>
                                        <p:cTn id="20" dur="1" fill="hold">
                                          <p:stCondLst>
                                            <p:cond delay="0"/>
                                          </p:stCondLst>
                                        </p:cTn>
                                        <p:tgtEl>
                                          <p:spTgt spid="29704"/>
                                        </p:tgtEl>
                                        <p:attrNameLst>
                                          <p:attrName>style.visibility</p:attrName>
                                        </p:attrNameLst>
                                      </p:cBhvr>
                                      <p:to>
                                        <p:strVal val="visible"/>
                                      </p:to>
                                    </p:set>
                                    <p:animEffect transition="in" filter="fade">
                                      <p:cBhvr>
                                        <p:cTn id="21" dur="1000"/>
                                        <p:tgtEl>
                                          <p:spTgt spid="29704"/>
                                        </p:tgtEl>
                                      </p:cBhvr>
                                    </p:animEffect>
                                    <p:anim calcmode="lin" valueType="num">
                                      <p:cBhvr>
                                        <p:cTn id="22" dur="1000" fill="hold"/>
                                        <p:tgtEl>
                                          <p:spTgt spid="29704"/>
                                        </p:tgtEl>
                                        <p:attrNameLst>
                                          <p:attrName>ppt_x</p:attrName>
                                        </p:attrNameLst>
                                      </p:cBhvr>
                                      <p:tavLst>
                                        <p:tav tm="0">
                                          <p:val>
                                            <p:strVal val="#ppt_x"/>
                                          </p:val>
                                        </p:tav>
                                        <p:tav tm="100000">
                                          <p:val>
                                            <p:strVal val="#ppt_x"/>
                                          </p:val>
                                        </p:tav>
                                      </p:tavLst>
                                    </p:anim>
                                    <p:anim calcmode="lin" valueType="num">
                                      <p:cBhvr>
                                        <p:cTn id="23" dur="1000" fill="hold"/>
                                        <p:tgtEl>
                                          <p:spTgt spid="29704"/>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10" presetClass="entr" presetSubtype="0" fill="hold" nodeType="afterEffect">
                                  <p:stCondLst>
                                    <p:cond delay="750"/>
                                  </p:stCondLst>
                                  <p:childTnLst>
                                    <p:set>
                                      <p:cBhvr>
                                        <p:cTn id="26" dur="1" fill="hold">
                                          <p:stCondLst>
                                            <p:cond delay="0"/>
                                          </p:stCondLst>
                                        </p:cTn>
                                        <p:tgtEl>
                                          <p:spTgt spid="29706"/>
                                        </p:tgtEl>
                                        <p:attrNameLst>
                                          <p:attrName>style.visibility</p:attrName>
                                        </p:attrNameLst>
                                      </p:cBhvr>
                                      <p:to>
                                        <p:strVal val="visible"/>
                                      </p:to>
                                    </p:set>
                                    <p:animEffect transition="in" filter="fade">
                                      <p:cBhvr>
                                        <p:cTn id="27" dur="500"/>
                                        <p:tgtEl>
                                          <p:spTgt spid="29706"/>
                                        </p:tgtEl>
                                      </p:cBhvr>
                                    </p:animEffect>
                                  </p:childTnLst>
                                </p:cTn>
                              </p:par>
                            </p:childTnLst>
                          </p:cTn>
                        </p:par>
                        <p:par>
                          <p:cTn id="28" fill="hold">
                            <p:stCondLst>
                              <p:cond delay="7250"/>
                            </p:stCondLst>
                            <p:childTnLst>
                              <p:par>
                                <p:cTn id="29" presetID="53" presetClass="entr" presetSubtype="16" fill="hold" nodeType="afterEffect">
                                  <p:stCondLst>
                                    <p:cond delay="750"/>
                                  </p:stCondLst>
                                  <p:childTnLst>
                                    <p:set>
                                      <p:cBhvr>
                                        <p:cTn id="30" dur="1" fill="hold">
                                          <p:stCondLst>
                                            <p:cond delay="0"/>
                                          </p:stCondLst>
                                        </p:cTn>
                                        <p:tgtEl>
                                          <p:spTgt spid="29698"/>
                                        </p:tgtEl>
                                        <p:attrNameLst>
                                          <p:attrName>style.visibility</p:attrName>
                                        </p:attrNameLst>
                                      </p:cBhvr>
                                      <p:to>
                                        <p:strVal val="visible"/>
                                      </p:to>
                                    </p:set>
                                    <p:anim calcmode="lin" valueType="num">
                                      <p:cBhvr>
                                        <p:cTn id="31" dur="500" fill="hold"/>
                                        <p:tgtEl>
                                          <p:spTgt spid="29698"/>
                                        </p:tgtEl>
                                        <p:attrNameLst>
                                          <p:attrName>ppt_w</p:attrName>
                                        </p:attrNameLst>
                                      </p:cBhvr>
                                      <p:tavLst>
                                        <p:tav tm="0">
                                          <p:val>
                                            <p:fltVal val="0"/>
                                          </p:val>
                                        </p:tav>
                                        <p:tav tm="100000">
                                          <p:val>
                                            <p:strVal val="#ppt_w"/>
                                          </p:val>
                                        </p:tav>
                                      </p:tavLst>
                                    </p:anim>
                                    <p:anim calcmode="lin" valueType="num">
                                      <p:cBhvr>
                                        <p:cTn id="32" dur="500" fill="hold"/>
                                        <p:tgtEl>
                                          <p:spTgt spid="29698"/>
                                        </p:tgtEl>
                                        <p:attrNameLst>
                                          <p:attrName>ppt_h</p:attrName>
                                        </p:attrNameLst>
                                      </p:cBhvr>
                                      <p:tavLst>
                                        <p:tav tm="0">
                                          <p:val>
                                            <p:fltVal val="0"/>
                                          </p:val>
                                        </p:tav>
                                        <p:tav tm="100000">
                                          <p:val>
                                            <p:strVal val="#ppt_h"/>
                                          </p:val>
                                        </p:tav>
                                      </p:tavLst>
                                    </p:anim>
                                    <p:animEffect transition="in" filter="fade">
                                      <p:cBhvr>
                                        <p:cTn id="33" dur="500"/>
                                        <p:tgtEl>
                                          <p:spTgt spid="29698"/>
                                        </p:tgtEl>
                                      </p:cBhvr>
                                    </p:animEffect>
                                  </p:childTnLst>
                                </p:cTn>
                              </p:par>
                            </p:childTnLst>
                          </p:cTn>
                        </p:par>
                        <p:par>
                          <p:cTn id="34" fill="hold">
                            <p:stCondLst>
                              <p:cond delay="8500"/>
                            </p:stCondLst>
                            <p:childTnLst>
                              <p:par>
                                <p:cTn id="35" presetID="1" presetClass="mediacall" presetSubtype="0" fill="hold" nodeType="afterEffect">
                                  <p:stCondLst>
                                    <p:cond delay="0"/>
                                  </p:stCondLst>
                                  <p:childTnLst>
                                    <p:cmd type="call" cmd="playFrom(0.0)">
                                      <p:cBhvr>
                                        <p:cTn id="36" dur="13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26565"/>
            <a:ext cx="8820472" cy="1143000"/>
          </a:xfrm>
          <a:noFill/>
        </p:spPr>
        <p:txBody>
          <a:bodyPr/>
          <a:lstStyle/>
          <a:p>
            <a:pPr algn="ctr" eaLnBrk="1" hangingPunct="1"/>
            <a:r>
              <a:rPr lang="en-US" sz="3800" b="1" dirty="0">
                <a:solidFill>
                  <a:schemeClr val="tx1"/>
                </a:solidFill>
                <a:latin typeface="Arial" charset="0"/>
              </a:rPr>
              <a:t>Construction Loan Eligible Projects</a:t>
            </a:r>
            <a:endParaRPr lang="en-US" sz="3200" dirty="0">
              <a:solidFill>
                <a:schemeClr val="tx1"/>
              </a:solidFill>
            </a:endParaRPr>
          </a:p>
        </p:txBody>
      </p:sp>
      <p:sp>
        <p:nvSpPr>
          <p:cNvPr id="2" name="TextBox 1"/>
          <p:cNvSpPr txBox="1"/>
          <p:nvPr/>
        </p:nvSpPr>
        <p:spPr>
          <a:xfrm>
            <a:off x="1835696" y="5877272"/>
            <a:ext cx="5105926" cy="707886"/>
          </a:xfrm>
          <a:prstGeom prst="rect">
            <a:avLst/>
          </a:prstGeom>
          <a:noFill/>
        </p:spPr>
        <p:txBody>
          <a:bodyPr wrap="square" rtlCol="0">
            <a:spAutoFit/>
          </a:bodyPr>
          <a:lstStyle/>
          <a:p>
            <a:pPr lvl="2" algn="ctr" eaLnBrk="1" hangingPunct="1">
              <a:defRPr/>
            </a:pPr>
            <a:r>
              <a:rPr lang="en-US" sz="2000" dirty="0"/>
              <a:t>Monitoring/Control, Distribution, Emergency Power, Security…</a:t>
            </a:r>
          </a:p>
        </p:txBody>
      </p:sp>
      <p:pic>
        <p:nvPicPr>
          <p:cNvPr id="13" name="Picture 2" descr="C:\Users\nnn79609\Pictures\Goshen Rusted Pipe.jpg"/>
          <p:cNvPicPr>
            <a:picLocks noChangeAspect="1" noChangeArrowheads="1"/>
          </p:cNvPicPr>
          <p:nvPr/>
        </p:nvPicPr>
        <p:blipFill>
          <a:blip r:embed="rId5" cstate="print"/>
          <a:srcRect/>
          <a:stretch>
            <a:fillRect/>
          </a:stretch>
        </p:blipFill>
        <p:spPr bwMode="auto">
          <a:xfrm>
            <a:off x="107504" y="2996953"/>
            <a:ext cx="2495750" cy="1871813"/>
          </a:xfrm>
          <a:prstGeom prst="rect">
            <a:avLst/>
          </a:prstGeom>
          <a:noFill/>
        </p:spPr>
      </p:pic>
      <p:pic>
        <p:nvPicPr>
          <p:cNvPr id="14" name="Picture 3" descr="T:\FODWSRF\Roy Soto\Booth\FCAP Slideshow\Town of Independence 85KGal Ta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908720"/>
            <a:ext cx="3465996" cy="195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T:\FODWSRF\Roy Soto\Booth\FCAP Slideshow\Wise SCADA Filter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590" y="908720"/>
            <a:ext cx="2607218" cy="19554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FODWSRF\Roy Soto\Booth\FCAP Slideshow\Town of Pulaski Raw Water Gense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4977172"/>
            <a:ext cx="2619317" cy="14761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T:\FODWSRF\Roy Soto\Booth\FCAP Slideshow\Marion WTP La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3808" y="908720"/>
            <a:ext cx="2607928" cy="19554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T:\FODWSRF\Roy Soto\Booth\FCAP Slideshow\Buchanan County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6810" y="2996953"/>
            <a:ext cx="2495753" cy="18718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T:\FODWSRF\Roy Soto\01-Archive\Projects (Closed)\2012_04-12_Red Oaks (Closed)\01-Photos\20160824 FPE\Photo Aug 24, 10 10 5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2356" y="2996953"/>
            <a:ext cx="1403860" cy="18718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FODWSRF\Roy Soto\01-Archive\Projects (Closed)\2012_04-12_Red Oaks (Closed)\01-Photos\20160824 FPE\Photo Aug 24, 10 08 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6216" y="2996952"/>
            <a:ext cx="2495751" cy="1871814"/>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9532" y="5894484"/>
            <a:ext cx="487363" cy="487363"/>
          </a:xfrm>
          <a:prstGeom prst="rect">
            <a:avLst/>
          </a:prstGeom>
        </p:spPr>
      </p:pic>
    </p:spTree>
    <p:extLst>
      <p:ext uri="{BB962C8B-B14F-4D97-AF65-F5344CB8AC3E}">
        <p14:creationId xmlns:p14="http://schemas.microsoft.com/office/powerpoint/2010/main" val="758812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7000"/>
                            </p:stCondLst>
                            <p:childTnLst>
                              <p:par>
                                <p:cTn id="33" presetID="1" presetClass="mediacall" presetSubtype="0" fill="hold" nodeType="afterEffect">
                                  <p:stCondLst>
                                    <p:cond delay="0"/>
                                  </p:stCondLst>
                                  <p:childTnLst>
                                    <p:cmd type="call" cmd="playFrom(0.0)">
                                      <p:cBhvr>
                                        <p:cTn id="34" dur="19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idx="1"/>
          </p:nvPr>
        </p:nvSpPr>
        <p:spPr>
          <a:xfrm>
            <a:off x="395288" y="1341438"/>
            <a:ext cx="8291512" cy="5059362"/>
          </a:xfrm>
        </p:spPr>
        <p:txBody>
          <a:bodyPr/>
          <a:lstStyle/>
          <a:p>
            <a:pPr eaLnBrk="1" hangingPunct="1">
              <a:defRPr/>
            </a:pPr>
            <a:r>
              <a:rPr lang="en-US" sz="3000" b="1" dirty="0">
                <a:solidFill>
                  <a:schemeClr val="tx1"/>
                </a:solidFill>
              </a:rPr>
              <a:t>Projects Can Include:</a:t>
            </a:r>
          </a:p>
          <a:p>
            <a:pPr eaLnBrk="1" hangingPunct="1">
              <a:defRPr/>
            </a:pPr>
            <a:endParaRPr lang="en-US" sz="2000" dirty="0">
              <a:solidFill>
                <a:schemeClr val="tx1"/>
              </a:solidFill>
            </a:endParaRPr>
          </a:p>
          <a:p>
            <a:pPr lvl="1" eaLnBrk="1" hangingPunct="1">
              <a:defRPr/>
            </a:pPr>
            <a:r>
              <a:rPr lang="en-US" sz="2200" dirty="0">
                <a:solidFill>
                  <a:schemeClr val="tx1"/>
                </a:solidFill>
              </a:rPr>
              <a:t>Preparation of Preliminary Engineering Reports</a:t>
            </a:r>
          </a:p>
          <a:p>
            <a:pPr lvl="1" eaLnBrk="1" hangingPunct="1">
              <a:defRPr/>
            </a:pPr>
            <a:r>
              <a:rPr lang="en-US" sz="2200" dirty="0">
                <a:solidFill>
                  <a:schemeClr val="tx1"/>
                </a:solidFill>
              </a:rPr>
              <a:t>Development of Plans and Specifications  </a:t>
            </a:r>
          </a:p>
          <a:p>
            <a:pPr lvl="1" eaLnBrk="1" hangingPunct="1">
              <a:defRPr/>
            </a:pPr>
            <a:r>
              <a:rPr lang="en-US" sz="2200" dirty="0">
                <a:solidFill>
                  <a:schemeClr val="tx1"/>
                </a:solidFill>
              </a:rPr>
              <a:t>Leak Detection Studies and Water Audits</a:t>
            </a:r>
          </a:p>
          <a:p>
            <a:pPr lvl="1" eaLnBrk="1" hangingPunct="1">
              <a:defRPr/>
            </a:pPr>
            <a:r>
              <a:rPr lang="en-US" sz="2200" dirty="0">
                <a:solidFill>
                  <a:schemeClr val="tx1"/>
                </a:solidFill>
              </a:rPr>
              <a:t>Asset Management Plans</a:t>
            </a:r>
          </a:p>
          <a:p>
            <a:pPr lvl="1" eaLnBrk="1" hangingPunct="1">
              <a:defRPr/>
            </a:pPr>
            <a:r>
              <a:rPr lang="en-US" sz="2200" dirty="0">
                <a:solidFill>
                  <a:schemeClr val="tx1"/>
                </a:solidFill>
              </a:rPr>
              <a:t>Well Drilling and Development </a:t>
            </a:r>
          </a:p>
          <a:p>
            <a:pPr lvl="1" eaLnBrk="1" hangingPunct="1">
              <a:defRPr/>
            </a:pPr>
            <a:r>
              <a:rPr lang="en-US" sz="2200" dirty="0">
                <a:solidFill>
                  <a:schemeClr val="tx1"/>
                </a:solidFill>
              </a:rPr>
              <a:t>Land Acquisition/Conservation Easements for Source Water Protection/Development</a:t>
            </a:r>
          </a:p>
          <a:p>
            <a:pPr eaLnBrk="1" hangingPunct="1">
              <a:defRPr/>
            </a:pPr>
            <a:endParaRPr lang="en-US" sz="2600" b="1" i="1" dirty="0">
              <a:solidFill>
                <a:srgbClr val="006600"/>
              </a:solidFill>
            </a:endParaRPr>
          </a:p>
          <a:p>
            <a:pPr eaLnBrk="1" hangingPunct="1">
              <a:defRPr/>
            </a:pPr>
            <a:r>
              <a:rPr lang="en-US" sz="2600" b="1" i="1" dirty="0">
                <a:solidFill>
                  <a:srgbClr val="006600"/>
                </a:solidFill>
              </a:rPr>
              <a:t>These eligible activities can be included as part of the overall Construction Project!</a:t>
            </a:r>
          </a:p>
        </p:txBody>
      </p:sp>
      <p:sp>
        <p:nvSpPr>
          <p:cNvPr id="6" name="Rectangle 2"/>
          <p:cNvSpPr>
            <a:spLocks noGrp="1" noChangeArrowheads="1"/>
          </p:cNvSpPr>
          <p:nvPr>
            <p:ph type="title"/>
          </p:nvPr>
        </p:nvSpPr>
        <p:spPr>
          <a:xfrm>
            <a:off x="0" y="404813"/>
            <a:ext cx="8820472" cy="1143000"/>
          </a:xfrm>
          <a:noFill/>
        </p:spPr>
        <p:txBody>
          <a:bodyPr/>
          <a:lstStyle/>
          <a:p>
            <a:pPr algn="ctr" eaLnBrk="1" hangingPunct="1"/>
            <a:r>
              <a:rPr lang="en-US" sz="3800" b="1" dirty="0">
                <a:solidFill>
                  <a:schemeClr val="tx1"/>
                </a:solidFill>
                <a:latin typeface="Arial" charset="0"/>
              </a:rPr>
              <a:t>Construction Loan Eligible Activities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6200" y="5896133"/>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1295636" y="332656"/>
            <a:ext cx="6495347"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600" b="1" dirty="0">
                <a:solidFill>
                  <a:srgbClr val="000000"/>
                </a:solidFill>
              </a:rPr>
              <a:t>Drinking Water Funding Program Details</a:t>
            </a:r>
          </a:p>
        </p:txBody>
      </p:sp>
      <p:sp>
        <p:nvSpPr>
          <p:cNvPr id="25603" name="Rectangle 5"/>
          <p:cNvSpPr>
            <a:spLocks noChangeArrowheads="1"/>
          </p:cNvSpPr>
          <p:nvPr/>
        </p:nvSpPr>
        <p:spPr bwMode="auto">
          <a:xfrm>
            <a:off x="890591" y="1556792"/>
            <a:ext cx="7641849" cy="5663089"/>
          </a:xfrm>
          <a:prstGeom prst="rect">
            <a:avLst/>
          </a:prstGeom>
          <a:noFill/>
          <a:ln w="9525">
            <a:noFill/>
            <a:miter lim="800000"/>
            <a:headEnd/>
            <a:tailEnd/>
          </a:ln>
        </p:spPr>
        <p:txBody>
          <a:bodyPr wrap="square">
            <a:spAutoFit/>
          </a:bodyPr>
          <a:lstStyle/>
          <a:p>
            <a:pPr fontAlgn="base">
              <a:spcBef>
                <a:spcPct val="0"/>
              </a:spcBef>
              <a:spcAft>
                <a:spcPct val="0"/>
              </a:spcAft>
            </a:pPr>
            <a:r>
              <a:rPr lang="en-US" sz="2200" b="1" u="sng" dirty="0"/>
              <a:t>Design-Build and Construction Management at Risk</a:t>
            </a:r>
          </a:p>
          <a:p>
            <a:pPr fontAlgn="base">
              <a:spcBef>
                <a:spcPct val="0"/>
              </a:spcBef>
              <a:spcAft>
                <a:spcPct val="0"/>
              </a:spcAft>
            </a:pPr>
            <a:endParaRPr lang="en-US" sz="2200" b="1" u="sng" dirty="0"/>
          </a:p>
          <a:p>
            <a:pPr marL="192881" indent="-192881">
              <a:buFont typeface="Arial" panose="020B0604020202020204" pitchFamily="34" charset="0"/>
              <a:buChar char="•"/>
            </a:pPr>
            <a:r>
              <a:rPr lang="en-US" sz="2200" dirty="0"/>
              <a:t>Design-Build, Construction Management at Risk (CMAR) and other alternative project delivery methods can be funded.</a:t>
            </a:r>
          </a:p>
          <a:p>
            <a:pPr marL="192881" indent="-192881">
              <a:buFont typeface="Arial" panose="020B0604020202020204" pitchFamily="34" charset="0"/>
              <a:buChar char="•"/>
            </a:pPr>
            <a:endParaRPr lang="en-US" sz="2200" dirty="0"/>
          </a:p>
          <a:p>
            <a:pPr marL="192881" indent="-192881">
              <a:buFont typeface="Arial" panose="020B0604020202020204" pitchFamily="34" charset="0"/>
              <a:buChar char="•"/>
            </a:pPr>
            <a:r>
              <a:rPr lang="en-US" sz="2200" dirty="0"/>
              <a:t>Locality needs ordinance to authorize alternative project delivery method.  </a:t>
            </a:r>
            <a:endParaRPr lang="en-US" sz="2200" dirty="0" smtClean="0"/>
          </a:p>
          <a:p>
            <a:pPr marL="192881" indent="-192881">
              <a:buFont typeface="Arial" panose="020B0604020202020204" pitchFamily="34" charset="0"/>
              <a:buChar char="•"/>
            </a:pPr>
            <a:endParaRPr lang="en-US" sz="2200" dirty="0" smtClean="0"/>
          </a:p>
          <a:p>
            <a:pPr marL="192881" indent="-192881">
              <a:buFont typeface="Arial" panose="020B0604020202020204" pitchFamily="34" charset="0"/>
              <a:buChar char="•"/>
            </a:pPr>
            <a:r>
              <a:rPr lang="en-US" sz="2200" dirty="0" smtClean="0"/>
              <a:t>Early Field Office involvement is critical with this type of project.</a:t>
            </a:r>
            <a:endParaRPr lang="en-US" sz="2200" dirty="0"/>
          </a:p>
          <a:p>
            <a:pPr marL="192881" indent="-192881">
              <a:buFont typeface="Arial" panose="020B0604020202020204" pitchFamily="34" charset="0"/>
              <a:buChar char="•"/>
            </a:pPr>
            <a:endParaRPr lang="en-US" sz="2200" dirty="0"/>
          </a:p>
          <a:p>
            <a:pPr marL="192881" indent="-192881">
              <a:buFont typeface="Arial" panose="020B0604020202020204" pitchFamily="34" charset="0"/>
              <a:buChar char="•"/>
            </a:pPr>
            <a:r>
              <a:rPr lang="en-US" sz="2200" dirty="0"/>
              <a:t>VDH’s first design build funded project ($5.6 M in VDH FY 17 funding).  Construction complete.    </a:t>
            </a:r>
          </a:p>
          <a:p>
            <a:pPr marL="192881" indent="-192881">
              <a:buFont typeface="Arial" panose="020B0604020202020204" pitchFamily="34" charset="0"/>
              <a:buChar char="•"/>
            </a:pPr>
            <a:endParaRPr lang="en-US" dirty="0">
              <a:solidFill>
                <a:srgbClr val="000000"/>
              </a:solidFill>
              <a:latin typeface="Arial" charset="0"/>
            </a:endParaRPr>
          </a:p>
          <a:p>
            <a:pPr marL="192881" indent="-192881">
              <a:buFont typeface="Arial" panose="020B0604020202020204" pitchFamily="34" charset="0"/>
              <a:buChar char="•"/>
            </a:pPr>
            <a:endParaRPr lang="en-US" dirty="0">
              <a:solidFill>
                <a:srgbClr val="000000"/>
              </a:solidFill>
              <a:latin typeface="Arial" charset="0"/>
            </a:endParaRPr>
          </a:p>
          <a:p>
            <a:pPr fontAlgn="base">
              <a:spcBef>
                <a:spcPct val="0"/>
              </a:spcBef>
              <a:spcAft>
                <a:spcPct val="0"/>
              </a:spcAft>
            </a:pPr>
            <a:endParaRPr lang="en-US" b="1" dirty="0">
              <a:solidFill>
                <a:srgbClr val="000000"/>
              </a:solidFill>
              <a:latin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3228" y="5769260"/>
            <a:ext cx="487363" cy="487363"/>
          </a:xfrm>
          <a:prstGeom prst="rect">
            <a:avLst/>
          </a:prstGeom>
        </p:spPr>
      </p:pic>
    </p:spTree>
    <p:extLst>
      <p:ext uri="{BB962C8B-B14F-4D97-AF65-F5344CB8AC3E}">
        <p14:creationId xmlns:p14="http://schemas.microsoft.com/office/powerpoint/2010/main" val="23827076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b="1" kern="1200" dirty="0">
                <a:solidFill>
                  <a:schemeClr val="tx1"/>
                </a:solidFill>
                <a:latin typeface="Arial" charset="0"/>
                <a:ea typeface="+mn-ea"/>
                <a:cs typeface="+mn-cs"/>
              </a:rPr>
              <a:t>Lead Elimination Assistance Program (LEAP) – Revamped LSLR Program</a:t>
            </a:r>
          </a:p>
        </p:txBody>
      </p:sp>
      <p:sp>
        <p:nvSpPr>
          <p:cNvPr id="5" name="Content Placeholder 4"/>
          <p:cNvSpPr>
            <a:spLocks noGrp="1"/>
          </p:cNvSpPr>
          <p:nvPr>
            <p:ph sz="half" idx="1"/>
          </p:nvPr>
        </p:nvSpPr>
        <p:spPr>
          <a:xfrm>
            <a:off x="457200" y="1796752"/>
            <a:ext cx="4186808" cy="4800600"/>
          </a:xfrm>
        </p:spPr>
        <p:txBody>
          <a:bodyPr/>
          <a:lstStyle/>
          <a:p>
            <a:pPr>
              <a:spcBef>
                <a:spcPct val="0"/>
              </a:spcBef>
              <a:buFont typeface="Arial" panose="020B0604020202020204" pitchFamily="34" charset="0"/>
              <a:buChar char="•"/>
            </a:pPr>
            <a:r>
              <a:rPr lang="en-US" sz="2400" kern="1200" dirty="0">
                <a:solidFill>
                  <a:schemeClr val="tx1"/>
                </a:solidFill>
                <a:latin typeface="Arial" charset="0"/>
              </a:rPr>
              <a:t>VDH has </a:t>
            </a:r>
            <a:r>
              <a:rPr lang="en-US" sz="2400" kern="1200" dirty="0" smtClean="0">
                <a:solidFill>
                  <a:schemeClr val="tx1"/>
                </a:solidFill>
                <a:latin typeface="Arial" charset="0"/>
              </a:rPr>
              <a:t>renamed and expanded the original LSLR program to LEAP</a:t>
            </a:r>
            <a:br>
              <a:rPr lang="en-US" sz="2400" kern="1200" dirty="0" smtClean="0">
                <a:solidFill>
                  <a:schemeClr val="tx1"/>
                </a:solidFill>
                <a:latin typeface="Arial" charset="0"/>
              </a:rPr>
            </a:br>
            <a:endParaRPr lang="en-US" sz="2400" kern="1200" dirty="0">
              <a:solidFill>
                <a:schemeClr val="tx1"/>
              </a:solidFill>
              <a:latin typeface="Arial" charset="0"/>
            </a:endParaRPr>
          </a:p>
          <a:p>
            <a:pPr>
              <a:spcBef>
                <a:spcPct val="0"/>
              </a:spcBef>
              <a:buFont typeface="Arial" panose="020B0604020202020204" pitchFamily="34" charset="0"/>
              <a:buChar char="•"/>
            </a:pPr>
            <a:r>
              <a:rPr lang="en-US" sz="2400" kern="1200" dirty="0" smtClean="0">
                <a:solidFill>
                  <a:schemeClr val="tx1"/>
                </a:solidFill>
                <a:latin typeface="Arial" charset="0"/>
              </a:rPr>
              <a:t>LEAP is more inclusive – funds are available for LSL Replacement and building LSL Inventories</a:t>
            </a:r>
            <a:br>
              <a:rPr lang="en-US" sz="2400" kern="1200" dirty="0" smtClean="0">
                <a:solidFill>
                  <a:schemeClr val="tx1"/>
                </a:solidFill>
                <a:latin typeface="Arial" charset="0"/>
              </a:rPr>
            </a:br>
            <a:endParaRPr lang="en-US" sz="2400" kern="1200" dirty="0">
              <a:solidFill>
                <a:schemeClr val="tx1"/>
              </a:solidFill>
              <a:latin typeface="Arial" charset="0"/>
            </a:endParaRPr>
          </a:p>
          <a:p>
            <a:pPr>
              <a:spcBef>
                <a:spcPct val="0"/>
              </a:spcBef>
              <a:buFont typeface="Arial" panose="020B0604020202020204" pitchFamily="34" charset="0"/>
              <a:buChar char="•"/>
            </a:pPr>
            <a:r>
              <a:rPr lang="en-US" sz="2400" kern="1200" dirty="0" smtClean="0">
                <a:solidFill>
                  <a:schemeClr val="tx1"/>
                </a:solidFill>
                <a:latin typeface="Arial" charset="0"/>
              </a:rPr>
              <a:t>LSL projects are evaluated separately from other construction projects</a:t>
            </a:r>
          </a:p>
        </p:txBody>
      </p:sp>
      <p:pic>
        <p:nvPicPr>
          <p:cNvPr id="3074" name="Picture 2" descr="https://www.vdh.virginia.gov/content/uploads/sites/14/2020/10/LEAP-logo-final-5.27.2020-cropped.png"/>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t="5705" b="11001"/>
          <a:stretch/>
        </p:blipFill>
        <p:spPr bwMode="auto">
          <a:xfrm>
            <a:off x="4932040" y="1376772"/>
            <a:ext cx="3657600" cy="190821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txBox="1">
            <a:spLocks/>
          </p:cNvSpPr>
          <p:nvPr/>
        </p:nvSpPr>
        <p:spPr bwMode="auto">
          <a:xfrm>
            <a:off x="4968044" y="3356992"/>
            <a:ext cx="3672408" cy="2664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400">
                <a:solidFill>
                  <a:srgbClr val="777777"/>
                </a:solidFill>
                <a:latin typeface="+mn-lt"/>
              </a:defRPr>
            </a:lvl2pPr>
            <a:lvl3pPr marL="1143000" indent="-228600" algn="l" rtl="0" eaLnBrk="0" fontAlgn="base" hangingPunct="0">
              <a:spcBef>
                <a:spcPct val="20000"/>
              </a:spcBef>
              <a:spcAft>
                <a:spcPct val="0"/>
              </a:spcAft>
              <a:buChar char="•"/>
              <a:defRPr sz="2000">
                <a:solidFill>
                  <a:srgbClr val="777777"/>
                </a:solidFill>
                <a:latin typeface="+mn-lt"/>
              </a:defRPr>
            </a:lvl3pPr>
            <a:lvl4pPr marL="1600200" indent="-228600" algn="l" rtl="0" eaLnBrk="0" fontAlgn="base" hangingPunct="0">
              <a:spcBef>
                <a:spcPct val="20000"/>
              </a:spcBef>
              <a:spcAft>
                <a:spcPct val="0"/>
              </a:spcAft>
              <a:buChar char="•"/>
              <a:defRPr sz="1800">
                <a:solidFill>
                  <a:srgbClr val="777777"/>
                </a:solidFill>
                <a:latin typeface="+mn-lt"/>
              </a:defRPr>
            </a:lvl4pPr>
            <a:lvl5pPr marL="2057400" indent="-228600" algn="l" rtl="0" eaLnBrk="0" fontAlgn="base" hangingPunct="0">
              <a:spcBef>
                <a:spcPct val="20000"/>
              </a:spcBef>
              <a:spcAft>
                <a:spcPct val="0"/>
              </a:spcAft>
              <a:buChar char="•"/>
              <a:defRPr sz="1800">
                <a:solidFill>
                  <a:srgbClr val="777777"/>
                </a:solidFill>
                <a:latin typeface="+mn-lt"/>
              </a:defRPr>
            </a:lvl5pPr>
            <a:lvl6pPr marL="2514600" indent="-228600" algn="l" rtl="0" fontAlgn="base">
              <a:spcBef>
                <a:spcPct val="20000"/>
              </a:spcBef>
              <a:spcAft>
                <a:spcPct val="0"/>
              </a:spcAft>
              <a:buChar char="•"/>
              <a:defRPr sz="1800">
                <a:solidFill>
                  <a:srgbClr val="777777"/>
                </a:solidFill>
                <a:latin typeface="+mn-lt"/>
              </a:defRPr>
            </a:lvl6pPr>
            <a:lvl7pPr marL="2971800" indent="-228600" algn="l" rtl="0" fontAlgn="base">
              <a:spcBef>
                <a:spcPct val="20000"/>
              </a:spcBef>
              <a:spcAft>
                <a:spcPct val="0"/>
              </a:spcAft>
              <a:buChar char="•"/>
              <a:defRPr sz="1800">
                <a:solidFill>
                  <a:srgbClr val="777777"/>
                </a:solidFill>
                <a:latin typeface="+mn-lt"/>
              </a:defRPr>
            </a:lvl7pPr>
            <a:lvl8pPr marL="3429000" indent="-228600" algn="l" rtl="0" fontAlgn="base">
              <a:spcBef>
                <a:spcPct val="20000"/>
              </a:spcBef>
              <a:spcAft>
                <a:spcPct val="0"/>
              </a:spcAft>
              <a:buChar char="•"/>
              <a:defRPr sz="1800">
                <a:solidFill>
                  <a:srgbClr val="777777"/>
                </a:solidFill>
                <a:latin typeface="+mn-lt"/>
              </a:defRPr>
            </a:lvl8pPr>
            <a:lvl9pPr marL="3886200" indent="-228600" algn="l" rtl="0" fontAlgn="base">
              <a:spcBef>
                <a:spcPct val="20000"/>
              </a:spcBef>
              <a:spcAft>
                <a:spcPct val="0"/>
              </a:spcAft>
              <a:buChar char="•"/>
              <a:defRPr sz="1800">
                <a:solidFill>
                  <a:srgbClr val="777777"/>
                </a:solidFill>
                <a:latin typeface="+mn-lt"/>
              </a:defRPr>
            </a:lvl9pPr>
          </a:lstStyle>
          <a:p>
            <a:pPr>
              <a:spcBef>
                <a:spcPct val="0"/>
              </a:spcBef>
              <a:buFont typeface="Arial" panose="020B0604020202020204" pitchFamily="34" charset="0"/>
              <a:buChar char="•"/>
            </a:pPr>
            <a:r>
              <a:rPr lang="en-US" sz="2400" b="1" dirty="0" smtClean="0">
                <a:solidFill>
                  <a:schemeClr val="tx1"/>
                </a:solidFill>
                <a:latin typeface="Arial" charset="0"/>
              </a:rPr>
              <a:t>New: </a:t>
            </a:r>
            <a:r>
              <a:rPr lang="en-US" sz="2400" dirty="0" smtClean="0">
                <a:solidFill>
                  <a:schemeClr val="tx1"/>
                </a:solidFill>
                <a:latin typeface="Arial" charset="0"/>
              </a:rPr>
              <a:t>Up </a:t>
            </a:r>
            <a:r>
              <a:rPr lang="en-US" sz="2400" dirty="0">
                <a:solidFill>
                  <a:schemeClr val="tx1"/>
                </a:solidFill>
                <a:latin typeface="Arial" charset="0"/>
              </a:rPr>
              <a:t>to $250,000 is available for building an LSL </a:t>
            </a:r>
            <a:r>
              <a:rPr lang="en-US" sz="2400" dirty="0" smtClean="0">
                <a:solidFill>
                  <a:schemeClr val="tx1"/>
                </a:solidFill>
                <a:latin typeface="Arial" charset="0"/>
              </a:rPr>
              <a:t>Inventory</a:t>
            </a:r>
            <a:br>
              <a:rPr lang="en-US" sz="2400" dirty="0" smtClean="0">
                <a:solidFill>
                  <a:schemeClr val="tx1"/>
                </a:solidFill>
                <a:latin typeface="Arial" charset="0"/>
              </a:rPr>
            </a:br>
            <a:endParaRPr lang="en-US" sz="2400" kern="1200" dirty="0" smtClean="0">
              <a:solidFill>
                <a:schemeClr val="tx1"/>
              </a:solidFill>
              <a:latin typeface="Arial" charset="0"/>
            </a:endParaRPr>
          </a:p>
          <a:p>
            <a:pPr>
              <a:spcBef>
                <a:spcPct val="0"/>
              </a:spcBef>
              <a:buFont typeface="Arial" panose="020B0604020202020204" pitchFamily="34" charset="0"/>
              <a:buChar char="•"/>
            </a:pPr>
            <a:r>
              <a:rPr lang="en-US" sz="2400" b="1" kern="1200" dirty="0" smtClean="0">
                <a:solidFill>
                  <a:schemeClr val="tx1"/>
                </a:solidFill>
                <a:latin typeface="Arial" charset="0"/>
              </a:rPr>
              <a:t>New:</a:t>
            </a:r>
            <a:r>
              <a:rPr lang="en-US" sz="2400" kern="1200" dirty="0" smtClean="0">
                <a:solidFill>
                  <a:schemeClr val="tx1"/>
                </a:solidFill>
                <a:latin typeface="Arial" charset="0"/>
              </a:rPr>
              <a:t> Please use the LEAP Application to apply for funding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309" y="5716488"/>
            <a:ext cx="609600" cy="609600"/>
          </a:xfrm>
          <a:prstGeom prst="rect">
            <a:avLst/>
          </a:prstGeom>
        </p:spPr>
      </p:pic>
    </p:spTree>
    <p:extLst>
      <p:ext uri="{BB962C8B-B14F-4D97-AF65-F5344CB8AC3E}">
        <p14:creationId xmlns:p14="http://schemas.microsoft.com/office/powerpoint/2010/main" val="1615019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27088" y="441325"/>
            <a:ext cx="7489825" cy="1077218"/>
          </a:xfrm>
          <a:prstGeom prst="rect">
            <a:avLst/>
          </a:prstGeom>
          <a:noFill/>
          <a:ln w="9525">
            <a:noFill/>
            <a:miter lim="800000"/>
            <a:headEnd/>
            <a:tailEnd/>
          </a:ln>
        </p:spPr>
        <p:txBody>
          <a:bodyPr>
            <a:spAutoFit/>
          </a:bodyPr>
          <a:lstStyle/>
          <a:p>
            <a:pPr algn="ctr"/>
            <a:r>
              <a:rPr lang="en-US" sz="3200" b="1" dirty="0"/>
              <a:t>Lead Service Line </a:t>
            </a:r>
            <a:r>
              <a:rPr lang="en-US" sz="3200" b="1" dirty="0" smtClean="0"/>
              <a:t>(LSL) Replacement </a:t>
            </a:r>
            <a:r>
              <a:rPr lang="en-US" sz="3200" b="1" dirty="0"/>
              <a:t>Program</a:t>
            </a:r>
          </a:p>
        </p:txBody>
      </p:sp>
      <p:sp>
        <p:nvSpPr>
          <p:cNvPr id="25603" name="Rectangle 5"/>
          <p:cNvSpPr>
            <a:spLocks noChangeArrowheads="1"/>
          </p:cNvSpPr>
          <p:nvPr/>
        </p:nvSpPr>
        <p:spPr bwMode="auto">
          <a:xfrm>
            <a:off x="665956" y="1538781"/>
            <a:ext cx="7812088" cy="6678751"/>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en-US" sz="2400" dirty="0"/>
              <a:t>Eligibility = Community waterworks or non-profit non-transient waterworks owners who have confirmed or suspected lead service lines (includes utility and/or customer portion of the service line).  </a:t>
            </a:r>
          </a:p>
          <a:p>
            <a:pPr marL="342900" indent="-342900">
              <a:buFont typeface="Arial" panose="020B0604020202020204" pitchFamily="34" charset="0"/>
              <a:buChar char="•"/>
            </a:pPr>
            <a:r>
              <a:rPr lang="en-US" sz="2400" dirty="0"/>
              <a:t>Grant rebates </a:t>
            </a:r>
            <a:r>
              <a:rPr lang="en-US" sz="2400" dirty="0" smtClean="0"/>
              <a:t>are </a:t>
            </a:r>
            <a:r>
              <a:rPr lang="en-US" sz="2400" dirty="0"/>
              <a:t>the lesser of the actual cost of replacement or $5,000 per lead service </a:t>
            </a:r>
            <a:r>
              <a:rPr lang="en-US" sz="2400" dirty="0" smtClean="0"/>
              <a:t>line </a:t>
            </a:r>
            <a:r>
              <a:rPr lang="en-US" sz="2400" dirty="0"/>
              <a:t>replaced for the private portion of the lead service line replaced.  </a:t>
            </a:r>
          </a:p>
          <a:p>
            <a:pPr marL="342900" indent="-342900">
              <a:buFont typeface="Arial" panose="020B0604020202020204" pitchFamily="34" charset="0"/>
              <a:buChar char="•"/>
            </a:pPr>
            <a:r>
              <a:rPr lang="en-US" sz="2400" dirty="0"/>
              <a:t>Up to $500 of the $5,000 may be used for administrative/investigative work.</a:t>
            </a:r>
          </a:p>
          <a:p>
            <a:pPr marL="342900" indent="-342900">
              <a:buFont typeface="Arial" panose="020B0604020202020204" pitchFamily="34" charset="0"/>
              <a:buChar char="•"/>
            </a:pPr>
            <a:r>
              <a:rPr lang="en-US" sz="2400" dirty="0"/>
              <a:t>VDH reserves the right to limit the grant to a total of $500,000 per applicant per funding year, and the administrative costs to $25,000.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u="sng" dirty="0"/>
          </a:p>
          <a:p>
            <a:r>
              <a:rPr lang="en-US" sz="2000" dirty="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2274" y="5661248"/>
            <a:ext cx="487363" cy="487363"/>
          </a:xfrm>
          <a:prstGeom prst="rect">
            <a:avLst/>
          </a:prstGeom>
        </p:spPr>
      </p:pic>
    </p:spTree>
    <p:extLst>
      <p:ext uri="{BB962C8B-B14F-4D97-AF65-F5344CB8AC3E}">
        <p14:creationId xmlns:p14="http://schemas.microsoft.com/office/powerpoint/2010/main" val="27233749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FCAP Project Contacts</a:t>
            </a:r>
          </a:p>
        </p:txBody>
      </p:sp>
      <p:sp>
        <p:nvSpPr>
          <p:cNvPr id="3" name="Content Placeholder 2"/>
          <p:cNvSpPr>
            <a:spLocks noGrp="1"/>
          </p:cNvSpPr>
          <p:nvPr>
            <p:ph idx="1"/>
          </p:nvPr>
        </p:nvSpPr>
        <p:spPr>
          <a:xfrm>
            <a:off x="457200" y="1232756"/>
            <a:ext cx="8229600" cy="4800600"/>
          </a:xfrm>
        </p:spPr>
        <p:txBody>
          <a:bodyPr/>
          <a:lstStyle/>
          <a:p>
            <a:pPr marL="0" indent="0"/>
            <a:endParaRPr lang="en-US" u="sng" dirty="0" smtClean="0">
              <a:solidFill>
                <a:schemeClr val="tx1"/>
              </a:solidFill>
            </a:endParaRPr>
          </a:p>
          <a:p>
            <a:pPr marL="0" indent="0"/>
            <a:r>
              <a:rPr lang="en-US" u="sng" dirty="0" smtClean="0">
                <a:solidFill>
                  <a:schemeClr val="tx1"/>
                </a:solidFill>
              </a:rPr>
              <a:t>Danville </a:t>
            </a:r>
            <a:r>
              <a:rPr lang="en-US" u="sng" dirty="0">
                <a:solidFill>
                  <a:schemeClr val="tx1"/>
                </a:solidFill>
              </a:rPr>
              <a:t>Field </a:t>
            </a:r>
            <a:r>
              <a:rPr lang="en-US" u="sng" dirty="0" smtClean="0">
                <a:solidFill>
                  <a:schemeClr val="tx1"/>
                </a:solidFill>
              </a:rPr>
              <a:t>Office</a:t>
            </a:r>
          </a:p>
          <a:p>
            <a:pPr>
              <a:buAutoNum type="arabicPeriod"/>
            </a:pPr>
            <a:endParaRPr lang="en-US" sz="1800" u="sng" dirty="0">
              <a:solidFill>
                <a:schemeClr val="tx1"/>
              </a:solidFill>
            </a:endParaRPr>
          </a:p>
          <a:p>
            <a:pPr>
              <a:buAutoNum type="arabicPeriod"/>
            </a:pPr>
            <a:r>
              <a:rPr lang="en-US" sz="1800" dirty="0" smtClean="0">
                <a:solidFill>
                  <a:schemeClr val="tx1"/>
                </a:solidFill>
              </a:rPr>
              <a:t>Tamara Anderson, </a:t>
            </a:r>
            <a:r>
              <a:rPr lang="en-US" sz="1800" dirty="0">
                <a:solidFill>
                  <a:schemeClr val="tx1"/>
                </a:solidFill>
              </a:rPr>
              <a:t>Project </a:t>
            </a:r>
            <a:r>
              <a:rPr lang="en-US" sz="1800" dirty="0" smtClean="0">
                <a:solidFill>
                  <a:schemeClr val="tx1"/>
                </a:solidFill>
              </a:rPr>
              <a:t>Manager</a:t>
            </a:r>
            <a:endParaRPr lang="en-US" sz="1800" dirty="0">
              <a:solidFill>
                <a:schemeClr val="tx1"/>
              </a:solidFill>
            </a:endParaRPr>
          </a:p>
          <a:p>
            <a:pPr marL="0" indent="0"/>
            <a:r>
              <a:rPr lang="en-US" sz="1800" dirty="0">
                <a:solidFill>
                  <a:schemeClr val="tx1"/>
                </a:solidFill>
              </a:rPr>
              <a:t> 	Email: </a:t>
            </a:r>
            <a:r>
              <a:rPr lang="en-US" sz="1800" dirty="0" smtClean="0">
                <a:solidFill>
                  <a:schemeClr val="tx1"/>
                </a:solidFill>
                <a:hlinkClick r:id="rId3"/>
              </a:rPr>
              <a:t>Tamara.anderson@vdh.virginia.gov</a:t>
            </a:r>
            <a:r>
              <a:rPr lang="en-US" sz="1800" dirty="0" smtClean="0">
                <a:solidFill>
                  <a:schemeClr val="tx1"/>
                </a:solidFill>
              </a:rPr>
              <a:t>  (804) 370-2439</a:t>
            </a:r>
            <a:endParaRPr lang="en-US" sz="1800" dirty="0">
              <a:solidFill>
                <a:schemeClr val="tx1"/>
              </a:solidFill>
            </a:endParaRPr>
          </a:p>
          <a:p>
            <a:pPr marL="914400" lvl="2" indent="0">
              <a:buNone/>
            </a:pPr>
            <a:endParaRPr lang="en-US" sz="1600" dirty="0">
              <a:solidFill>
                <a:schemeClr val="tx1"/>
              </a:solidFill>
            </a:endParaRPr>
          </a:p>
          <a:p>
            <a:pPr marL="914400" lvl="2" indent="0">
              <a:buNone/>
            </a:pPr>
            <a:endParaRPr lang="en-US" sz="1800" dirty="0">
              <a:solidFill>
                <a:schemeClr val="tx1"/>
              </a:solidFill>
            </a:endParaRPr>
          </a:p>
        </p:txBody>
      </p:sp>
    </p:spTree>
    <p:extLst>
      <p:ext uri="{BB962C8B-B14F-4D97-AF65-F5344CB8AC3E}">
        <p14:creationId xmlns:p14="http://schemas.microsoft.com/office/powerpoint/2010/main" val="1203344829"/>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575048"/>
          </a:xfrm>
        </p:spPr>
        <p:txBody>
          <a:bodyPr/>
          <a:lstStyle/>
          <a:p>
            <a:pPr algn="ctr"/>
            <a:r>
              <a:rPr lang="en-US" b="1" dirty="0" smtClean="0">
                <a:solidFill>
                  <a:schemeClr val="tx1"/>
                </a:solidFill>
              </a:rPr>
              <a:t/>
            </a:r>
            <a:br>
              <a:rPr lang="en-US" b="1" dirty="0" smtClean="0">
                <a:solidFill>
                  <a:schemeClr val="tx1"/>
                </a:solidFill>
              </a:rPr>
            </a:br>
            <a:r>
              <a:rPr lang="en-US" b="1" dirty="0" smtClean="0">
                <a:solidFill>
                  <a:schemeClr val="tx1"/>
                </a:solidFill>
              </a:rPr>
              <a:t>Lead </a:t>
            </a:r>
            <a:r>
              <a:rPr lang="en-US" b="1" dirty="0">
                <a:solidFill>
                  <a:schemeClr val="tx1"/>
                </a:solidFill>
              </a:rPr>
              <a:t>Service Line Replacement Program</a:t>
            </a:r>
            <a:r>
              <a:rPr lang="en-US" b="1" dirty="0"/>
              <a:t/>
            </a:r>
            <a:br>
              <a:rPr lang="en-US" b="1" dirty="0"/>
            </a:b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smtClean="0">
              <a:solidFill>
                <a:schemeClr val="tx1"/>
              </a:solidFill>
            </a:endParaRPr>
          </a:p>
          <a:p>
            <a:pPr>
              <a:buFont typeface="Arial" panose="020B0604020202020204" pitchFamily="34" charset="0"/>
              <a:buChar char="•"/>
            </a:pPr>
            <a:r>
              <a:rPr lang="en-US" dirty="0" smtClean="0">
                <a:solidFill>
                  <a:schemeClr val="tx1"/>
                </a:solidFill>
              </a:rPr>
              <a:t>Lead </a:t>
            </a:r>
            <a:r>
              <a:rPr lang="en-US" dirty="0">
                <a:solidFill>
                  <a:schemeClr val="tx1"/>
                </a:solidFill>
              </a:rPr>
              <a:t>Service Line (LSL) replacement must be a complete replacement (public and private side of the service line). </a:t>
            </a:r>
          </a:p>
          <a:p>
            <a:pPr>
              <a:buFont typeface="Arial" panose="020B0604020202020204" pitchFamily="34" charset="0"/>
              <a:buChar char="•"/>
            </a:pPr>
            <a:r>
              <a:rPr lang="en-US" dirty="0">
                <a:solidFill>
                  <a:schemeClr val="tx1"/>
                </a:solidFill>
              </a:rPr>
              <a:t>Partial replacements are only eligible if the action completes the entire replacement.</a:t>
            </a:r>
          </a:p>
          <a:p>
            <a:pPr>
              <a:buFont typeface="Arial" panose="020B0604020202020204" pitchFamily="34" charset="0"/>
              <a:buChar char="•"/>
            </a:pPr>
            <a:r>
              <a:rPr lang="en-US" dirty="0">
                <a:solidFill>
                  <a:schemeClr val="tx1"/>
                </a:solidFill>
              </a:rPr>
              <a:t>Includes pipe entry at or into the structure – up to and including a shut off valve.  </a:t>
            </a:r>
          </a:p>
          <a:p>
            <a:pPr>
              <a:buFont typeface="Arial" panose="020B0604020202020204" pitchFamily="34" charset="0"/>
              <a:buChar char="•"/>
            </a:pPr>
            <a:r>
              <a:rPr lang="en-US" dirty="0">
                <a:solidFill>
                  <a:schemeClr val="tx1"/>
                </a:solidFill>
              </a:rPr>
              <a:t>Excludes premise plumbing.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7524" y="5910329"/>
            <a:ext cx="487363" cy="487363"/>
          </a:xfrm>
          <a:prstGeom prst="rect">
            <a:avLst/>
          </a:prstGeom>
        </p:spPr>
      </p:pic>
    </p:spTree>
    <p:extLst>
      <p:ext uri="{BB962C8B-B14F-4D97-AF65-F5344CB8AC3E}">
        <p14:creationId xmlns:p14="http://schemas.microsoft.com/office/powerpoint/2010/main" val="4373800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9"/>
          <p:cNvSpPr>
            <a:spLocks noChangeArrowheads="1"/>
          </p:cNvSpPr>
          <p:nvPr/>
        </p:nvSpPr>
        <p:spPr bwMode="auto">
          <a:xfrm>
            <a:off x="0" y="43914"/>
            <a:ext cx="9144000" cy="900810"/>
          </a:xfrm>
          <a:prstGeom prst="rect">
            <a:avLst/>
          </a:prstGeom>
          <a:noFill/>
          <a:ln w="9525">
            <a:noFill/>
            <a:miter lim="800000"/>
            <a:headEnd/>
            <a:tailEnd/>
          </a:ln>
        </p:spPr>
        <p:txBody>
          <a:bodyPr/>
          <a:lstStyle/>
          <a:p>
            <a:pPr algn="ctr">
              <a:spcBef>
                <a:spcPct val="20000"/>
              </a:spcBef>
            </a:pPr>
            <a:r>
              <a:rPr lang="en-US" sz="2400" b="1" dirty="0"/>
              <a:t>Lead Service </a:t>
            </a:r>
            <a:r>
              <a:rPr lang="en-US" sz="2400" b="1" dirty="0" smtClean="0"/>
              <a:t>Line Replacement </a:t>
            </a:r>
            <a:r>
              <a:rPr lang="en-US" sz="2400" b="1" dirty="0"/>
              <a:t>Schematic</a:t>
            </a:r>
            <a:endParaRPr lang="en-US" sz="2400" dirty="0">
              <a:latin typeface="Trebuchet MS" pitchFamily="34" charset="0"/>
            </a:endParaRPr>
          </a:p>
        </p:txBody>
      </p:sp>
      <p:pic>
        <p:nvPicPr>
          <p:cNvPr id="4098" name="Picture 2" descr="https://www.vdh.virginia.gov/content/uploads/sites/14/2020/08/LSL-Draw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34888"/>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505" y="5877272"/>
            <a:ext cx="487363" cy="487363"/>
          </a:xfrm>
          <a:prstGeom prst="rect">
            <a:avLst/>
          </a:prstGeom>
        </p:spPr>
      </p:pic>
    </p:spTree>
    <p:extLst>
      <p:ext uri="{BB962C8B-B14F-4D97-AF65-F5344CB8AC3E}">
        <p14:creationId xmlns:p14="http://schemas.microsoft.com/office/powerpoint/2010/main" val="19037636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sz="3800" b="1" dirty="0">
                <a:solidFill>
                  <a:schemeClr val="tx1"/>
                </a:solidFill>
                <a:latin typeface="Arial" charset="0"/>
              </a:rPr>
              <a:t>Water Debt - Refinancing </a:t>
            </a:r>
          </a:p>
        </p:txBody>
      </p:sp>
      <p:sp>
        <p:nvSpPr>
          <p:cNvPr id="151555" name="Rectangle 3"/>
          <p:cNvSpPr>
            <a:spLocks noGrp="1" noChangeArrowheads="1"/>
          </p:cNvSpPr>
          <p:nvPr>
            <p:ph type="body" idx="1"/>
          </p:nvPr>
        </p:nvSpPr>
        <p:spPr>
          <a:xfrm>
            <a:off x="395288" y="1341438"/>
            <a:ext cx="8291512" cy="5059362"/>
          </a:xfrm>
        </p:spPr>
        <p:txBody>
          <a:bodyPr/>
          <a:lstStyle/>
          <a:p>
            <a:pPr lvl="1" eaLnBrk="1" hangingPunct="1">
              <a:defRPr/>
            </a:pPr>
            <a:r>
              <a:rPr lang="en-US" sz="2200" dirty="0" smtClean="0">
                <a:solidFill>
                  <a:schemeClr val="tx1"/>
                </a:solidFill>
              </a:rPr>
              <a:t>FCAP’s </a:t>
            </a:r>
            <a:r>
              <a:rPr lang="en-US" sz="2200" dirty="0">
                <a:solidFill>
                  <a:schemeClr val="tx1"/>
                </a:solidFill>
              </a:rPr>
              <a:t>Program allows for refinancing local public debt obligations related to drinking water infrastructure. </a:t>
            </a:r>
          </a:p>
          <a:p>
            <a:pPr marL="457200" lvl="1" indent="0" eaLnBrk="1" hangingPunct="1">
              <a:buNone/>
              <a:defRPr/>
            </a:pPr>
            <a:r>
              <a:rPr lang="en-US" sz="2200" u="sng" dirty="0">
                <a:solidFill>
                  <a:schemeClr val="tx1"/>
                </a:solidFill>
              </a:rPr>
              <a:t>Criteria:</a:t>
            </a:r>
          </a:p>
          <a:p>
            <a:pPr lvl="1" eaLnBrk="1" hangingPunct="1">
              <a:defRPr/>
            </a:pPr>
            <a:r>
              <a:rPr lang="en-US" sz="2200" dirty="0">
                <a:solidFill>
                  <a:schemeClr val="tx1"/>
                </a:solidFill>
              </a:rPr>
              <a:t>Construction started and such debt was incurred after July 1, 1993.</a:t>
            </a:r>
          </a:p>
          <a:p>
            <a:pPr lvl="1" eaLnBrk="1" hangingPunct="1">
              <a:defRPr/>
            </a:pPr>
            <a:r>
              <a:rPr lang="en-US" sz="2200" dirty="0">
                <a:solidFill>
                  <a:schemeClr val="tx1"/>
                </a:solidFill>
              </a:rPr>
              <a:t>Davis-Bacon wage requirements met when construction initiated on or after October 30, 2009. </a:t>
            </a:r>
          </a:p>
          <a:p>
            <a:pPr lvl="1" eaLnBrk="1" hangingPunct="1">
              <a:defRPr/>
            </a:pPr>
            <a:r>
              <a:rPr lang="en-US" sz="2200" dirty="0">
                <a:solidFill>
                  <a:schemeClr val="tx1"/>
                </a:solidFill>
              </a:rPr>
              <a:t>American Iron and Steel requirements met when plans and specifications approved on or after January 17, 2014. </a:t>
            </a:r>
          </a:p>
          <a:p>
            <a:pPr lvl="1" eaLnBrk="1" hangingPunct="1">
              <a:defRPr/>
            </a:pPr>
            <a:endParaRPr lang="en-US" sz="2200" dirty="0">
              <a:solidFill>
                <a:schemeClr val="tx1"/>
              </a:solidFill>
            </a:endParaRPr>
          </a:p>
          <a:p>
            <a:pPr eaLnBrk="1" hangingPunct="1">
              <a:defRPr/>
            </a:pPr>
            <a:r>
              <a:rPr lang="en-US" sz="2800" dirty="0">
                <a:solidFill>
                  <a:srgbClr val="FF0000"/>
                </a:solidFill>
              </a:rPr>
              <a:t>Privately-owned systems are </a:t>
            </a:r>
            <a:r>
              <a:rPr lang="en-US" sz="2800" u="sng" dirty="0">
                <a:solidFill>
                  <a:srgbClr val="FF0000"/>
                </a:solidFill>
              </a:rPr>
              <a:t>not</a:t>
            </a:r>
            <a:r>
              <a:rPr lang="en-US" sz="2800" dirty="0">
                <a:solidFill>
                  <a:srgbClr val="FF0000"/>
                </a:solidFill>
              </a:rPr>
              <a:t> eligible for refinancing.</a:t>
            </a:r>
          </a:p>
          <a:p>
            <a:pPr eaLnBrk="1" hangingPunct="1">
              <a:defRPr/>
            </a:pPr>
            <a:endParaRPr lang="en-US" sz="2600" b="1" dirty="0">
              <a:solidFill>
                <a:srgbClr val="0066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876" y="5805264"/>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85900" y="404664"/>
            <a:ext cx="6172200" cy="432048"/>
          </a:xfrm>
        </p:spPr>
        <p:txBody>
          <a:bodyPr/>
          <a:lstStyle/>
          <a:p>
            <a:pPr algn="ctr" eaLnBrk="1" hangingPunct="1"/>
            <a:r>
              <a:rPr lang="en-US" sz="3600" b="1" dirty="0">
                <a:solidFill>
                  <a:schemeClr val="tx1"/>
                </a:solidFill>
                <a:latin typeface="Arial" charset="0"/>
              </a:rPr>
              <a:t>Applications</a:t>
            </a:r>
          </a:p>
        </p:txBody>
      </p:sp>
      <p:sp>
        <p:nvSpPr>
          <p:cNvPr id="20483" name="Rectangle 3"/>
          <p:cNvSpPr>
            <a:spLocks noGrp="1" noChangeArrowheads="1"/>
          </p:cNvSpPr>
          <p:nvPr>
            <p:ph type="body" idx="1"/>
          </p:nvPr>
        </p:nvSpPr>
        <p:spPr>
          <a:xfrm>
            <a:off x="1547664" y="1088740"/>
            <a:ext cx="6552728" cy="4347483"/>
          </a:xfrm>
        </p:spPr>
        <p:txBody>
          <a:bodyPr/>
          <a:lstStyle/>
          <a:p>
            <a:pPr eaLnBrk="1" hangingPunct="1"/>
            <a:r>
              <a:rPr lang="en-US" sz="1500" b="1" dirty="0">
                <a:solidFill>
                  <a:schemeClr val="tx1"/>
                </a:solidFill>
              </a:rPr>
              <a:t>			</a:t>
            </a:r>
            <a:r>
              <a:rPr lang="en-US" sz="1600" b="1" u="sng" dirty="0">
                <a:solidFill>
                  <a:schemeClr val="tx1"/>
                </a:solidFill>
              </a:rPr>
              <a:t>Typical Annual Cycle:  </a:t>
            </a:r>
          </a:p>
          <a:p>
            <a:pPr eaLnBrk="1" hangingPunct="1"/>
            <a:r>
              <a:rPr lang="en-US" sz="1600" b="1" dirty="0" smtClean="0">
                <a:solidFill>
                  <a:schemeClr val="tx1"/>
                </a:solidFill>
              </a:rPr>
              <a:t>January </a:t>
            </a:r>
            <a:r>
              <a:rPr lang="en-US" sz="1600" b="1" dirty="0">
                <a:solidFill>
                  <a:schemeClr val="tx1"/>
                </a:solidFill>
              </a:rPr>
              <a:t>	</a:t>
            </a:r>
            <a:r>
              <a:rPr lang="en-US" sz="1600" b="1" dirty="0" smtClean="0">
                <a:solidFill>
                  <a:schemeClr val="tx1"/>
                </a:solidFill>
              </a:rPr>
              <a:t>	</a:t>
            </a:r>
            <a:r>
              <a:rPr lang="en-US" sz="1600" dirty="0" smtClean="0">
                <a:solidFill>
                  <a:schemeClr val="tx1"/>
                </a:solidFill>
              </a:rPr>
              <a:t>FCAP </a:t>
            </a:r>
            <a:r>
              <a:rPr lang="en-US" sz="1600" dirty="0">
                <a:solidFill>
                  <a:schemeClr val="tx1"/>
                </a:solidFill>
              </a:rPr>
              <a:t>website updated</a:t>
            </a:r>
          </a:p>
          <a:p>
            <a:pPr eaLnBrk="1" hangingPunct="1"/>
            <a:r>
              <a:rPr lang="en-US" sz="1600" b="1" dirty="0" smtClean="0">
                <a:solidFill>
                  <a:schemeClr val="tx1"/>
                </a:solidFill>
              </a:rPr>
              <a:t>March 8</a:t>
            </a:r>
            <a:r>
              <a:rPr lang="en-US" sz="1600" b="1" baseline="30000" dirty="0" smtClean="0">
                <a:solidFill>
                  <a:schemeClr val="tx1"/>
                </a:solidFill>
              </a:rPr>
              <a:t>th</a:t>
            </a:r>
            <a:r>
              <a:rPr lang="en-US" sz="1600" b="1" dirty="0" smtClean="0">
                <a:solidFill>
                  <a:schemeClr val="tx1"/>
                </a:solidFill>
              </a:rPr>
              <a:t> /April </a:t>
            </a:r>
            <a:r>
              <a:rPr lang="en-US" sz="1600" b="1" dirty="0">
                <a:solidFill>
                  <a:schemeClr val="tx1"/>
                </a:solidFill>
              </a:rPr>
              <a:t>6</a:t>
            </a:r>
            <a:r>
              <a:rPr lang="en-US" sz="1600" b="1" baseline="30000" dirty="0">
                <a:solidFill>
                  <a:schemeClr val="tx1"/>
                </a:solidFill>
              </a:rPr>
              <a:t>th </a:t>
            </a:r>
            <a:r>
              <a:rPr lang="en-US" sz="1600" dirty="0" smtClean="0">
                <a:solidFill>
                  <a:schemeClr val="tx1"/>
                </a:solidFill>
              </a:rPr>
              <a:t>Funding </a:t>
            </a:r>
            <a:r>
              <a:rPr lang="en-US" sz="1600" dirty="0">
                <a:solidFill>
                  <a:schemeClr val="tx1"/>
                </a:solidFill>
              </a:rPr>
              <a:t>Application Discussion with Field Offices </a:t>
            </a:r>
            <a:r>
              <a:rPr lang="en-US" sz="1600" dirty="0" smtClean="0">
                <a:solidFill>
                  <a:schemeClr val="tx1"/>
                </a:solidFill>
              </a:rPr>
              <a:t>		must be </a:t>
            </a:r>
            <a:r>
              <a:rPr lang="en-US" sz="1600" dirty="0">
                <a:solidFill>
                  <a:schemeClr val="tx1"/>
                </a:solidFill>
              </a:rPr>
              <a:t>complete</a:t>
            </a:r>
          </a:p>
          <a:p>
            <a:pPr eaLnBrk="1" hangingPunct="1"/>
            <a:r>
              <a:rPr lang="en-US" sz="1600" b="1" dirty="0" smtClean="0">
                <a:solidFill>
                  <a:schemeClr val="tx1"/>
                </a:solidFill>
              </a:rPr>
              <a:t>April 8</a:t>
            </a:r>
            <a:r>
              <a:rPr lang="en-US" sz="1600" b="1" baseline="30000" dirty="0" smtClean="0">
                <a:solidFill>
                  <a:schemeClr val="tx1"/>
                </a:solidFill>
              </a:rPr>
              <a:t>th</a:t>
            </a:r>
            <a:r>
              <a:rPr lang="en-US" sz="1600" b="1" dirty="0" smtClean="0">
                <a:solidFill>
                  <a:schemeClr val="tx1"/>
                </a:solidFill>
              </a:rPr>
              <a:t> 		</a:t>
            </a:r>
            <a:r>
              <a:rPr lang="en-US" sz="1600" dirty="0" smtClean="0">
                <a:solidFill>
                  <a:schemeClr val="tx1"/>
                </a:solidFill>
              </a:rPr>
              <a:t>Application deadline (Infrastructure, LSL,  		Emerging Contaminants, SRF Supplemental)</a:t>
            </a:r>
            <a:endParaRPr lang="en-US" sz="1600" b="1" dirty="0" smtClean="0">
              <a:solidFill>
                <a:schemeClr val="tx1"/>
              </a:solidFill>
            </a:endParaRPr>
          </a:p>
          <a:p>
            <a:pPr eaLnBrk="1" hangingPunct="1"/>
            <a:r>
              <a:rPr lang="en-US" sz="1600" b="1" dirty="0" smtClean="0">
                <a:solidFill>
                  <a:schemeClr val="tx1"/>
                </a:solidFill>
              </a:rPr>
              <a:t>May 6</a:t>
            </a:r>
            <a:r>
              <a:rPr lang="en-US" sz="1600" b="1" baseline="30000" dirty="0" smtClean="0">
                <a:solidFill>
                  <a:schemeClr val="tx1"/>
                </a:solidFill>
              </a:rPr>
              <a:t>th</a:t>
            </a:r>
            <a:r>
              <a:rPr lang="en-US" sz="1600" b="1" dirty="0" smtClean="0">
                <a:solidFill>
                  <a:schemeClr val="tx1"/>
                </a:solidFill>
              </a:rPr>
              <a:t> </a:t>
            </a:r>
            <a:r>
              <a:rPr lang="en-US" sz="1600" b="1" dirty="0">
                <a:solidFill>
                  <a:schemeClr val="tx1"/>
                </a:solidFill>
              </a:rPr>
              <a:t>		</a:t>
            </a:r>
            <a:r>
              <a:rPr lang="en-US" sz="1600" dirty="0">
                <a:solidFill>
                  <a:schemeClr val="tx1"/>
                </a:solidFill>
              </a:rPr>
              <a:t>Application deadline (construction, refinance, </a:t>
            </a:r>
            <a:r>
              <a:rPr lang="en-US" sz="1600" dirty="0" smtClean="0">
                <a:solidFill>
                  <a:schemeClr val="tx1"/>
                </a:solidFill>
              </a:rPr>
              <a:t>		source water </a:t>
            </a:r>
            <a:r>
              <a:rPr lang="en-US" sz="1600" dirty="0">
                <a:solidFill>
                  <a:schemeClr val="tx1"/>
                </a:solidFill>
              </a:rPr>
              <a:t>protection)	</a:t>
            </a:r>
          </a:p>
          <a:p>
            <a:pPr eaLnBrk="1" hangingPunct="1"/>
            <a:r>
              <a:rPr lang="en-US" sz="1600" b="1" dirty="0">
                <a:solidFill>
                  <a:schemeClr val="tx1"/>
                </a:solidFill>
              </a:rPr>
              <a:t>July/Aug.	</a:t>
            </a:r>
            <a:r>
              <a:rPr lang="en-US" sz="1600" b="1" dirty="0" smtClean="0">
                <a:solidFill>
                  <a:schemeClr val="tx1"/>
                </a:solidFill>
              </a:rPr>
              <a:t>	</a:t>
            </a:r>
            <a:r>
              <a:rPr lang="en-US" sz="1600" dirty="0" smtClean="0">
                <a:solidFill>
                  <a:schemeClr val="tx1"/>
                </a:solidFill>
              </a:rPr>
              <a:t>Funding </a:t>
            </a:r>
            <a:r>
              <a:rPr lang="en-US" sz="1600" dirty="0">
                <a:solidFill>
                  <a:schemeClr val="tx1"/>
                </a:solidFill>
              </a:rPr>
              <a:t>offers made</a:t>
            </a:r>
          </a:p>
          <a:p>
            <a:pPr eaLnBrk="1" hangingPunct="1"/>
            <a:r>
              <a:rPr lang="en-US" sz="1600" b="1" dirty="0">
                <a:solidFill>
                  <a:schemeClr val="tx1"/>
                </a:solidFill>
              </a:rPr>
              <a:t>Sept./Oct.	</a:t>
            </a:r>
            <a:r>
              <a:rPr lang="en-US" sz="1600" dirty="0">
                <a:solidFill>
                  <a:schemeClr val="tx1"/>
                </a:solidFill>
              </a:rPr>
              <a:t>Award letters </a:t>
            </a:r>
          </a:p>
          <a:p>
            <a:pPr eaLnBrk="1" hangingPunct="1"/>
            <a:r>
              <a:rPr lang="en-US" sz="1600" b="1" dirty="0">
                <a:solidFill>
                  <a:schemeClr val="tx1"/>
                </a:solidFill>
              </a:rPr>
              <a:t>Oct./Nov. 	</a:t>
            </a:r>
            <a:r>
              <a:rPr lang="en-US" sz="1600" dirty="0">
                <a:solidFill>
                  <a:schemeClr val="tx1"/>
                </a:solidFill>
              </a:rPr>
              <a:t>Initial meetings</a:t>
            </a:r>
          </a:p>
          <a:p>
            <a:pPr eaLnBrk="1" hangingPunct="1"/>
            <a:endParaRPr lang="en-US" sz="1600" b="1" dirty="0">
              <a:solidFill>
                <a:schemeClr val="tx1"/>
              </a:solidFill>
            </a:endParaRPr>
          </a:p>
          <a:p>
            <a:pPr eaLnBrk="1" hangingPunct="1"/>
            <a:r>
              <a:rPr lang="en-US" sz="1600" b="1" dirty="0">
                <a:solidFill>
                  <a:schemeClr val="tx1"/>
                </a:solidFill>
              </a:rPr>
              <a:t>*No Application Fee!</a:t>
            </a:r>
          </a:p>
          <a:p>
            <a:pPr eaLnBrk="1" hangingPunct="1"/>
            <a:r>
              <a:rPr lang="en-US" sz="1600" b="1" dirty="0">
                <a:solidFill>
                  <a:schemeClr val="tx1"/>
                </a:solidFill>
              </a:rPr>
              <a:t>*No Local Match for Most Applications!</a:t>
            </a:r>
          </a:p>
          <a:p>
            <a:pPr marL="257175" lvl="2" indent="-257175" eaLnBrk="1" hangingPunct="1">
              <a:buNone/>
            </a:pPr>
            <a:r>
              <a:rPr lang="en-US" sz="1600" b="1" dirty="0">
                <a:solidFill>
                  <a:schemeClr val="tx1"/>
                </a:solidFill>
              </a:rPr>
              <a:t>*Funding Application Discussions must be scheduled at least 30 days prior to the deadline for the type of funding the recipient is applying for.</a:t>
            </a:r>
          </a:p>
          <a:p>
            <a:pPr marL="257175" lvl="2" indent="-257175" eaLnBrk="1" hangingPunct="1">
              <a:buNone/>
            </a:pPr>
            <a:endParaRPr lang="en-US" sz="1100" b="1" dirty="0">
              <a:solidFill>
                <a:schemeClr val="tx1"/>
              </a:solidFill>
            </a:endParaRPr>
          </a:p>
          <a:p>
            <a:pPr eaLnBrk="1" hangingPunct="1"/>
            <a:r>
              <a:rPr lang="en-US" sz="1600" b="1" dirty="0">
                <a:solidFill>
                  <a:schemeClr val="tx1"/>
                </a:solidFill>
              </a:rPr>
              <a:t>On line at: </a:t>
            </a:r>
            <a:r>
              <a:rPr lang="en-US" sz="1600" b="1" u="sng" dirty="0">
                <a:solidFill>
                  <a:schemeClr val="accent1">
                    <a:lumMod val="50000"/>
                  </a:schemeClr>
                </a:solidFill>
                <a:hlinkClick r:id="rId5" invalidUrl="http:///"/>
              </a:rPr>
              <a:t>http</a:t>
            </a:r>
            <a:r>
              <a:rPr lang="en-US" sz="1600" b="1" u="sng" dirty="0">
                <a:solidFill>
                  <a:schemeClr val="accent1">
                    <a:lumMod val="50000"/>
                  </a:schemeClr>
                </a:solidFill>
                <a:hlinkClick r:id="rId6" invalidUrl="http:///"/>
              </a:rPr>
              <a:t>://</a:t>
            </a:r>
            <a:r>
              <a:rPr lang="en-US" sz="1600" b="1" u="sng" dirty="0">
                <a:solidFill>
                  <a:schemeClr val="accent1">
                    <a:lumMod val="50000"/>
                  </a:schemeClr>
                </a:solidFill>
              </a:rPr>
              <a:t>www.vdh.virginia.gov/drinking-water/fcap/ </a:t>
            </a:r>
            <a:r>
              <a:rPr lang="en-US" sz="1600" b="1" u="sng" dirty="0">
                <a:solidFill>
                  <a:schemeClr val="tx1"/>
                </a:solidFill>
              </a:rPr>
              <a:t> </a:t>
            </a:r>
            <a:endParaRPr lang="en-US" sz="1600" b="1" dirty="0">
              <a:solidFill>
                <a:schemeClr val="tx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7524" y="5553236"/>
            <a:ext cx="609600" cy="609600"/>
          </a:xfrm>
          <a:prstGeom prst="rect">
            <a:avLst/>
          </a:prstGeom>
        </p:spPr>
      </p:pic>
    </p:spTree>
    <p:extLst>
      <p:ext uri="{BB962C8B-B14F-4D97-AF65-F5344CB8AC3E}">
        <p14:creationId xmlns:p14="http://schemas.microsoft.com/office/powerpoint/2010/main" val="26050431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r>
              <a:rPr lang="en-US" sz="3800" b="1" dirty="0">
                <a:solidFill>
                  <a:schemeClr val="tx1"/>
                </a:solidFill>
                <a:latin typeface="Arial" charset="0"/>
              </a:rPr>
              <a:t>Priority Ranking</a:t>
            </a:r>
            <a:r>
              <a:rPr lang="en-US" sz="3800" b="1" dirty="0"/>
              <a:t/>
            </a:r>
            <a:br>
              <a:rPr lang="en-US" sz="3800" b="1" dirty="0"/>
            </a:br>
            <a:endParaRPr lang="en-US" sz="3800" b="1" dirty="0"/>
          </a:p>
        </p:txBody>
      </p:sp>
      <p:sp>
        <p:nvSpPr>
          <p:cNvPr id="17411" name="Rectangle 3"/>
          <p:cNvSpPr>
            <a:spLocks noGrp="1" noChangeArrowheads="1"/>
          </p:cNvSpPr>
          <p:nvPr>
            <p:ph type="body" idx="1"/>
          </p:nvPr>
        </p:nvSpPr>
        <p:spPr>
          <a:xfrm>
            <a:off x="611188" y="1268413"/>
            <a:ext cx="8110537" cy="5076825"/>
          </a:xfrm>
        </p:spPr>
        <p:txBody>
          <a:bodyPr/>
          <a:lstStyle/>
          <a:p>
            <a:pPr eaLnBrk="1" hangingPunct="1"/>
            <a:r>
              <a:rPr lang="en-US" sz="2600" b="1" dirty="0">
                <a:solidFill>
                  <a:schemeClr val="tx1"/>
                </a:solidFill>
              </a:rPr>
              <a:t>As a condition of each </a:t>
            </a:r>
            <a:r>
              <a:rPr lang="en-US" sz="2600" b="1" dirty="0" smtClean="0">
                <a:solidFill>
                  <a:schemeClr val="tx1"/>
                </a:solidFill>
              </a:rPr>
              <a:t>EPA capitalization </a:t>
            </a:r>
            <a:r>
              <a:rPr lang="en-US" sz="2600" b="1" dirty="0">
                <a:solidFill>
                  <a:schemeClr val="tx1"/>
                </a:solidFill>
              </a:rPr>
              <a:t>grant </a:t>
            </a:r>
            <a:r>
              <a:rPr lang="en-US" sz="2600" b="1" dirty="0" smtClean="0">
                <a:solidFill>
                  <a:schemeClr val="tx1"/>
                </a:solidFill>
              </a:rPr>
              <a:t>FCAP </a:t>
            </a:r>
            <a:r>
              <a:rPr lang="en-US" sz="2600" b="1" dirty="0">
                <a:solidFill>
                  <a:schemeClr val="tx1"/>
                </a:solidFill>
              </a:rPr>
              <a:t>must develop a Project Priority List (PPL)</a:t>
            </a:r>
          </a:p>
          <a:p>
            <a:pPr lvl="1" eaLnBrk="1" hangingPunct="1"/>
            <a:r>
              <a:rPr lang="en-US" sz="2200" dirty="0">
                <a:solidFill>
                  <a:schemeClr val="tx1"/>
                </a:solidFill>
              </a:rPr>
              <a:t>Evaluate projects based on an EPA-approved criteria</a:t>
            </a:r>
          </a:p>
          <a:p>
            <a:pPr lvl="1" eaLnBrk="1" hangingPunct="1"/>
            <a:r>
              <a:rPr lang="en-US" sz="2200" dirty="0">
                <a:solidFill>
                  <a:schemeClr val="tx1"/>
                </a:solidFill>
              </a:rPr>
              <a:t>Rank projects in priority order</a:t>
            </a:r>
          </a:p>
          <a:p>
            <a:pPr lvl="1" eaLnBrk="1" hangingPunct="1"/>
            <a:r>
              <a:rPr lang="en-US" sz="2200" dirty="0">
                <a:solidFill>
                  <a:schemeClr val="tx1"/>
                </a:solidFill>
              </a:rPr>
              <a:t>Offer funding in strict priority order</a:t>
            </a:r>
          </a:p>
          <a:p>
            <a:pPr lvl="1" eaLnBrk="1" hangingPunct="1"/>
            <a:r>
              <a:rPr lang="en-US" sz="2200" dirty="0">
                <a:solidFill>
                  <a:schemeClr val="tx1"/>
                </a:solidFill>
              </a:rPr>
              <a:t>Make the PPL available to the public</a:t>
            </a:r>
          </a:p>
          <a:p>
            <a:pPr lvl="1" eaLnBrk="1" hangingPunct="1"/>
            <a:r>
              <a:rPr lang="en-US" sz="2200" dirty="0">
                <a:solidFill>
                  <a:schemeClr val="tx1"/>
                </a:solidFill>
              </a:rPr>
              <a:t>Establish a public comment period/meeting</a:t>
            </a:r>
          </a:p>
          <a:p>
            <a:pPr lvl="1" eaLnBrk="1" hangingPunct="1"/>
            <a:r>
              <a:rPr lang="en-US" sz="2200" dirty="0">
                <a:solidFill>
                  <a:schemeClr val="tx1"/>
                </a:solidFill>
              </a:rPr>
              <a:t>Address public comments</a:t>
            </a:r>
          </a:p>
          <a:p>
            <a:pPr lvl="1" eaLnBrk="1" hangingPunct="1"/>
            <a:r>
              <a:rPr lang="en-US" sz="2200" dirty="0">
                <a:solidFill>
                  <a:schemeClr val="tx1"/>
                </a:solidFill>
              </a:rPr>
              <a:t>Allow for EPA review/approval</a:t>
            </a:r>
          </a:p>
          <a:p>
            <a:pPr lvl="1" eaLnBrk="1" hangingPunct="1"/>
            <a:r>
              <a:rPr lang="en-US" sz="2200" dirty="0">
                <a:solidFill>
                  <a:schemeClr val="tx1"/>
                </a:solidFill>
              </a:rPr>
              <a:t>Allowed to by-pass projects</a:t>
            </a:r>
          </a:p>
          <a:p>
            <a:pPr lvl="1" eaLnBrk="1" hangingPunct="1"/>
            <a:r>
              <a:rPr lang="en-US" sz="2200" dirty="0">
                <a:solidFill>
                  <a:schemeClr val="tx1"/>
                </a:solidFill>
              </a:rPr>
              <a:t>Unfunded projects are welcomed in subsequent years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52" y="5697252"/>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sz="3800" b="1" dirty="0">
                <a:solidFill>
                  <a:schemeClr val="tx1"/>
                </a:solidFill>
                <a:latin typeface="Arial" charset="0"/>
              </a:rPr>
              <a:t>Priority Ranking</a:t>
            </a:r>
            <a:r>
              <a:rPr lang="en-US" sz="3800" b="1" dirty="0">
                <a:solidFill>
                  <a:schemeClr val="tx1"/>
                </a:solidFill>
              </a:rPr>
              <a:t/>
            </a:r>
            <a:br>
              <a:rPr lang="en-US" sz="3800" b="1" dirty="0">
                <a:solidFill>
                  <a:schemeClr val="tx1"/>
                </a:solidFill>
              </a:rPr>
            </a:br>
            <a:endParaRPr lang="en-US" sz="3800" b="1" dirty="0">
              <a:solidFill>
                <a:schemeClr val="tx1"/>
              </a:solidFill>
            </a:endParaRPr>
          </a:p>
        </p:txBody>
      </p:sp>
      <p:sp>
        <p:nvSpPr>
          <p:cNvPr id="18435" name="Rectangle 3"/>
          <p:cNvSpPr>
            <a:spLocks noGrp="1" noChangeArrowheads="1"/>
          </p:cNvSpPr>
          <p:nvPr>
            <p:ph type="body" idx="1"/>
          </p:nvPr>
        </p:nvSpPr>
        <p:spPr>
          <a:xfrm>
            <a:off x="611188" y="1016000"/>
            <a:ext cx="8110537" cy="4897438"/>
          </a:xfrm>
        </p:spPr>
        <p:txBody>
          <a:bodyPr/>
          <a:lstStyle/>
          <a:p>
            <a:pPr eaLnBrk="1" hangingPunct="1"/>
            <a:r>
              <a:rPr lang="en-US" sz="2600" b="1" dirty="0">
                <a:solidFill>
                  <a:schemeClr val="tx1"/>
                </a:solidFill>
              </a:rPr>
              <a:t>Priority is based on:</a:t>
            </a:r>
          </a:p>
          <a:p>
            <a:pPr lvl="1" eaLnBrk="1" hangingPunct="1"/>
            <a:r>
              <a:rPr lang="en-US" sz="2200" dirty="0">
                <a:solidFill>
                  <a:schemeClr val="tx1"/>
                </a:solidFill>
              </a:rPr>
              <a:t>Acute Health issues </a:t>
            </a:r>
            <a:r>
              <a:rPr lang="en-US" sz="1800" dirty="0">
                <a:solidFill>
                  <a:schemeClr val="tx1"/>
                </a:solidFill>
              </a:rPr>
              <a:t>(e.g. enforcement, BWN, SWTR/TCR violations, GUDI)</a:t>
            </a:r>
          </a:p>
          <a:p>
            <a:pPr lvl="1" eaLnBrk="1" hangingPunct="1"/>
            <a:r>
              <a:rPr lang="en-US" sz="2200" dirty="0">
                <a:solidFill>
                  <a:schemeClr val="tx1"/>
                </a:solidFill>
              </a:rPr>
              <a:t>Chronic Health issues </a:t>
            </a:r>
            <a:r>
              <a:rPr lang="en-US" sz="1800" dirty="0">
                <a:solidFill>
                  <a:schemeClr val="tx1"/>
                </a:solidFill>
              </a:rPr>
              <a:t>(e.g. PMCL violations, lead/copper, </a:t>
            </a:r>
            <a:r>
              <a:rPr lang="en-US" sz="1800" dirty="0" smtClean="0">
                <a:solidFill>
                  <a:schemeClr val="tx1"/>
                </a:solidFill>
              </a:rPr>
              <a:t>ETT&gt;10, disinfection byproducts)</a:t>
            </a:r>
            <a:endParaRPr lang="en-US" sz="1800" dirty="0">
              <a:solidFill>
                <a:schemeClr val="tx1"/>
              </a:solidFill>
            </a:endParaRPr>
          </a:p>
          <a:p>
            <a:pPr lvl="1" eaLnBrk="1" hangingPunct="1"/>
            <a:r>
              <a:rPr lang="en-US" sz="2200" dirty="0">
                <a:solidFill>
                  <a:schemeClr val="tx1"/>
                </a:solidFill>
              </a:rPr>
              <a:t>Public Health </a:t>
            </a:r>
            <a:r>
              <a:rPr lang="en-US" sz="1800" dirty="0">
                <a:solidFill>
                  <a:schemeClr val="tx1"/>
                </a:solidFill>
              </a:rPr>
              <a:t>(e.g. imp. pressure, reduce leakage, inadequate individual home water supplies, SMCLs, ETT 5 to10)</a:t>
            </a:r>
          </a:p>
          <a:p>
            <a:pPr lvl="2" eaLnBrk="1" hangingPunct="1"/>
            <a:r>
              <a:rPr lang="en-US" sz="2000" dirty="0">
                <a:solidFill>
                  <a:schemeClr val="tx1"/>
                </a:solidFill>
              </a:rPr>
              <a:t>Compliance with Regulations</a:t>
            </a:r>
          </a:p>
          <a:p>
            <a:pPr lvl="1" eaLnBrk="1" hangingPunct="1"/>
            <a:r>
              <a:rPr lang="en-US" sz="2200" dirty="0">
                <a:solidFill>
                  <a:schemeClr val="tx1"/>
                </a:solidFill>
              </a:rPr>
              <a:t>Other Factors:</a:t>
            </a:r>
          </a:p>
          <a:p>
            <a:pPr lvl="2" eaLnBrk="1" hangingPunct="1"/>
            <a:r>
              <a:rPr lang="en-US" sz="2000" dirty="0">
                <a:solidFill>
                  <a:schemeClr val="tx1"/>
                </a:solidFill>
              </a:rPr>
              <a:t>Rates as related to Median Household Income </a:t>
            </a:r>
          </a:p>
          <a:p>
            <a:pPr lvl="2" eaLnBrk="1" hangingPunct="1"/>
            <a:r>
              <a:rPr lang="en-US" sz="2000" dirty="0">
                <a:solidFill>
                  <a:schemeClr val="tx1"/>
                </a:solidFill>
              </a:rPr>
              <a:t>Regionalization</a:t>
            </a:r>
          </a:p>
          <a:p>
            <a:pPr lvl="2" eaLnBrk="1" hangingPunct="1"/>
            <a:r>
              <a:rPr lang="en-US" sz="2000" dirty="0">
                <a:solidFill>
                  <a:schemeClr val="tx1"/>
                </a:solidFill>
              </a:rPr>
              <a:t>Readiness</a:t>
            </a:r>
          </a:p>
          <a:p>
            <a:pPr lvl="2" eaLnBrk="1" hangingPunct="1"/>
            <a:r>
              <a:rPr lang="en-US" sz="2000" dirty="0">
                <a:solidFill>
                  <a:schemeClr val="tx1"/>
                </a:solidFill>
              </a:rPr>
              <a:t>Availability of other funds</a:t>
            </a:r>
          </a:p>
          <a:p>
            <a:pPr lvl="2" eaLnBrk="1" hangingPunct="1"/>
            <a:r>
              <a:rPr lang="en-US" sz="2000" dirty="0">
                <a:solidFill>
                  <a:schemeClr val="tx1"/>
                </a:solidFill>
              </a:rPr>
              <a:t>Projected cost per connection</a:t>
            </a:r>
          </a:p>
          <a:p>
            <a:pPr lvl="2" eaLnBrk="1" hangingPunct="1"/>
            <a:r>
              <a:rPr lang="en-US" sz="2000" dirty="0">
                <a:solidFill>
                  <a:schemeClr val="tx1"/>
                </a:solidFill>
              </a:rPr>
              <a:t>Sustainability/reliability/GPR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7506" y="5805264"/>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However! </a:t>
            </a:r>
          </a:p>
        </p:txBody>
      </p:sp>
      <p:sp>
        <p:nvSpPr>
          <p:cNvPr id="3" name="Content Placeholder 2"/>
          <p:cNvSpPr>
            <a:spLocks noGrp="1"/>
          </p:cNvSpPr>
          <p:nvPr>
            <p:ph idx="1"/>
          </p:nvPr>
        </p:nvSpPr>
        <p:spPr>
          <a:xfrm>
            <a:off x="457200" y="1412776"/>
            <a:ext cx="8229600" cy="4800600"/>
          </a:xfrm>
        </p:spPr>
        <p:txBody>
          <a:bodyPr/>
          <a:lstStyle/>
          <a:p>
            <a:pPr marL="0" indent="0"/>
            <a:r>
              <a:rPr lang="en-US" sz="2800" dirty="0">
                <a:solidFill>
                  <a:schemeClr val="tx1"/>
                </a:solidFill>
              </a:rPr>
              <a:t>While priority is based on Acute, Chronic, Public Health – </a:t>
            </a:r>
            <a:r>
              <a:rPr lang="en-US" sz="2800" dirty="0" smtClean="0">
                <a:solidFill>
                  <a:schemeClr val="tx1"/>
                </a:solidFill>
              </a:rPr>
              <a:t>FCAP </a:t>
            </a:r>
            <a:r>
              <a:rPr lang="en-US" sz="2800" dirty="0">
                <a:solidFill>
                  <a:schemeClr val="tx1"/>
                </a:solidFill>
              </a:rPr>
              <a:t>has funded many types of projects.  </a:t>
            </a:r>
          </a:p>
          <a:p>
            <a:pPr marL="0" indent="0"/>
            <a:r>
              <a:rPr lang="en-US" dirty="0">
                <a:solidFill>
                  <a:schemeClr val="tx1"/>
                </a:solidFill>
              </a:rPr>
              <a:t> </a:t>
            </a:r>
          </a:p>
          <a:p>
            <a:pPr marL="0" indent="0"/>
            <a:r>
              <a:rPr lang="en-US" sz="2800" b="1" dirty="0">
                <a:solidFill>
                  <a:schemeClr val="tx1"/>
                </a:solidFill>
              </a:rPr>
              <a:t>Do you need funding assistance for the following?  </a:t>
            </a:r>
            <a:r>
              <a:rPr lang="en-US" sz="2800" b="1" dirty="0" smtClean="0">
                <a:solidFill>
                  <a:srgbClr val="00B0F0"/>
                </a:solidFill>
              </a:rPr>
              <a:t>How </a:t>
            </a:r>
            <a:r>
              <a:rPr lang="en-US" sz="2800" b="1" dirty="0">
                <a:solidFill>
                  <a:srgbClr val="00B0F0"/>
                </a:solidFill>
              </a:rPr>
              <a:t>may we assist you with:   </a:t>
            </a:r>
          </a:p>
          <a:p>
            <a:pPr>
              <a:buFont typeface="Arial" panose="020B0604020202020204" pitchFamily="34" charset="0"/>
              <a:buChar char="•"/>
            </a:pPr>
            <a:r>
              <a:rPr lang="en-US" dirty="0">
                <a:solidFill>
                  <a:schemeClr val="tx1"/>
                </a:solidFill>
              </a:rPr>
              <a:t>Aging Water System Infrastructure </a:t>
            </a:r>
          </a:p>
          <a:p>
            <a:pPr>
              <a:buFont typeface="Arial" panose="020B0604020202020204" pitchFamily="34" charset="0"/>
              <a:buChar char="•"/>
            </a:pPr>
            <a:r>
              <a:rPr lang="en-US" dirty="0">
                <a:solidFill>
                  <a:schemeClr val="tx1"/>
                </a:solidFill>
              </a:rPr>
              <a:t>Replacing Critical Water System Assets</a:t>
            </a:r>
          </a:p>
          <a:p>
            <a:pPr>
              <a:buFont typeface="Arial" panose="020B0604020202020204" pitchFamily="34" charset="0"/>
              <a:buChar char="•"/>
            </a:pPr>
            <a:r>
              <a:rPr lang="en-US" dirty="0">
                <a:solidFill>
                  <a:schemeClr val="tx1"/>
                </a:solidFill>
              </a:rPr>
              <a:t>In general – “taking care of what you currently have”</a:t>
            </a:r>
          </a:p>
          <a:p>
            <a:pPr marL="0" indent="0"/>
            <a:endParaRPr lang="en-US" sz="1800" dirty="0">
              <a:solidFill>
                <a:srgbClr val="00B0F0"/>
              </a:solidFill>
            </a:endParaRPr>
          </a:p>
          <a:p>
            <a:pPr marL="0" indent="0"/>
            <a:r>
              <a:rPr lang="en-US" dirty="0">
                <a:solidFill>
                  <a:srgbClr val="00B0F0"/>
                </a:solidFill>
              </a:rPr>
              <a:t>We </a:t>
            </a:r>
            <a:r>
              <a:rPr lang="en-US" dirty="0" smtClean="0">
                <a:solidFill>
                  <a:srgbClr val="00B0F0"/>
                </a:solidFill>
              </a:rPr>
              <a:t>highly encourage </a:t>
            </a:r>
            <a:r>
              <a:rPr lang="en-US" dirty="0">
                <a:solidFill>
                  <a:srgbClr val="00B0F0"/>
                </a:solidFill>
              </a:rPr>
              <a:t>all waterworks owners with eligible projects to apply! </a:t>
            </a:r>
          </a:p>
          <a:p>
            <a:pPr marL="0" indent="0"/>
            <a:r>
              <a:rPr lang="en-US" dirty="0"/>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5913276"/>
            <a:ext cx="487363" cy="487363"/>
          </a:xfrm>
          <a:prstGeom prst="rect">
            <a:avLst/>
          </a:prstGeom>
        </p:spPr>
      </p:pic>
    </p:spTree>
    <p:extLst>
      <p:ext uri="{BB962C8B-B14F-4D97-AF65-F5344CB8AC3E}">
        <p14:creationId xmlns:p14="http://schemas.microsoft.com/office/powerpoint/2010/main" val="30795553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493658" y="584684"/>
            <a:ext cx="6172200" cy="486054"/>
          </a:xfrm>
        </p:spPr>
        <p:txBody>
          <a:bodyPr/>
          <a:lstStyle/>
          <a:p>
            <a:pPr algn="ctr" eaLnBrk="1" hangingPunct="1"/>
            <a:r>
              <a:rPr lang="en-US" sz="3600" b="1" dirty="0">
                <a:solidFill>
                  <a:schemeClr val="tx1"/>
                </a:solidFill>
                <a:latin typeface="Arial" charset="0"/>
              </a:rPr>
              <a:t>Financial Assistance Packages</a:t>
            </a:r>
          </a:p>
        </p:txBody>
      </p:sp>
      <p:sp>
        <p:nvSpPr>
          <p:cNvPr id="108547" name="Rectangle 3"/>
          <p:cNvSpPr>
            <a:spLocks noGrp="1" noChangeArrowheads="1"/>
          </p:cNvSpPr>
          <p:nvPr>
            <p:ph type="body" idx="1"/>
          </p:nvPr>
        </p:nvSpPr>
        <p:spPr>
          <a:xfrm>
            <a:off x="1422221" y="1592797"/>
            <a:ext cx="6315075" cy="3834383"/>
          </a:xfrm>
          <a:noFill/>
        </p:spPr>
        <p:txBody>
          <a:bodyPr/>
          <a:lstStyle/>
          <a:p>
            <a:pPr eaLnBrk="1" hangingPunct="1"/>
            <a:r>
              <a:rPr lang="en-US" sz="2400" b="1" u="sng" dirty="0">
                <a:solidFill>
                  <a:schemeClr val="tx1"/>
                </a:solidFill>
              </a:rPr>
              <a:t>Construction Projects and Refinance Loans</a:t>
            </a:r>
          </a:p>
          <a:p>
            <a:pPr lvl="1" eaLnBrk="1" hangingPunct="1"/>
            <a:r>
              <a:rPr lang="en-US" dirty="0">
                <a:solidFill>
                  <a:schemeClr val="tx1"/>
                </a:solidFill>
              </a:rPr>
              <a:t>Funding about 20 – 25 projects annually </a:t>
            </a:r>
          </a:p>
          <a:p>
            <a:pPr lvl="1" eaLnBrk="1" hangingPunct="1"/>
            <a:r>
              <a:rPr lang="en-US" dirty="0">
                <a:solidFill>
                  <a:schemeClr val="tx1"/>
                </a:solidFill>
              </a:rPr>
              <a:t>Average project size is about $1-3 M.  </a:t>
            </a:r>
          </a:p>
          <a:p>
            <a:pPr lvl="1" eaLnBrk="1" hangingPunct="1"/>
            <a:r>
              <a:rPr lang="en-US" dirty="0">
                <a:solidFill>
                  <a:schemeClr val="tx1"/>
                </a:solidFill>
              </a:rPr>
              <a:t>Largest Leveraged </a:t>
            </a:r>
            <a:r>
              <a:rPr lang="en-US" dirty="0" smtClean="0">
                <a:solidFill>
                  <a:schemeClr val="tx1"/>
                </a:solidFill>
              </a:rPr>
              <a:t>project </a:t>
            </a:r>
            <a:r>
              <a:rPr lang="en-US" dirty="0">
                <a:solidFill>
                  <a:schemeClr val="tx1"/>
                </a:solidFill>
              </a:rPr>
              <a:t>= $37 </a:t>
            </a:r>
            <a:r>
              <a:rPr lang="en-US" dirty="0" smtClean="0">
                <a:solidFill>
                  <a:schemeClr val="tx1"/>
                </a:solidFill>
              </a:rPr>
              <a:t>M</a:t>
            </a:r>
            <a:endParaRPr lang="en-US" dirty="0">
              <a:solidFill>
                <a:schemeClr val="tx1"/>
              </a:solidFill>
            </a:endParaRPr>
          </a:p>
          <a:p>
            <a:pPr lvl="1" eaLnBrk="1" hangingPunct="1"/>
            <a:r>
              <a:rPr lang="en-US" dirty="0">
                <a:solidFill>
                  <a:schemeClr val="tx1"/>
                </a:solidFill>
              </a:rPr>
              <a:t>Largest Non-Leveraged </a:t>
            </a:r>
            <a:r>
              <a:rPr lang="en-US" dirty="0" smtClean="0">
                <a:solidFill>
                  <a:schemeClr val="tx1"/>
                </a:solidFill>
              </a:rPr>
              <a:t>project </a:t>
            </a:r>
            <a:r>
              <a:rPr lang="en-US" dirty="0">
                <a:solidFill>
                  <a:schemeClr val="tx1"/>
                </a:solidFill>
              </a:rPr>
              <a:t>= $14.5 M </a:t>
            </a:r>
            <a:endParaRPr lang="en-US" dirty="0" smtClean="0">
              <a:solidFill>
                <a:schemeClr val="tx1"/>
              </a:solidFill>
            </a:endParaRPr>
          </a:p>
          <a:p>
            <a:pPr lvl="1" eaLnBrk="1" hangingPunct="1"/>
            <a:r>
              <a:rPr lang="en-US" dirty="0" smtClean="0">
                <a:solidFill>
                  <a:schemeClr val="tx1"/>
                </a:solidFill>
              </a:rPr>
              <a:t>Core </a:t>
            </a:r>
            <a:r>
              <a:rPr lang="en-US" dirty="0">
                <a:solidFill>
                  <a:schemeClr val="tx1"/>
                </a:solidFill>
              </a:rPr>
              <a:t>program: </a:t>
            </a:r>
          </a:p>
          <a:p>
            <a:pPr lvl="2" eaLnBrk="1" hangingPunct="1"/>
            <a:r>
              <a:rPr lang="en-US" dirty="0">
                <a:solidFill>
                  <a:schemeClr val="tx1"/>
                </a:solidFill>
              </a:rPr>
              <a:t>20 year loan term</a:t>
            </a:r>
          </a:p>
          <a:p>
            <a:pPr lvl="2" eaLnBrk="1" hangingPunct="1"/>
            <a:r>
              <a:rPr lang="en-US" dirty="0">
                <a:solidFill>
                  <a:schemeClr val="tx1"/>
                </a:solidFill>
              </a:rPr>
              <a:t>Interest rate is 1% below the 20 year AA municipal bond market.  (Currently 1.5% to 2.5%)</a:t>
            </a:r>
          </a:p>
          <a:p>
            <a:pPr lvl="1" eaLnBrk="1" hangingPunct="1"/>
            <a:r>
              <a:rPr lang="en-US" dirty="0">
                <a:solidFill>
                  <a:schemeClr val="tx1"/>
                </a:solidFill>
              </a:rPr>
              <a:t>VDH disadvantaged designation:</a:t>
            </a:r>
          </a:p>
          <a:p>
            <a:pPr lvl="2" eaLnBrk="1" hangingPunct="1"/>
            <a:r>
              <a:rPr lang="en-US" dirty="0">
                <a:solidFill>
                  <a:schemeClr val="tx1"/>
                </a:solidFill>
              </a:rPr>
              <a:t>30 year term, typical interest rate = 2% to 3%</a:t>
            </a:r>
          </a:p>
          <a:p>
            <a:pPr lvl="2" eaLnBrk="1" hangingPunct="1"/>
            <a:r>
              <a:rPr lang="en-US" dirty="0">
                <a:solidFill>
                  <a:schemeClr val="tx1"/>
                </a:solidFill>
              </a:rPr>
              <a:t>Principal forgiveness (grant) funds available if criteria met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532" y="5805264"/>
            <a:ext cx="487363" cy="487363"/>
          </a:xfrm>
          <a:prstGeom prst="rect">
            <a:avLst/>
          </a:prstGeom>
        </p:spPr>
      </p:pic>
    </p:spTree>
    <p:extLst>
      <p:ext uri="{BB962C8B-B14F-4D97-AF65-F5344CB8AC3E}">
        <p14:creationId xmlns:p14="http://schemas.microsoft.com/office/powerpoint/2010/main" val="1647644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
          <p:cNvSpPr>
            <a:spLocks noGrp="1" noChangeArrowheads="1"/>
          </p:cNvSpPr>
          <p:nvPr>
            <p:ph type="body" idx="1"/>
          </p:nvPr>
        </p:nvSpPr>
        <p:spPr>
          <a:xfrm>
            <a:off x="1575197" y="1520788"/>
            <a:ext cx="6210300" cy="3834305"/>
          </a:xfrm>
          <a:noFill/>
        </p:spPr>
        <p:txBody>
          <a:bodyPr/>
          <a:lstStyle/>
          <a:p>
            <a:pPr algn="just" eaLnBrk="1" hangingPunct="1"/>
            <a:r>
              <a:rPr lang="en-US" sz="2400" b="1" dirty="0">
                <a:solidFill>
                  <a:schemeClr val="tx1"/>
                </a:solidFill>
              </a:rPr>
              <a:t>Small Construction Grants</a:t>
            </a:r>
          </a:p>
          <a:p>
            <a:pPr lvl="1" algn="just" eaLnBrk="1" hangingPunct="1"/>
            <a:r>
              <a:rPr lang="en-US" sz="1600" dirty="0">
                <a:solidFill>
                  <a:schemeClr val="tx1"/>
                </a:solidFill>
              </a:rPr>
              <a:t>Must be designated </a:t>
            </a:r>
            <a:r>
              <a:rPr lang="en-US" sz="1600" dirty="0" smtClean="0">
                <a:solidFill>
                  <a:schemeClr val="tx1"/>
                </a:solidFill>
              </a:rPr>
              <a:t>as </a:t>
            </a:r>
            <a:r>
              <a:rPr lang="en-US" sz="1600" dirty="0">
                <a:solidFill>
                  <a:schemeClr val="tx1"/>
                </a:solidFill>
              </a:rPr>
              <a:t>disadvantaged</a:t>
            </a:r>
          </a:p>
          <a:p>
            <a:pPr lvl="1" algn="just" eaLnBrk="1" hangingPunct="1"/>
            <a:r>
              <a:rPr lang="en-US" sz="1600" dirty="0" smtClean="0">
                <a:solidFill>
                  <a:schemeClr val="tx1"/>
                </a:solidFill>
              </a:rPr>
              <a:t>FCAP </a:t>
            </a:r>
            <a:r>
              <a:rPr lang="en-US" sz="1600" dirty="0">
                <a:solidFill>
                  <a:schemeClr val="tx1"/>
                </a:solidFill>
              </a:rPr>
              <a:t>reserves the right to limit these 100 percent principal forgiveness offers for small projects that have documented </a:t>
            </a:r>
            <a:r>
              <a:rPr lang="en-US" sz="1600" b="1" dirty="0">
                <a:solidFill>
                  <a:schemeClr val="tx1"/>
                </a:solidFill>
              </a:rPr>
              <a:t>acute health issues</a:t>
            </a:r>
            <a:r>
              <a:rPr lang="en-US" sz="1600" dirty="0">
                <a:solidFill>
                  <a:schemeClr val="tx1"/>
                </a:solidFill>
              </a:rPr>
              <a:t>. </a:t>
            </a:r>
          </a:p>
          <a:p>
            <a:pPr eaLnBrk="1" hangingPunct="1"/>
            <a:r>
              <a:rPr lang="en-US" sz="2400" b="1" dirty="0">
                <a:solidFill>
                  <a:schemeClr val="tx1"/>
                </a:solidFill>
              </a:rPr>
              <a:t>Construction Loans </a:t>
            </a:r>
          </a:p>
          <a:p>
            <a:pPr lvl="1" eaLnBrk="1" hangingPunct="1">
              <a:buFont typeface="Arial" panose="020B0604020202020204" pitchFamily="34" charset="0"/>
              <a:buChar char="•"/>
            </a:pPr>
            <a:r>
              <a:rPr lang="en-US" sz="1600" dirty="0">
                <a:solidFill>
                  <a:schemeClr val="tx1"/>
                </a:solidFill>
              </a:rPr>
              <a:t>Core term offer (20 year term)</a:t>
            </a:r>
          </a:p>
          <a:p>
            <a:pPr lvl="1" eaLnBrk="1" hangingPunct="1">
              <a:buFont typeface="Arial" panose="020B0604020202020204" pitchFamily="34" charset="0"/>
              <a:buChar char="•"/>
            </a:pPr>
            <a:r>
              <a:rPr lang="en-US" sz="1600" dirty="0">
                <a:solidFill>
                  <a:schemeClr val="tx1"/>
                </a:solidFill>
              </a:rPr>
              <a:t>Loan with 30 year term – if designated </a:t>
            </a:r>
            <a:r>
              <a:rPr lang="en-US" sz="1600" dirty="0" smtClean="0">
                <a:solidFill>
                  <a:schemeClr val="tx1"/>
                </a:solidFill>
              </a:rPr>
              <a:t>as </a:t>
            </a:r>
            <a:r>
              <a:rPr lang="en-US" sz="1600" dirty="0">
                <a:solidFill>
                  <a:schemeClr val="tx1"/>
                </a:solidFill>
              </a:rPr>
              <a:t>disadvantaged</a:t>
            </a:r>
          </a:p>
          <a:p>
            <a:pPr eaLnBrk="1" hangingPunct="1"/>
            <a:r>
              <a:rPr lang="en-US" sz="2400" b="1" dirty="0">
                <a:solidFill>
                  <a:schemeClr val="tx1"/>
                </a:solidFill>
              </a:rPr>
              <a:t>Construction Grant and Loan/Grant Blends</a:t>
            </a:r>
          </a:p>
          <a:p>
            <a:pPr lvl="1" algn="just" eaLnBrk="1" hangingPunct="1"/>
            <a:r>
              <a:rPr lang="en-US" sz="1600" dirty="0">
                <a:solidFill>
                  <a:schemeClr val="tx1"/>
                </a:solidFill>
              </a:rPr>
              <a:t>Must be </a:t>
            </a:r>
            <a:r>
              <a:rPr lang="en-US" sz="1600" dirty="0" smtClean="0">
                <a:solidFill>
                  <a:schemeClr val="tx1"/>
                </a:solidFill>
              </a:rPr>
              <a:t>designated </a:t>
            </a:r>
            <a:r>
              <a:rPr lang="en-US" sz="1600" dirty="0">
                <a:solidFill>
                  <a:schemeClr val="tx1"/>
                </a:solidFill>
              </a:rPr>
              <a:t>as disadvantaged</a:t>
            </a:r>
          </a:p>
          <a:p>
            <a:pPr lvl="1" algn="just" eaLnBrk="1" hangingPunct="1"/>
            <a:endParaRPr lang="en-US" sz="1600" dirty="0">
              <a:solidFill>
                <a:schemeClr val="tx1"/>
              </a:solidFill>
            </a:endParaRPr>
          </a:p>
          <a:p>
            <a:pPr marL="342900" lvl="1" indent="0" algn="just" eaLnBrk="1" hangingPunct="1">
              <a:buNone/>
            </a:pPr>
            <a:r>
              <a:rPr lang="en-US" sz="1600" dirty="0">
                <a:solidFill>
                  <a:schemeClr val="tx1"/>
                </a:solidFill>
              </a:rPr>
              <a:t>Notes:</a:t>
            </a:r>
          </a:p>
          <a:p>
            <a:pPr marL="342900" lvl="1" indent="0" algn="just" eaLnBrk="1" hangingPunct="1">
              <a:buNone/>
            </a:pPr>
            <a:r>
              <a:rPr lang="en-US" sz="1600" dirty="0">
                <a:solidFill>
                  <a:schemeClr val="tx1"/>
                </a:solidFill>
              </a:rPr>
              <a:t>(1) Length of loan won’t exceed life of asset being funded </a:t>
            </a:r>
          </a:p>
          <a:p>
            <a:pPr eaLnBrk="1" hangingPunct="1">
              <a:lnSpc>
                <a:spcPct val="90000"/>
              </a:lnSpc>
            </a:pPr>
            <a:r>
              <a:rPr lang="en-US" sz="1600" dirty="0">
                <a:solidFill>
                  <a:schemeClr val="tx1"/>
                </a:solidFill>
              </a:rPr>
              <a:t>	  (2) All expenditure reimbursement</a:t>
            </a:r>
          </a:p>
          <a:p>
            <a:pPr lvl="1" eaLnBrk="1" hangingPunct="1">
              <a:buFontTx/>
              <a:buNone/>
            </a:pPr>
            <a:endParaRPr lang="en-US" sz="1350" dirty="0"/>
          </a:p>
          <a:p>
            <a:pPr lvl="1" eaLnBrk="1" hangingPunct="1"/>
            <a:endParaRPr lang="en-US" sz="1650" dirty="0"/>
          </a:p>
          <a:p>
            <a:pPr lvl="1" eaLnBrk="1" hangingPunct="1">
              <a:buFontTx/>
              <a:buNone/>
            </a:pPr>
            <a:endParaRPr lang="en-US" sz="1650" dirty="0"/>
          </a:p>
          <a:p>
            <a:pPr lvl="3" eaLnBrk="1" hangingPunct="1"/>
            <a:endParaRPr lang="en-US" sz="2475" dirty="0"/>
          </a:p>
          <a:p>
            <a:pPr eaLnBrk="1" hangingPunct="1"/>
            <a:endParaRPr lang="en-US" sz="1500" dirty="0"/>
          </a:p>
        </p:txBody>
      </p:sp>
      <p:sp>
        <p:nvSpPr>
          <p:cNvPr id="5" name="Rectangle 2"/>
          <p:cNvSpPr>
            <a:spLocks noGrp="1" noChangeArrowheads="1"/>
          </p:cNvSpPr>
          <p:nvPr>
            <p:ph type="title"/>
          </p:nvPr>
        </p:nvSpPr>
        <p:spPr>
          <a:xfrm>
            <a:off x="1485900" y="584684"/>
            <a:ext cx="6172200" cy="578644"/>
          </a:xfrm>
        </p:spPr>
        <p:txBody>
          <a:bodyPr/>
          <a:lstStyle/>
          <a:p>
            <a:pPr algn="ctr" eaLnBrk="1" hangingPunct="1"/>
            <a:r>
              <a:rPr lang="en-US" sz="3600" b="1" dirty="0">
                <a:solidFill>
                  <a:schemeClr val="tx1"/>
                </a:solidFill>
                <a:latin typeface="Arial" charset="0"/>
              </a:rPr>
              <a:t>Financial Assistance Packages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5877272"/>
            <a:ext cx="487363" cy="487363"/>
          </a:xfrm>
          <a:prstGeom prst="rect">
            <a:avLst/>
          </a:prstGeom>
        </p:spPr>
      </p:pic>
    </p:spTree>
    <p:extLst>
      <p:ext uri="{BB962C8B-B14F-4D97-AF65-F5344CB8AC3E}">
        <p14:creationId xmlns:p14="http://schemas.microsoft.com/office/powerpoint/2010/main" val="27640536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en-US" sz="3800" b="1" dirty="0">
                <a:solidFill>
                  <a:schemeClr val="tx1"/>
                </a:solidFill>
                <a:latin typeface="Arial" charset="0"/>
              </a:rPr>
              <a:t>Other Items to Note</a:t>
            </a:r>
            <a:r>
              <a:rPr lang="en-US" sz="3800" b="1" dirty="0">
                <a:solidFill>
                  <a:schemeClr val="tx1"/>
                </a:solidFill>
              </a:rPr>
              <a:t/>
            </a:r>
            <a:br>
              <a:rPr lang="en-US" sz="3800" b="1" dirty="0">
                <a:solidFill>
                  <a:schemeClr val="tx1"/>
                </a:solidFill>
              </a:rPr>
            </a:br>
            <a:endParaRPr lang="en-US" sz="3800" b="1" dirty="0">
              <a:solidFill>
                <a:schemeClr val="tx1"/>
              </a:solidFill>
            </a:endParaRPr>
          </a:p>
        </p:txBody>
      </p:sp>
      <p:sp>
        <p:nvSpPr>
          <p:cNvPr id="19459" name="Rectangle 3"/>
          <p:cNvSpPr>
            <a:spLocks noGrp="1" noChangeArrowheads="1"/>
          </p:cNvSpPr>
          <p:nvPr>
            <p:ph type="body" idx="1"/>
          </p:nvPr>
        </p:nvSpPr>
        <p:spPr>
          <a:xfrm>
            <a:off x="611188" y="1016000"/>
            <a:ext cx="8110537" cy="5292725"/>
          </a:xfrm>
        </p:spPr>
        <p:txBody>
          <a:bodyPr/>
          <a:lstStyle/>
          <a:p>
            <a:pPr eaLnBrk="1" hangingPunct="1"/>
            <a:r>
              <a:rPr lang="en-US" sz="2600" b="1" u="sng" dirty="0">
                <a:solidFill>
                  <a:schemeClr val="tx1"/>
                </a:solidFill>
              </a:rPr>
              <a:t>FCAP </a:t>
            </a:r>
            <a:r>
              <a:rPr lang="en-US" sz="2600" b="1" u="sng" dirty="0" smtClean="0">
                <a:solidFill>
                  <a:schemeClr val="tx1"/>
                </a:solidFill>
              </a:rPr>
              <a:t>Program:</a:t>
            </a:r>
            <a:endParaRPr lang="en-US" sz="2600" b="1" u="sng" dirty="0">
              <a:solidFill>
                <a:schemeClr val="tx1"/>
              </a:solidFill>
            </a:endParaRPr>
          </a:p>
          <a:p>
            <a:pPr lvl="1" eaLnBrk="1" hangingPunct="1"/>
            <a:r>
              <a:rPr lang="en-US" sz="2100" dirty="0">
                <a:solidFill>
                  <a:schemeClr val="tx1"/>
                </a:solidFill>
              </a:rPr>
              <a:t>Typical timeline is 3.5 yrs from application to completion.</a:t>
            </a:r>
          </a:p>
          <a:p>
            <a:pPr lvl="1" eaLnBrk="1" hangingPunct="1"/>
            <a:r>
              <a:rPr lang="en-US" sz="2100" b="1" dirty="0">
                <a:solidFill>
                  <a:schemeClr val="tx1"/>
                </a:solidFill>
              </a:rPr>
              <a:t>Many repeat applicants</a:t>
            </a:r>
          </a:p>
          <a:p>
            <a:pPr lvl="1" eaLnBrk="1" hangingPunct="1"/>
            <a:r>
              <a:rPr lang="en-US" sz="2100" dirty="0">
                <a:solidFill>
                  <a:schemeClr val="tx1"/>
                </a:solidFill>
              </a:rPr>
              <a:t>Larger projects – we have partnered with other sources</a:t>
            </a:r>
          </a:p>
          <a:p>
            <a:pPr lvl="1" eaLnBrk="1" hangingPunct="1"/>
            <a:r>
              <a:rPr lang="en-US" sz="2100" dirty="0">
                <a:solidFill>
                  <a:schemeClr val="tx1"/>
                </a:solidFill>
              </a:rPr>
              <a:t>Other:</a:t>
            </a:r>
          </a:p>
          <a:p>
            <a:pPr lvl="2" eaLnBrk="1" hangingPunct="1"/>
            <a:r>
              <a:rPr lang="en-US" sz="2100" b="1" dirty="0">
                <a:solidFill>
                  <a:schemeClr val="tx1"/>
                </a:solidFill>
              </a:rPr>
              <a:t>Credit review by Virginia Resources Authority (VRA) required on all loans</a:t>
            </a:r>
          </a:p>
          <a:p>
            <a:pPr lvl="2" eaLnBrk="1" hangingPunct="1"/>
            <a:r>
              <a:rPr lang="en-US" sz="2100" dirty="0">
                <a:solidFill>
                  <a:schemeClr val="tx1"/>
                </a:solidFill>
              </a:rPr>
              <a:t>Expenditure reimbursement – 5 business days</a:t>
            </a:r>
          </a:p>
          <a:p>
            <a:pPr lvl="2" eaLnBrk="1" hangingPunct="1"/>
            <a:r>
              <a:rPr lang="en-US" sz="2100" dirty="0">
                <a:solidFill>
                  <a:schemeClr val="tx1"/>
                </a:solidFill>
              </a:rPr>
              <a:t>Payments to VRA start 6 months after project completion</a:t>
            </a:r>
          </a:p>
          <a:p>
            <a:pPr lvl="2" eaLnBrk="1" hangingPunct="1"/>
            <a:r>
              <a:rPr lang="en-US" sz="2100" u="sng" dirty="0">
                <a:solidFill>
                  <a:schemeClr val="tx1"/>
                </a:solidFill>
              </a:rPr>
              <a:t>No prepayment penalty </a:t>
            </a:r>
            <a:r>
              <a:rPr lang="en-US" sz="2100" dirty="0">
                <a:solidFill>
                  <a:schemeClr val="tx1"/>
                </a:solidFill>
              </a:rPr>
              <a:t>– only borrow what’s needed.</a:t>
            </a:r>
          </a:p>
          <a:p>
            <a:pPr lvl="2" eaLnBrk="1" hangingPunct="1"/>
            <a:r>
              <a:rPr lang="en-US" sz="2100" dirty="0">
                <a:solidFill>
                  <a:schemeClr val="tx1"/>
                </a:solidFill>
              </a:rPr>
              <a:t>Bond Counsel is required for Public Entities</a:t>
            </a:r>
          </a:p>
          <a:p>
            <a:pPr lvl="2" eaLnBrk="1" hangingPunct="1"/>
            <a:r>
              <a:rPr lang="en-US" sz="2100" dirty="0">
                <a:solidFill>
                  <a:schemeClr val="tx1"/>
                </a:solidFill>
              </a:rPr>
              <a:t>Letter of Credit is required for Private Entities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7506" y="5697252"/>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rPr>
              <a:t>Webcast Agenda</a:t>
            </a:r>
          </a:p>
        </p:txBody>
      </p:sp>
      <p:sp>
        <p:nvSpPr>
          <p:cNvPr id="3" name="Content Placeholder 2"/>
          <p:cNvSpPr>
            <a:spLocks noGrp="1"/>
          </p:cNvSpPr>
          <p:nvPr>
            <p:ph idx="1"/>
          </p:nvPr>
        </p:nvSpPr>
        <p:spPr/>
        <p:txBody>
          <a:bodyPr/>
          <a:lstStyle/>
          <a:p>
            <a:pPr marL="457200" indent="-457200">
              <a:buFont typeface="+mj-lt"/>
              <a:buAutoNum type="arabicPeriod"/>
            </a:pPr>
            <a:r>
              <a:rPr lang="en-US" dirty="0">
                <a:solidFill>
                  <a:schemeClr val="tx1"/>
                </a:solidFill>
              </a:rPr>
              <a:t>Overview - Office of Drinking Water (ODW) and Financial &amp; Construction Assistance Program (FCAP)</a:t>
            </a:r>
          </a:p>
          <a:p>
            <a:pPr marL="457200" indent="-457200">
              <a:buFont typeface="+mj-lt"/>
              <a:buAutoNum type="arabicPeriod"/>
            </a:pPr>
            <a:r>
              <a:rPr lang="en-US" dirty="0">
                <a:solidFill>
                  <a:schemeClr val="tx1"/>
                </a:solidFill>
              </a:rPr>
              <a:t>What’s New for </a:t>
            </a:r>
            <a:r>
              <a:rPr lang="en-US" dirty="0" smtClean="0">
                <a:solidFill>
                  <a:schemeClr val="tx1"/>
                </a:solidFill>
              </a:rPr>
              <a:t>FY23 </a:t>
            </a:r>
            <a:r>
              <a:rPr lang="en-US" dirty="0">
                <a:solidFill>
                  <a:schemeClr val="tx1"/>
                </a:solidFill>
              </a:rPr>
              <a:t>Construction Funds?</a:t>
            </a:r>
          </a:p>
          <a:p>
            <a:pPr marL="457200" indent="-457200">
              <a:buFont typeface="+mj-lt"/>
              <a:buAutoNum type="arabicPeriod"/>
            </a:pPr>
            <a:r>
              <a:rPr lang="en-US" dirty="0">
                <a:solidFill>
                  <a:schemeClr val="tx1"/>
                </a:solidFill>
              </a:rPr>
              <a:t>What’s Continued from Previous Years? </a:t>
            </a:r>
          </a:p>
          <a:p>
            <a:pPr marL="457200" indent="-457200">
              <a:buFont typeface="+mj-lt"/>
              <a:buAutoNum type="arabicPeriod"/>
            </a:pPr>
            <a:r>
              <a:rPr lang="en-US" dirty="0">
                <a:solidFill>
                  <a:schemeClr val="tx1"/>
                </a:solidFill>
              </a:rPr>
              <a:t>FCAP Funding Eligibility and Program Details</a:t>
            </a:r>
          </a:p>
          <a:p>
            <a:pPr marL="457200" indent="-457200">
              <a:buFont typeface="+mj-lt"/>
              <a:buAutoNum type="arabicPeriod"/>
            </a:pPr>
            <a:r>
              <a:rPr lang="en-US" dirty="0">
                <a:solidFill>
                  <a:schemeClr val="tx1"/>
                </a:solidFill>
              </a:rPr>
              <a:t>FCAP Applications – Refinance, Construction, and Source Water Protection</a:t>
            </a:r>
          </a:p>
          <a:p>
            <a:pPr marL="457200" indent="-457200">
              <a:buFont typeface="+mj-lt"/>
              <a:buAutoNum type="arabicPeriod"/>
            </a:pPr>
            <a:r>
              <a:rPr lang="en-US" dirty="0">
                <a:solidFill>
                  <a:schemeClr val="tx1"/>
                </a:solidFill>
              </a:rPr>
              <a:t>Funding Through Capacity Development</a:t>
            </a:r>
          </a:p>
          <a:p>
            <a:pPr marL="457200" indent="-457200">
              <a:buFont typeface="+mj-lt"/>
              <a:buAutoNum type="arabicPeriod"/>
            </a:pPr>
            <a:endParaRPr lang="en-US" dirty="0">
              <a:solidFill>
                <a:schemeClr val="tx1"/>
              </a:solidFill>
            </a:endParaRPr>
          </a:p>
          <a:p>
            <a:pPr marL="457200" indent="-457200">
              <a:buFont typeface="+mj-lt"/>
              <a:buAutoNum type="arabicPeriod"/>
            </a:pPr>
            <a:endParaRPr lang="en-US" dirty="0">
              <a:solidFill>
                <a:schemeClr val="tx1"/>
              </a:solidFill>
            </a:endParaRPr>
          </a:p>
        </p:txBody>
      </p:sp>
      <p:pic>
        <p:nvPicPr>
          <p:cNvPr id="4" name="Picture 1" descr="C:\Users\Nathan.Mathis@vdh.virginia.gov\Documents\ODW.jpg"/>
          <p:cNvPicPr>
            <a:picLocks noChangeAspect="1" noChangeArrowheads="1"/>
          </p:cNvPicPr>
          <p:nvPr/>
        </p:nvPicPr>
        <p:blipFill>
          <a:blip r:embed="rId5" cstate="print"/>
          <a:srcRect/>
          <a:stretch>
            <a:fillRect/>
          </a:stretch>
        </p:blipFill>
        <p:spPr bwMode="auto">
          <a:xfrm>
            <a:off x="6896" y="5214483"/>
            <a:ext cx="2177142" cy="1371600"/>
          </a:xfrm>
          <a:prstGeom prst="rect">
            <a:avLst/>
          </a:prstGeom>
          <a:noFill/>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4742" y="5579042"/>
            <a:ext cx="609600" cy="609600"/>
          </a:xfrm>
          <a:prstGeom prst="rect">
            <a:avLst/>
          </a:prstGeom>
        </p:spPr>
      </p:pic>
    </p:spTree>
    <p:extLst>
      <p:ext uri="{BB962C8B-B14F-4D97-AF65-F5344CB8AC3E}">
        <p14:creationId xmlns:p14="http://schemas.microsoft.com/office/powerpoint/2010/main" val="32718918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Drinking Water Funding Program Requirements</a:t>
            </a:r>
          </a:p>
        </p:txBody>
      </p:sp>
      <p:sp>
        <p:nvSpPr>
          <p:cNvPr id="3" name="Content Placeholder 2"/>
          <p:cNvSpPr>
            <a:spLocks noGrp="1"/>
          </p:cNvSpPr>
          <p:nvPr>
            <p:ph idx="1"/>
          </p:nvPr>
        </p:nvSpPr>
        <p:spPr/>
        <p:txBody>
          <a:bodyPr/>
          <a:lstStyle/>
          <a:p>
            <a:endParaRPr lang="en-US" dirty="0"/>
          </a:p>
          <a:p>
            <a:pPr algn="ctr"/>
            <a:r>
              <a:rPr lang="en-US" b="1" dirty="0">
                <a:solidFill>
                  <a:srgbClr val="00B0F0"/>
                </a:solidFill>
              </a:rPr>
              <a:t>Once our water system is in the DWSRF program what are some of the program requirements?  </a:t>
            </a:r>
          </a:p>
          <a:p>
            <a:endParaRPr lang="en-US" b="1" dirty="0"/>
          </a:p>
          <a:p>
            <a:endParaRPr lang="en-US" dirty="0"/>
          </a:p>
        </p:txBody>
      </p:sp>
      <p:pic>
        <p:nvPicPr>
          <p:cNvPr id="4" name="Picture 3" descr="Now it compounds reality. Next divide the people as much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868" y="2960948"/>
            <a:ext cx="2700300" cy="315182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7554" y="5733256"/>
            <a:ext cx="487363" cy="487363"/>
          </a:xfrm>
          <a:prstGeom prst="rect">
            <a:avLst/>
          </a:prstGeom>
        </p:spPr>
      </p:pic>
    </p:spTree>
    <p:extLst>
      <p:ext uri="{BB962C8B-B14F-4D97-AF65-F5344CB8AC3E}">
        <p14:creationId xmlns:p14="http://schemas.microsoft.com/office/powerpoint/2010/main" val="35873371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992-9A82-4BE1-8EB0-1AB655676AF7}"/>
              </a:ext>
            </a:extLst>
          </p:cNvPr>
          <p:cNvSpPr>
            <a:spLocks noGrp="1"/>
          </p:cNvSpPr>
          <p:nvPr>
            <p:ph type="title"/>
          </p:nvPr>
        </p:nvSpPr>
        <p:spPr>
          <a:xfrm>
            <a:off x="539552" y="466836"/>
            <a:ext cx="8229600" cy="1143000"/>
          </a:xfrm>
        </p:spPr>
        <p:txBody>
          <a:bodyPr/>
          <a:lstStyle/>
          <a:p>
            <a:pPr algn="ctr"/>
            <a:r>
              <a:rPr lang="en-US" b="1" dirty="0">
                <a:solidFill>
                  <a:schemeClr val="tx1"/>
                </a:solidFill>
              </a:rPr>
              <a:t>Drinking Water Funding Program Requirements</a:t>
            </a:r>
            <a:br>
              <a:rPr lang="en-US" b="1" dirty="0">
                <a:solidFill>
                  <a:schemeClr val="tx1"/>
                </a:solidFill>
              </a:rPr>
            </a:br>
            <a:endParaRPr lang="en-US" dirty="0">
              <a:solidFill>
                <a:schemeClr val="tx1"/>
              </a:solidFill>
            </a:endParaRPr>
          </a:p>
        </p:txBody>
      </p:sp>
      <p:sp>
        <p:nvSpPr>
          <p:cNvPr id="3" name="Content Placeholder 2">
            <a:extLst>
              <a:ext uri="{FF2B5EF4-FFF2-40B4-BE49-F238E27FC236}">
                <a16:creationId xmlns:a16="http://schemas.microsoft.com/office/drawing/2014/main" id="{DB55DE7E-BE4D-456B-A2A6-29FD6A32533D}"/>
              </a:ext>
            </a:extLst>
          </p:cNvPr>
          <p:cNvSpPr>
            <a:spLocks noGrp="1"/>
          </p:cNvSpPr>
          <p:nvPr>
            <p:ph idx="1"/>
          </p:nvPr>
        </p:nvSpPr>
        <p:spPr>
          <a:xfrm>
            <a:off x="457200" y="1600200"/>
            <a:ext cx="8229600" cy="4800600"/>
          </a:xfrm>
        </p:spPr>
        <p:txBody>
          <a:bodyPr/>
          <a:lstStyle/>
          <a:p>
            <a:pPr marL="0" indent="0"/>
            <a:r>
              <a:rPr lang="en-US" sz="2800" u="sng" dirty="0">
                <a:solidFill>
                  <a:schemeClr val="tx1"/>
                </a:solidFill>
              </a:rPr>
              <a:t>Procurement</a:t>
            </a:r>
          </a:p>
          <a:p>
            <a:pPr>
              <a:buFont typeface="Arial" panose="020B0604020202020204" pitchFamily="34" charset="0"/>
              <a:buChar char="•"/>
            </a:pPr>
            <a:r>
              <a:rPr lang="en-US" dirty="0">
                <a:solidFill>
                  <a:schemeClr val="tx1"/>
                </a:solidFill>
              </a:rPr>
              <a:t>All </a:t>
            </a:r>
            <a:r>
              <a:rPr lang="en-US" dirty="0" smtClean="0">
                <a:solidFill>
                  <a:schemeClr val="tx1"/>
                </a:solidFill>
              </a:rPr>
              <a:t>applicants </a:t>
            </a:r>
            <a:r>
              <a:rPr lang="en-US" dirty="0">
                <a:solidFill>
                  <a:schemeClr val="tx1"/>
                </a:solidFill>
              </a:rPr>
              <a:t>must abide by the Virginia Public Procurement Act (VPPA) for all </a:t>
            </a:r>
            <a:r>
              <a:rPr lang="en-US" dirty="0" smtClean="0">
                <a:solidFill>
                  <a:schemeClr val="tx1"/>
                </a:solidFill>
              </a:rPr>
              <a:t>FCAP </a:t>
            </a:r>
            <a:r>
              <a:rPr lang="en-US" dirty="0">
                <a:solidFill>
                  <a:schemeClr val="tx1"/>
                </a:solidFill>
              </a:rPr>
              <a:t>funded activities.</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All applicants must abide by the EPA’s requirement for Minority and Women’s Business Enterprises (MBE/WBE) Good Faith Efforts.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All procurement for </a:t>
            </a:r>
            <a:r>
              <a:rPr lang="en-US" dirty="0" smtClean="0">
                <a:solidFill>
                  <a:schemeClr val="tx1"/>
                </a:solidFill>
              </a:rPr>
              <a:t>FCAP </a:t>
            </a:r>
            <a:r>
              <a:rPr lang="en-US" dirty="0">
                <a:solidFill>
                  <a:schemeClr val="tx1"/>
                </a:solidFill>
              </a:rPr>
              <a:t>funded activities </a:t>
            </a:r>
            <a:r>
              <a:rPr lang="en-US" dirty="0" smtClean="0">
                <a:solidFill>
                  <a:schemeClr val="tx1"/>
                </a:solidFill>
              </a:rPr>
              <a:t>(Bond Counsel, Legal, Engineering, Construction) must </a:t>
            </a:r>
            <a:r>
              <a:rPr lang="en-US" dirty="0">
                <a:solidFill>
                  <a:schemeClr val="tx1"/>
                </a:solidFill>
              </a:rPr>
              <a:t>be </a:t>
            </a:r>
            <a:r>
              <a:rPr lang="en-US" dirty="0" smtClean="0">
                <a:solidFill>
                  <a:schemeClr val="tx1"/>
                </a:solidFill>
              </a:rPr>
              <a:t>reviewed and approved </a:t>
            </a:r>
            <a:r>
              <a:rPr lang="en-US" dirty="0">
                <a:solidFill>
                  <a:schemeClr val="tx1"/>
                </a:solidFill>
              </a:rPr>
              <a:t>prior to signing contracts. </a:t>
            </a:r>
          </a:p>
          <a:p>
            <a:pPr>
              <a:buFont typeface="Arial" panose="020B0604020202020204"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4848" y="5841268"/>
            <a:ext cx="487363" cy="487363"/>
          </a:xfrm>
          <a:prstGeom prst="rect">
            <a:avLst/>
          </a:prstGeom>
        </p:spPr>
      </p:pic>
    </p:spTree>
    <p:extLst>
      <p:ext uri="{BB962C8B-B14F-4D97-AF65-F5344CB8AC3E}">
        <p14:creationId xmlns:p14="http://schemas.microsoft.com/office/powerpoint/2010/main" val="12451380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C351-D27A-485F-B7B1-42BF321B54E5}"/>
              </a:ext>
            </a:extLst>
          </p:cNvPr>
          <p:cNvSpPr>
            <a:spLocks noGrp="1"/>
          </p:cNvSpPr>
          <p:nvPr>
            <p:ph type="title"/>
          </p:nvPr>
        </p:nvSpPr>
        <p:spPr/>
        <p:txBody>
          <a:bodyPr/>
          <a:lstStyle/>
          <a:p>
            <a:pPr algn="ctr"/>
            <a:r>
              <a:rPr lang="en-US" b="1" dirty="0">
                <a:solidFill>
                  <a:schemeClr val="tx1"/>
                </a:solidFill>
              </a:rPr>
              <a:t>Drinking Water Funding Program Requirements</a:t>
            </a:r>
            <a:endParaRPr lang="en-US" dirty="0">
              <a:solidFill>
                <a:schemeClr val="tx1"/>
              </a:solidFill>
            </a:endParaRPr>
          </a:p>
        </p:txBody>
      </p:sp>
      <p:sp>
        <p:nvSpPr>
          <p:cNvPr id="3" name="Content Placeholder 2">
            <a:extLst>
              <a:ext uri="{FF2B5EF4-FFF2-40B4-BE49-F238E27FC236}">
                <a16:creationId xmlns:a16="http://schemas.microsoft.com/office/drawing/2014/main" id="{3F1307E0-9B35-470F-AA0C-8E3211FD57C5}"/>
              </a:ext>
            </a:extLst>
          </p:cNvPr>
          <p:cNvSpPr>
            <a:spLocks noGrp="1"/>
          </p:cNvSpPr>
          <p:nvPr>
            <p:ph idx="1"/>
          </p:nvPr>
        </p:nvSpPr>
        <p:spPr>
          <a:xfrm>
            <a:off x="457200" y="1417638"/>
            <a:ext cx="8229600" cy="4983162"/>
          </a:xfrm>
        </p:spPr>
        <p:txBody>
          <a:bodyPr/>
          <a:lstStyle/>
          <a:p>
            <a:pPr marL="0" indent="0"/>
            <a:r>
              <a:rPr lang="en-US" sz="2800" b="1" u="sng" dirty="0">
                <a:solidFill>
                  <a:schemeClr val="tx1"/>
                </a:solidFill>
              </a:rPr>
              <a:t>Preliminary Engineering Report (PER) and Plans/Specifications</a:t>
            </a:r>
          </a:p>
          <a:p>
            <a:pPr marL="0" indent="0"/>
            <a:r>
              <a:rPr lang="en-US" dirty="0">
                <a:solidFill>
                  <a:schemeClr val="tx1"/>
                </a:solidFill>
              </a:rPr>
              <a:t>If required by the ODW Field Office:  </a:t>
            </a:r>
          </a:p>
          <a:p>
            <a:pPr>
              <a:buFont typeface="Arial" panose="020B0604020202020204" pitchFamily="34" charset="0"/>
              <a:buChar char="•"/>
            </a:pPr>
            <a:r>
              <a:rPr lang="en-US" dirty="0">
                <a:solidFill>
                  <a:schemeClr val="tx1"/>
                </a:solidFill>
              </a:rPr>
              <a:t>PER – ODW Field Office and funding agency must review/approve. </a:t>
            </a:r>
          </a:p>
          <a:p>
            <a:pPr>
              <a:buFont typeface="Arial" panose="020B0604020202020204" pitchFamily="34" charset="0"/>
              <a:buChar char="•"/>
            </a:pPr>
            <a:r>
              <a:rPr lang="en-US" dirty="0">
                <a:solidFill>
                  <a:schemeClr val="tx1"/>
                </a:solidFill>
              </a:rPr>
              <a:t>Plans/specifications – ODW Field Office and funding agency must review/approve.  </a:t>
            </a:r>
          </a:p>
          <a:p>
            <a:pPr marL="0" indent="0"/>
            <a:r>
              <a:rPr lang="en-US" sz="2800" b="1" u="sng" dirty="0">
                <a:solidFill>
                  <a:schemeClr val="tx1"/>
                </a:solidFill>
              </a:rPr>
              <a:t>Environmental Review  </a:t>
            </a:r>
          </a:p>
          <a:p>
            <a:pPr>
              <a:buFont typeface="Arial" panose="020B0604020202020204" pitchFamily="34" charset="0"/>
              <a:buChar char="•"/>
            </a:pPr>
            <a:r>
              <a:rPr lang="en-US" dirty="0">
                <a:solidFill>
                  <a:schemeClr val="tx1"/>
                </a:solidFill>
              </a:rPr>
              <a:t>An environmental review is required for every </a:t>
            </a:r>
            <a:r>
              <a:rPr lang="en-US" dirty="0" smtClean="0">
                <a:solidFill>
                  <a:schemeClr val="tx1"/>
                </a:solidFill>
              </a:rPr>
              <a:t>FCAP </a:t>
            </a:r>
            <a:r>
              <a:rPr lang="en-US" dirty="0">
                <a:solidFill>
                  <a:schemeClr val="tx1"/>
                </a:solidFill>
              </a:rPr>
              <a:t>funded project.  </a:t>
            </a:r>
          </a:p>
          <a:p>
            <a:pPr>
              <a:buFont typeface="Arial" panose="020B0604020202020204" pitchFamily="34" charset="0"/>
              <a:buChar char="•"/>
            </a:pPr>
            <a:r>
              <a:rPr lang="en-US" dirty="0">
                <a:solidFill>
                  <a:schemeClr val="tx1"/>
                </a:solidFill>
              </a:rPr>
              <a:t>Environmental Assessment or Categorical Exclusion.</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518" y="5915369"/>
            <a:ext cx="487363" cy="487363"/>
          </a:xfrm>
          <a:prstGeom prst="rect">
            <a:avLst/>
          </a:prstGeom>
        </p:spPr>
      </p:pic>
    </p:spTree>
    <p:extLst>
      <p:ext uri="{BB962C8B-B14F-4D97-AF65-F5344CB8AC3E}">
        <p14:creationId xmlns:p14="http://schemas.microsoft.com/office/powerpoint/2010/main" val="42084994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900113" y="512763"/>
            <a:ext cx="7164387" cy="954107"/>
          </a:xfrm>
          <a:prstGeom prst="rect">
            <a:avLst/>
          </a:prstGeom>
          <a:noFill/>
          <a:ln w="9525">
            <a:noFill/>
            <a:miter lim="800000"/>
            <a:headEnd/>
            <a:tailEnd/>
          </a:ln>
        </p:spPr>
        <p:txBody>
          <a:bodyPr>
            <a:spAutoFit/>
          </a:bodyPr>
          <a:lstStyle/>
          <a:p>
            <a:pPr algn="ctr"/>
            <a:r>
              <a:rPr lang="en-US" sz="2800" b="1" dirty="0"/>
              <a:t>Drinking Water Funding Program Requirements</a:t>
            </a:r>
          </a:p>
        </p:txBody>
      </p:sp>
      <p:sp>
        <p:nvSpPr>
          <p:cNvPr id="24579" name="Rectangle 4"/>
          <p:cNvSpPr>
            <a:spLocks noChangeArrowheads="1"/>
          </p:cNvSpPr>
          <p:nvPr/>
        </p:nvSpPr>
        <p:spPr bwMode="auto">
          <a:xfrm>
            <a:off x="611560" y="1448780"/>
            <a:ext cx="7705725" cy="4524315"/>
          </a:xfrm>
          <a:prstGeom prst="rect">
            <a:avLst/>
          </a:prstGeom>
          <a:noFill/>
          <a:ln w="9525">
            <a:noFill/>
            <a:miter lim="800000"/>
            <a:headEnd/>
            <a:tailEnd/>
          </a:ln>
        </p:spPr>
        <p:txBody>
          <a:bodyPr>
            <a:spAutoFit/>
          </a:bodyPr>
          <a:lstStyle/>
          <a:p>
            <a:r>
              <a:rPr lang="en-US" sz="2400" b="1" u="sng" dirty="0"/>
              <a:t>Davis-Bacon Wage Requirement</a:t>
            </a:r>
          </a:p>
          <a:p>
            <a:r>
              <a:rPr lang="en-US" sz="2400" dirty="0"/>
              <a:t>Applies for SRF construction projects. The Davis-Bacon Act has been added to the list of Federal cross-cutter requirements. </a:t>
            </a:r>
          </a:p>
          <a:p>
            <a:endParaRPr lang="en-US" sz="2400" b="1" dirty="0"/>
          </a:p>
          <a:p>
            <a:r>
              <a:rPr lang="en-US" sz="2400" b="1" u="sng" dirty="0"/>
              <a:t>American Iron and Steel Requirements  </a:t>
            </a:r>
          </a:p>
          <a:p>
            <a:r>
              <a:rPr lang="en-US" sz="2400" dirty="0"/>
              <a:t>Applies to SRF construction loan projects with plans and specifications approved on or after 1/17/2014.  Funding recipients and contractors certify compliance.</a:t>
            </a:r>
          </a:p>
          <a:p>
            <a:endParaRPr lang="en-US" sz="2400" dirty="0"/>
          </a:p>
          <a:p>
            <a:r>
              <a:rPr lang="en-US" sz="2400" dirty="0" smtClean="0"/>
              <a:t>FCAP </a:t>
            </a:r>
            <a:r>
              <a:rPr lang="en-US" sz="2400" dirty="0"/>
              <a:t>reviews the information above during on-site construction project evaluations.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516" y="5729413"/>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25" y="116632"/>
            <a:ext cx="8229600" cy="2880320"/>
          </a:xfrm>
        </p:spPr>
        <p:txBody>
          <a:bodyPr/>
          <a:lstStyle/>
          <a:p>
            <a:pPr algn="ctr"/>
            <a:r>
              <a:rPr lang="en-US" dirty="0">
                <a:solidFill>
                  <a:schemeClr val="tx1"/>
                </a:solidFill>
              </a:rPr>
              <a:t>Resources on our Webpages – Manuals, Applications, Instructions, Factsheets, Forms, and More! </a:t>
            </a:r>
            <a:br>
              <a:rPr lang="en-US" dirty="0">
                <a:solidFill>
                  <a:schemeClr val="tx1"/>
                </a:solidFill>
              </a:rPr>
            </a:br>
            <a:r>
              <a:rPr lang="en-US" dirty="0">
                <a:solidFill>
                  <a:schemeClr val="tx1"/>
                </a:solidFill>
              </a:rPr>
              <a:t/>
            </a:r>
            <a:br>
              <a:rPr lang="en-US" dirty="0">
                <a:solidFill>
                  <a:schemeClr val="tx1"/>
                </a:solidFill>
              </a:rPr>
            </a:br>
            <a:endParaRPr lang="en-US" dirty="0">
              <a:solidFill>
                <a:schemeClr val="tx1"/>
              </a:solidFill>
            </a:endParaRPr>
          </a:p>
        </p:txBody>
      </p:sp>
      <p:pic>
        <p:nvPicPr>
          <p:cNvPr id="33798" name="Picture 6" descr="Image result for applicatio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07804" y="2132856"/>
            <a:ext cx="352839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15A15A-A9A0-4445-9E6C-24366DCA2103}"/>
              </a:ext>
            </a:extLst>
          </p:cNvPr>
          <p:cNvSpPr txBox="1"/>
          <p:nvPr/>
        </p:nvSpPr>
        <p:spPr>
          <a:xfrm>
            <a:off x="457200" y="5733256"/>
            <a:ext cx="6599076" cy="646331"/>
          </a:xfrm>
          <a:prstGeom prst="rect">
            <a:avLst/>
          </a:prstGeom>
          <a:noFill/>
        </p:spPr>
        <p:txBody>
          <a:bodyPr wrap="square">
            <a:spAutoFit/>
          </a:bodyPr>
          <a:lstStyle/>
          <a:p>
            <a:r>
              <a:rPr lang="en-US" dirty="0"/>
              <a:t>https://www.vdh.virginia.gov/drinking-water/fcap/drinking-water-funding-program/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3099" y="5029869"/>
            <a:ext cx="487363" cy="487363"/>
          </a:xfrm>
          <a:prstGeom prst="rect">
            <a:avLst/>
          </a:prstGeom>
        </p:spPr>
      </p:pic>
    </p:spTree>
    <p:extLst>
      <p:ext uri="{BB962C8B-B14F-4D97-AF65-F5344CB8AC3E}">
        <p14:creationId xmlns:p14="http://schemas.microsoft.com/office/powerpoint/2010/main" val="4013794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ODW Applications – On Our Website</a:t>
            </a:r>
          </a:p>
        </p:txBody>
      </p:sp>
      <p:pic>
        <p:nvPicPr>
          <p:cNvPr id="11" name="Content Placeholder 10">
            <a:extLst>
              <a:ext uri="{FF2B5EF4-FFF2-40B4-BE49-F238E27FC236}">
                <a16:creationId xmlns:a16="http://schemas.microsoft.com/office/drawing/2014/main" id="{89BD65CE-EF82-4A2D-936B-7AB8D334B19D}"/>
              </a:ext>
            </a:extLst>
          </p:cNvPr>
          <p:cNvPicPr>
            <a:picLocks noGrp="1" noChangeAspect="1"/>
          </p:cNvPicPr>
          <p:nvPr>
            <p:ph idx="1"/>
          </p:nvPr>
        </p:nvPicPr>
        <p:blipFill>
          <a:blip r:embed="rId5"/>
          <a:stretch>
            <a:fillRect/>
          </a:stretch>
        </p:blipFill>
        <p:spPr>
          <a:xfrm>
            <a:off x="459954" y="1417638"/>
            <a:ext cx="8229600" cy="450050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9532" y="5915030"/>
            <a:ext cx="487363" cy="487363"/>
          </a:xfrm>
          <a:prstGeom prst="rect">
            <a:avLst/>
          </a:prstGeom>
        </p:spPr>
      </p:pic>
    </p:spTree>
    <p:extLst>
      <p:ext uri="{BB962C8B-B14F-4D97-AF65-F5344CB8AC3E}">
        <p14:creationId xmlns:p14="http://schemas.microsoft.com/office/powerpoint/2010/main" val="31345789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Refinance Loan Application</a:t>
            </a:r>
          </a:p>
        </p:txBody>
      </p:sp>
      <p:pic>
        <p:nvPicPr>
          <p:cNvPr id="4" name="Content Placeholder 3"/>
          <p:cNvPicPr>
            <a:picLocks noGrp="1" noChangeAspect="1"/>
          </p:cNvPicPr>
          <p:nvPr>
            <p:ph idx="1"/>
          </p:nvPr>
        </p:nvPicPr>
        <p:blipFill>
          <a:blip r:embed="rId5"/>
          <a:stretch>
            <a:fillRect/>
          </a:stretch>
        </p:blipFill>
        <p:spPr>
          <a:xfrm>
            <a:off x="1511660" y="1196752"/>
            <a:ext cx="5599833" cy="522058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841268"/>
            <a:ext cx="487363" cy="487363"/>
          </a:xfrm>
          <a:prstGeom prst="rect">
            <a:avLst/>
          </a:prstGeom>
        </p:spPr>
      </p:pic>
    </p:spTree>
    <p:extLst>
      <p:ext uri="{BB962C8B-B14F-4D97-AF65-F5344CB8AC3E}">
        <p14:creationId xmlns:p14="http://schemas.microsoft.com/office/powerpoint/2010/main" val="19690031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Refinance Loan Application – Required Attachments</a:t>
            </a:r>
          </a:p>
        </p:txBody>
      </p:sp>
      <p:sp>
        <p:nvSpPr>
          <p:cNvPr id="3" name="Content Placeholder 2"/>
          <p:cNvSpPr>
            <a:spLocks noGrp="1"/>
          </p:cNvSpPr>
          <p:nvPr>
            <p:ph idx="1"/>
          </p:nvPr>
        </p:nvSpPr>
        <p:spPr>
          <a:xfrm>
            <a:off x="755576" y="3609020"/>
            <a:ext cx="8229600" cy="4800600"/>
          </a:xfrm>
        </p:spPr>
        <p:txBody>
          <a:bodyPr/>
          <a:lstStyle/>
          <a:p>
            <a:endParaRPr lang="en-US" sz="1800" dirty="0"/>
          </a:p>
          <a:p>
            <a:endParaRPr lang="en-US" sz="1800" dirty="0"/>
          </a:p>
          <a:p>
            <a:endParaRPr lang="en-US" sz="1800" dirty="0"/>
          </a:p>
        </p:txBody>
      </p:sp>
      <p:sp>
        <p:nvSpPr>
          <p:cNvPr id="27" name="Rectangle 24"/>
          <p:cNvSpPr>
            <a:spLocks noChangeArrowheads="1"/>
          </p:cNvSpPr>
          <p:nvPr/>
        </p:nvSpPr>
        <p:spPr bwMode="auto">
          <a:xfrm>
            <a:off x="4572000" y="425354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5"/>
          <p:cNvSpPr>
            <a:spLocks noChangeArrowheads="1"/>
          </p:cNvSpPr>
          <p:nvPr/>
        </p:nvSpPr>
        <p:spPr bwMode="auto">
          <a:xfrm>
            <a:off x="298376" y="2828655"/>
            <a:ext cx="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tabLst>
                <a:tab pos="-457200" algn="l"/>
                <a:tab pos="228600" algn="l"/>
              </a:tabLst>
              <a:defRPr>
                <a:solidFill>
                  <a:schemeClr val="tx1"/>
                </a:solidFill>
                <a:latin typeface="Arial" panose="020B0604020202020204" pitchFamily="34" charset="0"/>
              </a:defRPr>
            </a:lvl1pPr>
            <a:lvl2pPr eaLnBrk="0" hangingPunct="0">
              <a:tabLst>
                <a:tab pos="-457200" algn="l"/>
                <a:tab pos="228600" algn="l"/>
              </a:tabLst>
              <a:defRPr>
                <a:solidFill>
                  <a:schemeClr val="tx1"/>
                </a:solidFill>
                <a:latin typeface="Arial" panose="020B0604020202020204" pitchFamily="34" charset="0"/>
              </a:defRPr>
            </a:lvl2pPr>
            <a:lvl3pPr eaLnBrk="0" hangingPunct="0">
              <a:tabLst>
                <a:tab pos="-457200" algn="l"/>
                <a:tab pos="228600" algn="l"/>
              </a:tabLst>
              <a:defRPr>
                <a:solidFill>
                  <a:schemeClr val="tx1"/>
                </a:solidFill>
                <a:latin typeface="Arial" panose="020B0604020202020204" pitchFamily="34" charset="0"/>
              </a:defRPr>
            </a:lvl3pPr>
            <a:lvl4pPr eaLnBrk="0" hangingPunct="0">
              <a:tabLst>
                <a:tab pos="-457200" algn="l"/>
                <a:tab pos="228600" algn="l"/>
              </a:tabLst>
              <a:defRPr>
                <a:solidFill>
                  <a:schemeClr val="tx1"/>
                </a:solidFill>
                <a:latin typeface="Arial" panose="020B0604020202020204" pitchFamily="34" charset="0"/>
              </a:defRPr>
            </a:lvl4pPr>
            <a:lvl5pPr eaLnBrk="0" hangingPunct="0">
              <a:tabLst>
                <a:tab pos="-457200" algn="l"/>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228600" algn="l"/>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228600" algn="l"/>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5"/>
          <a:stretch>
            <a:fillRect/>
          </a:stretch>
        </p:blipFill>
        <p:spPr>
          <a:xfrm>
            <a:off x="755576" y="1447800"/>
            <a:ext cx="7632848" cy="460949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327" y="5813610"/>
            <a:ext cx="487363" cy="487363"/>
          </a:xfrm>
          <a:prstGeom prst="rect">
            <a:avLst/>
          </a:prstGeom>
        </p:spPr>
      </p:pic>
    </p:spTree>
    <p:extLst>
      <p:ext uri="{BB962C8B-B14F-4D97-AF65-F5344CB8AC3E}">
        <p14:creationId xmlns:p14="http://schemas.microsoft.com/office/powerpoint/2010/main" val="16816804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Construction Funding - Instructions</a:t>
            </a:r>
          </a:p>
        </p:txBody>
      </p:sp>
      <p:pic>
        <p:nvPicPr>
          <p:cNvPr id="5" name="Content Placeholder 4"/>
          <p:cNvPicPr>
            <a:picLocks noGrp="1" noChangeAspect="1"/>
          </p:cNvPicPr>
          <p:nvPr>
            <p:ph idx="1"/>
          </p:nvPr>
        </p:nvPicPr>
        <p:blipFill>
          <a:blip r:embed="rId5"/>
          <a:stretch>
            <a:fillRect/>
          </a:stretch>
        </p:blipFill>
        <p:spPr>
          <a:xfrm>
            <a:off x="1199353" y="1417639"/>
            <a:ext cx="6649011" cy="467169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518" y="5845649"/>
            <a:ext cx="487363" cy="487363"/>
          </a:xfrm>
          <a:prstGeom prst="rect">
            <a:avLst/>
          </a:prstGeom>
        </p:spPr>
      </p:pic>
    </p:spTree>
    <p:extLst>
      <p:ext uri="{BB962C8B-B14F-4D97-AF65-F5344CB8AC3E}">
        <p14:creationId xmlns:p14="http://schemas.microsoft.com/office/powerpoint/2010/main" val="41889299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Construction Funds Application</a:t>
            </a:r>
          </a:p>
        </p:txBody>
      </p:sp>
      <p:pic>
        <p:nvPicPr>
          <p:cNvPr id="7" name="Content Placeholder 6">
            <a:extLst>
              <a:ext uri="{FF2B5EF4-FFF2-40B4-BE49-F238E27FC236}">
                <a16:creationId xmlns:a16="http://schemas.microsoft.com/office/drawing/2014/main" id="{CA885911-9046-40AF-85BF-D60EA796C9F9}"/>
              </a:ext>
            </a:extLst>
          </p:cNvPr>
          <p:cNvPicPr>
            <a:picLocks noGrp="1" noChangeAspect="1"/>
          </p:cNvPicPr>
          <p:nvPr>
            <p:ph idx="1"/>
          </p:nvPr>
        </p:nvPicPr>
        <p:blipFill>
          <a:blip r:embed="rId5"/>
          <a:stretch>
            <a:fillRect/>
          </a:stretch>
        </p:blipFill>
        <p:spPr>
          <a:xfrm>
            <a:off x="2000476" y="1124744"/>
            <a:ext cx="5143047" cy="5184576"/>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199" y="5813325"/>
            <a:ext cx="487363" cy="487363"/>
          </a:xfrm>
          <a:prstGeom prst="rect">
            <a:avLst/>
          </a:prstGeom>
        </p:spPr>
      </p:pic>
    </p:spTree>
    <p:extLst>
      <p:ext uri="{BB962C8B-B14F-4D97-AF65-F5344CB8AC3E}">
        <p14:creationId xmlns:p14="http://schemas.microsoft.com/office/powerpoint/2010/main" val="256478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607640" y="404813"/>
            <a:ext cx="7924800" cy="1079500"/>
          </a:xfrm>
          <a:noFill/>
        </p:spPr>
        <p:txBody>
          <a:bodyPr/>
          <a:lstStyle/>
          <a:p>
            <a:pPr algn="ctr" eaLnBrk="1" hangingPunct="1">
              <a:spcBef>
                <a:spcPct val="20000"/>
              </a:spcBef>
            </a:pPr>
            <a:r>
              <a:rPr lang="en-US" sz="3800" b="1" dirty="0">
                <a:solidFill>
                  <a:schemeClr val="tx1"/>
                </a:solidFill>
                <a:latin typeface="Arial" charset="0"/>
              </a:rPr>
              <a:t>Office of Drinking Water</a:t>
            </a:r>
            <a:r>
              <a:rPr lang="en-US" sz="3200" dirty="0">
                <a:solidFill>
                  <a:schemeClr val="tx1"/>
                </a:solidFill>
              </a:rPr>
              <a:t> </a:t>
            </a:r>
          </a:p>
        </p:txBody>
      </p:sp>
      <p:sp>
        <p:nvSpPr>
          <p:cNvPr id="5125" name="Rectangle 5"/>
          <p:cNvSpPr>
            <a:spLocks noGrp="1" noChangeArrowheads="1"/>
          </p:cNvSpPr>
          <p:nvPr>
            <p:ph type="body" idx="1"/>
          </p:nvPr>
        </p:nvSpPr>
        <p:spPr>
          <a:xfrm>
            <a:off x="431540" y="1412875"/>
            <a:ext cx="8243887" cy="5292725"/>
          </a:xfrm>
        </p:spPr>
        <p:txBody>
          <a:bodyPr/>
          <a:lstStyle/>
          <a:p>
            <a:pPr eaLnBrk="1" hangingPunct="1">
              <a:defRPr/>
            </a:pPr>
            <a:endParaRPr lang="en-US" sz="1700" b="1" dirty="0">
              <a:effectLst>
                <a:outerShdw blurRad="38100" dist="38100" dir="2700000" algn="tl">
                  <a:srgbClr val="C0C0C0"/>
                </a:outerShdw>
              </a:effectLst>
            </a:endParaRPr>
          </a:p>
          <a:p>
            <a:pPr algn="ctr" eaLnBrk="1" hangingPunct="1">
              <a:defRPr/>
            </a:pPr>
            <a:r>
              <a:rPr lang="en-US" b="1" dirty="0">
                <a:solidFill>
                  <a:schemeClr val="tx1"/>
                </a:solidFill>
              </a:rPr>
              <a:t>Mission</a:t>
            </a:r>
          </a:p>
          <a:p>
            <a:pPr algn="ctr" eaLnBrk="1" hangingPunct="1">
              <a:defRPr/>
            </a:pPr>
            <a:endParaRPr lang="en-US" b="1" dirty="0">
              <a:solidFill>
                <a:schemeClr val="tx1"/>
              </a:solidFill>
            </a:endParaRPr>
          </a:p>
          <a:p>
            <a:pPr eaLnBrk="1" hangingPunct="1">
              <a:defRPr/>
            </a:pPr>
            <a:r>
              <a:rPr lang="en-US" b="1" dirty="0">
                <a:solidFill>
                  <a:schemeClr val="tx1"/>
                </a:solidFill>
              </a:rPr>
              <a:t>    </a:t>
            </a:r>
            <a:r>
              <a:rPr lang="en-US" b="1" i="1" dirty="0">
                <a:solidFill>
                  <a:schemeClr val="tx1"/>
                </a:solidFill>
              </a:rPr>
              <a:t>Protect public health by ensuring that all people in Virginia have access to an adequate supply of clean, safe drinking water that meets federal and state drinking water standards.</a:t>
            </a:r>
          </a:p>
          <a:p>
            <a:pPr eaLnBrk="1" hangingPunct="1">
              <a:defRPr/>
            </a:pPr>
            <a:endParaRPr lang="en-US" b="1" i="1" dirty="0">
              <a:solidFill>
                <a:schemeClr val="tx1"/>
              </a:solidFill>
            </a:endParaRPr>
          </a:p>
          <a:p>
            <a:pPr algn="r" eaLnBrk="1" hangingPunct="1">
              <a:defRPr/>
            </a:pPr>
            <a:endParaRPr lang="en-US" sz="2000" dirty="0">
              <a:solidFill>
                <a:schemeClr val="tx1"/>
              </a:solidFill>
            </a:endParaRPr>
          </a:p>
          <a:p>
            <a:pPr algn="r" eaLnBrk="1" hangingPunct="1">
              <a:defRPr/>
            </a:pPr>
            <a:endParaRPr lang="en-US" sz="2000" dirty="0">
              <a:solidFill>
                <a:schemeClr val="tx1"/>
              </a:solidFill>
            </a:endParaRPr>
          </a:p>
          <a:p>
            <a:pPr algn="r" eaLnBrk="1" hangingPunct="1">
              <a:defRPr/>
            </a:pPr>
            <a:endParaRPr lang="en-US" sz="2000" dirty="0">
              <a:solidFill>
                <a:schemeClr val="tx1"/>
              </a:solidFill>
            </a:endParaRPr>
          </a:p>
          <a:p>
            <a:pPr algn="ctr" eaLnBrk="1" hangingPunct="1">
              <a:defRPr/>
            </a:pPr>
            <a:endParaRPr lang="en-US" sz="1800" dirty="0">
              <a:solidFill>
                <a:schemeClr val="tx1"/>
              </a:solidFill>
            </a:endParaRPr>
          </a:p>
          <a:p>
            <a:pPr algn="ctr" eaLnBrk="1" hangingPunct="1">
              <a:defRPr/>
            </a:pPr>
            <a:r>
              <a:rPr lang="en-US" sz="1800" dirty="0">
                <a:solidFill>
                  <a:schemeClr val="tx1"/>
                </a:solidFill>
              </a:rPr>
              <a:t>      http://www.vdh.virginia.gov/drinking-water/</a:t>
            </a:r>
          </a:p>
        </p:txBody>
      </p:sp>
      <p:pic>
        <p:nvPicPr>
          <p:cNvPr id="5" name="Picture 1" descr="C:\Users\Nathan.Mathis@vdh.virginia.gov\Documents\ODW.jpg"/>
          <p:cNvPicPr>
            <a:picLocks noChangeAspect="1" noChangeArrowheads="1"/>
          </p:cNvPicPr>
          <p:nvPr/>
        </p:nvPicPr>
        <p:blipFill>
          <a:blip r:embed="rId5" cstate="print"/>
          <a:srcRect/>
          <a:stretch>
            <a:fillRect/>
          </a:stretch>
        </p:blipFill>
        <p:spPr bwMode="auto">
          <a:xfrm>
            <a:off x="6896" y="5214483"/>
            <a:ext cx="2177142" cy="1371600"/>
          </a:xfrm>
          <a:prstGeom prst="rect">
            <a:avLst/>
          </a:prstGeo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9543" y="5517232"/>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Construction Funds Application – Required Attachments</a:t>
            </a:r>
          </a:p>
        </p:txBody>
      </p:sp>
      <p:pic>
        <p:nvPicPr>
          <p:cNvPr id="4" name="Content Placeholder 3"/>
          <p:cNvPicPr>
            <a:picLocks noGrp="1" noChangeAspect="1"/>
          </p:cNvPicPr>
          <p:nvPr>
            <p:ph idx="1"/>
          </p:nvPr>
        </p:nvPicPr>
        <p:blipFill>
          <a:blip r:embed="rId5"/>
          <a:stretch>
            <a:fillRect/>
          </a:stretch>
        </p:blipFill>
        <p:spPr>
          <a:xfrm>
            <a:off x="837045" y="1525650"/>
            <a:ext cx="7537886" cy="453164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9682" y="5683817"/>
            <a:ext cx="487363" cy="487363"/>
          </a:xfrm>
          <a:prstGeom prst="rect">
            <a:avLst/>
          </a:prstGeom>
        </p:spPr>
      </p:pic>
    </p:spTree>
    <p:extLst>
      <p:ext uri="{BB962C8B-B14F-4D97-AF65-F5344CB8AC3E}">
        <p14:creationId xmlns:p14="http://schemas.microsoft.com/office/powerpoint/2010/main" val="2736920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Construction Funds Application – Required </a:t>
            </a:r>
            <a:r>
              <a:rPr lang="en-US" dirty="0" smtClean="0">
                <a:solidFill>
                  <a:schemeClr val="tx1"/>
                </a:solidFill>
              </a:rPr>
              <a:t>Attachments (Cont.)</a:t>
            </a:r>
            <a:endParaRPr lang="en-US" dirty="0">
              <a:solidFill>
                <a:schemeClr val="tx1"/>
              </a:solidFill>
            </a:endParaRPr>
          </a:p>
        </p:txBody>
      </p:sp>
      <p:pic>
        <p:nvPicPr>
          <p:cNvPr id="8" name="Content Placeholder 7"/>
          <p:cNvPicPr>
            <a:picLocks noGrp="1" noChangeAspect="1"/>
          </p:cNvPicPr>
          <p:nvPr>
            <p:ph idx="1"/>
          </p:nvPr>
        </p:nvPicPr>
        <p:blipFill rotWithShape="1">
          <a:blip r:embed="rId5"/>
          <a:srcRect t="47937"/>
          <a:stretch/>
        </p:blipFill>
        <p:spPr>
          <a:xfrm>
            <a:off x="215516" y="1664804"/>
            <a:ext cx="8875116" cy="414046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518" y="5817840"/>
            <a:ext cx="487363" cy="487363"/>
          </a:xfrm>
          <a:prstGeom prst="rect">
            <a:avLst/>
          </a:prstGeom>
        </p:spPr>
      </p:pic>
    </p:spTree>
    <p:extLst>
      <p:ext uri="{BB962C8B-B14F-4D97-AF65-F5344CB8AC3E}">
        <p14:creationId xmlns:p14="http://schemas.microsoft.com/office/powerpoint/2010/main" val="1426245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1452 K Source Water Protection Initiative Application</a:t>
            </a:r>
          </a:p>
        </p:txBody>
      </p:sp>
      <p:pic>
        <p:nvPicPr>
          <p:cNvPr id="5" name="Content Placeholder 4"/>
          <p:cNvPicPr>
            <a:picLocks noGrp="1" noChangeAspect="1"/>
          </p:cNvPicPr>
          <p:nvPr>
            <p:ph idx="1"/>
          </p:nvPr>
        </p:nvPicPr>
        <p:blipFill>
          <a:blip r:embed="rId5"/>
          <a:stretch>
            <a:fillRect/>
          </a:stretch>
        </p:blipFill>
        <p:spPr>
          <a:xfrm>
            <a:off x="1691680" y="1520788"/>
            <a:ext cx="5400600" cy="48006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5264" y="5733256"/>
            <a:ext cx="487363" cy="487363"/>
          </a:xfrm>
          <a:prstGeom prst="rect">
            <a:avLst/>
          </a:prstGeom>
        </p:spPr>
      </p:pic>
    </p:spTree>
    <p:extLst>
      <p:ext uri="{BB962C8B-B14F-4D97-AF65-F5344CB8AC3E}">
        <p14:creationId xmlns:p14="http://schemas.microsoft.com/office/powerpoint/2010/main" val="1308832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Other Factsheets/Forms</a:t>
            </a:r>
          </a:p>
        </p:txBody>
      </p:sp>
      <p:pic>
        <p:nvPicPr>
          <p:cNvPr id="7" name="Content Placeholder 6">
            <a:extLst>
              <a:ext uri="{FF2B5EF4-FFF2-40B4-BE49-F238E27FC236}">
                <a16:creationId xmlns:a16="http://schemas.microsoft.com/office/drawing/2014/main" id="{1BB6D4D7-8706-4551-91D5-170869207939}"/>
              </a:ext>
            </a:extLst>
          </p:cNvPr>
          <p:cNvPicPr>
            <a:picLocks noGrp="1" noChangeAspect="1"/>
          </p:cNvPicPr>
          <p:nvPr>
            <p:ph idx="1"/>
          </p:nvPr>
        </p:nvPicPr>
        <p:blipFill>
          <a:blip r:embed="rId5"/>
          <a:stretch>
            <a:fillRect/>
          </a:stretch>
        </p:blipFill>
        <p:spPr>
          <a:xfrm>
            <a:off x="539552" y="1518714"/>
            <a:ext cx="8229600" cy="3820572"/>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5870" y="5769260"/>
            <a:ext cx="487363" cy="487363"/>
          </a:xfrm>
          <a:prstGeom prst="rect">
            <a:avLst/>
          </a:prstGeom>
        </p:spPr>
      </p:pic>
    </p:spTree>
    <p:extLst>
      <p:ext uri="{BB962C8B-B14F-4D97-AF65-F5344CB8AC3E}">
        <p14:creationId xmlns:p14="http://schemas.microsoft.com/office/powerpoint/2010/main" val="40513334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User Rate Analysis Spreadsheet</a:t>
            </a:r>
          </a:p>
        </p:txBody>
      </p:sp>
      <p:pic>
        <p:nvPicPr>
          <p:cNvPr id="7" name="Content Placeholder 6"/>
          <p:cNvPicPr>
            <a:picLocks noGrp="1" noChangeAspect="1"/>
          </p:cNvPicPr>
          <p:nvPr>
            <p:ph idx="1"/>
          </p:nvPr>
        </p:nvPicPr>
        <p:blipFill>
          <a:blip r:embed="rId5"/>
          <a:stretch>
            <a:fillRect/>
          </a:stretch>
        </p:blipFill>
        <p:spPr>
          <a:xfrm>
            <a:off x="1763689" y="1232756"/>
            <a:ext cx="5192964" cy="529258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7524" y="5877272"/>
            <a:ext cx="487363" cy="487363"/>
          </a:xfrm>
          <a:prstGeom prst="rect">
            <a:avLst/>
          </a:prstGeom>
        </p:spPr>
      </p:pic>
    </p:spTree>
    <p:extLst>
      <p:ext uri="{BB962C8B-B14F-4D97-AF65-F5344CB8AC3E}">
        <p14:creationId xmlns:p14="http://schemas.microsoft.com/office/powerpoint/2010/main" val="10566671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78F4-5671-4D3F-A759-7A968960DA3E}"/>
              </a:ext>
            </a:extLst>
          </p:cNvPr>
          <p:cNvSpPr>
            <a:spLocks noGrp="1"/>
          </p:cNvSpPr>
          <p:nvPr>
            <p:ph type="title"/>
          </p:nvPr>
        </p:nvSpPr>
        <p:spPr/>
        <p:txBody>
          <a:bodyPr/>
          <a:lstStyle/>
          <a:p>
            <a:pPr algn="ctr"/>
            <a:r>
              <a:rPr lang="en-US" dirty="0">
                <a:solidFill>
                  <a:schemeClr val="tx1"/>
                </a:solidFill>
              </a:rPr>
              <a:t>All Applications – Friendly Reminders</a:t>
            </a:r>
          </a:p>
        </p:txBody>
      </p:sp>
      <p:sp>
        <p:nvSpPr>
          <p:cNvPr id="3" name="Content Placeholder 2">
            <a:extLst>
              <a:ext uri="{FF2B5EF4-FFF2-40B4-BE49-F238E27FC236}">
                <a16:creationId xmlns:a16="http://schemas.microsoft.com/office/drawing/2014/main" id="{104CE0E2-DFB2-49FA-B4F3-AACE134E212A}"/>
              </a:ext>
            </a:extLst>
          </p:cNvPr>
          <p:cNvSpPr>
            <a:spLocks noGrp="1"/>
          </p:cNvSpPr>
          <p:nvPr>
            <p:ph idx="1"/>
          </p:nvPr>
        </p:nvSpPr>
        <p:spPr>
          <a:xfrm>
            <a:off x="459232" y="1417638"/>
            <a:ext cx="8229600" cy="4800600"/>
          </a:xfrm>
        </p:spPr>
        <p:txBody>
          <a:bodyPr/>
          <a:lstStyle/>
          <a:p>
            <a:pPr>
              <a:buFont typeface="Arial" panose="020B0604020202020204" pitchFamily="34" charset="0"/>
              <a:buChar char="•"/>
            </a:pPr>
            <a:r>
              <a:rPr lang="en-US" dirty="0">
                <a:solidFill>
                  <a:schemeClr val="tx1"/>
                </a:solidFill>
              </a:rPr>
              <a:t>Federal DUNS and CCR numbers – if you don’t have these numbers when you apply, please note this.  These will be </a:t>
            </a:r>
            <a:r>
              <a:rPr lang="en-US" u="sng" dirty="0">
                <a:solidFill>
                  <a:schemeClr val="tx1"/>
                </a:solidFill>
              </a:rPr>
              <a:t>required</a:t>
            </a:r>
            <a:r>
              <a:rPr lang="en-US" dirty="0">
                <a:solidFill>
                  <a:schemeClr val="tx1"/>
                </a:solidFill>
              </a:rPr>
              <a:t> if you receive/accept a VDH funding offer.</a:t>
            </a:r>
          </a:p>
          <a:p>
            <a:pPr>
              <a:buFont typeface="Arial" panose="020B0604020202020204" pitchFamily="34" charset="0"/>
              <a:buChar char="•"/>
            </a:pPr>
            <a:r>
              <a:rPr lang="en-US" b="1" dirty="0">
                <a:solidFill>
                  <a:schemeClr val="tx1"/>
                </a:solidFill>
              </a:rPr>
              <a:t>Remember to sign/date the application. </a:t>
            </a:r>
          </a:p>
          <a:p>
            <a:pPr>
              <a:buFont typeface="Arial" panose="020B0604020202020204" pitchFamily="34" charset="0"/>
              <a:buChar char="•"/>
            </a:pPr>
            <a:r>
              <a:rPr lang="en-US" dirty="0">
                <a:solidFill>
                  <a:schemeClr val="tx1"/>
                </a:solidFill>
              </a:rPr>
              <a:t>Please submit all required attachments.  If an item is not applicable, then note “N/A”.  </a:t>
            </a:r>
            <a:r>
              <a:rPr lang="en-US" u="sng" dirty="0">
                <a:solidFill>
                  <a:schemeClr val="tx1"/>
                </a:solidFill>
              </a:rPr>
              <a:t>Most items will be applicable.    </a:t>
            </a:r>
          </a:p>
          <a:p>
            <a:pPr>
              <a:buFont typeface="Arial" panose="020B0604020202020204" pitchFamily="34" charset="0"/>
              <a:buChar char="•"/>
            </a:pPr>
            <a:r>
              <a:rPr lang="en-US" dirty="0">
                <a:solidFill>
                  <a:schemeClr val="tx1"/>
                </a:solidFill>
              </a:rPr>
              <a:t>Fill out the complete application – no blanks please. </a:t>
            </a:r>
          </a:p>
          <a:p>
            <a:pPr>
              <a:buFont typeface="Arial" panose="020B0604020202020204" pitchFamily="34" charset="0"/>
              <a:buChar char="•"/>
            </a:pPr>
            <a:r>
              <a:rPr lang="en-US" dirty="0">
                <a:solidFill>
                  <a:schemeClr val="tx1"/>
                </a:solidFill>
              </a:rPr>
              <a:t>Please submit two complete sets of the application and two complete sets of all required attachments.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532" y="5841268"/>
            <a:ext cx="487363" cy="487363"/>
          </a:xfrm>
          <a:prstGeom prst="rect">
            <a:avLst/>
          </a:prstGeom>
        </p:spPr>
      </p:pic>
    </p:spTree>
    <p:extLst>
      <p:ext uri="{BB962C8B-B14F-4D97-AF65-F5344CB8AC3E}">
        <p14:creationId xmlns:p14="http://schemas.microsoft.com/office/powerpoint/2010/main" val="4010725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4DCF-4137-4008-A49C-50CE39689FFB}"/>
              </a:ext>
            </a:extLst>
          </p:cNvPr>
          <p:cNvSpPr>
            <a:spLocks noGrp="1"/>
          </p:cNvSpPr>
          <p:nvPr>
            <p:ph type="title"/>
          </p:nvPr>
        </p:nvSpPr>
        <p:spPr>
          <a:xfrm>
            <a:off x="457200" y="341784"/>
            <a:ext cx="8229600" cy="1143000"/>
          </a:xfrm>
        </p:spPr>
        <p:txBody>
          <a:bodyPr/>
          <a:lstStyle/>
          <a:p>
            <a:pPr algn="ctr"/>
            <a:r>
              <a:rPr lang="en-US" sz="3200" dirty="0">
                <a:solidFill>
                  <a:schemeClr val="tx1"/>
                </a:solidFill>
              </a:rPr>
              <a:t>What Happens After the Applications Are Submitted? </a:t>
            </a:r>
          </a:p>
        </p:txBody>
      </p:sp>
      <p:sp>
        <p:nvSpPr>
          <p:cNvPr id="3" name="Content Placeholder 2">
            <a:extLst>
              <a:ext uri="{FF2B5EF4-FFF2-40B4-BE49-F238E27FC236}">
                <a16:creationId xmlns:a16="http://schemas.microsoft.com/office/drawing/2014/main" id="{A470B772-EB76-4284-85B0-E6EA83B0D533}"/>
              </a:ext>
            </a:extLst>
          </p:cNvPr>
          <p:cNvSpPr>
            <a:spLocks noGrp="1"/>
          </p:cNvSpPr>
          <p:nvPr>
            <p:ph idx="1"/>
          </p:nvPr>
        </p:nvSpPr>
        <p:spPr>
          <a:xfrm>
            <a:off x="1485900" y="1736812"/>
            <a:ext cx="6172200" cy="3600450"/>
          </a:xfrm>
        </p:spPr>
        <p:txBody>
          <a:bodyPr/>
          <a:lstStyle/>
          <a:p>
            <a:pPr>
              <a:buFont typeface="Arial" panose="020B0604020202020204" pitchFamily="34" charset="0"/>
              <a:buChar char="•"/>
            </a:pPr>
            <a:r>
              <a:rPr lang="en-US" sz="2000" dirty="0" smtClean="0">
                <a:solidFill>
                  <a:schemeClr val="tx1"/>
                </a:solidFill>
              </a:rPr>
              <a:t>May </a:t>
            </a:r>
            <a:r>
              <a:rPr lang="en-US" sz="2000" dirty="0">
                <a:solidFill>
                  <a:schemeClr val="tx1"/>
                </a:solidFill>
              </a:rPr>
              <a:t>1 </a:t>
            </a:r>
            <a:r>
              <a:rPr lang="en-US" sz="2000" dirty="0" smtClean="0">
                <a:solidFill>
                  <a:schemeClr val="tx1"/>
                </a:solidFill>
              </a:rPr>
              <a:t>(or thereabouts) – Applications </a:t>
            </a:r>
            <a:r>
              <a:rPr lang="en-US" sz="2000" dirty="0">
                <a:solidFill>
                  <a:schemeClr val="tx1"/>
                </a:solidFill>
              </a:rPr>
              <a:t>are due every year.  </a:t>
            </a:r>
            <a:r>
              <a:rPr lang="en-US" sz="2000" dirty="0" smtClean="0">
                <a:solidFill>
                  <a:schemeClr val="tx1"/>
                </a:solidFill>
              </a:rPr>
              <a:t>Applications can be hand delivered by 5:00 on the due date or postmarked for mail delivery. </a:t>
            </a:r>
            <a:endParaRPr lang="en-US" sz="2000" dirty="0">
              <a:solidFill>
                <a:schemeClr val="tx1"/>
              </a:solidFill>
            </a:endParaRPr>
          </a:p>
          <a:p>
            <a:pPr>
              <a:buFont typeface="Arial" panose="020B0604020202020204" pitchFamily="34" charset="0"/>
              <a:buChar char="•"/>
            </a:pPr>
            <a:r>
              <a:rPr lang="en-US" sz="2000" dirty="0" smtClean="0">
                <a:solidFill>
                  <a:schemeClr val="tx1"/>
                </a:solidFill>
              </a:rPr>
              <a:t>Submit </a:t>
            </a:r>
            <a:r>
              <a:rPr lang="en-US" sz="2000" dirty="0">
                <a:solidFill>
                  <a:schemeClr val="tx1"/>
                </a:solidFill>
              </a:rPr>
              <a:t>all applications to address listed on first page – Richmond Central Office (where they are logged in).   </a:t>
            </a:r>
          </a:p>
          <a:p>
            <a:pPr>
              <a:buFont typeface="Arial" panose="020B0604020202020204" pitchFamily="34" charset="0"/>
              <a:buChar char="•"/>
            </a:pPr>
            <a:r>
              <a:rPr lang="en-US" sz="2000" dirty="0" smtClean="0">
                <a:solidFill>
                  <a:schemeClr val="tx1"/>
                </a:solidFill>
              </a:rPr>
              <a:t>Within 2 weeks, the applications will </a:t>
            </a:r>
            <a:r>
              <a:rPr lang="en-US" sz="2000" dirty="0">
                <a:solidFill>
                  <a:schemeClr val="tx1"/>
                </a:solidFill>
              </a:rPr>
              <a:t>be reviewed. </a:t>
            </a:r>
          </a:p>
          <a:p>
            <a:pPr>
              <a:buFont typeface="Arial" panose="020B0604020202020204" pitchFamily="34" charset="0"/>
              <a:buChar char="•"/>
            </a:pPr>
            <a:r>
              <a:rPr lang="en-US" sz="2000" dirty="0">
                <a:solidFill>
                  <a:schemeClr val="tx1"/>
                </a:solidFill>
              </a:rPr>
              <a:t>If application lacks an </a:t>
            </a:r>
            <a:r>
              <a:rPr lang="en-US" sz="2000" dirty="0" smtClean="0">
                <a:solidFill>
                  <a:schemeClr val="tx1"/>
                </a:solidFill>
              </a:rPr>
              <a:t>attachment/further </a:t>
            </a:r>
            <a:r>
              <a:rPr lang="en-US" sz="2000" dirty="0">
                <a:solidFill>
                  <a:schemeClr val="tx1"/>
                </a:solidFill>
              </a:rPr>
              <a:t>clarification is needed </a:t>
            </a:r>
            <a:r>
              <a:rPr lang="en-US" sz="2000" dirty="0" smtClean="0">
                <a:solidFill>
                  <a:schemeClr val="tx1"/>
                </a:solidFill>
              </a:rPr>
              <a:t>- you </a:t>
            </a:r>
            <a:r>
              <a:rPr lang="en-US" sz="2000" dirty="0">
                <a:solidFill>
                  <a:schemeClr val="tx1"/>
                </a:solidFill>
              </a:rPr>
              <a:t>and your consultant (if consultant listed on application) will be contacted during this timeframe via e-mail.  </a:t>
            </a:r>
          </a:p>
          <a:p>
            <a:pPr>
              <a:buFont typeface="Arial" panose="020B0604020202020204" pitchFamily="34" charset="0"/>
              <a:buChar char="•"/>
            </a:pPr>
            <a:r>
              <a:rPr lang="en-US" sz="2000" dirty="0">
                <a:solidFill>
                  <a:schemeClr val="tx1"/>
                </a:solidFill>
              </a:rPr>
              <a:t>Deadline provided for needed information.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841268"/>
            <a:ext cx="487363" cy="487363"/>
          </a:xfrm>
          <a:prstGeom prst="rect">
            <a:avLst/>
          </a:prstGeom>
        </p:spPr>
      </p:pic>
    </p:spTree>
    <p:extLst>
      <p:ext uri="{BB962C8B-B14F-4D97-AF65-F5344CB8AC3E}">
        <p14:creationId xmlns:p14="http://schemas.microsoft.com/office/powerpoint/2010/main" val="1557143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02D7-9258-4DAB-9D14-3201D0C22F0A}"/>
              </a:ext>
            </a:extLst>
          </p:cNvPr>
          <p:cNvSpPr>
            <a:spLocks noGrp="1"/>
          </p:cNvSpPr>
          <p:nvPr>
            <p:ph type="title"/>
          </p:nvPr>
        </p:nvSpPr>
        <p:spPr>
          <a:xfrm>
            <a:off x="457200" y="305780"/>
            <a:ext cx="8229600" cy="1143000"/>
          </a:xfrm>
        </p:spPr>
        <p:txBody>
          <a:bodyPr/>
          <a:lstStyle/>
          <a:p>
            <a:pPr algn="ctr"/>
            <a:r>
              <a:rPr lang="en-US" sz="3200" dirty="0">
                <a:solidFill>
                  <a:schemeClr val="tx1"/>
                </a:solidFill>
              </a:rPr>
              <a:t>What Happens After the Applications Are Submitted? </a:t>
            </a:r>
            <a:endParaRPr lang="en-US" sz="3200" dirty="0"/>
          </a:p>
        </p:txBody>
      </p:sp>
      <p:sp>
        <p:nvSpPr>
          <p:cNvPr id="3" name="Content Placeholder 2">
            <a:extLst>
              <a:ext uri="{FF2B5EF4-FFF2-40B4-BE49-F238E27FC236}">
                <a16:creationId xmlns:a16="http://schemas.microsoft.com/office/drawing/2014/main" id="{8A77B61C-E38D-46BD-AF2C-42B00CDC4CB4}"/>
              </a:ext>
            </a:extLst>
          </p:cNvPr>
          <p:cNvSpPr>
            <a:spLocks noGrp="1"/>
          </p:cNvSpPr>
          <p:nvPr>
            <p:ph idx="1"/>
          </p:nvPr>
        </p:nvSpPr>
        <p:spPr/>
        <p:txBody>
          <a:bodyPr/>
          <a:lstStyle/>
          <a:p>
            <a:pPr>
              <a:buFont typeface="Arial" panose="020B0604020202020204" pitchFamily="34" charset="0"/>
              <a:buChar char="•"/>
            </a:pPr>
            <a:endParaRPr lang="en-US" sz="2400" dirty="0" smtClean="0">
              <a:solidFill>
                <a:srgbClr val="FF0000"/>
              </a:solidFill>
            </a:endParaRPr>
          </a:p>
          <a:p>
            <a:pPr>
              <a:buFont typeface="Arial" panose="020B0604020202020204" pitchFamily="34" charset="0"/>
              <a:buChar char="•"/>
            </a:pPr>
            <a:r>
              <a:rPr lang="en-US" sz="2400" dirty="0" smtClean="0">
                <a:solidFill>
                  <a:srgbClr val="FF0000"/>
                </a:solidFill>
              </a:rPr>
              <a:t>If application </a:t>
            </a:r>
            <a:r>
              <a:rPr lang="en-US" sz="2400" dirty="0">
                <a:solidFill>
                  <a:srgbClr val="FF0000"/>
                </a:solidFill>
              </a:rPr>
              <a:t>is woefully incomplete or the activity applied for isn’t eligible, then it will not be scored/ranked.</a:t>
            </a:r>
          </a:p>
          <a:p>
            <a:pPr>
              <a:buFont typeface="Arial" panose="020B0604020202020204" pitchFamily="34" charset="0"/>
              <a:buChar char="•"/>
            </a:pPr>
            <a:r>
              <a:rPr lang="en-US" sz="2400" dirty="0">
                <a:solidFill>
                  <a:schemeClr val="tx1"/>
                </a:solidFill>
              </a:rPr>
              <a:t>After </a:t>
            </a:r>
            <a:r>
              <a:rPr lang="en-US" sz="2400" dirty="0" smtClean="0">
                <a:solidFill>
                  <a:schemeClr val="tx1"/>
                </a:solidFill>
              </a:rPr>
              <a:t>the Program review </a:t>
            </a:r>
            <a:r>
              <a:rPr lang="en-US" sz="2400" dirty="0">
                <a:solidFill>
                  <a:schemeClr val="tx1"/>
                </a:solidFill>
              </a:rPr>
              <a:t>period, the appropriate ODW Field Office will also review the applications.  </a:t>
            </a:r>
          </a:p>
          <a:p>
            <a:pPr>
              <a:buFont typeface="Arial" panose="020B0604020202020204" pitchFamily="34" charset="0"/>
              <a:buChar char="•"/>
            </a:pPr>
            <a:r>
              <a:rPr lang="en-US" sz="2400" dirty="0">
                <a:solidFill>
                  <a:schemeClr val="tx1"/>
                </a:solidFill>
              </a:rPr>
              <a:t>Capacity Development Review (TMF, Waterworks Business Operations Plan required?).    </a:t>
            </a:r>
          </a:p>
          <a:p>
            <a:pPr>
              <a:buFont typeface="Arial" panose="020B0604020202020204" pitchFamily="34" charset="0"/>
              <a:buChar char="•"/>
            </a:pPr>
            <a:r>
              <a:rPr lang="en-US" sz="2400" dirty="0">
                <a:solidFill>
                  <a:schemeClr val="tx1"/>
                </a:solidFill>
              </a:rPr>
              <a:t>Scoring/ranking of all applications finalized.   </a:t>
            </a:r>
          </a:p>
          <a:p>
            <a:pPr>
              <a:buFont typeface="Arial" panose="020B0604020202020204" pitchFamily="34" charset="0"/>
              <a:buChar char="•"/>
            </a:pPr>
            <a:r>
              <a:rPr lang="en-US" sz="2400" dirty="0">
                <a:solidFill>
                  <a:schemeClr val="tx1"/>
                </a:solidFill>
              </a:rPr>
              <a:t>Approx. </a:t>
            </a:r>
            <a:r>
              <a:rPr lang="en-US" sz="2400" dirty="0" smtClean="0">
                <a:solidFill>
                  <a:schemeClr val="tx1"/>
                </a:solidFill>
              </a:rPr>
              <a:t>July/August – </a:t>
            </a:r>
            <a:r>
              <a:rPr lang="en-US" sz="2400" dirty="0">
                <a:solidFill>
                  <a:schemeClr val="tx1"/>
                </a:solidFill>
              </a:rPr>
              <a:t>funding offers made.      </a:t>
            </a:r>
          </a:p>
          <a:p>
            <a:pPr>
              <a:buFont typeface="Arial" panose="020B0604020202020204"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841268"/>
            <a:ext cx="487363" cy="487363"/>
          </a:xfrm>
          <a:prstGeom prst="rect">
            <a:avLst/>
          </a:prstGeom>
        </p:spPr>
      </p:pic>
    </p:spTree>
    <p:extLst>
      <p:ext uri="{BB962C8B-B14F-4D97-AF65-F5344CB8AC3E}">
        <p14:creationId xmlns:p14="http://schemas.microsoft.com/office/powerpoint/2010/main" val="28529635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D46C-906C-4930-83E7-DCC830539FF3}"/>
              </a:ext>
            </a:extLst>
          </p:cNvPr>
          <p:cNvSpPr>
            <a:spLocks noGrp="1"/>
          </p:cNvSpPr>
          <p:nvPr>
            <p:ph type="title"/>
          </p:nvPr>
        </p:nvSpPr>
        <p:spPr/>
        <p:txBody>
          <a:bodyPr/>
          <a:lstStyle/>
          <a:p>
            <a:pPr algn="ctr"/>
            <a:r>
              <a:rPr lang="en-US" dirty="0">
                <a:solidFill>
                  <a:schemeClr val="tx1"/>
                </a:solidFill>
              </a:rPr>
              <a:t>How May </a:t>
            </a:r>
            <a:r>
              <a:rPr lang="en-US" dirty="0" smtClean="0">
                <a:solidFill>
                  <a:schemeClr val="tx1"/>
                </a:solidFill>
              </a:rPr>
              <a:t>ODW and FCAP </a:t>
            </a:r>
            <a:r>
              <a:rPr lang="en-US" dirty="0">
                <a:solidFill>
                  <a:schemeClr val="tx1"/>
                </a:solidFill>
              </a:rPr>
              <a:t>Assist You? </a:t>
            </a:r>
          </a:p>
        </p:txBody>
      </p:sp>
      <p:sp>
        <p:nvSpPr>
          <p:cNvPr id="3" name="Content Placeholder 2">
            <a:extLst>
              <a:ext uri="{FF2B5EF4-FFF2-40B4-BE49-F238E27FC236}">
                <a16:creationId xmlns:a16="http://schemas.microsoft.com/office/drawing/2014/main" id="{2D09AA42-F4E4-4BEE-8554-665F10583BCF}"/>
              </a:ext>
            </a:extLst>
          </p:cNvPr>
          <p:cNvSpPr>
            <a:spLocks noGrp="1"/>
          </p:cNvSpPr>
          <p:nvPr>
            <p:ph idx="1"/>
          </p:nvPr>
        </p:nvSpPr>
        <p:spPr/>
        <p:txBody>
          <a:bodyPr/>
          <a:lstStyle/>
          <a:p>
            <a:pPr marL="457200" lvl="1" indent="0" eaLnBrk="1" hangingPunct="1">
              <a:buNone/>
            </a:pPr>
            <a:r>
              <a:rPr lang="en-US" sz="2200" b="1" dirty="0">
                <a:solidFill>
                  <a:schemeClr val="tx1"/>
                </a:solidFill>
              </a:rPr>
              <a:t>How may the Office of Drinking Water assist you in funding your proposed capital improvement project? </a:t>
            </a:r>
          </a:p>
          <a:p>
            <a:pPr lvl="1" eaLnBrk="1" hangingPunct="1"/>
            <a:r>
              <a:rPr lang="en-US" sz="2200" b="1" dirty="0">
                <a:solidFill>
                  <a:schemeClr val="tx1"/>
                </a:solidFill>
              </a:rPr>
              <a:t>Addressing Health Issues </a:t>
            </a:r>
          </a:p>
          <a:p>
            <a:pPr lvl="1" eaLnBrk="1" hangingPunct="1"/>
            <a:r>
              <a:rPr lang="en-US" sz="2200" b="1" dirty="0">
                <a:solidFill>
                  <a:schemeClr val="tx1"/>
                </a:solidFill>
              </a:rPr>
              <a:t>Regionalization/Consolidation</a:t>
            </a:r>
          </a:p>
          <a:p>
            <a:pPr lvl="1" eaLnBrk="1" hangingPunct="1"/>
            <a:r>
              <a:rPr lang="en-US" sz="2200" b="1" dirty="0">
                <a:solidFill>
                  <a:schemeClr val="tx1"/>
                </a:solidFill>
              </a:rPr>
              <a:t>Replacing Aging Water System Infrastructure</a:t>
            </a:r>
          </a:p>
          <a:p>
            <a:pPr lvl="1" eaLnBrk="1" hangingPunct="1"/>
            <a:r>
              <a:rPr lang="en-US" sz="2200" b="1" dirty="0">
                <a:solidFill>
                  <a:schemeClr val="tx1"/>
                </a:solidFill>
              </a:rPr>
              <a:t>Replacing Critical Water System Assets</a:t>
            </a:r>
          </a:p>
          <a:p>
            <a:pPr lvl="1" eaLnBrk="1" hangingPunct="1"/>
            <a:r>
              <a:rPr lang="en-US" sz="2200" b="1" dirty="0">
                <a:solidFill>
                  <a:schemeClr val="tx1"/>
                </a:solidFill>
              </a:rPr>
              <a:t>And, all other eligible activities </a:t>
            </a:r>
          </a:p>
          <a:p>
            <a:pPr marL="457200" lvl="1" indent="0" eaLnBrk="1" hangingPunct="1">
              <a:buNone/>
            </a:pPr>
            <a:endParaRPr lang="en-US" sz="1600" b="1" dirty="0">
              <a:solidFill>
                <a:srgbClr val="00B0F0"/>
              </a:solidFill>
            </a:endParaRPr>
          </a:p>
          <a:p>
            <a:pPr marL="457200" lvl="1" indent="0" eaLnBrk="1" hangingPunct="1">
              <a:buNone/>
            </a:pPr>
            <a:r>
              <a:rPr lang="en-US" b="1" dirty="0">
                <a:solidFill>
                  <a:srgbClr val="00B0F0"/>
                </a:solidFill>
              </a:rPr>
              <a:t>Please contact us to discuss your proposed project! </a:t>
            </a:r>
          </a:p>
          <a:p>
            <a:pPr marL="457200" lvl="1" indent="0" eaLnBrk="1" hangingPunct="1">
              <a:buNone/>
            </a:pPr>
            <a:endParaRPr lang="en-US" sz="1600" dirty="0">
              <a:solidFill>
                <a:schemeClr val="tx1"/>
              </a:solidFill>
            </a:endParaRPr>
          </a:p>
          <a:p>
            <a:pPr marL="457200" lvl="1" indent="0" eaLnBrk="1" hangingPunct="1">
              <a:buNone/>
            </a:pPr>
            <a:r>
              <a:rPr lang="en-US" sz="2200" b="1" dirty="0">
                <a:solidFill>
                  <a:schemeClr val="tx1"/>
                </a:solidFill>
              </a:rPr>
              <a:t>https://www.vdh.virginia.gov/drinking-water/fcap/drinking-water-funding-program/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518" y="5904805"/>
            <a:ext cx="487363" cy="487363"/>
          </a:xfrm>
          <a:prstGeom prst="rect">
            <a:avLst/>
          </a:prstGeom>
        </p:spPr>
      </p:pic>
    </p:spTree>
    <p:extLst>
      <p:ext uri="{BB962C8B-B14F-4D97-AF65-F5344CB8AC3E}">
        <p14:creationId xmlns:p14="http://schemas.microsoft.com/office/powerpoint/2010/main" val="40500246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32" y="944724"/>
            <a:ext cx="8229600" cy="1692188"/>
          </a:xfrm>
        </p:spPr>
        <p:txBody>
          <a:bodyPr/>
          <a:lstStyle/>
          <a:p>
            <a:pPr algn="ctr"/>
            <a:r>
              <a:rPr lang="en-US" sz="3600" b="1" dirty="0" smtClean="0">
                <a:solidFill>
                  <a:schemeClr val="tx1"/>
                </a:solidFill>
              </a:rPr>
              <a:t>Funding through the</a:t>
            </a:r>
          </a:p>
          <a:p>
            <a:pPr algn="ctr"/>
            <a:r>
              <a:rPr lang="en-US" sz="3600" b="1" dirty="0" smtClean="0">
                <a:solidFill>
                  <a:schemeClr val="tx1"/>
                </a:solidFill>
              </a:rPr>
              <a:t>Capacity Development Program</a:t>
            </a:r>
          </a:p>
          <a:p>
            <a:endParaRPr lang="en-US" dirty="0"/>
          </a:p>
        </p:txBody>
      </p:sp>
      <p:sp>
        <p:nvSpPr>
          <p:cNvPr id="5" name="Content Placeholder 2"/>
          <p:cNvSpPr txBox="1">
            <a:spLocks/>
          </p:cNvSpPr>
          <p:nvPr/>
        </p:nvSpPr>
        <p:spPr bwMode="auto">
          <a:xfrm>
            <a:off x="539552" y="3140968"/>
            <a:ext cx="8229600" cy="2772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rebuchet MS"/>
                <a:ea typeface="+mn-ea"/>
                <a:cs typeface="+mn-cs"/>
              </a:rPr>
              <a:t>Julie M. Floyd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Trebuchet MS"/>
                <a:ea typeface="+mn-ea"/>
                <a:cs typeface="+mn-cs"/>
              </a:rPr>
              <a:t>Capacity Development Supervisor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Trebuchet MS"/>
                <a:ea typeface="+mn-ea"/>
                <a:cs typeface="+mn-cs"/>
              </a:rPr>
              <a:t>Julie.Floyd@vdh.Virginia.gov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Trebuchet MS"/>
              <a:ea typeface="+mn-ea"/>
              <a:cs typeface="+mn-cs"/>
            </a:endParaRPr>
          </a:p>
        </p:txBody>
      </p:sp>
      <p:pic>
        <p:nvPicPr>
          <p:cNvPr id="6"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5999036"/>
            <a:ext cx="406400" cy="406400"/>
          </a:xfrm>
          <a:prstGeom prst="rect">
            <a:avLst/>
          </a:prstGeom>
        </p:spPr>
      </p:pic>
    </p:spTree>
    <p:extLst>
      <p:ext uri="{BB962C8B-B14F-4D97-AF65-F5344CB8AC3E}">
        <p14:creationId xmlns:p14="http://schemas.microsoft.com/office/powerpoint/2010/main" val="3750298095"/>
      </p:ext>
    </p:extLst>
  </p:cSld>
  <p:clrMapOvr>
    <a:masterClrMapping/>
  </p:clrMapOvr>
  <mc:AlternateContent xmlns:mc="http://schemas.openxmlformats.org/markup-compatibility/2006" xmlns:p14="http://schemas.microsoft.com/office/powerpoint/2010/main">
    <mc:Choice Requires="p14">
      <p:transition p14:dur="0" advTm="13114"/>
    </mc:Choice>
    <mc:Fallback xmlns="">
      <p:transition advTm="1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731" objId="6"/>
        <p14:stopEvt time="13114"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rPr>
              <a:t>FCAP </a:t>
            </a:r>
            <a:r>
              <a:rPr lang="en-US" b="1" dirty="0">
                <a:solidFill>
                  <a:schemeClr val="tx1"/>
                </a:solidFill>
              </a:rPr>
              <a:t>Funding Sources </a:t>
            </a:r>
          </a:p>
        </p:txBody>
      </p:sp>
      <p:sp>
        <p:nvSpPr>
          <p:cNvPr id="3" name="Content Placeholder 2"/>
          <p:cNvSpPr>
            <a:spLocks noGrp="1"/>
          </p:cNvSpPr>
          <p:nvPr>
            <p:ph idx="1"/>
          </p:nvPr>
        </p:nvSpPr>
        <p:spPr/>
        <p:txBody>
          <a:bodyPr/>
          <a:lstStyle/>
          <a:p>
            <a:r>
              <a:rPr lang="en-US" dirty="0" smtClean="0">
                <a:solidFill>
                  <a:schemeClr val="tx1"/>
                </a:solidFill>
              </a:rPr>
              <a:t>FCAP </a:t>
            </a:r>
            <a:r>
              <a:rPr lang="en-US" dirty="0">
                <a:solidFill>
                  <a:schemeClr val="tx1"/>
                </a:solidFill>
              </a:rPr>
              <a:t>manages the following two funding sources: </a:t>
            </a:r>
          </a:p>
          <a:p>
            <a:endParaRPr lang="en-US" dirty="0">
              <a:solidFill>
                <a:schemeClr val="tx1"/>
              </a:solidFill>
            </a:endParaRPr>
          </a:p>
          <a:p>
            <a:pPr>
              <a:buFont typeface="Arial" panose="020B0604020202020204" pitchFamily="34" charset="0"/>
              <a:buChar char="•"/>
            </a:pPr>
            <a:r>
              <a:rPr lang="en-US" dirty="0">
                <a:solidFill>
                  <a:schemeClr val="tx1"/>
                </a:solidFill>
              </a:rPr>
              <a:t>Drinking Water State Revolving Fund (DWSRF) Program = federal funds + state match </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Expected Funding - Bipartisan Infrastructure </a:t>
            </a:r>
            <a:r>
              <a:rPr lang="en-US" dirty="0" smtClean="0">
                <a:solidFill>
                  <a:schemeClr val="tx1"/>
                </a:solidFill>
              </a:rPr>
              <a:t>Law</a:t>
            </a:r>
          </a:p>
          <a:p>
            <a:pPr>
              <a:buFont typeface="Arial" panose="020B0604020202020204" pitchFamily="34" charset="0"/>
              <a:buChar char="•"/>
            </a:pPr>
            <a:endParaRPr lang="en-US" dirty="0">
              <a:solidFill>
                <a:schemeClr val="tx1"/>
              </a:solidFill>
            </a:endParaRPr>
          </a:p>
          <a:p>
            <a:pPr marL="0" indent="0"/>
            <a:r>
              <a:rPr lang="en-US" dirty="0">
                <a:solidFill>
                  <a:schemeClr val="tx1"/>
                </a:solidFill>
              </a:rPr>
              <a:t>Note:  For all proposed construction projects, regardless of the funding source, please use our Construction Application.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949" y="5783168"/>
            <a:ext cx="609600" cy="609600"/>
          </a:xfrm>
          <a:prstGeom prst="rect">
            <a:avLst/>
          </a:prstGeom>
        </p:spPr>
      </p:pic>
    </p:spTree>
    <p:extLst>
      <p:ext uri="{BB962C8B-B14F-4D97-AF65-F5344CB8AC3E}">
        <p14:creationId xmlns:p14="http://schemas.microsoft.com/office/powerpoint/2010/main" val="2540534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945456" y="457200"/>
            <a:ext cx="7239000"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rebuchet MS"/>
                <a:ea typeface="+mn-ea"/>
                <a:cs typeface="+mn-cs"/>
              </a:rPr>
              <a:t>Ensuring Adequate Capacity</a:t>
            </a:r>
          </a:p>
        </p:txBody>
      </p:sp>
      <p:grpSp>
        <p:nvGrpSpPr>
          <p:cNvPr id="3" name="Group 2"/>
          <p:cNvGrpSpPr/>
          <p:nvPr/>
        </p:nvGrpSpPr>
        <p:grpSpPr>
          <a:xfrm>
            <a:off x="932405" y="2096852"/>
            <a:ext cx="7315200" cy="685800"/>
            <a:chOff x="912440" y="4437112"/>
            <a:chExt cx="7315200" cy="685800"/>
          </a:xfrm>
        </p:grpSpPr>
        <p:sp>
          <p:nvSpPr>
            <p:cNvPr id="1033" name="Text Box 9"/>
            <p:cNvSpPr txBox="1">
              <a:spLocks noChangeArrowheads="1"/>
            </p:cNvSpPr>
            <p:nvPr/>
          </p:nvSpPr>
          <p:spPr bwMode="auto">
            <a:xfrm>
              <a:off x="988640" y="4616227"/>
              <a:ext cx="7239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Technical, Managerial, &amp; Financial Capacity of Systems</a:t>
              </a:r>
            </a:p>
          </p:txBody>
        </p:sp>
        <p:sp>
          <p:nvSpPr>
            <p:cNvPr id="1034" name="Rectangle 10"/>
            <p:cNvSpPr>
              <a:spLocks noChangeArrowheads="1"/>
            </p:cNvSpPr>
            <p:nvPr/>
          </p:nvSpPr>
          <p:spPr bwMode="auto">
            <a:xfrm>
              <a:off x="912440" y="4437112"/>
              <a:ext cx="7315200" cy="685800"/>
            </a:xfrm>
            <a:prstGeom prst="rect">
              <a:avLst/>
            </a:prstGeom>
            <a:no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nvGrpSpPr>
          <p:cNvPr id="4" name="Group 3"/>
          <p:cNvGrpSpPr/>
          <p:nvPr/>
        </p:nvGrpSpPr>
        <p:grpSpPr>
          <a:xfrm>
            <a:off x="945456" y="1196752"/>
            <a:ext cx="7391400" cy="609600"/>
            <a:chOff x="912440" y="5378227"/>
            <a:chExt cx="7391400" cy="609600"/>
          </a:xfrm>
        </p:grpSpPr>
        <p:sp>
          <p:nvSpPr>
            <p:cNvPr id="1035" name="Text Box 11"/>
            <p:cNvSpPr txBox="1">
              <a:spLocks noChangeArrowheads="1"/>
            </p:cNvSpPr>
            <p:nvPr/>
          </p:nvSpPr>
          <p:spPr bwMode="auto">
            <a:xfrm>
              <a:off x="912440" y="5530627"/>
              <a:ext cx="73914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Strong, Effective State Programs</a:t>
              </a:r>
            </a:p>
          </p:txBody>
        </p:sp>
        <p:sp>
          <p:nvSpPr>
            <p:cNvPr id="1036" name="Rectangle 12"/>
            <p:cNvSpPr>
              <a:spLocks noChangeArrowheads="1"/>
            </p:cNvSpPr>
            <p:nvPr/>
          </p:nvSpPr>
          <p:spPr bwMode="auto">
            <a:xfrm>
              <a:off x="912440" y="5378227"/>
              <a:ext cx="7315200" cy="609600"/>
            </a:xfrm>
            <a:prstGeom prst="rect">
              <a:avLst/>
            </a:prstGeom>
            <a:no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038" name="Line 14"/>
          <p:cNvSpPr>
            <a:spLocks noChangeShapeType="1"/>
          </p:cNvSpPr>
          <p:nvPr/>
        </p:nvSpPr>
        <p:spPr bwMode="auto">
          <a:xfrm>
            <a:off x="4518350" y="2780928"/>
            <a:ext cx="0" cy="2286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39" name="Line 15"/>
          <p:cNvSpPr>
            <a:spLocks noChangeShapeType="1"/>
          </p:cNvSpPr>
          <p:nvPr/>
        </p:nvSpPr>
        <p:spPr bwMode="auto">
          <a:xfrm>
            <a:off x="4503092" y="1808820"/>
            <a:ext cx="0" cy="278085"/>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2" name="Group 1"/>
          <p:cNvGrpSpPr/>
          <p:nvPr/>
        </p:nvGrpSpPr>
        <p:grpSpPr>
          <a:xfrm>
            <a:off x="713668" y="3032956"/>
            <a:ext cx="7924800" cy="2962275"/>
            <a:chOff x="607640" y="1196752"/>
            <a:chExt cx="7924800" cy="2962275"/>
          </a:xfrm>
        </p:grpSpPr>
        <p:graphicFrame>
          <p:nvGraphicFramePr>
            <p:cNvPr id="1026" name="Object 3"/>
            <p:cNvGraphicFramePr>
              <a:graphicFrameLocks noChangeAspect="1"/>
            </p:cNvGraphicFramePr>
            <p:nvPr>
              <p:extLst/>
            </p:nvPr>
          </p:nvGraphicFramePr>
          <p:xfrm>
            <a:off x="912440" y="2254027"/>
            <a:ext cx="1905000" cy="1262063"/>
          </p:xfrm>
          <a:graphic>
            <a:graphicData uri="http://schemas.openxmlformats.org/presentationml/2006/ole">
              <mc:AlternateContent xmlns:mc="http://schemas.openxmlformats.org/markup-compatibility/2006">
                <mc:Choice xmlns:v="urn:schemas-microsoft-com:vml" Requires="v">
                  <p:oleObj spid="_x0000_s3150" name="Clip" r:id="rId6" imgW="2142857" imgH="1419048" progId="">
                    <p:embed/>
                  </p:oleObj>
                </mc:Choice>
                <mc:Fallback>
                  <p:oleObj name="Clip" r:id="rId6" imgW="2142857" imgH="1419048" progId="">
                    <p:embed/>
                    <p:pic>
                      <p:nvPicPr>
                        <p:cNvPr id="102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440" y="2254027"/>
                          <a:ext cx="1905000" cy="1262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9" name="Picture 4" descr="ph039-CYMK"/>
            <p:cNvPicPr>
              <a:picLocks noChangeArrowheads="1"/>
            </p:cNvPicPr>
            <p:nvPr/>
          </p:nvPicPr>
          <p:blipFill>
            <a:blip r:embed="rId8" cstate="print"/>
            <a:srcRect/>
            <a:stretch>
              <a:fillRect/>
            </a:stretch>
          </p:blipFill>
          <p:spPr bwMode="auto">
            <a:xfrm>
              <a:off x="6475040" y="1644427"/>
              <a:ext cx="1600200" cy="1981200"/>
            </a:xfrm>
            <a:prstGeom prst="rect">
              <a:avLst/>
            </a:prstGeom>
            <a:noFill/>
            <a:ln w="9525">
              <a:noFill/>
              <a:miter lim="800000"/>
              <a:headEnd/>
              <a:tailEnd/>
            </a:ln>
          </p:spPr>
        </p:pic>
        <p:graphicFrame>
          <p:nvGraphicFramePr>
            <p:cNvPr id="1027" name="Object 5"/>
            <p:cNvGraphicFramePr>
              <a:graphicFrameLocks noChangeAspect="1"/>
            </p:cNvGraphicFramePr>
            <p:nvPr>
              <p:extLst/>
            </p:nvPr>
          </p:nvGraphicFramePr>
          <p:xfrm>
            <a:off x="3579440" y="2177827"/>
            <a:ext cx="2057400" cy="1316038"/>
          </p:xfrm>
          <a:graphic>
            <a:graphicData uri="http://schemas.openxmlformats.org/presentationml/2006/ole">
              <mc:AlternateContent xmlns:mc="http://schemas.openxmlformats.org/markup-compatibility/2006">
                <mc:Choice xmlns:v="urn:schemas-microsoft-com:vml" Requires="v">
                  <p:oleObj spid="_x0000_s3151" name="Clip" r:id="rId9" imgW="7619048" imgH="5714286" progId="">
                    <p:embed/>
                  </p:oleObj>
                </mc:Choice>
                <mc:Fallback>
                  <p:oleObj name="Clip" r:id="rId9" imgW="7619048" imgH="5714286" progId="">
                    <p:embed/>
                    <p:pic>
                      <p:nvPicPr>
                        <p:cNvPr id="102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9440" y="2177827"/>
                          <a:ext cx="2057400" cy="1316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 Box 6"/>
            <p:cNvSpPr txBox="1">
              <a:spLocks noChangeArrowheads="1"/>
            </p:cNvSpPr>
            <p:nvPr/>
          </p:nvSpPr>
          <p:spPr bwMode="auto">
            <a:xfrm>
              <a:off x="836240" y="3701827"/>
              <a:ext cx="1905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Source</a:t>
              </a:r>
            </a:p>
          </p:txBody>
        </p:sp>
        <p:sp>
          <p:nvSpPr>
            <p:cNvPr id="1031" name="Text Box 7"/>
            <p:cNvSpPr txBox="1">
              <a:spLocks noChangeArrowheads="1"/>
            </p:cNvSpPr>
            <p:nvPr/>
          </p:nvSpPr>
          <p:spPr bwMode="auto">
            <a:xfrm>
              <a:off x="3503240" y="3701827"/>
              <a:ext cx="21336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Treatment</a:t>
              </a:r>
            </a:p>
          </p:txBody>
        </p:sp>
        <p:sp>
          <p:nvSpPr>
            <p:cNvPr id="1032" name="Text Box 8"/>
            <p:cNvSpPr txBox="1">
              <a:spLocks noChangeArrowheads="1"/>
            </p:cNvSpPr>
            <p:nvPr/>
          </p:nvSpPr>
          <p:spPr bwMode="auto">
            <a:xfrm>
              <a:off x="6398840" y="3701827"/>
              <a:ext cx="18288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Distribution</a:t>
              </a:r>
            </a:p>
          </p:txBody>
        </p:sp>
        <p:sp>
          <p:nvSpPr>
            <p:cNvPr id="1037" name="Rectangle 13"/>
            <p:cNvSpPr>
              <a:spLocks noChangeArrowheads="1"/>
            </p:cNvSpPr>
            <p:nvPr/>
          </p:nvSpPr>
          <p:spPr bwMode="auto">
            <a:xfrm>
              <a:off x="607640" y="1196752"/>
              <a:ext cx="7924800" cy="2962275"/>
            </a:xfrm>
            <a:prstGeom prst="rect">
              <a:avLst/>
            </a:prstGeom>
            <a:no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40" name="Text Box 16"/>
            <p:cNvSpPr txBox="1">
              <a:spLocks noChangeArrowheads="1"/>
            </p:cNvSpPr>
            <p:nvPr/>
          </p:nvSpPr>
          <p:spPr bwMode="auto">
            <a:xfrm>
              <a:off x="817884" y="1289304"/>
              <a:ext cx="5518312" cy="40011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Clean &amp; Safe Drinking Water</a:t>
              </a:r>
            </a:p>
          </p:txBody>
        </p:sp>
      </p:grpSp>
      <p:pic>
        <p:nvPicPr>
          <p:cNvPr id="5" name="Slide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1068" y="5902120"/>
            <a:ext cx="406400" cy="406400"/>
          </a:xfrm>
          <a:prstGeom prst="rect">
            <a:avLst/>
          </a:prstGeom>
        </p:spPr>
      </p:pic>
    </p:spTree>
    <p:extLst>
      <p:ext uri="{BB962C8B-B14F-4D97-AF65-F5344CB8AC3E}">
        <p14:creationId xmlns:p14="http://schemas.microsoft.com/office/powerpoint/2010/main" val="804805608"/>
      </p:ext>
    </p:extLst>
  </p:cSld>
  <p:clrMapOvr>
    <a:masterClrMapping/>
  </p:clrMapOvr>
  <mc:AlternateContent xmlns:mc="http://schemas.openxmlformats.org/markup-compatibility/2006" xmlns:p14="http://schemas.microsoft.com/office/powerpoint/2010/main">
    <mc:Choice Requires="p14">
      <p:transition p14:dur="0" advTm="80572"/>
    </mc:Choice>
    <mc:Fallback xmlns="">
      <p:transition advTm="8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80305" objId="5"/>
      </p14:showEvtLst>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99276" cy="1143000"/>
          </a:xfrm>
        </p:spPr>
        <p:txBody>
          <a:bodyPr/>
          <a:lstStyle/>
          <a:p>
            <a:pPr algn="ctr"/>
            <a:r>
              <a:rPr lang="en-US" dirty="0">
                <a:solidFill>
                  <a:schemeClr val="tx1"/>
                </a:solidFill>
              </a:rPr>
              <a:t>Funding through Capacity Development</a:t>
            </a:r>
          </a:p>
        </p:txBody>
      </p:sp>
      <p:sp>
        <p:nvSpPr>
          <p:cNvPr id="3" name="Content Placeholder 2"/>
          <p:cNvSpPr>
            <a:spLocks noGrp="1"/>
          </p:cNvSpPr>
          <p:nvPr>
            <p:ph idx="1"/>
          </p:nvPr>
        </p:nvSpPr>
        <p:spPr/>
        <p:txBody>
          <a:bodyPr/>
          <a:lstStyle/>
          <a:p>
            <a:endParaRPr lang="en-US" dirty="0"/>
          </a:p>
          <a:p>
            <a:pPr>
              <a:buFont typeface="Arial" panose="020B0604020202020204" pitchFamily="34" charset="0"/>
              <a:buChar char="•"/>
            </a:pPr>
            <a:r>
              <a:rPr lang="en-US" dirty="0"/>
              <a:t>Planning and Design Grants</a:t>
            </a:r>
          </a:p>
          <a:p>
            <a:pPr>
              <a:buFont typeface="Arial" panose="020B0604020202020204" pitchFamily="34" charset="0"/>
              <a:buChar char="•"/>
            </a:pPr>
            <a:endParaRPr lang="en-US" sz="1100" dirty="0"/>
          </a:p>
          <a:p>
            <a:pPr>
              <a:buFont typeface="Arial" panose="020B0604020202020204" pitchFamily="34" charset="0"/>
              <a:buChar char="•"/>
            </a:pPr>
            <a:endParaRPr lang="en-US" dirty="0" smtClean="0"/>
          </a:p>
          <a:p>
            <a:pPr>
              <a:buFont typeface="Arial" panose="020B0604020202020204" pitchFamily="34" charset="0"/>
              <a:buChar char="•"/>
            </a:pPr>
            <a:r>
              <a:rPr lang="en-US" dirty="0" smtClean="0"/>
              <a:t>Small </a:t>
            </a:r>
            <a:r>
              <a:rPr lang="en-US" dirty="0"/>
              <a:t>Project Engineering </a:t>
            </a:r>
            <a:r>
              <a:rPr lang="en-US" dirty="0" smtClean="0"/>
              <a:t>Services</a:t>
            </a:r>
            <a:endParaRPr lang="en-US" dirty="0"/>
          </a:p>
          <a:p>
            <a:pPr>
              <a:buFont typeface="Arial" panose="020B0604020202020204" pitchFamily="34" charset="0"/>
              <a:buChar char="•"/>
            </a:pPr>
            <a:endParaRPr lang="en-US" sz="1050" dirty="0"/>
          </a:p>
          <a:p>
            <a:pPr>
              <a:buFont typeface="Arial" panose="020B0604020202020204" pitchFamily="34" charset="0"/>
              <a:buChar char="•"/>
            </a:pPr>
            <a:endParaRPr lang="en-US" dirty="0" smtClean="0"/>
          </a:p>
          <a:p>
            <a:pPr>
              <a:buFont typeface="Arial" panose="020B0604020202020204" pitchFamily="34" charset="0"/>
              <a:buChar char="•"/>
            </a:pPr>
            <a:r>
              <a:rPr lang="en-US" dirty="0" smtClean="0"/>
              <a:t>“</a:t>
            </a:r>
            <a:r>
              <a:rPr lang="en-US" dirty="0"/>
              <a:t>Set-aside” </a:t>
            </a:r>
            <a:r>
              <a:rPr lang="en-US" dirty="0" smtClean="0"/>
              <a:t>Suggestions</a:t>
            </a:r>
            <a:endParaRPr lang="en-US" dirty="0"/>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5994400"/>
            <a:ext cx="406400" cy="406400"/>
          </a:xfrm>
          <a:prstGeom prst="rect">
            <a:avLst/>
          </a:prstGeom>
        </p:spPr>
      </p:pic>
    </p:spTree>
    <p:extLst>
      <p:ext uri="{BB962C8B-B14F-4D97-AF65-F5344CB8AC3E}">
        <p14:creationId xmlns:p14="http://schemas.microsoft.com/office/powerpoint/2010/main" val="545604261"/>
      </p:ext>
    </p:extLst>
  </p:cSld>
  <p:clrMapOvr>
    <a:masterClrMapping/>
  </p:clrMapOvr>
  <mc:AlternateContent xmlns:mc="http://schemas.openxmlformats.org/markup-compatibility/2006" xmlns:p14="http://schemas.microsoft.com/office/powerpoint/2010/main">
    <mc:Choice Requires="p14">
      <p:transition p14:dur="0" advTm="13485"/>
    </mc:Choice>
    <mc:Fallback xmlns="">
      <p:transition advTm="1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13485" objId="4"/>
      </p14:showEvtLst>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Planning and Design Grants</a:t>
            </a:r>
            <a:endParaRPr lang="en-US" dirty="0">
              <a:solidFill>
                <a:schemeClr val="tx1"/>
              </a:solidFill>
            </a:endParaRPr>
          </a:p>
        </p:txBody>
      </p:sp>
      <p:sp>
        <p:nvSpPr>
          <p:cNvPr id="3" name="Content Placeholder 2"/>
          <p:cNvSpPr>
            <a:spLocks noGrp="1"/>
          </p:cNvSpPr>
          <p:nvPr>
            <p:ph idx="1"/>
          </p:nvPr>
        </p:nvSpPr>
        <p:spPr>
          <a:xfrm>
            <a:off x="76140" y="2096852"/>
            <a:ext cx="9073008" cy="3168352"/>
          </a:xfrm>
        </p:spPr>
        <p:txBody>
          <a:bodyPr/>
          <a:lstStyle/>
          <a:p>
            <a:pPr marL="0" indent="0" algn="ctr"/>
            <a:r>
              <a:rPr lang="en-US" sz="3000" dirty="0" smtClean="0"/>
              <a:t>Application and Instructions available online at:</a:t>
            </a:r>
          </a:p>
          <a:p>
            <a:pPr marL="0" indent="0"/>
            <a:endParaRPr lang="en-US" sz="3200" dirty="0" smtClean="0"/>
          </a:p>
          <a:p>
            <a:pPr marL="800100" lvl="2" indent="0">
              <a:buNone/>
            </a:pPr>
            <a:r>
              <a:rPr lang="en-US" sz="3200" dirty="0"/>
              <a:t>https://www.vdh.virginia.gov/drinking-water/capacity-development/planning-and-design-fund/</a:t>
            </a: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5944418"/>
            <a:ext cx="406400" cy="406400"/>
          </a:xfrm>
          <a:prstGeom prst="rect">
            <a:avLst/>
          </a:prstGeom>
        </p:spPr>
      </p:pic>
    </p:spTree>
    <p:extLst>
      <p:ext uri="{BB962C8B-B14F-4D97-AF65-F5344CB8AC3E}">
        <p14:creationId xmlns:p14="http://schemas.microsoft.com/office/powerpoint/2010/main" val="871262340"/>
      </p:ext>
    </p:extLst>
  </p:cSld>
  <p:clrMapOvr>
    <a:masterClrMapping/>
  </p:clrMapOvr>
  <mc:AlternateContent xmlns:mc="http://schemas.openxmlformats.org/markup-compatibility/2006" xmlns:p14="http://schemas.microsoft.com/office/powerpoint/2010/main">
    <mc:Choice Requires="p14">
      <p:transition p14:dur="0" advTm="10241"/>
    </mc:Choice>
    <mc:Fallback xmlns="">
      <p:transition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9750" objId="4"/>
      </p14:showEvt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Planning and Design Grants</a:t>
            </a:r>
            <a:endParaRPr lang="en-US" dirty="0">
              <a:solidFill>
                <a:schemeClr val="tx1"/>
              </a:solidFill>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Maximum </a:t>
            </a:r>
            <a:r>
              <a:rPr lang="en-US" dirty="0"/>
              <a:t>grant amount of $35,000</a:t>
            </a:r>
            <a:r>
              <a:rPr lang="en-US" dirty="0" smtClean="0"/>
              <a:t>.</a:t>
            </a:r>
          </a:p>
          <a:p>
            <a:pPr>
              <a:buFont typeface="Arial" panose="020B0604020202020204" pitchFamily="34" charset="0"/>
              <a:buChar char="•"/>
            </a:pPr>
            <a:r>
              <a:rPr lang="en-US" dirty="0" smtClean="0"/>
              <a:t>For planning and design only, not construction</a:t>
            </a:r>
            <a:endParaRPr lang="en-US" dirty="0"/>
          </a:p>
          <a:p>
            <a:pPr>
              <a:buFont typeface="Arial" panose="020B0604020202020204" pitchFamily="34" charset="0"/>
              <a:buChar char="•"/>
            </a:pPr>
            <a:r>
              <a:rPr lang="en-US" dirty="0" smtClean="0"/>
              <a:t>Only </a:t>
            </a:r>
            <a:r>
              <a:rPr lang="en-US" dirty="0"/>
              <a:t>for Community and non-profit Nontransient Noncommunity waterworks (Not state or federally owned</a:t>
            </a:r>
            <a:r>
              <a:rPr lang="en-US" dirty="0" smtClean="0"/>
              <a:t>) with population &lt;10,001</a:t>
            </a:r>
            <a:endParaRPr lang="en-US" dirty="0"/>
          </a:p>
          <a:p>
            <a:pPr>
              <a:buFont typeface="Arial" panose="020B0604020202020204" pitchFamily="34" charset="0"/>
              <a:buChar char="•"/>
            </a:pPr>
            <a:r>
              <a:rPr lang="en-US" dirty="0" smtClean="0"/>
              <a:t>Project must address non-compliance with State or Federal Regulations </a:t>
            </a:r>
          </a:p>
          <a:p>
            <a:pPr>
              <a:buFont typeface="Arial" panose="020B0604020202020204" pitchFamily="34" charset="0"/>
              <a:buChar char="•"/>
            </a:pPr>
            <a:r>
              <a:rPr lang="en-US" b="1" dirty="0" smtClean="0"/>
              <a:t>Applications accepted year-round</a:t>
            </a:r>
          </a:p>
          <a:p>
            <a:pPr>
              <a:buFont typeface="Arial" panose="020B0604020202020204" pitchFamily="34" charset="0"/>
              <a:buChar char="•"/>
            </a:pPr>
            <a:r>
              <a:rPr lang="en-US" dirty="0"/>
              <a:t>Applications not funded in immediately will be reviewed in September for possible funding</a:t>
            </a:r>
          </a:p>
          <a:p>
            <a:pPr>
              <a:buFont typeface="Arial" panose="020B0604020202020204" pitchFamily="34" charset="0"/>
              <a:buChar char="•"/>
            </a:pPr>
            <a:r>
              <a:rPr lang="en-US" dirty="0" smtClean="0"/>
              <a:t>Virginia </a:t>
            </a:r>
            <a:r>
              <a:rPr lang="en-US" dirty="0"/>
              <a:t>Procurement Act requirements apply</a:t>
            </a:r>
          </a:p>
          <a:p>
            <a:pPr>
              <a:buFont typeface="Arial" panose="020B0604020202020204" pitchFamily="34" charset="0"/>
              <a:buChar char="•"/>
            </a:pPr>
            <a:endParaRPr lang="en-US" b="1" dirty="0"/>
          </a:p>
          <a:p>
            <a:pPr>
              <a:buFont typeface="Wingdings" pitchFamily="2" charset="2"/>
              <a:buChar char="Ø"/>
            </a:pPr>
            <a:endParaRPr lang="en-US" b="1" dirty="0"/>
          </a:p>
          <a:p>
            <a:pPr>
              <a:buFont typeface="Wingdings" pitchFamily="2" charset="2"/>
              <a:buChar char="Ø"/>
            </a:pPr>
            <a:endParaRPr lang="en-US" dirty="0"/>
          </a:p>
        </p:txBody>
      </p:sp>
      <p:pic>
        <p:nvPicPr>
          <p:cNvPr id="5"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508" y="5877272"/>
            <a:ext cx="406400" cy="406400"/>
          </a:xfrm>
          <a:prstGeom prst="rect">
            <a:avLst/>
          </a:prstGeom>
        </p:spPr>
      </p:pic>
    </p:spTree>
    <p:extLst>
      <p:ext uri="{BB962C8B-B14F-4D97-AF65-F5344CB8AC3E}">
        <p14:creationId xmlns:p14="http://schemas.microsoft.com/office/powerpoint/2010/main" val="791870654"/>
      </p:ext>
    </p:extLst>
  </p:cSld>
  <p:clrMapOvr>
    <a:masterClrMapping/>
  </p:clrMapOvr>
  <mc:AlternateContent xmlns:mc="http://schemas.openxmlformats.org/markup-compatibility/2006" xmlns:p14="http://schemas.microsoft.com/office/powerpoint/2010/main">
    <mc:Choice Requires="p14">
      <p:transition p14:dur="0" advTm="70945"/>
    </mc:Choice>
    <mc:Fallback xmlns="">
      <p:transition advTm="7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70901" objId="5"/>
      </p14:showEvtLst>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Application Process is Competitive</a:t>
            </a:r>
            <a:endParaRPr lang="en-US" dirty="0">
              <a:solidFill>
                <a:schemeClr val="tx1"/>
              </a:solidFill>
            </a:endParaRPr>
          </a:p>
        </p:txBody>
      </p:sp>
      <p:sp>
        <p:nvSpPr>
          <p:cNvPr id="3" name="Content Placeholder 2"/>
          <p:cNvSpPr>
            <a:spLocks noGrp="1"/>
          </p:cNvSpPr>
          <p:nvPr>
            <p:ph idx="1"/>
          </p:nvPr>
        </p:nvSpPr>
        <p:spPr>
          <a:xfrm>
            <a:off x="457200" y="1600200"/>
            <a:ext cx="8305800" cy="4800600"/>
          </a:xfrm>
        </p:spPr>
        <p:txBody>
          <a:bodyPr/>
          <a:lstStyle/>
          <a:p>
            <a:pPr marL="457200" indent="-457200"/>
            <a:r>
              <a:rPr lang="en-US" dirty="0" smtClean="0"/>
              <a:t>Refer to the Instructions for scoring</a:t>
            </a:r>
          </a:p>
          <a:p>
            <a:pPr marL="457200" indent="-457200"/>
            <a:endParaRPr lang="en-US" dirty="0"/>
          </a:p>
          <a:p>
            <a:pPr marL="457200" indent="-457200"/>
            <a:r>
              <a:rPr lang="en-US" dirty="0" smtClean="0"/>
              <a:t>Primary points awarded for acute, chronic and public health issues</a:t>
            </a:r>
          </a:p>
          <a:p>
            <a:pPr marL="457200" indent="-457200"/>
            <a:endParaRPr lang="en-US" dirty="0"/>
          </a:p>
          <a:p>
            <a:pPr marL="457200" indent="-457200"/>
            <a:r>
              <a:rPr lang="en-US" dirty="0" smtClean="0"/>
              <a:t>Additional </a:t>
            </a:r>
            <a:r>
              <a:rPr lang="en-US" dirty="0"/>
              <a:t>points </a:t>
            </a:r>
            <a:r>
              <a:rPr lang="en-US" dirty="0" smtClean="0"/>
              <a:t>(used as tie-breakers) will </a:t>
            </a:r>
            <a:r>
              <a:rPr lang="en-US" dirty="0"/>
              <a:t>be given for:</a:t>
            </a:r>
          </a:p>
          <a:p>
            <a:pPr marL="857250" lvl="1" indent="-457200">
              <a:buFont typeface="Arial" pitchFamily="34" charset="0"/>
              <a:buChar char="•"/>
            </a:pPr>
            <a:r>
              <a:rPr lang="en-US" dirty="0"/>
              <a:t>Amount of documented water loss</a:t>
            </a:r>
          </a:p>
          <a:p>
            <a:pPr marL="857250" lvl="1" indent="-457200">
              <a:buFont typeface="Arial" pitchFamily="34" charset="0"/>
              <a:buChar char="•"/>
            </a:pPr>
            <a:r>
              <a:rPr lang="en-US" dirty="0"/>
              <a:t>Size of Waterworks (Small waterworks have priority)</a:t>
            </a:r>
          </a:p>
          <a:p>
            <a:pPr marL="857250" lvl="1" indent="-457200">
              <a:buFont typeface="Arial" pitchFamily="34" charset="0"/>
              <a:buChar char="•"/>
            </a:pPr>
            <a:r>
              <a:rPr lang="en-US" dirty="0"/>
              <a:t>Documentation of other funding</a:t>
            </a:r>
          </a:p>
          <a:p>
            <a:pPr marL="857250" lvl="1" indent="-457200">
              <a:buFont typeface="Arial" pitchFamily="34" charset="0"/>
              <a:buChar char="•"/>
            </a:pPr>
            <a:r>
              <a:rPr lang="en-US" dirty="0"/>
              <a:t>Household MHI (Affordability)</a:t>
            </a:r>
          </a:p>
          <a:p>
            <a:pPr marL="857250" lvl="1" indent="-457200">
              <a:buFont typeface="Arial" pitchFamily="34" charset="0"/>
              <a:buChar char="•"/>
            </a:pPr>
            <a:r>
              <a:rPr lang="en-US" dirty="0"/>
              <a:t>Consolidation / Regionalization</a:t>
            </a:r>
          </a:p>
          <a:p>
            <a:pPr>
              <a:buFont typeface="Arial" pitchFamily="34" charset="0"/>
              <a:buChar char="•"/>
            </a:pPr>
            <a:endParaRPr lang="en-US" dirty="0"/>
          </a:p>
          <a:p>
            <a:endParaRPr lang="en-US" dirty="0"/>
          </a:p>
          <a:p>
            <a:endParaRPr lang="en-US" dirty="0"/>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015038"/>
            <a:ext cx="406400" cy="406400"/>
          </a:xfrm>
          <a:prstGeom prst="rect">
            <a:avLst/>
          </a:prstGeom>
        </p:spPr>
      </p:pic>
    </p:spTree>
    <p:extLst>
      <p:ext uri="{BB962C8B-B14F-4D97-AF65-F5344CB8AC3E}">
        <p14:creationId xmlns:p14="http://schemas.microsoft.com/office/powerpoint/2010/main" val="2708120360"/>
      </p:ext>
    </p:extLst>
  </p:cSld>
  <p:clrMapOvr>
    <a:masterClrMapping/>
  </p:clrMapOvr>
  <mc:AlternateContent xmlns:mc="http://schemas.openxmlformats.org/markup-compatibility/2006" xmlns:p14="http://schemas.microsoft.com/office/powerpoint/2010/main">
    <mc:Choice Requires="p14">
      <p:transition p14:dur="0" advTm="63597"/>
    </mc:Choice>
    <mc:Fallback xmlns="">
      <p:transition advTm="63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63115" objId="4"/>
      </p14:showEvt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Planning and Design Grants: Eligible Projects</a:t>
            </a:r>
          </a:p>
        </p:txBody>
      </p:sp>
      <p:sp>
        <p:nvSpPr>
          <p:cNvPr id="3" name="Content Placeholder 2"/>
          <p:cNvSpPr>
            <a:spLocks noGrp="1"/>
          </p:cNvSpPr>
          <p:nvPr>
            <p:ph idx="1"/>
          </p:nvPr>
        </p:nvSpPr>
        <p:spPr>
          <a:xfrm>
            <a:off x="457200" y="1880828"/>
            <a:ext cx="8229600" cy="4519972"/>
          </a:xfrm>
        </p:spPr>
        <p:txBody>
          <a:bodyPr/>
          <a:lstStyle/>
          <a:p>
            <a:pPr>
              <a:buFont typeface="Arial" pitchFamily="34" charset="0"/>
              <a:buChar char="•"/>
            </a:pPr>
            <a:r>
              <a:rPr lang="en-US" dirty="0"/>
              <a:t>Must address an acute, chronic, or public health need (new for 2021) and must provide documentation</a:t>
            </a:r>
          </a:p>
          <a:p>
            <a:pPr>
              <a:buFont typeface="Arial" pitchFamily="34" charset="0"/>
              <a:buChar char="•"/>
            </a:pPr>
            <a:r>
              <a:rPr lang="en-US" dirty="0" smtClean="0"/>
              <a:t>Up </a:t>
            </a:r>
            <a:r>
              <a:rPr lang="en-US" dirty="0"/>
              <a:t>to 3 applications/year per waterworks</a:t>
            </a:r>
          </a:p>
          <a:p>
            <a:pPr lvl="1">
              <a:buFont typeface="Arial" pitchFamily="34" charset="0"/>
              <a:buChar char="•"/>
            </a:pPr>
            <a:r>
              <a:rPr lang="en-US" dirty="0"/>
              <a:t>Only 2 can be funded per waterworks per year</a:t>
            </a:r>
          </a:p>
          <a:p>
            <a:pPr lvl="1">
              <a:buFont typeface="Arial" pitchFamily="34" charset="0"/>
              <a:buChar char="•"/>
            </a:pPr>
            <a:r>
              <a:rPr lang="en-US" dirty="0"/>
              <a:t>Must be discrete </a:t>
            </a:r>
            <a:r>
              <a:rPr lang="en-US" dirty="0" smtClean="0"/>
              <a:t>projects, not overlapping one another. (Ex: source, treatment, distribution) </a:t>
            </a:r>
          </a:p>
          <a:p>
            <a:pPr lvl="1">
              <a:buFont typeface="Arial" pitchFamily="34" charset="0"/>
              <a:buChar char="•"/>
            </a:pPr>
            <a:r>
              <a:rPr lang="en-US" dirty="0" smtClean="0"/>
              <a:t>Must be stand-alone projects</a:t>
            </a:r>
          </a:p>
          <a:p>
            <a:pPr>
              <a:buFont typeface="Arial" pitchFamily="34" charset="0"/>
              <a:buChar char="•"/>
            </a:pPr>
            <a:r>
              <a:rPr lang="en-US" dirty="0" smtClean="0"/>
              <a:t>Must be completed within 15 months of final award</a:t>
            </a:r>
          </a:p>
          <a:p>
            <a:pPr>
              <a:buFont typeface="Arial" pitchFamily="34" charset="0"/>
              <a:buChar char="•"/>
            </a:pPr>
            <a:endParaRPr lang="en-US" dirty="0"/>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5994400"/>
            <a:ext cx="406400" cy="406400"/>
          </a:xfrm>
          <a:prstGeom prst="rect">
            <a:avLst/>
          </a:prstGeom>
        </p:spPr>
      </p:pic>
    </p:spTree>
    <p:extLst>
      <p:ext uri="{BB962C8B-B14F-4D97-AF65-F5344CB8AC3E}">
        <p14:creationId xmlns:p14="http://schemas.microsoft.com/office/powerpoint/2010/main" val="246257387"/>
      </p:ext>
    </p:extLst>
  </p:cSld>
  <p:clrMapOvr>
    <a:masterClrMapping/>
  </p:clrMapOvr>
  <mc:AlternateContent xmlns:mc="http://schemas.openxmlformats.org/markup-compatibility/2006" xmlns:p14="http://schemas.microsoft.com/office/powerpoint/2010/main">
    <mc:Choice Requires="p14">
      <p:transition p14:dur="0" advTm="99360"/>
    </mc:Choice>
    <mc:Fallback xmlns="">
      <p:transition advTm="9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99360" objId="4"/>
      </p14:showEvtLst>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38" y="224644"/>
            <a:ext cx="8229600" cy="922114"/>
          </a:xfrm>
        </p:spPr>
        <p:txBody>
          <a:bodyPr/>
          <a:lstStyle/>
          <a:p>
            <a:pPr algn="ctr"/>
            <a:r>
              <a:rPr lang="en-US" dirty="0">
                <a:solidFill>
                  <a:schemeClr val="tx1"/>
                </a:solidFill>
              </a:rPr>
              <a:t>Example </a:t>
            </a:r>
            <a:r>
              <a:rPr lang="en-US" dirty="0" smtClean="0">
                <a:solidFill>
                  <a:schemeClr val="tx1"/>
                </a:solidFill>
              </a:rPr>
              <a:t>Planning &amp; Design Projects </a:t>
            </a:r>
            <a:endParaRPr lang="en-US" dirty="0">
              <a:solidFill>
                <a:schemeClr val="tx1"/>
              </a:solidFill>
            </a:endParaRPr>
          </a:p>
        </p:txBody>
      </p:sp>
      <p:sp>
        <p:nvSpPr>
          <p:cNvPr id="3" name="Content Placeholder 2"/>
          <p:cNvSpPr>
            <a:spLocks noGrp="1"/>
          </p:cNvSpPr>
          <p:nvPr>
            <p:ph idx="1"/>
          </p:nvPr>
        </p:nvSpPr>
        <p:spPr>
          <a:xfrm>
            <a:off x="470022" y="1304764"/>
            <a:ext cx="8229600" cy="5220580"/>
          </a:xfrm>
        </p:spPr>
        <p:txBody>
          <a:bodyPr/>
          <a:lstStyle/>
          <a:p>
            <a:pPr>
              <a:buFont typeface="Arial" pitchFamily="34" charset="0"/>
              <a:buChar char="•"/>
            </a:pPr>
            <a:endParaRPr lang="en-US" dirty="0" smtClean="0"/>
          </a:p>
          <a:p>
            <a:pPr>
              <a:buFont typeface="Arial" pitchFamily="34" charset="0"/>
              <a:buChar char="•"/>
            </a:pPr>
            <a:r>
              <a:rPr lang="en-US" dirty="0" smtClean="0"/>
              <a:t>Preliminary </a:t>
            </a:r>
            <a:r>
              <a:rPr lang="en-US" dirty="0"/>
              <a:t>Engineering Reports</a:t>
            </a:r>
          </a:p>
          <a:p>
            <a:pPr>
              <a:buFont typeface="Arial" pitchFamily="34" charset="0"/>
              <a:buChar char="•"/>
            </a:pPr>
            <a:r>
              <a:rPr lang="en-US" dirty="0" smtClean="0"/>
              <a:t>Treatment </a:t>
            </a:r>
            <a:r>
              <a:rPr lang="en-US" dirty="0"/>
              <a:t>System Evaluations due to MCL exceedances</a:t>
            </a:r>
          </a:p>
          <a:p>
            <a:pPr>
              <a:buFont typeface="Arial" pitchFamily="34" charset="0"/>
              <a:buChar char="•"/>
            </a:pPr>
            <a:r>
              <a:rPr lang="en-US" dirty="0" smtClean="0"/>
              <a:t>Hydraulic </a:t>
            </a:r>
            <a:r>
              <a:rPr lang="en-US" dirty="0"/>
              <a:t>Evaluation - Distribution System </a:t>
            </a:r>
            <a:r>
              <a:rPr lang="en-US" dirty="0" smtClean="0"/>
              <a:t>Improvements </a:t>
            </a:r>
            <a:r>
              <a:rPr lang="en-US" dirty="0"/>
              <a:t>related to excessive water loss</a:t>
            </a:r>
          </a:p>
          <a:p>
            <a:pPr>
              <a:buFont typeface="Arial" pitchFamily="34" charset="0"/>
              <a:buChar char="•"/>
            </a:pPr>
            <a:r>
              <a:rPr lang="en-US" dirty="0" smtClean="0"/>
              <a:t>Drilling</a:t>
            </a:r>
            <a:r>
              <a:rPr lang="en-US" dirty="0"/>
              <a:t>, testing &amp; sampling of test wells to determine source feasibility related to source capacity</a:t>
            </a:r>
          </a:p>
          <a:p>
            <a:pPr>
              <a:buFont typeface="Arial" pitchFamily="34" charset="0"/>
              <a:buChar char="•"/>
            </a:pPr>
            <a:r>
              <a:rPr lang="en-US" dirty="0" smtClean="0"/>
              <a:t>Source </a:t>
            </a:r>
            <a:r>
              <a:rPr lang="en-US" dirty="0"/>
              <a:t>water quality/quantity studies were violations have been </a:t>
            </a:r>
            <a:r>
              <a:rPr lang="en-US" dirty="0" smtClean="0"/>
              <a:t>on-going</a:t>
            </a:r>
          </a:p>
          <a:p>
            <a:pPr>
              <a:buFont typeface="Arial" pitchFamily="34" charset="0"/>
              <a:buChar char="•"/>
            </a:pPr>
            <a:r>
              <a:rPr lang="en-US" dirty="0" smtClean="0"/>
              <a:t>NOT for environmental review</a:t>
            </a:r>
          </a:p>
          <a:p>
            <a:pPr>
              <a:buFont typeface="Arial" pitchFamily="34" charset="0"/>
              <a:buChar char="•"/>
            </a:pPr>
            <a:r>
              <a:rPr lang="en-US" dirty="0" smtClean="0"/>
              <a:t>NOT for construction</a:t>
            </a:r>
            <a:endParaRPr lang="en-US" dirty="0"/>
          </a:p>
          <a:p>
            <a:pPr>
              <a:buFont typeface="Arial" pitchFamily="34" charset="0"/>
              <a:buChar char="•"/>
            </a:pPr>
            <a:endParaRPr lang="en-US" dirty="0"/>
          </a:p>
          <a:p>
            <a:pPr>
              <a:buFont typeface="Arial" pitchFamily="34" charset="0"/>
              <a:buChar char="•"/>
            </a:pPr>
            <a:endParaRPr lang="en-US" dirty="0"/>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338" y="5913276"/>
            <a:ext cx="406400" cy="406400"/>
          </a:xfrm>
          <a:prstGeom prst="rect">
            <a:avLst/>
          </a:prstGeom>
        </p:spPr>
      </p:pic>
    </p:spTree>
    <p:extLst>
      <p:ext uri="{BB962C8B-B14F-4D97-AF65-F5344CB8AC3E}">
        <p14:creationId xmlns:p14="http://schemas.microsoft.com/office/powerpoint/2010/main" val="1746614488"/>
      </p:ext>
    </p:extLst>
  </p:cSld>
  <p:clrMapOvr>
    <a:masterClrMapping/>
  </p:clrMapOvr>
  <mc:AlternateContent xmlns:mc="http://schemas.openxmlformats.org/markup-compatibility/2006" xmlns:p14="http://schemas.microsoft.com/office/powerpoint/2010/main">
    <mc:Choice Requires="p14">
      <p:transition p14:dur="0" advTm="65500"/>
    </mc:Choice>
    <mc:Fallback xmlns="">
      <p:transition advTm="6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65500" objId="4"/>
      </p14:showEvtLst>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Planning and Design Grants: Procurement</a:t>
            </a:r>
          </a:p>
        </p:txBody>
      </p:sp>
      <p:sp>
        <p:nvSpPr>
          <p:cNvPr id="3" name="Content Placeholder 2"/>
          <p:cNvSpPr>
            <a:spLocks noGrp="1"/>
          </p:cNvSpPr>
          <p:nvPr>
            <p:ph idx="1"/>
          </p:nvPr>
        </p:nvSpPr>
        <p:spPr>
          <a:xfrm>
            <a:off x="457200" y="1417638"/>
            <a:ext cx="8229600" cy="4819674"/>
          </a:xfrm>
        </p:spPr>
        <p:txBody>
          <a:bodyPr/>
          <a:lstStyle/>
          <a:p>
            <a:pPr>
              <a:buFont typeface="Arial" panose="020B0604020202020204" pitchFamily="34" charset="0"/>
              <a:buChar char="•"/>
            </a:pPr>
            <a:r>
              <a:rPr lang="en-US" dirty="0"/>
              <a:t>Virginia Procurement Act procedures must be followed</a:t>
            </a:r>
          </a:p>
          <a:p>
            <a:pPr>
              <a:buFont typeface="Arial" panose="020B0604020202020204" pitchFamily="34" charset="0"/>
              <a:buChar char="•"/>
            </a:pPr>
            <a:endParaRPr lang="en-US" dirty="0"/>
          </a:p>
          <a:p>
            <a:pPr>
              <a:buFont typeface="Arial" panose="020B0604020202020204" pitchFamily="34" charset="0"/>
              <a:buChar char="•"/>
            </a:pPr>
            <a:r>
              <a:rPr lang="en-US" dirty="0"/>
              <a:t>You will not be reimbursed for expenses incurred before properly procuring services</a:t>
            </a:r>
          </a:p>
          <a:p>
            <a:pPr>
              <a:buFont typeface="Arial" panose="020B0604020202020204" pitchFamily="34" charset="0"/>
              <a:buChar char="•"/>
            </a:pPr>
            <a:endParaRPr lang="en-US" dirty="0"/>
          </a:p>
          <a:p>
            <a:pPr>
              <a:buFont typeface="Arial" panose="020B0604020202020204" pitchFamily="34" charset="0"/>
              <a:buChar char="•"/>
            </a:pPr>
            <a:r>
              <a:rPr lang="en-US" dirty="0" smtClean="0"/>
              <a:t>Minority Business Enterprise (MBE) and Women Business Enterprise (WBE) solicitation requirements apply</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Failure to properly procure will jeopardize your funding</a:t>
            </a:r>
          </a:p>
          <a:p>
            <a:pPr>
              <a:buFont typeface="Arial" panose="020B0604020202020204" pitchFamily="34" charset="0"/>
              <a:buChar char="•"/>
            </a:pPr>
            <a:endParaRPr lang="en-US" dirty="0"/>
          </a:p>
          <a:p>
            <a:pPr>
              <a:buFont typeface="Arial" panose="020B0604020202020204" pitchFamily="34" charset="0"/>
              <a:buChar char="•"/>
            </a:pPr>
            <a:r>
              <a:rPr lang="en-US" dirty="0"/>
              <a:t>We will help walk you through the procurement steps</a:t>
            </a:r>
          </a:p>
          <a:p>
            <a:pPr>
              <a:buFont typeface="Arial" panose="020B0604020202020204" pitchFamily="34" charset="0"/>
              <a:buChar char="•"/>
            </a:pPr>
            <a:endParaRPr lang="en-US" dirty="0"/>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5949280"/>
            <a:ext cx="406400" cy="406400"/>
          </a:xfrm>
          <a:prstGeom prst="rect">
            <a:avLst/>
          </a:prstGeom>
        </p:spPr>
      </p:pic>
    </p:spTree>
    <p:extLst>
      <p:ext uri="{BB962C8B-B14F-4D97-AF65-F5344CB8AC3E}">
        <p14:creationId xmlns:p14="http://schemas.microsoft.com/office/powerpoint/2010/main" val="3028820453"/>
      </p:ext>
    </p:extLst>
  </p:cSld>
  <p:clrMapOvr>
    <a:masterClrMapping/>
  </p:clrMapOvr>
  <mc:AlternateContent xmlns:mc="http://schemas.openxmlformats.org/markup-compatibility/2006" xmlns:p14="http://schemas.microsoft.com/office/powerpoint/2010/main">
    <mc:Choice Requires="p14">
      <p:transition p14:dur="0" advTm="48986"/>
    </mc:Choice>
    <mc:Fallback xmlns="">
      <p:transition advTm="4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48986" objId="4"/>
      </p14:showEvt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Planning and Design Grants: Payment of Funds</a:t>
            </a:r>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smtClean="0"/>
          </a:p>
          <a:p>
            <a:pPr>
              <a:buFont typeface="Arial" panose="020B0604020202020204" pitchFamily="34" charset="0"/>
              <a:buChar char="•"/>
            </a:pPr>
            <a:r>
              <a:rPr lang="en-US" dirty="0" smtClean="0"/>
              <a:t>Reimbursement </a:t>
            </a:r>
            <a:r>
              <a:rPr lang="en-US" dirty="0"/>
              <a:t>for Expenses- documentation </a:t>
            </a:r>
            <a:r>
              <a:rPr lang="en-US" dirty="0" smtClean="0"/>
              <a:t>required</a:t>
            </a:r>
          </a:p>
          <a:p>
            <a:pPr>
              <a:buFont typeface="Arial" panose="020B0604020202020204" pitchFamily="34" charset="0"/>
              <a:buChar char="•"/>
            </a:pPr>
            <a:endParaRPr lang="en-US" dirty="0"/>
          </a:p>
          <a:p>
            <a:pPr>
              <a:buFont typeface="Arial" panose="020B0604020202020204" pitchFamily="34" charset="0"/>
              <a:buChar char="•"/>
            </a:pPr>
            <a:r>
              <a:rPr lang="en-US" dirty="0" smtClean="0"/>
              <a:t>For </a:t>
            </a:r>
            <a:r>
              <a:rPr lang="en-US" dirty="0"/>
              <a:t>Preliminary Engineering Reports (PER)</a:t>
            </a:r>
          </a:p>
          <a:p>
            <a:pPr lvl="1"/>
            <a:r>
              <a:rPr lang="en-US" dirty="0"/>
              <a:t>First half may be paid when Engineer submits PER to ODW Field Office</a:t>
            </a:r>
          </a:p>
          <a:p>
            <a:pPr lvl="1"/>
            <a:r>
              <a:rPr lang="en-US" dirty="0"/>
              <a:t>Second Half </a:t>
            </a:r>
            <a:r>
              <a:rPr lang="en-US" dirty="0" smtClean="0"/>
              <a:t>is paid </a:t>
            </a:r>
            <a:r>
              <a:rPr lang="en-US" dirty="0"/>
              <a:t>after </a:t>
            </a:r>
            <a:r>
              <a:rPr lang="en-US" dirty="0" smtClean="0"/>
              <a:t>final Field Office approval</a:t>
            </a:r>
            <a:endParaRPr lang="en-US" dirty="0"/>
          </a:p>
          <a:p>
            <a:pPr lvl="1"/>
            <a:endParaRPr lang="en-US" dirty="0"/>
          </a:p>
          <a:p>
            <a:pPr>
              <a:buFont typeface="Arial" panose="020B0604020202020204" pitchFamily="34" charset="0"/>
              <a:buChar char="•"/>
            </a:pPr>
            <a:r>
              <a:rPr lang="en-US" dirty="0" smtClean="0"/>
              <a:t>Turnaround </a:t>
            </a:r>
            <a:r>
              <a:rPr lang="en-US" dirty="0"/>
              <a:t>reasonable (and folks in the business know what to expect)</a:t>
            </a:r>
          </a:p>
        </p:txBody>
      </p:sp>
      <p:pic>
        <p:nvPicPr>
          <p:cNvPr id="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5994400"/>
            <a:ext cx="406400" cy="406400"/>
          </a:xfrm>
          <a:prstGeom prst="rect">
            <a:avLst/>
          </a:prstGeom>
        </p:spPr>
      </p:pic>
    </p:spTree>
    <p:extLst>
      <p:ext uri="{BB962C8B-B14F-4D97-AF65-F5344CB8AC3E}">
        <p14:creationId xmlns:p14="http://schemas.microsoft.com/office/powerpoint/2010/main" val="2748747358"/>
      </p:ext>
    </p:extLst>
  </p:cSld>
  <p:clrMapOvr>
    <a:masterClrMapping/>
  </p:clrMapOvr>
  <mc:AlternateContent xmlns:mc="http://schemas.openxmlformats.org/markup-compatibility/2006" xmlns:p14="http://schemas.microsoft.com/office/powerpoint/2010/main">
    <mc:Choice Requires="p14">
      <p:transition p14:dur="0" advTm="59703"/>
    </mc:Choice>
    <mc:Fallback xmlns="">
      <p:transition advTm="5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59703" objId="4"/>
      </p14:showEvtLst>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580" y="4293096"/>
            <a:ext cx="7560840" cy="181588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charset="0"/>
                <a:ea typeface="+mn-ea"/>
                <a:cs typeface="+mn-cs"/>
              </a:rPr>
              <a:t>Internal (VDH Only) Referral Program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Arial" charset="0"/>
                <a:ea typeface="+mn-ea"/>
                <a:cs typeface="+mn-cs"/>
              </a:rPr>
              <a:t>Waterworks should contact their Field Office for assistance through this program</a:t>
            </a: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extBox 3"/>
          <p:cNvSpPr txBox="1"/>
          <p:nvPr/>
        </p:nvSpPr>
        <p:spPr>
          <a:xfrm>
            <a:off x="393883" y="584684"/>
            <a:ext cx="874073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mn-cs"/>
              </a:rPr>
              <a:t>Small Project Engineering Services</a:t>
            </a:r>
          </a:p>
        </p:txBody>
      </p:sp>
      <p:sp>
        <p:nvSpPr>
          <p:cNvPr id="3" name="Rectangle 2"/>
          <p:cNvSpPr/>
          <p:nvPr/>
        </p:nvSpPr>
        <p:spPr>
          <a:xfrm>
            <a:off x="1157735" y="1844824"/>
            <a:ext cx="6828529" cy="15696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Designed to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deliver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engineering services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to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waterworks which may not be able to otherwise afford these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services or handle administrative challenges of other funding sources. </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4564" y="5985284"/>
            <a:ext cx="406400" cy="406400"/>
          </a:xfrm>
          <a:prstGeom prst="rect">
            <a:avLst/>
          </a:prstGeom>
        </p:spPr>
      </p:pic>
    </p:spTree>
    <p:extLst>
      <p:ext uri="{BB962C8B-B14F-4D97-AF65-F5344CB8AC3E}">
        <p14:creationId xmlns:p14="http://schemas.microsoft.com/office/powerpoint/2010/main" val="3884768841"/>
      </p:ext>
    </p:extLst>
  </p:cSld>
  <p:clrMapOvr>
    <a:masterClrMapping/>
  </p:clrMapOvr>
  <mc:AlternateContent xmlns:mc="http://schemas.openxmlformats.org/markup-compatibility/2006" xmlns:p14="http://schemas.microsoft.com/office/powerpoint/2010/main">
    <mc:Choice Requires="p14">
      <p:transition p14:dur="0" advTm="40824"/>
    </mc:Choice>
    <mc:Fallback xmlns="">
      <p:transition advTm="4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40824" objId="5"/>
      </p14:showEvtLst>
    </p:ext>
  </p:extLs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07640" y="404813"/>
            <a:ext cx="7924800" cy="1079500"/>
          </a:xfrm>
          <a:noFill/>
        </p:spPr>
        <p:txBody>
          <a:bodyPr/>
          <a:lstStyle/>
          <a:p>
            <a:pPr algn="ctr" eaLnBrk="1" hangingPunct="1">
              <a:spcBef>
                <a:spcPct val="20000"/>
              </a:spcBef>
            </a:pPr>
            <a:r>
              <a:rPr lang="en-US" sz="3400" b="1" dirty="0">
                <a:solidFill>
                  <a:schemeClr val="tx1"/>
                </a:solidFill>
                <a:latin typeface="Arial" charset="0"/>
              </a:rPr>
              <a:t>Drinking Water State Revolving Loan Fund (DWSRF)</a:t>
            </a:r>
            <a:r>
              <a:rPr lang="en-US" sz="2800" dirty="0">
                <a:solidFill>
                  <a:schemeClr val="tx1"/>
                </a:solidFill>
              </a:rPr>
              <a:t> </a:t>
            </a:r>
            <a:r>
              <a:rPr lang="en-US" sz="3400" b="1" dirty="0">
                <a:solidFill>
                  <a:schemeClr val="tx1"/>
                </a:solidFill>
                <a:latin typeface="Arial" charset="0"/>
              </a:rPr>
              <a:t>Goal</a:t>
            </a:r>
            <a:endParaRPr lang="en-US" sz="2800" dirty="0">
              <a:solidFill>
                <a:schemeClr val="tx1"/>
              </a:solidFill>
            </a:endParaRPr>
          </a:p>
        </p:txBody>
      </p:sp>
      <p:sp>
        <p:nvSpPr>
          <p:cNvPr id="143363" name="Rectangle 3"/>
          <p:cNvSpPr>
            <a:spLocks noGrp="1" noChangeArrowheads="1"/>
          </p:cNvSpPr>
          <p:nvPr>
            <p:ph type="body" idx="1"/>
          </p:nvPr>
        </p:nvSpPr>
        <p:spPr>
          <a:xfrm>
            <a:off x="468573" y="1412875"/>
            <a:ext cx="8243887" cy="5292725"/>
          </a:xfrm>
        </p:spPr>
        <p:txBody>
          <a:bodyPr/>
          <a:lstStyle/>
          <a:p>
            <a:pPr eaLnBrk="1" hangingPunct="1">
              <a:defRPr/>
            </a:pPr>
            <a:endParaRPr lang="en-US" sz="1700" b="1" dirty="0">
              <a:effectLst>
                <a:outerShdw blurRad="38100" dist="38100" dir="2700000" algn="tl">
                  <a:srgbClr val="C0C0C0"/>
                </a:outerShdw>
              </a:effectLst>
            </a:endParaRPr>
          </a:p>
          <a:p>
            <a:pPr algn="ctr" eaLnBrk="1" hangingPunct="1">
              <a:defRPr/>
            </a:pPr>
            <a:endParaRPr lang="en-US" b="1" dirty="0"/>
          </a:p>
          <a:p>
            <a:pPr algn="ctr" eaLnBrk="1" hangingPunct="1">
              <a:defRPr/>
            </a:pPr>
            <a:r>
              <a:rPr lang="en-US" dirty="0">
                <a:solidFill>
                  <a:schemeClr val="tx1"/>
                </a:solidFill>
              </a:rPr>
              <a:t>	</a:t>
            </a:r>
            <a:r>
              <a:rPr lang="en-US" sz="2800" dirty="0">
                <a:solidFill>
                  <a:schemeClr val="tx1"/>
                </a:solidFill>
              </a:rPr>
              <a:t>Provide a comprehensive and integrated technical and financial assistance program to waterworks through a balanced approach of using set-asides and construction funds.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07604" y="5589240"/>
            <a:ext cx="487363" cy="51319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831" y="1610473"/>
            <a:ext cx="7560840" cy="5262979"/>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Internal (ODW) referral only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Engineering contracts already procured by VDH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Small community and non-profit NTNC waterworks (&lt; 10,000 population)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Typically for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financially distressed waterworks</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Small engineering needs (&lt;$15,000)</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First come, first served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Uses Task Order process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No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cost to the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waterworks: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Arial" charset="0"/>
                <a:ea typeface="+mn-ea"/>
                <a:cs typeface="+mn-cs"/>
              </a:rPr>
              <a:t>But</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they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are expected to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be active participants in the process and </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use the results of the project.</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extBox 3"/>
          <p:cNvSpPr txBox="1"/>
          <p:nvPr/>
        </p:nvSpPr>
        <p:spPr>
          <a:xfrm>
            <a:off x="393883" y="584684"/>
            <a:ext cx="874073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mn-cs"/>
              </a:rPr>
              <a:t>Small Project Engineering Services</a:t>
            </a:r>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683" y="5949280"/>
            <a:ext cx="406400" cy="406400"/>
          </a:xfrm>
          <a:prstGeom prst="rect">
            <a:avLst/>
          </a:prstGeom>
        </p:spPr>
      </p:pic>
    </p:spTree>
    <p:extLst>
      <p:ext uri="{BB962C8B-B14F-4D97-AF65-F5344CB8AC3E}">
        <p14:creationId xmlns:p14="http://schemas.microsoft.com/office/powerpoint/2010/main" val="1116413184"/>
      </p:ext>
    </p:extLst>
  </p:cSld>
  <p:clrMapOvr>
    <a:masterClrMapping/>
  </p:clrMapOvr>
  <mc:AlternateContent xmlns:mc="http://schemas.openxmlformats.org/markup-compatibility/2006" xmlns:p14="http://schemas.microsoft.com/office/powerpoint/2010/main">
    <mc:Choice Requires="p14">
      <p:transition p14:dur="0" advTm="78562"/>
    </mc:Choice>
    <mc:Fallback xmlns="">
      <p:transition advTm="7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78562" objId="3"/>
      </p14:showEvtLst>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719" y="584684"/>
            <a:ext cx="859672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mn-cs"/>
              </a:rPr>
              <a:t>Small Project Engineering Services</a:t>
            </a:r>
          </a:p>
        </p:txBody>
      </p:sp>
      <p:sp>
        <p:nvSpPr>
          <p:cNvPr id="3" name="Rectangle 2"/>
          <p:cNvSpPr/>
          <p:nvPr/>
        </p:nvSpPr>
        <p:spPr>
          <a:xfrm>
            <a:off x="431540" y="1443841"/>
            <a:ext cx="8352928" cy="489364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The types of engineering projects are small design, or documentation of as-built, and </a:t>
            </a:r>
            <a:r>
              <a:rPr kumimoji="0" lang="en-US" sz="2400" b="0" i="0" u="none" strike="noStrike" kern="1200" cap="none" spc="0" normalizeH="0" baseline="0" noProof="0" dirty="0" smtClean="0">
                <a:ln>
                  <a:noFill/>
                </a:ln>
                <a:solidFill>
                  <a:srgbClr val="000000"/>
                </a:solidFill>
                <a:effectLst/>
                <a:uLnTx/>
                <a:uFillTx/>
                <a:latin typeface="Trebuchet MS"/>
                <a:ea typeface="+mn-ea"/>
                <a:cs typeface="+mn-cs"/>
              </a:rPr>
              <a:t>in the past have included:</a:t>
            </a: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Trebuchet MS"/>
                <a:ea typeface="+mn-ea"/>
                <a:cs typeface="+mn-cs"/>
              </a:rPr>
              <a:t>As-built </a:t>
            </a:r>
            <a:r>
              <a:rPr kumimoji="0" lang="en-US" sz="2400" b="0" i="0" u="none" strike="noStrike" kern="1200" cap="none" spc="0" normalizeH="0" baseline="0" noProof="0" dirty="0">
                <a:ln>
                  <a:noFill/>
                </a:ln>
                <a:solidFill>
                  <a:srgbClr val="000000"/>
                </a:solidFill>
                <a:effectLst/>
                <a:uLnTx/>
                <a:uFillTx/>
                <a:latin typeface="Trebuchet MS"/>
                <a:ea typeface="+mn-ea"/>
                <a:cs typeface="+mn-cs"/>
              </a:rPr>
              <a:t>drawing and </a:t>
            </a:r>
            <a:r>
              <a:rPr kumimoji="0" lang="en-US" sz="2400" b="0" i="0" u="none" strike="noStrike" kern="1200" cap="none" spc="0" normalizeH="0" baseline="0" noProof="0" dirty="0" smtClean="0">
                <a:ln>
                  <a:noFill/>
                </a:ln>
                <a:solidFill>
                  <a:srgbClr val="000000"/>
                </a:solidFill>
                <a:effectLst/>
                <a:uLnTx/>
                <a:uFillTx/>
                <a:latin typeface="Trebuchet MS"/>
                <a:ea typeface="+mn-ea"/>
                <a:cs typeface="+mn-cs"/>
              </a:rPr>
              <a:t>specifications (VDH-Required)</a:t>
            </a: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	Small chemical feed design documents for upgrades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	Design documents for sampling or injection points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Trebuchet MS"/>
                <a:ea typeface="+mn-ea"/>
                <a:cs typeface="+mn-cs"/>
              </a:rPr>
              <a:t>Lead and copper evaluation and treatment 	recommendations</a:t>
            </a: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rebuchet MS"/>
                <a:ea typeface="+mn-ea"/>
                <a:cs typeface="+mn-cs"/>
              </a:rPr>
              <a:t>•	Asset Management Plans</a:t>
            </a:r>
          </a:p>
        </p:txBody>
      </p:sp>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6021288"/>
            <a:ext cx="406400" cy="406400"/>
          </a:xfrm>
          <a:prstGeom prst="rect">
            <a:avLst/>
          </a:prstGeom>
        </p:spPr>
      </p:pic>
    </p:spTree>
    <p:extLst>
      <p:ext uri="{BB962C8B-B14F-4D97-AF65-F5344CB8AC3E}">
        <p14:creationId xmlns:p14="http://schemas.microsoft.com/office/powerpoint/2010/main" val="74323731"/>
      </p:ext>
    </p:extLst>
  </p:cSld>
  <p:clrMapOvr>
    <a:masterClrMapping/>
  </p:clrMapOvr>
  <mc:AlternateContent xmlns:mc="http://schemas.openxmlformats.org/markup-compatibility/2006" xmlns:p14="http://schemas.microsoft.com/office/powerpoint/2010/main">
    <mc:Choice Requires="p14">
      <p:transition p14:dur="0" advTm="78580"/>
    </mc:Choice>
    <mc:Fallback xmlns="">
      <p:transition advTm="7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77839" objId="4"/>
      </p14:showEvtLst>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99276" cy="1143000"/>
          </a:xfrm>
        </p:spPr>
        <p:txBody>
          <a:bodyPr/>
          <a:lstStyle/>
          <a:p>
            <a:pPr algn="ctr"/>
            <a:r>
              <a:rPr lang="en-US" dirty="0" smtClean="0">
                <a:solidFill>
                  <a:schemeClr val="tx1"/>
                </a:solidFill>
              </a:rPr>
              <a:t>Set-Aside Suggestions</a:t>
            </a:r>
            <a:endParaRPr lang="en-US" dirty="0">
              <a:solidFill>
                <a:schemeClr val="tx1"/>
              </a:solidFill>
            </a:endParaRPr>
          </a:p>
        </p:txBody>
      </p:sp>
      <p:sp>
        <p:nvSpPr>
          <p:cNvPr id="3" name="Content Placeholder 2"/>
          <p:cNvSpPr>
            <a:spLocks noGrp="1"/>
          </p:cNvSpPr>
          <p:nvPr>
            <p:ph idx="1"/>
          </p:nvPr>
        </p:nvSpPr>
        <p:spPr/>
        <p:txBody>
          <a:bodyPr/>
          <a:lstStyle/>
          <a:p>
            <a:endParaRPr lang="en-US" dirty="0"/>
          </a:p>
          <a:p>
            <a:pPr marL="400050" lvl="1" indent="0">
              <a:buNone/>
            </a:pPr>
            <a:r>
              <a:rPr lang="en-US" dirty="0" smtClean="0"/>
              <a:t>Interested parties </a:t>
            </a:r>
            <a:r>
              <a:rPr lang="en-US" dirty="0"/>
              <a:t>may submit to </a:t>
            </a:r>
            <a:r>
              <a:rPr lang="en-US" dirty="0" smtClean="0"/>
              <a:t>ODW suggestions for </a:t>
            </a:r>
            <a:r>
              <a:rPr lang="en-US" dirty="0"/>
              <a:t>state-wide programs to further the promotion of the drinking water industry. Typically this refers to operator training</a:t>
            </a:r>
            <a:r>
              <a:rPr lang="en-US" dirty="0" smtClean="0"/>
              <a:t>.</a:t>
            </a:r>
          </a:p>
          <a:p>
            <a:pPr marL="400050" lvl="1" indent="0">
              <a:buNone/>
            </a:pPr>
            <a:endParaRPr lang="en-US" dirty="0"/>
          </a:p>
          <a:p>
            <a:pPr marL="400050" lvl="1" indent="0">
              <a:buNone/>
            </a:pPr>
            <a:endParaRPr lang="en-US" dirty="0" smtClean="0"/>
          </a:p>
          <a:p>
            <a:pPr marL="400050" lvl="1" indent="0">
              <a:buNone/>
            </a:pPr>
            <a:r>
              <a:rPr lang="en-US" dirty="0"/>
              <a:t>https://www.vdh.virginia.gov/content/uploads/sites/14/2021/03/A.1-Program-Comment-and-Set-Aside-Suggestion-1.docx</a:t>
            </a:r>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5995328"/>
            <a:ext cx="406400" cy="406400"/>
          </a:xfrm>
          <a:prstGeom prst="rect">
            <a:avLst/>
          </a:prstGeom>
        </p:spPr>
      </p:pic>
    </p:spTree>
    <p:extLst>
      <p:ext uri="{BB962C8B-B14F-4D97-AF65-F5344CB8AC3E}">
        <p14:creationId xmlns:p14="http://schemas.microsoft.com/office/powerpoint/2010/main" val="2243677844"/>
      </p:ext>
    </p:extLst>
  </p:cSld>
  <p:clrMapOvr>
    <a:masterClrMapping/>
  </p:clrMapOvr>
  <mc:AlternateContent xmlns:mc="http://schemas.openxmlformats.org/markup-compatibility/2006" xmlns:p14="http://schemas.microsoft.com/office/powerpoint/2010/main">
    <mc:Choice Requires="p14">
      <p:transition p14:dur="0" advTm="42112"/>
    </mc:Choice>
    <mc:Fallback xmlns="">
      <p:transition advTm="4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41951" objId="4"/>
      </p14:showEvtLst>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stretch>
            <a:fillRect/>
          </a:stretch>
        </p:blipFill>
        <p:spPr>
          <a:xfrm>
            <a:off x="575556" y="332656"/>
            <a:ext cx="8217890" cy="6345324"/>
          </a:xfrm>
          <a:prstGeom prst="rect">
            <a:avLst/>
          </a:prstGeom>
        </p:spPr>
      </p:pic>
      <p:pic>
        <p:nvPicPr>
          <p:cNvPr id="5" name="CapDevMa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97375" y="3254375"/>
            <a:ext cx="347663" cy="3476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397375" y="3254375"/>
            <a:ext cx="347663" cy="347663"/>
          </a:xfrm>
          <a:prstGeom prst="rect">
            <a:avLst/>
          </a:prstGeom>
        </p:spPr>
      </p:pic>
      <p:pic>
        <p:nvPicPr>
          <p:cNvPr id="7" name="Slide 84 narration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01724" y="5481228"/>
            <a:ext cx="347663" cy="347663"/>
          </a:xfrm>
          <a:prstGeom prst="rect">
            <a:avLst/>
          </a:prstGeom>
        </p:spPr>
      </p:pic>
    </p:spTree>
    <p:extLst>
      <p:ext uri="{BB962C8B-B14F-4D97-AF65-F5344CB8AC3E}">
        <p14:creationId xmlns:p14="http://schemas.microsoft.com/office/powerpoint/2010/main" val="1211353288"/>
      </p:ext>
    </p:extLst>
  </p:cSld>
  <p:clrMapOvr>
    <a:masterClrMapping/>
  </p:clrMapOvr>
  <mc:AlternateContent xmlns:mc="http://schemas.openxmlformats.org/markup-compatibility/2006" xmlns:p14="http://schemas.microsoft.com/office/powerpoint/2010/main">
    <mc:Choice Requires="p14">
      <p:transition p14:dur="0" advTm="63113"/>
    </mc:Choice>
    <mc:Fallback xmlns="">
      <p:transition advTm="6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773"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512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3"/>
        <p14:stopEvt time="62051" objId="3"/>
      </p14:showEvtLst>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46856" y="416806"/>
            <a:ext cx="8229600" cy="1356010"/>
          </a:xfrm>
        </p:spPr>
        <p:txBody>
          <a:bodyPr/>
          <a:lstStyle/>
          <a:p>
            <a:pPr algn="ctr" eaLnBrk="1" hangingPunct="1"/>
            <a:r>
              <a:rPr lang="en-US" sz="5400" b="1" dirty="0">
                <a:solidFill>
                  <a:schemeClr val="tx1"/>
                </a:solidFill>
              </a:rPr>
              <a:t>Questions? </a:t>
            </a:r>
            <a:endParaRPr lang="en-US" sz="5400" b="1" dirty="0"/>
          </a:p>
        </p:txBody>
      </p:sp>
      <p:sp>
        <p:nvSpPr>
          <p:cNvPr id="26627" name="Rectangle 3"/>
          <p:cNvSpPr>
            <a:spLocks noGrp="1" noChangeArrowheads="1"/>
          </p:cNvSpPr>
          <p:nvPr>
            <p:ph type="body" idx="1"/>
          </p:nvPr>
        </p:nvSpPr>
        <p:spPr>
          <a:xfrm>
            <a:off x="636722" y="1751721"/>
            <a:ext cx="7859713" cy="4269567"/>
          </a:xfrm>
        </p:spPr>
        <p:txBody>
          <a:bodyPr/>
          <a:lstStyle/>
          <a:p>
            <a:pPr eaLnBrk="1" hangingPunct="1"/>
            <a:r>
              <a:rPr lang="en-US" u="sng" dirty="0">
                <a:solidFill>
                  <a:schemeClr val="tx1"/>
                </a:solidFill>
              </a:rPr>
              <a:t>FCAP Related Questions?  Contact:  </a:t>
            </a:r>
          </a:p>
          <a:p>
            <a:pPr marL="0" indent="0"/>
            <a:r>
              <a:rPr lang="en-US" sz="1800" dirty="0" smtClean="0">
                <a:solidFill>
                  <a:schemeClr val="tx1"/>
                </a:solidFill>
              </a:rPr>
              <a:t>Kelly Ward, FCAP Director </a:t>
            </a:r>
          </a:p>
          <a:p>
            <a:pPr marL="0" indent="0"/>
            <a:r>
              <a:rPr lang="en-US" sz="1800" dirty="0" smtClean="0">
                <a:solidFill>
                  <a:schemeClr val="tx1"/>
                </a:solidFill>
              </a:rPr>
              <a:t>	Email:  </a:t>
            </a:r>
            <a:r>
              <a:rPr lang="en-US" sz="1800" dirty="0" smtClean="0">
                <a:solidFill>
                  <a:schemeClr val="tx1"/>
                </a:solidFill>
                <a:hlinkClick r:id="rId5"/>
              </a:rPr>
              <a:t>Kelly.Ward@vdh.virginia.gov</a:t>
            </a:r>
            <a:r>
              <a:rPr lang="en-US" sz="1800" dirty="0" smtClean="0">
                <a:solidFill>
                  <a:schemeClr val="tx1"/>
                </a:solidFill>
              </a:rPr>
              <a:t>  (804) 864-7201</a:t>
            </a:r>
          </a:p>
          <a:p>
            <a:pPr marL="0" indent="0"/>
            <a:r>
              <a:rPr lang="en-US" sz="1800" dirty="0" smtClean="0">
                <a:solidFill>
                  <a:schemeClr val="tx1"/>
                </a:solidFill>
              </a:rPr>
              <a:t>Keith Kornegay</a:t>
            </a:r>
            <a:r>
              <a:rPr lang="en-US" sz="1800" dirty="0">
                <a:solidFill>
                  <a:schemeClr val="tx1"/>
                </a:solidFill>
              </a:rPr>
              <a:t>, P.E., Project </a:t>
            </a:r>
            <a:r>
              <a:rPr lang="en-US" sz="1800" dirty="0" smtClean="0">
                <a:solidFill>
                  <a:schemeClr val="tx1"/>
                </a:solidFill>
              </a:rPr>
              <a:t>Team Leader</a:t>
            </a:r>
            <a:endParaRPr lang="en-US" sz="1800" dirty="0">
              <a:solidFill>
                <a:schemeClr val="tx1"/>
              </a:solidFill>
            </a:endParaRPr>
          </a:p>
          <a:p>
            <a:pPr marL="0" indent="0"/>
            <a:r>
              <a:rPr lang="en-US" sz="1800" dirty="0">
                <a:solidFill>
                  <a:schemeClr val="tx1"/>
                </a:solidFill>
              </a:rPr>
              <a:t> 	Email: </a:t>
            </a:r>
            <a:r>
              <a:rPr lang="en-US" sz="1800" dirty="0">
                <a:solidFill>
                  <a:schemeClr val="tx1"/>
                </a:solidFill>
                <a:hlinkClick r:id="rId6"/>
              </a:rPr>
              <a:t>Keith.Kornegay@vdh.virginia.gov</a:t>
            </a:r>
            <a:r>
              <a:rPr lang="en-US" sz="1800" dirty="0">
                <a:solidFill>
                  <a:schemeClr val="tx1"/>
                </a:solidFill>
              </a:rPr>
              <a:t>  (540) 463-0420</a:t>
            </a:r>
          </a:p>
          <a:p>
            <a:pPr eaLnBrk="1" hangingPunct="1"/>
            <a:r>
              <a:rPr lang="en-US" u="sng" dirty="0" smtClean="0">
                <a:solidFill>
                  <a:schemeClr val="tx1"/>
                </a:solidFill>
              </a:rPr>
              <a:t>Capacity </a:t>
            </a:r>
            <a:r>
              <a:rPr lang="en-US" u="sng" dirty="0">
                <a:solidFill>
                  <a:schemeClr val="tx1"/>
                </a:solidFill>
              </a:rPr>
              <a:t>Development Related Questions?  Contact:</a:t>
            </a:r>
          </a:p>
          <a:p>
            <a:pPr eaLnBrk="1" hangingPunct="1"/>
            <a:r>
              <a:rPr lang="en-US" sz="1800" dirty="0">
                <a:solidFill>
                  <a:schemeClr val="tx1"/>
                </a:solidFill>
              </a:rPr>
              <a:t>Barry Matthews, CPG, </a:t>
            </a:r>
            <a:r>
              <a:rPr lang="en-US" sz="1800" dirty="0" smtClean="0">
                <a:solidFill>
                  <a:schemeClr val="tx1"/>
                </a:solidFill>
              </a:rPr>
              <a:t>TCDO Director</a:t>
            </a:r>
          </a:p>
          <a:p>
            <a:pPr eaLnBrk="1" hangingPunct="1"/>
            <a:r>
              <a:rPr lang="en-US" sz="1800" dirty="0">
                <a:solidFill>
                  <a:schemeClr val="tx1"/>
                </a:solidFill>
              </a:rPr>
              <a:t>	</a:t>
            </a:r>
            <a:r>
              <a:rPr lang="en-US" sz="1800" dirty="0" smtClean="0">
                <a:solidFill>
                  <a:schemeClr val="tx1"/>
                </a:solidFill>
              </a:rPr>
              <a:t>	Email</a:t>
            </a:r>
            <a:r>
              <a:rPr lang="en-US" sz="1800" dirty="0">
                <a:solidFill>
                  <a:schemeClr val="tx1"/>
                </a:solidFill>
              </a:rPr>
              <a:t>:  </a:t>
            </a:r>
            <a:r>
              <a:rPr lang="en-US" sz="1800" dirty="0">
                <a:hlinkClick r:id="rId7"/>
              </a:rPr>
              <a:t>Barry.Matthews@vdh.virginia.gov</a:t>
            </a:r>
            <a:r>
              <a:rPr lang="en-US" sz="1800" dirty="0"/>
              <a:t>  </a:t>
            </a:r>
            <a:r>
              <a:rPr lang="en-US" sz="1800" dirty="0">
                <a:solidFill>
                  <a:schemeClr val="tx1"/>
                </a:solidFill>
              </a:rPr>
              <a:t>(804) </a:t>
            </a:r>
            <a:r>
              <a:rPr lang="en-US" sz="1800" dirty="0" smtClean="0">
                <a:solidFill>
                  <a:schemeClr val="tx1"/>
                </a:solidFill>
              </a:rPr>
              <a:t>864-7515</a:t>
            </a:r>
          </a:p>
          <a:p>
            <a:pPr eaLnBrk="1" hangingPunct="1"/>
            <a:r>
              <a:rPr lang="en-US" sz="1800" dirty="0" smtClean="0">
                <a:solidFill>
                  <a:schemeClr val="tx1"/>
                </a:solidFill>
              </a:rPr>
              <a:t>Julie Floyd, Capacity Development Supervisor </a:t>
            </a:r>
          </a:p>
          <a:p>
            <a:pPr eaLnBrk="1" hangingPunct="1"/>
            <a:r>
              <a:rPr lang="en-US" sz="1800" dirty="0"/>
              <a:t>	</a:t>
            </a:r>
            <a:r>
              <a:rPr lang="en-US" sz="1800" dirty="0" smtClean="0"/>
              <a:t>	</a:t>
            </a:r>
            <a:r>
              <a:rPr lang="en-US" sz="1800" dirty="0" smtClean="0">
                <a:solidFill>
                  <a:schemeClr val="tx1"/>
                </a:solidFill>
              </a:rPr>
              <a:t>Email:  </a:t>
            </a:r>
            <a:r>
              <a:rPr lang="en-US" sz="1800" dirty="0" smtClean="0">
                <a:hlinkClick r:id="rId8"/>
              </a:rPr>
              <a:t>Julie.Floyd@vdh.virginia.gov</a:t>
            </a:r>
            <a:r>
              <a:rPr lang="en-US" sz="1800" dirty="0"/>
              <a:t> </a:t>
            </a:r>
            <a:r>
              <a:rPr lang="en-US" sz="1800" dirty="0" smtClean="0"/>
              <a:t> </a:t>
            </a:r>
            <a:r>
              <a:rPr lang="en-US" sz="1800" dirty="0" smtClean="0">
                <a:solidFill>
                  <a:schemeClr val="tx1"/>
                </a:solidFill>
              </a:rPr>
              <a:t>(540) 460-9348</a:t>
            </a:r>
            <a:endParaRPr lang="en-US" sz="1800" dirty="0">
              <a:solidFill>
                <a:schemeClr val="tx1"/>
              </a:solidFill>
            </a:endParaRPr>
          </a:p>
          <a:p>
            <a:pPr eaLnBrk="1" hangingPunct="1"/>
            <a:endParaRPr lang="en-US" sz="1600" dirty="0" smtClean="0"/>
          </a:p>
          <a:p>
            <a:pPr eaLnBrk="1" hangingPunct="1"/>
            <a:r>
              <a:rPr lang="en-US" sz="1600" dirty="0" smtClean="0"/>
              <a:t>*</a:t>
            </a:r>
            <a:r>
              <a:rPr lang="en-US" sz="1600" dirty="0"/>
              <a:t>Other FCAP and Capacity Development Team Members are available to assist with questions</a:t>
            </a:r>
            <a:r>
              <a:rPr lang="en-US" sz="1600" dirty="0" smtClean="0"/>
              <a:t>.  Contact information is located on our website. </a:t>
            </a:r>
            <a:endParaRPr lang="en-US" sz="1600" dirty="0"/>
          </a:p>
        </p:txBody>
      </p:sp>
      <p:sp>
        <p:nvSpPr>
          <p:cNvPr id="5" name="Rectangle 2"/>
          <p:cNvSpPr txBox="1">
            <a:spLocks noChangeArrowheads="1"/>
          </p:cNvSpPr>
          <p:nvPr/>
        </p:nvSpPr>
        <p:spPr bwMode="auto">
          <a:xfrm>
            <a:off x="273535" y="5409220"/>
            <a:ext cx="822960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algn="ctr" eaLnBrk="1" hangingPunct="1"/>
            <a:r>
              <a:rPr lang="en-US" b="1" kern="0" dirty="0">
                <a:solidFill>
                  <a:schemeClr val="tx1"/>
                </a:solidFill>
                <a:latin typeface="Arial" charset="0"/>
              </a:rPr>
              <a:t> </a:t>
            </a:r>
            <a:endParaRPr lang="en-US" b="1" kern="0" dirty="0">
              <a:latin typeface="Arial"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3535" y="5777606"/>
            <a:ext cx="487363" cy="487363"/>
          </a:xfrm>
          <a:prstGeom prst="rect">
            <a:avLst/>
          </a:prstGeom>
        </p:spPr>
      </p:pic>
    </p:spTree>
    <p:extLst>
      <p:ext uri="{BB962C8B-B14F-4D97-AF65-F5344CB8AC3E}">
        <p14:creationId xmlns:p14="http://schemas.microsoft.com/office/powerpoint/2010/main" val="21149458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6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Thank You for Participating in the Webcast!</a:t>
            </a:r>
          </a:p>
        </p:txBody>
      </p:sp>
      <p:pic>
        <p:nvPicPr>
          <p:cNvPr id="4" name="Content Placeholder 3" descr="Greece Android - 1000 άρθρα και ένα μεγάλο ευχαριστώ"/>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90750" y="1520788"/>
            <a:ext cx="4762500" cy="4176464"/>
          </a:xfrm>
        </p:spPr>
      </p:pic>
      <p:sp>
        <p:nvSpPr>
          <p:cNvPr id="3" name="Rectangle 2"/>
          <p:cNvSpPr/>
          <p:nvPr/>
        </p:nvSpPr>
        <p:spPr>
          <a:xfrm>
            <a:off x="1241630" y="5697252"/>
            <a:ext cx="6660740" cy="646331"/>
          </a:xfrm>
          <a:prstGeom prst="rect">
            <a:avLst/>
          </a:prstGeom>
        </p:spPr>
        <p:txBody>
          <a:bodyPr wrap="square">
            <a:spAutoFit/>
          </a:bodyPr>
          <a:lstStyle/>
          <a:p>
            <a:pPr algn="ctr" eaLnBrk="1" hangingPunct="1"/>
            <a:r>
              <a:rPr lang="en-US" dirty="0"/>
              <a:t>More information at:</a:t>
            </a:r>
          </a:p>
          <a:p>
            <a:pPr algn="ctr" eaLnBrk="1" hangingPunct="1"/>
            <a:r>
              <a:rPr lang="en-US" b="1" u="sng" dirty="0">
                <a:solidFill>
                  <a:schemeClr val="accent1">
                    <a:lumMod val="50000"/>
                  </a:schemeClr>
                </a:solidFill>
              </a:rPr>
              <a:t>http://www.vdh.virginia.gov/drinking-water/</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2510" y="5697252"/>
            <a:ext cx="487363" cy="487363"/>
          </a:xfrm>
          <a:prstGeom prst="rect">
            <a:avLst/>
          </a:prstGeom>
        </p:spPr>
      </p:pic>
    </p:spTree>
    <p:extLst>
      <p:ext uri="{BB962C8B-B14F-4D97-AF65-F5344CB8AC3E}">
        <p14:creationId xmlns:p14="http://schemas.microsoft.com/office/powerpoint/2010/main" val="2092524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74675" y="404813"/>
            <a:ext cx="7924800" cy="1079500"/>
          </a:xfrm>
          <a:noFill/>
        </p:spPr>
        <p:txBody>
          <a:bodyPr/>
          <a:lstStyle/>
          <a:p>
            <a:pPr algn="ctr" eaLnBrk="1" hangingPunct="1">
              <a:spcBef>
                <a:spcPct val="20000"/>
              </a:spcBef>
            </a:pPr>
            <a:r>
              <a:rPr lang="en-US" sz="3400" b="1" dirty="0">
                <a:solidFill>
                  <a:schemeClr val="tx1"/>
                </a:solidFill>
                <a:latin typeface="Arial" charset="0"/>
              </a:rPr>
              <a:t>Drinking Water State Revolving Loan Fund</a:t>
            </a:r>
            <a:endParaRPr lang="en-US" sz="2800" dirty="0">
              <a:solidFill>
                <a:schemeClr val="tx1"/>
              </a:solidFill>
            </a:endParaRPr>
          </a:p>
        </p:txBody>
      </p:sp>
      <p:sp>
        <p:nvSpPr>
          <p:cNvPr id="160771" name="Rectangle 3"/>
          <p:cNvSpPr>
            <a:spLocks noGrp="1" noChangeArrowheads="1"/>
          </p:cNvSpPr>
          <p:nvPr>
            <p:ph type="body" idx="1"/>
          </p:nvPr>
        </p:nvSpPr>
        <p:spPr>
          <a:xfrm>
            <a:off x="415131" y="1592796"/>
            <a:ext cx="8243888" cy="4645025"/>
          </a:xfrm>
        </p:spPr>
        <p:txBody>
          <a:bodyPr/>
          <a:lstStyle/>
          <a:p>
            <a:pPr eaLnBrk="1" hangingPunct="1"/>
            <a:r>
              <a:rPr lang="en-US" b="1" u="sng" dirty="0">
                <a:solidFill>
                  <a:schemeClr val="tx1"/>
                </a:solidFill>
              </a:rPr>
              <a:t>Construction/Project Funds:  </a:t>
            </a:r>
          </a:p>
          <a:p>
            <a:pPr lvl="1" eaLnBrk="1" hangingPunct="1"/>
            <a:r>
              <a:rPr lang="en-US" dirty="0">
                <a:solidFill>
                  <a:schemeClr val="tx1"/>
                </a:solidFill>
              </a:rPr>
              <a:t>Correcting public health problems and ensuring compliance with the Safe Drinking Water Act and state regulations</a:t>
            </a:r>
          </a:p>
          <a:p>
            <a:pPr lvl="1" eaLnBrk="1" hangingPunct="1"/>
            <a:r>
              <a:rPr lang="en-US" dirty="0">
                <a:solidFill>
                  <a:schemeClr val="tx1"/>
                </a:solidFill>
              </a:rPr>
              <a:t>Replacing Aging Infrastructure &amp; Critical Assets</a:t>
            </a:r>
          </a:p>
          <a:p>
            <a:pPr lvl="1" eaLnBrk="1" hangingPunct="1"/>
            <a:r>
              <a:rPr lang="en-US" dirty="0">
                <a:solidFill>
                  <a:schemeClr val="tx1"/>
                </a:solidFill>
              </a:rPr>
              <a:t>Other </a:t>
            </a:r>
          </a:p>
          <a:p>
            <a:pPr eaLnBrk="1" hangingPunct="1"/>
            <a:r>
              <a:rPr lang="en-US" b="1" u="sng" dirty="0">
                <a:solidFill>
                  <a:schemeClr val="tx1"/>
                </a:solidFill>
              </a:rPr>
              <a:t>Set-asides Funds (non-construction):</a:t>
            </a:r>
          </a:p>
          <a:p>
            <a:pPr lvl="1" eaLnBrk="1" hangingPunct="1"/>
            <a:r>
              <a:rPr lang="en-US" dirty="0">
                <a:solidFill>
                  <a:schemeClr val="tx1"/>
                </a:solidFill>
              </a:rPr>
              <a:t>Enhance the long term capacity to produce safe drinking water</a:t>
            </a:r>
          </a:p>
          <a:p>
            <a:pPr lvl="1" eaLnBrk="1" hangingPunct="1"/>
            <a:r>
              <a:rPr lang="en-US" dirty="0">
                <a:solidFill>
                  <a:schemeClr val="tx1"/>
                </a:solidFill>
              </a:rPr>
              <a:t>Program admin, courses, scholarships, planning &amp; design funds, direct technical assistance, &amp; more!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580" y="5625244"/>
            <a:ext cx="487363" cy="4873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15890</TotalTime>
  <Words>6653</Words>
  <Application>Microsoft Office PowerPoint</Application>
  <PresentationFormat>On-screen Show (4:3)</PresentationFormat>
  <Paragraphs>735</Paragraphs>
  <Slides>85</Slides>
  <Notes>85</Notes>
  <HiddenSlides>0</HiddenSlides>
  <MMClips>86</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85</vt:i4>
      </vt:variant>
    </vt:vector>
  </HeadingPairs>
  <TitlesOfParts>
    <vt:vector size="96" baseType="lpstr">
      <vt:lpstr>Arial</vt:lpstr>
      <vt:lpstr>Times New Roman</vt:lpstr>
      <vt:lpstr>Trebuchet MS</vt:lpstr>
      <vt:lpstr>Wingdings</vt:lpstr>
      <vt:lpstr>Default Design</vt:lpstr>
      <vt:lpstr>2_Default Design</vt:lpstr>
      <vt:lpstr>1_Default Design</vt:lpstr>
      <vt:lpstr>3_Default Design</vt:lpstr>
      <vt:lpstr>4_Default Design</vt:lpstr>
      <vt:lpstr>5_Default Design</vt:lpstr>
      <vt:lpstr>Clip</vt:lpstr>
      <vt:lpstr> Financial &amp; Construction  Assistance  and   Capacity Development Programs  January 2022</vt:lpstr>
      <vt:lpstr>Contacts</vt:lpstr>
      <vt:lpstr>FCAP Project Contacts</vt:lpstr>
      <vt:lpstr>FCAP Project Contacts</vt:lpstr>
      <vt:lpstr>Webcast Agenda</vt:lpstr>
      <vt:lpstr>Office of Drinking Water </vt:lpstr>
      <vt:lpstr>FCAP Funding Sources </vt:lpstr>
      <vt:lpstr>Drinking Water State Revolving Loan Fund (DWSRF) Goal</vt:lpstr>
      <vt:lpstr>Drinking Water State Revolving Loan Fund</vt:lpstr>
      <vt:lpstr>Construction Funding History </vt:lpstr>
      <vt:lpstr>What’s New for FY 23 Construction Funding?  </vt:lpstr>
      <vt:lpstr>What’s New for FY 23 Construction Funding?  </vt:lpstr>
      <vt:lpstr>What’s New for FY 23 Construction Funding? </vt:lpstr>
      <vt:lpstr>What’s New for FY 23 Construction Funding? </vt:lpstr>
      <vt:lpstr>What’s New for FY 23 Construction Funding? </vt:lpstr>
      <vt:lpstr>What’s Continuing From Previous Years?</vt:lpstr>
      <vt:lpstr>What’s Continued From Previous Years?</vt:lpstr>
      <vt:lpstr>What’s Continued From Previous Years?</vt:lpstr>
      <vt:lpstr>What’s Continued From Previous Years?</vt:lpstr>
      <vt:lpstr>What’s Continued From Previous Years?</vt:lpstr>
      <vt:lpstr>What’s Continued From Previous Years?</vt:lpstr>
      <vt:lpstr>PowerPoint Presentation</vt:lpstr>
      <vt:lpstr>What’s Continued From Previous Years?</vt:lpstr>
      <vt:lpstr>What’s Continued From Previous Years?  </vt:lpstr>
      <vt:lpstr>What’s Continued From Previous Years?  </vt:lpstr>
      <vt:lpstr>What’s Continued From Previous Years?  </vt:lpstr>
      <vt:lpstr>What’s Continued From Previous Years?  </vt:lpstr>
      <vt:lpstr>What’s Continued From Previous Years?</vt:lpstr>
      <vt:lpstr>What’s Continued From Previous Years?</vt:lpstr>
      <vt:lpstr>DWSRF Funding Eligibility and Program Details</vt:lpstr>
      <vt:lpstr>Construction Loan Eligibility Criteria</vt:lpstr>
      <vt:lpstr>PowerPoint Presentation</vt:lpstr>
      <vt:lpstr>Construction Loan Eligibility Criteria</vt:lpstr>
      <vt:lpstr>Construction Loan Eligible Projects</vt:lpstr>
      <vt:lpstr>Construction Loan Eligible Projects</vt:lpstr>
      <vt:lpstr>Construction Loan Eligible Activities</vt:lpstr>
      <vt:lpstr>PowerPoint Presentation</vt:lpstr>
      <vt:lpstr>Lead Elimination Assistance Program (LEAP) – Revamped LSLR Program</vt:lpstr>
      <vt:lpstr>PowerPoint Presentation</vt:lpstr>
      <vt:lpstr> Lead Service Line Replacement Program </vt:lpstr>
      <vt:lpstr>PowerPoint Presentation</vt:lpstr>
      <vt:lpstr>Water Debt - Refinancing </vt:lpstr>
      <vt:lpstr>Applications</vt:lpstr>
      <vt:lpstr>Priority Ranking </vt:lpstr>
      <vt:lpstr>Priority Ranking </vt:lpstr>
      <vt:lpstr>However! </vt:lpstr>
      <vt:lpstr>Financial Assistance Packages</vt:lpstr>
      <vt:lpstr>Financial Assistance Packages</vt:lpstr>
      <vt:lpstr>Other Items to Note </vt:lpstr>
      <vt:lpstr>Drinking Water Funding Program Requirements</vt:lpstr>
      <vt:lpstr>Drinking Water Funding Program Requirements </vt:lpstr>
      <vt:lpstr>Drinking Water Funding Program Requirements</vt:lpstr>
      <vt:lpstr>PowerPoint Presentation</vt:lpstr>
      <vt:lpstr>Resources on our Webpages – Manuals, Applications, Instructions, Factsheets, Forms, and More!   </vt:lpstr>
      <vt:lpstr>ODW Applications – On Our Website</vt:lpstr>
      <vt:lpstr>Refinance Loan Application</vt:lpstr>
      <vt:lpstr>Refinance Loan Application – Required Attachments</vt:lpstr>
      <vt:lpstr>Construction Funding - Instructions</vt:lpstr>
      <vt:lpstr>Construction Funds Application</vt:lpstr>
      <vt:lpstr>Construction Funds Application – Required Attachments</vt:lpstr>
      <vt:lpstr>Construction Funds Application – Required Attachments (Cont.)</vt:lpstr>
      <vt:lpstr>1452 K Source Water Protection Initiative Application</vt:lpstr>
      <vt:lpstr>Other Factsheets/Forms</vt:lpstr>
      <vt:lpstr>User Rate Analysis Spreadsheet</vt:lpstr>
      <vt:lpstr>All Applications – Friendly Reminders</vt:lpstr>
      <vt:lpstr>What Happens After the Applications Are Submitted? </vt:lpstr>
      <vt:lpstr>What Happens After the Applications Are Submitted? </vt:lpstr>
      <vt:lpstr>How May ODW and FCAP Assist You? </vt:lpstr>
      <vt:lpstr>PowerPoint Presentation</vt:lpstr>
      <vt:lpstr>PowerPoint Presentation</vt:lpstr>
      <vt:lpstr>Funding through Capacity Development</vt:lpstr>
      <vt:lpstr>Planning and Design Grants</vt:lpstr>
      <vt:lpstr>Planning and Design Grants</vt:lpstr>
      <vt:lpstr>Application Process is Competitive</vt:lpstr>
      <vt:lpstr>Planning and Design Grants: Eligible Projects</vt:lpstr>
      <vt:lpstr>Example Planning &amp; Design Projects </vt:lpstr>
      <vt:lpstr>Planning and Design Grants: Procurement</vt:lpstr>
      <vt:lpstr>Planning and Design Grants: Payment of Funds</vt:lpstr>
      <vt:lpstr>PowerPoint Presentation</vt:lpstr>
      <vt:lpstr>PowerPoint Presentation</vt:lpstr>
      <vt:lpstr>PowerPoint Presentation</vt:lpstr>
      <vt:lpstr>Set-Aside Suggestions</vt:lpstr>
      <vt:lpstr>PowerPoint Presentation</vt:lpstr>
      <vt:lpstr>Questions? </vt:lpstr>
      <vt:lpstr>Thank You for Participating in the Webcast!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2015 DWSRF Wokshops</dc:subject>
  <dc:creator>Mathis, Nate (VDH)</dc:creator>
  <dc:description>Original created by Barry Matthews, 2014</dc:description>
  <cp:lastModifiedBy>Eckstein, Howard (VDH)</cp:lastModifiedBy>
  <cp:revision>875</cp:revision>
  <cp:lastPrinted>2019-02-26T21:32:03Z</cp:lastPrinted>
  <dcterms:created xsi:type="dcterms:W3CDTF">1601-01-01T00:00:00Z</dcterms:created>
  <dcterms:modified xsi:type="dcterms:W3CDTF">2022-01-31T21:08:05Z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