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Lst>
  <p:notesMasterIdLst>
    <p:notesMasterId r:id="rId83"/>
  </p:notesMasterIdLst>
  <p:sldIdLst>
    <p:sldId id="256" r:id="rId10"/>
    <p:sldId id="257" r:id="rId11"/>
    <p:sldId id="258" r:id="rId12"/>
    <p:sldId id="259" r:id="rId13"/>
    <p:sldId id="260" r:id="rId14"/>
    <p:sldId id="261" r:id="rId15"/>
    <p:sldId id="262" r:id="rId16"/>
    <p:sldId id="264" r:id="rId17"/>
    <p:sldId id="265" r:id="rId18"/>
    <p:sldId id="266" r:id="rId19"/>
    <p:sldId id="267" r:id="rId20"/>
    <p:sldId id="268" r:id="rId21"/>
    <p:sldId id="269" r:id="rId22"/>
    <p:sldId id="270" r:id="rId23"/>
    <p:sldId id="322" r:id="rId24"/>
    <p:sldId id="271" r:id="rId25"/>
    <p:sldId id="272" r:id="rId26"/>
    <p:sldId id="273" r:id="rId27"/>
    <p:sldId id="274" r:id="rId28"/>
    <p:sldId id="275" r:id="rId29"/>
    <p:sldId id="276" r:id="rId30"/>
    <p:sldId id="277" r:id="rId31"/>
    <p:sldId id="323" r:id="rId32"/>
    <p:sldId id="324" r:id="rId33"/>
    <p:sldId id="278" r:id="rId34"/>
    <p:sldId id="279" r:id="rId35"/>
    <p:sldId id="280" r:id="rId36"/>
    <p:sldId id="281" r:id="rId37"/>
    <p:sldId id="282" r:id="rId38"/>
    <p:sldId id="325"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326" r:id="rId56"/>
    <p:sldId id="299" r:id="rId57"/>
    <p:sldId id="300" r:id="rId58"/>
    <p:sldId id="301" r:id="rId59"/>
    <p:sldId id="302" r:id="rId60"/>
    <p:sldId id="303" r:id="rId61"/>
    <p:sldId id="329" r:id="rId62"/>
    <p:sldId id="330" r:id="rId63"/>
    <p:sldId id="304" r:id="rId64"/>
    <p:sldId id="305" r:id="rId65"/>
    <p:sldId id="306" r:id="rId66"/>
    <p:sldId id="307" r:id="rId67"/>
    <p:sldId id="308" r:id="rId68"/>
    <p:sldId id="309" r:id="rId69"/>
    <p:sldId id="310" r:id="rId70"/>
    <p:sldId id="327" r:id="rId71"/>
    <p:sldId id="311" r:id="rId72"/>
    <p:sldId id="312" r:id="rId73"/>
    <p:sldId id="313" r:id="rId74"/>
    <p:sldId id="314" r:id="rId75"/>
    <p:sldId id="315" r:id="rId76"/>
    <p:sldId id="316" r:id="rId77"/>
    <p:sldId id="317" r:id="rId78"/>
    <p:sldId id="318" r:id="rId79"/>
    <p:sldId id="328" r:id="rId80"/>
    <p:sldId id="319" r:id="rId81"/>
    <p:sldId id="320" r:id="rId82"/>
  </p:sldIdLst>
  <p:sldSz cx="9144000" cy="6858000" type="screen4x3"/>
  <p:notesSz cx="6858000" cy="9144000"/>
  <p:embeddedFontLst>
    <p:embeddedFont>
      <p:font typeface="Calibri" panose="020F0502020204030204" pitchFamily="34" charset="0"/>
      <p:regular r:id="rId84"/>
      <p:bold r:id="rId85"/>
      <p:italic r:id="rId86"/>
      <p:boldItalic r:id="rId87"/>
    </p:embeddedFont>
    <p:embeddedFont>
      <p:font typeface="Miriam" panose="020B0502050101010101" pitchFamily="34" charset="-79"/>
      <p:regular r:id="rId88"/>
    </p:embeddedFont>
    <p:embeddedFont>
      <p:font typeface="Roboto" panose="02000000000000000000" pitchFamily="2" charset="0"/>
      <p:regular r:id="rId89"/>
      <p:bold r:id="rId90"/>
      <p:italic r:id="rId91"/>
      <p:boldItalic r:id="rId92"/>
    </p:embeddedFont>
    <p:embeddedFont>
      <p:font typeface="Verdana" panose="020B0604030504040204"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97" roundtripDataSignature="AMtx7miQySbf3RVs2JoKnqOT1pGJXR0l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158DBE-73F8-384D-2FBB-C93BA921BF27}" name="Tolliver, Adreania (VDH)" initials="T(" userId="S::adreania.tolliver@vdh.virginia.gov::d71999a2-f447-49a3-ba6d-9cd1ac718f7a" providerId="AD"/>
  <p188:author id="{CEE564EC-00D9-0F6D-DBD7-5B59E79E3164}" name="Magner, Michael (VDH)" initials="MM(" userId="S::Michael.Magner@vdh.virginia.gov::b2981f66-38a0-450d-ab9d-50773fab0a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304" autoAdjust="0"/>
  </p:normalViewPr>
  <p:slideViewPr>
    <p:cSldViewPr snapToGrid="0">
      <p:cViewPr varScale="1">
        <p:scale>
          <a:sx n="58" d="100"/>
          <a:sy n="58" d="100"/>
        </p:scale>
        <p:origin x="26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microsoft.com/office/2018/10/relationships/authors" Target="authors.xml"/><Relationship Id="rId5" Type="http://schemas.openxmlformats.org/officeDocument/2006/relationships/slideMaster" Target="slideMasters/slideMaster5.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font" Target="fonts/font2.fntdata"/><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4.fntdata"/><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0.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1cfcd99a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1cfcd99a6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198" name="Google Shape;198;g101cfcd99a6_0_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29a54556c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29a54556c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129a54556c0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11</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b59d2e357_2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eb59d2e357_2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latin typeface="Times New Roman"/>
                <a:ea typeface="Times New Roman"/>
                <a:cs typeface="Times New Roman"/>
                <a:sym typeface="Times New Roman"/>
              </a:rPr>
              <a:t>13</a:t>
            </a:fld>
            <a:endParaRPr sz="1400" b="0" i="0" u="none" strike="noStrike" cap="none">
              <a:solidFill>
                <a:srgbClr val="000000"/>
              </a:solidFill>
              <a:latin typeface="Arial"/>
              <a:ea typeface="Arial"/>
              <a:cs typeface="Arial"/>
              <a:sym typeface="Arial"/>
            </a:endParaRPr>
          </a:p>
        </p:txBody>
      </p:sp>
      <p:sp>
        <p:nvSpPr>
          <p:cNvPr id="221" name="Google Shape;22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222" name="Google Shape;222;p6:notes"/>
          <p:cNvSpPr txBox="1">
            <a:spLocks noGrp="1"/>
          </p:cNvSpPr>
          <p:nvPr>
            <p:ph type="body" idx="1"/>
          </p:nvPr>
        </p:nvSpPr>
        <p:spPr>
          <a:xfrm>
            <a:off x="700087" y="4414837"/>
            <a:ext cx="5610225" cy="4184650"/>
          </a:xfrm>
          <a:prstGeom prst="rect">
            <a:avLst/>
          </a:prstGeom>
          <a:solidFill>
            <a:srgbClr val="FFFFFF"/>
          </a:solidFill>
          <a:ln w="9525" cap="flat" cmpd="sng">
            <a:solidFill>
              <a:srgbClr val="000000"/>
            </a:solidFill>
            <a:prstDash val="solid"/>
            <a:miter lim="524288"/>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4209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0747dddd4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10747dddd4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latin typeface="Times New Roman"/>
                <a:ea typeface="Times New Roman"/>
                <a:cs typeface="Times New Roman"/>
                <a:sym typeface="Times New Roman"/>
              </a:rPr>
              <a:t>18</a:t>
            </a:fld>
            <a:endParaRPr sz="1400" b="0" i="0" u="none" strike="noStrike" cap="none">
              <a:solidFill>
                <a:srgbClr val="000000"/>
              </a:solidFill>
              <a:latin typeface="Arial"/>
              <a:ea typeface="Arial"/>
              <a:cs typeface="Arial"/>
              <a:sym typeface="Arial"/>
            </a:endParaRPr>
          </a:p>
        </p:txBody>
      </p:sp>
      <p:sp>
        <p:nvSpPr>
          <p:cNvPr id="257" name="Google Shape;25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8" name="Google Shape;25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latin typeface="Times New Roman"/>
                <a:ea typeface="Times New Roman"/>
                <a:cs typeface="Times New Roman"/>
                <a:sym typeface="Times New Roman"/>
              </a:rPr>
              <a:t>19</a:t>
            </a:fld>
            <a:endParaRPr sz="1400" b="0" i="0" u="none" strike="noStrike" cap="none">
              <a:solidFill>
                <a:srgbClr val="000000"/>
              </a:solidFill>
              <a:latin typeface="Arial"/>
              <a:ea typeface="Arial"/>
              <a:cs typeface="Arial"/>
              <a:sym typeface="Arial"/>
            </a:endParaRPr>
          </a:p>
        </p:txBody>
      </p:sp>
      <p:sp>
        <p:nvSpPr>
          <p:cNvPr id="267" name="Google Shape;2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68" name="Google Shape;268;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f53492c6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76" name="Google Shape;276;gcf53492c6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cf53492c69_0_1: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20</a:t>
            </a:fld>
            <a:endParaRPr sz="14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84" name="Google Shape;2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85" name="Google Shape;285;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2316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582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59332bcd0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1059332bcd0_0_4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5" name="Google Shape;305;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3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12" name="Google Shape;3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4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20" name="Google Shape;320;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4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2739c08a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28" name="Google Shape;328;gd2739c08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a:p>
        </p:txBody>
      </p:sp>
      <p:sp>
        <p:nvSpPr>
          <p:cNvPr id="329" name="Google Shape;329;gd2739c08a9_0_0: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29</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747dddd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10747dddd4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8187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9a54556c0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129a54556c0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29a54556c0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40" name="Google Shape;340;g129a54556c0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341" name="Google Shape;341;g129a54556c0_0_2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29a54556c0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129a54556c0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9a54556c0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54" name="Google Shape;354;g129a54556c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129a54556c0_0_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29a54556c0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62" name="Google Shape;362;g129a54556c0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129a54556c0_0_4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29a54556c0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2" name="Google Shape;372;g129a54556c0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129a54556c0_0_5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29a54556c0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129a54556c0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29a54556c0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87" name="Google Shape;387;g129a54556c0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129a54556c0_0_6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29a54556c0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129a54556c0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Times New Roman"/>
              <a:buNone/>
            </a:pPr>
            <a:fld id="{00000000-1234-1234-1234-123412341234}" type="slidenum">
              <a:rPr lang="en-US" sz="1800" b="0" i="0" u="none" strike="noStrike" cap="none">
                <a:solidFill>
                  <a:srgbClr val="000000"/>
                </a:solidFill>
                <a:latin typeface="Times New Roman"/>
                <a:ea typeface="Times New Roman"/>
                <a:cs typeface="Times New Roman"/>
                <a:sym typeface="Times New Roman"/>
              </a:rPr>
              <a:t>4</a:t>
            </a:fld>
            <a:endParaRPr sz="1400" b="0" i="0" u="none" strike="noStrike" cap="none">
              <a:solidFill>
                <a:srgbClr val="000000"/>
              </a:solidFill>
              <a:latin typeface="Arial"/>
              <a:ea typeface="Arial"/>
              <a:cs typeface="Arial"/>
              <a:sym typeface="Arial"/>
            </a:endParaRPr>
          </a:p>
        </p:txBody>
      </p:sp>
      <p:sp>
        <p:nvSpPr>
          <p:cNvPr id="150" name="Google Shape;15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29a54556c0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129a54556c0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29a54556c0_0_8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400" b="0" i="0" u="none" strike="noStrike" cap="none">
              <a:solidFill>
                <a:srgbClr val="000000"/>
              </a:solidFill>
              <a:latin typeface="Arial"/>
              <a:ea typeface="Arial"/>
              <a:cs typeface="Arial"/>
              <a:sym typeface="Arial"/>
            </a:endParaRPr>
          </a:p>
        </p:txBody>
      </p:sp>
      <p:sp>
        <p:nvSpPr>
          <p:cNvPr id="408" name="Google Shape;408;g129a54556c0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09" name="Google Shape;409;g129a54556c0_0_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29a54556c0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16" name="Google Shape;416;g129a54556c0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129a54556c0_0_8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29a54556c0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24" name="Google Shape;424;g129a54556c0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425" name="Google Shape;425;g129a54556c0_0_9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29a54556c0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30" name="Google Shape;430;g129a54556c0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431" name="Google Shape;431;g129a54556c0_0_10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29a54556c0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129a54556c0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29a54556c0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129a54556c0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9141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059332bcd0_0_4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1059332bcd0_0_4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56" name="Google Shape;4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a:p>
        </p:txBody>
      </p:sp>
      <p:sp>
        <p:nvSpPr>
          <p:cNvPr id="457" name="Google Shape;457;p4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65" name="Google Shape;46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a:p>
        </p:txBody>
      </p:sp>
      <p:sp>
        <p:nvSpPr>
          <p:cNvPr id="466" name="Google Shape;466;p4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72" name="Google Shape;47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473" name="Google Shape;473;p4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80" name="Google Shape;480;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dirty="0"/>
          </a:p>
        </p:txBody>
      </p:sp>
      <p:sp>
        <p:nvSpPr>
          <p:cNvPr id="481" name="Google Shape;481;p4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1165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75706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b59d2e357_2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eb59d2e357_2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01cfcd99a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01cfcd99a6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4" name="Google Shape;534;g101cfcd99a6_0_2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sz="1400">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41" name="Google Shape;54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72090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07cf152ef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107cf152ef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9a54556c0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9a54556c0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129a54556c0_0_12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64</a:t>
            </a:fld>
            <a:endParaRPr sz="1400">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0419d955e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10419d955e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68" name="Google Shape;56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569" name="Google Shape;569;p5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eb59d2e357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eb59d2e357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578" name="Google Shape;578;geb59d2e357_0_9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67</a:t>
            </a:fld>
            <a:endParaRPr sz="1400">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b59d2e357_2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eb59d2e357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20486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1" name="Google Shape;611;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eb59d2e357_2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eb59d2e357_2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b59d2e357_2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eb59d2e357_2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8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b="1">
                <a:solidFill>
                  <a:srgbClr val="003399"/>
                </a:solidFill>
                <a:latin typeface="Verdana"/>
                <a:ea typeface="Verdana"/>
                <a:cs typeface="Verdana"/>
                <a:sym typeface="Verdana"/>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20;p8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60"/>
              </a:spcBef>
              <a:spcAft>
                <a:spcPts val="0"/>
              </a:spcAft>
              <a:buSzPts val="2800"/>
              <a:buNone/>
              <a:defRPr sz="2800">
                <a:solidFill>
                  <a:schemeClr val="dk1"/>
                </a:solidFill>
                <a:latin typeface="Verdana"/>
                <a:ea typeface="Verdana"/>
                <a:cs typeface="Verdana"/>
                <a:sym typeface="Verdana"/>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1" name="Google Shape;21;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000" i="1">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 name="Google Shape;47;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8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8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2" name="Google Shape;62;p8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3" name="Google Shape;63;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73"/>
        <p:cNvGrpSpPr/>
        <p:nvPr/>
      </p:nvGrpSpPr>
      <p:grpSpPr>
        <a:xfrm>
          <a:off x="0" y="0"/>
          <a:ext cx="0" cy="0"/>
          <a:chOff x="0" y="0"/>
          <a:chExt cx="0" cy="0"/>
        </a:xfrm>
      </p:grpSpPr>
      <p:sp>
        <p:nvSpPr>
          <p:cNvPr id="74" name="Google Shape;74;p8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8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8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000" i="1">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sp>
        <p:nvSpPr>
          <p:cNvPr id="87" name="Google Shape;87;p91"/>
          <p:cNvSpPr txBox="1">
            <a:spLocks noGrp="1"/>
          </p:cNvSpPr>
          <p:nvPr>
            <p:ph type="title"/>
          </p:nvPr>
        </p:nvSpPr>
        <p:spPr>
          <a:xfrm>
            <a:off x="685800" y="16002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SzPts val="2000"/>
              <a:buNone/>
              <a:defRPr sz="2000">
                <a:solidFill>
                  <a:schemeClr val="dk1"/>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9" name="Google Shape;89;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geb59d2e357_2_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 name="Google Shape;102;geb59d2e357_2_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eb59d2e357_2_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eb59d2e357_2_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geb59d2e357_2_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eb59d2e357_2_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eb59d2e357_2_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geb59d2e357_2_5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 name="Google Shape;128;geb59d2e357_2_5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9" name="Google Shape;129;geb59d2e357_2_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eb59d2e357_2_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0" descr="wave_student.wmf"/>
          <p:cNvPicPr preferRelativeResize="0"/>
          <p:nvPr/>
        </p:nvPicPr>
        <p:blipFill rotWithShape="1">
          <a:blip r:embed="rId3">
            <a:alphaModFix/>
          </a:blip>
          <a:srcRect l="10739" t="2978" r="4026"/>
          <a:stretch/>
        </p:blipFill>
        <p:spPr>
          <a:xfrm>
            <a:off x="0" y="-152400"/>
            <a:ext cx="9156700" cy="2073275"/>
          </a:xfrm>
          <a:prstGeom prst="rect">
            <a:avLst/>
          </a:prstGeom>
          <a:noFill/>
          <a:ln>
            <a:noFill/>
          </a:ln>
        </p:spPr>
      </p:pic>
      <p:pic>
        <p:nvPicPr>
          <p:cNvPr id="11" name="Google Shape;11;p80"/>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12" name="Google Shape;12;p80"/>
          <p:cNvPicPr preferRelativeResize="0"/>
          <p:nvPr/>
        </p:nvPicPr>
        <p:blipFill rotWithShape="1">
          <a:blip r:embed="rId5">
            <a:alphaModFix/>
          </a:blip>
          <a:srcRect/>
          <a:stretch/>
        </p:blipFill>
        <p:spPr>
          <a:xfrm>
            <a:off x="7086600" y="6196012"/>
            <a:ext cx="1719262" cy="566737"/>
          </a:xfrm>
          <a:prstGeom prst="rect">
            <a:avLst/>
          </a:prstGeom>
          <a:noFill/>
          <a:ln>
            <a:noFill/>
          </a:ln>
        </p:spPr>
      </p:pic>
      <p:pic>
        <p:nvPicPr>
          <p:cNvPr id="13" name="Google Shape;13;p80"/>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14" name="Google Shape;14;p8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9pPr>
          </a:lstStyle>
          <a:p>
            <a:endParaRPr/>
          </a:p>
        </p:txBody>
      </p:sp>
      <p:sp>
        <p:nvSpPr>
          <p:cNvPr id="15" name="Google Shape;15;p8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17" name="Google Shape;17;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1"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pic>
        <p:nvPicPr>
          <p:cNvPr id="24" name="Google Shape;24;p82" descr="wave_student.wmf"/>
          <p:cNvPicPr preferRelativeResize="0"/>
          <p:nvPr/>
        </p:nvPicPr>
        <p:blipFill rotWithShape="1">
          <a:blip r:embed="rId3">
            <a:alphaModFix/>
          </a:blip>
          <a:srcRect l="10739" t="2978" r="4026"/>
          <a:stretch/>
        </p:blipFill>
        <p:spPr>
          <a:xfrm>
            <a:off x="0" y="-152400"/>
            <a:ext cx="9156700" cy="2073275"/>
          </a:xfrm>
          <a:prstGeom prst="rect">
            <a:avLst/>
          </a:prstGeom>
          <a:noFill/>
          <a:ln>
            <a:noFill/>
          </a:ln>
        </p:spPr>
      </p:pic>
      <p:pic>
        <p:nvPicPr>
          <p:cNvPr id="25" name="Google Shape;25;p82"/>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26" name="Google Shape;26;p82"/>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27" name="Google Shape;27;p82"/>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9pPr>
          </a:lstStyle>
          <a:p>
            <a:endParaRPr/>
          </a:p>
        </p:txBody>
      </p:sp>
      <p:sp>
        <p:nvSpPr>
          <p:cNvPr id="28" name="Google Shape;28;p8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 name="Google Shape;30;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pic>
        <p:nvPicPr>
          <p:cNvPr id="37" name="Google Shape;37;p84" descr="wave_student.wmf"/>
          <p:cNvPicPr preferRelativeResize="0"/>
          <p:nvPr/>
        </p:nvPicPr>
        <p:blipFill rotWithShape="1">
          <a:blip r:embed="rId3">
            <a:alphaModFix/>
          </a:blip>
          <a:srcRect l="10739" t="2978" r="4026"/>
          <a:stretch/>
        </p:blipFill>
        <p:spPr>
          <a:xfrm>
            <a:off x="0" y="-152400"/>
            <a:ext cx="9156700" cy="2073275"/>
          </a:xfrm>
          <a:prstGeom prst="rect">
            <a:avLst/>
          </a:prstGeom>
          <a:noFill/>
          <a:ln>
            <a:noFill/>
          </a:ln>
        </p:spPr>
      </p:pic>
      <p:pic>
        <p:nvPicPr>
          <p:cNvPr id="38" name="Google Shape;38;p84"/>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39" name="Google Shape;39;p84"/>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40" name="Google Shape;40;p8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9pPr>
          </a:lstStyle>
          <a:p>
            <a:endParaRPr/>
          </a:p>
        </p:txBody>
      </p:sp>
      <p:sp>
        <p:nvSpPr>
          <p:cNvPr id="41" name="Google Shape;41;p8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3" name="Google Shape;43;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4" name="Google Shape;44;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pic>
        <p:nvPicPr>
          <p:cNvPr id="51" name="Google Shape;51;p86" descr="wave_student.wmf"/>
          <p:cNvPicPr preferRelativeResize="0"/>
          <p:nvPr/>
        </p:nvPicPr>
        <p:blipFill rotWithShape="1">
          <a:blip r:embed="rId3">
            <a:alphaModFix/>
          </a:blip>
          <a:srcRect l="10739" t="2978" r="4026"/>
          <a:stretch/>
        </p:blipFill>
        <p:spPr>
          <a:xfrm>
            <a:off x="0" y="-152400"/>
            <a:ext cx="9156700" cy="2073275"/>
          </a:xfrm>
          <a:prstGeom prst="rect">
            <a:avLst/>
          </a:prstGeom>
          <a:noFill/>
          <a:ln>
            <a:noFill/>
          </a:ln>
        </p:spPr>
      </p:pic>
      <p:pic>
        <p:nvPicPr>
          <p:cNvPr id="52" name="Google Shape;52;p86"/>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53" name="Google Shape;53;p86"/>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54" name="Google Shape;54;p8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9pPr>
          </a:lstStyle>
          <a:p>
            <a:endParaRPr/>
          </a:p>
        </p:txBody>
      </p:sp>
      <p:sp>
        <p:nvSpPr>
          <p:cNvPr id="55" name="Google Shape;55;p8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 name="Google Shape;57;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pic>
        <p:nvPicPr>
          <p:cNvPr id="67" name="Google Shape;67;p88" descr="wave_student.wmf"/>
          <p:cNvPicPr preferRelativeResize="0"/>
          <p:nvPr/>
        </p:nvPicPr>
        <p:blipFill rotWithShape="1">
          <a:blip r:embed="rId3">
            <a:alphaModFix/>
          </a:blip>
          <a:srcRect l="10739" t="2978" r="4026"/>
          <a:stretch/>
        </p:blipFill>
        <p:spPr>
          <a:xfrm>
            <a:off x="0" y="-152400"/>
            <a:ext cx="9156700" cy="2073275"/>
          </a:xfrm>
          <a:prstGeom prst="rect">
            <a:avLst/>
          </a:prstGeom>
          <a:noFill/>
          <a:ln>
            <a:noFill/>
          </a:ln>
        </p:spPr>
      </p:pic>
      <p:pic>
        <p:nvPicPr>
          <p:cNvPr id="68" name="Google Shape;68;p88"/>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69" name="Google Shape;69;p88"/>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70" name="Google Shape;70;p8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9pPr>
          </a:lstStyle>
          <a:p>
            <a:endParaRPr/>
          </a:p>
        </p:txBody>
      </p:sp>
      <p:sp>
        <p:nvSpPr>
          <p:cNvPr id="71" name="Google Shape;71;p8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1"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pic>
        <p:nvPicPr>
          <p:cNvPr id="79" name="Google Shape;79;p90" descr="wave_student.wmf"/>
          <p:cNvPicPr preferRelativeResize="0"/>
          <p:nvPr/>
        </p:nvPicPr>
        <p:blipFill rotWithShape="1">
          <a:blip r:embed="rId3">
            <a:alphaModFix/>
          </a:blip>
          <a:srcRect l="10739" t="2978" r="4026"/>
          <a:stretch/>
        </p:blipFill>
        <p:spPr>
          <a:xfrm>
            <a:off x="0" y="-152400"/>
            <a:ext cx="9156700" cy="2073275"/>
          </a:xfrm>
          <a:prstGeom prst="rect">
            <a:avLst/>
          </a:prstGeom>
          <a:noFill/>
          <a:ln>
            <a:noFill/>
          </a:ln>
        </p:spPr>
      </p:pic>
      <p:pic>
        <p:nvPicPr>
          <p:cNvPr id="80" name="Google Shape;80;p90"/>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81" name="Google Shape;81;p90"/>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82" name="Google Shape;82;p9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2pPr>
            <a:lvl3pPr marR="0" lvl="2"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3pPr>
            <a:lvl4pPr marR="0" lvl="3"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4pPr>
            <a:lvl5pPr marR="0" lvl="4"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5pPr>
            <a:lvl6pPr marR="0" lvl="5"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6pPr>
            <a:lvl7pPr marR="0" lvl="6"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7pPr>
            <a:lvl8pPr marR="0" lvl="7"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8pPr>
            <a:lvl9pPr marR="0" lvl="8" algn="ctr" rtl="0">
              <a:lnSpc>
                <a:spcPct val="100000"/>
              </a:lnSpc>
              <a:spcBef>
                <a:spcPts val="0"/>
              </a:spcBef>
              <a:spcAft>
                <a:spcPts val="0"/>
              </a:spcAft>
              <a:buClr>
                <a:srgbClr val="000000"/>
              </a:buClr>
              <a:buSzPts val="1400"/>
              <a:buFont typeface="Arial"/>
              <a:buNone/>
              <a:defRPr sz="4000" b="0" i="0" u="none" strike="noStrike" cap="none">
                <a:solidFill>
                  <a:schemeClr val="lt1"/>
                </a:solidFill>
                <a:latin typeface="Verdana"/>
                <a:ea typeface="Verdana"/>
                <a:cs typeface="Verdana"/>
                <a:sym typeface="Verdana"/>
              </a:defRPr>
            </a:lvl9pPr>
          </a:lstStyle>
          <a:p>
            <a:endParaRPr/>
          </a:p>
        </p:txBody>
      </p:sp>
      <p:sp>
        <p:nvSpPr>
          <p:cNvPr id="83" name="Google Shape;83;p9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5" name="Google Shape;85;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pic>
        <p:nvPicPr>
          <p:cNvPr id="92" name="Google Shape;92;geb59d2e357_2_0" descr="wave_student.wmf"/>
          <p:cNvPicPr preferRelativeResize="0"/>
          <p:nvPr/>
        </p:nvPicPr>
        <p:blipFill rotWithShape="1">
          <a:blip r:embed="rId3">
            <a:alphaModFix/>
          </a:blip>
          <a:srcRect l="10740" t="2978" r="4027"/>
          <a:stretch/>
        </p:blipFill>
        <p:spPr>
          <a:xfrm>
            <a:off x="0" y="-152400"/>
            <a:ext cx="9156700" cy="2073275"/>
          </a:xfrm>
          <a:prstGeom prst="rect">
            <a:avLst/>
          </a:prstGeom>
          <a:noFill/>
          <a:ln>
            <a:noFill/>
          </a:ln>
        </p:spPr>
      </p:pic>
      <p:pic>
        <p:nvPicPr>
          <p:cNvPr id="93" name="Google Shape;93;geb59d2e357_2_0"/>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94" name="Google Shape;94;geb59d2e357_2_0"/>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95" name="Google Shape;95;geb59d2e357_2_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9pPr>
          </a:lstStyle>
          <a:p>
            <a:endParaRPr/>
          </a:p>
        </p:txBody>
      </p:sp>
      <p:sp>
        <p:nvSpPr>
          <p:cNvPr id="96" name="Google Shape;96;geb59d2e357_2_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geb59d2e357_2_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geb59d2e357_2_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geb59d2e357_2_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pic>
        <p:nvPicPr>
          <p:cNvPr id="106" name="Google Shape;106;geb59d2e357_2_30" descr="wave_student.wmf"/>
          <p:cNvPicPr preferRelativeResize="0"/>
          <p:nvPr/>
        </p:nvPicPr>
        <p:blipFill rotWithShape="1">
          <a:blip r:embed="rId3">
            <a:alphaModFix/>
          </a:blip>
          <a:srcRect l="10740" t="2978" r="4027"/>
          <a:stretch/>
        </p:blipFill>
        <p:spPr>
          <a:xfrm>
            <a:off x="0" y="-152400"/>
            <a:ext cx="9156700" cy="2073275"/>
          </a:xfrm>
          <a:prstGeom prst="rect">
            <a:avLst/>
          </a:prstGeom>
          <a:noFill/>
          <a:ln>
            <a:noFill/>
          </a:ln>
        </p:spPr>
      </p:pic>
      <p:pic>
        <p:nvPicPr>
          <p:cNvPr id="107" name="Google Shape;107;geb59d2e357_2_30"/>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108" name="Google Shape;108;geb59d2e357_2_30"/>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109" name="Google Shape;109;geb59d2e357_2_3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9pPr>
          </a:lstStyle>
          <a:p>
            <a:endParaRPr/>
          </a:p>
        </p:txBody>
      </p:sp>
      <p:sp>
        <p:nvSpPr>
          <p:cNvPr id="110" name="Google Shape;110;geb59d2e357_2_3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geb59d2e357_2_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 name="Google Shape;112;geb59d2e357_2_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 name="Google Shape;113;geb59d2e357_2_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pic>
        <p:nvPicPr>
          <p:cNvPr id="119" name="Google Shape;119;geb59d2e357_2_47" descr="wave_student.wmf"/>
          <p:cNvPicPr preferRelativeResize="0"/>
          <p:nvPr/>
        </p:nvPicPr>
        <p:blipFill rotWithShape="1">
          <a:blip r:embed="rId3">
            <a:alphaModFix/>
          </a:blip>
          <a:srcRect l="10740" t="2978" r="4027"/>
          <a:stretch/>
        </p:blipFill>
        <p:spPr>
          <a:xfrm>
            <a:off x="0" y="-152400"/>
            <a:ext cx="9156700" cy="2073275"/>
          </a:xfrm>
          <a:prstGeom prst="rect">
            <a:avLst/>
          </a:prstGeom>
          <a:noFill/>
          <a:ln>
            <a:noFill/>
          </a:ln>
        </p:spPr>
      </p:pic>
      <p:pic>
        <p:nvPicPr>
          <p:cNvPr id="120" name="Google Shape;120;geb59d2e357_2_47"/>
          <p:cNvPicPr preferRelativeResize="0"/>
          <p:nvPr/>
        </p:nvPicPr>
        <p:blipFill rotWithShape="1">
          <a:blip r:embed="rId4">
            <a:alphaModFix/>
          </a:blip>
          <a:srcRect/>
          <a:stretch/>
        </p:blipFill>
        <p:spPr>
          <a:xfrm>
            <a:off x="165100" y="5786437"/>
            <a:ext cx="1422400" cy="995362"/>
          </a:xfrm>
          <a:prstGeom prst="rect">
            <a:avLst/>
          </a:prstGeom>
          <a:noFill/>
          <a:ln>
            <a:noFill/>
          </a:ln>
        </p:spPr>
      </p:pic>
      <p:pic>
        <p:nvPicPr>
          <p:cNvPr id="121" name="Google Shape;121;geb59d2e357_2_47"/>
          <p:cNvPicPr preferRelativeResize="0"/>
          <p:nvPr/>
        </p:nvPicPr>
        <p:blipFill rotWithShape="1">
          <a:blip r:embed="rId5">
            <a:alphaModFix/>
          </a:blip>
          <a:srcRect/>
          <a:stretch/>
        </p:blipFill>
        <p:spPr>
          <a:xfrm>
            <a:off x="7086600" y="6196012"/>
            <a:ext cx="1719262" cy="566737"/>
          </a:xfrm>
          <a:prstGeom prst="rect">
            <a:avLst/>
          </a:prstGeom>
          <a:noFill/>
          <a:ln>
            <a:noFill/>
          </a:ln>
        </p:spPr>
      </p:pic>
      <p:sp>
        <p:nvSpPr>
          <p:cNvPr id="122" name="Google Shape;122;geb59d2e357_2_4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1pPr>
            <a:lvl2pPr marR="0" lvl="1"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2pPr>
            <a:lvl3pPr marR="0" lvl="2"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3pPr>
            <a:lvl4pPr marR="0" lvl="3"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4pPr>
            <a:lvl5pPr marR="0" lvl="4"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5pPr>
            <a:lvl6pPr marR="0" lvl="5"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6pPr>
            <a:lvl7pPr marR="0" lvl="6"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7pPr>
            <a:lvl8pPr marR="0" lvl="7"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8pPr>
            <a:lvl9pPr marR="0" lvl="8" algn="ctr" rtl="0">
              <a:spcBef>
                <a:spcPts val="0"/>
              </a:spcBef>
              <a:spcAft>
                <a:spcPts val="0"/>
              </a:spcAft>
              <a:buSzPts val="1400"/>
              <a:buNone/>
              <a:defRPr sz="4000" b="0" i="0" u="none" strike="noStrike" cap="none">
                <a:solidFill>
                  <a:schemeClr val="lt1"/>
                </a:solidFill>
                <a:latin typeface="Verdana"/>
                <a:ea typeface="Verdana"/>
                <a:cs typeface="Verdana"/>
                <a:sym typeface="Verdana"/>
              </a:defRPr>
            </a:lvl9pPr>
          </a:lstStyle>
          <a:p>
            <a:endParaRPr/>
          </a:p>
        </p:txBody>
      </p:sp>
      <p:sp>
        <p:nvSpPr>
          <p:cNvPr id="123" name="Google Shape;123;geb59d2e357_2_4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C00000"/>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rgbClr val="003399"/>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geb59d2e357_2_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 name="Google Shape;125;geb59d2e357_2_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vdh.virginia.gov/mrc/lega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www.vdh.virginia.gov/mrc/trainin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ctrTitle"/>
          </p:nvPr>
        </p:nvSpPr>
        <p:spPr>
          <a:xfrm>
            <a:off x="304800" y="2130425"/>
            <a:ext cx="86106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5400"/>
              <a:buFont typeface="Miriam"/>
              <a:buNone/>
            </a:pPr>
            <a:r>
              <a:rPr lang="en-US" sz="5400" i="0" u="none" dirty="0">
                <a:solidFill>
                  <a:srgbClr val="C00000"/>
                </a:solidFill>
              </a:rPr>
              <a:t>VA MRC</a:t>
            </a:r>
            <a:endParaRPr sz="5400" i="0" u="none" dirty="0">
              <a:solidFill>
                <a:srgbClr val="C00000"/>
              </a:solidFill>
            </a:endParaRPr>
          </a:p>
          <a:p>
            <a:pPr marL="0" lvl="0" indent="0" algn="ctr" rtl="0">
              <a:lnSpc>
                <a:spcPct val="100000"/>
              </a:lnSpc>
              <a:spcBef>
                <a:spcPts val="0"/>
              </a:spcBef>
              <a:spcAft>
                <a:spcPts val="0"/>
              </a:spcAft>
              <a:buClr>
                <a:srgbClr val="C00000"/>
              </a:buClr>
              <a:buSzPts val="5400"/>
              <a:buFont typeface="Miriam"/>
              <a:buNone/>
            </a:pPr>
            <a:r>
              <a:rPr lang="en-US" sz="5400" i="0" u="none" dirty="0">
                <a:solidFill>
                  <a:srgbClr val="C00000"/>
                </a:solidFill>
              </a:rPr>
              <a:t>Volunteer Orientation</a:t>
            </a:r>
            <a:endParaRPr dirty="0"/>
          </a:p>
        </p:txBody>
      </p:sp>
      <p:sp>
        <p:nvSpPr>
          <p:cNvPr id="136" name="Google Shape;136;p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3200" b="1" dirty="0">
                <a:solidFill>
                  <a:srgbClr val="003399"/>
                </a:solidFill>
                <a:latin typeface="Calibri"/>
                <a:ea typeface="Calibri"/>
                <a:cs typeface="Calibri"/>
                <a:sym typeface="Calibri"/>
              </a:rPr>
              <a:t>Welcome to the VA MRC Team!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01cfcd99a6_0_6"/>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Emergency Shelters</a:t>
            </a:r>
            <a:endParaRPr/>
          </a:p>
        </p:txBody>
      </p:sp>
      <p:pic>
        <p:nvPicPr>
          <p:cNvPr id="201" name="Google Shape;201;g101cfcd99a6_0_6"/>
          <p:cNvPicPr preferRelativeResize="0"/>
          <p:nvPr/>
        </p:nvPicPr>
        <p:blipFill>
          <a:blip r:embed="rId3">
            <a:alphaModFix/>
          </a:blip>
          <a:stretch>
            <a:fillRect/>
          </a:stretch>
        </p:blipFill>
        <p:spPr>
          <a:xfrm>
            <a:off x="1164875" y="1447800"/>
            <a:ext cx="6814725" cy="4162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29a54556c0_0_0"/>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Verdana"/>
              <a:buNone/>
            </a:pPr>
            <a:r>
              <a:rPr lang="en-US" sz="3000"/>
              <a:t>Mass Vaccination &amp; Points of Dispensing</a:t>
            </a:r>
            <a:endParaRPr/>
          </a:p>
        </p:txBody>
      </p:sp>
      <p:pic>
        <p:nvPicPr>
          <p:cNvPr id="208" name="Google Shape;208;g129a54556c0_0_0" descr="A IMG_5766"/>
          <p:cNvPicPr preferRelativeResize="0"/>
          <p:nvPr/>
        </p:nvPicPr>
        <p:blipFill rotWithShape="1">
          <a:blip r:embed="rId3">
            <a:alphaModFix/>
          </a:blip>
          <a:srcRect/>
          <a:stretch/>
        </p:blipFill>
        <p:spPr>
          <a:xfrm>
            <a:off x="1390925" y="1447800"/>
            <a:ext cx="5972348" cy="4590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eb59d2e357_2_6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200"/>
              <a:buFont typeface="Verdana"/>
              <a:buNone/>
            </a:pPr>
            <a:r>
              <a:rPr lang="en-US" sz="3200" b="0" i="0" u="none">
                <a:solidFill>
                  <a:schemeClr val="lt1"/>
                </a:solidFill>
                <a:latin typeface="Verdana"/>
                <a:ea typeface="Verdana"/>
                <a:cs typeface="Verdana"/>
                <a:sym typeface="Verdana"/>
              </a:rPr>
              <a:t>Declared Public Health Emergencies</a:t>
            </a:r>
            <a:endParaRPr/>
          </a:p>
        </p:txBody>
      </p:sp>
      <p:sp>
        <p:nvSpPr>
          <p:cNvPr id="214" name="Google Shape;214;geb59d2e357_2_60"/>
          <p:cNvSpPr txBox="1">
            <a:spLocks noGrp="1"/>
          </p:cNvSpPr>
          <p:nvPr>
            <p:ph type="body" idx="1"/>
          </p:nvPr>
        </p:nvSpPr>
        <p:spPr>
          <a:xfrm>
            <a:off x="990600" y="1828800"/>
            <a:ext cx="7557300" cy="2971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3200"/>
              <a:buFont typeface="Noto Sans Symbols"/>
              <a:buChar char="★"/>
            </a:pPr>
            <a:r>
              <a:rPr lang="en-US" sz="3200" b="0" i="0" u="none" strike="noStrike" cap="none">
                <a:solidFill>
                  <a:schemeClr val="dk1"/>
                </a:solidFill>
                <a:latin typeface="Verdana"/>
                <a:ea typeface="Verdana"/>
                <a:cs typeface="Verdana"/>
                <a:sym typeface="Verdana"/>
              </a:rPr>
              <a:t>Pandemic (H1N1)    2009-10</a:t>
            </a:r>
            <a:endParaRPr/>
          </a:p>
          <a:p>
            <a:pPr marL="342900" marR="0" lvl="0" indent="-342900" algn="l" rtl="0">
              <a:lnSpc>
                <a:spcPct val="100000"/>
              </a:lnSpc>
              <a:spcBef>
                <a:spcPts val="640"/>
              </a:spcBef>
              <a:spcAft>
                <a:spcPts val="0"/>
              </a:spcAft>
              <a:buClr>
                <a:srgbClr val="C00000"/>
              </a:buClr>
              <a:buSzPts val="3200"/>
              <a:buFont typeface="Noto Sans Symbols"/>
              <a:buChar char="★"/>
            </a:pPr>
            <a:r>
              <a:rPr lang="en-US" sz="3200" b="0" i="0" u="none" strike="noStrike" cap="none">
                <a:solidFill>
                  <a:schemeClr val="dk1"/>
                </a:solidFill>
                <a:latin typeface="Verdana"/>
                <a:ea typeface="Verdana"/>
                <a:cs typeface="Verdana"/>
                <a:sym typeface="Verdana"/>
              </a:rPr>
              <a:t>Ebola Virus (2014-2016)</a:t>
            </a:r>
            <a:endParaRPr/>
          </a:p>
          <a:p>
            <a:pPr marL="342900" marR="0" lvl="0" indent="-342900" algn="l" rtl="0">
              <a:lnSpc>
                <a:spcPct val="100000"/>
              </a:lnSpc>
              <a:spcBef>
                <a:spcPts val="640"/>
              </a:spcBef>
              <a:spcAft>
                <a:spcPts val="0"/>
              </a:spcAft>
              <a:buClr>
                <a:srgbClr val="C00000"/>
              </a:buClr>
              <a:buSzPts val="3200"/>
              <a:buFont typeface="Noto Sans Symbols"/>
              <a:buChar char="★"/>
            </a:pPr>
            <a:r>
              <a:rPr lang="en-US" sz="3200" b="0" i="0" u="none" strike="noStrike" cap="none">
                <a:solidFill>
                  <a:schemeClr val="dk1"/>
                </a:solidFill>
                <a:latin typeface="Verdana"/>
                <a:ea typeface="Verdana"/>
                <a:cs typeface="Verdana"/>
                <a:sym typeface="Verdana"/>
              </a:rPr>
              <a:t>Zika Virus </a:t>
            </a:r>
            <a:r>
              <a:rPr lang="en-US"/>
              <a:t>(</a:t>
            </a:r>
            <a:r>
              <a:rPr lang="en-US" sz="3200" b="0" i="0" u="none" strike="noStrike" cap="none">
                <a:solidFill>
                  <a:schemeClr val="dk1"/>
                </a:solidFill>
                <a:latin typeface="Verdana"/>
                <a:ea typeface="Verdana"/>
                <a:cs typeface="Verdana"/>
                <a:sym typeface="Verdana"/>
              </a:rPr>
              <a:t>2016–</a:t>
            </a:r>
            <a:r>
              <a:rPr lang="en-US"/>
              <a:t>2017)</a:t>
            </a:r>
            <a:endParaRPr/>
          </a:p>
          <a:p>
            <a:pPr marL="342900" marR="0" lvl="0" indent="-342900" algn="l" rtl="0">
              <a:lnSpc>
                <a:spcPct val="100000"/>
              </a:lnSpc>
              <a:spcBef>
                <a:spcPts val="640"/>
              </a:spcBef>
              <a:spcAft>
                <a:spcPts val="0"/>
              </a:spcAft>
              <a:buClr>
                <a:srgbClr val="C00000"/>
              </a:buClr>
              <a:buSzPts val="3200"/>
              <a:buFont typeface="Noto Sans Symbols"/>
              <a:buChar char="★"/>
            </a:pPr>
            <a:r>
              <a:rPr lang="en-US" sz="3200" b="0" i="0" u="none" strike="noStrike" cap="none">
                <a:solidFill>
                  <a:schemeClr val="dk1"/>
                </a:solidFill>
                <a:latin typeface="Verdana"/>
                <a:ea typeface="Verdana"/>
                <a:cs typeface="Verdana"/>
                <a:sym typeface="Verdana"/>
              </a:rPr>
              <a:t>Opioid / Addiction (2016-</a:t>
            </a:r>
            <a:r>
              <a:rPr lang="en-US"/>
              <a:t>today)</a:t>
            </a:r>
            <a:endParaRPr/>
          </a:p>
          <a:p>
            <a:pPr marL="342900" marR="0" lvl="0" indent="-139700" algn="l" rtl="0">
              <a:spcBef>
                <a:spcPts val="640"/>
              </a:spcBef>
              <a:spcAft>
                <a:spcPts val="0"/>
              </a:spcAft>
              <a:buClr>
                <a:srgbClr val="C00000"/>
              </a:buClr>
              <a:buSzPts val="3200"/>
              <a:buFont typeface="Noto Sans Symbols"/>
              <a:buNone/>
            </a:pPr>
            <a:endParaRPr sz="3200" b="0" i="0" u="none">
              <a:solidFill>
                <a:schemeClr val="dk1"/>
              </a:solidFill>
              <a:latin typeface="Verdana"/>
              <a:ea typeface="Verdana"/>
              <a:cs typeface="Verdana"/>
              <a:sym typeface="Verdana"/>
            </a:endParaRPr>
          </a:p>
        </p:txBody>
      </p:sp>
      <p:sp>
        <p:nvSpPr>
          <p:cNvPr id="215" name="Google Shape;215;geb59d2e357_2_60"/>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a:p>
        </p:txBody>
      </p:sp>
      <p:sp>
        <p:nvSpPr>
          <p:cNvPr id="216" name="Google Shape;216;geb59d2e357_2_60"/>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98989"/>
              </a:buClr>
              <a:buSzPts val="12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12</a:t>
            </a:fld>
            <a:endParaRPr/>
          </a:p>
        </p:txBody>
      </p:sp>
      <p:pic>
        <p:nvPicPr>
          <p:cNvPr id="217" name="Google Shape;217;geb59d2e357_2_60"/>
          <p:cNvPicPr preferRelativeResize="0"/>
          <p:nvPr/>
        </p:nvPicPr>
        <p:blipFill rotWithShape="1">
          <a:blip r:embed="rId3">
            <a:alphaModFix/>
          </a:blip>
          <a:srcRect/>
          <a:stretch/>
        </p:blipFill>
        <p:spPr>
          <a:xfrm>
            <a:off x="1655245" y="4648994"/>
            <a:ext cx="1847850" cy="1265237"/>
          </a:xfrm>
          <a:prstGeom prst="rect">
            <a:avLst/>
          </a:prstGeom>
          <a:noFill/>
          <a:ln>
            <a:noFill/>
          </a:ln>
        </p:spPr>
      </p:pic>
      <p:pic>
        <p:nvPicPr>
          <p:cNvPr id="218" name="Google Shape;218;geb59d2e357_2_60" descr="Ebola Update: CDC Response to 2014 Ebola Outbreak in West Africa and Texas "/>
          <p:cNvPicPr preferRelativeResize="0"/>
          <p:nvPr/>
        </p:nvPicPr>
        <p:blipFill rotWithShape="1">
          <a:blip r:embed="rId4">
            <a:alphaModFix/>
          </a:blip>
          <a:srcRect/>
          <a:stretch/>
        </p:blipFill>
        <p:spPr>
          <a:xfrm>
            <a:off x="4769250" y="4688756"/>
            <a:ext cx="3733800" cy="946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6"/>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sp>
        <p:nvSpPr>
          <p:cNvPr id="225" name="Google Shape;225;p6"/>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98989"/>
              </a:buClr>
              <a:buSzPts val="1200"/>
              <a:buFont typeface="Verdana"/>
              <a:buNone/>
            </a:pPr>
            <a:fld id="{00000000-1234-1234-1234-123412341234}" type="slidenum">
              <a:rPr lang="en-US" sz="1200" b="0" i="0" u="none" strike="noStrike" cap="none">
                <a:solidFill>
                  <a:srgbClr val="898989"/>
                </a:solidFill>
                <a:latin typeface="Verdana"/>
                <a:ea typeface="Verdana"/>
                <a:cs typeface="Verdana"/>
                <a:sym typeface="Verdana"/>
              </a:rPr>
              <a:t>13</a:t>
            </a:fld>
            <a:endParaRPr sz="1400" b="0" i="0" u="none" strike="noStrike" cap="none">
              <a:solidFill>
                <a:srgbClr val="000000"/>
              </a:solidFill>
              <a:latin typeface="Arial"/>
              <a:ea typeface="Arial"/>
              <a:cs typeface="Arial"/>
              <a:sym typeface="Arial"/>
            </a:endParaRPr>
          </a:p>
        </p:txBody>
      </p:sp>
      <p:sp>
        <p:nvSpPr>
          <p:cNvPr id="226" name="Google Shape;226;p6"/>
          <p:cNvSpPr txBox="1">
            <a:spLocks noGrp="1"/>
          </p:cNvSpPr>
          <p:nvPr>
            <p:ph type="body" idx="1"/>
          </p:nvPr>
        </p:nvSpPr>
        <p:spPr>
          <a:xfrm>
            <a:off x="457200" y="2133600"/>
            <a:ext cx="8229600" cy="2895600"/>
          </a:xfrm>
          <a:prstGeom prst="rect">
            <a:avLst/>
          </a:prstGeom>
          <a:noFill/>
          <a:ln>
            <a:noFill/>
          </a:ln>
        </p:spPr>
        <p:txBody>
          <a:bodyPr spcFirstLastPara="1" wrap="square" lIns="91425" tIns="45700" rIns="91425" bIns="45700" anchor="t" anchorCtr="0">
            <a:noAutofit/>
          </a:bodyPr>
          <a:lstStyle/>
          <a:p>
            <a:pPr marL="685800" lvl="0" indent="-393700" algn="l" rtl="0">
              <a:lnSpc>
                <a:spcPct val="100000"/>
              </a:lnSpc>
              <a:spcBef>
                <a:spcPts val="0"/>
              </a:spcBef>
              <a:spcAft>
                <a:spcPts val="0"/>
              </a:spcAft>
              <a:buClr>
                <a:srgbClr val="C00000"/>
              </a:buClr>
              <a:buSzPts val="2600"/>
              <a:buFont typeface="Noto Sans Symbols"/>
              <a:buChar char="★"/>
            </a:pPr>
            <a:r>
              <a:rPr lang="en-US" sz="2600" b="0" i="0" u="none">
                <a:solidFill>
                  <a:schemeClr val="dk1"/>
                </a:solidFill>
                <a:latin typeface="Verdana"/>
                <a:ea typeface="Verdana"/>
                <a:cs typeface="Verdana"/>
                <a:sym typeface="Verdana"/>
              </a:rPr>
              <a:t>Coordinates medical, public health, mental health, and emergency medical services</a:t>
            </a:r>
            <a:endParaRPr/>
          </a:p>
          <a:p>
            <a:pPr marL="685800" lvl="0" indent="-393700" algn="l" rtl="0">
              <a:lnSpc>
                <a:spcPct val="100000"/>
              </a:lnSpc>
              <a:spcBef>
                <a:spcPts val="520"/>
              </a:spcBef>
              <a:spcAft>
                <a:spcPts val="0"/>
              </a:spcAft>
              <a:buClr>
                <a:srgbClr val="C00000"/>
              </a:buClr>
              <a:buSzPts val="2600"/>
              <a:buFont typeface="Noto Sans Symbols"/>
              <a:buChar char="★"/>
            </a:pPr>
            <a:r>
              <a:rPr lang="en-US" sz="2600" b="0" i="0" u="none">
                <a:solidFill>
                  <a:schemeClr val="dk1"/>
                </a:solidFill>
                <a:latin typeface="Verdana"/>
                <a:ea typeface="Verdana"/>
                <a:cs typeface="Verdana"/>
                <a:sym typeface="Verdana"/>
              </a:rPr>
              <a:t>Conducts active disease surveillance and investigations</a:t>
            </a:r>
            <a:endParaRPr/>
          </a:p>
          <a:p>
            <a:pPr marL="685800" lvl="0" indent="-393700" algn="l" rtl="0">
              <a:lnSpc>
                <a:spcPct val="100000"/>
              </a:lnSpc>
              <a:spcBef>
                <a:spcPts val="520"/>
              </a:spcBef>
              <a:spcAft>
                <a:spcPts val="0"/>
              </a:spcAft>
              <a:buClr>
                <a:srgbClr val="C00000"/>
              </a:buClr>
              <a:buSzPts val="2600"/>
              <a:buFont typeface="Noto Sans Symbols"/>
              <a:buChar char="★"/>
            </a:pPr>
            <a:r>
              <a:rPr lang="en-US" sz="2600" b="0" i="0" u="none">
                <a:solidFill>
                  <a:schemeClr val="dk1"/>
                </a:solidFill>
                <a:latin typeface="Verdana"/>
                <a:ea typeface="Verdana"/>
                <a:cs typeface="Verdana"/>
                <a:sym typeface="Verdana"/>
              </a:rPr>
              <a:t>Establishes procedures for mass or mobile clinics for prophylaxis, vaccination and pharmaceuticals</a:t>
            </a:r>
            <a:endParaRPr sz="2600" b="0" i="0" u="none">
              <a:solidFill>
                <a:schemeClr val="dk1"/>
              </a:solidFill>
              <a:latin typeface="Verdana"/>
              <a:ea typeface="Verdana"/>
              <a:cs typeface="Verdana"/>
              <a:sym typeface="Verdana"/>
            </a:endParaRPr>
          </a:p>
          <a:p>
            <a:pPr marL="685800" lvl="0" indent="-393700" algn="l" rtl="0">
              <a:lnSpc>
                <a:spcPct val="100000"/>
              </a:lnSpc>
              <a:spcBef>
                <a:spcPts val="520"/>
              </a:spcBef>
              <a:spcAft>
                <a:spcPts val="0"/>
              </a:spcAft>
              <a:buSzPts val="2600"/>
              <a:buChar char="★"/>
            </a:pPr>
            <a:r>
              <a:rPr lang="en-US" sz="2600"/>
              <a:t>The MRC are NOT first responders!</a:t>
            </a:r>
            <a:endParaRPr sz="2600"/>
          </a:p>
        </p:txBody>
      </p:sp>
      <p:sp>
        <p:nvSpPr>
          <p:cNvPr id="227" name="Google Shape;227;p6"/>
          <p:cNvSpPr txBox="1">
            <a:spLocks noGrp="1"/>
          </p:cNvSpPr>
          <p:nvPr>
            <p:ph type="title"/>
          </p:nvPr>
        </p:nvSpPr>
        <p:spPr>
          <a:xfrm>
            <a:off x="228600" y="304800"/>
            <a:ext cx="8686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Public Health in Emergencies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000"/>
              <a:buFont typeface="Verdana"/>
              <a:buNone/>
            </a:pPr>
            <a:r>
              <a:rPr lang="en-US"/>
              <a:t>VA MRC COVID-19 Response</a:t>
            </a:r>
            <a:endParaRPr/>
          </a:p>
        </p:txBody>
      </p:sp>
      <p:sp>
        <p:nvSpPr>
          <p:cNvPr id="233" name="Google Shape;233;p11"/>
          <p:cNvSpPr txBox="1"/>
          <p:nvPr/>
        </p:nvSpPr>
        <p:spPr>
          <a:xfrm>
            <a:off x="123675" y="1562075"/>
            <a:ext cx="6101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FFFFFF"/>
              </a:buClr>
              <a:buSzPts val="3600"/>
              <a:buFont typeface="Verdana"/>
              <a:buNone/>
            </a:pPr>
            <a:r>
              <a:rPr lang="en-US" sz="2700">
                <a:solidFill>
                  <a:srgbClr val="1F497D"/>
                </a:solidFill>
                <a:latin typeface="Verdana"/>
                <a:ea typeface="Verdana"/>
                <a:cs typeface="Verdana"/>
                <a:sym typeface="Verdana"/>
              </a:rPr>
              <a:t>Contact Tracing &amp; Epidemiology</a:t>
            </a:r>
            <a:endParaRPr sz="3100">
              <a:solidFill>
                <a:srgbClr val="1F497D"/>
              </a:solidFill>
              <a:latin typeface="Verdana"/>
              <a:ea typeface="Verdana"/>
              <a:cs typeface="Verdana"/>
              <a:sym typeface="Verdana"/>
            </a:endParaRPr>
          </a:p>
          <a:p>
            <a:pPr marL="0" lvl="0" indent="0" algn="l" rtl="0">
              <a:spcBef>
                <a:spcPts val="0"/>
              </a:spcBef>
              <a:spcAft>
                <a:spcPts val="0"/>
              </a:spcAft>
              <a:buNone/>
            </a:pPr>
            <a:endParaRPr sz="500">
              <a:solidFill>
                <a:srgbClr val="1F497D"/>
              </a:solidFill>
              <a:latin typeface="Verdana"/>
              <a:ea typeface="Verdana"/>
              <a:cs typeface="Verdana"/>
              <a:sym typeface="Verdana"/>
            </a:endParaRPr>
          </a:p>
        </p:txBody>
      </p:sp>
      <p:sp>
        <p:nvSpPr>
          <p:cNvPr id="234" name="Google Shape;234;p11"/>
          <p:cNvSpPr txBox="1"/>
          <p:nvPr/>
        </p:nvSpPr>
        <p:spPr>
          <a:xfrm>
            <a:off x="309550" y="2353450"/>
            <a:ext cx="39912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a:solidFill>
                  <a:srgbClr val="1F497D"/>
                </a:solidFill>
                <a:latin typeface="Verdana"/>
                <a:ea typeface="Verdana"/>
                <a:cs typeface="Verdana"/>
                <a:sym typeface="Verdana"/>
              </a:rPr>
              <a:t>Public Information</a:t>
            </a:r>
            <a:endParaRPr sz="2700">
              <a:solidFill>
                <a:srgbClr val="1F497D"/>
              </a:solidFill>
              <a:latin typeface="Verdana"/>
              <a:ea typeface="Verdana"/>
              <a:cs typeface="Verdana"/>
              <a:sym typeface="Verdana"/>
            </a:endParaRPr>
          </a:p>
        </p:txBody>
      </p:sp>
      <p:sp>
        <p:nvSpPr>
          <p:cNvPr id="235" name="Google Shape;235;p11"/>
          <p:cNvSpPr txBox="1"/>
          <p:nvPr/>
        </p:nvSpPr>
        <p:spPr>
          <a:xfrm>
            <a:off x="123675" y="3091525"/>
            <a:ext cx="5862300" cy="518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700">
                <a:solidFill>
                  <a:srgbClr val="1F497D"/>
                </a:solidFill>
                <a:latin typeface="Verdana"/>
                <a:ea typeface="Verdana"/>
                <a:cs typeface="Verdana"/>
                <a:sym typeface="Verdana"/>
              </a:rPr>
              <a:t>Outreach &amp; Mask Distribution</a:t>
            </a:r>
            <a:endParaRPr sz="2700">
              <a:solidFill>
                <a:srgbClr val="1F497D"/>
              </a:solidFill>
              <a:latin typeface="Verdana"/>
              <a:ea typeface="Verdana"/>
              <a:cs typeface="Verdana"/>
              <a:sym typeface="Verdana"/>
            </a:endParaRPr>
          </a:p>
        </p:txBody>
      </p:sp>
      <p:sp>
        <p:nvSpPr>
          <p:cNvPr id="236" name="Google Shape;236;p11"/>
          <p:cNvSpPr txBox="1"/>
          <p:nvPr/>
        </p:nvSpPr>
        <p:spPr>
          <a:xfrm>
            <a:off x="3513325" y="3859400"/>
            <a:ext cx="42189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a:solidFill>
                  <a:srgbClr val="1F497D"/>
                </a:solidFill>
                <a:latin typeface="Verdana"/>
                <a:ea typeface="Verdana"/>
                <a:cs typeface="Verdana"/>
                <a:sym typeface="Verdana"/>
              </a:rPr>
              <a:t>Infection Prevention</a:t>
            </a:r>
            <a:endParaRPr sz="2700">
              <a:solidFill>
                <a:srgbClr val="1F497D"/>
              </a:solidFill>
            </a:endParaRPr>
          </a:p>
        </p:txBody>
      </p:sp>
      <p:sp>
        <p:nvSpPr>
          <p:cNvPr id="237" name="Google Shape;237;p11"/>
          <p:cNvSpPr txBox="1"/>
          <p:nvPr/>
        </p:nvSpPr>
        <p:spPr>
          <a:xfrm>
            <a:off x="590375" y="4848188"/>
            <a:ext cx="4535400" cy="6003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700">
                <a:solidFill>
                  <a:srgbClr val="1F497D"/>
                </a:solidFill>
                <a:latin typeface="Verdana"/>
                <a:ea typeface="Verdana"/>
                <a:cs typeface="Verdana"/>
                <a:sym typeface="Verdana"/>
              </a:rPr>
              <a:t>Community Testing</a:t>
            </a:r>
            <a:endParaRPr sz="2700">
              <a:solidFill>
                <a:srgbClr val="1F497D"/>
              </a:solidFill>
              <a:latin typeface="Verdana"/>
              <a:ea typeface="Verdana"/>
              <a:cs typeface="Verdana"/>
              <a:sym typeface="Verdana"/>
            </a:endParaRPr>
          </a:p>
        </p:txBody>
      </p:sp>
      <p:sp>
        <p:nvSpPr>
          <p:cNvPr id="238" name="Google Shape;238;p11"/>
          <p:cNvSpPr txBox="1"/>
          <p:nvPr/>
        </p:nvSpPr>
        <p:spPr>
          <a:xfrm>
            <a:off x="4572000" y="5926125"/>
            <a:ext cx="2649600" cy="749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2700">
                <a:solidFill>
                  <a:srgbClr val="1F497D"/>
                </a:solidFill>
                <a:latin typeface="Verdana"/>
                <a:ea typeface="Verdana"/>
                <a:cs typeface="Verdana"/>
                <a:sym typeface="Verdana"/>
              </a:rPr>
              <a:t>Vaccination</a:t>
            </a:r>
            <a:endParaRPr sz="2700">
              <a:solidFill>
                <a:srgbClr val="1F497D"/>
              </a:solidFill>
              <a:latin typeface="Verdana"/>
              <a:ea typeface="Verdana"/>
              <a:cs typeface="Verdana"/>
              <a:sym typeface="Verdana"/>
            </a:endParaRPr>
          </a:p>
        </p:txBody>
      </p:sp>
      <p:pic>
        <p:nvPicPr>
          <p:cNvPr id="239" name="Google Shape;239;p11"/>
          <p:cNvPicPr preferRelativeResize="0"/>
          <p:nvPr/>
        </p:nvPicPr>
        <p:blipFill rotWithShape="1">
          <a:blip r:embed="rId3">
            <a:alphaModFix/>
          </a:blip>
          <a:srcRect/>
          <a:stretch/>
        </p:blipFill>
        <p:spPr>
          <a:xfrm>
            <a:off x="6603225" y="1335864"/>
            <a:ext cx="1360500" cy="1814100"/>
          </a:xfrm>
          <a:prstGeom prst="rect">
            <a:avLst/>
          </a:prstGeom>
          <a:noFill/>
          <a:ln>
            <a:noFill/>
          </a:ln>
        </p:spPr>
      </p:pic>
      <p:pic>
        <p:nvPicPr>
          <p:cNvPr id="240" name="Google Shape;240;p11"/>
          <p:cNvPicPr preferRelativeResize="0"/>
          <p:nvPr/>
        </p:nvPicPr>
        <p:blipFill rotWithShape="1">
          <a:blip r:embed="rId4">
            <a:alphaModFix/>
          </a:blip>
          <a:srcRect l="-11876" t="13470" r="-23240" b="23021"/>
          <a:stretch/>
        </p:blipFill>
        <p:spPr>
          <a:xfrm>
            <a:off x="123675" y="3609625"/>
            <a:ext cx="3035400" cy="1070100"/>
          </a:xfrm>
          <a:prstGeom prst="rect">
            <a:avLst/>
          </a:prstGeom>
          <a:noFill/>
          <a:ln>
            <a:noFill/>
          </a:ln>
        </p:spPr>
      </p:pic>
      <p:pic>
        <p:nvPicPr>
          <p:cNvPr id="241" name="Google Shape;241;p11"/>
          <p:cNvPicPr preferRelativeResize="0"/>
          <p:nvPr/>
        </p:nvPicPr>
        <p:blipFill rotWithShape="1">
          <a:blip r:embed="rId5">
            <a:alphaModFix/>
          </a:blip>
          <a:srcRect/>
          <a:stretch/>
        </p:blipFill>
        <p:spPr>
          <a:xfrm>
            <a:off x="3159076" y="5534000"/>
            <a:ext cx="1241376" cy="1245698"/>
          </a:xfrm>
          <a:prstGeom prst="rect">
            <a:avLst/>
          </a:prstGeom>
          <a:noFill/>
          <a:ln>
            <a:noFill/>
          </a:ln>
        </p:spPr>
      </p:pic>
      <p:pic>
        <p:nvPicPr>
          <p:cNvPr id="242" name="Google Shape;242;p11"/>
          <p:cNvPicPr preferRelativeResize="0"/>
          <p:nvPr/>
        </p:nvPicPr>
        <p:blipFill rotWithShape="1">
          <a:blip r:embed="rId6">
            <a:alphaModFix/>
          </a:blip>
          <a:srcRect l="7037" t="26667" b="8887"/>
          <a:stretch/>
        </p:blipFill>
        <p:spPr>
          <a:xfrm>
            <a:off x="5176650" y="4383825"/>
            <a:ext cx="1440300" cy="13312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95A8-2752-47DF-88E0-4D5E8E5904E3}"/>
              </a:ext>
            </a:extLst>
          </p:cNvPr>
          <p:cNvSpPr>
            <a:spLocks noGrp="1"/>
          </p:cNvSpPr>
          <p:nvPr>
            <p:ph type="title"/>
          </p:nvPr>
        </p:nvSpPr>
        <p:spPr/>
        <p:txBody>
          <a:bodyPr/>
          <a:lstStyle/>
          <a:p>
            <a:r>
              <a:rPr lang="en-US"/>
              <a:t>Knowledge Check</a:t>
            </a:r>
          </a:p>
        </p:txBody>
      </p:sp>
      <p:sp>
        <p:nvSpPr>
          <p:cNvPr id="3" name="Text Placeholder 2">
            <a:extLst>
              <a:ext uri="{FF2B5EF4-FFF2-40B4-BE49-F238E27FC236}">
                <a16:creationId xmlns:a16="http://schemas.microsoft.com/office/drawing/2014/main" id="{5F164E52-CA9D-4C45-9AD6-D7770A4D14D2}"/>
              </a:ext>
            </a:extLst>
          </p:cNvPr>
          <p:cNvSpPr>
            <a:spLocks noGrp="1"/>
          </p:cNvSpPr>
          <p:nvPr>
            <p:ph type="body" idx="1"/>
          </p:nvPr>
        </p:nvSpPr>
        <p:spPr/>
        <p:txBody>
          <a:bodyPr/>
          <a:lstStyle/>
          <a:p>
            <a:pPr marL="114300" indent="0" algn="ctr">
              <a:buNone/>
            </a:pPr>
            <a:r>
              <a:rPr lang="en-US" sz="4800">
                <a:solidFill>
                  <a:srgbClr val="FF0000"/>
                </a:solidFill>
              </a:rPr>
              <a:t>Q. Declared Public Health Emergencies include what events?</a:t>
            </a:r>
            <a:endParaRPr lang="en-US"/>
          </a:p>
          <a:p>
            <a:pPr marL="114300" indent="0">
              <a:buNone/>
            </a:pPr>
            <a:endParaRPr lang="en-US"/>
          </a:p>
        </p:txBody>
      </p:sp>
    </p:spTree>
    <p:extLst>
      <p:ext uri="{BB962C8B-B14F-4D97-AF65-F5344CB8AC3E}">
        <p14:creationId xmlns:p14="http://schemas.microsoft.com/office/powerpoint/2010/main" val="351332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0747dddd43_0_13"/>
          <p:cNvSpPr txBox="1">
            <a:spLocks noGrp="1"/>
          </p:cNvSpPr>
          <p:nvPr>
            <p:ph type="ctrTitle"/>
          </p:nvPr>
        </p:nvSpPr>
        <p:spPr>
          <a:xfrm>
            <a:off x="266700" y="2694000"/>
            <a:ext cx="8610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5400"/>
              <a:buFont typeface="Miriam"/>
              <a:buNone/>
            </a:pPr>
            <a:r>
              <a:rPr lang="en-US" sz="5400">
                <a:solidFill>
                  <a:srgbClr val="C00000"/>
                </a:solidFill>
              </a:rPr>
              <a:t>Why Volunteer?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Why </a:t>
            </a:r>
            <a:r>
              <a:rPr lang="en-US"/>
              <a:t>Vo</a:t>
            </a:r>
            <a:r>
              <a:rPr lang="en-US" sz="4000" b="0" i="0" u="none">
                <a:solidFill>
                  <a:schemeClr val="lt1"/>
                </a:solidFill>
                <a:latin typeface="Verdana"/>
                <a:ea typeface="Verdana"/>
                <a:cs typeface="Verdana"/>
                <a:sym typeface="Verdana"/>
              </a:rPr>
              <a:t>lunteers?</a:t>
            </a:r>
            <a:endParaRPr/>
          </a:p>
        </p:txBody>
      </p:sp>
      <p:sp>
        <p:nvSpPr>
          <p:cNvPr id="253" name="Google Shape;253;p29"/>
          <p:cNvSpPr txBox="1"/>
          <p:nvPr/>
        </p:nvSpPr>
        <p:spPr>
          <a:xfrm>
            <a:off x="46800" y="2840950"/>
            <a:ext cx="9050400" cy="300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100" b="1">
              <a:solidFill>
                <a:srgbClr val="000000"/>
              </a:solidFill>
            </a:endParaRPr>
          </a:p>
          <a:p>
            <a:pPr marL="0" lvl="0" indent="0" algn="l" rtl="0">
              <a:lnSpc>
                <a:spcPct val="115000"/>
              </a:lnSpc>
              <a:spcBef>
                <a:spcPts val="0"/>
              </a:spcBef>
              <a:spcAft>
                <a:spcPts val="0"/>
              </a:spcAft>
              <a:buNone/>
            </a:pPr>
            <a:r>
              <a:rPr lang="en-US" sz="2100" b="1">
                <a:solidFill>
                  <a:srgbClr val="183275"/>
                </a:solidFill>
                <a:latin typeface="Verdana"/>
                <a:ea typeface="Verdana"/>
                <a:cs typeface="Verdana"/>
                <a:sym typeface="Verdana"/>
              </a:rPr>
              <a:t>For You:</a:t>
            </a:r>
            <a:endParaRPr sz="2100" b="1">
              <a:solidFill>
                <a:srgbClr val="183275"/>
              </a:solidFill>
              <a:latin typeface="Verdana"/>
              <a:ea typeface="Verdana"/>
              <a:cs typeface="Verdana"/>
              <a:sym typeface="Verdana"/>
            </a:endParaRPr>
          </a:p>
          <a:p>
            <a:pPr marL="457200" lvl="0" indent="-355600" algn="l" rtl="0">
              <a:lnSpc>
                <a:spcPct val="115000"/>
              </a:lnSpc>
              <a:spcBef>
                <a:spcPts val="0"/>
              </a:spcBef>
              <a:spcAft>
                <a:spcPts val="0"/>
              </a:spcAft>
              <a:buClr>
                <a:srgbClr val="183275"/>
              </a:buClr>
              <a:buSzPts val="2000"/>
              <a:buFont typeface="Verdana"/>
              <a:buChar char="●"/>
            </a:pPr>
            <a:r>
              <a:rPr lang="en-US" sz="2000">
                <a:solidFill>
                  <a:srgbClr val="183275"/>
                </a:solidFill>
                <a:latin typeface="Verdana"/>
                <a:ea typeface="Verdana"/>
                <a:cs typeface="Verdana"/>
                <a:sym typeface="Verdana"/>
              </a:rPr>
              <a:t>Learn new skills</a:t>
            </a:r>
            <a:endParaRPr sz="2000">
              <a:solidFill>
                <a:srgbClr val="183275"/>
              </a:solidFill>
              <a:latin typeface="Verdana"/>
              <a:ea typeface="Verdana"/>
              <a:cs typeface="Verdana"/>
              <a:sym typeface="Verdana"/>
            </a:endParaRPr>
          </a:p>
          <a:p>
            <a:pPr marL="457200" lvl="0" indent="-355600" algn="l" rtl="0">
              <a:lnSpc>
                <a:spcPct val="115000"/>
              </a:lnSpc>
              <a:spcBef>
                <a:spcPts val="0"/>
              </a:spcBef>
              <a:spcAft>
                <a:spcPts val="0"/>
              </a:spcAft>
              <a:buClr>
                <a:srgbClr val="183275"/>
              </a:buClr>
              <a:buSzPts val="2000"/>
              <a:buFont typeface="Verdana"/>
              <a:buChar char="●"/>
            </a:pPr>
            <a:r>
              <a:rPr lang="en-US" sz="2000">
                <a:solidFill>
                  <a:srgbClr val="183275"/>
                </a:solidFill>
                <a:latin typeface="Verdana"/>
                <a:ea typeface="Verdana"/>
                <a:cs typeface="Verdana"/>
                <a:sym typeface="Verdana"/>
              </a:rPr>
              <a:t>Use and improve existing skills</a:t>
            </a:r>
            <a:endParaRPr sz="2000">
              <a:solidFill>
                <a:srgbClr val="183275"/>
              </a:solidFill>
              <a:latin typeface="Verdana"/>
              <a:ea typeface="Verdana"/>
              <a:cs typeface="Verdana"/>
              <a:sym typeface="Verdana"/>
            </a:endParaRPr>
          </a:p>
          <a:p>
            <a:pPr marL="457200" lvl="0" indent="-355600" algn="l" rtl="0">
              <a:lnSpc>
                <a:spcPct val="115000"/>
              </a:lnSpc>
              <a:spcBef>
                <a:spcPts val="0"/>
              </a:spcBef>
              <a:spcAft>
                <a:spcPts val="0"/>
              </a:spcAft>
              <a:buClr>
                <a:srgbClr val="183275"/>
              </a:buClr>
              <a:buSzPts val="2000"/>
              <a:buFont typeface="Verdana"/>
              <a:buChar char="●"/>
            </a:pPr>
            <a:r>
              <a:rPr lang="en-US" sz="2000">
                <a:solidFill>
                  <a:srgbClr val="183275"/>
                </a:solidFill>
                <a:latin typeface="Verdana"/>
                <a:ea typeface="Verdana"/>
                <a:cs typeface="Verdana"/>
                <a:sym typeface="Verdana"/>
              </a:rPr>
              <a:t>Meet other people who are committed to the health of  our community</a:t>
            </a:r>
            <a:endParaRPr sz="2000">
              <a:solidFill>
                <a:srgbClr val="183275"/>
              </a:solidFill>
              <a:latin typeface="Verdana"/>
              <a:ea typeface="Verdana"/>
              <a:cs typeface="Verdana"/>
              <a:sym typeface="Verdana"/>
            </a:endParaRPr>
          </a:p>
          <a:p>
            <a:pPr marL="457200" lvl="0" indent="-355600" algn="l" rtl="0">
              <a:lnSpc>
                <a:spcPct val="115000"/>
              </a:lnSpc>
              <a:spcBef>
                <a:spcPts val="0"/>
              </a:spcBef>
              <a:spcAft>
                <a:spcPts val="0"/>
              </a:spcAft>
              <a:buClr>
                <a:srgbClr val="183275"/>
              </a:buClr>
              <a:buSzPts val="2000"/>
              <a:buFont typeface="Verdana"/>
              <a:buChar char="●"/>
            </a:pPr>
            <a:r>
              <a:rPr lang="en-US" sz="2000">
                <a:solidFill>
                  <a:srgbClr val="183275"/>
                </a:solidFill>
                <a:latin typeface="Verdana"/>
                <a:ea typeface="Verdana"/>
                <a:cs typeface="Verdana"/>
                <a:sym typeface="Verdana"/>
              </a:rPr>
              <a:t>Flexible commitment</a:t>
            </a:r>
            <a:endParaRPr sz="2000">
              <a:solidFill>
                <a:srgbClr val="183275"/>
              </a:solidFill>
              <a:latin typeface="Verdana"/>
              <a:ea typeface="Verdana"/>
              <a:cs typeface="Verdana"/>
              <a:sym typeface="Verdana"/>
            </a:endParaRPr>
          </a:p>
          <a:p>
            <a:pPr marL="457200" lvl="0" indent="-355600" algn="l" rtl="0">
              <a:lnSpc>
                <a:spcPct val="115000"/>
              </a:lnSpc>
              <a:spcBef>
                <a:spcPts val="0"/>
              </a:spcBef>
              <a:spcAft>
                <a:spcPts val="0"/>
              </a:spcAft>
              <a:buClr>
                <a:srgbClr val="183275"/>
              </a:buClr>
              <a:buSzPts val="2000"/>
              <a:buFont typeface="Verdana"/>
              <a:buChar char="●"/>
            </a:pPr>
            <a:r>
              <a:rPr lang="en-US" sz="2000">
                <a:solidFill>
                  <a:srgbClr val="183275"/>
                </a:solidFill>
                <a:latin typeface="Verdana"/>
                <a:ea typeface="Verdana"/>
                <a:cs typeface="Verdana"/>
                <a:sym typeface="Verdana"/>
              </a:rPr>
              <a:t>It’s good for you!</a:t>
            </a:r>
            <a:endParaRPr sz="2000">
              <a:solidFill>
                <a:srgbClr val="183275"/>
              </a:solidFill>
              <a:latin typeface="Verdana"/>
              <a:ea typeface="Verdana"/>
              <a:cs typeface="Verdana"/>
              <a:sym typeface="Verdana"/>
            </a:endParaRPr>
          </a:p>
        </p:txBody>
      </p:sp>
      <p:sp>
        <p:nvSpPr>
          <p:cNvPr id="254" name="Google Shape;254;p29"/>
          <p:cNvSpPr txBox="1"/>
          <p:nvPr/>
        </p:nvSpPr>
        <p:spPr>
          <a:xfrm>
            <a:off x="46800" y="1447800"/>
            <a:ext cx="9050400" cy="173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rgbClr val="183275"/>
                </a:solidFill>
                <a:latin typeface="Verdana"/>
                <a:ea typeface="Verdana"/>
                <a:cs typeface="Verdana"/>
                <a:sym typeface="Verdana"/>
              </a:rPr>
              <a:t>For VDH:</a:t>
            </a:r>
            <a:endParaRPr sz="2100" b="1">
              <a:solidFill>
                <a:srgbClr val="183275"/>
              </a:solidFill>
              <a:latin typeface="Verdana"/>
              <a:ea typeface="Verdana"/>
              <a:cs typeface="Verdana"/>
              <a:sym typeface="Verdana"/>
            </a:endParaRPr>
          </a:p>
          <a:p>
            <a:pPr marL="457200" lvl="0" indent="-355600" algn="l" rtl="0">
              <a:spcBef>
                <a:spcPts val="0"/>
              </a:spcBef>
              <a:spcAft>
                <a:spcPts val="0"/>
              </a:spcAft>
              <a:buClr>
                <a:srgbClr val="183275"/>
              </a:buClr>
              <a:buSzPts val="2000"/>
              <a:buFont typeface="Verdana"/>
              <a:buChar char="●"/>
            </a:pPr>
            <a:r>
              <a:rPr lang="en-US" sz="2000">
                <a:solidFill>
                  <a:srgbClr val="183275"/>
                </a:solidFill>
                <a:latin typeface="Verdana"/>
                <a:ea typeface="Verdana"/>
                <a:cs typeface="Verdana"/>
                <a:sym typeface="Verdana"/>
              </a:rPr>
              <a:t>Expand workforce</a:t>
            </a:r>
            <a:endParaRPr sz="2000">
              <a:solidFill>
                <a:srgbClr val="183275"/>
              </a:solidFill>
              <a:latin typeface="Verdana"/>
              <a:ea typeface="Verdana"/>
              <a:cs typeface="Verdana"/>
              <a:sym typeface="Verdana"/>
            </a:endParaRPr>
          </a:p>
          <a:p>
            <a:pPr marL="457200" lvl="0" indent="-355600" algn="l" rtl="0">
              <a:spcBef>
                <a:spcPts val="0"/>
              </a:spcBef>
              <a:spcAft>
                <a:spcPts val="0"/>
              </a:spcAft>
              <a:buClr>
                <a:srgbClr val="183275"/>
              </a:buClr>
              <a:buSzPts val="2000"/>
              <a:buFont typeface="Verdana"/>
              <a:buChar char="●"/>
            </a:pPr>
            <a:r>
              <a:rPr lang="en-US" sz="2000">
                <a:solidFill>
                  <a:srgbClr val="183275"/>
                </a:solidFill>
                <a:highlight>
                  <a:srgbClr val="FFFFFF"/>
                </a:highlight>
                <a:latin typeface="Verdana"/>
                <a:ea typeface="Verdana"/>
                <a:cs typeface="Verdana"/>
                <a:sym typeface="Verdana"/>
              </a:rPr>
              <a:t>Help meet local medical and public health needs during emergencies</a:t>
            </a:r>
            <a:endParaRPr sz="2000">
              <a:solidFill>
                <a:srgbClr val="183275"/>
              </a:solidFill>
              <a:highlight>
                <a:srgbClr val="FFFFFF"/>
              </a:highlight>
              <a:latin typeface="Verdana"/>
              <a:ea typeface="Verdana"/>
              <a:cs typeface="Verdana"/>
              <a:sym typeface="Verdana"/>
            </a:endParaRPr>
          </a:p>
          <a:p>
            <a:pPr marL="457200" lvl="0" indent="-355600" algn="l" rtl="0">
              <a:spcBef>
                <a:spcPts val="0"/>
              </a:spcBef>
              <a:spcAft>
                <a:spcPts val="0"/>
              </a:spcAft>
              <a:buClr>
                <a:srgbClr val="183275"/>
              </a:buClr>
              <a:buSzPts val="2000"/>
              <a:buFont typeface="Verdana"/>
              <a:buChar char="●"/>
            </a:pPr>
            <a:r>
              <a:rPr lang="en-US" sz="2000">
                <a:solidFill>
                  <a:srgbClr val="183275"/>
                </a:solidFill>
                <a:highlight>
                  <a:srgbClr val="FFFFFF"/>
                </a:highlight>
                <a:latin typeface="Verdana"/>
                <a:ea typeface="Verdana"/>
                <a:cs typeface="Verdana"/>
                <a:sym typeface="Verdana"/>
              </a:rPr>
              <a:t>Augment existing public health efforts</a:t>
            </a:r>
            <a:endParaRPr sz="2000">
              <a:solidFill>
                <a:srgbClr val="183275"/>
              </a:solidFill>
              <a:highlight>
                <a:srgbClr val="FFFFFF"/>
              </a:highlight>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Healthcare Professionals</a:t>
            </a:r>
            <a:endParaRPr/>
          </a:p>
        </p:txBody>
      </p:sp>
      <p:sp>
        <p:nvSpPr>
          <p:cNvPr id="261" name="Google Shape;261;p30"/>
          <p:cNvSpPr txBox="1">
            <a:spLocks noGrp="1"/>
          </p:cNvSpPr>
          <p:nvPr>
            <p:ph type="body" idx="1"/>
          </p:nvPr>
        </p:nvSpPr>
        <p:spPr>
          <a:xfrm>
            <a:off x="481012" y="1447800"/>
            <a:ext cx="4343400" cy="3733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Physicians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Physician Assistants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Nurse Practitioners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RNs &amp; LPNs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Nurses Aides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Pharmacists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Twentieth Century"/>
                <a:ea typeface="Twentieth Century"/>
                <a:cs typeface="Twentieth Century"/>
                <a:sym typeface="Twentieth Century"/>
              </a:rPr>
              <a:t>Mental Health Professionals</a:t>
            </a:r>
            <a:endParaRPr/>
          </a:p>
          <a:p>
            <a:pPr marL="342900" marR="0" lvl="0" indent="-165100" algn="l" rtl="0">
              <a:lnSpc>
                <a:spcPct val="100000"/>
              </a:lnSpc>
              <a:spcBef>
                <a:spcPts val="560"/>
              </a:spcBef>
              <a:spcAft>
                <a:spcPts val="0"/>
              </a:spcAft>
              <a:buClr>
                <a:srgbClr val="C00000"/>
              </a:buClr>
              <a:buSzPts val="2800"/>
              <a:buFont typeface="Noto Sans Symbols"/>
              <a:buNone/>
            </a:pPr>
            <a:endParaRPr sz="2800" b="0" i="0" u="none" strike="noStrike" cap="none">
              <a:solidFill>
                <a:schemeClr val="dk1"/>
              </a:solidFill>
              <a:latin typeface="Twentieth Century"/>
              <a:ea typeface="Twentieth Century"/>
              <a:cs typeface="Twentieth Century"/>
              <a:sym typeface="Twentieth Century"/>
            </a:endParaRPr>
          </a:p>
          <a:p>
            <a:pPr marL="342900" marR="0" lvl="0" indent="-165100" algn="l" rtl="0">
              <a:lnSpc>
                <a:spcPct val="100000"/>
              </a:lnSpc>
              <a:spcBef>
                <a:spcPts val="560"/>
              </a:spcBef>
              <a:spcAft>
                <a:spcPts val="0"/>
              </a:spcAft>
              <a:buClr>
                <a:srgbClr val="C00000"/>
              </a:buClr>
              <a:buSzPts val="2800"/>
              <a:buFont typeface="Noto Sans Symbols"/>
              <a:buNone/>
            </a:pPr>
            <a:endParaRPr sz="2800" b="0" i="0" u="none">
              <a:solidFill>
                <a:schemeClr val="dk1"/>
              </a:solidFill>
              <a:latin typeface="Twentieth Century"/>
              <a:ea typeface="Twentieth Century"/>
              <a:cs typeface="Twentieth Century"/>
              <a:sym typeface="Twentieth Century"/>
            </a:endParaRPr>
          </a:p>
        </p:txBody>
      </p:sp>
      <p:sp>
        <p:nvSpPr>
          <p:cNvPr id="262" name="Google Shape;262;p30"/>
          <p:cNvSpPr txBox="1">
            <a:spLocks noGrp="1"/>
          </p:cNvSpPr>
          <p:nvPr>
            <p:ph type="body" idx="2"/>
          </p:nvPr>
        </p:nvSpPr>
        <p:spPr>
          <a:xfrm>
            <a:off x="3124200" y="4892687"/>
            <a:ext cx="5029200" cy="1828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C00000"/>
              </a:buClr>
              <a:buSzPts val="2800"/>
              <a:buFont typeface="Noto Sans Symbols"/>
              <a:buChar char="★"/>
            </a:pPr>
            <a:r>
              <a:rPr lang="en-US" sz="2000" b="0" i="0" u="none">
                <a:solidFill>
                  <a:schemeClr val="dk1"/>
                </a:solidFill>
                <a:latin typeface="Twentieth Century"/>
                <a:ea typeface="Twentieth Century"/>
                <a:cs typeface="Twentieth Century"/>
                <a:sym typeface="Twentieth Century"/>
              </a:rPr>
              <a:t>Dentists, Dental </a:t>
            </a:r>
            <a:r>
              <a:rPr lang="en-US" sz="2000">
                <a:latin typeface="Twentieth Century"/>
                <a:ea typeface="Twentieth Century"/>
                <a:cs typeface="Twentieth Century"/>
                <a:sym typeface="Twentieth Century"/>
              </a:rPr>
              <a:t>Hygienist</a:t>
            </a:r>
            <a:endParaRPr sz="2000"/>
          </a:p>
          <a:p>
            <a:pPr marL="342900" marR="0" lvl="0" indent="-342900" algn="l" rtl="0">
              <a:lnSpc>
                <a:spcPct val="100000"/>
              </a:lnSpc>
              <a:spcBef>
                <a:spcPts val="560"/>
              </a:spcBef>
              <a:spcAft>
                <a:spcPts val="0"/>
              </a:spcAft>
              <a:buClr>
                <a:srgbClr val="C00000"/>
              </a:buClr>
              <a:buSzPts val="2800"/>
              <a:buFont typeface="Noto Sans Symbols"/>
              <a:buChar char="★"/>
            </a:pPr>
            <a:r>
              <a:rPr lang="en-US" sz="2000" b="0" i="0" u="none">
                <a:solidFill>
                  <a:schemeClr val="dk1"/>
                </a:solidFill>
                <a:latin typeface="Twentieth Century"/>
                <a:ea typeface="Twentieth Century"/>
                <a:cs typeface="Twentieth Century"/>
                <a:sym typeface="Twentieth Century"/>
              </a:rPr>
              <a:t>Veterinarians</a:t>
            </a:r>
            <a:endParaRPr sz="2000"/>
          </a:p>
          <a:p>
            <a:pPr marL="342900" marR="0" lvl="0" indent="-342900" algn="l" rtl="0">
              <a:lnSpc>
                <a:spcPct val="100000"/>
              </a:lnSpc>
              <a:spcBef>
                <a:spcPts val="560"/>
              </a:spcBef>
              <a:spcAft>
                <a:spcPts val="0"/>
              </a:spcAft>
              <a:buClr>
                <a:srgbClr val="C00000"/>
              </a:buClr>
              <a:buSzPts val="2800"/>
              <a:buFont typeface="Noto Sans Symbols"/>
              <a:buChar char="★"/>
            </a:pPr>
            <a:r>
              <a:rPr lang="en-US" sz="2000" b="0" i="0" u="none">
                <a:solidFill>
                  <a:schemeClr val="dk1"/>
                </a:solidFill>
                <a:latin typeface="Twentieth Century"/>
                <a:ea typeface="Twentieth Century"/>
                <a:cs typeface="Twentieth Century"/>
                <a:sym typeface="Twentieth Century"/>
              </a:rPr>
              <a:t>Vet. Techs, and Assistants</a:t>
            </a:r>
          </a:p>
          <a:p>
            <a:pPr marL="342900" marR="0" lvl="0" indent="-342900" algn="l" rtl="0">
              <a:lnSpc>
                <a:spcPct val="100000"/>
              </a:lnSpc>
              <a:spcBef>
                <a:spcPts val="560"/>
              </a:spcBef>
              <a:spcAft>
                <a:spcPts val="0"/>
              </a:spcAft>
              <a:buClr>
                <a:srgbClr val="C00000"/>
              </a:buClr>
              <a:buSzPts val="2800"/>
              <a:buFont typeface="Noto Sans Symbols"/>
              <a:buChar char="★"/>
            </a:pPr>
            <a:r>
              <a:rPr lang="en-US" sz="2000">
                <a:latin typeface="Twentieth Century"/>
                <a:sym typeface="Twentieth Century"/>
              </a:rPr>
              <a:t>EMTs</a:t>
            </a:r>
            <a:endParaRPr sz="2000"/>
          </a:p>
          <a:p>
            <a:pPr marL="342900" marR="0" lvl="0" indent="-165100" algn="l" rtl="0">
              <a:lnSpc>
                <a:spcPct val="100000"/>
              </a:lnSpc>
              <a:spcBef>
                <a:spcPts val="560"/>
              </a:spcBef>
              <a:spcAft>
                <a:spcPts val="0"/>
              </a:spcAft>
              <a:buClr>
                <a:srgbClr val="C00000"/>
              </a:buClr>
              <a:buSzPts val="2800"/>
              <a:buFont typeface="Noto Sans Symbols"/>
              <a:buNone/>
            </a:pPr>
            <a:endParaRPr sz="2400" b="0" i="0" u="none">
              <a:solidFill>
                <a:schemeClr val="dk1"/>
              </a:solidFill>
              <a:latin typeface="Twentieth Century"/>
              <a:ea typeface="Twentieth Century"/>
              <a:cs typeface="Twentieth Century"/>
              <a:sym typeface="Twentieth Century"/>
            </a:endParaRPr>
          </a:p>
        </p:txBody>
      </p:sp>
      <p:sp>
        <p:nvSpPr>
          <p:cNvPr id="263" name="Google Shape;263;p30"/>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pic>
        <p:nvPicPr>
          <p:cNvPr id="264" name="Google Shape;264;p30"/>
          <p:cNvPicPr preferRelativeResize="0"/>
          <p:nvPr/>
        </p:nvPicPr>
        <p:blipFill rotWithShape="1">
          <a:blip r:embed="rId3">
            <a:alphaModFix/>
          </a:blip>
          <a:srcRect l="12630" t="12372" r="12630"/>
          <a:stretch/>
        </p:blipFill>
        <p:spPr>
          <a:xfrm>
            <a:off x="4113614" y="1566063"/>
            <a:ext cx="3626138" cy="31884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General </a:t>
            </a:r>
            <a:r>
              <a:rPr lang="en-US" sz="4000" b="0" i="0" u="none">
                <a:solidFill>
                  <a:schemeClr val="lt1"/>
                </a:solidFill>
                <a:latin typeface="Verdana"/>
                <a:ea typeface="Verdana"/>
                <a:cs typeface="Verdana"/>
                <a:sym typeface="Verdana"/>
              </a:rPr>
              <a:t>Support</a:t>
            </a:r>
            <a:endParaRPr/>
          </a:p>
        </p:txBody>
      </p:sp>
      <p:sp>
        <p:nvSpPr>
          <p:cNvPr id="271" name="Google Shape;271;p31"/>
          <p:cNvSpPr txBox="1">
            <a:spLocks noGrp="1"/>
          </p:cNvSpPr>
          <p:nvPr>
            <p:ph type="body" idx="1"/>
          </p:nvPr>
        </p:nvSpPr>
        <p:spPr>
          <a:xfrm>
            <a:off x="433387" y="1584325"/>
            <a:ext cx="8201025" cy="4114800"/>
          </a:xfrm>
          <a:prstGeom prst="rect">
            <a:avLst/>
          </a:prstGeom>
          <a:noFill/>
          <a:ln>
            <a:noFill/>
          </a:ln>
        </p:spPr>
        <p:txBody>
          <a:bodyPr spcFirstLastPara="1" wrap="square" lIns="91425" tIns="45700" rIns="91425" bIns="45700" anchor="t" anchorCtr="0">
            <a:noAutofit/>
          </a:bodyPr>
          <a:lstStyle/>
          <a:p>
            <a:pPr marL="635000" lvl="0" indent="-404812" algn="l" rtl="0">
              <a:lnSpc>
                <a:spcPct val="100000"/>
              </a:lnSpc>
              <a:spcBef>
                <a:spcPts val="0"/>
              </a:spcBef>
              <a:spcAft>
                <a:spcPts val="0"/>
              </a:spcAft>
              <a:buClr>
                <a:srgbClr val="C00000"/>
              </a:buClr>
              <a:buSzPts val="2800"/>
              <a:buFont typeface="Noto Sans Symbols"/>
              <a:buChar char="★"/>
            </a:pPr>
            <a:r>
              <a:rPr lang="en-US" sz="2800" b="0" i="0" u="none">
                <a:solidFill>
                  <a:schemeClr val="dk1"/>
                </a:solidFill>
                <a:latin typeface="Twentieth Century"/>
                <a:ea typeface="Twentieth Century"/>
                <a:cs typeface="Twentieth Century"/>
                <a:sym typeface="Twentieth Century"/>
              </a:rPr>
              <a:t>Teachers</a:t>
            </a:r>
            <a:endParaRPr/>
          </a:p>
          <a:p>
            <a:pPr marL="635000" lvl="0" indent="-404812"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Twentieth Century"/>
                <a:ea typeface="Twentieth Century"/>
                <a:cs typeface="Twentieth Century"/>
                <a:sym typeface="Twentieth Century"/>
              </a:rPr>
              <a:t>Clergy</a:t>
            </a:r>
            <a:endParaRPr/>
          </a:p>
          <a:p>
            <a:pPr marL="635000" lvl="0" indent="-404812"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Twentieth Century"/>
                <a:ea typeface="Twentieth Century"/>
                <a:cs typeface="Twentieth Century"/>
                <a:sym typeface="Twentieth Century"/>
              </a:rPr>
              <a:t>Social Workers</a:t>
            </a:r>
            <a:endParaRPr/>
          </a:p>
          <a:p>
            <a:pPr marL="635000" lvl="0" indent="-404812"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Twentieth Century"/>
                <a:ea typeface="Twentieth Century"/>
                <a:cs typeface="Twentieth Century"/>
                <a:sym typeface="Twentieth Century"/>
              </a:rPr>
              <a:t>Interpreters</a:t>
            </a:r>
            <a:endParaRPr/>
          </a:p>
          <a:p>
            <a:pPr marL="635000" lvl="0" indent="-404812"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Twentieth Century"/>
                <a:ea typeface="Twentieth Century"/>
                <a:cs typeface="Twentieth Century"/>
                <a:sym typeface="Twentieth Century"/>
              </a:rPr>
              <a:t>Office &amp; IT </a:t>
            </a:r>
            <a:endParaRPr/>
          </a:p>
          <a:p>
            <a:pPr marL="635000" lvl="0" indent="-404812"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Twentieth Century"/>
                <a:ea typeface="Twentieth Century"/>
                <a:cs typeface="Twentieth Century"/>
                <a:sym typeface="Twentieth Century"/>
              </a:rPr>
              <a:t>Telecommunications</a:t>
            </a:r>
            <a:endParaRPr/>
          </a:p>
          <a:p>
            <a:pPr marL="635000" lvl="0" indent="-404812" algn="l" rtl="0">
              <a:lnSpc>
                <a:spcPct val="100000"/>
              </a:lnSpc>
              <a:spcBef>
                <a:spcPts val="560"/>
              </a:spcBef>
              <a:spcAft>
                <a:spcPts val="0"/>
              </a:spcAft>
              <a:buClr>
                <a:srgbClr val="C00000"/>
              </a:buClr>
              <a:buSzPts val="2800"/>
              <a:buFont typeface="Noto Sans Symbols"/>
              <a:buChar char="★"/>
            </a:pPr>
            <a:r>
              <a:rPr lang="en-US" sz="2800" b="1" i="0" u="none">
                <a:solidFill>
                  <a:schemeClr val="dk1"/>
                </a:solidFill>
                <a:latin typeface="Twentieth Century"/>
                <a:ea typeface="Twentieth Century"/>
                <a:cs typeface="Twentieth Century"/>
                <a:sym typeface="Twentieth Century"/>
              </a:rPr>
              <a:t>Everyone</a:t>
            </a:r>
            <a:r>
              <a:rPr lang="en-US" sz="2800" b="0" i="0" u="none">
                <a:solidFill>
                  <a:schemeClr val="dk1"/>
                </a:solidFill>
                <a:latin typeface="Twentieth Century"/>
                <a:ea typeface="Twentieth Century"/>
                <a:cs typeface="Twentieth Century"/>
                <a:sym typeface="Twentieth Century"/>
              </a:rPr>
              <a:t> has something they can offer to the MRC!</a:t>
            </a:r>
            <a:endParaRPr/>
          </a:p>
          <a:p>
            <a:pPr marL="635000" lvl="0" indent="-227012" algn="l" rtl="0">
              <a:lnSpc>
                <a:spcPct val="100000"/>
              </a:lnSpc>
              <a:spcBef>
                <a:spcPts val="560"/>
              </a:spcBef>
              <a:spcAft>
                <a:spcPts val="0"/>
              </a:spcAft>
              <a:buClr>
                <a:srgbClr val="333399"/>
              </a:buClr>
              <a:buSzPts val="2800"/>
              <a:buFont typeface="Noto Sans Symbols"/>
              <a:buNone/>
            </a:pPr>
            <a:endParaRPr sz="2800" b="0" i="0" u="none">
              <a:solidFill>
                <a:schemeClr val="dk1"/>
              </a:solidFill>
              <a:latin typeface="Verdana"/>
              <a:ea typeface="Verdana"/>
              <a:cs typeface="Verdana"/>
              <a:sym typeface="Verdana"/>
            </a:endParaRPr>
          </a:p>
          <a:p>
            <a:pPr marL="635000" lvl="0" indent="-227012" algn="l" rtl="0">
              <a:lnSpc>
                <a:spcPct val="100000"/>
              </a:lnSpc>
              <a:spcBef>
                <a:spcPts val="560"/>
              </a:spcBef>
              <a:spcAft>
                <a:spcPts val="0"/>
              </a:spcAft>
              <a:buClr>
                <a:srgbClr val="333399"/>
              </a:buClr>
              <a:buSzPts val="2800"/>
              <a:buFont typeface="Noto Sans Symbols"/>
              <a:buNone/>
            </a:pPr>
            <a:endParaRPr sz="2800" b="0" i="0" u="none">
              <a:solidFill>
                <a:schemeClr val="dk1"/>
              </a:solidFill>
              <a:latin typeface="Verdana"/>
              <a:ea typeface="Verdana"/>
              <a:cs typeface="Verdana"/>
              <a:sym typeface="Verdana"/>
            </a:endParaRPr>
          </a:p>
          <a:p>
            <a:pPr marL="342900" lvl="0" indent="-165100" algn="l" rtl="0">
              <a:lnSpc>
                <a:spcPct val="100000"/>
              </a:lnSpc>
              <a:spcBef>
                <a:spcPts val="560"/>
              </a:spcBef>
              <a:spcAft>
                <a:spcPts val="0"/>
              </a:spcAft>
              <a:buSzPts val="2800"/>
              <a:buNone/>
            </a:pPr>
            <a:endParaRPr sz="2800" b="0" i="0" u="none">
              <a:solidFill>
                <a:schemeClr val="dk1"/>
              </a:solidFill>
              <a:latin typeface="Verdana"/>
              <a:ea typeface="Verdana"/>
              <a:cs typeface="Verdana"/>
              <a:sym typeface="Verdana"/>
            </a:endParaRPr>
          </a:p>
        </p:txBody>
      </p:sp>
      <p:sp>
        <p:nvSpPr>
          <p:cNvPr id="272" name="Google Shape;272;p31"/>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pic>
        <p:nvPicPr>
          <p:cNvPr id="273" name="Google Shape;273;p31"/>
          <p:cNvPicPr preferRelativeResize="0"/>
          <p:nvPr/>
        </p:nvPicPr>
        <p:blipFill rotWithShape="1">
          <a:blip r:embed="rId3">
            <a:alphaModFix/>
          </a:blip>
          <a:srcRect/>
          <a:stretch/>
        </p:blipFill>
        <p:spPr>
          <a:xfrm>
            <a:off x="4226825" y="1690600"/>
            <a:ext cx="4591900" cy="2976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dirty="0">
                <a:solidFill>
                  <a:schemeClr val="lt1"/>
                </a:solidFill>
                <a:latin typeface="Verdana"/>
                <a:ea typeface="Verdana"/>
                <a:cs typeface="Verdana"/>
                <a:sym typeface="Verdana"/>
              </a:rPr>
              <a:t>What will you learn today?</a:t>
            </a:r>
            <a:endParaRPr dirty="0"/>
          </a:p>
        </p:txBody>
      </p:sp>
      <p:sp>
        <p:nvSpPr>
          <p:cNvPr id="142" name="Google Shape;142;p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rgbClr val="C00000"/>
              </a:buClr>
              <a:buSzPts val="2800"/>
              <a:buFont typeface="Noto Sans Symbols"/>
              <a:buChar char="★"/>
            </a:pPr>
            <a:r>
              <a:rPr lang="en-US" sz="2800" b="0" i="0" u="none" strike="noStrike" cap="none">
                <a:solidFill>
                  <a:schemeClr val="dk1"/>
                </a:solidFill>
                <a:latin typeface="Verdana"/>
                <a:ea typeface="Verdana"/>
                <a:cs typeface="Verdana"/>
                <a:sym typeface="Verdana"/>
              </a:rPr>
              <a:t>Understand MRC purpose and mission</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Verdana"/>
                <a:ea typeface="Verdana"/>
                <a:cs typeface="Verdana"/>
                <a:sym typeface="Verdana"/>
              </a:rPr>
              <a:t>Overview of public health and emergency response</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Verdana"/>
                <a:ea typeface="Verdana"/>
                <a:cs typeface="Verdana"/>
                <a:sym typeface="Verdana"/>
              </a:rPr>
              <a:t>Understand volunteer roles, responsibilities, and protocols</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Verdana"/>
                <a:ea typeface="Verdana"/>
                <a:cs typeface="Verdana"/>
                <a:sym typeface="Verdana"/>
              </a:rPr>
              <a:t>Understand volunteer &amp; training systems</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strike="noStrike" cap="none">
                <a:solidFill>
                  <a:schemeClr val="dk1"/>
                </a:solidFill>
                <a:latin typeface="Verdana"/>
                <a:ea typeface="Verdana"/>
                <a:cs typeface="Verdana"/>
                <a:sym typeface="Verdana"/>
              </a:rPr>
              <a:t>Next steps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cf53492c69_0_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Who will you be working with?</a:t>
            </a:r>
            <a:endParaRPr/>
          </a:p>
        </p:txBody>
      </p:sp>
      <p:sp>
        <p:nvSpPr>
          <p:cNvPr id="280" name="Google Shape;280;gcf53492c69_0_1"/>
          <p:cNvSpPr txBox="1"/>
          <p:nvPr/>
        </p:nvSpPr>
        <p:spPr>
          <a:xfrm>
            <a:off x="3284150" y="1928525"/>
            <a:ext cx="5750400" cy="3879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dirty="0">
                <a:solidFill>
                  <a:schemeClr val="dk1"/>
                </a:solidFill>
                <a:latin typeface="Verdana"/>
                <a:ea typeface="Verdana"/>
                <a:cs typeface="Verdana"/>
                <a:sym typeface="Verdana"/>
              </a:rPr>
              <a:t>MRC Unit Coordinator</a:t>
            </a:r>
            <a:endParaRPr sz="2400" dirty="0">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Assistant MRC Coordinators</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Public Health Coordinators</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Deployment Coordinators</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Vaccination Liaisons</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VDH and LHD staff</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City or county employees</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Contractors</a:t>
            </a:r>
            <a:endParaRPr sz="2400" b="0" i="0" u="none" strike="noStrike" cap="none" dirty="0">
              <a:solidFill>
                <a:srgbClr val="000000"/>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VAMRC OEP Team</a:t>
            </a:r>
            <a:endParaRPr sz="2400" b="0" i="0" u="none" strike="noStrike" cap="none" dirty="0">
              <a:solidFill>
                <a:srgbClr val="000000"/>
              </a:solidFill>
              <a:latin typeface="Verdana"/>
              <a:ea typeface="Verdana"/>
              <a:cs typeface="Verdana"/>
              <a:sym typeface="Verdana"/>
            </a:endParaRPr>
          </a:p>
          <a:p>
            <a:pPr marL="0" lvl="0" indent="0" algn="ctr" rtl="0">
              <a:spcBef>
                <a:spcPts val="0"/>
              </a:spcBef>
              <a:spcAft>
                <a:spcPts val="0"/>
              </a:spcAft>
              <a:buClr>
                <a:schemeClr val="dk1"/>
              </a:buClr>
              <a:buSzPts val="2400"/>
              <a:buFont typeface="Arial"/>
              <a:buNone/>
            </a:pPr>
            <a:r>
              <a:rPr lang="en-US" sz="2400" dirty="0">
                <a:solidFill>
                  <a:schemeClr val="dk1"/>
                </a:solidFill>
                <a:latin typeface="Verdana"/>
                <a:ea typeface="Verdana"/>
                <a:cs typeface="Verdana"/>
                <a:sym typeface="Verdana"/>
              </a:rPr>
              <a:t>Federal Partners: USPHS &amp; DHHS</a:t>
            </a:r>
            <a:endParaRPr sz="2400" dirty="0">
              <a:latin typeface="Verdana"/>
              <a:ea typeface="Verdana"/>
              <a:cs typeface="Verdana"/>
              <a:sym typeface="Verdana"/>
            </a:endParaRPr>
          </a:p>
        </p:txBody>
      </p:sp>
      <p:pic>
        <p:nvPicPr>
          <p:cNvPr id="281" name="Google Shape;281;gcf53492c69_0_1"/>
          <p:cNvPicPr preferRelativeResize="0"/>
          <p:nvPr/>
        </p:nvPicPr>
        <p:blipFill>
          <a:blip r:embed="rId3">
            <a:alphaModFix/>
          </a:blip>
          <a:stretch>
            <a:fillRect/>
          </a:stretch>
        </p:blipFill>
        <p:spPr>
          <a:xfrm>
            <a:off x="152400" y="1928525"/>
            <a:ext cx="4317002" cy="32377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a:spLocks noGrp="1"/>
          </p:cNvSpPr>
          <p:nvPr>
            <p:ph type="title"/>
          </p:nvPr>
        </p:nvSpPr>
        <p:spPr>
          <a:xfrm>
            <a:off x="503237" y="304800"/>
            <a:ext cx="8183562" cy="10509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MRC Member Expectations</a:t>
            </a:r>
            <a:endParaRPr/>
          </a:p>
        </p:txBody>
      </p:sp>
      <p:sp>
        <p:nvSpPr>
          <p:cNvPr id="288" name="Google Shape;288;p36"/>
          <p:cNvSpPr txBox="1">
            <a:spLocks noGrp="1"/>
          </p:cNvSpPr>
          <p:nvPr>
            <p:ph type="body" idx="1"/>
          </p:nvPr>
        </p:nvSpPr>
        <p:spPr>
          <a:xfrm>
            <a:off x="1371600" y="1600200"/>
            <a:ext cx="6934200" cy="4187825"/>
          </a:xfrm>
          <a:prstGeom prst="rect">
            <a:avLst/>
          </a:prstGeom>
          <a:noFill/>
          <a:ln>
            <a:noFill/>
          </a:ln>
        </p:spPr>
        <p:txBody>
          <a:bodyPr spcFirstLastPara="1" wrap="square" lIns="91425" tIns="45700" rIns="91425" bIns="45700" anchor="t" anchorCtr="0">
            <a:normAutofit/>
          </a:bodyPr>
          <a:lstStyle/>
          <a:p>
            <a:pPr marL="576262" marR="0" lvl="0" indent="-576262" algn="l" rtl="0">
              <a:lnSpc>
                <a:spcPct val="100000"/>
              </a:lnSpc>
              <a:spcBef>
                <a:spcPts val="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DO NOT self-deploy</a:t>
            </a:r>
            <a:endParaRPr/>
          </a:p>
          <a:p>
            <a:pPr marL="576262" marR="0" lvl="0" indent="-5762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Complete training</a:t>
            </a:r>
            <a:endParaRPr/>
          </a:p>
          <a:p>
            <a:pPr marL="576262" marR="0" lvl="0" indent="-5762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Respond to alert notifications</a:t>
            </a:r>
            <a:endParaRPr/>
          </a:p>
          <a:p>
            <a:pPr marL="576262" marR="0" lvl="0" indent="-5762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Be dependable</a:t>
            </a:r>
            <a:endParaRPr/>
          </a:p>
          <a:p>
            <a:pPr marL="576262" marR="0" lvl="0" indent="-5762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Maintain current information</a:t>
            </a:r>
            <a:endParaRPr/>
          </a:p>
          <a:p>
            <a:pPr marL="576262" marR="0" lvl="0" indent="-5762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Requirement - Commitment</a:t>
            </a:r>
            <a:endParaRPr/>
          </a:p>
          <a:p>
            <a:pPr marL="576262" marR="0" lvl="0" indent="-5762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Represent the MRC</a:t>
            </a:r>
            <a:endParaRPr/>
          </a:p>
          <a:p>
            <a:pPr marL="576262" marR="0" lvl="0" indent="-373062" algn="l" rtl="0">
              <a:lnSpc>
                <a:spcPct val="100000"/>
              </a:lnSpc>
              <a:spcBef>
                <a:spcPts val="640"/>
              </a:spcBef>
              <a:spcAft>
                <a:spcPts val="0"/>
              </a:spcAft>
              <a:buClr>
                <a:srgbClr val="C00000"/>
              </a:buClr>
              <a:buSzPts val="3200"/>
              <a:buFont typeface="Noto Sans Symbols"/>
              <a:buNone/>
            </a:pPr>
            <a:endParaRPr sz="3200" b="0" i="0" u="none">
              <a:solidFill>
                <a:schemeClr val="dk1"/>
              </a:solidFill>
              <a:latin typeface="Verdana"/>
              <a:ea typeface="Verdana"/>
              <a:cs typeface="Verdana"/>
              <a:sym typeface="Verdana"/>
            </a:endParaRPr>
          </a:p>
          <a:p>
            <a:pPr marL="576262" marR="0" lvl="0" indent="-576262" algn="l" rtl="0">
              <a:lnSpc>
                <a:spcPct val="100000"/>
              </a:lnSpc>
              <a:spcBef>
                <a:spcPts val="640"/>
              </a:spcBef>
              <a:spcAft>
                <a:spcPts val="0"/>
              </a:spcAft>
              <a:buClr>
                <a:srgbClr val="C00000"/>
              </a:buClr>
              <a:buSzPts val="3200"/>
              <a:buFont typeface="Noto Sans Symbols"/>
              <a:buNone/>
            </a:pPr>
            <a:endParaRPr sz="3200" b="0" i="0" u="none">
              <a:solidFill>
                <a:schemeClr val="dk1"/>
              </a:solidFill>
              <a:latin typeface="Verdana"/>
              <a:ea typeface="Verdana"/>
              <a:cs typeface="Verdana"/>
              <a:sym typeface="Verdana"/>
            </a:endParaRPr>
          </a:p>
          <a:p>
            <a:pPr marL="342900" marR="0" lvl="0" indent="-139700" algn="l" rtl="0">
              <a:lnSpc>
                <a:spcPct val="100000"/>
              </a:lnSpc>
              <a:spcBef>
                <a:spcPts val="640"/>
              </a:spcBef>
              <a:spcAft>
                <a:spcPts val="0"/>
              </a:spcAft>
              <a:buClr>
                <a:srgbClr val="C00000"/>
              </a:buClr>
              <a:buSzPts val="3200"/>
              <a:buFont typeface="Noto Sans Symbols"/>
              <a:buNone/>
            </a:pPr>
            <a:endParaRPr sz="3200" b="0" i="0" u="none">
              <a:solidFill>
                <a:schemeClr val="dk1"/>
              </a:solidFill>
              <a:latin typeface="Verdana"/>
              <a:ea typeface="Verdana"/>
              <a:cs typeface="Verdana"/>
              <a:sym typeface="Verdana"/>
            </a:endParaRPr>
          </a:p>
        </p:txBody>
      </p:sp>
      <p:sp>
        <p:nvSpPr>
          <p:cNvPr id="289" name="Google Shape;289;p36"/>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21</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37"/>
          <p:cNvSpPr txBox="1">
            <a:spLocks noGrp="1"/>
          </p:cNvSpPr>
          <p:nvPr>
            <p:ph type="body" idx="1"/>
          </p:nvPr>
        </p:nvSpPr>
        <p:spPr>
          <a:xfrm>
            <a:off x="609600" y="2019300"/>
            <a:ext cx="8229600" cy="3763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3200"/>
              <a:buFont typeface="Noto Sans Symbols"/>
              <a:buNone/>
            </a:pPr>
            <a:r>
              <a:rPr lang="en-US" sz="3200" b="1" i="1" u="none">
                <a:solidFill>
                  <a:schemeClr val="dk1"/>
                </a:solidFill>
                <a:latin typeface="Verdana"/>
                <a:ea typeface="Verdana"/>
                <a:cs typeface="Verdana"/>
                <a:sym typeface="Verdana"/>
              </a:rPr>
              <a:t> </a:t>
            </a:r>
            <a:r>
              <a:rPr lang="en-US" sz="3200" b="1" i="1" u="none">
                <a:solidFill>
                  <a:srgbClr val="FF0000"/>
                </a:solidFill>
                <a:latin typeface="Verdana"/>
                <a:ea typeface="Verdana"/>
                <a:cs typeface="Verdana"/>
                <a:sym typeface="Verdana"/>
              </a:rPr>
              <a:t>Do NOT respond to any emergency unless requested and officially deployed by MRC. </a:t>
            </a:r>
            <a:endParaRPr/>
          </a:p>
          <a:p>
            <a:pPr marL="0" marR="0" lvl="0" indent="0" algn="ctr" rtl="0">
              <a:lnSpc>
                <a:spcPct val="100000"/>
              </a:lnSpc>
              <a:spcBef>
                <a:spcPts val="640"/>
              </a:spcBef>
              <a:spcAft>
                <a:spcPts val="0"/>
              </a:spcAft>
              <a:buClr>
                <a:srgbClr val="C00000"/>
              </a:buClr>
              <a:buSzPts val="3200"/>
              <a:buFont typeface="Noto Sans Symbols"/>
              <a:buNone/>
            </a:pPr>
            <a:r>
              <a:rPr lang="en-US" sz="3200" b="1" i="1" u="none">
                <a:solidFill>
                  <a:srgbClr val="FF0000"/>
                </a:solidFill>
                <a:latin typeface="Verdana"/>
                <a:ea typeface="Verdana"/>
                <a:cs typeface="Verdana"/>
                <a:sym typeface="Verdana"/>
              </a:rPr>
              <a:t>If you self-deploy, you will be removed from the Corps and be held liable for any actions. </a:t>
            </a:r>
            <a:endParaRPr/>
          </a:p>
        </p:txBody>
      </p:sp>
      <p:sp>
        <p:nvSpPr>
          <p:cNvPr id="296" name="Google Shape;296;p37"/>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sp>
        <p:nvSpPr>
          <p:cNvPr id="297" name="Google Shape;297;p37"/>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98989"/>
              </a:buClr>
              <a:buSzPts val="1200"/>
              <a:buFont typeface="Verdana"/>
              <a:buNone/>
            </a:pPr>
            <a:fld id="{00000000-1234-1234-1234-123412341234}" type="slidenum">
              <a:rPr lang="en-US" sz="1200" b="0" i="0" u="none" strike="noStrike" cap="none">
                <a:solidFill>
                  <a:srgbClr val="898989"/>
                </a:solidFill>
                <a:latin typeface="Verdana"/>
                <a:ea typeface="Verdana"/>
                <a:cs typeface="Verdana"/>
                <a:sym typeface="Verdana"/>
              </a:rPr>
              <a:t>22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5C55-DA4C-409A-A925-B7D4B9CDFA8D}"/>
              </a:ext>
            </a:extLst>
          </p:cNvPr>
          <p:cNvSpPr>
            <a:spLocks noGrp="1"/>
          </p:cNvSpPr>
          <p:nvPr>
            <p:ph type="title"/>
          </p:nvPr>
        </p:nvSpPr>
        <p:spPr/>
        <p:txBody>
          <a:bodyPr/>
          <a:lstStyle/>
          <a:p>
            <a:r>
              <a:rPr lang="en-US"/>
              <a:t>Knowledge Check</a:t>
            </a:r>
          </a:p>
        </p:txBody>
      </p:sp>
      <p:sp>
        <p:nvSpPr>
          <p:cNvPr id="3" name="Text Placeholder 2">
            <a:extLst>
              <a:ext uri="{FF2B5EF4-FFF2-40B4-BE49-F238E27FC236}">
                <a16:creationId xmlns:a16="http://schemas.microsoft.com/office/drawing/2014/main" id="{055AFAC8-3130-4FF7-8559-61D644BE3092}"/>
              </a:ext>
            </a:extLst>
          </p:cNvPr>
          <p:cNvSpPr>
            <a:spLocks noGrp="1"/>
          </p:cNvSpPr>
          <p:nvPr>
            <p:ph type="body" idx="1"/>
          </p:nvPr>
        </p:nvSpPr>
        <p:spPr/>
        <p:txBody>
          <a:bodyPr/>
          <a:lstStyle/>
          <a:p>
            <a:pPr marL="114300" indent="0" algn="ctr">
              <a:buNone/>
            </a:pPr>
            <a:r>
              <a:rPr lang="en-US" sz="4800">
                <a:solidFill>
                  <a:srgbClr val="FF0000"/>
                </a:solidFill>
              </a:rPr>
              <a:t>True or False </a:t>
            </a:r>
            <a:endParaRPr lang="en-US">
              <a:solidFill>
                <a:srgbClr val="000000"/>
              </a:solidFill>
            </a:endParaRPr>
          </a:p>
          <a:p>
            <a:pPr marL="114300" indent="0" algn="ctr">
              <a:buNone/>
            </a:pPr>
            <a:r>
              <a:rPr lang="en-US" sz="4800">
                <a:solidFill>
                  <a:srgbClr val="002060"/>
                </a:solidFill>
              </a:rPr>
              <a:t>Healthcare Professionals can NOT be MRC Volunteers</a:t>
            </a:r>
            <a:endParaRPr lang="en-US">
              <a:solidFill>
                <a:srgbClr val="002060"/>
              </a:solidFill>
            </a:endParaRPr>
          </a:p>
        </p:txBody>
      </p:sp>
    </p:spTree>
    <p:extLst>
      <p:ext uri="{BB962C8B-B14F-4D97-AF65-F5344CB8AC3E}">
        <p14:creationId xmlns:p14="http://schemas.microsoft.com/office/powerpoint/2010/main" val="3372716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0D95-63AF-4E35-9AE2-276B03645CA3}"/>
              </a:ext>
            </a:extLst>
          </p:cNvPr>
          <p:cNvSpPr>
            <a:spLocks noGrp="1"/>
          </p:cNvSpPr>
          <p:nvPr>
            <p:ph type="title"/>
          </p:nvPr>
        </p:nvSpPr>
        <p:spPr/>
        <p:txBody>
          <a:bodyPr/>
          <a:lstStyle/>
          <a:p>
            <a:r>
              <a:rPr lang="en-US" dirty="0"/>
              <a:t>Knowledge Check</a:t>
            </a:r>
          </a:p>
        </p:txBody>
      </p:sp>
      <p:sp>
        <p:nvSpPr>
          <p:cNvPr id="3" name="Text Placeholder 2">
            <a:extLst>
              <a:ext uri="{FF2B5EF4-FFF2-40B4-BE49-F238E27FC236}">
                <a16:creationId xmlns:a16="http://schemas.microsoft.com/office/drawing/2014/main" id="{34193742-AAFB-4BEA-A408-0667D364B503}"/>
              </a:ext>
            </a:extLst>
          </p:cNvPr>
          <p:cNvSpPr>
            <a:spLocks noGrp="1"/>
          </p:cNvSpPr>
          <p:nvPr>
            <p:ph type="body" idx="1"/>
          </p:nvPr>
        </p:nvSpPr>
        <p:spPr/>
        <p:txBody>
          <a:bodyPr/>
          <a:lstStyle/>
          <a:p>
            <a:pPr marL="114300" indent="0" algn="ctr">
              <a:buNone/>
            </a:pPr>
            <a:r>
              <a:rPr lang="en-US" sz="4800" dirty="0">
                <a:solidFill>
                  <a:srgbClr val="FF0000"/>
                </a:solidFill>
              </a:rPr>
              <a:t>True or False</a:t>
            </a:r>
            <a:endParaRPr lang="en-US" dirty="0">
              <a:solidFill>
                <a:srgbClr val="000000"/>
              </a:solidFill>
            </a:endParaRPr>
          </a:p>
          <a:p>
            <a:pPr marL="114300" indent="0" algn="ctr">
              <a:buNone/>
            </a:pPr>
            <a:r>
              <a:rPr lang="en-US" sz="4800" dirty="0">
                <a:solidFill>
                  <a:srgbClr val="FF0000"/>
                </a:solidFill>
              </a:rPr>
              <a:t> </a:t>
            </a:r>
            <a:r>
              <a:rPr lang="en-US" sz="4800" dirty="0">
                <a:solidFill>
                  <a:srgbClr val="002060"/>
                </a:solidFill>
              </a:rPr>
              <a:t>It’s OK to self-deploy if you know there is a need?</a:t>
            </a:r>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1894366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1059332bcd0_0_472"/>
          <p:cNvSpPr txBox="1">
            <a:spLocks noGrp="1"/>
          </p:cNvSpPr>
          <p:nvPr>
            <p:ph type="ctrTitle"/>
          </p:nvPr>
        </p:nvSpPr>
        <p:spPr>
          <a:xfrm>
            <a:off x="266700" y="2694000"/>
            <a:ext cx="8610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5400"/>
              <a:buFont typeface="Miriam"/>
              <a:buNone/>
            </a:pPr>
            <a:r>
              <a:rPr lang="en-US" sz="5400">
                <a:solidFill>
                  <a:srgbClr val="C00000"/>
                </a:solidFill>
              </a:rPr>
              <a:t>Additional Expectations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Public Communication</a:t>
            </a:r>
            <a:endParaRPr/>
          </a:p>
        </p:txBody>
      </p:sp>
      <p:sp>
        <p:nvSpPr>
          <p:cNvPr id="309" name="Google Shape;309;p38"/>
          <p:cNvSpPr txBox="1">
            <a:spLocks noGrp="1"/>
          </p:cNvSpPr>
          <p:nvPr>
            <p:ph type="body" idx="1"/>
          </p:nvPr>
        </p:nvSpPr>
        <p:spPr>
          <a:xfrm>
            <a:off x="457200" y="2209800"/>
            <a:ext cx="8229600" cy="3916362"/>
          </a:xfrm>
          <a:prstGeom prst="rect">
            <a:avLst/>
          </a:prstGeom>
          <a:noFill/>
          <a:ln>
            <a:noFill/>
          </a:ln>
        </p:spPr>
        <p:txBody>
          <a:bodyPr spcFirstLastPara="1" wrap="square" lIns="91425" tIns="45700" rIns="91425" bIns="45700" anchor="t" anchorCtr="0">
            <a:noAutofit/>
          </a:bodyPr>
          <a:lstStyle/>
          <a:p>
            <a:pPr marL="0" indent="0" algn="ctr">
              <a:spcBef>
                <a:spcPts val="0"/>
              </a:spcBef>
              <a:buSzPts val="3200"/>
              <a:buNone/>
            </a:pPr>
            <a:r>
              <a:rPr lang="en-US" sz="3200" b="0" i="0" u="none">
                <a:latin typeface="Verdana"/>
                <a:ea typeface="Verdana"/>
                <a:cs typeface="Verdana"/>
                <a:sym typeface="Verdana"/>
              </a:rPr>
              <a:t>As a representative of VDH,</a:t>
            </a:r>
            <a:r>
              <a:rPr lang="en-US"/>
              <a:t> </a:t>
            </a:r>
          </a:p>
          <a:p>
            <a:pPr marL="0" indent="0" algn="ctr">
              <a:spcBef>
                <a:spcPts val="640"/>
              </a:spcBef>
              <a:buSzPts val="3200"/>
              <a:buNone/>
            </a:pPr>
            <a:r>
              <a:rPr lang="en-US" sz="3200" b="0" i="0" u="none">
                <a:latin typeface="Verdana"/>
                <a:ea typeface="Verdana"/>
                <a:cs typeface="Verdana"/>
                <a:sym typeface="Verdana"/>
              </a:rPr>
              <a:t>DO NOT talk to the press without notifying the Public Information Officer</a:t>
            </a:r>
            <a:r>
              <a:rPr lang="en-US"/>
              <a:t>(PIO) </a:t>
            </a:r>
            <a:r>
              <a:rPr lang="en-US" sz="3200" b="0" i="0" u="none">
                <a:latin typeface="Verdana"/>
                <a:ea typeface="Verdana"/>
                <a:cs typeface="Verdana"/>
                <a:sym typeface="Verdana"/>
              </a:rPr>
              <a:t>on site or your MRC Unit Coordinator.</a:t>
            </a:r>
            <a:endParaRPr lang="en-US"/>
          </a:p>
          <a:p>
            <a:pPr marL="0" marR="0" lvl="0" indent="0" algn="ctr" rtl="0">
              <a:lnSpc>
                <a:spcPct val="100000"/>
              </a:lnSpc>
              <a:spcBef>
                <a:spcPts val="640"/>
              </a:spcBef>
              <a:spcAft>
                <a:spcPts val="0"/>
              </a:spcAft>
              <a:buClr>
                <a:srgbClr val="C00000"/>
              </a:buClr>
              <a:buSzPts val="3200"/>
              <a:buFont typeface="Noto Sans Symbols"/>
              <a:buNone/>
            </a:pPr>
            <a:endParaRPr sz="3200" b="0" i="0" u="none">
              <a:solidFill>
                <a:schemeClr val="dk1"/>
              </a:solidFill>
              <a:latin typeface="Verdana"/>
              <a:ea typeface="Verdana"/>
              <a:cs typeface="Verdana"/>
              <a:sym typeface="Verdana"/>
            </a:endParaRPr>
          </a:p>
          <a:p>
            <a:pPr marL="0" marR="0" lvl="0" indent="0" algn="ctr" rtl="0">
              <a:lnSpc>
                <a:spcPct val="100000"/>
              </a:lnSpc>
              <a:spcBef>
                <a:spcPts val="640"/>
              </a:spcBef>
              <a:spcAft>
                <a:spcPts val="0"/>
              </a:spcAft>
              <a:buClr>
                <a:srgbClr val="C00000"/>
              </a:buClr>
              <a:buSzPts val="3200"/>
              <a:buFont typeface="Noto Sans Symbols"/>
              <a:buNone/>
            </a:pPr>
            <a:r>
              <a:rPr lang="en-US" sz="3200" b="1" i="0" u="none">
                <a:solidFill>
                  <a:srgbClr val="FF0000"/>
                </a:solidFill>
                <a:latin typeface="Verdana"/>
                <a:ea typeface="Verdana"/>
                <a:cs typeface="Verdana"/>
                <a:sym typeface="Verdana"/>
              </a:rPr>
              <a:t>When in doubt ASK!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txBox="1">
            <a:spLocks noGrp="1"/>
          </p:cNvSpPr>
          <p:nvPr>
            <p:ph type="title"/>
          </p:nvPr>
        </p:nvSpPr>
        <p:spPr>
          <a:xfrm>
            <a:off x="503237" y="381000"/>
            <a:ext cx="8183562" cy="10509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HIPAA</a:t>
            </a:r>
            <a:endParaRPr/>
          </a:p>
        </p:txBody>
      </p:sp>
      <p:sp>
        <p:nvSpPr>
          <p:cNvPr id="316" name="Google Shape;316;p40"/>
          <p:cNvSpPr txBox="1">
            <a:spLocks noGrp="1"/>
          </p:cNvSpPr>
          <p:nvPr>
            <p:ph type="body" idx="1"/>
          </p:nvPr>
        </p:nvSpPr>
        <p:spPr>
          <a:xfrm>
            <a:off x="503237" y="1800287"/>
            <a:ext cx="8183700" cy="4187700"/>
          </a:xfrm>
          <a:prstGeom prst="rect">
            <a:avLst/>
          </a:prstGeom>
          <a:noFill/>
          <a:ln>
            <a:noFill/>
          </a:ln>
        </p:spPr>
        <p:txBody>
          <a:bodyPr spcFirstLastPara="1" wrap="square" lIns="91425" tIns="45700" rIns="91425" bIns="45700" anchor="t" anchorCtr="0">
            <a:noAutofit/>
          </a:bodyPr>
          <a:lstStyle/>
          <a:p>
            <a:pPr algn="l" rtl="0" fontAlgn="base">
              <a:buFont typeface="Arial" panose="020B0604020202020204" pitchFamily="34" charset="0"/>
              <a:buChar char="•"/>
            </a:pPr>
            <a:r>
              <a:rPr lang="en-US" sz="2000" b="0" i="0" u="none" strike="noStrike" dirty="0">
                <a:solidFill>
                  <a:srgbClr val="000000"/>
                </a:solidFill>
                <a:effectLst/>
                <a:latin typeface="Verdana" panose="020B0604030504040204" pitchFamily="34" charset="0"/>
              </a:rPr>
              <a:t>As a volunteer performing duties for VDH, you will have access to the protected health information (PHI) of our patients/clients. The fact that an individual is or was a patient/client of VDH is PHI.</a:t>
            </a:r>
            <a:r>
              <a:rPr lang="en-US" sz="2000" b="0" i="0" dirty="0">
                <a:solidFill>
                  <a:srgbClr val="000000"/>
                </a:solidFill>
                <a:effectLst/>
                <a:latin typeface="Verdana" panose="020B0604030504040204" pitchFamily="34" charset="0"/>
              </a:rPr>
              <a:t>​</a:t>
            </a:r>
          </a:p>
          <a:p>
            <a:pPr marL="114300" indent="0" algn="l" rtl="0" fontAlgn="base">
              <a:buNone/>
            </a:pPr>
            <a:endParaRPr lang="en-US" sz="2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0" i="0" u="none" strike="noStrike" dirty="0">
                <a:solidFill>
                  <a:srgbClr val="000000"/>
                </a:solidFill>
                <a:effectLst/>
                <a:latin typeface="Verdana" panose="020B0604030504040204" pitchFamily="34" charset="0"/>
              </a:rPr>
              <a:t>All MRC Volunteers are required to complete Cybersecurity and HIPAA Training before they are considered deployable.  This course is available in TRAIN as a self-study course or as an instructor-led course. </a:t>
            </a:r>
            <a:r>
              <a:rPr lang="en-US" sz="2000" b="0" i="0" dirty="0">
                <a:solidFill>
                  <a:srgbClr val="000000"/>
                </a:solidFill>
                <a:effectLst/>
                <a:latin typeface="Verdana" panose="020B0604030504040204" pitchFamily="34" charset="0"/>
              </a:rPr>
              <a:t>​</a:t>
            </a:r>
          </a:p>
          <a:p>
            <a:pPr marL="114300" indent="0" algn="l" rtl="0" fontAlgn="base">
              <a:buNone/>
            </a:pPr>
            <a:endParaRPr lang="en-US" sz="2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0" i="0" u="none" strike="noStrike" dirty="0">
                <a:solidFill>
                  <a:srgbClr val="000000"/>
                </a:solidFill>
                <a:effectLst/>
                <a:latin typeface="Verdana" panose="020B0604030504040204" pitchFamily="34" charset="0"/>
              </a:rPr>
              <a:t>You should receive separate communications from your local unit coordinator regarding this requirement</a:t>
            </a:r>
            <a:endParaRPr lang="en-US" sz="2000" b="0" i="0" dirty="0">
              <a:solidFill>
                <a:srgbClr val="000000"/>
              </a:solidFill>
              <a:effectLst/>
              <a:latin typeface="Arial" panose="020B0604020202020204" pitchFamily="34" charset="0"/>
            </a:endParaRPr>
          </a:p>
        </p:txBody>
      </p:sp>
      <p:sp>
        <p:nvSpPr>
          <p:cNvPr id="317" name="Google Shape;317;p40"/>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27</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1"/>
          <p:cNvSpPr txBox="1">
            <a:spLocks noGrp="1"/>
          </p:cNvSpPr>
          <p:nvPr>
            <p:ph type="title"/>
          </p:nvPr>
        </p:nvSpPr>
        <p:spPr>
          <a:xfrm>
            <a:off x="503237" y="304800"/>
            <a:ext cx="8183562" cy="10509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Liability Coverage</a:t>
            </a:r>
            <a:endParaRPr/>
          </a:p>
        </p:txBody>
      </p:sp>
      <p:sp>
        <p:nvSpPr>
          <p:cNvPr id="324" name="Google Shape;324;p41"/>
          <p:cNvSpPr txBox="1">
            <a:spLocks noGrp="1"/>
          </p:cNvSpPr>
          <p:nvPr>
            <p:ph type="body" idx="1"/>
          </p:nvPr>
        </p:nvSpPr>
        <p:spPr>
          <a:xfrm>
            <a:off x="503237" y="1679575"/>
            <a:ext cx="8183562" cy="4797425"/>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C00000"/>
              </a:buClr>
              <a:buSzPts val="2600"/>
              <a:buFont typeface="Noto Sans Symbols"/>
              <a:buNone/>
            </a:pPr>
            <a:r>
              <a:rPr lang="en-US" sz="2600" b="0" i="0" u="none">
                <a:solidFill>
                  <a:schemeClr val="dk1"/>
                </a:solidFill>
                <a:latin typeface="Verdana"/>
                <a:ea typeface="Verdana"/>
                <a:cs typeface="Verdana"/>
                <a:sym typeface="Verdana"/>
              </a:rPr>
              <a:t>While they are acting under the direction of VDH, and within the course and scope of their assigned emergency and disaster response activities, MRC volunteers are eligible for the same liability protection available to state employees. MRC and CERT volunteers </a:t>
            </a:r>
            <a:r>
              <a:rPr lang="en-US" sz="2600" b="0" i="0" u="sng">
                <a:solidFill>
                  <a:schemeClr val="dk1"/>
                </a:solidFill>
                <a:latin typeface="Verdana"/>
                <a:ea typeface="Verdana"/>
                <a:cs typeface="Verdana"/>
                <a:sym typeface="Verdana"/>
              </a:rPr>
              <a:t>“shall enjoy the protection of the Commonwealth’s sovereign immunity to the same extent as paid staff.”</a:t>
            </a:r>
            <a:endParaRPr/>
          </a:p>
          <a:p>
            <a:pPr marL="342900" marR="0" lvl="0" indent="-342900" algn="ctr" rtl="0">
              <a:lnSpc>
                <a:spcPct val="100000"/>
              </a:lnSpc>
              <a:spcBef>
                <a:spcPts val="480"/>
              </a:spcBef>
              <a:spcAft>
                <a:spcPts val="0"/>
              </a:spcAft>
              <a:buClr>
                <a:srgbClr val="C00000"/>
              </a:buClr>
              <a:buSzPts val="2400"/>
              <a:buFont typeface="Noto Sans Symbols"/>
              <a:buNone/>
            </a:pPr>
            <a:r>
              <a:rPr lang="en-US" sz="2400" b="0" i="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http://www.vdh.virginia.gov/mrc/legal/</a:t>
            </a:r>
            <a:endParaRPr/>
          </a:p>
        </p:txBody>
      </p:sp>
      <p:sp>
        <p:nvSpPr>
          <p:cNvPr id="325" name="Google Shape;325;p41"/>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28</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d2739c08a9_0_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Workers Compensation</a:t>
            </a:r>
            <a:endParaRPr/>
          </a:p>
        </p:txBody>
      </p:sp>
      <p:sp>
        <p:nvSpPr>
          <p:cNvPr id="332" name="Google Shape;332;gd2739c08a9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3000">
                <a:latin typeface="Arial"/>
                <a:ea typeface="Arial"/>
                <a:cs typeface="Arial"/>
                <a:sym typeface="Arial"/>
              </a:rPr>
              <a:t>As volunteers are not paid employees, you are not eligible for any worker’s compensation benefits. We take safety seriously; if you spot unsafe conditions or situations, please alert your supervisor immediately. </a:t>
            </a:r>
            <a:endParaRPr sz="3000">
              <a:latin typeface="Arial"/>
              <a:ea typeface="Arial"/>
              <a:cs typeface="Arial"/>
              <a:sym typeface="Arial"/>
            </a:endParaRPr>
          </a:p>
          <a:p>
            <a:pPr marL="0" lvl="0" indent="0" algn="ctr" rtl="0">
              <a:lnSpc>
                <a:spcPct val="100000"/>
              </a:lnSpc>
              <a:spcBef>
                <a:spcPts val="0"/>
              </a:spcBef>
              <a:spcAft>
                <a:spcPts val="0"/>
              </a:spcAft>
              <a:buSzPts val="1800"/>
              <a:buNone/>
            </a:pPr>
            <a:endParaRPr sz="3000">
              <a:latin typeface="Arial"/>
              <a:ea typeface="Arial"/>
              <a:cs typeface="Arial"/>
              <a:sym typeface="Arial"/>
            </a:endParaRPr>
          </a:p>
          <a:p>
            <a:pPr marL="0" lvl="0" indent="0" algn="ctr" rtl="0">
              <a:lnSpc>
                <a:spcPct val="100000"/>
              </a:lnSpc>
              <a:spcBef>
                <a:spcPts val="0"/>
              </a:spcBef>
              <a:spcAft>
                <a:spcPts val="0"/>
              </a:spcAft>
              <a:buSzPts val="1800"/>
              <a:buNone/>
            </a:pPr>
            <a:r>
              <a:rPr lang="en-US" sz="3000">
                <a:latin typeface="Arial"/>
                <a:ea typeface="Arial"/>
                <a:cs typeface="Arial"/>
                <a:sym typeface="Arial"/>
              </a:rPr>
              <a:t>As a volunteer, you have the right to </a:t>
            </a:r>
            <a:endParaRPr sz="3000">
              <a:latin typeface="Arial"/>
              <a:ea typeface="Arial"/>
              <a:cs typeface="Arial"/>
              <a:sym typeface="Arial"/>
            </a:endParaRPr>
          </a:p>
          <a:p>
            <a:pPr marL="0" lvl="0" indent="0" algn="ctr" rtl="0">
              <a:lnSpc>
                <a:spcPct val="100000"/>
              </a:lnSpc>
              <a:spcBef>
                <a:spcPts val="0"/>
              </a:spcBef>
              <a:spcAft>
                <a:spcPts val="0"/>
              </a:spcAft>
              <a:buClr>
                <a:schemeClr val="dk1"/>
              </a:buClr>
              <a:buSzPts val="1800"/>
              <a:buFont typeface="Arial"/>
              <a:buNone/>
            </a:pPr>
            <a:r>
              <a:rPr lang="en-US" sz="3000">
                <a:latin typeface="Arial"/>
                <a:ea typeface="Arial"/>
                <a:cs typeface="Arial"/>
                <a:sym typeface="Arial"/>
              </a:rPr>
              <a:t>refuse to serve in unsafe conditions.</a:t>
            </a:r>
            <a:endParaRPr sz="3000">
              <a:latin typeface="Arial"/>
              <a:ea typeface="Arial"/>
              <a:cs typeface="Arial"/>
              <a:sym typeface="Arial"/>
            </a:endParaRPr>
          </a:p>
          <a:p>
            <a:pPr marL="0" lvl="0" indent="0" algn="l" rtl="0">
              <a:lnSpc>
                <a:spcPct val="100000"/>
              </a:lnSpc>
              <a:spcBef>
                <a:spcPts val="360"/>
              </a:spcBef>
              <a:spcAft>
                <a:spcPts val="0"/>
              </a:spcAft>
              <a:buSzPts val="1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10747dddd43_0_0"/>
          <p:cNvSpPr txBox="1">
            <a:spLocks noGrp="1"/>
          </p:cNvSpPr>
          <p:nvPr>
            <p:ph type="ctrTitle"/>
          </p:nvPr>
        </p:nvSpPr>
        <p:spPr>
          <a:xfrm>
            <a:off x="266700" y="2694000"/>
            <a:ext cx="8610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5400"/>
              <a:buFont typeface="Miriam"/>
              <a:buNone/>
            </a:pPr>
            <a:r>
              <a:rPr lang="en-US" sz="5400">
                <a:solidFill>
                  <a:srgbClr val="C00000"/>
                </a:solidFill>
              </a:rPr>
              <a:t>MRC History &amp; Role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68D4-50CF-4616-9F4F-6D48393B4992}"/>
              </a:ext>
            </a:extLst>
          </p:cNvPr>
          <p:cNvSpPr>
            <a:spLocks noGrp="1"/>
          </p:cNvSpPr>
          <p:nvPr>
            <p:ph type="title"/>
          </p:nvPr>
        </p:nvSpPr>
        <p:spPr/>
        <p:txBody>
          <a:bodyPr/>
          <a:lstStyle/>
          <a:p>
            <a:r>
              <a:rPr lang="en-US"/>
              <a:t>Knowledge Check</a:t>
            </a:r>
          </a:p>
        </p:txBody>
      </p:sp>
      <p:sp>
        <p:nvSpPr>
          <p:cNvPr id="3" name="Text Placeholder 2">
            <a:extLst>
              <a:ext uri="{FF2B5EF4-FFF2-40B4-BE49-F238E27FC236}">
                <a16:creationId xmlns:a16="http://schemas.microsoft.com/office/drawing/2014/main" id="{3092E443-EF09-4201-A671-6EFFD10C4B34}"/>
              </a:ext>
            </a:extLst>
          </p:cNvPr>
          <p:cNvSpPr>
            <a:spLocks noGrp="1"/>
          </p:cNvSpPr>
          <p:nvPr>
            <p:ph type="body" idx="1"/>
          </p:nvPr>
        </p:nvSpPr>
        <p:spPr>
          <a:xfrm>
            <a:off x="604319" y="1453081"/>
            <a:ext cx="8229600" cy="4525962"/>
          </a:xfrm>
        </p:spPr>
        <p:txBody>
          <a:bodyPr/>
          <a:lstStyle/>
          <a:p>
            <a:pPr marL="114300" indent="0" algn="ctr">
              <a:buNone/>
            </a:pPr>
            <a:r>
              <a:rPr lang="en-US" sz="4800">
                <a:solidFill>
                  <a:srgbClr val="FF0000"/>
                </a:solidFill>
              </a:rPr>
              <a:t>Q. MRC Volunteers can communicate with the media: </a:t>
            </a:r>
            <a:endParaRPr lang="en-US"/>
          </a:p>
          <a:p>
            <a:pPr marL="114300" indent="0">
              <a:buNone/>
            </a:pPr>
            <a:r>
              <a:rPr lang="en-US" sz="3600">
                <a:solidFill>
                  <a:srgbClr val="FF0000"/>
                </a:solidFill>
              </a:rPr>
              <a:t>A</a:t>
            </a:r>
            <a:r>
              <a:rPr lang="en-US" sz="3600">
                <a:solidFill>
                  <a:srgbClr val="002060"/>
                </a:solidFill>
              </a:rPr>
              <a:t>-In any situation </a:t>
            </a:r>
          </a:p>
          <a:p>
            <a:pPr marL="114300" indent="0">
              <a:buNone/>
            </a:pPr>
            <a:endParaRPr lang="en-US" sz="1400">
              <a:solidFill>
                <a:srgbClr val="002060"/>
              </a:solidFill>
            </a:endParaRPr>
          </a:p>
          <a:p>
            <a:pPr marL="114300" indent="0">
              <a:buNone/>
            </a:pPr>
            <a:r>
              <a:rPr lang="en-US" sz="3600">
                <a:solidFill>
                  <a:srgbClr val="FF0000"/>
                </a:solidFill>
              </a:rPr>
              <a:t>B</a:t>
            </a:r>
            <a:r>
              <a:rPr lang="en-US" sz="3600">
                <a:solidFill>
                  <a:srgbClr val="002060"/>
                </a:solidFill>
              </a:rPr>
              <a:t>-Only after checking with the PIO or their supervisor</a:t>
            </a:r>
          </a:p>
        </p:txBody>
      </p:sp>
    </p:spTree>
    <p:extLst>
      <p:ext uri="{BB962C8B-B14F-4D97-AF65-F5344CB8AC3E}">
        <p14:creationId xmlns:p14="http://schemas.microsoft.com/office/powerpoint/2010/main" val="4121751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29a54556c0_0_19"/>
          <p:cNvSpPr txBox="1">
            <a:spLocks noGrp="1"/>
          </p:cNvSpPr>
          <p:nvPr>
            <p:ph type="ctrTitle"/>
          </p:nvPr>
        </p:nvSpPr>
        <p:spPr>
          <a:xfrm>
            <a:off x="685800" y="2514600"/>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6000"/>
              <a:buFont typeface="Verdana"/>
              <a:buNone/>
            </a:pPr>
            <a:r>
              <a:rPr lang="en-US" sz="6000">
                <a:solidFill>
                  <a:srgbClr val="C00000"/>
                </a:solidFill>
              </a:rPr>
              <a:t>Deployments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29a54556c0_0_23"/>
          <p:cNvSpPr txBox="1">
            <a:spLocks noGrp="1"/>
          </p:cNvSpPr>
          <p:nvPr>
            <p:ph type="title"/>
          </p:nvPr>
        </p:nvSpPr>
        <p:spPr>
          <a:xfrm>
            <a:off x="503237" y="381000"/>
            <a:ext cx="8183700" cy="1050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Activation </a:t>
            </a:r>
            <a:endParaRPr/>
          </a:p>
        </p:txBody>
      </p:sp>
      <p:sp>
        <p:nvSpPr>
          <p:cNvPr id="344" name="Google Shape;344;g129a54556c0_0_23"/>
          <p:cNvSpPr txBox="1">
            <a:spLocks noGrp="1"/>
          </p:cNvSpPr>
          <p:nvPr>
            <p:ph type="body" idx="1"/>
          </p:nvPr>
        </p:nvSpPr>
        <p:spPr>
          <a:xfrm>
            <a:off x="503237" y="1679575"/>
            <a:ext cx="8183700" cy="4187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LHD receives reques</a:t>
            </a:r>
            <a:r>
              <a:rPr lang="en-US"/>
              <a:t>t for </a:t>
            </a:r>
            <a:r>
              <a:rPr lang="en-US" sz="3200" b="0" i="0" u="none">
                <a:solidFill>
                  <a:schemeClr val="dk1"/>
                </a:solidFill>
                <a:latin typeface="Verdana"/>
                <a:ea typeface="Verdana"/>
                <a:cs typeface="Verdana"/>
                <a:sym typeface="Verdana"/>
              </a:rPr>
              <a:t>volunteer support</a:t>
            </a:r>
            <a:endParaRPr/>
          </a:p>
          <a:p>
            <a:pPr marL="342900" marR="0" lvl="0" indent="-3429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Volunteers are contacted through VVHS Alert system and requested to sign up for a role and/or shift</a:t>
            </a:r>
            <a:endParaRPr/>
          </a:p>
          <a:p>
            <a:pPr marL="342900" marR="0" lvl="0" indent="-3429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Additional information/instructions may be sent to approved volunteers via an additional alert or email</a:t>
            </a:r>
            <a:endParaRPr/>
          </a:p>
        </p:txBody>
      </p:sp>
      <p:sp>
        <p:nvSpPr>
          <p:cNvPr id="345" name="Google Shape;345;g129a54556c0_0_23"/>
          <p:cNvSpPr txBox="1"/>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32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129a54556c0_0_3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Alert Classifications</a:t>
            </a:r>
            <a:endParaRPr/>
          </a:p>
        </p:txBody>
      </p:sp>
      <p:sp>
        <p:nvSpPr>
          <p:cNvPr id="351" name="Google Shape;351;g129a54556c0_0_3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1037" marR="0" lvl="0" indent="-681037" algn="l" rtl="0">
              <a:lnSpc>
                <a:spcPct val="100000"/>
              </a:lnSpc>
              <a:spcBef>
                <a:spcPts val="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COMMUNICATION – Newsletter</a:t>
            </a:r>
            <a:endParaRPr/>
          </a:p>
          <a:p>
            <a:pPr marL="681037" marR="0" lvl="0" indent="-681037"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AWARENESS – Heads Up</a:t>
            </a:r>
            <a:endParaRPr/>
          </a:p>
          <a:p>
            <a:pPr marL="681037" marR="0" lvl="0" indent="-681037"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READINESS – Available IF needed</a:t>
            </a:r>
            <a:endParaRPr/>
          </a:p>
          <a:p>
            <a:pPr marL="681037" marR="0" lvl="0" indent="-681037"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ACTIVATION – You Are Needed</a:t>
            </a:r>
            <a:endParaRPr/>
          </a:p>
          <a:p>
            <a:pPr marL="681037" marR="0" lvl="0" indent="-681037"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EMERGENCY – Declared Emergency</a:t>
            </a:r>
            <a:endParaRPr/>
          </a:p>
          <a:p>
            <a:pPr marL="681037" marR="0" lvl="0" indent="-681037"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DEACTIVATION – Stand Down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g129a54556c0_0_35"/>
          <p:cNvPicPr preferRelativeResize="0"/>
          <p:nvPr/>
        </p:nvPicPr>
        <p:blipFill rotWithShape="1">
          <a:blip r:embed="rId3">
            <a:alphaModFix/>
          </a:blip>
          <a:srcRect/>
          <a:stretch/>
        </p:blipFill>
        <p:spPr>
          <a:xfrm>
            <a:off x="334962" y="1524000"/>
            <a:ext cx="8723312" cy="3941762"/>
          </a:xfrm>
          <a:prstGeom prst="rect">
            <a:avLst/>
          </a:prstGeom>
          <a:noFill/>
          <a:ln>
            <a:noFill/>
          </a:ln>
        </p:spPr>
      </p:pic>
      <p:sp>
        <p:nvSpPr>
          <p:cNvPr id="358" name="Google Shape;358;g129a54556c0_0_35"/>
          <p:cNvSpPr txBox="1">
            <a:spLocks noGrp="1"/>
          </p:cNvSpPr>
          <p:nvPr>
            <p:ph type="title"/>
          </p:nvPr>
        </p:nvSpPr>
        <p:spPr>
          <a:xfrm>
            <a:off x="503237" y="381000"/>
            <a:ext cx="8183700" cy="1050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Responding to an Email Alert</a:t>
            </a:r>
            <a:endParaRPr/>
          </a:p>
        </p:txBody>
      </p:sp>
      <p:sp>
        <p:nvSpPr>
          <p:cNvPr id="359" name="Google Shape;359;g129a54556c0_0_35"/>
          <p:cNvSpPr/>
          <p:nvPr/>
        </p:nvSpPr>
        <p:spPr>
          <a:xfrm rot="10800000" flipH="1">
            <a:off x="5715000" y="2971800"/>
            <a:ext cx="914400" cy="304800"/>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29a54556c0_0_42"/>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35</a:t>
            </a:fld>
            <a:endParaRPr sz="1400" b="0" i="0" u="none" strike="noStrike" cap="none">
              <a:solidFill>
                <a:srgbClr val="000000"/>
              </a:solidFill>
              <a:latin typeface="Arial"/>
              <a:ea typeface="Arial"/>
              <a:cs typeface="Arial"/>
              <a:sym typeface="Arial"/>
            </a:endParaRPr>
          </a:p>
        </p:txBody>
      </p:sp>
      <p:sp>
        <p:nvSpPr>
          <p:cNvPr id="366" name="Google Shape;366;g129a54556c0_0_42"/>
          <p:cNvSpPr txBox="1"/>
          <p:nvPr/>
        </p:nvSpPr>
        <p:spPr>
          <a:xfrm>
            <a:off x="481012" y="152400"/>
            <a:ext cx="8181900" cy="10509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Responding to an Email Alert</a:t>
            </a:r>
            <a:endParaRPr sz="1400" b="0" i="0" u="none" strike="noStrike" cap="none">
              <a:solidFill>
                <a:srgbClr val="000000"/>
              </a:solidFill>
              <a:latin typeface="Arial"/>
              <a:ea typeface="Arial"/>
              <a:cs typeface="Arial"/>
              <a:sym typeface="Arial"/>
            </a:endParaRPr>
          </a:p>
        </p:txBody>
      </p:sp>
      <p:sp>
        <p:nvSpPr>
          <p:cNvPr id="367" name="Google Shape;367;g129a54556c0_0_42"/>
          <p:cNvSpPr txBox="1"/>
          <p:nvPr/>
        </p:nvSpPr>
        <p:spPr>
          <a:xfrm>
            <a:off x="-1295400" y="1584325"/>
            <a:ext cx="8183700" cy="418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68" name="Google Shape;368;g129a54556c0_0_42"/>
          <p:cNvPicPr preferRelativeResize="0"/>
          <p:nvPr/>
        </p:nvPicPr>
        <p:blipFill rotWithShape="1">
          <a:blip r:embed="rId3">
            <a:alphaModFix/>
          </a:blip>
          <a:srcRect/>
          <a:stretch/>
        </p:blipFill>
        <p:spPr>
          <a:xfrm>
            <a:off x="0" y="1447800"/>
            <a:ext cx="9144001" cy="3733800"/>
          </a:xfrm>
          <a:prstGeom prst="rect">
            <a:avLst/>
          </a:prstGeom>
          <a:noFill/>
          <a:ln>
            <a:noFill/>
          </a:ln>
        </p:spPr>
      </p:pic>
      <p:pic>
        <p:nvPicPr>
          <p:cNvPr id="369" name="Google Shape;369;g129a54556c0_0_42"/>
          <p:cNvPicPr preferRelativeResize="0"/>
          <p:nvPr/>
        </p:nvPicPr>
        <p:blipFill rotWithShape="1">
          <a:blip r:embed="rId4">
            <a:alphaModFix/>
          </a:blip>
          <a:srcRect/>
          <a:stretch/>
        </p:blipFill>
        <p:spPr>
          <a:xfrm>
            <a:off x="2409825" y="5246687"/>
            <a:ext cx="4143376" cy="5191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29a54556c0_0_51"/>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36</a:t>
            </a:fld>
            <a:endParaRPr sz="1400" b="0" i="0" u="none" strike="noStrike" cap="none">
              <a:solidFill>
                <a:srgbClr val="000000"/>
              </a:solidFill>
              <a:latin typeface="Arial"/>
              <a:ea typeface="Arial"/>
              <a:cs typeface="Arial"/>
              <a:sym typeface="Arial"/>
            </a:endParaRPr>
          </a:p>
        </p:txBody>
      </p:sp>
      <p:sp>
        <p:nvSpPr>
          <p:cNvPr id="376" name="Google Shape;376;g129a54556c0_0_51"/>
          <p:cNvSpPr txBox="1"/>
          <p:nvPr/>
        </p:nvSpPr>
        <p:spPr>
          <a:xfrm>
            <a:off x="481012" y="152400"/>
            <a:ext cx="8181900" cy="10509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lt1"/>
              </a:buClr>
              <a:buSzPts val="3600"/>
              <a:buFont typeface="Arial"/>
              <a:buNone/>
            </a:pPr>
            <a:r>
              <a:rPr lang="en-US" sz="3600" b="0" i="0" u="none" strike="noStrike" cap="none">
                <a:solidFill>
                  <a:schemeClr val="lt1"/>
                </a:solidFill>
                <a:latin typeface="Arial"/>
                <a:ea typeface="Arial"/>
                <a:cs typeface="Arial"/>
                <a:sym typeface="Arial"/>
              </a:rPr>
              <a:t>Responding to an Email Alert</a:t>
            </a:r>
            <a:endParaRPr sz="1400" b="0" i="0" u="none" strike="noStrike" cap="none">
              <a:solidFill>
                <a:srgbClr val="000000"/>
              </a:solidFill>
              <a:latin typeface="Arial"/>
              <a:ea typeface="Arial"/>
              <a:cs typeface="Arial"/>
              <a:sym typeface="Arial"/>
            </a:endParaRPr>
          </a:p>
        </p:txBody>
      </p:sp>
      <p:pic>
        <p:nvPicPr>
          <p:cNvPr id="377" name="Google Shape;377;g129a54556c0_0_51"/>
          <p:cNvPicPr preferRelativeResize="0"/>
          <p:nvPr/>
        </p:nvPicPr>
        <p:blipFill rotWithShape="1">
          <a:blip r:embed="rId3">
            <a:alphaModFix/>
          </a:blip>
          <a:srcRect b="37581"/>
          <a:stretch/>
        </p:blipFill>
        <p:spPr>
          <a:xfrm>
            <a:off x="177800" y="1447800"/>
            <a:ext cx="8485188" cy="3467100"/>
          </a:xfrm>
          <a:prstGeom prst="rect">
            <a:avLst/>
          </a:prstGeom>
          <a:noFill/>
          <a:ln>
            <a:noFill/>
          </a:ln>
        </p:spPr>
      </p:pic>
      <p:pic>
        <p:nvPicPr>
          <p:cNvPr id="378" name="Google Shape;378;g129a54556c0_0_51"/>
          <p:cNvPicPr preferRelativeResize="0"/>
          <p:nvPr/>
        </p:nvPicPr>
        <p:blipFill rotWithShape="1">
          <a:blip r:embed="rId4">
            <a:alphaModFix/>
          </a:blip>
          <a:srcRect/>
          <a:stretch/>
        </p:blipFill>
        <p:spPr>
          <a:xfrm>
            <a:off x="1524000" y="4914900"/>
            <a:ext cx="6324599" cy="692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29a54556c0_0_5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Email Tips</a:t>
            </a:r>
            <a:endParaRPr/>
          </a:p>
        </p:txBody>
      </p:sp>
      <p:sp>
        <p:nvSpPr>
          <p:cNvPr id="384" name="Google Shape;384;g129a54556c0_0_5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2800"/>
              <a:buFont typeface="Noto Sans Symbols"/>
              <a:buChar char="★"/>
            </a:pPr>
            <a:r>
              <a:rPr lang="en-US" sz="2800" b="0" i="0" u="none">
                <a:solidFill>
                  <a:srgbClr val="202124"/>
                </a:solidFill>
                <a:latin typeface="Roboto"/>
                <a:ea typeface="Roboto"/>
                <a:cs typeface="Roboto"/>
                <a:sym typeface="Roboto"/>
              </a:rPr>
              <a:t>Save no-reply@vamrc.org in your contacts as VVHS Alerts which will notify your email provider you would like to receive these emails. </a:t>
            </a:r>
            <a:endParaRPr/>
          </a:p>
          <a:p>
            <a:pPr marL="342900" marR="0" lvl="0" indent="-165100" algn="l" rtl="0">
              <a:lnSpc>
                <a:spcPct val="100000"/>
              </a:lnSpc>
              <a:spcBef>
                <a:spcPts val="560"/>
              </a:spcBef>
              <a:spcAft>
                <a:spcPts val="0"/>
              </a:spcAft>
              <a:buClr>
                <a:srgbClr val="C00000"/>
              </a:buClr>
              <a:buSzPts val="2800"/>
              <a:buFont typeface="Noto Sans Symbols"/>
              <a:buNone/>
            </a:pPr>
            <a:endParaRPr sz="2800" b="0" i="0" u="none">
              <a:solidFill>
                <a:srgbClr val="202124"/>
              </a:solidFill>
              <a:latin typeface="Roboto"/>
              <a:ea typeface="Roboto"/>
              <a:cs typeface="Roboto"/>
              <a:sym typeface="Roboto"/>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a:solidFill>
                  <a:srgbClr val="202124"/>
                </a:solidFill>
                <a:latin typeface="Roboto"/>
                <a:ea typeface="Roboto"/>
                <a:cs typeface="Roboto"/>
                <a:sym typeface="Roboto"/>
              </a:rPr>
              <a:t>If you find an alert email in your SPAM or JUNK folder, with most email providers, you can click "Not Spam/Junk" and this should change the delivery location of these emails.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129a54556c0_0_64"/>
          <p:cNvSpPr txBox="1"/>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38</a:t>
            </a:fld>
            <a:endParaRPr sz="1400" b="0" i="0" u="none" strike="noStrike" cap="none">
              <a:solidFill>
                <a:srgbClr val="000000"/>
              </a:solidFill>
              <a:latin typeface="Arial"/>
              <a:ea typeface="Arial"/>
              <a:cs typeface="Arial"/>
              <a:sym typeface="Arial"/>
            </a:endParaRPr>
          </a:p>
        </p:txBody>
      </p:sp>
      <p:sp>
        <p:nvSpPr>
          <p:cNvPr id="391" name="Google Shape;391;g129a54556c0_0_64"/>
          <p:cNvSpPr txBox="1"/>
          <p:nvPr/>
        </p:nvSpPr>
        <p:spPr>
          <a:xfrm>
            <a:off x="503237" y="139700"/>
            <a:ext cx="8183700" cy="105090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lt1"/>
              </a:buClr>
              <a:buSzPts val="3600"/>
              <a:buFont typeface="Verdana"/>
              <a:buNone/>
            </a:pPr>
            <a:r>
              <a:rPr lang="en-US" sz="3600" b="0" i="0" u="none" strike="noStrike" cap="none">
                <a:solidFill>
                  <a:schemeClr val="lt1"/>
                </a:solidFill>
                <a:latin typeface="Verdana"/>
                <a:ea typeface="Verdana"/>
                <a:cs typeface="Verdana"/>
                <a:sym typeface="Verdana"/>
              </a:rPr>
              <a:t>Phone &amp; Text Messaging</a:t>
            </a:r>
            <a:endParaRPr sz="1400" b="0" i="0" u="none" strike="noStrike" cap="none">
              <a:solidFill>
                <a:srgbClr val="000000"/>
              </a:solidFill>
              <a:latin typeface="Arial"/>
              <a:ea typeface="Arial"/>
              <a:cs typeface="Arial"/>
              <a:sym typeface="Arial"/>
            </a:endParaRPr>
          </a:p>
        </p:txBody>
      </p:sp>
      <p:sp>
        <p:nvSpPr>
          <p:cNvPr id="392" name="Google Shape;392;g129a54556c0_0_64"/>
          <p:cNvSpPr txBox="1"/>
          <p:nvPr/>
        </p:nvSpPr>
        <p:spPr>
          <a:xfrm>
            <a:off x="503237" y="1679575"/>
            <a:ext cx="8183700" cy="4187700"/>
          </a:xfrm>
          <a:prstGeom prst="rect">
            <a:avLst/>
          </a:prstGeom>
          <a:noFill/>
          <a:ln>
            <a:noFill/>
          </a:ln>
        </p:spPr>
        <p:txBody>
          <a:bodyPr spcFirstLastPara="1" wrap="square" lIns="91425" tIns="45700" rIns="91425" bIns="45700" anchor="t" anchorCtr="0">
            <a:noAutofit/>
          </a:bodyPr>
          <a:lstStyle/>
          <a:p>
            <a:pPr marL="265112" marR="0" lvl="0" indent="-265112" algn="l" rtl="0">
              <a:lnSpc>
                <a:spcPct val="100000"/>
              </a:lnSpc>
              <a:spcBef>
                <a:spcPts val="0"/>
              </a:spcBef>
              <a:spcAft>
                <a:spcPts val="0"/>
              </a:spcAft>
              <a:buClr>
                <a:schemeClr val="accent1"/>
              </a:buClr>
              <a:buSzPts val="2240"/>
              <a:buFont typeface="Arial"/>
              <a:buChar char="•"/>
            </a:pPr>
            <a:r>
              <a:rPr lang="en-US" sz="2800" b="0" i="0" u="none" strike="noStrike" cap="none">
                <a:solidFill>
                  <a:schemeClr val="dk1"/>
                </a:solidFill>
                <a:latin typeface="Verdana"/>
                <a:ea typeface="Verdana"/>
                <a:cs typeface="Verdana"/>
                <a:sym typeface="Verdana"/>
              </a:rPr>
              <a:t>If you answer the phone, you can choose 1 for available and 2 for unavailable.</a:t>
            </a:r>
            <a:endParaRPr sz="1400" b="0" i="0" u="none" strike="noStrike" cap="none">
              <a:solidFill>
                <a:srgbClr val="000000"/>
              </a:solidFill>
              <a:latin typeface="Arial"/>
              <a:ea typeface="Arial"/>
              <a:cs typeface="Arial"/>
              <a:sym typeface="Arial"/>
            </a:endParaRPr>
          </a:p>
          <a:p>
            <a:pPr marL="265112" marR="0" lvl="0" indent="-265112" algn="l" rtl="0">
              <a:lnSpc>
                <a:spcPct val="100000"/>
              </a:lnSpc>
              <a:spcBef>
                <a:spcPts val="200"/>
              </a:spcBef>
              <a:spcAft>
                <a:spcPts val="0"/>
              </a:spcAft>
              <a:buClr>
                <a:schemeClr val="accent1"/>
              </a:buClr>
              <a:buSzPts val="2240"/>
              <a:buFont typeface="Arial"/>
              <a:buChar char="•"/>
            </a:pPr>
            <a:r>
              <a:rPr lang="en-US" sz="2800" b="0" i="0" u="none" strike="noStrike" cap="none">
                <a:solidFill>
                  <a:schemeClr val="dk1"/>
                </a:solidFill>
                <a:latin typeface="Verdana"/>
                <a:ea typeface="Verdana"/>
                <a:cs typeface="Verdana"/>
                <a:sym typeface="Verdana"/>
              </a:rPr>
              <a:t>You can NOT respond availability via text, so please be sure to check your email.</a:t>
            </a:r>
            <a:endParaRPr sz="1400" b="0" i="0" u="none" strike="noStrike" cap="none">
              <a:solidFill>
                <a:srgbClr val="000000"/>
              </a:solidFill>
              <a:latin typeface="Arial"/>
              <a:ea typeface="Arial"/>
              <a:cs typeface="Arial"/>
              <a:sym typeface="Arial"/>
            </a:endParaRPr>
          </a:p>
          <a:p>
            <a:pPr marL="265112" marR="0" lvl="0" indent="-122871" algn="l" rtl="0">
              <a:lnSpc>
                <a:spcPct val="100000"/>
              </a:lnSpc>
              <a:spcBef>
                <a:spcPts val="200"/>
              </a:spcBef>
              <a:spcAft>
                <a:spcPts val="0"/>
              </a:spcAft>
              <a:buClr>
                <a:schemeClr val="accent1"/>
              </a:buClr>
              <a:buSzPts val="2240"/>
              <a:buFont typeface="Arial"/>
              <a:buNone/>
            </a:pPr>
            <a:endParaRPr sz="2800" b="0" i="0" u="none" strike="noStrike" cap="none">
              <a:solidFill>
                <a:schemeClr val="dk1"/>
              </a:solidFill>
              <a:latin typeface="Verdana"/>
              <a:ea typeface="Verdana"/>
              <a:cs typeface="Verdana"/>
              <a:sym typeface="Verdana"/>
            </a:endParaRPr>
          </a:p>
          <a:p>
            <a:pPr marL="265112" marR="0" lvl="0" indent="-265112" algn="ctr" rtl="0">
              <a:lnSpc>
                <a:spcPct val="100000"/>
              </a:lnSpc>
              <a:spcBef>
                <a:spcPts val="200"/>
              </a:spcBef>
              <a:spcAft>
                <a:spcPts val="0"/>
              </a:spcAft>
              <a:buClr>
                <a:schemeClr val="dk1"/>
              </a:buClr>
              <a:buSzPts val="2800"/>
              <a:buFont typeface="Verdana"/>
              <a:buNone/>
            </a:pPr>
            <a:r>
              <a:rPr lang="en-US" sz="2800" b="0" i="0" u="none" strike="noStrike" cap="none">
                <a:solidFill>
                  <a:schemeClr val="dk1"/>
                </a:solidFill>
                <a:latin typeface="Verdana"/>
                <a:ea typeface="Verdana"/>
                <a:cs typeface="Verdana"/>
                <a:sym typeface="Verdana"/>
              </a:rPr>
              <a:t>You will always receive VVHS MRC phone messages from the same phone </a:t>
            </a:r>
            <a:endParaRPr sz="1400" b="0" i="0" u="none" strike="noStrike" cap="none">
              <a:solidFill>
                <a:srgbClr val="000000"/>
              </a:solidFill>
              <a:latin typeface="Arial"/>
              <a:ea typeface="Arial"/>
              <a:cs typeface="Arial"/>
              <a:sym typeface="Arial"/>
            </a:endParaRPr>
          </a:p>
          <a:p>
            <a:pPr marL="265112" marR="0" lvl="0" indent="-265112" algn="ctr" rtl="0">
              <a:lnSpc>
                <a:spcPct val="100000"/>
              </a:lnSpc>
              <a:spcBef>
                <a:spcPts val="200"/>
              </a:spcBef>
              <a:spcAft>
                <a:spcPts val="0"/>
              </a:spcAft>
              <a:buClr>
                <a:schemeClr val="dk1"/>
              </a:buClr>
              <a:buSzPts val="2800"/>
              <a:buFont typeface="Verdana"/>
              <a:buNone/>
            </a:pPr>
            <a:r>
              <a:rPr lang="en-US" sz="2800" b="0" i="0" u="none" strike="noStrike" cap="none">
                <a:solidFill>
                  <a:schemeClr val="dk1"/>
                </a:solidFill>
                <a:latin typeface="Verdana"/>
                <a:ea typeface="Verdana"/>
                <a:cs typeface="Verdana"/>
                <a:sym typeface="Verdana"/>
              </a:rPr>
              <a:t>#804-864-7200.  </a:t>
            </a:r>
            <a:endParaRPr sz="1400" b="0" i="0" u="none" strike="noStrike" cap="none">
              <a:solidFill>
                <a:srgbClr val="000000"/>
              </a:solidFill>
              <a:latin typeface="Arial"/>
              <a:ea typeface="Arial"/>
              <a:cs typeface="Arial"/>
              <a:sym typeface="Arial"/>
            </a:endParaRPr>
          </a:p>
          <a:p>
            <a:pPr marL="265112" marR="0" lvl="0" indent="-265112" algn="ctr" rtl="0">
              <a:lnSpc>
                <a:spcPct val="100000"/>
              </a:lnSpc>
              <a:spcBef>
                <a:spcPts val="200"/>
              </a:spcBef>
              <a:spcAft>
                <a:spcPts val="0"/>
              </a:spcAft>
              <a:buClr>
                <a:schemeClr val="dk1"/>
              </a:buClr>
              <a:buSzPts val="2800"/>
              <a:buFont typeface="Verdana"/>
              <a:buNone/>
            </a:pPr>
            <a:r>
              <a:rPr lang="en-US" sz="2800" b="0" i="0" u="none" strike="noStrike" cap="none">
                <a:solidFill>
                  <a:schemeClr val="dk1"/>
                </a:solidFill>
                <a:latin typeface="Verdana"/>
                <a:ea typeface="Verdana"/>
                <a:cs typeface="Verdana"/>
                <a:sym typeface="Verdana"/>
              </a:rPr>
              <a:t>Save it in your contacts. </a:t>
            </a:r>
            <a:endParaRPr sz="1400" b="0" i="0" u="none" strike="noStrike" cap="none">
              <a:solidFill>
                <a:srgbClr val="000000"/>
              </a:solidFill>
              <a:latin typeface="Arial"/>
              <a:ea typeface="Arial"/>
              <a:cs typeface="Arial"/>
              <a:sym typeface="Arial"/>
            </a:endParaRPr>
          </a:p>
          <a:p>
            <a:pPr marL="265112" marR="0" lvl="0" indent="-265112" algn="ctr" rtl="0">
              <a:lnSpc>
                <a:spcPct val="100000"/>
              </a:lnSpc>
              <a:spcBef>
                <a:spcPts val="200"/>
              </a:spcBef>
              <a:spcAft>
                <a:spcPts val="0"/>
              </a:spcAft>
              <a:buClr>
                <a:schemeClr val="dk1"/>
              </a:buClr>
              <a:buSzPts val="28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129a54556c0_0_7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dirty="0">
                <a:solidFill>
                  <a:schemeClr val="lt1"/>
                </a:solidFill>
                <a:latin typeface="Verdana"/>
                <a:ea typeface="Verdana"/>
                <a:cs typeface="Verdana"/>
                <a:sym typeface="Verdana"/>
              </a:rPr>
              <a:t>Check Alerts in VVHS</a:t>
            </a:r>
            <a:endParaRPr dirty="0"/>
          </a:p>
        </p:txBody>
      </p:sp>
      <p:pic>
        <p:nvPicPr>
          <p:cNvPr id="398" name="Google Shape;398;g129a54556c0_0_71"/>
          <p:cNvPicPr preferRelativeResize="0"/>
          <p:nvPr/>
        </p:nvPicPr>
        <p:blipFill rotWithShape="1">
          <a:blip r:embed="rId3">
            <a:alphaModFix/>
          </a:blip>
          <a:srcRect b="45616"/>
          <a:stretch/>
        </p:blipFill>
        <p:spPr>
          <a:xfrm>
            <a:off x="122237" y="1752600"/>
            <a:ext cx="8899525" cy="373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sp>
        <p:nvSpPr>
          <p:cNvPr id="154" name="Google Shape;154;p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MRC History &amp; Facts</a:t>
            </a:r>
            <a:endParaRPr/>
          </a:p>
        </p:txBody>
      </p:sp>
      <p:sp>
        <p:nvSpPr>
          <p:cNvPr id="155" name="Google Shape;155;p4"/>
          <p:cNvSpPr txBox="1">
            <a:spLocks noGrp="1"/>
          </p:cNvSpPr>
          <p:nvPr>
            <p:ph type="body" idx="1"/>
          </p:nvPr>
        </p:nvSpPr>
        <p:spPr>
          <a:xfrm>
            <a:off x="381000" y="1828800"/>
            <a:ext cx="8763000" cy="3733800"/>
          </a:xfrm>
          <a:prstGeom prst="rect">
            <a:avLst/>
          </a:prstGeom>
          <a:noFill/>
          <a:ln>
            <a:noFill/>
          </a:ln>
        </p:spPr>
        <p:txBody>
          <a:bodyPr spcFirstLastPara="1" wrap="square" lIns="91425" tIns="45700" rIns="91425" bIns="45700" anchor="t" anchorCtr="0">
            <a:noAutofit/>
          </a:bodyPr>
          <a:lstStyle/>
          <a:p>
            <a:pPr marL="576262" lvl="0" indent="-576262" algn="l" rtl="0">
              <a:lnSpc>
                <a:spcPct val="90000"/>
              </a:lnSpc>
              <a:spcBef>
                <a:spcPts val="560"/>
              </a:spcBef>
              <a:spcAft>
                <a:spcPts val="0"/>
              </a:spcAft>
              <a:buClr>
                <a:srgbClr val="C00000"/>
              </a:buClr>
              <a:buSzPts val="2800"/>
              <a:buChar char="★"/>
            </a:pPr>
            <a:r>
              <a:rPr lang="en-US" sz="2800"/>
              <a:t>We are MRC because of 9/11</a:t>
            </a:r>
            <a:endParaRPr sz="2800"/>
          </a:p>
          <a:p>
            <a:pPr marL="576262" lvl="0" indent="-576262" algn="l" rtl="0">
              <a:lnSpc>
                <a:spcPct val="90000"/>
              </a:lnSpc>
              <a:spcBef>
                <a:spcPts val="560"/>
              </a:spcBef>
              <a:spcAft>
                <a:spcPts val="0"/>
              </a:spcAft>
              <a:buClr>
                <a:srgbClr val="C00000"/>
              </a:buClr>
              <a:buSzPts val="2800"/>
              <a:buChar char="★"/>
            </a:pPr>
            <a:r>
              <a:rPr lang="en-US" sz="2800" b="0" i="0" u="none">
                <a:solidFill>
                  <a:schemeClr val="dk1"/>
                </a:solidFill>
                <a:latin typeface="Verdana"/>
                <a:ea typeface="Verdana"/>
                <a:cs typeface="Verdana"/>
                <a:sym typeface="Verdana"/>
              </a:rPr>
              <a:t>Emergency System of the Advance Registration of Health Care Professionals = </a:t>
            </a:r>
            <a:r>
              <a:rPr lang="en-US" sz="2800"/>
              <a:t>Virginia Volunteer Health System</a:t>
            </a:r>
            <a:endParaRPr/>
          </a:p>
          <a:p>
            <a:pPr marL="576262" lvl="0" indent="-576262" algn="l" rtl="0">
              <a:lnSpc>
                <a:spcPct val="90000"/>
              </a:lnSpc>
              <a:spcBef>
                <a:spcPts val="560"/>
              </a:spcBef>
              <a:spcAft>
                <a:spcPts val="0"/>
              </a:spcAft>
              <a:buClr>
                <a:srgbClr val="C00000"/>
              </a:buClr>
              <a:buSzPts val="2800"/>
              <a:buChar char="★"/>
            </a:pPr>
            <a:r>
              <a:rPr lang="en-US" sz="2800" b="0" i="0" u="none">
                <a:solidFill>
                  <a:schemeClr val="dk1"/>
                </a:solidFill>
                <a:latin typeface="Verdana"/>
                <a:ea typeface="Verdana"/>
                <a:cs typeface="Verdana"/>
                <a:sym typeface="Verdana"/>
              </a:rPr>
              <a:t>MRC National program of </a:t>
            </a:r>
            <a:r>
              <a:rPr lang="en-US" sz="2800"/>
              <a:t>Department of Health and Human Services</a:t>
            </a:r>
            <a:endParaRPr sz="2800"/>
          </a:p>
          <a:p>
            <a:pPr marL="576262" lvl="0" indent="-576262" algn="l" rtl="0">
              <a:lnSpc>
                <a:spcPct val="90000"/>
              </a:lnSpc>
              <a:spcBef>
                <a:spcPts val="560"/>
              </a:spcBef>
              <a:spcAft>
                <a:spcPts val="0"/>
              </a:spcAft>
              <a:buClr>
                <a:srgbClr val="C00000"/>
              </a:buClr>
              <a:buSzPts val="2800"/>
              <a:buChar char="★"/>
            </a:pPr>
            <a:r>
              <a:rPr lang="en-US" sz="2800"/>
              <a:t>VA MRC is the volunteer program of VDH</a:t>
            </a:r>
            <a:endParaRPr sz="2800"/>
          </a:p>
          <a:p>
            <a:pPr marL="342900" lvl="0" indent="-165100" algn="l" rtl="0">
              <a:lnSpc>
                <a:spcPct val="100000"/>
              </a:lnSpc>
              <a:spcBef>
                <a:spcPts val="560"/>
              </a:spcBef>
              <a:spcAft>
                <a:spcPts val="0"/>
              </a:spcAft>
              <a:buSzPts val="2800"/>
              <a:buNone/>
            </a:pPr>
            <a:endParaRPr sz="2800" b="0" i="0" u="none">
              <a:solidFill>
                <a:schemeClr val="dk1"/>
              </a:solidFill>
              <a:latin typeface="Verdana"/>
              <a:ea typeface="Verdana"/>
              <a:cs typeface="Verdana"/>
              <a:sym typeface="Verdana"/>
            </a:endParaRPr>
          </a:p>
        </p:txBody>
      </p:sp>
      <p:pic>
        <p:nvPicPr>
          <p:cNvPr id="3" name="Picture 2" descr="A blue letter on a black background&#10;&#10;Description automatically generated">
            <a:extLst>
              <a:ext uri="{FF2B5EF4-FFF2-40B4-BE49-F238E27FC236}">
                <a16:creationId xmlns:a16="http://schemas.microsoft.com/office/drawing/2014/main" id="{0E4D7126-D070-7C1D-049D-6B9487F30D67}"/>
              </a:ext>
            </a:extLst>
          </p:cNvPr>
          <p:cNvPicPr>
            <a:picLocks noChangeAspect="1"/>
          </p:cNvPicPr>
          <p:nvPr/>
        </p:nvPicPr>
        <p:blipFill>
          <a:blip r:embed="rId3"/>
          <a:stretch>
            <a:fillRect/>
          </a:stretch>
        </p:blipFill>
        <p:spPr>
          <a:xfrm>
            <a:off x="2810741" y="5276850"/>
            <a:ext cx="2857500" cy="571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129a54556c0_0_7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I’m AVAILABLE</a:t>
            </a:r>
            <a:endParaRPr/>
          </a:p>
        </p:txBody>
      </p:sp>
      <p:sp>
        <p:nvSpPr>
          <p:cNvPr id="404" name="Google Shape;404;g129a54556c0_0_76"/>
          <p:cNvSpPr txBox="1">
            <a:spLocks noGrp="1"/>
          </p:cNvSpPr>
          <p:nvPr>
            <p:ph type="body" idx="1"/>
          </p:nvPr>
        </p:nvSpPr>
        <p:spPr>
          <a:xfrm>
            <a:off x="457200" y="1600200"/>
            <a:ext cx="3710100" cy="4526100"/>
          </a:xfrm>
          <a:prstGeom prst="rect">
            <a:avLst/>
          </a:prstGeom>
          <a:noFill/>
          <a:ln>
            <a:noFill/>
          </a:ln>
        </p:spPr>
        <p:txBody>
          <a:bodyPr spcFirstLastPara="1" wrap="square" lIns="91425" tIns="45700" rIns="91425" bIns="45700" anchor="t" anchorCtr="0">
            <a:noAutofit/>
          </a:bodyPr>
          <a:lstStyle/>
          <a:p>
            <a:pPr marL="506412" marR="0" lvl="0" indent="-506412" algn="l" rtl="0">
              <a:lnSpc>
                <a:spcPct val="100000"/>
              </a:lnSpc>
              <a:spcBef>
                <a:spcPts val="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Qualified</a:t>
            </a:r>
            <a:endParaRPr/>
          </a:p>
          <a:p>
            <a:pPr marL="506412" marR="0" lvl="0" indent="-50641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Personally, Physically, &amp; Emotionally READY</a:t>
            </a:r>
            <a:endParaRPr/>
          </a:p>
          <a:p>
            <a:pPr marL="506412" marR="0" lvl="0" indent="-50641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Can make the commitment</a:t>
            </a:r>
            <a:endParaRPr/>
          </a:p>
        </p:txBody>
      </p:sp>
      <p:pic>
        <p:nvPicPr>
          <p:cNvPr id="405" name="Google Shape;405;g129a54556c0_0_76"/>
          <p:cNvPicPr preferRelativeResize="0"/>
          <p:nvPr/>
        </p:nvPicPr>
        <p:blipFill rotWithShape="1">
          <a:blip r:embed="rId3">
            <a:alphaModFix/>
          </a:blip>
          <a:srcRect/>
          <a:stretch/>
        </p:blipFill>
        <p:spPr>
          <a:xfrm>
            <a:off x="4572000" y="1981200"/>
            <a:ext cx="4295775" cy="320833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29a54556c0_0_82"/>
          <p:cNvSpPr txBox="1">
            <a:spLocks noGrp="1"/>
          </p:cNvSpPr>
          <p:nvPr>
            <p:ph type="title"/>
          </p:nvPr>
        </p:nvSpPr>
        <p:spPr>
          <a:xfrm>
            <a:off x="609600" y="381000"/>
            <a:ext cx="8001000" cy="954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Right for the Request</a:t>
            </a:r>
            <a:endParaRPr/>
          </a:p>
        </p:txBody>
      </p:sp>
      <p:sp>
        <p:nvSpPr>
          <p:cNvPr id="412" name="Google Shape;412;g129a54556c0_0_82"/>
          <p:cNvSpPr txBox="1">
            <a:spLocks noGrp="1"/>
          </p:cNvSpPr>
          <p:nvPr>
            <p:ph type="body" idx="1"/>
          </p:nvPr>
        </p:nvSpPr>
        <p:spPr>
          <a:xfrm>
            <a:off x="533400" y="1828800"/>
            <a:ext cx="6059400" cy="4724400"/>
          </a:xfrm>
          <a:prstGeom prst="rect">
            <a:avLst/>
          </a:prstGeom>
          <a:noFill/>
          <a:ln>
            <a:noFill/>
          </a:ln>
        </p:spPr>
        <p:txBody>
          <a:bodyPr spcFirstLastPara="1" wrap="square" lIns="91425" tIns="45700" rIns="91425" bIns="45700" anchor="t" anchorCtr="0">
            <a:noAutofit/>
          </a:bodyPr>
          <a:lstStyle/>
          <a:p>
            <a:pPr marL="563562" marR="0" lvl="0" indent="-563562" algn="l" rtl="0">
              <a:lnSpc>
                <a:spcPct val="100000"/>
              </a:lnSpc>
              <a:spcBef>
                <a:spcPts val="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Understand nature of the request</a:t>
            </a:r>
            <a:endParaRPr/>
          </a:p>
          <a:p>
            <a:pPr marL="563562" marR="0" lvl="0" indent="-563562"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Best practice standards and within your training and expertise</a:t>
            </a:r>
            <a:endParaRPr/>
          </a:p>
        </p:txBody>
      </p:sp>
      <p:pic>
        <p:nvPicPr>
          <p:cNvPr id="413" name="Google Shape;413;g129a54556c0_0_82" descr="MCj04344110000[1]"/>
          <p:cNvPicPr preferRelativeResize="0"/>
          <p:nvPr/>
        </p:nvPicPr>
        <p:blipFill rotWithShape="1">
          <a:blip r:embed="rId3">
            <a:alphaModFix/>
          </a:blip>
          <a:srcRect/>
          <a:stretch/>
        </p:blipFill>
        <p:spPr>
          <a:xfrm>
            <a:off x="6592887" y="2438400"/>
            <a:ext cx="2098675" cy="2362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129a54556c0_0_8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Volunteer Risks</a:t>
            </a:r>
            <a:endParaRPr/>
          </a:p>
        </p:txBody>
      </p:sp>
      <p:sp>
        <p:nvSpPr>
          <p:cNvPr id="420" name="Google Shape;420;g129a54556c0_0_89"/>
          <p:cNvSpPr txBox="1">
            <a:spLocks noGrp="1"/>
          </p:cNvSpPr>
          <p:nvPr>
            <p:ph type="body" idx="1"/>
          </p:nvPr>
        </p:nvSpPr>
        <p:spPr>
          <a:xfrm>
            <a:off x="533400" y="1828800"/>
            <a:ext cx="4273800" cy="4210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Are you high risk?</a:t>
            </a:r>
            <a:endParaRPr/>
          </a:p>
          <a:p>
            <a:pPr marL="457200" marR="0" lvl="0" indent="-4572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Wear PPE </a:t>
            </a:r>
            <a:endParaRPr/>
          </a:p>
          <a:p>
            <a:pPr marL="457200" marR="0" lvl="0" indent="-4572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Serve in lower risk positions</a:t>
            </a:r>
            <a:endParaRPr/>
          </a:p>
        </p:txBody>
      </p:sp>
      <p:pic>
        <p:nvPicPr>
          <p:cNvPr id="421" name="Google Shape;421;g129a54556c0_0_89"/>
          <p:cNvPicPr preferRelativeResize="0"/>
          <p:nvPr/>
        </p:nvPicPr>
        <p:blipFill rotWithShape="1">
          <a:blip r:embed="rId3">
            <a:alphaModFix/>
          </a:blip>
          <a:srcRect l="8413" t="15308" r="-2108" b="1268"/>
          <a:stretch/>
        </p:blipFill>
        <p:spPr>
          <a:xfrm>
            <a:off x="4571991" y="1621350"/>
            <a:ext cx="3611108" cy="4286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129a54556c0_0_96"/>
          <p:cNvSpPr txBox="1">
            <a:spLocks noGrp="1"/>
          </p:cNvSpPr>
          <p:nvPr>
            <p:ph type="ctrTitle"/>
          </p:nvPr>
        </p:nvSpPr>
        <p:spPr>
          <a:xfrm>
            <a:off x="685800" y="2895600"/>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6000"/>
              <a:buFont typeface="Verdana"/>
              <a:buNone/>
            </a:pPr>
            <a:r>
              <a:rPr lang="en-US" sz="6000" b="1" i="0" u="none">
                <a:solidFill>
                  <a:srgbClr val="C00000"/>
                </a:solidFill>
                <a:latin typeface="Verdana"/>
                <a:ea typeface="Verdana"/>
                <a:cs typeface="Verdana"/>
                <a:sym typeface="Verdana"/>
              </a:rPr>
              <a:t>It’s </a:t>
            </a:r>
            <a:br>
              <a:rPr lang="en-US" sz="6000" b="1" i="0" u="none">
                <a:solidFill>
                  <a:srgbClr val="C00000"/>
                </a:solidFill>
                <a:latin typeface="Verdana"/>
                <a:ea typeface="Verdana"/>
                <a:cs typeface="Verdana"/>
                <a:sym typeface="Verdana"/>
              </a:rPr>
            </a:br>
            <a:r>
              <a:rPr lang="en-US" sz="6000" b="1" i="0" u="none">
                <a:solidFill>
                  <a:srgbClr val="C00000"/>
                </a:solidFill>
                <a:latin typeface="Verdana"/>
                <a:ea typeface="Verdana"/>
                <a:cs typeface="Verdana"/>
                <a:sym typeface="Verdana"/>
              </a:rPr>
              <a:t>OK</a:t>
            </a:r>
            <a:br>
              <a:rPr lang="en-US" sz="6000" b="1" i="0" u="none">
                <a:solidFill>
                  <a:srgbClr val="C00000"/>
                </a:solidFill>
                <a:latin typeface="Verdana"/>
                <a:ea typeface="Verdana"/>
                <a:cs typeface="Verdana"/>
                <a:sym typeface="Verdana"/>
              </a:rPr>
            </a:br>
            <a:r>
              <a:rPr lang="en-US" sz="6000" b="1" i="0" u="none">
                <a:solidFill>
                  <a:srgbClr val="C00000"/>
                </a:solidFill>
                <a:latin typeface="Verdana"/>
                <a:ea typeface="Verdana"/>
                <a:cs typeface="Verdana"/>
                <a:sym typeface="Verdana"/>
              </a:rPr>
              <a:t>to Say NO!</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29a54556c0_0_101"/>
          <p:cNvSpPr txBox="1">
            <a:spLocks noGrp="1"/>
          </p:cNvSpPr>
          <p:nvPr>
            <p:ph type="title"/>
          </p:nvPr>
        </p:nvSpPr>
        <p:spPr>
          <a:xfrm>
            <a:off x="503237" y="304800"/>
            <a:ext cx="8183700" cy="1050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When you go…</a:t>
            </a:r>
            <a:endParaRPr/>
          </a:p>
        </p:txBody>
      </p:sp>
      <p:sp>
        <p:nvSpPr>
          <p:cNvPr id="434" name="Google Shape;434;g129a54556c0_0_101"/>
          <p:cNvSpPr txBox="1">
            <a:spLocks noGrp="1"/>
          </p:cNvSpPr>
          <p:nvPr>
            <p:ph type="body" idx="1"/>
          </p:nvPr>
        </p:nvSpPr>
        <p:spPr>
          <a:xfrm>
            <a:off x="503237" y="1679575"/>
            <a:ext cx="8183700" cy="4187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Voluntary </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Represent the MRC, always wear ID badge and MRC shirt or vest</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Follow directions/instructions provided </a:t>
            </a: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Sign in and sign out to document hours</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Job Action Sheets &amp; Just-In-Time training</a:t>
            </a:r>
            <a:endParaRPr/>
          </a:p>
          <a:p>
            <a:pPr marL="342900" marR="0" lvl="0" indent="-34290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Wear appropriate and fit-tested PPE</a:t>
            </a:r>
            <a:endParaRPr/>
          </a:p>
          <a:p>
            <a:pPr marL="342900" marR="0" lvl="0" indent="-165100" algn="l" rtl="0">
              <a:lnSpc>
                <a:spcPct val="100000"/>
              </a:lnSpc>
              <a:spcBef>
                <a:spcPts val="560"/>
              </a:spcBef>
              <a:spcAft>
                <a:spcPts val="0"/>
              </a:spcAft>
              <a:buClr>
                <a:srgbClr val="C00000"/>
              </a:buClr>
              <a:buSzPts val="2800"/>
              <a:buFont typeface="Noto Sans Symbols"/>
              <a:buNone/>
            </a:pPr>
            <a:endParaRPr sz="2800" b="0" i="0" u="none">
              <a:solidFill>
                <a:schemeClr val="dk1"/>
              </a:solidFill>
              <a:latin typeface="Verdana"/>
              <a:ea typeface="Verdana"/>
              <a:cs typeface="Verdana"/>
              <a:sym typeface="Verdana"/>
            </a:endParaRPr>
          </a:p>
        </p:txBody>
      </p:sp>
      <p:sp>
        <p:nvSpPr>
          <p:cNvPr id="435" name="Google Shape;435;g129a54556c0_0_101"/>
          <p:cNvSpPr txBox="1"/>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44</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29a54556c0_0_10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br>
              <a:rPr lang="en-US" sz="3600" b="0" i="0" u="none">
                <a:solidFill>
                  <a:schemeClr val="lt1"/>
                </a:solidFill>
                <a:latin typeface="Verdana"/>
                <a:ea typeface="Verdana"/>
                <a:cs typeface="Verdana"/>
                <a:sym typeface="Verdana"/>
              </a:rPr>
            </a:br>
            <a:r>
              <a:rPr lang="en-US" sz="3600" b="0" i="0" u="none">
                <a:solidFill>
                  <a:schemeClr val="lt1"/>
                </a:solidFill>
                <a:latin typeface="Verdana"/>
                <a:ea typeface="Verdana"/>
                <a:cs typeface="Verdana"/>
                <a:sym typeface="Verdana"/>
              </a:rPr>
              <a:t>Best Laid Plans…</a:t>
            </a:r>
            <a:br>
              <a:rPr lang="en-US" sz="3600" b="0" i="0" u="none">
                <a:solidFill>
                  <a:schemeClr val="lt1"/>
                </a:solidFill>
                <a:latin typeface="Verdana"/>
                <a:ea typeface="Verdana"/>
                <a:cs typeface="Verdana"/>
                <a:sym typeface="Verdana"/>
              </a:rPr>
            </a:br>
            <a:endParaRPr/>
          </a:p>
        </p:txBody>
      </p:sp>
      <p:sp>
        <p:nvSpPr>
          <p:cNvPr id="441" name="Google Shape;441;g129a54556c0_0_108"/>
          <p:cNvSpPr txBox="1">
            <a:spLocks noGrp="1"/>
          </p:cNvSpPr>
          <p:nvPr>
            <p:ph type="body" idx="1"/>
          </p:nvPr>
        </p:nvSpPr>
        <p:spPr>
          <a:xfrm>
            <a:off x="457200" y="1600200"/>
            <a:ext cx="5181600" cy="4526100"/>
          </a:xfrm>
          <a:prstGeom prst="rect">
            <a:avLst/>
          </a:prstGeom>
          <a:noFill/>
          <a:ln>
            <a:noFill/>
          </a:ln>
        </p:spPr>
        <p:txBody>
          <a:bodyPr spcFirstLastPara="1" wrap="square" lIns="91425" tIns="45700" rIns="91425" bIns="45700" anchor="t" anchorCtr="0">
            <a:noAutofit/>
          </a:bodyPr>
          <a:lstStyle/>
          <a:p>
            <a:pPr marL="457200" marR="0" lvl="0" indent="-254000" algn="l" rtl="0">
              <a:lnSpc>
                <a:spcPct val="100000"/>
              </a:lnSpc>
              <a:spcBef>
                <a:spcPts val="0"/>
              </a:spcBef>
              <a:spcAft>
                <a:spcPts val="0"/>
              </a:spcAft>
              <a:buClr>
                <a:srgbClr val="C00000"/>
              </a:buClr>
              <a:buSzPts val="3200"/>
              <a:buFont typeface="Noto Sans Symbols"/>
              <a:buNone/>
            </a:pPr>
            <a:endParaRPr sz="3200" b="0" i="0" u="none">
              <a:solidFill>
                <a:schemeClr val="dk1"/>
              </a:solidFill>
              <a:latin typeface="Verdana"/>
              <a:ea typeface="Verdana"/>
              <a:cs typeface="Verdana"/>
              <a:sym typeface="Verdana"/>
            </a:endParaRPr>
          </a:p>
          <a:p>
            <a:pPr marL="457200" marR="0" lvl="0" indent="-4572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Change constantly</a:t>
            </a:r>
            <a:endParaRPr/>
          </a:p>
          <a:p>
            <a:pPr marL="457200" marR="0" lvl="0" indent="-4572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Flexible</a:t>
            </a:r>
            <a:endParaRPr/>
          </a:p>
          <a:p>
            <a:pPr marL="457200" marR="0" lvl="0" indent="-457200" algn="l" rtl="0">
              <a:lnSpc>
                <a:spcPct val="100000"/>
              </a:lnSpc>
              <a:spcBef>
                <a:spcPts val="640"/>
              </a:spcBef>
              <a:spcAft>
                <a:spcPts val="0"/>
              </a:spcAft>
              <a:buClr>
                <a:srgbClr val="C00000"/>
              </a:buClr>
              <a:buSzPts val="3200"/>
              <a:buFont typeface="Noto Sans Symbols"/>
              <a:buChar char="★"/>
            </a:pPr>
            <a:r>
              <a:rPr lang="en-US" sz="3200" b="0" i="0" u="none">
                <a:solidFill>
                  <a:schemeClr val="dk1"/>
                </a:solidFill>
                <a:latin typeface="Verdana"/>
                <a:ea typeface="Verdana"/>
                <a:cs typeface="Verdana"/>
                <a:sym typeface="Verdana"/>
              </a:rPr>
              <a:t>Rewarding work, but stressful and tiring</a:t>
            </a:r>
            <a:endParaRPr/>
          </a:p>
        </p:txBody>
      </p:sp>
      <p:pic>
        <p:nvPicPr>
          <p:cNvPr id="442" name="Google Shape;442;g129a54556c0_0_108"/>
          <p:cNvPicPr preferRelativeResize="0"/>
          <p:nvPr/>
        </p:nvPicPr>
        <p:blipFill rotWithShape="1">
          <a:blip r:embed="rId3">
            <a:alphaModFix/>
          </a:blip>
          <a:srcRect/>
          <a:stretch/>
        </p:blipFill>
        <p:spPr>
          <a:xfrm>
            <a:off x="5715000" y="1627187"/>
            <a:ext cx="2773362" cy="4235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29a54556c0_0_12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Don’t Forget</a:t>
            </a:r>
            <a:endParaRPr/>
          </a:p>
        </p:txBody>
      </p:sp>
      <p:sp>
        <p:nvSpPr>
          <p:cNvPr id="448" name="Google Shape;448;g129a54556c0_0_12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463550" marR="0" lvl="0" indent="-463550" algn="l" rtl="0">
              <a:lnSpc>
                <a:spcPct val="100000"/>
              </a:lnSpc>
              <a:spcBef>
                <a:spcPts val="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You represent the VDH and MRC</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You will be ACTIVATED when needed</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RESPOND to alerts</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Only talk to the media IF it’s coordinated with your MRC Coordinator or PIO</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You will have a TRAIN account created </a:t>
            </a:r>
            <a:endParaRPr/>
          </a:p>
          <a:p>
            <a:pPr marL="463550" marR="0" lvl="0" indent="-463550" algn="l" rtl="0">
              <a:lnSpc>
                <a:spcPct val="100000"/>
              </a:lnSpc>
              <a:spcBef>
                <a:spcPts val="560"/>
              </a:spcBef>
              <a:spcAft>
                <a:spcPts val="0"/>
              </a:spcAft>
              <a:buClr>
                <a:srgbClr val="C00000"/>
              </a:buClr>
              <a:buSzPts val="2800"/>
              <a:buFont typeface="Noto Sans Symbols"/>
              <a:buChar char="★"/>
            </a:pPr>
            <a:r>
              <a:rPr lang="en-US" sz="2800" b="0" i="0" u="none">
                <a:solidFill>
                  <a:schemeClr val="dk1"/>
                </a:solidFill>
                <a:latin typeface="Verdana"/>
                <a:ea typeface="Verdana"/>
                <a:cs typeface="Verdana"/>
                <a:sym typeface="Verdana"/>
              </a:rPr>
              <a:t>Standby for deployment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AEB8-6C4E-4789-82EF-3741F6DCAF9A}"/>
              </a:ext>
            </a:extLst>
          </p:cNvPr>
          <p:cNvSpPr>
            <a:spLocks noGrp="1"/>
          </p:cNvSpPr>
          <p:nvPr>
            <p:ph type="title"/>
          </p:nvPr>
        </p:nvSpPr>
        <p:spPr/>
        <p:txBody>
          <a:bodyPr/>
          <a:lstStyle/>
          <a:p>
            <a:r>
              <a:rPr lang="en-US"/>
              <a:t>Knowledge Check	</a:t>
            </a:r>
          </a:p>
        </p:txBody>
      </p:sp>
      <p:sp>
        <p:nvSpPr>
          <p:cNvPr id="3" name="Text Placeholder 2">
            <a:extLst>
              <a:ext uri="{FF2B5EF4-FFF2-40B4-BE49-F238E27FC236}">
                <a16:creationId xmlns:a16="http://schemas.microsoft.com/office/drawing/2014/main" id="{3EDA3A1E-7DF3-4CA2-9DCE-B9750AE3398B}"/>
              </a:ext>
            </a:extLst>
          </p:cNvPr>
          <p:cNvSpPr>
            <a:spLocks noGrp="1"/>
          </p:cNvSpPr>
          <p:nvPr>
            <p:ph type="body" idx="1"/>
          </p:nvPr>
        </p:nvSpPr>
        <p:spPr/>
        <p:txBody>
          <a:bodyPr/>
          <a:lstStyle/>
          <a:p>
            <a:pPr marL="114300" indent="0" algn="ctr">
              <a:buNone/>
            </a:pPr>
            <a:r>
              <a:rPr lang="en-US" sz="4400">
                <a:solidFill>
                  <a:srgbClr val="FF0000"/>
                </a:solidFill>
              </a:rPr>
              <a:t>Q. What is NOT a type of alert that you might get?</a:t>
            </a:r>
            <a:endParaRPr lang="en-US"/>
          </a:p>
          <a:p>
            <a:endParaRPr lang="en-US"/>
          </a:p>
          <a:p>
            <a:pPr marL="114300" indent="0">
              <a:buNone/>
            </a:pPr>
            <a:r>
              <a:rPr lang="en-US">
                <a:solidFill>
                  <a:srgbClr val="FF0000"/>
                </a:solidFill>
              </a:rPr>
              <a:t>A</a:t>
            </a:r>
            <a:r>
              <a:rPr lang="en-US">
                <a:solidFill>
                  <a:srgbClr val="002060"/>
                </a:solidFill>
              </a:rPr>
              <a:t>: Awareness </a:t>
            </a:r>
          </a:p>
          <a:p>
            <a:pPr marL="114300" indent="0">
              <a:buNone/>
            </a:pPr>
            <a:r>
              <a:rPr lang="en-US">
                <a:solidFill>
                  <a:srgbClr val="FF0000"/>
                </a:solidFill>
              </a:rPr>
              <a:t>B</a:t>
            </a:r>
            <a:r>
              <a:rPr lang="en-US">
                <a:solidFill>
                  <a:srgbClr val="002060"/>
                </a:solidFill>
              </a:rPr>
              <a:t>: Communication </a:t>
            </a:r>
          </a:p>
          <a:p>
            <a:pPr marL="114300" indent="0">
              <a:buNone/>
            </a:pPr>
            <a:r>
              <a:rPr lang="en-US">
                <a:solidFill>
                  <a:srgbClr val="FF0000"/>
                </a:solidFill>
              </a:rPr>
              <a:t>C</a:t>
            </a:r>
            <a:r>
              <a:rPr lang="en-US">
                <a:solidFill>
                  <a:srgbClr val="002060"/>
                </a:solidFill>
              </a:rPr>
              <a:t>: Re-activation</a:t>
            </a:r>
          </a:p>
        </p:txBody>
      </p:sp>
    </p:spTree>
    <p:extLst>
      <p:ext uri="{BB962C8B-B14F-4D97-AF65-F5344CB8AC3E}">
        <p14:creationId xmlns:p14="http://schemas.microsoft.com/office/powerpoint/2010/main" val="2899526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1059332bcd0_0_476"/>
          <p:cNvSpPr txBox="1">
            <a:spLocks noGrp="1"/>
          </p:cNvSpPr>
          <p:nvPr>
            <p:ph type="ctrTitle"/>
          </p:nvPr>
        </p:nvSpPr>
        <p:spPr>
          <a:xfrm>
            <a:off x="266700" y="2694000"/>
            <a:ext cx="8610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5400"/>
              <a:buFont typeface="Miriam"/>
              <a:buNone/>
            </a:pPr>
            <a:r>
              <a:rPr lang="en-US" sz="5400">
                <a:solidFill>
                  <a:srgbClr val="C00000"/>
                </a:solidFill>
              </a:rPr>
              <a:t>VVHS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2"/>
          <p:cNvSpPr txBox="1">
            <a:spLocks noGrp="1"/>
          </p:cNvSpPr>
          <p:nvPr>
            <p:ph type="title"/>
          </p:nvPr>
        </p:nvSpPr>
        <p:spPr>
          <a:xfrm>
            <a:off x="503237" y="304800"/>
            <a:ext cx="8183562" cy="10509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Who has access to your info?</a:t>
            </a:r>
            <a:endParaRPr/>
          </a:p>
        </p:txBody>
      </p:sp>
      <p:sp>
        <p:nvSpPr>
          <p:cNvPr id="460" name="Google Shape;460;p4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49</a:t>
            </a:fld>
            <a:endParaRPr sz="1400" b="0" i="0" u="none" strike="noStrike" cap="none">
              <a:solidFill>
                <a:srgbClr val="000000"/>
              </a:solidFill>
              <a:latin typeface="Arial"/>
              <a:ea typeface="Arial"/>
              <a:cs typeface="Arial"/>
              <a:sym typeface="Arial"/>
            </a:endParaRPr>
          </a:p>
        </p:txBody>
      </p:sp>
      <p:sp>
        <p:nvSpPr>
          <p:cNvPr id="461" name="Google Shape;461;p42"/>
          <p:cNvSpPr txBox="1"/>
          <p:nvPr/>
        </p:nvSpPr>
        <p:spPr>
          <a:xfrm>
            <a:off x="503237" y="1679575"/>
            <a:ext cx="8183562" cy="41878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2" name="Google Shape;462;p42"/>
          <p:cNvSpPr txBox="1"/>
          <p:nvPr/>
        </p:nvSpPr>
        <p:spPr>
          <a:xfrm>
            <a:off x="655637" y="1752600"/>
            <a:ext cx="8183562" cy="4187825"/>
          </a:xfrm>
          <a:prstGeom prst="rect">
            <a:avLst/>
          </a:prstGeom>
          <a:noFill/>
          <a:ln>
            <a:noFill/>
          </a:ln>
        </p:spPr>
        <p:txBody>
          <a:bodyPr spcFirstLastPara="1" wrap="square" lIns="91425" tIns="45700" rIns="91425" bIns="45700" anchor="t" anchorCtr="0">
            <a:noAutofit/>
          </a:bodyPr>
          <a:lstStyle/>
          <a:p>
            <a:pPr marL="457200" marR="0" lvl="0" indent="-400050" algn="l" rtl="0">
              <a:lnSpc>
                <a:spcPct val="100000"/>
              </a:lnSpc>
              <a:spcBef>
                <a:spcPts val="0"/>
              </a:spcBef>
              <a:spcAft>
                <a:spcPts val="0"/>
              </a:spcAft>
              <a:buClr>
                <a:srgbClr val="C00000"/>
              </a:buClr>
              <a:buSzPts val="2700"/>
              <a:buFont typeface="Verdana"/>
              <a:buChar char="★"/>
            </a:pPr>
            <a:r>
              <a:rPr lang="en-US" sz="2700" b="0" i="0" u="none" strike="noStrike" cap="none">
                <a:solidFill>
                  <a:schemeClr val="dk1"/>
                </a:solidFill>
                <a:latin typeface="Verdana"/>
                <a:ea typeface="Verdana"/>
                <a:cs typeface="Verdana"/>
                <a:sym typeface="Verdana"/>
              </a:rPr>
              <a:t>Managed by MRC Coordinators, Emergency Coordinators, VA MRC Administrators</a:t>
            </a:r>
            <a:endParaRPr sz="1400" b="0" i="0" u="none" strike="noStrike" cap="none">
              <a:solidFill>
                <a:srgbClr val="000000"/>
              </a:solidFill>
              <a:latin typeface="Arial"/>
              <a:ea typeface="Arial"/>
              <a:cs typeface="Arial"/>
              <a:sym typeface="Arial"/>
            </a:endParaRPr>
          </a:p>
          <a:p>
            <a:pPr marL="457200" marR="0" lvl="0" indent="-400050" algn="l" rtl="0">
              <a:lnSpc>
                <a:spcPct val="100000"/>
              </a:lnSpc>
              <a:spcBef>
                <a:spcPts val="0"/>
              </a:spcBef>
              <a:spcAft>
                <a:spcPts val="0"/>
              </a:spcAft>
              <a:buClr>
                <a:srgbClr val="C00000"/>
              </a:buClr>
              <a:buSzPts val="2700"/>
              <a:buFont typeface="Verdana"/>
              <a:buChar char="★"/>
            </a:pPr>
            <a:r>
              <a:rPr lang="en-US" sz="2700" b="0" i="0" u="none" strike="noStrike" cap="none">
                <a:solidFill>
                  <a:schemeClr val="dk1"/>
                </a:solidFill>
                <a:latin typeface="Verdana"/>
                <a:ea typeface="Verdana"/>
                <a:cs typeface="Verdana"/>
                <a:sym typeface="Verdana"/>
              </a:rPr>
              <a:t>Health department staff on need to know</a:t>
            </a:r>
            <a:endParaRPr sz="1400" b="0" i="0" u="none" strike="noStrike" cap="none">
              <a:solidFill>
                <a:srgbClr val="000000"/>
              </a:solidFill>
              <a:latin typeface="Arial"/>
              <a:ea typeface="Arial"/>
              <a:cs typeface="Arial"/>
              <a:sym typeface="Arial"/>
            </a:endParaRPr>
          </a:p>
          <a:p>
            <a:pPr marL="457200" marR="0" lvl="0" indent="-400050" algn="l" rtl="0">
              <a:lnSpc>
                <a:spcPct val="100000"/>
              </a:lnSpc>
              <a:spcBef>
                <a:spcPts val="0"/>
              </a:spcBef>
              <a:spcAft>
                <a:spcPts val="0"/>
              </a:spcAft>
              <a:buClr>
                <a:srgbClr val="C00000"/>
              </a:buClr>
              <a:buSzPts val="2700"/>
              <a:buFont typeface="Verdana"/>
              <a:buChar char="★"/>
            </a:pPr>
            <a:r>
              <a:rPr lang="en-US" sz="2700" b="0" i="0" u="none" strike="noStrike" cap="none">
                <a:solidFill>
                  <a:schemeClr val="dk1"/>
                </a:solidFill>
                <a:latin typeface="Verdana"/>
                <a:ea typeface="Verdana"/>
                <a:cs typeface="Verdana"/>
                <a:sym typeface="Verdana"/>
              </a:rPr>
              <a:t>When you registered, you agreed to allow us to share your information as necessary for volunteer deployment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VA MRC Mission</a:t>
            </a:r>
            <a:endParaRPr/>
          </a:p>
        </p:txBody>
      </p:sp>
      <p:sp>
        <p:nvSpPr>
          <p:cNvPr id="162" name="Google Shape;162;p5"/>
          <p:cNvSpPr txBox="1"/>
          <p:nvPr/>
        </p:nvSpPr>
        <p:spPr>
          <a:xfrm>
            <a:off x="457200" y="1524000"/>
            <a:ext cx="3886200" cy="35083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Verdana"/>
              <a:buNone/>
            </a:pPr>
            <a:r>
              <a:rPr lang="en-US" sz="2800" b="0" i="0" u="none" strike="noStrike" cap="none">
                <a:solidFill>
                  <a:schemeClr val="dk1"/>
                </a:solidFill>
                <a:latin typeface="Verdana"/>
                <a:ea typeface="Verdana"/>
                <a:cs typeface="Verdana"/>
                <a:sym typeface="Verdana"/>
              </a:rPr>
              <a:t>Community volunteers prepared to support ongoing public health initiatives and emergencies in localities throughout Virginia.  </a:t>
            </a: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304800" y="5486400"/>
            <a:ext cx="8534400" cy="9906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CC0000"/>
              </a:buClr>
              <a:buSzPts val="2400"/>
              <a:buFont typeface="Verdana"/>
              <a:buNone/>
            </a:pPr>
            <a:r>
              <a:rPr lang="en-US" sz="2400" b="1" i="1" u="none" strike="noStrike" cap="none">
                <a:solidFill>
                  <a:srgbClr val="CC0000"/>
                </a:solidFill>
                <a:latin typeface="Verdana"/>
                <a:ea typeface="Verdana"/>
                <a:cs typeface="Verdana"/>
                <a:sym typeface="Verdana"/>
              </a:rPr>
              <a:t>Volunteers Protecting</a:t>
            </a:r>
            <a:endParaRPr sz="1400" b="0" i="0" u="none" strike="noStrike" cap="none">
              <a:solidFill>
                <a:srgbClr val="000000"/>
              </a:solidFill>
              <a:latin typeface="Arial"/>
              <a:ea typeface="Arial"/>
              <a:cs typeface="Arial"/>
              <a:sym typeface="Arial"/>
            </a:endParaRPr>
          </a:p>
          <a:p>
            <a:pPr marL="342900" marR="0" lvl="0" indent="-342900" algn="ctr" rtl="0">
              <a:lnSpc>
                <a:spcPct val="100000"/>
              </a:lnSpc>
              <a:spcBef>
                <a:spcPts val="480"/>
              </a:spcBef>
              <a:spcAft>
                <a:spcPts val="0"/>
              </a:spcAft>
              <a:buClr>
                <a:srgbClr val="CC0000"/>
              </a:buClr>
              <a:buSzPts val="2400"/>
              <a:buFont typeface="Verdana"/>
              <a:buNone/>
            </a:pPr>
            <a:r>
              <a:rPr lang="en-US" sz="2400" b="1" i="1" u="none" strike="noStrike" cap="none">
                <a:solidFill>
                  <a:srgbClr val="CC0000"/>
                </a:solidFill>
                <a:latin typeface="Verdana"/>
                <a:ea typeface="Verdana"/>
                <a:cs typeface="Verdana"/>
                <a:sym typeface="Verdana"/>
              </a:rPr>
              <a:t> Virginia’s Health</a:t>
            </a:r>
            <a:endParaRPr sz="1400" b="0" i="0" u="none" strike="noStrike" cap="none">
              <a:solidFill>
                <a:srgbClr val="000000"/>
              </a:solidFill>
              <a:latin typeface="Arial"/>
              <a:ea typeface="Arial"/>
              <a:cs typeface="Arial"/>
              <a:sym typeface="Arial"/>
            </a:endParaRPr>
          </a:p>
        </p:txBody>
      </p:sp>
      <p:pic>
        <p:nvPicPr>
          <p:cNvPr id="164" name="Google Shape;164;p5" descr="CNCS_09_0911_0012"/>
          <p:cNvPicPr preferRelativeResize="0"/>
          <p:nvPr/>
        </p:nvPicPr>
        <p:blipFill rotWithShape="1">
          <a:blip r:embed="rId3">
            <a:alphaModFix/>
          </a:blip>
          <a:srcRect/>
          <a:stretch/>
        </p:blipFill>
        <p:spPr>
          <a:xfrm>
            <a:off x="4648200" y="1743075"/>
            <a:ext cx="4114800" cy="31337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3"/>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50</a:t>
            </a:fld>
            <a:endParaRPr sz="1400" b="0" i="0" u="none" strike="noStrike" cap="none">
              <a:solidFill>
                <a:srgbClr val="000000"/>
              </a:solidFill>
              <a:latin typeface="Arial"/>
              <a:ea typeface="Arial"/>
              <a:cs typeface="Arial"/>
              <a:sym typeface="Arial"/>
            </a:endParaRPr>
          </a:p>
        </p:txBody>
      </p:sp>
      <p:sp>
        <p:nvSpPr>
          <p:cNvPr id="469" name="Google Shape;469;p43"/>
          <p:cNvSpPr txBox="1">
            <a:spLocks noGrp="1"/>
          </p:cNvSpPr>
          <p:nvPr>
            <p:ph type="body" idx="1"/>
          </p:nvPr>
        </p:nvSpPr>
        <p:spPr>
          <a:xfrm>
            <a:off x="722312" y="2906712"/>
            <a:ext cx="7772400" cy="150018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4000"/>
              <a:buNone/>
            </a:pPr>
            <a:r>
              <a:rPr lang="en-US" sz="4000" b="1" i="0" u="none">
                <a:solidFill>
                  <a:srgbClr val="C00000"/>
                </a:solidFill>
                <a:latin typeface="Verdana"/>
                <a:ea typeface="Verdana"/>
                <a:cs typeface="Verdana"/>
                <a:sym typeface="Verdana"/>
              </a:rPr>
              <a:t>Virginia Volunteer Health System</a:t>
            </a:r>
            <a:endParaRPr/>
          </a:p>
          <a:p>
            <a:pPr marL="0" lvl="0" indent="0" algn="ctr" rtl="0">
              <a:lnSpc>
                <a:spcPct val="100000"/>
              </a:lnSpc>
              <a:spcBef>
                <a:spcPts val="800"/>
              </a:spcBef>
              <a:spcAft>
                <a:spcPts val="0"/>
              </a:spcAft>
              <a:buSzPts val="4000"/>
              <a:buNone/>
            </a:pPr>
            <a:r>
              <a:rPr lang="en-US" sz="4000" b="1" i="0" u="none">
                <a:solidFill>
                  <a:srgbClr val="C00000"/>
                </a:solidFill>
                <a:latin typeface="Verdana"/>
                <a:ea typeface="Verdana"/>
                <a:cs typeface="Verdana"/>
                <a:sym typeface="Verdana"/>
              </a:rPr>
              <a:t>www.vamrc.org/vvhs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4"/>
          <p:cNvSpPr txBox="1">
            <a:spLocks noGrp="1"/>
          </p:cNvSpPr>
          <p:nvPr>
            <p:ph type="title"/>
          </p:nvPr>
        </p:nvSpPr>
        <p:spPr>
          <a:xfrm>
            <a:off x="503237" y="315912"/>
            <a:ext cx="8183562" cy="10509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VVHS: www.vamrc.org/vvhs</a:t>
            </a:r>
            <a:endParaRPr/>
          </a:p>
        </p:txBody>
      </p:sp>
      <p:sp>
        <p:nvSpPr>
          <p:cNvPr id="476" name="Google Shape;476;p44"/>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51</a:t>
            </a:fld>
            <a:endParaRPr sz="1400" b="0" i="0" u="none" strike="noStrike" cap="none">
              <a:solidFill>
                <a:srgbClr val="000000"/>
              </a:solidFill>
              <a:latin typeface="Arial"/>
              <a:ea typeface="Arial"/>
              <a:cs typeface="Arial"/>
              <a:sym typeface="Arial"/>
            </a:endParaRPr>
          </a:p>
        </p:txBody>
      </p:sp>
      <p:pic>
        <p:nvPicPr>
          <p:cNvPr id="477" name="Google Shape;477;p44"/>
          <p:cNvPicPr preferRelativeResize="0"/>
          <p:nvPr/>
        </p:nvPicPr>
        <p:blipFill rotWithShape="1">
          <a:blip r:embed="rId3">
            <a:alphaModFix/>
          </a:blip>
          <a:srcRect/>
          <a:stretch/>
        </p:blipFill>
        <p:spPr>
          <a:xfrm>
            <a:off x="0" y="1500187"/>
            <a:ext cx="9144000" cy="42576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5" name="Picture 4">
            <a:extLst>
              <a:ext uri="{FF2B5EF4-FFF2-40B4-BE49-F238E27FC236}">
                <a16:creationId xmlns:a16="http://schemas.microsoft.com/office/drawing/2014/main" id="{A7C73B54-49FF-FC53-056E-4945EAE64089}"/>
              </a:ext>
            </a:extLst>
          </p:cNvPr>
          <p:cNvPicPr>
            <a:picLocks noChangeAspect="1"/>
          </p:cNvPicPr>
          <p:nvPr/>
        </p:nvPicPr>
        <p:blipFill>
          <a:blip r:embed="rId3"/>
          <a:stretch>
            <a:fillRect/>
          </a:stretch>
        </p:blipFill>
        <p:spPr>
          <a:xfrm>
            <a:off x="0" y="1593760"/>
            <a:ext cx="9144000" cy="3670479"/>
          </a:xfrm>
          <a:prstGeom prst="rect">
            <a:avLst/>
          </a:prstGeom>
        </p:spPr>
      </p:pic>
      <p:sp>
        <p:nvSpPr>
          <p:cNvPr id="483" name="Google Shape;483;p4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52</a:t>
            </a:fld>
            <a:endParaRPr sz="1400" b="0" i="0" u="none" strike="noStrike" cap="none">
              <a:solidFill>
                <a:srgbClr val="000000"/>
              </a:solidFill>
              <a:latin typeface="Arial"/>
              <a:ea typeface="Arial"/>
              <a:cs typeface="Arial"/>
              <a:sym typeface="Arial"/>
            </a:endParaRPr>
          </a:p>
        </p:txBody>
      </p:sp>
      <p:sp>
        <p:nvSpPr>
          <p:cNvPr id="484" name="Google Shape;484;p45"/>
          <p:cNvSpPr txBox="1"/>
          <p:nvPr/>
        </p:nvSpPr>
        <p:spPr>
          <a:xfrm>
            <a:off x="481012" y="111125"/>
            <a:ext cx="8662987" cy="10509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1"/>
              </a:buClr>
              <a:buSzPts val="2800"/>
              <a:buFont typeface="Verdana"/>
              <a:buNone/>
            </a:pPr>
            <a:r>
              <a:rPr lang="en-US" sz="2800" b="0" i="0" u="none" strike="noStrike" cap="none">
                <a:solidFill>
                  <a:schemeClr val="lt1"/>
                </a:solidFill>
                <a:latin typeface="Verdana"/>
                <a:ea typeface="Verdana"/>
                <a:cs typeface="Verdana"/>
                <a:sym typeface="Verdana"/>
              </a:rPr>
              <a:t>You in the Virginia Volunteer Health System</a:t>
            </a:r>
            <a:endParaRPr sz="1400" b="0" i="0" u="none" strike="noStrike" cap="none">
              <a:solidFill>
                <a:srgbClr val="000000"/>
              </a:solidFill>
              <a:latin typeface="Arial"/>
              <a:ea typeface="Arial"/>
              <a:cs typeface="Arial"/>
              <a:sym typeface="Arial"/>
            </a:endParaRPr>
          </a:p>
        </p:txBody>
      </p:sp>
      <p:sp>
        <p:nvSpPr>
          <p:cNvPr id="485" name="Google Shape;485;p45"/>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8" name="Google Shape;488;p45"/>
          <p:cNvSpPr/>
          <p:nvPr/>
        </p:nvSpPr>
        <p:spPr>
          <a:xfrm rot="-1199565" flipH="1">
            <a:off x="2780006" y="2254898"/>
            <a:ext cx="914299" cy="304826"/>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9" name="Google Shape;489;p45"/>
          <p:cNvSpPr/>
          <p:nvPr/>
        </p:nvSpPr>
        <p:spPr>
          <a:xfrm rot="13677215" flipH="1">
            <a:off x="360084" y="2112869"/>
            <a:ext cx="914299" cy="304826"/>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p45"/>
          <p:cNvSpPr/>
          <p:nvPr/>
        </p:nvSpPr>
        <p:spPr>
          <a:xfrm rot="11978127" flipH="1">
            <a:off x="505644" y="2851593"/>
            <a:ext cx="914299" cy="304826"/>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p45"/>
          <p:cNvSpPr/>
          <p:nvPr/>
        </p:nvSpPr>
        <p:spPr>
          <a:xfrm rot="13022919" flipH="1">
            <a:off x="426741" y="2454519"/>
            <a:ext cx="914299" cy="304826"/>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10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9"/>
                                        </p:tgtEl>
                                        <p:attrNameLst>
                                          <p:attrName>style.visibility</p:attrName>
                                        </p:attrNameLst>
                                      </p:cBhvr>
                                      <p:to>
                                        <p:strVal val="visible"/>
                                      </p:to>
                                    </p:set>
                                    <p:animEffect transition="in" filter="fade">
                                      <p:cBhvr>
                                        <p:cTn id="12" dur="1000"/>
                                        <p:tgtEl>
                                          <p:spTgt spid="4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animEffect transition="in" filter="fade">
                                      <p:cBhvr>
                                        <p:cTn id="17" dur="1000"/>
                                        <p:tgtEl>
                                          <p:spTgt spid="4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
                                        </p:tgtEl>
                                        <p:attrNameLst>
                                          <p:attrName>style.visibility</p:attrName>
                                        </p:attrNameLst>
                                      </p:cBhvr>
                                      <p:to>
                                        <p:strVal val="visible"/>
                                      </p:to>
                                    </p:set>
                                    <p:animEffect transition="in" filter="fade">
                                      <p:cBhvr>
                                        <p:cTn id="22" dur="10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DBB7-85ED-BE27-4553-83B73AD7B39A}"/>
              </a:ext>
            </a:extLst>
          </p:cNvPr>
          <p:cNvSpPr>
            <a:spLocks noGrp="1"/>
          </p:cNvSpPr>
          <p:nvPr>
            <p:ph type="title"/>
          </p:nvPr>
        </p:nvSpPr>
        <p:spPr/>
        <p:txBody>
          <a:bodyPr/>
          <a:lstStyle/>
          <a:p>
            <a:r>
              <a:rPr lang="en-US"/>
              <a:t>VVHS Dashboard (cont.)</a:t>
            </a:r>
          </a:p>
        </p:txBody>
      </p:sp>
      <p:pic>
        <p:nvPicPr>
          <p:cNvPr id="6" name="Picture 5">
            <a:extLst>
              <a:ext uri="{FF2B5EF4-FFF2-40B4-BE49-F238E27FC236}">
                <a16:creationId xmlns:a16="http://schemas.microsoft.com/office/drawing/2014/main" id="{D318DA0F-5E60-4C3E-56DC-EB835A0F4047}"/>
              </a:ext>
            </a:extLst>
          </p:cNvPr>
          <p:cNvPicPr>
            <a:picLocks noChangeAspect="1"/>
          </p:cNvPicPr>
          <p:nvPr/>
        </p:nvPicPr>
        <p:blipFill>
          <a:blip r:embed="rId3"/>
          <a:stretch>
            <a:fillRect/>
          </a:stretch>
        </p:blipFill>
        <p:spPr>
          <a:xfrm>
            <a:off x="0" y="1312383"/>
            <a:ext cx="9144000" cy="4233233"/>
          </a:xfrm>
          <a:prstGeom prst="rect">
            <a:avLst/>
          </a:prstGeom>
        </p:spPr>
      </p:pic>
    </p:spTree>
    <p:extLst>
      <p:ext uri="{BB962C8B-B14F-4D97-AF65-F5344CB8AC3E}">
        <p14:creationId xmlns:p14="http://schemas.microsoft.com/office/powerpoint/2010/main" val="1697085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DBB7-85ED-BE27-4553-83B73AD7B39A}"/>
              </a:ext>
            </a:extLst>
          </p:cNvPr>
          <p:cNvSpPr>
            <a:spLocks noGrp="1"/>
          </p:cNvSpPr>
          <p:nvPr>
            <p:ph type="title"/>
          </p:nvPr>
        </p:nvSpPr>
        <p:spPr/>
        <p:txBody>
          <a:bodyPr/>
          <a:lstStyle/>
          <a:p>
            <a:r>
              <a:rPr lang="en-US"/>
              <a:t>VVHS Dashboard (cont.)</a:t>
            </a:r>
          </a:p>
        </p:txBody>
      </p:sp>
      <p:pic>
        <p:nvPicPr>
          <p:cNvPr id="4" name="Picture 3">
            <a:extLst>
              <a:ext uri="{FF2B5EF4-FFF2-40B4-BE49-F238E27FC236}">
                <a16:creationId xmlns:a16="http://schemas.microsoft.com/office/drawing/2014/main" id="{7B88E848-2185-B19D-C72B-FDBA30F09602}"/>
              </a:ext>
            </a:extLst>
          </p:cNvPr>
          <p:cNvPicPr>
            <a:picLocks noChangeAspect="1"/>
          </p:cNvPicPr>
          <p:nvPr/>
        </p:nvPicPr>
        <p:blipFill>
          <a:blip r:embed="rId3"/>
          <a:stretch>
            <a:fillRect/>
          </a:stretch>
        </p:blipFill>
        <p:spPr>
          <a:xfrm>
            <a:off x="0" y="2009259"/>
            <a:ext cx="9144000" cy="2839481"/>
          </a:xfrm>
          <a:prstGeom prst="rect">
            <a:avLst/>
          </a:prstGeom>
        </p:spPr>
      </p:pic>
    </p:spTree>
    <p:extLst>
      <p:ext uri="{BB962C8B-B14F-4D97-AF65-F5344CB8AC3E}">
        <p14:creationId xmlns:p14="http://schemas.microsoft.com/office/powerpoint/2010/main" val="1114551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46"/>
          <p:cNvPicPr preferRelativeResize="0"/>
          <p:nvPr/>
        </p:nvPicPr>
        <p:blipFill rotWithShape="1">
          <a:blip r:embed="rId3">
            <a:alphaModFix/>
          </a:blip>
          <a:srcRect/>
          <a:stretch/>
        </p:blipFill>
        <p:spPr>
          <a:xfrm>
            <a:off x="-31750" y="1651000"/>
            <a:ext cx="9144000" cy="4083050"/>
          </a:xfrm>
          <a:prstGeom prst="rect">
            <a:avLst/>
          </a:prstGeom>
          <a:noFill/>
          <a:ln>
            <a:noFill/>
          </a:ln>
        </p:spPr>
      </p:pic>
      <p:sp>
        <p:nvSpPr>
          <p:cNvPr id="497" name="Google Shape;497;p4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Change Your Information</a:t>
            </a:r>
            <a:endParaRPr/>
          </a:p>
        </p:txBody>
      </p:sp>
      <p:sp>
        <p:nvSpPr>
          <p:cNvPr id="498" name="Google Shape;498;p46"/>
          <p:cNvSpPr/>
          <p:nvPr/>
        </p:nvSpPr>
        <p:spPr>
          <a:xfrm rot="-1200000" flipH="1">
            <a:off x="7491412" y="2132012"/>
            <a:ext cx="914400" cy="304800"/>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9" name="Google Shape;499;p46"/>
          <p:cNvSpPr txBox="1"/>
          <p:nvPr/>
        </p:nvSpPr>
        <p:spPr>
          <a:xfrm>
            <a:off x="2971800" y="3352800"/>
            <a:ext cx="22098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7"/>
          <p:cNvPicPr preferRelativeResize="0"/>
          <p:nvPr/>
        </p:nvPicPr>
        <p:blipFill rotWithShape="1">
          <a:blip r:embed="rId3">
            <a:alphaModFix/>
          </a:blip>
          <a:srcRect/>
          <a:stretch/>
        </p:blipFill>
        <p:spPr>
          <a:xfrm>
            <a:off x="0" y="-209319"/>
            <a:ext cx="8978900" cy="7091132"/>
          </a:xfrm>
          <a:prstGeom prst="rect">
            <a:avLst/>
          </a:prstGeom>
          <a:noFill/>
          <a:ln>
            <a:noFill/>
          </a:ln>
        </p:spPr>
      </p:pic>
      <p:sp>
        <p:nvSpPr>
          <p:cNvPr id="505" name="Google Shape;505;p47"/>
          <p:cNvSpPr/>
          <p:nvPr/>
        </p:nvSpPr>
        <p:spPr>
          <a:xfrm rot="10800000" flipH="1">
            <a:off x="7924800" y="1676400"/>
            <a:ext cx="914400" cy="304800"/>
          </a:xfrm>
          <a:prstGeom prst="leftArrow">
            <a:avLst>
              <a:gd name="adj1" fmla="val 3600"/>
              <a:gd name="adj2" fmla="val 50000"/>
            </a:avLst>
          </a:prstGeom>
          <a:solidFill>
            <a:schemeClr val="accent2"/>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6" name="Google Shape;506;p47"/>
          <p:cNvSpPr txBox="1"/>
          <p:nvPr/>
        </p:nvSpPr>
        <p:spPr>
          <a:xfrm>
            <a:off x="3352800" y="2895600"/>
            <a:ext cx="1981200" cy="22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07" name="Google Shape;507;p47"/>
          <p:cNvPicPr preferRelativeResize="0"/>
          <p:nvPr/>
        </p:nvPicPr>
        <p:blipFill rotWithShape="1">
          <a:blip r:embed="rId4">
            <a:alphaModFix/>
          </a:blip>
          <a:srcRect/>
          <a:stretch/>
        </p:blipFill>
        <p:spPr>
          <a:xfrm>
            <a:off x="6918325" y="4419600"/>
            <a:ext cx="1717675" cy="1824037"/>
          </a:xfrm>
          <a:prstGeom prst="rect">
            <a:avLst/>
          </a:prstGeom>
          <a:noFill/>
          <a:ln>
            <a:noFill/>
          </a:ln>
        </p:spPr>
      </p:pic>
      <p:pic>
        <p:nvPicPr>
          <p:cNvPr id="508" name="Google Shape;508;p47"/>
          <p:cNvPicPr preferRelativeResize="0"/>
          <p:nvPr/>
        </p:nvPicPr>
        <p:blipFill rotWithShape="1">
          <a:blip r:embed="rId5">
            <a:alphaModFix/>
          </a:blip>
          <a:srcRect/>
          <a:stretch/>
        </p:blipFill>
        <p:spPr>
          <a:xfrm>
            <a:off x="1935162" y="4419600"/>
            <a:ext cx="1654175" cy="1968500"/>
          </a:xfrm>
          <a:prstGeom prst="rect">
            <a:avLst/>
          </a:prstGeom>
          <a:noFill/>
          <a:ln>
            <a:noFill/>
          </a:ln>
        </p:spPr>
      </p:pic>
      <p:sp>
        <p:nvSpPr>
          <p:cNvPr id="509" name="Google Shape;509;p47"/>
          <p:cNvSpPr/>
          <p:nvPr/>
        </p:nvSpPr>
        <p:spPr>
          <a:xfrm>
            <a:off x="1931987" y="4419600"/>
            <a:ext cx="533400" cy="533400"/>
          </a:xfrm>
          <a:custGeom>
            <a:avLst/>
            <a:gdLst/>
            <a:ahLst/>
            <a:cxnLst/>
            <a:rect l="l" t="t" r="r" b="b"/>
            <a:pathLst>
              <a:path w="533400" h="533400" extrusionOk="0">
                <a:moveTo>
                  <a:pt x="83754" y="172465"/>
                </a:moveTo>
                <a:lnTo>
                  <a:pt x="172465" y="83754"/>
                </a:lnTo>
                <a:lnTo>
                  <a:pt x="266700" y="177989"/>
                </a:lnTo>
                <a:lnTo>
                  <a:pt x="360935" y="83754"/>
                </a:lnTo>
                <a:lnTo>
                  <a:pt x="449646" y="172465"/>
                </a:lnTo>
                <a:lnTo>
                  <a:pt x="355411" y="266700"/>
                </a:lnTo>
                <a:lnTo>
                  <a:pt x="449646" y="360935"/>
                </a:lnTo>
                <a:lnTo>
                  <a:pt x="360935" y="449646"/>
                </a:lnTo>
                <a:lnTo>
                  <a:pt x="266700" y="355411"/>
                </a:lnTo>
                <a:lnTo>
                  <a:pt x="172465" y="449646"/>
                </a:lnTo>
                <a:lnTo>
                  <a:pt x="83754" y="360935"/>
                </a:lnTo>
                <a:lnTo>
                  <a:pt x="177989" y="266700"/>
                </a:lnTo>
                <a:lnTo>
                  <a:pt x="83754" y="172465"/>
                </a:lnTo>
                <a:close/>
              </a:path>
            </a:pathLst>
          </a:custGeom>
          <a:solidFill>
            <a:srgbClr val="C00000"/>
          </a:solid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0" name="Google Shape;510;p47"/>
          <p:cNvSpPr/>
          <p:nvPr/>
        </p:nvSpPr>
        <p:spPr>
          <a:xfrm>
            <a:off x="5233987" y="4468812"/>
            <a:ext cx="533400" cy="533400"/>
          </a:xfrm>
          <a:custGeom>
            <a:avLst/>
            <a:gdLst/>
            <a:ahLst/>
            <a:cxnLst/>
            <a:rect l="l" t="t" r="r" b="b"/>
            <a:pathLst>
              <a:path w="533400" h="533400" extrusionOk="0">
                <a:moveTo>
                  <a:pt x="83754" y="172465"/>
                </a:moveTo>
                <a:lnTo>
                  <a:pt x="172465" y="83754"/>
                </a:lnTo>
                <a:lnTo>
                  <a:pt x="266700" y="177989"/>
                </a:lnTo>
                <a:lnTo>
                  <a:pt x="360935" y="83754"/>
                </a:lnTo>
                <a:lnTo>
                  <a:pt x="449646" y="172465"/>
                </a:lnTo>
                <a:lnTo>
                  <a:pt x="355411" y="266700"/>
                </a:lnTo>
                <a:lnTo>
                  <a:pt x="449646" y="360935"/>
                </a:lnTo>
                <a:lnTo>
                  <a:pt x="360935" y="449646"/>
                </a:lnTo>
                <a:lnTo>
                  <a:pt x="266700" y="355411"/>
                </a:lnTo>
                <a:lnTo>
                  <a:pt x="172465" y="449646"/>
                </a:lnTo>
                <a:lnTo>
                  <a:pt x="83754" y="360935"/>
                </a:lnTo>
                <a:lnTo>
                  <a:pt x="177989" y="266700"/>
                </a:lnTo>
                <a:lnTo>
                  <a:pt x="83754" y="172465"/>
                </a:lnTo>
                <a:close/>
              </a:path>
            </a:pathLst>
          </a:custGeom>
          <a:solidFill>
            <a:srgbClr val="C00000"/>
          </a:solid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1" name="Google Shape;511;p47"/>
          <p:cNvSpPr/>
          <p:nvPr/>
        </p:nvSpPr>
        <p:spPr>
          <a:xfrm>
            <a:off x="8293100" y="4343400"/>
            <a:ext cx="685800" cy="609600"/>
          </a:xfrm>
          <a:custGeom>
            <a:avLst/>
            <a:gdLst/>
            <a:ahLst/>
            <a:cxnLst/>
            <a:rect l="l" t="t" r="r" b="b"/>
            <a:pathLst>
              <a:path w="685800" h="609600" extrusionOk="0">
                <a:moveTo>
                  <a:pt x="1" y="232846"/>
                </a:moveTo>
                <a:lnTo>
                  <a:pt x="261954" y="232848"/>
                </a:lnTo>
                <a:lnTo>
                  <a:pt x="342900" y="0"/>
                </a:lnTo>
                <a:lnTo>
                  <a:pt x="423846" y="232848"/>
                </a:lnTo>
                <a:lnTo>
                  <a:pt x="685799" y="232846"/>
                </a:lnTo>
                <a:lnTo>
                  <a:pt x="473874" y="376752"/>
                </a:lnTo>
                <a:lnTo>
                  <a:pt x="554823" y="609598"/>
                </a:lnTo>
                <a:lnTo>
                  <a:pt x="342900" y="465690"/>
                </a:lnTo>
                <a:lnTo>
                  <a:pt x="130977" y="609598"/>
                </a:lnTo>
                <a:lnTo>
                  <a:pt x="211926" y="376752"/>
                </a:lnTo>
                <a:lnTo>
                  <a:pt x="1" y="232846"/>
                </a:lnTo>
                <a:close/>
              </a:path>
            </a:pathLst>
          </a:custGeom>
          <a:solidFill>
            <a:schemeClr val="accent1"/>
          </a:solidFill>
          <a:ln w="25400" cap="flat" cmpd="sng">
            <a:solidFill>
              <a:srgbClr val="385D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8"/>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sz="4000" dirty="0">
                <a:solidFill>
                  <a:schemeClr val="lt1"/>
                </a:solidFill>
                <a:latin typeface="Verdana"/>
                <a:ea typeface="Verdana"/>
                <a:cs typeface="Verdana"/>
                <a:sym typeface="Verdana"/>
              </a:rPr>
              <a:t>Change your info cont’d</a:t>
            </a:r>
            <a:endParaRPr sz="4000" dirty="0">
              <a:solidFill>
                <a:schemeClr val="lt1"/>
              </a:solidFill>
              <a:latin typeface="Verdana"/>
              <a:ea typeface="Verdana"/>
              <a:cs typeface="Verdana"/>
              <a:sym typeface="Verdana"/>
            </a:endParaRPr>
          </a:p>
        </p:txBody>
      </p:sp>
      <p:pic>
        <p:nvPicPr>
          <p:cNvPr id="517" name="Google Shape;517;p48"/>
          <p:cNvPicPr preferRelativeResize="0"/>
          <p:nvPr/>
        </p:nvPicPr>
        <p:blipFill rotWithShape="1">
          <a:blip r:embed="rId3">
            <a:alphaModFix/>
          </a:blip>
          <a:srcRect/>
          <a:stretch/>
        </p:blipFill>
        <p:spPr>
          <a:xfrm>
            <a:off x="99152" y="1447799"/>
            <a:ext cx="8956713" cy="435808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Credentials – Government ID</a:t>
            </a:r>
            <a:endParaRPr/>
          </a:p>
        </p:txBody>
      </p:sp>
      <p:pic>
        <p:nvPicPr>
          <p:cNvPr id="523" name="Google Shape;523;p49"/>
          <p:cNvPicPr preferRelativeResize="0"/>
          <p:nvPr/>
        </p:nvPicPr>
        <p:blipFill rotWithShape="1">
          <a:blip r:embed="rId3">
            <a:alphaModFix/>
          </a:blip>
          <a:srcRect/>
          <a:stretch/>
        </p:blipFill>
        <p:spPr>
          <a:xfrm>
            <a:off x="0" y="2116137"/>
            <a:ext cx="9144000" cy="26257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0"/>
          <p:cNvSpPr txBox="1">
            <a:spLocks noGrp="1"/>
          </p:cNvSpPr>
          <p:nvPr>
            <p:ph type="title"/>
          </p:nvPr>
        </p:nvSpPr>
        <p:spPr>
          <a:xfrm>
            <a:off x="228600" y="304800"/>
            <a:ext cx="8763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Credentials – License &amp; Certification</a:t>
            </a:r>
            <a:endParaRPr/>
          </a:p>
        </p:txBody>
      </p:sp>
      <p:sp>
        <p:nvSpPr>
          <p:cNvPr id="529" name="Google Shape;529;p50"/>
          <p:cNvSpPr txBox="1"/>
          <p:nvPr/>
        </p:nvSpPr>
        <p:spPr>
          <a:xfrm>
            <a:off x="-1219200" y="5943600"/>
            <a:ext cx="11277600" cy="106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30" name="Google Shape;530;p50"/>
          <p:cNvPicPr preferRelativeResize="0"/>
          <p:nvPr/>
        </p:nvPicPr>
        <p:blipFill rotWithShape="1">
          <a:blip r:embed="rId3">
            <a:alphaModFix/>
          </a:blip>
          <a:srcRect/>
          <a:stretch/>
        </p:blipFill>
        <p:spPr>
          <a:xfrm>
            <a:off x="38100" y="1647825"/>
            <a:ext cx="9144000" cy="4829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eb59d2e357_2_1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Public Health</a:t>
            </a:r>
            <a:endParaRPr/>
          </a:p>
        </p:txBody>
      </p:sp>
      <p:pic>
        <p:nvPicPr>
          <p:cNvPr id="170" name="Google Shape;170;geb59d2e357_2_14"/>
          <p:cNvPicPr preferRelativeResize="0"/>
          <p:nvPr/>
        </p:nvPicPr>
        <p:blipFill rotWithShape="1">
          <a:blip r:embed="rId3">
            <a:alphaModFix/>
          </a:blip>
          <a:srcRect/>
          <a:stretch/>
        </p:blipFill>
        <p:spPr>
          <a:xfrm>
            <a:off x="1290637" y="1676400"/>
            <a:ext cx="6562725" cy="39274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101cfcd99a6_0_24"/>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Vaccination Documentation</a:t>
            </a:r>
            <a:endParaRPr/>
          </a:p>
        </p:txBody>
      </p:sp>
      <p:pic>
        <p:nvPicPr>
          <p:cNvPr id="537" name="Google Shape;537;g101cfcd99a6_0_24"/>
          <p:cNvPicPr preferRelativeResize="0"/>
          <p:nvPr/>
        </p:nvPicPr>
        <p:blipFill>
          <a:blip r:embed="rId3">
            <a:alphaModFix/>
          </a:blip>
          <a:stretch>
            <a:fillRect/>
          </a:stretch>
        </p:blipFill>
        <p:spPr>
          <a:xfrm>
            <a:off x="146550" y="3359350"/>
            <a:ext cx="8839200" cy="1037968"/>
          </a:xfrm>
          <a:prstGeom prst="rect">
            <a:avLst/>
          </a:prstGeom>
          <a:noFill/>
          <a:ln>
            <a:noFill/>
          </a:ln>
        </p:spPr>
      </p:pic>
      <p:pic>
        <p:nvPicPr>
          <p:cNvPr id="538" name="Google Shape;538;g101cfcd99a6_0_24"/>
          <p:cNvPicPr preferRelativeResize="0"/>
          <p:nvPr/>
        </p:nvPicPr>
        <p:blipFill>
          <a:blip r:embed="rId4">
            <a:alphaModFix/>
          </a:blip>
          <a:stretch>
            <a:fillRect/>
          </a:stretch>
        </p:blipFill>
        <p:spPr>
          <a:xfrm>
            <a:off x="152400" y="1944730"/>
            <a:ext cx="8839201" cy="11462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1"/>
          <p:cNvSpPr txBox="1"/>
          <p:nvPr/>
        </p:nvSpPr>
        <p:spPr>
          <a:xfrm>
            <a:off x="-990600" y="5181600"/>
            <a:ext cx="10972800" cy="167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4" name="Google Shape;544;p51"/>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Preparing to Respond</a:t>
            </a:r>
            <a:endParaRPr/>
          </a:p>
        </p:txBody>
      </p:sp>
      <p:pic>
        <p:nvPicPr>
          <p:cNvPr id="545" name="Google Shape;545;p51" descr="DSC_0194.JPG"/>
          <p:cNvPicPr preferRelativeResize="0"/>
          <p:nvPr/>
        </p:nvPicPr>
        <p:blipFill rotWithShape="1">
          <a:blip r:embed="rId3">
            <a:alphaModFix/>
          </a:blip>
          <a:srcRect/>
          <a:stretch/>
        </p:blipFill>
        <p:spPr>
          <a:xfrm>
            <a:off x="792162" y="1485900"/>
            <a:ext cx="7559675" cy="533558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59D9D-C73A-49EE-AF33-D2608D534877}"/>
              </a:ext>
            </a:extLst>
          </p:cNvPr>
          <p:cNvSpPr>
            <a:spLocks noGrp="1"/>
          </p:cNvSpPr>
          <p:nvPr>
            <p:ph type="title"/>
          </p:nvPr>
        </p:nvSpPr>
        <p:spPr/>
        <p:txBody>
          <a:bodyPr/>
          <a:lstStyle/>
          <a:p>
            <a:r>
              <a:rPr lang="en-US"/>
              <a:t>Knowledge Check</a:t>
            </a:r>
          </a:p>
        </p:txBody>
      </p:sp>
      <p:sp>
        <p:nvSpPr>
          <p:cNvPr id="3" name="Text Placeholder 2">
            <a:extLst>
              <a:ext uri="{FF2B5EF4-FFF2-40B4-BE49-F238E27FC236}">
                <a16:creationId xmlns:a16="http://schemas.microsoft.com/office/drawing/2014/main" id="{D882AF2B-3428-4024-B603-969FB74ACA8F}"/>
              </a:ext>
            </a:extLst>
          </p:cNvPr>
          <p:cNvSpPr txBox="1">
            <a:spLocks/>
          </p:cNvSpPr>
          <p:nvPr/>
        </p:nvSpPr>
        <p:spPr>
          <a:xfrm>
            <a:off x="457200" y="1600200"/>
            <a:ext cx="8229600" cy="4525962"/>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a:solidFill>
                  <a:srgbClr val="FF0000"/>
                </a:solidFill>
              </a:rPr>
              <a:t>True or False:</a:t>
            </a:r>
          </a:p>
          <a:p>
            <a:pPr algn="ctr"/>
            <a:endParaRPr lang="en-US" sz="4400">
              <a:solidFill>
                <a:srgbClr val="FF0000"/>
              </a:solidFill>
            </a:endParaRPr>
          </a:p>
          <a:p>
            <a:pPr algn="ctr"/>
            <a:r>
              <a:rPr lang="en-US" sz="4400">
                <a:solidFill>
                  <a:srgbClr val="002060"/>
                </a:solidFill>
              </a:rPr>
              <a:t>You should upload a headshot to your VVHS profile?</a:t>
            </a:r>
            <a:endParaRPr lang="en-US">
              <a:solidFill>
                <a:srgbClr val="002060"/>
              </a:solidFill>
            </a:endParaRPr>
          </a:p>
        </p:txBody>
      </p:sp>
    </p:spTree>
    <p:extLst>
      <p:ext uri="{BB962C8B-B14F-4D97-AF65-F5344CB8AC3E}">
        <p14:creationId xmlns:p14="http://schemas.microsoft.com/office/powerpoint/2010/main" val="1984585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07cf152efc_1_0"/>
          <p:cNvSpPr txBox="1">
            <a:spLocks noGrp="1"/>
          </p:cNvSpPr>
          <p:nvPr>
            <p:ph type="ctrTitle"/>
          </p:nvPr>
        </p:nvSpPr>
        <p:spPr>
          <a:xfrm>
            <a:off x="266700" y="2694000"/>
            <a:ext cx="86106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5400"/>
              <a:buFont typeface="Miriam"/>
              <a:buNone/>
            </a:pPr>
            <a:r>
              <a:rPr lang="en-US" sz="5400">
                <a:solidFill>
                  <a:srgbClr val="C00000"/>
                </a:solidFill>
              </a:rPr>
              <a:t>TRAINING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129a54556c0_0_125"/>
          <p:cNvSpPr txBox="1">
            <a:spLocks noGrp="1"/>
          </p:cNvSpPr>
          <p:nvPr>
            <p:ph type="title"/>
          </p:nvPr>
        </p:nvSpPr>
        <p:spPr>
          <a:xfrm>
            <a:off x="457200" y="587300"/>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solidFill>
                  <a:srgbClr val="FFFFFF"/>
                </a:solidFill>
              </a:rPr>
              <a:t>Deployment &amp; Training Records </a:t>
            </a:r>
            <a:endParaRPr>
              <a:solidFill>
                <a:srgbClr val="FFFFFF"/>
              </a:solidFill>
            </a:endParaRPr>
          </a:p>
          <a:p>
            <a:pPr marL="0" lvl="0" indent="0" algn="ctr" rtl="0">
              <a:spcBef>
                <a:spcPts val="0"/>
              </a:spcBef>
              <a:spcAft>
                <a:spcPts val="0"/>
              </a:spcAft>
              <a:buNone/>
            </a:pPr>
            <a:endParaRPr/>
          </a:p>
        </p:txBody>
      </p:sp>
      <p:pic>
        <p:nvPicPr>
          <p:cNvPr id="557" name="Google Shape;557;g129a54556c0_0_125"/>
          <p:cNvPicPr preferRelativeResize="0"/>
          <p:nvPr/>
        </p:nvPicPr>
        <p:blipFill rotWithShape="1">
          <a:blip r:embed="rId3">
            <a:alphaModFix/>
          </a:blip>
          <a:srcRect/>
          <a:stretch/>
        </p:blipFill>
        <p:spPr>
          <a:xfrm>
            <a:off x="1394387" y="4008325"/>
            <a:ext cx="6355225" cy="2054425"/>
          </a:xfrm>
          <a:prstGeom prst="rect">
            <a:avLst/>
          </a:prstGeom>
          <a:noFill/>
          <a:ln>
            <a:noFill/>
          </a:ln>
        </p:spPr>
      </p:pic>
      <p:pic>
        <p:nvPicPr>
          <p:cNvPr id="558" name="Google Shape;558;g129a54556c0_0_125"/>
          <p:cNvPicPr preferRelativeResize="0"/>
          <p:nvPr/>
        </p:nvPicPr>
        <p:blipFill>
          <a:blip r:embed="rId4">
            <a:alphaModFix/>
          </a:blip>
          <a:stretch>
            <a:fillRect/>
          </a:stretch>
        </p:blipFill>
        <p:spPr>
          <a:xfrm>
            <a:off x="1664125" y="1566712"/>
            <a:ext cx="5523780" cy="222241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10419d955ec_1_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Training </a:t>
            </a:r>
            <a:r>
              <a:rPr lang="en-US"/>
              <a:t>for MRC</a:t>
            </a:r>
            <a:endParaRPr/>
          </a:p>
        </p:txBody>
      </p:sp>
      <p:sp>
        <p:nvSpPr>
          <p:cNvPr id="564" name="Google Shape;564;g10419d955ec_1_0"/>
          <p:cNvSpPr txBox="1">
            <a:spLocks noGrp="1"/>
          </p:cNvSpPr>
          <p:nvPr>
            <p:ph type="body" idx="4294967295"/>
          </p:nvPr>
        </p:nvSpPr>
        <p:spPr>
          <a:xfrm>
            <a:off x="573613" y="1852052"/>
            <a:ext cx="8382000" cy="13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40"/>
              </a:spcBef>
              <a:spcAft>
                <a:spcPts val="0"/>
              </a:spcAft>
              <a:buClr>
                <a:srgbClr val="C00000"/>
              </a:buClr>
              <a:buSzPts val="3200"/>
              <a:buFont typeface="Noto Sans Symbols"/>
              <a:buNone/>
            </a:pPr>
            <a:r>
              <a:rPr lang="en-US" sz="2900"/>
              <a:t>https://www.vdh.virginia.gov/mrc/training/</a:t>
            </a:r>
            <a:endParaRPr sz="2900"/>
          </a:p>
        </p:txBody>
      </p:sp>
      <p:pic>
        <p:nvPicPr>
          <p:cNvPr id="565" name="Google Shape;565;g10419d955ec_1_0"/>
          <p:cNvPicPr preferRelativeResize="0"/>
          <p:nvPr/>
        </p:nvPicPr>
        <p:blipFill rotWithShape="1">
          <a:blip r:embed="rId3">
            <a:alphaModFix/>
          </a:blip>
          <a:srcRect t="20808" r="54991" b="23102"/>
          <a:stretch/>
        </p:blipFill>
        <p:spPr>
          <a:xfrm>
            <a:off x="555888" y="2733621"/>
            <a:ext cx="8032225" cy="306913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52"/>
          <p:cNvSpPr txBox="1">
            <a:spLocks noGrp="1"/>
          </p:cNvSpPr>
          <p:nvPr>
            <p:ph type="title"/>
          </p:nvPr>
        </p:nvSpPr>
        <p:spPr>
          <a:xfrm>
            <a:off x="503237" y="320675"/>
            <a:ext cx="8183562" cy="10509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200"/>
              <a:buFont typeface="Verdana"/>
              <a:buNone/>
            </a:pPr>
            <a:r>
              <a:rPr lang="en-US" sz="3200"/>
              <a:t>Upcoming Online Training Calendar</a:t>
            </a:r>
            <a:endParaRPr/>
          </a:p>
        </p:txBody>
      </p:sp>
      <p:sp>
        <p:nvSpPr>
          <p:cNvPr id="572" name="Google Shape;572;p52"/>
          <p:cNvSpPr txBox="1">
            <a:spLocks noGrp="1"/>
          </p:cNvSpPr>
          <p:nvPr>
            <p:ph type="body" idx="1"/>
          </p:nvPr>
        </p:nvSpPr>
        <p:spPr>
          <a:xfrm>
            <a:off x="503213" y="2527977"/>
            <a:ext cx="8382000" cy="1337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40"/>
              </a:spcBef>
              <a:spcAft>
                <a:spcPts val="0"/>
              </a:spcAft>
              <a:buClr>
                <a:srgbClr val="C00000"/>
              </a:buClr>
              <a:buSzPts val="3200"/>
              <a:buFont typeface="Noto Sans Symbols"/>
              <a:buNone/>
            </a:pPr>
            <a:r>
              <a:rPr lang="en-US" sz="3200" b="0" i="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https://www.vdh.virginia.gov/mrc</a:t>
            </a:r>
            <a:endParaRPr/>
          </a:p>
          <a:p>
            <a:pPr marL="0" marR="0" lvl="0" indent="0" algn="ctr" rtl="0">
              <a:lnSpc>
                <a:spcPct val="100000"/>
              </a:lnSpc>
              <a:spcBef>
                <a:spcPts val="640"/>
              </a:spcBef>
              <a:spcAft>
                <a:spcPts val="0"/>
              </a:spcAft>
              <a:buClr>
                <a:srgbClr val="C00000"/>
              </a:buClr>
              <a:buSzPts val="3200"/>
              <a:buFont typeface="Noto Sans Symbols"/>
              <a:buNone/>
            </a:pPr>
            <a:r>
              <a:rPr lang="en-US" sz="3200" b="0" i="0" u="sng">
                <a:solidFill>
                  <a:schemeClr val="dk1"/>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/trainingcalendar/</a:t>
            </a:r>
            <a:endParaRPr/>
          </a:p>
        </p:txBody>
      </p:sp>
      <p:sp>
        <p:nvSpPr>
          <p:cNvPr id="573" name="Google Shape;573;p52"/>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7A399"/>
              </a:buClr>
              <a:buSzPts val="1200"/>
              <a:buFont typeface="Verdana"/>
              <a:buNone/>
            </a:pPr>
            <a:fld id="{00000000-1234-1234-1234-123412341234}" type="slidenum">
              <a:rPr lang="en-US" sz="1200" b="0" i="0" u="none" strike="noStrike" cap="none">
                <a:solidFill>
                  <a:srgbClr val="A7A399"/>
                </a:solidFill>
                <a:latin typeface="Verdana"/>
                <a:ea typeface="Verdana"/>
                <a:cs typeface="Verdana"/>
                <a:sym typeface="Verdana"/>
              </a:rPr>
              <a:t>66</a:t>
            </a:fld>
            <a:endParaRPr sz="1400" b="0" i="0" u="none" strike="noStrike" cap="none">
              <a:solidFill>
                <a:srgbClr val="000000"/>
              </a:solidFill>
              <a:latin typeface="Arial"/>
              <a:ea typeface="Arial"/>
              <a:cs typeface="Arial"/>
              <a:sym typeface="Arial"/>
            </a:endParaRPr>
          </a:p>
        </p:txBody>
      </p:sp>
      <p:sp>
        <p:nvSpPr>
          <p:cNvPr id="574" name="Google Shape;574;p52"/>
          <p:cNvSpPr txBox="1"/>
          <p:nvPr/>
        </p:nvSpPr>
        <p:spPr>
          <a:xfrm>
            <a:off x="1000800" y="1853950"/>
            <a:ext cx="72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eb59d2e357_0_95"/>
          <p:cNvSpPr txBox="1">
            <a:spLocks noGrp="1"/>
          </p:cNvSpPr>
          <p:nvPr>
            <p:ph type="title"/>
          </p:nvPr>
        </p:nvSpPr>
        <p:spPr>
          <a:xfrm>
            <a:off x="457200" y="304800"/>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Life Support Training</a:t>
            </a:r>
            <a:endParaRPr/>
          </a:p>
        </p:txBody>
      </p:sp>
      <p:pic>
        <p:nvPicPr>
          <p:cNvPr id="582" name="Google Shape;582;geb59d2e357_0_95"/>
          <p:cNvPicPr preferRelativeResize="0"/>
          <p:nvPr/>
        </p:nvPicPr>
        <p:blipFill rotWithShape="1">
          <a:blip r:embed="rId3">
            <a:alphaModFix/>
          </a:blip>
          <a:srcRect t="-32890"/>
          <a:stretch/>
        </p:blipFill>
        <p:spPr>
          <a:xfrm>
            <a:off x="1655650" y="112025"/>
            <a:ext cx="5794974" cy="57949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4"/>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TRAINVA - www.train.org/virginia</a:t>
            </a:r>
            <a:endParaRPr/>
          </a:p>
        </p:txBody>
      </p:sp>
      <p:sp>
        <p:nvSpPr>
          <p:cNvPr id="588" name="Google Shape;588;p54"/>
          <p:cNvSpPr txBox="1">
            <a:spLocks noGrp="1"/>
          </p:cNvSpPr>
          <p:nvPr>
            <p:ph type="body" idx="1"/>
          </p:nvPr>
        </p:nvSpPr>
        <p:spPr>
          <a:xfrm>
            <a:off x="457200" y="2590800"/>
            <a:ext cx="8229600" cy="3535362"/>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C00000"/>
              </a:buClr>
              <a:buSzPts val="2800"/>
              <a:buFont typeface="Noto Sans Symbols"/>
              <a:buNone/>
            </a:pPr>
            <a:r>
              <a:rPr lang="en-US" sz="2800" b="0" i="0" u="none">
                <a:solidFill>
                  <a:schemeClr val="dk1"/>
                </a:solidFill>
                <a:latin typeface="Verdana"/>
                <a:ea typeface="Verdana"/>
                <a:cs typeface="Verdana"/>
                <a:sym typeface="Verdana"/>
              </a:rPr>
              <a:t>The TRAIN Virginia learning management system  is designed to improve public health workforce and MRC volunteer competencies and to provide access to Virginia and national public health educational sources.</a:t>
            </a:r>
            <a:endParaRPr/>
          </a:p>
          <a:p>
            <a:pPr marL="342900" marR="0" lvl="0" indent="-342900" algn="ctr" rtl="0">
              <a:lnSpc>
                <a:spcPct val="100000"/>
              </a:lnSpc>
              <a:spcBef>
                <a:spcPts val="560"/>
              </a:spcBef>
              <a:spcAft>
                <a:spcPts val="0"/>
              </a:spcAft>
              <a:buClr>
                <a:srgbClr val="C00000"/>
              </a:buClr>
              <a:buSzPts val="2800"/>
              <a:buFont typeface="Noto Sans Symbols"/>
              <a:buNone/>
            </a:pPr>
            <a:r>
              <a:rPr lang="en-US" sz="2800" b="1" i="0" u="none">
                <a:solidFill>
                  <a:schemeClr val="dk1"/>
                </a:solidFill>
                <a:latin typeface="Verdana"/>
                <a:ea typeface="Verdana"/>
                <a:cs typeface="Verdana"/>
                <a:sym typeface="Verdana"/>
              </a:rPr>
              <a:t>www.train.org/virginia</a:t>
            </a:r>
            <a:endParaRPr/>
          </a:p>
        </p:txBody>
      </p:sp>
      <p:sp>
        <p:nvSpPr>
          <p:cNvPr id="589" name="Google Shape;589;p54"/>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sp>
        <p:nvSpPr>
          <p:cNvPr id="590" name="Google Shape;590;p54"/>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98989"/>
              </a:buClr>
              <a:buSzPts val="1200"/>
              <a:buFont typeface="Verdana"/>
              <a:buNone/>
            </a:pPr>
            <a:fld id="{00000000-1234-1234-1234-123412341234}" type="slidenum">
              <a:rPr lang="en-US" sz="1200" b="0" i="0" u="none" strike="noStrike" cap="none">
                <a:solidFill>
                  <a:srgbClr val="898989"/>
                </a:solidFill>
                <a:latin typeface="Verdana"/>
                <a:ea typeface="Verdana"/>
                <a:cs typeface="Verdana"/>
                <a:sym typeface="Verdana"/>
              </a:rPr>
              <a:t>68</a:t>
            </a:fld>
            <a:endParaRPr sz="1400" b="0" i="0" u="none" strike="noStrike" cap="none">
              <a:solidFill>
                <a:srgbClr val="000000"/>
              </a:solidFill>
              <a:latin typeface="Arial"/>
              <a:ea typeface="Arial"/>
              <a:cs typeface="Arial"/>
              <a:sym typeface="Arial"/>
            </a:endParaRPr>
          </a:p>
        </p:txBody>
      </p:sp>
      <p:pic>
        <p:nvPicPr>
          <p:cNvPr id="591" name="Google Shape;591;p54"/>
          <p:cNvPicPr preferRelativeResize="0"/>
          <p:nvPr/>
        </p:nvPicPr>
        <p:blipFill rotWithShape="1">
          <a:blip r:embed="rId3">
            <a:alphaModFix/>
          </a:blip>
          <a:srcRect/>
          <a:stretch/>
        </p:blipFill>
        <p:spPr>
          <a:xfrm>
            <a:off x="990600" y="1423987"/>
            <a:ext cx="7350125" cy="129698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TRAINVA - www.train.org/virginia</a:t>
            </a:r>
            <a:endParaRPr/>
          </a:p>
        </p:txBody>
      </p:sp>
      <p:sp>
        <p:nvSpPr>
          <p:cNvPr id="597" name="Google Shape;597;p55"/>
          <p:cNvSpPr txBox="1">
            <a:spLocks noGrp="1"/>
          </p:cNvSpPr>
          <p:nvPr>
            <p:ph type="body" idx="1"/>
          </p:nvPr>
        </p:nvSpPr>
        <p:spPr>
          <a:xfrm>
            <a:off x="762000" y="1600200"/>
            <a:ext cx="73152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Pursue the training needed to be confident in the field. </a:t>
            </a:r>
            <a:endParaRPr/>
          </a:p>
          <a:p>
            <a:pPr marL="342900" marR="0" lvl="0" indent="-342900" algn="l" rtl="0">
              <a:lnSpc>
                <a:spcPct val="100000"/>
              </a:lnSpc>
              <a:spcBef>
                <a:spcPts val="48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Take training that interests you when you are available.</a:t>
            </a:r>
            <a:endParaRPr/>
          </a:p>
          <a:p>
            <a:pPr marL="342900" marR="0" lvl="0" indent="-342900" algn="l" rtl="0">
              <a:lnSpc>
                <a:spcPct val="100000"/>
              </a:lnSpc>
              <a:spcBef>
                <a:spcPts val="48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Complete training plans for specific teams</a:t>
            </a:r>
            <a:endParaRPr/>
          </a:p>
          <a:p>
            <a:pPr marL="342900" marR="0" lvl="0" indent="-342900" algn="l" rtl="0">
              <a:lnSpc>
                <a:spcPct val="100000"/>
              </a:lnSpc>
              <a:spcBef>
                <a:spcPts val="48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CEUs are provided for some courses</a:t>
            </a:r>
            <a:endParaRPr/>
          </a:p>
          <a:p>
            <a:pPr marL="342900" marR="0" lvl="0" indent="-342900" algn="l" rtl="0">
              <a:lnSpc>
                <a:spcPct val="100000"/>
              </a:lnSpc>
              <a:spcBef>
                <a:spcPts val="48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You have access to your training records</a:t>
            </a:r>
            <a:endParaRPr/>
          </a:p>
          <a:p>
            <a:pPr marL="342900" marR="0" lvl="0" indent="-342900" algn="l" rtl="0">
              <a:lnSpc>
                <a:spcPct val="100000"/>
              </a:lnSpc>
              <a:spcBef>
                <a:spcPts val="48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Go to TRAIN via your VVHS account</a:t>
            </a:r>
            <a:endParaRPr/>
          </a:p>
          <a:p>
            <a:pPr marL="342900" marR="0" lvl="0" indent="-342900" algn="l" rtl="0">
              <a:lnSpc>
                <a:spcPct val="100000"/>
              </a:lnSpc>
              <a:spcBef>
                <a:spcPts val="480"/>
              </a:spcBef>
              <a:spcAft>
                <a:spcPts val="0"/>
              </a:spcAft>
              <a:buClr>
                <a:srgbClr val="C00000"/>
              </a:buClr>
              <a:buSzPts val="2400"/>
              <a:buFont typeface="Noto Sans Symbols"/>
              <a:buChar char="★"/>
            </a:pPr>
            <a:r>
              <a:rPr lang="en-US" sz="2400" b="0" i="0" u="none">
                <a:solidFill>
                  <a:schemeClr val="dk1"/>
                </a:solidFill>
                <a:latin typeface="Verdana"/>
                <a:ea typeface="Verdana"/>
                <a:cs typeface="Verdana"/>
                <a:sym typeface="Verdana"/>
              </a:rPr>
              <a:t>Do NOT create a TRAIN account</a:t>
            </a:r>
            <a:endParaRPr/>
          </a:p>
          <a:p>
            <a:pPr marL="342900" marR="0" lvl="0" indent="-190500" algn="l" rtl="0">
              <a:lnSpc>
                <a:spcPct val="100000"/>
              </a:lnSpc>
              <a:spcBef>
                <a:spcPts val="480"/>
              </a:spcBef>
              <a:spcAft>
                <a:spcPts val="0"/>
              </a:spcAft>
              <a:buClr>
                <a:srgbClr val="C00000"/>
              </a:buClr>
              <a:buSzPts val="2400"/>
              <a:buFont typeface="Noto Sans Symbols"/>
              <a:buNone/>
            </a:pPr>
            <a:endParaRPr sz="2400" b="0" i="0" u="none">
              <a:solidFill>
                <a:schemeClr val="dk1"/>
              </a:solidFill>
              <a:latin typeface="Verdana"/>
              <a:ea typeface="Verdana"/>
              <a:cs typeface="Verdana"/>
              <a:sym typeface="Verdana"/>
            </a:endParaRPr>
          </a:p>
        </p:txBody>
      </p:sp>
      <p:sp>
        <p:nvSpPr>
          <p:cNvPr id="598" name="Google Shape;598;p55"/>
          <p:cNvSpPr txBox="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sp>
        <p:nvSpPr>
          <p:cNvPr id="599" name="Google Shape;599;p55"/>
          <p:cNvSpPr txBox="1"/>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98989"/>
              </a:buClr>
              <a:buSzPts val="1200"/>
              <a:buFont typeface="Verdana"/>
              <a:buNone/>
            </a:pPr>
            <a:fld id="{00000000-1234-1234-1234-123412341234}" type="slidenum">
              <a:rPr lang="en-US" sz="1200" b="0" i="0" u="none" strike="noStrike" cap="none">
                <a:solidFill>
                  <a:srgbClr val="898989"/>
                </a:solidFill>
                <a:latin typeface="Verdana"/>
                <a:ea typeface="Verdana"/>
                <a:cs typeface="Verdana"/>
                <a:sym typeface="Verdana"/>
              </a:rPr>
              <a:t>69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eb59d2e357_2_20"/>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Public Health</a:t>
            </a:r>
            <a:endParaRPr/>
          </a:p>
        </p:txBody>
      </p:sp>
      <p:pic>
        <p:nvPicPr>
          <p:cNvPr id="176" name="Google Shape;176;geb59d2e357_2_20"/>
          <p:cNvPicPr preferRelativeResize="0"/>
          <p:nvPr/>
        </p:nvPicPr>
        <p:blipFill rotWithShape="1">
          <a:blip r:embed="rId3">
            <a:alphaModFix/>
          </a:blip>
          <a:srcRect l="-2445" t="10000" r="1049" b="4443"/>
          <a:stretch/>
        </p:blipFill>
        <p:spPr>
          <a:xfrm>
            <a:off x="2095500" y="1600200"/>
            <a:ext cx="4953000" cy="438308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Font typeface="Verdana"/>
              <a:buNone/>
            </a:pPr>
            <a:r>
              <a:rPr lang="en-US" sz="3600" b="0" i="0" u="none">
                <a:solidFill>
                  <a:schemeClr val="lt1"/>
                </a:solidFill>
                <a:latin typeface="Verdana"/>
                <a:ea typeface="Verdana"/>
                <a:cs typeface="Verdana"/>
                <a:sym typeface="Verdana"/>
              </a:rPr>
              <a:t>TRAINVA - www.train.org/virginia</a:t>
            </a:r>
            <a:endParaRPr/>
          </a:p>
        </p:txBody>
      </p:sp>
      <p:sp>
        <p:nvSpPr>
          <p:cNvPr id="605" name="Google Shape;605;p56"/>
          <p:cNvSpPr txBox="1">
            <a:spLocks noGrp="1"/>
          </p:cNvSpPr>
          <p:nvPr>
            <p:ph type="body" idx="1"/>
          </p:nvPr>
        </p:nvSpPr>
        <p:spPr>
          <a:xfrm>
            <a:off x="457200" y="2590800"/>
            <a:ext cx="8229600" cy="353550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C00000"/>
              </a:buClr>
              <a:buSzPts val="2800"/>
              <a:buFont typeface="Noto Sans Symbols"/>
              <a:buNone/>
            </a:pPr>
            <a:r>
              <a:rPr lang="en-US" sz="2800" b="0" i="0" u="none">
                <a:solidFill>
                  <a:schemeClr val="dk1"/>
                </a:solidFill>
                <a:latin typeface="Verdana"/>
                <a:ea typeface="Verdana"/>
                <a:cs typeface="Verdana"/>
                <a:sym typeface="Verdana"/>
              </a:rPr>
              <a:t>Once your volunteer application is approved, a TRAIN account is created for you within 24 hours.</a:t>
            </a:r>
            <a:endParaRPr/>
          </a:p>
          <a:p>
            <a:pPr marL="342900" marR="0" lvl="0" indent="-342900" algn="ctr" rtl="0">
              <a:lnSpc>
                <a:spcPct val="100000"/>
              </a:lnSpc>
              <a:spcBef>
                <a:spcPts val="560"/>
              </a:spcBef>
              <a:spcAft>
                <a:spcPts val="0"/>
              </a:spcAft>
              <a:buClr>
                <a:srgbClr val="C00000"/>
              </a:buClr>
              <a:buSzPts val="2800"/>
              <a:buFont typeface="Noto Sans Symbols"/>
              <a:buNone/>
            </a:pPr>
            <a:r>
              <a:rPr lang="en-US" sz="2800" b="0" i="0" u="none">
                <a:solidFill>
                  <a:schemeClr val="dk1"/>
                </a:solidFill>
                <a:latin typeface="Verdana"/>
                <a:ea typeface="Verdana"/>
                <a:cs typeface="Verdana"/>
                <a:sym typeface="Verdana"/>
              </a:rPr>
              <a:t>DO NOT CREATE ANOTHER ACCOUNT!!!</a:t>
            </a:r>
            <a:endParaRPr/>
          </a:p>
          <a:p>
            <a:pPr marL="342900" marR="0" lvl="0" indent="-342900" algn="ctr" rtl="0">
              <a:lnSpc>
                <a:spcPct val="100000"/>
              </a:lnSpc>
              <a:spcBef>
                <a:spcPts val="560"/>
              </a:spcBef>
              <a:spcAft>
                <a:spcPts val="0"/>
              </a:spcAft>
              <a:buClr>
                <a:srgbClr val="C00000"/>
              </a:buClr>
              <a:buSzPts val="2800"/>
              <a:buFont typeface="Noto Sans Symbols"/>
              <a:buNone/>
            </a:pPr>
            <a:r>
              <a:rPr lang="en-US" sz="2800" b="0" i="0" u="none">
                <a:solidFill>
                  <a:schemeClr val="dk1"/>
                </a:solidFill>
                <a:latin typeface="Verdana"/>
                <a:ea typeface="Verdana"/>
                <a:cs typeface="Verdana"/>
                <a:sym typeface="Verdana"/>
              </a:rPr>
              <a:t>If you have trouble with TRAIN, please contact the TRAIN administrator at va_admin@train.org.</a:t>
            </a:r>
            <a:endParaRPr/>
          </a:p>
        </p:txBody>
      </p:sp>
      <p:sp>
        <p:nvSpPr>
          <p:cNvPr id="606" name="Google Shape;606;p56"/>
          <p:cNvSpPr txBox="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Verdana"/>
              <a:buNone/>
            </a:pPr>
            <a:r>
              <a:rPr lang="en-US" sz="1000" b="0" i="1" u="none" strike="noStrike" cap="none">
                <a:solidFill>
                  <a:schemeClr val="dk1"/>
                </a:solidFill>
                <a:latin typeface="Verdana"/>
                <a:ea typeface="Verdana"/>
                <a:cs typeface="Verdana"/>
                <a:sym typeface="Verdana"/>
              </a:rPr>
              <a:t>Volunteers Protecting Virginia’s Health</a:t>
            </a:r>
            <a:endParaRPr sz="1400" b="0" i="0" u="none" strike="noStrike" cap="none">
              <a:solidFill>
                <a:srgbClr val="000000"/>
              </a:solidFill>
              <a:latin typeface="Arial"/>
              <a:ea typeface="Arial"/>
              <a:cs typeface="Arial"/>
              <a:sym typeface="Arial"/>
            </a:endParaRPr>
          </a:p>
        </p:txBody>
      </p:sp>
      <p:sp>
        <p:nvSpPr>
          <p:cNvPr id="607" name="Google Shape;607;p56"/>
          <p:cNvSpPr txBox="1"/>
          <p:nvPr/>
        </p:nvSpPr>
        <p:spPr>
          <a:xfrm>
            <a:off x="6553200" y="6356350"/>
            <a:ext cx="21336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98989"/>
              </a:buClr>
              <a:buSzPts val="1200"/>
              <a:buFont typeface="Verdana"/>
              <a:buNone/>
            </a:pPr>
            <a:fld id="{00000000-1234-1234-1234-123412341234}" type="slidenum">
              <a:rPr lang="en-US" sz="1200" b="0" i="0" u="none" strike="noStrike" cap="none">
                <a:solidFill>
                  <a:srgbClr val="898989"/>
                </a:solidFill>
                <a:latin typeface="Verdana"/>
                <a:ea typeface="Verdana"/>
                <a:cs typeface="Verdana"/>
                <a:sym typeface="Verdana"/>
              </a:rPr>
              <a:t>70</a:t>
            </a:fld>
            <a:endParaRPr sz="1400" b="0" i="0" u="none" strike="noStrike" cap="none">
              <a:solidFill>
                <a:srgbClr val="000000"/>
              </a:solidFill>
              <a:latin typeface="Arial"/>
              <a:ea typeface="Arial"/>
              <a:cs typeface="Arial"/>
              <a:sym typeface="Arial"/>
            </a:endParaRPr>
          </a:p>
        </p:txBody>
      </p:sp>
      <p:pic>
        <p:nvPicPr>
          <p:cNvPr id="608" name="Google Shape;608;p56"/>
          <p:cNvPicPr preferRelativeResize="0"/>
          <p:nvPr/>
        </p:nvPicPr>
        <p:blipFill rotWithShape="1">
          <a:blip r:embed="rId3">
            <a:alphaModFix/>
          </a:blip>
          <a:srcRect/>
          <a:stretch/>
        </p:blipFill>
        <p:spPr>
          <a:xfrm>
            <a:off x="990600" y="1423987"/>
            <a:ext cx="7350125" cy="129698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FEEF-C8A5-4A83-84C5-2A104B64FAF6}"/>
              </a:ext>
            </a:extLst>
          </p:cNvPr>
          <p:cNvSpPr>
            <a:spLocks noGrp="1"/>
          </p:cNvSpPr>
          <p:nvPr>
            <p:ph type="title"/>
          </p:nvPr>
        </p:nvSpPr>
        <p:spPr/>
        <p:txBody>
          <a:bodyPr/>
          <a:lstStyle/>
          <a:p>
            <a:r>
              <a:rPr lang="en-US"/>
              <a:t>Knowledge Check</a:t>
            </a:r>
          </a:p>
        </p:txBody>
      </p:sp>
      <p:sp>
        <p:nvSpPr>
          <p:cNvPr id="3" name="Text Placeholder 2">
            <a:extLst>
              <a:ext uri="{FF2B5EF4-FFF2-40B4-BE49-F238E27FC236}">
                <a16:creationId xmlns:a16="http://schemas.microsoft.com/office/drawing/2014/main" id="{3D20A0E8-3D87-4A89-B08E-4FE56BE8F158}"/>
              </a:ext>
            </a:extLst>
          </p:cNvPr>
          <p:cNvSpPr>
            <a:spLocks noGrp="1"/>
          </p:cNvSpPr>
          <p:nvPr>
            <p:ph type="body" idx="1"/>
          </p:nvPr>
        </p:nvSpPr>
        <p:spPr/>
        <p:txBody>
          <a:bodyPr/>
          <a:lstStyle/>
          <a:p>
            <a:pPr marL="114300" indent="0" algn="ctr">
              <a:buNone/>
            </a:pPr>
            <a:r>
              <a:rPr lang="en-US" sz="4800">
                <a:solidFill>
                  <a:srgbClr val="FF0000"/>
                </a:solidFill>
              </a:rPr>
              <a:t>True or False: </a:t>
            </a:r>
            <a:endParaRPr lang="en-US"/>
          </a:p>
          <a:p>
            <a:pPr algn="ctr"/>
            <a:endParaRPr lang="en-US" sz="4800">
              <a:solidFill>
                <a:srgbClr val="FF0000"/>
              </a:solidFill>
            </a:endParaRPr>
          </a:p>
          <a:p>
            <a:pPr marL="114300" indent="0" algn="ctr">
              <a:buNone/>
            </a:pPr>
            <a:r>
              <a:rPr lang="en-US" sz="4800">
                <a:solidFill>
                  <a:srgbClr val="002060"/>
                </a:solidFill>
              </a:rPr>
              <a:t>You should create your own TRAIN account</a:t>
            </a:r>
          </a:p>
        </p:txBody>
      </p:sp>
    </p:spTree>
    <p:extLst>
      <p:ext uri="{BB962C8B-B14F-4D97-AF65-F5344CB8AC3E}">
        <p14:creationId xmlns:p14="http://schemas.microsoft.com/office/powerpoint/2010/main" val="1162359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7"/>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dirty="0">
                <a:solidFill>
                  <a:schemeClr val="lt1"/>
                </a:solidFill>
                <a:latin typeface="Verdana"/>
                <a:ea typeface="Verdana"/>
                <a:cs typeface="Verdana"/>
                <a:sym typeface="Verdana"/>
              </a:rPr>
              <a:t>What’s Next?</a:t>
            </a:r>
            <a:endParaRPr dirty="0"/>
          </a:p>
        </p:txBody>
      </p:sp>
      <p:sp>
        <p:nvSpPr>
          <p:cNvPr id="614" name="Google Shape;614;p77"/>
          <p:cNvSpPr txBox="1">
            <a:spLocks noGrp="1"/>
          </p:cNvSpPr>
          <p:nvPr>
            <p:ph type="body" idx="1"/>
          </p:nvPr>
        </p:nvSpPr>
        <p:spPr>
          <a:xfrm>
            <a:off x="1077750" y="1639175"/>
            <a:ext cx="7343400" cy="4526100"/>
          </a:xfrm>
          <a:prstGeom prst="rect">
            <a:avLst/>
          </a:prstGeom>
          <a:noFill/>
          <a:ln>
            <a:noFill/>
          </a:ln>
        </p:spPr>
        <p:txBody>
          <a:bodyPr spcFirstLastPara="1" wrap="square" lIns="91425" tIns="45700" rIns="91425" bIns="45700" anchor="t" anchorCtr="0">
            <a:noAutofit/>
          </a:bodyPr>
          <a:lstStyle/>
          <a:p>
            <a:pPr marL="579437" marR="0" lvl="0" indent="-579437" algn="l" rtl="0">
              <a:lnSpc>
                <a:spcPct val="100000"/>
              </a:lnSpc>
              <a:spcBef>
                <a:spcPts val="0"/>
              </a:spcBef>
              <a:spcAft>
                <a:spcPts val="0"/>
              </a:spcAft>
              <a:buClr>
                <a:srgbClr val="C00000"/>
              </a:buClr>
              <a:buSzPts val="3200"/>
              <a:buFont typeface="Noto Sans Symbols"/>
              <a:buChar char="★"/>
            </a:pPr>
            <a:r>
              <a:rPr lang="en-US" sz="3200" b="0" i="0" u="none" dirty="0">
                <a:solidFill>
                  <a:schemeClr val="dk1"/>
                </a:solidFill>
                <a:latin typeface="Verdana"/>
                <a:ea typeface="Verdana"/>
                <a:cs typeface="Verdana"/>
                <a:sym typeface="Verdana"/>
              </a:rPr>
              <a:t>Approved Application</a:t>
            </a:r>
            <a:endParaRPr dirty="0"/>
          </a:p>
          <a:p>
            <a:pPr marL="579437" marR="0" lvl="0" indent="-579437" algn="l" rtl="0">
              <a:lnSpc>
                <a:spcPct val="100000"/>
              </a:lnSpc>
              <a:spcBef>
                <a:spcPts val="640"/>
              </a:spcBef>
              <a:spcAft>
                <a:spcPts val="0"/>
              </a:spcAft>
              <a:buClr>
                <a:srgbClr val="C00000"/>
              </a:buClr>
              <a:buSzPts val="3200"/>
              <a:buFont typeface="Noto Sans Symbols"/>
              <a:buChar char="★"/>
            </a:pPr>
            <a:r>
              <a:rPr lang="en-US" sz="3200" b="0" i="0" u="none" dirty="0">
                <a:solidFill>
                  <a:schemeClr val="dk1"/>
                </a:solidFill>
                <a:latin typeface="Verdana"/>
                <a:ea typeface="Verdana"/>
                <a:cs typeface="Verdana"/>
                <a:sym typeface="Verdana"/>
              </a:rPr>
              <a:t>Background Investigation</a:t>
            </a:r>
          </a:p>
          <a:p>
            <a:pPr marL="579437" marR="0" lvl="0" indent="-579437" algn="l" rtl="0">
              <a:lnSpc>
                <a:spcPct val="100000"/>
              </a:lnSpc>
              <a:spcBef>
                <a:spcPts val="640"/>
              </a:spcBef>
              <a:spcAft>
                <a:spcPts val="0"/>
              </a:spcAft>
              <a:buClr>
                <a:srgbClr val="C00000"/>
              </a:buClr>
              <a:buSzPts val="3200"/>
              <a:buFont typeface="Noto Sans Symbols"/>
              <a:buChar char="★"/>
            </a:pPr>
            <a:r>
              <a:rPr lang="en-US" dirty="0"/>
              <a:t>Cybersecurity &amp; HIPAA Training</a:t>
            </a:r>
            <a:r>
              <a:rPr lang="en-US" sz="3200" b="0" i="0" u="none" dirty="0">
                <a:solidFill>
                  <a:schemeClr val="dk1"/>
                </a:solidFill>
                <a:latin typeface="Verdana"/>
                <a:ea typeface="Verdana"/>
                <a:cs typeface="Verdana"/>
                <a:sym typeface="Verdana"/>
              </a:rPr>
              <a:t> </a:t>
            </a:r>
            <a:endParaRPr dirty="0"/>
          </a:p>
          <a:p>
            <a:pPr marL="579437" marR="0" lvl="0" indent="-579437" algn="l" rtl="0">
              <a:lnSpc>
                <a:spcPct val="100000"/>
              </a:lnSpc>
              <a:spcBef>
                <a:spcPts val="640"/>
              </a:spcBef>
              <a:spcAft>
                <a:spcPts val="0"/>
              </a:spcAft>
              <a:buClr>
                <a:srgbClr val="C00000"/>
              </a:buClr>
              <a:buSzPts val="3200"/>
              <a:buFont typeface="Noto Sans Symbols"/>
              <a:buChar char="★"/>
            </a:pPr>
            <a:r>
              <a:rPr lang="en-US" dirty="0"/>
              <a:t>Identification - Shirts &amp; Badges</a:t>
            </a:r>
            <a:endParaRPr dirty="0"/>
          </a:p>
          <a:p>
            <a:pPr marL="579437" marR="0" lvl="0" indent="-579437" algn="l" rtl="0">
              <a:lnSpc>
                <a:spcPct val="100000"/>
              </a:lnSpc>
              <a:spcBef>
                <a:spcPts val="640"/>
              </a:spcBef>
              <a:spcAft>
                <a:spcPts val="0"/>
              </a:spcAft>
              <a:buClr>
                <a:srgbClr val="C00000"/>
              </a:buClr>
              <a:buSzPts val="3200"/>
              <a:buFont typeface="Noto Sans Symbols"/>
              <a:buChar char="★"/>
            </a:pPr>
            <a:r>
              <a:rPr lang="en-US" sz="3200" b="0" i="0" u="none" dirty="0">
                <a:solidFill>
                  <a:schemeClr val="dk1"/>
                </a:solidFill>
                <a:latin typeface="Verdana"/>
                <a:ea typeface="Verdana"/>
                <a:cs typeface="Verdana"/>
                <a:sym typeface="Verdana"/>
              </a:rPr>
              <a:t>Online training</a:t>
            </a:r>
            <a:endParaRPr dirty="0"/>
          </a:p>
          <a:p>
            <a:pPr marL="579437" marR="0" lvl="0" indent="-579437" algn="l" rtl="0">
              <a:lnSpc>
                <a:spcPct val="100000"/>
              </a:lnSpc>
              <a:spcBef>
                <a:spcPts val="640"/>
              </a:spcBef>
              <a:spcAft>
                <a:spcPts val="0"/>
              </a:spcAft>
              <a:buClr>
                <a:srgbClr val="C00000"/>
              </a:buClr>
              <a:buSzPts val="3200"/>
              <a:buFont typeface="Noto Sans Symbols"/>
              <a:buChar char="★"/>
            </a:pPr>
            <a:r>
              <a:rPr lang="en-US" sz="3200" b="0" i="0" u="none" dirty="0">
                <a:solidFill>
                  <a:schemeClr val="dk1"/>
                </a:solidFill>
                <a:latin typeface="Verdana"/>
                <a:ea typeface="Verdana"/>
                <a:cs typeface="Verdana"/>
                <a:sym typeface="Verdana"/>
              </a:rPr>
              <a:t>Mobilization</a:t>
            </a:r>
            <a:endParaRPr dirty="0"/>
          </a:p>
          <a:p>
            <a:pPr marL="579437" marR="0" lvl="0" indent="-579437" algn="l" rtl="0">
              <a:lnSpc>
                <a:spcPct val="100000"/>
              </a:lnSpc>
              <a:spcBef>
                <a:spcPts val="640"/>
              </a:spcBef>
              <a:spcAft>
                <a:spcPts val="0"/>
              </a:spcAft>
              <a:buClr>
                <a:srgbClr val="C00000"/>
              </a:buClr>
              <a:buSzPts val="3200"/>
              <a:buFont typeface="Noto Sans Symbols"/>
              <a:buChar char="★"/>
            </a:pPr>
            <a:r>
              <a:rPr lang="en-US" sz="3200" b="0" i="0" u="none" dirty="0">
                <a:solidFill>
                  <a:schemeClr val="dk1"/>
                </a:solidFill>
                <a:latin typeface="Verdana"/>
                <a:ea typeface="Verdana"/>
                <a:cs typeface="Verdana"/>
                <a:sym typeface="Verdana"/>
              </a:rPr>
              <a:t>Demobilization</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Google Shape;620;p78"/>
          <p:cNvSpPr txBox="1">
            <a:spLocks noGrp="1"/>
          </p:cNvSpPr>
          <p:nvPr>
            <p:ph type="body" idx="1"/>
          </p:nvPr>
        </p:nvSpPr>
        <p:spPr>
          <a:xfrm>
            <a:off x="723900" y="2133600"/>
            <a:ext cx="7696200" cy="41449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5400"/>
              <a:buFont typeface="Noto Sans Symbols"/>
              <a:buNone/>
            </a:pPr>
            <a:r>
              <a:rPr lang="en-US" sz="5400" b="1">
                <a:solidFill>
                  <a:srgbClr val="C00000"/>
                </a:solidFill>
              </a:rPr>
              <a:t>Thank you!!</a:t>
            </a:r>
            <a:endParaRPr/>
          </a:p>
          <a:p>
            <a:pPr marL="0" marR="0" lvl="0" indent="0" algn="ctr" rtl="0">
              <a:lnSpc>
                <a:spcPct val="100000"/>
              </a:lnSpc>
              <a:spcBef>
                <a:spcPts val="720"/>
              </a:spcBef>
              <a:spcAft>
                <a:spcPts val="0"/>
              </a:spcAft>
              <a:buClr>
                <a:srgbClr val="C00000"/>
              </a:buClr>
              <a:buSzPts val="3600"/>
              <a:buFont typeface="Noto Sans Symbols"/>
              <a:buNone/>
            </a:pPr>
            <a:endParaRPr sz="3600" b="1" i="0" u="none">
              <a:solidFill>
                <a:srgbClr val="C00000"/>
              </a:solidFill>
              <a:latin typeface="Verdana"/>
              <a:ea typeface="Verdana"/>
              <a:cs typeface="Verdana"/>
              <a:sym typeface="Verdana"/>
            </a:endParaRPr>
          </a:p>
          <a:p>
            <a:pPr marL="0" marR="0" lvl="0" indent="0" algn="ctr" rtl="0">
              <a:lnSpc>
                <a:spcPct val="100000"/>
              </a:lnSpc>
              <a:spcBef>
                <a:spcPts val="720"/>
              </a:spcBef>
              <a:spcAft>
                <a:spcPts val="0"/>
              </a:spcAft>
              <a:buClr>
                <a:srgbClr val="C00000"/>
              </a:buClr>
              <a:buSzPts val="3600"/>
              <a:buFont typeface="Noto Sans Symbols"/>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eb59d2e357_2_2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000" b="0" i="0" u="none">
                <a:solidFill>
                  <a:schemeClr val="lt1"/>
                </a:solidFill>
                <a:latin typeface="Verdana"/>
                <a:ea typeface="Verdana"/>
                <a:cs typeface="Verdana"/>
                <a:sym typeface="Verdana"/>
              </a:rPr>
              <a:t>Public Health</a:t>
            </a:r>
            <a:endParaRPr/>
          </a:p>
        </p:txBody>
      </p:sp>
      <p:pic>
        <p:nvPicPr>
          <p:cNvPr id="188" name="Google Shape;188;geb59d2e357_2_25"/>
          <p:cNvPicPr preferRelativeResize="0"/>
          <p:nvPr/>
        </p:nvPicPr>
        <p:blipFill rotWithShape="1">
          <a:blip r:embed="rId3">
            <a:alphaModFix/>
          </a:blip>
          <a:srcRect t="7809" b="3125"/>
          <a:stretch/>
        </p:blipFill>
        <p:spPr>
          <a:xfrm>
            <a:off x="1828800" y="1600200"/>
            <a:ext cx="5105400" cy="45767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eb59d2e357_2_43"/>
          <p:cNvPicPr preferRelativeResize="0"/>
          <p:nvPr/>
        </p:nvPicPr>
        <p:blipFill rotWithShape="1">
          <a:blip r:embed="rId3">
            <a:alphaModFix/>
          </a:blip>
          <a:srcRect/>
          <a:stretch/>
        </p:blipFill>
        <p:spPr>
          <a:xfrm>
            <a:off x="1682713" y="1467900"/>
            <a:ext cx="5778575" cy="4333951"/>
          </a:xfrm>
          <a:prstGeom prst="rect">
            <a:avLst/>
          </a:prstGeom>
          <a:noFill/>
          <a:ln>
            <a:noFill/>
          </a:ln>
        </p:spPr>
      </p:pic>
      <p:sp>
        <p:nvSpPr>
          <p:cNvPr id="194" name="Google Shape;194;geb59d2e357_2_43"/>
          <p:cNvSpPr txBox="1"/>
          <p:nvPr/>
        </p:nvSpPr>
        <p:spPr>
          <a:xfrm>
            <a:off x="0" y="457200"/>
            <a:ext cx="9144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a:solidFill>
                  <a:schemeClr val="lt1"/>
                </a:solidFill>
                <a:latin typeface="Verdana"/>
                <a:ea typeface="Verdana"/>
                <a:cs typeface="Verdana"/>
                <a:sym typeface="Verdana"/>
              </a:rPr>
              <a:t>First Aid</a:t>
            </a:r>
            <a:endParaRPr sz="4000">
              <a:solidFill>
                <a:schemeClr val="lt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1590</Words>
  <Application>Microsoft Office PowerPoint</Application>
  <PresentationFormat>On-screen Show (4:3)</PresentationFormat>
  <Paragraphs>318</Paragraphs>
  <Slides>73</Slides>
  <Notes>73</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73</vt:i4>
      </vt:variant>
    </vt:vector>
  </HeadingPairs>
  <TitlesOfParts>
    <vt:vector size="90" baseType="lpstr">
      <vt:lpstr>Noto Sans Symbols</vt:lpstr>
      <vt:lpstr>Twentieth Century</vt:lpstr>
      <vt:lpstr>Arial</vt:lpstr>
      <vt:lpstr>Verdana</vt:lpstr>
      <vt:lpstr>Calibri</vt:lpstr>
      <vt:lpstr>Miriam</vt:lpstr>
      <vt:lpstr>Roboto</vt:lpstr>
      <vt:lpstr>Times New Roman</vt:lpstr>
      <vt:lpstr>1_Office Theme</vt:lpstr>
      <vt:lpstr>2_Office Theme</vt:lpstr>
      <vt:lpstr>6_Office Theme</vt:lpstr>
      <vt:lpstr>4_Office Theme</vt:lpstr>
      <vt:lpstr>12_Office Theme</vt:lpstr>
      <vt:lpstr>3_Office Theme</vt:lpstr>
      <vt:lpstr>6_Office Theme</vt:lpstr>
      <vt:lpstr>7_Office Theme</vt:lpstr>
      <vt:lpstr>2_Office Theme</vt:lpstr>
      <vt:lpstr>VA MRC Volunteer Orientation</vt:lpstr>
      <vt:lpstr>What will you learn today?</vt:lpstr>
      <vt:lpstr>MRC History &amp; Role</vt:lpstr>
      <vt:lpstr>MRC History &amp; Facts</vt:lpstr>
      <vt:lpstr>VA MRC Mission</vt:lpstr>
      <vt:lpstr>Public Health</vt:lpstr>
      <vt:lpstr>Public Health</vt:lpstr>
      <vt:lpstr>Public Health</vt:lpstr>
      <vt:lpstr>PowerPoint Presentation</vt:lpstr>
      <vt:lpstr>Emergency Shelters</vt:lpstr>
      <vt:lpstr>Mass Vaccination &amp; Points of Dispensing</vt:lpstr>
      <vt:lpstr>Declared Public Health Emergencies</vt:lpstr>
      <vt:lpstr>Public Health in Emergencies</vt:lpstr>
      <vt:lpstr>VA MRC COVID-19 Response</vt:lpstr>
      <vt:lpstr>Knowledge Check</vt:lpstr>
      <vt:lpstr>Why Volunteer?</vt:lpstr>
      <vt:lpstr>Why Volunteers?</vt:lpstr>
      <vt:lpstr>Healthcare Professionals</vt:lpstr>
      <vt:lpstr>General Support</vt:lpstr>
      <vt:lpstr>Who will you be working with?</vt:lpstr>
      <vt:lpstr>MRC Member Expectations</vt:lpstr>
      <vt:lpstr>PowerPoint Presentation</vt:lpstr>
      <vt:lpstr>Knowledge Check</vt:lpstr>
      <vt:lpstr>Knowledge Check</vt:lpstr>
      <vt:lpstr>Additional Expectations</vt:lpstr>
      <vt:lpstr>Public Communication</vt:lpstr>
      <vt:lpstr>HIPAA</vt:lpstr>
      <vt:lpstr>Liability Coverage</vt:lpstr>
      <vt:lpstr>Workers Compensation</vt:lpstr>
      <vt:lpstr>Knowledge Check</vt:lpstr>
      <vt:lpstr>Deployments</vt:lpstr>
      <vt:lpstr>Activation </vt:lpstr>
      <vt:lpstr>Alert Classifications</vt:lpstr>
      <vt:lpstr>Responding to an Email Alert</vt:lpstr>
      <vt:lpstr>PowerPoint Presentation</vt:lpstr>
      <vt:lpstr>PowerPoint Presentation</vt:lpstr>
      <vt:lpstr>Email Tips</vt:lpstr>
      <vt:lpstr>PowerPoint Presentation</vt:lpstr>
      <vt:lpstr>Check Alerts in VVHS</vt:lpstr>
      <vt:lpstr>I’m AVAILABLE</vt:lpstr>
      <vt:lpstr>Right for the Request</vt:lpstr>
      <vt:lpstr>Volunteer Risks</vt:lpstr>
      <vt:lpstr>It’s  OK to Say NO!</vt:lpstr>
      <vt:lpstr>When you go…</vt:lpstr>
      <vt:lpstr> Best Laid Plans… </vt:lpstr>
      <vt:lpstr>Don’t Forget</vt:lpstr>
      <vt:lpstr>Knowledge Check </vt:lpstr>
      <vt:lpstr>VVHS</vt:lpstr>
      <vt:lpstr>Who has access to your info?</vt:lpstr>
      <vt:lpstr>PowerPoint Presentation</vt:lpstr>
      <vt:lpstr>VVHS: www.vamrc.org/vvhs</vt:lpstr>
      <vt:lpstr>PowerPoint Presentation</vt:lpstr>
      <vt:lpstr>VVHS Dashboard (cont.)</vt:lpstr>
      <vt:lpstr>VVHS Dashboard (cont.)</vt:lpstr>
      <vt:lpstr>Change Your Information</vt:lpstr>
      <vt:lpstr>PowerPoint Presentation</vt:lpstr>
      <vt:lpstr>Change your info cont’d</vt:lpstr>
      <vt:lpstr>Credentials – Government ID</vt:lpstr>
      <vt:lpstr>Credentials – License &amp; Certification</vt:lpstr>
      <vt:lpstr>Vaccination Documentation</vt:lpstr>
      <vt:lpstr>Preparing to Respond</vt:lpstr>
      <vt:lpstr>Knowledge Check</vt:lpstr>
      <vt:lpstr>TRAINING</vt:lpstr>
      <vt:lpstr>Deployment &amp; Training Records  </vt:lpstr>
      <vt:lpstr>Training for MRC</vt:lpstr>
      <vt:lpstr>Upcoming Online Training Calendar</vt:lpstr>
      <vt:lpstr>Life Support Training</vt:lpstr>
      <vt:lpstr>TRAINVA - www.train.org/virginia</vt:lpstr>
      <vt:lpstr>TRAINVA - www.train.org/virginia</vt:lpstr>
      <vt:lpstr>TRAINVA - www.train.org/virginia</vt:lpstr>
      <vt:lpstr>Knowledge Check</vt:lpstr>
      <vt:lpstr>What’s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 MRC Volunteer Orientation</dc:title>
  <dc:creator>XPS-420</dc:creator>
  <cp:lastModifiedBy>Bausman, Kate (VDH)</cp:lastModifiedBy>
  <cp:revision>7</cp:revision>
  <dcterms:created xsi:type="dcterms:W3CDTF">2010-10-27T11:32:15Z</dcterms:created>
  <dcterms:modified xsi:type="dcterms:W3CDTF">2024-01-31T17:16:14Z</dcterms:modified>
</cp:coreProperties>
</file>