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56"/>
  </p:notesMasterIdLst>
  <p:handoutMasterIdLst>
    <p:handoutMasterId r:id="rId57"/>
  </p:handoutMasterIdLst>
  <p:sldIdLst>
    <p:sldId id="256" r:id="rId2"/>
    <p:sldId id="292" r:id="rId3"/>
    <p:sldId id="290" r:id="rId4"/>
    <p:sldId id="272" r:id="rId5"/>
    <p:sldId id="259" r:id="rId6"/>
    <p:sldId id="303" r:id="rId7"/>
    <p:sldId id="266" r:id="rId8"/>
    <p:sldId id="260" r:id="rId9"/>
    <p:sldId id="273" r:id="rId10"/>
    <p:sldId id="313" r:id="rId11"/>
    <p:sldId id="274" r:id="rId12"/>
    <p:sldId id="262" r:id="rId13"/>
    <p:sldId id="314" r:id="rId14"/>
    <p:sldId id="309" r:id="rId15"/>
    <p:sldId id="315" r:id="rId16"/>
    <p:sldId id="269" r:id="rId17"/>
    <p:sldId id="300" r:id="rId18"/>
    <p:sldId id="301" r:id="rId19"/>
    <p:sldId id="310" r:id="rId20"/>
    <p:sldId id="267" r:id="rId21"/>
    <p:sldId id="325" r:id="rId22"/>
    <p:sldId id="308" r:id="rId23"/>
    <p:sldId id="324" r:id="rId24"/>
    <p:sldId id="311" r:id="rId25"/>
    <p:sldId id="312" r:id="rId26"/>
    <p:sldId id="296" r:id="rId27"/>
    <p:sldId id="271" r:id="rId28"/>
    <p:sldId id="306" r:id="rId29"/>
    <p:sldId id="278" r:id="rId30"/>
    <p:sldId id="281" r:id="rId31"/>
    <p:sldId id="276" r:id="rId32"/>
    <p:sldId id="316" r:id="rId33"/>
    <p:sldId id="317" r:id="rId34"/>
    <p:sldId id="318" r:id="rId35"/>
    <p:sldId id="319" r:id="rId36"/>
    <p:sldId id="320" r:id="rId37"/>
    <p:sldId id="283" r:id="rId38"/>
    <p:sldId id="284" r:id="rId39"/>
    <p:sldId id="285" r:id="rId40"/>
    <p:sldId id="304" r:id="rId41"/>
    <p:sldId id="277" r:id="rId42"/>
    <p:sldId id="286" r:id="rId43"/>
    <p:sldId id="279" r:id="rId44"/>
    <p:sldId id="280" r:id="rId45"/>
    <p:sldId id="288" r:id="rId46"/>
    <p:sldId id="287" r:id="rId47"/>
    <p:sldId id="298" r:id="rId48"/>
    <p:sldId id="302" r:id="rId49"/>
    <p:sldId id="305" r:id="rId50"/>
    <p:sldId id="321" r:id="rId51"/>
    <p:sldId id="294" r:id="rId52"/>
    <p:sldId id="295" r:id="rId53"/>
    <p:sldId id="307" r:id="rId54"/>
    <p:sldId id="322"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30" autoAdjust="0"/>
  </p:normalViewPr>
  <p:slideViewPr>
    <p:cSldViewPr>
      <p:cViewPr>
        <p:scale>
          <a:sx n="70" d="100"/>
          <a:sy n="70" d="100"/>
        </p:scale>
        <p:origin x="-858"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8" tIns="46579" rIns="93158" bIns="46579" numCol="1" anchor="t" anchorCtr="0" compatLnSpc="1">
            <a:prstTxWarp prst="textNoShape">
              <a:avLst/>
            </a:prstTxWarp>
          </a:bodyPr>
          <a:lstStyle>
            <a:lvl1pPr defTabSz="931672" eaLnBrk="0" hangingPunct="0">
              <a:defRPr sz="1300">
                <a:latin typeface="Arial" charset="0"/>
                <a:ea typeface="+mn-ea"/>
              </a:defRPr>
            </a:lvl1pPr>
          </a:lstStyle>
          <a:p>
            <a:pPr>
              <a:defRPr/>
            </a:pPr>
            <a:endParaRPr lang="en-US"/>
          </a:p>
        </p:txBody>
      </p:sp>
      <p:sp>
        <p:nvSpPr>
          <p:cNvPr id="849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58" tIns="46579" rIns="93158" bIns="46579" numCol="1" anchor="t" anchorCtr="0" compatLnSpc="1">
            <a:prstTxWarp prst="textNoShape">
              <a:avLst/>
            </a:prstTxWarp>
          </a:bodyPr>
          <a:lstStyle>
            <a:lvl1pPr algn="r" defTabSz="931672" eaLnBrk="0" hangingPunct="0">
              <a:defRPr sz="1300">
                <a:latin typeface="Arial" charset="0"/>
                <a:ea typeface="+mn-ea"/>
              </a:defRPr>
            </a:lvl1pPr>
          </a:lstStyle>
          <a:p>
            <a:pPr>
              <a:defRPr/>
            </a:pPr>
            <a:endParaRPr lang="en-US"/>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58" tIns="46579" rIns="93158" bIns="46579" numCol="1" anchor="b" anchorCtr="0" compatLnSpc="1">
            <a:prstTxWarp prst="textNoShape">
              <a:avLst/>
            </a:prstTxWarp>
          </a:bodyPr>
          <a:lstStyle>
            <a:lvl1pPr defTabSz="931672" eaLnBrk="0" hangingPunct="0">
              <a:defRPr sz="1300">
                <a:latin typeface="Arial" charset="0"/>
                <a:ea typeface="+mn-ea"/>
              </a:defRPr>
            </a:lvl1pPr>
          </a:lstStyle>
          <a:p>
            <a:pPr>
              <a:defRPr/>
            </a:pPr>
            <a:endParaRPr lang="en-US"/>
          </a:p>
        </p:txBody>
      </p:sp>
      <p:sp>
        <p:nvSpPr>
          <p:cNvPr id="849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58" tIns="46579" rIns="93158" bIns="46579" numCol="1" anchor="b" anchorCtr="0" compatLnSpc="1">
            <a:prstTxWarp prst="textNoShape">
              <a:avLst/>
            </a:prstTxWarp>
          </a:bodyPr>
          <a:lstStyle>
            <a:lvl1pPr algn="r" defTabSz="930356" eaLnBrk="0" hangingPunct="0">
              <a:defRPr sz="1300">
                <a:latin typeface="Arial" pitchFamily="34" charset="0"/>
                <a:ea typeface="ＭＳ Ｐゴシック" charset="-128"/>
              </a:defRPr>
            </a:lvl1pPr>
          </a:lstStyle>
          <a:p>
            <a:pPr>
              <a:defRPr/>
            </a:pPr>
            <a:fld id="{4B0CB7E7-DD77-4898-9F35-6830BDACF187}"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defTabSz="931672" eaLnBrk="0" hangingPunct="0">
              <a:defRPr sz="1300">
                <a:latin typeface="Arial" charset="0"/>
                <a:ea typeface="+mn-ea"/>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algn="r" defTabSz="931672" eaLnBrk="0" hangingPunct="0">
              <a:defRPr sz="1300">
                <a:latin typeface="Arial" charset="0"/>
                <a:ea typeface="+mn-ea"/>
              </a:defRPr>
            </a:lvl1pPr>
          </a:lstStyle>
          <a:p>
            <a:pPr>
              <a:defRPr/>
            </a:pPr>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1421" tIns="45711" rIns="91421" bIns="45711"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defTabSz="931672" eaLnBrk="0" hangingPunct="0">
              <a:defRPr sz="1300">
                <a:latin typeface="Arial" charset="0"/>
                <a:ea typeface="+mn-ea"/>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algn="r" defTabSz="930356" eaLnBrk="0" hangingPunct="0">
              <a:defRPr sz="1300">
                <a:latin typeface="Arial" pitchFamily="34" charset="0"/>
                <a:ea typeface="ＭＳ Ｐゴシック" charset="-128"/>
              </a:defRPr>
            </a:lvl1pPr>
          </a:lstStyle>
          <a:p>
            <a:pPr>
              <a:defRPr/>
            </a:pPr>
            <a:fld id="{F29FA70E-0506-4E82-AA65-813366F8E599}"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1030&amp;src_anchor_name=1910.1030(c)(1)(iv)(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osha.gov/pls/oshaweb/owalink.query_links?src_doc_type=STANDARDS&amp;src_unique_file=1910_1030&amp;src_anchor_name=1910.1030(c)(1)(iv)(B)"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vdh.virginia.gov/Epidemiology/Surveillance/HAI/StandardPrecautions.ht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two modules of this training course address how to protect staff members in assisted living facilities from getting bloodborne pathogens, or germs that can be found in blood or body fluids.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Occupational Safety and Health Administration (OSHA) published the Bloodborne Pathogens Standard in 1991 to outline measures that employers must follow to protect their employees from bloodborne diseases.   The standard applies to employees who have the potential for exposure to blood and body fluids while performing their regular job duties. In 2001, it was revised to include the Needlestick Safety and Prevention Act, requiring employers to select safer needle devices and allow employees to identify and choose these devices.</a:t>
            </a:r>
          </a:p>
        </p:txBody>
      </p:sp>
      <p:sp>
        <p:nvSpPr>
          <p:cNvPr id="57348" name="Slide Number Placeholder 3"/>
          <p:cNvSpPr>
            <a:spLocks noGrp="1"/>
          </p:cNvSpPr>
          <p:nvPr>
            <p:ph type="sldNum" sz="quarter" idx="5"/>
          </p:nvPr>
        </p:nvSpPr>
        <p:spPr>
          <a:noFill/>
        </p:spPr>
        <p:txBody>
          <a:bodyPr/>
          <a:lstStyle/>
          <a:p>
            <a:pPr defTabSz="930275"/>
            <a:fld id="{B703D4CE-1057-4CFD-A440-EDE3E2AD737E}" type="slidenum">
              <a:rPr lang="en-US" smtClean="0">
                <a:latin typeface="Arial" charset="0"/>
                <a:ea typeface="ＭＳ Ｐゴシック" pitchFamily="34" charset="-128"/>
              </a:rPr>
              <a:pPr defTabSz="930275"/>
              <a:t>1</a:t>
            </a:fld>
            <a:endParaRPr lang="en-US" smtClean="0">
              <a:latin typeface="Arial" charset="0"/>
              <a:ea typeface="ＭＳ Ｐゴシック" pitchFamily="34" charset="-128"/>
            </a:endParaRPr>
          </a:p>
        </p:txBody>
      </p:sp>
      <p:sp>
        <p:nvSpPr>
          <p:cNvPr id="5734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Hepatitis C is a serious liver disease that affects millions of people in the US.  Most people do not have symptoms early in the disease and they often do not know they are infected.  The majority of people who contract hepatitis C will develop chronic infection.</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Like with hepatitis B, even without experiencing symptoms, the hepatitis C virus can still be found in the blood and body fluids, and person can still transmit the virus to others. Many people do not have symptoms for 20 years after first infected</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Source: http://www.cdc.gov/hepatitis/Statistics/index.htm </a:t>
            </a:r>
          </a:p>
        </p:txBody>
      </p:sp>
      <p:sp>
        <p:nvSpPr>
          <p:cNvPr id="66564" name="Slide Number Placeholder 3"/>
          <p:cNvSpPr>
            <a:spLocks noGrp="1"/>
          </p:cNvSpPr>
          <p:nvPr>
            <p:ph type="sldNum" sz="quarter" idx="5"/>
          </p:nvPr>
        </p:nvSpPr>
        <p:spPr>
          <a:noFill/>
        </p:spPr>
        <p:txBody>
          <a:bodyPr/>
          <a:lstStyle/>
          <a:p>
            <a:pPr defTabSz="930275"/>
            <a:fld id="{577404C8-D1BC-46E1-A13D-5D1546169667}" type="slidenum">
              <a:rPr lang="en-US" smtClean="0">
                <a:latin typeface="Arial" charset="0"/>
                <a:ea typeface="ＭＳ Ｐゴシック" pitchFamily="34" charset="-128"/>
              </a:rPr>
              <a:pPr defTabSz="930275"/>
              <a:t>10</a:t>
            </a:fld>
            <a:endParaRPr lang="en-US" smtClean="0">
              <a:latin typeface="Arial" charset="0"/>
              <a:ea typeface="ＭＳ Ｐゴシック" pitchFamily="34" charset="-128"/>
            </a:endParaRPr>
          </a:p>
        </p:txBody>
      </p:sp>
      <p:sp>
        <p:nvSpPr>
          <p:cNvPr id="66565"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Chronic hepatitis C infection often leads to liver failure and liver cancer. Antiviral medications are available to treat certain types of the virus. There is no vaccine currently available.</a:t>
            </a:r>
          </a:p>
          <a:p>
            <a:pPr eaLnBrk="1" hangingPunct="1">
              <a:spcBef>
                <a:spcPct val="0"/>
              </a:spcBef>
            </a:pPr>
            <a:endParaRPr lang="en-US" smtClean="0">
              <a:ea typeface="ＭＳ Ｐゴシック" pitchFamily="34" charset="-128"/>
            </a:endParaRPr>
          </a:p>
          <a:p>
            <a:r>
              <a:rPr lang="en-US" b="1" smtClean="0">
                <a:ea typeface="ＭＳ Ｐゴシック" pitchFamily="34" charset="-128"/>
              </a:rPr>
              <a:t>Who should be tested for HCV infection? http://www.cdc.gov/hepatitis/HCV/GuidelinesC.htm</a:t>
            </a:r>
          </a:p>
          <a:p>
            <a:r>
              <a:rPr lang="en-US" smtClean="0">
                <a:ea typeface="ＭＳ Ｐゴシック" pitchFamily="34" charset="-128"/>
              </a:rPr>
              <a:t>HCV testing is recommended for anyone at increased risk for HCV infection, including:</a:t>
            </a:r>
          </a:p>
          <a:p>
            <a:r>
              <a:rPr lang="en-US" smtClean="0">
                <a:ea typeface="ＭＳ Ｐゴシック" pitchFamily="34" charset="-128"/>
              </a:rPr>
              <a:t>Persons born from 1945 through 1965</a:t>
            </a:r>
          </a:p>
          <a:p>
            <a:r>
              <a:rPr lang="en-US" smtClean="0">
                <a:ea typeface="ＭＳ Ｐゴシック" pitchFamily="34" charset="-128"/>
              </a:rPr>
              <a:t>Persons who have ever injected illegal drugs, including those who injected only once many years ago</a:t>
            </a:r>
          </a:p>
          <a:p>
            <a:r>
              <a:rPr lang="en-US" smtClean="0">
                <a:ea typeface="ＭＳ Ｐゴシック" pitchFamily="34" charset="-128"/>
              </a:rPr>
              <a:t>Recipients of clotting factor concentrates made before 1987</a:t>
            </a:r>
          </a:p>
          <a:p>
            <a:r>
              <a:rPr lang="en-US" smtClean="0">
                <a:ea typeface="ＭＳ Ｐゴシック" pitchFamily="34" charset="-128"/>
              </a:rPr>
              <a:t>Recipients of blood transfusions or solid organ transplants before July 1992</a:t>
            </a:r>
          </a:p>
          <a:p>
            <a:r>
              <a:rPr lang="en-US" smtClean="0">
                <a:ea typeface="ＭＳ Ｐゴシック" pitchFamily="34" charset="-128"/>
              </a:rPr>
              <a:t>Patients who have ever received long-term hemodialysis treatment</a:t>
            </a:r>
          </a:p>
          <a:p>
            <a:r>
              <a:rPr lang="en-US" smtClean="0">
                <a:ea typeface="ＭＳ Ｐゴシック" pitchFamily="34" charset="-128"/>
              </a:rPr>
              <a:t>Persons with known exposures to HCV, such as</a:t>
            </a:r>
          </a:p>
          <a:p>
            <a:pPr lvl="1"/>
            <a:r>
              <a:rPr lang="en-US" smtClean="0">
                <a:ea typeface="ＭＳ Ｐゴシック" pitchFamily="34" charset="-128"/>
              </a:rPr>
              <a:t>health care workers after needlesticks involving HCV-positive blood</a:t>
            </a:r>
          </a:p>
          <a:p>
            <a:pPr lvl="1"/>
            <a:r>
              <a:rPr lang="en-US" smtClean="0">
                <a:ea typeface="ＭＳ Ｐゴシック" pitchFamily="34" charset="-128"/>
              </a:rPr>
              <a:t>recipients of blood or organs from a donor who later tested HCV-positive</a:t>
            </a:r>
          </a:p>
          <a:p>
            <a:r>
              <a:rPr lang="en-US" smtClean="0">
                <a:ea typeface="ＭＳ Ｐゴシック" pitchFamily="34" charset="-128"/>
              </a:rPr>
              <a:t>All persons with HIV infection</a:t>
            </a:r>
          </a:p>
          <a:p>
            <a:r>
              <a:rPr lang="en-US" smtClean="0">
                <a:ea typeface="ＭＳ Ｐゴシック" pitchFamily="34" charset="-128"/>
              </a:rPr>
              <a:t>Patients with signs or symptoms of liver disease (e.g., abnormal liver enzyme tests)</a:t>
            </a:r>
          </a:p>
          <a:p>
            <a:r>
              <a:rPr lang="en-US" smtClean="0">
                <a:ea typeface="ＭＳ Ｐゴシック" pitchFamily="34" charset="-128"/>
              </a:rPr>
              <a:t>Children born to HCV-positive mothers (to avoid detecting maternal antibody, these children should not be tested before age 18 months)</a:t>
            </a:r>
          </a:p>
          <a:p>
            <a:pPr eaLnBrk="1" hangingPunct="1">
              <a:spcBef>
                <a:spcPct val="0"/>
              </a:spcBef>
            </a:pPr>
            <a:endParaRPr lang="en-US" smtClean="0">
              <a:ea typeface="ＭＳ Ｐゴシック" pitchFamily="34" charset="-128"/>
            </a:endParaRPr>
          </a:p>
        </p:txBody>
      </p:sp>
      <p:sp>
        <p:nvSpPr>
          <p:cNvPr id="67588" name="Slide Number Placeholder 3"/>
          <p:cNvSpPr>
            <a:spLocks noGrp="1"/>
          </p:cNvSpPr>
          <p:nvPr>
            <p:ph type="sldNum" sz="quarter" idx="5"/>
          </p:nvPr>
        </p:nvSpPr>
        <p:spPr>
          <a:noFill/>
        </p:spPr>
        <p:txBody>
          <a:bodyPr/>
          <a:lstStyle/>
          <a:p>
            <a:pPr defTabSz="930275"/>
            <a:fld id="{9C7E36F7-16EA-4497-982C-5E62268DCE34}" type="slidenum">
              <a:rPr lang="en-US" smtClean="0">
                <a:latin typeface="Arial" charset="0"/>
                <a:ea typeface="ＭＳ Ｐゴシック" pitchFamily="34" charset="-128"/>
              </a:rPr>
              <a:pPr defTabSz="930275"/>
              <a:t>11</a:t>
            </a:fld>
            <a:endParaRPr lang="en-US" smtClean="0">
              <a:latin typeface="Arial" charset="0"/>
              <a:ea typeface="ＭＳ Ｐゴシック" pitchFamily="34" charset="-128"/>
            </a:endParaRPr>
          </a:p>
        </p:txBody>
      </p:sp>
      <p:sp>
        <p:nvSpPr>
          <p:cNvPr id="6758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HIV or the human immunodeficiency virus is a virus that causes the body</a:t>
            </a:r>
            <a:r>
              <a:rPr lang="ja-JP" altLang="en-US" smtClean="0">
                <a:ea typeface="ＭＳ Ｐゴシック" pitchFamily="34" charset="-128"/>
              </a:rPr>
              <a:t>’</a:t>
            </a:r>
            <a:r>
              <a:rPr lang="en-US" altLang="ja-JP" smtClean="0">
                <a:ea typeface="ＭＳ Ｐゴシック" pitchFamily="34" charset="-128"/>
              </a:rPr>
              <a:t>s immune system to lose its ability to fight infection effectively. At the end of 2009, approximately 1.15 million people were living with HIV infection, with 18% undiagnosed. (reference: http://www.cdc.gov/hiv/statistics/basics/index.html)</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Once the virus enters the body it does not leave.  The symptoms of HIV vary.  Initial infection often causes </a:t>
            </a:r>
            <a:r>
              <a:rPr lang="ja-JP" altLang="en-US" smtClean="0">
                <a:ea typeface="ＭＳ Ｐゴシック" pitchFamily="34" charset="-128"/>
              </a:rPr>
              <a:t>“</a:t>
            </a:r>
            <a:r>
              <a:rPr lang="en-US" altLang="ja-JP" smtClean="0">
                <a:ea typeface="ＭＳ Ｐゴシック" pitchFamily="34" charset="-128"/>
              </a:rPr>
              <a:t>flu-like</a:t>
            </a:r>
            <a:r>
              <a:rPr lang="ja-JP" altLang="en-US" smtClean="0">
                <a:ea typeface="ＭＳ Ｐゴシック" pitchFamily="34" charset="-128"/>
              </a:rPr>
              <a:t>”</a:t>
            </a:r>
            <a:r>
              <a:rPr lang="en-US" altLang="ja-JP" smtClean="0">
                <a:ea typeface="ＭＳ Ｐゴシック" pitchFamily="34" charset="-128"/>
              </a:rPr>
              <a:t> symptoms including low-grade fever, body aches and swollen lymph nodes.  Medications called antivirals are available to treat HIV/AIDS and are often effective in controlling the virus. Currently there is no cure or vaccine.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As HIV progresses and the immune system becomes weaker, some people develop more serious infections.  Acquired Immunodeficiency Syndrome (AIDS) is a syndrome associated with HIV that is characterized by the development of opportunistic infections and a very low T-helper cell count in the blood. The number of people who develop AIDS and die from HIV has decreased due to anti-viral medications.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CDC recommends that health care providers test everyone between the ages of 13 and 64 at least once as part of routine health care. One in six people in the United States who have HIV do not know they are infected. For more information on testing recommendations, go to: http://www.cdc.gov/hiv/basics/testing.html </a:t>
            </a:r>
          </a:p>
        </p:txBody>
      </p:sp>
      <p:sp>
        <p:nvSpPr>
          <p:cNvPr id="68612" name="Slide Number Placeholder 3"/>
          <p:cNvSpPr>
            <a:spLocks noGrp="1"/>
          </p:cNvSpPr>
          <p:nvPr>
            <p:ph type="sldNum" sz="quarter" idx="5"/>
          </p:nvPr>
        </p:nvSpPr>
        <p:spPr>
          <a:noFill/>
        </p:spPr>
        <p:txBody>
          <a:bodyPr/>
          <a:lstStyle/>
          <a:p>
            <a:pPr defTabSz="930275"/>
            <a:fld id="{4193948F-1809-4384-9786-F461E232CFBF}" type="slidenum">
              <a:rPr lang="en-US" smtClean="0">
                <a:latin typeface="Arial" charset="0"/>
                <a:ea typeface="ＭＳ Ｐゴシック" pitchFamily="34" charset="-128"/>
              </a:rPr>
              <a:pPr defTabSz="930275"/>
              <a:t>12</a:t>
            </a:fld>
            <a:endParaRPr lang="en-US" smtClean="0">
              <a:latin typeface="Arial" charset="0"/>
              <a:ea typeface="ＭＳ Ｐゴシック" pitchFamily="34" charset="-128"/>
            </a:endParaRPr>
          </a:p>
        </p:txBody>
      </p:sp>
      <p:sp>
        <p:nvSpPr>
          <p:cNvPr id="6861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HIV, HBV, and HCV can be spread by contact (or touching) blood or other body fluids including saliva (such as when someone bites another person), semen, and vaginal fluids.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Certain sites within the body are normally sterile and contain body fluids that may contain bloodborne pathogens. These fluids include cerebrospinal (spinal) fluids, synovial (joint) fluid, pleural (lung) fluid, peritoneal (abdominal fluid) fluid, pericardial (heart) fluid, or amniotic (uterine) fluid.</a:t>
            </a:r>
          </a:p>
          <a:p>
            <a:pPr eaLnBrk="1" hangingPunct="1">
              <a:spcBef>
                <a:spcPct val="0"/>
              </a:spcBef>
            </a:pPr>
            <a:endParaRPr lang="en-US" smtClean="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pPr defTabSz="930275"/>
            <a:fld id="{968E6F68-07AA-4E3E-A16B-71B1F1B986E9}" type="slidenum">
              <a:rPr lang="en-US" smtClean="0">
                <a:latin typeface="Arial" charset="0"/>
                <a:ea typeface="ＭＳ Ｐゴシック" pitchFamily="34" charset="-128"/>
              </a:rPr>
              <a:pPr defTabSz="930275"/>
              <a:t>13</a:t>
            </a:fld>
            <a:endParaRPr lang="en-US" smtClean="0">
              <a:latin typeface="Arial" charset="0"/>
              <a:ea typeface="ＭＳ Ｐゴシック" pitchFamily="34" charset="-128"/>
            </a:endParaRPr>
          </a:p>
        </p:txBody>
      </p:sp>
      <p:sp>
        <p:nvSpPr>
          <p:cNvPr id="6963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noFill/>
          <a:ln/>
        </p:spPr>
        <p:txBody>
          <a:bodyPr/>
          <a:lstStyle/>
          <a:p>
            <a:r>
              <a:rPr lang="en-US" smtClean="0">
                <a:ea typeface="ＭＳ Ｐゴシック" pitchFamily="34" charset="-128"/>
              </a:rPr>
              <a:t>Other behaviors such as kissing or sharing utensils are generally low risk. However, they could pose a greater risk if a person’s mouth could be bleeding (such as after oral surgery or when someone has mouth trauma). </a:t>
            </a:r>
          </a:p>
        </p:txBody>
      </p:sp>
      <p:sp>
        <p:nvSpPr>
          <p:cNvPr id="4" name="Date Placeholder 3"/>
          <p:cNvSpPr>
            <a:spLocks noGrp="1"/>
          </p:cNvSpPr>
          <p:nvPr>
            <p:ph type="dt" sz="quarter" idx="1"/>
          </p:nvPr>
        </p:nvSpPr>
        <p:spPr/>
        <p:txBody>
          <a:bodyPr/>
          <a:lstStyle/>
          <a:p>
            <a:pPr>
              <a:defRPr/>
            </a:pPr>
            <a:endParaRPr lang="en-US"/>
          </a:p>
        </p:txBody>
      </p:sp>
      <p:sp>
        <p:nvSpPr>
          <p:cNvPr id="70661" name="Slide Number Placeholder 4"/>
          <p:cNvSpPr>
            <a:spLocks noGrp="1"/>
          </p:cNvSpPr>
          <p:nvPr>
            <p:ph type="sldNum" sz="quarter" idx="5"/>
          </p:nvPr>
        </p:nvSpPr>
        <p:spPr>
          <a:noFill/>
        </p:spPr>
        <p:txBody>
          <a:bodyPr/>
          <a:lstStyle/>
          <a:p>
            <a:pPr defTabSz="930275"/>
            <a:fld id="{E1329130-E000-49DB-AC53-9E1E4AB30660}" type="slidenum">
              <a:rPr lang="en-US" smtClean="0">
                <a:latin typeface="Arial" charset="0"/>
                <a:ea typeface="ＭＳ Ｐゴシック" pitchFamily="34" charset="-128"/>
              </a:rPr>
              <a:pPr defTabSz="930275"/>
              <a:t>15</a:t>
            </a:fld>
            <a:endParaRPr lang="en-US"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Germs found in the blood or body fluids can enter the body in a variety of ways, including:</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-needles</a:t>
            </a:r>
          </a:p>
          <a:p>
            <a:pPr eaLnBrk="1" hangingPunct="1">
              <a:spcBef>
                <a:spcPct val="0"/>
              </a:spcBef>
            </a:pPr>
            <a:r>
              <a:rPr lang="en-US" smtClean="0">
                <a:ea typeface="ＭＳ Ｐゴシック" pitchFamily="34" charset="-128"/>
              </a:rPr>
              <a:t>-contaminated broken glass</a:t>
            </a:r>
          </a:p>
          <a:p>
            <a:pPr eaLnBrk="1" hangingPunct="1">
              <a:spcBef>
                <a:spcPct val="0"/>
              </a:spcBef>
            </a:pPr>
            <a:r>
              <a:rPr lang="en-US" smtClean="0">
                <a:ea typeface="ＭＳ Ｐゴシック" pitchFamily="34" charset="-128"/>
              </a:rPr>
              <a:t>-contaminated blood/body fluids that touch non-intact areas of the skin or mucous membranes. This could include human bites, or a splash or spray, or splatter of blood or body fluids.</a:t>
            </a:r>
          </a:p>
          <a:p>
            <a:pPr eaLnBrk="1" hangingPunct="1">
              <a:spcBef>
                <a:spcPct val="0"/>
              </a:spcBef>
            </a:pPr>
            <a:r>
              <a:rPr lang="en-US" smtClean="0">
                <a:ea typeface="ＭＳ Ｐゴシック" pitchFamily="34" charset="-128"/>
              </a:rPr>
              <a:t>-touching your mouth, eyes, nose, or open skin after touching surfaces or equipment that have blood or body fluids on them.</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In Virginia, we have seen outbreaks in ALFs where the disease has been spread due to equipment (such as devices associated with blood glucose monitoring) and other surfaces contaminated with hepatitis B virus.</a:t>
            </a:r>
          </a:p>
        </p:txBody>
      </p:sp>
      <p:sp>
        <p:nvSpPr>
          <p:cNvPr id="71684" name="Slide Number Placeholder 3"/>
          <p:cNvSpPr>
            <a:spLocks noGrp="1"/>
          </p:cNvSpPr>
          <p:nvPr>
            <p:ph type="sldNum" sz="quarter" idx="5"/>
          </p:nvPr>
        </p:nvSpPr>
        <p:spPr>
          <a:noFill/>
        </p:spPr>
        <p:txBody>
          <a:bodyPr/>
          <a:lstStyle/>
          <a:p>
            <a:pPr defTabSz="930275"/>
            <a:fld id="{473FAFB4-142F-479F-A0AD-CFB41E767167}" type="slidenum">
              <a:rPr lang="en-US" smtClean="0">
                <a:latin typeface="Arial" charset="0"/>
                <a:ea typeface="ＭＳ Ｐゴシック" pitchFamily="34" charset="-128"/>
              </a:rPr>
              <a:pPr defTabSz="930275"/>
              <a:t>16</a:t>
            </a:fld>
            <a:endParaRPr lang="en-US" smtClean="0">
              <a:latin typeface="Arial" charset="0"/>
              <a:ea typeface="ＭＳ Ｐゴシック" pitchFamily="34" charset="-128"/>
            </a:endParaRPr>
          </a:p>
        </p:txBody>
      </p:sp>
      <p:sp>
        <p:nvSpPr>
          <p:cNvPr id="71685"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a:noFill/>
          <a:ln/>
        </p:spPr>
        <p:txBody>
          <a:bodyPr/>
          <a:lstStyle/>
          <a:p>
            <a:r>
              <a:rPr lang="en-US" smtClean="0">
                <a:ea typeface="ＭＳ Ｐゴシック" pitchFamily="34" charset="-128"/>
              </a:rPr>
              <a:t>Risk of infection after being exposed to a bloodborne pathogen depends on many things: the pathogen itself, the type (or route) of exposure (needlestick vs. eye/nose/mouth vs. non-intact skin), the amount of virus in the blood at the time of the exposure, the amount of body fluid or blood involved in the exposure, the exposed individual</a:t>
            </a:r>
            <a:r>
              <a:rPr lang="ja-JP" altLang="en-US" smtClean="0">
                <a:ea typeface="ＭＳ Ｐゴシック" pitchFamily="34" charset="-128"/>
              </a:rPr>
              <a:t>’</a:t>
            </a:r>
            <a:r>
              <a:rPr lang="en-US" altLang="ja-JP" smtClean="0">
                <a:ea typeface="ＭＳ Ｐゴシック" pitchFamily="34" charset="-128"/>
              </a:rPr>
              <a:t>s immune response, the exposed individual’s vaccination status, and post-exposure treatment. Timely post-exposure treatment is able to decrease the risk of infection.</a:t>
            </a:r>
            <a:endParaRPr lang="en-US" smtClean="0">
              <a:ea typeface="ＭＳ Ｐゴシック" pitchFamily="34" charset="-128"/>
            </a:endParaRPr>
          </a:p>
        </p:txBody>
      </p:sp>
      <p:sp>
        <p:nvSpPr>
          <p:cNvPr id="72708" name="Slide Number Placeholder 3"/>
          <p:cNvSpPr>
            <a:spLocks noGrp="1"/>
          </p:cNvSpPr>
          <p:nvPr>
            <p:ph type="sldNum" sz="quarter" idx="5"/>
          </p:nvPr>
        </p:nvSpPr>
        <p:spPr>
          <a:noFill/>
        </p:spPr>
        <p:txBody>
          <a:bodyPr/>
          <a:lstStyle/>
          <a:p>
            <a:pPr defTabSz="930275"/>
            <a:fld id="{7480069D-A6C3-49D8-9663-358E736BE4A7}" type="slidenum">
              <a:rPr lang="en-US" smtClean="0">
                <a:latin typeface="Arial" charset="0"/>
                <a:ea typeface="ＭＳ Ｐゴシック" pitchFamily="34" charset="-128"/>
              </a:rPr>
              <a:pPr defTabSz="930275"/>
              <a:t>17</a:t>
            </a:fld>
            <a:endParaRPr lang="en-US" smtClean="0">
              <a:latin typeface="Arial" charset="0"/>
              <a:ea typeface="ＭＳ Ｐゴシック" pitchFamily="34" charset="-128"/>
            </a:endParaRPr>
          </a:p>
        </p:txBody>
      </p:sp>
      <p:sp>
        <p:nvSpPr>
          <p:cNvPr id="7270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a:noFill/>
          <a:ln/>
        </p:spPr>
        <p:txBody>
          <a:bodyPr/>
          <a:lstStyle/>
          <a:p>
            <a:r>
              <a:rPr lang="en-US" smtClean="0">
                <a:ea typeface="ＭＳ Ｐゴシック" pitchFamily="34" charset="-128"/>
              </a:rPr>
              <a:t>Following a needlestick or cut from a known positive source, risks of infection range by type of pathogen. Risk of transmission </a:t>
            </a:r>
            <a:r>
              <a:rPr lang="en-US" b="1" smtClean="0">
                <a:ea typeface="ＭＳ Ｐゴシック" pitchFamily="34" charset="-128"/>
              </a:rPr>
              <a:t>of hepatitis B is highest</a:t>
            </a:r>
            <a:r>
              <a:rPr lang="en-US" smtClean="0">
                <a:ea typeface="ＭＳ Ｐゴシック" pitchFamily="34" charset="-128"/>
              </a:rPr>
              <a:t>, with an range from 6-31%, followed by hepatitis C (1.8%), and HIV (0.3% or 3 in 1000).</a:t>
            </a:r>
          </a:p>
          <a:p>
            <a:endParaRPr lang="en-US" smtClean="0">
              <a:ea typeface="ＭＳ Ｐゴシック" pitchFamily="34" charset="-128"/>
            </a:endParaRPr>
          </a:p>
          <a:p>
            <a:r>
              <a:rPr lang="en-US" smtClean="0">
                <a:ea typeface="ＭＳ Ｐゴシック" pitchFamily="34" charset="-128"/>
              </a:rPr>
              <a:t>The risk after exposure of the eye, nose, or mouth to HIV-infected blood is estimated to be, on average, 0.1% (1 in 1,000). The risk after exposure of non-intact skin to HlV-infected blood is estimated to be less than 0.1%.</a:t>
            </a:r>
          </a:p>
        </p:txBody>
      </p:sp>
      <p:sp>
        <p:nvSpPr>
          <p:cNvPr id="73732" name="Slide Number Placeholder 3"/>
          <p:cNvSpPr>
            <a:spLocks noGrp="1"/>
          </p:cNvSpPr>
          <p:nvPr>
            <p:ph type="sldNum" sz="quarter" idx="5"/>
          </p:nvPr>
        </p:nvSpPr>
        <p:spPr>
          <a:noFill/>
        </p:spPr>
        <p:txBody>
          <a:bodyPr/>
          <a:lstStyle/>
          <a:p>
            <a:pPr defTabSz="930275"/>
            <a:fld id="{BAC9E7A0-4FE7-4BB1-A51E-9023F6E6DBC6}" type="slidenum">
              <a:rPr lang="en-US" smtClean="0">
                <a:latin typeface="Arial" charset="0"/>
                <a:ea typeface="ＭＳ Ｐゴシック" pitchFamily="34" charset="-128"/>
              </a:rPr>
              <a:pPr defTabSz="930275"/>
              <a:t>18</a:t>
            </a:fld>
            <a:endParaRPr lang="en-US" smtClean="0">
              <a:latin typeface="Arial" charset="0"/>
              <a:ea typeface="ＭＳ Ｐゴシック" pitchFamily="34" charset="-128"/>
            </a:endParaRPr>
          </a:p>
        </p:txBody>
      </p:sp>
      <p:sp>
        <p:nvSpPr>
          <p:cNvPr id="7373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endParaRPr lang="en-US"/>
          </a:p>
        </p:txBody>
      </p:sp>
      <p:sp>
        <p:nvSpPr>
          <p:cNvPr id="74757" name="Slide Number Placeholder 4"/>
          <p:cNvSpPr>
            <a:spLocks noGrp="1"/>
          </p:cNvSpPr>
          <p:nvPr>
            <p:ph type="sldNum" sz="quarter" idx="5"/>
          </p:nvPr>
        </p:nvSpPr>
        <p:spPr>
          <a:noFill/>
        </p:spPr>
        <p:txBody>
          <a:bodyPr/>
          <a:lstStyle/>
          <a:p>
            <a:pPr defTabSz="930275"/>
            <a:fld id="{78A0B76E-73DD-445B-81E1-8DBF7AAD083A}" type="slidenum">
              <a:rPr lang="en-US" smtClean="0">
                <a:latin typeface="Arial" charset="0"/>
                <a:ea typeface="ＭＳ Ｐゴシック" pitchFamily="34" charset="-128"/>
              </a:rPr>
              <a:pPr defTabSz="930275"/>
              <a:t>19</a:t>
            </a:fld>
            <a:endParaRPr 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Bloodborne Pathogens Standard is a document written to protect employees from bloodborne diseases. It describes specific policies and practices that employers must follow to protect their employees. The standard is enforceable by federal law.</a:t>
            </a:r>
          </a:p>
        </p:txBody>
      </p:sp>
      <p:sp>
        <p:nvSpPr>
          <p:cNvPr id="75780" name="Slide Number Placeholder 3"/>
          <p:cNvSpPr>
            <a:spLocks noGrp="1"/>
          </p:cNvSpPr>
          <p:nvPr>
            <p:ph type="sldNum" sz="quarter" idx="5"/>
          </p:nvPr>
        </p:nvSpPr>
        <p:spPr>
          <a:noFill/>
        </p:spPr>
        <p:txBody>
          <a:bodyPr/>
          <a:lstStyle/>
          <a:p>
            <a:pPr defTabSz="930275"/>
            <a:fld id="{89BA7258-92CD-4E69-8369-CE5AE10E0312}" type="slidenum">
              <a:rPr lang="en-US" smtClean="0">
                <a:latin typeface="Arial" charset="0"/>
                <a:ea typeface="ＭＳ Ｐゴシック" pitchFamily="34" charset="-128"/>
              </a:rPr>
              <a:pPr defTabSz="930275"/>
              <a:t>20</a:t>
            </a:fld>
            <a:endParaRPr lang="en-US" smtClean="0">
              <a:latin typeface="Arial" charset="0"/>
              <a:ea typeface="ＭＳ Ｐゴシック" pitchFamily="34" charset="-128"/>
            </a:endParaRPr>
          </a:p>
        </p:txBody>
      </p:sp>
      <p:sp>
        <p:nvSpPr>
          <p:cNvPr id="7578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This course is designed to give participants an overview of the </a:t>
            </a:r>
            <a:r>
              <a:rPr lang="en-US" dirty="0" err="1" smtClean="0">
                <a:ea typeface="ＭＳ Ｐゴシック" pitchFamily="34" charset="-128"/>
              </a:rPr>
              <a:t>Bloodborne</a:t>
            </a:r>
            <a:r>
              <a:rPr lang="en-US" dirty="0" smtClean="0">
                <a:ea typeface="ＭＳ Ｐゴシック" pitchFamily="34" charset="-128"/>
              </a:rPr>
              <a:t> Pathogens Standard and to describe the major components of the regulation which are designed to reduce the risk of expose to </a:t>
            </a:r>
            <a:r>
              <a:rPr lang="en-US" dirty="0" err="1" smtClean="0">
                <a:ea typeface="ＭＳ Ｐゴシック" pitchFamily="34" charset="-128"/>
              </a:rPr>
              <a:t>bloodborne</a:t>
            </a:r>
            <a:r>
              <a:rPr lang="en-US" dirty="0" smtClean="0">
                <a:ea typeface="ＭＳ Ｐゴシック" pitchFamily="34" charset="-128"/>
              </a:rPr>
              <a:t> pathogens.   This presentation will include information about  the human immunodeficiency virus (HIV), hepatitis B (HBV) and hepatitis C (HCV) , a review of occupational risks in the workplace, engineering and work practice controls such as safety devices. Standard precautions and personal protective equipment will also be described. Attendees will learn how to define an occupational exposure and discuss the steps to take if you are exposed. The hepatitis B vaccine and requirements for training and recordkeeping will also be discussed.</a:t>
            </a:r>
          </a:p>
        </p:txBody>
      </p:sp>
      <p:sp>
        <p:nvSpPr>
          <p:cNvPr id="58372" name="Slide Number Placeholder 3"/>
          <p:cNvSpPr>
            <a:spLocks noGrp="1"/>
          </p:cNvSpPr>
          <p:nvPr>
            <p:ph type="sldNum" sz="quarter" idx="5"/>
          </p:nvPr>
        </p:nvSpPr>
        <p:spPr>
          <a:noFill/>
        </p:spPr>
        <p:txBody>
          <a:bodyPr/>
          <a:lstStyle/>
          <a:p>
            <a:pPr defTabSz="930275"/>
            <a:fld id="{53CB732D-DD96-41F8-928B-E36B6F775402}" type="slidenum">
              <a:rPr lang="en-US" smtClean="0">
                <a:latin typeface="Arial" charset="0"/>
                <a:ea typeface="ＭＳ Ｐゴシック" pitchFamily="34" charset="-128"/>
              </a:rPr>
              <a:pPr defTabSz="930275"/>
              <a:t>2</a:t>
            </a:fld>
            <a:endParaRPr lang="en-US" smtClean="0">
              <a:latin typeface="Arial" charset="0"/>
              <a:ea typeface="ＭＳ Ｐゴシック" pitchFamily="34" charset="-128"/>
            </a:endParaRPr>
          </a:p>
        </p:txBody>
      </p:sp>
      <p:sp>
        <p:nvSpPr>
          <p:cNvPr id="5837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endParaRPr lang="en-US"/>
          </a:p>
        </p:txBody>
      </p:sp>
      <p:sp>
        <p:nvSpPr>
          <p:cNvPr id="77829" name="Slide Number Placeholder 4"/>
          <p:cNvSpPr>
            <a:spLocks noGrp="1"/>
          </p:cNvSpPr>
          <p:nvPr>
            <p:ph type="sldNum" sz="quarter" idx="5"/>
          </p:nvPr>
        </p:nvSpPr>
        <p:spPr>
          <a:noFill/>
        </p:spPr>
        <p:txBody>
          <a:bodyPr/>
          <a:lstStyle/>
          <a:p>
            <a:pPr defTabSz="930275"/>
            <a:fld id="{389F270F-7712-4B1E-9057-E5B374776633}" type="slidenum">
              <a:rPr lang="en-US" smtClean="0">
                <a:latin typeface="Arial" charset="0"/>
                <a:ea typeface="ＭＳ Ｐゴシック" pitchFamily="34" charset="-128"/>
              </a:rPr>
              <a:pPr defTabSz="930275"/>
              <a:t>21</a:t>
            </a:fld>
            <a:endParaRPr lang="en-US" smtClean="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two modules of this training course address how to protect staff members from getting bloodborne pathogens, or germs that can be found in blood or body fluids.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Occupational Safety and Health Administration (OSHA) published the Bloodborne Pathogens Standard in 1991 to outline measures that employers must follow to protect their employees from bloodborne diseases.   The standard applies to employees who have the potential for exposure to blood and body fluids while performing their regular job duties. In 2001, it was revised to include the Needlestick Safety and Prevention Act, requiring employers to select safer needle devices and allow employees to identify and choose these devices.</a:t>
            </a:r>
          </a:p>
        </p:txBody>
      </p:sp>
      <p:sp>
        <p:nvSpPr>
          <p:cNvPr id="76804" name="Slide Number Placeholder 3"/>
          <p:cNvSpPr>
            <a:spLocks noGrp="1"/>
          </p:cNvSpPr>
          <p:nvPr>
            <p:ph type="sldNum" sz="quarter" idx="5"/>
          </p:nvPr>
        </p:nvSpPr>
        <p:spPr>
          <a:noFill/>
        </p:spPr>
        <p:txBody>
          <a:bodyPr/>
          <a:lstStyle/>
          <a:p>
            <a:pPr defTabSz="930275"/>
            <a:fld id="{01DE6623-F833-4080-A058-887F28D59046}" type="slidenum">
              <a:rPr lang="en-US" smtClean="0">
                <a:latin typeface="Arial" charset="0"/>
                <a:ea typeface="ＭＳ Ｐゴシック" pitchFamily="34" charset="-128"/>
              </a:rPr>
              <a:pPr defTabSz="930275"/>
              <a:t>22</a:t>
            </a:fld>
            <a:endParaRPr lang="en-US" smtClean="0">
              <a:latin typeface="Arial" charset="0"/>
              <a:ea typeface="ＭＳ Ｐゴシック" pitchFamily="34" charset="-128"/>
            </a:endParaRPr>
          </a:p>
        </p:txBody>
      </p:sp>
      <p:sp>
        <p:nvSpPr>
          <p:cNvPr id="76805"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This </a:t>
            </a:r>
            <a:r>
              <a:rPr lang="en-US" dirty="0" smtClean="0">
                <a:ea typeface="ＭＳ Ｐゴシック" pitchFamily="34" charset="-128"/>
              </a:rPr>
              <a:t>module </a:t>
            </a:r>
            <a:r>
              <a:rPr lang="en-US" dirty="0" smtClean="0">
                <a:ea typeface="ＭＳ Ｐゴシック" pitchFamily="34" charset="-128"/>
              </a:rPr>
              <a:t>is designed to give participants an overview of the </a:t>
            </a:r>
            <a:r>
              <a:rPr lang="en-US" dirty="0" err="1" smtClean="0">
                <a:ea typeface="ＭＳ Ｐゴシック" pitchFamily="34" charset="-128"/>
              </a:rPr>
              <a:t>Bloodborne</a:t>
            </a:r>
            <a:r>
              <a:rPr lang="en-US" dirty="0" smtClean="0">
                <a:ea typeface="ＭＳ Ｐゴシック" pitchFamily="34" charset="-128"/>
              </a:rPr>
              <a:t> Pathogens Standard and to describe the major components of the </a:t>
            </a:r>
            <a:r>
              <a:rPr lang="en-US" dirty="0" smtClean="0">
                <a:ea typeface="ＭＳ Ｐゴシック" pitchFamily="34" charset="-128"/>
              </a:rPr>
              <a:t>regulation that are </a:t>
            </a:r>
            <a:r>
              <a:rPr lang="en-US" dirty="0" smtClean="0">
                <a:ea typeface="ＭＳ Ｐゴシック" pitchFamily="34" charset="-128"/>
              </a:rPr>
              <a:t>designed to reduce the risk of expose to </a:t>
            </a:r>
            <a:r>
              <a:rPr lang="en-US" dirty="0" err="1" smtClean="0">
                <a:ea typeface="ＭＳ Ｐゴシック" pitchFamily="34" charset="-128"/>
              </a:rPr>
              <a:t>bloodborne</a:t>
            </a:r>
            <a:r>
              <a:rPr lang="en-US" dirty="0" smtClean="0">
                <a:ea typeface="ＭＳ Ｐゴシック" pitchFamily="34" charset="-128"/>
              </a:rPr>
              <a:t> pathogens.   This presentation will include information about  </a:t>
            </a:r>
            <a:r>
              <a:rPr lang="en-US" dirty="0" smtClean="0">
                <a:ea typeface="ＭＳ Ｐゴシック" pitchFamily="34" charset="-128"/>
              </a:rPr>
              <a:t>engineering </a:t>
            </a:r>
            <a:r>
              <a:rPr lang="en-US" dirty="0" smtClean="0">
                <a:ea typeface="ＭＳ Ｐゴシック" pitchFamily="34" charset="-128"/>
              </a:rPr>
              <a:t>and work practice controls such as safety devices. Standard precautions and personal protective equipment will also be described. Attendees will learn how to define an occupational exposure and discuss the steps to take if you are exposed. The hepatitis B vaccine and requirements for training and recordkeeping will also be discussed.</a:t>
            </a:r>
          </a:p>
        </p:txBody>
      </p:sp>
      <p:sp>
        <p:nvSpPr>
          <p:cNvPr id="58372" name="Slide Number Placeholder 3"/>
          <p:cNvSpPr>
            <a:spLocks noGrp="1"/>
          </p:cNvSpPr>
          <p:nvPr>
            <p:ph type="sldNum" sz="quarter" idx="5"/>
          </p:nvPr>
        </p:nvSpPr>
        <p:spPr>
          <a:noFill/>
        </p:spPr>
        <p:txBody>
          <a:bodyPr/>
          <a:lstStyle/>
          <a:p>
            <a:pPr defTabSz="930275"/>
            <a:fld id="{53CB732D-DD96-41F8-928B-E36B6F775402}" type="slidenum">
              <a:rPr lang="en-US" smtClean="0">
                <a:latin typeface="Arial" charset="0"/>
                <a:ea typeface="ＭＳ Ｐゴシック" pitchFamily="34" charset="-128"/>
              </a:rPr>
              <a:pPr defTabSz="930275"/>
              <a:t>23</a:t>
            </a:fld>
            <a:endParaRPr lang="en-US" smtClean="0">
              <a:latin typeface="Arial" charset="0"/>
              <a:ea typeface="ＭＳ Ｐゴシック" pitchFamily="34" charset="-128"/>
            </a:endParaRPr>
          </a:p>
        </p:txBody>
      </p:sp>
      <p:sp>
        <p:nvSpPr>
          <p:cNvPr id="5837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4" name="Date Placeholder 3"/>
          <p:cNvSpPr>
            <a:spLocks noGrp="1"/>
          </p:cNvSpPr>
          <p:nvPr>
            <p:ph type="dt" sz="quarter" idx="1"/>
          </p:nvPr>
        </p:nvSpPr>
        <p:spPr/>
        <p:txBody>
          <a:bodyPr/>
          <a:lstStyle/>
          <a:p>
            <a:pPr>
              <a:defRPr/>
            </a:pPr>
            <a:endParaRPr lang="en-US"/>
          </a:p>
        </p:txBody>
      </p:sp>
      <p:sp>
        <p:nvSpPr>
          <p:cNvPr id="77829" name="Slide Number Placeholder 4"/>
          <p:cNvSpPr>
            <a:spLocks noGrp="1"/>
          </p:cNvSpPr>
          <p:nvPr>
            <p:ph type="sldNum" sz="quarter" idx="5"/>
          </p:nvPr>
        </p:nvSpPr>
        <p:spPr>
          <a:noFill/>
        </p:spPr>
        <p:txBody>
          <a:bodyPr/>
          <a:lstStyle/>
          <a:p>
            <a:pPr defTabSz="930275"/>
            <a:fld id="{389F270F-7712-4B1E-9057-E5B374776633}" type="slidenum">
              <a:rPr lang="en-US" smtClean="0">
                <a:latin typeface="Arial" charset="0"/>
                <a:ea typeface="ＭＳ Ｐゴシック" pitchFamily="34" charset="-128"/>
              </a:rPr>
              <a:pPr defTabSz="930275"/>
              <a:t>24</a:t>
            </a:fld>
            <a:endParaRPr lang="en-US"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Bloodborne Pathogens Standard is a document written to protect employees from bloodborne diseases. It describes specific policies and practices that employers must follow to protect their employees. The standard is enforceable by federal law.</a:t>
            </a:r>
          </a:p>
        </p:txBody>
      </p:sp>
      <p:sp>
        <p:nvSpPr>
          <p:cNvPr id="78852" name="Slide Number Placeholder 3"/>
          <p:cNvSpPr>
            <a:spLocks noGrp="1"/>
          </p:cNvSpPr>
          <p:nvPr>
            <p:ph type="sldNum" sz="quarter" idx="5"/>
          </p:nvPr>
        </p:nvSpPr>
        <p:spPr>
          <a:noFill/>
        </p:spPr>
        <p:txBody>
          <a:bodyPr/>
          <a:lstStyle/>
          <a:p>
            <a:pPr defTabSz="930275"/>
            <a:fld id="{728639D2-97B8-4B87-A968-FC2AA44203C3}" type="slidenum">
              <a:rPr lang="en-US" smtClean="0">
                <a:latin typeface="Arial" charset="0"/>
                <a:ea typeface="ＭＳ Ｐゴシック" pitchFamily="34" charset="-128"/>
              </a:rPr>
              <a:pPr defTabSz="930275"/>
              <a:t>25</a:t>
            </a:fld>
            <a:endParaRPr lang="en-US" smtClean="0">
              <a:latin typeface="Arial" charset="0"/>
              <a:ea typeface="ＭＳ Ｐゴシック" pitchFamily="34" charset="-128"/>
            </a:endParaRPr>
          </a:p>
        </p:txBody>
      </p:sp>
      <p:sp>
        <p:nvSpPr>
          <p:cNvPr id="7885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Bloodborne Pathogens Standard is divided in sections that address the following topics; the exposure control plan, engineering controls, work practice controls, standard precautions and personal protective equipment, housekeeping, hepatitis B vaccine, occupational exposures, education, and recordkeeping.  A copy should be located in your facility and made available to you.</a:t>
            </a:r>
          </a:p>
        </p:txBody>
      </p:sp>
      <p:sp>
        <p:nvSpPr>
          <p:cNvPr id="79876" name="Slide Number Placeholder 3"/>
          <p:cNvSpPr>
            <a:spLocks noGrp="1"/>
          </p:cNvSpPr>
          <p:nvPr>
            <p:ph type="sldNum" sz="quarter" idx="5"/>
          </p:nvPr>
        </p:nvSpPr>
        <p:spPr>
          <a:noFill/>
        </p:spPr>
        <p:txBody>
          <a:bodyPr/>
          <a:lstStyle/>
          <a:p>
            <a:pPr defTabSz="930275"/>
            <a:fld id="{C6E38E7E-546B-4AE8-9B0E-4D1DAE4F5AF9}" type="slidenum">
              <a:rPr lang="en-US" smtClean="0">
                <a:latin typeface="Arial" charset="0"/>
                <a:ea typeface="ＭＳ Ｐゴシック" pitchFamily="34" charset="-128"/>
              </a:rPr>
              <a:pPr defTabSz="930275"/>
              <a:t>26</a:t>
            </a:fld>
            <a:endParaRPr lang="en-US" smtClean="0">
              <a:latin typeface="Arial" charset="0"/>
              <a:ea typeface="ＭＳ Ｐゴシック" pitchFamily="34" charset="-128"/>
            </a:endParaRPr>
          </a:p>
        </p:txBody>
      </p:sp>
      <p:sp>
        <p:nvSpPr>
          <p:cNvPr id="7987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a:noFill/>
          <a:ln/>
        </p:spPr>
        <p:txBody>
          <a:bodyPr/>
          <a:lstStyle/>
          <a:p>
            <a:pPr eaLnBrk="1" hangingPunct="1">
              <a:spcBef>
                <a:spcPct val="0"/>
              </a:spcBef>
            </a:pPr>
            <a:r>
              <a:rPr lang="en-US" b="1" smtClean="0">
                <a:ea typeface="ＭＳ Ｐゴシック" pitchFamily="34" charset="-128"/>
              </a:rPr>
              <a:t>**If this training is targeted to administrators, the first sentence should say: …that describes how you, as an employer, will address the components…”**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exposure control plan is the written document that describes how the Bloodborne Pathogen Standard is addressed by your facility. The exposure control plan should include who is covered under the standard, risks present in your workplace, ways to reduce your risks of exposure, and the procedures to follow if you have an occupational exposure. </a:t>
            </a:r>
          </a:p>
          <a:p>
            <a:pPr eaLnBrk="1" hangingPunct="1">
              <a:spcBef>
                <a:spcPct val="0"/>
              </a:spcBef>
            </a:pPr>
            <a:endParaRPr lang="en-US" smtClean="0">
              <a:ea typeface="ＭＳ Ｐゴシック" pitchFamily="34" charset="-128"/>
            </a:endParaRPr>
          </a:p>
          <a:p>
            <a:pPr eaLnBrk="1" hangingPunct="1">
              <a:spcBef>
                <a:spcPct val="0"/>
              </a:spcBef>
            </a:pPr>
            <a:r>
              <a:rPr lang="en-US" b="1" smtClean="0">
                <a:ea typeface="ＭＳ Ｐゴシック" pitchFamily="34" charset="-128"/>
              </a:rPr>
              <a:t>Include a pop-up or link to see a copy of a model Exposure Control Plan</a:t>
            </a:r>
          </a:p>
        </p:txBody>
      </p:sp>
      <p:sp>
        <p:nvSpPr>
          <p:cNvPr id="80900" name="Slide Number Placeholder 3"/>
          <p:cNvSpPr>
            <a:spLocks noGrp="1"/>
          </p:cNvSpPr>
          <p:nvPr>
            <p:ph type="sldNum" sz="quarter" idx="5"/>
          </p:nvPr>
        </p:nvSpPr>
        <p:spPr>
          <a:noFill/>
        </p:spPr>
        <p:txBody>
          <a:bodyPr/>
          <a:lstStyle/>
          <a:p>
            <a:pPr defTabSz="930275"/>
            <a:fld id="{59A078DC-C062-47CA-A3A6-D0101F7A85E0}" type="slidenum">
              <a:rPr lang="en-US" smtClean="0">
                <a:latin typeface="Arial" charset="0"/>
                <a:ea typeface="ＭＳ Ｐゴシック" pitchFamily="34" charset="-128"/>
              </a:rPr>
              <a:pPr defTabSz="930275"/>
              <a:t>27</a:t>
            </a:fld>
            <a:endParaRPr lang="en-US" smtClean="0">
              <a:latin typeface="Arial" charset="0"/>
              <a:ea typeface="ＭＳ Ｐゴシック" pitchFamily="34" charset="-128"/>
            </a:endParaRPr>
          </a:p>
        </p:txBody>
      </p:sp>
      <p:sp>
        <p:nvSpPr>
          <p:cNvPr id="8090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US" dirty="0" smtClean="0"/>
              <a:t>**for administrators only**</a:t>
            </a:r>
          </a:p>
          <a:p>
            <a:pPr>
              <a:defRPr/>
            </a:pPr>
            <a:endParaRPr lang="en-US" dirty="0" smtClean="0"/>
          </a:p>
          <a:p>
            <a:pPr>
              <a:defRPr/>
            </a:pPr>
            <a:r>
              <a:rPr lang="en-US" dirty="0" smtClean="0"/>
              <a:t>Remember that in the facility, one person may be filling many roles. If any of the roles or job responsibilities of a person involves exposure to blood or other potentially infectious body fluid, the OSHA Bloodborne Pathogens Standard applies to him or her.</a:t>
            </a:r>
          </a:p>
          <a:p>
            <a:pPr>
              <a:defRPr/>
            </a:pPr>
            <a:endParaRPr lang="en-US" dirty="0" smtClean="0"/>
          </a:p>
          <a:p>
            <a:pPr>
              <a:defRPr/>
            </a:pPr>
            <a:r>
              <a:rPr lang="en-US" dirty="0" smtClean="0"/>
              <a:t>• </a:t>
            </a:r>
            <a:r>
              <a:rPr lang="en-US" b="1" dirty="0" smtClean="0"/>
              <a:t>Establish an exposure control plan. </a:t>
            </a:r>
            <a:r>
              <a:rPr lang="en-US" dirty="0" smtClean="0"/>
              <a:t>This is a written plan to eliminate or minimize occupational exposures. The employer must prepare an exposure determination that contains a list of job classifications in which all workers have occupational exposure and a list of job classifications</a:t>
            </a:r>
          </a:p>
          <a:p>
            <a:pPr>
              <a:defRPr/>
            </a:pPr>
            <a:r>
              <a:rPr lang="en-US" dirty="0" smtClean="0"/>
              <a:t>in which some workers have occupational exposure, along with a list of the tasks and procedures performed by those workers that result in their exposure.</a:t>
            </a:r>
          </a:p>
          <a:p>
            <a:pPr>
              <a:defRPr/>
            </a:pPr>
            <a:r>
              <a:rPr lang="en-US" dirty="0" smtClean="0"/>
              <a:t>• </a:t>
            </a:r>
            <a:r>
              <a:rPr lang="en-US" b="1" dirty="0" smtClean="0"/>
              <a:t>Employers must update the plan annually </a:t>
            </a:r>
            <a:r>
              <a:rPr lang="en-US" dirty="0" smtClean="0"/>
              <a:t>to reflect changes in tasks, procedures, and positions that affect occupational exposure, and also technological changes that eliminate or reduce occupational exposure. In addition, employers must annually document in the plan</a:t>
            </a:r>
          </a:p>
          <a:p>
            <a:pPr>
              <a:defRPr/>
            </a:pPr>
            <a:r>
              <a:rPr lang="en-US" dirty="0" smtClean="0"/>
              <a:t>that they have considered and begun using appropriate, commercially-available effective safer medical devices designed to eliminate or minimize occupational exposure. Employers must also document that they have solicited input from frontline workers in identifying, evaluating,</a:t>
            </a:r>
          </a:p>
          <a:p>
            <a:pPr>
              <a:defRPr/>
            </a:pPr>
            <a:r>
              <a:rPr lang="en-US" dirty="0" smtClean="0"/>
              <a:t>and selecting effective engineering and work practice controls.</a:t>
            </a:r>
            <a:endParaRPr lang="en-US" dirty="0"/>
          </a:p>
        </p:txBody>
      </p:sp>
      <p:sp>
        <p:nvSpPr>
          <p:cNvPr id="4" name="Date Placeholder 3"/>
          <p:cNvSpPr>
            <a:spLocks noGrp="1"/>
          </p:cNvSpPr>
          <p:nvPr>
            <p:ph type="dt" sz="quarter" idx="1"/>
          </p:nvPr>
        </p:nvSpPr>
        <p:spPr/>
        <p:txBody>
          <a:bodyPr/>
          <a:lstStyle/>
          <a:p>
            <a:pPr>
              <a:defRPr/>
            </a:pPr>
            <a:endParaRPr lang="en-US"/>
          </a:p>
        </p:txBody>
      </p:sp>
      <p:sp>
        <p:nvSpPr>
          <p:cNvPr id="81925" name="Slide Number Placeholder 4"/>
          <p:cNvSpPr>
            <a:spLocks noGrp="1"/>
          </p:cNvSpPr>
          <p:nvPr>
            <p:ph type="sldNum" sz="quarter" idx="5"/>
          </p:nvPr>
        </p:nvSpPr>
        <p:spPr>
          <a:noFill/>
        </p:spPr>
        <p:txBody>
          <a:bodyPr/>
          <a:lstStyle/>
          <a:p>
            <a:pPr defTabSz="930275"/>
            <a:fld id="{21E2BE0D-9DCA-4397-85C6-B31F84AD2B38}" type="slidenum">
              <a:rPr lang="en-US" smtClean="0">
                <a:latin typeface="Arial" charset="0"/>
                <a:ea typeface="ＭＳ Ｐゴシック" pitchFamily="34" charset="-128"/>
              </a:rPr>
              <a:pPr defTabSz="930275"/>
              <a:t>28</a:t>
            </a:fld>
            <a:endParaRPr lang="en-US" smtClean="0">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Engineering controls are systems or mechanical devices designed to minimize or reduce your risk of exposure to hazards in the workplace.  Examples of such devices include self-sheathing or retractable needles, sharps containers, and single-use fingerstick devices.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OSHA BBP Standard states that an employer’s Exposure Control Plan must:</a:t>
            </a:r>
          </a:p>
          <a:p>
            <a:pPr eaLnBrk="1" hangingPunct="1">
              <a:spcBef>
                <a:spcPct val="0"/>
              </a:spcBef>
            </a:pPr>
            <a:endParaRPr lang="en-US" smtClean="0">
              <a:ea typeface="ＭＳ Ｐゴシック" pitchFamily="34" charset="-128"/>
            </a:endParaRPr>
          </a:p>
          <a:p>
            <a:pPr eaLnBrk="1" hangingPunct="1">
              <a:spcBef>
                <a:spcPct val="0"/>
              </a:spcBef>
            </a:pPr>
            <a:r>
              <a:rPr lang="en-US" b="1" smtClean="0">
                <a:ea typeface="ＭＳ Ｐゴシック" pitchFamily="34" charset="-128"/>
                <a:hlinkClick r:id="rId3" action="ppaction://hlinkfile"/>
              </a:rPr>
              <a:t>1910.1030(c)(1)(iv)(A)</a:t>
            </a:r>
            <a:r>
              <a:rPr lang="en-US" smtClean="0">
                <a:ea typeface="ＭＳ Ｐゴシック" pitchFamily="34" charset="-128"/>
              </a:rPr>
              <a:t> Reflect changes in technology that eliminate or reduce exposure to bloodborne pathogens; and</a:t>
            </a:r>
            <a:r>
              <a:rPr lang="en-US" b="1" smtClean="0">
                <a:ea typeface="ＭＳ Ｐゴシック" pitchFamily="34" charset="-128"/>
                <a:hlinkClick r:id="rId4" action="ppaction://hlinkfile"/>
              </a:rPr>
              <a:t>1910.1030(c)(1)(iv)(B)</a:t>
            </a:r>
            <a:r>
              <a:rPr lang="en-US" smtClean="0">
                <a:ea typeface="ＭＳ Ｐゴシック" pitchFamily="34" charset="-128"/>
              </a:rPr>
              <a:t> Document annually consideration and implementation of appropriate commercially available and effective safer medical devices designed to eliminate or minimize occupational exposure.</a:t>
            </a:r>
          </a:p>
        </p:txBody>
      </p:sp>
      <p:sp>
        <p:nvSpPr>
          <p:cNvPr id="82948" name="Slide Number Placeholder 3"/>
          <p:cNvSpPr>
            <a:spLocks noGrp="1"/>
          </p:cNvSpPr>
          <p:nvPr>
            <p:ph type="sldNum" sz="quarter" idx="5"/>
          </p:nvPr>
        </p:nvSpPr>
        <p:spPr>
          <a:noFill/>
        </p:spPr>
        <p:txBody>
          <a:bodyPr/>
          <a:lstStyle/>
          <a:p>
            <a:pPr defTabSz="930275"/>
            <a:fld id="{2436D1CD-C12E-465A-9297-74A0FED5584A}" type="slidenum">
              <a:rPr lang="en-US" smtClean="0">
                <a:latin typeface="Arial" charset="0"/>
                <a:ea typeface="ＭＳ Ｐゴシック" pitchFamily="34" charset="-128"/>
              </a:rPr>
              <a:pPr defTabSz="930275"/>
              <a:t>29</a:t>
            </a:fld>
            <a:endParaRPr lang="en-US" smtClean="0">
              <a:latin typeface="Arial" charset="0"/>
              <a:ea typeface="ＭＳ Ｐゴシック" pitchFamily="34" charset="-128"/>
            </a:endParaRPr>
          </a:p>
        </p:txBody>
      </p:sp>
      <p:sp>
        <p:nvSpPr>
          <p:cNvPr id="8294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pPr defTabSz="912813" eaLnBrk="1" hangingPunct="1">
              <a:spcBef>
                <a:spcPct val="0"/>
              </a:spcBef>
            </a:pPr>
            <a:r>
              <a:rPr lang="en-US" smtClean="0">
                <a:ea typeface="ＭＳ Ｐゴシック" pitchFamily="34" charset="-128"/>
              </a:rPr>
              <a:t>Engineering controls (part of OSHA BBP Standard) include certain safety rules that should be followed when handling sharps.  Safe practices include never reusing disposable needles, syringes, </a:t>
            </a:r>
            <a:r>
              <a:rPr lang="en-US" b="1" i="1" smtClean="0">
                <a:ea typeface="ＭＳ Ｐゴシック" pitchFamily="34" charset="-128"/>
              </a:rPr>
              <a:t>lancets or sharps of any kind</a:t>
            </a:r>
            <a:r>
              <a:rPr lang="en-US" smtClean="0">
                <a:ea typeface="ＭＳ Ｐゴシック" pitchFamily="34" charset="-128"/>
              </a:rPr>
              <a:t> and never breaking bending or recapping needles. If recapping is necessary, those situations should be described in the exposure control plan. The single handed </a:t>
            </a:r>
            <a:r>
              <a:rPr lang="ja-JP" altLang="en-US" smtClean="0">
                <a:ea typeface="ＭＳ Ｐゴシック" pitchFamily="34" charset="-128"/>
              </a:rPr>
              <a:t>“</a:t>
            </a:r>
            <a:r>
              <a:rPr lang="en-US" altLang="ja-JP" smtClean="0">
                <a:ea typeface="ＭＳ Ｐゴシック" pitchFamily="34" charset="-128"/>
              </a:rPr>
              <a:t>scoop technique</a:t>
            </a:r>
            <a:r>
              <a:rPr lang="ja-JP" altLang="en-US" smtClean="0">
                <a:ea typeface="ＭＳ Ｐゴシック" pitchFamily="34" charset="-128"/>
              </a:rPr>
              <a:t>”</a:t>
            </a:r>
            <a:r>
              <a:rPr lang="en-US" altLang="ja-JP" smtClean="0">
                <a:ea typeface="ＭＳ Ｐゴシック" pitchFamily="34" charset="-128"/>
              </a:rPr>
              <a:t> should always be used (see next slide). Used needles should be disposed of in a regulated, color-coded, labeled sharps container as described in Virginia Regulated Medical Waste regulation. Sharps containers should be puncture proof with a lid that prevents retrieval of the disposed medical waste. </a:t>
            </a:r>
          </a:p>
          <a:p>
            <a:pPr defTabSz="912813" eaLnBrk="1" hangingPunct="1">
              <a:spcBef>
                <a:spcPct val="0"/>
              </a:spcBef>
            </a:pPr>
            <a:r>
              <a:rPr lang="en-US" smtClean="0">
                <a:ea typeface="ＭＳ Ｐゴシック" pitchFamily="34" charset="-128"/>
              </a:rPr>
              <a:t>The sharps container should be changed when it is ½ - ¾ full to avoid contact with discarded sharps.  Sharps containers should be placed in locations accessible to staff but not to residents. </a:t>
            </a:r>
          </a:p>
          <a:p>
            <a:pPr defTabSz="912813" eaLnBrk="1" hangingPunct="1">
              <a:spcBef>
                <a:spcPct val="0"/>
              </a:spcBef>
            </a:pPr>
            <a:endParaRPr lang="en-US" smtClean="0">
              <a:ea typeface="ＭＳ Ｐゴシック" pitchFamily="34" charset="-128"/>
            </a:endParaRPr>
          </a:p>
          <a:p>
            <a:pPr defTabSz="912813" eaLnBrk="1" hangingPunct="1">
              <a:spcBef>
                <a:spcPct val="0"/>
              </a:spcBef>
            </a:pPr>
            <a:r>
              <a:rPr lang="en-US" smtClean="0">
                <a:ea typeface="ＭＳ Ｐゴシック" pitchFamily="34" charset="-128"/>
              </a:rPr>
              <a:t>Resources on sharps:</a:t>
            </a:r>
          </a:p>
          <a:p>
            <a:pPr defTabSz="912813" eaLnBrk="1" hangingPunct="1"/>
            <a:r>
              <a:rPr lang="en-US" b="1" smtClean="0">
                <a:ea typeface="ＭＳ Ｐゴシック" pitchFamily="34" charset="-128"/>
              </a:rPr>
              <a:t>Do’s and don’ts of safe disposal of needles and sharps (FDA): </a:t>
            </a:r>
          </a:p>
          <a:p>
            <a:pPr defTabSz="912813" eaLnBrk="1" hangingPunct="1"/>
            <a:r>
              <a:rPr lang="en-US" smtClean="0">
                <a:ea typeface="ＭＳ Ｐゴシック" pitchFamily="34" charset="-128"/>
              </a:rPr>
              <a:t>http://www.fda.gov/downloads/MedicalDevices/ProductsandMedicalProcedures/HomeHealthandConsumer/ConsumerProducts/Sharps/UCM278775.pdf</a:t>
            </a:r>
          </a:p>
          <a:p>
            <a:pPr defTabSz="912813" eaLnBrk="1" hangingPunct="1"/>
            <a:endParaRPr lang="en-US" smtClean="0">
              <a:ea typeface="ＭＳ Ｐゴシック" pitchFamily="34" charset="-128"/>
            </a:endParaRPr>
          </a:p>
          <a:p>
            <a:pPr defTabSz="912813" eaLnBrk="1" hangingPunct="1"/>
            <a:r>
              <a:rPr lang="en-US" b="1" smtClean="0">
                <a:ea typeface="ＭＳ Ｐゴシック" pitchFamily="34" charset="-128"/>
              </a:rPr>
              <a:t>Home generated medical waste:  </a:t>
            </a:r>
          </a:p>
          <a:p>
            <a:pPr defTabSz="912813" eaLnBrk="1" hangingPunct="1"/>
            <a:r>
              <a:rPr lang="en-US" smtClean="0">
                <a:ea typeface="ＭＳ Ｐゴシック" pitchFamily="34" charset="-128"/>
              </a:rPr>
              <a:t>http://www.fairfaxcounty.gov/dpwes/trash/dispsharps.htm</a:t>
            </a:r>
          </a:p>
          <a:p>
            <a:pPr defTabSz="912813" eaLnBrk="1" hangingPunct="1">
              <a:spcBef>
                <a:spcPct val="0"/>
              </a:spcBef>
            </a:pPr>
            <a:endParaRPr lang="en-US" smtClean="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pPr defTabSz="930275"/>
            <a:fld id="{B8D4A476-1D8F-469E-BCB5-054D451D16DE}" type="slidenum">
              <a:rPr lang="en-US" smtClean="0">
                <a:latin typeface="Arial" charset="0"/>
                <a:ea typeface="ＭＳ Ｐゴシック" pitchFamily="34" charset="-128"/>
              </a:rPr>
              <a:pPr defTabSz="930275"/>
              <a:t>30</a:t>
            </a:fld>
            <a:endParaRPr lang="en-US" smtClean="0">
              <a:latin typeface="Arial" charset="0"/>
              <a:ea typeface="ＭＳ Ｐゴシック" pitchFamily="34" charset="-128"/>
            </a:endParaRPr>
          </a:p>
        </p:txBody>
      </p:sp>
      <p:sp>
        <p:nvSpPr>
          <p:cNvPr id="8397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By looking at someone, you can’t necessarily tell what</a:t>
            </a:r>
            <a:r>
              <a:rPr lang="en-US" baseline="0" dirty="0" smtClean="0">
                <a:ea typeface="ＭＳ Ｐゴシック" pitchFamily="34" charset="-128"/>
              </a:rPr>
              <a:t> diseases they may have. </a:t>
            </a:r>
            <a:r>
              <a:rPr lang="en-US" dirty="0" smtClean="0">
                <a:ea typeface="ＭＳ Ｐゴシック" pitchFamily="34" charset="-128"/>
              </a:rPr>
              <a:t>Some diseases, including some</a:t>
            </a:r>
            <a:r>
              <a:rPr lang="en-US" baseline="0" dirty="0" smtClean="0">
                <a:ea typeface="ＭＳ Ｐゴシック" pitchFamily="34" charset="-128"/>
              </a:rPr>
              <a:t> that are carried in the blood or body fluids, don’t always have symptoms. This means that an ill person may not even know he or she has the disease.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There are certain steps that can be taken to prevent the spread of disease. In this training, we will discuss what can and should be done to reduce the risk of getting a disease that is carried in the blood or body fluids.</a:t>
            </a:r>
            <a:r>
              <a:rPr lang="en-US" dirty="0" smtClean="0">
                <a:ea typeface="ＭＳ Ｐゴシック" pitchFamily="34" charset="-128"/>
              </a:rPr>
              <a:t> </a:t>
            </a:r>
            <a:endParaRPr lang="en-US" dirty="0" smtClean="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pPr defTabSz="930275"/>
            <a:fld id="{43B6C2B2-D687-4C13-BDE4-03A62DD72B7C}" type="slidenum">
              <a:rPr lang="en-US" smtClean="0">
                <a:latin typeface="Arial" charset="0"/>
                <a:ea typeface="ＭＳ Ｐゴシック" pitchFamily="34" charset="-128"/>
              </a:rPr>
              <a:pPr defTabSz="930275"/>
              <a:t>3</a:t>
            </a:fld>
            <a:endParaRPr lang="en-US" smtClean="0">
              <a:latin typeface="Arial" charset="0"/>
              <a:ea typeface="ＭＳ Ｐゴシック" pitchFamily="34" charset="-128"/>
            </a:endParaRPr>
          </a:p>
        </p:txBody>
      </p:sp>
      <p:sp>
        <p:nvSpPr>
          <p:cNvPr id="6246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Work practice controls are practices that prevent transmission for bloodborne pathogens to your patients/residents and coworkers. These are practices that reduce the possibility of exposure by changing the way a task is performed, and such as appropriate practices for hand hygiene, personal hygiene and the use of personal protective equipment.</a:t>
            </a:r>
          </a:p>
          <a:p>
            <a:pPr eaLnBrk="1" hangingPunct="1">
              <a:spcBef>
                <a:spcPct val="0"/>
              </a:spcBef>
            </a:pPr>
            <a:endParaRPr lang="en-US" smtClean="0">
              <a:ea typeface="ＭＳ Ｐゴシック" pitchFamily="34" charset="-128"/>
            </a:endParaRPr>
          </a:p>
          <a:p>
            <a:r>
              <a:rPr lang="en-US" smtClean="0">
                <a:ea typeface="ＭＳ Ｐゴシック" pitchFamily="34" charset="-128"/>
              </a:rPr>
              <a:t>Also includes appropriate practices for handling and disposing of contaminated sharps, handling specimens, handling laundry, and cleaning contaminated surfaces and items.</a:t>
            </a:r>
          </a:p>
          <a:p>
            <a:endParaRPr lang="en-US" smtClean="0">
              <a:ea typeface="ＭＳ Ｐゴシック" pitchFamily="34" charset="-128"/>
            </a:endParaRPr>
          </a:p>
          <a:p>
            <a:r>
              <a:rPr lang="en-US" b="1" smtClean="0">
                <a:ea typeface="ＭＳ Ｐゴシック" pitchFamily="34" charset="-128"/>
              </a:rPr>
              <a:t>**For Administrators: Work practice controls cannot be implemented appropriately without adequate supplies. It is essential that your facility and staff have the enough supplies and the correct kinds of supplies to conduct hand hygiene, practice personal hygiene, and wear personal protective equipment.**</a:t>
            </a:r>
          </a:p>
        </p:txBody>
      </p:sp>
      <p:sp>
        <p:nvSpPr>
          <p:cNvPr id="84996" name="Slide Number Placeholder 3"/>
          <p:cNvSpPr>
            <a:spLocks noGrp="1"/>
          </p:cNvSpPr>
          <p:nvPr>
            <p:ph type="sldNum" sz="quarter" idx="5"/>
          </p:nvPr>
        </p:nvSpPr>
        <p:spPr>
          <a:noFill/>
        </p:spPr>
        <p:txBody>
          <a:bodyPr/>
          <a:lstStyle/>
          <a:p>
            <a:pPr defTabSz="930275"/>
            <a:fld id="{E516D738-3C89-4142-88F5-0A033454AB1B}" type="slidenum">
              <a:rPr lang="en-US" smtClean="0">
                <a:latin typeface="Arial" charset="0"/>
                <a:ea typeface="ＭＳ Ｐゴシック" pitchFamily="34" charset="-128"/>
              </a:rPr>
              <a:pPr defTabSz="930275"/>
              <a:t>31</a:t>
            </a:fld>
            <a:endParaRPr lang="en-US" smtClean="0">
              <a:latin typeface="Arial" charset="0"/>
              <a:ea typeface="ＭＳ Ｐゴシック" pitchFamily="34" charset="-128"/>
            </a:endParaRPr>
          </a:p>
        </p:txBody>
      </p:sp>
      <p:sp>
        <p:nvSpPr>
          <p:cNvPr id="8499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30275"/>
            <a:fld id="{DA92EB15-3268-4063-9207-5EB140B330EF}" type="slidenum">
              <a:rPr lang="en-US" smtClean="0">
                <a:latin typeface="Arial" charset="0"/>
                <a:ea typeface="ＭＳ Ｐゴシック" pitchFamily="34" charset="-128"/>
              </a:rPr>
              <a:pPr defTabSz="930275"/>
              <a:t>32</a:t>
            </a:fld>
            <a:endParaRPr lang="en-US" smtClean="0">
              <a:latin typeface="Arial" charset="0"/>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1168400" y="685800"/>
            <a:ext cx="4673600" cy="3505200"/>
          </a:xfrm>
          <a:noFill/>
          <a:ln>
            <a:solidFill>
              <a:srgbClr val="000000"/>
            </a:solidFill>
            <a:miter lim="800000"/>
            <a:headEnd/>
            <a:tailEnd/>
          </a:ln>
        </p:spPr>
      </p:sp>
      <p:sp>
        <p:nvSpPr>
          <p:cNvPr id="86020" name="Rectangle 4"/>
          <p:cNvSpPr>
            <a:spLocks noGrp="1" noChangeArrowheads="1"/>
          </p:cNvSpPr>
          <p:nvPr>
            <p:ph type="body" idx="1"/>
          </p:nvPr>
        </p:nvSpPr>
        <p:spPr>
          <a:noFill/>
          <a:ln/>
        </p:spPr>
        <p:txBody>
          <a:bodyPr/>
          <a:lstStyle/>
          <a:p>
            <a:pPr eaLnBrk="1" hangingPunct="1">
              <a:spcBef>
                <a:spcPct val="0"/>
              </a:spcBef>
            </a:pPr>
            <a:r>
              <a:rPr lang="en-US" sz="1600" smtClean="0">
                <a:ea typeface="ＭＳ Ｐゴシック" pitchFamily="34" charset="-128"/>
              </a:rPr>
              <a:t>Hand hygiene is a general term that applies to either handwashing, using an alcohol-based handrub, or using antiseptic handwash.  </a:t>
            </a:r>
            <a:endParaRPr lang="en-US" sz="1600" smtClean="0">
              <a:solidFill>
                <a:srgbClr val="000000"/>
              </a:solidFill>
              <a:ea typeface="ＭＳ Ｐゴシック" pitchFamily="34" charset="-128"/>
              <a:cs typeface="Arial" charset="0"/>
            </a:endParaRPr>
          </a:p>
          <a:p>
            <a:pPr eaLnBrk="1" hangingPunct="1">
              <a:spcBef>
                <a:spcPct val="0"/>
              </a:spcBef>
              <a:buFontTx/>
              <a:buChar char="•"/>
            </a:pPr>
            <a:r>
              <a:rPr lang="en-US" sz="1600" smtClean="0">
                <a:solidFill>
                  <a:srgbClr val="000000"/>
                </a:solidFill>
                <a:ea typeface="ＭＳ Ｐゴシック" pitchFamily="34" charset="-128"/>
                <a:cs typeface="Arial" charset="0"/>
              </a:rPr>
              <a:t> Handwashing refers to washing hands with soap and water.  Handwashing with soap and water remains a good strategy for hand hygiene in non-healthcare settings and is recommended by CDC and other experts.  </a:t>
            </a:r>
          </a:p>
          <a:p>
            <a:pPr eaLnBrk="1" hangingPunct="1">
              <a:spcBef>
                <a:spcPct val="0"/>
              </a:spcBef>
              <a:buFontTx/>
              <a:buChar char="•"/>
            </a:pPr>
            <a:r>
              <a:rPr lang="en-US" sz="1600" smtClean="0">
                <a:solidFill>
                  <a:srgbClr val="000000"/>
                </a:solidFill>
                <a:ea typeface="ＭＳ Ｐゴシック" pitchFamily="34" charset="-128"/>
                <a:cs typeface="Arial" charset="0"/>
              </a:rPr>
              <a:t> Alcohol-based hand rub (also known as hand sanitizer or hand gel) refers to the alcohol-containing preparation applied to the hands to reduce the number of microorganisms on the skin. </a:t>
            </a:r>
            <a:r>
              <a:rPr lang="en-US" sz="1600" smtClean="0">
                <a:ea typeface="ＭＳ Ｐゴシック" pitchFamily="34" charset="-128"/>
              </a:rPr>
              <a:t>Alcohol-based hand rubs should have a concentration of at least </a:t>
            </a:r>
            <a:r>
              <a:rPr lang="en-US" sz="1600" b="1" smtClean="0">
                <a:ea typeface="ＭＳ Ｐゴシック" pitchFamily="34" charset="-128"/>
              </a:rPr>
              <a:t>60% alcohol</a:t>
            </a:r>
            <a:r>
              <a:rPr lang="en-US" sz="1600" smtClean="0">
                <a:ea typeface="ＭＳ Ｐゴシック" pitchFamily="34" charset="-128"/>
              </a:rPr>
              <a:t>, although &gt;7</a:t>
            </a:r>
            <a:r>
              <a:rPr lang="en-US" sz="1600" smtClean="0">
                <a:solidFill>
                  <a:srgbClr val="000000"/>
                </a:solidFill>
                <a:ea typeface="ＭＳ Ｐゴシック" pitchFamily="34" charset="-128"/>
                <a:cs typeface="Arial" charset="0"/>
              </a:rPr>
              <a:t>0% is best because some organisms may require a higher concentration of alcohol.</a:t>
            </a:r>
          </a:p>
          <a:p>
            <a:pPr eaLnBrk="1" hangingPunct="1">
              <a:spcBef>
                <a:spcPct val="0"/>
              </a:spcBef>
              <a:buFontTx/>
              <a:buChar char="•"/>
            </a:pPr>
            <a:endParaRPr lang="en-US" sz="1600" smtClean="0">
              <a:solidFill>
                <a:srgbClr val="000000"/>
              </a:solidFill>
              <a:ea typeface="ＭＳ Ｐゴシック" pitchFamily="34" charset="-128"/>
              <a:cs typeface="Arial" charset="0"/>
            </a:endParaRPr>
          </a:p>
          <a:p>
            <a:pPr eaLnBrk="1" hangingPunct="1">
              <a:spcBef>
                <a:spcPct val="0"/>
              </a:spcBef>
              <a:buFont typeface="Wingdings" pitchFamily="2" charset="2"/>
              <a:buNone/>
            </a:pPr>
            <a:endParaRPr lang="en-US" sz="1600" smtClean="0">
              <a:solidFill>
                <a:srgbClr val="000000"/>
              </a:solidFill>
              <a:latin typeface="Arial" charset="0"/>
              <a:ea typeface="ＭＳ Ｐゴシック" pitchFamily="34" charset="-128"/>
              <a:cs typeface="Arial" charset="0"/>
            </a:endParaRPr>
          </a:p>
          <a:p>
            <a:pPr eaLnBrk="1" hangingPunct="1">
              <a:spcBef>
                <a:spcPct val="0"/>
              </a:spcBef>
              <a:buFont typeface="Wingdings" pitchFamily="2" charset="2"/>
              <a:buNone/>
            </a:pPr>
            <a:endParaRPr lang="en-US" sz="1600" smtClean="0">
              <a:solidFill>
                <a:srgbClr val="000000"/>
              </a:solidFill>
              <a:latin typeface="Arial" charset="0"/>
              <a:ea typeface="ＭＳ Ｐゴシック" pitchFamily="34" charset="-128"/>
              <a:cs typeface="Arial" charset="0"/>
            </a:endParaRPr>
          </a:p>
        </p:txBody>
      </p:sp>
      <p:sp>
        <p:nvSpPr>
          <p:cNvPr id="18437" name="Date Placeholder 4"/>
          <p:cNvSpPr>
            <a:spLocks noGrp="1"/>
          </p:cNvSpPr>
          <p:nvPr>
            <p:ph type="dt" sz="quarter" idx="1"/>
          </p:nvPr>
        </p:nvSpPr>
        <p:spPr/>
        <p:txBody>
          <a:bodyPr/>
          <a:lstStyle/>
          <a:p>
            <a:pPr>
              <a:defRPr/>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30275"/>
            <a:fld id="{ADA5DAE8-E877-497A-8EB5-24A92A0951BD}" type="slidenum">
              <a:rPr lang="en-US" smtClean="0">
                <a:latin typeface="Arial" charset="0"/>
                <a:ea typeface="ＭＳ Ｐゴシック" pitchFamily="34" charset="-128"/>
              </a:rPr>
              <a:pPr defTabSz="930275"/>
              <a:t>33</a:t>
            </a:fld>
            <a:endParaRPr lang="en-US" smtClean="0">
              <a:latin typeface="Arial" charset="0"/>
              <a:ea typeface="ＭＳ Ｐゴシック" pitchFamily="34" charset="-128"/>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4"/>
          <p:cNvSpPr>
            <a:spLocks noGrp="1" noChangeArrowheads="1"/>
          </p:cNvSpPr>
          <p:nvPr>
            <p:ph type="body" idx="1"/>
          </p:nvPr>
        </p:nvSpPr>
        <p:spPr>
          <a:noFill/>
          <a:ln/>
        </p:spPr>
        <p:txBody>
          <a:bodyPr/>
          <a:lstStyle/>
          <a:p>
            <a:pPr eaLnBrk="1" hangingPunct="1">
              <a:spcBef>
                <a:spcPct val="0"/>
              </a:spcBef>
              <a:buFontTx/>
              <a:buChar char="•"/>
            </a:pPr>
            <a:r>
              <a:rPr lang="en-US" sz="1600" smtClean="0">
                <a:ea typeface="ＭＳ Ｐゴシック" pitchFamily="34" charset="-128"/>
              </a:rPr>
              <a:t> When decontaminating hands with an alcohol-based handrub, apply product to palm of one hand and rub hands together, covering all surfaces of hands and fingers, until hands are dry.</a:t>
            </a:r>
          </a:p>
          <a:p>
            <a:pPr eaLnBrk="1" hangingPunct="1">
              <a:spcBef>
                <a:spcPct val="0"/>
              </a:spcBef>
              <a:buFontTx/>
              <a:buChar char="•"/>
            </a:pPr>
            <a:r>
              <a:rPr lang="en-US" sz="1600" smtClean="0">
                <a:ea typeface="ＭＳ Ｐゴシック" pitchFamily="34" charset="-128"/>
              </a:rPr>
              <a:t> When washing hands with soap and water, wet hands first with water, apply the amount of soap recommended by the manufacturer, and rub hands together for at least 15 seconds, covering all surfaces of the hands and fingers.  Rinse hands with water, dry thoroughly with a disposable towel, and use the towel to turn off the faucet.  </a:t>
            </a:r>
          </a:p>
          <a:p>
            <a:pPr eaLnBrk="1" hangingPunct="1">
              <a:spcBef>
                <a:spcPct val="0"/>
              </a:spcBef>
              <a:buFontTx/>
              <a:buChar char="•"/>
            </a:pPr>
            <a:endParaRPr lang="en-US" sz="1600" smtClean="0">
              <a:ea typeface="ＭＳ Ｐゴシック" pitchFamily="34" charset="-128"/>
            </a:endParaRPr>
          </a:p>
          <a:p>
            <a:pPr eaLnBrk="1" hangingPunct="1">
              <a:spcBef>
                <a:spcPct val="0"/>
              </a:spcBef>
              <a:buFontTx/>
              <a:buChar char="•"/>
            </a:pPr>
            <a:endParaRPr lang="en-US" sz="1600" smtClean="0">
              <a:ea typeface="ＭＳ Ｐゴシック" pitchFamily="34" charset="-128"/>
            </a:endParaRPr>
          </a:p>
        </p:txBody>
      </p:sp>
      <p:sp>
        <p:nvSpPr>
          <p:cNvPr id="27653" name="Date Placeholder 4"/>
          <p:cNvSpPr>
            <a:spLocks noGrp="1"/>
          </p:cNvSpPr>
          <p:nvPr>
            <p:ph type="dt" sz="quarter" idx="1"/>
          </p:nvPr>
        </p:nvSpPr>
        <p:spPr/>
        <p:txBody>
          <a:bodyPr/>
          <a:lstStyle/>
          <a:p>
            <a:pPr>
              <a:defRPr/>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30275"/>
            <a:fld id="{8229866B-77A5-454B-A7D5-9C8FBE61CEA4}" type="slidenum">
              <a:rPr lang="en-US" smtClean="0">
                <a:latin typeface="Arial" charset="0"/>
                <a:ea typeface="ＭＳ Ｐゴシック" pitchFamily="34" charset="-128"/>
              </a:rPr>
              <a:pPr defTabSz="930275"/>
              <a:t>34</a:t>
            </a:fld>
            <a:endParaRPr lang="en-US" smtClean="0">
              <a:latin typeface="Arial" charset="0"/>
              <a:ea typeface="ＭＳ Ｐゴシック" pitchFamily="34" charset="-128"/>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4"/>
          <p:cNvSpPr>
            <a:spLocks noGrp="1" noChangeArrowheads="1"/>
          </p:cNvSpPr>
          <p:nvPr>
            <p:ph type="body" idx="1"/>
          </p:nvPr>
        </p:nvSpPr>
        <p:spPr>
          <a:noFill/>
          <a:ln/>
        </p:spPr>
        <p:txBody>
          <a:bodyPr/>
          <a:lstStyle/>
          <a:p>
            <a:pPr eaLnBrk="1" hangingPunct="1">
              <a:spcBef>
                <a:spcPct val="0"/>
              </a:spcBef>
              <a:buFontTx/>
              <a:buChar char="•"/>
            </a:pPr>
            <a:r>
              <a:rPr lang="en-US" sz="1600" smtClean="0">
                <a:ea typeface="ＭＳ Ｐゴシック" pitchFamily="34" charset="-128"/>
              </a:rPr>
              <a:t>When hands are visibly dirty, contaminated, or soiled, wash with soap and water. This includes after using the restroom and before eating or preparing food.</a:t>
            </a:r>
          </a:p>
          <a:p>
            <a:pPr eaLnBrk="1" hangingPunct="1">
              <a:spcBef>
                <a:spcPct val="0"/>
              </a:spcBef>
              <a:buFontTx/>
              <a:buChar char="•"/>
            </a:pPr>
            <a:endParaRPr lang="en-US" sz="1600" smtClean="0">
              <a:ea typeface="ＭＳ Ｐゴシック" pitchFamily="34" charset="-128"/>
            </a:endParaRPr>
          </a:p>
          <a:p>
            <a:pPr eaLnBrk="1" hangingPunct="1">
              <a:spcBef>
                <a:spcPct val="0"/>
              </a:spcBef>
              <a:buFontTx/>
              <a:buChar char="•"/>
            </a:pPr>
            <a:r>
              <a:rPr lang="en-US" sz="1600" smtClean="0">
                <a:ea typeface="ＭＳ Ｐゴシック" pitchFamily="34" charset="-128"/>
              </a:rPr>
              <a:t>If hands are not visibly soiled, use an alcohol-based handrub for routinely decontaminating hands.</a:t>
            </a:r>
          </a:p>
          <a:p>
            <a:pPr eaLnBrk="1" hangingPunct="1">
              <a:spcBef>
                <a:spcPct val="0"/>
              </a:spcBef>
            </a:pPr>
            <a:endParaRPr lang="en-US" sz="1600" smtClean="0">
              <a:ea typeface="ＭＳ Ｐゴシック" pitchFamily="34" charset="-128"/>
            </a:endParaRPr>
          </a:p>
        </p:txBody>
      </p:sp>
      <p:sp>
        <p:nvSpPr>
          <p:cNvPr id="21509" name="Date Placeholder 4"/>
          <p:cNvSpPr>
            <a:spLocks noGrp="1"/>
          </p:cNvSpPr>
          <p:nvPr>
            <p:ph type="dt" sz="quarter" idx="1"/>
          </p:nvPr>
        </p:nvSpPr>
        <p:spPr/>
        <p:txBody>
          <a:bodyPr/>
          <a:lstStyle/>
          <a:p>
            <a:pPr>
              <a:defRPr/>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30275"/>
            <a:fld id="{BF654EFA-53AF-44AA-9943-1760D888605A}" type="slidenum">
              <a:rPr lang="en-US" smtClean="0">
                <a:latin typeface="Arial" charset="0"/>
                <a:ea typeface="ＭＳ Ｐゴシック" pitchFamily="34" charset="-128"/>
              </a:rPr>
              <a:pPr defTabSz="930275"/>
              <a:t>35</a:t>
            </a:fld>
            <a:endParaRPr lang="en-US" smtClean="0">
              <a:latin typeface="Arial" charset="0"/>
              <a:ea typeface="ＭＳ Ｐゴシック"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a:xfrm>
            <a:off x="933450" y="4416425"/>
            <a:ext cx="5143500" cy="4181475"/>
          </a:xfrm>
          <a:noFill/>
          <a:ln/>
        </p:spPr>
        <p:txBody>
          <a:bodyPr/>
          <a:lstStyle/>
          <a:p>
            <a:pPr eaLnBrk="1" hangingPunct="1">
              <a:spcBef>
                <a:spcPct val="0"/>
              </a:spcBef>
              <a:buFontTx/>
              <a:buChar char="•"/>
            </a:pPr>
            <a:r>
              <a:rPr lang="en-US" sz="1600" smtClean="0">
                <a:ea typeface="ＭＳ Ｐゴシック" pitchFamily="34" charset="-128"/>
              </a:rPr>
              <a:t> Hand hygiene is indicated before and after: contact with a resident and changing wound dressings or bandages (treating a cut or wound)</a:t>
            </a:r>
          </a:p>
          <a:p>
            <a:pPr eaLnBrk="1" hangingPunct="1">
              <a:spcBef>
                <a:spcPct val="0"/>
              </a:spcBef>
              <a:buFontTx/>
              <a:buChar char="•"/>
            </a:pPr>
            <a:r>
              <a:rPr lang="en-US" sz="1600" smtClean="0">
                <a:solidFill>
                  <a:srgbClr val="000000"/>
                </a:solidFill>
                <a:ea typeface="ＭＳ Ｐゴシック" pitchFamily="34" charset="-128"/>
                <a:cs typeface="Arial" charset="0"/>
              </a:rPr>
              <a:t>Gloves should be used when potential for contact with blood or other body fluids occurs. This is in accordance with standard precautions.</a:t>
            </a:r>
          </a:p>
          <a:p>
            <a:pPr eaLnBrk="1" hangingPunct="1">
              <a:spcBef>
                <a:spcPct val="0"/>
              </a:spcBef>
              <a:buFontTx/>
              <a:buChar char="•"/>
            </a:pPr>
            <a:r>
              <a:rPr lang="en-US" sz="1600" smtClean="0">
                <a:solidFill>
                  <a:srgbClr val="000000"/>
                </a:solidFill>
                <a:ea typeface="ＭＳ Ｐゴシック" pitchFamily="34" charset="-128"/>
                <a:cs typeface="Arial" charset="0"/>
              </a:rPr>
              <a:t> Be sure to perform hand hygiene before preparing or eating food, touching one’s eyes, nose, or mouth, administering medication, or inserting invasive devices such as catheters (regardless of glove use)</a:t>
            </a:r>
          </a:p>
          <a:p>
            <a:pPr eaLnBrk="1" hangingPunct="1">
              <a:spcBef>
                <a:spcPct val="0"/>
              </a:spcBef>
              <a:buFontTx/>
              <a:buChar char="•"/>
            </a:pPr>
            <a:endParaRPr lang="en-US" sz="1600" smtClean="0">
              <a:solidFill>
                <a:srgbClr val="000000"/>
              </a:solidFill>
              <a:ea typeface="ＭＳ Ｐゴシック" pitchFamily="34" charset="-128"/>
              <a:cs typeface="Arial" charset="0"/>
            </a:endParaRPr>
          </a:p>
          <a:p>
            <a:pPr eaLnBrk="1" hangingPunct="1">
              <a:spcBef>
                <a:spcPct val="0"/>
              </a:spcBef>
              <a:buFontTx/>
              <a:buChar char="•"/>
            </a:pPr>
            <a:endParaRPr lang="en-US" sz="1600" smtClean="0">
              <a:ea typeface="ＭＳ Ｐゴシック" pitchFamily="34" charset="-128"/>
            </a:endParaRPr>
          </a:p>
          <a:p>
            <a:pPr eaLnBrk="1" hangingPunct="1">
              <a:spcBef>
                <a:spcPct val="0"/>
              </a:spcBef>
              <a:buFontTx/>
              <a:buChar char="•"/>
            </a:pPr>
            <a:endParaRPr lang="en-US" sz="1600" smtClean="0">
              <a:ea typeface="ＭＳ Ｐゴシック" pitchFamily="34" charset="-128"/>
            </a:endParaRPr>
          </a:p>
        </p:txBody>
      </p:sp>
      <p:sp>
        <p:nvSpPr>
          <p:cNvPr id="22533" name="Date Placeholder 4"/>
          <p:cNvSpPr>
            <a:spLocks noGrp="1"/>
          </p:cNvSpPr>
          <p:nvPr>
            <p:ph type="dt" sz="quarter" idx="1"/>
          </p:nvPr>
        </p:nvSpPr>
        <p:spPr/>
        <p:txBody>
          <a:bodyPr/>
          <a:lstStyle/>
          <a:p>
            <a:pPr>
              <a:defRPr/>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a:noFill/>
          <a:ln/>
        </p:spPr>
        <p:txBody>
          <a:bodyPr/>
          <a:lstStyle/>
          <a:p>
            <a:pPr defTabSz="930275" eaLnBrk="1" hangingPunct="1">
              <a:spcBef>
                <a:spcPct val="0"/>
              </a:spcBef>
              <a:buFontTx/>
              <a:buChar char="•"/>
            </a:pPr>
            <a:r>
              <a:rPr lang="en-US" sz="1300" smtClean="0">
                <a:ea typeface="ＭＳ Ｐゴシック" pitchFamily="34" charset="-128"/>
              </a:rPr>
              <a:t> After contact with a patient/resident’s blood, body fluids, mucous membranes, secretions (except sweat), excretions, or non-intact skin, wash hands immediately.</a:t>
            </a:r>
          </a:p>
          <a:p>
            <a:pPr defTabSz="930275" eaLnBrk="1" hangingPunct="1">
              <a:spcBef>
                <a:spcPct val="0"/>
              </a:spcBef>
              <a:buFontTx/>
              <a:buChar char="•"/>
            </a:pPr>
            <a:r>
              <a:rPr lang="en-US" sz="1300" smtClean="0">
                <a:ea typeface="ＭＳ Ｐゴシック" pitchFamily="34" charset="-128"/>
              </a:rPr>
              <a:t> Hand hygiene should also be performed after removing gloves, after touching surfaces or objects in the environment that may be contaminated with blood or body fluids, and after handling garbage.</a:t>
            </a:r>
          </a:p>
          <a:p>
            <a:pPr defTabSz="930275" eaLnBrk="1" hangingPunct="1">
              <a:spcBef>
                <a:spcPct val="0"/>
              </a:spcBef>
              <a:buFontTx/>
              <a:buChar char="•"/>
            </a:pPr>
            <a:r>
              <a:rPr lang="en-US" sz="1300" smtClean="0">
                <a:ea typeface="ＭＳ Ｐゴシック" pitchFamily="34" charset="-128"/>
              </a:rPr>
              <a:t> All persons should always perform hand hygiene after using the rest room and blowing their nose, coughing, or sneezing.</a:t>
            </a:r>
            <a:endParaRPr lang="en-US" smtClean="0">
              <a:ea typeface="ＭＳ Ｐゴシック" pitchFamily="34" charset="-128"/>
            </a:endParaRPr>
          </a:p>
        </p:txBody>
      </p:sp>
      <p:sp>
        <p:nvSpPr>
          <p:cNvPr id="90116" name="Slide Number Placeholder 3"/>
          <p:cNvSpPr>
            <a:spLocks noGrp="1"/>
          </p:cNvSpPr>
          <p:nvPr>
            <p:ph type="sldNum" sz="quarter" idx="5"/>
          </p:nvPr>
        </p:nvSpPr>
        <p:spPr>
          <a:noFill/>
        </p:spPr>
        <p:txBody>
          <a:bodyPr/>
          <a:lstStyle/>
          <a:p>
            <a:pPr defTabSz="930275"/>
            <a:fld id="{56B4FF33-F1E5-4223-B0D0-0E0C903146EC}" type="slidenum">
              <a:rPr lang="en-US" smtClean="0">
                <a:latin typeface="Arial" charset="0"/>
                <a:ea typeface="ＭＳ Ｐゴシック" pitchFamily="34" charset="-128"/>
              </a:rPr>
              <a:pPr defTabSz="930275"/>
              <a:t>36</a:t>
            </a:fld>
            <a:endParaRPr lang="en-US" smtClean="0">
              <a:latin typeface="Arial" charset="0"/>
              <a:ea typeface="ＭＳ Ｐゴシック" pitchFamily="34" charset="-128"/>
            </a:endParaRPr>
          </a:p>
        </p:txBody>
      </p:sp>
      <p:sp>
        <p:nvSpPr>
          <p:cNvPr id="23557" name="Date Placeholder 4"/>
          <p:cNvSpPr>
            <a:spLocks noGrp="1"/>
          </p:cNvSpPr>
          <p:nvPr>
            <p:ph type="dt" sz="quarter" idx="1"/>
          </p:nvPr>
        </p:nvSpPr>
        <p:spPr/>
        <p:txBody>
          <a:bodyPr/>
          <a:lstStyle/>
          <a:p>
            <a:pPr>
              <a:defRP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Artificial and natural nails can harbor germs that can be transmitted to other people.  Artificial nails should not be worn by staff caring for residents or those working in their environment such as housekeeping personnel.  Natural nails should be worn no longer than ¼ inch long.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It’s harder to clean long fingernails – germs can get stuck under the nails. Also, having long fingernails can be dangerous because the fingernails may tear the gloves, which may put the care provider at risk</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1140" name="Slide Number Placeholder 3"/>
          <p:cNvSpPr>
            <a:spLocks noGrp="1"/>
          </p:cNvSpPr>
          <p:nvPr>
            <p:ph type="sldNum" sz="quarter" idx="5"/>
          </p:nvPr>
        </p:nvSpPr>
        <p:spPr>
          <a:noFill/>
        </p:spPr>
        <p:txBody>
          <a:bodyPr/>
          <a:lstStyle/>
          <a:p>
            <a:pPr defTabSz="930275"/>
            <a:fld id="{8FA9824D-7444-4A85-BC15-A15B1E6C5871}" type="slidenum">
              <a:rPr lang="en-US" smtClean="0">
                <a:latin typeface="Arial" charset="0"/>
                <a:ea typeface="ＭＳ Ｐゴシック" pitchFamily="34" charset="-128"/>
              </a:rPr>
              <a:pPr defTabSz="930275"/>
              <a:t>37</a:t>
            </a:fld>
            <a:endParaRPr lang="en-US" smtClean="0">
              <a:latin typeface="Arial" charset="0"/>
              <a:ea typeface="ＭＳ Ｐゴシック" pitchFamily="34" charset="-128"/>
            </a:endParaRPr>
          </a:p>
        </p:txBody>
      </p:sp>
      <p:sp>
        <p:nvSpPr>
          <p:cNvPr id="9114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Personal hygiene practices should be maintained on the job.  Do not place food or drinks in refrigerators, freezers or countertops that store potentially infectious materials.  You should never eat, drink, apply cosmetics or handle lip balm in areas where you might be exposed to blood or body fluids.</a:t>
            </a:r>
          </a:p>
          <a:p>
            <a:pPr eaLnBrk="1" hangingPunct="1">
              <a:spcBef>
                <a:spcPct val="0"/>
              </a:spcBef>
            </a:pPr>
            <a:endParaRPr lang="en-US" smtClean="0">
              <a:ea typeface="ＭＳ Ｐゴシック" pitchFamily="34" charset="-128"/>
            </a:endParaRPr>
          </a:p>
          <a:p>
            <a:pPr marL="0" lvl="1" eaLnBrk="1" hangingPunct="1">
              <a:spcBef>
                <a:spcPct val="0"/>
              </a:spcBef>
            </a:pPr>
            <a:r>
              <a:rPr lang="en-US" smtClean="0">
                <a:ea typeface="ＭＳ Ｐゴシック" pitchFamily="34" charset="-128"/>
              </a:rPr>
              <a:t>Some bloodborne pathogens can survive outside the body for days (ex. HBV can live for up to 7 days). The Hepatitis C virus can survive outside the body at room temperature, on environmental surfaces, for at least 16 hours but no longer than 4 days. HIV cannot survive outside the body for very long.</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Petroleum-based lubricants should not be used with latex gloves as they can interfere with the integrity of the glove.</a:t>
            </a:r>
          </a:p>
        </p:txBody>
      </p:sp>
      <p:sp>
        <p:nvSpPr>
          <p:cNvPr id="92164" name="Slide Number Placeholder 3"/>
          <p:cNvSpPr>
            <a:spLocks noGrp="1"/>
          </p:cNvSpPr>
          <p:nvPr>
            <p:ph type="sldNum" sz="quarter" idx="5"/>
          </p:nvPr>
        </p:nvSpPr>
        <p:spPr>
          <a:noFill/>
        </p:spPr>
        <p:txBody>
          <a:bodyPr/>
          <a:lstStyle/>
          <a:p>
            <a:pPr defTabSz="930275"/>
            <a:fld id="{DC258ED2-129B-4853-A275-55E7534529AA}" type="slidenum">
              <a:rPr lang="en-US" smtClean="0">
                <a:latin typeface="Arial" charset="0"/>
                <a:ea typeface="ＭＳ Ｐゴシック" pitchFamily="34" charset="-128"/>
              </a:rPr>
              <a:pPr defTabSz="930275"/>
              <a:t>38</a:t>
            </a:fld>
            <a:endParaRPr lang="en-US" smtClean="0">
              <a:latin typeface="Arial" charset="0"/>
              <a:ea typeface="ＭＳ Ｐゴシック" pitchFamily="34" charset="-128"/>
            </a:endParaRPr>
          </a:p>
        </p:txBody>
      </p:sp>
      <p:sp>
        <p:nvSpPr>
          <p:cNvPr id="92165"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Standard precautions, previously called Universal Precautions, is a set of precautions designed to protect staff and patients/residents from exposure to diseases, including bloodborne diseases.  You should use them when caring for all residents regardless of diagnosis and when handling all body fluids. </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Hand hygiene </a:t>
            </a:r>
            <a:r>
              <a:rPr lang="en-US" smtClean="0">
                <a:ea typeface="ＭＳ Ｐゴシック" pitchFamily="34" charset="-128"/>
              </a:rPr>
              <a:t>before and after contact with the resident and /or objects/surfaces around the resident that may be contaminated with bacteria or viruses</a:t>
            </a:r>
          </a:p>
          <a:p>
            <a:pPr eaLnBrk="1" hangingPunct="1">
              <a:spcBef>
                <a:spcPct val="0"/>
              </a:spcBef>
            </a:pPr>
            <a:r>
              <a:rPr lang="en-US" b="1" smtClean="0">
                <a:ea typeface="ＭＳ Ｐゴシック" pitchFamily="34" charset="-128"/>
              </a:rPr>
              <a:t>PPE - </a:t>
            </a:r>
            <a:r>
              <a:rPr lang="en-US" smtClean="0">
                <a:ea typeface="ＭＳ Ｐゴシック" pitchFamily="34" charset="-128"/>
              </a:rPr>
              <a:t>Use gloves when care provider anticipates contact with blood, feces, urine or other body fluids</a:t>
            </a:r>
          </a:p>
          <a:p>
            <a:pPr eaLnBrk="1" hangingPunct="1">
              <a:spcBef>
                <a:spcPct val="0"/>
              </a:spcBef>
            </a:pPr>
            <a:r>
              <a:rPr lang="en-US" smtClean="0">
                <a:ea typeface="ＭＳ Ｐゴシック" pitchFamily="34" charset="-128"/>
              </a:rPr>
              <a:t>Wear a gown to prevent soiling of providers clothing</a:t>
            </a:r>
          </a:p>
          <a:p>
            <a:pPr eaLnBrk="1" hangingPunct="1">
              <a:spcBef>
                <a:spcPct val="0"/>
              </a:spcBef>
            </a:pPr>
            <a:r>
              <a:rPr lang="en-US" smtClean="0">
                <a:ea typeface="ＭＳ Ｐゴシック" pitchFamily="34" charset="-128"/>
              </a:rPr>
              <a:t>Additional PPE such as mask, face shield, or eye protection/goggles when splashing or spraying of blood/body fluids may occur</a:t>
            </a:r>
          </a:p>
          <a:p>
            <a:pPr eaLnBrk="1" hangingPunct="1">
              <a:spcBef>
                <a:spcPct val="0"/>
              </a:spcBef>
            </a:pPr>
            <a:r>
              <a:rPr lang="en-US" smtClean="0">
                <a:ea typeface="ＭＳ Ｐゴシック" pitchFamily="34" charset="-128"/>
              </a:rPr>
              <a:t>During resuscitation, use mouthpiece, resuscitation bag, other ventilation devices to prevent contact with mouth and oral secretions</a:t>
            </a:r>
          </a:p>
          <a:p>
            <a:r>
              <a:rPr lang="en-US" b="1" smtClean="0">
                <a:ea typeface="ＭＳ Ｐゴシック" pitchFamily="34" charset="-128"/>
              </a:rPr>
              <a:t>Safe injection practices: </a:t>
            </a:r>
            <a:r>
              <a:rPr lang="en-US" smtClean="0">
                <a:ea typeface="ＭＳ Ｐゴシック" pitchFamily="34" charset="-128"/>
              </a:rPr>
              <a:t>Use aseptic technique to prevent contamination of sterile injection equipment</a:t>
            </a:r>
          </a:p>
          <a:p>
            <a:r>
              <a:rPr lang="en-US" smtClean="0">
                <a:ea typeface="ＭＳ Ｐゴシック" pitchFamily="34" charset="-128"/>
              </a:rPr>
              <a:t>-Do not administer medications from a single syringe to multiple residents.  Changing the needle is </a:t>
            </a:r>
            <a:r>
              <a:rPr lang="en-US" b="1" smtClean="0">
                <a:ea typeface="ＭＳ Ｐゴシック" pitchFamily="34" charset="-128"/>
              </a:rPr>
              <a:t>not </a:t>
            </a:r>
            <a:r>
              <a:rPr lang="en-US" smtClean="0">
                <a:ea typeface="ＭＳ Ｐゴシック" pitchFamily="34" charset="-128"/>
              </a:rPr>
              <a:t>sufficient.</a:t>
            </a:r>
          </a:p>
          <a:p>
            <a:r>
              <a:rPr lang="en-US" smtClean="0">
                <a:ea typeface="ＭＳ Ｐゴシック" pitchFamily="34" charset="-128"/>
              </a:rPr>
              <a:t>-Use fluid infusion and administration sets (i.e., intravenous bags, tubing, and connectors) for one resident only, and discard immediately after use</a:t>
            </a:r>
          </a:p>
          <a:p>
            <a:r>
              <a:rPr lang="en-US" smtClean="0">
                <a:ea typeface="ＭＳ Ｐゴシック" pitchFamily="34" charset="-128"/>
              </a:rPr>
              <a:t>-Use single-dose vials for injectible medications whenever possible</a:t>
            </a:r>
          </a:p>
          <a:p>
            <a:r>
              <a:rPr lang="en-US" smtClean="0">
                <a:ea typeface="ＭＳ Ｐゴシック" pitchFamily="34" charset="-128"/>
              </a:rPr>
              <a:t>-If multi-dose vials must be used, use and store them in accordance with the manufacturer</a:t>
            </a:r>
            <a:r>
              <a:rPr lang="ja-JP" altLang="en-US" smtClean="0">
                <a:ea typeface="ＭＳ Ｐゴシック" pitchFamily="34" charset="-128"/>
              </a:rPr>
              <a:t>’</a:t>
            </a:r>
            <a:r>
              <a:rPr lang="en-US" altLang="ja-JP" smtClean="0">
                <a:ea typeface="ＭＳ Ｐゴシック" pitchFamily="34" charset="-128"/>
              </a:rPr>
              <a:t>s instructions</a:t>
            </a:r>
          </a:p>
          <a:p>
            <a:r>
              <a:rPr lang="en-US" b="1" smtClean="0">
                <a:ea typeface="ＭＳ Ｐゴシック" pitchFamily="34" charset="-128"/>
              </a:rPr>
              <a:t>Care of environment </a:t>
            </a:r>
            <a:r>
              <a:rPr lang="en-US" smtClean="0">
                <a:ea typeface="ＭＳ Ｐゴシック" pitchFamily="34" charset="-128"/>
              </a:rPr>
              <a:t>- Develop procedures for routine care, cleaning, and disinfection of environmental surfaces, especially frequently touched surfaces in patient-care areas.</a:t>
            </a:r>
          </a:p>
          <a:p>
            <a:r>
              <a:rPr lang="en-US" b="1" smtClean="0">
                <a:ea typeface="ＭＳ Ｐゴシック" pitchFamily="34" charset="-128"/>
              </a:rPr>
              <a:t>Respiratory hygiene/cough etiquette - </a:t>
            </a:r>
            <a:r>
              <a:rPr lang="en-US" smtClean="0">
                <a:ea typeface="ＭＳ Ｐゴシック" pitchFamily="34" charset="-128"/>
              </a:rPr>
              <a:t>used to decrease the transmission of respiratory illness such as influenza &amp; colds by:</a:t>
            </a:r>
          </a:p>
          <a:p>
            <a:pPr>
              <a:buFont typeface="Calibri" pitchFamily="34" charset="0"/>
              <a:buAutoNum type="arabicPeriod"/>
            </a:pPr>
            <a:r>
              <a:rPr lang="en-US" smtClean="0">
                <a:ea typeface="ＭＳ Ｐゴシック" pitchFamily="34" charset="-128"/>
              </a:rPr>
              <a:t>Education regarding how respiratory illnesses spread and prevention practices including how to </a:t>
            </a:r>
            <a:r>
              <a:rPr lang="ja-JP" altLang="en-US" smtClean="0">
                <a:ea typeface="ＭＳ Ｐゴシック" pitchFamily="34" charset="-128"/>
              </a:rPr>
              <a:t>“</a:t>
            </a:r>
            <a:r>
              <a:rPr lang="en-US" altLang="ja-JP" smtClean="0">
                <a:ea typeface="ＭＳ Ｐゴシック" pitchFamily="34" charset="-128"/>
              </a:rPr>
              <a:t>cover your cough</a:t>
            </a:r>
            <a:r>
              <a:rPr lang="ja-JP" altLang="en-US" smtClean="0">
                <a:ea typeface="ＭＳ Ｐゴシック" pitchFamily="34" charset="-128"/>
              </a:rPr>
              <a:t>”</a:t>
            </a:r>
            <a:r>
              <a:rPr lang="en-US" altLang="ja-JP" smtClean="0">
                <a:ea typeface="ＭＳ Ｐゴシック" pitchFamily="34" charset="-128"/>
              </a:rPr>
              <a:t> and proper hand hygiene methods</a:t>
            </a:r>
          </a:p>
          <a:p>
            <a:pPr>
              <a:buFont typeface="Calibri" pitchFamily="34" charset="0"/>
              <a:buAutoNum type="arabicPeriod"/>
            </a:pPr>
            <a:r>
              <a:rPr lang="en-US" smtClean="0">
                <a:ea typeface="ＭＳ Ｐゴシック" pitchFamily="34" charset="-128"/>
              </a:rPr>
              <a:t>Availability and use of tissues and hand hygiene products</a:t>
            </a:r>
          </a:p>
          <a:p>
            <a:pPr>
              <a:buFont typeface="Calibri" pitchFamily="34" charset="0"/>
              <a:buAutoNum type="arabicPeriod"/>
            </a:pPr>
            <a:r>
              <a:rPr lang="en-US" smtClean="0">
                <a:ea typeface="ＭＳ Ｐゴシック" pitchFamily="34" charset="-128"/>
              </a:rPr>
              <a:t>Use of mask for person who is coughing</a:t>
            </a:r>
          </a:p>
          <a:p>
            <a:pPr>
              <a:buFont typeface="Calibri" pitchFamily="34" charset="0"/>
              <a:buAutoNum type="arabicPeriod"/>
            </a:pPr>
            <a:r>
              <a:rPr lang="en-US" smtClean="0">
                <a:ea typeface="ＭＳ Ｐゴシック" pitchFamily="34" charset="-128"/>
              </a:rPr>
              <a:t>Spatial separation of the person with a respiratory illness</a:t>
            </a:r>
          </a:p>
          <a:p>
            <a:r>
              <a:rPr lang="en-US" b="1" smtClean="0">
                <a:ea typeface="ＭＳ Ｐゴシック" pitchFamily="34" charset="-128"/>
              </a:rPr>
              <a:t>Clean equipment between residents</a:t>
            </a:r>
            <a:r>
              <a:rPr lang="en-US" smtClean="0">
                <a:ea typeface="ＭＳ Ｐゴシック" pitchFamily="34" charset="-128"/>
              </a:rPr>
              <a:t> - handle in a manner that prevents transfer of microorganisms to others and to the environment</a:t>
            </a:r>
          </a:p>
          <a:p>
            <a:r>
              <a:rPr lang="en-US" b="1" smtClean="0">
                <a:ea typeface="ＭＳ Ｐゴシック" pitchFamily="34" charset="-128"/>
              </a:rPr>
              <a:t>Handling of linen and regulated medical waste </a:t>
            </a:r>
            <a:r>
              <a:rPr lang="en-US" smtClean="0">
                <a:ea typeface="ＭＳ Ｐゴシック" pitchFamily="34" charset="-128"/>
              </a:rPr>
              <a:t>- Handle in a manner that prevents transfer of microorganisms to others and to the environment. </a:t>
            </a:r>
          </a:p>
          <a:p>
            <a:r>
              <a:rPr lang="en-US" b="1" smtClean="0">
                <a:ea typeface="ＭＳ Ｐゴシック" pitchFamily="34" charset="-128"/>
              </a:rPr>
              <a:t>Sharps injury prevention </a:t>
            </a:r>
            <a:r>
              <a:rPr lang="en-US" smtClean="0">
                <a:ea typeface="ＭＳ Ｐゴシック" pitchFamily="34" charset="-128"/>
              </a:rPr>
              <a:t>- Do not recap, bend, break, or hand-manipulate used needles; if recapping is required, use a one-handed scoop technique only; use safety features when available; place used sharps in puncture-resistant container</a:t>
            </a:r>
          </a:p>
          <a:p>
            <a:r>
              <a:rPr lang="en-US" b="1" smtClean="0">
                <a:ea typeface="ＭＳ Ｐゴシック" pitchFamily="34" charset="-128"/>
              </a:rPr>
              <a:t>Special Lumbar Puncture Procedures - </a:t>
            </a:r>
            <a:r>
              <a:rPr lang="en-US" smtClean="0">
                <a:ea typeface="ＭＳ Ｐゴシック" pitchFamily="34" charset="-128"/>
              </a:rPr>
              <a:t>use of masks for insertion of catheters or injection of material into spinal or epidural spaces via lumbar puncture procedures (e.g., myelogram, spinal or epidural anesthesia).</a:t>
            </a:r>
          </a:p>
          <a:p>
            <a:r>
              <a:rPr lang="en-US" b="1" smtClean="0">
                <a:ea typeface="ＭＳ Ｐゴシック" pitchFamily="34" charset="-128"/>
              </a:rPr>
              <a:t>Patient/resident placement </a:t>
            </a:r>
            <a:r>
              <a:rPr lang="en-US" smtClean="0">
                <a:ea typeface="ＭＳ Ｐゴシック" pitchFamily="34" charset="-128"/>
              </a:rPr>
              <a:t>- Prioritize for single-patient room if patient is at increased risk of transmission, is likely to contaminate the environment, does not maintain appropriate hygiene, or is at increased risk of acquiring infection or developing adverse outcome following infection.</a:t>
            </a:r>
          </a:p>
          <a:p>
            <a:pPr>
              <a:buFont typeface="Calibri" pitchFamily="34" charset="0"/>
              <a:buAutoNum type="arabicPeriod" startAt="11"/>
            </a:pPr>
            <a:endParaRPr lang="en-US" smtClean="0">
              <a:ea typeface="ＭＳ Ｐゴシック" pitchFamily="34" charset="-128"/>
            </a:endParaRPr>
          </a:p>
        </p:txBody>
      </p:sp>
      <p:sp>
        <p:nvSpPr>
          <p:cNvPr id="93188" name="Slide Number Placeholder 3"/>
          <p:cNvSpPr>
            <a:spLocks noGrp="1"/>
          </p:cNvSpPr>
          <p:nvPr>
            <p:ph type="sldNum" sz="quarter" idx="5"/>
          </p:nvPr>
        </p:nvSpPr>
        <p:spPr>
          <a:noFill/>
        </p:spPr>
        <p:txBody>
          <a:bodyPr/>
          <a:lstStyle/>
          <a:p>
            <a:pPr defTabSz="930275"/>
            <a:fld id="{4D3C51D4-7B7B-4058-BCB7-1FBD68D1AD7C}" type="slidenum">
              <a:rPr lang="en-US" smtClean="0">
                <a:latin typeface="Arial" charset="0"/>
                <a:ea typeface="ＭＳ Ｐゴシック" pitchFamily="34" charset="-128"/>
              </a:rPr>
              <a:pPr defTabSz="930275"/>
              <a:t>39</a:t>
            </a:fld>
            <a:endParaRPr lang="en-US" smtClean="0">
              <a:latin typeface="Arial" charset="0"/>
              <a:ea typeface="ＭＳ Ｐゴシック" pitchFamily="34" charset="-128"/>
            </a:endParaRPr>
          </a:p>
        </p:txBody>
      </p:sp>
      <p:sp>
        <p:nvSpPr>
          <p:cNvPr id="9318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Personal protective equipment are barriers worn to protect you from exposure to blood and body fluids.  PPE includes gloves, gowns, masks, goggles, face shields, and resuscitation devices.</a:t>
            </a:r>
          </a:p>
        </p:txBody>
      </p:sp>
      <p:sp>
        <p:nvSpPr>
          <p:cNvPr id="94212" name="Slide Number Placeholder 3"/>
          <p:cNvSpPr>
            <a:spLocks noGrp="1"/>
          </p:cNvSpPr>
          <p:nvPr>
            <p:ph type="sldNum" sz="quarter" idx="5"/>
          </p:nvPr>
        </p:nvSpPr>
        <p:spPr>
          <a:noFill/>
        </p:spPr>
        <p:txBody>
          <a:bodyPr/>
          <a:lstStyle/>
          <a:p>
            <a:pPr defTabSz="930275"/>
            <a:fld id="{8DCEDA4C-B753-4DAD-B962-5407ABA47BA7}" type="slidenum">
              <a:rPr lang="en-US" smtClean="0">
                <a:latin typeface="Arial" charset="0"/>
                <a:ea typeface="ＭＳ Ｐゴシック" pitchFamily="34" charset="-128"/>
              </a:rPr>
              <a:pPr defTabSz="930275"/>
              <a:t>41</a:t>
            </a:fld>
            <a:endParaRPr lang="en-US" smtClean="0">
              <a:latin typeface="Arial" charset="0"/>
              <a:ea typeface="ＭＳ Ｐゴシック" pitchFamily="34" charset="-128"/>
            </a:endParaRPr>
          </a:p>
        </p:txBody>
      </p:sp>
      <p:sp>
        <p:nvSpPr>
          <p:cNvPr id="9421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Assisted living facilities in Virginia are considered non-medical facilities designed to meet the social needs of individuals and provide assistance with activities of daily living.   Due to the increase in the average life span, the number of assisted living facilities has increased as well as the medical needs of the residents they serve.   </a:t>
            </a:r>
            <a:r>
              <a:rPr lang="en-US" dirty="0" smtClean="0">
                <a:ea typeface="ＭＳ Ｐゴシック" pitchFamily="34" charset="-128"/>
              </a:rPr>
              <a:t>Some </a:t>
            </a:r>
            <a:r>
              <a:rPr lang="en-US" dirty="0" smtClean="0">
                <a:ea typeface="ＭＳ Ｐゴシック" pitchFamily="34" charset="-128"/>
              </a:rPr>
              <a:t>of the services provided in ALFs </a:t>
            </a:r>
            <a:r>
              <a:rPr lang="en-US" dirty="0" smtClean="0">
                <a:ea typeface="ＭＳ Ｐゴシック" pitchFamily="34" charset="-128"/>
              </a:rPr>
              <a:t>may have </a:t>
            </a:r>
            <a:r>
              <a:rPr lang="en-US" dirty="0" smtClean="0">
                <a:ea typeface="ＭＳ Ｐゴシック" pitchFamily="34" charset="-128"/>
              </a:rPr>
              <a:t>the potential for exposure to blood and other body fluids, which can transmit disease.</a:t>
            </a:r>
          </a:p>
        </p:txBody>
      </p:sp>
      <p:sp>
        <p:nvSpPr>
          <p:cNvPr id="59396" name="Slide Number Placeholder 3"/>
          <p:cNvSpPr>
            <a:spLocks noGrp="1"/>
          </p:cNvSpPr>
          <p:nvPr>
            <p:ph type="sldNum" sz="quarter" idx="5"/>
          </p:nvPr>
        </p:nvSpPr>
        <p:spPr>
          <a:noFill/>
        </p:spPr>
        <p:txBody>
          <a:bodyPr/>
          <a:lstStyle/>
          <a:p>
            <a:pPr defTabSz="930275"/>
            <a:fld id="{03BD796E-F528-4228-9844-F9E8256E0F40}" type="slidenum">
              <a:rPr lang="en-US" smtClean="0">
                <a:latin typeface="Arial" charset="0"/>
                <a:ea typeface="ＭＳ Ｐゴシック" pitchFamily="34" charset="-128"/>
              </a:rPr>
              <a:pPr defTabSz="930275"/>
              <a:t>4</a:t>
            </a:fld>
            <a:endParaRPr lang="en-US" smtClean="0">
              <a:latin typeface="Arial" charset="0"/>
              <a:ea typeface="ＭＳ Ｐゴシック" pitchFamily="34" charset="-128"/>
            </a:endParaRPr>
          </a:p>
        </p:txBody>
      </p:sp>
      <p:sp>
        <p:nvSpPr>
          <p:cNvPr id="5939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PPE is supplied to you, </a:t>
            </a:r>
            <a:r>
              <a:rPr lang="en-US" b="1" i="1" smtClean="0">
                <a:ea typeface="ＭＳ Ｐゴシック" pitchFamily="34" charset="-128"/>
              </a:rPr>
              <a:t>the employee,</a:t>
            </a:r>
            <a:r>
              <a:rPr lang="en-US" smtClean="0">
                <a:ea typeface="ＭＳ Ｐゴシック" pitchFamily="34" charset="-128"/>
              </a:rPr>
              <a:t> at no cost. You should be trained on hire as to the location, selection and disposal of PPE.  The selection of PPE should be based on the task that you will be performing.  Contaminated PPE should be disposed of carefully and in accordance with Virginia Regulated Medical Waste regulations. Heavy duty utility gloves used for certain housekeeping and cleaning procedures may be reused if not damaged. If you have a latex allergy, non-latex gloves must be made available to you. </a:t>
            </a:r>
          </a:p>
          <a:p>
            <a:pPr eaLnBrk="1" hangingPunct="1">
              <a:spcBef>
                <a:spcPct val="0"/>
              </a:spcBef>
            </a:pPr>
            <a:endParaRPr lang="en-US" smtClean="0">
              <a:ea typeface="ＭＳ Ｐゴシック" pitchFamily="34" charset="-128"/>
            </a:endParaRPr>
          </a:p>
        </p:txBody>
      </p:sp>
      <p:sp>
        <p:nvSpPr>
          <p:cNvPr id="95236" name="Slide Number Placeholder 3"/>
          <p:cNvSpPr>
            <a:spLocks noGrp="1"/>
          </p:cNvSpPr>
          <p:nvPr>
            <p:ph type="sldNum" sz="quarter" idx="5"/>
          </p:nvPr>
        </p:nvSpPr>
        <p:spPr>
          <a:noFill/>
        </p:spPr>
        <p:txBody>
          <a:bodyPr/>
          <a:lstStyle/>
          <a:p>
            <a:pPr defTabSz="930275"/>
            <a:fld id="{74FA015F-2F1A-4C58-B858-790932D81F73}" type="slidenum">
              <a:rPr lang="en-US" smtClean="0">
                <a:latin typeface="Arial" charset="0"/>
                <a:ea typeface="ＭＳ Ｐゴシック" pitchFamily="34" charset="-128"/>
              </a:rPr>
              <a:pPr defTabSz="930275"/>
              <a:t>42</a:t>
            </a:fld>
            <a:endParaRPr lang="en-US" smtClean="0">
              <a:latin typeface="Arial" charset="0"/>
              <a:ea typeface="ＭＳ Ｐゴシック" pitchFamily="34" charset="-128"/>
            </a:endParaRPr>
          </a:p>
        </p:txBody>
      </p:sp>
      <p:sp>
        <p:nvSpPr>
          <p:cNvPr id="9523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All facilities must have a regular cleaning schedule in their exposure control plan.  Procedures for cleaning and disinfecting all areas of the facility should be included as well as how to manage blood spills. A 1:10 bleach solution is often used (1 part bleach to 9 parts water, if using regular concentration (5.25-6%) household bleach).</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Assure that cleaning and disinfecting products are used according to manufacturer’s recommendations. It is important to use enough product for the job, and to use the product for a sufficient amount of time needed to kill germs. For example, a person may need to wipe a surface so that it stays wet for one minute.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Standard precautions should be followed whenever you are handling contaminated linen and trash. Linen contaminated with blood and body fluids does not need to be separated from non-contaminated linen prior to washing or transport if it is handled using standard precautions and it is placed in an impervious linen bag.  Regulated medical waste should be separated from regular trash and handled per the Virginia Regulated Medical Waste regulation.</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6260" name="Slide Number Placeholder 3"/>
          <p:cNvSpPr>
            <a:spLocks noGrp="1"/>
          </p:cNvSpPr>
          <p:nvPr>
            <p:ph type="sldNum" sz="quarter" idx="5"/>
          </p:nvPr>
        </p:nvSpPr>
        <p:spPr>
          <a:noFill/>
        </p:spPr>
        <p:txBody>
          <a:bodyPr/>
          <a:lstStyle/>
          <a:p>
            <a:pPr defTabSz="930275"/>
            <a:fld id="{C21DEB7A-E000-4D3B-919C-CC450DA9E09B}" type="slidenum">
              <a:rPr lang="en-US" smtClean="0">
                <a:latin typeface="Arial" charset="0"/>
                <a:ea typeface="ＭＳ Ｐゴシック" pitchFamily="34" charset="-128"/>
              </a:rPr>
              <a:pPr defTabSz="930275"/>
              <a:t>43</a:t>
            </a:fld>
            <a:endParaRPr lang="en-US" smtClean="0">
              <a:latin typeface="Arial" charset="0"/>
              <a:ea typeface="ＭＳ Ｐゴシック" pitchFamily="34" charset="-128"/>
            </a:endParaRPr>
          </a:p>
        </p:txBody>
      </p:sp>
      <p:sp>
        <p:nvSpPr>
          <p:cNvPr id="9626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hepatitis B vaccine must be offered to any employee who is covered under the Bloodborne Pathogens Standard.</a:t>
            </a:r>
          </a:p>
          <a:p>
            <a:pPr eaLnBrk="1" hangingPunct="1">
              <a:spcBef>
                <a:spcPct val="0"/>
              </a:spcBef>
            </a:pPr>
            <a:endParaRPr lang="en-US" smtClean="0">
              <a:ea typeface="ＭＳ Ｐゴシック" pitchFamily="34" charset="-128"/>
            </a:endParaRPr>
          </a:p>
          <a:p>
            <a:r>
              <a:rPr lang="en-US" smtClean="0">
                <a:ea typeface="ＭＳ Ｐゴシック" pitchFamily="34" charset="-128"/>
              </a:rPr>
              <a:t>The vaccination must be offered after the worker is trained about the OSHA Bloodborne Pathogens Standard and within 10 days of initial assignment to a job where there is occupational exposure risk, unless the worker has previously received the vaccine series, antibody testing has revealed that the worker is immune, or the vaccine is contraindicated for medical reasons.</a:t>
            </a:r>
          </a:p>
          <a:p>
            <a:endParaRPr lang="en-US" smtClean="0">
              <a:ea typeface="ＭＳ Ｐゴシック" pitchFamily="34" charset="-128"/>
            </a:endParaRPr>
          </a:p>
          <a:p>
            <a:pPr eaLnBrk="1" hangingPunct="1">
              <a:spcBef>
                <a:spcPct val="0"/>
              </a:spcBef>
            </a:pPr>
            <a:r>
              <a:rPr lang="en-US" smtClean="0">
                <a:ea typeface="ＭＳ Ｐゴシック" pitchFamily="34" charset="-128"/>
              </a:rPr>
              <a:t>It is safe and effective and provides long-term immunity.  Vaccination requires 3 separate injections given at separate intervals over a period of 6 months in the upper arm  A blood test should be done following the final injection to determine if the vaccine was effective.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If you choose not to receive the vaccine, you will be asked to sign a declination form. If you decline the vaccine initially, you can change your mind at any time.</a:t>
            </a:r>
          </a:p>
        </p:txBody>
      </p:sp>
      <p:sp>
        <p:nvSpPr>
          <p:cNvPr id="97284" name="Slide Number Placeholder 3"/>
          <p:cNvSpPr>
            <a:spLocks noGrp="1"/>
          </p:cNvSpPr>
          <p:nvPr>
            <p:ph type="sldNum" sz="quarter" idx="5"/>
          </p:nvPr>
        </p:nvSpPr>
        <p:spPr>
          <a:noFill/>
        </p:spPr>
        <p:txBody>
          <a:bodyPr/>
          <a:lstStyle/>
          <a:p>
            <a:pPr defTabSz="930275"/>
            <a:fld id="{B6A59F99-728F-4958-85C9-11576A99D00B}" type="slidenum">
              <a:rPr lang="en-US" smtClean="0">
                <a:latin typeface="Arial" charset="0"/>
                <a:ea typeface="ＭＳ Ｐゴシック" pitchFamily="34" charset="-128"/>
              </a:rPr>
              <a:pPr defTabSz="930275"/>
              <a:t>44</a:t>
            </a:fld>
            <a:endParaRPr lang="en-US" smtClean="0">
              <a:latin typeface="Arial" charset="0"/>
              <a:ea typeface="ＭＳ Ｐゴシック" pitchFamily="34" charset="-128"/>
            </a:endParaRPr>
          </a:p>
        </p:txBody>
      </p:sp>
      <p:sp>
        <p:nvSpPr>
          <p:cNvPr id="97285"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Occupational exposures can cause fear and anxiety.  There are certain steps that you can take at the time of the exposure that can reduce your risk.  Remember not to panic. First, wash the area with soap and water.  If mucous membranes were exposed, flush them with water.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If you suspect that you have had an occupational exposure, report it immediately to your supervisor to document the incident.  A referral for a post-exposure evaluation should be initiated as soon as possible to assess the need for follow-up and prophylaxis.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facility’s Bloodborne Pathogens Exposure Control Plan should include details on how employees are to report occupational exposures and how they should seek follow-up care after an exposure has occurred.</a:t>
            </a:r>
          </a:p>
        </p:txBody>
      </p:sp>
      <p:sp>
        <p:nvSpPr>
          <p:cNvPr id="98308" name="Slide Number Placeholder 3"/>
          <p:cNvSpPr>
            <a:spLocks noGrp="1"/>
          </p:cNvSpPr>
          <p:nvPr>
            <p:ph type="sldNum" sz="quarter" idx="5"/>
          </p:nvPr>
        </p:nvSpPr>
        <p:spPr>
          <a:noFill/>
        </p:spPr>
        <p:txBody>
          <a:bodyPr/>
          <a:lstStyle/>
          <a:p>
            <a:pPr defTabSz="930275"/>
            <a:fld id="{D2F08B39-77EF-4EB6-87B6-4E090846C70D}" type="slidenum">
              <a:rPr lang="en-US" smtClean="0">
                <a:latin typeface="Arial" charset="0"/>
                <a:ea typeface="ＭＳ Ｐゴシック" pitchFamily="34" charset="-128"/>
              </a:rPr>
              <a:pPr defTabSz="930275"/>
              <a:t>45</a:t>
            </a:fld>
            <a:endParaRPr lang="en-US" smtClean="0">
              <a:latin typeface="Arial" charset="0"/>
              <a:ea typeface="ＭＳ Ｐゴシック" pitchFamily="34" charset="-128"/>
            </a:endParaRPr>
          </a:p>
        </p:txBody>
      </p:sp>
      <p:sp>
        <p:nvSpPr>
          <p:cNvPr id="9830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An occupational exposure is any mucous membrane or percutaneous exposure that has the risk of transmitting a bloodborne infection.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Face-to-face counseling should be offered to you at the time of the exposure to assess your risk and the need to received follow-up testing.  If there is any risk associated with your exposure, you will be offered appropriate testing, prophylaxis, and follow-up counseling.  It is very important that you keep all of your appointments.</a:t>
            </a:r>
          </a:p>
          <a:p>
            <a:pPr eaLnBrk="1" hangingPunct="1">
              <a:spcBef>
                <a:spcPct val="0"/>
              </a:spcBef>
            </a:pPr>
            <a:endParaRPr lang="en-US" smtClean="0">
              <a:ea typeface="ＭＳ Ｐゴシック" pitchFamily="34" charset="-128"/>
            </a:endParaRPr>
          </a:p>
        </p:txBody>
      </p:sp>
      <p:sp>
        <p:nvSpPr>
          <p:cNvPr id="99332" name="Slide Number Placeholder 3"/>
          <p:cNvSpPr>
            <a:spLocks noGrp="1"/>
          </p:cNvSpPr>
          <p:nvPr>
            <p:ph type="sldNum" sz="quarter" idx="5"/>
          </p:nvPr>
        </p:nvSpPr>
        <p:spPr>
          <a:noFill/>
        </p:spPr>
        <p:txBody>
          <a:bodyPr/>
          <a:lstStyle/>
          <a:p>
            <a:pPr defTabSz="930275"/>
            <a:fld id="{361C88E7-CAD8-4E4C-8810-45724AC10B78}" type="slidenum">
              <a:rPr lang="en-US" smtClean="0">
                <a:latin typeface="Arial" charset="0"/>
                <a:ea typeface="ＭＳ Ｐゴシック" pitchFamily="34" charset="-128"/>
              </a:rPr>
              <a:pPr defTabSz="930275"/>
              <a:t>46</a:t>
            </a:fld>
            <a:endParaRPr lang="en-US" smtClean="0">
              <a:latin typeface="Arial" charset="0"/>
              <a:ea typeface="ＭＳ Ｐゴシック" pitchFamily="34" charset="-128"/>
            </a:endParaRPr>
          </a:p>
        </p:txBody>
      </p:sp>
      <p:sp>
        <p:nvSpPr>
          <p:cNvPr id="9933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a:noFill/>
          <a:ln/>
        </p:spPr>
        <p:txBody>
          <a:bodyPr/>
          <a:lstStyle/>
          <a:p>
            <a:pPr eaLnBrk="1" hangingPunct="1"/>
            <a:r>
              <a:rPr lang="en-US" smtClean="0">
                <a:ea typeface="ＭＳ Ｐゴシック" pitchFamily="34" charset="-128"/>
              </a:rPr>
              <a:t>OSHA requires employers to train everyone who is covered under the Bloodborne Pathogens Standard upon hire and annually thereafter.  Training is also required whenever there are changes in policies, procedures, or safety devices and equipment.  You will be paid for the time you attend training and it should be offered at a time and place that is convenient.</a:t>
            </a:r>
          </a:p>
          <a:p>
            <a:pPr eaLnBrk="1" hangingPunct="1"/>
            <a:endParaRPr lang="en-US" smtClean="0">
              <a:ea typeface="ＭＳ Ｐゴシック" pitchFamily="34" charset="-128"/>
            </a:endParaRPr>
          </a:p>
          <a:p>
            <a:pPr eaLnBrk="1" hangingPunct="1"/>
            <a:r>
              <a:rPr lang="en-US" smtClean="0">
                <a:ea typeface="ＭＳ Ｐゴシック" pitchFamily="34" charset="-128"/>
              </a:rPr>
              <a:t>Training records must be maintained for 3 years. See the BBP Standard for more information on what is required to be kept in the training record.</a:t>
            </a:r>
          </a:p>
          <a:p>
            <a:pPr eaLnBrk="1" hangingPunct="1"/>
            <a:endParaRPr lang="en-US" smtClean="0">
              <a:ea typeface="ＭＳ Ｐゴシック" pitchFamily="34" charset="-128"/>
            </a:endParaRPr>
          </a:p>
          <a:p>
            <a:pPr eaLnBrk="1" hangingPunct="1"/>
            <a:r>
              <a:rPr lang="en-US" smtClean="0">
                <a:ea typeface="ＭＳ Ｐゴシック" pitchFamily="34" charset="-128"/>
              </a:rPr>
              <a:t>This training is one form of training that can meet this requirement</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
        <p:nvSpPr>
          <p:cNvPr id="100356" name="Slide Number Placeholder 3"/>
          <p:cNvSpPr>
            <a:spLocks noGrp="1"/>
          </p:cNvSpPr>
          <p:nvPr>
            <p:ph type="sldNum" sz="quarter" idx="5"/>
          </p:nvPr>
        </p:nvSpPr>
        <p:spPr>
          <a:noFill/>
        </p:spPr>
        <p:txBody>
          <a:bodyPr/>
          <a:lstStyle/>
          <a:p>
            <a:pPr defTabSz="930275"/>
            <a:fld id="{2C864DDA-0BD5-4277-921C-6EB2D4195D57}" type="slidenum">
              <a:rPr lang="en-US" smtClean="0">
                <a:latin typeface="Arial" charset="0"/>
                <a:ea typeface="ＭＳ Ｐゴシック" pitchFamily="34" charset="-128"/>
              </a:rPr>
              <a:pPr defTabSz="930275"/>
              <a:t>47</a:t>
            </a:fld>
            <a:endParaRPr lang="en-US" smtClean="0">
              <a:latin typeface="Arial" charset="0"/>
              <a:ea typeface="ＭＳ Ｐゴシック" pitchFamily="34" charset="-128"/>
            </a:endParaRPr>
          </a:p>
        </p:txBody>
      </p:sp>
      <p:sp>
        <p:nvSpPr>
          <p:cNvPr id="10035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a:noFill/>
          <a:ln/>
        </p:spPr>
        <p:txBody>
          <a:bodyPr/>
          <a:lstStyle/>
          <a:p>
            <a:r>
              <a:rPr lang="en-US" smtClean="0">
                <a:ea typeface="ＭＳ Ｐゴシック" pitchFamily="34" charset="-128"/>
              </a:rPr>
              <a:t>Medical records, including vaccines and post-exposure evaluations, should be maintained for each employee with an occupational exposure.  All medical records are stored in a separate file from personnel records. See the BBP Standard for more information on what is required to be kept in the employee’s medical record.</a:t>
            </a:r>
          </a:p>
          <a:p>
            <a:endParaRPr lang="en-US" smtClean="0">
              <a:ea typeface="ＭＳ Ｐゴシック" pitchFamily="34" charset="-128"/>
            </a:endParaRPr>
          </a:p>
          <a:p>
            <a:r>
              <a:rPr lang="en-US" smtClean="0">
                <a:ea typeface="ＭＳ Ｐゴシック" pitchFamily="34" charset="-128"/>
              </a:rPr>
              <a:t>Unless the employer falls under an exemption (Part 1904 --Recording and Reporting Occupational Injuries and Illnesses, in Title 29 of the Code of Federal Regulations), a sharps injury log should be maintained as part of the BBP standard. The log will be maintained confidentially. Sharps injuries that occur must be noted in the log and maintained for 5 years from the date of the exposure. The log includes type and brand of device involved (if known), the department or area of the incident, and a description of the incident.</a:t>
            </a:r>
          </a:p>
        </p:txBody>
      </p:sp>
      <p:sp>
        <p:nvSpPr>
          <p:cNvPr id="101380" name="Slide Number Placeholder 3"/>
          <p:cNvSpPr>
            <a:spLocks noGrp="1"/>
          </p:cNvSpPr>
          <p:nvPr>
            <p:ph type="sldNum" sz="quarter" idx="5"/>
          </p:nvPr>
        </p:nvSpPr>
        <p:spPr>
          <a:noFill/>
        </p:spPr>
        <p:txBody>
          <a:bodyPr/>
          <a:lstStyle/>
          <a:p>
            <a:pPr defTabSz="930275"/>
            <a:fld id="{90A79DF5-AACC-4A5D-B3BE-D1AFA6E7D8FF}" type="slidenum">
              <a:rPr lang="en-US" smtClean="0">
                <a:latin typeface="Arial" charset="0"/>
                <a:ea typeface="ＭＳ Ｐゴシック" pitchFamily="34" charset="-128"/>
              </a:rPr>
              <a:pPr defTabSz="930275"/>
              <a:t>48</a:t>
            </a:fld>
            <a:endParaRPr lang="en-US" smtClean="0">
              <a:latin typeface="Arial" charset="0"/>
              <a:ea typeface="ＭＳ Ｐゴシック" pitchFamily="34" charset="-128"/>
            </a:endParaRPr>
          </a:p>
        </p:txBody>
      </p:sp>
      <p:sp>
        <p:nvSpPr>
          <p:cNvPr id="10138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342900" indent="-53975">
              <a:lnSpc>
                <a:spcPct val="90000"/>
              </a:lnSpc>
              <a:spcBef>
                <a:spcPct val="50000"/>
              </a:spcBef>
              <a:buClr>
                <a:schemeClr val="tx1"/>
              </a:buClr>
              <a:buSzPct val="75000"/>
              <a:buFont typeface="Wingdings" pitchFamily="2" charset="2"/>
              <a:buNone/>
              <a:defRPr/>
            </a:pPr>
            <a:r>
              <a:rPr lang="en-US" dirty="0" smtClean="0"/>
              <a:t>Domains of the BBP Standard: (1) Exposure Control Plan; (2) Engineering Controls; (3) Work Practice Controls; (4) Standard Precautions/Personal Protective Equipment; (5) Housekeeping; (6) Hepatitis B Vaccine; and (7) Occupational Exposure Follow-up</a:t>
            </a:r>
          </a:p>
          <a:p>
            <a:pPr>
              <a:defRPr/>
            </a:pPr>
            <a:endParaRPr lang="en-US" dirty="0"/>
          </a:p>
        </p:txBody>
      </p:sp>
      <p:sp>
        <p:nvSpPr>
          <p:cNvPr id="4" name="Date Placeholder 3"/>
          <p:cNvSpPr>
            <a:spLocks noGrp="1"/>
          </p:cNvSpPr>
          <p:nvPr>
            <p:ph type="dt" sz="quarter" idx="1"/>
          </p:nvPr>
        </p:nvSpPr>
        <p:spPr/>
        <p:txBody>
          <a:bodyPr/>
          <a:lstStyle/>
          <a:p>
            <a:pPr>
              <a:defRPr/>
            </a:pPr>
            <a:endParaRPr lang="en-US"/>
          </a:p>
        </p:txBody>
      </p:sp>
      <p:sp>
        <p:nvSpPr>
          <p:cNvPr id="102405" name="Slide Number Placeholder 4"/>
          <p:cNvSpPr>
            <a:spLocks noGrp="1"/>
          </p:cNvSpPr>
          <p:nvPr>
            <p:ph type="sldNum" sz="quarter" idx="5"/>
          </p:nvPr>
        </p:nvSpPr>
        <p:spPr>
          <a:noFill/>
        </p:spPr>
        <p:txBody>
          <a:bodyPr/>
          <a:lstStyle/>
          <a:p>
            <a:pPr defTabSz="930275"/>
            <a:fld id="{05C32119-CF39-4642-8827-B046B3D60E1A}" type="slidenum">
              <a:rPr lang="en-US" smtClean="0">
                <a:latin typeface="Arial" charset="0"/>
                <a:ea typeface="ＭＳ Ｐゴシック" pitchFamily="34" charset="-128"/>
              </a:rPr>
              <a:pPr defTabSz="930275"/>
              <a:t>50</a:t>
            </a:fld>
            <a:endParaRPr lang="en-US" smtClean="0">
              <a:latin typeface="Arial"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1.T</a:t>
            </a:r>
          </a:p>
          <a:p>
            <a:pPr eaLnBrk="1" hangingPunct="1">
              <a:spcBef>
                <a:spcPct val="0"/>
              </a:spcBef>
            </a:pPr>
            <a:r>
              <a:rPr lang="en-US" smtClean="0">
                <a:ea typeface="ＭＳ Ｐゴシック" pitchFamily="34" charset="-128"/>
              </a:rPr>
              <a:t>2.T</a:t>
            </a:r>
          </a:p>
          <a:p>
            <a:pPr eaLnBrk="1" hangingPunct="1">
              <a:spcBef>
                <a:spcPct val="0"/>
              </a:spcBef>
            </a:pPr>
            <a:r>
              <a:rPr lang="en-US" smtClean="0">
                <a:ea typeface="ＭＳ Ｐゴシック" pitchFamily="34" charset="-128"/>
              </a:rPr>
              <a:t>3.F. Standard precautions should be used for </a:t>
            </a:r>
            <a:r>
              <a:rPr lang="en-US" i="1" smtClean="0">
                <a:ea typeface="ＭＳ Ｐゴシック" pitchFamily="34" charset="-128"/>
              </a:rPr>
              <a:t>all </a:t>
            </a:r>
            <a:r>
              <a:rPr lang="en-US" smtClean="0">
                <a:ea typeface="ＭＳ Ｐゴシック" pitchFamily="34" charset="-128"/>
              </a:rPr>
              <a:t>residents</a:t>
            </a:r>
          </a:p>
          <a:p>
            <a:pPr eaLnBrk="1" hangingPunct="1">
              <a:spcBef>
                <a:spcPct val="0"/>
              </a:spcBef>
            </a:pPr>
            <a:r>
              <a:rPr lang="en-US" smtClean="0">
                <a:ea typeface="ＭＳ Ｐゴシック" pitchFamily="34" charset="-128"/>
              </a:rPr>
              <a:t>4. T.</a:t>
            </a:r>
          </a:p>
        </p:txBody>
      </p:sp>
      <p:sp>
        <p:nvSpPr>
          <p:cNvPr id="103428" name="Slide Number Placeholder 3"/>
          <p:cNvSpPr>
            <a:spLocks noGrp="1"/>
          </p:cNvSpPr>
          <p:nvPr>
            <p:ph type="sldNum" sz="quarter" idx="5"/>
          </p:nvPr>
        </p:nvSpPr>
        <p:spPr>
          <a:noFill/>
        </p:spPr>
        <p:txBody>
          <a:bodyPr/>
          <a:lstStyle/>
          <a:p>
            <a:pPr defTabSz="930275"/>
            <a:fld id="{CE069634-FB1E-49C6-8C15-7B10FF772724}" type="slidenum">
              <a:rPr lang="en-US" smtClean="0">
                <a:latin typeface="Arial" charset="0"/>
                <a:ea typeface="ＭＳ Ｐゴシック" pitchFamily="34" charset="-128"/>
              </a:rPr>
              <a:pPr defTabSz="930275"/>
              <a:t>51</a:t>
            </a:fld>
            <a:endParaRPr lang="en-US" smtClean="0">
              <a:latin typeface="Arial" charset="0"/>
              <a:ea typeface="ＭＳ Ｐゴシック" pitchFamily="34" charset="-128"/>
            </a:endParaRPr>
          </a:p>
        </p:txBody>
      </p:sp>
      <p:sp>
        <p:nvSpPr>
          <p:cNvPr id="103429"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5.T</a:t>
            </a:r>
          </a:p>
          <a:p>
            <a:pPr eaLnBrk="1" hangingPunct="1">
              <a:spcBef>
                <a:spcPct val="0"/>
              </a:spcBef>
            </a:pPr>
            <a:r>
              <a:rPr lang="en-US" smtClean="0">
                <a:ea typeface="ＭＳ Ｐゴシック" pitchFamily="34" charset="-128"/>
              </a:rPr>
              <a:t>6. F. It is not safe to store food or drinks in the same refrigerator or freezer used to hold medications, blood,  or other potentially infectious materials.</a:t>
            </a:r>
          </a:p>
          <a:p>
            <a:pPr eaLnBrk="1" hangingPunct="1">
              <a:spcBef>
                <a:spcPct val="0"/>
              </a:spcBef>
            </a:pPr>
            <a:r>
              <a:rPr lang="en-US" smtClean="0">
                <a:ea typeface="ＭＳ Ｐゴシック" pitchFamily="34" charset="-128"/>
              </a:rPr>
              <a:t>7. F. Occupational exposures should be reported to your supervisor at the time of exposure to ensure appropriate and effective follow-up.  Written documentation of the incident should include the date, time type of exposure, device and follow-up care received.</a:t>
            </a:r>
          </a:p>
          <a:p>
            <a:pPr eaLnBrk="1" hangingPunct="1">
              <a:spcBef>
                <a:spcPct val="0"/>
              </a:spcBef>
            </a:pPr>
            <a:endParaRPr lang="en-US" smtClean="0">
              <a:ea typeface="ＭＳ Ｐゴシック" pitchFamily="34" charset="-128"/>
            </a:endParaRPr>
          </a:p>
        </p:txBody>
      </p:sp>
      <p:sp>
        <p:nvSpPr>
          <p:cNvPr id="104452" name="Slide Number Placeholder 3"/>
          <p:cNvSpPr>
            <a:spLocks noGrp="1"/>
          </p:cNvSpPr>
          <p:nvPr>
            <p:ph type="sldNum" sz="quarter" idx="5"/>
          </p:nvPr>
        </p:nvSpPr>
        <p:spPr>
          <a:noFill/>
        </p:spPr>
        <p:txBody>
          <a:bodyPr/>
          <a:lstStyle/>
          <a:p>
            <a:pPr defTabSz="930275"/>
            <a:fld id="{BF68F875-43E5-4219-86CC-DE0B8D4C2979}" type="slidenum">
              <a:rPr lang="en-US" smtClean="0">
                <a:latin typeface="Arial" charset="0"/>
                <a:ea typeface="ＭＳ Ｐゴシック" pitchFamily="34" charset="-128"/>
              </a:rPr>
              <a:pPr defTabSz="930275"/>
              <a:t>52</a:t>
            </a:fld>
            <a:endParaRPr lang="en-US" smtClean="0">
              <a:latin typeface="Arial" charset="0"/>
              <a:ea typeface="ＭＳ Ｐゴシック" pitchFamily="34" charset="-128"/>
            </a:endParaRPr>
          </a:p>
        </p:txBody>
      </p:sp>
      <p:sp>
        <p:nvSpPr>
          <p:cNvPr id="10445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Staff in assisted living facilities </a:t>
            </a:r>
            <a:r>
              <a:rPr lang="en-US" dirty="0" smtClean="0">
                <a:ea typeface="ＭＳ Ｐゴシック" pitchFamily="34" charset="-128"/>
              </a:rPr>
              <a:t>may be </a:t>
            </a:r>
            <a:r>
              <a:rPr lang="en-US" dirty="0" smtClean="0">
                <a:ea typeface="ＭＳ Ｐゴシック" pitchFamily="34" charset="-128"/>
              </a:rPr>
              <a:t>at risk for contact with blood and body </a:t>
            </a:r>
            <a:r>
              <a:rPr lang="en-US" dirty="0" smtClean="0">
                <a:ea typeface="ＭＳ Ｐゴシック" pitchFamily="34" charset="-128"/>
              </a:rPr>
              <a:t>fluids due to certain tasks that they perform. Some of these tasks may</a:t>
            </a:r>
            <a:r>
              <a:rPr lang="en-US" baseline="0" dirty="0" smtClean="0">
                <a:ea typeface="ＭＳ Ｐゴシック" pitchFamily="34" charset="-128"/>
              </a:rPr>
              <a:t> put the staff </a:t>
            </a:r>
            <a:r>
              <a:rPr lang="en-US" dirty="0" smtClean="0">
                <a:ea typeface="ＭＳ Ｐゴシック" pitchFamily="34" charset="-128"/>
              </a:rPr>
              <a:t>at </a:t>
            </a:r>
            <a:r>
              <a:rPr lang="en-US" dirty="0" smtClean="0">
                <a:ea typeface="ＭＳ Ｐゴシック" pitchFamily="34" charset="-128"/>
              </a:rPr>
              <a:t>risk for exposure to germs found in the blood, also known as </a:t>
            </a:r>
            <a:r>
              <a:rPr lang="en-US" dirty="0" err="1" smtClean="0">
                <a:ea typeface="ＭＳ Ｐゴシック" pitchFamily="34" charset="-128"/>
              </a:rPr>
              <a:t>bloodborne</a:t>
            </a:r>
            <a:r>
              <a:rPr lang="en-US" dirty="0" smtClean="0">
                <a:ea typeface="ＭＳ Ｐゴシック" pitchFamily="34" charset="-128"/>
              </a:rPr>
              <a:t> pathogens.  Some of the activities that may be encountered on a daily basis </a:t>
            </a:r>
            <a:r>
              <a:rPr lang="en-US" dirty="0" smtClean="0">
                <a:ea typeface="ＭＳ Ｐゴシック" pitchFamily="34" charset="-128"/>
              </a:rPr>
              <a:t>that</a:t>
            </a:r>
            <a:r>
              <a:rPr lang="en-US" baseline="0" dirty="0" smtClean="0">
                <a:ea typeface="ＭＳ Ｐゴシック" pitchFamily="34" charset="-128"/>
              </a:rPr>
              <a:t> </a:t>
            </a:r>
            <a:r>
              <a:rPr lang="en-US" dirty="0" smtClean="0">
                <a:ea typeface="ＭＳ Ｐゴシック" pitchFamily="34" charset="-128"/>
              </a:rPr>
              <a:t>may </a:t>
            </a:r>
            <a:r>
              <a:rPr lang="en-US" dirty="0" smtClean="0">
                <a:ea typeface="ＭＳ Ｐゴシック" pitchFamily="34" charset="-128"/>
              </a:rPr>
              <a:t>pose </a:t>
            </a:r>
            <a:r>
              <a:rPr lang="en-US" dirty="0" smtClean="0">
                <a:ea typeface="ＭＳ Ｐゴシック" pitchFamily="34" charset="-128"/>
              </a:rPr>
              <a:t>lower</a:t>
            </a:r>
            <a:r>
              <a:rPr lang="en-US" baseline="0" dirty="0" smtClean="0">
                <a:ea typeface="ＭＳ Ｐゴシック" pitchFamily="34" charset="-128"/>
              </a:rPr>
              <a:t> </a:t>
            </a:r>
            <a:r>
              <a:rPr lang="en-US" dirty="0" smtClean="0">
                <a:ea typeface="ＭＳ Ｐゴシック" pitchFamily="34" charset="-128"/>
              </a:rPr>
              <a:t>risk for exposure to germs</a:t>
            </a:r>
            <a:r>
              <a:rPr lang="en-US" baseline="0" dirty="0" smtClean="0">
                <a:ea typeface="ＭＳ Ｐゴシック" pitchFamily="34" charset="-128"/>
              </a:rPr>
              <a:t> in the blood or body fluids </a:t>
            </a:r>
            <a:r>
              <a:rPr lang="en-US" dirty="0" smtClean="0">
                <a:ea typeface="ＭＳ Ｐゴシック" pitchFamily="34" charset="-128"/>
              </a:rPr>
              <a:t>include </a:t>
            </a:r>
            <a:r>
              <a:rPr lang="en-US" dirty="0" smtClean="0">
                <a:ea typeface="ＭＳ Ｐゴシック" pitchFamily="34" charset="-128"/>
              </a:rPr>
              <a:t>assisting with bathing or oral care; handing incontinence pads, dirty linens, and contaminated trash; cleaning rooms, common areas, and </a:t>
            </a:r>
            <a:r>
              <a:rPr lang="en-US" dirty="0" smtClean="0">
                <a:ea typeface="ＭＳ Ｐゴシック" pitchFamily="34" charset="-128"/>
              </a:rPr>
              <a:t>equipment.</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pPr defTabSz="930275"/>
            <a:fld id="{8A845153-A96D-4024-A744-FE4C4A8B63D6}" type="slidenum">
              <a:rPr lang="en-US" smtClean="0">
                <a:latin typeface="Arial" charset="0"/>
                <a:ea typeface="ＭＳ Ｐゴシック" pitchFamily="34" charset="-128"/>
              </a:rPr>
              <a:pPr defTabSz="930275"/>
              <a:t>5</a:t>
            </a:fld>
            <a:endParaRPr lang="en-US" smtClean="0">
              <a:latin typeface="Arial" charset="0"/>
              <a:ea typeface="ＭＳ Ｐゴシック" pitchFamily="34" charset="-128"/>
            </a:endParaRPr>
          </a:p>
        </p:txBody>
      </p:sp>
      <p:sp>
        <p:nvSpPr>
          <p:cNvPr id="6042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a:noFill/>
          <a:ln/>
        </p:spPr>
        <p:txBody>
          <a:bodyPr/>
          <a:lstStyle/>
          <a:p>
            <a:r>
              <a:rPr lang="en-US" smtClean="0">
                <a:ea typeface="ＭＳ Ｐゴシック" pitchFamily="34" charset="-128"/>
              </a:rPr>
              <a:t>8. T.</a:t>
            </a:r>
          </a:p>
          <a:p>
            <a:r>
              <a:rPr lang="en-US" smtClean="0">
                <a:ea typeface="ＭＳ Ｐゴシック" pitchFamily="34" charset="-128"/>
              </a:rPr>
              <a:t>9. T.</a:t>
            </a:r>
          </a:p>
          <a:p>
            <a:r>
              <a:rPr lang="en-US" smtClean="0">
                <a:ea typeface="ＭＳ Ｐゴシック" pitchFamily="34" charset="-128"/>
              </a:rPr>
              <a:t>10.  F. Training is required upon hire, annually, and as needed.</a:t>
            </a:r>
          </a:p>
          <a:p>
            <a:endParaRPr lang="en-US" smtClean="0">
              <a:ea typeface="ＭＳ Ｐゴシック" pitchFamily="34" charset="-128"/>
            </a:endParaRPr>
          </a:p>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endParaRPr lang="en-US"/>
          </a:p>
        </p:txBody>
      </p:sp>
      <p:sp>
        <p:nvSpPr>
          <p:cNvPr id="105477" name="Slide Number Placeholder 4"/>
          <p:cNvSpPr>
            <a:spLocks noGrp="1"/>
          </p:cNvSpPr>
          <p:nvPr>
            <p:ph type="sldNum" sz="quarter" idx="5"/>
          </p:nvPr>
        </p:nvSpPr>
        <p:spPr>
          <a:noFill/>
        </p:spPr>
        <p:txBody>
          <a:bodyPr/>
          <a:lstStyle/>
          <a:p>
            <a:pPr defTabSz="930275"/>
            <a:fld id="{872FA0A0-0322-45DD-97C6-6EDCD0CA05C3}" type="slidenum">
              <a:rPr lang="en-US" smtClean="0">
                <a:latin typeface="Arial" charset="0"/>
                <a:ea typeface="ＭＳ Ｐゴシック" pitchFamily="34" charset="-128"/>
              </a:rPr>
              <a:pPr defTabSz="930275"/>
              <a:t>53</a:t>
            </a:fld>
            <a:endParaRPr lang="en-US" smtClean="0">
              <a:latin typeface="Arial"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ln/>
        </p:spPr>
        <p:txBody>
          <a:bodyPr/>
          <a:lstStyle/>
          <a:p>
            <a:pPr eaLnBrk="1" hangingPunct="1">
              <a:defRPr/>
            </a:pPr>
            <a:r>
              <a:rPr lang="en-US" dirty="0" smtClean="0">
                <a:ea typeface="ＭＳ Ｐゴシック" pitchFamily="34" charset="-128"/>
              </a:rPr>
              <a:t>Other resources:</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Do’s and don’ts of safe disposal of needles and sharps (FDA): </a:t>
            </a:r>
          </a:p>
          <a:p>
            <a:pPr eaLnBrk="1" hangingPunct="1">
              <a:defRPr/>
            </a:pPr>
            <a:r>
              <a:rPr lang="en-US" dirty="0" smtClean="0">
                <a:ea typeface="ＭＳ Ｐゴシック" pitchFamily="34" charset="-128"/>
              </a:rPr>
              <a:t>http://www.fda.gov/downloads/MedicalDevices/ProductsandMedicalProcedures/HomeHealthandConsumer/ConsumerProducts/Sharps/UCM278775.pdf</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Home generated medical waste:  </a:t>
            </a:r>
          </a:p>
          <a:p>
            <a:pPr eaLnBrk="1" hangingPunct="1">
              <a:defRPr/>
            </a:pPr>
            <a:r>
              <a:rPr lang="en-US" dirty="0" smtClean="0">
                <a:ea typeface="ＭＳ Ｐゴシック" pitchFamily="34" charset="-128"/>
              </a:rPr>
              <a:t>http://www.fairfaxcounty.gov/dpwes/trash/dispsharps.htm</a:t>
            </a:r>
          </a:p>
          <a:p>
            <a:pPr eaLnBrk="1" hangingPunct="1">
              <a:defRPr/>
            </a:pPr>
            <a:endParaRPr lang="en-US" dirty="0" smtClean="0">
              <a:ea typeface="ＭＳ Ｐゴシック" pitchFamily="34" charset="-128"/>
            </a:endParaRPr>
          </a:p>
          <a:p>
            <a:pPr>
              <a:defRPr/>
            </a:pPr>
            <a:r>
              <a:rPr lang="en-US" dirty="0" smtClean="0"/>
              <a:t>Virginia Department of Health webpage on Standard Precautions:</a:t>
            </a:r>
          </a:p>
          <a:p>
            <a:pPr>
              <a:buFont typeface="Wingdings" pitchFamily="2" charset="2"/>
              <a:buNone/>
              <a:defRPr/>
            </a:pPr>
            <a:r>
              <a:rPr lang="en-US" dirty="0" smtClean="0">
                <a:solidFill>
                  <a:schemeClr val="tx1">
                    <a:lumMod val="60000"/>
                    <a:lumOff val="40000"/>
                  </a:schemeClr>
                </a:solidFill>
              </a:rPr>
              <a:t>	</a:t>
            </a:r>
            <a:r>
              <a:rPr lang="en-US" dirty="0" smtClean="0">
                <a:solidFill>
                  <a:schemeClr val="tx1">
                    <a:lumMod val="60000"/>
                    <a:lumOff val="40000"/>
                  </a:schemeClr>
                </a:solidFill>
                <a:hlinkClick r:id="rId3"/>
              </a:rPr>
              <a:t>www.vdh.virginia.gov/Epidemiology/Surveillance/HAI/StandardPrecautions.htm</a:t>
            </a:r>
            <a:endParaRPr lang="en-US" dirty="0" smtClean="0">
              <a:solidFill>
                <a:schemeClr val="tx1">
                  <a:lumMod val="60000"/>
                  <a:lumOff val="40000"/>
                </a:schemeClr>
              </a:solidFill>
            </a:endParaRPr>
          </a:p>
          <a:p>
            <a:pPr>
              <a:buFont typeface="Wingdings" pitchFamily="2" charset="2"/>
              <a:buNone/>
              <a:defRPr/>
            </a:pPr>
            <a:endParaRPr lang="en-US" dirty="0" smtClean="0">
              <a:solidFill>
                <a:schemeClr val="tx1">
                  <a:lumMod val="60000"/>
                  <a:lumOff val="40000"/>
                </a:schemeClr>
              </a:solidFill>
            </a:endParaRPr>
          </a:p>
          <a:p>
            <a:pPr>
              <a:defRPr/>
            </a:pPr>
            <a:r>
              <a:rPr lang="en-US" dirty="0" smtClean="0"/>
              <a:t>2007 Guideline of Isolation Precautions: Preventing Transmission of Infectious Agents in Healthcare Settings</a:t>
            </a:r>
          </a:p>
          <a:p>
            <a:pPr>
              <a:buFont typeface="Wingdings" pitchFamily="2" charset="2"/>
              <a:buNone/>
              <a:defRPr/>
            </a:pPr>
            <a:r>
              <a:rPr lang="en-US" dirty="0" smtClean="0"/>
              <a:t>	</a:t>
            </a:r>
            <a:r>
              <a:rPr lang="en-US" u="sng" dirty="0" smtClean="0"/>
              <a:t>www.cdc.gov/hicpac/2007IP/2007isolationPrecautions.html</a:t>
            </a:r>
          </a:p>
          <a:p>
            <a:pPr eaLnBrk="1" hangingPunct="1">
              <a:defRPr/>
            </a:pPr>
            <a:endParaRPr lang="en-US" dirty="0" smtClean="0">
              <a:ea typeface="ＭＳ Ｐゴシック" pitchFamily="34" charset="-128"/>
            </a:endParaRPr>
          </a:p>
        </p:txBody>
      </p:sp>
      <p:sp>
        <p:nvSpPr>
          <p:cNvPr id="106500" name="Slide Number Placeholder 3"/>
          <p:cNvSpPr>
            <a:spLocks noGrp="1"/>
          </p:cNvSpPr>
          <p:nvPr>
            <p:ph type="sldNum" sz="quarter" idx="5"/>
          </p:nvPr>
        </p:nvSpPr>
        <p:spPr>
          <a:noFill/>
        </p:spPr>
        <p:txBody>
          <a:bodyPr/>
          <a:lstStyle/>
          <a:p>
            <a:pPr defTabSz="930275"/>
            <a:fld id="{477ECE27-01F0-419C-AA50-9488425C99D1}" type="slidenum">
              <a:rPr lang="en-US" smtClean="0">
                <a:latin typeface="Arial" charset="0"/>
                <a:ea typeface="ＭＳ Ｐゴシック" pitchFamily="34" charset="-128"/>
              </a:rPr>
              <a:pPr defTabSz="930275"/>
              <a:t>54</a:t>
            </a:fld>
            <a:endParaRPr lang="en-US" smtClean="0">
              <a:latin typeface="Arial" charset="0"/>
              <a:ea typeface="ＭＳ Ｐゴシック" pitchFamily="34" charset="-128"/>
            </a:endParaRPr>
          </a:p>
        </p:txBody>
      </p:sp>
      <p:sp>
        <p:nvSpPr>
          <p:cNvPr id="10650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Some </a:t>
            </a:r>
            <a:r>
              <a:rPr lang="en-US" dirty="0" smtClean="0">
                <a:ea typeface="ＭＳ Ｐゴシック" pitchFamily="34" charset="-128"/>
              </a:rPr>
              <a:t>tasks related to direct resident care </a:t>
            </a:r>
            <a:r>
              <a:rPr lang="en-US" dirty="0" smtClean="0">
                <a:ea typeface="ＭＳ Ｐゴシック" pitchFamily="34" charset="-128"/>
              </a:rPr>
              <a:t>pose</a:t>
            </a:r>
            <a:r>
              <a:rPr lang="en-US" baseline="0" dirty="0" smtClean="0">
                <a:ea typeface="ＭＳ Ｐゴシック" pitchFamily="34" charset="-128"/>
              </a:rPr>
              <a:t> risk for </a:t>
            </a:r>
            <a:r>
              <a:rPr lang="en-US" dirty="0" smtClean="0">
                <a:ea typeface="ＭＳ Ｐゴシック" pitchFamily="34" charset="-128"/>
              </a:rPr>
              <a:t>exposure </a:t>
            </a:r>
            <a:r>
              <a:rPr lang="en-US" dirty="0" smtClean="0">
                <a:ea typeface="ＭＳ Ｐゴシック" pitchFamily="34" charset="-128"/>
              </a:rPr>
              <a:t>to </a:t>
            </a:r>
            <a:r>
              <a:rPr lang="en-US" dirty="0" smtClean="0">
                <a:ea typeface="ＭＳ Ｐゴシック" pitchFamily="34" charset="-128"/>
              </a:rPr>
              <a:t>germs that can be found in blood </a:t>
            </a:r>
            <a:r>
              <a:rPr lang="en-US" dirty="0" smtClean="0">
                <a:ea typeface="ＭＳ Ｐゴシック" pitchFamily="34" charset="-128"/>
              </a:rPr>
              <a:t>or body </a:t>
            </a:r>
            <a:r>
              <a:rPr lang="en-US" dirty="0" smtClean="0">
                <a:ea typeface="ＭＳ Ｐゴシック" pitchFamily="34" charset="-128"/>
              </a:rPr>
              <a:t>fluids (</a:t>
            </a:r>
            <a:r>
              <a:rPr lang="en-US" dirty="0" err="1" smtClean="0">
                <a:ea typeface="ＭＳ Ｐゴシック" pitchFamily="34" charset="-128"/>
              </a:rPr>
              <a:t>bloodborne</a:t>
            </a:r>
            <a:r>
              <a:rPr lang="en-US" dirty="0" smtClean="0">
                <a:ea typeface="ＭＳ Ｐゴシック" pitchFamily="34" charset="-128"/>
              </a:rPr>
              <a:t> pathogens). </a:t>
            </a:r>
            <a:r>
              <a:rPr lang="en-US" dirty="0" smtClean="0">
                <a:ea typeface="ＭＳ Ｐゴシック" pitchFamily="34" charset="-128"/>
              </a:rPr>
              <a:t>These include assisting with wound care; monitoring blood glucose; performing an injection of medication such as insulin or blood thinner; </a:t>
            </a:r>
            <a:r>
              <a:rPr lang="en-US" dirty="0" smtClean="0">
                <a:ea typeface="ＭＳ Ｐゴシック" pitchFamily="34" charset="-128"/>
              </a:rPr>
              <a:t>cleaning blood or body fluid spills; helping </a:t>
            </a:r>
            <a:r>
              <a:rPr lang="en-US" dirty="0" smtClean="0">
                <a:ea typeface="ＭＳ Ｐゴシック" pitchFamily="34" charset="-128"/>
              </a:rPr>
              <a:t>with nail or skin care; or performing first aid, such as managing nose bleeds or abrasions.</a:t>
            </a:r>
          </a:p>
          <a:p>
            <a:pPr eaLnBrk="1" hangingPunct="1">
              <a:spcBef>
                <a:spcPct val="0"/>
              </a:spcBef>
            </a:pPr>
            <a:endParaRPr lang="en-US" dirty="0" smtClean="0">
              <a:ea typeface="ＭＳ Ｐゴシック" pitchFamily="34" charset="-128"/>
            </a:endParaRPr>
          </a:p>
        </p:txBody>
      </p:sp>
      <p:sp>
        <p:nvSpPr>
          <p:cNvPr id="4" name="Date Placeholder 3"/>
          <p:cNvSpPr>
            <a:spLocks noGrp="1"/>
          </p:cNvSpPr>
          <p:nvPr>
            <p:ph type="dt" sz="quarter" idx="1"/>
          </p:nvPr>
        </p:nvSpPr>
        <p:spPr/>
        <p:txBody>
          <a:bodyPr/>
          <a:lstStyle/>
          <a:p>
            <a:pPr>
              <a:defRPr/>
            </a:pPr>
            <a:endParaRPr lang="en-US"/>
          </a:p>
        </p:txBody>
      </p:sp>
      <p:sp>
        <p:nvSpPr>
          <p:cNvPr id="61445" name="Slide Number Placeholder 4"/>
          <p:cNvSpPr>
            <a:spLocks noGrp="1"/>
          </p:cNvSpPr>
          <p:nvPr>
            <p:ph type="sldNum" sz="quarter" idx="5"/>
          </p:nvPr>
        </p:nvSpPr>
        <p:spPr>
          <a:noFill/>
        </p:spPr>
        <p:txBody>
          <a:bodyPr/>
          <a:lstStyle/>
          <a:p>
            <a:pPr defTabSz="930275"/>
            <a:fld id="{009C3FFC-2DA5-4141-967B-F2697ABD1F47}" type="slidenum">
              <a:rPr lang="en-US" smtClean="0">
                <a:latin typeface="Arial" charset="0"/>
                <a:ea typeface="ＭＳ Ｐゴシック" pitchFamily="34" charset="-128"/>
              </a:rPr>
              <a:pPr defTabSz="930275"/>
              <a:t>6</a:t>
            </a:fld>
            <a:endParaRPr 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Bloodborne pathogens are gerns that are present in the blood that are capable of causing illness and disease. They can be passed to others through contact or indirect contact with contaminated blood or body fluids.  The bloodborne pathogens that pose the greatest risk to workers in assisted living facilities include the hepatitis B virus, hepatitis C virus, and human immunodeficiency virus (HIV). </a:t>
            </a:r>
          </a:p>
        </p:txBody>
      </p:sp>
      <p:sp>
        <p:nvSpPr>
          <p:cNvPr id="63492" name="Slide Number Placeholder 3"/>
          <p:cNvSpPr>
            <a:spLocks noGrp="1"/>
          </p:cNvSpPr>
          <p:nvPr>
            <p:ph type="sldNum" sz="quarter" idx="5"/>
          </p:nvPr>
        </p:nvSpPr>
        <p:spPr>
          <a:noFill/>
        </p:spPr>
        <p:txBody>
          <a:bodyPr/>
          <a:lstStyle/>
          <a:p>
            <a:pPr defTabSz="930275"/>
            <a:fld id="{CF670349-E8A9-417B-AABB-7CA1EEBBEDD7}" type="slidenum">
              <a:rPr lang="en-US" smtClean="0">
                <a:latin typeface="Arial" charset="0"/>
                <a:ea typeface="ＭＳ Ｐゴシック" pitchFamily="34" charset="-128"/>
              </a:rPr>
              <a:pPr defTabSz="930275"/>
              <a:t>7</a:t>
            </a:fld>
            <a:endParaRPr lang="en-US" smtClean="0">
              <a:latin typeface="Arial" charset="0"/>
              <a:ea typeface="ＭＳ Ｐゴシック" pitchFamily="34" charset="-128"/>
            </a:endParaRPr>
          </a:p>
        </p:txBody>
      </p:sp>
      <p:sp>
        <p:nvSpPr>
          <p:cNvPr id="63493"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Hepatitis B is a serious liver disease. Approximately 19,000 new cases of hepatitis B occur each year. Nearly one in three people infected don’t have any symptoms of the disease. Even without experiencing symptoms, the virus can still be found in the blood and body fluids, and person can still transmit the virus to others.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Most cases of hepatitis B resolve completely, however 10% percent of adults who contract the virus will have chronic infection, which means the infection stays with you forever.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Testing recommendations: http://www.cdc.gov/mmwr/preview/mmwrhtml/rr5708a1.htm</a:t>
            </a:r>
          </a:p>
          <a:p>
            <a:pPr eaLnBrk="1" hangingPunct="1">
              <a:spcBef>
                <a:spcPct val="0"/>
              </a:spcBef>
            </a:pPr>
            <a:r>
              <a:rPr lang="en-US" smtClean="0">
                <a:ea typeface="ＭＳ Ｐゴシック" pitchFamily="34" charset="-128"/>
              </a:rPr>
              <a:t>Synopsis: http://www.cdc.gov/hepatitis/HBV/TestingChronic.htm</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Sources: http://www.cdc.gov/hepatitis/Statistics/index.htm</a:t>
            </a:r>
          </a:p>
          <a:p>
            <a:pPr eaLnBrk="1" hangingPunct="1">
              <a:spcBef>
                <a:spcPct val="0"/>
              </a:spcBef>
            </a:pPr>
            <a:r>
              <a:rPr lang="en-US" smtClean="0">
                <a:ea typeface="ＭＳ Ｐゴシック" pitchFamily="34" charset="-128"/>
              </a:rPr>
              <a:t>http://www.cdc.gov/hepatitis/B/bFAQ.htm</a:t>
            </a:r>
          </a:p>
          <a:p>
            <a:pPr eaLnBrk="1" hangingPunct="1">
              <a:spcBef>
                <a:spcPct val="0"/>
              </a:spcBef>
            </a:pPr>
            <a:endParaRPr lang="en-US" smtClean="0">
              <a:ea typeface="ＭＳ Ｐゴシック" pitchFamily="34" charset="-128"/>
            </a:endParaRPr>
          </a:p>
        </p:txBody>
      </p:sp>
      <p:sp>
        <p:nvSpPr>
          <p:cNvPr id="64516" name="Slide Number Placeholder 3"/>
          <p:cNvSpPr>
            <a:spLocks noGrp="1"/>
          </p:cNvSpPr>
          <p:nvPr>
            <p:ph type="sldNum" sz="quarter" idx="5"/>
          </p:nvPr>
        </p:nvSpPr>
        <p:spPr>
          <a:noFill/>
        </p:spPr>
        <p:txBody>
          <a:bodyPr/>
          <a:lstStyle/>
          <a:p>
            <a:pPr defTabSz="930275"/>
            <a:fld id="{FD5AB3B6-C574-453F-8841-B7EA9005AC44}" type="slidenum">
              <a:rPr lang="en-US" smtClean="0">
                <a:latin typeface="Arial" charset="0"/>
                <a:ea typeface="ＭＳ Ｐゴシック" pitchFamily="34" charset="-128"/>
              </a:rPr>
              <a:pPr defTabSz="930275"/>
              <a:t>8</a:t>
            </a:fld>
            <a:endParaRPr lang="en-US" smtClean="0">
              <a:latin typeface="Arial" charset="0"/>
              <a:ea typeface="ＭＳ Ｐゴシック" pitchFamily="34" charset="-128"/>
            </a:endParaRPr>
          </a:p>
        </p:txBody>
      </p:sp>
      <p:sp>
        <p:nvSpPr>
          <p:cNvPr id="64517"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The hepatitis B virus may not cause symptoms in some people.  If symptoms of hepatitis B are present,  they generally include loss of appetite, fatigue, jaundice (yellowing of the eyes, skin, dark urine) abdominal pain, and nausea.  A vaccine for hepatitis B is available. </a:t>
            </a:r>
          </a:p>
          <a:p>
            <a:pPr eaLnBrk="1" hangingPunct="1">
              <a:spcBef>
                <a:spcPct val="0"/>
              </a:spcBef>
            </a:pPr>
            <a:r>
              <a:rPr lang="en-US" smtClean="0">
                <a:ea typeface="ＭＳ Ｐゴシック" pitchFamily="34" charset="-128"/>
              </a:rPr>
              <a:t>Prior to the introduction of its vaccine, hepatitis B was the most common disease found in blood or body fluids that was contracted by healthcare workers on the job.  The transmission of hepatitis B in the healthcare setting has declined significantly since the hepatitis B vaccine, but workers in healthcare and residential settings are still at increased risk for contracting the disease. There is no specific treatment to cure hepatitis B, although there are medications called antivirals that can control the virus.</a:t>
            </a:r>
          </a:p>
          <a:p>
            <a:pPr eaLnBrk="1" hangingPunct="1">
              <a:spcBef>
                <a:spcPct val="0"/>
              </a:spcBef>
            </a:pPr>
            <a:endParaRPr lang="en-US" smtClean="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pPr defTabSz="930275"/>
            <a:fld id="{82CA0D21-9297-4FEC-9178-8B28DAFAD351}" type="slidenum">
              <a:rPr lang="en-US" smtClean="0">
                <a:latin typeface="Arial" charset="0"/>
                <a:ea typeface="ＭＳ Ｐゴシック" pitchFamily="34" charset="-128"/>
              </a:rPr>
              <a:pPr defTabSz="930275"/>
              <a:t>9</a:t>
            </a:fld>
            <a:endParaRPr lang="en-US" smtClean="0">
              <a:latin typeface="Arial" charset="0"/>
              <a:ea typeface="ＭＳ Ｐゴシック" pitchFamily="34" charset="-128"/>
            </a:endParaRPr>
          </a:p>
        </p:txBody>
      </p:sp>
      <p:sp>
        <p:nvSpPr>
          <p:cNvPr id="65541" name="Date Placeholder 4"/>
          <p:cNvSpPr>
            <a:spLocks noGrp="1"/>
          </p:cNvSpPr>
          <p:nvPr>
            <p:ph type="dt" sz="quarter" idx="1"/>
          </p:nvPr>
        </p:nvSpPr>
        <p:spPr>
          <a:noFill/>
        </p:spPr>
        <p:txBody>
          <a:bodyPr/>
          <a:lstStyle/>
          <a:p>
            <a:pPr defTabSz="930275"/>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772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a:defRPr/>
              </a:pPr>
              <a:endParaRPr kumimoji="1" lang="en-US" sz="2400">
                <a:latin typeface="Times New Roman" pitchFamily="18" charset="0"/>
                <a:ea typeface="ＭＳ Ｐゴシック" charset="-128"/>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a:defRPr/>
              </a:pPr>
              <a:endParaRPr kumimoji="1" lang="en-US" sz="2400">
                <a:latin typeface="Times New Roman" pitchFamily="18" charset="0"/>
                <a:ea typeface="ＭＳ Ｐゴシック" charset="-128"/>
              </a:endParaRPr>
            </a:p>
          </p:txBody>
        </p:sp>
      </p:grpSp>
      <p:grpSp>
        <p:nvGrpSpPr>
          <p:cNvPr id="7" name="Group 5"/>
          <p:cNvGrpSpPr>
            <a:grpSpLocks/>
          </p:cNvGrpSpPr>
          <p:nvPr/>
        </p:nvGrpSpPr>
        <p:grpSpPr bwMode="auto">
          <a:xfrm>
            <a:off x="0" y="6553200"/>
            <a:ext cx="8915400" cy="152400"/>
            <a:chOff x="2288" y="3080"/>
            <a:chExt cx="3072" cy="201"/>
          </a:xfrm>
        </p:grpSpPr>
        <p:sp>
          <p:nvSpPr>
            <p:cNvPr id="8" name="AutoShape 6"/>
            <p:cNvSpPr>
              <a:spLocks noChangeArrowheads="1"/>
            </p:cNvSpPr>
            <p:nvPr/>
          </p:nvSpPr>
          <p:spPr bwMode="auto">
            <a:xfrm flipH="1">
              <a:off x="2288" y="3080"/>
              <a:ext cx="2914" cy="201"/>
            </a:xfrm>
            <a:prstGeom prst="roundRect">
              <a:avLst>
                <a:gd name="adj" fmla="val 0"/>
              </a:avLst>
            </a:prstGeom>
            <a:solidFill>
              <a:schemeClr val="hlink"/>
            </a:solidFill>
            <a:ln w="9525">
              <a:noFill/>
              <a:round/>
              <a:headEnd/>
              <a:tailEnd/>
            </a:ln>
          </p:spPr>
          <p:txBody>
            <a:bodyPr wrap="none" anchor="ctr"/>
            <a:lstStyle/>
            <a:p>
              <a:pPr eaLnBrk="0" hangingPunct="0">
                <a:defRPr/>
              </a:pPr>
              <a:endParaRPr lang="en-US">
                <a:latin typeface="Arial" pitchFamily="34" charset="0"/>
                <a:ea typeface="ＭＳ Ｐゴシック" charset="-128"/>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pPr eaLnBrk="0" hangingPunct="0">
                <a:defRPr/>
              </a:pPr>
              <a:endParaRPr lang="en-US">
                <a:latin typeface="Arial" pitchFamily="34" charset="0"/>
                <a:ea typeface="ＭＳ Ｐゴシック" charset="-128"/>
              </a:endParaRPr>
            </a:p>
          </p:txBody>
        </p:sp>
      </p:grpSp>
      <p:pic>
        <p:nvPicPr>
          <p:cNvPr id="10" name="Picture 13" descr="vdhlogo"/>
          <p:cNvPicPr>
            <a:picLocks noChangeAspect="1" noChangeArrowheads="1"/>
          </p:cNvPicPr>
          <p:nvPr userDrawn="1"/>
        </p:nvPicPr>
        <p:blipFill>
          <a:blip r:embed="rId2" cstate="print"/>
          <a:srcRect/>
          <a:stretch>
            <a:fillRect/>
          </a:stretch>
        </p:blipFill>
        <p:spPr bwMode="auto">
          <a:xfrm>
            <a:off x="7543800" y="6313488"/>
            <a:ext cx="1600200" cy="512762"/>
          </a:xfrm>
          <a:prstGeom prst="rect">
            <a:avLst/>
          </a:prstGeom>
          <a:noFill/>
          <a:ln w="9525">
            <a:noFill/>
            <a:miter lim="800000"/>
            <a:headEnd/>
            <a:tailEnd/>
          </a:ln>
        </p:spPr>
      </p:pic>
      <p:sp>
        <p:nvSpPr>
          <p:cNvPr id="18740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8740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1"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2" name="Rectangle 10"/>
          <p:cNvSpPr>
            <a:spLocks noGrp="1" noChangeArrowheads="1"/>
          </p:cNvSpPr>
          <p:nvPr>
            <p:ph type="ftr" sz="quarter" idx="11"/>
          </p:nvPr>
        </p:nvSpPr>
        <p:spPr/>
        <p:txBody>
          <a:bodyPr/>
          <a:lstStyle>
            <a:lvl1pPr algn="r">
              <a:defRPr/>
            </a:lvl1pPr>
          </a:lstStyle>
          <a:p>
            <a:pPr>
              <a:defRPr/>
            </a:pPr>
            <a:endParaRPr lang="en-US"/>
          </a:p>
        </p:txBody>
      </p:sp>
      <p:sp>
        <p:nvSpPr>
          <p:cNvPr id="13"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74A50D8-F501-463E-89CC-79EF56970C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CD6A364-B3B9-48D5-B026-07DAC7EC6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533400"/>
            <a:ext cx="19812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0"/>
            <a:ext cx="57912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00A3BF8-44C6-44E8-82BD-83F4810C8A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4CFE2C4-92B4-468C-A7CC-5972794511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EBE1A2C-B5CE-4865-91AE-52673B7B06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1336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1336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9472CC9-4376-4CC9-A774-332D02B126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4E9AF89D-80FE-46D0-A099-FB17ED27D1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BDB92C7-261C-48EA-82A9-C8D6FC8E49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9A00A9AD-3073-4813-89CC-F8DBB3527D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1DA6313-9317-4B10-AE00-08AAD48326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B591DB-03F1-4EAF-BB79-2D29E4C140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
          <p:cNvGrpSpPr>
            <a:grpSpLocks/>
          </p:cNvGrpSpPr>
          <p:nvPr userDrawn="1"/>
        </p:nvGrpSpPr>
        <p:grpSpPr bwMode="auto">
          <a:xfrm>
            <a:off x="0" y="0"/>
            <a:ext cx="2768600" cy="6858000"/>
            <a:chOff x="0" y="0"/>
            <a:chExt cx="1744" cy="4320"/>
          </a:xfrm>
        </p:grpSpPr>
        <p:sp>
          <p:nvSpPr>
            <p:cNvPr id="1036" name="Rectangle 4"/>
            <p:cNvSpPr>
              <a:spLocks noChangeArrowheads="1"/>
            </p:cNvSpPr>
            <p:nvPr userDrawn="1"/>
          </p:nvSpPr>
          <p:spPr bwMode="auto">
            <a:xfrm>
              <a:off x="0" y="0"/>
              <a:ext cx="336" cy="4320"/>
            </a:xfrm>
            <a:prstGeom prst="rect">
              <a:avLst/>
            </a:prstGeom>
            <a:solidFill>
              <a:schemeClr val="accent2"/>
            </a:solidFill>
            <a:ln w="9525">
              <a:noFill/>
              <a:miter lim="800000"/>
              <a:headEnd/>
              <a:tailEnd/>
            </a:ln>
          </p:spPr>
          <p:txBody>
            <a:bodyPr wrap="none" anchor="ctr"/>
            <a:lstStyle/>
            <a:p>
              <a:pPr eaLnBrk="0" hangingPunct="0">
                <a:defRPr/>
              </a:pPr>
              <a:endParaRPr lang="en-US">
                <a:latin typeface="Arial" pitchFamily="34" charset="0"/>
                <a:ea typeface="ＭＳ Ｐゴシック" charset="-128"/>
              </a:endParaRPr>
            </a:p>
          </p:txBody>
        </p:sp>
        <p:sp>
          <p:nvSpPr>
            <p:cNvPr id="1037" name="Freeform 5"/>
            <p:cNvSpPr>
              <a:spLocks/>
            </p:cNvSpPr>
            <p:nvPr userDrawn="1"/>
          </p:nvSpPr>
          <p:spPr bwMode="auto">
            <a:xfrm>
              <a:off x="160" y="0"/>
              <a:ext cx="1584" cy="480"/>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pPr>
                <a:defRPr/>
              </a:pPr>
              <a:endParaRPr lang="en-US">
                <a:latin typeface="Arial" pitchFamily="34" charset="0"/>
                <a:ea typeface="ＭＳ Ｐゴシック" charset="-128"/>
              </a:endParaRPr>
            </a:p>
          </p:txBody>
        </p:sp>
      </p:grpSp>
      <p:grpSp>
        <p:nvGrpSpPr>
          <p:cNvPr id="1027" name="Group 6"/>
          <p:cNvGrpSpPr>
            <a:grpSpLocks/>
          </p:cNvGrpSpPr>
          <p:nvPr/>
        </p:nvGrpSpPr>
        <p:grpSpPr bwMode="auto">
          <a:xfrm>
            <a:off x="152400" y="1509713"/>
            <a:ext cx="6726238" cy="166687"/>
            <a:chOff x="144" y="1248"/>
            <a:chExt cx="4656" cy="201"/>
          </a:xfrm>
        </p:grpSpPr>
        <p:sp>
          <p:nvSpPr>
            <p:cNvPr id="1034" name="AutoShape 7"/>
            <p:cNvSpPr>
              <a:spLocks noChangeArrowheads="1"/>
            </p:cNvSpPr>
            <p:nvPr/>
          </p:nvSpPr>
          <p:spPr bwMode="auto">
            <a:xfrm>
              <a:off x="384" y="1248"/>
              <a:ext cx="4416" cy="199"/>
            </a:xfrm>
            <a:prstGeom prst="roundRect">
              <a:avLst>
                <a:gd name="adj" fmla="val 0"/>
              </a:avLst>
            </a:prstGeom>
            <a:solidFill>
              <a:schemeClr val="hlink"/>
            </a:solidFill>
            <a:ln w="9525">
              <a:noFill/>
              <a:round/>
              <a:headEnd/>
              <a:tailEnd/>
            </a:ln>
          </p:spPr>
          <p:txBody>
            <a:bodyPr wrap="none" anchor="ctr"/>
            <a:lstStyle/>
            <a:p>
              <a:pPr eaLnBrk="0" hangingPunct="0">
                <a:defRPr/>
              </a:pPr>
              <a:endParaRPr lang="en-US">
                <a:latin typeface="Arial" pitchFamily="34" charset="0"/>
                <a:ea typeface="ＭＳ Ｐゴシック" charset="-128"/>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eaLnBrk="0" hangingPunct="0">
                <a:defRPr/>
              </a:pPr>
              <a:endParaRPr lang="en-US">
                <a:latin typeface="Arial" pitchFamily="34" charset="0"/>
                <a:ea typeface="ＭＳ Ｐゴシック" charset="-128"/>
              </a:endParaRPr>
            </a:p>
          </p:txBody>
        </p:sp>
      </p:grpSp>
      <p:sp>
        <p:nvSpPr>
          <p:cNvPr id="1028" name="AutoShape 9"/>
          <p:cNvSpPr>
            <a:spLocks noGrp="1" noChangeArrowheads="1"/>
          </p:cNvSpPr>
          <p:nvPr>
            <p:ph type="title"/>
          </p:nvPr>
        </p:nvSpPr>
        <p:spPr bwMode="auto">
          <a:xfrm>
            <a:off x="533400" y="533400"/>
            <a:ext cx="7924800" cy="762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609600" y="2133600"/>
            <a:ext cx="77724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mn-ea"/>
              </a:defRPr>
            </a:lvl1pPr>
          </a:lstStyle>
          <a:p>
            <a:pPr>
              <a:defRPr/>
            </a:pPr>
            <a:endParaRPr lang="en-US"/>
          </a:p>
        </p:txBody>
      </p:sp>
      <p:sp>
        <p:nvSpPr>
          <p:cNvPr id="18638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8638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latin typeface="Arial" pitchFamily="34" charset="0"/>
                <a:ea typeface="ＭＳ Ｐゴシック" charset="-128"/>
              </a:defRPr>
            </a:lvl1pPr>
          </a:lstStyle>
          <a:p>
            <a:pPr>
              <a:defRPr/>
            </a:pPr>
            <a:fld id="{5418D4DC-D4C6-4DA3-A150-625D43CABC77}" type="slidenum">
              <a:rPr lang="en-US"/>
              <a:pPr>
                <a:defRPr/>
              </a:pPr>
              <a:t>‹#›</a:t>
            </a:fld>
            <a:endParaRPr lang="en-US"/>
          </a:p>
        </p:txBody>
      </p:sp>
      <p:pic>
        <p:nvPicPr>
          <p:cNvPr id="1033" name="Picture 15" descr="vdhlogo"/>
          <p:cNvPicPr>
            <a:picLocks noChangeAspect="1" noChangeArrowheads="1"/>
          </p:cNvPicPr>
          <p:nvPr userDrawn="1"/>
        </p:nvPicPr>
        <p:blipFill>
          <a:blip r:embed="rId13" cstate="print"/>
          <a:srcRect/>
          <a:stretch>
            <a:fillRect/>
          </a:stretch>
        </p:blipFill>
        <p:spPr bwMode="auto">
          <a:xfrm>
            <a:off x="7543800" y="6313488"/>
            <a:ext cx="1600200" cy="512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5"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hepatitis/HCV/GuidelinesC.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hiv/basics/testing.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vdh.virginia.gov/epidemiology/surveillance/hai/documents/word/BloodbornePathogensExposureControlPlanTEMPLATE.do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hyperlink" Target="http://www.vdh.virginia.gov/Epidemiology/Surveillance/HAI/StandardPrecautions.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vdh.virginia.gov/epidemiology/Immunization/" TargetMode="External"/><Relationship Id="rId3" Type="http://schemas.openxmlformats.org/officeDocument/2006/relationships/hyperlink" Target="http://www.cdc.gov/hiv/" TargetMode="External"/><Relationship Id="rId7" Type="http://schemas.openxmlformats.org/officeDocument/2006/relationships/hyperlink" Target="http://www.vdh.virginia.gov/epidemiology/surveillance/hai"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vdh.virginia.gov/lhd/" TargetMode="External"/><Relationship Id="rId5" Type="http://schemas.openxmlformats.org/officeDocument/2006/relationships/hyperlink" Target="http://www.osha.gov/SLTC/bloodbornepathogens/index.html" TargetMode="External"/><Relationship Id="rId4" Type="http://schemas.openxmlformats.org/officeDocument/2006/relationships/hyperlink" Target="http://www.cdc.gov/hepatitis/index.htm" TargetMode="External"/><Relationship Id="rId9" Type="http://schemas.openxmlformats.org/officeDocument/2006/relationships/hyperlink" Target="http://www.doli.virginia.gov/vosh_enforcement/vosh_enforcement_intro.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www.cdc.gov/hepatitis/HBV/TestingChronic.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MPj04017390000[1]"/>
          <p:cNvPicPr>
            <a:picLocks noChangeAspect="1" noChangeArrowheads="1"/>
          </p:cNvPicPr>
          <p:nvPr/>
        </p:nvPicPr>
        <p:blipFill>
          <a:blip r:embed="rId3" cstate="print"/>
          <a:srcRect/>
          <a:stretch>
            <a:fillRect/>
          </a:stretch>
        </p:blipFill>
        <p:spPr bwMode="auto">
          <a:xfrm>
            <a:off x="304800" y="3048000"/>
            <a:ext cx="4191000" cy="3124200"/>
          </a:xfrm>
          <a:prstGeom prst="rect">
            <a:avLst/>
          </a:prstGeom>
          <a:noFill/>
          <a:ln w="9525">
            <a:noFill/>
            <a:miter lim="800000"/>
            <a:headEnd/>
            <a:tailEnd/>
          </a:ln>
        </p:spPr>
      </p:pic>
      <p:sp>
        <p:nvSpPr>
          <p:cNvPr id="3075" name="Subtitle 11"/>
          <p:cNvSpPr>
            <a:spLocks noGrp="1"/>
          </p:cNvSpPr>
          <p:nvPr>
            <p:ph type="subTitle" idx="1"/>
          </p:nvPr>
        </p:nvSpPr>
        <p:spPr>
          <a:xfrm>
            <a:off x="4800600" y="3048000"/>
            <a:ext cx="3886200" cy="3048000"/>
          </a:xfrm>
        </p:spPr>
        <p:txBody>
          <a:bodyPr/>
          <a:lstStyle/>
          <a:p>
            <a:pPr eaLnBrk="1" hangingPunct="1"/>
            <a:endParaRPr lang="en-US" smtClean="0">
              <a:ea typeface="ＭＳ Ｐゴシック" pitchFamily="34" charset="-128"/>
            </a:endParaRPr>
          </a:p>
        </p:txBody>
      </p:sp>
      <p:sp>
        <p:nvSpPr>
          <p:cNvPr id="3076" name="AutoShape 29"/>
          <p:cNvSpPr>
            <a:spLocks noGrp="1" noChangeArrowheads="1"/>
          </p:cNvSpPr>
          <p:nvPr>
            <p:ph type="ctrTitle"/>
          </p:nvPr>
        </p:nvSpPr>
        <p:spPr/>
        <p:txBody>
          <a:bodyPr/>
          <a:lstStyle/>
          <a:p>
            <a:pPr eaLnBrk="1" hangingPunct="1"/>
            <a:r>
              <a:rPr lang="en-US" smtClean="0">
                <a:ea typeface="ＭＳ Ｐゴシック" pitchFamily="34" charset="-128"/>
              </a:rPr>
              <a:t>Protecting Employees from </a:t>
            </a:r>
            <a:r>
              <a:rPr lang="en-US" sz="4400" smtClean="0">
                <a:ea typeface="ＭＳ Ｐゴシック" pitchFamily="34" charset="-128"/>
              </a:rPr>
              <a:t>Bloodborne Pathogens:</a:t>
            </a:r>
            <a:br>
              <a:rPr lang="en-US" sz="4400" smtClean="0">
                <a:ea typeface="ＭＳ Ｐゴシック" pitchFamily="34" charset="-128"/>
              </a:rPr>
            </a:br>
            <a:r>
              <a:rPr lang="en-US" sz="4400" smtClean="0">
                <a:ea typeface="ＭＳ Ｐゴシック" pitchFamily="34" charset="-128"/>
              </a:rPr>
              <a:t>Module 1</a:t>
            </a:r>
          </a:p>
        </p:txBody>
      </p:sp>
      <p:pic>
        <p:nvPicPr>
          <p:cNvPr id="3077" name="Picture 12" descr="vid_GT8.jpg"/>
          <p:cNvPicPr>
            <a:picLocks noChangeAspect="1"/>
          </p:cNvPicPr>
          <p:nvPr/>
        </p:nvPicPr>
        <p:blipFill>
          <a:blip r:embed="rId4" cstate="print"/>
          <a:srcRect/>
          <a:stretch>
            <a:fillRect/>
          </a:stretch>
        </p:blipFill>
        <p:spPr bwMode="auto">
          <a:xfrm>
            <a:off x="4724400" y="3048000"/>
            <a:ext cx="411480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mtClean="0">
                <a:ea typeface="ＭＳ Ｐゴシック" pitchFamily="34" charset="-128"/>
              </a:rPr>
              <a:t>Hepatitis C</a:t>
            </a:r>
          </a:p>
        </p:txBody>
      </p:sp>
      <p:sp>
        <p:nvSpPr>
          <p:cNvPr id="12291" name="Rectangle 3"/>
          <p:cNvSpPr>
            <a:spLocks noGrp="1" noChangeArrowheads="1"/>
          </p:cNvSpPr>
          <p:nvPr>
            <p:ph type="body" idx="1"/>
          </p:nvPr>
        </p:nvSpPr>
        <p:spPr>
          <a:xfrm>
            <a:off x="533400" y="1676400"/>
            <a:ext cx="8001000" cy="3962400"/>
          </a:xfrm>
        </p:spPr>
        <p:txBody>
          <a:bodyPr/>
          <a:lstStyle/>
          <a:p>
            <a:pPr eaLnBrk="1" hangingPunct="1">
              <a:spcBef>
                <a:spcPts val="600"/>
              </a:spcBef>
            </a:pPr>
            <a:r>
              <a:rPr lang="en-US" smtClean="0">
                <a:ea typeface="ＭＳ Ｐゴシック" pitchFamily="34" charset="-128"/>
              </a:rPr>
              <a:t>Serious liver disease that can lead to cirrhosis or liver failure</a:t>
            </a:r>
          </a:p>
          <a:p>
            <a:pPr eaLnBrk="1" hangingPunct="1">
              <a:spcBef>
                <a:spcPts val="600"/>
              </a:spcBef>
            </a:pPr>
            <a:r>
              <a:rPr lang="en-US" smtClean="0">
                <a:ea typeface="ＭＳ Ｐゴシック" pitchFamily="34" charset="-128"/>
              </a:rPr>
              <a:t>16,500 new infections in 2011 (estimated)</a:t>
            </a:r>
          </a:p>
          <a:p>
            <a:pPr eaLnBrk="1" hangingPunct="1">
              <a:spcBef>
                <a:spcPts val="600"/>
              </a:spcBef>
            </a:pPr>
            <a:r>
              <a:rPr lang="en-US" smtClean="0">
                <a:ea typeface="ＭＳ Ｐゴシック" pitchFamily="34" charset="-128"/>
              </a:rPr>
              <a:t>Chronic infection: 75-85% of cases</a:t>
            </a:r>
          </a:p>
          <a:p>
            <a:pPr lvl="1" eaLnBrk="1" hangingPunct="1">
              <a:spcBef>
                <a:spcPts val="600"/>
              </a:spcBef>
            </a:pPr>
            <a:r>
              <a:rPr lang="en-US" smtClean="0">
                <a:ea typeface="ＭＳ Ｐゴシック" pitchFamily="34" charset="-128"/>
              </a:rPr>
              <a:t>2.7-3.9 million chronically infected (estimated)</a:t>
            </a:r>
          </a:p>
          <a:p>
            <a:pPr eaLnBrk="1" hangingPunct="1">
              <a:spcBef>
                <a:spcPts val="600"/>
              </a:spcBef>
            </a:pPr>
            <a:r>
              <a:rPr lang="en-US" smtClean="0">
                <a:ea typeface="ＭＳ Ｐゴシック" pitchFamily="34" charset="-128"/>
              </a:rPr>
              <a:t>70-80% of people do not have any symptoms.</a:t>
            </a:r>
          </a:p>
          <a:p>
            <a:pPr lvl="1" eaLnBrk="1" hangingPunct="1">
              <a:spcBef>
                <a:spcPts val="600"/>
              </a:spcBef>
            </a:pPr>
            <a:r>
              <a:rPr lang="en-US" smtClean="0">
                <a:ea typeface="ＭＳ Ｐゴシック" pitchFamily="34" charset="-128"/>
              </a:rPr>
              <a:t>Many people do not have symptoms for 20 years after first infected. </a:t>
            </a:r>
          </a:p>
          <a:p>
            <a:pPr lvl="1" eaLnBrk="1" hangingPunct="1">
              <a:spcBef>
                <a:spcPts val="600"/>
              </a:spcBef>
            </a:pPr>
            <a:r>
              <a:rPr lang="en-US" smtClean="0">
                <a:ea typeface="ＭＳ Ｐゴシック" pitchFamily="34" charset="-128"/>
              </a:rPr>
              <a:t>When symptoms do occur, they are similar to those of hepatitis B virus.</a:t>
            </a:r>
          </a:p>
          <a:p>
            <a:pPr eaLnBrk="1" hangingPunct="1">
              <a:spcBef>
                <a:spcPct val="50000"/>
              </a:spcBef>
            </a:pPr>
            <a:endParaRPr lang="en-US" smtClean="0">
              <a:ea typeface="ＭＳ Ｐゴシック" pitchFamily="34" charset="-128"/>
            </a:endParaRPr>
          </a:p>
          <a:p>
            <a:pPr eaLnBrk="1" hangingPunct="1">
              <a:spcBef>
                <a:spcPct val="50000"/>
              </a:spcBef>
            </a:pPr>
            <a:endParaRPr lang="en-US" smtClean="0">
              <a:ea typeface="ＭＳ Ｐゴシック" pitchFamily="34" charset="-128"/>
            </a:endParaRPr>
          </a:p>
          <a:p>
            <a:pPr eaLnBrk="1" hangingPunct="1">
              <a:buFont typeface="Wingdings" pitchFamily="2" charset="2"/>
              <a:buNone/>
            </a:pPr>
            <a:endParaRPr lang="en-US" sz="300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smtClean="0">
                <a:ea typeface="ＭＳ Ｐゴシック" pitchFamily="34" charset="-128"/>
              </a:rPr>
              <a:t>Hepatitis C</a:t>
            </a:r>
          </a:p>
        </p:txBody>
      </p:sp>
      <p:sp>
        <p:nvSpPr>
          <p:cNvPr id="13315" name="Rectangle 3"/>
          <p:cNvSpPr>
            <a:spLocks noGrp="1" noChangeArrowheads="1"/>
          </p:cNvSpPr>
          <p:nvPr>
            <p:ph type="body" idx="1"/>
          </p:nvPr>
        </p:nvSpPr>
        <p:spPr>
          <a:xfrm>
            <a:off x="533400" y="1676400"/>
            <a:ext cx="8610600" cy="4113213"/>
          </a:xfrm>
        </p:spPr>
        <p:txBody>
          <a:bodyPr/>
          <a:lstStyle/>
          <a:p>
            <a:pPr eaLnBrk="1" hangingPunct="1">
              <a:spcBef>
                <a:spcPct val="50000"/>
              </a:spcBef>
            </a:pPr>
            <a:r>
              <a:rPr lang="en-US" smtClean="0">
                <a:ea typeface="ＭＳ Ｐゴシック" pitchFamily="34" charset="-128"/>
              </a:rPr>
              <a:t>Increased risk for liver cancer</a:t>
            </a:r>
          </a:p>
          <a:p>
            <a:pPr eaLnBrk="1" hangingPunct="1">
              <a:spcBef>
                <a:spcPct val="50000"/>
              </a:spcBef>
            </a:pPr>
            <a:r>
              <a:rPr lang="en-US" smtClean="0">
                <a:ea typeface="ＭＳ Ｐゴシック" pitchFamily="34" charset="-128"/>
              </a:rPr>
              <a:t>60-70% of cases develop chronic liver disease</a:t>
            </a:r>
          </a:p>
          <a:p>
            <a:pPr eaLnBrk="1" hangingPunct="1">
              <a:spcBef>
                <a:spcPct val="50000"/>
              </a:spcBef>
            </a:pPr>
            <a:r>
              <a:rPr lang="en-US" smtClean="0">
                <a:ea typeface="ＭＳ Ｐゴシック" pitchFamily="34" charset="-128"/>
              </a:rPr>
              <a:t>Treatment available to keep the virus under control</a:t>
            </a:r>
          </a:p>
          <a:p>
            <a:pPr eaLnBrk="1" hangingPunct="1">
              <a:spcBef>
                <a:spcPct val="50000"/>
              </a:spcBef>
            </a:pPr>
            <a:r>
              <a:rPr lang="en-US" smtClean="0">
                <a:ea typeface="ＭＳ Ｐゴシック" pitchFamily="34" charset="-128"/>
              </a:rPr>
              <a:t>No vaccine available</a:t>
            </a:r>
          </a:p>
          <a:p>
            <a:pPr eaLnBrk="1" hangingPunct="1">
              <a:spcBef>
                <a:spcPct val="50000"/>
              </a:spcBef>
            </a:pPr>
            <a:r>
              <a:rPr lang="en-US" smtClean="0">
                <a:ea typeface="ＭＳ Ｐゴシック" pitchFamily="34" charset="-128"/>
              </a:rPr>
              <a:t>Testing recommended for persons born from 1945 through 1965</a:t>
            </a:r>
          </a:p>
          <a:p>
            <a:pPr lvl="1" eaLnBrk="1" hangingPunct="1">
              <a:spcBef>
                <a:spcPct val="50000"/>
              </a:spcBef>
            </a:pPr>
            <a:r>
              <a:rPr lang="en-US" smtClean="0">
                <a:ea typeface="ＭＳ Ｐゴシック" pitchFamily="34" charset="-128"/>
              </a:rPr>
              <a:t>Other CDC testing recommendations: </a:t>
            </a:r>
            <a:r>
              <a:rPr lang="en-US" smtClean="0">
                <a:ea typeface="ＭＳ Ｐゴシック" pitchFamily="34" charset="-128"/>
                <a:hlinkClick r:id="rId3"/>
              </a:rPr>
              <a:t>http://www.cdc.gov/hepatitis/HCV/GuidelinesC.htm</a:t>
            </a:r>
            <a:endParaRPr lang="en-US" smtClean="0">
              <a:ea typeface="ＭＳ Ｐゴシック" pitchFamily="34" charset="-128"/>
            </a:endParaRPr>
          </a:p>
          <a:p>
            <a:pPr eaLnBrk="1" hangingPunct="1">
              <a:spcBef>
                <a:spcPct val="50000"/>
              </a:spcBef>
            </a:pPr>
            <a:endParaRPr lang="en-US" smtClean="0">
              <a:ea typeface="ＭＳ Ｐゴシック" pitchFamily="34" charset="-128"/>
            </a:endParaRPr>
          </a:p>
          <a:p>
            <a:pPr eaLnBrk="1" hangingPunct="1"/>
            <a:endParaRPr lang="en-US" smtClean="0">
              <a:ea typeface="ＭＳ Ｐゴシック" pitchFamily="34" charset="-128"/>
            </a:endParaRPr>
          </a:p>
        </p:txBody>
      </p:sp>
      <p:pic>
        <p:nvPicPr>
          <p:cNvPr id="13316" name="Picture 7" descr="cirrhosis"/>
          <p:cNvPicPr>
            <a:picLocks noChangeAspect="1" noChangeArrowheads="1"/>
          </p:cNvPicPr>
          <p:nvPr/>
        </p:nvPicPr>
        <p:blipFill>
          <a:blip r:embed="rId4" cstate="print"/>
          <a:srcRect/>
          <a:stretch>
            <a:fillRect/>
          </a:stretch>
        </p:blipFill>
        <p:spPr bwMode="auto">
          <a:xfrm>
            <a:off x="6934200" y="457200"/>
            <a:ext cx="1933575" cy="1316038"/>
          </a:xfrm>
          <a:prstGeom prst="rect">
            <a:avLst/>
          </a:prstGeom>
          <a:noFill/>
          <a:ln w="25400">
            <a:solidFill>
              <a:schemeClr val="hlink"/>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smtClean="0">
                <a:ea typeface="ＭＳ Ｐゴシック" pitchFamily="34" charset="-128"/>
              </a:rPr>
              <a:t>HIV</a:t>
            </a:r>
          </a:p>
        </p:txBody>
      </p:sp>
      <p:sp>
        <p:nvSpPr>
          <p:cNvPr id="14339" name="Rectangle 3"/>
          <p:cNvSpPr>
            <a:spLocks noGrp="1" noChangeArrowheads="1"/>
          </p:cNvSpPr>
          <p:nvPr>
            <p:ph type="body" idx="1"/>
          </p:nvPr>
        </p:nvSpPr>
        <p:spPr>
          <a:xfrm>
            <a:off x="533400" y="1676400"/>
            <a:ext cx="7162800" cy="4876800"/>
          </a:xfrm>
        </p:spPr>
        <p:txBody>
          <a:bodyPr/>
          <a:lstStyle/>
          <a:p>
            <a:pPr eaLnBrk="1" hangingPunct="1">
              <a:lnSpc>
                <a:spcPct val="80000"/>
              </a:lnSpc>
              <a:spcBef>
                <a:spcPct val="50000"/>
              </a:spcBef>
            </a:pPr>
            <a:r>
              <a:rPr lang="en-US" smtClean="0">
                <a:ea typeface="ＭＳ Ｐゴシック" pitchFamily="34" charset="-128"/>
              </a:rPr>
              <a:t>Disease that causes the immune system to lose its ability to fight infection</a:t>
            </a:r>
          </a:p>
          <a:p>
            <a:pPr eaLnBrk="1" hangingPunct="1">
              <a:lnSpc>
                <a:spcPct val="80000"/>
              </a:lnSpc>
              <a:spcBef>
                <a:spcPct val="50000"/>
              </a:spcBef>
            </a:pPr>
            <a:r>
              <a:rPr lang="en-US" smtClean="0">
                <a:ea typeface="ＭＳ Ｐゴシック" pitchFamily="34" charset="-128"/>
              </a:rPr>
              <a:t>1.15 million infected (~18% undiagnosed)</a:t>
            </a:r>
          </a:p>
          <a:p>
            <a:pPr eaLnBrk="1" hangingPunct="1">
              <a:lnSpc>
                <a:spcPct val="80000"/>
              </a:lnSpc>
              <a:spcBef>
                <a:spcPct val="50000"/>
              </a:spcBef>
            </a:pPr>
            <a:r>
              <a:rPr lang="en-US" smtClean="0">
                <a:ea typeface="ＭＳ Ｐゴシック" pitchFamily="34" charset="-128"/>
              </a:rPr>
              <a:t>Some people progress to Acquired Immunodeficiency Syndrome (AIDS)</a:t>
            </a:r>
          </a:p>
          <a:p>
            <a:pPr eaLnBrk="1" hangingPunct="1">
              <a:lnSpc>
                <a:spcPct val="80000"/>
              </a:lnSpc>
              <a:spcBef>
                <a:spcPct val="50000"/>
              </a:spcBef>
            </a:pPr>
            <a:r>
              <a:rPr lang="en-US" smtClean="0">
                <a:ea typeface="ＭＳ Ｐゴシック" pitchFamily="34" charset="-128"/>
              </a:rPr>
              <a:t>Symptoms vary; initial infection may cause flu-like illness</a:t>
            </a:r>
          </a:p>
          <a:p>
            <a:pPr eaLnBrk="1" hangingPunct="1">
              <a:lnSpc>
                <a:spcPct val="80000"/>
              </a:lnSpc>
              <a:spcBef>
                <a:spcPct val="50000"/>
              </a:spcBef>
            </a:pPr>
            <a:r>
              <a:rPr lang="en-US" smtClean="0">
                <a:ea typeface="ＭＳ Ｐゴシック" pitchFamily="34" charset="-128"/>
              </a:rPr>
              <a:t>Medications available to treat illness, but there is no cure or vaccine</a:t>
            </a:r>
          </a:p>
          <a:p>
            <a:pPr eaLnBrk="1" hangingPunct="1">
              <a:lnSpc>
                <a:spcPct val="80000"/>
              </a:lnSpc>
              <a:spcBef>
                <a:spcPct val="50000"/>
              </a:spcBef>
            </a:pPr>
            <a:r>
              <a:rPr lang="en-US" smtClean="0">
                <a:ea typeface="ＭＳ Ｐゴシック" pitchFamily="34" charset="-128"/>
              </a:rPr>
              <a:t>Testing recommendations: </a:t>
            </a:r>
            <a:r>
              <a:rPr lang="en-US" smtClean="0">
                <a:ea typeface="ＭＳ Ｐゴシック" pitchFamily="34" charset="-128"/>
                <a:hlinkClick r:id="rId3"/>
              </a:rPr>
              <a:t>http://www.cdc.gov/hiv/basics/testing.html</a:t>
            </a:r>
            <a:r>
              <a:rPr lang="en-US" smtClean="0">
                <a:ea typeface="ＭＳ Ｐゴシック" pitchFamily="34" charset="-128"/>
              </a:rPr>
              <a:t> </a:t>
            </a:r>
          </a:p>
        </p:txBody>
      </p:sp>
      <p:pic>
        <p:nvPicPr>
          <p:cNvPr id="14340" name="Picture 4" descr="MPj03210820000[1]"/>
          <p:cNvPicPr>
            <a:picLocks noChangeAspect="1" noChangeArrowheads="1"/>
          </p:cNvPicPr>
          <p:nvPr/>
        </p:nvPicPr>
        <p:blipFill>
          <a:blip r:embed="rId4" cstate="print"/>
          <a:srcRect/>
          <a:stretch>
            <a:fillRect/>
          </a:stretch>
        </p:blipFill>
        <p:spPr bwMode="auto">
          <a:xfrm>
            <a:off x="7467600" y="304800"/>
            <a:ext cx="1520825" cy="2133600"/>
          </a:xfrm>
          <a:prstGeom prst="rect">
            <a:avLst/>
          </a:prstGeom>
          <a:noFill/>
          <a:ln w="38100">
            <a:solidFill>
              <a:schemeClr val="hlink"/>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533400" y="533400"/>
            <a:ext cx="8382000" cy="762000"/>
          </a:xfrm>
        </p:spPr>
        <p:txBody>
          <a:bodyPr/>
          <a:lstStyle/>
          <a:p>
            <a:pPr eaLnBrk="1" hangingPunct="1"/>
            <a:r>
              <a:rPr lang="en-US" sz="3200" smtClean="0">
                <a:ea typeface="ＭＳ Ｐゴシック" pitchFamily="34" charset="-128"/>
              </a:rPr>
              <a:t>Transmission (How Diseases are Spread)</a:t>
            </a:r>
          </a:p>
        </p:txBody>
      </p:sp>
      <p:sp>
        <p:nvSpPr>
          <p:cNvPr id="15363" name="Rectangle 3"/>
          <p:cNvSpPr>
            <a:spLocks noGrp="1" noChangeArrowheads="1"/>
          </p:cNvSpPr>
          <p:nvPr>
            <p:ph type="body" idx="1"/>
          </p:nvPr>
        </p:nvSpPr>
        <p:spPr>
          <a:xfrm>
            <a:off x="152400" y="1676400"/>
            <a:ext cx="8839200" cy="4648200"/>
          </a:xfrm>
        </p:spPr>
        <p:txBody>
          <a:bodyPr/>
          <a:lstStyle/>
          <a:p>
            <a:pPr marL="404813" indent="-4763" eaLnBrk="1" hangingPunct="1">
              <a:lnSpc>
                <a:spcPct val="90000"/>
              </a:lnSpc>
              <a:buFont typeface="Wingdings" pitchFamily="2" charset="2"/>
              <a:buNone/>
              <a:defRPr/>
            </a:pPr>
            <a:r>
              <a:rPr lang="en-US" dirty="0" err="1" smtClean="0">
                <a:ea typeface="ＭＳ Ｐゴシック" pitchFamily="34" charset="-128"/>
              </a:rPr>
              <a:t>Bloodborne</a:t>
            </a:r>
            <a:r>
              <a:rPr lang="en-US" dirty="0" smtClean="0">
                <a:ea typeface="ＭＳ Ｐゴシック" pitchFamily="34" charset="-128"/>
              </a:rPr>
              <a:t> pathogens are spread by contact with </a:t>
            </a:r>
            <a:r>
              <a:rPr lang="en-US" dirty="0" smtClean="0">
                <a:solidFill>
                  <a:srgbClr val="FF0000"/>
                </a:solidFill>
                <a:ea typeface="ＭＳ Ｐゴシック" pitchFamily="34" charset="-128"/>
              </a:rPr>
              <a:t>blood</a:t>
            </a:r>
            <a:r>
              <a:rPr lang="en-US" dirty="0" smtClean="0">
                <a:ea typeface="ＭＳ Ｐゴシック" pitchFamily="34" charset="-128"/>
              </a:rPr>
              <a:t> or other potential infectious materials such as:</a:t>
            </a:r>
          </a:p>
          <a:p>
            <a:pPr marL="404813" indent="-4763" eaLnBrk="1" hangingPunct="1">
              <a:lnSpc>
                <a:spcPct val="90000"/>
              </a:lnSpc>
              <a:spcBef>
                <a:spcPct val="40000"/>
              </a:spcBef>
              <a:defRPr/>
            </a:pPr>
            <a:r>
              <a:rPr lang="en-US" dirty="0" smtClean="0">
                <a:ea typeface="ＭＳ Ｐゴシック" pitchFamily="34" charset="-128"/>
              </a:rPr>
              <a:t> Saliva</a:t>
            </a:r>
          </a:p>
          <a:p>
            <a:pPr marL="404813" indent="-4763" eaLnBrk="1" hangingPunct="1">
              <a:lnSpc>
                <a:spcPct val="90000"/>
              </a:lnSpc>
              <a:spcBef>
                <a:spcPct val="40000"/>
              </a:spcBef>
              <a:defRPr/>
            </a:pPr>
            <a:r>
              <a:rPr lang="en-US" dirty="0" smtClean="0">
                <a:ea typeface="ＭＳ Ｐゴシック" pitchFamily="34" charset="-128"/>
              </a:rPr>
              <a:t> Semen and vaginal fluids</a:t>
            </a:r>
          </a:p>
          <a:p>
            <a:pPr marL="404813" indent="-4763" eaLnBrk="1" hangingPunct="1">
              <a:lnSpc>
                <a:spcPct val="90000"/>
              </a:lnSpc>
              <a:spcBef>
                <a:spcPct val="40000"/>
              </a:spcBef>
              <a:defRPr/>
            </a:pPr>
            <a:r>
              <a:rPr lang="en-US" dirty="0" smtClean="0">
                <a:ea typeface="ＭＳ Ｐゴシック" pitchFamily="34" charset="-128"/>
              </a:rPr>
              <a:t> Normally sterile fluids (body sites)</a:t>
            </a:r>
          </a:p>
          <a:p>
            <a:pPr marL="804863" lvl="1" indent="-4763" eaLnBrk="1" hangingPunct="1">
              <a:lnSpc>
                <a:spcPct val="90000"/>
              </a:lnSpc>
              <a:spcBef>
                <a:spcPct val="40000"/>
              </a:spcBef>
              <a:defRPr/>
            </a:pPr>
            <a:r>
              <a:rPr lang="en-US" dirty="0" smtClean="0">
                <a:ea typeface="ＭＳ Ｐゴシック" pitchFamily="34" charset="-128"/>
              </a:rPr>
              <a:t>  Cerebrospinal fluid (spinal cord)</a:t>
            </a:r>
          </a:p>
          <a:p>
            <a:pPr marL="804863" lvl="1" indent="-4763" eaLnBrk="1" hangingPunct="1">
              <a:lnSpc>
                <a:spcPct val="90000"/>
              </a:lnSpc>
              <a:spcBef>
                <a:spcPct val="40000"/>
              </a:spcBef>
              <a:defRPr/>
            </a:pPr>
            <a:r>
              <a:rPr lang="en-US" dirty="0" smtClean="0">
                <a:ea typeface="ＭＳ Ｐゴシック" pitchFamily="34" charset="-128"/>
              </a:rPr>
              <a:t>  Synovial (joint) and pleural fluid (lung)</a:t>
            </a:r>
          </a:p>
          <a:p>
            <a:pPr marL="1092200" lvl="1" indent="-292100" eaLnBrk="1" hangingPunct="1">
              <a:lnSpc>
                <a:spcPct val="90000"/>
              </a:lnSpc>
              <a:spcBef>
                <a:spcPct val="40000"/>
              </a:spcBef>
              <a:defRPr/>
            </a:pPr>
            <a:r>
              <a:rPr lang="en-US" dirty="0" smtClean="0">
                <a:ea typeface="ＭＳ Ｐゴシック" pitchFamily="34" charset="-128"/>
              </a:rPr>
              <a:t>Peritoneal (abdominal), pericardial (heart), and amniotic fluid (uterus)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In Other Words…</a:t>
            </a:r>
          </a:p>
        </p:txBody>
      </p:sp>
      <p:sp>
        <p:nvSpPr>
          <p:cNvPr id="16387" name="Content Placeholder 2"/>
          <p:cNvSpPr>
            <a:spLocks noGrp="1"/>
          </p:cNvSpPr>
          <p:nvPr>
            <p:ph idx="1"/>
          </p:nvPr>
        </p:nvSpPr>
        <p:spPr>
          <a:xfrm>
            <a:off x="838200" y="2133600"/>
            <a:ext cx="7848600" cy="3962400"/>
          </a:xfrm>
        </p:spPr>
        <p:txBody>
          <a:bodyPr/>
          <a:lstStyle/>
          <a:p>
            <a:pPr algn="ctr">
              <a:buFont typeface="Wingdings" pitchFamily="2" charset="2"/>
              <a:buNone/>
            </a:pPr>
            <a:r>
              <a:rPr lang="en-US" sz="3600" i="1" dirty="0" smtClean="0">
                <a:ea typeface="ＭＳ Ｐゴシック" pitchFamily="34" charset="-128"/>
              </a:rPr>
              <a:t>Blood can be present with nearly any human bodily fluid.</a:t>
            </a:r>
          </a:p>
          <a:p>
            <a:pPr algn="ctr">
              <a:buFont typeface="Wingdings" pitchFamily="2" charset="2"/>
              <a:buNone/>
            </a:pPr>
            <a:r>
              <a:rPr lang="en-US" sz="3600" dirty="0" smtClean="0">
                <a:ea typeface="ＭＳ Ｐゴシック" pitchFamily="34" charset="-128"/>
              </a:rPr>
              <a:t>If it’s </a:t>
            </a:r>
            <a:r>
              <a:rPr lang="en-US" sz="3600" dirty="0" smtClean="0">
                <a:solidFill>
                  <a:srgbClr val="FF0000"/>
                </a:solidFill>
                <a:ea typeface="ＭＳ Ｐゴシック" pitchFamily="34" charset="-128"/>
              </a:rPr>
              <a:t>warm</a:t>
            </a:r>
            <a:r>
              <a:rPr lang="en-US" sz="3600" dirty="0" smtClean="0">
                <a:ea typeface="ＭＳ Ｐゴシック" pitchFamily="34" charset="-128"/>
              </a:rPr>
              <a:t>, </a:t>
            </a:r>
            <a:r>
              <a:rPr lang="en-US" sz="3600" dirty="0" smtClean="0">
                <a:solidFill>
                  <a:srgbClr val="FF0000"/>
                </a:solidFill>
                <a:ea typeface="ＭＳ Ｐゴシック" pitchFamily="34" charset="-128"/>
              </a:rPr>
              <a:t>wet</a:t>
            </a:r>
            <a:r>
              <a:rPr lang="en-US" sz="3600" dirty="0" smtClean="0">
                <a:ea typeface="ＭＳ Ｐゴシック" pitchFamily="34" charset="-128"/>
              </a:rPr>
              <a:t>, and </a:t>
            </a:r>
            <a:r>
              <a:rPr lang="en-US" sz="3600" dirty="0" smtClean="0">
                <a:solidFill>
                  <a:srgbClr val="FF0000"/>
                </a:solidFill>
                <a:ea typeface="ＭＳ Ｐゴシック" pitchFamily="34" charset="-128"/>
              </a:rPr>
              <a:t>not yours</a:t>
            </a:r>
            <a:r>
              <a:rPr lang="en-US" sz="3600" dirty="0" smtClean="0">
                <a:ea typeface="ＭＳ Ｐゴシック" pitchFamily="34" charset="-128"/>
              </a:rPr>
              <a:t>, </a:t>
            </a:r>
          </a:p>
          <a:p>
            <a:pPr algn="ctr">
              <a:buFont typeface="Wingdings" pitchFamily="2" charset="2"/>
              <a:buNone/>
            </a:pPr>
            <a:r>
              <a:rPr lang="en-US" sz="3600" u="sng" dirty="0" smtClean="0">
                <a:ea typeface="ＭＳ Ｐゴシック" pitchFamily="34" charset="-128"/>
              </a:rPr>
              <a:t>DON’T TOUCH IT</a:t>
            </a:r>
            <a:r>
              <a:rPr lang="en-US" sz="3600" dirty="0" smtClean="0">
                <a:ea typeface="ＭＳ Ｐゴシック" pitchFamily="34" charset="-128"/>
              </a:rPr>
              <a:t> without </a:t>
            </a:r>
            <a:r>
              <a:rPr lang="en-US" sz="3600" dirty="0" smtClean="0">
                <a:ea typeface="ＭＳ Ｐゴシック" pitchFamily="34" charset="-128"/>
              </a:rPr>
              <a:t>wearing gloves and any other appropriate types of personal protective equipment!</a:t>
            </a:r>
          </a:p>
        </p:txBody>
      </p:sp>
      <p:pic>
        <p:nvPicPr>
          <p:cNvPr id="16388" name="Picture 2" descr="C:\Documents and Settings\okj37455\Local Settings\Temporary Internet Files\Content.IE5\QY8M2YRY\MC900434805[1].png"/>
          <p:cNvPicPr>
            <a:picLocks noChangeAspect="1" noChangeArrowheads="1"/>
          </p:cNvPicPr>
          <p:nvPr/>
        </p:nvPicPr>
        <p:blipFill>
          <a:blip r:embed="rId2" cstate="print"/>
          <a:srcRect/>
          <a:stretch>
            <a:fillRect/>
          </a:stretch>
        </p:blipFill>
        <p:spPr bwMode="auto">
          <a:xfrm>
            <a:off x="7086600" y="152400"/>
            <a:ext cx="1828800" cy="1828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533400"/>
            <a:ext cx="7924800" cy="1066800"/>
          </a:xfrm>
        </p:spPr>
        <p:txBody>
          <a:bodyPr/>
          <a:lstStyle/>
          <a:p>
            <a:r>
              <a:rPr lang="en-US" smtClean="0">
                <a:ea typeface="ＭＳ Ｐゴシック" pitchFamily="34" charset="-128"/>
              </a:rPr>
              <a:t>How Bloodborne Pathogens Are NOT Spread</a:t>
            </a:r>
          </a:p>
        </p:txBody>
      </p:sp>
      <p:sp>
        <p:nvSpPr>
          <p:cNvPr id="17411" name="Content Placeholder 2"/>
          <p:cNvSpPr>
            <a:spLocks noGrp="1"/>
          </p:cNvSpPr>
          <p:nvPr>
            <p:ph idx="1"/>
          </p:nvPr>
        </p:nvSpPr>
        <p:spPr>
          <a:xfrm>
            <a:off x="609600" y="1828800"/>
            <a:ext cx="7772400" cy="3352800"/>
          </a:xfrm>
        </p:spPr>
        <p:txBody>
          <a:bodyPr/>
          <a:lstStyle/>
          <a:p>
            <a:r>
              <a:rPr lang="en-US" smtClean="0">
                <a:ea typeface="ＭＳ Ｐゴシック" pitchFamily="34" charset="-128"/>
              </a:rPr>
              <a:t>Bloodborne pathogens such as HBV, HCV, and HIV are </a:t>
            </a:r>
            <a:r>
              <a:rPr lang="en-US" i="1" smtClean="0">
                <a:ea typeface="ＭＳ Ｐゴシック" pitchFamily="34" charset="-128"/>
              </a:rPr>
              <a:t>not </a:t>
            </a:r>
            <a:r>
              <a:rPr lang="en-US" smtClean="0">
                <a:ea typeface="ＭＳ Ｐゴシック" pitchFamily="34" charset="-128"/>
              </a:rPr>
              <a:t>spread by many common behaviors that may occur in the assisted living setting, including:</a:t>
            </a:r>
          </a:p>
          <a:p>
            <a:pPr lvl="1"/>
            <a:r>
              <a:rPr lang="en-US" smtClean="0">
                <a:ea typeface="ＭＳ Ｐゴシック" pitchFamily="34" charset="-128"/>
              </a:rPr>
              <a:t>Hugging</a:t>
            </a:r>
          </a:p>
          <a:p>
            <a:pPr lvl="1"/>
            <a:r>
              <a:rPr lang="en-US" smtClean="0">
                <a:ea typeface="ＭＳ Ｐゴシック" pitchFamily="34" charset="-128"/>
              </a:rPr>
              <a:t>Holding or shaking hands</a:t>
            </a:r>
          </a:p>
          <a:p>
            <a:pPr lvl="1"/>
            <a:r>
              <a:rPr lang="en-US" smtClean="0">
                <a:ea typeface="ＭＳ Ｐゴシック" pitchFamily="34" charset="-128"/>
              </a:rPr>
              <a:t>Coughing </a:t>
            </a:r>
          </a:p>
          <a:p>
            <a:pPr lvl="1"/>
            <a:r>
              <a:rPr lang="en-US" smtClean="0">
                <a:ea typeface="ＭＳ Ｐゴシック" pitchFamily="34" charset="-128"/>
              </a:rPr>
              <a:t>Sneezing</a:t>
            </a:r>
          </a:p>
          <a:p>
            <a:pPr lvl="1"/>
            <a:r>
              <a:rPr lang="en-US" smtClean="0">
                <a:ea typeface="ＭＳ Ｐゴシック" pitchFamily="34" charset="-128"/>
              </a:rPr>
              <a:t>Using the same toilet seat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58800" y="1905000"/>
            <a:ext cx="8432800" cy="4419600"/>
          </a:xfrm>
        </p:spPr>
        <p:txBody>
          <a:bodyPr/>
          <a:lstStyle/>
          <a:p>
            <a:pPr eaLnBrk="1" hangingPunct="1">
              <a:lnSpc>
                <a:spcPct val="80000"/>
              </a:lnSpc>
              <a:spcBef>
                <a:spcPct val="45000"/>
              </a:spcBef>
            </a:pPr>
            <a:r>
              <a:rPr lang="en-US" smtClean="0">
                <a:ea typeface="ＭＳ Ｐゴシック" pitchFamily="34" charset="-128"/>
              </a:rPr>
              <a:t>Needles</a:t>
            </a:r>
          </a:p>
          <a:p>
            <a:pPr eaLnBrk="1" hangingPunct="1">
              <a:lnSpc>
                <a:spcPct val="80000"/>
              </a:lnSpc>
              <a:spcBef>
                <a:spcPct val="45000"/>
              </a:spcBef>
            </a:pPr>
            <a:r>
              <a:rPr lang="en-US" smtClean="0">
                <a:ea typeface="ＭＳ Ｐゴシック" pitchFamily="34" charset="-128"/>
              </a:rPr>
              <a:t>Broken glass (broken blood tubes)</a:t>
            </a:r>
          </a:p>
          <a:p>
            <a:pPr eaLnBrk="1" hangingPunct="1">
              <a:lnSpc>
                <a:spcPct val="80000"/>
              </a:lnSpc>
              <a:spcBef>
                <a:spcPct val="45000"/>
              </a:spcBef>
            </a:pPr>
            <a:r>
              <a:rPr lang="en-US" smtClean="0">
                <a:ea typeface="ＭＳ Ｐゴシック" pitchFamily="34" charset="-128"/>
              </a:rPr>
              <a:t>Non-intact skin exposure through cuts, skin abrasions, and mucous membranes of mouth, eyes and nose</a:t>
            </a:r>
          </a:p>
          <a:p>
            <a:pPr lvl="1" eaLnBrk="1" hangingPunct="1">
              <a:lnSpc>
                <a:spcPct val="80000"/>
              </a:lnSpc>
              <a:spcBef>
                <a:spcPct val="45000"/>
              </a:spcBef>
            </a:pPr>
            <a:r>
              <a:rPr lang="en-US" smtClean="0">
                <a:ea typeface="ＭＳ Ｐゴシック" pitchFamily="34" charset="-128"/>
              </a:rPr>
              <a:t>Includes human bites, splashes or sprays of blood/body fluids</a:t>
            </a:r>
          </a:p>
          <a:p>
            <a:pPr eaLnBrk="1" hangingPunct="1">
              <a:lnSpc>
                <a:spcPct val="80000"/>
              </a:lnSpc>
              <a:spcBef>
                <a:spcPct val="45000"/>
              </a:spcBef>
            </a:pPr>
            <a:r>
              <a:rPr lang="en-US" smtClean="0">
                <a:ea typeface="ＭＳ Ｐゴシック" pitchFamily="34" charset="-128"/>
              </a:rPr>
              <a:t>Touching your mouth, eyes, nose or open skin after touching surfaces or equipment contaminated with blood or contaminated body fluids</a:t>
            </a:r>
          </a:p>
          <a:p>
            <a:pPr eaLnBrk="1" hangingPunct="1">
              <a:lnSpc>
                <a:spcPct val="80000"/>
              </a:lnSpc>
              <a:buFont typeface="Wingdings" pitchFamily="2" charset="2"/>
              <a:buNone/>
            </a:pPr>
            <a:r>
              <a:rPr lang="en-US" sz="2000" smtClean="0">
                <a:ea typeface="ＭＳ Ｐゴシック" pitchFamily="34" charset="-128"/>
              </a:rPr>
              <a:t>	</a:t>
            </a:r>
          </a:p>
        </p:txBody>
      </p:sp>
      <p:sp>
        <p:nvSpPr>
          <p:cNvPr id="18435" name="AutoShape 8"/>
          <p:cNvSpPr>
            <a:spLocks noGrp="1" noChangeArrowheads="1"/>
          </p:cNvSpPr>
          <p:nvPr>
            <p:ph type="title"/>
          </p:nvPr>
        </p:nvSpPr>
        <p:spPr>
          <a:xfrm>
            <a:off x="533400" y="533400"/>
            <a:ext cx="8382000" cy="762000"/>
          </a:xfrm>
        </p:spPr>
        <p:txBody>
          <a:bodyPr/>
          <a:lstStyle/>
          <a:p>
            <a:pPr eaLnBrk="1" hangingPunct="1"/>
            <a:r>
              <a:rPr lang="en-US" smtClean="0">
                <a:ea typeface="ＭＳ Ｐゴシック" pitchFamily="34" charset="-128"/>
              </a:rPr>
              <a:t>How Germs Can Enter Your Body</a:t>
            </a:r>
          </a:p>
        </p:txBody>
      </p:sp>
      <p:pic>
        <p:nvPicPr>
          <p:cNvPr id="18436" name="Picture 4" descr="C:\Documents and Settings\okj37455\Local Settings\Temporary Internet Files\Content.IE5\OUCGWC85\MC900292556[1].wmf"/>
          <p:cNvPicPr>
            <a:picLocks noChangeAspect="1" noChangeArrowheads="1"/>
          </p:cNvPicPr>
          <p:nvPr/>
        </p:nvPicPr>
        <p:blipFill>
          <a:blip r:embed="rId3" cstate="print"/>
          <a:srcRect/>
          <a:stretch>
            <a:fillRect/>
          </a:stretch>
        </p:blipFill>
        <p:spPr bwMode="auto">
          <a:xfrm>
            <a:off x="7010400" y="1676400"/>
            <a:ext cx="1719263" cy="835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914400"/>
            <a:ext cx="7924800" cy="609600"/>
          </a:xfrm>
        </p:spPr>
        <p:txBody>
          <a:bodyPr/>
          <a:lstStyle/>
          <a:p>
            <a:r>
              <a:rPr lang="en-US" sz="3200" smtClean="0">
                <a:ea typeface="ＭＳ Ｐゴシック" pitchFamily="34" charset="-128"/>
              </a:rPr>
              <a:t>Your Risk For Getting An Infection from Blood or Body Fluids</a:t>
            </a:r>
          </a:p>
        </p:txBody>
      </p:sp>
      <p:sp>
        <p:nvSpPr>
          <p:cNvPr id="19459" name="Content Placeholder 2"/>
          <p:cNvSpPr>
            <a:spLocks noGrp="1"/>
          </p:cNvSpPr>
          <p:nvPr>
            <p:ph idx="1"/>
          </p:nvPr>
        </p:nvSpPr>
        <p:spPr>
          <a:xfrm>
            <a:off x="609600" y="1752600"/>
            <a:ext cx="8534400" cy="3124200"/>
          </a:xfrm>
        </p:spPr>
        <p:txBody>
          <a:bodyPr/>
          <a:lstStyle/>
          <a:p>
            <a:pPr>
              <a:buFont typeface="Wingdings" pitchFamily="2" charset="2"/>
              <a:buNone/>
            </a:pPr>
            <a:r>
              <a:rPr lang="en-US" smtClean="0">
                <a:ea typeface="ＭＳ Ｐゴシック" pitchFamily="34" charset="-128"/>
              </a:rPr>
              <a:t>Depends on:</a:t>
            </a:r>
          </a:p>
          <a:p>
            <a:pPr eaLnBrk="1" hangingPunct="1">
              <a:lnSpc>
                <a:spcPct val="90000"/>
              </a:lnSpc>
              <a:spcBef>
                <a:spcPts val="1200"/>
              </a:spcBef>
            </a:pPr>
            <a:r>
              <a:rPr lang="en-US" sz="2400" smtClean="0">
                <a:ea typeface="ＭＳ Ｐゴシック" pitchFamily="34" charset="-128"/>
              </a:rPr>
              <a:t>The germ involved</a:t>
            </a:r>
          </a:p>
          <a:p>
            <a:pPr eaLnBrk="1" hangingPunct="1">
              <a:lnSpc>
                <a:spcPct val="90000"/>
              </a:lnSpc>
              <a:spcBef>
                <a:spcPts val="1200"/>
              </a:spcBef>
            </a:pPr>
            <a:r>
              <a:rPr lang="en-US" sz="2400" smtClean="0">
                <a:ea typeface="ＭＳ Ｐゴシック" pitchFamily="34" charset="-128"/>
              </a:rPr>
              <a:t>How you are exposed</a:t>
            </a:r>
          </a:p>
          <a:p>
            <a:pPr eaLnBrk="1" hangingPunct="1">
              <a:lnSpc>
                <a:spcPct val="90000"/>
              </a:lnSpc>
              <a:spcBef>
                <a:spcPts val="1200"/>
              </a:spcBef>
            </a:pPr>
            <a:r>
              <a:rPr lang="en-US" sz="2400" smtClean="0">
                <a:ea typeface="ＭＳ Ｐゴシック" pitchFamily="34" charset="-128"/>
              </a:rPr>
              <a:t>The amount of germ in the infected blood/body fluid at the time of exposure</a:t>
            </a:r>
          </a:p>
          <a:p>
            <a:pPr eaLnBrk="1" hangingPunct="1">
              <a:lnSpc>
                <a:spcPct val="90000"/>
              </a:lnSpc>
              <a:spcBef>
                <a:spcPts val="1200"/>
              </a:spcBef>
            </a:pPr>
            <a:r>
              <a:rPr lang="en-US" sz="2400" smtClean="0">
                <a:ea typeface="ＭＳ Ｐゴシック" pitchFamily="34" charset="-128"/>
              </a:rPr>
              <a:t>The amount of infected blood/body fluid involved in the exposure</a:t>
            </a:r>
          </a:p>
          <a:p>
            <a:pPr eaLnBrk="1" hangingPunct="1">
              <a:lnSpc>
                <a:spcPct val="90000"/>
              </a:lnSpc>
              <a:spcBef>
                <a:spcPts val="1200"/>
              </a:spcBef>
            </a:pPr>
            <a:r>
              <a:rPr lang="en-US" sz="2400" smtClean="0">
                <a:ea typeface="ＭＳ Ｐゴシック" pitchFamily="34" charset="-128"/>
              </a:rPr>
              <a:t>Your immune response</a:t>
            </a:r>
          </a:p>
          <a:p>
            <a:pPr eaLnBrk="1" hangingPunct="1">
              <a:lnSpc>
                <a:spcPct val="90000"/>
              </a:lnSpc>
              <a:spcBef>
                <a:spcPts val="1200"/>
              </a:spcBef>
            </a:pPr>
            <a:r>
              <a:rPr lang="en-US" sz="2400" smtClean="0">
                <a:ea typeface="ＭＳ Ｐゴシック" pitchFamily="34" charset="-128"/>
              </a:rPr>
              <a:t>Your vaccination status (if vaccine is available)</a:t>
            </a:r>
          </a:p>
          <a:p>
            <a:pPr eaLnBrk="1" hangingPunct="1">
              <a:lnSpc>
                <a:spcPct val="90000"/>
              </a:lnSpc>
              <a:spcBef>
                <a:spcPts val="1200"/>
              </a:spcBef>
            </a:pPr>
            <a:r>
              <a:rPr lang="en-US" sz="2400" smtClean="0">
                <a:ea typeface="ＭＳ Ｐゴシック" pitchFamily="34" charset="-128"/>
              </a:rPr>
              <a:t>Whether you get treatment after exposure and how quickly you get treatment</a:t>
            </a:r>
          </a:p>
        </p:txBody>
      </p:sp>
      <p:pic>
        <p:nvPicPr>
          <p:cNvPr id="19460" name="Picture 4" descr="C:\Documents and Settings\okj37455\Local Settings\Temporary Internet Files\Content.IE5\242TAJM5\MC900432423[1].wmf"/>
          <p:cNvPicPr>
            <a:picLocks noChangeAspect="1" noChangeArrowheads="1"/>
          </p:cNvPicPr>
          <p:nvPr/>
        </p:nvPicPr>
        <p:blipFill>
          <a:blip r:embed="rId3" cstate="print"/>
          <a:srcRect/>
          <a:stretch>
            <a:fillRect/>
          </a:stretch>
        </p:blipFill>
        <p:spPr bwMode="auto">
          <a:xfrm>
            <a:off x="6858000" y="1735138"/>
            <a:ext cx="1644650" cy="15160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If I’m Exposed, What’s My Risk?</a:t>
            </a:r>
          </a:p>
        </p:txBody>
      </p:sp>
      <p:sp>
        <p:nvSpPr>
          <p:cNvPr id="3" name="Content Placeholder 2"/>
          <p:cNvSpPr>
            <a:spLocks noGrp="1"/>
          </p:cNvSpPr>
          <p:nvPr>
            <p:ph idx="1"/>
          </p:nvPr>
        </p:nvSpPr>
        <p:spPr>
          <a:xfrm>
            <a:off x="685800" y="1828800"/>
            <a:ext cx="8077200" cy="4495800"/>
          </a:xfrm>
        </p:spPr>
        <p:txBody>
          <a:bodyPr/>
          <a:lstStyle/>
          <a:p>
            <a:pPr marL="0" indent="0">
              <a:buFont typeface="Wingdings" pitchFamily="2" charset="2"/>
              <a:buNone/>
              <a:defRPr/>
            </a:pPr>
            <a:r>
              <a:rPr lang="en-US" dirty="0" smtClean="0">
                <a:ea typeface="+mn-ea"/>
              </a:rPr>
              <a:t>Risk of infection following an occupational </a:t>
            </a:r>
            <a:r>
              <a:rPr lang="en-US" dirty="0" err="1" smtClean="0">
                <a:ea typeface="+mn-ea"/>
              </a:rPr>
              <a:t>needlestick</a:t>
            </a:r>
            <a:r>
              <a:rPr lang="en-US" dirty="0" smtClean="0">
                <a:ea typeface="+mn-ea"/>
              </a:rPr>
              <a:t> or cut from a known positive source:</a:t>
            </a:r>
          </a:p>
          <a:p>
            <a:pPr eaLnBrk="1" hangingPunct="1">
              <a:lnSpc>
                <a:spcPct val="90000"/>
              </a:lnSpc>
              <a:spcBef>
                <a:spcPct val="50000"/>
              </a:spcBef>
              <a:defRPr/>
            </a:pPr>
            <a:r>
              <a:rPr lang="en-US" dirty="0" smtClean="0">
                <a:ea typeface="+mn-ea"/>
              </a:rPr>
              <a:t>HBV:	6% - 31%</a:t>
            </a:r>
          </a:p>
          <a:p>
            <a:pPr eaLnBrk="1" hangingPunct="1">
              <a:lnSpc>
                <a:spcPct val="90000"/>
              </a:lnSpc>
              <a:spcBef>
                <a:spcPct val="50000"/>
              </a:spcBef>
              <a:defRPr/>
            </a:pPr>
            <a:r>
              <a:rPr lang="en-US" dirty="0" smtClean="0">
                <a:ea typeface="+mn-ea"/>
              </a:rPr>
              <a:t>HCV: 	1.8%</a:t>
            </a:r>
          </a:p>
          <a:p>
            <a:pPr eaLnBrk="1" hangingPunct="1">
              <a:lnSpc>
                <a:spcPct val="90000"/>
              </a:lnSpc>
              <a:spcBef>
                <a:spcPct val="50000"/>
              </a:spcBef>
              <a:defRPr/>
            </a:pPr>
            <a:r>
              <a:rPr lang="en-US" dirty="0" smtClean="0">
                <a:ea typeface="+mn-ea"/>
              </a:rPr>
              <a:t>HIV: 	0.3%</a:t>
            </a:r>
          </a:p>
          <a:p>
            <a:pPr eaLnBrk="1" hangingPunct="1">
              <a:lnSpc>
                <a:spcPct val="90000"/>
              </a:lnSpc>
              <a:spcBef>
                <a:spcPct val="50000"/>
              </a:spcBef>
              <a:buFont typeface="Wingdings" pitchFamily="2" charset="2"/>
              <a:buNone/>
              <a:defRPr/>
            </a:pPr>
            <a:endParaRPr lang="en-US" sz="800" dirty="0" smtClean="0">
              <a:ea typeface="+mn-ea"/>
            </a:endParaRPr>
          </a:p>
        </p:txBody>
      </p:sp>
      <p:pic>
        <p:nvPicPr>
          <p:cNvPr id="20484" name="Picture 7" descr="C:\Documents and Settings\okj37455\Local Settings\Temporary Internet Files\Content.IE5\QY8M2YRY\MP900178501[1].jpg"/>
          <p:cNvPicPr>
            <a:picLocks noChangeAspect="1" noChangeArrowheads="1"/>
          </p:cNvPicPr>
          <p:nvPr/>
        </p:nvPicPr>
        <p:blipFill>
          <a:blip r:embed="rId3" cstate="print"/>
          <a:srcRect/>
          <a:stretch>
            <a:fillRect/>
          </a:stretch>
        </p:blipFill>
        <p:spPr bwMode="auto">
          <a:xfrm>
            <a:off x="4945063" y="3200400"/>
            <a:ext cx="3327400" cy="22002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ea typeface="ＭＳ Ｐゴシック" pitchFamily="34" charset="-128"/>
              </a:rPr>
              <a:t>Another Way to Think About Risk</a:t>
            </a:r>
          </a:p>
        </p:txBody>
      </p:sp>
      <p:sp>
        <p:nvSpPr>
          <p:cNvPr id="21507" name="Content Placeholder 2"/>
          <p:cNvSpPr>
            <a:spLocks noGrp="1"/>
          </p:cNvSpPr>
          <p:nvPr>
            <p:ph idx="1"/>
          </p:nvPr>
        </p:nvSpPr>
        <p:spPr>
          <a:xfrm>
            <a:off x="609600" y="1828800"/>
            <a:ext cx="8153400" cy="3429000"/>
          </a:xfrm>
        </p:spPr>
        <p:txBody>
          <a:bodyPr/>
          <a:lstStyle/>
          <a:p>
            <a:pPr eaLnBrk="1" hangingPunct="1">
              <a:lnSpc>
                <a:spcPct val="90000"/>
              </a:lnSpc>
              <a:spcBef>
                <a:spcPct val="50000"/>
              </a:spcBef>
              <a:buFont typeface="Wingdings" pitchFamily="2" charset="2"/>
              <a:buNone/>
            </a:pPr>
            <a:r>
              <a:rPr lang="en-US" smtClean="0">
                <a:ea typeface="ＭＳ Ｐゴシック" pitchFamily="34" charset="-128"/>
              </a:rPr>
              <a:t>Or, out of every </a:t>
            </a:r>
            <a:r>
              <a:rPr lang="en-US" i="1" smtClean="0">
                <a:ea typeface="ＭＳ Ｐゴシック" pitchFamily="34" charset="-128"/>
              </a:rPr>
              <a:t>1,000</a:t>
            </a:r>
            <a:r>
              <a:rPr lang="en-US" smtClean="0">
                <a:ea typeface="ＭＳ Ｐゴシック" pitchFamily="34" charset="-128"/>
              </a:rPr>
              <a:t> people exposed via a needlestick or cut from a known positive source:</a:t>
            </a:r>
          </a:p>
          <a:p>
            <a:pPr eaLnBrk="1" hangingPunct="1">
              <a:lnSpc>
                <a:spcPct val="90000"/>
              </a:lnSpc>
              <a:spcBef>
                <a:spcPct val="50000"/>
              </a:spcBef>
            </a:pPr>
            <a:r>
              <a:rPr lang="en-US" smtClean="0">
                <a:ea typeface="ＭＳ Ｐゴシック" pitchFamily="34" charset="-128"/>
              </a:rPr>
              <a:t>60 – 310 people could get HBV</a:t>
            </a:r>
          </a:p>
          <a:p>
            <a:pPr eaLnBrk="1" hangingPunct="1">
              <a:lnSpc>
                <a:spcPct val="90000"/>
              </a:lnSpc>
              <a:spcBef>
                <a:spcPct val="50000"/>
              </a:spcBef>
            </a:pPr>
            <a:r>
              <a:rPr lang="en-US" smtClean="0">
                <a:ea typeface="ＭＳ Ｐゴシック" pitchFamily="34" charset="-128"/>
              </a:rPr>
              <a:t>18 could get HCV</a:t>
            </a:r>
          </a:p>
          <a:p>
            <a:pPr eaLnBrk="1" hangingPunct="1">
              <a:lnSpc>
                <a:spcPct val="90000"/>
              </a:lnSpc>
              <a:spcBef>
                <a:spcPct val="50000"/>
              </a:spcBef>
            </a:pPr>
            <a:r>
              <a:rPr lang="en-US" smtClean="0">
                <a:ea typeface="ＭＳ Ｐゴシック" pitchFamily="34" charset="-128"/>
              </a:rPr>
              <a:t>3 could get HIV</a:t>
            </a:r>
          </a:p>
          <a:p>
            <a:endParaRPr lang="en-US" smtClean="0">
              <a:ea typeface="ＭＳ Ｐゴシック" pitchFamily="34" charset="-128"/>
            </a:endParaRPr>
          </a:p>
        </p:txBody>
      </p:sp>
      <p:pic>
        <p:nvPicPr>
          <p:cNvPr id="21508" name="Picture 5" descr="C:\Users\okj37455\AppData\Local\Microsoft\Windows\Temporary Internet Files\Content.IE5\P65UIEKR\MC900439612[1].png"/>
          <p:cNvPicPr>
            <a:picLocks noChangeAspect="1" noChangeArrowheads="1"/>
          </p:cNvPicPr>
          <p:nvPr/>
        </p:nvPicPr>
        <p:blipFill>
          <a:blip r:embed="rId3" cstate="print"/>
          <a:srcRect/>
          <a:stretch>
            <a:fillRect/>
          </a:stretch>
        </p:blipFill>
        <p:spPr bwMode="auto">
          <a:xfrm>
            <a:off x="4876800" y="3886200"/>
            <a:ext cx="3429000" cy="243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533400" y="533400"/>
            <a:ext cx="7924800" cy="838200"/>
          </a:xfrm>
        </p:spPr>
        <p:txBody>
          <a:bodyPr/>
          <a:lstStyle/>
          <a:p>
            <a:pPr eaLnBrk="1" hangingPunct="1"/>
            <a:r>
              <a:rPr lang="en-US" smtClean="0">
                <a:ea typeface="ＭＳ Ｐゴシック" pitchFamily="34" charset="-128"/>
              </a:rPr>
              <a:t>Course Objectives</a:t>
            </a:r>
          </a:p>
        </p:txBody>
      </p:sp>
      <p:sp>
        <p:nvSpPr>
          <p:cNvPr id="4099" name="Rectangle 3"/>
          <p:cNvSpPr>
            <a:spLocks noGrp="1" noChangeArrowheads="1"/>
          </p:cNvSpPr>
          <p:nvPr>
            <p:ph type="body" idx="1"/>
          </p:nvPr>
        </p:nvSpPr>
        <p:spPr>
          <a:xfrm>
            <a:off x="609600" y="1828800"/>
            <a:ext cx="8534400" cy="4572000"/>
          </a:xfrm>
        </p:spPr>
        <p:txBody>
          <a:bodyPr/>
          <a:lstStyle/>
          <a:p>
            <a:pPr eaLnBrk="1" hangingPunct="1">
              <a:lnSpc>
                <a:spcPct val="80000"/>
              </a:lnSpc>
              <a:buFont typeface="Wingdings" pitchFamily="2" charset="2"/>
              <a:buNone/>
            </a:pPr>
            <a:r>
              <a:rPr lang="en-US" sz="2400" dirty="0" smtClean="0">
                <a:ea typeface="ＭＳ Ｐゴシック" pitchFamily="34" charset="-128"/>
              </a:rPr>
              <a:t>After completion of </a:t>
            </a:r>
            <a:r>
              <a:rPr lang="en-US" sz="2400" dirty="0" smtClean="0">
                <a:ea typeface="ＭＳ Ｐゴシック" pitchFamily="34" charset="-128"/>
              </a:rPr>
              <a:t>Module 1 of this course, </a:t>
            </a:r>
            <a:r>
              <a:rPr lang="en-US" sz="2400" dirty="0" smtClean="0">
                <a:ea typeface="ＭＳ Ｐゴシック" pitchFamily="34" charset="-128"/>
              </a:rPr>
              <a:t>attendees should be able to:</a:t>
            </a:r>
          </a:p>
          <a:p>
            <a:pPr eaLnBrk="1" hangingPunct="1">
              <a:lnSpc>
                <a:spcPct val="80000"/>
              </a:lnSpc>
              <a:spcBef>
                <a:spcPct val="40000"/>
              </a:spcBef>
            </a:pPr>
            <a:r>
              <a:rPr lang="en-US" sz="2400" dirty="0" smtClean="0">
                <a:ea typeface="ＭＳ Ｐゴシック" pitchFamily="34" charset="-128"/>
              </a:rPr>
              <a:t>Describe three </a:t>
            </a:r>
            <a:r>
              <a:rPr lang="en-US" sz="2400" dirty="0" err="1" smtClean="0">
                <a:ea typeface="ＭＳ Ｐゴシック" pitchFamily="34" charset="-128"/>
              </a:rPr>
              <a:t>bloodborne</a:t>
            </a:r>
            <a:r>
              <a:rPr lang="en-US" sz="2400" dirty="0" smtClean="0">
                <a:ea typeface="ＭＳ Ｐゴシック" pitchFamily="34" charset="-128"/>
              </a:rPr>
              <a:t> diseases:  HIV, hepatitis B, and hepatitis C</a:t>
            </a:r>
          </a:p>
          <a:p>
            <a:pPr eaLnBrk="1" hangingPunct="1">
              <a:lnSpc>
                <a:spcPct val="80000"/>
              </a:lnSpc>
              <a:spcBef>
                <a:spcPct val="40000"/>
              </a:spcBef>
            </a:pPr>
            <a:r>
              <a:rPr lang="en-US" sz="2400" dirty="0" smtClean="0">
                <a:ea typeface="ＭＳ Ｐゴシック" pitchFamily="34" charset="-128"/>
              </a:rPr>
              <a:t>Review occupational risks for exposure to </a:t>
            </a:r>
            <a:r>
              <a:rPr lang="en-US" sz="2400" dirty="0" err="1" smtClean="0">
                <a:ea typeface="ＭＳ Ｐゴシック" pitchFamily="34" charset="-128"/>
              </a:rPr>
              <a:t>bloodborne</a:t>
            </a:r>
            <a:r>
              <a:rPr lang="en-US" sz="2400" dirty="0" smtClean="0">
                <a:ea typeface="ＭＳ Ｐゴシック" pitchFamily="34" charset="-128"/>
              </a:rPr>
              <a:t> diseases</a:t>
            </a:r>
          </a:p>
          <a:p>
            <a:pPr eaLnBrk="1" hangingPunct="1">
              <a:lnSpc>
                <a:spcPct val="80000"/>
              </a:lnSpc>
              <a:spcBef>
                <a:spcPct val="40000"/>
              </a:spcBef>
            </a:pPr>
            <a:r>
              <a:rPr lang="en-US" sz="2400" dirty="0" smtClean="0">
                <a:ea typeface="ＭＳ Ｐゴシック" pitchFamily="34" charset="-128"/>
              </a:rPr>
              <a:t>Discuss how germs can enter the body</a:t>
            </a:r>
            <a:endParaRPr lang="en-US" sz="2400" dirty="0" smtClean="0">
              <a:ea typeface="ＭＳ Ｐゴシック" pitchFamily="34" charset="-128"/>
            </a:endParaRPr>
          </a:p>
          <a:p>
            <a:pPr eaLnBrk="1" hangingPunct="1">
              <a:lnSpc>
                <a:spcPct val="80000"/>
              </a:lnSpc>
              <a:spcBef>
                <a:spcPct val="40000"/>
              </a:spcBef>
            </a:pPr>
            <a:r>
              <a:rPr lang="en-US" sz="2400" dirty="0" smtClean="0">
                <a:ea typeface="ＭＳ Ｐゴシック" pitchFamily="34" charset="-128"/>
              </a:rPr>
              <a:t>Describe the risk of getting an infection if exposed to a </a:t>
            </a:r>
            <a:r>
              <a:rPr lang="en-US" sz="2400" dirty="0" err="1" smtClean="0">
                <a:ea typeface="ＭＳ Ｐゴシック" pitchFamily="34" charset="-128"/>
              </a:rPr>
              <a:t>bloodborne</a:t>
            </a:r>
            <a:r>
              <a:rPr lang="en-US" sz="2400" dirty="0" smtClean="0">
                <a:ea typeface="ＭＳ Ｐゴシック" pitchFamily="34" charset="-128"/>
              </a:rPr>
              <a:t> disease</a:t>
            </a:r>
            <a:endParaRPr lang="en-US" sz="24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457200" y="609600"/>
            <a:ext cx="8610600" cy="990600"/>
          </a:xfrm>
        </p:spPr>
        <p:txBody>
          <a:bodyPr/>
          <a:lstStyle/>
          <a:p>
            <a:pPr eaLnBrk="1" hangingPunct="1"/>
            <a:r>
              <a:rPr lang="en-US" smtClean="0">
                <a:ea typeface="ＭＳ Ｐゴシック" pitchFamily="34" charset="-128"/>
              </a:rPr>
              <a:t>Bloodborne Pathogens Standard (BBP)</a:t>
            </a:r>
          </a:p>
        </p:txBody>
      </p:sp>
      <p:sp>
        <p:nvSpPr>
          <p:cNvPr id="22531" name="Rectangle 3"/>
          <p:cNvSpPr>
            <a:spLocks noGrp="1" noChangeArrowheads="1"/>
          </p:cNvSpPr>
          <p:nvPr>
            <p:ph type="body" idx="1"/>
          </p:nvPr>
        </p:nvSpPr>
        <p:spPr>
          <a:xfrm>
            <a:off x="533400" y="1905000"/>
            <a:ext cx="5867400" cy="3787775"/>
          </a:xfrm>
        </p:spPr>
        <p:txBody>
          <a:bodyPr/>
          <a:lstStyle/>
          <a:p>
            <a:pPr eaLnBrk="1" hangingPunct="1"/>
            <a:r>
              <a:rPr lang="en-US" sz="2400" smtClean="0">
                <a:ea typeface="ＭＳ Ｐゴシック" pitchFamily="34" charset="-128"/>
              </a:rPr>
              <a:t>Written by the Occupational Safety and Health Administration (OSHA) </a:t>
            </a:r>
          </a:p>
          <a:p>
            <a:pPr lvl="1" eaLnBrk="1" hangingPunct="1"/>
            <a:r>
              <a:rPr lang="en-US" sz="2000" smtClean="0">
                <a:ea typeface="ＭＳ Ｐゴシック" pitchFamily="34" charset="-128"/>
              </a:rPr>
              <a:t>Title 29 of the Code of Federal Regulations (29 CFR 1910.1030)</a:t>
            </a:r>
          </a:p>
          <a:p>
            <a:pPr eaLnBrk="1" hangingPunct="1"/>
            <a:r>
              <a:rPr lang="en-US" sz="2400" u="sng" smtClean="0">
                <a:ea typeface="ＭＳ Ｐゴシック" pitchFamily="34" charset="-128"/>
              </a:rPr>
              <a:t>Purpose</a:t>
            </a:r>
            <a:r>
              <a:rPr lang="en-US" sz="2400" smtClean="0">
                <a:ea typeface="ＭＳ Ｐゴシック" pitchFamily="34" charset="-128"/>
              </a:rPr>
              <a:t>: To protect you and reduce your risks for occupational exposure to disease</a:t>
            </a:r>
          </a:p>
          <a:p>
            <a:pPr eaLnBrk="1" hangingPunct="1"/>
            <a:r>
              <a:rPr lang="en-US" sz="2400" smtClean="0">
                <a:ea typeface="ＭＳ Ｐゴシック" pitchFamily="34" charset="-128"/>
              </a:rPr>
              <a:t>Describes policies and practices that employers must establish to protect employees who have contact with blood/body fluids in their job</a:t>
            </a:r>
          </a:p>
          <a:p>
            <a:pPr eaLnBrk="1" hangingPunct="1">
              <a:buFont typeface="Wingdings" pitchFamily="2" charset="2"/>
              <a:buNone/>
            </a:pPr>
            <a:endParaRPr lang="en-US" sz="2400" smtClean="0">
              <a:ea typeface="ＭＳ Ｐゴシック" pitchFamily="34" charset="-128"/>
            </a:endParaRPr>
          </a:p>
        </p:txBody>
      </p:sp>
      <p:pic>
        <p:nvPicPr>
          <p:cNvPr id="22532" name="Picture 5" descr="ohbbook"/>
          <p:cNvPicPr>
            <a:picLocks noChangeAspect="1" noChangeArrowheads="1"/>
          </p:cNvPicPr>
          <p:nvPr/>
        </p:nvPicPr>
        <p:blipFill>
          <a:blip r:embed="rId3" cstate="print"/>
          <a:srcRect/>
          <a:stretch>
            <a:fillRect/>
          </a:stretch>
        </p:blipFill>
        <p:spPr bwMode="auto">
          <a:xfrm>
            <a:off x="6553200" y="2438400"/>
            <a:ext cx="2124075"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pitchFamily="34" charset="-128"/>
              </a:rPr>
              <a:t>Module 1: Summary</a:t>
            </a:r>
            <a:endParaRPr lang="en-US" dirty="0" smtClean="0">
              <a:ea typeface="ＭＳ Ｐゴシック" pitchFamily="34" charset="-128"/>
            </a:endParaRPr>
          </a:p>
        </p:txBody>
      </p:sp>
      <p:sp>
        <p:nvSpPr>
          <p:cNvPr id="24579" name="Content Placeholder 2"/>
          <p:cNvSpPr>
            <a:spLocks noGrp="1"/>
          </p:cNvSpPr>
          <p:nvPr>
            <p:ph idx="1"/>
          </p:nvPr>
        </p:nvSpPr>
        <p:spPr>
          <a:xfrm>
            <a:off x="609600" y="1752600"/>
            <a:ext cx="7772400" cy="4419600"/>
          </a:xfrm>
        </p:spPr>
        <p:txBody>
          <a:bodyPr/>
          <a:lstStyle/>
          <a:p>
            <a:r>
              <a:rPr lang="en-US" smtClean="0">
                <a:ea typeface="ＭＳ Ｐゴシック" pitchFamily="34" charset="-128"/>
              </a:rPr>
              <a:t>Certain job duties can put employees at risk for coming into contact with blood or body fluids</a:t>
            </a:r>
          </a:p>
          <a:p>
            <a:r>
              <a:rPr lang="en-US" smtClean="0">
                <a:ea typeface="ＭＳ Ｐゴシック" pitchFamily="34" charset="-128"/>
              </a:rPr>
              <a:t>Sometimes people have germs in their blood and don’t know it</a:t>
            </a:r>
          </a:p>
          <a:p>
            <a:r>
              <a:rPr lang="en-US" smtClean="0">
                <a:ea typeface="ＭＳ Ｐゴシック" pitchFamily="34" charset="-128"/>
              </a:rPr>
              <a:t>Germs can be spread by coming into contact with blood or body fluids</a:t>
            </a:r>
          </a:p>
          <a:p>
            <a:r>
              <a:rPr lang="en-US" smtClean="0">
                <a:ea typeface="ＭＳ Ｐゴシック" pitchFamily="34" charset="-128"/>
              </a:rPr>
              <a:t>Employers are responsible for protecting their employees from exposure to disease on the job </a:t>
            </a:r>
          </a:p>
          <a:p>
            <a:endParaRPr lang="en-US" smtClean="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4" descr="MPj04017390000[1]"/>
          <p:cNvPicPr>
            <a:picLocks noChangeAspect="1" noChangeArrowheads="1"/>
          </p:cNvPicPr>
          <p:nvPr/>
        </p:nvPicPr>
        <p:blipFill>
          <a:blip r:embed="rId3" cstate="print"/>
          <a:srcRect/>
          <a:stretch>
            <a:fillRect/>
          </a:stretch>
        </p:blipFill>
        <p:spPr bwMode="auto">
          <a:xfrm>
            <a:off x="304800" y="3048000"/>
            <a:ext cx="4191000" cy="3124200"/>
          </a:xfrm>
          <a:prstGeom prst="rect">
            <a:avLst/>
          </a:prstGeom>
          <a:noFill/>
          <a:ln w="9525">
            <a:noFill/>
            <a:miter lim="800000"/>
            <a:headEnd/>
            <a:tailEnd/>
          </a:ln>
        </p:spPr>
      </p:pic>
      <p:sp>
        <p:nvSpPr>
          <p:cNvPr id="23555" name="Subtitle 11"/>
          <p:cNvSpPr>
            <a:spLocks noGrp="1"/>
          </p:cNvSpPr>
          <p:nvPr>
            <p:ph type="subTitle" idx="1"/>
          </p:nvPr>
        </p:nvSpPr>
        <p:spPr>
          <a:xfrm>
            <a:off x="4800600" y="3048000"/>
            <a:ext cx="3886200" cy="3048000"/>
          </a:xfrm>
        </p:spPr>
        <p:txBody>
          <a:bodyPr/>
          <a:lstStyle/>
          <a:p>
            <a:pPr eaLnBrk="1" hangingPunct="1"/>
            <a:endParaRPr lang="en-US" smtClean="0">
              <a:ea typeface="ＭＳ Ｐゴシック" pitchFamily="34" charset="-128"/>
            </a:endParaRPr>
          </a:p>
        </p:txBody>
      </p:sp>
      <p:sp>
        <p:nvSpPr>
          <p:cNvPr id="23556" name="AutoShape 29"/>
          <p:cNvSpPr>
            <a:spLocks noGrp="1" noChangeArrowheads="1"/>
          </p:cNvSpPr>
          <p:nvPr>
            <p:ph type="ctrTitle"/>
          </p:nvPr>
        </p:nvSpPr>
        <p:spPr/>
        <p:txBody>
          <a:bodyPr/>
          <a:lstStyle/>
          <a:p>
            <a:pPr eaLnBrk="1" hangingPunct="1"/>
            <a:r>
              <a:rPr lang="en-US" smtClean="0">
                <a:ea typeface="ＭＳ Ｐゴシック" pitchFamily="34" charset="-128"/>
              </a:rPr>
              <a:t>Protecting Employees from </a:t>
            </a:r>
            <a:r>
              <a:rPr lang="en-US" sz="4400" smtClean="0">
                <a:ea typeface="ＭＳ Ｐゴシック" pitchFamily="34" charset="-128"/>
              </a:rPr>
              <a:t>Bloodborne Pathogens:</a:t>
            </a:r>
            <a:br>
              <a:rPr lang="en-US" sz="4400" smtClean="0">
                <a:ea typeface="ＭＳ Ｐゴシック" pitchFamily="34" charset="-128"/>
              </a:rPr>
            </a:br>
            <a:r>
              <a:rPr lang="en-US" sz="4400" smtClean="0">
                <a:ea typeface="ＭＳ Ｐゴシック" pitchFamily="34" charset="-128"/>
              </a:rPr>
              <a:t>Module 2</a:t>
            </a:r>
          </a:p>
        </p:txBody>
      </p:sp>
      <p:pic>
        <p:nvPicPr>
          <p:cNvPr id="23557" name="Picture 12" descr="vid_GT8.jpg"/>
          <p:cNvPicPr>
            <a:picLocks noChangeAspect="1"/>
          </p:cNvPicPr>
          <p:nvPr/>
        </p:nvPicPr>
        <p:blipFill>
          <a:blip r:embed="rId4" cstate="print"/>
          <a:srcRect/>
          <a:stretch>
            <a:fillRect/>
          </a:stretch>
        </p:blipFill>
        <p:spPr bwMode="auto">
          <a:xfrm>
            <a:off x="4724400" y="3048000"/>
            <a:ext cx="411480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533400" y="533400"/>
            <a:ext cx="7924800" cy="838200"/>
          </a:xfrm>
        </p:spPr>
        <p:txBody>
          <a:bodyPr/>
          <a:lstStyle/>
          <a:p>
            <a:pPr eaLnBrk="1" hangingPunct="1"/>
            <a:r>
              <a:rPr lang="en-US" smtClean="0">
                <a:ea typeface="ＭＳ Ｐゴシック" pitchFamily="34" charset="-128"/>
              </a:rPr>
              <a:t>Course Objectives</a:t>
            </a:r>
          </a:p>
        </p:txBody>
      </p:sp>
      <p:sp>
        <p:nvSpPr>
          <p:cNvPr id="4099" name="Rectangle 3"/>
          <p:cNvSpPr>
            <a:spLocks noGrp="1" noChangeArrowheads="1"/>
          </p:cNvSpPr>
          <p:nvPr>
            <p:ph type="body" idx="1"/>
          </p:nvPr>
        </p:nvSpPr>
        <p:spPr>
          <a:xfrm>
            <a:off x="609600" y="1828800"/>
            <a:ext cx="8534400" cy="4572000"/>
          </a:xfrm>
        </p:spPr>
        <p:txBody>
          <a:bodyPr/>
          <a:lstStyle/>
          <a:p>
            <a:pPr eaLnBrk="1" hangingPunct="1">
              <a:lnSpc>
                <a:spcPct val="80000"/>
              </a:lnSpc>
              <a:buFont typeface="Wingdings" pitchFamily="2" charset="2"/>
              <a:buNone/>
            </a:pPr>
            <a:r>
              <a:rPr lang="en-US" sz="2400" dirty="0" smtClean="0">
                <a:ea typeface="ＭＳ Ｐゴシック" pitchFamily="34" charset="-128"/>
              </a:rPr>
              <a:t>After completion of </a:t>
            </a:r>
            <a:r>
              <a:rPr lang="en-US" sz="2400" dirty="0" smtClean="0">
                <a:ea typeface="ＭＳ Ｐゴシック" pitchFamily="34" charset="-128"/>
              </a:rPr>
              <a:t>Module 2 of this course, </a:t>
            </a:r>
            <a:r>
              <a:rPr lang="en-US" sz="2400" dirty="0" smtClean="0">
                <a:ea typeface="ＭＳ Ｐゴシック" pitchFamily="34" charset="-128"/>
              </a:rPr>
              <a:t>attendees should be able to:</a:t>
            </a:r>
          </a:p>
          <a:p>
            <a:pPr eaLnBrk="1" hangingPunct="1">
              <a:lnSpc>
                <a:spcPct val="80000"/>
              </a:lnSpc>
              <a:spcBef>
                <a:spcPct val="80000"/>
              </a:spcBef>
            </a:pPr>
            <a:r>
              <a:rPr lang="en-US" sz="2400" dirty="0" smtClean="0">
                <a:ea typeface="ＭＳ Ｐゴシック" pitchFamily="34" charset="-128"/>
              </a:rPr>
              <a:t>Discuss </a:t>
            </a:r>
            <a:r>
              <a:rPr lang="en-US" sz="2400" dirty="0" smtClean="0">
                <a:ea typeface="ＭＳ Ｐゴシック" pitchFamily="34" charset="-128"/>
              </a:rPr>
              <a:t>the components of Occupational Health and Safety Administration (OSHA) </a:t>
            </a:r>
            <a:r>
              <a:rPr lang="en-US" sz="2400" dirty="0" err="1" smtClean="0">
                <a:ea typeface="ＭＳ Ｐゴシック" pitchFamily="34" charset="-128"/>
              </a:rPr>
              <a:t>Bloodborne</a:t>
            </a:r>
            <a:r>
              <a:rPr lang="en-US" sz="2400" dirty="0" smtClean="0">
                <a:ea typeface="ＭＳ Ｐゴシック" pitchFamily="34" charset="-128"/>
              </a:rPr>
              <a:t> Pathogens Standard</a:t>
            </a:r>
          </a:p>
          <a:p>
            <a:pPr eaLnBrk="1" hangingPunct="1">
              <a:lnSpc>
                <a:spcPct val="80000"/>
              </a:lnSpc>
              <a:spcBef>
                <a:spcPct val="40000"/>
              </a:spcBef>
            </a:pPr>
            <a:r>
              <a:rPr lang="en-US" sz="2400" dirty="0" smtClean="0">
                <a:ea typeface="ＭＳ Ｐゴシック" pitchFamily="34" charset="-128"/>
              </a:rPr>
              <a:t>Define </a:t>
            </a:r>
            <a:r>
              <a:rPr lang="en-US" sz="2400" dirty="0" smtClean="0">
                <a:ea typeface="ＭＳ Ｐゴシック" pitchFamily="34" charset="-128"/>
              </a:rPr>
              <a:t>engineering and work practice controls</a:t>
            </a:r>
          </a:p>
          <a:p>
            <a:pPr eaLnBrk="1" hangingPunct="1">
              <a:lnSpc>
                <a:spcPct val="80000"/>
              </a:lnSpc>
              <a:spcBef>
                <a:spcPct val="40000"/>
              </a:spcBef>
            </a:pPr>
            <a:r>
              <a:rPr lang="en-US" sz="2400" dirty="0" smtClean="0">
                <a:ea typeface="ＭＳ Ｐゴシック" pitchFamily="34" charset="-128"/>
              </a:rPr>
              <a:t>Describe appropriate personal protective equipment</a:t>
            </a:r>
          </a:p>
          <a:p>
            <a:pPr eaLnBrk="1" hangingPunct="1">
              <a:lnSpc>
                <a:spcPct val="80000"/>
              </a:lnSpc>
              <a:spcBef>
                <a:spcPct val="40000"/>
              </a:spcBef>
            </a:pPr>
            <a:r>
              <a:rPr lang="en-US" sz="2400" dirty="0" smtClean="0">
                <a:ea typeface="ＭＳ Ｐゴシック" pitchFamily="34" charset="-128"/>
              </a:rPr>
              <a:t>Define an occupational exposure and discuss the steps to take if you are exposed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ea typeface="ＭＳ Ｐゴシック" pitchFamily="34" charset="-128"/>
              </a:rPr>
              <a:t>A Recap of Module 1</a:t>
            </a:r>
          </a:p>
        </p:txBody>
      </p:sp>
      <p:sp>
        <p:nvSpPr>
          <p:cNvPr id="24579" name="Content Placeholder 2"/>
          <p:cNvSpPr>
            <a:spLocks noGrp="1"/>
          </p:cNvSpPr>
          <p:nvPr>
            <p:ph idx="1"/>
          </p:nvPr>
        </p:nvSpPr>
        <p:spPr>
          <a:xfrm>
            <a:off x="609600" y="1752600"/>
            <a:ext cx="7772400" cy="4419600"/>
          </a:xfrm>
        </p:spPr>
        <p:txBody>
          <a:bodyPr/>
          <a:lstStyle/>
          <a:p>
            <a:r>
              <a:rPr lang="en-US" smtClean="0">
                <a:ea typeface="ＭＳ Ｐゴシック" pitchFamily="34" charset="-128"/>
              </a:rPr>
              <a:t>Certain job duties can put employees at risk for coming into contact with blood or body fluids</a:t>
            </a:r>
          </a:p>
          <a:p>
            <a:r>
              <a:rPr lang="en-US" smtClean="0">
                <a:ea typeface="ＭＳ Ｐゴシック" pitchFamily="34" charset="-128"/>
              </a:rPr>
              <a:t>Sometimes people have germs in their blood and don’t know it</a:t>
            </a:r>
          </a:p>
          <a:p>
            <a:r>
              <a:rPr lang="en-US" smtClean="0">
                <a:ea typeface="ＭＳ Ｐゴシック" pitchFamily="34" charset="-128"/>
              </a:rPr>
              <a:t>Germs can be spread by coming into contact with blood or body fluids</a:t>
            </a:r>
          </a:p>
          <a:p>
            <a:r>
              <a:rPr lang="en-US" smtClean="0">
                <a:ea typeface="ＭＳ Ｐゴシック" pitchFamily="34" charset="-128"/>
              </a:rPr>
              <a:t>Employers are responsible for protecting their employees from exposure to disease on the job </a:t>
            </a:r>
          </a:p>
          <a:p>
            <a:endParaRPr lang="en-US" smtClean="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457200" y="609600"/>
            <a:ext cx="8610600" cy="990600"/>
          </a:xfrm>
        </p:spPr>
        <p:txBody>
          <a:bodyPr/>
          <a:lstStyle/>
          <a:p>
            <a:pPr eaLnBrk="1" hangingPunct="1"/>
            <a:r>
              <a:rPr lang="en-US" smtClean="0">
                <a:ea typeface="ＭＳ Ｐゴシック" pitchFamily="34" charset="-128"/>
              </a:rPr>
              <a:t>Bloodborne Pathogens Standard (BBP)</a:t>
            </a:r>
          </a:p>
        </p:txBody>
      </p:sp>
      <p:sp>
        <p:nvSpPr>
          <p:cNvPr id="25603" name="Rectangle 3"/>
          <p:cNvSpPr>
            <a:spLocks noGrp="1" noChangeArrowheads="1"/>
          </p:cNvSpPr>
          <p:nvPr>
            <p:ph type="body" idx="1"/>
          </p:nvPr>
        </p:nvSpPr>
        <p:spPr>
          <a:xfrm>
            <a:off x="533400" y="1905000"/>
            <a:ext cx="5867400" cy="3787775"/>
          </a:xfrm>
        </p:spPr>
        <p:txBody>
          <a:bodyPr/>
          <a:lstStyle/>
          <a:p>
            <a:pPr eaLnBrk="1" hangingPunct="1"/>
            <a:r>
              <a:rPr lang="en-US" sz="2400" smtClean="0">
                <a:ea typeface="ＭＳ Ｐゴシック" pitchFamily="34" charset="-128"/>
              </a:rPr>
              <a:t>Written by the Occupational Safety and Health Administration (OSHA) </a:t>
            </a:r>
          </a:p>
          <a:p>
            <a:pPr lvl="1" eaLnBrk="1" hangingPunct="1"/>
            <a:r>
              <a:rPr lang="en-US" sz="2000" smtClean="0">
                <a:ea typeface="ＭＳ Ｐゴシック" pitchFamily="34" charset="-128"/>
              </a:rPr>
              <a:t>Title 29 of the Code of Federal Regulations (29 CFR 1910.1030)</a:t>
            </a:r>
          </a:p>
          <a:p>
            <a:pPr eaLnBrk="1" hangingPunct="1"/>
            <a:r>
              <a:rPr lang="en-US" sz="2400" u="sng" smtClean="0">
                <a:ea typeface="ＭＳ Ｐゴシック" pitchFamily="34" charset="-128"/>
              </a:rPr>
              <a:t>Purpose</a:t>
            </a:r>
            <a:r>
              <a:rPr lang="en-US" sz="2400" smtClean="0">
                <a:ea typeface="ＭＳ Ｐゴシック" pitchFamily="34" charset="-128"/>
              </a:rPr>
              <a:t>: To protect you and reduce your risks for occupational exposure to disease</a:t>
            </a:r>
          </a:p>
          <a:p>
            <a:pPr eaLnBrk="1" hangingPunct="1"/>
            <a:r>
              <a:rPr lang="en-US" sz="2400" smtClean="0">
                <a:ea typeface="ＭＳ Ｐゴシック" pitchFamily="34" charset="-128"/>
              </a:rPr>
              <a:t>Describes policies and practices that employers must establish to protect employees who have contact with blood/body fluids in their job</a:t>
            </a:r>
          </a:p>
          <a:p>
            <a:pPr eaLnBrk="1" hangingPunct="1">
              <a:buFont typeface="Wingdings" pitchFamily="2" charset="2"/>
              <a:buNone/>
            </a:pPr>
            <a:endParaRPr lang="en-US" sz="2400" smtClean="0">
              <a:ea typeface="ＭＳ Ｐゴシック" pitchFamily="34" charset="-128"/>
            </a:endParaRPr>
          </a:p>
        </p:txBody>
      </p:sp>
      <p:pic>
        <p:nvPicPr>
          <p:cNvPr id="25604" name="Picture 5" descr="ohbbook"/>
          <p:cNvPicPr>
            <a:picLocks noChangeAspect="1" noChangeArrowheads="1"/>
          </p:cNvPicPr>
          <p:nvPr/>
        </p:nvPicPr>
        <p:blipFill>
          <a:blip r:embed="rId3" cstate="print"/>
          <a:srcRect/>
          <a:stretch>
            <a:fillRect/>
          </a:stretch>
        </p:blipFill>
        <p:spPr bwMode="auto">
          <a:xfrm>
            <a:off x="6553200" y="2438400"/>
            <a:ext cx="2124075"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457200" y="609600"/>
            <a:ext cx="8610600" cy="990600"/>
          </a:xfrm>
        </p:spPr>
        <p:txBody>
          <a:bodyPr/>
          <a:lstStyle/>
          <a:p>
            <a:pPr eaLnBrk="1" hangingPunct="1"/>
            <a:r>
              <a:rPr lang="en-US" smtClean="0">
                <a:ea typeface="ＭＳ Ｐゴシック" pitchFamily="34" charset="-128"/>
              </a:rPr>
              <a:t>Bloodborne Pathogens (BBP) Standard</a:t>
            </a:r>
          </a:p>
        </p:txBody>
      </p:sp>
      <p:sp>
        <p:nvSpPr>
          <p:cNvPr id="26627" name="Rectangle 5"/>
          <p:cNvSpPr>
            <a:spLocks noChangeArrowheads="1"/>
          </p:cNvSpPr>
          <p:nvPr/>
        </p:nvSpPr>
        <p:spPr bwMode="auto">
          <a:xfrm>
            <a:off x="304800" y="1905000"/>
            <a:ext cx="8458200" cy="4572000"/>
          </a:xfrm>
          <a:prstGeom prst="rect">
            <a:avLst/>
          </a:prstGeom>
          <a:noFill/>
          <a:ln w="9525">
            <a:noFill/>
            <a:miter lim="800000"/>
            <a:headEnd/>
            <a:tailEnd/>
          </a:ln>
        </p:spPr>
        <p:txBody>
          <a:bodyPr/>
          <a:lstStyle/>
          <a:p>
            <a:pPr marL="342900" indent="-53975">
              <a:lnSpc>
                <a:spcPct val="90000"/>
              </a:lnSpc>
              <a:spcBef>
                <a:spcPct val="20000"/>
              </a:spcBef>
              <a:buClr>
                <a:schemeClr val="tx1"/>
              </a:buClr>
              <a:buSzPct val="75000"/>
              <a:buFont typeface="Wingdings" pitchFamily="2" charset="2"/>
              <a:buNone/>
            </a:pPr>
            <a:r>
              <a:rPr lang="en-US" sz="2400"/>
              <a:t>The Bloodborne Pathogens Standard describes important strategies that can reduce the risk of infection on the job. These include:</a:t>
            </a:r>
          </a:p>
          <a:p>
            <a:pPr marL="342900" indent="-53975">
              <a:lnSpc>
                <a:spcPct val="90000"/>
              </a:lnSpc>
              <a:spcBef>
                <a:spcPct val="50000"/>
              </a:spcBef>
              <a:buClr>
                <a:schemeClr val="tx1"/>
              </a:buClr>
              <a:buSzPct val="75000"/>
              <a:buFont typeface="Wingdings" pitchFamily="2" charset="2"/>
              <a:buChar char="l"/>
            </a:pPr>
            <a:r>
              <a:rPr lang="en-US" sz="2400"/>
              <a:t> Exposure Control Plan</a:t>
            </a:r>
          </a:p>
          <a:p>
            <a:pPr marL="342900" indent="-53975">
              <a:lnSpc>
                <a:spcPct val="90000"/>
              </a:lnSpc>
              <a:spcBef>
                <a:spcPct val="40000"/>
              </a:spcBef>
              <a:buClr>
                <a:schemeClr val="tx1"/>
              </a:buClr>
              <a:buSzPct val="75000"/>
              <a:buFont typeface="Wingdings" pitchFamily="2" charset="2"/>
              <a:buChar char="l"/>
            </a:pPr>
            <a:r>
              <a:rPr lang="en-US" sz="2400"/>
              <a:t> Engineering Controls</a:t>
            </a:r>
          </a:p>
          <a:p>
            <a:pPr marL="342900" indent="-53975">
              <a:lnSpc>
                <a:spcPct val="90000"/>
              </a:lnSpc>
              <a:spcBef>
                <a:spcPct val="40000"/>
              </a:spcBef>
              <a:buClr>
                <a:schemeClr val="tx1"/>
              </a:buClr>
              <a:buSzPct val="75000"/>
              <a:buFont typeface="Wingdings" pitchFamily="2" charset="2"/>
              <a:buChar char="l"/>
            </a:pPr>
            <a:r>
              <a:rPr lang="en-US" sz="2400"/>
              <a:t> Work Practice Controls</a:t>
            </a:r>
          </a:p>
          <a:p>
            <a:pPr marL="342900" indent="-53975">
              <a:lnSpc>
                <a:spcPct val="90000"/>
              </a:lnSpc>
              <a:spcBef>
                <a:spcPct val="40000"/>
              </a:spcBef>
              <a:buClr>
                <a:schemeClr val="tx1"/>
              </a:buClr>
              <a:buSzPct val="75000"/>
              <a:buFont typeface="Wingdings" pitchFamily="2" charset="2"/>
              <a:buChar char="l"/>
            </a:pPr>
            <a:r>
              <a:rPr lang="en-US" sz="2400"/>
              <a:t> Standard Precautions/Personal Protective Equipment</a:t>
            </a:r>
          </a:p>
          <a:p>
            <a:pPr marL="342900" indent="-53975">
              <a:lnSpc>
                <a:spcPct val="90000"/>
              </a:lnSpc>
              <a:spcBef>
                <a:spcPct val="40000"/>
              </a:spcBef>
              <a:buClr>
                <a:schemeClr val="tx1"/>
              </a:buClr>
              <a:buSzPct val="75000"/>
              <a:buFont typeface="Wingdings" pitchFamily="2" charset="2"/>
              <a:buChar char="l"/>
            </a:pPr>
            <a:r>
              <a:rPr lang="en-US" sz="2400"/>
              <a:t> Housekeeping</a:t>
            </a:r>
          </a:p>
          <a:p>
            <a:pPr marL="342900" indent="-53975">
              <a:lnSpc>
                <a:spcPct val="90000"/>
              </a:lnSpc>
              <a:spcBef>
                <a:spcPct val="40000"/>
              </a:spcBef>
              <a:buClr>
                <a:schemeClr val="tx1"/>
              </a:buClr>
              <a:buSzPct val="75000"/>
              <a:buFont typeface="Wingdings" pitchFamily="2" charset="2"/>
              <a:buChar char="l"/>
            </a:pPr>
            <a:r>
              <a:rPr lang="en-US" sz="2400"/>
              <a:t> Hepatitis B Vaccine</a:t>
            </a:r>
          </a:p>
          <a:p>
            <a:pPr marL="342900" indent="-53975">
              <a:lnSpc>
                <a:spcPct val="90000"/>
              </a:lnSpc>
              <a:spcBef>
                <a:spcPct val="40000"/>
              </a:spcBef>
              <a:buClr>
                <a:schemeClr val="tx1"/>
              </a:buClr>
              <a:buSzPct val="75000"/>
              <a:buFont typeface="Wingdings" pitchFamily="2" charset="2"/>
              <a:buChar char="l"/>
            </a:pPr>
            <a:r>
              <a:rPr lang="en-US" sz="2400"/>
              <a:t> Occupational Exposure Follow-up</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mtClean="0">
                <a:ea typeface="ＭＳ Ｐゴシック" pitchFamily="34" charset="-128"/>
              </a:rPr>
              <a:t>Exposure Control Plan</a:t>
            </a:r>
          </a:p>
        </p:txBody>
      </p:sp>
      <p:sp>
        <p:nvSpPr>
          <p:cNvPr id="21507" name="Rectangle 3"/>
          <p:cNvSpPr>
            <a:spLocks noGrp="1" noChangeArrowheads="1"/>
          </p:cNvSpPr>
          <p:nvPr>
            <p:ph type="body" idx="1"/>
          </p:nvPr>
        </p:nvSpPr>
        <p:spPr>
          <a:xfrm>
            <a:off x="762000" y="1905000"/>
            <a:ext cx="8077200" cy="4495800"/>
          </a:xfrm>
        </p:spPr>
        <p:txBody>
          <a:bodyPr/>
          <a:lstStyle/>
          <a:p>
            <a:pPr eaLnBrk="1" hangingPunct="1">
              <a:lnSpc>
                <a:spcPct val="75000"/>
              </a:lnSpc>
              <a:buFont typeface="Wingdings" pitchFamily="2" charset="2"/>
              <a:buNone/>
              <a:defRPr/>
            </a:pPr>
            <a:r>
              <a:rPr lang="en-US" dirty="0" smtClean="0">
                <a:ea typeface="ＭＳ Ｐゴシック" pitchFamily="34" charset="-128"/>
              </a:rPr>
              <a:t>The Plan is a document that describes how</a:t>
            </a:r>
          </a:p>
          <a:p>
            <a:pPr eaLnBrk="1" hangingPunct="1">
              <a:lnSpc>
                <a:spcPct val="75000"/>
              </a:lnSpc>
              <a:buFont typeface="Wingdings" pitchFamily="2" charset="2"/>
              <a:buNone/>
              <a:defRPr/>
            </a:pPr>
            <a:r>
              <a:rPr lang="en-US" dirty="0" smtClean="0">
                <a:ea typeface="ＭＳ Ｐゴシック" pitchFamily="34" charset="-128"/>
              </a:rPr>
              <a:t>your employer will address the components </a:t>
            </a:r>
          </a:p>
          <a:p>
            <a:pPr eaLnBrk="1" hangingPunct="1">
              <a:lnSpc>
                <a:spcPct val="75000"/>
              </a:lnSpc>
              <a:buFont typeface="Wingdings" pitchFamily="2" charset="2"/>
              <a:buNone/>
              <a:defRPr/>
            </a:pPr>
            <a:r>
              <a:rPr lang="en-US" dirty="0" smtClean="0">
                <a:ea typeface="ＭＳ Ｐゴシック" pitchFamily="34" charset="-128"/>
              </a:rPr>
              <a:t>of the Bloodborne Pathogens Standard.  It</a:t>
            </a:r>
          </a:p>
          <a:p>
            <a:pPr eaLnBrk="1" hangingPunct="1">
              <a:lnSpc>
                <a:spcPct val="75000"/>
              </a:lnSpc>
              <a:buFont typeface="Wingdings" pitchFamily="2" charset="2"/>
              <a:buNone/>
              <a:defRPr/>
            </a:pPr>
            <a:r>
              <a:rPr lang="en-US" dirty="0" smtClean="0">
                <a:ea typeface="ＭＳ Ｐゴシック" pitchFamily="34" charset="-128"/>
              </a:rPr>
              <a:t>includes:</a:t>
            </a:r>
          </a:p>
          <a:p>
            <a:pPr eaLnBrk="1" hangingPunct="1">
              <a:lnSpc>
                <a:spcPct val="90000"/>
              </a:lnSpc>
              <a:spcBef>
                <a:spcPct val="50000"/>
              </a:spcBef>
              <a:defRPr/>
            </a:pPr>
            <a:r>
              <a:rPr lang="en-US" dirty="0" smtClean="0">
                <a:ea typeface="ＭＳ Ｐゴシック" pitchFamily="34" charset="-128"/>
              </a:rPr>
              <a:t>Who is covered under the standard</a:t>
            </a:r>
          </a:p>
          <a:p>
            <a:pPr eaLnBrk="1" hangingPunct="1">
              <a:lnSpc>
                <a:spcPct val="90000"/>
              </a:lnSpc>
              <a:spcBef>
                <a:spcPct val="50000"/>
              </a:spcBef>
              <a:defRPr/>
            </a:pPr>
            <a:r>
              <a:rPr lang="en-US" dirty="0" smtClean="0">
                <a:ea typeface="ＭＳ Ｐゴシック" pitchFamily="34" charset="-128"/>
              </a:rPr>
              <a:t>Ways to reduce the risk of exposure </a:t>
            </a:r>
          </a:p>
          <a:p>
            <a:pPr eaLnBrk="1" hangingPunct="1">
              <a:lnSpc>
                <a:spcPct val="90000"/>
              </a:lnSpc>
              <a:spcBef>
                <a:spcPct val="50000"/>
              </a:spcBef>
              <a:defRPr/>
            </a:pPr>
            <a:r>
              <a:rPr lang="en-US" dirty="0" smtClean="0">
                <a:ea typeface="ＭＳ Ｐゴシック" pitchFamily="34" charset="-128"/>
              </a:rPr>
              <a:t>What to do if there is an occupational exposure</a:t>
            </a:r>
          </a:p>
          <a:p>
            <a:pPr eaLnBrk="1" hangingPunct="1">
              <a:lnSpc>
                <a:spcPct val="90000"/>
              </a:lnSpc>
              <a:spcBef>
                <a:spcPct val="50000"/>
              </a:spcBef>
              <a:buFont typeface="Wingdings" pitchFamily="2" charset="2"/>
              <a:buNone/>
              <a:defRPr/>
            </a:pPr>
            <a:endParaRPr lang="en-US" sz="600" dirty="0" smtClean="0">
              <a:ea typeface="ＭＳ Ｐゴシック" pitchFamily="34" charset="-128"/>
            </a:endParaRPr>
          </a:p>
          <a:p>
            <a:pPr marL="0" indent="0" eaLnBrk="1" hangingPunct="1">
              <a:lnSpc>
                <a:spcPct val="90000"/>
              </a:lnSpc>
              <a:spcBef>
                <a:spcPct val="50000"/>
              </a:spcBef>
              <a:buFont typeface="Wingdings" pitchFamily="2" charset="2"/>
              <a:buNone/>
              <a:defRPr/>
            </a:pPr>
            <a:r>
              <a:rPr lang="en-US" sz="2000" dirty="0" smtClean="0">
                <a:ea typeface="ＭＳ Ｐゴシック" pitchFamily="34" charset="-128"/>
              </a:rPr>
              <a:t>Example: </a:t>
            </a:r>
            <a:r>
              <a:rPr lang="en-US" sz="2000" dirty="0" smtClean="0">
                <a:ea typeface="ＭＳ Ｐゴシック" pitchFamily="34" charset="-128"/>
                <a:hlinkClick r:id="rId3"/>
              </a:rPr>
              <a:t>www.vdh.virginia.gov/epidemiology/surveillance/hai/documents/word/BloodbornePathogensExposureControlPlanTEMPLATE.doc</a:t>
            </a:r>
            <a:endParaRPr lang="en-US" sz="2000" dirty="0" smtClean="0">
              <a:ea typeface="ＭＳ Ｐゴシック" pitchFamily="34" charset="-128"/>
            </a:endParaRPr>
          </a:p>
          <a:p>
            <a:pPr marL="0" indent="0" eaLnBrk="1" hangingPunct="1">
              <a:lnSpc>
                <a:spcPct val="90000"/>
              </a:lnSpc>
              <a:spcBef>
                <a:spcPct val="50000"/>
              </a:spcBef>
              <a:buFont typeface="Wingdings" pitchFamily="2" charset="2"/>
              <a:buNone/>
              <a:defRPr/>
            </a:pP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34" charset="-128"/>
              </a:rPr>
              <a:t>Writing the Plan</a:t>
            </a:r>
          </a:p>
        </p:txBody>
      </p:sp>
      <p:sp>
        <p:nvSpPr>
          <p:cNvPr id="28675" name="Content Placeholder 2"/>
          <p:cNvSpPr>
            <a:spLocks noGrp="1"/>
          </p:cNvSpPr>
          <p:nvPr>
            <p:ph idx="1"/>
          </p:nvPr>
        </p:nvSpPr>
        <p:spPr>
          <a:xfrm>
            <a:off x="609600" y="1752600"/>
            <a:ext cx="7772400" cy="4267200"/>
          </a:xfrm>
        </p:spPr>
        <p:txBody>
          <a:bodyPr/>
          <a:lstStyle/>
          <a:p>
            <a:r>
              <a:rPr lang="en-US" smtClean="0">
                <a:ea typeface="ＭＳ Ｐゴシック" pitchFamily="34" charset="-128"/>
              </a:rPr>
              <a:t>Determine exposures</a:t>
            </a:r>
          </a:p>
          <a:p>
            <a:pPr lvl="1"/>
            <a:r>
              <a:rPr lang="en-US" smtClean="0">
                <a:ea typeface="ＭＳ Ｐゴシック" pitchFamily="34" charset="-128"/>
              </a:rPr>
              <a:t>Employer prepares lists of job classifications </a:t>
            </a:r>
          </a:p>
          <a:p>
            <a:pPr lvl="2"/>
            <a:r>
              <a:rPr lang="en-US" smtClean="0">
                <a:ea typeface="ＭＳ Ｐゴシック" pitchFamily="34" charset="-128"/>
              </a:rPr>
              <a:t>Classifications in which </a:t>
            </a:r>
            <a:r>
              <a:rPr lang="en-US" i="1" smtClean="0">
                <a:ea typeface="ＭＳ Ｐゴシック" pitchFamily="34" charset="-128"/>
              </a:rPr>
              <a:t>all</a:t>
            </a:r>
            <a:r>
              <a:rPr lang="en-US" smtClean="0">
                <a:ea typeface="ＭＳ Ｐゴシック" pitchFamily="34" charset="-128"/>
              </a:rPr>
              <a:t> workers have occupational exposure</a:t>
            </a:r>
          </a:p>
          <a:p>
            <a:pPr lvl="2"/>
            <a:r>
              <a:rPr lang="en-US" smtClean="0">
                <a:ea typeface="ＭＳ Ｐゴシック" pitchFamily="34" charset="-128"/>
              </a:rPr>
              <a:t>Classifications in which </a:t>
            </a:r>
            <a:r>
              <a:rPr lang="en-US" i="1" smtClean="0">
                <a:ea typeface="ＭＳ Ｐゴシック" pitchFamily="34" charset="-128"/>
              </a:rPr>
              <a:t>some </a:t>
            </a:r>
            <a:r>
              <a:rPr lang="en-US" smtClean="0">
                <a:ea typeface="ＭＳ Ｐゴシック" pitchFamily="34" charset="-128"/>
              </a:rPr>
              <a:t>workers have occupational exposure</a:t>
            </a:r>
          </a:p>
          <a:p>
            <a:pPr lvl="2"/>
            <a:r>
              <a:rPr lang="en-US" smtClean="0">
                <a:ea typeface="ＭＳ Ｐゴシック" pitchFamily="34" charset="-128"/>
              </a:rPr>
              <a:t>Includes a list of the tasks and procedures performed by those workers that result in their exposure</a:t>
            </a:r>
          </a:p>
          <a:p>
            <a:r>
              <a:rPr lang="en-US" smtClean="0">
                <a:ea typeface="ＭＳ Ｐゴシック" pitchFamily="34" charset="-128"/>
              </a:rPr>
              <a:t>Describe methods of protecting employees against exposures</a:t>
            </a:r>
          </a:p>
          <a:p>
            <a:r>
              <a:rPr lang="en-US" smtClean="0">
                <a:ea typeface="ＭＳ Ｐゴシック" pitchFamily="34" charset="-128"/>
              </a:rPr>
              <a:t>Make written plan available to employees</a:t>
            </a:r>
          </a:p>
          <a:p>
            <a:r>
              <a:rPr lang="en-US" smtClean="0">
                <a:ea typeface="ＭＳ Ｐゴシック" pitchFamily="34" charset="-128"/>
              </a:rPr>
              <a:t>Update the plan annually</a:t>
            </a:r>
          </a:p>
          <a:p>
            <a:endParaRPr lang="en-US" smtClean="0">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mtClean="0">
                <a:ea typeface="ＭＳ Ｐゴシック" pitchFamily="34" charset="-128"/>
              </a:rPr>
              <a:t>Engineering Controls</a:t>
            </a:r>
          </a:p>
        </p:txBody>
      </p:sp>
      <p:sp>
        <p:nvSpPr>
          <p:cNvPr id="19459" name="Rectangle 3"/>
          <p:cNvSpPr>
            <a:spLocks noGrp="1" noChangeArrowheads="1"/>
          </p:cNvSpPr>
          <p:nvPr>
            <p:ph type="body" idx="1"/>
          </p:nvPr>
        </p:nvSpPr>
        <p:spPr>
          <a:xfrm>
            <a:off x="304800" y="1905000"/>
            <a:ext cx="6858000" cy="3352800"/>
          </a:xfrm>
        </p:spPr>
        <p:txBody>
          <a:bodyPr/>
          <a:lstStyle/>
          <a:p>
            <a:pPr marL="292100" indent="-6350" eaLnBrk="1" hangingPunct="1">
              <a:buFont typeface="Wingdings" pitchFamily="2" charset="2"/>
              <a:buNone/>
              <a:defRPr/>
            </a:pPr>
            <a:r>
              <a:rPr lang="en-US" dirty="0" smtClean="0">
                <a:ea typeface="+mn-ea"/>
              </a:rPr>
              <a:t>Systems or mechanical devices that minimize hazards in the workplace.</a:t>
            </a:r>
          </a:p>
          <a:p>
            <a:pPr marL="292100" indent="-6350" eaLnBrk="1" hangingPunct="1">
              <a:buFont typeface="Wingdings" pitchFamily="2" charset="2"/>
              <a:buNone/>
              <a:defRPr/>
            </a:pPr>
            <a:endParaRPr lang="en-US" dirty="0" smtClean="0">
              <a:ea typeface="+mn-ea"/>
            </a:endParaRPr>
          </a:p>
          <a:p>
            <a:pPr indent="-57150" eaLnBrk="1" hangingPunct="1">
              <a:buFont typeface="Wingdings" pitchFamily="2" charset="2"/>
              <a:buNone/>
              <a:defRPr/>
            </a:pPr>
            <a:r>
              <a:rPr lang="en-US" dirty="0" smtClean="0">
                <a:ea typeface="+mn-ea"/>
              </a:rPr>
              <a:t>Examples:</a:t>
            </a:r>
          </a:p>
          <a:p>
            <a:pPr indent="-57150" eaLnBrk="1" hangingPunct="1">
              <a:defRPr/>
            </a:pPr>
            <a:r>
              <a:rPr lang="en-US" dirty="0" smtClean="0">
                <a:ea typeface="+mn-ea"/>
              </a:rPr>
              <a:t> Self-sheathing or retractable needles</a:t>
            </a:r>
          </a:p>
          <a:p>
            <a:pPr indent="-57150" eaLnBrk="1" hangingPunct="1">
              <a:defRPr/>
            </a:pPr>
            <a:r>
              <a:rPr lang="en-US" dirty="0" smtClean="0">
                <a:ea typeface="+mn-ea"/>
              </a:rPr>
              <a:t> Sharps disposal containers</a:t>
            </a:r>
          </a:p>
          <a:p>
            <a:pPr indent="-57150" eaLnBrk="1" hangingPunct="1">
              <a:defRPr/>
            </a:pPr>
            <a:r>
              <a:rPr lang="en-US" dirty="0" smtClean="0">
                <a:ea typeface="+mn-ea"/>
              </a:rPr>
              <a:t> Single-use </a:t>
            </a:r>
            <a:r>
              <a:rPr lang="en-US" dirty="0" err="1" smtClean="0">
                <a:ea typeface="+mn-ea"/>
              </a:rPr>
              <a:t>fingerstick</a:t>
            </a:r>
            <a:r>
              <a:rPr lang="en-US" dirty="0" smtClean="0">
                <a:ea typeface="+mn-ea"/>
              </a:rPr>
              <a:t> devices</a:t>
            </a:r>
          </a:p>
        </p:txBody>
      </p:sp>
      <p:pic>
        <p:nvPicPr>
          <p:cNvPr id="29700" name="Picture 4" descr="j0406841"/>
          <p:cNvPicPr>
            <a:picLocks noChangeAspect="1" noChangeArrowheads="1"/>
          </p:cNvPicPr>
          <p:nvPr/>
        </p:nvPicPr>
        <p:blipFill>
          <a:blip r:embed="rId3" cstate="print"/>
          <a:srcRect/>
          <a:stretch>
            <a:fillRect/>
          </a:stretch>
        </p:blipFill>
        <p:spPr bwMode="auto">
          <a:xfrm>
            <a:off x="6934200" y="4386263"/>
            <a:ext cx="2057400" cy="1557337"/>
          </a:xfrm>
          <a:prstGeom prst="rect">
            <a:avLst/>
          </a:prstGeom>
          <a:noFill/>
          <a:ln w="25400">
            <a:solidFill>
              <a:srgbClr val="000080"/>
            </a:solidFill>
            <a:miter lim="800000"/>
            <a:headEnd/>
            <a:tailEnd/>
          </a:ln>
        </p:spPr>
      </p:pic>
      <p:pic>
        <p:nvPicPr>
          <p:cNvPr id="29701" name="Picture 5" descr="needle"/>
          <p:cNvPicPr>
            <a:picLocks noChangeAspect="1" noChangeArrowheads="1"/>
          </p:cNvPicPr>
          <p:nvPr/>
        </p:nvPicPr>
        <p:blipFill>
          <a:blip r:embed="rId4" cstate="print"/>
          <a:srcRect/>
          <a:stretch>
            <a:fillRect/>
          </a:stretch>
        </p:blipFill>
        <p:spPr bwMode="auto">
          <a:xfrm>
            <a:off x="6934200" y="2946400"/>
            <a:ext cx="2057400" cy="1363663"/>
          </a:xfrm>
          <a:prstGeom prst="rect">
            <a:avLst/>
          </a:prstGeom>
          <a:noFill/>
          <a:ln w="25400">
            <a:solidFill>
              <a:srgbClr val="333399"/>
            </a:solidFill>
            <a:miter lim="800000"/>
            <a:headEnd/>
            <a:tailEnd/>
          </a:ln>
        </p:spPr>
      </p:pic>
      <p:pic>
        <p:nvPicPr>
          <p:cNvPr id="6" name="Picture 6" descr="Fingerprick  5 place lancet"/>
          <p:cNvPicPr>
            <a:picLocks noChangeAspect="1" noChangeArrowheads="1"/>
          </p:cNvPicPr>
          <p:nvPr/>
        </p:nvPicPr>
        <p:blipFill>
          <a:blip r:embed="rId5" cstate="print"/>
          <a:srcRect l="28145" t="25552" r="27583" b="18616"/>
          <a:stretch>
            <a:fillRect/>
          </a:stretch>
        </p:blipFill>
        <p:spPr bwMode="auto">
          <a:xfrm>
            <a:off x="7162800" y="1524000"/>
            <a:ext cx="1589088" cy="1295400"/>
          </a:xfrm>
          <a:prstGeom prst="rect">
            <a:avLst/>
          </a:prstGeom>
          <a:noFill/>
          <a:ln w="28575">
            <a:solidFill>
              <a:srgbClr val="3333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533400" y="609600"/>
            <a:ext cx="7924800" cy="762000"/>
          </a:xfrm>
        </p:spPr>
        <p:txBody>
          <a:bodyPr/>
          <a:lstStyle/>
          <a:p>
            <a:pPr eaLnBrk="1" hangingPunct="1"/>
            <a:r>
              <a:rPr lang="en-US" smtClean="0">
                <a:ea typeface="ＭＳ Ｐゴシック" pitchFamily="34" charset="-128"/>
              </a:rPr>
              <a:t>The Facts</a:t>
            </a:r>
          </a:p>
        </p:txBody>
      </p:sp>
      <p:sp>
        <p:nvSpPr>
          <p:cNvPr id="8195" name="Rectangle 3"/>
          <p:cNvSpPr>
            <a:spLocks noGrp="1" noChangeArrowheads="1"/>
          </p:cNvSpPr>
          <p:nvPr>
            <p:ph type="body" idx="1"/>
          </p:nvPr>
        </p:nvSpPr>
        <p:spPr>
          <a:xfrm>
            <a:off x="533400" y="1828800"/>
            <a:ext cx="5334000" cy="3270250"/>
          </a:xfrm>
        </p:spPr>
        <p:txBody>
          <a:bodyPr/>
          <a:lstStyle/>
          <a:p>
            <a:pPr marL="109538" indent="0" eaLnBrk="1" hangingPunct="1">
              <a:lnSpc>
                <a:spcPct val="90000"/>
              </a:lnSpc>
              <a:spcBef>
                <a:spcPts val="600"/>
              </a:spcBef>
              <a:spcAft>
                <a:spcPts val="1200"/>
              </a:spcAft>
              <a:buFont typeface="Wingdings" pitchFamily="2" charset="2"/>
              <a:buNone/>
            </a:pPr>
            <a:r>
              <a:rPr lang="en-US" sz="3000" i="1" dirty="0" smtClean="0">
                <a:ea typeface="ＭＳ Ｐゴシック" pitchFamily="34" charset="-128"/>
              </a:rPr>
              <a:t>Anyone</a:t>
            </a:r>
            <a:r>
              <a:rPr lang="en-US" sz="3000" dirty="0" smtClean="0">
                <a:ea typeface="ＭＳ Ｐゴシック" pitchFamily="34" charset="-128"/>
              </a:rPr>
              <a:t>, regardless of age, race, or socioeconomic status, can carry a disease in his or her blood or body </a:t>
            </a:r>
            <a:r>
              <a:rPr lang="en-US" sz="3000" dirty="0" smtClean="0">
                <a:ea typeface="ＭＳ Ｐゴシック" pitchFamily="34" charset="-128"/>
              </a:rPr>
              <a:t>fluids.  </a:t>
            </a:r>
            <a:r>
              <a:rPr lang="en-US" sz="3000" b="1" dirty="0" smtClean="0">
                <a:ea typeface="ＭＳ Ｐゴシック" pitchFamily="34" charset="-128"/>
              </a:rPr>
              <a:t>Often</a:t>
            </a:r>
            <a:r>
              <a:rPr lang="en-US" sz="3000" b="1" dirty="0" smtClean="0">
                <a:ea typeface="ＭＳ Ｐゴシック" pitchFamily="34" charset="-128"/>
              </a:rPr>
              <a:t>, without knowing </a:t>
            </a:r>
            <a:r>
              <a:rPr lang="en-US" sz="3000" b="1" dirty="0" smtClean="0">
                <a:ea typeface="ＭＳ Ｐゴシック" pitchFamily="34" charset="-128"/>
              </a:rPr>
              <a:t>it.</a:t>
            </a:r>
          </a:p>
          <a:p>
            <a:pPr marL="109538" indent="0" eaLnBrk="1" hangingPunct="1">
              <a:lnSpc>
                <a:spcPct val="90000"/>
              </a:lnSpc>
              <a:spcBef>
                <a:spcPts val="600"/>
              </a:spcBef>
              <a:spcAft>
                <a:spcPts val="1200"/>
              </a:spcAft>
              <a:buFont typeface="Wingdings" pitchFamily="2" charset="2"/>
              <a:buNone/>
            </a:pPr>
            <a:r>
              <a:rPr lang="en-US" sz="3000" dirty="0" smtClean="0">
                <a:ea typeface="ＭＳ Ｐゴシック" pitchFamily="34" charset="-128"/>
              </a:rPr>
              <a:t>However, the risk of getting a disease can be decreased with a few basic steps that will be discussed in this training.</a:t>
            </a:r>
            <a:endParaRPr lang="en-US" sz="3000" b="1" dirty="0" smtClean="0">
              <a:ea typeface="ＭＳ Ｐゴシック" pitchFamily="34" charset="-128"/>
            </a:endParaRPr>
          </a:p>
        </p:txBody>
      </p:sp>
      <p:pic>
        <p:nvPicPr>
          <p:cNvPr id="8196" name="Picture 13" descr="MPj04230460000[1]"/>
          <p:cNvPicPr>
            <a:picLocks noChangeAspect="1" noChangeArrowheads="1"/>
          </p:cNvPicPr>
          <p:nvPr/>
        </p:nvPicPr>
        <p:blipFill>
          <a:blip r:embed="rId3" cstate="print"/>
          <a:srcRect/>
          <a:stretch>
            <a:fillRect/>
          </a:stretch>
        </p:blipFill>
        <p:spPr bwMode="auto">
          <a:xfrm>
            <a:off x="5715000" y="1828800"/>
            <a:ext cx="1752600" cy="1752600"/>
          </a:xfrm>
          <a:prstGeom prst="rect">
            <a:avLst/>
          </a:prstGeom>
          <a:noFill/>
          <a:ln w="9525">
            <a:noFill/>
            <a:miter lim="800000"/>
            <a:headEnd/>
            <a:tailEnd/>
          </a:ln>
        </p:spPr>
      </p:pic>
      <p:pic>
        <p:nvPicPr>
          <p:cNvPr id="8197" name="Picture 15" descr="j0202078"/>
          <p:cNvPicPr>
            <a:picLocks noChangeAspect="1" noChangeArrowheads="1"/>
          </p:cNvPicPr>
          <p:nvPr/>
        </p:nvPicPr>
        <p:blipFill>
          <a:blip r:embed="rId4" cstate="print"/>
          <a:srcRect/>
          <a:stretch>
            <a:fillRect/>
          </a:stretch>
        </p:blipFill>
        <p:spPr bwMode="auto">
          <a:xfrm>
            <a:off x="5943600" y="4510088"/>
            <a:ext cx="2362200" cy="1585912"/>
          </a:xfrm>
          <a:prstGeom prst="rect">
            <a:avLst/>
          </a:prstGeom>
          <a:noFill/>
          <a:ln w="9525">
            <a:noFill/>
            <a:miter lim="800000"/>
            <a:headEnd/>
            <a:tailEnd/>
          </a:ln>
        </p:spPr>
      </p:pic>
      <p:pic>
        <p:nvPicPr>
          <p:cNvPr id="8198" name="Picture 13" descr="MPj04074970000[1]"/>
          <p:cNvPicPr>
            <a:picLocks noChangeAspect="1" noChangeArrowheads="1"/>
          </p:cNvPicPr>
          <p:nvPr/>
        </p:nvPicPr>
        <p:blipFill>
          <a:blip r:embed="rId5" cstate="print"/>
          <a:srcRect/>
          <a:stretch>
            <a:fillRect/>
          </a:stretch>
        </p:blipFill>
        <p:spPr bwMode="auto">
          <a:xfrm>
            <a:off x="6858000" y="3200400"/>
            <a:ext cx="2057400" cy="1370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lnSpc>
                <a:spcPct val="80000"/>
              </a:lnSpc>
            </a:pPr>
            <a:r>
              <a:rPr lang="en-US" smtClean="0">
                <a:ea typeface="ＭＳ Ｐゴシック" pitchFamily="34" charset="-128"/>
              </a:rPr>
              <a:t>Sharps Safety Rules</a:t>
            </a:r>
          </a:p>
        </p:txBody>
      </p:sp>
      <p:sp>
        <p:nvSpPr>
          <p:cNvPr id="30723" name="Rectangle 3"/>
          <p:cNvSpPr>
            <a:spLocks noGrp="1" noChangeArrowheads="1"/>
          </p:cNvSpPr>
          <p:nvPr>
            <p:ph type="body" idx="1"/>
          </p:nvPr>
        </p:nvSpPr>
        <p:spPr>
          <a:xfrm>
            <a:off x="533400" y="1828800"/>
            <a:ext cx="5791200" cy="4572000"/>
          </a:xfrm>
        </p:spPr>
        <p:txBody>
          <a:bodyPr/>
          <a:lstStyle/>
          <a:p>
            <a:pPr eaLnBrk="1" hangingPunct="1">
              <a:lnSpc>
                <a:spcPct val="80000"/>
              </a:lnSpc>
              <a:spcBef>
                <a:spcPct val="50000"/>
              </a:spcBef>
            </a:pPr>
            <a:r>
              <a:rPr lang="en-US" smtClean="0">
                <a:ea typeface="ＭＳ Ｐゴシック" pitchFamily="34" charset="-128"/>
              </a:rPr>
              <a:t>Use needles with safety devices</a:t>
            </a:r>
          </a:p>
          <a:p>
            <a:pPr eaLnBrk="1" hangingPunct="1">
              <a:lnSpc>
                <a:spcPct val="80000"/>
              </a:lnSpc>
              <a:spcBef>
                <a:spcPct val="50000"/>
              </a:spcBef>
            </a:pPr>
            <a:r>
              <a:rPr lang="en-US" u="sng" smtClean="0">
                <a:ea typeface="ＭＳ Ｐゴシック" pitchFamily="34" charset="-128"/>
              </a:rPr>
              <a:t>Never</a:t>
            </a:r>
            <a:r>
              <a:rPr lang="en-US" smtClean="0">
                <a:ea typeface="ＭＳ Ｐゴシック" pitchFamily="34" charset="-128"/>
              </a:rPr>
              <a:t> recap, break or bend needles</a:t>
            </a:r>
          </a:p>
          <a:p>
            <a:pPr eaLnBrk="1" hangingPunct="1">
              <a:lnSpc>
                <a:spcPct val="80000"/>
              </a:lnSpc>
              <a:spcBef>
                <a:spcPct val="50000"/>
              </a:spcBef>
            </a:pPr>
            <a:r>
              <a:rPr lang="en-US" u="sng" smtClean="0">
                <a:ea typeface="ＭＳ Ｐゴシック" pitchFamily="34" charset="-128"/>
              </a:rPr>
              <a:t>Never</a:t>
            </a:r>
            <a:r>
              <a:rPr lang="en-US" smtClean="0">
                <a:ea typeface="ＭＳ Ｐゴシック" pitchFamily="34" charset="-128"/>
              </a:rPr>
              <a:t> leave needles unattended</a:t>
            </a:r>
          </a:p>
          <a:p>
            <a:pPr eaLnBrk="1" hangingPunct="1">
              <a:lnSpc>
                <a:spcPct val="80000"/>
              </a:lnSpc>
              <a:spcBef>
                <a:spcPct val="50000"/>
              </a:spcBef>
            </a:pPr>
            <a:r>
              <a:rPr lang="en-US" u="sng" smtClean="0">
                <a:ea typeface="ＭＳ Ｐゴシック" pitchFamily="34" charset="-128"/>
              </a:rPr>
              <a:t>Never</a:t>
            </a:r>
            <a:r>
              <a:rPr lang="en-US" smtClean="0">
                <a:ea typeface="ＭＳ Ｐゴシック" pitchFamily="34" charset="-128"/>
              </a:rPr>
              <a:t> reuse disposable sharps</a:t>
            </a:r>
          </a:p>
          <a:p>
            <a:pPr eaLnBrk="1" hangingPunct="1">
              <a:lnSpc>
                <a:spcPct val="80000"/>
              </a:lnSpc>
              <a:spcBef>
                <a:spcPct val="50000"/>
              </a:spcBef>
            </a:pPr>
            <a:r>
              <a:rPr lang="en-US" smtClean="0">
                <a:ea typeface="ＭＳ Ｐゴシック" pitchFamily="34" charset="-128"/>
              </a:rPr>
              <a:t>Dispose of all needles in a regulated, color-coded, labeled sharps container</a:t>
            </a:r>
          </a:p>
          <a:p>
            <a:pPr eaLnBrk="1" hangingPunct="1">
              <a:lnSpc>
                <a:spcPct val="80000"/>
              </a:lnSpc>
              <a:spcBef>
                <a:spcPct val="50000"/>
              </a:spcBef>
            </a:pPr>
            <a:r>
              <a:rPr lang="en-US" smtClean="0">
                <a:ea typeface="ＭＳ Ｐゴシック" pitchFamily="34" charset="-128"/>
              </a:rPr>
              <a:t>Sharps containers should be changed when ½ - ¾ full.</a:t>
            </a:r>
          </a:p>
          <a:p>
            <a:pPr eaLnBrk="1" hangingPunct="1">
              <a:lnSpc>
                <a:spcPct val="80000"/>
              </a:lnSpc>
            </a:pPr>
            <a:endParaRPr lang="en-US" smtClean="0">
              <a:ea typeface="ＭＳ Ｐゴシック" pitchFamily="34" charset="-128"/>
            </a:endParaRPr>
          </a:p>
        </p:txBody>
      </p:sp>
      <p:pic>
        <p:nvPicPr>
          <p:cNvPr id="30724" name="Picture 27" descr="MPj03211050000[1]"/>
          <p:cNvPicPr>
            <a:picLocks noChangeAspect="1" noChangeArrowheads="1"/>
          </p:cNvPicPr>
          <p:nvPr/>
        </p:nvPicPr>
        <p:blipFill>
          <a:blip r:embed="rId3" cstate="print"/>
          <a:srcRect/>
          <a:stretch>
            <a:fillRect/>
          </a:stretch>
        </p:blipFill>
        <p:spPr bwMode="auto">
          <a:xfrm>
            <a:off x="7696200" y="3657600"/>
            <a:ext cx="1268413" cy="1778000"/>
          </a:xfrm>
          <a:prstGeom prst="rect">
            <a:avLst/>
          </a:prstGeom>
          <a:noFill/>
          <a:ln w="9525">
            <a:noFill/>
            <a:miter lim="800000"/>
            <a:headEnd/>
            <a:tailEnd/>
          </a:ln>
        </p:spPr>
      </p:pic>
      <p:pic>
        <p:nvPicPr>
          <p:cNvPr id="30725" name="Picture 29" descr="MPj03143640000[1]"/>
          <p:cNvPicPr>
            <a:picLocks noChangeAspect="1" noChangeArrowheads="1"/>
          </p:cNvPicPr>
          <p:nvPr/>
        </p:nvPicPr>
        <p:blipFill>
          <a:blip r:embed="rId4" cstate="print"/>
          <a:srcRect/>
          <a:stretch>
            <a:fillRect/>
          </a:stretch>
        </p:blipFill>
        <p:spPr bwMode="auto">
          <a:xfrm>
            <a:off x="6781800" y="2362200"/>
            <a:ext cx="992188" cy="1716088"/>
          </a:xfrm>
          <a:prstGeom prst="rect">
            <a:avLst/>
          </a:prstGeom>
          <a:noFill/>
          <a:ln w="9525">
            <a:noFill/>
            <a:miter lim="800000"/>
            <a:headEnd/>
            <a:tailEnd/>
          </a:ln>
        </p:spPr>
      </p:pic>
      <p:pic>
        <p:nvPicPr>
          <p:cNvPr id="30726" name="Picture 30" descr="tyco_worldwide_health_safety-needle_lg"/>
          <p:cNvPicPr>
            <a:picLocks noChangeAspect="1" noChangeArrowheads="1"/>
          </p:cNvPicPr>
          <p:nvPr/>
        </p:nvPicPr>
        <p:blipFill>
          <a:blip r:embed="rId5" cstate="print"/>
          <a:srcRect/>
          <a:stretch>
            <a:fillRect/>
          </a:stretch>
        </p:blipFill>
        <p:spPr bwMode="auto">
          <a:xfrm>
            <a:off x="7086600" y="762000"/>
            <a:ext cx="1766888" cy="1355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smtClean="0">
                <a:ea typeface="ＭＳ Ｐゴシック" pitchFamily="34" charset="-128"/>
              </a:rPr>
              <a:t>Work Practice Controls</a:t>
            </a:r>
          </a:p>
        </p:txBody>
      </p:sp>
      <p:sp>
        <p:nvSpPr>
          <p:cNvPr id="24579" name="Rectangle 3"/>
          <p:cNvSpPr>
            <a:spLocks noGrp="1" noChangeArrowheads="1"/>
          </p:cNvSpPr>
          <p:nvPr>
            <p:ph type="body" idx="1"/>
          </p:nvPr>
        </p:nvSpPr>
        <p:spPr>
          <a:xfrm>
            <a:off x="228600" y="1828800"/>
            <a:ext cx="5334000" cy="4876800"/>
          </a:xfrm>
        </p:spPr>
        <p:txBody>
          <a:bodyPr/>
          <a:lstStyle/>
          <a:p>
            <a:pPr indent="0" eaLnBrk="1" hangingPunct="1">
              <a:buFont typeface="Wingdings" pitchFamily="2" charset="2"/>
              <a:buNone/>
              <a:defRPr/>
            </a:pPr>
            <a:r>
              <a:rPr lang="en-US" dirty="0" smtClean="0">
                <a:ea typeface="ＭＳ Ｐゴシック" pitchFamily="34" charset="-128"/>
              </a:rPr>
              <a:t>Practices in the workplace that protect you from disease and prevent transmission to your residents and coworkers. </a:t>
            </a:r>
          </a:p>
          <a:p>
            <a:pPr indent="0" eaLnBrk="1" hangingPunct="1">
              <a:spcBef>
                <a:spcPts val="0"/>
              </a:spcBef>
              <a:buFont typeface="Wingdings" pitchFamily="2" charset="2"/>
              <a:buNone/>
              <a:defRPr/>
            </a:pPr>
            <a:endParaRPr lang="en-US" dirty="0" smtClean="0">
              <a:ea typeface="ＭＳ Ｐゴシック" pitchFamily="34" charset="-128"/>
            </a:endParaRPr>
          </a:p>
          <a:p>
            <a:pPr indent="0" eaLnBrk="1" hangingPunct="1">
              <a:spcBef>
                <a:spcPts val="0"/>
              </a:spcBef>
              <a:buFont typeface="Wingdings" pitchFamily="2" charset="2"/>
              <a:buNone/>
              <a:defRPr/>
            </a:pPr>
            <a:r>
              <a:rPr lang="en-US" u="sng" dirty="0" smtClean="0">
                <a:ea typeface="ＭＳ Ｐゴシック" pitchFamily="34" charset="-128"/>
              </a:rPr>
              <a:t>These include</a:t>
            </a:r>
            <a:r>
              <a:rPr lang="en-US" dirty="0" smtClean="0">
                <a:ea typeface="ＭＳ Ｐゴシック" pitchFamily="34" charset="-128"/>
              </a:rPr>
              <a:t>: </a:t>
            </a:r>
          </a:p>
          <a:p>
            <a:pPr indent="0" eaLnBrk="1" hangingPunct="1">
              <a:spcBef>
                <a:spcPts val="0"/>
              </a:spcBef>
              <a:defRPr/>
            </a:pPr>
            <a:r>
              <a:rPr lang="en-US" dirty="0" smtClean="0">
                <a:ea typeface="ＭＳ Ｐゴシック" pitchFamily="34" charset="-128"/>
              </a:rPr>
              <a:t> Hand hygiene</a:t>
            </a:r>
          </a:p>
          <a:p>
            <a:pPr indent="0" eaLnBrk="1" hangingPunct="1">
              <a:spcBef>
                <a:spcPct val="50000"/>
              </a:spcBef>
              <a:defRPr/>
            </a:pPr>
            <a:r>
              <a:rPr lang="en-US" dirty="0" smtClean="0">
                <a:ea typeface="ＭＳ Ｐゴシック" pitchFamily="34" charset="-128"/>
              </a:rPr>
              <a:t> Personal hygiene</a:t>
            </a:r>
          </a:p>
          <a:p>
            <a:pPr marL="635000" indent="-292100" eaLnBrk="1" hangingPunct="1">
              <a:spcBef>
                <a:spcPct val="50000"/>
              </a:spcBef>
              <a:defRPr/>
            </a:pPr>
            <a:r>
              <a:rPr lang="en-US" dirty="0" smtClean="0">
                <a:ea typeface="ＭＳ Ｐゴシック" pitchFamily="34" charset="-128"/>
              </a:rPr>
              <a:t>Personal protective   equipment</a:t>
            </a:r>
          </a:p>
        </p:txBody>
      </p:sp>
      <p:pic>
        <p:nvPicPr>
          <p:cNvPr id="31748" name="Picture 5" descr="Healthcare"/>
          <p:cNvPicPr>
            <a:picLocks noChangeAspect="1" noChangeArrowheads="1"/>
          </p:cNvPicPr>
          <p:nvPr/>
        </p:nvPicPr>
        <p:blipFill>
          <a:blip r:embed="rId3" cstate="print"/>
          <a:srcRect/>
          <a:stretch>
            <a:fillRect/>
          </a:stretch>
        </p:blipFill>
        <p:spPr bwMode="auto">
          <a:xfrm>
            <a:off x="5562600" y="2133600"/>
            <a:ext cx="34290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t"/>
          <a:lstStyle/>
          <a:p>
            <a:pPr eaLnBrk="1" hangingPunct="1"/>
            <a:r>
              <a:rPr lang="en-US" smtClean="0">
                <a:ea typeface="ＭＳ Ｐゴシック" pitchFamily="34" charset="-128"/>
              </a:rPr>
              <a:t>What is Hand Hygiene?</a:t>
            </a:r>
          </a:p>
        </p:txBody>
      </p:sp>
      <p:sp>
        <p:nvSpPr>
          <p:cNvPr id="32771" name="Rectangle 3"/>
          <p:cNvSpPr>
            <a:spLocks noGrp="1" noChangeArrowheads="1"/>
          </p:cNvSpPr>
          <p:nvPr>
            <p:ph idx="1"/>
          </p:nvPr>
        </p:nvSpPr>
        <p:spPr>
          <a:xfrm>
            <a:off x="609600" y="1828800"/>
            <a:ext cx="7772400" cy="3429000"/>
          </a:xfrm>
        </p:spPr>
        <p:txBody>
          <a:bodyPr/>
          <a:lstStyle/>
          <a:p>
            <a:pPr eaLnBrk="1" hangingPunct="1">
              <a:lnSpc>
                <a:spcPct val="85000"/>
              </a:lnSpc>
              <a:spcBef>
                <a:spcPct val="30000"/>
              </a:spcBef>
              <a:buFont typeface="Wingdings" pitchFamily="2" charset="2"/>
              <a:buNone/>
            </a:pPr>
            <a:r>
              <a:rPr lang="en-US" b="1" smtClean="0">
                <a:ea typeface="ＭＳ Ｐゴシック" pitchFamily="34" charset="-128"/>
              </a:rPr>
              <a:t>Hand hygiene involves the following: </a:t>
            </a:r>
          </a:p>
          <a:p>
            <a:pPr eaLnBrk="1" hangingPunct="1">
              <a:lnSpc>
                <a:spcPct val="85000"/>
              </a:lnSpc>
              <a:spcBef>
                <a:spcPct val="30000"/>
              </a:spcBef>
            </a:pPr>
            <a:endParaRPr lang="en-US" sz="2400" b="1" smtClean="0">
              <a:ea typeface="ＭＳ Ｐゴシック" pitchFamily="34" charset="-128"/>
            </a:endParaRPr>
          </a:p>
          <a:p>
            <a:pPr eaLnBrk="1" hangingPunct="1">
              <a:lnSpc>
                <a:spcPct val="85000"/>
              </a:lnSpc>
              <a:spcBef>
                <a:spcPct val="30000"/>
              </a:spcBef>
            </a:pPr>
            <a:endParaRPr lang="en-US" sz="2400" b="1" smtClean="0">
              <a:ea typeface="ＭＳ Ｐゴシック" pitchFamily="34" charset="-128"/>
            </a:endParaRPr>
          </a:p>
        </p:txBody>
      </p:sp>
      <p:pic>
        <p:nvPicPr>
          <p:cNvPr id="32772" name="Picture 4" descr="handwashing.jpg"/>
          <p:cNvPicPr>
            <a:picLocks noChangeAspect="1"/>
          </p:cNvPicPr>
          <p:nvPr/>
        </p:nvPicPr>
        <p:blipFill>
          <a:blip r:embed="rId3" cstate="print"/>
          <a:srcRect/>
          <a:stretch>
            <a:fillRect/>
          </a:stretch>
        </p:blipFill>
        <p:spPr bwMode="auto">
          <a:xfrm>
            <a:off x="990600" y="2655888"/>
            <a:ext cx="2362200" cy="1765300"/>
          </a:xfrm>
          <a:prstGeom prst="rect">
            <a:avLst/>
          </a:prstGeom>
          <a:noFill/>
          <a:ln w="9525">
            <a:noFill/>
            <a:miter lim="800000"/>
            <a:headEnd/>
            <a:tailEnd/>
          </a:ln>
        </p:spPr>
      </p:pic>
      <p:sp>
        <p:nvSpPr>
          <p:cNvPr id="6" name="Rectangle 5"/>
          <p:cNvSpPr/>
          <p:nvPr/>
        </p:nvSpPr>
        <p:spPr>
          <a:xfrm>
            <a:off x="914400" y="4495800"/>
            <a:ext cx="3657600" cy="1773238"/>
          </a:xfrm>
          <a:prstGeom prst="rect">
            <a:avLst/>
          </a:prstGeom>
        </p:spPr>
        <p:txBody>
          <a:bodyPr>
            <a:spAutoFit/>
          </a:bodyPr>
          <a:lstStyle/>
          <a:p>
            <a:pPr>
              <a:lnSpc>
                <a:spcPct val="85000"/>
              </a:lnSpc>
              <a:spcBef>
                <a:spcPct val="30000"/>
              </a:spcBef>
              <a:defRPr/>
            </a:pPr>
            <a:r>
              <a:rPr lang="en-US" sz="2400" b="1" u="sng" dirty="0">
                <a:latin typeface="+mn-lt"/>
              </a:rPr>
              <a:t>Hand washing</a:t>
            </a:r>
            <a:r>
              <a:rPr lang="en-US" sz="2400" b="1" dirty="0">
                <a:latin typeface="+mn-lt"/>
              </a:rPr>
              <a:t>: </a:t>
            </a:r>
          </a:p>
          <a:p>
            <a:pPr>
              <a:lnSpc>
                <a:spcPct val="85000"/>
              </a:lnSpc>
              <a:spcBef>
                <a:spcPct val="30000"/>
              </a:spcBef>
              <a:defRPr/>
            </a:pPr>
            <a:r>
              <a:rPr lang="en-US" sz="2400" dirty="0">
                <a:latin typeface="+mn-lt"/>
              </a:rPr>
              <a:t>Washing hands with soap and water. Includes applying friction and drying hands thoroughly.</a:t>
            </a:r>
          </a:p>
        </p:txBody>
      </p:sp>
      <p:sp>
        <p:nvSpPr>
          <p:cNvPr id="7" name="Rectangle 6"/>
          <p:cNvSpPr/>
          <p:nvPr/>
        </p:nvSpPr>
        <p:spPr>
          <a:xfrm>
            <a:off x="5486400" y="4483100"/>
            <a:ext cx="3581400" cy="1773238"/>
          </a:xfrm>
          <a:prstGeom prst="rect">
            <a:avLst/>
          </a:prstGeom>
        </p:spPr>
        <p:txBody>
          <a:bodyPr>
            <a:spAutoFit/>
          </a:bodyPr>
          <a:lstStyle/>
          <a:p>
            <a:pPr>
              <a:lnSpc>
                <a:spcPct val="85000"/>
              </a:lnSpc>
              <a:spcBef>
                <a:spcPct val="30000"/>
              </a:spcBef>
              <a:defRPr/>
            </a:pPr>
            <a:r>
              <a:rPr lang="en-US" sz="2400" b="1" u="sng" dirty="0">
                <a:latin typeface="+mn-lt"/>
              </a:rPr>
              <a:t>Alcohol-based hand rub</a:t>
            </a:r>
            <a:r>
              <a:rPr lang="en-US" sz="2400" b="1" dirty="0">
                <a:latin typeface="+mn-lt"/>
              </a:rPr>
              <a:t>: </a:t>
            </a:r>
          </a:p>
          <a:p>
            <a:pPr>
              <a:lnSpc>
                <a:spcPct val="85000"/>
              </a:lnSpc>
              <a:spcBef>
                <a:spcPct val="30000"/>
              </a:spcBef>
              <a:defRPr/>
            </a:pPr>
            <a:r>
              <a:rPr lang="en-US" sz="2400" dirty="0">
                <a:latin typeface="+mn-lt"/>
              </a:rPr>
              <a:t>Rubbing hands with an alcohol-containing preparation. </a:t>
            </a:r>
          </a:p>
        </p:txBody>
      </p:sp>
      <p:pic>
        <p:nvPicPr>
          <p:cNvPr id="32775" name="Picture 8" descr="hhclinic171x286.jpg"/>
          <p:cNvPicPr>
            <a:picLocks noChangeAspect="1"/>
          </p:cNvPicPr>
          <p:nvPr/>
        </p:nvPicPr>
        <p:blipFill>
          <a:blip r:embed="rId4" cstate="print"/>
          <a:srcRect t="19231" b="8041"/>
          <a:stretch>
            <a:fillRect/>
          </a:stretch>
        </p:blipFill>
        <p:spPr bwMode="auto">
          <a:xfrm>
            <a:off x="5791200" y="2438400"/>
            <a:ext cx="16287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chor="t"/>
          <a:lstStyle/>
          <a:p>
            <a:pPr eaLnBrk="1" hangingPunct="1">
              <a:lnSpc>
                <a:spcPct val="80000"/>
              </a:lnSpc>
            </a:pPr>
            <a:r>
              <a:rPr lang="en-US" smtClean="0">
                <a:ea typeface="ＭＳ Ｐゴシック" pitchFamily="34" charset="-128"/>
              </a:rPr>
              <a:t>Recommended Hand Hygiene Techniques</a:t>
            </a:r>
          </a:p>
        </p:txBody>
      </p:sp>
      <p:sp>
        <p:nvSpPr>
          <p:cNvPr id="33795" name="Rectangle 3"/>
          <p:cNvSpPr>
            <a:spLocks noGrp="1" noChangeArrowheads="1"/>
          </p:cNvSpPr>
          <p:nvPr>
            <p:ph idx="1"/>
          </p:nvPr>
        </p:nvSpPr>
        <p:spPr>
          <a:xfrm>
            <a:off x="457200" y="1752600"/>
            <a:ext cx="6096000" cy="4572000"/>
          </a:xfrm>
        </p:spPr>
        <p:txBody>
          <a:bodyPr/>
          <a:lstStyle/>
          <a:p>
            <a:pPr eaLnBrk="1" hangingPunct="1">
              <a:lnSpc>
                <a:spcPct val="85000"/>
              </a:lnSpc>
              <a:spcBef>
                <a:spcPct val="50000"/>
              </a:spcBef>
            </a:pPr>
            <a:r>
              <a:rPr lang="en-US" b="1" smtClean="0">
                <a:ea typeface="ＭＳ Ｐゴシック" pitchFamily="34" charset="-128"/>
              </a:rPr>
              <a:t>Hand rubs</a:t>
            </a:r>
          </a:p>
          <a:p>
            <a:pPr lvl="1" eaLnBrk="1" hangingPunct="1">
              <a:lnSpc>
                <a:spcPct val="85000"/>
              </a:lnSpc>
              <a:spcBef>
                <a:spcPct val="50000"/>
              </a:spcBef>
            </a:pPr>
            <a:r>
              <a:rPr lang="en-US" sz="2200" smtClean="0">
                <a:ea typeface="ＭＳ Ｐゴシック" pitchFamily="34" charset="-128"/>
              </a:rPr>
              <a:t>Apply to palm of one hand, rub hands together covering all surfaces until dry. </a:t>
            </a:r>
          </a:p>
          <a:p>
            <a:pPr lvl="1" eaLnBrk="1" hangingPunct="1">
              <a:lnSpc>
                <a:spcPct val="85000"/>
              </a:lnSpc>
              <a:spcBef>
                <a:spcPct val="50000"/>
              </a:spcBef>
            </a:pPr>
            <a:r>
              <a:rPr lang="en-US" sz="2200" smtClean="0">
                <a:ea typeface="ＭＳ Ｐゴシック" pitchFamily="34" charset="-128"/>
              </a:rPr>
              <a:t>Manufacturer will instruct how much to use.</a:t>
            </a:r>
          </a:p>
          <a:p>
            <a:pPr eaLnBrk="1" hangingPunct="1">
              <a:lnSpc>
                <a:spcPct val="85000"/>
              </a:lnSpc>
              <a:spcBef>
                <a:spcPct val="50000"/>
              </a:spcBef>
            </a:pPr>
            <a:r>
              <a:rPr lang="en-US" b="1" smtClean="0">
                <a:ea typeface="ＭＳ Ｐゴシック" pitchFamily="34" charset="-128"/>
              </a:rPr>
              <a:t>Hand washing</a:t>
            </a:r>
            <a:r>
              <a:rPr lang="en-US" sz="3200" b="1" smtClean="0">
                <a:ea typeface="ＭＳ Ｐゴシック" pitchFamily="34" charset="-128"/>
              </a:rPr>
              <a:t>  </a:t>
            </a:r>
          </a:p>
          <a:p>
            <a:pPr lvl="1" eaLnBrk="1" hangingPunct="1">
              <a:lnSpc>
                <a:spcPct val="85000"/>
              </a:lnSpc>
              <a:spcBef>
                <a:spcPct val="50000"/>
              </a:spcBef>
            </a:pPr>
            <a:r>
              <a:rPr lang="en-US" sz="2200" smtClean="0">
                <a:ea typeface="ＭＳ Ｐゴシック" pitchFamily="34" charset="-128"/>
              </a:rPr>
              <a:t>Wet hands with water, apply soap, rub hands together for at least 15 seconds.</a:t>
            </a:r>
          </a:p>
          <a:p>
            <a:pPr lvl="1" eaLnBrk="1" hangingPunct="1">
              <a:lnSpc>
                <a:spcPct val="85000"/>
              </a:lnSpc>
              <a:spcBef>
                <a:spcPct val="50000"/>
              </a:spcBef>
            </a:pPr>
            <a:r>
              <a:rPr lang="en-US" sz="2200" smtClean="0">
                <a:ea typeface="ＭＳ Ｐゴシック" pitchFamily="34" charset="-128"/>
              </a:rPr>
              <a:t>Rinse and dry with disposable towel.</a:t>
            </a:r>
          </a:p>
          <a:p>
            <a:pPr lvl="1" eaLnBrk="1" hangingPunct="1">
              <a:lnSpc>
                <a:spcPct val="85000"/>
              </a:lnSpc>
              <a:spcBef>
                <a:spcPct val="50000"/>
              </a:spcBef>
            </a:pPr>
            <a:r>
              <a:rPr lang="en-US" sz="2200" smtClean="0">
                <a:ea typeface="ＭＳ Ｐゴシック" pitchFamily="34" charset="-128"/>
              </a:rPr>
              <a:t>Use towel to turn off faucet.</a:t>
            </a:r>
          </a:p>
        </p:txBody>
      </p:sp>
      <p:pic>
        <p:nvPicPr>
          <p:cNvPr id="33796" name="Picture 4" descr="skin cleanser.jpg"/>
          <p:cNvPicPr>
            <a:picLocks noChangeAspect="1"/>
          </p:cNvPicPr>
          <p:nvPr/>
        </p:nvPicPr>
        <p:blipFill>
          <a:blip r:embed="rId3" cstate="print"/>
          <a:srcRect l="6702" t="2563" r="22449" b="7735"/>
          <a:stretch>
            <a:fillRect/>
          </a:stretch>
        </p:blipFill>
        <p:spPr bwMode="auto">
          <a:xfrm>
            <a:off x="6705600" y="2743200"/>
            <a:ext cx="2141538" cy="202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685800"/>
            <a:ext cx="7924800" cy="762000"/>
          </a:xfrm>
        </p:spPr>
        <p:txBody>
          <a:bodyPr anchor="t"/>
          <a:lstStyle/>
          <a:p>
            <a:pPr eaLnBrk="1" hangingPunct="1"/>
            <a:r>
              <a:rPr lang="en-US" smtClean="0">
                <a:ea typeface="ＭＳ Ｐゴシック" pitchFamily="34" charset="-128"/>
              </a:rPr>
              <a:t>Hand Hygiene: When</a:t>
            </a:r>
          </a:p>
        </p:txBody>
      </p:sp>
      <p:sp>
        <p:nvSpPr>
          <p:cNvPr id="34819" name="Rectangle 3"/>
          <p:cNvSpPr>
            <a:spLocks noGrp="1" noChangeArrowheads="1"/>
          </p:cNvSpPr>
          <p:nvPr>
            <p:ph idx="1"/>
          </p:nvPr>
        </p:nvSpPr>
        <p:spPr>
          <a:xfrm>
            <a:off x="609600" y="1905000"/>
            <a:ext cx="7772400" cy="3352800"/>
          </a:xfrm>
        </p:spPr>
        <p:txBody>
          <a:bodyPr/>
          <a:lstStyle/>
          <a:p>
            <a:pPr eaLnBrk="1" hangingPunct="1"/>
            <a:r>
              <a:rPr lang="en-US" smtClean="0">
                <a:ea typeface="ＭＳ Ｐゴシック" pitchFamily="34" charset="-128"/>
              </a:rPr>
              <a:t>If hands are visibly dirty, contaminated, or soiled, wash with </a:t>
            </a:r>
            <a:r>
              <a:rPr lang="en-US" u="sng" smtClean="0">
                <a:ea typeface="ＭＳ Ｐゴシック" pitchFamily="34" charset="-128"/>
              </a:rPr>
              <a:t>soap and water</a:t>
            </a:r>
            <a:r>
              <a:rPr lang="en-US" smtClean="0">
                <a:ea typeface="ＭＳ Ｐゴシック" pitchFamily="34" charset="-128"/>
              </a:rPr>
              <a:t>.</a:t>
            </a:r>
          </a:p>
          <a:p>
            <a:pPr lvl="1" eaLnBrk="1" hangingPunct="1"/>
            <a:r>
              <a:rPr lang="en-US" smtClean="0">
                <a:ea typeface="ＭＳ Ｐゴシック" pitchFamily="34" charset="-128"/>
              </a:rPr>
              <a:t>After using the restroom</a:t>
            </a:r>
          </a:p>
          <a:p>
            <a:pPr lvl="1" eaLnBrk="1" hangingPunct="1"/>
            <a:r>
              <a:rPr lang="en-US" smtClean="0">
                <a:ea typeface="ＭＳ Ｐゴシック" pitchFamily="34" charset="-128"/>
              </a:rPr>
              <a:t>Before eating or preparing food</a:t>
            </a:r>
          </a:p>
          <a:p>
            <a:pPr eaLnBrk="1" hangingPunct="1">
              <a:buFont typeface="Wingdings" pitchFamily="2" charset="2"/>
              <a:buNone/>
            </a:pPr>
            <a:endParaRPr lang="en-US" smtClean="0">
              <a:ea typeface="ＭＳ Ｐゴシック" pitchFamily="34" charset="-128"/>
            </a:endParaRPr>
          </a:p>
          <a:p>
            <a:pPr eaLnBrk="1" hangingPunct="1"/>
            <a:r>
              <a:rPr lang="en-US" smtClean="0">
                <a:ea typeface="ＭＳ Ｐゴシック" pitchFamily="34" charset="-128"/>
              </a:rPr>
              <a:t>If hands are </a:t>
            </a:r>
            <a:r>
              <a:rPr lang="en-US" i="1" smtClean="0">
                <a:ea typeface="ＭＳ Ｐゴシック" pitchFamily="34" charset="-128"/>
              </a:rPr>
              <a:t>not</a:t>
            </a:r>
            <a:r>
              <a:rPr lang="en-US" smtClean="0">
                <a:ea typeface="ＭＳ Ｐゴシック" pitchFamily="34" charset="-128"/>
              </a:rPr>
              <a:t> visibly soiled, </a:t>
            </a:r>
            <a:br>
              <a:rPr lang="en-US" smtClean="0">
                <a:ea typeface="ＭＳ Ｐゴシック" pitchFamily="34" charset="-128"/>
              </a:rPr>
            </a:br>
            <a:r>
              <a:rPr lang="en-US" smtClean="0">
                <a:ea typeface="ＭＳ Ｐゴシック" pitchFamily="34" charset="-128"/>
              </a:rPr>
              <a:t>you may choose to use an </a:t>
            </a:r>
            <a:r>
              <a:rPr lang="en-US" u="sng" smtClean="0">
                <a:ea typeface="ＭＳ Ｐゴシック" pitchFamily="34" charset="-128"/>
              </a:rPr>
              <a:t>alcohol-based hand rub</a:t>
            </a:r>
            <a:r>
              <a:rPr lang="en-US" smtClean="0">
                <a:ea typeface="ＭＳ Ｐゴシック" pitchFamily="34" charset="-128"/>
              </a:rPr>
              <a:t> for routinely decontaminating hands.</a:t>
            </a:r>
          </a:p>
        </p:txBody>
      </p:sp>
      <p:pic>
        <p:nvPicPr>
          <p:cNvPr id="34820" name="Picture 4" descr="http://cuddlebugs.onslow.org/cuddlebugs/wp-content/uploads/2010/07/germ-warfare-hand.jpg"/>
          <p:cNvPicPr>
            <a:picLocks noChangeAspect="1" noChangeArrowheads="1"/>
          </p:cNvPicPr>
          <p:nvPr/>
        </p:nvPicPr>
        <p:blipFill>
          <a:blip r:embed="rId3" cstate="print"/>
          <a:srcRect/>
          <a:stretch>
            <a:fillRect/>
          </a:stretch>
        </p:blipFill>
        <p:spPr bwMode="auto">
          <a:xfrm>
            <a:off x="6934200" y="2590800"/>
            <a:ext cx="1646238"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685800"/>
            <a:ext cx="7924800" cy="609600"/>
          </a:xfrm>
        </p:spPr>
        <p:txBody>
          <a:bodyPr anchor="t"/>
          <a:lstStyle/>
          <a:p>
            <a:pPr eaLnBrk="1" hangingPunct="1">
              <a:lnSpc>
                <a:spcPct val="80000"/>
              </a:lnSpc>
            </a:pPr>
            <a:r>
              <a:rPr lang="en-US" smtClean="0">
                <a:ea typeface="ＭＳ Ｐゴシック" pitchFamily="34" charset="-128"/>
              </a:rPr>
              <a:t>When to Perform Hand Hygiene</a:t>
            </a:r>
          </a:p>
        </p:txBody>
      </p:sp>
      <p:sp>
        <p:nvSpPr>
          <p:cNvPr id="35843" name="Rectangle 3"/>
          <p:cNvSpPr>
            <a:spLocks noGrp="1" noChangeArrowheads="1"/>
          </p:cNvSpPr>
          <p:nvPr>
            <p:ph idx="1"/>
          </p:nvPr>
        </p:nvSpPr>
        <p:spPr>
          <a:xfrm>
            <a:off x="685800" y="1676400"/>
            <a:ext cx="8001000" cy="4267200"/>
          </a:xfrm>
        </p:spPr>
        <p:txBody>
          <a:bodyPr/>
          <a:lstStyle/>
          <a:p>
            <a:pPr eaLnBrk="1" hangingPunct="1">
              <a:lnSpc>
                <a:spcPct val="85000"/>
              </a:lnSpc>
              <a:spcBef>
                <a:spcPct val="30000"/>
              </a:spcBef>
            </a:pPr>
            <a:r>
              <a:rPr lang="en-US" b="1" smtClean="0">
                <a:ea typeface="ＭＳ Ｐゴシック" pitchFamily="34" charset="-128"/>
              </a:rPr>
              <a:t>Before and after:</a:t>
            </a:r>
          </a:p>
          <a:p>
            <a:pPr lvl="1" eaLnBrk="1" hangingPunct="1">
              <a:lnSpc>
                <a:spcPct val="85000"/>
              </a:lnSpc>
              <a:spcBef>
                <a:spcPct val="30000"/>
              </a:spcBef>
            </a:pPr>
            <a:r>
              <a:rPr lang="en-US" smtClean="0">
                <a:ea typeface="ＭＳ Ｐゴシック" pitchFamily="34" charset="-128"/>
              </a:rPr>
              <a:t>Contact with a resident</a:t>
            </a:r>
          </a:p>
          <a:p>
            <a:pPr lvl="2" eaLnBrk="1" hangingPunct="1">
              <a:lnSpc>
                <a:spcPct val="85000"/>
              </a:lnSpc>
              <a:spcBef>
                <a:spcPct val="30000"/>
              </a:spcBef>
            </a:pPr>
            <a:r>
              <a:rPr lang="en-US" smtClean="0">
                <a:ea typeface="ＭＳ Ｐゴシック" pitchFamily="34" charset="-128"/>
              </a:rPr>
              <a:t>Be sure to perform hand hygiene </a:t>
            </a:r>
            <a:r>
              <a:rPr lang="en-US" i="1" smtClean="0">
                <a:ea typeface="ＭＳ Ｐゴシック" pitchFamily="34" charset="-128"/>
              </a:rPr>
              <a:t>between</a:t>
            </a:r>
            <a:r>
              <a:rPr lang="en-US" smtClean="0">
                <a:ea typeface="ＭＳ Ｐゴシック" pitchFamily="34" charset="-128"/>
              </a:rPr>
              <a:t> residents</a:t>
            </a:r>
          </a:p>
          <a:p>
            <a:pPr lvl="1" eaLnBrk="1" hangingPunct="1">
              <a:lnSpc>
                <a:spcPct val="85000"/>
              </a:lnSpc>
              <a:spcBef>
                <a:spcPct val="30000"/>
              </a:spcBef>
            </a:pPr>
            <a:r>
              <a:rPr lang="en-US" smtClean="0">
                <a:ea typeface="ＭＳ Ｐゴシック" pitchFamily="34" charset="-128"/>
              </a:rPr>
              <a:t>Treating a cut or wound </a:t>
            </a:r>
            <a:br>
              <a:rPr lang="en-US" smtClean="0">
                <a:ea typeface="ＭＳ Ｐゴシック" pitchFamily="34" charset="-128"/>
              </a:rPr>
            </a:br>
            <a:r>
              <a:rPr lang="en-US" smtClean="0">
                <a:ea typeface="ＭＳ Ｐゴシック" pitchFamily="34" charset="-128"/>
              </a:rPr>
              <a:t>(e.g., changing dressings or bandages)</a:t>
            </a:r>
          </a:p>
          <a:p>
            <a:pPr eaLnBrk="1" hangingPunct="1">
              <a:lnSpc>
                <a:spcPct val="85000"/>
              </a:lnSpc>
              <a:spcBef>
                <a:spcPct val="30000"/>
              </a:spcBef>
            </a:pPr>
            <a:endParaRPr lang="en-US" sz="1000" b="1" smtClean="0">
              <a:ea typeface="ＭＳ Ｐゴシック" pitchFamily="34" charset="-128"/>
            </a:endParaRPr>
          </a:p>
          <a:p>
            <a:pPr eaLnBrk="1" hangingPunct="1">
              <a:lnSpc>
                <a:spcPct val="85000"/>
              </a:lnSpc>
              <a:spcBef>
                <a:spcPct val="30000"/>
              </a:spcBef>
            </a:pPr>
            <a:r>
              <a:rPr lang="en-US" b="1" smtClean="0">
                <a:ea typeface="ＭＳ Ｐゴシック" pitchFamily="34" charset="-128"/>
              </a:rPr>
              <a:t>Before:</a:t>
            </a:r>
          </a:p>
          <a:p>
            <a:pPr lvl="1" eaLnBrk="1" hangingPunct="1">
              <a:lnSpc>
                <a:spcPct val="85000"/>
              </a:lnSpc>
              <a:spcBef>
                <a:spcPct val="30000"/>
              </a:spcBef>
            </a:pPr>
            <a:r>
              <a:rPr lang="en-US" smtClean="0">
                <a:ea typeface="ＭＳ Ｐゴシック" pitchFamily="34" charset="-128"/>
              </a:rPr>
              <a:t>Preparing or eating food</a:t>
            </a:r>
          </a:p>
          <a:p>
            <a:pPr lvl="1" eaLnBrk="1" hangingPunct="1">
              <a:lnSpc>
                <a:spcPct val="85000"/>
              </a:lnSpc>
              <a:spcBef>
                <a:spcPct val="30000"/>
              </a:spcBef>
            </a:pPr>
            <a:r>
              <a:rPr lang="en-US" smtClean="0">
                <a:ea typeface="ＭＳ Ｐゴシック" pitchFamily="34" charset="-128"/>
              </a:rPr>
              <a:t>Touching your eyes, nose, or mouth</a:t>
            </a:r>
          </a:p>
          <a:p>
            <a:pPr lvl="1" eaLnBrk="1" hangingPunct="1">
              <a:lnSpc>
                <a:spcPct val="85000"/>
              </a:lnSpc>
              <a:spcBef>
                <a:spcPct val="30000"/>
              </a:spcBef>
            </a:pPr>
            <a:r>
              <a:rPr lang="en-US" smtClean="0">
                <a:ea typeface="ＭＳ Ｐゴシック" pitchFamily="34" charset="-128"/>
              </a:rPr>
              <a:t>Putting on gloves</a:t>
            </a:r>
          </a:p>
          <a:p>
            <a:pPr lvl="1" eaLnBrk="1" hangingPunct="1">
              <a:lnSpc>
                <a:spcPct val="85000"/>
              </a:lnSpc>
              <a:spcBef>
                <a:spcPct val="30000"/>
              </a:spcBef>
            </a:pPr>
            <a:r>
              <a:rPr lang="en-US" smtClean="0">
                <a:ea typeface="ＭＳ Ｐゴシック" pitchFamily="34" charset="-128"/>
              </a:rPr>
              <a:t>Handling/administering medication</a:t>
            </a:r>
          </a:p>
          <a:p>
            <a:pPr lvl="1" eaLnBrk="1" hangingPunct="1">
              <a:lnSpc>
                <a:spcPct val="85000"/>
              </a:lnSpc>
              <a:spcBef>
                <a:spcPct val="30000"/>
              </a:spcBef>
            </a:pPr>
            <a:r>
              <a:rPr lang="en-US" smtClean="0">
                <a:ea typeface="ＭＳ Ｐゴシック" pitchFamily="34" charset="-128"/>
              </a:rPr>
              <a:t>Insertion of invasive devices (e.g., urinary catheters)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685800"/>
            <a:ext cx="7924800" cy="685800"/>
          </a:xfrm>
        </p:spPr>
        <p:txBody>
          <a:bodyPr anchor="t"/>
          <a:lstStyle/>
          <a:p>
            <a:pPr eaLnBrk="1" hangingPunct="1"/>
            <a:r>
              <a:rPr lang="en-US" smtClean="0">
                <a:ea typeface="ＭＳ Ｐゴシック" pitchFamily="34" charset="-128"/>
              </a:rPr>
              <a:t>When to Perform Hand Hygiene</a:t>
            </a:r>
          </a:p>
        </p:txBody>
      </p:sp>
      <p:sp>
        <p:nvSpPr>
          <p:cNvPr id="36867" name="Rectangle 3"/>
          <p:cNvSpPr>
            <a:spLocks noGrp="1" noChangeArrowheads="1"/>
          </p:cNvSpPr>
          <p:nvPr>
            <p:ph idx="1"/>
          </p:nvPr>
        </p:nvSpPr>
        <p:spPr>
          <a:xfrm>
            <a:off x="685800" y="1752600"/>
            <a:ext cx="5867400" cy="4876800"/>
          </a:xfrm>
        </p:spPr>
        <p:txBody>
          <a:bodyPr/>
          <a:lstStyle/>
          <a:p>
            <a:pPr eaLnBrk="1" hangingPunct="1">
              <a:lnSpc>
                <a:spcPct val="85000"/>
              </a:lnSpc>
              <a:spcBef>
                <a:spcPct val="30000"/>
              </a:spcBef>
            </a:pPr>
            <a:r>
              <a:rPr lang="en-US" b="1" smtClean="0">
                <a:ea typeface="ＭＳ Ｐゴシック" pitchFamily="34" charset="-128"/>
              </a:rPr>
              <a:t>After:</a:t>
            </a:r>
          </a:p>
          <a:p>
            <a:pPr lvl="1" eaLnBrk="1" hangingPunct="1">
              <a:lnSpc>
                <a:spcPct val="85000"/>
              </a:lnSpc>
              <a:spcBef>
                <a:spcPct val="30000"/>
              </a:spcBef>
            </a:pPr>
            <a:r>
              <a:rPr lang="en-US" smtClean="0">
                <a:ea typeface="ＭＳ Ｐゴシック" pitchFamily="34" charset="-128"/>
              </a:rPr>
              <a:t>Contact with blood, body fluids, mucous membranes, secretions, excretions, or non-intact skin</a:t>
            </a:r>
          </a:p>
          <a:p>
            <a:pPr lvl="1" eaLnBrk="1" hangingPunct="1">
              <a:lnSpc>
                <a:spcPct val="85000"/>
              </a:lnSpc>
              <a:spcBef>
                <a:spcPct val="30000"/>
              </a:spcBef>
            </a:pPr>
            <a:r>
              <a:rPr lang="en-US" smtClean="0">
                <a:ea typeface="ＭＳ Ｐゴシック" pitchFamily="34" charset="-128"/>
              </a:rPr>
              <a:t>Removing gloves</a:t>
            </a:r>
          </a:p>
          <a:p>
            <a:pPr lvl="1" eaLnBrk="1" hangingPunct="1">
              <a:lnSpc>
                <a:spcPct val="85000"/>
              </a:lnSpc>
              <a:spcBef>
                <a:spcPct val="30000"/>
              </a:spcBef>
            </a:pPr>
            <a:r>
              <a:rPr lang="en-US" smtClean="0">
                <a:ea typeface="ＭＳ Ｐゴシック" pitchFamily="34" charset="-128"/>
              </a:rPr>
              <a:t>Touching surfaces or objects in the environment that may be contaminated with blood or body fluids</a:t>
            </a:r>
          </a:p>
          <a:p>
            <a:pPr lvl="1" eaLnBrk="1" hangingPunct="1">
              <a:lnSpc>
                <a:spcPct val="85000"/>
              </a:lnSpc>
              <a:spcBef>
                <a:spcPct val="30000"/>
              </a:spcBef>
            </a:pPr>
            <a:r>
              <a:rPr lang="en-US" smtClean="0">
                <a:ea typeface="ＭＳ Ｐゴシック" pitchFamily="34" charset="-128"/>
              </a:rPr>
              <a:t>Handling garbage</a:t>
            </a:r>
          </a:p>
          <a:p>
            <a:pPr lvl="1" eaLnBrk="1" hangingPunct="1">
              <a:lnSpc>
                <a:spcPct val="85000"/>
              </a:lnSpc>
              <a:spcBef>
                <a:spcPct val="30000"/>
              </a:spcBef>
            </a:pPr>
            <a:r>
              <a:rPr lang="en-US" smtClean="0">
                <a:ea typeface="ＭＳ Ｐゴシック" pitchFamily="34" charset="-128"/>
              </a:rPr>
              <a:t>Using the restroom</a:t>
            </a:r>
          </a:p>
          <a:p>
            <a:pPr lvl="1" eaLnBrk="1" hangingPunct="1">
              <a:lnSpc>
                <a:spcPct val="85000"/>
              </a:lnSpc>
              <a:spcBef>
                <a:spcPct val="30000"/>
              </a:spcBef>
            </a:pPr>
            <a:r>
              <a:rPr lang="en-US" smtClean="0">
                <a:ea typeface="ＭＳ Ｐゴシック" pitchFamily="34" charset="-128"/>
              </a:rPr>
              <a:t>Blowing your nose, coughing, or sneezing</a:t>
            </a:r>
          </a:p>
          <a:p>
            <a:pPr lvl="1" eaLnBrk="1" hangingPunct="1">
              <a:lnSpc>
                <a:spcPct val="85000"/>
              </a:lnSpc>
              <a:spcBef>
                <a:spcPct val="30000"/>
              </a:spcBef>
            </a:pPr>
            <a:endParaRPr lang="en-US" smtClean="0">
              <a:ea typeface="ＭＳ Ｐゴシック" pitchFamily="34" charset="-128"/>
            </a:endParaRPr>
          </a:p>
        </p:txBody>
      </p:sp>
      <p:pic>
        <p:nvPicPr>
          <p:cNvPr id="5" name="Picture 4" descr="sneeze.jpg"/>
          <p:cNvPicPr>
            <a:picLocks noChangeAspect="1"/>
          </p:cNvPicPr>
          <p:nvPr/>
        </p:nvPicPr>
        <p:blipFill>
          <a:blip r:embed="rId3" cstate="print">
            <a:duotone>
              <a:schemeClr val="bg2">
                <a:shade val="45000"/>
                <a:satMod val="135000"/>
              </a:schemeClr>
              <a:prstClr val="white"/>
            </a:duotone>
          </a:blip>
          <a:stretch>
            <a:fillRect/>
          </a:stretch>
        </p:blipFill>
        <p:spPr>
          <a:xfrm>
            <a:off x="6477000" y="3048000"/>
            <a:ext cx="2520461" cy="168510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533400" y="838200"/>
            <a:ext cx="7924800" cy="762000"/>
          </a:xfrm>
        </p:spPr>
        <p:txBody>
          <a:bodyPr/>
          <a:lstStyle/>
          <a:p>
            <a:pPr eaLnBrk="1" hangingPunct="1"/>
            <a:r>
              <a:rPr lang="en-US" smtClean="0">
                <a:ea typeface="ＭＳ Ｐゴシック" pitchFamily="34" charset="-128"/>
              </a:rPr>
              <a:t>Work Practice Controls:</a:t>
            </a:r>
            <a:br>
              <a:rPr lang="en-US" smtClean="0">
                <a:ea typeface="ＭＳ Ｐゴシック" pitchFamily="34" charset="-128"/>
              </a:rPr>
            </a:br>
            <a:r>
              <a:rPr lang="en-US" smtClean="0">
                <a:ea typeface="ＭＳ Ｐゴシック" pitchFamily="34" charset="-128"/>
              </a:rPr>
              <a:t>Hand Hygiene and Nails</a:t>
            </a:r>
          </a:p>
        </p:txBody>
      </p:sp>
      <p:sp>
        <p:nvSpPr>
          <p:cNvPr id="37891" name="Rectangle 3"/>
          <p:cNvSpPr>
            <a:spLocks noGrp="1" noChangeArrowheads="1"/>
          </p:cNvSpPr>
          <p:nvPr>
            <p:ph type="body" idx="1"/>
          </p:nvPr>
        </p:nvSpPr>
        <p:spPr>
          <a:xfrm>
            <a:off x="609600" y="2133600"/>
            <a:ext cx="6172200" cy="3962400"/>
          </a:xfrm>
        </p:spPr>
        <p:txBody>
          <a:bodyPr/>
          <a:lstStyle/>
          <a:p>
            <a:pPr eaLnBrk="1" hangingPunct="1">
              <a:lnSpc>
                <a:spcPct val="90000"/>
              </a:lnSpc>
              <a:spcBef>
                <a:spcPct val="50000"/>
              </a:spcBef>
            </a:pPr>
            <a:r>
              <a:rPr lang="en-US" smtClean="0">
                <a:ea typeface="ＭＳ Ｐゴシック" pitchFamily="34" charset="-128"/>
              </a:rPr>
              <a:t>Keep fingernails short, clean, and healthy</a:t>
            </a:r>
          </a:p>
          <a:p>
            <a:pPr eaLnBrk="1" hangingPunct="1">
              <a:lnSpc>
                <a:spcPct val="90000"/>
              </a:lnSpc>
              <a:spcBef>
                <a:spcPct val="50000"/>
              </a:spcBef>
            </a:pPr>
            <a:r>
              <a:rPr lang="en-US" smtClean="0">
                <a:ea typeface="ＭＳ Ｐゴシック" pitchFamily="34" charset="-128"/>
              </a:rPr>
              <a:t>Artificial nails should not be worn; natural nails should be no longer than ¼ inch</a:t>
            </a:r>
          </a:p>
          <a:p>
            <a:pPr lvl="1" eaLnBrk="1" hangingPunct="1">
              <a:lnSpc>
                <a:spcPct val="90000"/>
              </a:lnSpc>
              <a:spcBef>
                <a:spcPct val="50000"/>
              </a:spcBef>
            </a:pPr>
            <a:r>
              <a:rPr lang="en-US" smtClean="0">
                <a:ea typeface="ＭＳ Ｐゴシック" pitchFamily="34" charset="-128"/>
              </a:rPr>
              <a:t>Long fingernails require extra effort when washing hands – harder to remove all germs</a:t>
            </a:r>
          </a:p>
          <a:p>
            <a:pPr lvl="1" eaLnBrk="1" hangingPunct="1">
              <a:lnSpc>
                <a:spcPct val="90000"/>
              </a:lnSpc>
              <a:spcBef>
                <a:spcPct val="50000"/>
              </a:spcBef>
            </a:pPr>
            <a:r>
              <a:rPr lang="en-US" smtClean="0">
                <a:ea typeface="ＭＳ Ｐゴシック" pitchFamily="34" charset="-128"/>
              </a:rPr>
              <a:t>Long fingernails may tear gloves</a:t>
            </a:r>
          </a:p>
        </p:txBody>
      </p:sp>
      <p:pic>
        <p:nvPicPr>
          <p:cNvPr id="37892" name="Picture 5" descr="hand"/>
          <p:cNvPicPr>
            <a:picLocks noChangeAspect="1" noChangeArrowheads="1"/>
          </p:cNvPicPr>
          <p:nvPr/>
        </p:nvPicPr>
        <p:blipFill>
          <a:blip r:embed="rId3" cstate="print"/>
          <a:srcRect/>
          <a:stretch>
            <a:fillRect/>
          </a:stretch>
        </p:blipFill>
        <p:spPr bwMode="auto">
          <a:xfrm>
            <a:off x="6310313" y="2105025"/>
            <a:ext cx="2565400" cy="1046163"/>
          </a:xfrm>
          <a:prstGeom prst="rect">
            <a:avLst/>
          </a:prstGeom>
          <a:noFill/>
          <a:ln w="9525">
            <a:noFill/>
            <a:miter lim="800000"/>
            <a:headEnd/>
            <a:tailEnd/>
          </a:ln>
        </p:spPr>
      </p:pic>
      <p:sp>
        <p:nvSpPr>
          <p:cNvPr id="6" name="&quot;No&quot; Symbol 5"/>
          <p:cNvSpPr/>
          <p:nvPr/>
        </p:nvSpPr>
        <p:spPr bwMode="auto">
          <a:xfrm>
            <a:off x="6858000" y="1981200"/>
            <a:ext cx="1662113" cy="1398588"/>
          </a:xfrm>
          <a:prstGeom prst="noSmoking">
            <a:avLst/>
          </a:prstGeom>
          <a:solidFill>
            <a:srgbClr val="FF0000">
              <a:alpha val="24000"/>
            </a:srgbClr>
          </a:solidFill>
          <a:ln w="12700" cap="sq" cmpd="sng" algn="ctr">
            <a:solidFill>
              <a:srgbClr val="FF0000"/>
            </a:solidFill>
            <a:prstDash val="solid"/>
            <a:round/>
            <a:headEnd type="none" w="sm" len="sm"/>
            <a:tailEnd type="none" w="sm" len="sm"/>
          </a:ln>
          <a:effectLst/>
        </p:spPr>
        <p:txBody>
          <a:bodyPr wrap="none"/>
          <a:lstStyle/>
          <a:p>
            <a:pPr eaLnBrk="0" hangingPunct="0">
              <a:defRPr/>
            </a:pP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533400" y="838200"/>
            <a:ext cx="7924800" cy="762000"/>
          </a:xfrm>
        </p:spPr>
        <p:txBody>
          <a:bodyPr/>
          <a:lstStyle/>
          <a:p>
            <a:pPr eaLnBrk="1" hangingPunct="1"/>
            <a:r>
              <a:rPr lang="en-US" smtClean="0">
                <a:ea typeface="ＭＳ Ｐゴシック" pitchFamily="34" charset="-128"/>
              </a:rPr>
              <a:t>Work Practice Controls:</a:t>
            </a:r>
            <a:br>
              <a:rPr lang="en-US" smtClean="0">
                <a:ea typeface="ＭＳ Ｐゴシック" pitchFamily="34" charset="-128"/>
              </a:rPr>
            </a:br>
            <a:r>
              <a:rPr lang="en-US" smtClean="0">
                <a:ea typeface="ＭＳ Ｐゴシック" pitchFamily="34" charset="-128"/>
              </a:rPr>
              <a:t>Personal Hygiene</a:t>
            </a:r>
          </a:p>
        </p:txBody>
      </p:sp>
      <p:sp>
        <p:nvSpPr>
          <p:cNvPr id="27651" name="Rectangle 4"/>
          <p:cNvSpPr>
            <a:spLocks noChangeArrowheads="1"/>
          </p:cNvSpPr>
          <p:nvPr/>
        </p:nvSpPr>
        <p:spPr bwMode="auto">
          <a:xfrm>
            <a:off x="533400" y="1676400"/>
            <a:ext cx="7696200" cy="4876800"/>
          </a:xfrm>
          <a:prstGeom prst="rect">
            <a:avLst/>
          </a:prstGeom>
          <a:noFill/>
          <a:ln w="9525">
            <a:noFill/>
            <a:miter lim="800000"/>
            <a:headEnd/>
            <a:tailEnd/>
          </a:ln>
        </p:spPr>
        <p:txBody>
          <a:bodyPr/>
          <a:lstStyle/>
          <a:p>
            <a:pPr>
              <a:lnSpc>
                <a:spcPct val="80000"/>
              </a:lnSpc>
              <a:spcBef>
                <a:spcPct val="20000"/>
              </a:spcBef>
              <a:buClr>
                <a:schemeClr val="tx1"/>
              </a:buClr>
              <a:buSzPct val="75000"/>
              <a:buFont typeface="Wingdings" pitchFamily="2" charset="2"/>
              <a:buNone/>
              <a:defRPr/>
            </a:pPr>
            <a:r>
              <a:rPr lang="en-US" sz="2600" dirty="0">
                <a:latin typeface="Arial" pitchFamily="34" charset="0"/>
              </a:rPr>
              <a:t>Things that you can do to protect yourself from disease:</a:t>
            </a:r>
          </a:p>
          <a:p>
            <a:pPr marL="342900" indent="-342900">
              <a:spcBef>
                <a:spcPct val="50000"/>
              </a:spcBef>
              <a:buClr>
                <a:schemeClr val="tx1"/>
              </a:buClr>
              <a:buSzPct val="75000"/>
              <a:buFont typeface="Wingdings" pitchFamily="2" charset="2"/>
              <a:buChar char="l"/>
              <a:defRPr/>
            </a:pPr>
            <a:r>
              <a:rPr lang="en-US" sz="2200" b="1" dirty="0">
                <a:latin typeface="Arial" pitchFamily="34" charset="0"/>
              </a:rPr>
              <a:t>Do not </a:t>
            </a:r>
            <a:r>
              <a:rPr lang="en-US" sz="2200" dirty="0">
                <a:latin typeface="Arial" pitchFamily="34" charset="0"/>
              </a:rPr>
              <a:t>leave food or drinks on countertops where blood or potentially infectious materials can be present        (e.g., nurses station)</a:t>
            </a:r>
          </a:p>
          <a:p>
            <a:pPr marL="342900" indent="-342900">
              <a:spcBef>
                <a:spcPct val="50000"/>
              </a:spcBef>
              <a:buClr>
                <a:schemeClr val="tx1"/>
              </a:buClr>
              <a:buSzPct val="75000"/>
              <a:buFont typeface="Wingdings" pitchFamily="2" charset="2"/>
              <a:buChar char="l"/>
              <a:defRPr/>
            </a:pPr>
            <a:r>
              <a:rPr lang="en-US" sz="2200" b="1" dirty="0">
                <a:latin typeface="Arial" pitchFamily="34" charset="0"/>
              </a:rPr>
              <a:t>Do not </a:t>
            </a:r>
            <a:r>
              <a:rPr lang="en-US" sz="2200" dirty="0">
                <a:latin typeface="Arial" pitchFamily="34" charset="0"/>
              </a:rPr>
              <a:t>keep food or drinks in refrigerators or freezers used to hold medications or potentially infectious materials</a:t>
            </a:r>
          </a:p>
          <a:p>
            <a:pPr marL="342900" indent="-342900">
              <a:spcBef>
                <a:spcPct val="50000"/>
              </a:spcBef>
              <a:buClr>
                <a:schemeClr val="tx1"/>
              </a:buClr>
              <a:buSzPct val="75000"/>
              <a:buFont typeface="Wingdings" pitchFamily="2" charset="2"/>
              <a:buChar char="l"/>
              <a:defRPr/>
            </a:pPr>
            <a:r>
              <a:rPr lang="en-US" sz="2200" b="1" dirty="0">
                <a:latin typeface="Arial" pitchFamily="34" charset="0"/>
              </a:rPr>
              <a:t>Do not </a:t>
            </a:r>
            <a:r>
              <a:rPr lang="en-US" sz="2200" dirty="0">
                <a:latin typeface="Arial" pitchFamily="34" charset="0"/>
              </a:rPr>
              <a:t>use petroleum-based lubricants with latex gloves – these weaken the protective glove barrier</a:t>
            </a:r>
          </a:p>
          <a:p>
            <a:pPr marL="342900" indent="-342900">
              <a:spcBef>
                <a:spcPct val="50000"/>
              </a:spcBef>
              <a:buClr>
                <a:schemeClr val="tx1"/>
              </a:buClr>
              <a:buSzPct val="75000"/>
              <a:buFont typeface="Wingdings" pitchFamily="2" charset="2"/>
              <a:buChar char="l"/>
              <a:defRPr/>
            </a:pPr>
            <a:r>
              <a:rPr lang="en-US" sz="2200" b="1" dirty="0">
                <a:latin typeface="Arial" pitchFamily="34" charset="0"/>
              </a:rPr>
              <a:t>Do not </a:t>
            </a:r>
            <a:r>
              <a:rPr lang="en-US" sz="2200" dirty="0">
                <a:latin typeface="Arial" pitchFamily="34" charset="0"/>
              </a:rPr>
              <a:t>eat, drink, apply cosmetics, or handle lip balm in an area where you might be exposed to blood or body fluids</a:t>
            </a:r>
          </a:p>
        </p:txBody>
      </p:sp>
      <p:pic>
        <p:nvPicPr>
          <p:cNvPr id="38916" name="Picture 4" descr="C:\Documents and Settings\okj37455\Local Settings\Temporary Internet Files\Content.IE5\OUCGWC85\MC900030330[1].wmf"/>
          <p:cNvPicPr>
            <a:picLocks noChangeAspect="1" noChangeArrowheads="1"/>
          </p:cNvPicPr>
          <p:nvPr/>
        </p:nvPicPr>
        <p:blipFill>
          <a:blip r:embed="rId3" cstate="print"/>
          <a:srcRect/>
          <a:stretch>
            <a:fillRect/>
          </a:stretch>
        </p:blipFill>
        <p:spPr bwMode="auto">
          <a:xfrm>
            <a:off x="7772400" y="3282950"/>
            <a:ext cx="1092200" cy="1441450"/>
          </a:xfrm>
          <a:prstGeom prst="rect">
            <a:avLst/>
          </a:prstGeom>
          <a:noFill/>
          <a:ln w="9525">
            <a:noFill/>
            <a:miter lim="800000"/>
            <a:headEnd/>
            <a:tailEnd/>
          </a:ln>
        </p:spPr>
      </p:pic>
      <p:pic>
        <p:nvPicPr>
          <p:cNvPr id="38917" name="Picture 8" descr="C:\Documents and Settings\okj37455\Local Settings\Temporary Internet Files\Content.IE5\242TAJM5\MC900389328[1].wmf"/>
          <p:cNvPicPr>
            <a:picLocks noChangeAspect="1" noChangeArrowheads="1"/>
          </p:cNvPicPr>
          <p:nvPr/>
        </p:nvPicPr>
        <p:blipFill>
          <a:blip r:embed="rId4" cstate="print"/>
          <a:srcRect/>
          <a:stretch>
            <a:fillRect/>
          </a:stretch>
        </p:blipFill>
        <p:spPr bwMode="auto">
          <a:xfrm>
            <a:off x="7467600" y="152400"/>
            <a:ext cx="1493838" cy="158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US" smtClean="0">
                <a:ea typeface="ＭＳ Ｐゴシック" pitchFamily="34" charset="-128"/>
              </a:rPr>
              <a:t>Standard Precautions</a:t>
            </a:r>
          </a:p>
        </p:txBody>
      </p:sp>
      <p:sp>
        <p:nvSpPr>
          <p:cNvPr id="25603" name="Rectangle 3"/>
          <p:cNvSpPr>
            <a:spLocks noGrp="1" noChangeArrowheads="1"/>
          </p:cNvSpPr>
          <p:nvPr>
            <p:ph type="body" idx="1"/>
          </p:nvPr>
        </p:nvSpPr>
        <p:spPr>
          <a:xfrm>
            <a:off x="609600" y="1676400"/>
            <a:ext cx="7772400" cy="4800600"/>
          </a:xfrm>
          <a:extLst>
            <a:ext uri="{909E8E84-426E-40dd-AFC4-6F175D3DCCD1}"/>
            <a:ext uri="{91240B29-F687-4f45-9708-019B960494DF}"/>
            <a:ext uri="{FAA26D3D-D897-4be2-8F04-BA451C77F1D7}"/>
          </a:extLst>
        </p:spPr>
        <p:txBody>
          <a:bodyPr numCol="2"/>
          <a:lstStyle/>
          <a:p>
            <a:pPr eaLnBrk="1" hangingPunct="1">
              <a:lnSpc>
                <a:spcPct val="90000"/>
              </a:lnSpc>
              <a:spcBef>
                <a:spcPct val="50000"/>
              </a:spcBef>
              <a:defRPr/>
            </a:pPr>
            <a:r>
              <a:rPr lang="en-US" sz="2600" dirty="0" smtClean="0">
                <a:ea typeface="+mn-ea"/>
              </a:rPr>
              <a:t>A set of precautions designed to protect staff and residents from exposure to disease</a:t>
            </a:r>
          </a:p>
          <a:p>
            <a:pPr eaLnBrk="1" hangingPunct="1">
              <a:lnSpc>
                <a:spcPct val="90000"/>
              </a:lnSpc>
              <a:spcBef>
                <a:spcPct val="50000"/>
              </a:spcBef>
              <a:defRPr/>
            </a:pPr>
            <a:r>
              <a:rPr lang="en-US" sz="2600" dirty="0" smtClean="0">
                <a:ea typeface="+mn-ea"/>
              </a:rPr>
              <a:t>Use for ALL residents, ALL body fluids, ALWAYS</a:t>
            </a:r>
          </a:p>
          <a:p>
            <a:pPr eaLnBrk="1" hangingPunct="1">
              <a:lnSpc>
                <a:spcPct val="90000"/>
              </a:lnSpc>
              <a:spcBef>
                <a:spcPct val="50000"/>
              </a:spcBef>
              <a:defRPr/>
            </a:pPr>
            <a:endParaRPr lang="en-US" sz="2600" dirty="0" smtClean="0">
              <a:ea typeface="+mn-ea"/>
            </a:endParaRPr>
          </a:p>
          <a:p>
            <a:pPr eaLnBrk="1" hangingPunct="1">
              <a:lnSpc>
                <a:spcPct val="90000"/>
              </a:lnSpc>
              <a:spcBef>
                <a:spcPct val="50000"/>
              </a:spcBef>
              <a:defRPr/>
            </a:pPr>
            <a:endParaRPr lang="en-US" sz="2600" dirty="0" smtClean="0">
              <a:ea typeface="+mn-ea"/>
            </a:endParaRPr>
          </a:p>
          <a:p>
            <a:pPr eaLnBrk="1" hangingPunct="1">
              <a:lnSpc>
                <a:spcPct val="90000"/>
              </a:lnSpc>
              <a:spcBef>
                <a:spcPct val="50000"/>
              </a:spcBef>
              <a:defRPr/>
            </a:pPr>
            <a:endParaRPr lang="en-US" sz="2600" dirty="0" smtClean="0">
              <a:ea typeface="+mn-ea"/>
            </a:endParaRPr>
          </a:p>
          <a:p>
            <a:pPr eaLnBrk="1" hangingPunct="1">
              <a:lnSpc>
                <a:spcPct val="90000"/>
              </a:lnSpc>
              <a:spcBef>
                <a:spcPct val="50000"/>
              </a:spcBef>
              <a:defRPr/>
            </a:pPr>
            <a:endParaRPr lang="en-US" sz="2600" dirty="0" smtClean="0">
              <a:ea typeface="+mn-ea"/>
            </a:endParaRPr>
          </a:p>
          <a:p>
            <a:pPr eaLnBrk="1" hangingPunct="1">
              <a:lnSpc>
                <a:spcPct val="90000"/>
              </a:lnSpc>
              <a:spcBef>
                <a:spcPct val="50000"/>
              </a:spcBef>
              <a:defRPr/>
            </a:pPr>
            <a:r>
              <a:rPr lang="en-US" sz="2600" dirty="0" smtClean="0">
                <a:ea typeface="+mn-ea"/>
              </a:rPr>
              <a:t>Includes:</a:t>
            </a:r>
          </a:p>
          <a:p>
            <a:pPr lvl="1" eaLnBrk="1" hangingPunct="1">
              <a:lnSpc>
                <a:spcPct val="90000"/>
              </a:lnSpc>
              <a:defRPr/>
            </a:pPr>
            <a:r>
              <a:rPr lang="en-US" sz="1800" dirty="0" smtClean="0"/>
              <a:t>Hand hygiene</a:t>
            </a:r>
          </a:p>
          <a:p>
            <a:pPr lvl="1" eaLnBrk="1" hangingPunct="1">
              <a:lnSpc>
                <a:spcPct val="90000"/>
              </a:lnSpc>
              <a:defRPr/>
            </a:pPr>
            <a:r>
              <a:rPr lang="en-US" sz="1800" dirty="0" smtClean="0"/>
              <a:t>Personal protective equipment (PPE), including resuscitation devices</a:t>
            </a:r>
          </a:p>
          <a:p>
            <a:pPr lvl="1" eaLnBrk="1" hangingPunct="1">
              <a:lnSpc>
                <a:spcPct val="90000"/>
              </a:lnSpc>
              <a:defRPr/>
            </a:pPr>
            <a:r>
              <a:rPr lang="en-US" sz="1800" dirty="0" smtClean="0"/>
              <a:t>Safe injection practices</a:t>
            </a:r>
          </a:p>
          <a:p>
            <a:pPr lvl="1" eaLnBrk="1" hangingPunct="1">
              <a:lnSpc>
                <a:spcPct val="90000"/>
              </a:lnSpc>
              <a:defRPr/>
            </a:pPr>
            <a:r>
              <a:rPr lang="en-US" sz="1800" dirty="0" smtClean="0"/>
              <a:t>Sharps injury prevention</a:t>
            </a:r>
          </a:p>
          <a:p>
            <a:pPr lvl="1" eaLnBrk="1" hangingPunct="1">
              <a:lnSpc>
                <a:spcPct val="90000"/>
              </a:lnSpc>
              <a:defRPr/>
            </a:pPr>
            <a:r>
              <a:rPr lang="en-US" sz="1800" dirty="0" smtClean="0"/>
              <a:t>Care of environment</a:t>
            </a:r>
          </a:p>
          <a:p>
            <a:pPr lvl="1" eaLnBrk="1" hangingPunct="1">
              <a:lnSpc>
                <a:spcPct val="90000"/>
              </a:lnSpc>
              <a:defRPr/>
            </a:pPr>
            <a:r>
              <a:rPr lang="en-US" sz="1800" dirty="0" smtClean="0"/>
              <a:t>Cleaning of care equipment</a:t>
            </a:r>
          </a:p>
          <a:p>
            <a:pPr lvl="1" eaLnBrk="1" hangingPunct="1">
              <a:lnSpc>
                <a:spcPct val="90000"/>
              </a:lnSpc>
              <a:defRPr/>
            </a:pPr>
            <a:r>
              <a:rPr lang="en-US" sz="1800" dirty="0" smtClean="0"/>
              <a:t>Respiratory hygiene/cough etiquette</a:t>
            </a:r>
          </a:p>
          <a:p>
            <a:pPr lvl="1" eaLnBrk="1" hangingPunct="1">
              <a:lnSpc>
                <a:spcPct val="90000"/>
              </a:lnSpc>
              <a:defRPr/>
            </a:pPr>
            <a:r>
              <a:rPr lang="en-US" sz="1800" dirty="0" smtClean="0"/>
              <a:t>Handling of linen and regulated medical waste</a:t>
            </a:r>
          </a:p>
          <a:p>
            <a:pPr lvl="1" eaLnBrk="1" hangingPunct="1">
              <a:lnSpc>
                <a:spcPct val="90000"/>
              </a:lnSpc>
              <a:defRPr/>
            </a:pPr>
            <a:r>
              <a:rPr lang="en-US" sz="1800" dirty="0" smtClean="0"/>
              <a:t>Special lumbar puncture procedures</a:t>
            </a:r>
          </a:p>
          <a:p>
            <a:pPr lvl="1" eaLnBrk="1" hangingPunct="1">
              <a:lnSpc>
                <a:spcPct val="90000"/>
              </a:lnSpc>
              <a:defRPr/>
            </a:pPr>
            <a:r>
              <a:rPr lang="en-US" sz="1800" dirty="0" smtClean="0"/>
              <a:t>Patient/resident placement</a:t>
            </a:r>
          </a:p>
          <a:p>
            <a:pPr eaLnBrk="1" hangingPunct="1">
              <a:lnSpc>
                <a:spcPct val="90000"/>
              </a:lnSpc>
              <a:defRPr/>
            </a:pPr>
            <a:endParaRPr lang="en-US" sz="2600" dirty="0" smtClean="0">
              <a:ea typeface="+mn-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066800" y="1828800"/>
            <a:ext cx="6629400" cy="4495800"/>
          </a:xfrm>
        </p:spPr>
        <p:txBody>
          <a:bodyPr/>
          <a:lstStyle/>
          <a:p>
            <a:pPr marL="0" indent="0" eaLnBrk="1" hangingPunct="1">
              <a:lnSpc>
                <a:spcPct val="80000"/>
              </a:lnSpc>
              <a:spcBef>
                <a:spcPct val="85000"/>
              </a:spcBef>
              <a:buFont typeface="Wingdings" pitchFamily="2" charset="2"/>
              <a:buNone/>
            </a:pPr>
            <a:r>
              <a:rPr lang="en-US" dirty="0" smtClean="0">
                <a:ea typeface="ＭＳ Ｐゴシック" pitchFamily="34" charset="-128"/>
              </a:rPr>
              <a:t>By definition, ALFs are non-medical facilities that provide assistance with activities of daily living.</a:t>
            </a:r>
          </a:p>
          <a:p>
            <a:pPr marL="0" indent="0" eaLnBrk="1" hangingPunct="1">
              <a:lnSpc>
                <a:spcPct val="80000"/>
              </a:lnSpc>
              <a:spcBef>
                <a:spcPct val="85000"/>
              </a:spcBef>
              <a:buFont typeface="Wingdings" pitchFamily="2" charset="2"/>
              <a:buNone/>
            </a:pPr>
            <a:r>
              <a:rPr lang="en-US" dirty="0" smtClean="0">
                <a:ea typeface="ＭＳ Ｐゴシック" pitchFamily="34" charset="-128"/>
              </a:rPr>
              <a:t>By design, ALFs provide unique services to residents who want to live as independently as possible for as long as possible.  </a:t>
            </a:r>
          </a:p>
          <a:p>
            <a:pPr marL="914400" indent="0" eaLnBrk="1" hangingPunct="1">
              <a:lnSpc>
                <a:spcPct val="80000"/>
              </a:lnSpc>
              <a:spcBef>
                <a:spcPct val="85000"/>
              </a:spcBef>
              <a:buFont typeface="Wingdings" pitchFamily="2" charset="2"/>
              <a:buNone/>
            </a:pPr>
            <a:r>
              <a:rPr lang="en-US" dirty="0" smtClean="0">
                <a:ea typeface="ＭＳ Ｐゴシック" pitchFamily="34" charset="-128"/>
              </a:rPr>
              <a:t>Some </a:t>
            </a:r>
            <a:r>
              <a:rPr lang="en-US" dirty="0" smtClean="0">
                <a:ea typeface="ＭＳ Ｐゴシック" pitchFamily="34" charset="-128"/>
              </a:rPr>
              <a:t>of these services </a:t>
            </a:r>
            <a:r>
              <a:rPr lang="en-US" dirty="0" smtClean="0">
                <a:ea typeface="ＭＳ Ｐゴシック" pitchFamily="34" charset="-128"/>
              </a:rPr>
              <a:t>may involve contact with blood or body fluids that have the ability to spread disease.</a:t>
            </a:r>
            <a:endParaRPr lang="en-US" dirty="0" smtClean="0">
              <a:ea typeface="ＭＳ Ｐゴシック" pitchFamily="34" charset="-128"/>
            </a:endParaRPr>
          </a:p>
        </p:txBody>
      </p:sp>
      <p:pic>
        <p:nvPicPr>
          <p:cNvPr id="5123" name="Picture 4" descr="home health-bed"/>
          <p:cNvPicPr>
            <a:picLocks noChangeAspect="1" noChangeArrowheads="1"/>
          </p:cNvPicPr>
          <p:nvPr/>
        </p:nvPicPr>
        <p:blipFill>
          <a:blip r:embed="rId3" cstate="print"/>
          <a:srcRect/>
          <a:stretch>
            <a:fillRect/>
          </a:stretch>
        </p:blipFill>
        <p:spPr bwMode="auto">
          <a:xfrm>
            <a:off x="6921500" y="152400"/>
            <a:ext cx="2070100" cy="1719263"/>
          </a:xfrm>
          <a:prstGeom prst="rect">
            <a:avLst/>
          </a:prstGeom>
          <a:noFill/>
          <a:ln w="38100">
            <a:solidFill>
              <a:schemeClr val="hlink"/>
            </a:solidFill>
            <a:miter lim="800000"/>
            <a:headEnd/>
            <a:tailEnd/>
          </a:ln>
        </p:spPr>
      </p:pic>
      <p:sp>
        <p:nvSpPr>
          <p:cNvPr id="5124" name="AutoShape 6"/>
          <p:cNvSpPr>
            <a:spLocks noGrp="1" noChangeArrowheads="1"/>
          </p:cNvSpPr>
          <p:nvPr>
            <p:ph type="title"/>
          </p:nvPr>
        </p:nvSpPr>
        <p:spPr>
          <a:xfrm>
            <a:off x="457200" y="533400"/>
            <a:ext cx="7924800" cy="838200"/>
          </a:xfrm>
        </p:spPr>
        <p:txBody>
          <a:bodyPr/>
          <a:lstStyle/>
          <a:p>
            <a:pPr eaLnBrk="1" hangingPunct="1"/>
            <a:r>
              <a:rPr lang="en-US" sz="3200" smtClean="0">
                <a:ea typeface="ＭＳ Ｐゴシック" pitchFamily="34" charset="-128"/>
              </a:rPr>
              <a:t>Assisted Living Facilities (ALFs)</a:t>
            </a:r>
          </a:p>
        </p:txBody>
      </p:sp>
      <p:pic>
        <p:nvPicPr>
          <p:cNvPr id="5125" name="Picture 15" descr="home health"/>
          <p:cNvPicPr>
            <a:picLocks noChangeAspect="1" noChangeArrowheads="1"/>
          </p:cNvPicPr>
          <p:nvPr/>
        </p:nvPicPr>
        <p:blipFill>
          <a:blip r:embed="rId4" cstate="print"/>
          <a:srcRect/>
          <a:stretch>
            <a:fillRect/>
          </a:stretch>
        </p:blipFill>
        <p:spPr bwMode="auto">
          <a:xfrm>
            <a:off x="152400" y="4953000"/>
            <a:ext cx="1714500" cy="1539875"/>
          </a:xfrm>
          <a:prstGeom prst="rect">
            <a:avLst/>
          </a:prstGeom>
          <a:noFill/>
          <a:ln w="38100">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34" charset="-128"/>
              </a:rPr>
              <a:t>For More Information…</a:t>
            </a:r>
          </a:p>
        </p:txBody>
      </p:sp>
      <p:sp>
        <p:nvSpPr>
          <p:cNvPr id="3" name="Content Placeholder 2"/>
          <p:cNvSpPr>
            <a:spLocks noGrp="1"/>
          </p:cNvSpPr>
          <p:nvPr>
            <p:ph idx="1"/>
          </p:nvPr>
        </p:nvSpPr>
        <p:spPr>
          <a:xfrm>
            <a:off x="609600" y="1828800"/>
            <a:ext cx="8534400" cy="4343400"/>
          </a:xfrm>
        </p:spPr>
        <p:txBody>
          <a:bodyPr/>
          <a:lstStyle/>
          <a:p>
            <a:pPr>
              <a:defRPr/>
            </a:pPr>
            <a:r>
              <a:rPr lang="en-US" sz="2600" dirty="0" smtClean="0"/>
              <a:t>Virginia Department of Health webpage on Standard Precautions:</a:t>
            </a:r>
          </a:p>
          <a:p>
            <a:pPr>
              <a:buFont typeface="Wingdings" pitchFamily="2" charset="2"/>
              <a:buNone/>
              <a:defRPr/>
            </a:pPr>
            <a:r>
              <a:rPr lang="en-US" sz="2600" dirty="0" smtClean="0">
                <a:solidFill>
                  <a:schemeClr val="tx1">
                    <a:lumMod val="60000"/>
                    <a:lumOff val="40000"/>
                  </a:schemeClr>
                </a:solidFill>
              </a:rPr>
              <a:t>	</a:t>
            </a:r>
            <a:r>
              <a:rPr lang="en-US" sz="2600" dirty="0" smtClean="0">
                <a:solidFill>
                  <a:schemeClr val="tx1">
                    <a:lumMod val="60000"/>
                    <a:lumOff val="40000"/>
                  </a:schemeClr>
                </a:solidFill>
                <a:hlinkClick r:id="rId2"/>
              </a:rPr>
              <a:t>www.vdh.virginia.gov/Epidemiology/Surveillance/HAI/StandardPrecautions.htm</a:t>
            </a:r>
            <a:endParaRPr lang="en-US" sz="2600" dirty="0" smtClean="0">
              <a:solidFill>
                <a:schemeClr val="tx1">
                  <a:lumMod val="60000"/>
                  <a:lumOff val="40000"/>
                </a:schemeClr>
              </a:solidFill>
            </a:endParaRPr>
          </a:p>
          <a:p>
            <a:pPr>
              <a:buFont typeface="Wingdings" pitchFamily="2" charset="2"/>
              <a:buNone/>
              <a:defRPr/>
            </a:pPr>
            <a:endParaRPr lang="en-US" sz="2600" dirty="0" smtClean="0">
              <a:solidFill>
                <a:schemeClr val="tx1">
                  <a:lumMod val="60000"/>
                  <a:lumOff val="40000"/>
                </a:schemeClr>
              </a:solidFill>
            </a:endParaRPr>
          </a:p>
          <a:p>
            <a:pPr>
              <a:defRPr/>
            </a:pPr>
            <a:r>
              <a:rPr lang="en-US" sz="2600" dirty="0" smtClean="0"/>
              <a:t>2007 Guideline of Isolation Precautions: Preventing Transmission of Infectious Agents in Healthcare Settings</a:t>
            </a:r>
          </a:p>
          <a:p>
            <a:pPr>
              <a:buFont typeface="Wingdings" pitchFamily="2" charset="2"/>
              <a:buNone/>
              <a:defRPr/>
            </a:pPr>
            <a:r>
              <a:rPr lang="en-US" sz="2600" dirty="0" smtClean="0"/>
              <a:t>	</a:t>
            </a:r>
            <a:r>
              <a:rPr lang="en-US" sz="2600" u="sng" dirty="0" smtClean="0"/>
              <a:t>www.cdc.gov/hicpac/2007IP/2007isolationPrecautions.html</a:t>
            </a:r>
          </a:p>
          <a:p>
            <a:pPr>
              <a:buFont typeface="Wingdings" pitchFamily="2" charset="2"/>
              <a:buNone/>
              <a:defRPr/>
            </a:pPr>
            <a:endParaRPr lang="en-US" dirty="0">
              <a:solidFill>
                <a:schemeClr val="tx1">
                  <a:lumMod val="60000"/>
                  <a:lumOff val="4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US" smtClean="0">
                <a:ea typeface="ＭＳ Ｐゴシック" pitchFamily="34" charset="-128"/>
              </a:rPr>
              <a:t>Personal Protective Equipment</a:t>
            </a:r>
          </a:p>
        </p:txBody>
      </p:sp>
      <p:sp>
        <p:nvSpPr>
          <p:cNvPr id="41987" name="Rectangle 3"/>
          <p:cNvSpPr>
            <a:spLocks noGrp="1" noChangeArrowheads="1"/>
          </p:cNvSpPr>
          <p:nvPr>
            <p:ph type="body" idx="1"/>
          </p:nvPr>
        </p:nvSpPr>
        <p:spPr>
          <a:xfrm>
            <a:off x="304800" y="1905000"/>
            <a:ext cx="4953000" cy="4572000"/>
          </a:xfrm>
        </p:spPr>
        <p:txBody>
          <a:bodyPr/>
          <a:lstStyle/>
          <a:p>
            <a:pPr indent="7938" eaLnBrk="1" hangingPunct="1">
              <a:lnSpc>
                <a:spcPct val="90000"/>
              </a:lnSpc>
              <a:buFont typeface="Wingdings" pitchFamily="2" charset="2"/>
              <a:buNone/>
            </a:pPr>
            <a:r>
              <a:rPr lang="en-US" smtClean="0">
                <a:ea typeface="ＭＳ Ｐゴシック" pitchFamily="34" charset="-128"/>
              </a:rPr>
              <a:t>Protective wear that serves as a barrier between you and blood/body fluids:</a:t>
            </a:r>
          </a:p>
          <a:p>
            <a:pPr indent="7938" eaLnBrk="1" hangingPunct="1">
              <a:lnSpc>
                <a:spcPct val="90000"/>
              </a:lnSpc>
              <a:spcBef>
                <a:spcPct val="50000"/>
              </a:spcBef>
            </a:pPr>
            <a:r>
              <a:rPr lang="en-US" smtClean="0">
                <a:ea typeface="ＭＳ Ｐゴシック" pitchFamily="34" charset="-128"/>
              </a:rPr>
              <a:t> Gloves</a:t>
            </a:r>
          </a:p>
          <a:p>
            <a:pPr indent="7938" eaLnBrk="1" hangingPunct="1">
              <a:lnSpc>
                <a:spcPct val="90000"/>
              </a:lnSpc>
            </a:pPr>
            <a:r>
              <a:rPr lang="en-US" smtClean="0">
                <a:ea typeface="ＭＳ Ｐゴシック" pitchFamily="34" charset="-128"/>
              </a:rPr>
              <a:t> Gowns</a:t>
            </a:r>
          </a:p>
          <a:p>
            <a:pPr indent="7938" eaLnBrk="1" hangingPunct="1">
              <a:lnSpc>
                <a:spcPct val="90000"/>
              </a:lnSpc>
            </a:pPr>
            <a:r>
              <a:rPr lang="en-US" smtClean="0">
                <a:ea typeface="ＭＳ Ｐゴシック" pitchFamily="34" charset="-128"/>
              </a:rPr>
              <a:t> Masks</a:t>
            </a:r>
          </a:p>
          <a:p>
            <a:pPr indent="7938" eaLnBrk="1" hangingPunct="1">
              <a:lnSpc>
                <a:spcPct val="90000"/>
              </a:lnSpc>
            </a:pPr>
            <a:r>
              <a:rPr lang="en-US" smtClean="0">
                <a:ea typeface="ＭＳ Ｐゴシック" pitchFamily="34" charset="-128"/>
              </a:rPr>
              <a:t> Goggles/Face shields</a:t>
            </a:r>
          </a:p>
          <a:p>
            <a:pPr indent="7938" eaLnBrk="1" hangingPunct="1">
              <a:lnSpc>
                <a:spcPct val="90000"/>
              </a:lnSpc>
            </a:pPr>
            <a:r>
              <a:rPr lang="en-US" smtClean="0">
                <a:ea typeface="ＭＳ Ｐゴシック" pitchFamily="34" charset="-128"/>
              </a:rPr>
              <a:t> Resuscitation devices</a:t>
            </a:r>
          </a:p>
        </p:txBody>
      </p:sp>
      <p:pic>
        <p:nvPicPr>
          <p:cNvPr id="41988" name="Picture 5" descr="PPE_7"/>
          <p:cNvPicPr>
            <a:picLocks noChangeAspect="1" noChangeArrowheads="1"/>
          </p:cNvPicPr>
          <p:nvPr/>
        </p:nvPicPr>
        <p:blipFill>
          <a:blip r:embed="rId3" cstate="print"/>
          <a:srcRect/>
          <a:stretch>
            <a:fillRect/>
          </a:stretch>
        </p:blipFill>
        <p:spPr bwMode="auto">
          <a:xfrm>
            <a:off x="5476875" y="2057400"/>
            <a:ext cx="2295525" cy="2170113"/>
          </a:xfrm>
          <a:prstGeom prst="rect">
            <a:avLst/>
          </a:prstGeom>
          <a:noFill/>
          <a:ln w="12700">
            <a:solidFill>
              <a:srgbClr val="000080"/>
            </a:solidFill>
            <a:miter lim="800000"/>
            <a:headEnd/>
            <a:tailEnd/>
          </a:ln>
        </p:spPr>
      </p:pic>
      <p:pic>
        <p:nvPicPr>
          <p:cNvPr id="41989" name="Picture 6" descr="nursing home glucsoe"/>
          <p:cNvPicPr>
            <a:picLocks noChangeAspect="1" noChangeArrowheads="1"/>
          </p:cNvPicPr>
          <p:nvPr/>
        </p:nvPicPr>
        <p:blipFill>
          <a:blip r:embed="rId4" cstate="print"/>
          <a:srcRect/>
          <a:stretch>
            <a:fillRect/>
          </a:stretch>
        </p:blipFill>
        <p:spPr bwMode="auto">
          <a:xfrm>
            <a:off x="6900863" y="4343400"/>
            <a:ext cx="1633537" cy="1665288"/>
          </a:xfrm>
          <a:prstGeom prst="rect">
            <a:avLst/>
          </a:prstGeom>
          <a:noFill/>
          <a:ln w="38100">
            <a:solidFill>
              <a:srgbClr val="000080"/>
            </a:solid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en-US" smtClean="0">
                <a:ea typeface="ＭＳ Ｐゴシック" pitchFamily="34" charset="-128"/>
              </a:rPr>
              <a:t>Protective Equipment</a:t>
            </a:r>
          </a:p>
        </p:txBody>
      </p:sp>
      <p:sp>
        <p:nvSpPr>
          <p:cNvPr id="43011" name="Rectangle 3"/>
          <p:cNvSpPr>
            <a:spLocks noGrp="1" noChangeArrowheads="1"/>
          </p:cNvSpPr>
          <p:nvPr>
            <p:ph type="body" idx="1"/>
          </p:nvPr>
        </p:nvSpPr>
        <p:spPr>
          <a:xfrm>
            <a:off x="609600" y="1752600"/>
            <a:ext cx="6172200" cy="4495800"/>
          </a:xfrm>
        </p:spPr>
        <p:txBody>
          <a:bodyPr/>
          <a:lstStyle/>
          <a:p>
            <a:pPr eaLnBrk="1" hangingPunct="1">
              <a:lnSpc>
                <a:spcPct val="90000"/>
              </a:lnSpc>
              <a:spcBef>
                <a:spcPct val="40000"/>
              </a:spcBef>
            </a:pPr>
            <a:r>
              <a:rPr lang="en-US" smtClean="0">
                <a:ea typeface="ＭＳ Ｐゴシック" pitchFamily="34" charset="-128"/>
              </a:rPr>
              <a:t>Type varies with task</a:t>
            </a:r>
          </a:p>
          <a:p>
            <a:pPr eaLnBrk="1" hangingPunct="1">
              <a:lnSpc>
                <a:spcPct val="90000"/>
              </a:lnSpc>
              <a:spcBef>
                <a:spcPct val="40000"/>
              </a:spcBef>
            </a:pPr>
            <a:r>
              <a:rPr lang="en-US" smtClean="0">
                <a:ea typeface="ＭＳ Ｐゴシック" pitchFamily="34" charset="-128"/>
              </a:rPr>
              <a:t>Adequate supplies maintained, replaced, and disposed of by facility</a:t>
            </a:r>
          </a:p>
          <a:p>
            <a:pPr eaLnBrk="1" hangingPunct="1">
              <a:lnSpc>
                <a:spcPct val="90000"/>
              </a:lnSpc>
              <a:spcBef>
                <a:spcPct val="40000"/>
              </a:spcBef>
            </a:pPr>
            <a:r>
              <a:rPr lang="en-US" smtClean="0">
                <a:ea typeface="ＭＳ Ｐゴシック" pitchFamily="34" charset="-128"/>
              </a:rPr>
              <a:t>Fits properly and is free of flaws</a:t>
            </a:r>
          </a:p>
          <a:p>
            <a:pPr eaLnBrk="1" hangingPunct="1">
              <a:lnSpc>
                <a:spcPct val="90000"/>
              </a:lnSpc>
              <a:spcBef>
                <a:spcPct val="40000"/>
              </a:spcBef>
            </a:pPr>
            <a:r>
              <a:rPr lang="en-US" smtClean="0">
                <a:ea typeface="ＭＳ Ｐゴシック" pitchFamily="34" charset="-128"/>
              </a:rPr>
              <a:t>Supplied at no cost to employee</a:t>
            </a:r>
          </a:p>
          <a:p>
            <a:pPr eaLnBrk="1" hangingPunct="1">
              <a:lnSpc>
                <a:spcPct val="90000"/>
              </a:lnSpc>
              <a:spcBef>
                <a:spcPct val="40000"/>
              </a:spcBef>
            </a:pPr>
            <a:r>
              <a:rPr lang="en-US" smtClean="0">
                <a:ea typeface="ＭＳ Ｐゴシック" pitchFamily="34" charset="-128"/>
              </a:rPr>
              <a:t>Facility must offer training on use</a:t>
            </a:r>
          </a:p>
          <a:p>
            <a:pPr eaLnBrk="1" hangingPunct="1">
              <a:lnSpc>
                <a:spcPct val="90000"/>
              </a:lnSpc>
              <a:spcBef>
                <a:spcPct val="40000"/>
              </a:spcBef>
            </a:pPr>
            <a:r>
              <a:rPr lang="en-US" smtClean="0">
                <a:ea typeface="ＭＳ Ｐゴシック" pitchFamily="34" charset="-128"/>
              </a:rPr>
              <a:t>If re-usable, must be cleaned carefully and as soon as possible to prevent contamination</a:t>
            </a:r>
          </a:p>
          <a:p>
            <a:pPr eaLnBrk="1" hangingPunct="1">
              <a:lnSpc>
                <a:spcPct val="90000"/>
              </a:lnSpc>
            </a:pPr>
            <a:endParaRPr lang="en-US" smtClean="0">
              <a:ea typeface="ＭＳ Ｐゴシック" pitchFamily="34" charset="-128"/>
            </a:endParaRPr>
          </a:p>
        </p:txBody>
      </p:sp>
      <p:pic>
        <p:nvPicPr>
          <p:cNvPr id="43012" name="Picture 7" descr="j0321050"/>
          <p:cNvPicPr>
            <a:picLocks noChangeAspect="1" noChangeArrowheads="1"/>
          </p:cNvPicPr>
          <p:nvPr/>
        </p:nvPicPr>
        <p:blipFill>
          <a:blip r:embed="rId3" cstate="print"/>
          <a:srcRect/>
          <a:stretch>
            <a:fillRect/>
          </a:stretch>
        </p:blipFill>
        <p:spPr bwMode="auto">
          <a:xfrm>
            <a:off x="7359650" y="1447800"/>
            <a:ext cx="1631950" cy="2286000"/>
          </a:xfrm>
          <a:prstGeom prst="rect">
            <a:avLst/>
          </a:prstGeom>
          <a:noFill/>
          <a:ln w="9525">
            <a:noFill/>
            <a:miter lim="800000"/>
            <a:headEnd/>
            <a:tailEnd/>
          </a:ln>
        </p:spPr>
      </p:pic>
      <p:pic>
        <p:nvPicPr>
          <p:cNvPr id="43013" name="Picture 9" descr="MPj04227020000[1]"/>
          <p:cNvPicPr>
            <a:picLocks noChangeAspect="1" noChangeArrowheads="1"/>
          </p:cNvPicPr>
          <p:nvPr/>
        </p:nvPicPr>
        <p:blipFill>
          <a:blip r:embed="rId4" cstate="print"/>
          <a:srcRect/>
          <a:stretch>
            <a:fillRect/>
          </a:stretch>
        </p:blipFill>
        <p:spPr bwMode="auto">
          <a:xfrm>
            <a:off x="6781800" y="3048000"/>
            <a:ext cx="1752600" cy="1752600"/>
          </a:xfrm>
          <a:prstGeom prst="rect">
            <a:avLst/>
          </a:prstGeom>
          <a:noFill/>
          <a:ln w="9525">
            <a:noFill/>
            <a:miter lim="800000"/>
            <a:headEnd/>
            <a:tailEnd/>
          </a:ln>
        </p:spPr>
      </p:pic>
      <p:pic>
        <p:nvPicPr>
          <p:cNvPr id="43014" name="Picture 10" descr="j0178951"/>
          <p:cNvPicPr>
            <a:picLocks noChangeAspect="1" noChangeArrowheads="1"/>
          </p:cNvPicPr>
          <p:nvPr/>
        </p:nvPicPr>
        <p:blipFill>
          <a:blip r:embed="rId5" cstate="print"/>
          <a:srcRect/>
          <a:stretch>
            <a:fillRect/>
          </a:stretch>
        </p:blipFill>
        <p:spPr bwMode="auto">
          <a:xfrm>
            <a:off x="7315200" y="4572000"/>
            <a:ext cx="1676400" cy="112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en-US" smtClean="0">
                <a:ea typeface="ＭＳ Ｐゴシック" pitchFamily="34" charset="-128"/>
              </a:rPr>
              <a:t>Housekeeping</a:t>
            </a:r>
          </a:p>
        </p:txBody>
      </p:sp>
      <p:sp>
        <p:nvSpPr>
          <p:cNvPr id="44035" name="Rectangle 3"/>
          <p:cNvSpPr>
            <a:spLocks noGrp="1" noChangeArrowheads="1"/>
          </p:cNvSpPr>
          <p:nvPr>
            <p:ph type="body" idx="1"/>
          </p:nvPr>
        </p:nvSpPr>
        <p:spPr>
          <a:xfrm>
            <a:off x="609600" y="1752600"/>
            <a:ext cx="6324600" cy="4648200"/>
          </a:xfrm>
        </p:spPr>
        <p:txBody>
          <a:bodyPr/>
          <a:lstStyle/>
          <a:p>
            <a:pPr eaLnBrk="1" hangingPunct="1">
              <a:spcBef>
                <a:spcPct val="50000"/>
              </a:spcBef>
            </a:pPr>
            <a:r>
              <a:rPr lang="en-US" sz="2400" smtClean="0">
                <a:ea typeface="ＭＳ Ｐゴシック" pitchFamily="34" charset="-128"/>
              </a:rPr>
              <a:t>Facility cleaning schedule</a:t>
            </a:r>
          </a:p>
          <a:p>
            <a:pPr eaLnBrk="1" hangingPunct="1">
              <a:spcBef>
                <a:spcPct val="50000"/>
              </a:spcBef>
            </a:pPr>
            <a:r>
              <a:rPr lang="en-US" sz="2400" smtClean="0">
                <a:ea typeface="ＭＳ Ｐゴシック" pitchFamily="34" charset="-128"/>
              </a:rPr>
              <a:t>Procedure for cleaning up blood/body  fluid spills – clean up spills </a:t>
            </a:r>
            <a:r>
              <a:rPr lang="en-US" sz="2400" i="1" smtClean="0">
                <a:ea typeface="ＭＳ Ｐゴシック" pitchFamily="34" charset="-128"/>
              </a:rPr>
              <a:t>promptly </a:t>
            </a:r>
            <a:r>
              <a:rPr lang="en-US" sz="2400" smtClean="0">
                <a:ea typeface="ＭＳ Ｐゴシック" pitchFamily="34" charset="-128"/>
              </a:rPr>
              <a:t>and </a:t>
            </a:r>
            <a:r>
              <a:rPr lang="en-US" sz="2400" i="1" smtClean="0">
                <a:ea typeface="ＭＳ Ｐゴシック" pitchFamily="34" charset="-128"/>
              </a:rPr>
              <a:t>appropriately</a:t>
            </a:r>
            <a:endParaRPr lang="en-US" sz="2400" smtClean="0">
              <a:ea typeface="ＭＳ Ｐゴシック" pitchFamily="34" charset="-128"/>
            </a:endParaRPr>
          </a:p>
          <a:p>
            <a:pPr eaLnBrk="1" hangingPunct="1">
              <a:spcBef>
                <a:spcPct val="50000"/>
              </a:spcBef>
            </a:pPr>
            <a:r>
              <a:rPr lang="en-US" sz="2400" smtClean="0">
                <a:ea typeface="ＭＳ Ｐゴシック" pitchFamily="34" charset="-128"/>
              </a:rPr>
              <a:t>Follow product instructions for use</a:t>
            </a:r>
          </a:p>
          <a:p>
            <a:pPr lvl="1" eaLnBrk="1" hangingPunct="1">
              <a:spcBef>
                <a:spcPct val="50000"/>
              </a:spcBef>
            </a:pPr>
            <a:r>
              <a:rPr lang="en-US" sz="2000" smtClean="0">
                <a:ea typeface="ＭＳ Ｐゴシック" pitchFamily="34" charset="-128"/>
              </a:rPr>
              <a:t>Use enough product </a:t>
            </a:r>
          </a:p>
          <a:p>
            <a:pPr lvl="1" eaLnBrk="1" hangingPunct="1">
              <a:spcBef>
                <a:spcPct val="50000"/>
              </a:spcBef>
            </a:pPr>
            <a:r>
              <a:rPr lang="en-US" sz="2000" smtClean="0">
                <a:ea typeface="ＭＳ Ｐゴシック" pitchFamily="34" charset="-128"/>
              </a:rPr>
              <a:t>Use for appropriate kill time</a:t>
            </a:r>
          </a:p>
          <a:p>
            <a:pPr eaLnBrk="1" hangingPunct="1">
              <a:spcBef>
                <a:spcPct val="50000"/>
              </a:spcBef>
            </a:pPr>
            <a:r>
              <a:rPr lang="en-US" sz="2400" smtClean="0">
                <a:ea typeface="ＭＳ Ｐゴシック" pitchFamily="34" charset="-128"/>
              </a:rPr>
              <a:t>Use standard precautions when handling all linen (including sheets, clothes)</a:t>
            </a:r>
          </a:p>
          <a:p>
            <a:pPr eaLnBrk="1" hangingPunct="1">
              <a:spcBef>
                <a:spcPct val="50000"/>
              </a:spcBef>
            </a:pPr>
            <a:r>
              <a:rPr lang="en-US" sz="2400" smtClean="0">
                <a:ea typeface="ＭＳ Ｐゴシック" pitchFamily="34" charset="-128"/>
              </a:rPr>
              <a:t>Regulated medical waste policy/procedure</a:t>
            </a:r>
            <a:endParaRPr lang="en-US" smtClean="0">
              <a:ea typeface="ＭＳ Ｐゴシック" pitchFamily="34" charset="-128"/>
            </a:endParaRPr>
          </a:p>
          <a:p>
            <a:pPr eaLnBrk="1" hangingPunct="1"/>
            <a:endParaRPr lang="en-US" sz="3200" smtClean="0">
              <a:ea typeface="ＭＳ Ｐゴシック" pitchFamily="34" charset="-128"/>
            </a:endParaRPr>
          </a:p>
        </p:txBody>
      </p:sp>
      <p:pic>
        <p:nvPicPr>
          <p:cNvPr id="44036" name="Picture 7" descr="safecart"/>
          <p:cNvPicPr>
            <a:picLocks noChangeAspect="1" noChangeArrowheads="1"/>
          </p:cNvPicPr>
          <p:nvPr/>
        </p:nvPicPr>
        <p:blipFill>
          <a:blip r:embed="rId3" cstate="print"/>
          <a:srcRect/>
          <a:stretch>
            <a:fillRect/>
          </a:stretch>
        </p:blipFill>
        <p:spPr bwMode="auto">
          <a:xfrm>
            <a:off x="6819900" y="4495800"/>
            <a:ext cx="2247900" cy="1685925"/>
          </a:xfrm>
          <a:prstGeom prst="rect">
            <a:avLst/>
          </a:prstGeom>
          <a:noFill/>
          <a:ln w="9525">
            <a:noFill/>
            <a:miter lim="800000"/>
            <a:headEnd/>
            <a:tailEnd/>
          </a:ln>
        </p:spPr>
      </p:pic>
      <p:pic>
        <p:nvPicPr>
          <p:cNvPr id="44037" name="Picture 8" descr="121-ARBBP"/>
          <p:cNvPicPr>
            <a:picLocks noChangeAspect="1" noChangeArrowheads="1"/>
          </p:cNvPicPr>
          <p:nvPr/>
        </p:nvPicPr>
        <p:blipFill>
          <a:blip r:embed="rId4" cstate="print"/>
          <a:srcRect/>
          <a:stretch>
            <a:fillRect/>
          </a:stretch>
        </p:blipFill>
        <p:spPr bwMode="auto">
          <a:xfrm>
            <a:off x="6553200" y="1828800"/>
            <a:ext cx="25146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en-US" smtClean="0">
                <a:ea typeface="ＭＳ Ｐゴシック" pitchFamily="34" charset="-128"/>
              </a:rPr>
              <a:t>Hepatitis B Vaccine</a:t>
            </a:r>
          </a:p>
        </p:txBody>
      </p:sp>
      <p:sp>
        <p:nvSpPr>
          <p:cNvPr id="45059" name="Rectangle 3"/>
          <p:cNvSpPr>
            <a:spLocks noGrp="1" noChangeArrowheads="1"/>
          </p:cNvSpPr>
          <p:nvPr>
            <p:ph type="body" idx="1"/>
          </p:nvPr>
        </p:nvSpPr>
        <p:spPr>
          <a:xfrm>
            <a:off x="609600" y="1752600"/>
            <a:ext cx="8305800" cy="4648200"/>
          </a:xfrm>
        </p:spPr>
        <p:txBody>
          <a:bodyPr/>
          <a:lstStyle/>
          <a:p>
            <a:pPr eaLnBrk="1" hangingPunct="1">
              <a:spcBef>
                <a:spcPts val="1200"/>
              </a:spcBef>
            </a:pPr>
            <a:r>
              <a:rPr lang="en-US" sz="2400" smtClean="0">
                <a:ea typeface="ＭＳ Ｐゴシック" pitchFamily="34" charset="-128"/>
              </a:rPr>
              <a:t>Single </a:t>
            </a:r>
            <a:r>
              <a:rPr lang="en-US" sz="2400" b="1" smtClean="0">
                <a:ea typeface="ＭＳ Ｐゴシック" pitchFamily="34" charset="-128"/>
              </a:rPr>
              <a:t>most important </a:t>
            </a:r>
            <a:r>
              <a:rPr lang="en-US" sz="2400" smtClean="0">
                <a:ea typeface="ＭＳ Ｐゴシック" pitchFamily="34" charset="-128"/>
              </a:rPr>
              <a:t>factor in preventing hepatitis B infection in healthcare workers</a:t>
            </a:r>
          </a:p>
          <a:p>
            <a:pPr eaLnBrk="1" hangingPunct="1">
              <a:spcBef>
                <a:spcPts val="1200"/>
              </a:spcBef>
            </a:pPr>
            <a:r>
              <a:rPr lang="en-US" sz="2400" smtClean="0">
                <a:ea typeface="ＭＳ Ｐゴシック" pitchFamily="34" charset="-128"/>
              </a:rPr>
              <a:t>Must be offered by the employer to all employees who may have exposure to blood or body fluids on the job</a:t>
            </a:r>
          </a:p>
          <a:p>
            <a:pPr lvl="1" eaLnBrk="1" hangingPunct="1">
              <a:spcBef>
                <a:spcPts val="1200"/>
              </a:spcBef>
            </a:pPr>
            <a:r>
              <a:rPr lang="en-US" sz="2000" smtClean="0">
                <a:ea typeface="ＭＳ Ｐゴシック" pitchFamily="34" charset="-128"/>
              </a:rPr>
              <a:t>Must be provided at </a:t>
            </a:r>
            <a:r>
              <a:rPr lang="en-US" sz="2000" i="1" smtClean="0">
                <a:ea typeface="ＭＳ Ｐゴシック" pitchFamily="34" charset="-128"/>
              </a:rPr>
              <a:t>no cost </a:t>
            </a:r>
            <a:r>
              <a:rPr lang="en-US" sz="2000" smtClean="0">
                <a:ea typeface="ＭＳ Ｐゴシック" pitchFamily="34" charset="-128"/>
              </a:rPr>
              <a:t>to the employee</a:t>
            </a:r>
          </a:p>
          <a:p>
            <a:pPr lvl="1" eaLnBrk="1" hangingPunct="1">
              <a:spcBef>
                <a:spcPts val="1200"/>
              </a:spcBef>
            </a:pPr>
            <a:r>
              <a:rPr lang="en-US" sz="2000" smtClean="0">
                <a:ea typeface="ＭＳ Ｐゴシック" pitchFamily="34" charset="-128"/>
              </a:rPr>
              <a:t>Must be offered within 10 days  of initial assignment to a job where there may be occupational exposure to blood or body fluids</a:t>
            </a:r>
          </a:p>
          <a:p>
            <a:pPr eaLnBrk="1" hangingPunct="1">
              <a:spcBef>
                <a:spcPts val="1200"/>
              </a:spcBef>
            </a:pPr>
            <a:r>
              <a:rPr lang="en-US" sz="2400" smtClean="0">
                <a:ea typeface="ＭＳ Ｐゴシック" pitchFamily="34" charset="-128"/>
              </a:rPr>
              <a:t>Safe, effective</a:t>
            </a:r>
          </a:p>
          <a:p>
            <a:pPr eaLnBrk="1" hangingPunct="1">
              <a:spcBef>
                <a:spcPts val="1200"/>
              </a:spcBef>
            </a:pPr>
            <a:r>
              <a:rPr lang="en-US" sz="2400" smtClean="0">
                <a:ea typeface="ＭＳ Ｐゴシック" pitchFamily="34" charset="-128"/>
              </a:rPr>
              <a:t>Series of three shots over a 6-month period</a:t>
            </a:r>
          </a:p>
          <a:p>
            <a:pPr eaLnBrk="1" hangingPunct="1">
              <a:spcBef>
                <a:spcPts val="1200"/>
              </a:spcBef>
            </a:pPr>
            <a:r>
              <a:rPr lang="en-US" sz="2400" smtClean="0">
                <a:ea typeface="ＭＳ Ｐゴシック" pitchFamily="34" charset="-128"/>
              </a:rPr>
              <a:t>Long-term immunity</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520700" y="304800"/>
            <a:ext cx="9080500" cy="1295400"/>
          </a:xfrm>
        </p:spPr>
        <p:txBody>
          <a:bodyPr/>
          <a:lstStyle/>
          <a:p>
            <a:pPr eaLnBrk="1" hangingPunct="1"/>
            <a:r>
              <a:rPr lang="en-US" sz="3200" smtClean="0">
                <a:ea typeface="ＭＳ Ｐゴシック" pitchFamily="34" charset="-128"/>
              </a:rPr>
              <a:t>Occupational Exposure:</a:t>
            </a:r>
            <a:br>
              <a:rPr lang="en-US" sz="3200" smtClean="0">
                <a:ea typeface="ＭＳ Ｐゴシック" pitchFamily="34" charset="-128"/>
              </a:rPr>
            </a:br>
            <a:r>
              <a:rPr lang="en-US" sz="3200" smtClean="0">
                <a:ea typeface="ＭＳ Ｐゴシック" pitchFamily="34" charset="-128"/>
              </a:rPr>
              <a:t>Immediate Response</a:t>
            </a:r>
          </a:p>
        </p:txBody>
      </p:sp>
      <p:sp>
        <p:nvSpPr>
          <p:cNvPr id="46083" name="Rectangle 3"/>
          <p:cNvSpPr>
            <a:spLocks noGrp="1" noChangeArrowheads="1"/>
          </p:cNvSpPr>
          <p:nvPr>
            <p:ph type="body" idx="1"/>
          </p:nvPr>
        </p:nvSpPr>
        <p:spPr>
          <a:xfrm>
            <a:off x="584200" y="1828800"/>
            <a:ext cx="6121400" cy="4724400"/>
          </a:xfrm>
        </p:spPr>
        <p:txBody>
          <a:bodyPr/>
          <a:lstStyle/>
          <a:p>
            <a:pPr eaLnBrk="1" hangingPunct="1">
              <a:lnSpc>
                <a:spcPct val="80000"/>
              </a:lnSpc>
              <a:spcBef>
                <a:spcPct val="50000"/>
              </a:spcBef>
            </a:pPr>
            <a:r>
              <a:rPr lang="en-US" smtClean="0">
                <a:ea typeface="ＭＳ Ｐゴシック" pitchFamily="34" charset="-128"/>
              </a:rPr>
              <a:t>If you should get stuck by a needle or if you have direct skin or mucous membrane contact with blood or other body fluids:</a:t>
            </a:r>
          </a:p>
          <a:p>
            <a:pPr lvl="1" eaLnBrk="1" hangingPunct="1">
              <a:lnSpc>
                <a:spcPct val="80000"/>
              </a:lnSpc>
              <a:spcBef>
                <a:spcPct val="50000"/>
              </a:spcBef>
            </a:pPr>
            <a:r>
              <a:rPr lang="en-US" smtClean="0">
                <a:ea typeface="ＭＳ Ｐゴシック" pitchFamily="34" charset="-128"/>
              </a:rPr>
              <a:t>Don’</a:t>
            </a:r>
            <a:r>
              <a:rPr lang="en-US" altLang="ja-JP" smtClean="0">
                <a:ea typeface="ＭＳ Ｐゴシック" pitchFamily="34" charset="-128"/>
              </a:rPr>
              <a:t>t panic</a:t>
            </a:r>
          </a:p>
          <a:p>
            <a:pPr lvl="1" eaLnBrk="1" hangingPunct="1">
              <a:lnSpc>
                <a:spcPct val="80000"/>
              </a:lnSpc>
              <a:spcBef>
                <a:spcPct val="50000"/>
              </a:spcBef>
            </a:pPr>
            <a:r>
              <a:rPr lang="en-US" smtClean="0">
                <a:ea typeface="ＭＳ Ｐゴシック" pitchFamily="34" charset="-128"/>
              </a:rPr>
              <a:t>Wash the area with soap and water</a:t>
            </a:r>
          </a:p>
          <a:p>
            <a:pPr lvl="1" eaLnBrk="1" hangingPunct="1">
              <a:lnSpc>
                <a:spcPct val="80000"/>
              </a:lnSpc>
              <a:spcBef>
                <a:spcPct val="50000"/>
              </a:spcBef>
            </a:pPr>
            <a:r>
              <a:rPr lang="en-US" smtClean="0">
                <a:ea typeface="ＭＳ Ｐゴシック" pitchFamily="34" charset="-128"/>
              </a:rPr>
              <a:t>Flush eyes or mucous membranes with water</a:t>
            </a:r>
          </a:p>
          <a:p>
            <a:pPr lvl="1" eaLnBrk="1" hangingPunct="1">
              <a:lnSpc>
                <a:spcPct val="80000"/>
              </a:lnSpc>
              <a:spcBef>
                <a:spcPct val="50000"/>
              </a:spcBef>
            </a:pPr>
            <a:r>
              <a:rPr lang="en-US" smtClean="0">
                <a:ea typeface="ＭＳ Ｐゴシック" pitchFamily="34" charset="-128"/>
              </a:rPr>
              <a:t>Report the incident immediately (within two hours) to your supervisor and record date and time of incident</a:t>
            </a:r>
          </a:p>
          <a:p>
            <a:pPr lvl="2" eaLnBrk="1" hangingPunct="1">
              <a:lnSpc>
                <a:spcPct val="80000"/>
              </a:lnSpc>
              <a:spcBef>
                <a:spcPct val="50000"/>
              </a:spcBef>
            </a:pPr>
            <a:r>
              <a:rPr lang="en-US" smtClean="0">
                <a:ea typeface="ＭＳ Ｐゴシック" pitchFamily="34" charset="-128"/>
              </a:rPr>
              <a:t>This is important so that you can get the necessary follow-up care</a:t>
            </a:r>
          </a:p>
          <a:p>
            <a:pPr eaLnBrk="1" hangingPunct="1">
              <a:lnSpc>
                <a:spcPct val="80000"/>
              </a:lnSpc>
              <a:buFont typeface="Wingdings" pitchFamily="2" charset="2"/>
              <a:buNone/>
            </a:pPr>
            <a:endParaRPr lang="en-US" smtClean="0">
              <a:ea typeface="ＭＳ Ｐゴシック" pitchFamily="34" charset="-128"/>
            </a:endParaRPr>
          </a:p>
          <a:p>
            <a:pPr eaLnBrk="1" hangingPunct="1">
              <a:lnSpc>
                <a:spcPct val="80000"/>
              </a:lnSpc>
            </a:pPr>
            <a:endParaRPr lang="en-US" sz="2400" smtClean="0">
              <a:ea typeface="ＭＳ Ｐゴシック" pitchFamily="34" charset="-128"/>
            </a:endParaRPr>
          </a:p>
          <a:p>
            <a:pPr eaLnBrk="1" hangingPunct="1">
              <a:lnSpc>
                <a:spcPct val="80000"/>
              </a:lnSpc>
            </a:pPr>
            <a:endParaRPr lang="en-US" sz="2400" smtClean="0">
              <a:ea typeface="ＭＳ Ｐゴシック" pitchFamily="34" charset="-128"/>
            </a:endParaRPr>
          </a:p>
        </p:txBody>
      </p:sp>
      <p:pic>
        <p:nvPicPr>
          <p:cNvPr id="46084" name="Picture 7" descr="vaccine"/>
          <p:cNvPicPr>
            <a:picLocks noChangeAspect="1" noChangeArrowheads="1"/>
          </p:cNvPicPr>
          <p:nvPr/>
        </p:nvPicPr>
        <p:blipFill>
          <a:blip r:embed="rId3" cstate="print"/>
          <a:srcRect/>
          <a:stretch>
            <a:fillRect/>
          </a:stretch>
        </p:blipFill>
        <p:spPr bwMode="auto">
          <a:xfrm>
            <a:off x="6781800" y="1905000"/>
            <a:ext cx="2105025" cy="2209800"/>
          </a:xfrm>
          <a:prstGeom prst="rect">
            <a:avLst/>
          </a:prstGeom>
          <a:noFill/>
          <a:ln w="25400">
            <a:solidFill>
              <a:srgbClr val="000080"/>
            </a:solidFill>
            <a:miter lim="800000"/>
            <a:headEnd/>
            <a:tailEnd/>
          </a:ln>
        </p:spPr>
      </p:pic>
      <p:pic>
        <p:nvPicPr>
          <p:cNvPr id="46085" name="Picture 8" descr="needle-disposal"/>
          <p:cNvPicPr>
            <a:picLocks noChangeAspect="1" noChangeArrowheads="1"/>
          </p:cNvPicPr>
          <p:nvPr/>
        </p:nvPicPr>
        <p:blipFill>
          <a:blip r:embed="rId4" cstate="print"/>
          <a:srcRect/>
          <a:stretch>
            <a:fillRect/>
          </a:stretch>
        </p:blipFill>
        <p:spPr bwMode="auto">
          <a:xfrm>
            <a:off x="7391400" y="3714750"/>
            <a:ext cx="1587500" cy="2381250"/>
          </a:xfrm>
          <a:prstGeom prst="rect">
            <a:avLst/>
          </a:prstGeom>
          <a:noFill/>
          <a:ln w="25400">
            <a:solidFill>
              <a:schemeClr val="hlink"/>
            </a:solid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533400" y="304800"/>
            <a:ext cx="8610600" cy="1295400"/>
          </a:xfrm>
        </p:spPr>
        <p:txBody>
          <a:bodyPr/>
          <a:lstStyle/>
          <a:p>
            <a:pPr eaLnBrk="1" hangingPunct="1"/>
            <a:r>
              <a:rPr lang="en-US" sz="3200" smtClean="0">
                <a:ea typeface="ＭＳ Ｐゴシック" pitchFamily="34" charset="-128"/>
              </a:rPr>
              <a:t>Occupational Exposure: Post-Exposure Counseling and Follow-up</a:t>
            </a:r>
          </a:p>
        </p:txBody>
      </p:sp>
      <p:sp>
        <p:nvSpPr>
          <p:cNvPr id="47107" name="Rectangle 3"/>
          <p:cNvSpPr>
            <a:spLocks noGrp="1" noChangeArrowheads="1"/>
          </p:cNvSpPr>
          <p:nvPr>
            <p:ph type="body" idx="1"/>
          </p:nvPr>
        </p:nvSpPr>
        <p:spPr>
          <a:xfrm>
            <a:off x="533400" y="1981200"/>
            <a:ext cx="5943600" cy="3505200"/>
          </a:xfrm>
        </p:spPr>
        <p:txBody>
          <a:bodyPr/>
          <a:lstStyle/>
          <a:p>
            <a:pPr eaLnBrk="1" hangingPunct="1"/>
            <a:r>
              <a:rPr lang="en-US" smtClean="0">
                <a:ea typeface="ＭＳ Ｐゴシック" pitchFamily="34" charset="-128"/>
              </a:rPr>
              <a:t>After an occupational exposure, you </a:t>
            </a:r>
            <a:r>
              <a:rPr lang="en-US" i="1" smtClean="0">
                <a:ea typeface="ＭＳ Ｐゴシック" pitchFamily="34" charset="-128"/>
              </a:rPr>
              <a:t>must</a:t>
            </a:r>
            <a:r>
              <a:rPr lang="en-US" smtClean="0">
                <a:ea typeface="ＭＳ Ｐゴシック" pitchFamily="34" charset="-128"/>
              </a:rPr>
              <a:t> be provided with counseling and follow-up care</a:t>
            </a:r>
          </a:p>
          <a:p>
            <a:pPr lvl="1" eaLnBrk="1" hangingPunct="1"/>
            <a:r>
              <a:rPr lang="en-US" smtClean="0">
                <a:ea typeface="ＭＳ Ｐゴシック" pitchFamily="34" charset="-128"/>
              </a:rPr>
              <a:t>Trained medical staff will help determine your risk of acquiring a bloodborne disease</a:t>
            </a:r>
          </a:p>
          <a:p>
            <a:pPr lvl="1" eaLnBrk="1" hangingPunct="1"/>
            <a:r>
              <a:rPr lang="en-US" smtClean="0">
                <a:ea typeface="ＭＳ Ｐゴシック" pitchFamily="34" charset="-128"/>
              </a:rPr>
              <a:t>If there is a risk, appropriate testing and follow-up of the employee (and resident(s) involved) will be initiated</a:t>
            </a:r>
          </a:p>
          <a:p>
            <a:pPr eaLnBrk="1" hangingPunct="1"/>
            <a:r>
              <a:rPr lang="en-US" smtClean="0">
                <a:ea typeface="ＭＳ Ｐゴシック" pitchFamily="34" charset="-128"/>
              </a:rPr>
              <a:t>Remember to keep all follow-up appointments </a:t>
            </a:r>
          </a:p>
          <a:p>
            <a:pPr eaLnBrk="1" hangingPunct="1">
              <a:buFont typeface="Wingdings" pitchFamily="2" charset="2"/>
              <a:buNone/>
            </a:pPr>
            <a:endParaRPr lang="en-US" sz="1400" smtClean="0">
              <a:ea typeface="ＭＳ Ｐゴシック" pitchFamily="34" charset="-128"/>
            </a:endParaRPr>
          </a:p>
        </p:txBody>
      </p:sp>
      <p:pic>
        <p:nvPicPr>
          <p:cNvPr id="47108" name="Picture 12" descr="C:\Documents and Settings\okj37455\Local Settings\Temporary Internet Files\Content.IE5\OUCGWC85\MP900400353[1].jpg"/>
          <p:cNvPicPr>
            <a:picLocks noChangeAspect="1" noChangeArrowheads="1"/>
          </p:cNvPicPr>
          <p:nvPr/>
        </p:nvPicPr>
        <p:blipFill>
          <a:blip r:embed="rId3" cstate="print"/>
          <a:srcRect/>
          <a:stretch>
            <a:fillRect/>
          </a:stretch>
        </p:blipFill>
        <p:spPr bwMode="auto">
          <a:xfrm>
            <a:off x="6248400" y="2819400"/>
            <a:ext cx="2636838" cy="1757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r>
              <a:rPr lang="en-US" smtClean="0">
                <a:ea typeface="ＭＳ Ｐゴシック" pitchFamily="34" charset="-128"/>
              </a:rPr>
              <a:t>Education</a:t>
            </a:r>
          </a:p>
        </p:txBody>
      </p:sp>
      <p:sp>
        <p:nvSpPr>
          <p:cNvPr id="48131" name="Rectangle 3"/>
          <p:cNvSpPr>
            <a:spLocks noGrp="1" noChangeArrowheads="1"/>
          </p:cNvSpPr>
          <p:nvPr>
            <p:ph type="body" idx="1"/>
          </p:nvPr>
        </p:nvSpPr>
        <p:spPr>
          <a:xfrm>
            <a:off x="609600" y="1828800"/>
            <a:ext cx="7772400" cy="3124200"/>
          </a:xfrm>
        </p:spPr>
        <p:txBody>
          <a:bodyPr/>
          <a:lstStyle/>
          <a:p>
            <a:r>
              <a:rPr lang="en-US" smtClean="0">
                <a:ea typeface="ＭＳ Ｐゴシック" pitchFamily="34" charset="-128"/>
              </a:rPr>
              <a:t>Training on the BBP Standard is required </a:t>
            </a:r>
            <a:r>
              <a:rPr lang="en-US" i="1" smtClean="0">
                <a:ea typeface="ＭＳ Ｐゴシック" pitchFamily="34" charset="-128"/>
              </a:rPr>
              <a:t>upon hire </a:t>
            </a:r>
            <a:r>
              <a:rPr lang="en-US" smtClean="0">
                <a:ea typeface="ＭＳ Ｐゴシック" pitchFamily="34" charset="-128"/>
              </a:rPr>
              <a:t>and </a:t>
            </a:r>
            <a:r>
              <a:rPr lang="en-US" i="1" smtClean="0">
                <a:ea typeface="ＭＳ Ｐゴシック" pitchFamily="34" charset="-128"/>
              </a:rPr>
              <a:t>annually</a:t>
            </a:r>
            <a:r>
              <a:rPr lang="en-US" smtClean="0">
                <a:ea typeface="ＭＳ Ｐゴシック" pitchFamily="34" charset="-128"/>
              </a:rPr>
              <a:t> thereafter for staff members who are covered under the OSHA BBP Standard</a:t>
            </a:r>
          </a:p>
          <a:p>
            <a:r>
              <a:rPr lang="en-US" smtClean="0">
                <a:ea typeface="ＭＳ Ｐゴシック" pitchFamily="34" charset="-128"/>
              </a:rPr>
              <a:t>Training must be conducted by a person who is knowledgeable in the subject</a:t>
            </a:r>
          </a:p>
          <a:p>
            <a:r>
              <a:rPr lang="en-US" smtClean="0">
                <a:ea typeface="ＭＳ Ｐゴシック" pitchFamily="34" charset="-128"/>
              </a:rPr>
              <a:t>Training must be offered at a convenient location and on company time</a:t>
            </a:r>
          </a:p>
          <a:p>
            <a:r>
              <a:rPr lang="en-US" smtClean="0">
                <a:ea typeface="ＭＳ Ｐゴシック" pitchFamily="34" charset="-128"/>
              </a:rPr>
              <a:t>Training records must be kept at least 3 years</a:t>
            </a:r>
          </a:p>
          <a:p>
            <a:endParaRPr lang="en-US" smtClean="0">
              <a:ea typeface="ＭＳ Ｐゴシック"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pitchFamily="34" charset="-128"/>
              </a:rPr>
              <a:t>Recordkeeping </a:t>
            </a:r>
          </a:p>
        </p:txBody>
      </p:sp>
      <p:sp>
        <p:nvSpPr>
          <p:cNvPr id="49155" name="Content Placeholder 2"/>
          <p:cNvSpPr>
            <a:spLocks noGrp="1"/>
          </p:cNvSpPr>
          <p:nvPr>
            <p:ph idx="1"/>
          </p:nvPr>
        </p:nvSpPr>
        <p:spPr>
          <a:xfrm>
            <a:off x="609600" y="1676400"/>
            <a:ext cx="8229600" cy="4800600"/>
          </a:xfrm>
        </p:spPr>
        <p:txBody>
          <a:bodyPr/>
          <a:lstStyle/>
          <a:p>
            <a:r>
              <a:rPr lang="en-US" smtClean="0">
                <a:ea typeface="ＭＳ Ｐゴシック" pitchFamily="34" charset="-128"/>
              </a:rPr>
              <a:t>Training records</a:t>
            </a:r>
          </a:p>
          <a:p>
            <a:r>
              <a:rPr lang="en-US" smtClean="0">
                <a:ea typeface="ＭＳ Ｐゴシック" pitchFamily="34" charset="-128"/>
              </a:rPr>
              <a:t>Medical records</a:t>
            </a:r>
          </a:p>
          <a:p>
            <a:pPr lvl="1"/>
            <a:r>
              <a:rPr lang="en-US" smtClean="0">
                <a:ea typeface="ＭＳ Ｐゴシック" pitchFamily="34" charset="-128"/>
              </a:rPr>
              <a:t>Maintained for each employee with an occupational exposure</a:t>
            </a:r>
          </a:p>
          <a:p>
            <a:pPr lvl="1"/>
            <a:r>
              <a:rPr lang="en-US" smtClean="0">
                <a:ea typeface="ＭＳ Ｐゴシック" pitchFamily="34" charset="-128"/>
              </a:rPr>
              <a:t>Includes vaccination status and post-exposure evaluations</a:t>
            </a:r>
          </a:p>
          <a:p>
            <a:r>
              <a:rPr lang="en-US" smtClean="0">
                <a:ea typeface="ＭＳ Ｐゴシック" pitchFamily="34" charset="-128"/>
              </a:rPr>
              <a:t>Sharps injury log </a:t>
            </a:r>
          </a:p>
          <a:p>
            <a:pPr lvl="1"/>
            <a:r>
              <a:rPr lang="en-US" smtClean="0">
                <a:ea typeface="ＭＳ Ｐゴシック" pitchFamily="34" charset="-128"/>
              </a:rPr>
              <a:t>Maintained for </a:t>
            </a:r>
            <a:r>
              <a:rPr lang="en-US" b="1" smtClean="0">
                <a:ea typeface="ＭＳ Ｐゴシック" pitchFamily="34" charset="-128"/>
              </a:rPr>
              <a:t>5 years </a:t>
            </a:r>
            <a:r>
              <a:rPr lang="en-US" smtClean="0">
                <a:ea typeface="ＭＳ Ｐゴシック" pitchFamily="34" charset="-128"/>
              </a:rPr>
              <a:t>from the date of exposure</a:t>
            </a:r>
          </a:p>
          <a:p>
            <a:pPr lvl="1" eaLnBrk="1" hangingPunct="1"/>
            <a:r>
              <a:rPr lang="en-US" smtClean="0">
                <a:ea typeface="ＭＳ Ｐゴシック" pitchFamily="34" charset="-128"/>
              </a:rPr>
              <a:t>Type and brand of device involved </a:t>
            </a:r>
          </a:p>
          <a:p>
            <a:pPr lvl="1" eaLnBrk="1" hangingPunct="1"/>
            <a:r>
              <a:rPr lang="en-US" smtClean="0">
                <a:ea typeface="ＭＳ Ｐゴシック" pitchFamily="34" charset="-128"/>
              </a:rPr>
              <a:t>Department or area of incident</a:t>
            </a:r>
          </a:p>
          <a:p>
            <a:pPr lvl="1" eaLnBrk="1" hangingPunct="1"/>
            <a:r>
              <a:rPr lang="en-US" smtClean="0">
                <a:ea typeface="ＭＳ Ｐゴシック" pitchFamily="34" charset="-128"/>
              </a:rPr>
              <a:t>Description of incident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ea typeface="ＭＳ Ｐゴシック" pitchFamily="34" charset="-128"/>
              </a:rPr>
              <a:t>Example of Sharps Injury Log	</a:t>
            </a:r>
          </a:p>
        </p:txBody>
      </p:sp>
      <p:pic>
        <p:nvPicPr>
          <p:cNvPr id="50179" name="Picture 4"/>
          <p:cNvPicPr>
            <a:picLocks noChangeAspect="1" noChangeArrowheads="1"/>
          </p:cNvPicPr>
          <p:nvPr/>
        </p:nvPicPr>
        <p:blipFill>
          <a:blip r:embed="rId2" cstate="print"/>
          <a:srcRect l="16875" t="27344" r="15625" b="19531"/>
          <a:stretch>
            <a:fillRect/>
          </a:stretch>
        </p:blipFill>
        <p:spPr bwMode="auto">
          <a:xfrm>
            <a:off x="914400" y="1752600"/>
            <a:ext cx="7239000" cy="4557713"/>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609600" y="533400"/>
            <a:ext cx="6754813" cy="1066800"/>
          </a:xfrm>
        </p:spPr>
        <p:txBody>
          <a:bodyPr/>
          <a:lstStyle/>
          <a:p>
            <a:pPr eaLnBrk="1" hangingPunct="1"/>
            <a:r>
              <a:rPr lang="en-US" dirty="0" smtClean="0">
                <a:ea typeface="ＭＳ Ｐゴシック" pitchFamily="34" charset="-128"/>
              </a:rPr>
              <a:t>Daily Tasks May Contain Some Risk</a:t>
            </a:r>
            <a:endParaRPr lang="en-US" dirty="0" smtClean="0">
              <a:ea typeface="ＭＳ Ｐゴシック" pitchFamily="34" charset="-128"/>
            </a:endParaRPr>
          </a:p>
        </p:txBody>
      </p:sp>
      <p:sp>
        <p:nvSpPr>
          <p:cNvPr id="6147" name="Rectangle 3"/>
          <p:cNvSpPr>
            <a:spLocks noGrp="1" noChangeArrowheads="1"/>
          </p:cNvSpPr>
          <p:nvPr>
            <p:ph type="body" idx="1"/>
          </p:nvPr>
        </p:nvSpPr>
        <p:spPr>
          <a:xfrm>
            <a:off x="609600" y="1371600"/>
            <a:ext cx="7620000" cy="4953000"/>
          </a:xfrm>
        </p:spPr>
        <p:txBody>
          <a:bodyPr/>
          <a:lstStyle/>
          <a:p>
            <a:pPr marL="465138" eaLnBrk="1" hangingPunct="1">
              <a:lnSpc>
                <a:spcPct val="75000"/>
              </a:lnSpc>
              <a:buFont typeface="Wingdings" pitchFamily="2" charset="2"/>
              <a:buNone/>
              <a:defRPr/>
            </a:pPr>
            <a:r>
              <a:rPr lang="en-US" sz="3200" dirty="0" smtClean="0">
                <a:ea typeface="ＭＳ Ｐゴシック" pitchFamily="34" charset="-128"/>
              </a:rPr>
              <a:t>   </a:t>
            </a:r>
          </a:p>
          <a:p>
            <a:pPr marL="0" indent="0" eaLnBrk="1" hangingPunct="1">
              <a:lnSpc>
                <a:spcPct val="75000"/>
              </a:lnSpc>
              <a:buFont typeface="Wingdings" pitchFamily="2" charset="2"/>
              <a:buNone/>
              <a:defRPr/>
            </a:pPr>
            <a:r>
              <a:rPr lang="en-US" sz="3200" dirty="0" smtClean="0">
                <a:ea typeface="ＭＳ Ｐゴシック" pitchFamily="34" charset="-128"/>
              </a:rPr>
              <a:t>Daily tasks in the healthcare </a:t>
            </a:r>
            <a:r>
              <a:rPr lang="en-US" sz="3200" dirty="0" smtClean="0">
                <a:ea typeface="ＭＳ Ｐゴシック" pitchFamily="34" charset="-128"/>
              </a:rPr>
              <a:t>or residential setting </a:t>
            </a:r>
            <a:r>
              <a:rPr lang="en-US" sz="3200" dirty="0" smtClean="0">
                <a:ea typeface="ＭＳ Ｐゴシック" pitchFamily="34" charset="-128"/>
              </a:rPr>
              <a:t>pose </a:t>
            </a:r>
            <a:r>
              <a:rPr lang="en-US" sz="3200" dirty="0" smtClean="0">
                <a:ea typeface="ＭＳ Ｐゴシック" pitchFamily="34" charset="-128"/>
              </a:rPr>
              <a:t>some risk </a:t>
            </a:r>
            <a:r>
              <a:rPr lang="en-US" sz="3200" dirty="0" smtClean="0">
                <a:ea typeface="ＭＳ Ｐゴシック" pitchFamily="34" charset="-128"/>
              </a:rPr>
              <a:t>of exposure to </a:t>
            </a:r>
            <a:r>
              <a:rPr lang="en-US" sz="3200" dirty="0" smtClean="0">
                <a:ea typeface="ＭＳ Ｐゴシック" pitchFamily="34" charset="-128"/>
              </a:rPr>
              <a:t>germs.</a:t>
            </a:r>
          </a:p>
          <a:p>
            <a:pPr marL="0" indent="0" eaLnBrk="1" hangingPunct="1">
              <a:lnSpc>
                <a:spcPct val="75000"/>
              </a:lnSpc>
              <a:buFont typeface="Wingdings" pitchFamily="2" charset="2"/>
              <a:buNone/>
              <a:defRPr/>
            </a:pPr>
            <a:endParaRPr lang="en-US" sz="1600" dirty="0" smtClean="0">
              <a:ea typeface="ＭＳ Ｐゴシック" pitchFamily="34" charset="-128"/>
            </a:endParaRPr>
          </a:p>
          <a:p>
            <a:pPr marL="465138" eaLnBrk="1" hangingPunct="1">
              <a:lnSpc>
                <a:spcPct val="90000"/>
              </a:lnSpc>
              <a:defRPr/>
            </a:pPr>
            <a:r>
              <a:rPr lang="en-US" sz="2400" dirty="0" smtClean="0">
                <a:ea typeface="ＭＳ Ｐゴシック" pitchFamily="34" charset="-128"/>
              </a:rPr>
              <a:t>Assisting with bathing or oral care</a:t>
            </a:r>
          </a:p>
          <a:p>
            <a:pPr marL="465138" eaLnBrk="1" hangingPunct="1">
              <a:lnSpc>
                <a:spcPct val="90000"/>
              </a:lnSpc>
              <a:defRPr/>
            </a:pPr>
            <a:r>
              <a:rPr lang="en-US" sz="2400" dirty="0" smtClean="0">
                <a:ea typeface="ＭＳ Ｐゴシック" pitchFamily="34" charset="-128"/>
              </a:rPr>
              <a:t>Handling incontinence pads, linens, and contaminated trash</a:t>
            </a:r>
          </a:p>
          <a:p>
            <a:pPr marL="465138" eaLnBrk="1" hangingPunct="1">
              <a:lnSpc>
                <a:spcPct val="90000"/>
              </a:lnSpc>
              <a:defRPr/>
            </a:pPr>
            <a:r>
              <a:rPr lang="en-US" sz="2400" dirty="0" smtClean="0">
                <a:ea typeface="ＭＳ Ｐゴシック" pitchFamily="34" charset="-128"/>
              </a:rPr>
              <a:t>Cleaning rooms, common areas, and </a:t>
            </a:r>
            <a:r>
              <a:rPr lang="en-US" sz="2400" dirty="0" smtClean="0">
                <a:ea typeface="ＭＳ Ｐゴシック" pitchFamily="34" charset="-128"/>
              </a:rPr>
              <a:t>equipment</a:t>
            </a:r>
          </a:p>
          <a:p>
            <a:pPr marL="465138" eaLnBrk="1" hangingPunct="1">
              <a:lnSpc>
                <a:spcPct val="90000"/>
              </a:lnSpc>
              <a:buNone/>
              <a:defRPr/>
            </a:pPr>
            <a:endParaRPr lang="en-US" sz="2400" dirty="0" smtClean="0">
              <a:ea typeface="ＭＳ Ｐゴシック" pitchFamily="34" charset="-128"/>
            </a:endParaRPr>
          </a:p>
          <a:p>
            <a:pPr marL="109538" indent="12700" eaLnBrk="1" hangingPunct="1">
              <a:lnSpc>
                <a:spcPct val="90000"/>
              </a:lnSpc>
              <a:buNone/>
              <a:defRPr/>
            </a:pPr>
            <a:r>
              <a:rPr lang="en-US" sz="2400" dirty="0" smtClean="0">
                <a:ea typeface="ＭＳ Ｐゴシック" pitchFamily="34" charset="-128"/>
              </a:rPr>
              <a:t>Occasionally, these tasks may involve exposure to germs found in the blood or body fluids (</a:t>
            </a:r>
            <a:r>
              <a:rPr lang="en-US" sz="2400" dirty="0" err="1" smtClean="0">
                <a:ea typeface="ＭＳ Ｐゴシック" pitchFamily="34" charset="-128"/>
              </a:rPr>
              <a:t>bloodborne</a:t>
            </a:r>
            <a:r>
              <a:rPr lang="en-US" sz="2400" dirty="0" smtClean="0">
                <a:ea typeface="ＭＳ Ｐゴシック" pitchFamily="34" charset="-128"/>
              </a:rPr>
              <a:t> pathogens).</a:t>
            </a:r>
            <a:endParaRPr lang="en-US" sz="2400" dirty="0" smtClean="0">
              <a:ea typeface="ＭＳ Ｐゴシック" pitchFamily="34" charset="-128"/>
            </a:endParaRPr>
          </a:p>
          <a:p>
            <a:pPr marL="465138" eaLnBrk="1" hangingPunct="1">
              <a:lnSpc>
                <a:spcPct val="90000"/>
              </a:lnSpc>
              <a:buNone/>
              <a:defRPr/>
            </a:pPr>
            <a:endParaRPr lang="en-US" sz="2400" dirty="0" smtClean="0">
              <a:ea typeface="ＭＳ Ｐゴシック" pitchFamily="34" charset="-128"/>
            </a:endParaRPr>
          </a:p>
        </p:txBody>
      </p:sp>
      <p:pic>
        <p:nvPicPr>
          <p:cNvPr id="6148" name="Picture 24" descr="C:\Documents and Settings\okj37455\Local Settings\Temporary Internet Files\Content.IE5\OUCGWC85\MC900241319[1].wmf"/>
          <p:cNvPicPr>
            <a:picLocks noChangeAspect="1" noChangeArrowheads="1"/>
          </p:cNvPicPr>
          <p:nvPr/>
        </p:nvPicPr>
        <p:blipFill>
          <a:blip r:embed="rId3" cstate="print"/>
          <a:srcRect/>
          <a:stretch>
            <a:fillRect/>
          </a:stretch>
        </p:blipFill>
        <p:spPr bwMode="auto">
          <a:xfrm>
            <a:off x="7315200" y="2706688"/>
            <a:ext cx="1363663" cy="1560512"/>
          </a:xfrm>
          <a:prstGeom prst="rect">
            <a:avLst/>
          </a:prstGeom>
          <a:noFill/>
          <a:ln w="9525">
            <a:noFill/>
            <a:miter lim="800000"/>
            <a:headEnd/>
            <a:tailEnd/>
          </a:ln>
        </p:spPr>
      </p:pic>
      <p:pic>
        <p:nvPicPr>
          <p:cNvPr id="6149" name="Picture 49" descr="C:\Documents and Settings\okj37455\Local Settings\Temporary Internet Files\Content.IE5\OUCGWC85\MC900030373[1].wmf"/>
          <p:cNvPicPr>
            <a:picLocks noChangeAspect="1" noChangeArrowheads="1"/>
          </p:cNvPicPr>
          <p:nvPr/>
        </p:nvPicPr>
        <p:blipFill>
          <a:blip r:embed="rId4" cstate="print"/>
          <a:srcRect/>
          <a:stretch>
            <a:fillRect/>
          </a:stretch>
        </p:blipFill>
        <p:spPr bwMode="auto">
          <a:xfrm>
            <a:off x="7162800" y="304800"/>
            <a:ext cx="1763713" cy="1474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ea typeface="ＭＳ Ｐゴシック" pitchFamily="34" charset="-128"/>
              </a:rPr>
              <a:t>Module 2: Summary</a:t>
            </a:r>
            <a:endParaRPr lang="en-US" dirty="0" smtClean="0">
              <a:ea typeface="ＭＳ Ｐゴシック" pitchFamily="34" charset="-128"/>
            </a:endParaRPr>
          </a:p>
        </p:txBody>
      </p:sp>
      <p:sp>
        <p:nvSpPr>
          <p:cNvPr id="51203" name="Content Placeholder 2"/>
          <p:cNvSpPr>
            <a:spLocks noGrp="1"/>
          </p:cNvSpPr>
          <p:nvPr>
            <p:ph idx="1"/>
          </p:nvPr>
        </p:nvSpPr>
        <p:spPr>
          <a:xfrm>
            <a:off x="609600" y="1676400"/>
            <a:ext cx="7772400" cy="4191000"/>
          </a:xfrm>
        </p:spPr>
        <p:txBody>
          <a:bodyPr/>
          <a:lstStyle/>
          <a:p>
            <a:r>
              <a:rPr lang="en-US" smtClean="0">
                <a:ea typeface="ＭＳ Ｐゴシック" pitchFamily="34" charset="-128"/>
              </a:rPr>
              <a:t>The OSHA BBP Standard describes policies and practices that employers must establish to protect employees who have contact with blood/body fluids in their job.</a:t>
            </a:r>
          </a:p>
          <a:p>
            <a:r>
              <a:rPr lang="en-US" smtClean="0">
                <a:ea typeface="ＭＳ Ｐゴシック" pitchFamily="34" charset="-128"/>
              </a:rPr>
              <a:t>If an occupational exposure does occur, report the incident and receive follow-up care promptly.</a:t>
            </a:r>
          </a:p>
          <a:p>
            <a:r>
              <a:rPr lang="en-US" smtClean="0">
                <a:ea typeface="ＭＳ Ｐゴシック" pitchFamily="34" charset="-128"/>
              </a:rPr>
              <a:t>Training upon hire and annually is important to assure that employees understand their risks and follow the appropriate policies and practices.</a:t>
            </a:r>
          </a:p>
          <a:p>
            <a:endParaRPr lang="en-US" smtClean="0">
              <a:ea typeface="ＭＳ Ｐゴシック"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en-US" smtClean="0">
                <a:ea typeface="ＭＳ Ｐゴシック" pitchFamily="34" charset="-128"/>
              </a:rPr>
              <a:t>Self Test   </a:t>
            </a:r>
            <a:r>
              <a:rPr lang="en-US" sz="2400" smtClean="0">
                <a:ea typeface="ＭＳ Ｐゴシック" pitchFamily="34" charset="-128"/>
              </a:rPr>
              <a:t>(True or False)</a:t>
            </a:r>
          </a:p>
        </p:txBody>
      </p:sp>
      <p:sp>
        <p:nvSpPr>
          <p:cNvPr id="52227" name="Rectangle 3"/>
          <p:cNvSpPr>
            <a:spLocks noGrp="1" noChangeArrowheads="1"/>
          </p:cNvSpPr>
          <p:nvPr>
            <p:ph type="body" idx="1"/>
          </p:nvPr>
        </p:nvSpPr>
        <p:spPr>
          <a:xfrm>
            <a:off x="609600" y="1752600"/>
            <a:ext cx="8305800" cy="4267200"/>
          </a:xfrm>
        </p:spPr>
        <p:txBody>
          <a:bodyPr/>
          <a:lstStyle/>
          <a:p>
            <a:pPr marL="609600" indent="-609600" eaLnBrk="1" hangingPunct="1">
              <a:spcBef>
                <a:spcPct val="50000"/>
              </a:spcBef>
              <a:buFont typeface="Wingdings" pitchFamily="2" charset="2"/>
              <a:buNone/>
            </a:pPr>
            <a:r>
              <a:rPr lang="en-US" smtClean="0">
                <a:ea typeface="ＭＳ Ｐゴシック" pitchFamily="34" charset="-128"/>
              </a:rPr>
              <a:t>1. 	The OSHA Bloodborne Pathogens Standard applies to anyone who may have exposure to blood/body fluids while performing job duties. </a:t>
            </a:r>
          </a:p>
          <a:p>
            <a:pPr marL="609600" indent="-609600" eaLnBrk="1" hangingPunct="1">
              <a:spcBef>
                <a:spcPct val="50000"/>
              </a:spcBef>
              <a:buFont typeface="Wingdings" pitchFamily="2" charset="2"/>
              <a:buNone/>
            </a:pPr>
            <a:r>
              <a:rPr lang="en-US" smtClean="0">
                <a:ea typeface="ＭＳ Ｐゴシック" pitchFamily="34" charset="-128"/>
              </a:rPr>
              <a:t>2.	HIV, HBV, and HCV may cause no obvious symptoms. </a:t>
            </a:r>
          </a:p>
          <a:p>
            <a:pPr marL="609600" indent="-609600" eaLnBrk="1" hangingPunct="1">
              <a:spcBef>
                <a:spcPct val="50000"/>
              </a:spcBef>
              <a:buFont typeface="Wingdings" pitchFamily="2" charset="2"/>
              <a:buNone/>
            </a:pPr>
            <a:r>
              <a:rPr lang="en-US" smtClean="0">
                <a:ea typeface="ＭＳ Ｐゴシック" pitchFamily="34" charset="-128"/>
              </a:rPr>
              <a:t>3.	Standard Precautions should only be used with residents who have infectious diseases.</a:t>
            </a:r>
          </a:p>
          <a:p>
            <a:pPr marL="609600" indent="-609600" eaLnBrk="1" hangingPunct="1">
              <a:spcBef>
                <a:spcPct val="50000"/>
              </a:spcBef>
              <a:buFont typeface="Wingdings" pitchFamily="2" charset="2"/>
              <a:buNone/>
            </a:pPr>
            <a:r>
              <a:rPr lang="en-US" smtClean="0">
                <a:ea typeface="ＭＳ Ｐゴシック" pitchFamily="34" charset="-128"/>
              </a:rPr>
              <a:t>4.	Used needles and syringes should always be placed in a regulated sharps container.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09600" y="1752600"/>
            <a:ext cx="8153400" cy="4724400"/>
          </a:xfrm>
        </p:spPr>
        <p:txBody>
          <a:bodyPr/>
          <a:lstStyle/>
          <a:p>
            <a:pPr marL="552450" indent="-552450" eaLnBrk="1" hangingPunct="1">
              <a:spcBef>
                <a:spcPct val="50000"/>
              </a:spcBef>
              <a:buFont typeface="Wingdings" pitchFamily="2" charset="2"/>
              <a:buNone/>
            </a:pPr>
            <a:r>
              <a:rPr lang="en-US" smtClean="0">
                <a:ea typeface="ＭＳ Ｐゴシック" pitchFamily="34" charset="-128"/>
              </a:rPr>
              <a:t>5. 	Employers must help prevent occupational exposure by providing access to work practice controls (such as personal protective equipment) and engineering controls (such as sharps containers).</a:t>
            </a:r>
          </a:p>
          <a:p>
            <a:pPr marL="552450" indent="-552450" eaLnBrk="1" hangingPunct="1">
              <a:spcBef>
                <a:spcPct val="50000"/>
              </a:spcBef>
              <a:buFont typeface="Wingdings" pitchFamily="2" charset="2"/>
              <a:buNone/>
            </a:pPr>
            <a:r>
              <a:rPr lang="en-US" smtClean="0">
                <a:ea typeface="ＭＳ Ｐゴシック" pitchFamily="34" charset="-128"/>
              </a:rPr>
              <a:t>6. 	It is safe to store medications and employee food/drinks in the same refrigerator.</a:t>
            </a:r>
          </a:p>
          <a:p>
            <a:pPr marL="552450" indent="-552450" eaLnBrk="1" hangingPunct="1">
              <a:spcBef>
                <a:spcPct val="50000"/>
              </a:spcBef>
              <a:buFont typeface="Wingdings" pitchFamily="2" charset="2"/>
              <a:buNone/>
            </a:pPr>
            <a:r>
              <a:rPr lang="en-US" smtClean="0">
                <a:ea typeface="ＭＳ Ｐゴシック" pitchFamily="34" charset="-128"/>
              </a:rPr>
              <a:t>7. 	There is no time limit to reporting occupational exposures to your supervisor as long as follow-up testing is initiated eventually.</a:t>
            </a:r>
          </a:p>
          <a:p>
            <a:pPr marL="552450" indent="-552450" eaLnBrk="1" hangingPunct="1">
              <a:spcBef>
                <a:spcPct val="50000"/>
              </a:spcBef>
              <a:buFont typeface="Wingdings" pitchFamily="2" charset="2"/>
              <a:buAutoNum type="arabicPeriod" startAt="4"/>
            </a:pPr>
            <a:endParaRPr lang="en-US" smtClean="0">
              <a:ea typeface="ＭＳ Ｐゴシック" pitchFamily="34" charset="-128"/>
            </a:endParaRPr>
          </a:p>
        </p:txBody>
      </p:sp>
      <p:sp>
        <p:nvSpPr>
          <p:cNvPr id="53251" name="AutoShape 6"/>
          <p:cNvSpPr>
            <a:spLocks noGrp="1" noChangeArrowheads="1"/>
          </p:cNvSpPr>
          <p:nvPr>
            <p:ph type="title"/>
          </p:nvPr>
        </p:nvSpPr>
        <p:spPr/>
        <p:txBody>
          <a:bodyPr/>
          <a:lstStyle/>
          <a:p>
            <a:pPr eaLnBrk="1" hangingPunct="1"/>
            <a:r>
              <a:rPr lang="en-US" smtClean="0">
                <a:ea typeface="ＭＳ Ｐゴシック" pitchFamily="34" charset="-128"/>
              </a:rPr>
              <a:t>Self Test   </a:t>
            </a:r>
            <a:r>
              <a:rPr lang="en-US" sz="2400" smtClean="0">
                <a:ea typeface="ＭＳ Ｐゴシック" pitchFamily="34" charset="-128"/>
              </a:rPr>
              <a:t>(True or False)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ea typeface="ＭＳ Ｐゴシック" pitchFamily="34" charset="-128"/>
              </a:rPr>
              <a:t>Self Test   </a:t>
            </a:r>
            <a:r>
              <a:rPr lang="en-US" sz="2400" smtClean="0">
                <a:ea typeface="ＭＳ Ｐゴシック" pitchFamily="34" charset="-128"/>
              </a:rPr>
              <a:t>(True or False)</a:t>
            </a:r>
            <a:endParaRPr lang="en-US" smtClean="0">
              <a:ea typeface="ＭＳ Ｐゴシック" pitchFamily="34" charset="-128"/>
            </a:endParaRPr>
          </a:p>
        </p:txBody>
      </p:sp>
      <p:sp>
        <p:nvSpPr>
          <p:cNvPr id="54275" name="Content Placeholder 2"/>
          <p:cNvSpPr>
            <a:spLocks noGrp="1"/>
          </p:cNvSpPr>
          <p:nvPr>
            <p:ph idx="1"/>
          </p:nvPr>
        </p:nvSpPr>
        <p:spPr>
          <a:xfrm>
            <a:off x="533400" y="1828800"/>
            <a:ext cx="8458200" cy="3429000"/>
          </a:xfrm>
        </p:spPr>
        <p:txBody>
          <a:bodyPr/>
          <a:lstStyle/>
          <a:p>
            <a:pPr>
              <a:buFont typeface="Wingdings" pitchFamily="2" charset="2"/>
              <a:buNone/>
            </a:pPr>
            <a:r>
              <a:rPr lang="en-US" smtClean="0">
                <a:ea typeface="ＭＳ Ｐゴシック" pitchFamily="34" charset="-128"/>
              </a:rPr>
              <a:t>8. Employees are responsible for following the policies and procedures written by their employer and for using the safety measures available to them to reduce their risk of exposure to bloodborne diseases.</a:t>
            </a:r>
          </a:p>
          <a:p>
            <a:pPr>
              <a:buFont typeface="Wingdings" pitchFamily="2" charset="2"/>
              <a:buNone/>
            </a:pPr>
            <a:r>
              <a:rPr lang="en-US" smtClean="0">
                <a:ea typeface="ＭＳ Ｐゴシック" pitchFamily="34" charset="-128"/>
              </a:rPr>
              <a:t>9. Employers must offer hepatitis B vaccine </a:t>
            </a:r>
            <a:r>
              <a:rPr lang="en-US" b="1" i="1" smtClean="0">
                <a:ea typeface="ＭＳ Ｐゴシック" pitchFamily="34" charset="-128"/>
              </a:rPr>
              <a:t>at no cost</a:t>
            </a:r>
            <a:r>
              <a:rPr lang="en-US" smtClean="0">
                <a:ea typeface="ＭＳ Ｐゴシック" pitchFamily="34" charset="-128"/>
              </a:rPr>
              <a:t> to employees with occupational exposure to blood/body fluids.</a:t>
            </a:r>
          </a:p>
          <a:p>
            <a:pPr>
              <a:buFont typeface="Wingdings" pitchFamily="2" charset="2"/>
              <a:buNone/>
            </a:pPr>
            <a:r>
              <a:rPr lang="en-US" smtClean="0">
                <a:ea typeface="ＭＳ Ｐゴシック" pitchFamily="34" charset="-128"/>
              </a:rPr>
              <a:t>10. Training in the OSHA BBP Standard is only required for new employees.</a:t>
            </a:r>
          </a:p>
          <a:p>
            <a:pPr>
              <a:buFont typeface="Wingdings" pitchFamily="2" charset="2"/>
              <a:buNone/>
            </a:pPr>
            <a:endParaRPr lang="en-US" smtClean="0">
              <a:ea typeface="ＭＳ Ｐゴシック" pitchFamily="34" charset="-128"/>
            </a:endParaRPr>
          </a:p>
          <a:p>
            <a:pPr>
              <a:buFont typeface="Wingdings" pitchFamily="2" charset="2"/>
              <a:buNone/>
            </a:pPr>
            <a:endParaRPr lang="en-US" smtClean="0">
              <a:ea typeface="ＭＳ Ｐゴシック"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a:xfrm>
            <a:off x="533400" y="533400"/>
            <a:ext cx="7924800" cy="914400"/>
          </a:xfrm>
        </p:spPr>
        <p:txBody>
          <a:bodyPr/>
          <a:lstStyle/>
          <a:p>
            <a:r>
              <a:rPr lang="en-US" smtClean="0">
                <a:ea typeface="ＭＳ Ｐゴシック" pitchFamily="34" charset="-128"/>
              </a:rPr>
              <a:t>Resources</a:t>
            </a:r>
          </a:p>
        </p:txBody>
      </p:sp>
      <p:sp>
        <p:nvSpPr>
          <p:cNvPr id="36867" name="Rectangle 3"/>
          <p:cNvSpPr>
            <a:spLocks noGrp="1" noChangeArrowheads="1"/>
          </p:cNvSpPr>
          <p:nvPr>
            <p:ph type="body" idx="1"/>
          </p:nvPr>
        </p:nvSpPr>
        <p:spPr>
          <a:xfrm>
            <a:off x="609600" y="1752600"/>
            <a:ext cx="8305800" cy="3505200"/>
          </a:xfrm>
        </p:spPr>
        <p:txBody>
          <a:bodyPr/>
          <a:lstStyle/>
          <a:p>
            <a:pPr>
              <a:lnSpc>
                <a:spcPct val="80000"/>
              </a:lnSpc>
              <a:defRPr/>
            </a:pPr>
            <a:r>
              <a:rPr lang="en-US" sz="1800" dirty="0" smtClean="0">
                <a:ea typeface="ＭＳ Ｐゴシック" pitchFamily="34" charset="-128"/>
              </a:rPr>
              <a:t>Centers for Disease Control and Prevention</a:t>
            </a:r>
          </a:p>
          <a:p>
            <a:pPr lvl="1">
              <a:lnSpc>
                <a:spcPct val="80000"/>
              </a:lnSpc>
              <a:defRPr/>
            </a:pPr>
            <a:r>
              <a:rPr lang="en-US" sz="1600" dirty="0" smtClean="0">
                <a:ea typeface="ＭＳ Ｐゴシック" pitchFamily="34" charset="-128"/>
              </a:rPr>
              <a:t>HIV/AIDS (</a:t>
            </a:r>
            <a:r>
              <a:rPr lang="en-US" sz="1600" dirty="0" smtClean="0">
                <a:ea typeface="ＭＳ Ｐゴシック" pitchFamily="34" charset="-128"/>
                <a:hlinkClick r:id="rId3"/>
              </a:rPr>
              <a:t>http://www.cdc.gov/hiv/</a:t>
            </a:r>
            <a:r>
              <a:rPr lang="en-US" sz="1600" dirty="0" smtClean="0">
                <a:ea typeface="ＭＳ Ｐゴシック" pitchFamily="34" charset="-128"/>
              </a:rPr>
              <a:t>) </a:t>
            </a:r>
          </a:p>
          <a:p>
            <a:pPr lvl="1">
              <a:lnSpc>
                <a:spcPct val="80000"/>
              </a:lnSpc>
              <a:defRPr/>
            </a:pPr>
            <a:r>
              <a:rPr lang="en-US" sz="1600" dirty="0" smtClean="0">
                <a:ea typeface="ＭＳ Ｐゴシック" pitchFamily="34" charset="-128"/>
              </a:rPr>
              <a:t>Viral Hepatitis (</a:t>
            </a:r>
            <a:r>
              <a:rPr lang="en-US" sz="1600" dirty="0" smtClean="0">
                <a:ea typeface="ＭＳ Ｐゴシック" pitchFamily="34" charset="-128"/>
                <a:hlinkClick r:id="rId4"/>
              </a:rPr>
              <a:t>http://www.cdc.gov/hepatitis/index.htm</a:t>
            </a:r>
            <a:r>
              <a:rPr lang="en-US" sz="1600" dirty="0" smtClean="0">
                <a:ea typeface="ＭＳ Ｐゴシック" pitchFamily="34" charset="-128"/>
              </a:rPr>
              <a:t>)</a:t>
            </a:r>
          </a:p>
          <a:p>
            <a:pPr lvl="1">
              <a:lnSpc>
                <a:spcPct val="80000"/>
              </a:lnSpc>
              <a:defRPr/>
            </a:pPr>
            <a:endParaRPr lang="en-US" sz="800" dirty="0" smtClean="0">
              <a:ea typeface="ＭＳ Ｐゴシック" pitchFamily="34" charset="-128"/>
            </a:endParaRPr>
          </a:p>
          <a:p>
            <a:pPr>
              <a:lnSpc>
                <a:spcPct val="80000"/>
              </a:lnSpc>
              <a:defRPr/>
            </a:pPr>
            <a:r>
              <a:rPr lang="en-US" sz="1800" dirty="0" smtClean="0">
                <a:ea typeface="ＭＳ Ｐゴシック" pitchFamily="34" charset="-128"/>
              </a:rPr>
              <a:t>Occupational Safety and Health Administration</a:t>
            </a:r>
          </a:p>
          <a:p>
            <a:pPr lvl="1">
              <a:lnSpc>
                <a:spcPct val="80000"/>
              </a:lnSpc>
              <a:defRPr/>
            </a:pPr>
            <a:r>
              <a:rPr lang="en-US" sz="1600" dirty="0" smtClean="0">
                <a:ea typeface="ＭＳ Ｐゴシック" pitchFamily="34" charset="-128"/>
                <a:hlinkClick r:id="rId5"/>
              </a:rPr>
              <a:t>www.osha.gov/SLTC/bloodbornepathogens/index.html</a:t>
            </a:r>
            <a:endParaRPr lang="en-US" sz="1600" dirty="0" smtClean="0">
              <a:ea typeface="ＭＳ Ｐゴシック" pitchFamily="34" charset="-128"/>
            </a:endParaRPr>
          </a:p>
          <a:p>
            <a:pPr lvl="1">
              <a:lnSpc>
                <a:spcPct val="80000"/>
              </a:lnSpc>
              <a:defRPr/>
            </a:pPr>
            <a:endParaRPr lang="en-US" sz="800" dirty="0" smtClean="0">
              <a:ea typeface="ＭＳ Ｐゴシック" pitchFamily="34" charset="-128"/>
            </a:endParaRPr>
          </a:p>
          <a:p>
            <a:pPr>
              <a:lnSpc>
                <a:spcPct val="80000"/>
              </a:lnSpc>
              <a:defRPr/>
            </a:pPr>
            <a:r>
              <a:rPr lang="en-US" sz="1800" dirty="0" smtClean="0">
                <a:ea typeface="ＭＳ Ｐゴシック" pitchFamily="34" charset="-128"/>
              </a:rPr>
              <a:t>Virginia Department of Environmental Quality</a:t>
            </a:r>
          </a:p>
          <a:p>
            <a:pPr lvl="1">
              <a:lnSpc>
                <a:spcPct val="80000"/>
              </a:lnSpc>
              <a:defRPr/>
            </a:pPr>
            <a:r>
              <a:rPr lang="en-US" sz="1600" dirty="0" smtClean="0">
                <a:ea typeface="ＭＳ Ｐゴシック" pitchFamily="34" charset="-128"/>
              </a:rPr>
              <a:t>Hazardous waste disposal (</a:t>
            </a:r>
            <a:r>
              <a:rPr lang="en-US" sz="1600" u="sng" dirty="0" smtClean="0">
                <a:ea typeface="ＭＳ Ｐゴシック" pitchFamily="34" charset="-128"/>
              </a:rPr>
              <a:t>http://www.deq.virginia.gov/Programs/LandProtectionRevitalization/SolidHazardousWasteRegulatoryPrograms/HazardousWaste.aspx</a:t>
            </a:r>
            <a:r>
              <a:rPr lang="en-US" sz="1600" dirty="0" smtClean="0">
                <a:ea typeface="ＭＳ Ｐゴシック" pitchFamily="34" charset="-128"/>
              </a:rPr>
              <a:t>)</a:t>
            </a:r>
          </a:p>
          <a:p>
            <a:pPr>
              <a:lnSpc>
                <a:spcPct val="80000"/>
              </a:lnSpc>
              <a:buFont typeface="Wingdings" pitchFamily="2" charset="2"/>
              <a:buNone/>
              <a:defRPr/>
            </a:pPr>
            <a:endParaRPr lang="en-US" sz="800" dirty="0" smtClean="0">
              <a:ea typeface="ＭＳ Ｐゴシック" pitchFamily="34" charset="-128"/>
            </a:endParaRPr>
          </a:p>
          <a:p>
            <a:pPr>
              <a:lnSpc>
                <a:spcPct val="80000"/>
              </a:lnSpc>
              <a:defRPr/>
            </a:pPr>
            <a:r>
              <a:rPr lang="en-US" sz="1800" dirty="0" smtClean="0">
                <a:ea typeface="ＭＳ Ｐゴシック" pitchFamily="34" charset="-128"/>
              </a:rPr>
              <a:t>Virginia Department of Health</a:t>
            </a:r>
          </a:p>
          <a:p>
            <a:pPr lvl="1">
              <a:lnSpc>
                <a:spcPct val="80000"/>
              </a:lnSpc>
              <a:defRPr/>
            </a:pPr>
            <a:r>
              <a:rPr lang="en-US" sz="1600" dirty="0" smtClean="0">
                <a:ea typeface="ＭＳ Ｐゴシック" pitchFamily="34" charset="-128"/>
              </a:rPr>
              <a:t>Contact your local health department (</a:t>
            </a:r>
            <a:r>
              <a:rPr lang="en-US" sz="1600" u="sng" dirty="0" smtClean="0">
                <a:ea typeface="ＭＳ Ｐゴシック" pitchFamily="34" charset="-128"/>
                <a:hlinkClick r:id="rId6"/>
              </a:rPr>
              <a:t>www.vdh.virginia.gov/lhd</a:t>
            </a:r>
            <a:r>
              <a:rPr lang="en-US" sz="1600" dirty="0" smtClean="0">
                <a:ea typeface="ＭＳ Ｐゴシック" pitchFamily="34" charset="-128"/>
                <a:hlinkClick r:id="rId6"/>
              </a:rPr>
              <a:t>/</a:t>
            </a:r>
            <a:r>
              <a:rPr lang="en-US" sz="1600" dirty="0" smtClean="0">
                <a:ea typeface="ＭＳ Ｐゴシック" pitchFamily="34" charset="-128"/>
              </a:rPr>
              <a:t>)</a:t>
            </a:r>
          </a:p>
          <a:p>
            <a:pPr lvl="1">
              <a:lnSpc>
                <a:spcPct val="80000"/>
              </a:lnSpc>
              <a:defRPr/>
            </a:pPr>
            <a:r>
              <a:rPr lang="en-US" sz="1600" dirty="0" smtClean="0">
                <a:ea typeface="ＭＳ Ｐゴシック" pitchFamily="34" charset="-128"/>
              </a:rPr>
              <a:t>Healthcare-Associated Infections Program (</a:t>
            </a:r>
            <a:r>
              <a:rPr lang="en-US" sz="1600" dirty="0" smtClean="0">
                <a:ea typeface="ＭＳ Ｐゴシック" pitchFamily="34" charset="-128"/>
                <a:hlinkClick r:id="rId7"/>
              </a:rPr>
              <a:t>www.vdh.virginia.gov/epidemiology/surveillance/hai</a:t>
            </a:r>
            <a:r>
              <a:rPr lang="en-US" sz="1600" dirty="0" smtClean="0">
                <a:ea typeface="ＭＳ Ｐゴシック" pitchFamily="34" charset="-128"/>
              </a:rPr>
              <a:t>)</a:t>
            </a:r>
          </a:p>
          <a:p>
            <a:pPr lvl="1">
              <a:lnSpc>
                <a:spcPct val="80000"/>
              </a:lnSpc>
              <a:defRPr/>
            </a:pPr>
            <a:r>
              <a:rPr lang="en-US" sz="1600" dirty="0" smtClean="0">
                <a:ea typeface="ＭＳ Ｐゴシック" pitchFamily="34" charset="-128"/>
              </a:rPr>
              <a:t>Division of Immunization (</a:t>
            </a:r>
            <a:r>
              <a:rPr lang="en-US" sz="1600" dirty="0" smtClean="0">
                <a:ea typeface="ＭＳ Ｐゴシック" pitchFamily="34" charset="-128"/>
                <a:hlinkClick r:id="rId8"/>
              </a:rPr>
              <a:t>www.vdh.virginia.gov/epidemiology/Immunization/</a:t>
            </a:r>
            <a:r>
              <a:rPr lang="en-US" sz="1600" dirty="0" smtClean="0">
                <a:ea typeface="ＭＳ Ｐゴシック" pitchFamily="34" charset="-128"/>
              </a:rPr>
              <a:t>)</a:t>
            </a:r>
          </a:p>
          <a:p>
            <a:pPr>
              <a:lnSpc>
                <a:spcPct val="80000"/>
              </a:lnSpc>
              <a:defRPr/>
            </a:pPr>
            <a:endParaRPr lang="en-US" sz="800" dirty="0" smtClean="0">
              <a:ea typeface="ＭＳ Ｐゴシック" pitchFamily="34" charset="-128"/>
            </a:endParaRPr>
          </a:p>
          <a:p>
            <a:pPr>
              <a:lnSpc>
                <a:spcPct val="80000"/>
              </a:lnSpc>
              <a:defRPr/>
            </a:pPr>
            <a:r>
              <a:rPr lang="en-US" sz="1800" dirty="0" smtClean="0">
                <a:ea typeface="ＭＳ Ｐゴシック" pitchFamily="34" charset="-128"/>
              </a:rPr>
              <a:t>Virginia Department of Labor and Industry</a:t>
            </a:r>
          </a:p>
          <a:p>
            <a:pPr lvl="1">
              <a:lnSpc>
                <a:spcPct val="80000"/>
              </a:lnSpc>
              <a:defRPr/>
            </a:pPr>
            <a:r>
              <a:rPr lang="en-US" sz="1600" dirty="0" smtClean="0">
                <a:ea typeface="ＭＳ Ｐゴシック" pitchFamily="34" charset="-128"/>
              </a:rPr>
              <a:t>Virginia Occupational Safety and Health Compliance Program (</a:t>
            </a:r>
            <a:r>
              <a:rPr lang="en-US" sz="1600" dirty="0" smtClean="0">
                <a:ea typeface="ＭＳ Ｐゴシック" pitchFamily="34" charset="-128"/>
                <a:hlinkClick r:id="rId9"/>
              </a:rPr>
              <a:t>www.doli.virginia.gov/vosh_enforcement/vosh_enforcement_intro.html</a:t>
            </a:r>
            <a:r>
              <a:rPr lang="en-US" sz="1600" dirty="0" smtClean="0">
                <a:ea typeface="ＭＳ Ｐゴシック" pitchFamily="34" charset="-128"/>
              </a:rPr>
              <a:t>)</a:t>
            </a:r>
            <a:endParaRPr lang="en-US" sz="1600" dirty="0" smtClean="0">
              <a:solidFill>
                <a:schemeClr val="tx1">
                  <a:lumMod val="60000"/>
                  <a:lumOff val="40000"/>
                </a:schemeClr>
              </a:solidFill>
            </a:endParaRPr>
          </a:p>
          <a:p>
            <a:pPr lvl="1">
              <a:lnSpc>
                <a:spcPct val="80000"/>
              </a:lnSpc>
              <a:buFontTx/>
              <a:buNone/>
              <a:defRPr/>
            </a:pPr>
            <a:endParaRPr lang="en-US" sz="1600" dirty="0" smtClean="0">
              <a:ea typeface="ＭＳ Ｐゴシック" pitchFamily="34" charset="-128"/>
            </a:endParaRPr>
          </a:p>
          <a:p>
            <a:pPr lvl="1">
              <a:lnSpc>
                <a:spcPct val="80000"/>
              </a:lnSpc>
              <a:buFontTx/>
              <a:buNone/>
              <a:defRPr/>
            </a:pPr>
            <a:endParaRPr lang="en-US" sz="1600" dirty="0" smtClean="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533400"/>
            <a:ext cx="8382000" cy="1143000"/>
          </a:xfrm>
        </p:spPr>
        <p:txBody>
          <a:bodyPr/>
          <a:lstStyle/>
          <a:p>
            <a:r>
              <a:rPr lang="en-US" sz="2800" dirty="0" smtClean="0">
                <a:ea typeface="ＭＳ Ｐゴシック" pitchFamily="34" charset="-128"/>
              </a:rPr>
              <a:t>Tasks </a:t>
            </a:r>
            <a:r>
              <a:rPr lang="en-US" sz="2800" dirty="0" smtClean="0">
                <a:ea typeface="ＭＳ Ｐゴシック" pitchFamily="34" charset="-128"/>
              </a:rPr>
              <a:t>Related to Direct </a:t>
            </a:r>
            <a:r>
              <a:rPr lang="en-US" sz="2800" dirty="0" smtClean="0">
                <a:ea typeface="ＭＳ Ｐゴシック" pitchFamily="34" charset="-128"/>
              </a:rPr>
              <a:t>Resident </a:t>
            </a:r>
            <a:r>
              <a:rPr lang="en-US" sz="2800" dirty="0" smtClean="0">
                <a:ea typeface="ＭＳ Ｐゴシック" pitchFamily="34" charset="-128"/>
              </a:rPr>
              <a:t>Care </a:t>
            </a:r>
            <a:r>
              <a:rPr lang="en-US" sz="2800" dirty="0" smtClean="0">
                <a:ea typeface="ＭＳ Ｐゴシック" pitchFamily="34" charset="-128"/>
              </a:rPr>
              <a:t>That Pose </a:t>
            </a:r>
            <a:r>
              <a:rPr lang="en-US" sz="2800" i="1" dirty="0" smtClean="0">
                <a:ea typeface="ＭＳ Ｐゴシック" pitchFamily="34" charset="-128"/>
              </a:rPr>
              <a:t>More</a:t>
            </a:r>
            <a:r>
              <a:rPr lang="en-US" sz="2800" dirty="0" smtClean="0">
                <a:ea typeface="ＭＳ Ｐゴシック" pitchFamily="34" charset="-128"/>
              </a:rPr>
              <a:t> Risk for Exposure to Germs Found in Blood or Body Fluids</a:t>
            </a:r>
            <a:endParaRPr lang="en-US" sz="2800" dirty="0" smtClean="0">
              <a:ea typeface="ＭＳ Ｐゴシック" pitchFamily="34" charset="-128"/>
            </a:endParaRPr>
          </a:p>
        </p:txBody>
      </p:sp>
      <p:sp>
        <p:nvSpPr>
          <p:cNvPr id="7171" name="Content Placeholder 2"/>
          <p:cNvSpPr>
            <a:spLocks noGrp="1"/>
          </p:cNvSpPr>
          <p:nvPr>
            <p:ph idx="1"/>
          </p:nvPr>
        </p:nvSpPr>
        <p:spPr>
          <a:xfrm>
            <a:off x="609600" y="1828800"/>
            <a:ext cx="7772400" cy="3429000"/>
          </a:xfrm>
        </p:spPr>
        <p:txBody>
          <a:bodyPr/>
          <a:lstStyle/>
          <a:p>
            <a:r>
              <a:rPr lang="en-US" sz="2400" dirty="0" smtClean="0">
                <a:ea typeface="ＭＳ Ｐゴシック" pitchFamily="34" charset="-128"/>
              </a:rPr>
              <a:t>Assisting with wound care</a:t>
            </a:r>
          </a:p>
          <a:p>
            <a:r>
              <a:rPr lang="en-US" sz="2400" dirty="0" smtClean="0">
                <a:ea typeface="ＭＳ Ｐゴシック" pitchFamily="34" charset="-128"/>
              </a:rPr>
              <a:t>Monitoring blood glucose</a:t>
            </a:r>
          </a:p>
          <a:p>
            <a:r>
              <a:rPr lang="en-US" sz="2400" dirty="0" smtClean="0">
                <a:ea typeface="ＭＳ Ｐゴシック" pitchFamily="34" charset="-128"/>
              </a:rPr>
              <a:t>Giving an injection of medication</a:t>
            </a:r>
          </a:p>
          <a:p>
            <a:r>
              <a:rPr lang="en-US" sz="2400" dirty="0" smtClean="0">
                <a:ea typeface="ＭＳ Ｐゴシック" pitchFamily="34" charset="-128"/>
              </a:rPr>
              <a:t>Cleaning blood/body fluid spills </a:t>
            </a:r>
          </a:p>
          <a:p>
            <a:r>
              <a:rPr lang="en-US" sz="2400" dirty="0" smtClean="0">
                <a:ea typeface="ＭＳ Ｐゴシック" pitchFamily="34" charset="-128"/>
              </a:rPr>
              <a:t>Helping </a:t>
            </a:r>
            <a:r>
              <a:rPr lang="en-US" sz="2400" dirty="0" smtClean="0">
                <a:ea typeface="ＭＳ Ｐゴシック" pitchFamily="34" charset="-128"/>
              </a:rPr>
              <a:t>with nail or skin care</a:t>
            </a:r>
          </a:p>
          <a:p>
            <a:r>
              <a:rPr lang="en-US" sz="2400" dirty="0" smtClean="0">
                <a:ea typeface="ＭＳ Ｐゴシック" pitchFamily="34" charset="-128"/>
              </a:rPr>
              <a:t>Providing first aid such as managing nose bleeds or abrasions</a:t>
            </a:r>
          </a:p>
          <a:p>
            <a:pPr>
              <a:buFont typeface="Wingdings" pitchFamily="2" charset="2"/>
              <a:buNone/>
            </a:pPr>
            <a:endParaRPr lang="en-US" dirty="0" smtClean="0">
              <a:ea typeface="ＭＳ Ｐゴシック" pitchFamily="34" charset="-128"/>
            </a:endParaRPr>
          </a:p>
        </p:txBody>
      </p:sp>
      <p:pic>
        <p:nvPicPr>
          <p:cNvPr id="7172" name="Picture 1" descr="C:\Documents and Settings\uan92887\Local Settings\Temporary Internet Files\Content.IE5\3OHEPLQ0\MP900313987[1].jpg"/>
          <p:cNvPicPr>
            <a:picLocks noChangeAspect="1" noChangeArrowheads="1"/>
          </p:cNvPicPr>
          <p:nvPr/>
        </p:nvPicPr>
        <p:blipFill>
          <a:blip r:embed="rId3" cstate="print"/>
          <a:srcRect/>
          <a:stretch>
            <a:fillRect/>
          </a:stretch>
        </p:blipFill>
        <p:spPr bwMode="auto">
          <a:xfrm>
            <a:off x="6934200" y="1905000"/>
            <a:ext cx="1676400" cy="1676400"/>
          </a:xfrm>
          <a:prstGeom prst="rect">
            <a:avLst/>
          </a:prstGeom>
          <a:noFill/>
          <a:ln w="9525">
            <a:noFill/>
            <a:miter lim="800000"/>
            <a:headEnd/>
            <a:tailEnd/>
          </a:ln>
        </p:spPr>
      </p:pic>
      <p:pic>
        <p:nvPicPr>
          <p:cNvPr id="7173" name="Picture 8" descr="C:\Documents and Settings\okj37455\Local Settings\Temporary Internet Files\Content.IE5\5M30V9XX\MC900347925[1].wmf"/>
          <p:cNvPicPr>
            <a:picLocks noChangeAspect="1" noChangeArrowheads="1"/>
          </p:cNvPicPr>
          <p:nvPr/>
        </p:nvPicPr>
        <p:blipFill>
          <a:blip r:embed="rId4" cstate="print"/>
          <a:srcRect/>
          <a:stretch>
            <a:fillRect/>
          </a:stretch>
        </p:blipFill>
        <p:spPr bwMode="auto">
          <a:xfrm>
            <a:off x="4572000" y="5181600"/>
            <a:ext cx="2300287" cy="1476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457200" y="609600"/>
            <a:ext cx="7924800" cy="762000"/>
          </a:xfrm>
        </p:spPr>
        <p:txBody>
          <a:bodyPr/>
          <a:lstStyle/>
          <a:p>
            <a:pPr eaLnBrk="1" hangingPunct="1"/>
            <a:r>
              <a:rPr lang="en-US" smtClean="0">
                <a:ea typeface="ＭＳ Ｐゴシック" pitchFamily="34" charset="-128"/>
              </a:rPr>
              <a:t>Bloodborne Pathogens</a:t>
            </a:r>
          </a:p>
        </p:txBody>
      </p:sp>
      <p:sp>
        <p:nvSpPr>
          <p:cNvPr id="10243" name="Rectangle 3"/>
          <p:cNvSpPr>
            <a:spLocks noGrp="1" noChangeArrowheads="1"/>
          </p:cNvSpPr>
          <p:nvPr>
            <p:ph type="body" idx="1"/>
          </p:nvPr>
        </p:nvSpPr>
        <p:spPr>
          <a:xfrm>
            <a:off x="609600" y="1981200"/>
            <a:ext cx="8305800" cy="4191000"/>
          </a:xfrm>
        </p:spPr>
        <p:txBody>
          <a:bodyPr/>
          <a:lstStyle/>
          <a:p>
            <a:pPr marL="292100" indent="-3175" eaLnBrk="1" hangingPunct="1">
              <a:buFont typeface="Wingdings" pitchFamily="2" charset="2"/>
              <a:buNone/>
              <a:defRPr/>
            </a:pPr>
            <a:r>
              <a:rPr lang="en-US" dirty="0" smtClean="0">
                <a:ea typeface="+mn-ea"/>
              </a:rPr>
              <a:t>Germs that are carried in the blood and can be transmitted by contact with infected blood or body fluids are called </a:t>
            </a:r>
            <a:r>
              <a:rPr lang="en-US" i="1" dirty="0" smtClean="0">
                <a:ea typeface="+mn-ea"/>
              </a:rPr>
              <a:t>bloodborne pathogens</a:t>
            </a:r>
            <a:r>
              <a:rPr lang="en-US" dirty="0" smtClean="0">
                <a:ea typeface="+mn-ea"/>
              </a:rPr>
              <a:t>. The most common types include the following viruses:	</a:t>
            </a:r>
          </a:p>
          <a:p>
            <a:pPr indent="-53975" eaLnBrk="1" hangingPunct="1">
              <a:spcBef>
                <a:spcPct val="70000"/>
              </a:spcBef>
              <a:defRPr/>
            </a:pPr>
            <a:r>
              <a:rPr lang="en-US" dirty="0" smtClean="0">
                <a:ea typeface="+mn-ea"/>
              </a:rPr>
              <a:t> Hepatitis B</a:t>
            </a:r>
          </a:p>
          <a:p>
            <a:pPr indent="-53975" eaLnBrk="1" hangingPunct="1">
              <a:defRPr/>
            </a:pPr>
            <a:r>
              <a:rPr lang="en-US" dirty="0" smtClean="0">
                <a:ea typeface="+mn-ea"/>
              </a:rPr>
              <a:t> Hepatitis C</a:t>
            </a:r>
          </a:p>
          <a:p>
            <a:pPr indent="-53975" eaLnBrk="1" hangingPunct="1">
              <a:defRPr/>
            </a:pPr>
            <a:r>
              <a:rPr lang="en-US" dirty="0" smtClean="0">
                <a:ea typeface="+mn-ea"/>
              </a:rPr>
              <a:t> HIV</a:t>
            </a:r>
          </a:p>
        </p:txBody>
      </p:sp>
      <p:pic>
        <p:nvPicPr>
          <p:cNvPr id="9220" name="Picture 5" descr="MPj04095520000[1]"/>
          <p:cNvPicPr>
            <a:picLocks noChangeAspect="1" noChangeArrowheads="1"/>
          </p:cNvPicPr>
          <p:nvPr/>
        </p:nvPicPr>
        <p:blipFill>
          <a:blip r:embed="rId3" cstate="print"/>
          <a:srcRect/>
          <a:stretch>
            <a:fillRect/>
          </a:stretch>
        </p:blipFill>
        <p:spPr bwMode="auto">
          <a:xfrm>
            <a:off x="6553200" y="4724400"/>
            <a:ext cx="2209800" cy="1474788"/>
          </a:xfrm>
          <a:prstGeom prst="rect">
            <a:avLst/>
          </a:prstGeom>
          <a:noFill/>
          <a:ln w="9525">
            <a:noFill/>
            <a:miter lim="800000"/>
            <a:headEnd/>
            <a:tailEnd/>
          </a:ln>
        </p:spPr>
      </p:pic>
      <p:pic>
        <p:nvPicPr>
          <p:cNvPr id="9221" name="Picture 7" descr="j0433149"/>
          <p:cNvPicPr>
            <a:picLocks noChangeAspect="1" noChangeArrowheads="1"/>
          </p:cNvPicPr>
          <p:nvPr/>
        </p:nvPicPr>
        <p:blipFill>
          <a:blip r:embed="rId4" cstate="print"/>
          <a:srcRect/>
          <a:stretch>
            <a:fillRect/>
          </a:stretch>
        </p:blipFill>
        <p:spPr bwMode="auto">
          <a:xfrm>
            <a:off x="4953000" y="4038600"/>
            <a:ext cx="1981200" cy="132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mtClean="0">
                <a:ea typeface="ＭＳ Ｐゴシック" pitchFamily="34" charset="-128"/>
              </a:rPr>
              <a:t>Hepatitis B</a:t>
            </a:r>
          </a:p>
        </p:txBody>
      </p:sp>
      <p:sp>
        <p:nvSpPr>
          <p:cNvPr id="10243" name="Rectangle 3"/>
          <p:cNvSpPr>
            <a:spLocks noGrp="1" noChangeArrowheads="1"/>
          </p:cNvSpPr>
          <p:nvPr>
            <p:ph type="body" idx="1"/>
          </p:nvPr>
        </p:nvSpPr>
        <p:spPr>
          <a:xfrm>
            <a:off x="609600" y="1600200"/>
            <a:ext cx="8382000" cy="4495800"/>
          </a:xfrm>
        </p:spPr>
        <p:txBody>
          <a:bodyPr/>
          <a:lstStyle/>
          <a:p>
            <a:pPr eaLnBrk="1" hangingPunct="1">
              <a:spcBef>
                <a:spcPts val="1200"/>
              </a:spcBef>
            </a:pPr>
            <a:r>
              <a:rPr lang="en-US" sz="2600" smtClean="0">
                <a:ea typeface="ＭＳ Ｐゴシック" pitchFamily="34" charset="-128"/>
              </a:rPr>
              <a:t>Serious liver disease that can cause cirrhosis or cancer</a:t>
            </a:r>
          </a:p>
          <a:p>
            <a:pPr eaLnBrk="1" hangingPunct="1">
              <a:spcBef>
                <a:spcPts val="1200"/>
              </a:spcBef>
            </a:pPr>
            <a:r>
              <a:rPr lang="en-US" sz="2600" smtClean="0">
                <a:ea typeface="ＭＳ Ｐゴシック" pitchFamily="34" charset="-128"/>
              </a:rPr>
              <a:t>18,800 new infections in US in 2011 (estimated)</a:t>
            </a:r>
          </a:p>
          <a:p>
            <a:pPr eaLnBrk="1" hangingPunct="1">
              <a:spcBef>
                <a:spcPts val="1200"/>
              </a:spcBef>
            </a:pPr>
            <a:r>
              <a:rPr lang="en-US" sz="2600" smtClean="0">
                <a:ea typeface="ＭＳ Ｐゴシック" pitchFamily="34" charset="-128"/>
              </a:rPr>
              <a:t>Most cases resolve</a:t>
            </a:r>
          </a:p>
          <a:p>
            <a:pPr lvl="1" eaLnBrk="1" hangingPunct="1">
              <a:spcBef>
                <a:spcPts val="1200"/>
              </a:spcBef>
            </a:pPr>
            <a:r>
              <a:rPr lang="en-US" sz="2200" smtClean="0">
                <a:ea typeface="ＭＳ Ｐゴシック" pitchFamily="34" charset="-128"/>
              </a:rPr>
              <a:t>~10% of adult cases can be chronic</a:t>
            </a:r>
          </a:p>
          <a:p>
            <a:pPr eaLnBrk="1" hangingPunct="1">
              <a:spcBef>
                <a:spcPts val="1200"/>
              </a:spcBef>
            </a:pPr>
            <a:r>
              <a:rPr lang="en-US" sz="2600" smtClean="0">
                <a:ea typeface="ＭＳ Ｐゴシック" pitchFamily="34" charset="-128"/>
              </a:rPr>
              <a:t>800,000 - 1.4 million chronically infected</a:t>
            </a:r>
          </a:p>
          <a:p>
            <a:pPr lvl="1" eaLnBrk="1" hangingPunct="1">
              <a:spcBef>
                <a:spcPts val="1200"/>
              </a:spcBef>
            </a:pPr>
            <a:r>
              <a:rPr lang="en-US" sz="2200" smtClean="0">
                <a:ea typeface="ＭＳ Ｐゴシック" pitchFamily="34" charset="-128"/>
              </a:rPr>
              <a:t>Testing recommendations to identify persons with chronic HBV infection: </a:t>
            </a:r>
            <a:r>
              <a:rPr lang="en-US" sz="2200" smtClean="0">
                <a:ea typeface="ＭＳ Ｐゴシック" pitchFamily="34" charset="-128"/>
                <a:hlinkClick r:id="rId3"/>
              </a:rPr>
              <a:t>http://www.cdc.gov/hepatitis/HBV/TestingChronic.htm</a:t>
            </a:r>
            <a:r>
              <a:rPr lang="en-US" sz="2200" smtClean="0">
                <a:ea typeface="ＭＳ Ｐゴシック" pitchFamily="34" charset="-128"/>
              </a:rPr>
              <a:t> </a:t>
            </a:r>
          </a:p>
          <a:p>
            <a:pPr eaLnBrk="1" hangingPunct="1">
              <a:spcBef>
                <a:spcPts val="1200"/>
              </a:spcBef>
            </a:pPr>
            <a:r>
              <a:rPr lang="en-US" sz="2600" smtClean="0">
                <a:ea typeface="ＭＳ Ｐゴシック" pitchFamily="34" charset="-128"/>
              </a:rPr>
              <a:t>30% of people infected don’</a:t>
            </a:r>
            <a:r>
              <a:rPr lang="en-US" altLang="ja-JP" sz="2600" smtClean="0">
                <a:ea typeface="ＭＳ Ｐゴシック" pitchFamily="34" charset="-128"/>
              </a:rPr>
              <a:t>t have symptoms</a:t>
            </a:r>
          </a:p>
          <a:p>
            <a:pPr eaLnBrk="1" hangingPunct="1">
              <a:spcBef>
                <a:spcPct val="50000"/>
              </a:spcBef>
            </a:pPr>
            <a:endParaRPr lang="en-US" altLang="ja-JP" smtClean="0">
              <a:ea typeface="ＭＳ Ｐゴシック" pitchFamily="34" charset="-128"/>
            </a:endParaRPr>
          </a:p>
        </p:txBody>
      </p:sp>
      <p:pic>
        <p:nvPicPr>
          <p:cNvPr id="10244" name="Picture 9" descr="hepatitis-c-liver-751215"/>
          <p:cNvPicPr>
            <a:picLocks noChangeAspect="1" noChangeArrowheads="1"/>
          </p:cNvPicPr>
          <p:nvPr/>
        </p:nvPicPr>
        <p:blipFill>
          <a:blip r:embed="rId4" cstate="print"/>
          <a:srcRect/>
          <a:stretch>
            <a:fillRect/>
          </a:stretch>
        </p:blipFill>
        <p:spPr bwMode="auto">
          <a:xfrm>
            <a:off x="7391400" y="93663"/>
            <a:ext cx="1511300" cy="1582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ea typeface="ＭＳ Ｐゴシック" pitchFamily="34" charset="-128"/>
              </a:rPr>
              <a:t>Hepatitis B</a:t>
            </a:r>
          </a:p>
        </p:txBody>
      </p:sp>
      <p:sp>
        <p:nvSpPr>
          <p:cNvPr id="11267" name="Rectangle 3"/>
          <p:cNvSpPr>
            <a:spLocks noGrp="1" noChangeArrowheads="1"/>
          </p:cNvSpPr>
          <p:nvPr>
            <p:ph type="body" idx="1"/>
          </p:nvPr>
        </p:nvSpPr>
        <p:spPr>
          <a:xfrm>
            <a:off x="533400" y="1676400"/>
            <a:ext cx="6019800" cy="5029200"/>
          </a:xfrm>
        </p:spPr>
        <p:txBody>
          <a:bodyPr/>
          <a:lstStyle/>
          <a:p>
            <a:pPr eaLnBrk="1" hangingPunct="1">
              <a:spcBef>
                <a:spcPct val="50000"/>
              </a:spcBef>
            </a:pPr>
            <a:r>
              <a:rPr lang="en-US" smtClean="0">
                <a:ea typeface="ＭＳ Ｐゴシック" pitchFamily="34" charset="-128"/>
              </a:rPr>
              <a:t>Symptoms include loss of appetite, fatigue, jaundice (yellowing of the skin), abdominal pain, and nausea</a:t>
            </a:r>
          </a:p>
          <a:p>
            <a:pPr eaLnBrk="1" hangingPunct="1">
              <a:spcBef>
                <a:spcPct val="50000"/>
              </a:spcBef>
            </a:pPr>
            <a:r>
              <a:rPr lang="en-US" smtClean="0">
                <a:ea typeface="ＭＳ Ｐゴシック" pitchFamily="34" charset="-128"/>
              </a:rPr>
              <a:t>Can be prevented by vaccination</a:t>
            </a:r>
          </a:p>
          <a:p>
            <a:pPr eaLnBrk="1" hangingPunct="1">
              <a:spcBef>
                <a:spcPct val="50000"/>
              </a:spcBef>
            </a:pPr>
            <a:r>
              <a:rPr lang="en-US" smtClean="0">
                <a:ea typeface="ＭＳ Ｐゴシック" pitchFamily="34" charset="-128"/>
              </a:rPr>
              <a:t>Workers in healthcare and residential settings are at increased risk</a:t>
            </a:r>
          </a:p>
          <a:p>
            <a:pPr eaLnBrk="1" hangingPunct="1">
              <a:spcBef>
                <a:spcPct val="50000"/>
              </a:spcBef>
            </a:pPr>
            <a:r>
              <a:rPr lang="en-US" smtClean="0">
                <a:ea typeface="ＭＳ Ｐゴシック" pitchFamily="34" charset="-128"/>
              </a:rPr>
              <a:t>Treatment available to keep the virus under control</a:t>
            </a:r>
          </a:p>
          <a:p>
            <a:pPr eaLnBrk="1" hangingPunct="1">
              <a:spcBef>
                <a:spcPct val="50000"/>
              </a:spcBef>
            </a:pPr>
            <a:endParaRPr lang="en-US" smtClean="0">
              <a:ea typeface="ＭＳ Ｐゴシック" pitchFamily="34" charset="-128"/>
            </a:endParaRPr>
          </a:p>
          <a:p>
            <a:pPr eaLnBrk="1" hangingPunct="1">
              <a:buFont typeface="Wingdings" pitchFamily="2" charset="2"/>
              <a:buNone/>
            </a:pPr>
            <a:endParaRPr lang="en-US" sz="3000" smtClean="0">
              <a:ea typeface="ＭＳ Ｐゴシック" pitchFamily="34" charset="-128"/>
            </a:endParaRPr>
          </a:p>
        </p:txBody>
      </p:sp>
      <p:pic>
        <p:nvPicPr>
          <p:cNvPr id="11268" name="Picture 5" descr="PHIL_2860_lores"/>
          <p:cNvPicPr>
            <a:picLocks noChangeAspect="1" noChangeArrowheads="1"/>
          </p:cNvPicPr>
          <p:nvPr/>
        </p:nvPicPr>
        <p:blipFill>
          <a:blip r:embed="rId3" cstate="print"/>
          <a:srcRect/>
          <a:stretch>
            <a:fillRect/>
          </a:stretch>
        </p:blipFill>
        <p:spPr bwMode="auto">
          <a:xfrm>
            <a:off x="6354763" y="2286000"/>
            <a:ext cx="2560637" cy="1831975"/>
          </a:xfrm>
          <a:prstGeom prst="rect">
            <a:avLst/>
          </a:prstGeom>
          <a:noFill/>
          <a:ln w="38100">
            <a:solidFill>
              <a:schemeClr val="hlink"/>
            </a:solidFill>
            <a:miter lim="800000"/>
            <a:headEnd/>
            <a:tailEnd/>
          </a:ln>
        </p:spPr>
      </p:pic>
      <p:pic>
        <p:nvPicPr>
          <p:cNvPr id="11269" name="Picture 6" descr="jaundice"/>
          <p:cNvPicPr>
            <a:picLocks noChangeAspect="1" noChangeArrowheads="1"/>
          </p:cNvPicPr>
          <p:nvPr/>
        </p:nvPicPr>
        <p:blipFill>
          <a:blip r:embed="rId4" cstate="print"/>
          <a:srcRect/>
          <a:stretch>
            <a:fillRect/>
          </a:stretch>
        </p:blipFill>
        <p:spPr bwMode="auto">
          <a:xfrm>
            <a:off x="6934200" y="4298950"/>
            <a:ext cx="1828800" cy="1187450"/>
          </a:xfrm>
          <a:prstGeom prst="rect">
            <a:avLst/>
          </a:prstGeom>
          <a:noFill/>
          <a:ln w="38100">
            <a:solidFill>
              <a:schemeClr val="hlink"/>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10043</TotalTime>
  <Words>8046</Words>
  <Application>Microsoft Office PowerPoint</Application>
  <PresentationFormat>On-screen Show (4:3)</PresentationFormat>
  <Paragraphs>621</Paragraphs>
  <Slides>54</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ＭＳ Ｐゴシック</vt:lpstr>
      <vt:lpstr>Wingdings</vt:lpstr>
      <vt:lpstr>Calibri</vt:lpstr>
      <vt:lpstr>Times New Roman</vt:lpstr>
      <vt:lpstr>Capsules</vt:lpstr>
      <vt:lpstr>Protecting Employees from Bloodborne Pathogens: Module 1</vt:lpstr>
      <vt:lpstr>Course Objectives</vt:lpstr>
      <vt:lpstr>The Facts</vt:lpstr>
      <vt:lpstr>Assisted Living Facilities (ALFs)</vt:lpstr>
      <vt:lpstr>Daily Tasks May Contain Some Risk</vt:lpstr>
      <vt:lpstr>Tasks Related to Direct Resident Care That Pose More Risk for Exposure to Germs Found in Blood or Body Fluids</vt:lpstr>
      <vt:lpstr>Bloodborne Pathogens</vt:lpstr>
      <vt:lpstr>Hepatitis B</vt:lpstr>
      <vt:lpstr>Hepatitis B</vt:lpstr>
      <vt:lpstr>Hepatitis C</vt:lpstr>
      <vt:lpstr>Hepatitis C</vt:lpstr>
      <vt:lpstr>HIV</vt:lpstr>
      <vt:lpstr>Transmission (How Diseases are Spread)</vt:lpstr>
      <vt:lpstr>In Other Words…</vt:lpstr>
      <vt:lpstr>How Bloodborne Pathogens Are NOT Spread</vt:lpstr>
      <vt:lpstr>How Germs Can Enter Your Body</vt:lpstr>
      <vt:lpstr>Your Risk For Getting An Infection from Blood or Body Fluids</vt:lpstr>
      <vt:lpstr>If I’m Exposed, What’s My Risk?</vt:lpstr>
      <vt:lpstr>Another Way to Think About Risk</vt:lpstr>
      <vt:lpstr>Bloodborne Pathogens Standard (BBP)</vt:lpstr>
      <vt:lpstr>Module 1: Summary</vt:lpstr>
      <vt:lpstr>Protecting Employees from Bloodborne Pathogens: Module 2</vt:lpstr>
      <vt:lpstr>Course Objectives</vt:lpstr>
      <vt:lpstr>A Recap of Module 1</vt:lpstr>
      <vt:lpstr>Bloodborne Pathogens Standard (BBP)</vt:lpstr>
      <vt:lpstr>Bloodborne Pathogens (BBP) Standard</vt:lpstr>
      <vt:lpstr>Exposure Control Plan</vt:lpstr>
      <vt:lpstr>Writing the Plan</vt:lpstr>
      <vt:lpstr>Engineering Controls</vt:lpstr>
      <vt:lpstr>Sharps Safety Rules</vt:lpstr>
      <vt:lpstr>Work Practice Controls</vt:lpstr>
      <vt:lpstr>What is Hand Hygiene?</vt:lpstr>
      <vt:lpstr>Recommended Hand Hygiene Techniques</vt:lpstr>
      <vt:lpstr>Hand Hygiene: When</vt:lpstr>
      <vt:lpstr>When to Perform Hand Hygiene</vt:lpstr>
      <vt:lpstr>When to Perform Hand Hygiene</vt:lpstr>
      <vt:lpstr>Work Practice Controls: Hand Hygiene and Nails</vt:lpstr>
      <vt:lpstr>Work Practice Controls: Personal Hygiene</vt:lpstr>
      <vt:lpstr>Standard Precautions</vt:lpstr>
      <vt:lpstr>For More Information…</vt:lpstr>
      <vt:lpstr>Personal Protective Equipment</vt:lpstr>
      <vt:lpstr>Protective Equipment</vt:lpstr>
      <vt:lpstr>Housekeeping</vt:lpstr>
      <vt:lpstr>Hepatitis B Vaccine</vt:lpstr>
      <vt:lpstr>Occupational Exposure: Immediate Response</vt:lpstr>
      <vt:lpstr>Occupational Exposure: Post-Exposure Counseling and Follow-up</vt:lpstr>
      <vt:lpstr>Education</vt:lpstr>
      <vt:lpstr>Recordkeeping </vt:lpstr>
      <vt:lpstr>Example of Sharps Injury Log </vt:lpstr>
      <vt:lpstr>Module 2: Summary</vt:lpstr>
      <vt:lpstr>Self Test   (True or False)</vt:lpstr>
      <vt:lpstr>Self Test   (True or False)</vt:lpstr>
      <vt:lpstr>Self Test   (True or False)</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in Assisted Living Facilities</dc:title>
  <dc:creator>mrussell</dc:creator>
  <cp:lastModifiedBy>Andrea Alvarez</cp:lastModifiedBy>
  <cp:revision>706</cp:revision>
  <dcterms:created xsi:type="dcterms:W3CDTF">2007-09-12T15:25:20Z</dcterms:created>
  <dcterms:modified xsi:type="dcterms:W3CDTF">2014-06-03T19:53:20Z</dcterms:modified>
</cp:coreProperties>
</file>