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" r:id="rId2"/>
    <p:sldId id="257" r:id="rId3"/>
    <p:sldId id="274" r:id="rId4"/>
    <p:sldId id="271" r:id="rId5"/>
    <p:sldId id="268" r:id="rId6"/>
    <p:sldId id="284" r:id="rId7"/>
    <p:sldId id="275" r:id="rId8"/>
    <p:sldId id="264" r:id="rId9"/>
    <p:sldId id="285" r:id="rId10"/>
    <p:sldId id="259" r:id="rId11"/>
    <p:sldId id="283" r:id="rId12"/>
    <p:sldId id="261" r:id="rId13"/>
    <p:sldId id="260" r:id="rId14"/>
    <p:sldId id="267" r:id="rId15"/>
    <p:sldId id="280" r:id="rId16"/>
    <p:sldId id="281" r:id="rId17"/>
    <p:sldId id="262" r:id="rId18"/>
    <p:sldId id="277" r:id="rId19"/>
    <p:sldId id="278" r:id="rId20"/>
    <p:sldId id="263" r:id="rId21"/>
    <p:sldId id="279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3832">
          <p15:clr>
            <a:srgbClr val="A4A3A4"/>
          </p15:clr>
        </p15:guide>
        <p15:guide id="3" orient="horz" pos="1150">
          <p15:clr>
            <a:srgbClr val="A4A3A4"/>
          </p15:clr>
        </p15:guide>
        <p15:guide id="4" pos="5473">
          <p15:clr>
            <a:srgbClr val="A4A3A4"/>
          </p15:clr>
        </p15:guide>
        <p15:guide id="5" pos="287">
          <p15:clr>
            <a:srgbClr val="A4A3A4"/>
          </p15:clr>
        </p15:guide>
        <p15:guide id="6" orient="horz" pos="3696">
          <p15:clr>
            <a:srgbClr val="A4A3A4"/>
          </p15:clr>
        </p15:guide>
        <p15:guide id="7" orient="horz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/>
  </p:cmAuthor>
  <p:cmAuthor id="2" name="Tammy Nguyen" initials="TN" lastIdx="9" clrIdx="1"/>
  <p:cmAuthor id="3" name="Tammy T Nguyen" initials="TTN" lastIdx="21" clrIdx="2">
    <p:extLst/>
  </p:cmAuthor>
  <p:cmAuthor id="4" name="T N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1"/>
    <a:srgbClr val="FFF3E8"/>
    <a:srgbClr val="FFE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 autoAdjust="0"/>
    <p:restoredTop sz="82551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8" y="72"/>
      </p:cViewPr>
      <p:guideLst>
        <p:guide orient="horz" pos="288"/>
        <p:guide orient="horz" pos="3832"/>
        <p:guide orient="horz" pos="1150"/>
        <p:guide pos="5473"/>
        <p:guide pos="287"/>
        <p:guide orient="horz" pos="3696"/>
        <p:guide orient="horz" pos="10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-280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50E76-7990-D04F-8EB0-CB439CC1E48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1FE83C-1F25-344C-AECB-86F974A2D9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2016 Surviving Sepsis Campaign guidelines recommend administration of antibiotics within one hour after recognition of sepsis (grade 1B)</a:t>
          </a:r>
          <a:endParaRPr lang="en-US" dirty="0">
            <a:solidFill>
              <a:schemeClr val="tx1"/>
            </a:solidFill>
          </a:endParaRPr>
        </a:p>
      </dgm:t>
    </dgm:pt>
    <dgm:pt modelId="{63C288E8-28B8-084D-A83A-D15BF8154339}" type="parTrans" cxnId="{86FB650B-C038-B040-8BFA-7046D0DD2B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DED0AE-9226-7A4A-8C9F-32ADF526BC79}" type="sibTrans" cxnId="{86FB650B-C038-B040-8BFA-7046D0DD2B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8BAA11-D8A4-4014-80C4-0B943F994C1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Current literature has associated quicker, appropriate empiric antibiotic administration </a:t>
          </a:r>
          <a:r>
            <a:rPr lang="en-US" smtClean="0">
              <a:solidFill>
                <a:schemeClr val="tx1"/>
              </a:solidFill>
            </a:rPr>
            <a:t>with reduced mortality</a:t>
          </a:r>
          <a:endParaRPr lang="en-US" dirty="0">
            <a:solidFill>
              <a:schemeClr val="tx1"/>
            </a:solidFill>
          </a:endParaRPr>
        </a:p>
      </dgm:t>
    </dgm:pt>
    <dgm:pt modelId="{C09411DE-0495-418E-A07A-309ECF4F8E0F}" type="parTrans" cxnId="{482052D1-E7ED-406E-A413-31E4DF04E2D8}">
      <dgm:prSet/>
      <dgm:spPr/>
      <dgm:t>
        <a:bodyPr/>
        <a:lstStyle/>
        <a:p>
          <a:endParaRPr lang="en-US"/>
        </a:p>
      </dgm:t>
    </dgm:pt>
    <dgm:pt modelId="{D6A0DDE3-E398-4D4A-8FAD-CF6EB06D2CD5}" type="sibTrans" cxnId="{482052D1-E7ED-406E-A413-31E4DF04E2D8}">
      <dgm:prSet/>
      <dgm:spPr/>
      <dgm:t>
        <a:bodyPr/>
        <a:lstStyle/>
        <a:p>
          <a:endParaRPr lang="en-US"/>
        </a:p>
      </dgm:t>
    </dgm:pt>
    <dgm:pt modelId="{88260AC7-772D-E049-B28E-D46A6A5D7467}" type="pres">
      <dgm:prSet presAssocID="{2BD50E76-7990-D04F-8EB0-CB439CC1E4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0F05F-F65A-49C2-A514-0FAEEA668330}" type="pres">
      <dgm:prSet presAssocID="{138BAA11-D8A4-4014-80C4-0B943F994C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A0B6E-FF74-4A87-AB9E-376955355431}" type="pres">
      <dgm:prSet presAssocID="{D6A0DDE3-E398-4D4A-8FAD-CF6EB06D2CD5}" presName="spacer" presStyleCnt="0"/>
      <dgm:spPr/>
    </dgm:pt>
    <dgm:pt modelId="{C1CCC3F7-6249-3140-93DF-64B1BC4EECB4}" type="pres">
      <dgm:prSet presAssocID="{051FE83C-1F25-344C-AECB-86F974A2D9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FB650B-C038-B040-8BFA-7046D0DD2BB5}" srcId="{2BD50E76-7990-D04F-8EB0-CB439CC1E48F}" destId="{051FE83C-1F25-344C-AECB-86F974A2D988}" srcOrd="1" destOrd="0" parTransId="{63C288E8-28B8-084D-A83A-D15BF8154339}" sibTransId="{76DED0AE-9226-7A4A-8C9F-32ADF526BC79}"/>
    <dgm:cxn modelId="{482052D1-E7ED-406E-A413-31E4DF04E2D8}" srcId="{2BD50E76-7990-D04F-8EB0-CB439CC1E48F}" destId="{138BAA11-D8A4-4014-80C4-0B943F994C11}" srcOrd="0" destOrd="0" parTransId="{C09411DE-0495-418E-A07A-309ECF4F8E0F}" sibTransId="{D6A0DDE3-E398-4D4A-8FAD-CF6EB06D2CD5}"/>
    <dgm:cxn modelId="{81C8B683-2D56-4788-AFD6-9ED86A2073C7}" type="presOf" srcId="{138BAA11-D8A4-4014-80C4-0B943F994C11}" destId="{6110F05F-F65A-49C2-A514-0FAEEA668330}" srcOrd="0" destOrd="0" presId="urn:microsoft.com/office/officeart/2005/8/layout/vList2"/>
    <dgm:cxn modelId="{5250FE1B-FE88-F744-BCFE-752E71D1F41D}" type="presOf" srcId="{2BD50E76-7990-D04F-8EB0-CB439CC1E48F}" destId="{88260AC7-772D-E049-B28E-D46A6A5D7467}" srcOrd="0" destOrd="0" presId="urn:microsoft.com/office/officeart/2005/8/layout/vList2"/>
    <dgm:cxn modelId="{27A8E68B-413D-EE49-8785-FFD3A760893D}" type="presOf" srcId="{051FE83C-1F25-344C-AECB-86F974A2D988}" destId="{C1CCC3F7-6249-3140-93DF-64B1BC4EECB4}" srcOrd="0" destOrd="0" presId="urn:microsoft.com/office/officeart/2005/8/layout/vList2"/>
    <dgm:cxn modelId="{1C3F4225-80C7-4A86-9FB1-79EA17A32F52}" type="presParOf" srcId="{88260AC7-772D-E049-B28E-D46A6A5D7467}" destId="{6110F05F-F65A-49C2-A514-0FAEEA668330}" srcOrd="0" destOrd="0" presId="urn:microsoft.com/office/officeart/2005/8/layout/vList2"/>
    <dgm:cxn modelId="{7C9E3917-B89F-4D06-BD10-0BE24CF21F49}" type="presParOf" srcId="{88260AC7-772D-E049-B28E-D46A6A5D7467}" destId="{FD6A0B6E-FF74-4A87-AB9E-376955355431}" srcOrd="1" destOrd="0" presId="urn:microsoft.com/office/officeart/2005/8/layout/vList2"/>
    <dgm:cxn modelId="{0C04772C-A6D5-CC42-8A32-BDE378CAFD79}" type="presParOf" srcId="{88260AC7-772D-E049-B28E-D46A6A5D7467}" destId="{C1CCC3F7-6249-3140-93DF-64B1BC4EEC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E6F33-0040-4A57-A2A5-3BC8ED7CB44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6F58F-DF98-4C3F-8AC1-6CBB56B7D39F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Primary</a:t>
          </a:r>
          <a:endParaRPr lang="en-US" sz="2800" b="1" dirty="0">
            <a:solidFill>
              <a:schemeClr val="tx1"/>
            </a:solidFill>
          </a:endParaRPr>
        </a:p>
      </dgm:t>
    </dgm:pt>
    <dgm:pt modelId="{AC82E2BC-927C-414B-A7F4-106DA84EEE89}" type="parTrans" cxnId="{42B19B2C-2194-4369-9222-19C6F5F05801}">
      <dgm:prSet/>
      <dgm:spPr/>
      <dgm:t>
        <a:bodyPr/>
        <a:lstStyle/>
        <a:p>
          <a:endParaRPr lang="en-US"/>
        </a:p>
      </dgm:t>
    </dgm:pt>
    <dgm:pt modelId="{72253D85-0BB6-48C6-868D-B4986747411B}" type="sibTrans" cxnId="{42B19B2C-2194-4369-9222-19C6F5F05801}">
      <dgm:prSet/>
      <dgm:spPr/>
      <dgm:t>
        <a:bodyPr/>
        <a:lstStyle/>
        <a:p>
          <a:endParaRPr lang="en-US"/>
        </a:p>
      </dgm:t>
    </dgm:pt>
    <dgm:pt modelId="{91E3605D-1769-446F-9ED4-D825EF2AC0CE}">
      <dgm:prSet phldrT="[Text]" custT="1"/>
      <dgm:spPr/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Secondary</a:t>
          </a:r>
          <a:endParaRPr lang="en-US" sz="2800" b="0" dirty="0" smtClean="0">
            <a:solidFill>
              <a:schemeClr val="tx1"/>
            </a:solidFill>
          </a:endParaRPr>
        </a:p>
      </dgm:t>
    </dgm:pt>
    <dgm:pt modelId="{228F0603-99A2-433D-91E0-758FF46A5FFD}" type="parTrans" cxnId="{29321953-4BED-4A3A-8C7C-ECBF84709351}">
      <dgm:prSet/>
      <dgm:spPr/>
      <dgm:t>
        <a:bodyPr/>
        <a:lstStyle/>
        <a:p>
          <a:endParaRPr lang="en-US"/>
        </a:p>
      </dgm:t>
    </dgm:pt>
    <dgm:pt modelId="{D60A2D68-B43F-4B88-AE66-9A0A604D43F9}" type="sibTrans" cxnId="{29321953-4BED-4A3A-8C7C-ECBF84709351}">
      <dgm:prSet/>
      <dgm:spPr/>
      <dgm:t>
        <a:bodyPr/>
        <a:lstStyle/>
        <a:p>
          <a:endParaRPr lang="en-US"/>
        </a:p>
      </dgm:t>
    </dgm:pt>
    <dgm:pt modelId="{7BFB809E-E33C-4F8F-8A13-C9BE7DD46EAE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Safety</a:t>
          </a:r>
          <a:endParaRPr lang="en-US" sz="2800" b="1" dirty="0">
            <a:solidFill>
              <a:schemeClr val="tx1"/>
            </a:solidFill>
          </a:endParaRPr>
        </a:p>
      </dgm:t>
    </dgm:pt>
    <dgm:pt modelId="{C7CA1517-50B2-488E-94F2-04AAAB3030F7}" type="parTrans" cxnId="{6493C158-C40D-4772-8594-1F71BC42D282}">
      <dgm:prSet/>
      <dgm:spPr/>
      <dgm:t>
        <a:bodyPr/>
        <a:lstStyle/>
        <a:p>
          <a:endParaRPr lang="en-US"/>
        </a:p>
      </dgm:t>
    </dgm:pt>
    <dgm:pt modelId="{6664E44A-5407-4F4A-9F08-8B1E10895A64}" type="sibTrans" cxnId="{6493C158-C40D-4772-8594-1F71BC42D282}">
      <dgm:prSet/>
      <dgm:spPr/>
      <dgm:t>
        <a:bodyPr/>
        <a:lstStyle/>
        <a:p>
          <a:endParaRPr lang="en-US"/>
        </a:p>
      </dgm:t>
    </dgm:pt>
    <dgm:pt modelId="{3B30E705-E3F7-451C-AD34-B770B151A8AA}" type="pres">
      <dgm:prSet presAssocID="{0C4E6F33-0040-4A57-A2A5-3BC8ED7CB44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EB4D99-52F7-4762-ABDC-07143B67AC27}" type="pres">
      <dgm:prSet presAssocID="{3DE6F58F-DF98-4C3F-8AC1-6CBB56B7D39F}" presName="composite" presStyleCnt="0"/>
      <dgm:spPr/>
    </dgm:pt>
    <dgm:pt modelId="{2D0A07C0-F132-4258-B377-74531A8D23E6}" type="pres">
      <dgm:prSet presAssocID="{3DE6F58F-DF98-4C3F-8AC1-6CBB56B7D39F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1F1B9-7B4C-45ED-B8E8-F5061107820C}" type="pres">
      <dgm:prSet presAssocID="{3DE6F58F-DF98-4C3F-8AC1-6CBB56B7D39F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E284D-8C81-4185-A8BA-355325598B7B}" type="pres">
      <dgm:prSet presAssocID="{3DE6F58F-DF98-4C3F-8AC1-6CBB56B7D39F}" presName="Accent" presStyleLbl="parChTrans1D1" presStyleIdx="0" presStyleCnt="3"/>
      <dgm:spPr/>
    </dgm:pt>
    <dgm:pt modelId="{C6C2B8A9-0EF0-4E16-8F6C-ABFBD8822023}" type="pres">
      <dgm:prSet presAssocID="{72253D85-0BB6-48C6-868D-B4986747411B}" presName="sibTrans" presStyleCnt="0"/>
      <dgm:spPr/>
    </dgm:pt>
    <dgm:pt modelId="{565A59E5-ABAE-4295-9ECA-8F0B7F4332EF}" type="pres">
      <dgm:prSet presAssocID="{91E3605D-1769-446F-9ED4-D825EF2AC0CE}" presName="composite" presStyleCnt="0"/>
      <dgm:spPr/>
    </dgm:pt>
    <dgm:pt modelId="{FA06A705-1DF3-4599-A227-B556ECBAB5F9}" type="pres">
      <dgm:prSet presAssocID="{91E3605D-1769-446F-9ED4-D825EF2AC0CE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9A05D-08E1-436E-8B02-282C28939877}" type="pres">
      <dgm:prSet presAssocID="{91E3605D-1769-446F-9ED4-D825EF2AC0CE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1EC11-8255-4A77-8025-8547DC08AF97}" type="pres">
      <dgm:prSet presAssocID="{91E3605D-1769-446F-9ED4-D825EF2AC0CE}" presName="Accent" presStyleLbl="parChTrans1D1" presStyleIdx="1" presStyleCnt="3"/>
      <dgm:spPr/>
    </dgm:pt>
    <dgm:pt modelId="{AFCDA673-E607-4C4C-97C5-55FE2A8E13C4}" type="pres">
      <dgm:prSet presAssocID="{D60A2D68-B43F-4B88-AE66-9A0A604D43F9}" presName="sibTrans" presStyleCnt="0"/>
      <dgm:spPr/>
    </dgm:pt>
    <dgm:pt modelId="{4CD70A81-8417-4419-8BE9-6872411A95E9}" type="pres">
      <dgm:prSet presAssocID="{7BFB809E-E33C-4F8F-8A13-C9BE7DD46EAE}" presName="composite" presStyleCnt="0"/>
      <dgm:spPr/>
    </dgm:pt>
    <dgm:pt modelId="{57BE441A-B35E-4BE7-8586-36866E9A693D}" type="pres">
      <dgm:prSet presAssocID="{7BFB809E-E33C-4F8F-8A13-C9BE7DD46EA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9D5E0-708C-4B13-97D2-01887EBEA62A}" type="pres">
      <dgm:prSet presAssocID="{7BFB809E-E33C-4F8F-8A13-C9BE7DD46EA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C9E27-C580-4DDF-BAA7-B1D5880CB6A8}" type="pres">
      <dgm:prSet presAssocID="{7BFB809E-E33C-4F8F-8A13-C9BE7DD46EAE}" presName="Accent" presStyleLbl="parChTrans1D1" presStyleIdx="2" presStyleCnt="3"/>
      <dgm:spPr/>
    </dgm:pt>
  </dgm:ptLst>
  <dgm:cxnLst>
    <dgm:cxn modelId="{42B19B2C-2194-4369-9222-19C6F5F05801}" srcId="{0C4E6F33-0040-4A57-A2A5-3BC8ED7CB449}" destId="{3DE6F58F-DF98-4C3F-8AC1-6CBB56B7D39F}" srcOrd="0" destOrd="0" parTransId="{AC82E2BC-927C-414B-A7F4-106DA84EEE89}" sibTransId="{72253D85-0BB6-48C6-868D-B4986747411B}"/>
    <dgm:cxn modelId="{6493C158-C40D-4772-8594-1F71BC42D282}" srcId="{0C4E6F33-0040-4A57-A2A5-3BC8ED7CB449}" destId="{7BFB809E-E33C-4F8F-8A13-C9BE7DD46EAE}" srcOrd="2" destOrd="0" parTransId="{C7CA1517-50B2-488E-94F2-04AAAB3030F7}" sibTransId="{6664E44A-5407-4F4A-9F08-8B1E10895A64}"/>
    <dgm:cxn modelId="{379532D3-73C7-4749-BDE1-3A9F60F6C48B}" type="presOf" srcId="{7BFB809E-E33C-4F8F-8A13-C9BE7DD46EAE}" destId="{93B9D5E0-708C-4B13-97D2-01887EBEA62A}" srcOrd="0" destOrd="0" presId="urn:microsoft.com/office/officeart/2011/layout/TabList"/>
    <dgm:cxn modelId="{3911A2F9-BEAD-BB41-BAC2-3BA34327747D}" type="presOf" srcId="{3DE6F58F-DF98-4C3F-8AC1-6CBB56B7D39F}" destId="{7FB1F1B9-7B4C-45ED-B8E8-F5061107820C}" srcOrd="0" destOrd="0" presId="urn:microsoft.com/office/officeart/2011/layout/TabList"/>
    <dgm:cxn modelId="{26F23AD8-7D95-5948-A4FA-6CF652C7A207}" type="presOf" srcId="{91E3605D-1769-446F-9ED4-D825EF2AC0CE}" destId="{9D09A05D-08E1-436E-8B02-282C28939877}" srcOrd="0" destOrd="0" presId="urn:microsoft.com/office/officeart/2011/layout/TabList"/>
    <dgm:cxn modelId="{688447B3-5DA8-FB43-B2BB-0690B815F5AB}" type="presOf" srcId="{0C4E6F33-0040-4A57-A2A5-3BC8ED7CB449}" destId="{3B30E705-E3F7-451C-AD34-B770B151A8AA}" srcOrd="0" destOrd="0" presId="urn:microsoft.com/office/officeart/2011/layout/TabList"/>
    <dgm:cxn modelId="{29321953-4BED-4A3A-8C7C-ECBF84709351}" srcId="{0C4E6F33-0040-4A57-A2A5-3BC8ED7CB449}" destId="{91E3605D-1769-446F-9ED4-D825EF2AC0CE}" srcOrd="1" destOrd="0" parTransId="{228F0603-99A2-433D-91E0-758FF46A5FFD}" sibTransId="{D60A2D68-B43F-4B88-AE66-9A0A604D43F9}"/>
    <dgm:cxn modelId="{67EED6E5-8086-1546-9709-77A13547187C}" type="presParOf" srcId="{3B30E705-E3F7-451C-AD34-B770B151A8AA}" destId="{49EB4D99-52F7-4762-ABDC-07143B67AC27}" srcOrd="0" destOrd="0" presId="urn:microsoft.com/office/officeart/2011/layout/TabList"/>
    <dgm:cxn modelId="{64EE250B-88DE-9246-A19F-7CE8864A45A8}" type="presParOf" srcId="{49EB4D99-52F7-4762-ABDC-07143B67AC27}" destId="{2D0A07C0-F132-4258-B377-74531A8D23E6}" srcOrd="0" destOrd="0" presId="urn:microsoft.com/office/officeart/2011/layout/TabList"/>
    <dgm:cxn modelId="{F697CDF2-7586-9748-99A8-DFC52FA91E9E}" type="presParOf" srcId="{49EB4D99-52F7-4762-ABDC-07143B67AC27}" destId="{7FB1F1B9-7B4C-45ED-B8E8-F5061107820C}" srcOrd="1" destOrd="0" presId="urn:microsoft.com/office/officeart/2011/layout/TabList"/>
    <dgm:cxn modelId="{0A915F05-0344-F540-A632-8B74AA40E443}" type="presParOf" srcId="{49EB4D99-52F7-4762-ABDC-07143B67AC27}" destId="{C35E284D-8C81-4185-A8BA-355325598B7B}" srcOrd="2" destOrd="0" presId="urn:microsoft.com/office/officeart/2011/layout/TabList"/>
    <dgm:cxn modelId="{B798FEA7-7472-A441-AB24-A4012A0934C6}" type="presParOf" srcId="{3B30E705-E3F7-451C-AD34-B770B151A8AA}" destId="{C6C2B8A9-0EF0-4E16-8F6C-ABFBD8822023}" srcOrd="1" destOrd="0" presId="urn:microsoft.com/office/officeart/2011/layout/TabList"/>
    <dgm:cxn modelId="{0D4CF7F8-075A-8345-8E63-E1D1754B58A3}" type="presParOf" srcId="{3B30E705-E3F7-451C-AD34-B770B151A8AA}" destId="{565A59E5-ABAE-4295-9ECA-8F0B7F4332EF}" srcOrd="2" destOrd="0" presId="urn:microsoft.com/office/officeart/2011/layout/TabList"/>
    <dgm:cxn modelId="{12E84851-33FD-6447-AC34-C4E9F7417074}" type="presParOf" srcId="{565A59E5-ABAE-4295-9ECA-8F0B7F4332EF}" destId="{FA06A705-1DF3-4599-A227-B556ECBAB5F9}" srcOrd="0" destOrd="0" presId="urn:microsoft.com/office/officeart/2011/layout/TabList"/>
    <dgm:cxn modelId="{412194FC-E66B-B940-B557-3D2B974D0A88}" type="presParOf" srcId="{565A59E5-ABAE-4295-9ECA-8F0B7F4332EF}" destId="{9D09A05D-08E1-436E-8B02-282C28939877}" srcOrd="1" destOrd="0" presId="urn:microsoft.com/office/officeart/2011/layout/TabList"/>
    <dgm:cxn modelId="{54A3CE22-3936-1241-845C-3B69C70BC3F1}" type="presParOf" srcId="{565A59E5-ABAE-4295-9ECA-8F0B7F4332EF}" destId="{3C11EC11-8255-4A77-8025-8547DC08AF97}" srcOrd="2" destOrd="0" presId="urn:microsoft.com/office/officeart/2011/layout/TabList"/>
    <dgm:cxn modelId="{05B01242-987A-C341-B21F-464D552E68B9}" type="presParOf" srcId="{3B30E705-E3F7-451C-AD34-B770B151A8AA}" destId="{AFCDA673-E607-4C4C-97C5-55FE2A8E13C4}" srcOrd="3" destOrd="0" presId="urn:microsoft.com/office/officeart/2011/layout/TabList"/>
    <dgm:cxn modelId="{97CB77E0-A643-C44B-A92B-5B46EF7470C1}" type="presParOf" srcId="{3B30E705-E3F7-451C-AD34-B770B151A8AA}" destId="{4CD70A81-8417-4419-8BE9-6872411A95E9}" srcOrd="4" destOrd="0" presId="urn:microsoft.com/office/officeart/2011/layout/TabList"/>
    <dgm:cxn modelId="{C127EB8F-06DC-AD49-8E5F-DE88B8018F23}" type="presParOf" srcId="{4CD70A81-8417-4419-8BE9-6872411A95E9}" destId="{57BE441A-B35E-4BE7-8586-36866E9A693D}" srcOrd="0" destOrd="0" presId="urn:microsoft.com/office/officeart/2011/layout/TabList"/>
    <dgm:cxn modelId="{9AD9C091-7F4C-6A43-9166-ACB3BC498FF3}" type="presParOf" srcId="{4CD70A81-8417-4419-8BE9-6872411A95E9}" destId="{93B9D5E0-708C-4B13-97D2-01887EBEA62A}" srcOrd="1" destOrd="0" presId="urn:microsoft.com/office/officeart/2011/layout/TabList"/>
    <dgm:cxn modelId="{586F1479-5850-D644-A331-6B945C09DBC7}" type="presParOf" srcId="{4CD70A81-8417-4419-8BE9-6872411A95E9}" destId="{3B5C9E27-C580-4DDF-BAA7-B1D5880CB6A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91C1D-0AAF-6A4A-B7BD-013C2313B69F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A3E8-CD47-5948-8380-FE5313EEAD3D}">
      <dgm:prSet phldrT="[Text]"/>
      <dgm:spPr>
        <a:solidFill>
          <a:srgbClr val="FFBA0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Inclusion</a:t>
          </a:r>
          <a:endParaRPr lang="en-US" dirty="0">
            <a:solidFill>
              <a:schemeClr val="tx1"/>
            </a:solidFill>
          </a:endParaRPr>
        </a:p>
      </dgm:t>
    </dgm:pt>
    <dgm:pt modelId="{E99BBAB8-03E9-9640-83E8-1F54991CB13C}" type="parTrans" cxnId="{48AB4CF7-DAB5-C848-99FA-0A59F175FC77}">
      <dgm:prSet/>
      <dgm:spPr/>
      <dgm:t>
        <a:bodyPr/>
        <a:lstStyle/>
        <a:p>
          <a:endParaRPr lang="en-US"/>
        </a:p>
      </dgm:t>
    </dgm:pt>
    <dgm:pt modelId="{46A0D084-7B82-4B40-ACDA-D96088A763BE}" type="sibTrans" cxnId="{48AB4CF7-DAB5-C848-99FA-0A59F175FC77}">
      <dgm:prSet/>
      <dgm:spPr/>
      <dgm:t>
        <a:bodyPr/>
        <a:lstStyle/>
        <a:p>
          <a:endParaRPr lang="en-US"/>
        </a:p>
      </dgm:t>
    </dgm:pt>
    <dgm:pt modelId="{604E9A9E-F192-7F43-A9AD-BE2F61B4DD47}">
      <dgm:prSet phldrT="[Text]"/>
      <dgm:spPr/>
      <dgm:t>
        <a:bodyPr/>
        <a:lstStyle/>
        <a:p>
          <a:r>
            <a:rPr lang="en-US" dirty="0" smtClean="0"/>
            <a:t>Age </a:t>
          </a:r>
          <a:r>
            <a:rPr lang="en-US" u="sng" dirty="0" smtClean="0"/>
            <a:t>&gt;</a:t>
          </a:r>
          <a:r>
            <a:rPr lang="en-US" u="none" dirty="0" smtClean="0"/>
            <a:t> 18 years old</a:t>
          </a:r>
          <a:endParaRPr lang="en-US" dirty="0"/>
        </a:p>
      </dgm:t>
    </dgm:pt>
    <dgm:pt modelId="{5C449C85-CE87-2149-93CB-AE4BFF3697C0}" type="parTrans" cxnId="{9D8FCAD4-DC34-4C44-B63C-06F45E324B3F}">
      <dgm:prSet/>
      <dgm:spPr/>
      <dgm:t>
        <a:bodyPr/>
        <a:lstStyle/>
        <a:p>
          <a:endParaRPr lang="en-US"/>
        </a:p>
      </dgm:t>
    </dgm:pt>
    <dgm:pt modelId="{D69A6511-819E-7442-8EE1-95CB656DFA3B}" type="sibTrans" cxnId="{9D8FCAD4-DC34-4C44-B63C-06F45E324B3F}">
      <dgm:prSet/>
      <dgm:spPr/>
      <dgm:t>
        <a:bodyPr/>
        <a:lstStyle/>
        <a:p>
          <a:endParaRPr lang="en-US"/>
        </a:p>
      </dgm:t>
    </dgm:pt>
    <dgm:pt modelId="{A8C24742-AA5D-F347-B320-4E540D1E2D9B}">
      <dgm:prSet phldrT="[Text]"/>
      <dgm:spPr/>
      <dgm:t>
        <a:bodyPr/>
        <a:lstStyle/>
        <a:p>
          <a:r>
            <a:rPr lang="en-US" dirty="0" smtClean="0"/>
            <a:t>Received cefepime from January-June 2017 and January-June 2018 in the ED</a:t>
          </a:r>
          <a:endParaRPr lang="en-US" dirty="0"/>
        </a:p>
      </dgm:t>
    </dgm:pt>
    <dgm:pt modelId="{991C1E8E-7935-7443-A4EA-09806FF74FDD}" type="parTrans" cxnId="{820BE34B-CE9A-4B42-ABCB-7B89A59E4B44}">
      <dgm:prSet/>
      <dgm:spPr/>
      <dgm:t>
        <a:bodyPr/>
        <a:lstStyle/>
        <a:p>
          <a:endParaRPr lang="en-US"/>
        </a:p>
      </dgm:t>
    </dgm:pt>
    <dgm:pt modelId="{056734D1-7C82-CB4D-BBE6-D8160253F350}" type="sibTrans" cxnId="{820BE34B-CE9A-4B42-ABCB-7B89A59E4B44}">
      <dgm:prSet/>
      <dgm:spPr/>
      <dgm:t>
        <a:bodyPr/>
        <a:lstStyle/>
        <a:p>
          <a:endParaRPr lang="en-US"/>
        </a:p>
      </dgm:t>
    </dgm:pt>
    <dgm:pt modelId="{290B4E8D-E0F0-B54B-93E6-63EE85FEA623}">
      <dgm:prSet phldrT="[Text]"/>
      <dgm:spPr>
        <a:solidFill>
          <a:srgbClr val="FFBA0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Exclusion</a:t>
          </a:r>
          <a:endParaRPr lang="en-US" dirty="0">
            <a:solidFill>
              <a:schemeClr val="tx1"/>
            </a:solidFill>
          </a:endParaRPr>
        </a:p>
      </dgm:t>
    </dgm:pt>
    <dgm:pt modelId="{A2A83277-77D1-EC44-85BA-2EFC534654CA}" type="parTrans" cxnId="{D88F50A9-4698-5A47-B738-3000D55FA654}">
      <dgm:prSet/>
      <dgm:spPr/>
      <dgm:t>
        <a:bodyPr/>
        <a:lstStyle/>
        <a:p>
          <a:endParaRPr lang="en-US"/>
        </a:p>
      </dgm:t>
    </dgm:pt>
    <dgm:pt modelId="{AA0D1C2B-815C-EA40-A9B9-526A280DEBBC}" type="sibTrans" cxnId="{D88F50A9-4698-5A47-B738-3000D55FA654}">
      <dgm:prSet/>
      <dgm:spPr/>
      <dgm:t>
        <a:bodyPr/>
        <a:lstStyle/>
        <a:p>
          <a:endParaRPr lang="en-US"/>
        </a:p>
      </dgm:t>
    </dgm:pt>
    <dgm:pt modelId="{0913F2A4-5E6F-564A-94E8-A047DBF015C9}">
      <dgm:prSet phldrT="[Text]"/>
      <dgm:spPr/>
      <dgm:t>
        <a:bodyPr/>
        <a:lstStyle/>
        <a:p>
          <a:r>
            <a:rPr lang="en-US" dirty="0" smtClean="0"/>
            <a:t>Pregnancy</a:t>
          </a:r>
          <a:endParaRPr lang="en-US" dirty="0"/>
        </a:p>
      </dgm:t>
    </dgm:pt>
    <dgm:pt modelId="{77034369-578B-1B44-9C56-0FE0C3C9EDD8}" type="parTrans" cxnId="{16F7F90D-B11D-0B49-A5B1-649878D7EB36}">
      <dgm:prSet/>
      <dgm:spPr/>
      <dgm:t>
        <a:bodyPr/>
        <a:lstStyle/>
        <a:p>
          <a:endParaRPr lang="en-US"/>
        </a:p>
      </dgm:t>
    </dgm:pt>
    <dgm:pt modelId="{867A8B56-3C92-2E4D-BA3B-4E728B5A638F}" type="sibTrans" cxnId="{16F7F90D-B11D-0B49-A5B1-649878D7EB36}">
      <dgm:prSet/>
      <dgm:spPr/>
      <dgm:t>
        <a:bodyPr/>
        <a:lstStyle/>
        <a:p>
          <a:endParaRPr lang="en-US"/>
        </a:p>
      </dgm:t>
    </dgm:pt>
    <dgm:pt modelId="{C279CE89-096A-5544-B4CF-80B00EED9825}">
      <dgm:prSet phldrT="[Text]"/>
      <dgm:spPr/>
      <dgm:t>
        <a:bodyPr/>
        <a:lstStyle/>
        <a:p>
          <a:r>
            <a:rPr lang="en-US" dirty="0" smtClean="0"/>
            <a:t>Prisoners</a:t>
          </a:r>
          <a:endParaRPr lang="en-US" dirty="0"/>
        </a:p>
      </dgm:t>
    </dgm:pt>
    <dgm:pt modelId="{D375D3EB-659E-1D43-BA79-27443178A316}" type="parTrans" cxnId="{198C2B74-6698-9344-8B8A-F034CEC11BD7}">
      <dgm:prSet/>
      <dgm:spPr/>
      <dgm:t>
        <a:bodyPr/>
        <a:lstStyle/>
        <a:p>
          <a:endParaRPr lang="en-US"/>
        </a:p>
      </dgm:t>
    </dgm:pt>
    <dgm:pt modelId="{7A4A1558-D551-EA4E-B9C5-629F68446A7E}" type="sibTrans" cxnId="{198C2B74-6698-9344-8B8A-F034CEC11BD7}">
      <dgm:prSet/>
      <dgm:spPr/>
      <dgm:t>
        <a:bodyPr/>
        <a:lstStyle/>
        <a:p>
          <a:endParaRPr lang="en-US"/>
        </a:p>
      </dgm:t>
    </dgm:pt>
    <dgm:pt modelId="{A55DD9A3-7625-4AF4-A4CB-BA933DFB1F79}">
      <dgm:prSet phldrT="[Text]"/>
      <dgm:spPr/>
      <dgm:t>
        <a:bodyPr/>
        <a:lstStyle/>
        <a:p>
          <a:r>
            <a:rPr lang="en-US" dirty="0" smtClean="0"/>
            <a:t>Did not receive cefepime in the ED </a:t>
          </a:r>
          <a:endParaRPr lang="en-US" dirty="0"/>
        </a:p>
      </dgm:t>
    </dgm:pt>
    <dgm:pt modelId="{F9CEC06A-99A2-410F-A8A6-F6F8BEEF10B2}" type="parTrans" cxnId="{605DDAB5-A6F2-419D-BC4D-54EB97F992D3}">
      <dgm:prSet/>
      <dgm:spPr/>
      <dgm:t>
        <a:bodyPr/>
        <a:lstStyle/>
        <a:p>
          <a:endParaRPr lang="en-US"/>
        </a:p>
      </dgm:t>
    </dgm:pt>
    <dgm:pt modelId="{080E77BA-FC1F-49AC-8421-5799ACC84D23}" type="sibTrans" cxnId="{605DDAB5-A6F2-419D-BC4D-54EB97F992D3}">
      <dgm:prSet/>
      <dgm:spPr/>
      <dgm:t>
        <a:bodyPr/>
        <a:lstStyle/>
        <a:p>
          <a:endParaRPr lang="en-US"/>
        </a:p>
      </dgm:t>
    </dgm:pt>
    <dgm:pt modelId="{44AEC2DF-13F8-7647-B9C9-EF0FD68916EB}" type="pres">
      <dgm:prSet presAssocID="{E4891C1D-0AAF-6A4A-B7BD-013C2313B6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F0E814-C4EC-AE4B-A6BF-3E9D0E0DD78A}" type="pres">
      <dgm:prSet presAssocID="{3B4BA3E8-CD47-5948-8380-FE5313EEAD3D}" presName="composite" presStyleCnt="0"/>
      <dgm:spPr/>
    </dgm:pt>
    <dgm:pt modelId="{87BC6216-C5DB-764D-92A5-80A751C17511}" type="pres">
      <dgm:prSet presAssocID="{3B4BA3E8-CD47-5948-8380-FE5313EEAD3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41702-442B-F040-AFF9-42D15B9A2D07}" type="pres">
      <dgm:prSet presAssocID="{3B4BA3E8-CD47-5948-8380-FE5313EEAD3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2E1A5-1A90-2140-8987-B527B5D36C08}" type="pres">
      <dgm:prSet presAssocID="{46A0D084-7B82-4B40-ACDA-D96088A763BE}" presName="sp" presStyleCnt="0"/>
      <dgm:spPr/>
    </dgm:pt>
    <dgm:pt modelId="{90FD0445-1665-A841-988E-23DA5D93BDA2}" type="pres">
      <dgm:prSet presAssocID="{290B4E8D-E0F0-B54B-93E6-63EE85FEA623}" presName="composite" presStyleCnt="0"/>
      <dgm:spPr/>
    </dgm:pt>
    <dgm:pt modelId="{1DE57348-CA93-CD48-95AC-8A03AAA396EA}" type="pres">
      <dgm:prSet presAssocID="{290B4E8D-E0F0-B54B-93E6-63EE85FEA62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5568C-F495-254C-B5F5-ED4CD9F8C3A2}" type="pres">
      <dgm:prSet presAssocID="{290B4E8D-E0F0-B54B-93E6-63EE85FEA62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D0B417-1A0B-4440-9FEB-45BC7F4A8BC4}" type="presOf" srcId="{A8C24742-AA5D-F347-B320-4E540D1E2D9B}" destId="{57B41702-442B-F040-AFF9-42D15B9A2D07}" srcOrd="0" destOrd="1" presId="urn:microsoft.com/office/officeart/2005/8/layout/chevron2"/>
    <dgm:cxn modelId="{820BE34B-CE9A-4B42-ABCB-7B89A59E4B44}" srcId="{3B4BA3E8-CD47-5948-8380-FE5313EEAD3D}" destId="{A8C24742-AA5D-F347-B320-4E540D1E2D9B}" srcOrd="1" destOrd="0" parTransId="{991C1E8E-7935-7443-A4EA-09806FF74FDD}" sibTransId="{056734D1-7C82-CB4D-BBE6-D8160253F350}"/>
    <dgm:cxn modelId="{198C2B74-6698-9344-8B8A-F034CEC11BD7}" srcId="{290B4E8D-E0F0-B54B-93E6-63EE85FEA623}" destId="{C279CE89-096A-5544-B4CF-80B00EED9825}" srcOrd="1" destOrd="0" parTransId="{D375D3EB-659E-1D43-BA79-27443178A316}" sibTransId="{7A4A1558-D551-EA4E-B9C5-629F68446A7E}"/>
    <dgm:cxn modelId="{BF4EABB9-CB05-CE44-A21C-DB7BB321ACE6}" type="presOf" srcId="{0913F2A4-5E6F-564A-94E8-A047DBF015C9}" destId="{6235568C-F495-254C-B5F5-ED4CD9F8C3A2}" srcOrd="0" destOrd="0" presId="urn:microsoft.com/office/officeart/2005/8/layout/chevron2"/>
    <dgm:cxn modelId="{22025FC7-BC84-E94A-82B8-C9365D427C3F}" type="presOf" srcId="{604E9A9E-F192-7F43-A9AD-BE2F61B4DD47}" destId="{57B41702-442B-F040-AFF9-42D15B9A2D07}" srcOrd="0" destOrd="0" presId="urn:microsoft.com/office/officeart/2005/8/layout/chevron2"/>
    <dgm:cxn modelId="{9EAB7C3B-BF7B-7F48-906B-B8FB141486D6}" type="presOf" srcId="{290B4E8D-E0F0-B54B-93E6-63EE85FEA623}" destId="{1DE57348-CA93-CD48-95AC-8A03AAA396EA}" srcOrd="0" destOrd="0" presId="urn:microsoft.com/office/officeart/2005/8/layout/chevron2"/>
    <dgm:cxn modelId="{A0321D19-16BE-9F41-90D8-135784091E53}" type="presOf" srcId="{C279CE89-096A-5544-B4CF-80B00EED9825}" destId="{6235568C-F495-254C-B5F5-ED4CD9F8C3A2}" srcOrd="0" destOrd="1" presId="urn:microsoft.com/office/officeart/2005/8/layout/chevron2"/>
    <dgm:cxn modelId="{D88F50A9-4698-5A47-B738-3000D55FA654}" srcId="{E4891C1D-0AAF-6A4A-B7BD-013C2313B69F}" destId="{290B4E8D-E0F0-B54B-93E6-63EE85FEA623}" srcOrd="1" destOrd="0" parTransId="{A2A83277-77D1-EC44-85BA-2EFC534654CA}" sibTransId="{AA0D1C2B-815C-EA40-A9B9-526A280DEBBC}"/>
    <dgm:cxn modelId="{B6927CBD-8EF2-7741-B627-C10811AEE383}" type="presOf" srcId="{E4891C1D-0AAF-6A4A-B7BD-013C2313B69F}" destId="{44AEC2DF-13F8-7647-B9C9-EF0FD68916EB}" srcOrd="0" destOrd="0" presId="urn:microsoft.com/office/officeart/2005/8/layout/chevron2"/>
    <dgm:cxn modelId="{86794866-A9A1-455A-AB7B-74194CCD005D}" type="presOf" srcId="{A55DD9A3-7625-4AF4-A4CB-BA933DFB1F79}" destId="{6235568C-F495-254C-B5F5-ED4CD9F8C3A2}" srcOrd="0" destOrd="2" presId="urn:microsoft.com/office/officeart/2005/8/layout/chevron2"/>
    <dgm:cxn modelId="{16F7F90D-B11D-0B49-A5B1-649878D7EB36}" srcId="{290B4E8D-E0F0-B54B-93E6-63EE85FEA623}" destId="{0913F2A4-5E6F-564A-94E8-A047DBF015C9}" srcOrd="0" destOrd="0" parTransId="{77034369-578B-1B44-9C56-0FE0C3C9EDD8}" sibTransId="{867A8B56-3C92-2E4D-BA3B-4E728B5A638F}"/>
    <dgm:cxn modelId="{9D8FCAD4-DC34-4C44-B63C-06F45E324B3F}" srcId="{3B4BA3E8-CD47-5948-8380-FE5313EEAD3D}" destId="{604E9A9E-F192-7F43-A9AD-BE2F61B4DD47}" srcOrd="0" destOrd="0" parTransId="{5C449C85-CE87-2149-93CB-AE4BFF3697C0}" sibTransId="{D69A6511-819E-7442-8EE1-95CB656DFA3B}"/>
    <dgm:cxn modelId="{48AB4CF7-DAB5-C848-99FA-0A59F175FC77}" srcId="{E4891C1D-0AAF-6A4A-B7BD-013C2313B69F}" destId="{3B4BA3E8-CD47-5948-8380-FE5313EEAD3D}" srcOrd="0" destOrd="0" parTransId="{E99BBAB8-03E9-9640-83E8-1F54991CB13C}" sibTransId="{46A0D084-7B82-4B40-ACDA-D96088A763BE}"/>
    <dgm:cxn modelId="{63FDF9B9-B5BD-F544-B870-0D0192BB48A6}" type="presOf" srcId="{3B4BA3E8-CD47-5948-8380-FE5313EEAD3D}" destId="{87BC6216-C5DB-764D-92A5-80A751C17511}" srcOrd="0" destOrd="0" presId="urn:microsoft.com/office/officeart/2005/8/layout/chevron2"/>
    <dgm:cxn modelId="{605DDAB5-A6F2-419D-BC4D-54EB97F992D3}" srcId="{290B4E8D-E0F0-B54B-93E6-63EE85FEA623}" destId="{A55DD9A3-7625-4AF4-A4CB-BA933DFB1F79}" srcOrd="2" destOrd="0" parTransId="{F9CEC06A-99A2-410F-A8A6-F6F8BEEF10B2}" sibTransId="{080E77BA-FC1F-49AC-8421-5799ACC84D23}"/>
    <dgm:cxn modelId="{8DAAAEA9-D960-1942-948E-F93DF9D0D344}" type="presParOf" srcId="{44AEC2DF-13F8-7647-B9C9-EF0FD68916EB}" destId="{A8F0E814-C4EC-AE4B-A6BF-3E9D0E0DD78A}" srcOrd="0" destOrd="0" presId="urn:microsoft.com/office/officeart/2005/8/layout/chevron2"/>
    <dgm:cxn modelId="{CC472F2A-B542-4A4A-A085-80EE23361C49}" type="presParOf" srcId="{A8F0E814-C4EC-AE4B-A6BF-3E9D0E0DD78A}" destId="{87BC6216-C5DB-764D-92A5-80A751C17511}" srcOrd="0" destOrd="0" presId="urn:microsoft.com/office/officeart/2005/8/layout/chevron2"/>
    <dgm:cxn modelId="{16D9A7F1-BC78-5B4F-99C4-23BE4DD267F6}" type="presParOf" srcId="{A8F0E814-C4EC-AE4B-A6BF-3E9D0E0DD78A}" destId="{57B41702-442B-F040-AFF9-42D15B9A2D07}" srcOrd="1" destOrd="0" presId="urn:microsoft.com/office/officeart/2005/8/layout/chevron2"/>
    <dgm:cxn modelId="{0CE4F037-9402-A54C-988F-FD8BE87F2200}" type="presParOf" srcId="{44AEC2DF-13F8-7647-B9C9-EF0FD68916EB}" destId="{4F12E1A5-1A90-2140-8987-B527B5D36C08}" srcOrd="1" destOrd="0" presId="urn:microsoft.com/office/officeart/2005/8/layout/chevron2"/>
    <dgm:cxn modelId="{DD36C769-CA15-0B48-A174-9759EA0E6DB3}" type="presParOf" srcId="{44AEC2DF-13F8-7647-B9C9-EF0FD68916EB}" destId="{90FD0445-1665-A841-988E-23DA5D93BDA2}" srcOrd="2" destOrd="0" presId="urn:microsoft.com/office/officeart/2005/8/layout/chevron2"/>
    <dgm:cxn modelId="{849F1776-7393-4F4C-9695-FE690C768648}" type="presParOf" srcId="{90FD0445-1665-A841-988E-23DA5D93BDA2}" destId="{1DE57348-CA93-CD48-95AC-8A03AAA396EA}" srcOrd="0" destOrd="0" presId="urn:microsoft.com/office/officeart/2005/8/layout/chevron2"/>
    <dgm:cxn modelId="{2B8ED035-478D-6346-87E9-0A2C0669C451}" type="presParOf" srcId="{90FD0445-1665-A841-988E-23DA5D93BDA2}" destId="{6235568C-F495-254C-B5F5-ED4CD9F8C3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295B2-29FC-B549-8167-C1C8460E083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FEF4B-636C-EA4B-A1D4-ABC028F68306}">
      <dgm:prSet phldrT="[Text]"/>
      <dgm:spPr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The utilization of IVP antibiotics resulted in faster treatment times compared to IVPB antibiotics with median time savings of 16 minutes </a:t>
          </a:r>
          <a:endParaRPr lang="en-US" dirty="0">
            <a:solidFill>
              <a:schemeClr val="tx1"/>
            </a:solidFill>
          </a:endParaRPr>
        </a:p>
      </dgm:t>
    </dgm:pt>
    <dgm:pt modelId="{228C9A5F-FBC2-3C4C-A6D6-E23DE5F610BF}" type="parTrans" cxnId="{E0C85AD8-188B-F24A-B18E-BFDF48B7FFA6}">
      <dgm:prSet/>
      <dgm:spPr/>
      <dgm:t>
        <a:bodyPr/>
        <a:lstStyle/>
        <a:p>
          <a:endParaRPr lang="en-US"/>
        </a:p>
      </dgm:t>
    </dgm:pt>
    <dgm:pt modelId="{F89269A5-8438-E84B-98C5-1EE710E50C22}" type="sibTrans" cxnId="{E0C85AD8-188B-F24A-B18E-BFDF48B7FFA6}">
      <dgm:prSet/>
      <dgm:spPr/>
      <dgm:t>
        <a:bodyPr/>
        <a:lstStyle/>
        <a:p>
          <a:endParaRPr lang="en-US"/>
        </a:p>
      </dgm:t>
    </dgm:pt>
    <dgm:pt modelId="{BC45543F-7B71-BC49-BE8C-D66B35FACA1F}">
      <dgm:prSet phldrT="[Text]"/>
      <dgm:spPr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Duration of antibiotic therapy, reason for cefepime treatment discontinuation, and mortality were not significantly different between the two groups</a:t>
          </a:r>
          <a:endParaRPr lang="en-US" dirty="0">
            <a:solidFill>
              <a:schemeClr val="tx1"/>
            </a:solidFill>
          </a:endParaRPr>
        </a:p>
      </dgm:t>
    </dgm:pt>
    <dgm:pt modelId="{483FBD63-DD17-4342-A773-7DA286ACAFF6}" type="parTrans" cxnId="{02F0D956-2548-A742-B3E9-FA470B541118}">
      <dgm:prSet/>
      <dgm:spPr/>
      <dgm:t>
        <a:bodyPr/>
        <a:lstStyle/>
        <a:p>
          <a:endParaRPr lang="en-US"/>
        </a:p>
      </dgm:t>
    </dgm:pt>
    <dgm:pt modelId="{FE6F59A5-B3AC-DF49-8430-60A09B8D6625}" type="sibTrans" cxnId="{02F0D956-2548-A742-B3E9-FA470B541118}">
      <dgm:prSet/>
      <dgm:spPr/>
      <dgm:t>
        <a:bodyPr/>
        <a:lstStyle/>
        <a:p>
          <a:endParaRPr lang="en-US"/>
        </a:p>
      </dgm:t>
    </dgm:pt>
    <dgm:pt modelId="{0ABAC35E-B5B4-284A-8C9A-23B848128667}">
      <dgm:prSet/>
      <dgm:spPr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Adverse events were slightly higher in the IVP group, but not statistically significant</a:t>
          </a:r>
          <a:endParaRPr lang="en-US" dirty="0">
            <a:solidFill>
              <a:schemeClr val="tx1"/>
            </a:solidFill>
          </a:endParaRPr>
        </a:p>
      </dgm:t>
    </dgm:pt>
    <dgm:pt modelId="{87931606-FBF0-2E4A-B88B-0E37C3D4575B}" type="parTrans" cxnId="{28193A40-FCAB-C64B-A534-74442C14C503}">
      <dgm:prSet/>
      <dgm:spPr/>
      <dgm:t>
        <a:bodyPr/>
        <a:lstStyle/>
        <a:p>
          <a:endParaRPr lang="en-US"/>
        </a:p>
      </dgm:t>
    </dgm:pt>
    <dgm:pt modelId="{748BD1D4-239B-FE49-84B1-7DC28868F706}" type="sibTrans" cxnId="{28193A40-FCAB-C64B-A534-74442C14C503}">
      <dgm:prSet/>
      <dgm:spPr/>
      <dgm:t>
        <a:bodyPr/>
        <a:lstStyle/>
        <a:p>
          <a:endParaRPr lang="en-US"/>
        </a:p>
      </dgm:t>
    </dgm:pt>
    <dgm:pt modelId="{B44D7866-23F0-6D4C-A8B1-02C3343AEA93}">
      <dgm:prSet/>
      <dgm:spPr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There was direct cost savings with IVP compared to IVPB</a:t>
          </a:r>
          <a:endParaRPr lang="en-US" dirty="0">
            <a:solidFill>
              <a:schemeClr val="tx1"/>
            </a:solidFill>
          </a:endParaRPr>
        </a:p>
      </dgm:t>
    </dgm:pt>
    <dgm:pt modelId="{738A3479-F475-B143-98A9-BCB20343A766}" type="parTrans" cxnId="{05B78F97-8441-B14F-8B4B-41836C46C515}">
      <dgm:prSet/>
      <dgm:spPr/>
      <dgm:t>
        <a:bodyPr/>
        <a:lstStyle/>
        <a:p>
          <a:endParaRPr lang="en-US"/>
        </a:p>
      </dgm:t>
    </dgm:pt>
    <dgm:pt modelId="{29AD822D-CD37-844E-808F-C14AAFF89C1F}" type="sibTrans" cxnId="{05B78F97-8441-B14F-8B4B-41836C46C515}">
      <dgm:prSet/>
      <dgm:spPr/>
      <dgm:t>
        <a:bodyPr/>
        <a:lstStyle/>
        <a:p>
          <a:endParaRPr lang="en-US"/>
        </a:p>
      </dgm:t>
    </dgm:pt>
    <dgm:pt modelId="{45758F52-64DE-D946-9DBE-CDF8106405D4}" type="pres">
      <dgm:prSet presAssocID="{A0C295B2-29FC-B549-8167-C1C8460E08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B32DAC5-9781-1D46-9A38-CD240645FF4C}" type="pres">
      <dgm:prSet presAssocID="{A0C295B2-29FC-B549-8167-C1C8460E0838}" presName="Name1" presStyleCnt="0"/>
      <dgm:spPr/>
    </dgm:pt>
    <dgm:pt modelId="{05BE0538-0307-E84A-AA12-32799323A038}" type="pres">
      <dgm:prSet presAssocID="{A0C295B2-29FC-B549-8167-C1C8460E0838}" presName="cycle" presStyleCnt="0"/>
      <dgm:spPr/>
    </dgm:pt>
    <dgm:pt modelId="{CF4BF8E4-CF00-1246-9358-09F3DE5D032C}" type="pres">
      <dgm:prSet presAssocID="{A0C295B2-29FC-B549-8167-C1C8460E0838}" presName="srcNode" presStyleLbl="node1" presStyleIdx="0" presStyleCnt="4"/>
      <dgm:spPr/>
    </dgm:pt>
    <dgm:pt modelId="{AB20E25C-2142-1B43-A5FA-81E38F0003CF}" type="pres">
      <dgm:prSet presAssocID="{A0C295B2-29FC-B549-8167-C1C8460E0838}" presName="conn" presStyleLbl="parChTrans1D2" presStyleIdx="0" presStyleCnt="1"/>
      <dgm:spPr/>
      <dgm:t>
        <a:bodyPr/>
        <a:lstStyle/>
        <a:p>
          <a:endParaRPr lang="en-US"/>
        </a:p>
      </dgm:t>
    </dgm:pt>
    <dgm:pt modelId="{D7627A12-D3E4-CA40-84CD-92CCFA03423B}" type="pres">
      <dgm:prSet presAssocID="{A0C295B2-29FC-B549-8167-C1C8460E0838}" presName="extraNode" presStyleLbl="node1" presStyleIdx="0" presStyleCnt="4"/>
      <dgm:spPr/>
    </dgm:pt>
    <dgm:pt modelId="{2980E8E0-5AEB-3F4A-B126-BAE3CC436820}" type="pres">
      <dgm:prSet presAssocID="{A0C295B2-29FC-B549-8167-C1C8460E0838}" presName="dstNode" presStyleLbl="node1" presStyleIdx="0" presStyleCnt="4"/>
      <dgm:spPr/>
    </dgm:pt>
    <dgm:pt modelId="{F63D5CFB-FB77-DA43-985B-DC6971361BD3}" type="pres">
      <dgm:prSet presAssocID="{89AFEF4B-636C-EA4B-A1D4-ABC028F6830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E525F-7CCA-B743-8E7E-101385AA1210}" type="pres">
      <dgm:prSet presAssocID="{89AFEF4B-636C-EA4B-A1D4-ABC028F68306}" presName="accent_1" presStyleCnt="0"/>
      <dgm:spPr/>
    </dgm:pt>
    <dgm:pt modelId="{8D12D523-6315-BA46-9DA9-037A1DCD4A35}" type="pres">
      <dgm:prSet presAssocID="{89AFEF4B-636C-EA4B-A1D4-ABC028F68306}" presName="accentRepeatNode" presStyleLbl="solidFgAcc1" presStyleIdx="0" presStyleCnt="4"/>
      <dgm:spPr/>
    </dgm:pt>
    <dgm:pt modelId="{FB057266-7ECE-3A41-84C9-F18C2205EA3C}" type="pres">
      <dgm:prSet presAssocID="{BC45543F-7B71-BC49-BE8C-D66B35FACA1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11433-2750-4B4E-80A7-06F4276E9414}" type="pres">
      <dgm:prSet presAssocID="{BC45543F-7B71-BC49-BE8C-D66B35FACA1F}" presName="accent_2" presStyleCnt="0"/>
      <dgm:spPr/>
    </dgm:pt>
    <dgm:pt modelId="{7C68458F-179B-3244-91B4-D5A414FBFD74}" type="pres">
      <dgm:prSet presAssocID="{BC45543F-7B71-BC49-BE8C-D66B35FACA1F}" presName="accentRepeatNode" presStyleLbl="solidFgAcc1" presStyleIdx="1" presStyleCnt="4"/>
      <dgm:spPr/>
    </dgm:pt>
    <dgm:pt modelId="{B4D9C16F-CE83-C446-A5FF-12864883AE0E}" type="pres">
      <dgm:prSet presAssocID="{0ABAC35E-B5B4-284A-8C9A-23B84812866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881F-2E6E-BF40-A8E9-3C532573778C}" type="pres">
      <dgm:prSet presAssocID="{0ABAC35E-B5B4-284A-8C9A-23B848128667}" presName="accent_3" presStyleCnt="0"/>
      <dgm:spPr/>
    </dgm:pt>
    <dgm:pt modelId="{26D61009-6324-2D4C-B076-8B92F363405C}" type="pres">
      <dgm:prSet presAssocID="{0ABAC35E-B5B4-284A-8C9A-23B848128667}" presName="accentRepeatNode" presStyleLbl="solidFgAcc1" presStyleIdx="2" presStyleCnt="4"/>
      <dgm:spPr/>
    </dgm:pt>
    <dgm:pt modelId="{359B3323-744D-4044-8972-1B8D4D7CF7C4}" type="pres">
      <dgm:prSet presAssocID="{B44D7866-23F0-6D4C-A8B1-02C3343AEA9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D76A4-E4A5-AE4C-8E29-CC3C8904406B}" type="pres">
      <dgm:prSet presAssocID="{B44D7866-23F0-6D4C-A8B1-02C3343AEA93}" presName="accent_4" presStyleCnt="0"/>
      <dgm:spPr/>
    </dgm:pt>
    <dgm:pt modelId="{DFB0F62A-EF6F-8340-A360-23B503D57D77}" type="pres">
      <dgm:prSet presAssocID="{B44D7866-23F0-6D4C-A8B1-02C3343AEA93}" presName="accentRepeatNode" presStyleLbl="solidFgAcc1" presStyleIdx="3" presStyleCnt="4"/>
      <dgm:spPr/>
    </dgm:pt>
  </dgm:ptLst>
  <dgm:cxnLst>
    <dgm:cxn modelId="{C205DE01-5939-6248-A49C-B69BC68D7765}" type="presOf" srcId="{B44D7866-23F0-6D4C-A8B1-02C3343AEA93}" destId="{359B3323-744D-4044-8972-1B8D4D7CF7C4}" srcOrd="0" destOrd="0" presId="urn:microsoft.com/office/officeart/2008/layout/VerticalCurvedList"/>
    <dgm:cxn modelId="{A9510919-3365-5643-A9A2-B10F74695DB0}" type="presOf" srcId="{89AFEF4B-636C-EA4B-A1D4-ABC028F68306}" destId="{F63D5CFB-FB77-DA43-985B-DC6971361BD3}" srcOrd="0" destOrd="0" presId="urn:microsoft.com/office/officeart/2008/layout/VerticalCurvedList"/>
    <dgm:cxn modelId="{210B5005-EDE0-6543-AAF3-DE3CB12E2E50}" type="presOf" srcId="{A0C295B2-29FC-B549-8167-C1C8460E0838}" destId="{45758F52-64DE-D946-9DBE-CDF8106405D4}" srcOrd="0" destOrd="0" presId="urn:microsoft.com/office/officeart/2008/layout/VerticalCurvedList"/>
    <dgm:cxn modelId="{A5981E12-76F9-C24D-86CE-81A46389CBA9}" type="presOf" srcId="{0ABAC35E-B5B4-284A-8C9A-23B848128667}" destId="{B4D9C16F-CE83-C446-A5FF-12864883AE0E}" srcOrd="0" destOrd="0" presId="urn:microsoft.com/office/officeart/2008/layout/VerticalCurvedList"/>
    <dgm:cxn modelId="{28193A40-FCAB-C64B-A534-74442C14C503}" srcId="{A0C295B2-29FC-B549-8167-C1C8460E0838}" destId="{0ABAC35E-B5B4-284A-8C9A-23B848128667}" srcOrd="2" destOrd="0" parTransId="{87931606-FBF0-2E4A-B88B-0E37C3D4575B}" sibTransId="{748BD1D4-239B-FE49-84B1-7DC28868F706}"/>
    <dgm:cxn modelId="{6CA57B34-8474-3349-909C-7CF421FA3C68}" type="presOf" srcId="{BC45543F-7B71-BC49-BE8C-D66B35FACA1F}" destId="{FB057266-7ECE-3A41-84C9-F18C2205EA3C}" srcOrd="0" destOrd="0" presId="urn:microsoft.com/office/officeart/2008/layout/VerticalCurvedList"/>
    <dgm:cxn modelId="{E0C85AD8-188B-F24A-B18E-BFDF48B7FFA6}" srcId="{A0C295B2-29FC-B549-8167-C1C8460E0838}" destId="{89AFEF4B-636C-EA4B-A1D4-ABC028F68306}" srcOrd="0" destOrd="0" parTransId="{228C9A5F-FBC2-3C4C-A6D6-E23DE5F610BF}" sibTransId="{F89269A5-8438-E84B-98C5-1EE710E50C22}"/>
    <dgm:cxn modelId="{321A6A47-B4BB-DB42-A0CE-78E3B9BA86F3}" type="presOf" srcId="{F89269A5-8438-E84B-98C5-1EE710E50C22}" destId="{AB20E25C-2142-1B43-A5FA-81E38F0003CF}" srcOrd="0" destOrd="0" presId="urn:microsoft.com/office/officeart/2008/layout/VerticalCurvedList"/>
    <dgm:cxn modelId="{02F0D956-2548-A742-B3E9-FA470B541118}" srcId="{A0C295B2-29FC-B549-8167-C1C8460E0838}" destId="{BC45543F-7B71-BC49-BE8C-D66B35FACA1F}" srcOrd="1" destOrd="0" parTransId="{483FBD63-DD17-4342-A773-7DA286ACAFF6}" sibTransId="{FE6F59A5-B3AC-DF49-8430-60A09B8D6625}"/>
    <dgm:cxn modelId="{05B78F97-8441-B14F-8B4B-41836C46C515}" srcId="{A0C295B2-29FC-B549-8167-C1C8460E0838}" destId="{B44D7866-23F0-6D4C-A8B1-02C3343AEA93}" srcOrd="3" destOrd="0" parTransId="{738A3479-F475-B143-98A9-BCB20343A766}" sibTransId="{29AD822D-CD37-844E-808F-C14AAFF89C1F}"/>
    <dgm:cxn modelId="{8CBAA929-339E-AE48-8BDE-63857F68B150}" type="presParOf" srcId="{45758F52-64DE-D946-9DBE-CDF8106405D4}" destId="{FB32DAC5-9781-1D46-9A38-CD240645FF4C}" srcOrd="0" destOrd="0" presId="urn:microsoft.com/office/officeart/2008/layout/VerticalCurvedList"/>
    <dgm:cxn modelId="{E88D0F1D-9753-944C-97DC-627DD30628B9}" type="presParOf" srcId="{FB32DAC5-9781-1D46-9A38-CD240645FF4C}" destId="{05BE0538-0307-E84A-AA12-32799323A038}" srcOrd="0" destOrd="0" presId="urn:microsoft.com/office/officeart/2008/layout/VerticalCurvedList"/>
    <dgm:cxn modelId="{B24E43E9-4807-F047-BF49-5D0EF02A93AF}" type="presParOf" srcId="{05BE0538-0307-E84A-AA12-32799323A038}" destId="{CF4BF8E4-CF00-1246-9358-09F3DE5D032C}" srcOrd="0" destOrd="0" presId="urn:microsoft.com/office/officeart/2008/layout/VerticalCurvedList"/>
    <dgm:cxn modelId="{1A9D4250-F020-4340-A050-01FA9A8206CE}" type="presParOf" srcId="{05BE0538-0307-E84A-AA12-32799323A038}" destId="{AB20E25C-2142-1B43-A5FA-81E38F0003CF}" srcOrd="1" destOrd="0" presId="urn:microsoft.com/office/officeart/2008/layout/VerticalCurvedList"/>
    <dgm:cxn modelId="{FD81C92A-86F5-6945-BB7F-6119E9207803}" type="presParOf" srcId="{05BE0538-0307-E84A-AA12-32799323A038}" destId="{D7627A12-D3E4-CA40-84CD-92CCFA03423B}" srcOrd="2" destOrd="0" presId="urn:microsoft.com/office/officeart/2008/layout/VerticalCurvedList"/>
    <dgm:cxn modelId="{CC7ED495-9938-F045-92C2-B1E2D6FD999B}" type="presParOf" srcId="{05BE0538-0307-E84A-AA12-32799323A038}" destId="{2980E8E0-5AEB-3F4A-B126-BAE3CC436820}" srcOrd="3" destOrd="0" presId="urn:microsoft.com/office/officeart/2008/layout/VerticalCurvedList"/>
    <dgm:cxn modelId="{D6A7235D-937B-4A44-8764-046F302E1BC4}" type="presParOf" srcId="{FB32DAC5-9781-1D46-9A38-CD240645FF4C}" destId="{F63D5CFB-FB77-DA43-985B-DC6971361BD3}" srcOrd="1" destOrd="0" presId="urn:microsoft.com/office/officeart/2008/layout/VerticalCurvedList"/>
    <dgm:cxn modelId="{DD5F7EE7-2EF1-1D4C-820E-2C42045D09D2}" type="presParOf" srcId="{FB32DAC5-9781-1D46-9A38-CD240645FF4C}" destId="{F5CE525F-7CCA-B743-8E7E-101385AA1210}" srcOrd="2" destOrd="0" presId="urn:microsoft.com/office/officeart/2008/layout/VerticalCurvedList"/>
    <dgm:cxn modelId="{7E681C3B-43A4-034E-B3EA-247C2FF4D5C2}" type="presParOf" srcId="{F5CE525F-7CCA-B743-8E7E-101385AA1210}" destId="{8D12D523-6315-BA46-9DA9-037A1DCD4A35}" srcOrd="0" destOrd="0" presId="urn:microsoft.com/office/officeart/2008/layout/VerticalCurvedList"/>
    <dgm:cxn modelId="{F755CB07-E524-EC41-92B3-FCD101E3A000}" type="presParOf" srcId="{FB32DAC5-9781-1D46-9A38-CD240645FF4C}" destId="{FB057266-7ECE-3A41-84C9-F18C2205EA3C}" srcOrd="3" destOrd="0" presId="urn:microsoft.com/office/officeart/2008/layout/VerticalCurvedList"/>
    <dgm:cxn modelId="{67D535ED-631C-0C42-AB99-E0444C37E502}" type="presParOf" srcId="{FB32DAC5-9781-1D46-9A38-CD240645FF4C}" destId="{6BF11433-2750-4B4E-80A7-06F4276E9414}" srcOrd="4" destOrd="0" presId="urn:microsoft.com/office/officeart/2008/layout/VerticalCurvedList"/>
    <dgm:cxn modelId="{10AC6B09-1FC8-824A-BC81-21A93E0953E1}" type="presParOf" srcId="{6BF11433-2750-4B4E-80A7-06F4276E9414}" destId="{7C68458F-179B-3244-91B4-D5A414FBFD74}" srcOrd="0" destOrd="0" presId="urn:microsoft.com/office/officeart/2008/layout/VerticalCurvedList"/>
    <dgm:cxn modelId="{7822FE95-02CD-7C43-AF95-2A6778A36159}" type="presParOf" srcId="{FB32DAC5-9781-1D46-9A38-CD240645FF4C}" destId="{B4D9C16F-CE83-C446-A5FF-12864883AE0E}" srcOrd="5" destOrd="0" presId="urn:microsoft.com/office/officeart/2008/layout/VerticalCurvedList"/>
    <dgm:cxn modelId="{715F577B-0595-F74A-8CDC-58F084AF9F96}" type="presParOf" srcId="{FB32DAC5-9781-1D46-9A38-CD240645FF4C}" destId="{9755881F-2E6E-BF40-A8E9-3C532573778C}" srcOrd="6" destOrd="0" presId="urn:microsoft.com/office/officeart/2008/layout/VerticalCurvedList"/>
    <dgm:cxn modelId="{F66CE744-6DCF-7047-A58C-4DD13FBE2FED}" type="presParOf" srcId="{9755881F-2E6E-BF40-A8E9-3C532573778C}" destId="{26D61009-6324-2D4C-B076-8B92F363405C}" srcOrd="0" destOrd="0" presId="urn:microsoft.com/office/officeart/2008/layout/VerticalCurvedList"/>
    <dgm:cxn modelId="{12C907D6-E7C7-7A40-A49F-CE96BA8AC8C7}" type="presParOf" srcId="{FB32DAC5-9781-1D46-9A38-CD240645FF4C}" destId="{359B3323-744D-4044-8972-1B8D4D7CF7C4}" srcOrd="7" destOrd="0" presId="urn:microsoft.com/office/officeart/2008/layout/VerticalCurvedList"/>
    <dgm:cxn modelId="{25B4E653-E3E3-2141-A80D-2F16EDA82FAB}" type="presParOf" srcId="{FB32DAC5-9781-1D46-9A38-CD240645FF4C}" destId="{B62D76A4-E4A5-AE4C-8E29-CC3C8904406B}" srcOrd="8" destOrd="0" presId="urn:microsoft.com/office/officeart/2008/layout/VerticalCurvedList"/>
    <dgm:cxn modelId="{5EF87AD9-C84F-2445-93AD-C595043AF22F}" type="presParOf" srcId="{B62D76A4-E4A5-AE4C-8E29-CC3C8904406B}" destId="{DFB0F62A-EF6F-8340-A360-23B503D57D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50E76-7990-D04F-8EB0-CB439CC1E48F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4A093-A142-AF47-AD4D-5690D6767407}">
      <dgm:prSet phldrT="[Text]" custT="1"/>
      <dgm:spPr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Recommend to pharmacy leadership to continue the use of IVP antibiotics even after the drug shortage resolves due to time savings and cost savings </a:t>
          </a:r>
          <a:endParaRPr lang="en-US" sz="2400" dirty="0">
            <a:solidFill>
              <a:schemeClr val="tx1"/>
            </a:solidFill>
          </a:endParaRPr>
        </a:p>
      </dgm:t>
    </dgm:pt>
    <dgm:pt modelId="{EF2C46A2-DDCA-7840-AE86-9306D1BF7066}" type="parTrans" cxnId="{C66610FC-C030-9342-9DCE-EF98AA49D353}">
      <dgm:prSet/>
      <dgm:spPr/>
      <dgm:t>
        <a:bodyPr/>
        <a:lstStyle/>
        <a:p>
          <a:endParaRPr lang="en-US"/>
        </a:p>
      </dgm:t>
    </dgm:pt>
    <dgm:pt modelId="{E88FA889-A921-9B44-BD9E-660681D19F3C}" type="sibTrans" cxnId="{C66610FC-C030-9342-9DCE-EF98AA49D353}">
      <dgm:prSet/>
      <dgm:spPr/>
      <dgm:t>
        <a:bodyPr/>
        <a:lstStyle/>
        <a:p>
          <a:endParaRPr lang="en-US"/>
        </a:p>
      </dgm:t>
    </dgm:pt>
    <dgm:pt modelId="{C4CDF0B1-7684-4C79-A6E8-D0E185E2C794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Examine the utilization of other IVP antibiotics beyond cefepime</a:t>
          </a:r>
          <a:endParaRPr lang="en-US" sz="2400" dirty="0">
            <a:solidFill>
              <a:schemeClr val="tx1"/>
            </a:solidFill>
          </a:endParaRPr>
        </a:p>
      </dgm:t>
    </dgm:pt>
    <dgm:pt modelId="{ABF6BDC9-F662-4567-952D-0CD1B587EC8B}" type="parTrans" cxnId="{26996414-FA3F-45B6-90E2-7D3B58351793}">
      <dgm:prSet/>
      <dgm:spPr/>
      <dgm:t>
        <a:bodyPr/>
        <a:lstStyle/>
        <a:p>
          <a:endParaRPr lang="en-US"/>
        </a:p>
      </dgm:t>
    </dgm:pt>
    <dgm:pt modelId="{E0A2B00F-EC5A-41E1-AB30-1FF6D2A5E071}" type="sibTrans" cxnId="{26996414-FA3F-45B6-90E2-7D3B58351793}">
      <dgm:prSet/>
      <dgm:spPr/>
      <dgm:t>
        <a:bodyPr/>
        <a:lstStyle/>
        <a:p>
          <a:endParaRPr lang="en-US"/>
        </a:p>
      </dgm:t>
    </dgm:pt>
    <dgm:pt modelId="{B3B96D63-4DD0-4721-A405-910F0D126C03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Nursing time and satisfaction survey</a:t>
          </a:r>
          <a:endParaRPr lang="en-US" sz="2400" dirty="0">
            <a:solidFill>
              <a:schemeClr val="tx1"/>
            </a:solidFill>
          </a:endParaRPr>
        </a:p>
      </dgm:t>
    </dgm:pt>
    <dgm:pt modelId="{D5E72B5F-430A-4810-8044-4A855F2E61F7}" type="parTrans" cxnId="{D43D2106-64DC-4367-81C6-039AFADC6F9B}">
      <dgm:prSet/>
      <dgm:spPr/>
      <dgm:t>
        <a:bodyPr/>
        <a:lstStyle/>
        <a:p>
          <a:endParaRPr lang="en-US"/>
        </a:p>
      </dgm:t>
    </dgm:pt>
    <dgm:pt modelId="{51E1D8C5-B4E1-44E4-B875-AA362E4D6B1E}" type="sibTrans" cxnId="{D43D2106-64DC-4367-81C6-039AFADC6F9B}">
      <dgm:prSet/>
      <dgm:spPr/>
      <dgm:t>
        <a:bodyPr/>
        <a:lstStyle/>
        <a:p>
          <a:endParaRPr lang="en-US"/>
        </a:p>
      </dgm:t>
    </dgm:pt>
    <dgm:pt modelId="{88260AC7-772D-E049-B28E-D46A6A5D7467}" type="pres">
      <dgm:prSet presAssocID="{2BD50E76-7990-D04F-8EB0-CB439CC1E4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45ABE2-87FA-744B-A410-2C2E252B2649}" type="pres">
      <dgm:prSet presAssocID="{5CE4A093-A142-AF47-AD4D-5690D67674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64CF8-4CB2-AA45-9EAE-DF322F8316A7}" type="pres">
      <dgm:prSet presAssocID="{E88FA889-A921-9B44-BD9E-660681D19F3C}" presName="spacer" presStyleCnt="0"/>
      <dgm:spPr/>
    </dgm:pt>
    <dgm:pt modelId="{8C7C7197-19BE-4DFE-91F2-1C808456D74C}" type="pres">
      <dgm:prSet presAssocID="{C4CDF0B1-7684-4C79-A6E8-D0E185E2C7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F0EDE-9656-4366-B06F-EEF8BF9E8316}" type="pres">
      <dgm:prSet presAssocID="{E0A2B00F-EC5A-41E1-AB30-1FF6D2A5E071}" presName="spacer" presStyleCnt="0"/>
      <dgm:spPr/>
    </dgm:pt>
    <dgm:pt modelId="{A7BCB499-AEEC-498A-8863-F1ABE6F22A4F}" type="pres">
      <dgm:prSet presAssocID="{B3B96D63-4DD0-4721-A405-910F0D126C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CE6B2-518C-4FB9-926E-9915D922724F}" type="presOf" srcId="{B3B96D63-4DD0-4721-A405-910F0D126C03}" destId="{A7BCB499-AEEC-498A-8863-F1ABE6F22A4F}" srcOrd="0" destOrd="0" presId="urn:microsoft.com/office/officeart/2005/8/layout/vList2"/>
    <dgm:cxn modelId="{D43D2106-64DC-4367-81C6-039AFADC6F9B}" srcId="{2BD50E76-7990-D04F-8EB0-CB439CC1E48F}" destId="{B3B96D63-4DD0-4721-A405-910F0D126C03}" srcOrd="2" destOrd="0" parTransId="{D5E72B5F-430A-4810-8044-4A855F2E61F7}" sibTransId="{51E1D8C5-B4E1-44E4-B875-AA362E4D6B1E}"/>
    <dgm:cxn modelId="{23C97317-4CF7-884F-9DA3-1BC8ABEB7C1A}" type="presOf" srcId="{2BD50E76-7990-D04F-8EB0-CB439CC1E48F}" destId="{88260AC7-772D-E049-B28E-D46A6A5D7467}" srcOrd="0" destOrd="0" presId="urn:microsoft.com/office/officeart/2005/8/layout/vList2"/>
    <dgm:cxn modelId="{375190BC-BAAA-E844-9747-01F34666378E}" type="presOf" srcId="{5CE4A093-A142-AF47-AD4D-5690D6767407}" destId="{3C45ABE2-87FA-744B-A410-2C2E252B2649}" srcOrd="0" destOrd="0" presId="urn:microsoft.com/office/officeart/2005/8/layout/vList2"/>
    <dgm:cxn modelId="{C66610FC-C030-9342-9DCE-EF98AA49D353}" srcId="{2BD50E76-7990-D04F-8EB0-CB439CC1E48F}" destId="{5CE4A093-A142-AF47-AD4D-5690D6767407}" srcOrd="0" destOrd="0" parTransId="{EF2C46A2-DDCA-7840-AE86-9306D1BF7066}" sibTransId="{E88FA889-A921-9B44-BD9E-660681D19F3C}"/>
    <dgm:cxn modelId="{AC84BE6D-CBEA-433A-A4BE-6681476BC061}" type="presOf" srcId="{C4CDF0B1-7684-4C79-A6E8-D0E185E2C794}" destId="{8C7C7197-19BE-4DFE-91F2-1C808456D74C}" srcOrd="0" destOrd="0" presId="urn:microsoft.com/office/officeart/2005/8/layout/vList2"/>
    <dgm:cxn modelId="{26996414-FA3F-45B6-90E2-7D3B58351793}" srcId="{2BD50E76-7990-D04F-8EB0-CB439CC1E48F}" destId="{C4CDF0B1-7684-4C79-A6E8-D0E185E2C794}" srcOrd="1" destOrd="0" parTransId="{ABF6BDC9-F662-4567-952D-0CD1B587EC8B}" sibTransId="{E0A2B00F-EC5A-41E1-AB30-1FF6D2A5E071}"/>
    <dgm:cxn modelId="{E6AF9912-1463-5742-8ADC-12EF57439BB8}" type="presParOf" srcId="{88260AC7-772D-E049-B28E-D46A6A5D7467}" destId="{3C45ABE2-87FA-744B-A410-2C2E252B2649}" srcOrd="0" destOrd="0" presId="urn:microsoft.com/office/officeart/2005/8/layout/vList2"/>
    <dgm:cxn modelId="{6D28BC1B-D7B4-2146-8FA7-6F093873C674}" type="presParOf" srcId="{88260AC7-772D-E049-B28E-D46A6A5D7467}" destId="{C6164CF8-4CB2-AA45-9EAE-DF322F8316A7}" srcOrd="1" destOrd="0" presId="urn:microsoft.com/office/officeart/2005/8/layout/vList2"/>
    <dgm:cxn modelId="{A730BF0C-58E7-418F-95D9-5E9C8FAAADC8}" type="presParOf" srcId="{88260AC7-772D-E049-B28E-D46A6A5D7467}" destId="{8C7C7197-19BE-4DFE-91F2-1C808456D74C}" srcOrd="2" destOrd="0" presId="urn:microsoft.com/office/officeart/2005/8/layout/vList2"/>
    <dgm:cxn modelId="{A66199FC-26DF-453C-9749-3F134FDF3AC7}" type="presParOf" srcId="{88260AC7-772D-E049-B28E-D46A6A5D7467}" destId="{27BF0EDE-9656-4366-B06F-EEF8BF9E8316}" srcOrd="3" destOrd="0" presId="urn:microsoft.com/office/officeart/2005/8/layout/vList2"/>
    <dgm:cxn modelId="{D6785BC5-122F-4611-BB77-B572F87B52DB}" type="presParOf" srcId="{88260AC7-772D-E049-B28E-D46A6A5D7467}" destId="{A7BCB499-AEEC-498A-8863-F1ABE6F22A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0F05F-F65A-49C2-A514-0FAEEA668330}">
      <dsp:nvSpPr>
        <dsp:cNvPr id="0" name=""/>
        <dsp:cNvSpPr/>
      </dsp:nvSpPr>
      <dsp:spPr>
        <a:xfrm>
          <a:off x="0" y="467924"/>
          <a:ext cx="8158843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Current literature has associated quicker, appropriate empiric antibiotic administration </a:t>
          </a:r>
          <a:r>
            <a:rPr lang="en-US" sz="2900" kern="1200" smtClean="0">
              <a:solidFill>
                <a:schemeClr val="tx1"/>
              </a:solidFill>
            </a:rPr>
            <a:t>with reduced mortality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4535" y="542459"/>
        <a:ext cx="8009773" cy="1377780"/>
      </dsp:txXfrm>
    </dsp:sp>
    <dsp:sp modelId="{C1CCC3F7-6249-3140-93DF-64B1BC4EECB4}">
      <dsp:nvSpPr>
        <dsp:cNvPr id="0" name=""/>
        <dsp:cNvSpPr/>
      </dsp:nvSpPr>
      <dsp:spPr>
        <a:xfrm>
          <a:off x="0" y="2078295"/>
          <a:ext cx="8158843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2016 Surviving Sepsis Campaign guidelines recommend administration of antibiotics within one hour after recognition of sepsis (grade 1B)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4535" y="2152830"/>
        <a:ext cx="8009773" cy="137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C9E27-C580-4DDF-BAA7-B1D5880CB6A8}">
      <dsp:nvSpPr>
        <dsp:cNvPr id="0" name=""/>
        <dsp:cNvSpPr/>
      </dsp:nvSpPr>
      <dsp:spPr>
        <a:xfrm>
          <a:off x="0" y="4497235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1EC11-8255-4A77-8025-8547DC08AF97}">
      <dsp:nvSpPr>
        <dsp:cNvPr id="0" name=""/>
        <dsp:cNvSpPr/>
      </dsp:nvSpPr>
      <dsp:spPr>
        <a:xfrm>
          <a:off x="0" y="2974029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E284D-8C81-4185-A8BA-355325598B7B}">
      <dsp:nvSpPr>
        <dsp:cNvPr id="0" name=""/>
        <dsp:cNvSpPr/>
      </dsp:nvSpPr>
      <dsp:spPr>
        <a:xfrm>
          <a:off x="0" y="145082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A07C0-F132-4258-B377-74531A8D23E6}">
      <dsp:nvSpPr>
        <dsp:cNvPr id="0" name=""/>
        <dsp:cNvSpPr/>
      </dsp:nvSpPr>
      <dsp:spPr>
        <a:xfrm>
          <a:off x="2139695" y="151"/>
          <a:ext cx="6089904" cy="1450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1F1B9-7B4C-45ED-B8E8-F5061107820C}">
      <dsp:nvSpPr>
        <dsp:cNvPr id="0" name=""/>
        <dsp:cNvSpPr/>
      </dsp:nvSpPr>
      <dsp:spPr>
        <a:xfrm>
          <a:off x="0" y="151"/>
          <a:ext cx="2139696" cy="14506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Primary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0829" y="70980"/>
        <a:ext cx="1998038" cy="1379843"/>
      </dsp:txXfrm>
    </dsp:sp>
    <dsp:sp modelId="{FA06A705-1DF3-4599-A227-B556ECBAB5F9}">
      <dsp:nvSpPr>
        <dsp:cNvPr id="0" name=""/>
        <dsp:cNvSpPr/>
      </dsp:nvSpPr>
      <dsp:spPr>
        <a:xfrm>
          <a:off x="2139695" y="1523357"/>
          <a:ext cx="6089904" cy="1450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A05D-08E1-436E-8B02-282C28939877}">
      <dsp:nvSpPr>
        <dsp:cNvPr id="0" name=""/>
        <dsp:cNvSpPr/>
      </dsp:nvSpPr>
      <dsp:spPr>
        <a:xfrm>
          <a:off x="0" y="1523357"/>
          <a:ext cx="2139696" cy="14506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Secondary</a:t>
          </a:r>
          <a:endParaRPr lang="en-US" sz="2800" b="0" kern="1200" dirty="0" smtClean="0">
            <a:solidFill>
              <a:schemeClr val="tx1"/>
            </a:solidFill>
          </a:endParaRPr>
        </a:p>
      </dsp:txBody>
      <dsp:txXfrm>
        <a:off x="70829" y="1594186"/>
        <a:ext cx="1998038" cy="1379843"/>
      </dsp:txXfrm>
    </dsp:sp>
    <dsp:sp modelId="{57BE441A-B35E-4BE7-8586-36866E9A693D}">
      <dsp:nvSpPr>
        <dsp:cNvPr id="0" name=""/>
        <dsp:cNvSpPr/>
      </dsp:nvSpPr>
      <dsp:spPr>
        <a:xfrm>
          <a:off x="2139695" y="3046563"/>
          <a:ext cx="6089904" cy="1450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9D5E0-708C-4B13-97D2-01887EBEA62A}">
      <dsp:nvSpPr>
        <dsp:cNvPr id="0" name=""/>
        <dsp:cNvSpPr/>
      </dsp:nvSpPr>
      <dsp:spPr>
        <a:xfrm>
          <a:off x="0" y="3046563"/>
          <a:ext cx="2139696" cy="14506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Safety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0829" y="3117392"/>
        <a:ext cx="1998038" cy="1379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6216-C5DB-764D-92A5-80A751C17511}">
      <dsp:nvSpPr>
        <dsp:cNvPr id="0" name=""/>
        <dsp:cNvSpPr/>
      </dsp:nvSpPr>
      <dsp:spPr>
        <a:xfrm rot="5400000">
          <a:off x="-341546" y="342569"/>
          <a:ext cx="2276977" cy="1593884"/>
        </a:xfrm>
        <a:prstGeom prst="chevron">
          <a:avLst/>
        </a:prstGeom>
        <a:solidFill>
          <a:srgbClr val="FFBA0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Inclusion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797964"/>
        <a:ext cx="1593884" cy="683093"/>
      </dsp:txXfrm>
    </dsp:sp>
    <dsp:sp modelId="{57B41702-442B-F040-AFF9-42D15B9A2D07}">
      <dsp:nvSpPr>
        <dsp:cNvPr id="0" name=""/>
        <dsp:cNvSpPr/>
      </dsp:nvSpPr>
      <dsp:spPr>
        <a:xfrm rot="5400000">
          <a:off x="4171724" y="-2576816"/>
          <a:ext cx="1480035" cy="6635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Age </a:t>
          </a:r>
          <a:r>
            <a:rPr lang="en-US" sz="2700" u="sng" kern="1200" dirty="0" smtClean="0"/>
            <a:t>&gt;</a:t>
          </a:r>
          <a:r>
            <a:rPr lang="en-US" sz="2700" u="none" kern="1200" dirty="0" smtClean="0"/>
            <a:t> 18 years old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Received cefepime from January-June 2017 and January-June 2018 in the ED</a:t>
          </a:r>
          <a:endParaRPr lang="en-US" sz="2700" kern="1200" dirty="0"/>
        </a:p>
      </dsp:txBody>
      <dsp:txXfrm rot="-5400000">
        <a:off x="1593885" y="73272"/>
        <a:ext cx="6563466" cy="1335537"/>
      </dsp:txXfrm>
    </dsp:sp>
    <dsp:sp modelId="{1DE57348-CA93-CD48-95AC-8A03AAA396EA}">
      <dsp:nvSpPr>
        <dsp:cNvPr id="0" name=""/>
        <dsp:cNvSpPr/>
      </dsp:nvSpPr>
      <dsp:spPr>
        <a:xfrm rot="5400000">
          <a:off x="-341546" y="2333920"/>
          <a:ext cx="2276977" cy="1593884"/>
        </a:xfrm>
        <a:prstGeom prst="chevron">
          <a:avLst/>
        </a:prstGeom>
        <a:solidFill>
          <a:srgbClr val="FFBA0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Exclusion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2789315"/>
        <a:ext cx="1593884" cy="683093"/>
      </dsp:txXfrm>
    </dsp:sp>
    <dsp:sp modelId="{6235568C-F495-254C-B5F5-ED4CD9F8C3A2}">
      <dsp:nvSpPr>
        <dsp:cNvPr id="0" name=""/>
        <dsp:cNvSpPr/>
      </dsp:nvSpPr>
      <dsp:spPr>
        <a:xfrm rot="5400000">
          <a:off x="4171724" y="-585465"/>
          <a:ext cx="1480035" cy="6635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Pregnancy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Prisoners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Did not receive cefepime in the ED </a:t>
          </a:r>
          <a:endParaRPr lang="en-US" sz="2700" kern="1200" dirty="0"/>
        </a:p>
      </dsp:txBody>
      <dsp:txXfrm rot="-5400000">
        <a:off x="1593885" y="2064623"/>
        <a:ext cx="6563466" cy="1335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0E25C-2142-1B43-A5FA-81E38F0003CF}">
      <dsp:nvSpPr>
        <dsp:cNvPr id="0" name=""/>
        <dsp:cNvSpPr/>
      </dsp:nvSpPr>
      <dsp:spPr>
        <a:xfrm>
          <a:off x="-4827824" y="-739904"/>
          <a:ext cx="5750184" cy="5750184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D5CFB-FB77-DA43-985B-DC6971361BD3}">
      <dsp:nvSpPr>
        <dsp:cNvPr id="0" name=""/>
        <dsp:cNvSpPr/>
      </dsp:nvSpPr>
      <dsp:spPr>
        <a:xfrm>
          <a:off x="483037" y="328306"/>
          <a:ext cx="7688116" cy="656954"/>
        </a:xfrm>
        <a:prstGeom prst="rect">
          <a:avLst/>
        </a:prstGeom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45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The utilization of IVP antibiotics resulted in faster treatment times compared to IVPB antibiotics with median time savings of 16 minutes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83037" y="328306"/>
        <a:ext cx="7688116" cy="656954"/>
      </dsp:txXfrm>
    </dsp:sp>
    <dsp:sp modelId="{8D12D523-6315-BA46-9DA9-037A1DCD4A35}">
      <dsp:nvSpPr>
        <dsp:cNvPr id="0" name=""/>
        <dsp:cNvSpPr/>
      </dsp:nvSpPr>
      <dsp:spPr>
        <a:xfrm>
          <a:off x="72440" y="246187"/>
          <a:ext cx="821193" cy="821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57266-7ECE-3A41-84C9-F18C2205EA3C}">
      <dsp:nvSpPr>
        <dsp:cNvPr id="0" name=""/>
        <dsp:cNvSpPr/>
      </dsp:nvSpPr>
      <dsp:spPr>
        <a:xfrm>
          <a:off x="859684" y="1313908"/>
          <a:ext cx="7311469" cy="656954"/>
        </a:xfrm>
        <a:prstGeom prst="rect">
          <a:avLst/>
        </a:prstGeom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45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Duration of antibiotic therapy, reason for cefepime treatment discontinuation, and mortality were not significantly different between the two groups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859684" y="1313908"/>
        <a:ext cx="7311469" cy="656954"/>
      </dsp:txXfrm>
    </dsp:sp>
    <dsp:sp modelId="{7C68458F-179B-3244-91B4-D5A414FBFD74}">
      <dsp:nvSpPr>
        <dsp:cNvPr id="0" name=""/>
        <dsp:cNvSpPr/>
      </dsp:nvSpPr>
      <dsp:spPr>
        <a:xfrm>
          <a:off x="449088" y="1231789"/>
          <a:ext cx="821193" cy="821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9C16F-CE83-C446-A5FF-12864883AE0E}">
      <dsp:nvSpPr>
        <dsp:cNvPr id="0" name=""/>
        <dsp:cNvSpPr/>
      </dsp:nvSpPr>
      <dsp:spPr>
        <a:xfrm>
          <a:off x="859684" y="2299511"/>
          <a:ext cx="7311469" cy="656954"/>
        </a:xfrm>
        <a:prstGeom prst="rect">
          <a:avLst/>
        </a:prstGeom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45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Adverse events were slightly higher in the IVP group, but not statistically significant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859684" y="2299511"/>
        <a:ext cx="7311469" cy="656954"/>
      </dsp:txXfrm>
    </dsp:sp>
    <dsp:sp modelId="{26D61009-6324-2D4C-B076-8B92F363405C}">
      <dsp:nvSpPr>
        <dsp:cNvPr id="0" name=""/>
        <dsp:cNvSpPr/>
      </dsp:nvSpPr>
      <dsp:spPr>
        <a:xfrm>
          <a:off x="449088" y="2217392"/>
          <a:ext cx="821193" cy="821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B3323-744D-4044-8972-1B8D4D7CF7C4}">
      <dsp:nvSpPr>
        <dsp:cNvPr id="0" name=""/>
        <dsp:cNvSpPr/>
      </dsp:nvSpPr>
      <dsp:spPr>
        <a:xfrm>
          <a:off x="483037" y="3285114"/>
          <a:ext cx="7688116" cy="656954"/>
        </a:xfrm>
        <a:prstGeom prst="rect">
          <a:avLst/>
        </a:prstGeom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45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There was direct cost savings with IVP compared to IVPB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83037" y="3285114"/>
        <a:ext cx="7688116" cy="656954"/>
      </dsp:txXfrm>
    </dsp:sp>
    <dsp:sp modelId="{DFB0F62A-EF6F-8340-A360-23B503D57D77}">
      <dsp:nvSpPr>
        <dsp:cNvPr id="0" name=""/>
        <dsp:cNvSpPr/>
      </dsp:nvSpPr>
      <dsp:spPr>
        <a:xfrm>
          <a:off x="72440" y="3202994"/>
          <a:ext cx="821193" cy="821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5ABE2-87FA-744B-A410-2C2E252B2649}">
      <dsp:nvSpPr>
        <dsp:cNvPr id="0" name=""/>
        <dsp:cNvSpPr/>
      </dsp:nvSpPr>
      <dsp:spPr>
        <a:xfrm>
          <a:off x="0" y="10050"/>
          <a:ext cx="7946572" cy="1253070"/>
        </a:xfrm>
        <a:prstGeom prst="roundRect">
          <a:avLst/>
        </a:prstGeom>
        <a:gradFill rotWithShape="0">
          <a:gsLst>
            <a:gs pos="0">
              <a:srgbClr val="FFBA01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Recommend to pharmacy leadership to continue the use of IVP antibiotics even after the drug shortage resolves due to time savings and cost savings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1170" y="71220"/>
        <a:ext cx="7824232" cy="1130730"/>
      </dsp:txXfrm>
    </dsp:sp>
    <dsp:sp modelId="{8C7C7197-19BE-4DFE-91F2-1C808456D74C}">
      <dsp:nvSpPr>
        <dsp:cNvPr id="0" name=""/>
        <dsp:cNvSpPr/>
      </dsp:nvSpPr>
      <dsp:spPr>
        <a:xfrm>
          <a:off x="0" y="1410000"/>
          <a:ext cx="7946572" cy="1253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Examine the utilization of other IVP antibiotics beyond cefepime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1170" y="1471170"/>
        <a:ext cx="7824232" cy="1130730"/>
      </dsp:txXfrm>
    </dsp:sp>
    <dsp:sp modelId="{A7BCB499-AEEC-498A-8863-F1ABE6F22A4F}">
      <dsp:nvSpPr>
        <dsp:cNvPr id="0" name=""/>
        <dsp:cNvSpPr/>
      </dsp:nvSpPr>
      <dsp:spPr>
        <a:xfrm>
          <a:off x="0" y="2809950"/>
          <a:ext cx="7946572" cy="12530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Nursing time and satisfaction survey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1170" y="2871120"/>
        <a:ext cx="7824232" cy="1130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CBE868B5-0ED5-2D4A-B53C-752D9F3D7C86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6D186EF-A58E-A140-A7DE-80DE5B48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807ED40-A743-5E46-BE6F-655D4EE7313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41A8F84F-62EA-2347-BC9A-C0720F569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06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0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6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5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IVP</a:t>
            </a:r>
          </a:p>
          <a:p>
            <a:r>
              <a:rPr lang="en-US" dirty="0" smtClean="0"/>
              <a:t>17-1g</a:t>
            </a:r>
          </a:p>
          <a:p>
            <a:r>
              <a:rPr lang="en-US" dirty="0" smtClean="0"/>
              <a:t>287- 2g</a:t>
            </a:r>
          </a:p>
          <a:p>
            <a:endParaRPr lang="en-US" dirty="0" smtClean="0"/>
          </a:p>
          <a:p>
            <a:r>
              <a:rPr lang="en-US" dirty="0" smtClean="0"/>
              <a:t>IVPB</a:t>
            </a:r>
          </a:p>
          <a:p>
            <a:r>
              <a:rPr lang="en-US" dirty="0" smtClean="0"/>
              <a:t>9-1g</a:t>
            </a:r>
          </a:p>
          <a:p>
            <a:r>
              <a:rPr lang="en-US" dirty="0" smtClean="0"/>
              <a:t>151-2g</a:t>
            </a:r>
          </a:p>
          <a:p>
            <a:endParaRPr lang="en-US" dirty="0" smtClean="0"/>
          </a:p>
          <a:p>
            <a:r>
              <a:rPr lang="en-US" dirty="0" smtClean="0"/>
              <a:t>Single</a:t>
            </a:r>
            <a:r>
              <a:rPr lang="en-US" baseline="0" dirty="0" smtClean="0"/>
              <a:t> dose cost</a:t>
            </a:r>
            <a:endParaRPr lang="en-US" dirty="0" smtClean="0"/>
          </a:p>
          <a:p>
            <a:r>
              <a:rPr lang="en-US" dirty="0" smtClean="0"/>
              <a:t>6.46=IVP1g</a:t>
            </a:r>
          </a:p>
          <a:p>
            <a:r>
              <a:rPr lang="en-US" dirty="0" smtClean="0"/>
              <a:t>2gIVP-9.97</a:t>
            </a:r>
          </a:p>
          <a:p>
            <a:endParaRPr lang="en-US" dirty="0" smtClean="0"/>
          </a:p>
          <a:p>
            <a:r>
              <a:rPr lang="en-US" dirty="0" smtClean="0"/>
              <a:t>Single dose cost</a:t>
            </a:r>
          </a:p>
          <a:p>
            <a:r>
              <a:rPr lang="en-US" dirty="0" smtClean="0"/>
              <a:t>1givpb= 21.22</a:t>
            </a:r>
          </a:p>
          <a:p>
            <a:r>
              <a:rPr lang="en-US" dirty="0" smtClean="0"/>
              <a:t>2gIVPB=27.19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1gIVPB= 190.98</a:t>
            </a:r>
          </a:p>
          <a:p>
            <a:r>
              <a:rPr lang="en-US" dirty="0" smtClean="0"/>
              <a:t>2gIVPB=</a:t>
            </a:r>
            <a:r>
              <a:rPr lang="en-US" baseline="0" dirty="0" smtClean="0"/>
              <a:t> 4105.69</a:t>
            </a:r>
          </a:p>
          <a:p>
            <a:endParaRPr lang="en-US" baseline="0" dirty="0" smtClean="0"/>
          </a:p>
          <a:p>
            <a:r>
              <a:rPr lang="en-US" baseline="0" dirty="0" smtClean="0"/>
              <a:t>1gIVP=109.82</a:t>
            </a:r>
          </a:p>
          <a:p>
            <a:r>
              <a:rPr lang="en-US" baseline="0" dirty="0" smtClean="0"/>
              <a:t>2gIVP=2861.39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4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2"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9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http://products.fresenius-kabi.us/product-184.html</a:t>
            </a:r>
          </a:p>
          <a:p>
            <a:r>
              <a:rPr lang="en-US" dirty="0" smtClean="0"/>
              <a:t>https://www.bbraunusa.com/en/products/b0/2g-cefepime-for-injectionuspanddextroseinjectionusp.html</a:t>
            </a:r>
          </a:p>
          <a:p>
            <a:r>
              <a:rPr lang="en-US" dirty="0" smtClean="0"/>
              <a:t>https://www.allivet.com/p-2997-18g-x-1-inch-needle.aspx?sku=25211-2&amp;gclid=CjwKCAjwqqrmBRAAEiwAdpDXtFaSNdFpewtHkGIqq467nbCcK486R5bzmdYAOTy85msPr4s2Iec7KxoCo-QQAvD_BwE</a:t>
            </a:r>
          </a:p>
          <a:p>
            <a:r>
              <a:rPr lang="en-US" dirty="0" smtClean="0"/>
              <a:t>https://www.amazon.com/BD-302995-Box-Syringe-Only-Luer-Lok/dp/B072KMPB9B</a:t>
            </a:r>
          </a:p>
          <a:p>
            <a:r>
              <a:rPr lang="en-US" dirty="0" smtClean="0"/>
              <a:t>https://www.aaawholesalecompany.com/hos-488820-pk.html?utm_source=googleshopping&amp;utm_medium=cse&amp;gclid=CjwKCAjwqqrmBRAAEiwAdpDXtMoQaM67hV3lJZlQ0kOV_Q9ip3qmiSHPPIEmnpGlC6ZYVKvP5H9IixoCZYkQAvD_BwE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4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3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8F84F-62EA-2347-BC9A-C0720F569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127500" y="2286000"/>
            <a:ext cx="5016500" cy="4581144"/>
          </a:xfrm>
          <a:prstGeom prst="rect">
            <a:avLst/>
          </a:prstGeom>
          <a:noFill/>
        </p:spPr>
        <p:txBody>
          <a:bodyPr rIns="548640"/>
          <a:lstStyle>
            <a:lvl1pPr marL="1889125" indent="0">
              <a:tabLst/>
              <a:defRPr sz="2000" b="1" baseline="0"/>
            </a:lvl1pPr>
          </a:lstStyle>
          <a:p>
            <a:r>
              <a:rPr lang="en-US" dirty="0" smtClean="0"/>
              <a:t>Drag picture to placeholder or click icon to add.</a:t>
            </a:r>
          </a:p>
          <a:p>
            <a:r>
              <a:rPr lang="en-US" dirty="0" smtClean="0"/>
              <a:t>After adding picture, select Arrange &gt; Send to Back.</a:t>
            </a:r>
            <a:endParaRPr lang="en-US" dirty="0"/>
          </a:p>
        </p:txBody>
      </p:sp>
      <p:sp>
        <p:nvSpPr>
          <p:cNvPr id="12" name="Title 17"/>
          <p:cNvSpPr>
            <a:spLocks noGrp="1"/>
          </p:cNvSpPr>
          <p:nvPr>
            <p:ph type="title"/>
          </p:nvPr>
        </p:nvSpPr>
        <p:spPr>
          <a:xfrm>
            <a:off x="0" y="1965960"/>
            <a:ext cx="7134225" cy="4901184"/>
          </a:xfrm>
          <a:blipFill rotWithShape="1">
            <a:blip r:embed="rId2"/>
            <a:stretch>
              <a:fillRect/>
            </a:stretch>
          </a:blipFill>
        </p:spPr>
        <p:txBody>
          <a:bodyPr lIns="914400" tIns="1463040" rIns="246888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75504"/>
            <a:ext cx="4384248" cy="75405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8" y="5943600"/>
            <a:ext cx="438266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411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867400"/>
          </a:xfrm>
        </p:spPr>
        <p:txBody>
          <a:bodyPr lIns="457200" tIns="45720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3977640" cy="2286000"/>
          </a:xfrm>
          <a:blipFill rotWithShape="1">
            <a:blip r:embed="rId2"/>
            <a:stretch>
              <a:fillRect/>
            </a:stretch>
          </a:blipFill>
        </p:spPr>
        <p:txBody>
          <a:bodyPr lIns="457200" tIns="228600" bIns="228600"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5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297680"/>
          </a:xfrm>
        </p:spPr>
        <p:txBody>
          <a:bodyPr tIns="0"/>
          <a:lstStyle>
            <a:lvl1pPr marL="514350" indent="-514350">
              <a:buFont typeface="+mj-lt"/>
              <a:buAutoNum type="arabicPeriod"/>
              <a:defRPr sz="2800"/>
            </a:lvl1pPr>
            <a:lvl2pPr marL="228600" indent="-225425"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8788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5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_art_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2971799"/>
            <a:ext cx="4480560" cy="3474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4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2971800"/>
            <a:ext cx="4480560" cy="3474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5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2971800"/>
            <a:ext cx="4480560" cy="3474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5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ckgr_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788"/>
            <a:ext cx="8229600" cy="5715000"/>
          </a:xfrm>
        </p:spPr>
        <p:txBody>
          <a:bodyPr anchor="ctr" anchorCtr="0"/>
          <a:lstStyle>
            <a:lvl1pPr>
              <a:defRPr sz="4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788"/>
            <a:ext cx="8229600" cy="5715000"/>
          </a:xfrm>
        </p:spPr>
        <p:txBody>
          <a:bodyPr anchor="ctr" anchorCtr="0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add text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8788"/>
            <a:ext cx="8229600" cy="5715000"/>
          </a:xfrm>
        </p:spPr>
        <p:txBody>
          <a:bodyPr anchor="ctr" anchorCtr="0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add text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6470650" y="6464808"/>
            <a:ext cx="13663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200400" y="6464808"/>
            <a:ext cx="27432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55280" y="6409944"/>
            <a:ext cx="731520" cy="2743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09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08"/>
            <a:ext cx="9144000" cy="4888992"/>
          </a:xfrm>
          <a:prstGeom prst="rect">
            <a:avLst/>
          </a:prstGeom>
        </p:spPr>
      </p:pic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6" y="5943600"/>
            <a:ext cx="4842462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14400" y="5175504"/>
            <a:ext cx="4844048" cy="754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29000"/>
            <a:ext cx="4343400" cy="16916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411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>
          <a:xfrm>
            <a:off x="6470650" y="6466992"/>
            <a:ext cx="1366351" cy="153888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>
          <a:xfrm>
            <a:off x="3203993" y="6466992"/>
            <a:ext cx="2743200" cy="153888"/>
          </a:xfrm>
        </p:spPr>
        <p:txBody>
          <a:bodyPr anchor="ctr"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7955280" y="6413878"/>
            <a:ext cx="731520" cy="274320"/>
          </a:xfrm>
        </p:spPr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229600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7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08"/>
            <a:ext cx="9144000" cy="4888992"/>
          </a:xfrm>
          <a:prstGeom prst="rect">
            <a:avLst/>
          </a:prstGeom>
        </p:spPr>
      </p:pic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8" y="5943600"/>
            <a:ext cx="484246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75504"/>
            <a:ext cx="4844048" cy="754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29000"/>
            <a:ext cx="4343400" cy="16916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411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08"/>
            <a:ext cx="9144000" cy="4888992"/>
          </a:xfrm>
          <a:prstGeom prst="rect">
            <a:avLst/>
          </a:prstGeom>
        </p:spPr>
      </p:pic>
      <p:sp>
        <p:nvSpPr>
          <p:cNvPr id="8" name="Date Placeholder 51"/>
          <p:cNvSpPr>
            <a:spLocks noGrp="1"/>
          </p:cNvSpPr>
          <p:nvPr>
            <p:ph type="dt" sz="half" idx="2"/>
          </p:nvPr>
        </p:nvSpPr>
        <p:spPr>
          <a:xfrm>
            <a:off x="915988" y="5943600"/>
            <a:ext cx="4842460" cy="21544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175504"/>
            <a:ext cx="4844048" cy="754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429000"/>
            <a:ext cx="4343400" cy="16916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4114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5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229600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3831336"/>
            <a:ext cx="4005072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4681728" y="3831336"/>
            <a:ext cx="4005072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400507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681728" y="1600200"/>
            <a:ext cx="400507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tack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400507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4681728" y="1600200"/>
            <a:ext cx="4005072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4681728" y="3831336"/>
            <a:ext cx="4005072" cy="20208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Column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199" y="1600200"/>
            <a:ext cx="5407309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6099048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Colum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3276756" y="1600200"/>
            <a:ext cx="5410043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3276757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/>
          </p:nvPr>
        </p:nvSpPr>
        <p:spPr>
          <a:xfrm>
            <a:off x="6096314" y="1600200"/>
            <a:ext cx="2587752" cy="42702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867400"/>
          </a:xfrm>
        </p:spPr>
        <p:txBody>
          <a:bodyPr lIns="457200" tIns="45720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5943598"/>
            <a:ext cx="320040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7955280" y="6409944"/>
            <a:ext cx="731520" cy="274320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F3EC7EDD-B554-9142-9977-52420729B2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6470650" y="6464808"/>
            <a:ext cx="1366351" cy="153888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200400" y="6464808"/>
            <a:ext cx="2743200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700" r:id="rId3"/>
    <p:sldLayoutId id="2147483701" r:id="rId4"/>
    <p:sldLayoutId id="2147483710" r:id="rId5"/>
    <p:sldLayoutId id="2147483705" r:id="rId6"/>
    <p:sldLayoutId id="2147483706" r:id="rId7"/>
    <p:sldLayoutId id="2147483704" r:id="rId8"/>
    <p:sldLayoutId id="2147483707" r:id="rId9"/>
    <p:sldLayoutId id="2147483712" r:id="rId10"/>
    <p:sldLayoutId id="2147483709" r:id="rId11"/>
    <p:sldLayoutId id="2147483678" r:id="rId12"/>
    <p:sldLayoutId id="2147483679" r:id="rId13"/>
    <p:sldLayoutId id="2147483686" r:id="rId14"/>
    <p:sldLayoutId id="2147483687" r:id="rId15"/>
    <p:sldLayoutId id="2147483690" r:id="rId16"/>
    <p:sldLayoutId id="2147483691" r:id="rId17"/>
    <p:sldLayoutId id="2147483692" r:id="rId18"/>
    <p:sldLayoutId id="2147483688" r:id="rId19"/>
    <p:sldLayoutId id="2147483684" r:id="rId20"/>
    <p:sldLayoutId id="2147483685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169863" indent="-1666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450850" indent="-225425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692150" indent="-2413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917575" indent="-225425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b="4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65960"/>
            <a:ext cx="7134225" cy="4901184"/>
          </a:xfrm>
        </p:spPr>
        <p:txBody>
          <a:bodyPr/>
          <a:lstStyle/>
          <a:p>
            <a:r>
              <a:rPr lang="en-US" sz="2200" b="1" dirty="0" smtClean="0"/>
              <a:t>Characterizing </a:t>
            </a:r>
            <a:r>
              <a:rPr lang="en-US" sz="2200" b="1" dirty="0"/>
              <a:t>the change between </a:t>
            </a:r>
            <a:r>
              <a:rPr lang="en-US" sz="2200" b="1" dirty="0" smtClean="0"/>
              <a:t>intravenous piggyback and intravenous push antibiotic administration in the emergency department</a:t>
            </a:r>
            <a:endParaRPr lang="en-US" sz="2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665186"/>
            <a:ext cx="4384248" cy="9996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 smtClean="0"/>
              <a:t>Stephanie Gore, </a:t>
            </a:r>
            <a:r>
              <a:rPr lang="en-US" sz="1400" dirty="0" err="1" smtClean="0"/>
              <a:t>PharmD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 smtClean="0"/>
              <a:t>PGY1 Pharmacy Practice Resident 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VCU Health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Patient Population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21263283"/>
              </p:ext>
            </p:extLst>
          </p:nvPr>
        </p:nvGraphicFramePr>
        <p:xfrm>
          <a:off x="457200" y="1600200"/>
          <a:ext cx="8229600" cy="427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48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92283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Patient Flow Diagram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87662" y="1165608"/>
            <a:ext cx="6067619" cy="4759737"/>
            <a:chOff x="1230744" y="-311545"/>
            <a:chExt cx="5218424" cy="50326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892022" y="2434833"/>
              <a:ext cx="0" cy="145669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231111" y="-311545"/>
              <a:ext cx="2457707" cy="602356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Charts assessed for eligibility (n=499)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948362" y="1882712"/>
              <a:ext cx="1867898" cy="596636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IVP 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cefepime 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2018 reviewed 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=317)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521005" y="298992"/>
              <a:ext cx="0" cy="48716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64693" y="1641021"/>
              <a:ext cx="272011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1" idx="0"/>
            </p:cNvCxnSpPr>
            <p:nvPr/>
          </p:nvCxnSpPr>
          <p:spPr>
            <a:xfrm>
              <a:off x="4882311" y="1618709"/>
              <a:ext cx="0" cy="26400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27679" y="550479"/>
              <a:ext cx="13631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890829" y="295965"/>
              <a:ext cx="1558339" cy="581895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Excluded: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risoners (</a:t>
              </a: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=17)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595812" y="759574"/>
              <a:ext cx="1813392" cy="574229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Eligible 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patients (</a:t>
              </a: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=482)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532466" y="1343285"/>
              <a:ext cx="0" cy="31109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64693" y="1615506"/>
              <a:ext cx="0" cy="276206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402670" y="3791801"/>
              <a:ext cx="1561196" cy="929290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IVPB 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cefepime 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2017 included in analysis (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N=159)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107409" y="3797008"/>
              <a:ext cx="1573669" cy="915935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IVP </a:t>
              </a: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efepime 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2018 included in analysis (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N=304)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30744" y="1867861"/>
              <a:ext cx="1867898" cy="605571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IVPB 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cefepime 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2017 reviewed 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=165)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45342" y="4104815"/>
            <a:ext cx="2769553" cy="589840"/>
          </a:xfrm>
          <a:prstGeom prst="rect">
            <a:avLst/>
          </a:prstGeom>
          <a:solidFill>
            <a:srgbClr val="FDB813"/>
          </a:solidFill>
          <a:ln w="9525">
            <a:solidFill>
              <a:srgbClr val="FDB81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Excluded: </a:t>
            </a:r>
          </a:p>
          <a:p>
            <a:pPr marL="0" marR="0" algn="ctr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 received in the ED (n=6)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841986" y="4104815"/>
            <a:ext cx="2873241" cy="589840"/>
          </a:xfrm>
          <a:prstGeom prst="rect">
            <a:avLst/>
          </a:prstGeom>
          <a:solidFill>
            <a:srgbClr val="FDB813"/>
          </a:solidFill>
          <a:ln w="9525">
            <a:solidFill>
              <a:srgbClr val="FDB81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Excluded: </a:t>
            </a:r>
          </a:p>
          <a:p>
            <a:pPr marL="0" marR="0" algn="ctr"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 received in the ED (n=13)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835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Patient Demographics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38075"/>
              </p:ext>
            </p:extLst>
          </p:nvPr>
        </p:nvGraphicFramePr>
        <p:xfrm>
          <a:off x="460510" y="1204223"/>
          <a:ext cx="8150090" cy="456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Baseline Characteristics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IVPB 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n=159)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IVP (n=304)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 (mean, </a:t>
                      </a:r>
                      <a:r>
                        <a:rPr lang="en-US" sz="1400" dirty="0" smtClean="0">
                          <a:effectLst/>
                        </a:rPr>
                        <a:t>years, std. dev)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54.6 (</a:t>
                      </a:r>
                      <a:r>
                        <a:rPr lang="en-US" sz="1400" u="sng" dirty="0" smtClean="0">
                          <a:effectLst/>
                        </a:rPr>
                        <a:t>+</a:t>
                      </a:r>
                      <a:r>
                        <a:rPr lang="en-US" sz="1400" u="none" dirty="0" smtClean="0">
                          <a:effectLst/>
                        </a:rPr>
                        <a:t>16.5)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54.4 (</a:t>
                      </a:r>
                      <a:r>
                        <a:rPr lang="en-US" sz="1400" u="sng" dirty="0" smtClean="0">
                          <a:effectLst/>
                        </a:rPr>
                        <a:t>+</a:t>
                      </a:r>
                      <a:r>
                        <a:rPr lang="en-US" sz="1400" u="none" dirty="0" smtClean="0">
                          <a:effectLst/>
                        </a:rPr>
                        <a:t> 15.2)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8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Sex, no. (%)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Male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82 (51.2)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138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(45.4)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8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Race, no. (%)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Caucasian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African American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Hispanic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Asian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83 (51.9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74 (46.3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 (1.3)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 (0.6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146 (48)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147 (48.4)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 (1.3)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 (1)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8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Admitting </a:t>
                      </a:r>
                      <a:r>
                        <a:rPr lang="en-US" sz="1400" dirty="0" smtClean="0">
                          <a:effectLst/>
                        </a:rPr>
                        <a:t>unit, no. (%)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General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ICU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Not admitted, 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Step-down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132 (82.5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 (14.4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(2.5)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 (0.6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238 (78.3)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46 (15.1)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 (4.6)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 (2)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87785"/>
            <a:ext cx="2137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Std</a:t>
            </a:r>
            <a:r>
              <a:rPr lang="en-US" sz="1200" dirty="0" smtClean="0"/>
              <a:t> dev: Standard deviation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9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Patient Demographics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59201"/>
              </p:ext>
            </p:extLst>
          </p:nvPr>
        </p:nvGraphicFramePr>
        <p:xfrm>
          <a:off x="457200" y="1555828"/>
          <a:ext cx="8231186" cy="37495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6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Characteristics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B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IVPB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(n=159)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B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IVP (n=304)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B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infection,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no. (%)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Febrile neutropenia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Pulmonary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Bloodstream infection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Unknown  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Genitourinary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Cellulitis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Osteomyelitis 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CNS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Intraabdominal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Cardiac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Prophylaxis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 (23.8)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 (19.4)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 (17.5)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 (15.6)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 (10)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 (6.3)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(2.5)</a:t>
                      </a:r>
                      <a:endParaRPr lang="en-US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(2.5)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(1.9)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(0.6)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 (0)</a:t>
                      </a:r>
                      <a:endParaRPr lang="en-US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 (11.2)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 (15.8)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 (20.7)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81 (26.6)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 (9.5)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(10.2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 (1.6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(1.3)</a:t>
                      </a:r>
                      <a:endParaRPr lang="en-US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(2.3)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(0.3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(0.3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Initial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antibiotic, no. (%)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Cefepime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Other  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133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83.1)</a:t>
                      </a:r>
                      <a:endParaRPr lang="en-US" sz="1400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 (16.9)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285 (93.8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(6.3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4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7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Primary and Secondary Outcomes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93800"/>
              </p:ext>
            </p:extLst>
          </p:nvPr>
        </p:nvGraphicFramePr>
        <p:xfrm>
          <a:off x="455613" y="1122182"/>
          <a:ext cx="8231188" cy="467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0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Primary/Secondary Outcomes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IVPB 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n=159)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IVP (n=304)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Time </a:t>
                      </a:r>
                      <a:r>
                        <a:rPr lang="en-US" sz="1400" b="1" dirty="0">
                          <a:effectLst/>
                        </a:rPr>
                        <a:t>from order to </a:t>
                      </a:r>
                      <a:r>
                        <a:rPr lang="en-US" sz="1400" b="1" dirty="0" smtClean="0">
                          <a:effectLst/>
                        </a:rPr>
                        <a:t>first antibiotic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administration (mins,</a:t>
                      </a:r>
                      <a:r>
                        <a:rPr lang="en-US" sz="1400" b="1" baseline="0" dirty="0" smtClean="0">
                          <a:effectLst/>
                        </a:rPr>
                        <a:t> median, </a:t>
                      </a:r>
                      <a:r>
                        <a:rPr lang="en-US" sz="1400" b="1" dirty="0" smtClean="0">
                          <a:effectLst/>
                        </a:rPr>
                        <a:t>IQR range) 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58 (28-108.3)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42.5 (23-67.5)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&lt;0.001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Time </a:t>
                      </a:r>
                      <a:r>
                        <a:rPr lang="en-US" sz="1400" b="1" dirty="0">
                          <a:effectLst/>
                        </a:rPr>
                        <a:t>from order to </a:t>
                      </a:r>
                      <a:r>
                        <a:rPr lang="en-US" sz="1400" b="1" dirty="0" smtClean="0">
                          <a:effectLst/>
                        </a:rPr>
                        <a:t>second antibiotic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administration (mins,</a:t>
                      </a:r>
                      <a:r>
                        <a:rPr lang="en-US" sz="1400" b="1" baseline="0" dirty="0" smtClean="0">
                          <a:effectLst/>
                        </a:rPr>
                        <a:t> median, </a:t>
                      </a:r>
                      <a:r>
                        <a:rPr lang="en-US" sz="1400" b="1" dirty="0" smtClean="0">
                          <a:effectLst/>
                        </a:rPr>
                        <a:t>IQR range)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74</a:t>
                      </a:r>
                      <a:r>
                        <a:rPr lang="en-US" sz="1400" b="1" baseline="0" dirty="0" smtClean="0">
                          <a:effectLst/>
                        </a:rPr>
                        <a:t> (</a:t>
                      </a:r>
                      <a:r>
                        <a:rPr lang="en-US" sz="1400" b="1" dirty="0" smtClean="0">
                          <a:effectLst/>
                        </a:rPr>
                        <a:t>47.5-112)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61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</a:rPr>
                        <a:t>(</a:t>
                      </a:r>
                      <a:r>
                        <a:rPr lang="en-US" sz="1400" b="1" dirty="0" smtClean="0">
                          <a:effectLst/>
                        </a:rPr>
                        <a:t>33-91)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0.006</a:t>
                      </a:r>
                      <a:endParaRPr lang="en-US" sz="14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0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Duration of </a:t>
                      </a:r>
                      <a:r>
                        <a:rPr lang="en-US" sz="1400" dirty="0" smtClean="0">
                          <a:effectLst/>
                        </a:rPr>
                        <a:t>antibiotic </a:t>
                      </a:r>
                      <a:r>
                        <a:rPr lang="en-US" sz="1400" dirty="0">
                          <a:effectLst/>
                        </a:rPr>
                        <a:t>treatment </a:t>
                      </a:r>
                      <a:r>
                        <a:rPr lang="en-US" sz="1400" dirty="0" smtClean="0">
                          <a:effectLst/>
                        </a:rPr>
                        <a:t>(days, median)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0.954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88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Reason for </a:t>
                      </a:r>
                      <a:r>
                        <a:rPr lang="en-US" sz="1400" dirty="0" smtClean="0">
                          <a:effectLst/>
                        </a:rPr>
                        <a:t>cefepime </a:t>
                      </a:r>
                      <a:r>
                        <a:rPr lang="en-US" sz="1400" dirty="0">
                          <a:effectLst/>
                        </a:rPr>
                        <a:t>treatment </a:t>
                      </a:r>
                      <a:r>
                        <a:rPr lang="en-US" sz="1400" dirty="0" smtClean="0">
                          <a:effectLst/>
                        </a:rPr>
                        <a:t>discontinuation,</a:t>
                      </a:r>
                      <a:r>
                        <a:rPr lang="en-US" sz="1400" baseline="0" dirty="0" smtClean="0">
                          <a:effectLst/>
                        </a:rPr>
                        <a:t> no. (%)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De-escalation/narrowing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Broadening coverage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Completion of treatment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   Therapy not indicated 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Other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75 (46.9)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 (24)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12.5 (20)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28 (17.5)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8.1 (13)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154 (50.7)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35 (11.5)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43 (14.1)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52 (17.1)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 (6.6)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0.758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0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Mortality (during admission) no. (%)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 (6.9)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 (7.6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0.933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6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documented </a:t>
                      </a:r>
                      <a:r>
                        <a:rPr lang="en-US" sz="1400" dirty="0" smtClean="0">
                          <a:effectLst/>
                        </a:rPr>
                        <a:t>adverse</a:t>
                      </a:r>
                      <a:r>
                        <a:rPr lang="en-US" sz="1400" baseline="0" dirty="0" smtClean="0">
                          <a:effectLst/>
                        </a:rPr>
                        <a:t> event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smtClean="0">
                          <a:effectLst/>
                        </a:rPr>
                        <a:t>cefepime, no. </a:t>
                      </a:r>
                      <a:r>
                        <a:rPr lang="en-US" sz="1400" dirty="0">
                          <a:effectLst/>
                        </a:rPr>
                        <a:t>(%) 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 (0.6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 (2)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0.464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0513" marR="80513" marT="40257" marB="4025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870444"/>
            <a:ext cx="213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Mins: Minutes</a:t>
            </a:r>
          </a:p>
          <a:p>
            <a:r>
              <a:rPr lang="en-US" sz="1000" dirty="0" smtClean="0"/>
              <a:t>IQR: Interquartile range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890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Characteristics of Adverse Events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2636241"/>
              </p:ext>
            </p:extLst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Adverse Events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IVPB (n=159)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IVP (n=304)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Throat swelling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Itching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Flushing/hives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Tongue swelling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no. (%)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(0.6%)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(2%)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9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Direct Cost Savings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0792899"/>
              </p:ext>
            </p:extLst>
          </p:nvPr>
        </p:nvGraphicFramePr>
        <p:xfrm>
          <a:off x="457200" y="1096122"/>
          <a:ext cx="8229599" cy="382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5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Characteristic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IVPB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IVP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96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96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Medication wholesale acquisition (WAC)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g = $11.72/Piggyback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= $17.69/Piggyback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g = $5.83/vial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g = $9.34/vial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3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Material cost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$9.50/primary set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$0.10/needle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$0.18/syringe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$0.35/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NaCl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0.9% vial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3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Total cost per dose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g = $21.22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g = $27.19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g =$6.46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g =$9.97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73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Estimated cost savings per dose</a:t>
                      </a: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g =$14.76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 g =$17.22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6890" y="6267510"/>
            <a:ext cx="525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Pricing retrieved from: </a:t>
            </a:r>
          </a:p>
          <a:p>
            <a:r>
              <a:rPr lang="en-US" sz="800" dirty="0" smtClean="0"/>
              <a:t>https</a:t>
            </a:r>
            <a:r>
              <a:rPr lang="en-US" sz="800" dirty="0"/>
              <a:t>://</a:t>
            </a:r>
            <a:r>
              <a:rPr lang="en-US" sz="800" dirty="0" smtClean="0"/>
              <a:t>www.meadowsmedical.com/online-store/iv-pharmacy/iv-tubing/alaris-71-72-series-primary-set-detail</a:t>
            </a:r>
          </a:p>
          <a:p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smtClean="0"/>
              <a:t>shop.gohcl.com/default.aspx?page=item%20detail&amp;itemcode=19837</a:t>
            </a:r>
          </a:p>
          <a:p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4917643"/>
            <a:ext cx="5247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Includes price for primary set infusion tubing</a:t>
            </a:r>
          </a:p>
          <a:p>
            <a:r>
              <a:rPr lang="en-US" sz="1000" dirty="0" smtClean="0"/>
              <a:t>**Includes price for 10mL syringe, 18G needle, 10 mL </a:t>
            </a:r>
            <a:r>
              <a:rPr lang="en-US" sz="1000" dirty="0" err="1" smtClean="0"/>
              <a:t>NaCl</a:t>
            </a:r>
            <a:r>
              <a:rPr lang="en-US" sz="1000" dirty="0" smtClean="0"/>
              <a:t> 0.9% vial</a:t>
            </a:r>
          </a:p>
          <a:p>
            <a:r>
              <a:rPr lang="en-US" sz="1000" dirty="0" err="1" smtClean="0"/>
              <a:t>NaCl</a:t>
            </a:r>
            <a:r>
              <a:rPr lang="en-US" sz="1000" dirty="0" smtClean="0"/>
              <a:t> = Sodium chloride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457199" y="4364025"/>
            <a:ext cx="8229600" cy="561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Limitations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563214" y="1335861"/>
            <a:ext cx="5108715" cy="255767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Retrospective study </a:t>
            </a:r>
          </a:p>
          <a:p>
            <a:pPr marL="342900" indent="-342900">
              <a:buFont typeface="Arial" charset="0"/>
              <a:buChar char="•"/>
            </a:pPr>
            <a:endParaRPr lang="en-US" sz="2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600" dirty="0"/>
              <a:t>Single institution </a:t>
            </a:r>
          </a:p>
          <a:p>
            <a:pPr marL="342900" indent="-342900">
              <a:buFont typeface="Arial" charset="0"/>
              <a:buChar char="•"/>
            </a:pPr>
            <a:endParaRPr lang="en-US" sz="2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Limited time period</a:t>
            </a:r>
          </a:p>
          <a:p>
            <a:pPr marL="342900" indent="-342900">
              <a:buFont typeface="Arial" charset="0"/>
              <a:buChar char="•"/>
            </a:pPr>
            <a:endParaRPr lang="en-US" sz="2600" dirty="0"/>
          </a:p>
          <a:p>
            <a:pPr marL="342900" indent="-342900">
              <a:buFont typeface="Arial" charset="0"/>
              <a:buChar char="•"/>
            </a:pPr>
            <a:r>
              <a:rPr lang="en-US" sz="2600" dirty="0"/>
              <a:t>Documentation </a:t>
            </a:r>
            <a:r>
              <a:rPr lang="en-US" sz="2600" dirty="0" smtClean="0"/>
              <a:t>bias</a:t>
            </a:r>
            <a:endParaRPr lang="en-US" sz="1000" dirty="0"/>
          </a:p>
          <a:p>
            <a:pPr marL="342900" indent="-342900">
              <a:buFont typeface="Arial" charset="0"/>
              <a:buChar char="•"/>
            </a:pPr>
            <a:endParaRPr lang="en-US" sz="2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Restriction </a:t>
            </a:r>
            <a:r>
              <a:rPr lang="en-US" sz="2600" dirty="0"/>
              <a:t>of meropenem </a:t>
            </a:r>
          </a:p>
          <a:p>
            <a:pPr marL="342900" indent="-342900">
              <a:buFont typeface="Arial" charset="0"/>
              <a:buChar char="•"/>
            </a:pPr>
            <a:endParaRPr lang="en-US" sz="2600" dirty="0" smtClean="0"/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279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83368905"/>
              </p:ext>
            </p:extLst>
          </p:nvPr>
        </p:nvGraphicFramePr>
        <p:xfrm>
          <a:off x="457200" y="1600200"/>
          <a:ext cx="8229600" cy="427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794244"/>
            <a:ext cx="213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IVPB: intravenous piggyback</a:t>
            </a:r>
          </a:p>
          <a:p>
            <a:r>
              <a:rPr lang="en-US" sz="1200" dirty="0" smtClean="0"/>
              <a:t>IVP: intravenous push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36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Future Directions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99779381"/>
              </p:ext>
            </p:extLst>
          </p:nvPr>
        </p:nvGraphicFramePr>
        <p:xfrm>
          <a:off x="527957" y="1331687"/>
          <a:ext cx="7946572" cy="407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23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Disclosure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400" dirty="0" smtClean="0"/>
              <a:t>The authors and contributors of this project have no conflicts of interest to disclose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86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Acknowledgements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Tammy Nguyen, </a:t>
            </a:r>
            <a:r>
              <a:rPr lang="en-US" sz="2800" dirty="0" err="1" smtClean="0"/>
              <a:t>PharmD</a:t>
            </a:r>
            <a:r>
              <a:rPr lang="en-US" sz="2800" dirty="0" smtClean="0"/>
              <a:t>, BCPS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Stephen Miller, 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447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b="433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65960"/>
            <a:ext cx="7134225" cy="4901184"/>
          </a:xfrm>
        </p:spPr>
        <p:txBody>
          <a:bodyPr/>
          <a:lstStyle/>
          <a:p>
            <a:r>
              <a:rPr lang="en-US" sz="2200" b="1" dirty="0" smtClean="0"/>
              <a:t>Characterizing </a:t>
            </a:r>
            <a:r>
              <a:rPr lang="en-US" sz="2200" b="1" dirty="0"/>
              <a:t>the change between </a:t>
            </a:r>
            <a:r>
              <a:rPr lang="en-US" sz="2200" b="1" dirty="0" smtClean="0"/>
              <a:t>intravenous piggyback and intravenous push antibiotic administration in the emergency department</a:t>
            </a:r>
            <a:endParaRPr lang="en-US" sz="2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5583471"/>
            <a:ext cx="4384248" cy="9996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/>
              <a:t>Stephanie Gore, </a:t>
            </a:r>
            <a:r>
              <a:rPr lang="en-US" sz="1600" dirty="0" err="1" smtClean="0"/>
              <a:t>PharmD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PGY1 Pharmacy Practice Resident 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VCU Health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0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48" y="471314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Current Literature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930228" y="6426404"/>
            <a:ext cx="731520" cy="274320"/>
          </a:xfrm>
        </p:spPr>
        <p:txBody>
          <a:bodyPr/>
          <a:lstStyle/>
          <a:p>
            <a:fld id="{F3EC7EDD-B554-9142-9977-52420729B2A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8193850"/>
              </p:ext>
            </p:extLst>
          </p:nvPr>
        </p:nvGraphicFramePr>
        <p:xfrm>
          <a:off x="455613" y="1359699"/>
          <a:ext cx="8232775" cy="422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91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Study Design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4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Kumar et 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2006)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Retrospective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cohort study of 14 intensive care units (ICU) and 10 hospitals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Adjusted mortality odds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ratio 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OR)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1.119 per hour delay (95%CI 1.103-1.136, p&lt;0.001)</a:t>
                      </a: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2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Gaieski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et 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center cohort study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 association with time from triage to appropriate antibiotics of &lt;60 minutes and mortality (19.5% vs. 33.2%; OR 0.30 [95% CI, 0.11– 0.83])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4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Ferrer et 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2014)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Retrospective analysis of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165 ICUs in Europe, United States, and South America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Adjusted hospital mortality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from 1 to 1.52 as time to antibiotic administration increased from 0 to &gt;6 hours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7935" y="6191696"/>
            <a:ext cx="3267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Kumar et al. 2006. </a:t>
            </a:r>
            <a:r>
              <a:rPr lang="en-US" sz="1000" dirty="0" err="1" smtClean="0"/>
              <a:t>Crit</a:t>
            </a:r>
            <a:r>
              <a:rPr lang="en-US" sz="1000" dirty="0" smtClean="0"/>
              <a:t> Care Med. 34 (6):1589-1596.</a:t>
            </a:r>
          </a:p>
          <a:p>
            <a:r>
              <a:rPr lang="en-US" sz="1000" dirty="0" err="1" smtClean="0"/>
              <a:t>Gaieski</a:t>
            </a:r>
            <a:r>
              <a:rPr lang="en-US" sz="1000" dirty="0" smtClean="0"/>
              <a:t> et al. 2010. </a:t>
            </a:r>
            <a:r>
              <a:rPr lang="en-US" sz="1000" dirty="0" err="1" smtClean="0"/>
              <a:t>Crit</a:t>
            </a:r>
            <a:r>
              <a:rPr lang="en-US" sz="1000" dirty="0" smtClean="0"/>
              <a:t> Care Med. 38 (4):1045-1053.</a:t>
            </a:r>
          </a:p>
          <a:p>
            <a:r>
              <a:rPr lang="en-US" sz="1000" dirty="0" smtClean="0"/>
              <a:t>Ferrer et al. 2014. </a:t>
            </a:r>
            <a:r>
              <a:rPr lang="en-US" sz="1000" dirty="0" err="1" smtClean="0"/>
              <a:t>Crit</a:t>
            </a:r>
            <a:r>
              <a:rPr lang="en-US" sz="1000" dirty="0" smtClean="0"/>
              <a:t> Care Med. 42 (8): 1749-1755.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128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Antibiotic Timing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184205"/>
              </p:ext>
            </p:extLst>
          </p:nvPr>
        </p:nvGraphicFramePr>
        <p:xfrm>
          <a:off x="489856" y="1331687"/>
          <a:ext cx="8158843" cy="407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42807" y="6120151"/>
            <a:ext cx="3537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Kumar et al. 2006. </a:t>
            </a:r>
            <a:r>
              <a:rPr lang="en-US" sz="1000" dirty="0" err="1" smtClean="0"/>
              <a:t>Crit</a:t>
            </a:r>
            <a:r>
              <a:rPr lang="en-US" sz="1000" dirty="0" smtClean="0"/>
              <a:t> Care Med. 34 (6):1589-1596.</a:t>
            </a:r>
          </a:p>
          <a:p>
            <a:r>
              <a:rPr lang="en-US" sz="1000" dirty="0" err="1" smtClean="0"/>
              <a:t>Gaieski</a:t>
            </a:r>
            <a:r>
              <a:rPr lang="en-US" sz="1000" dirty="0" smtClean="0"/>
              <a:t> et al. 2010. </a:t>
            </a:r>
            <a:r>
              <a:rPr lang="en-US" sz="1000" dirty="0" err="1" smtClean="0"/>
              <a:t>Crit</a:t>
            </a:r>
            <a:r>
              <a:rPr lang="en-US" sz="1000" dirty="0" smtClean="0"/>
              <a:t> Care Med. 38 (4):1045-1053.</a:t>
            </a:r>
          </a:p>
          <a:p>
            <a:r>
              <a:rPr lang="en-US" sz="1000" dirty="0" smtClean="0"/>
              <a:t>Ferrer et al. 2014. </a:t>
            </a:r>
            <a:r>
              <a:rPr lang="en-US" sz="1000" dirty="0" err="1" smtClean="0"/>
              <a:t>Crit</a:t>
            </a:r>
            <a:r>
              <a:rPr lang="en-US" sz="1000" dirty="0" smtClean="0"/>
              <a:t> Care Med. 42 (8): 1749-1755.</a:t>
            </a:r>
          </a:p>
          <a:p>
            <a:r>
              <a:rPr lang="tr-TR" sz="1000" dirty="0"/>
              <a:t>Rhodes A, et al. </a:t>
            </a:r>
            <a:r>
              <a:rPr lang="en-US" sz="1000" dirty="0" smtClean="0"/>
              <a:t>2017.</a:t>
            </a:r>
            <a:r>
              <a:rPr lang="tr-TR" sz="1000" dirty="0" smtClean="0"/>
              <a:t>Crit </a:t>
            </a:r>
            <a:r>
              <a:rPr lang="tr-TR" sz="1000" dirty="0"/>
              <a:t>Care </a:t>
            </a:r>
            <a:r>
              <a:rPr lang="tr-TR" sz="1000" dirty="0" smtClean="0"/>
              <a:t>Med</a:t>
            </a:r>
            <a:r>
              <a:rPr lang="en-US" sz="1000" dirty="0" smtClean="0"/>
              <a:t>.</a:t>
            </a:r>
            <a:r>
              <a:rPr lang="tr-TR" sz="1000" dirty="0" smtClean="0"/>
              <a:t>45(3</a:t>
            </a:r>
            <a:r>
              <a:rPr lang="tr-TR" sz="1000" dirty="0"/>
              <a:t>):486-552</a:t>
            </a:r>
            <a:endParaRPr lang="en-US" sz="1000" dirty="0"/>
          </a:p>
          <a:p>
            <a:r>
              <a:rPr lang="en-US" sz="1000" dirty="0" smtClean="0"/>
              <a:t>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873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/>
              <a:t>Drug Shortage </a:t>
            </a:r>
            <a:endParaRPr lang="en-US" sz="3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www.fda.gov</a:t>
            </a:r>
            <a:r>
              <a:rPr lang="en-US" dirty="0"/>
              <a:t>/downloads/</a:t>
            </a:r>
            <a:r>
              <a:rPr lang="en-US" dirty="0" err="1"/>
              <a:t>newsevents</a:t>
            </a:r>
            <a:r>
              <a:rPr lang="en-US" dirty="0"/>
              <a:t>/newsroom/</a:t>
            </a:r>
            <a:r>
              <a:rPr lang="en-US" dirty="0" err="1"/>
              <a:t>fdainbrief</a:t>
            </a:r>
            <a:r>
              <a:rPr lang="en-US" dirty="0"/>
              <a:t>/ucm584030.pdf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4005072" cy="311113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200" u="sng" dirty="0"/>
              <a:t>September </a:t>
            </a:r>
            <a:r>
              <a:rPr lang="en-US" sz="2200" u="sng" dirty="0" smtClean="0"/>
              <a:t>2017</a:t>
            </a:r>
          </a:p>
          <a:p>
            <a:pPr marL="512763" lvl="1" indent="-342900">
              <a:buFont typeface="Arial" charset="0"/>
              <a:buChar char="•"/>
            </a:pPr>
            <a:r>
              <a:rPr lang="en-US" sz="2200" dirty="0" smtClean="0"/>
              <a:t>Hurricane </a:t>
            </a:r>
            <a:r>
              <a:rPr lang="en-US" sz="2200" dirty="0"/>
              <a:t>Maria devastated Puerto </a:t>
            </a:r>
            <a:r>
              <a:rPr lang="en-US" sz="2200" dirty="0" smtClean="0"/>
              <a:t>Rico</a:t>
            </a:r>
          </a:p>
          <a:p>
            <a:pPr marL="512763" lvl="1" indent="-342900">
              <a:buFont typeface="Arial" charset="0"/>
              <a:buChar char="•"/>
            </a:pPr>
            <a:r>
              <a:rPr lang="en-US" sz="2200" dirty="0" smtClean="0"/>
              <a:t>Pharmaceutical </a:t>
            </a:r>
            <a:r>
              <a:rPr lang="en-US" sz="2200" dirty="0"/>
              <a:t>products made in Puerto Rico account for about 10% of all drugs </a:t>
            </a:r>
            <a:r>
              <a:rPr lang="en-US" sz="2200" dirty="0" smtClean="0"/>
              <a:t>consumed in United States </a:t>
            </a:r>
            <a:endParaRPr lang="en-US" sz="2200" dirty="0"/>
          </a:p>
          <a:p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/>
              <a:t>November 2017</a:t>
            </a:r>
          </a:p>
          <a:p>
            <a:pPr marL="512763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Critical antibiotic shortages force VCUHS to change from IVPB to IVP antibiotics</a:t>
            </a:r>
          </a:p>
          <a:p>
            <a:pPr marL="7937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Cefazolin</a:t>
            </a:r>
          </a:p>
          <a:p>
            <a:pPr marL="7937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Cefepime</a:t>
            </a:r>
          </a:p>
          <a:p>
            <a:pPr marL="79375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Ceftriaxone</a:t>
            </a:r>
          </a:p>
          <a:p>
            <a:pPr lvl="2" indent="0">
              <a:buNone/>
            </a:pPr>
            <a:endParaRPr lang="en-US" sz="2000" dirty="0" smtClean="0"/>
          </a:p>
          <a:p>
            <a:pPr marL="512763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861359"/>
            <a:ext cx="213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IVPB: intravenous piggyback</a:t>
            </a:r>
          </a:p>
          <a:p>
            <a:r>
              <a:rPr lang="en-US" sz="1000" dirty="0" smtClean="0"/>
              <a:t>IVP: intravenous push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350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dium chloride vials 10 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47" y="3812294"/>
            <a:ext cx="1399253" cy="13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225" y="3577539"/>
            <a:ext cx="643922" cy="19992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02" y="1046461"/>
            <a:ext cx="1466393" cy="271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942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Intravenous Piggyback vs Intravenous Push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509" y="1140198"/>
            <a:ext cx="5788584" cy="4745305"/>
            <a:chOff x="1179987" y="1071968"/>
            <a:chExt cx="6014583" cy="5188290"/>
          </a:xfrm>
        </p:grpSpPr>
        <p:grpSp>
          <p:nvGrpSpPr>
            <p:cNvPr id="8" name="Group 7"/>
            <p:cNvGrpSpPr/>
            <p:nvPr/>
          </p:nvGrpSpPr>
          <p:grpSpPr>
            <a:xfrm>
              <a:off x="1179987" y="1071968"/>
              <a:ext cx="6014583" cy="3814204"/>
              <a:chOff x="936117" y="-121353"/>
              <a:chExt cx="5172808" cy="3264106"/>
            </a:xfrm>
          </p:grpSpPr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2256895" y="-121353"/>
                <a:ext cx="2457707" cy="379096"/>
              </a:xfrm>
              <a:prstGeom prst="rect">
                <a:avLst/>
              </a:prstGeom>
              <a:solidFill>
                <a:srgbClr val="FDB813"/>
              </a:solidFill>
              <a:ln w="9525">
                <a:solidFill>
                  <a:srgbClr val="FDB81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ED </a:t>
                </a:r>
                <a:r>
                  <a:rPr lang="en-US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edication distribution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3962452" y="982542"/>
                <a:ext cx="2146473" cy="572973"/>
              </a:xfrm>
              <a:prstGeom prst="rect">
                <a:avLst/>
              </a:prstGeom>
              <a:solidFill>
                <a:srgbClr val="FDB813"/>
              </a:solidFill>
              <a:ln w="9525">
                <a:solidFill>
                  <a:srgbClr val="FDB81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IVP 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cefepime </a:t>
                </a:r>
                <a:r>
                  <a:rPr lang="en-US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2018 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Administration</a:t>
                </a:r>
                <a:r>
                  <a:rPr lang="en-US" sz="16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6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-5 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mins 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164692" y="666671"/>
                <a:ext cx="272011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879122" y="666451"/>
                <a:ext cx="0" cy="31982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506681" y="227313"/>
                <a:ext cx="0" cy="45546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57478" y="663807"/>
                <a:ext cx="0" cy="171502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79122" y="1572449"/>
                <a:ext cx="0" cy="82226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424123" y="2201170"/>
                <a:ext cx="1561196" cy="941583"/>
              </a:xfrm>
              <a:prstGeom prst="rect">
                <a:avLst/>
              </a:prstGeom>
              <a:solidFill>
                <a:srgbClr val="FDB813"/>
              </a:solidFill>
              <a:ln w="9525">
                <a:solidFill>
                  <a:srgbClr val="FDB81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</a:pP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Materials:</a:t>
                </a:r>
              </a:p>
              <a:p>
                <a:pPr marL="0" marR="0" algn="ctr">
                  <a:spcBef>
                    <a:spcPts val="0"/>
                  </a:spcBef>
                </a:pPr>
                <a:r>
                  <a:rPr lang="en-US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IV tubing</a:t>
                </a:r>
              </a:p>
              <a:p>
                <a:pPr marL="0" marR="0" algn="ctr">
                  <a:spcBef>
                    <a:spcPts val="0"/>
                  </a:spcBef>
                </a:pPr>
                <a:r>
                  <a:rPr lang="en-US" sz="16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Alaris</a:t>
                </a:r>
                <a:r>
                  <a:rPr lang="en-US" sz="1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™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pump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4092850" y="2226819"/>
                <a:ext cx="1624256" cy="914192"/>
              </a:xfrm>
              <a:prstGeom prst="rect">
                <a:avLst/>
              </a:prstGeom>
              <a:solidFill>
                <a:srgbClr val="FDB813"/>
              </a:solidFill>
              <a:ln w="9525">
                <a:solidFill>
                  <a:srgbClr val="FDB81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</a:pP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Materials: </a:t>
                </a:r>
              </a:p>
              <a:p>
                <a:pPr marL="0" marR="0" algn="ctr">
                  <a:spcBef>
                    <a:spcPts val="0"/>
                  </a:spcBef>
                </a:pPr>
                <a:r>
                  <a:rPr lang="en-US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mL syringe</a:t>
                </a:r>
              </a:p>
              <a:p>
                <a:pPr marL="0" marR="0" algn="ctr">
                  <a:spcBef>
                    <a:spcPts val="0"/>
                  </a:spcBef>
                </a:pP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 gauge needle</a:t>
                </a:r>
              </a:p>
              <a:p>
                <a:pPr marL="0" marR="0" algn="ctr">
                  <a:spcBef>
                    <a:spcPts val="0"/>
                  </a:spcBef>
                </a:pPr>
                <a:r>
                  <a:rPr lang="en-US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mL </a:t>
                </a:r>
                <a:r>
                  <a:rPr lang="en-US" sz="16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NaCl</a:t>
                </a:r>
                <a:r>
                  <a:rPr lang="en-US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0.9%</a:t>
                </a: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936117" y="987298"/>
                <a:ext cx="2408994" cy="605572"/>
              </a:xfrm>
              <a:prstGeom prst="rect">
                <a:avLst/>
              </a:prstGeom>
              <a:solidFill>
                <a:srgbClr val="FDB813"/>
              </a:solidFill>
              <a:ln w="9525">
                <a:solidFill>
                  <a:srgbClr val="FDB81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IVPB 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cefepime </a:t>
                </a:r>
                <a:r>
                  <a:rPr lang="en-US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2017 </a:t>
                </a:r>
                <a:r>
                  <a:rPr lang="en-US" sz="16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Administration: 30-60 mins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15697" y="4903570"/>
              <a:ext cx="521470" cy="4989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290819" y="4903570"/>
              <a:ext cx="474477" cy="4904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846579" y="5413487"/>
              <a:ext cx="2801011" cy="846771"/>
            </a:xfrm>
            <a:prstGeom prst="rect">
              <a:avLst/>
            </a:prstGeom>
            <a:solidFill>
              <a:srgbClr val="FDB813"/>
            </a:solidFill>
            <a:ln w="9525">
              <a:solidFill>
                <a:srgbClr val="FDB81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Is there a difference between IVPB and IVP </a:t>
              </a:r>
              <a:r>
                <a:rPr lang="en-US" sz="16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cefepime</a:t>
              </a:r>
              <a:r>
                <a:rPr lang="en-US" sz="1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administration</a:t>
              </a: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1"/>
          <a:stretch/>
        </p:blipFill>
        <p:spPr>
          <a:xfrm>
            <a:off x="1104133" y="3432092"/>
            <a:ext cx="1059497" cy="2184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027" y="1427978"/>
            <a:ext cx="945363" cy="1877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 flipV="1">
            <a:off x="6499817" y="4315521"/>
            <a:ext cx="1792585" cy="3927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5613" y="5936721"/>
            <a:ext cx="213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IV: Intravenous</a:t>
            </a:r>
          </a:p>
          <a:p>
            <a:r>
              <a:rPr lang="en-US" sz="1000" dirty="0" smtClean="0"/>
              <a:t>ED: Emergency department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314575" y="6215815"/>
            <a:ext cx="543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Images retrieved from: http</a:t>
            </a:r>
            <a:r>
              <a:rPr lang="en-US" sz="800" dirty="0"/>
              <a:t>://products.fresenius-kabi.us/product-184.html</a:t>
            </a:r>
          </a:p>
          <a:p>
            <a:r>
              <a:rPr lang="en-US" sz="800" dirty="0"/>
              <a:t>https://www.bbraunusa.com/en/products/b0/2g-cefepime-for-injectionuspanddextroseinjectionusp.html</a:t>
            </a:r>
          </a:p>
          <a:p>
            <a:r>
              <a:rPr lang="en-US" sz="800" dirty="0"/>
              <a:t>https://</a:t>
            </a:r>
            <a:r>
              <a:rPr lang="en-US" sz="800" dirty="0" smtClean="0"/>
              <a:t>www.allivet.com/p-2997-18g-x-1-inch-needle</a:t>
            </a:r>
            <a:endParaRPr lang="en-US" sz="800" dirty="0"/>
          </a:p>
          <a:p>
            <a:r>
              <a:rPr lang="en-US" sz="800" dirty="0" smtClean="0"/>
              <a:t>https</a:t>
            </a:r>
            <a:r>
              <a:rPr lang="en-US" sz="800" dirty="0"/>
              <a:t>://</a:t>
            </a:r>
            <a:r>
              <a:rPr lang="en-US" sz="800" dirty="0" smtClean="0"/>
              <a:t>www.amazon.com/BD-302995-Box-Syringe-Only-Luer-Lok</a:t>
            </a:r>
          </a:p>
          <a:p>
            <a:r>
              <a:rPr lang="en-US" sz="800" dirty="0" smtClean="0"/>
              <a:t>https</a:t>
            </a:r>
            <a:r>
              <a:rPr lang="en-US" sz="800" dirty="0"/>
              <a:t>://</a:t>
            </a:r>
            <a:r>
              <a:rPr lang="en-US" sz="800" dirty="0" smtClean="0"/>
              <a:t>www.aaawholesalecompany.com/hos-488820-pk.html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</a:rPr>
              <a:t>Outcomes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F3EC7EDD-B554-9142-9977-52420729B2A8}" type="slidenum">
              <a:rPr lang="en-US" smtClean="0"/>
              <a:pPr algn="ctr"/>
              <a:t>7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2598501"/>
              </p:ext>
            </p:extLst>
          </p:nvPr>
        </p:nvGraphicFramePr>
        <p:xfrm>
          <a:off x="457200" y="1373188"/>
          <a:ext cx="8229600" cy="449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54758" y="1916491"/>
            <a:ext cx="566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from order to administration of </a:t>
            </a:r>
            <a:r>
              <a:rPr lang="en-US" dirty="0" smtClean="0"/>
              <a:t>first </a:t>
            </a:r>
            <a:r>
              <a:rPr lang="en-US" dirty="0"/>
              <a:t>empiric </a:t>
            </a:r>
            <a:r>
              <a:rPr lang="en-US" dirty="0" smtClean="0"/>
              <a:t>antibiotic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4758" y="2912309"/>
            <a:ext cx="5746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Time </a:t>
            </a:r>
            <a:r>
              <a:rPr lang="en-US" sz="1600" dirty="0"/>
              <a:t>from order to administration of </a:t>
            </a:r>
            <a:r>
              <a:rPr lang="en-US" sz="1600" dirty="0" smtClean="0"/>
              <a:t>second </a:t>
            </a:r>
            <a:r>
              <a:rPr lang="en-US" sz="1600" dirty="0"/>
              <a:t>empiric antibiotic (</a:t>
            </a:r>
            <a:r>
              <a:rPr lang="en-US" sz="1600" dirty="0" smtClean="0"/>
              <a:t>if applicable</a:t>
            </a:r>
            <a:r>
              <a:rPr lang="en-US" sz="1600" dirty="0"/>
              <a:t>)</a:t>
            </a:r>
          </a:p>
          <a:p>
            <a:pPr lvl="0"/>
            <a:r>
              <a:rPr lang="en-US" sz="1600" dirty="0" smtClean="0"/>
              <a:t>Duration </a:t>
            </a:r>
            <a:r>
              <a:rPr lang="en-US" sz="1600" dirty="0"/>
              <a:t>of treatment </a:t>
            </a:r>
          </a:p>
          <a:p>
            <a:pPr lvl="0"/>
            <a:r>
              <a:rPr lang="en-US" sz="1600" dirty="0" smtClean="0"/>
              <a:t>Mortality</a:t>
            </a:r>
            <a:endParaRPr lang="en-US" sz="1600" dirty="0"/>
          </a:p>
          <a:p>
            <a:pPr lvl="0"/>
            <a:r>
              <a:rPr lang="en-US" sz="1600" dirty="0" smtClean="0"/>
              <a:t>Direct </a:t>
            </a:r>
            <a:r>
              <a:rPr lang="en-US" sz="1600" dirty="0"/>
              <a:t>cost differences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4758" y="4943179"/>
            <a:ext cx="468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Newly documented adverse </a:t>
            </a:r>
            <a:r>
              <a:rPr lang="en-US" dirty="0" smtClean="0"/>
              <a:t>event</a:t>
            </a:r>
            <a:endParaRPr lang="en-US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/>
              <a:t>Methods</a:t>
            </a:r>
            <a:endParaRPr lang="en-US" sz="3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7"/>
          </p:nvPr>
        </p:nvSpPr>
        <p:spPr>
          <a:xfrm>
            <a:off x="626301" y="1402980"/>
            <a:ext cx="7891398" cy="427024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Approved by VCU </a:t>
            </a:r>
            <a:r>
              <a:rPr lang="en-US" sz="2400" dirty="0"/>
              <a:t>Institutional Review Board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Retrospective</a:t>
            </a:r>
            <a:r>
              <a:rPr lang="en-US" sz="2400" dirty="0"/>
              <a:t>, observational cohort study </a:t>
            </a:r>
          </a:p>
          <a:p>
            <a:pPr marL="512763" lvl="1" indent="-342900">
              <a:buFont typeface="Arial" charset="0"/>
              <a:buChar char="•"/>
            </a:pPr>
            <a:r>
              <a:rPr lang="en-US" sz="2400" dirty="0"/>
              <a:t>IVPB: January 2017 </a:t>
            </a:r>
            <a:r>
              <a:rPr lang="en-US" sz="2400" dirty="0" smtClean="0"/>
              <a:t>through </a:t>
            </a:r>
            <a:r>
              <a:rPr lang="en-US" sz="2400" dirty="0"/>
              <a:t>June 2017</a:t>
            </a:r>
          </a:p>
          <a:p>
            <a:pPr marL="512763" lvl="1" indent="-342900">
              <a:buFont typeface="Arial" charset="0"/>
              <a:buChar char="•"/>
            </a:pPr>
            <a:r>
              <a:rPr lang="en-US" sz="2400" dirty="0"/>
              <a:t>IVP: January 2018 </a:t>
            </a:r>
            <a:r>
              <a:rPr lang="en-US" sz="2400" dirty="0" smtClean="0"/>
              <a:t>through June </a:t>
            </a:r>
            <a:r>
              <a:rPr lang="en-US" sz="2400" dirty="0"/>
              <a:t>2018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Data collected from Cerner Information Systems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Quality </a:t>
            </a:r>
            <a:r>
              <a:rPr lang="en-US" sz="2400" dirty="0"/>
              <a:t>improvement project </a:t>
            </a:r>
          </a:p>
          <a:p>
            <a:pPr marL="512763" lvl="1" indent="-342900">
              <a:buFont typeface="Arial" charset="0"/>
              <a:buChar char="•"/>
            </a:pPr>
            <a:r>
              <a:rPr lang="en-US" sz="2400" dirty="0"/>
              <a:t>To help determine if the switch to IVP antibiotics should be continued once medication shortages </a:t>
            </a:r>
            <a:r>
              <a:rPr lang="en-US" sz="2400" dirty="0" smtClean="0"/>
              <a:t>resolve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63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229600" cy="597982"/>
          </a:xfrm>
        </p:spPr>
        <p:txBody>
          <a:bodyPr/>
          <a:lstStyle/>
          <a:p>
            <a:pPr algn="ctr"/>
            <a:r>
              <a:rPr lang="en-US" sz="3200" b="1" dirty="0" smtClean="0"/>
              <a:t>Statistical Analysis 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EC7EDD-B554-9142-9977-52420729B2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478971" y="1600200"/>
            <a:ext cx="8229600" cy="427024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IBM SPSS Statistics 25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Baseline characteristics: Descriptive statistics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Continuous variables: Mann-Whitney U test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Categorical variables: Chi-Square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08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uh_template_2015_08_31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7CA0C5"/>
      </a:lt2>
      <a:accent1>
        <a:srgbClr val="FFBA00"/>
      </a:accent1>
      <a:accent2>
        <a:srgbClr val="FFCE00"/>
      </a:accent2>
      <a:accent3>
        <a:srgbClr val="E57200"/>
      </a:accent3>
      <a:accent4>
        <a:srgbClr val="612751"/>
      </a:accent4>
      <a:accent5>
        <a:srgbClr val="006C68"/>
      </a:accent5>
      <a:accent6>
        <a:srgbClr val="003764"/>
      </a:accent6>
      <a:hlink>
        <a:srgbClr val="A5779B"/>
      </a:hlink>
      <a:folHlink>
        <a:srgbClr val="6C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cuh_powerpoint" id="{31B5E6F5-5A2B-4C54-9773-9CCA2D0873A7}" vid="{46F71B6A-6D44-4050-B21C-3C45AA807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vcuh_4x3ppt_wht_160721 (1)</Template>
  <TotalTime>29805</TotalTime>
  <Words>1503</Words>
  <Application>Microsoft Office PowerPoint</Application>
  <PresentationFormat>On-screen Show (4:3)</PresentationFormat>
  <Paragraphs>416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Grande</vt:lpstr>
      <vt:lpstr>Times New Roman</vt:lpstr>
      <vt:lpstr>vcuh_template_2015_08_31</vt:lpstr>
      <vt:lpstr>Characterizing the change between intravenous piggyback and intravenous push antibiotic administration in the emergency department</vt:lpstr>
      <vt:lpstr>Disclosure </vt:lpstr>
      <vt:lpstr>Current Literature</vt:lpstr>
      <vt:lpstr>Antibiotic Timing</vt:lpstr>
      <vt:lpstr>Drug Shortage </vt:lpstr>
      <vt:lpstr>Intravenous Piggyback vs Intravenous Push</vt:lpstr>
      <vt:lpstr>Outcomes</vt:lpstr>
      <vt:lpstr>Methods</vt:lpstr>
      <vt:lpstr>Statistical Analysis </vt:lpstr>
      <vt:lpstr>Patient Population</vt:lpstr>
      <vt:lpstr>Patient Flow Diagram</vt:lpstr>
      <vt:lpstr>Patient Demographics</vt:lpstr>
      <vt:lpstr>Patient Demographics</vt:lpstr>
      <vt:lpstr>Primary and Secondary Outcomes</vt:lpstr>
      <vt:lpstr>Characteristics of Adverse Events</vt:lpstr>
      <vt:lpstr>Direct Cost Savings</vt:lpstr>
      <vt:lpstr>Limitations </vt:lpstr>
      <vt:lpstr>Conclusion</vt:lpstr>
      <vt:lpstr>Future Directions </vt:lpstr>
      <vt:lpstr>Acknowledgements </vt:lpstr>
      <vt:lpstr>Characterizing the change between intravenous piggyback and intravenous push antibiotic administration in the emergency department</vt:lpstr>
    </vt:vector>
  </TitlesOfParts>
  <Company>VCUHS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T Nguyen</dc:creator>
  <cp:lastModifiedBy>Martone, Christina (VDH)</cp:lastModifiedBy>
  <cp:revision>157</cp:revision>
  <cp:lastPrinted>2019-05-06T16:24:07Z</cp:lastPrinted>
  <dcterms:created xsi:type="dcterms:W3CDTF">2018-07-02T18:34:19Z</dcterms:created>
  <dcterms:modified xsi:type="dcterms:W3CDTF">2019-06-20T19:00:34Z</dcterms:modified>
</cp:coreProperties>
</file>