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66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72" r:id="rId9"/>
    <p:sldId id="263" r:id="rId10"/>
    <p:sldId id="273" r:id="rId11"/>
    <p:sldId id="265" r:id="rId12"/>
    <p:sldId id="266" r:id="rId13"/>
    <p:sldId id="267" r:id="rId14"/>
    <p:sldId id="274" r:id="rId15"/>
    <p:sldId id="278" r:id="rId16"/>
    <p:sldId id="275" r:id="rId17"/>
    <p:sldId id="279" r:id="rId18"/>
    <p:sldId id="277" r:id="rId19"/>
    <p:sldId id="286" r:id="rId20"/>
    <p:sldId id="282" r:id="rId21"/>
    <p:sldId id="281" r:id="rId22"/>
    <p:sldId id="285" r:id="rId23"/>
    <p:sldId id="288" r:id="rId24"/>
    <p:sldId id="284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rbel" panose="020B0503020204020204" pitchFamily="34" charset="0"/>
      <p:regular r:id="rId31"/>
      <p:bold r:id="rId32"/>
      <p:italic r:id="rId33"/>
      <p:boldItalic r:id="rId34"/>
    </p:embeddedFont>
    <p:embeddedFont>
      <p:font typeface="Proxima Nova" panose="020B060402020202020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533" autoAdjust="0"/>
  </p:normalViewPr>
  <p:slideViewPr>
    <p:cSldViewPr snapToGrid="0">
      <p:cViewPr varScale="1">
        <p:scale>
          <a:sx n="79" d="100"/>
          <a:sy n="79" d="100"/>
        </p:scale>
        <p:origin x="94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7831be2bf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7831be2bf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7831be2bf_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7831be2bf_2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57831be2bf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57831be2bf_2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7831be2bf_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7831be2bf_2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15950" lvl="1" indent="0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None/>
            </a:pPr>
            <a:endParaRPr lang="en-US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5791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04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55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402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476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132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098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7831be2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7831be2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7831be2bf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7831be2bf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7831be2b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7831be2b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7831be2b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7831be2b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7831be2bf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7831be2bf_2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7831be2bf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7831be2bf_2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8181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7831be2bf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7831be2bf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7831be2bf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7831be2bf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3902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73355" y="182881"/>
            <a:ext cx="8793480" cy="47834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661782"/>
            <a:ext cx="7475220" cy="219456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54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2902226"/>
            <a:ext cx="6575895" cy="1041124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tx1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2800350"/>
            <a:ext cx="61722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07846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1842466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71500"/>
            <a:ext cx="1743075" cy="405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571500"/>
            <a:ext cx="5572125" cy="405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788575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5659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D48A2-B5F8-4DCB-BD62-4C5231CA982D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3C4AA-FEB6-4192-95FE-F52D9C2F1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09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880181"/>
            <a:ext cx="7475220" cy="219456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54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3115890"/>
            <a:ext cx="6576822" cy="1022855"/>
          </a:xfrm>
        </p:spPr>
        <p:txBody>
          <a:bodyPr anchor="t">
            <a:normAutofit/>
          </a:bodyPr>
          <a:lstStyle>
            <a:lvl1pPr marL="0" indent="0" algn="ctr">
              <a:buNone/>
              <a:defRPr sz="16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3015306"/>
            <a:ext cx="61722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11071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1543049"/>
            <a:ext cx="3566160" cy="301752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1543050"/>
            <a:ext cx="3566160" cy="301752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573878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1501133"/>
            <a:ext cx="3566160" cy="58293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041112"/>
            <a:ext cx="3566160" cy="25374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499274"/>
            <a:ext cx="3566160" cy="58293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039492"/>
            <a:ext cx="3566160" cy="25374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304115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8634380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04381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822960"/>
            <a:ext cx="2948940" cy="130302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19" y="822960"/>
            <a:ext cx="3909060" cy="349758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125980"/>
            <a:ext cx="2948940" cy="22631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928918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822960"/>
            <a:ext cx="2948940" cy="130302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59936" y="802385"/>
            <a:ext cx="4574286" cy="360045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125980"/>
            <a:ext cx="2948940" cy="216027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143899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73355" y="182881"/>
            <a:ext cx="8793480" cy="47834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457200"/>
            <a:ext cx="7406640" cy="1017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1543050"/>
            <a:ext cx="7404653" cy="302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1622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50"/>
        </a:spcBef>
        <a:buClr>
          <a:schemeClr val="tx1"/>
        </a:buClr>
        <a:buSzPct val="80000"/>
        <a:buFont typeface="Corbe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000"/>
              </a:spcBef>
              <a:spcAft>
                <a:spcPts val="0"/>
              </a:spcAft>
              <a:buNone/>
            </a:pPr>
            <a:r>
              <a:rPr lang="en" sz="3000" b="1" dirty="0">
                <a:ea typeface="Calibri"/>
                <a:cs typeface="Calibri"/>
                <a:sym typeface="Calibri"/>
              </a:rPr>
              <a:t>Evaluation of the Management of Skin and Soft Tissue Infections in the Inpatient Setting</a:t>
            </a:r>
            <a:endParaRPr sz="3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6E73B6-5CED-4C7D-9233-30DA8E561B20}"/>
              </a:ext>
            </a:extLst>
          </p:cNvPr>
          <p:cNvSpPr/>
          <p:nvPr/>
        </p:nvSpPr>
        <p:spPr>
          <a:xfrm>
            <a:off x="2284095" y="315827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US" sz="2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Jennifer Emberger MD, MPH</a:t>
            </a:r>
          </a:p>
          <a:p>
            <a:pPr lvl="0" algn="ctr">
              <a:buClr>
                <a:schemeClr val="dk1"/>
              </a:buClr>
              <a:buSzPts val="1100"/>
            </a:pPr>
            <a:r>
              <a:rPr lang="en-US" sz="2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Khine</a:t>
            </a:r>
            <a:r>
              <a:rPr lang="en-US" sz="2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Sann</a:t>
            </a:r>
            <a:r>
              <a:rPr lang="en-US" sz="2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MBBS </a:t>
            </a:r>
          </a:p>
          <a:p>
            <a:pPr lvl="0" algn="ctr">
              <a:buClr>
                <a:schemeClr val="dk1"/>
              </a:buClr>
              <a:buSzPts val="1100"/>
            </a:pPr>
            <a:r>
              <a:rPr lang="en-US" dirty="0" err="1"/>
              <a:t>SIGoVA</a:t>
            </a:r>
            <a:r>
              <a:rPr lang="en-US" dirty="0"/>
              <a:t> Virtual Research Symposium</a:t>
            </a:r>
          </a:p>
          <a:p>
            <a:pPr lvl="0" algn="ctr">
              <a:buClr>
                <a:schemeClr val="dk1"/>
              </a:buClr>
              <a:buSzPts val="1100"/>
            </a:pPr>
            <a:r>
              <a:rPr lang="en-US" sz="2000" dirty="0">
                <a:solidFill>
                  <a:schemeClr val="dk1"/>
                </a:solidFill>
                <a:latin typeface="+mj-lt"/>
                <a:cs typeface="Calibri"/>
                <a:sym typeface="Calibri"/>
              </a:rPr>
              <a:t>June 14, 2019</a:t>
            </a:r>
            <a:endParaRPr lang="en-US" sz="2000" dirty="0">
              <a:latin typeface="+mj-lt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E39C8C6-F945-4E59-B488-DAFECC69A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68"/>
    </mc:Choice>
    <mc:Fallback xmlns="">
      <p:transition spd="slow" advTm="16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METHODS</a:t>
            </a:r>
            <a:endParaRPr b="1" dirty="0"/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1"/>
          </p:nvPr>
        </p:nvSpPr>
        <p:spPr>
          <a:xfrm>
            <a:off x="102300" y="10332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Data Collection: (Hospitalization details)</a:t>
            </a:r>
            <a:endParaRPr lang="en" sz="2000" b="1" u="sng" dirty="0">
              <a:solidFill>
                <a:schemeClr val="dk1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Length of stay 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SSTI classification (non-purulent vs. purulent)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Site of SSTI 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Vital signs &amp; laboratory values  (WBC, ESR, CRP, lactate)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Patients who meet ≥ 2 quick SOFA criteria within 1 calendar day of first antibacterial 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Patients on vasopressors within 1 calendar day of the first antibacterial 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Use of imaging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Incision and drainage 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Choice and duration of antimicrobials 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Blood and cutaneous culture results 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Retreatment for SSTI within 28 days of discharge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Evidence of C .diff infection during hospitalization or within 28 days of discharge 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dk1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dk1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" sz="1800" dirty="0">
              <a:solidFill>
                <a:schemeClr val="dk1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marL="596900" lvl="1" indent="0" algn="just">
              <a:spcBef>
                <a:spcPts val="0"/>
              </a:spcBef>
              <a:buClr>
                <a:schemeClr val="dk1"/>
              </a:buClr>
              <a:buSzPts val="1800"/>
              <a:buNone/>
            </a:pPr>
            <a:endParaRPr lang="en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4B8D4E3-1F7D-4437-A44A-E9A9FB145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4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69"/>
    </mc:Choice>
    <mc:Fallback xmlns="">
      <p:transition spd="slow" advTm="58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4678" y="138545"/>
            <a:ext cx="6754643" cy="486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B47ECB-28F2-4CF3-AD3F-114AF9B66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0"/>
    </mc:Choice>
    <mc:Fallback xmlns="">
      <p:transition spd="slow" advTm="12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b="1" dirty="0"/>
              <a:t>METHODS</a:t>
            </a:r>
            <a:endParaRPr dirty="0"/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Infections were classified as a purulent SSTI based on chart review documenting</a:t>
            </a:r>
          </a:p>
          <a:p>
            <a:pPr marL="742950" lvl="1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Abscess</a:t>
            </a:r>
          </a:p>
          <a:p>
            <a:pPr marL="742950" lvl="1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Nodule</a:t>
            </a:r>
          </a:p>
          <a:p>
            <a:pPr marL="742950" lvl="1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Boil</a:t>
            </a:r>
          </a:p>
          <a:p>
            <a:pPr marL="742950" lvl="1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Carbuncle</a:t>
            </a:r>
          </a:p>
          <a:p>
            <a:pPr marL="742950" lvl="1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Furuncle</a:t>
            </a:r>
          </a:p>
          <a:p>
            <a:pPr marL="742950" lvl="1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Felo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n</a:t>
            </a:r>
            <a:endParaRPr lang="en" sz="1800" dirty="0">
              <a:solidFill>
                <a:schemeClr val="dk1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marL="742950" lvl="1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Purulence</a:t>
            </a:r>
          </a:p>
          <a:p>
            <a:pPr marL="742950" lvl="1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Purulent cellulitis/drainage/exudate/SST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I</a:t>
            </a:r>
            <a:endParaRPr lang="en" sz="1800" dirty="0">
              <a:solidFill>
                <a:schemeClr val="dk1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marL="742950" lvl="1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Fluctuanc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e</a:t>
            </a:r>
          </a:p>
          <a:p>
            <a:pPr marL="742950" lvl="1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Fluid accumulation/collection or pus/pustule</a:t>
            </a:r>
            <a:endParaRPr sz="1800" dirty="0">
              <a:solidFill>
                <a:schemeClr val="dk1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CA9F11D-53BD-4467-8E3C-D0F22B322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3"/>
    </mc:Choice>
    <mc:Fallback xmlns="">
      <p:transition spd="slow" advTm="17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>
            <a:spLocks noGrp="1"/>
          </p:cNvSpPr>
          <p:nvPr>
            <p:ph type="title"/>
          </p:nvPr>
        </p:nvSpPr>
        <p:spPr>
          <a:xfrm>
            <a:off x="277091" y="386542"/>
            <a:ext cx="7406640" cy="1017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METHODS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24"/>
          <p:cNvSpPr txBox="1">
            <a:spLocks noGrp="1"/>
          </p:cNvSpPr>
          <p:nvPr>
            <p:ph sz="half" idx="1"/>
          </p:nvPr>
        </p:nvSpPr>
        <p:spPr>
          <a:xfrm>
            <a:off x="277091" y="837103"/>
            <a:ext cx="5763491" cy="30175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1" u="sng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Descriptive analysis:</a:t>
            </a:r>
          </a:p>
          <a:p>
            <a:pPr marL="742950" lvl="1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Frequencies of: </a:t>
            </a:r>
          </a:p>
          <a:p>
            <a:pPr marL="1200150" lvl="2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Non-purulent vs purulent cases</a:t>
            </a:r>
          </a:p>
          <a:p>
            <a:pPr marL="1200150" lvl="2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Dual antibiotic therapy </a:t>
            </a:r>
          </a:p>
          <a:p>
            <a:pPr marL="1200150" lvl="2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Antibiotic allergies</a:t>
            </a:r>
          </a:p>
          <a:p>
            <a:pPr marL="1200150" lvl="2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Quick SOFA criteria</a:t>
            </a:r>
          </a:p>
          <a:p>
            <a:pPr marL="1200150" lvl="2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I&amp;D</a:t>
            </a:r>
          </a:p>
          <a:p>
            <a:pPr marL="1200150" lvl="2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CDI </a:t>
            </a:r>
          </a:p>
          <a:p>
            <a:pPr marL="1200150" lvl="2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MRSA positive screens</a:t>
            </a:r>
          </a:p>
          <a:p>
            <a:pPr marL="742950" lvl="1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Location of SSTI</a:t>
            </a:r>
          </a:p>
          <a:p>
            <a:pPr marL="742950" lvl="1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Average:</a:t>
            </a:r>
          </a:p>
          <a:p>
            <a:pPr marL="1200150" lvl="2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Age </a:t>
            </a:r>
          </a:p>
          <a:p>
            <a:pPr marL="1200150" lvl="2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BMI</a:t>
            </a:r>
          </a:p>
          <a:p>
            <a:pPr marL="1200150" lvl="2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Duration of antibiotics</a:t>
            </a:r>
          </a:p>
          <a:p>
            <a:pPr marL="742950" lvl="1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Days of therapy (DOT) of antibiotics </a:t>
            </a:r>
          </a:p>
          <a:p>
            <a:pPr marL="742950" lvl="1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Distribution of choice of antibiotics used </a:t>
            </a:r>
          </a:p>
          <a:p>
            <a:pPr marL="742950" lvl="1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Distribution of culture results </a:t>
            </a:r>
          </a:p>
          <a:p>
            <a:pPr marL="742950" lvl="1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742950" lvl="1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91FDD7-3D1B-4157-84E9-478BDAA7F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5418" y="953250"/>
            <a:ext cx="3566160" cy="3017520"/>
          </a:xfrm>
        </p:spPr>
        <p:txBody>
          <a:bodyPr/>
          <a:lstStyle/>
          <a:p>
            <a:r>
              <a:rPr lang="en-US" sz="1500" b="1" u="sng" dirty="0">
                <a:latin typeface="+mj-lt"/>
              </a:rPr>
              <a:t>Statistical analysis:</a:t>
            </a:r>
          </a:p>
          <a:p>
            <a:pPr lvl="1"/>
            <a:r>
              <a:rPr lang="en-US" dirty="0">
                <a:latin typeface="+mj-lt"/>
              </a:rPr>
              <a:t>SAS version 9.4 (Cary, NC) was used for all analyses</a:t>
            </a:r>
          </a:p>
          <a:p>
            <a:pPr lvl="1"/>
            <a:r>
              <a:rPr lang="en-US" dirty="0">
                <a:latin typeface="+mj-lt"/>
              </a:rPr>
              <a:t>Associations were assessed using: </a:t>
            </a:r>
          </a:p>
          <a:p>
            <a:pPr lvl="2"/>
            <a:r>
              <a:rPr lang="en-US" sz="1500" dirty="0">
                <a:latin typeface="+mj-lt"/>
              </a:rPr>
              <a:t>Spearman outcomes relevant to management of SSTIs</a:t>
            </a:r>
          </a:p>
          <a:p>
            <a:pPr lvl="2"/>
            <a:r>
              <a:rPr lang="en-US" sz="1500" dirty="0">
                <a:latin typeface="+mj-lt"/>
              </a:rPr>
              <a:t>Spearman rank correlations</a:t>
            </a:r>
          </a:p>
          <a:p>
            <a:pPr lvl="2"/>
            <a:r>
              <a:rPr lang="en-US" sz="1500" dirty="0">
                <a:latin typeface="+mj-lt"/>
              </a:rPr>
              <a:t>Wilcoxon rank test</a:t>
            </a:r>
          </a:p>
          <a:p>
            <a:pPr lvl="2"/>
            <a:r>
              <a:rPr lang="en-US" sz="1500" dirty="0">
                <a:latin typeface="+mj-lt"/>
              </a:rPr>
              <a:t>Logistic regression</a:t>
            </a:r>
          </a:p>
          <a:p>
            <a:pPr lvl="2"/>
            <a:r>
              <a:rPr lang="en-US" sz="1500" dirty="0">
                <a:latin typeface="+mj-lt"/>
              </a:rPr>
              <a:t>Fischer’s exact test </a:t>
            </a:r>
          </a:p>
          <a:p>
            <a:pPr marL="411480" lvl="2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987DA5-20B8-4ED0-8E59-DCA6FDD729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06"/>
    </mc:Choice>
    <mc:Fallback xmlns="">
      <p:transition spd="slow" advTm="52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b="1" dirty="0"/>
              <a:t>RESULTS	</a:t>
            </a:r>
            <a:endParaRPr dirty="0"/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114 patients charts were reviewed for our study </a:t>
            </a:r>
          </a:p>
          <a:p>
            <a:pPr marL="914400" lvl="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43 patients met inclusion criteria </a:t>
            </a:r>
          </a:p>
          <a:p>
            <a:pPr marL="914400" lvl="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11 purulent SSTI, 32 non-purulent SSTI </a:t>
            </a:r>
          </a:p>
          <a:p>
            <a:pPr marL="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Average age of patients in the study was 69.2 years</a:t>
            </a:r>
            <a:endParaRPr lang="en-US" sz="2000" dirty="0">
              <a:latin typeface="+mj-lt"/>
            </a:endParaRPr>
          </a:p>
          <a:p>
            <a:pPr marL="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Average BMI (kg/m2) was 31.4 </a:t>
            </a:r>
          </a:p>
          <a:p>
            <a:pPr marL="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24 patients  (56%) were found to have a documented antibiotic allergy </a:t>
            </a:r>
          </a:p>
          <a:p>
            <a:pPr marL="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The majority (72%) of SSTIs were located in the lower extremities </a:t>
            </a:r>
          </a:p>
          <a:p>
            <a:pPr marL="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No patients met 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≥ 2 quick SOFA criteria within 1 calendar day of the first antibacterial administration </a:t>
            </a:r>
          </a:p>
          <a:p>
            <a:pPr marL="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No patients developed C. diff within 28 days of antimicrobial administration</a:t>
            </a:r>
            <a:endParaRPr lang="en-US" sz="2000" dirty="0">
              <a:latin typeface="+mj-lt"/>
            </a:endParaRPr>
          </a:p>
          <a:p>
            <a:endParaRPr lang="en-US" sz="2000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200BD7-3CFE-4851-A94C-A4BD73B40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02"/>
    </mc:Choice>
    <mc:Fallback xmlns="">
      <p:transition spd="slow" advTm="44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E6981C-CA7D-4589-AFF2-54F123BC6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68" y="229641"/>
            <a:ext cx="7406640" cy="1017270"/>
          </a:xfrm>
        </p:spPr>
        <p:txBody>
          <a:bodyPr/>
          <a:lstStyle/>
          <a:p>
            <a:r>
              <a:rPr lang="en-US" b="1" dirty="0"/>
              <a:t>RESULTS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C66C390-63E9-43CB-A4F2-54EE79E152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749793"/>
              </p:ext>
            </p:extLst>
          </p:nvPr>
        </p:nvGraphicFramePr>
        <p:xfrm>
          <a:off x="445069" y="997530"/>
          <a:ext cx="8253861" cy="3779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51287">
                  <a:extLst>
                    <a:ext uri="{9D8B030D-6E8A-4147-A177-3AD203B41FA5}">
                      <a16:colId xmlns:a16="http://schemas.microsoft.com/office/drawing/2014/main" val="2572040189"/>
                    </a:ext>
                  </a:extLst>
                </a:gridCol>
                <a:gridCol w="2751287">
                  <a:extLst>
                    <a:ext uri="{9D8B030D-6E8A-4147-A177-3AD203B41FA5}">
                      <a16:colId xmlns:a16="http://schemas.microsoft.com/office/drawing/2014/main" val="3697170481"/>
                    </a:ext>
                  </a:extLst>
                </a:gridCol>
                <a:gridCol w="2751287">
                  <a:extLst>
                    <a:ext uri="{9D8B030D-6E8A-4147-A177-3AD203B41FA5}">
                      <a16:colId xmlns:a16="http://schemas.microsoft.com/office/drawing/2014/main" val="1214520740"/>
                    </a:ext>
                  </a:extLst>
                </a:gridCol>
              </a:tblGrid>
              <a:tr h="270626">
                <a:tc>
                  <a:txBody>
                    <a:bodyPr/>
                    <a:lstStyle/>
                    <a:p>
                      <a:r>
                        <a:rPr lang="en-US" sz="2000" dirty="0"/>
                        <a:t>Distribution of Comorbidities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Number 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Percentage (out of a total of 43 patients)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165947"/>
                  </a:ext>
                </a:extLst>
              </a:tr>
              <a:tr h="270626">
                <a:tc>
                  <a:txBody>
                    <a:bodyPr/>
                    <a:lstStyle/>
                    <a:p>
                      <a:r>
                        <a:rPr lang="en-US" sz="2000" dirty="0"/>
                        <a:t>Heart failure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102574"/>
                  </a:ext>
                </a:extLst>
              </a:tr>
              <a:tr h="270626">
                <a:tc>
                  <a:txBody>
                    <a:bodyPr/>
                    <a:lstStyle/>
                    <a:p>
                      <a:r>
                        <a:rPr lang="en-US" sz="2000" dirty="0"/>
                        <a:t>Chronic kidney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993193"/>
                  </a:ext>
                </a:extLst>
              </a:tr>
              <a:tr h="270626">
                <a:tc>
                  <a:txBody>
                    <a:bodyPr/>
                    <a:lstStyle/>
                    <a:p>
                      <a:r>
                        <a:rPr lang="en-US" sz="2000" dirty="0"/>
                        <a:t>Peripheral vascular disease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524346"/>
                  </a:ext>
                </a:extLst>
              </a:tr>
              <a:tr h="270626">
                <a:tc>
                  <a:txBody>
                    <a:bodyPr/>
                    <a:lstStyle/>
                    <a:p>
                      <a:r>
                        <a:rPr lang="en-US" sz="2000" dirty="0"/>
                        <a:t>Ischemic heart disease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021179"/>
                  </a:ext>
                </a:extLst>
              </a:tr>
              <a:tr h="270626">
                <a:tc>
                  <a:txBody>
                    <a:bodyPr/>
                    <a:lstStyle/>
                    <a:p>
                      <a:r>
                        <a:rPr lang="en-US" sz="2000" dirty="0"/>
                        <a:t>Cirrhosis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5 %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575893"/>
                  </a:ext>
                </a:extLst>
              </a:tr>
              <a:tr h="270626">
                <a:tc>
                  <a:txBody>
                    <a:bodyPr/>
                    <a:lstStyle/>
                    <a:p>
                      <a:r>
                        <a:rPr lang="en-US" sz="2000" dirty="0"/>
                        <a:t>Diabetes mellitus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588143"/>
                  </a:ext>
                </a:extLst>
              </a:tr>
              <a:tr h="270626">
                <a:tc>
                  <a:txBody>
                    <a:bodyPr/>
                    <a:lstStyle/>
                    <a:p>
                      <a:r>
                        <a:rPr lang="en-US" sz="2000" dirty="0"/>
                        <a:t>Injection drug use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508773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363ADE-F186-488C-8855-AE9EBCBC9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8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70"/>
    </mc:Choice>
    <mc:Fallback xmlns="">
      <p:transition spd="slow" advTm="21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D26EE-2D43-405A-897A-55C0D050A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D4C50-E059-41EC-83B9-8E8698BE4A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ea typeface="Arial"/>
                <a:cs typeface="Arial"/>
                <a:sym typeface="Arial"/>
              </a:rPr>
              <a:t>There were </a:t>
            </a:r>
            <a:r>
              <a:rPr lang="en-US" sz="2000" b="1" u="sng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NO</a:t>
            </a:r>
            <a:r>
              <a:rPr lang="en-US" sz="2000" dirty="0">
                <a:latin typeface="+mj-lt"/>
                <a:ea typeface="Arial"/>
                <a:cs typeface="Arial"/>
                <a:sym typeface="Arial"/>
              </a:rPr>
              <a:t> significant differences between patients with purulent and non-purulent SSTI in terms of: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ea typeface="Arial"/>
                <a:cs typeface="Arial"/>
                <a:sym typeface="Arial"/>
              </a:rPr>
              <a:t>Inappropriate antibiotic choices (82% vs. 97%, p-value = 0.1560)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ea typeface="Arial"/>
                <a:cs typeface="Arial"/>
                <a:sym typeface="Arial"/>
              </a:rPr>
              <a:t>Inappropriate length of therapy (45% vs. 63%, p-value = 0.4805)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Arial"/>
                <a:cs typeface="Arial"/>
                <a:sym typeface="Arial"/>
              </a:rPr>
              <a:t>Length of stay was significantly associated with BMI (r = -0.31, 95% CI: -0.56, 0.00, p-value = 0.0491)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ea typeface="Arial"/>
                <a:cs typeface="Arial"/>
                <a:sym typeface="Arial"/>
              </a:rPr>
              <a:t>Minocycline, Cephalexin and Vancomycin had the highest total DOT among all patients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ea typeface="Arial"/>
                <a:cs typeface="Arial"/>
                <a:sym typeface="Arial"/>
              </a:rPr>
              <a:t>Total DOT were higher in patients with non-purulent SSTIs </a:t>
            </a:r>
          </a:p>
          <a:p>
            <a:pPr marL="114300" indent="0">
              <a:lnSpc>
                <a:spcPct val="100000"/>
              </a:lnSpc>
              <a:buNone/>
            </a:pPr>
            <a:endParaRPr lang="en-US" sz="2000" dirty="0"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8D97B6D-7341-4FBE-A5C7-05B71F6F4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8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63"/>
    </mc:Choice>
    <mc:Fallback xmlns="">
      <p:transition spd="slow" advTm="31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10E43B-335C-409F-9B77-6FF482777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23" y="203201"/>
            <a:ext cx="9152523" cy="473269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97F19B3-993C-4C08-A25D-6D8A25E11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8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24"/>
    </mc:Choice>
    <mc:Fallback xmlns="">
      <p:transition spd="slow" advTm="23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A6CCA-B57B-4B46-BF39-8985D4EBE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0AA14-2425-4B97-AF52-0762A27594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40/43 (93%) patients received IDSA guideline discordant </a:t>
            </a:r>
            <a:r>
              <a:rPr lang="en-US" sz="2000" b="1" u="sng" dirty="0">
                <a:solidFill>
                  <a:srgbClr val="FF0000"/>
                </a:solidFill>
              </a:rPr>
              <a:t>choice</a:t>
            </a:r>
            <a:r>
              <a:rPr lang="en-US" sz="2000" dirty="0"/>
              <a:t> of antibiotic therapy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25/43 (58%) patients received IDSA guideline discordant </a:t>
            </a:r>
            <a:r>
              <a:rPr lang="en-US" sz="2000" b="1" u="sng" dirty="0">
                <a:solidFill>
                  <a:srgbClr val="FF0000"/>
                </a:solidFill>
              </a:rPr>
              <a:t>duration</a:t>
            </a:r>
            <a:r>
              <a:rPr lang="en-US" sz="2000" dirty="0"/>
              <a:t> of therapy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25/43 (58%) patients received IDSA guideline discordant </a:t>
            </a:r>
            <a:r>
              <a:rPr lang="en-US" sz="2000" b="1" u="sng" dirty="0">
                <a:solidFill>
                  <a:srgbClr val="FF0000"/>
                </a:solidFill>
              </a:rPr>
              <a:t>choice and duration of therapy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FF1C5A-A284-4B9D-82DC-C384C3322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7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22"/>
    </mc:Choice>
    <mc:Fallback xmlns="">
      <p:transition spd="slow" advTm="17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371B6A6-F7E4-43D2-B6F7-4C4C6A89673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8654" y="161213"/>
          <a:ext cx="8506692" cy="482107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42264">
                  <a:extLst>
                    <a:ext uri="{9D8B030D-6E8A-4147-A177-3AD203B41FA5}">
                      <a16:colId xmlns:a16="http://schemas.microsoft.com/office/drawing/2014/main" val="2639171991"/>
                    </a:ext>
                  </a:extLst>
                </a:gridCol>
                <a:gridCol w="395638">
                  <a:extLst>
                    <a:ext uri="{9D8B030D-6E8A-4147-A177-3AD203B41FA5}">
                      <a16:colId xmlns:a16="http://schemas.microsoft.com/office/drawing/2014/main" val="985186024"/>
                    </a:ext>
                  </a:extLst>
                </a:gridCol>
                <a:gridCol w="1106156">
                  <a:extLst>
                    <a:ext uri="{9D8B030D-6E8A-4147-A177-3AD203B41FA5}">
                      <a16:colId xmlns:a16="http://schemas.microsoft.com/office/drawing/2014/main" val="499486463"/>
                    </a:ext>
                  </a:extLst>
                </a:gridCol>
                <a:gridCol w="950987">
                  <a:extLst>
                    <a:ext uri="{9D8B030D-6E8A-4147-A177-3AD203B41FA5}">
                      <a16:colId xmlns:a16="http://schemas.microsoft.com/office/drawing/2014/main" val="1382961625"/>
                    </a:ext>
                  </a:extLst>
                </a:gridCol>
                <a:gridCol w="236379">
                  <a:extLst>
                    <a:ext uri="{9D8B030D-6E8A-4147-A177-3AD203B41FA5}">
                      <a16:colId xmlns:a16="http://schemas.microsoft.com/office/drawing/2014/main" val="2318079627"/>
                    </a:ext>
                  </a:extLst>
                </a:gridCol>
                <a:gridCol w="412881">
                  <a:extLst>
                    <a:ext uri="{9D8B030D-6E8A-4147-A177-3AD203B41FA5}">
                      <a16:colId xmlns:a16="http://schemas.microsoft.com/office/drawing/2014/main" val="2629640065"/>
                    </a:ext>
                  </a:extLst>
                </a:gridCol>
                <a:gridCol w="1280384">
                  <a:extLst>
                    <a:ext uri="{9D8B030D-6E8A-4147-A177-3AD203B41FA5}">
                      <a16:colId xmlns:a16="http://schemas.microsoft.com/office/drawing/2014/main" val="2636861957"/>
                    </a:ext>
                  </a:extLst>
                </a:gridCol>
                <a:gridCol w="950987">
                  <a:extLst>
                    <a:ext uri="{9D8B030D-6E8A-4147-A177-3AD203B41FA5}">
                      <a16:colId xmlns:a16="http://schemas.microsoft.com/office/drawing/2014/main" val="621456149"/>
                    </a:ext>
                  </a:extLst>
                </a:gridCol>
                <a:gridCol w="1431016">
                  <a:extLst>
                    <a:ext uri="{9D8B030D-6E8A-4147-A177-3AD203B41FA5}">
                      <a16:colId xmlns:a16="http://schemas.microsoft.com/office/drawing/2014/main" val="3118439849"/>
                    </a:ext>
                  </a:extLst>
                </a:gridCol>
              </a:tblGrid>
              <a:tr h="202267">
                <a:tc gridSpan="8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Data Summaries for Continuous and Categorical Outcomes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extLst>
                  <a:ext uri="{0D108BD9-81ED-4DB2-BD59-A6C34878D82A}">
                    <a16:rowId xmlns:a16="http://schemas.microsoft.com/office/drawing/2014/main" val="3129450727"/>
                  </a:ext>
                </a:extLst>
              </a:tr>
              <a:tr h="2022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Purulent SSTI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Non-Purulent SSTI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extLst>
                  <a:ext uri="{0D108BD9-81ED-4DB2-BD59-A6C34878D82A}">
                    <a16:rowId xmlns:a16="http://schemas.microsoft.com/office/drawing/2014/main" val="2188783155"/>
                  </a:ext>
                </a:extLst>
              </a:tr>
              <a:tr h="2022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N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Median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Min/Max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N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Median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Min/Max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p value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extLst>
                  <a:ext uri="{0D108BD9-81ED-4DB2-BD59-A6C34878D82A}">
                    <a16:rowId xmlns:a16="http://schemas.microsoft.com/office/drawing/2014/main" val="2312189997"/>
                  </a:ext>
                </a:extLst>
              </a:tr>
              <a:tr h="4171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Total length of antibiotic therapy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11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9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1 ,16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32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10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5, 65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0.1978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extLst>
                  <a:ext uri="{0D108BD9-81ED-4DB2-BD59-A6C34878D82A}">
                    <a16:rowId xmlns:a16="http://schemas.microsoft.com/office/drawing/2014/main" val="2820210671"/>
                  </a:ext>
                </a:extLst>
              </a:tr>
              <a:tr h="4171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Days of therapy for all antibiotics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11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21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5, 26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32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 dirty="0">
                          <a:effectLst/>
                        </a:rPr>
                        <a:t>20.5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6, 134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0.4105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extLst>
                  <a:ext uri="{0D108BD9-81ED-4DB2-BD59-A6C34878D82A}">
                    <a16:rowId xmlns:a16="http://schemas.microsoft.com/office/drawing/2014/main" val="2146477080"/>
                  </a:ext>
                </a:extLst>
              </a:tr>
              <a:tr h="6320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Length of hospital stay (in days)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10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3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2, 3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31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3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1, 12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0.3476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extLst>
                  <a:ext uri="{0D108BD9-81ED-4DB2-BD59-A6C34878D82A}">
                    <a16:rowId xmlns:a16="http://schemas.microsoft.com/office/drawing/2014/main" val="2245733882"/>
                  </a:ext>
                </a:extLst>
              </a:tr>
              <a:tr h="2022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N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Frequency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%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N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Frequency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%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extLst>
                  <a:ext uri="{0D108BD9-81ED-4DB2-BD59-A6C34878D82A}">
                    <a16:rowId xmlns:a16="http://schemas.microsoft.com/office/drawing/2014/main" val="1093837951"/>
                  </a:ext>
                </a:extLst>
              </a:tr>
              <a:tr h="4171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Inappropriate Antibiotic Choice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11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9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82%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32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31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97%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0.1560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extLst>
                  <a:ext uri="{0D108BD9-81ED-4DB2-BD59-A6C34878D82A}">
                    <a16:rowId xmlns:a16="http://schemas.microsoft.com/office/drawing/2014/main" val="162690861"/>
                  </a:ext>
                </a:extLst>
              </a:tr>
              <a:tr h="6320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Inappropriate Length of Therapy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 dirty="0">
                          <a:effectLst/>
                        </a:rPr>
                        <a:t>11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45%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32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20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63%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0.4805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extLst>
                  <a:ext uri="{0D108BD9-81ED-4DB2-BD59-A6C34878D82A}">
                    <a16:rowId xmlns:a16="http://schemas.microsoft.com/office/drawing/2014/main" val="4251590462"/>
                  </a:ext>
                </a:extLst>
              </a:tr>
              <a:tr h="8469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Inappropriate Antibiotic Choice AND Length of Therapy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11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45%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32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20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>
                          <a:effectLst/>
                        </a:rPr>
                        <a:t>63%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 dirty="0">
                          <a:effectLst/>
                        </a:rPr>
                        <a:t>0.4805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2040" marR="62040" marT="0" marB="0"/>
                </a:tc>
                <a:extLst>
                  <a:ext uri="{0D108BD9-81ED-4DB2-BD59-A6C34878D82A}">
                    <a16:rowId xmlns:a16="http://schemas.microsoft.com/office/drawing/2014/main" val="2271016488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987C39-ACC2-4F1C-9585-121AA757BF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5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33"/>
    </mc:Choice>
    <mc:Fallback xmlns="">
      <p:transition spd="slow" advTm="38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cs typeface="Calibri" panose="020F0502020204030204" pitchFamily="34" charset="0"/>
              </a:rPr>
              <a:t>BACKGROUND</a:t>
            </a:r>
            <a:endParaRPr b="1" dirty="0">
              <a:cs typeface="Calibri" panose="020F0502020204030204" pitchFamily="34" charset="0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4"/>
            <a:ext cx="8520600" cy="36689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+mj-lt"/>
                <a:ea typeface="Proxima Nova"/>
                <a:cs typeface="Calibri" panose="020F0502020204030204" pitchFamily="34" charset="0"/>
                <a:sym typeface="Proxima Nova"/>
              </a:rPr>
              <a:t>Skin and soft tissue infections (SSTIs) </a:t>
            </a:r>
            <a:r>
              <a:rPr lang="en-US" sz="2000" dirty="0">
                <a:solidFill>
                  <a:schemeClr val="dk1"/>
                </a:solidFill>
                <a:latin typeface="+mj-lt"/>
                <a:ea typeface="Proxima Nova"/>
                <a:cs typeface="Calibri" panose="020F0502020204030204" pitchFamily="34" charset="0"/>
                <a:sym typeface="Proxima Nova"/>
              </a:rPr>
              <a:t>accounted for 10% of all infectious diseases related hospitalizations in the US from 1998-2006 </a:t>
            </a:r>
            <a:endParaRPr lang="en" sz="2000" dirty="0">
              <a:solidFill>
                <a:schemeClr val="dk1"/>
              </a:solidFill>
              <a:latin typeface="+mj-lt"/>
              <a:ea typeface="Proxima Nova"/>
              <a:cs typeface="Calibri" panose="020F0502020204030204" pitchFamily="34" charset="0"/>
              <a:sym typeface="Proxima Nova"/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+mj-lt"/>
                <a:ea typeface="Proxima Nova"/>
                <a:cs typeface="Calibri" panose="020F0502020204030204" pitchFamily="34" charset="0"/>
                <a:sym typeface="Proxima Nova"/>
              </a:rPr>
              <a:t>2.5% of total hospitalization across Veterans Affairs Medical Centers from 2007 to 2009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+mj-lt"/>
                <a:ea typeface="Proxima Nova"/>
                <a:cs typeface="Calibri" panose="020F0502020204030204" pitchFamily="34" charset="0"/>
                <a:sym typeface="Proxima Nova"/>
              </a:rPr>
              <a:t>Treatment of SSTIs is widely variable and antimicrobial management is often inappropriate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+mj-lt"/>
                <a:ea typeface="Proxima Nova"/>
                <a:cs typeface="Calibri" panose="020F0502020204030204" pitchFamily="34" charset="0"/>
                <a:sym typeface="Proxima Nova"/>
              </a:rPr>
              <a:t>The Infectious Disease </a:t>
            </a:r>
            <a:r>
              <a:rPr lang="en-US" sz="2000" dirty="0">
                <a:solidFill>
                  <a:schemeClr val="dk1"/>
                </a:solidFill>
                <a:latin typeface="+mj-lt"/>
                <a:ea typeface="Proxima Nova"/>
                <a:cs typeface="Calibri" panose="020F0502020204030204" pitchFamily="34" charset="0"/>
                <a:sym typeface="Proxima Nova"/>
              </a:rPr>
              <a:t>Society of America (IDSA) published practice guidelines for the management of SSTIs in 2014 </a:t>
            </a:r>
            <a:endParaRPr lang="en" sz="2000" dirty="0">
              <a:solidFill>
                <a:schemeClr val="dk1"/>
              </a:solidFill>
              <a:latin typeface="+mj-lt"/>
              <a:ea typeface="Proxima Nova"/>
              <a:cs typeface="Calibri" panose="020F0502020204030204" pitchFamily="34" charset="0"/>
              <a:sym typeface="Proxima Nova"/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+mj-lt"/>
                <a:ea typeface="Proxima Nova"/>
                <a:cs typeface="Calibri" panose="020F0502020204030204" pitchFamily="34" charset="0"/>
                <a:sym typeface="Proxima Nova"/>
              </a:rPr>
              <a:t>Compliance with treatment guidelines is an important outcome measure for Antimicrobial Stewardship Programs (ASP)</a:t>
            </a:r>
            <a:endParaRPr sz="2000" dirty="0">
              <a:latin typeface="+mj-lt"/>
              <a:ea typeface="Proxima Nova"/>
              <a:cs typeface="Calibri" panose="020F0502020204030204" pitchFamily="34" charset="0"/>
              <a:sym typeface="Proxima Nov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DA967D-3643-4D81-BE90-736202C73B7F}"/>
              </a:ext>
            </a:extLst>
          </p:cNvPr>
          <p:cNvSpPr txBox="1"/>
          <p:nvPr/>
        </p:nvSpPr>
        <p:spPr>
          <a:xfrm>
            <a:off x="2563167" y="3991026"/>
            <a:ext cx="635784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Christensen et al. Clin Infect Dis.2009; 49(7):1025-1035.</a:t>
            </a:r>
          </a:p>
          <a:p>
            <a:pPr algn="r"/>
            <a:r>
              <a:rPr lang="en-US" sz="1200" dirty="0"/>
              <a:t>Jenkins et al. Clin Infect Dis.2010; 51(8):895-903.</a:t>
            </a:r>
          </a:p>
          <a:p>
            <a:pPr algn="r"/>
            <a:r>
              <a:rPr lang="en-US" sz="1200" dirty="0"/>
              <a:t>Hurley et al. Am J Med. 2013; 126(12):1099-1106.</a:t>
            </a:r>
          </a:p>
          <a:p>
            <a:pPr algn="r"/>
            <a:r>
              <a:rPr lang="en-US" sz="1200" dirty="0"/>
              <a:t>Walsh et al. BMC Infect Dis. 2016; 16(1):71</a:t>
            </a:r>
          </a:p>
          <a:p>
            <a:pPr algn="r"/>
            <a:r>
              <a:rPr lang="en-US" sz="1200" dirty="0"/>
              <a:t>Stevens et al. Clin Infect Dis. 2014; 59(2):147-159.</a:t>
            </a:r>
          </a:p>
          <a:p>
            <a:pPr algn="r"/>
            <a:r>
              <a:rPr lang="en-US" sz="1600" dirty="0"/>
              <a:t> 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6E8A5BB-966F-4159-AD3E-1923CB274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29"/>
    </mc:Choice>
    <mc:Fallback xmlns="">
      <p:transition spd="slow" advTm="39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54EE2-EA66-4EDE-AA70-2F3D80BCA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68" y="374073"/>
            <a:ext cx="7406640" cy="1017270"/>
          </a:xfrm>
        </p:spPr>
        <p:txBody>
          <a:bodyPr/>
          <a:lstStyle/>
          <a:p>
            <a:r>
              <a:rPr lang="en-US" b="1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4B183-DEBE-4A6B-B9FE-A17DBFCA4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78" y="1391343"/>
            <a:ext cx="7404653" cy="3028950"/>
          </a:xfrm>
        </p:spPr>
        <p:txBody>
          <a:bodyPr>
            <a:norm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Most patients at our VAMC receive guideline discordant choice and/or duration of antibiotic therapy for SSTIs</a:t>
            </a:r>
          </a:p>
          <a:p>
            <a:r>
              <a:rPr lang="en-US" sz="2000" dirty="0">
                <a:cs typeface="Arial" panose="020B0604020202020204" pitchFamily="34" charset="0"/>
              </a:rPr>
              <a:t>Despite guidelines emphasizing a distinction between treatment of purulent vs non-purulent SSTIs, providers at our facility do not seem to use these categories to guide antibiotic therapy</a:t>
            </a:r>
          </a:p>
          <a:p>
            <a:r>
              <a:rPr lang="en-US" sz="2000" dirty="0">
                <a:cs typeface="Arial" panose="020B0604020202020204" pitchFamily="34" charset="0"/>
              </a:rPr>
              <a:t>Optimization of treatment of SSTIs represents a key opportunity for Antibiotic Stewardship Programs </a:t>
            </a:r>
          </a:p>
          <a:p>
            <a:pPr marL="34290" indent="0">
              <a:buNone/>
            </a:pPr>
            <a:endParaRPr lang="en-US" sz="2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C7E641F-BB30-493E-A063-84C9E5487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5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18"/>
    </mc:Choice>
    <mc:Fallback xmlns="">
      <p:transition spd="slow" advTm="27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54EE2-EA66-4EDE-AA70-2F3D80BCA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68" y="374073"/>
            <a:ext cx="7406640" cy="1017270"/>
          </a:xfrm>
        </p:spPr>
        <p:txBody>
          <a:bodyPr/>
          <a:lstStyle/>
          <a:p>
            <a:r>
              <a:rPr lang="en-US" b="1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4B183-DEBE-4A6B-B9FE-A17DBFCA4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78" y="1391343"/>
            <a:ext cx="7404653" cy="3028950"/>
          </a:xfrm>
        </p:spPr>
        <p:txBody>
          <a:bodyPr>
            <a:normAutofit/>
          </a:bodyPr>
          <a:lstStyle/>
          <a:p>
            <a:r>
              <a:rPr lang="en-US" sz="2000" dirty="0"/>
              <a:t>Create an SBAR (Situation, Background, Assessment, Recommendation) summarizing our findings and recommendations from this study</a:t>
            </a:r>
          </a:p>
          <a:p>
            <a:r>
              <a:rPr lang="en-US" sz="2000" dirty="0"/>
              <a:t>Distribute  SBAR at VAMC</a:t>
            </a:r>
          </a:p>
          <a:p>
            <a:r>
              <a:rPr lang="en-US" sz="2000" dirty="0"/>
              <a:t>Educate frontline providers </a:t>
            </a:r>
          </a:p>
          <a:p>
            <a:r>
              <a:rPr lang="en-US" sz="2000" dirty="0"/>
              <a:t>Develop clinical pathway for treatment of SSTI </a:t>
            </a:r>
          </a:p>
          <a:p>
            <a:r>
              <a:rPr lang="en-US" sz="2000" dirty="0"/>
              <a:t>Repeat our study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C509EE5-5EB3-42A7-AFD3-2AB0226D8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7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57"/>
    </mc:Choice>
    <mc:Fallback xmlns="">
      <p:transition spd="slow" advTm="24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4F442-C84A-43B4-B6FE-1C014CD6F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22" y="429768"/>
            <a:ext cx="7406640" cy="1017270"/>
          </a:xfrm>
        </p:spPr>
        <p:txBody>
          <a:bodyPr/>
          <a:lstStyle/>
          <a:p>
            <a:r>
              <a:rPr lang="en-US" b="1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3A659-3468-40B1-A559-FCC38E31E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339" y="1447038"/>
            <a:ext cx="7404653" cy="3028950"/>
          </a:xfrm>
        </p:spPr>
        <p:txBody>
          <a:bodyPr/>
          <a:lstStyle/>
          <a:p>
            <a:r>
              <a:rPr lang="en-US" altLang="en-US" sz="1800" dirty="0"/>
              <a:t>J. Daniel Markley DO, MPH</a:t>
            </a:r>
          </a:p>
          <a:p>
            <a:r>
              <a:rPr lang="en-US" altLang="en-US" sz="1800" dirty="0"/>
              <a:t>Leroy Vaughan MD</a:t>
            </a:r>
          </a:p>
          <a:p>
            <a:r>
              <a:rPr lang="en-US" altLang="en-US" sz="1800" dirty="0"/>
              <a:t>Daniel </a:t>
            </a:r>
            <a:r>
              <a:rPr lang="en-US" altLang="en-US" sz="1800" dirty="0" err="1"/>
              <a:t>Tassone</a:t>
            </a:r>
            <a:r>
              <a:rPr lang="en-US" altLang="en-US" sz="1800" dirty="0"/>
              <a:t> PharmD</a:t>
            </a:r>
          </a:p>
          <a:p>
            <a:r>
              <a:rPr lang="en-US" altLang="en-US" sz="1800" dirty="0"/>
              <a:t>Roy Sabo PhD</a:t>
            </a:r>
          </a:p>
          <a:p>
            <a:r>
              <a:rPr lang="en-US" altLang="en-US" sz="1800" dirty="0"/>
              <a:t>Michael P. Stevens MD, MPH</a:t>
            </a:r>
          </a:p>
          <a:p>
            <a:pPr marL="34290" indent="0">
              <a:buNone/>
            </a:pP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84DA5BD-2CFE-482E-8A5A-E7EDF9CCF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0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3"/>
    </mc:Choice>
    <mc:Fallback xmlns="">
      <p:transition spd="slow" advTm="9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54EE2-EA66-4EDE-AA70-2F3D80BCA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68" y="374073"/>
            <a:ext cx="7406640" cy="1017270"/>
          </a:xfrm>
        </p:spPr>
        <p:txBody>
          <a:bodyPr/>
          <a:lstStyle/>
          <a:p>
            <a:r>
              <a:rPr lang="en-US" b="1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4B183-DEBE-4A6B-B9FE-A17DBFCA4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78" y="1391343"/>
            <a:ext cx="8408554" cy="3028950"/>
          </a:xfrm>
        </p:spPr>
        <p:txBody>
          <a:bodyPr>
            <a:noAutofit/>
          </a:bodyPr>
          <a:lstStyle/>
          <a:p>
            <a:r>
              <a:rPr lang="en-US" sz="1500" dirty="0">
                <a:latin typeface="+mj-lt"/>
                <a:cs typeface="Times New Roman" panose="02020603050405020304" pitchFamily="18" charset="0"/>
              </a:rPr>
              <a:t>Christensen KL, Holman RC, Steiner CA, </a:t>
            </a:r>
            <a:r>
              <a:rPr lang="en-US" sz="1500" dirty="0" err="1">
                <a:latin typeface="+mj-lt"/>
                <a:cs typeface="Times New Roman" panose="02020603050405020304" pitchFamily="18" charset="0"/>
              </a:rPr>
              <a:t>Sejvar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 JJ, Stoll BJ, Schonberger LB. Infectious disease hospitalizations in the United States. </a:t>
            </a:r>
            <a:r>
              <a:rPr lang="en-US" sz="1500" i="1" dirty="0">
                <a:latin typeface="+mj-lt"/>
                <a:cs typeface="Times New Roman" panose="02020603050405020304" pitchFamily="18" charset="0"/>
              </a:rPr>
              <a:t>Clin Infect Dis. 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2009;49(7):1025-1035.</a:t>
            </a:r>
          </a:p>
          <a:p>
            <a:r>
              <a:rPr lang="en-US" sz="1500" dirty="0">
                <a:latin typeface="+mj-lt"/>
                <a:cs typeface="Times New Roman" panose="02020603050405020304" pitchFamily="18" charset="0"/>
              </a:rPr>
              <a:t>Jenkins TC, </a:t>
            </a:r>
            <a:r>
              <a:rPr lang="en-US" sz="1500" dirty="0" err="1">
                <a:latin typeface="+mj-lt"/>
                <a:cs typeface="Times New Roman" panose="02020603050405020304" pitchFamily="18" charset="0"/>
              </a:rPr>
              <a:t>Sabel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 AL, </a:t>
            </a:r>
            <a:r>
              <a:rPr lang="en-US" sz="1500" dirty="0" err="1">
                <a:latin typeface="+mj-lt"/>
                <a:cs typeface="Times New Roman" panose="02020603050405020304" pitchFamily="18" charset="0"/>
              </a:rPr>
              <a:t>Sarcone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 EE, Price CS, </a:t>
            </a:r>
            <a:r>
              <a:rPr lang="en-US" sz="1500" dirty="0" err="1">
                <a:latin typeface="+mj-lt"/>
                <a:cs typeface="Times New Roman" panose="02020603050405020304" pitchFamily="18" charset="0"/>
              </a:rPr>
              <a:t>Mehler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 PS, Burman WJ. Skin and soft-tissue infections requiring hospitalization at an academic medical center: opportunities for antimicrobial stewardship. </a:t>
            </a:r>
            <a:r>
              <a:rPr lang="en-US" sz="1500" i="1" dirty="0">
                <a:latin typeface="+mj-lt"/>
                <a:cs typeface="Times New Roman" panose="02020603050405020304" pitchFamily="18" charset="0"/>
              </a:rPr>
              <a:t>Clin Infect Dis. 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2010;51(8):895-903.</a:t>
            </a:r>
          </a:p>
          <a:p>
            <a:r>
              <a:rPr lang="en-US" sz="1500" dirty="0">
                <a:latin typeface="+mj-lt"/>
                <a:cs typeface="Times New Roman" panose="02020603050405020304" pitchFamily="18" charset="0"/>
              </a:rPr>
              <a:t>Hurley HJ, Knepper BC, Price CS, </a:t>
            </a:r>
            <a:r>
              <a:rPr lang="en-US" sz="1500" dirty="0" err="1">
                <a:latin typeface="+mj-lt"/>
                <a:cs typeface="Times New Roman" panose="02020603050405020304" pitchFamily="18" charset="0"/>
              </a:rPr>
              <a:t>Mehler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 PS, Burman WJ, Jenkins TC. Avoidable antibiotic exposure for uncomplicated skin and soft tissue infections in the ambulatory care setting. </a:t>
            </a:r>
            <a:r>
              <a:rPr lang="en-US" sz="1500" i="1" dirty="0">
                <a:latin typeface="+mj-lt"/>
                <a:cs typeface="Times New Roman" panose="02020603050405020304" pitchFamily="18" charset="0"/>
              </a:rPr>
              <a:t>Am J Med. 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2013;126(12):1099-1106.</a:t>
            </a:r>
          </a:p>
          <a:p>
            <a:r>
              <a:rPr lang="en-US" sz="1500" dirty="0">
                <a:latin typeface="+mj-lt"/>
                <a:cs typeface="Times New Roman" panose="02020603050405020304" pitchFamily="18" charset="0"/>
              </a:rPr>
              <a:t>Walsh TL, Chan L, Konopka CI, et al. Appropriateness of antibiotic management of uncomplicated skin and soft tissue infections in hospitalized adult patients. </a:t>
            </a:r>
            <a:r>
              <a:rPr lang="en-US" sz="1500" i="1" dirty="0">
                <a:latin typeface="+mj-lt"/>
                <a:cs typeface="Times New Roman" panose="02020603050405020304" pitchFamily="18" charset="0"/>
              </a:rPr>
              <a:t>BMC Infect Dis. 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2016;16(1):721.</a:t>
            </a:r>
          </a:p>
          <a:p>
            <a:r>
              <a:rPr lang="en-US" sz="1500" dirty="0">
                <a:latin typeface="+mj-lt"/>
                <a:cs typeface="Times New Roman" panose="02020603050405020304" pitchFamily="18" charset="0"/>
              </a:rPr>
              <a:t>Stevens DL, </a:t>
            </a:r>
            <a:r>
              <a:rPr lang="en-US" sz="1500" dirty="0" err="1">
                <a:latin typeface="+mj-lt"/>
                <a:cs typeface="Times New Roman" panose="02020603050405020304" pitchFamily="18" charset="0"/>
              </a:rPr>
              <a:t>Bisno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 AL, Chambers HF, Dellinger EP, Goldstein EJC et al. </a:t>
            </a:r>
            <a:r>
              <a:rPr lang="en-US" sz="15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Executive Summary: Practice Guidelines for the Diagnosis and Management of Skin and Soft Tissue Infections: 2014 Update by the Infectious Diseases Society of America. </a:t>
            </a:r>
            <a:r>
              <a:rPr lang="en-US" sz="1500" i="1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Clin Infect Dis</a:t>
            </a:r>
            <a:r>
              <a:rPr lang="en-US" sz="15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. 2014; 59(2):147-159. </a:t>
            </a:r>
            <a:endParaRPr lang="en-US" sz="15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F35291A-6F7B-4E9B-97A4-FA733DDDF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8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5"/>
    </mc:Choice>
    <mc:Fallback xmlns="">
      <p:transition spd="slow" advTm="2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73D0FF-2EF2-46EF-9F7F-51F9CDA8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091" y="1292841"/>
            <a:ext cx="5338617" cy="234543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359A9B-CC38-4B01-A0D0-8FC77DEA5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7"/>
    </mc:Choice>
    <mc:Fallback xmlns="">
      <p:transition spd="slow" advTm="4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7233" y="378050"/>
            <a:ext cx="5789533" cy="4387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051E9B-DB3C-4418-9C52-2635168E0F64}"/>
              </a:ext>
            </a:extLst>
          </p:cNvPr>
          <p:cNvSpPr txBox="1"/>
          <p:nvPr/>
        </p:nvSpPr>
        <p:spPr>
          <a:xfrm>
            <a:off x="2664767" y="4692990"/>
            <a:ext cx="6357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Stevens et al. Clin Infect Dis. 2014; 59(2):147-159.</a:t>
            </a:r>
          </a:p>
          <a:p>
            <a:pPr algn="r"/>
            <a:r>
              <a:rPr lang="en-US" sz="1600" dirty="0"/>
              <a:t> 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3E83E1-F2B7-4A44-B022-1F009969C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39"/>
    </mc:Choice>
    <mc:Fallback xmlns="">
      <p:transition spd="slow" advTm="26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STUDY OBJECTIVE</a:t>
            </a:r>
            <a:endParaRPr b="1" dirty="0"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725175"/>
            <a:ext cx="8520600" cy="1332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To evaluate the appropriateness of antibiotics for the treatment of purulent and non-purulent SSTIs at the Richmond VAMC</a:t>
            </a:r>
            <a:endParaRPr sz="2000" dirty="0">
              <a:solidFill>
                <a:schemeClr val="dk1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4DB59C-91A6-4DA2-92F1-51F08F899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1"/>
    </mc:Choice>
    <mc:Fallback xmlns="">
      <p:transition spd="slow" advTm="11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METHODS</a:t>
            </a:r>
            <a:r>
              <a:rPr lang="en" b="1" dirty="0"/>
              <a:t> </a:t>
            </a:r>
            <a:endParaRPr b="1" dirty="0"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Study Site</a:t>
            </a:r>
            <a:r>
              <a:rPr lang="en-US" sz="2000" b="1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:  </a:t>
            </a:r>
            <a:r>
              <a:rPr lang="en-US" sz="20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The </a:t>
            </a:r>
            <a:r>
              <a:rPr lang="en" sz="20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Richmond VAMC (399-bed tertiary care center)</a:t>
            </a:r>
          </a:p>
          <a:p>
            <a:pPr lvl="1">
              <a:lnSpc>
                <a:spcPct val="100000"/>
              </a:lnSpc>
              <a:buClr>
                <a:schemeClr val="dk1"/>
              </a:buClr>
            </a:pPr>
            <a:r>
              <a:rPr lang="en" sz="17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Multi-site study in co</a:t>
            </a:r>
            <a:r>
              <a:rPr lang="en-US" sz="1700" dirty="0" err="1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llaboration</a:t>
            </a:r>
            <a:r>
              <a:rPr lang="en-US" sz="17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 with the Antimicrobial Stewardship Taskforce,  Salt Lake City IDEAS Group and VA Pharmacy Benefits Management/VA Center for Medication Safety </a:t>
            </a:r>
          </a:p>
          <a:p>
            <a:pPr marL="596900" lvl="1" indent="0">
              <a:lnSpc>
                <a:spcPct val="100000"/>
              </a:lnSpc>
              <a:buClr>
                <a:schemeClr val="dk1"/>
              </a:buClr>
              <a:buNone/>
            </a:pPr>
            <a:endParaRPr lang="en-US" sz="1700" dirty="0">
              <a:solidFill>
                <a:schemeClr val="dk1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Study Design: </a:t>
            </a:r>
            <a:r>
              <a:rPr lang="en" sz="20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Retrospective chart review of patients admitted between June 1, 2016 to May 31, 2017</a:t>
            </a:r>
          </a:p>
          <a:p>
            <a:pPr marL="11430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000" dirty="0">
              <a:solidFill>
                <a:schemeClr val="dk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1EBF7D-073F-4496-92F0-02272E247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84"/>
    </mc:Choice>
    <mc:Fallback xmlns="">
      <p:transition spd="slow" advTm="31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Image result for richmond VAMC">
            <a:extLst>
              <a:ext uri="{FF2B5EF4-FFF2-40B4-BE49-F238E27FC236}">
                <a16:creationId xmlns:a16="http://schemas.microsoft.com/office/drawing/2014/main" id="{6CA3EF59-FF64-4412-BEB9-C33218269E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BB16F2-8979-41F0-ADC8-C04586450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70" y="1089659"/>
            <a:ext cx="7336241" cy="341768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796FD1E-A6C8-451A-BD86-0124BE53E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789" y="228600"/>
            <a:ext cx="7406640" cy="1017270"/>
          </a:xfrm>
        </p:spPr>
        <p:txBody>
          <a:bodyPr/>
          <a:lstStyle/>
          <a:p>
            <a:pPr algn="ctr"/>
            <a:r>
              <a:rPr lang="en-US" b="1" dirty="0"/>
              <a:t>RICHMOND VAMC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540E30-54A4-4623-AE1E-191BF491E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0"/>
    </mc:Choice>
    <mc:Fallback xmlns="">
      <p:transition spd="slow" advTm="8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METHODS</a:t>
            </a:r>
            <a:endParaRPr b="1" dirty="0"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Inclusion Criteria: 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Patients </a:t>
            </a:r>
            <a:r>
              <a:rPr lang="en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aged ≥18 years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Received inpatient care in an acute care unit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First hospital visit in the study period with at least one of two </a:t>
            </a:r>
            <a:r>
              <a:rPr lang="en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ICD-10 code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s present on admission:</a:t>
            </a:r>
          </a:p>
          <a:p>
            <a:pPr lvl="2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65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L02 (cutaneous abscess, furuncle or carbuncle) </a:t>
            </a:r>
          </a:p>
          <a:p>
            <a:pPr lvl="2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65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L03 (cellulitis and lymphangitis)</a:t>
            </a:r>
            <a:endParaRPr lang="en" sz="1800" dirty="0">
              <a:solidFill>
                <a:schemeClr val="dk1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Received systemic antibacterial treatment &gt;2 total calendar days (including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during &amp; </a:t>
            </a:r>
            <a:r>
              <a:rPr lang="en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after hospitalization) </a:t>
            </a:r>
            <a:endParaRPr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826E7AE-EF8D-491C-B9F4-076347E0E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0"/>
    </mc:Choice>
    <mc:Fallback xmlns="">
      <p:transition spd="slow" advTm="22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METHODS</a:t>
            </a:r>
            <a:endParaRPr b="1" dirty="0"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Exclusion Criteria: 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Admission for SSTI within past 28 days prior to current hospital visit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Systemic antibacterial therapy for non-SSTI indications 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Expiration within 5 days of hospital admission date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Transfer to another inpatient facility within 5 days of current hospitalization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Direct transfer from another facility where inpatient hospitalization occurred 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Severe immunosuppression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Systemic antibiotic treatment for the following SSTIs: </a:t>
            </a:r>
          </a:p>
          <a:p>
            <a:pPr lvl="2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Surgical site infection, chronic ulcers or wounds, SSTI involving the face, eye, mouth, ear or nose, peri-rectal or peri-genital SSTI, human or animal bite SSTI, SSTI related to retained foreign body, necrotizing SSTI, deep tissue infection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9AF74EF-CEC2-482E-BE00-21CB1A028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9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66"/>
    </mc:Choice>
    <mc:Fallback xmlns="">
      <p:transition spd="slow" advTm="52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METHODS</a:t>
            </a:r>
            <a:endParaRPr b="1" dirty="0"/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1"/>
          </p:nvPr>
        </p:nvSpPr>
        <p:spPr>
          <a:xfrm>
            <a:off x="102300" y="10332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Data Collection: (Patient characteristics)</a:t>
            </a:r>
            <a:endParaRPr lang="en" sz="2000" b="1" u="sng" dirty="0">
              <a:solidFill>
                <a:schemeClr val="dk1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Demographics (age, gender)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Comorbidities (eg. diabetes, heart failure, ischemic heart disease, peripheral vascular impairment, chronic kidney disease, end-stage renal disease on hemodialysis, cirrhosis)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Baseline characteristics (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BMI, I&amp;D for SSTI or receipt of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abx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 14 days prior to visit, current or past MRSA surveillance screen)</a:t>
            </a:r>
          </a:p>
          <a:p>
            <a:pPr lvl="1" algn="just">
              <a:spcBef>
                <a:spcPts val="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Documented antibiotic allergy </a:t>
            </a:r>
          </a:p>
          <a:p>
            <a:pPr marL="596900" lvl="1" indent="0" algn="just">
              <a:spcBef>
                <a:spcPts val="0"/>
              </a:spcBef>
              <a:buClr>
                <a:schemeClr val="dk1"/>
              </a:buClr>
              <a:buSzPts val="1800"/>
              <a:buNone/>
            </a:pPr>
            <a:endParaRPr lang="en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1720EC-9563-44F5-9C68-BA8E70390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39"/>
    </mc:Choice>
    <mc:Fallback xmlns="">
      <p:transition spd="slow" advTm="33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2398</TotalTime>
  <Words>1503</Words>
  <Application>Microsoft Office PowerPoint</Application>
  <PresentationFormat>On-screen Show (16:9)</PresentationFormat>
  <Paragraphs>255</Paragraphs>
  <Slides>24</Slides>
  <Notes>19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Proxima Nova</vt:lpstr>
      <vt:lpstr>Corbel</vt:lpstr>
      <vt:lpstr>Calibri</vt:lpstr>
      <vt:lpstr>Basis</vt:lpstr>
      <vt:lpstr>Evaluation of the Management of Skin and Soft Tissue Infections in the Inpatient Setting</vt:lpstr>
      <vt:lpstr>BACKGROUND</vt:lpstr>
      <vt:lpstr>PowerPoint Presentation</vt:lpstr>
      <vt:lpstr>STUDY OBJECTIVE</vt:lpstr>
      <vt:lpstr>METHODS </vt:lpstr>
      <vt:lpstr>RICHMOND VAMC</vt:lpstr>
      <vt:lpstr>METHODS</vt:lpstr>
      <vt:lpstr>METHODS</vt:lpstr>
      <vt:lpstr>METHODS</vt:lpstr>
      <vt:lpstr>METHODS</vt:lpstr>
      <vt:lpstr>PowerPoint Presentation</vt:lpstr>
      <vt:lpstr>METHODS</vt:lpstr>
      <vt:lpstr>METHODS </vt:lpstr>
      <vt:lpstr>RESULTS </vt:lpstr>
      <vt:lpstr>RESULTS</vt:lpstr>
      <vt:lpstr>RESULTS</vt:lpstr>
      <vt:lpstr>PowerPoint Presentation</vt:lpstr>
      <vt:lpstr>RESULTS</vt:lpstr>
      <vt:lpstr>PowerPoint Presentation</vt:lpstr>
      <vt:lpstr>CONCLUSIONS</vt:lpstr>
      <vt:lpstr>FUTURE DIRECTIONS</vt:lpstr>
      <vt:lpstr>ACKNOWLEDGEMENTS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the Management of Skin and Soft Tissue Infections in the Inpatient Setting</dc:title>
  <dc:creator>Jen Emberger</dc:creator>
  <cp:lastModifiedBy>Jen Emberger</cp:lastModifiedBy>
  <cp:revision>45</cp:revision>
  <dcterms:modified xsi:type="dcterms:W3CDTF">2019-05-22T23:19:56Z</dcterms:modified>
</cp:coreProperties>
</file>