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59" r:id="rId3"/>
    <p:sldId id="260" r:id="rId4"/>
    <p:sldId id="257" r:id="rId5"/>
    <p:sldId id="283" r:id="rId6"/>
    <p:sldId id="284" r:id="rId7"/>
    <p:sldId id="258" r:id="rId8"/>
    <p:sldId id="279" r:id="rId9"/>
    <p:sldId id="285" r:id="rId10"/>
    <p:sldId id="288" r:id="rId11"/>
    <p:sldId id="262" r:id="rId12"/>
    <p:sldId id="282" r:id="rId13"/>
    <p:sldId id="286" r:id="rId14"/>
    <p:sldId id="280" r:id="rId15"/>
    <p:sldId id="264" r:id="rId16"/>
    <p:sldId id="289" r:id="rId17"/>
    <p:sldId id="281" r:id="rId18"/>
    <p:sldId id="272" r:id="rId19"/>
    <p:sldId id="274" r:id="rId20"/>
    <p:sldId id="276" r:id="rId21"/>
    <p:sldId id="277" r:id="rId22"/>
    <p:sldId id="290" r:id="rId23"/>
    <p:sldId id="278" r:id="rId24"/>
    <p:sldId id="287" r:id="rId25"/>
    <p:sldId id="26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5530" autoAdjust="0"/>
  </p:normalViewPr>
  <p:slideViewPr>
    <p:cSldViewPr snapToGrid="0">
      <p:cViewPr varScale="1">
        <p:scale>
          <a:sx n="49" d="100"/>
          <a:sy n="49" d="100"/>
        </p:scale>
        <p:origin x="15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niel\Desktop\Blood%20culture%20alert\BC%20alert%20abstract%20Figures_Tab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dirty="0"/>
              <a:t>Distribution of ASP Interventions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060"/>
            </a:solidFill>
            <a:ln>
              <a:noFill/>
            </a:ln>
            <a:effectLst/>
          </c:spPr>
          <c:invertIfNegative val="0"/>
          <c:cat>
            <c:strRef>
              <c:f>'[BC alert abstract Figures_Tables.xlsx]Sheet1'!$B$13:$B$19</c:f>
              <c:strCache>
                <c:ptCount val="7"/>
                <c:pt idx="0">
                  <c:v>IV to PO</c:v>
                </c:pt>
                <c:pt idx="1">
                  <c:v>Dose optimization</c:v>
                </c:pt>
                <c:pt idx="2">
                  <c:v>Escalation</c:v>
                </c:pt>
                <c:pt idx="3">
                  <c:v>Duration of Therapy</c:v>
                </c:pt>
                <c:pt idx="4">
                  <c:v>De-escalation</c:v>
                </c:pt>
                <c:pt idx="5">
                  <c:v>Additional Workup</c:v>
                </c:pt>
                <c:pt idx="6">
                  <c:v>Any ASP Intervention</c:v>
                </c:pt>
              </c:strCache>
            </c:strRef>
          </c:cat>
          <c:val>
            <c:numRef>
              <c:f>'[BC alert abstract Figures_Tables.xlsx]Sheet1'!$C$13:$C$19</c:f>
              <c:numCache>
                <c:formatCode>0.00%</c:formatCode>
                <c:ptCount val="7"/>
                <c:pt idx="0" formatCode="0%">
                  <c:v>0.01</c:v>
                </c:pt>
                <c:pt idx="1">
                  <c:v>3.3000000000000002E-2</c:v>
                </c:pt>
                <c:pt idx="2" formatCode="0%">
                  <c:v>0.1</c:v>
                </c:pt>
                <c:pt idx="3" formatCode="0%">
                  <c:v>0.16</c:v>
                </c:pt>
                <c:pt idx="4" formatCode="0%">
                  <c:v>0.18</c:v>
                </c:pt>
                <c:pt idx="5" formatCode="0%">
                  <c:v>0.51</c:v>
                </c:pt>
                <c:pt idx="6" formatCode="0%">
                  <c:v>0.69</c:v>
                </c:pt>
              </c:numCache>
            </c:numRef>
          </c:val>
          <c:extLst xmlns:c16r2="http://schemas.microsoft.com/office/drawing/2015/06/chart">
            <c:ext xmlns:c16="http://schemas.microsoft.com/office/drawing/2014/chart" uri="{C3380CC4-5D6E-409C-BE32-E72D297353CC}">
              <c16:uniqueId val="{00000000-4E62-454F-BAC8-F6A61682941A}"/>
            </c:ext>
          </c:extLst>
        </c:ser>
        <c:dLbls>
          <c:showLegendKey val="0"/>
          <c:showVal val="0"/>
          <c:showCatName val="0"/>
          <c:showSerName val="0"/>
          <c:showPercent val="0"/>
          <c:showBubbleSize val="0"/>
        </c:dLbls>
        <c:gapWidth val="219"/>
        <c:overlap val="-27"/>
        <c:axId val="382428880"/>
        <c:axId val="382425744"/>
      </c:barChart>
      <c:catAx>
        <c:axId val="382428880"/>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Type of ASP Intervention</a:t>
                </a:r>
              </a:p>
            </c:rich>
          </c:tx>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82425744"/>
        <c:crosses val="autoZero"/>
        <c:auto val="1"/>
        <c:lblAlgn val="ctr"/>
        <c:lblOffset val="100"/>
        <c:noMultiLvlLbl val="0"/>
      </c:catAx>
      <c:valAx>
        <c:axId val="382425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Percentage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824288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000" dirty="0"/>
              <a:t>Mean ASP Reaction Time to Positive Blood Culture by Day of the Week</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060"/>
            </a:solidFill>
            <a:ln>
              <a:noFill/>
            </a:ln>
            <a:effectLst/>
          </c:spPr>
          <c:invertIfNegative val="0"/>
          <c:cat>
            <c:strRef>
              <c:f>Sheet1!$B$4:$B$10</c:f>
              <c:strCache>
                <c:ptCount val="7"/>
                <c:pt idx="0">
                  <c:v>Sunday</c:v>
                </c:pt>
                <c:pt idx="1">
                  <c:v>Monday</c:v>
                </c:pt>
                <c:pt idx="2">
                  <c:v>Tuesday</c:v>
                </c:pt>
                <c:pt idx="3">
                  <c:v>Wednesday</c:v>
                </c:pt>
                <c:pt idx="4">
                  <c:v>Thursday</c:v>
                </c:pt>
                <c:pt idx="5">
                  <c:v>Friday</c:v>
                </c:pt>
                <c:pt idx="6">
                  <c:v>Saturday</c:v>
                </c:pt>
              </c:strCache>
            </c:strRef>
          </c:cat>
          <c:val>
            <c:numRef>
              <c:f>Sheet1!$C$4:$C$10</c:f>
              <c:numCache>
                <c:formatCode>General</c:formatCode>
                <c:ptCount val="7"/>
                <c:pt idx="0">
                  <c:v>32.200000000000003</c:v>
                </c:pt>
                <c:pt idx="1">
                  <c:v>15.1</c:v>
                </c:pt>
                <c:pt idx="2">
                  <c:v>17</c:v>
                </c:pt>
                <c:pt idx="3">
                  <c:v>9.1999999999999993</c:v>
                </c:pt>
                <c:pt idx="4">
                  <c:v>14</c:v>
                </c:pt>
                <c:pt idx="5">
                  <c:v>19.5</c:v>
                </c:pt>
                <c:pt idx="6">
                  <c:v>52.3</c:v>
                </c:pt>
              </c:numCache>
            </c:numRef>
          </c:val>
          <c:extLst xmlns:c16r2="http://schemas.microsoft.com/office/drawing/2015/06/chart">
            <c:ext xmlns:c16="http://schemas.microsoft.com/office/drawing/2014/chart" uri="{C3380CC4-5D6E-409C-BE32-E72D297353CC}">
              <c16:uniqueId val="{00000000-1EB4-4CA6-822A-D91C82728BDE}"/>
            </c:ext>
          </c:extLst>
        </c:ser>
        <c:dLbls>
          <c:showLegendKey val="0"/>
          <c:showVal val="0"/>
          <c:showCatName val="0"/>
          <c:showSerName val="0"/>
          <c:showPercent val="0"/>
          <c:showBubbleSize val="0"/>
        </c:dLbls>
        <c:gapWidth val="219"/>
        <c:overlap val="-27"/>
        <c:axId val="317543680"/>
        <c:axId val="317544856"/>
      </c:barChart>
      <c:catAx>
        <c:axId val="317543680"/>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400" dirty="0"/>
                  <a:t>Day of the Week</a:t>
                </a:r>
              </a:p>
            </c:rich>
          </c:tx>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17544856"/>
        <c:crosses val="autoZero"/>
        <c:auto val="1"/>
        <c:lblAlgn val="ctr"/>
        <c:lblOffset val="100"/>
        <c:noMultiLvlLbl val="0"/>
      </c:catAx>
      <c:valAx>
        <c:axId val="317544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t>Hours</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175436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097C8-4C46-4D19-852D-4CAC9376B9C8}"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FD5C9-6A4E-4D79-B6D6-294A8EC4FFF1}" type="slidenum">
              <a:rPr lang="en-US" smtClean="0"/>
              <a:t>‹#›</a:t>
            </a:fld>
            <a:endParaRPr lang="en-US"/>
          </a:p>
        </p:txBody>
      </p:sp>
    </p:spTree>
    <p:extLst>
      <p:ext uri="{BB962C8B-B14F-4D97-AF65-F5344CB8AC3E}">
        <p14:creationId xmlns:p14="http://schemas.microsoft.com/office/powerpoint/2010/main" val="129726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Kang CI, Kim SH, Park WB, et al. Bloodstream infections caused by antibiotic-resistant gram-negative bacilli: risk factors for mortality and impact of inappropriate initial antimicrobial therapy on outcome. </a:t>
            </a:r>
            <a:r>
              <a:rPr lang="en-US" sz="1200" kern="1200" dirty="0" err="1">
                <a:solidFill>
                  <a:schemeClr val="tx1"/>
                </a:solidFill>
                <a:effectLst/>
                <a:latin typeface="+mn-lt"/>
                <a:ea typeface="+mn-ea"/>
                <a:cs typeface="+mn-cs"/>
              </a:rPr>
              <a:t>Antimicrob</a:t>
            </a:r>
            <a:r>
              <a:rPr lang="en-US" sz="1200" kern="1200" dirty="0">
                <a:solidFill>
                  <a:schemeClr val="tx1"/>
                </a:solidFill>
                <a:effectLst/>
                <a:latin typeface="+mn-lt"/>
                <a:ea typeface="+mn-ea"/>
                <a:cs typeface="+mn-cs"/>
              </a:rPr>
              <a:t> Agents </a:t>
            </a:r>
            <a:r>
              <a:rPr lang="en-US" sz="1200" kern="1200" dirty="0" err="1">
                <a:solidFill>
                  <a:schemeClr val="tx1"/>
                </a:solidFill>
                <a:effectLst/>
                <a:latin typeface="+mn-lt"/>
                <a:ea typeface="+mn-ea"/>
                <a:cs typeface="+mn-cs"/>
              </a:rPr>
              <a:t>Chemother</a:t>
            </a:r>
            <a:r>
              <a:rPr lang="en-US" sz="1200" kern="1200" dirty="0">
                <a:solidFill>
                  <a:schemeClr val="tx1"/>
                </a:solidFill>
                <a:effectLst/>
                <a:latin typeface="+mn-lt"/>
                <a:ea typeface="+mn-ea"/>
                <a:cs typeface="+mn-cs"/>
              </a:rPr>
              <a:t> 2005; 49:760.</a:t>
            </a: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Mylotte</a:t>
            </a:r>
            <a:r>
              <a:rPr lang="en-US" sz="1200" kern="1200" dirty="0">
                <a:solidFill>
                  <a:schemeClr val="tx1"/>
                </a:solidFill>
                <a:effectLst/>
                <a:latin typeface="+mn-lt"/>
                <a:ea typeface="+mn-ea"/>
                <a:cs typeface="+mn-cs"/>
              </a:rPr>
              <a:t> JM, McDermott C, Spooner JA. Prospective study of 114 consecutive episodes of Staphylococcus aureus bacteremia. Rev Infect Dis 1987; 9:891.</a:t>
            </a:r>
          </a:p>
          <a:p>
            <a:r>
              <a:rPr lang="en-US" sz="1200" kern="1200" dirty="0">
                <a:solidFill>
                  <a:schemeClr val="tx1"/>
                </a:solidFill>
                <a:effectLst/>
                <a:latin typeface="+mn-lt"/>
                <a:ea typeface="+mn-ea"/>
                <a:cs typeface="+mn-cs"/>
              </a:rPr>
              <a:t>3. Kumar A, Roberts D, Wood KE, et al. Duration of hypotension before initiation of effective antimicrobial therapy is the critical determinant of survival in human septic shock. </a:t>
            </a:r>
            <a:r>
              <a:rPr lang="en-US" sz="1200" kern="1200" dirty="0" err="1">
                <a:solidFill>
                  <a:schemeClr val="tx1"/>
                </a:solidFill>
                <a:effectLst/>
                <a:latin typeface="+mn-lt"/>
                <a:ea typeface="+mn-ea"/>
                <a:cs typeface="+mn-cs"/>
              </a:rPr>
              <a:t>Crit</a:t>
            </a:r>
            <a:r>
              <a:rPr lang="en-US" sz="1200" kern="1200" dirty="0">
                <a:solidFill>
                  <a:schemeClr val="tx1"/>
                </a:solidFill>
                <a:effectLst/>
                <a:latin typeface="+mn-lt"/>
                <a:ea typeface="+mn-ea"/>
                <a:cs typeface="+mn-cs"/>
              </a:rPr>
              <a:t> Care Med 2006; 34:1589.</a:t>
            </a:r>
          </a:p>
          <a:p>
            <a:r>
              <a:rPr lang="en-US" sz="1200" kern="1200" dirty="0">
                <a:solidFill>
                  <a:schemeClr val="tx1"/>
                </a:solidFill>
                <a:effectLst/>
                <a:latin typeface="+mn-lt"/>
                <a:ea typeface="+mn-ea"/>
                <a:cs typeface="+mn-cs"/>
              </a:rPr>
              <a:t>4. Fowler VG Jr, Sanders LL, Sexton DJ, et al. Outcome of Staphylococcus aureus bacteremia according to compliance with recommendations of infectious diseases specialists: experience with 244 patients.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Infect Dis 1998; 27:478.</a:t>
            </a: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Forsblom</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Ruotsalainen</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Ollgren</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Järvinen</a:t>
            </a:r>
            <a:r>
              <a:rPr lang="en-US" sz="1200" kern="1200" dirty="0">
                <a:solidFill>
                  <a:schemeClr val="tx1"/>
                </a:solidFill>
                <a:effectLst/>
                <a:latin typeface="+mn-lt"/>
                <a:ea typeface="+mn-ea"/>
                <a:cs typeface="+mn-cs"/>
              </a:rPr>
              <a:t> A. Telephone consultation cannot replace bedside infectious disease consultation in the management of Staphylococcus aureus Bacteremia.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Infect Dis 2013; 56:527.</a:t>
            </a:r>
          </a:p>
          <a:p>
            <a:endParaRPr lang="en-US" dirty="0"/>
          </a:p>
        </p:txBody>
      </p:sp>
      <p:sp>
        <p:nvSpPr>
          <p:cNvPr id="4" name="Slide Number Placeholder 3"/>
          <p:cNvSpPr>
            <a:spLocks noGrp="1"/>
          </p:cNvSpPr>
          <p:nvPr>
            <p:ph type="sldNum" sz="quarter" idx="10"/>
          </p:nvPr>
        </p:nvSpPr>
        <p:spPr/>
        <p:txBody>
          <a:bodyPr/>
          <a:lstStyle/>
          <a:p>
            <a:fld id="{701FD5C9-6A4E-4D79-B6D6-294A8EC4FFF1}" type="slidenum">
              <a:rPr lang="en-US" smtClean="0"/>
              <a:t>3</a:t>
            </a:fld>
            <a:endParaRPr lang="en-US"/>
          </a:p>
        </p:txBody>
      </p:sp>
    </p:spTree>
    <p:extLst>
      <p:ext uri="{BB962C8B-B14F-4D97-AF65-F5344CB8AC3E}">
        <p14:creationId xmlns:p14="http://schemas.microsoft.com/office/powerpoint/2010/main" val="3494606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 of ID consultation, Time to blood culture clearance, and LOS varied by organism identification (a p values &lt; 0.05)</a:t>
            </a:r>
          </a:p>
        </p:txBody>
      </p:sp>
      <p:sp>
        <p:nvSpPr>
          <p:cNvPr id="4" name="Slide Number Placeholder 3"/>
          <p:cNvSpPr>
            <a:spLocks noGrp="1"/>
          </p:cNvSpPr>
          <p:nvPr>
            <p:ph type="sldNum" sz="quarter" idx="10"/>
          </p:nvPr>
        </p:nvSpPr>
        <p:spPr/>
        <p:txBody>
          <a:bodyPr/>
          <a:lstStyle/>
          <a:p>
            <a:fld id="{701FD5C9-6A4E-4D79-B6D6-294A8EC4FFF1}" type="slidenum">
              <a:rPr lang="en-US" smtClean="0"/>
              <a:t>17</a:t>
            </a:fld>
            <a:endParaRPr lang="en-US"/>
          </a:p>
        </p:txBody>
      </p:sp>
    </p:spTree>
    <p:extLst>
      <p:ext uri="{BB962C8B-B14F-4D97-AF65-F5344CB8AC3E}">
        <p14:creationId xmlns:p14="http://schemas.microsoft.com/office/powerpoint/2010/main" val="34598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Would show a screenshot of a blank template </a:t>
            </a:r>
          </a:p>
          <a:p>
            <a:endParaRPr lang="en-US" dirty="0">
              <a:solidFill>
                <a:srgbClr val="FF0000"/>
              </a:solidFill>
            </a:endParaRPr>
          </a:p>
          <a:p>
            <a:r>
              <a:rPr lang="en-US" sz="1200" i="1" kern="1200" dirty="0">
                <a:solidFill>
                  <a:schemeClr val="tx1"/>
                </a:solidFill>
                <a:effectLst/>
                <a:latin typeface="+mn-lt"/>
                <a:ea typeface="+mn-ea"/>
                <a:cs typeface="+mn-cs"/>
              </a:rPr>
              <a:t>This notification is the result of a brief chart review and does not constitute a formal consultation. If any questions arise regarding the significance of these results, please consult Infectious Diseases</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701FD5C9-6A4E-4D79-B6D6-294A8EC4FFF1}" type="slidenum">
              <a:rPr lang="en-US" smtClean="0"/>
              <a:t>4</a:t>
            </a:fld>
            <a:endParaRPr lang="en-US"/>
          </a:p>
        </p:txBody>
      </p:sp>
    </p:spTree>
    <p:extLst>
      <p:ext uri="{BB962C8B-B14F-4D97-AF65-F5344CB8AC3E}">
        <p14:creationId xmlns:p14="http://schemas.microsoft.com/office/powerpoint/2010/main" val="373935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FD5C9-6A4E-4D79-B6D6-294A8EC4FFF1}" type="slidenum">
              <a:rPr lang="en-US" smtClean="0"/>
              <a:t>5</a:t>
            </a:fld>
            <a:endParaRPr lang="en-US"/>
          </a:p>
        </p:txBody>
      </p:sp>
    </p:spTree>
    <p:extLst>
      <p:ext uri="{BB962C8B-B14F-4D97-AF65-F5344CB8AC3E}">
        <p14:creationId xmlns:p14="http://schemas.microsoft.com/office/powerpoint/2010/main" val="112198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defined characteristics</a:t>
            </a:r>
            <a:r>
              <a:rPr lang="en-US" baseline="0" dirty="0"/>
              <a:t> </a:t>
            </a:r>
            <a:r>
              <a:rPr lang="en-US" baseline="0" dirty="0" err="1"/>
              <a:t>ie</a:t>
            </a:r>
            <a:r>
              <a:rPr lang="en-US" baseline="0" dirty="0"/>
              <a:t> immunosuppression, using the same timestamps, </a:t>
            </a:r>
            <a:r>
              <a:rPr lang="en-US" baseline="0" dirty="0" err="1"/>
              <a:t>etc</a:t>
            </a:r>
            <a:endParaRPr lang="en-US" dirty="0"/>
          </a:p>
        </p:txBody>
      </p:sp>
      <p:sp>
        <p:nvSpPr>
          <p:cNvPr id="4" name="Slide Number Placeholder 3"/>
          <p:cNvSpPr>
            <a:spLocks noGrp="1"/>
          </p:cNvSpPr>
          <p:nvPr>
            <p:ph type="sldNum" sz="quarter" idx="5"/>
          </p:nvPr>
        </p:nvSpPr>
        <p:spPr/>
        <p:txBody>
          <a:bodyPr/>
          <a:lstStyle/>
          <a:p>
            <a:fld id="{701FD5C9-6A4E-4D79-B6D6-294A8EC4FFF1}" type="slidenum">
              <a:rPr lang="en-US" smtClean="0"/>
              <a:t>7</a:t>
            </a:fld>
            <a:endParaRPr lang="en-US"/>
          </a:p>
        </p:txBody>
      </p:sp>
    </p:spTree>
    <p:extLst>
      <p:ext uri="{BB962C8B-B14F-4D97-AF65-F5344CB8AC3E}">
        <p14:creationId xmlns:p14="http://schemas.microsoft.com/office/powerpoint/2010/main" val="2601442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FD5C9-6A4E-4D79-B6D6-294A8EC4FFF1}" type="slidenum">
              <a:rPr lang="en-US" smtClean="0"/>
              <a:t>8</a:t>
            </a:fld>
            <a:endParaRPr lang="en-US"/>
          </a:p>
        </p:txBody>
      </p:sp>
    </p:spTree>
    <p:extLst>
      <p:ext uri="{BB962C8B-B14F-4D97-AF65-F5344CB8AC3E}">
        <p14:creationId xmlns:p14="http://schemas.microsoft.com/office/powerpoint/2010/main" val="790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a unique intervention in 208 (69%) patients </a:t>
            </a:r>
          </a:p>
          <a:p>
            <a:pPr lvl="1"/>
            <a:r>
              <a:rPr lang="en-US" dirty="0"/>
              <a:t>371 interventions; mean of 1.22 interventions per patient </a:t>
            </a:r>
          </a:p>
          <a:p>
            <a:pPr lvl="1"/>
            <a:r>
              <a:rPr lang="en-US" dirty="0"/>
              <a:t>39 (13%) patients were outpatient; 19 (50%) were recommended for admission. </a:t>
            </a:r>
          </a:p>
          <a:p>
            <a:pPr lvl="1"/>
            <a:endParaRPr lang="en-US" dirty="0"/>
          </a:p>
          <a:p>
            <a:pPr lvl="1"/>
            <a:r>
              <a:rPr lang="en-US" dirty="0"/>
              <a:t>216 (72%) of alert notes were written ≤ 24 hours from blood culture positivity. </a:t>
            </a:r>
          </a:p>
          <a:p>
            <a:pPr lvl="2"/>
            <a:r>
              <a:rPr lang="en-US" dirty="0"/>
              <a:t>Mean reaction time for the ASP was 20.8 hours</a:t>
            </a:r>
          </a:p>
          <a:p>
            <a:pPr lvl="2"/>
            <a:r>
              <a:rPr lang="en-US" dirty="0"/>
              <a:t>Varied depending on day of the week that the blood culture became positive (range 0.25 – 122 hours, p &lt; 0.001)</a:t>
            </a:r>
          </a:p>
          <a:p>
            <a:endParaRPr lang="en-US" dirty="0"/>
          </a:p>
        </p:txBody>
      </p:sp>
      <p:sp>
        <p:nvSpPr>
          <p:cNvPr id="4" name="Slide Number Placeholder 3"/>
          <p:cNvSpPr>
            <a:spLocks noGrp="1"/>
          </p:cNvSpPr>
          <p:nvPr>
            <p:ph type="sldNum" sz="quarter" idx="5"/>
          </p:nvPr>
        </p:nvSpPr>
        <p:spPr/>
        <p:txBody>
          <a:bodyPr/>
          <a:lstStyle/>
          <a:p>
            <a:fld id="{701FD5C9-6A4E-4D79-B6D6-294A8EC4FFF1}" type="slidenum">
              <a:rPr lang="en-US" smtClean="0"/>
              <a:t>11</a:t>
            </a:fld>
            <a:endParaRPr lang="en-US"/>
          </a:p>
        </p:txBody>
      </p:sp>
    </p:spTree>
    <p:extLst>
      <p:ext uri="{BB962C8B-B14F-4D97-AF65-F5344CB8AC3E}">
        <p14:creationId xmlns:p14="http://schemas.microsoft.com/office/powerpoint/2010/main" val="38574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a unique intervention in 208 (69%) patients </a:t>
            </a:r>
          </a:p>
          <a:p>
            <a:pPr lvl="1"/>
            <a:r>
              <a:rPr lang="en-US" dirty="0"/>
              <a:t>371 interventions; mean of 1.22 interventions per patient </a:t>
            </a:r>
          </a:p>
          <a:p>
            <a:pPr lvl="1"/>
            <a:r>
              <a:rPr lang="en-US" dirty="0"/>
              <a:t>39 (13%) patients were outpatient; 19 (50%) were recommended for admission. </a:t>
            </a:r>
          </a:p>
          <a:p>
            <a:endParaRPr lang="en-US" dirty="0"/>
          </a:p>
        </p:txBody>
      </p:sp>
      <p:sp>
        <p:nvSpPr>
          <p:cNvPr id="4" name="Slide Number Placeholder 3"/>
          <p:cNvSpPr>
            <a:spLocks noGrp="1"/>
          </p:cNvSpPr>
          <p:nvPr>
            <p:ph type="sldNum" sz="quarter" idx="5"/>
          </p:nvPr>
        </p:nvSpPr>
        <p:spPr/>
        <p:txBody>
          <a:bodyPr/>
          <a:lstStyle/>
          <a:p>
            <a:fld id="{701FD5C9-6A4E-4D79-B6D6-294A8EC4FFF1}" type="slidenum">
              <a:rPr lang="en-US" smtClean="0"/>
              <a:t>14</a:t>
            </a:fld>
            <a:endParaRPr lang="en-US"/>
          </a:p>
        </p:txBody>
      </p:sp>
    </p:spTree>
    <p:extLst>
      <p:ext uri="{BB962C8B-B14F-4D97-AF65-F5344CB8AC3E}">
        <p14:creationId xmlns:p14="http://schemas.microsoft.com/office/powerpoint/2010/main" val="72841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r>
              <a:rPr lang="en-US" dirty="0"/>
              <a:t>216 (72%) of alert notes were written ≤ 24 hours from blood culture positivity. </a:t>
            </a:r>
          </a:p>
          <a:p>
            <a:pPr lvl="2"/>
            <a:r>
              <a:rPr lang="en-US" dirty="0"/>
              <a:t>Mean reaction time for the ASP was 20.8 hours</a:t>
            </a:r>
          </a:p>
          <a:p>
            <a:pPr lvl="2"/>
            <a:r>
              <a:rPr lang="en-US" dirty="0"/>
              <a:t>Varied depending on day of the week that the blood culture became positive (range 0.25 – 122 hours, p &lt; 0.001)</a:t>
            </a:r>
          </a:p>
          <a:p>
            <a:endParaRPr lang="en-US" dirty="0"/>
          </a:p>
        </p:txBody>
      </p:sp>
      <p:sp>
        <p:nvSpPr>
          <p:cNvPr id="4" name="Slide Number Placeholder 3"/>
          <p:cNvSpPr>
            <a:spLocks noGrp="1"/>
          </p:cNvSpPr>
          <p:nvPr>
            <p:ph type="sldNum" sz="quarter" idx="10"/>
          </p:nvPr>
        </p:nvSpPr>
        <p:spPr/>
        <p:txBody>
          <a:bodyPr/>
          <a:lstStyle/>
          <a:p>
            <a:fld id="{701FD5C9-6A4E-4D79-B6D6-294A8EC4FFF1}" type="slidenum">
              <a:rPr lang="en-US" smtClean="0"/>
              <a:t>15</a:t>
            </a:fld>
            <a:endParaRPr lang="en-US"/>
          </a:p>
        </p:txBody>
      </p:sp>
    </p:spTree>
    <p:extLst>
      <p:ext uri="{BB962C8B-B14F-4D97-AF65-F5344CB8AC3E}">
        <p14:creationId xmlns:p14="http://schemas.microsoft.com/office/powerpoint/2010/main" val="346864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line represents ASP reaction time &lt; 24 hours</a:t>
            </a:r>
          </a:p>
          <a:p>
            <a:r>
              <a:rPr lang="en-US" dirty="0"/>
              <a:t>Red line represents ASP reaction time &gt; 24 hours</a:t>
            </a:r>
          </a:p>
          <a:p>
            <a:r>
              <a:rPr lang="en-US" dirty="0"/>
              <a:t>X axis is time to clearances</a:t>
            </a:r>
          </a:p>
          <a:p>
            <a:r>
              <a:rPr lang="en-US" dirty="0"/>
              <a:t>Y axis is proportion of patients that cleared </a:t>
            </a:r>
          </a:p>
          <a:p>
            <a:r>
              <a:rPr lang="en-US" dirty="0"/>
              <a:t>As you can see, faster reaction times were associated with faster time to clearance</a:t>
            </a:r>
          </a:p>
        </p:txBody>
      </p:sp>
      <p:sp>
        <p:nvSpPr>
          <p:cNvPr id="4" name="Slide Number Placeholder 3"/>
          <p:cNvSpPr>
            <a:spLocks noGrp="1"/>
          </p:cNvSpPr>
          <p:nvPr>
            <p:ph type="sldNum" sz="quarter" idx="5"/>
          </p:nvPr>
        </p:nvSpPr>
        <p:spPr/>
        <p:txBody>
          <a:bodyPr/>
          <a:lstStyle/>
          <a:p>
            <a:fld id="{701FD5C9-6A4E-4D79-B6D6-294A8EC4FFF1}" type="slidenum">
              <a:rPr lang="en-US" smtClean="0"/>
              <a:t>16</a:t>
            </a:fld>
            <a:endParaRPr lang="en-US"/>
          </a:p>
        </p:txBody>
      </p:sp>
    </p:spTree>
    <p:extLst>
      <p:ext uri="{BB962C8B-B14F-4D97-AF65-F5344CB8AC3E}">
        <p14:creationId xmlns:p14="http://schemas.microsoft.com/office/powerpoint/2010/main" val="3260043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5/22/2019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5/22/2019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5/22/2019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5/22/2019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chart" Target="../charts/chart2.xml"/><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a:t>Implementation and Impact of Real-time Audit and Feedback on All Positive Blood Cultures in the Inpatient and Outpatient Setting at an Academic Veterans Affairs Medical Center</a:t>
            </a:r>
          </a:p>
        </p:txBody>
      </p:sp>
      <p:sp>
        <p:nvSpPr>
          <p:cNvPr id="3" name="Subtitle 2"/>
          <p:cNvSpPr>
            <a:spLocks noGrp="1"/>
          </p:cNvSpPr>
          <p:nvPr>
            <p:ph type="subTitle" idx="1"/>
          </p:nvPr>
        </p:nvSpPr>
        <p:spPr>
          <a:xfrm>
            <a:off x="1371600" y="3632200"/>
            <a:ext cx="9448800" cy="1236979"/>
          </a:xfrm>
        </p:spPr>
        <p:txBody>
          <a:bodyPr>
            <a:normAutofit fontScale="92500" lnSpcReduction="10000"/>
          </a:bodyPr>
          <a:lstStyle/>
          <a:p>
            <a:r>
              <a:rPr lang="en-US" dirty="0"/>
              <a:t>Pamela Bailey, DO</a:t>
            </a:r>
          </a:p>
          <a:p>
            <a:r>
              <a:rPr lang="en-US" dirty="0"/>
              <a:t>Representing: Barry </a:t>
            </a:r>
            <a:r>
              <a:rPr lang="en-US" dirty="0" err="1"/>
              <a:t>Rittmann</a:t>
            </a:r>
            <a:r>
              <a:rPr lang="en-US" dirty="0"/>
              <a:t> </a:t>
            </a:r>
            <a:r>
              <a:rPr lang="en-US" dirty="0" smtClean="0"/>
              <a:t>MD, MPH, </a:t>
            </a:r>
            <a:r>
              <a:rPr lang="en-US" dirty="0"/>
              <a:t>Roy Sabo PhD, Leroy Vaughan MD, Daniel </a:t>
            </a:r>
            <a:r>
              <a:rPr lang="en-US" dirty="0" err="1"/>
              <a:t>Tassone</a:t>
            </a:r>
            <a:r>
              <a:rPr lang="en-US" dirty="0"/>
              <a:t> </a:t>
            </a:r>
            <a:r>
              <a:rPr lang="en-US" dirty="0" err="1"/>
              <a:t>PharmD</a:t>
            </a:r>
            <a:r>
              <a:rPr lang="en-US" dirty="0"/>
              <a:t>, Amy </a:t>
            </a:r>
            <a:r>
              <a:rPr lang="en-US" dirty="0" err="1"/>
              <a:t>Pakyz</a:t>
            </a:r>
            <a:r>
              <a:rPr lang="en-US" dirty="0"/>
              <a:t>, </a:t>
            </a:r>
            <a:r>
              <a:rPr lang="en-US" dirty="0" err="1"/>
              <a:t>PharmD</a:t>
            </a:r>
            <a:r>
              <a:rPr lang="en-US" dirty="0"/>
              <a:t>, PhD, Michael P. Stevens MD, MPH, and J. Daniel Markley DO, MPH</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9455" y="6096000"/>
            <a:ext cx="609600" cy="609600"/>
          </a:xfrm>
          <a:prstGeom prst="rect">
            <a:avLst/>
          </a:prstGeom>
        </p:spPr>
      </p:pic>
    </p:spTree>
    <p:extLst>
      <p:ext uri="{BB962C8B-B14F-4D97-AF65-F5344CB8AC3E}">
        <p14:creationId xmlns:p14="http://schemas.microsoft.com/office/powerpoint/2010/main" val="2091841498"/>
      </p:ext>
    </p:extLst>
  </p:cSld>
  <p:clrMapOvr>
    <a:masterClrMapping/>
  </p:clrMapOvr>
  <mc:AlternateContent xmlns:mc="http://schemas.openxmlformats.org/markup-compatibility/2006">
    <mc:Choice xmlns:p14="http://schemas.microsoft.com/office/powerpoint/2010/main" Requires="p14">
      <p:transition spd="slow" p14:dur="2000" advTm="24715"/>
    </mc:Choice>
    <mc:Fallback>
      <p:transition spd="slow" advTm="2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analysis</a:t>
            </a:r>
          </a:p>
        </p:txBody>
      </p:sp>
      <p:sp>
        <p:nvSpPr>
          <p:cNvPr id="3" name="Content Placeholder 2"/>
          <p:cNvSpPr>
            <a:spLocks noGrp="1"/>
          </p:cNvSpPr>
          <p:nvPr>
            <p:ph idx="1"/>
          </p:nvPr>
        </p:nvSpPr>
        <p:spPr/>
        <p:txBody>
          <a:bodyPr>
            <a:normAutofit fontScale="77500" lnSpcReduction="20000"/>
          </a:bodyPr>
          <a:lstStyle/>
          <a:p>
            <a:r>
              <a:rPr lang="en-US" dirty="0"/>
              <a:t>Differences in ASP reaction time are compared between days in which the blood culture alert was generated using </a:t>
            </a:r>
            <a:r>
              <a:rPr lang="en-US" u="sng" dirty="0"/>
              <a:t>Poisson regression</a:t>
            </a:r>
            <a:endParaRPr lang="en-US" dirty="0"/>
          </a:p>
          <a:p>
            <a:r>
              <a:rPr lang="en-US" dirty="0"/>
              <a:t>Differences in the rates of ASP reaction time lasting longer than 24 hours are compared between alert dates using </a:t>
            </a:r>
            <a:r>
              <a:rPr lang="en-US" u="sng" dirty="0"/>
              <a:t>binary logistic regression</a:t>
            </a:r>
            <a:r>
              <a:rPr lang="en-US" dirty="0"/>
              <a:t>.</a:t>
            </a:r>
          </a:p>
          <a:p>
            <a:r>
              <a:rPr lang="en-US" dirty="0"/>
              <a:t>Associations between ASP reaction time and categorical outcomes (ID consultation, C-Diff performed, day 30 mortality, day 60 mortality) are examined using </a:t>
            </a:r>
            <a:r>
              <a:rPr lang="en-US" u="sng" dirty="0"/>
              <a:t>binary logistic regression</a:t>
            </a:r>
            <a:r>
              <a:rPr lang="en-US" dirty="0"/>
              <a:t>, </a:t>
            </a:r>
          </a:p>
          <a:p>
            <a:r>
              <a:rPr lang="en-US" dirty="0"/>
              <a:t>Associations between ASP reaction time and continuous outcomes (time to blood culture clearance, length of hospital stay) are examined using </a:t>
            </a:r>
            <a:r>
              <a:rPr lang="en-US" u="sng" dirty="0"/>
              <a:t>Poisson regression</a:t>
            </a:r>
            <a:r>
              <a:rPr lang="en-US" dirty="0"/>
              <a:t>. </a:t>
            </a:r>
          </a:p>
          <a:p>
            <a:r>
              <a:rPr lang="en-US" dirty="0"/>
              <a:t>Adjusted models incorporate continuous ASP reaction time as well as patient age, sex and day of the week blood culture alerts were sent (weekday or weekend), whether patient was immunosuppressed, and whether patient was admitted to ICU. </a:t>
            </a:r>
          </a:p>
          <a:p>
            <a:r>
              <a:rPr lang="en-US" dirty="0"/>
              <a:t>Associations between species identification are examined between the categorical outcomes with </a:t>
            </a:r>
            <a:r>
              <a:rPr lang="en-US" u="sng" dirty="0"/>
              <a:t>binary logistic regression </a:t>
            </a:r>
            <a:r>
              <a:rPr lang="en-US" dirty="0"/>
              <a:t>and between continuous outcomes with </a:t>
            </a:r>
            <a:r>
              <a:rPr lang="en-US" u="sng" dirty="0"/>
              <a:t>Poisson regression</a:t>
            </a:r>
            <a:r>
              <a:rPr lang="en-US" dirty="0"/>
              <a:t>. </a:t>
            </a:r>
          </a:p>
          <a:p>
            <a:r>
              <a:rPr lang="en-US" dirty="0"/>
              <a:t>The GLIMMIX procedure in the SAS statistical software (version 9.4, Cary, NC, USA) was used for analyses.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1511136"/>
      </p:ext>
    </p:extLst>
  </p:cSld>
  <p:clrMapOvr>
    <a:masterClrMapping/>
  </p:clrMapOvr>
  <mc:AlternateContent xmlns:mc="http://schemas.openxmlformats.org/markup-compatibility/2006">
    <mc:Choice xmlns:p14="http://schemas.microsoft.com/office/powerpoint/2010/main" Requires="p14">
      <p:transition spd="slow" p14:dur="2000" advTm="26143"/>
    </mc:Choice>
    <mc:Fallback>
      <p:transition spd="slow" advTm="2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302 patients were included in the study</a:t>
            </a:r>
          </a:p>
          <a:p>
            <a:r>
              <a:rPr lang="en-US" dirty="0"/>
              <a:t>The mean age was 69 years, and 96% male</a:t>
            </a:r>
          </a:p>
          <a:p>
            <a:r>
              <a:rPr lang="en-US" dirty="0"/>
              <a:t>Most common organisms: </a:t>
            </a:r>
          </a:p>
          <a:p>
            <a:pPr lvl="1"/>
            <a:r>
              <a:rPr lang="en-US" dirty="0"/>
              <a:t>Coagulase negative </a:t>
            </a:r>
            <a:r>
              <a:rPr lang="en-US" i="1" dirty="0"/>
              <a:t>Staphylococcus aureus </a:t>
            </a:r>
            <a:r>
              <a:rPr lang="en-US" dirty="0"/>
              <a:t>(104/302, 34%)</a:t>
            </a:r>
          </a:p>
          <a:p>
            <a:pPr lvl="1"/>
            <a:r>
              <a:rPr lang="en-US" i="1" dirty="0"/>
              <a:t>Escherichia coli</a:t>
            </a:r>
            <a:r>
              <a:rPr lang="en-US" dirty="0"/>
              <a:t> (47/302, 15%)</a:t>
            </a:r>
          </a:p>
          <a:p>
            <a:pPr lvl="1"/>
            <a:r>
              <a:rPr lang="en-US" i="1" dirty="0"/>
              <a:t>Staphylococcus aureus</a:t>
            </a:r>
            <a:r>
              <a:rPr lang="en-US" dirty="0"/>
              <a:t> (33/302, 11%)</a:t>
            </a:r>
          </a:p>
          <a:p>
            <a:pPr lvl="1"/>
            <a:r>
              <a:rPr lang="en-US" dirty="0"/>
              <a:t>Organisms were analyzed in 4 main groups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2775167"/>
      </p:ext>
    </p:extLst>
  </p:cSld>
  <p:clrMapOvr>
    <a:masterClrMapping/>
  </p:clrMapOvr>
  <mc:AlternateContent xmlns:mc="http://schemas.openxmlformats.org/markup-compatibility/2006">
    <mc:Choice xmlns:p14="http://schemas.microsoft.com/office/powerpoint/2010/main" Requires="p14">
      <p:transition spd="slow" p14:dur="2000" advTm="34453"/>
    </mc:Choice>
    <mc:Fallback>
      <p:transition spd="slow" advTm="3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75551544"/>
              </p:ext>
            </p:extLst>
          </p:nvPr>
        </p:nvGraphicFramePr>
        <p:xfrm>
          <a:off x="216472" y="1579672"/>
          <a:ext cx="3339075" cy="3698656"/>
        </p:xfrm>
        <a:graphic>
          <a:graphicData uri="http://schemas.openxmlformats.org/drawingml/2006/table">
            <a:tbl>
              <a:tblPr firstRow="1" firstCol="1" bandRow="1">
                <a:tableStyleId>{5C22544A-7EE6-4342-B048-85BDC9FD1C3A}</a:tableStyleId>
              </a:tblPr>
              <a:tblGrid>
                <a:gridCol w="1397834">
                  <a:extLst>
                    <a:ext uri="{9D8B030D-6E8A-4147-A177-3AD203B41FA5}">
                      <a16:colId xmlns="" xmlns:a16="http://schemas.microsoft.com/office/drawing/2014/main" val="2801278220"/>
                    </a:ext>
                  </a:extLst>
                </a:gridCol>
                <a:gridCol w="1941241">
                  <a:extLst>
                    <a:ext uri="{9D8B030D-6E8A-4147-A177-3AD203B41FA5}">
                      <a16:colId xmlns="" xmlns:a16="http://schemas.microsoft.com/office/drawing/2014/main" val="1039600403"/>
                    </a:ext>
                  </a:extLst>
                </a:gridCol>
              </a:tblGrid>
              <a:tr h="518104">
                <a:tc gridSpan="2">
                  <a:txBody>
                    <a:bodyPr/>
                    <a:lstStyle/>
                    <a:p>
                      <a:pPr marL="0" marR="0">
                        <a:lnSpc>
                          <a:spcPct val="107000"/>
                        </a:lnSpc>
                        <a:spcBef>
                          <a:spcPts val="0"/>
                        </a:spcBef>
                        <a:spcAft>
                          <a:spcPts val="0"/>
                        </a:spcAft>
                      </a:pPr>
                      <a:r>
                        <a:rPr lang="en-US" sz="1400" b="1" i="1" dirty="0">
                          <a:solidFill>
                            <a:schemeClr val="tx1"/>
                          </a:solidFill>
                          <a:effectLst/>
                          <a:latin typeface="Calibri" panose="020F0502020204030204" pitchFamily="34" charset="0"/>
                          <a:cs typeface="Calibri" panose="020F0502020204030204" pitchFamily="34" charset="0"/>
                        </a:rPr>
                        <a:t>Group 1: Staphylococcus aureus</a:t>
                      </a:r>
                    </a:p>
                    <a:p>
                      <a:pPr marL="0" marR="0">
                        <a:lnSpc>
                          <a:spcPct val="107000"/>
                        </a:lnSpc>
                        <a:spcBef>
                          <a:spcPts val="0"/>
                        </a:spcBef>
                        <a:spcAft>
                          <a:spcPts val="0"/>
                        </a:spcAft>
                      </a:pPr>
                      <a:r>
                        <a:rPr lang="en-US" sz="1400" b="1" i="0" dirty="0">
                          <a:solidFill>
                            <a:schemeClr val="tx1"/>
                          </a:solidFill>
                          <a:effectLst/>
                          <a:latin typeface="Calibri" panose="020F0502020204030204" pitchFamily="34" charset="0"/>
                          <a:cs typeface="Calibri" panose="020F0502020204030204" pitchFamily="34" charset="0"/>
                        </a:rPr>
                        <a:t>(30, 9.9%)</a:t>
                      </a:r>
                      <a:endParaRPr lang="en-US" sz="1400" b="1"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 xmlns:a16="http://schemas.microsoft.com/office/drawing/2014/main" val="3771726930"/>
                  </a:ext>
                </a:extLst>
              </a:tr>
              <a:tr h="1060184">
                <a:tc>
                  <a:txBody>
                    <a:bodyPr/>
                    <a:lstStyle/>
                    <a:p>
                      <a:pPr marL="0" marR="0">
                        <a:lnSpc>
                          <a:spcPct val="107000"/>
                        </a:lnSpc>
                        <a:spcBef>
                          <a:spcPts val="0"/>
                        </a:spcBef>
                        <a:spcAft>
                          <a:spcPts val="0"/>
                        </a:spcAft>
                      </a:pPr>
                      <a:r>
                        <a:rPr lang="en-US" sz="1400" b="0" dirty="0">
                          <a:solidFill>
                            <a:schemeClr val="tx1"/>
                          </a:solidFill>
                          <a:effectLst/>
                          <a:latin typeface="Calibri" panose="020F0502020204030204" pitchFamily="34" charset="0"/>
                          <a:cs typeface="Calibri" panose="020F0502020204030204" pitchFamily="34" charset="0"/>
                        </a:rPr>
                        <a:t>Methicillin resistant</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400" b="0" dirty="0" smtClean="0">
                          <a:solidFill>
                            <a:schemeClr val="tx1"/>
                          </a:solidFill>
                          <a:effectLst/>
                          <a:latin typeface="Calibri" panose="020F0502020204030204" pitchFamily="34" charset="0"/>
                          <a:cs typeface="Calibri" panose="020F0502020204030204" pitchFamily="34" charset="0"/>
                        </a:rPr>
                        <a:t>8</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299669731"/>
                  </a:ext>
                </a:extLst>
              </a:tr>
              <a:tr h="1060184">
                <a:tc>
                  <a:txBody>
                    <a:bodyPr/>
                    <a:lstStyle/>
                    <a:p>
                      <a:pPr marL="0" marR="0">
                        <a:lnSpc>
                          <a:spcPct val="107000"/>
                        </a:lnSpc>
                        <a:spcBef>
                          <a:spcPts val="0"/>
                        </a:spcBef>
                        <a:spcAft>
                          <a:spcPts val="0"/>
                        </a:spcAft>
                      </a:pPr>
                      <a:r>
                        <a:rPr lang="en-US" sz="1400" b="0" dirty="0">
                          <a:solidFill>
                            <a:schemeClr val="tx1"/>
                          </a:solidFill>
                          <a:effectLst/>
                          <a:latin typeface="Calibri" panose="020F0502020204030204" pitchFamily="34" charset="0"/>
                          <a:cs typeface="Calibri" panose="020F0502020204030204" pitchFamily="34" charset="0"/>
                        </a:rPr>
                        <a:t>Methicillin susceptible</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400" b="0" dirty="0" smtClean="0">
                          <a:solidFill>
                            <a:schemeClr val="tx1"/>
                          </a:solidFill>
                          <a:effectLst/>
                          <a:latin typeface="Calibri" panose="020F0502020204030204" pitchFamily="34" charset="0"/>
                          <a:cs typeface="Calibri" panose="020F0502020204030204" pitchFamily="34" charset="0"/>
                        </a:rPr>
                        <a:t>15</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991194386"/>
                  </a:ext>
                </a:extLst>
              </a:tr>
              <a:tr h="1060184">
                <a:tc>
                  <a:txBody>
                    <a:bodyPr/>
                    <a:lstStyle/>
                    <a:p>
                      <a:pPr marL="0" marR="0">
                        <a:lnSpc>
                          <a:spcPct val="107000"/>
                        </a:lnSpc>
                        <a:spcBef>
                          <a:spcPts val="0"/>
                        </a:spcBef>
                        <a:spcAft>
                          <a:spcPts val="0"/>
                        </a:spcAft>
                      </a:pPr>
                      <a:r>
                        <a:rPr lang="en-US" sz="1400" b="0" dirty="0">
                          <a:solidFill>
                            <a:schemeClr val="tx1"/>
                          </a:solidFill>
                          <a:effectLst/>
                          <a:latin typeface="Calibri" panose="020F0502020204030204" pitchFamily="34" charset="0"/>
                          <a:cs typeface="Calibri" panose="020F0502020204030204" pitchFamily="34" charset="0"/>
                        </a:rPr>
                        <a:t>Susceptibility not specified</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400" b="0" dirty="0" smtClean="0">
                          <a:solidFill>
                            <a:schemeClr val="tx1"/>
                          </a:solidFill>
                          <a:effectLst/>
                          <a:latin typeface="Calibri" panose="020F0502020204030204" pitchFamily="34" charset="0"/>
                          <a:cs typeface="Calibri" panose="020F0502020204030204" pitchFamily="34" charset="0"/>
                        </a:rPr>
                        <a:t>10</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66640211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5779316"/>
              </p:ext>
            </p:extLst>
          </p:nvPr>
        </p:nvGraphicFramePr>
        <p:xfrm>
          <a:off x="3790679" y="1489164"/>
          <a:ext cx="2632188" cy="4751549"/>
        </p:xfrm>
        <a:graphic>
          <a:graphicData uri="http://schemas.openxmlformats.org/drawingml/2006/table">
            <a:tbl>
              <a:tblPr firstRow="1" firstCol="1" bandRow="1">
                <a:tableStyleId>{5C22544A-7EE6-4342-B048-85BDC9FD1C3A}</a:tableStyleId>
              </a:tblPr>
              <a:tblGrid>
                <a:gridCol w="1643554">
                  <a:extLst>
                    <a:ext uri="{9D8B030D-6E8A-4147-A177-3AD203B41FA5}">
                      <a16:colId xmlns="" xmlns:a16="http://schemas.microsoft.com/office/drawing/2014/main" val="3664935131"/>
                    </a:ext>
                  </a:extLst>
                </a:gridCol>
                <a:gridCol w="988634">
                  <a:extLst>
                    <a:ext uri="{9D8B030D-6E8A-4147-A177-3AD203B41FA5}">
                      <a16:colId xmlns="" xmlns:a16="http://schemas.microsoft.com/office/drawing/2014/main" val="2135402991"/>
                    </a:ext>
                  </a:extLst>
                </a:gridCol>
              </a:tblGrid>
              <a:tr h="431176">
                <a:tc gridSpan="2">
                  <a:txBody>
                    <a:bodyPr/>
                    <a:lstStyle/>
                    <a:p>
                      <a:pPr marL="0" marR="0">
                        <a:lnSpc>
                          <a:spcPct val="107000"/>
                        </a:lnSpc>
                        <a:spcBef>
                          <a:spcPts val="0"/>
                        </a:spcBef>
                        <a:spcAft>
                          <a:spcPts val="0"/>
                        </a:spcAft>
                      </a:pPr>
                      <a:r>
                        <a:rPr lang="en-US" sz="1400" b="1" dirty="0">
                          <a:solidFill>
                            <a:schemeClr val="tx1"/>
                          </a:solidFill>
                          <a:effectLst/>
                          <a:latin typeface="Calibri" panose="020F0502020204030204" pitchFamily="34" charset="0"/>
                          <a:cs typeface="Calibri" panose="020F0502020204030204" pitchFamily="34" charset="0"/>
                        </a:rPr>
                        <a:t>Group 2: Coagulase-negative Staphylococci and other GPC</a:t>
                      </a:r>
                    </a:p>
                    <a:p>
                      <a:pPr marL="0" marR="0">
                        <a:lnSpc>
                          <a:spcPct val="107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(135, 44.7%)</a:t>
                      </a: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3979489808"/>
                  </a:ext>
                </a:extLst>
              </a:tr>
              <a:tr h="431176">
                <a:tc>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Staph</a:t>
                      </a:r>
                    </a:p>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Epidermidis</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b="0" dirty="0" smtClean="0">
                          <a:solidFill>
                            <a:schemeClr val="tx1"/>
                          </a:solidFill>
                          <a:effectLst/>
                          <a:latin typeface="Calibri" panose="020F0502020204030204" pitchFamily="34" charset="0"/>
                          <a:cs typeface="Calibri" panose="020F0502020204030204" pitchFamily="34" charset="0"/>
                        </a:rPr>
                        <a:t>11</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93707143"/>
                  </a:ext>
                </a:extLst>
              </a:tr>
              <a:tr h="287451">
                <a:tc>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Staph</a:t>
                      </a:r>
                      <a:r>
                        <a:rPr lang="en-US" sz="1400" b="0" i="1" baseline="0"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hominis</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b="0" dirty="0" smtClean="0">
                          <a:solidFill>
                            <a:schemeClr val="tx1"/>
                          </a:solidFill>
                          <a:effectLst/>
                          <a:latin typeface="Calibri" panose="020F0502020204030204" pitchFamily="34" charset="0"/>
                          <a:cs typeface="Calibri" panose="020F0502020204030204" pitchFamily="34" charset="0"/>
                        </a:rPr>
                        <a:t>2</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38057469"/>
                  </a:ext>
                </a:extLst>
              </a:tr>
              <a:tr h="574902">
                <a:tc>
                  <a:txBody>
                    <a:bodyPr/>
                    <a:lstStyle/>
                    <a:p>
                      <a:pPr marL="0" marR="0">
                        <a:lnSpc>
                          <a:spcPct val="107000"/>
                        </a:lnSpc>
                        <a:spcBef>
                          <a:spcPts val="0"/>
                        </a:spcBef>
                        <a:spcAft>
                          <a:spcPts val="0"/>
                        </a:spcAft>
                      </a:pPr>
                      <a:r>
                        <a:rPr lang="en-US" sz="1400" b="0" dirty="0">
                          <a:solidFill>
                            <a:schemeClr val="tx1"/>
                          </a:solidFill>
                          <a:effectLst/>
                          <a:latin typeface="Calibri" panose="020F0502020204030204" pitchFamily="34" charset="0"/>
                          <a:cs typeface="Calibri" panose="020F0502020204030204" pitchFamily="34" charset="0"/>
                        </a:rPr>
                        <a:t>coagulase-negative, not otherwise specified</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b="0" dirty="0" smtClean="0">
                          <a:solidFill>
                            <a:schemeClr val="tx1"/>
                          </a:solidFill>
                          <a:effectLst/>
                          <a:latin typeface="Calibri" panose="020F0502020204030204" pitchFamily="34" charset="0"/>
                          <a:cs typeface="Calibri" panose="020F0502020204030204" pitchFamily="34" charset="0"/>
                        </a:rPr>
                        <a:t>91</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6882612"/>
                  </a:ext>
                </a:extLst>
              </a:tr>
              <a:tr h="287451">
                <a:tc gridSpan="2">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Enterococcus </a:t>
                      </a:r>
                      <a:r>
                        <a:rPr lang="en-US" sz="1400" b="0" i="1" dirty="0" err="1">
                          <a:solidFill>
                            <a:schemeClr val="tx1"/>
                          </a:solidFill>
                          <a:effectLst/>
                          <a:latin typeface="Calibri" panose="020F0502020204030204" pitchFamily="34" charset="0"/>
                          <a:cs typeface="Calibri" panose="020F0502020204030204" pitchFamily="34" charset="0"/>
                        </a:rPr>
                        <a:t>faecalis</a:t>
                      </a:r>
                      <a:r>
                        <a:rPr lang="en-US" sz="1400" b="0" i="1" dirty="0">
                          <a:solidFill>
                            <a:schemeClr val="tx1"/>
                          </a:solidFill>
                          <a:effectLst/>
                          <a:latin typeface="Calibri" panose="020F0502020204030204" pitchFamily="34" charset="0"/>
                          <a:cs typeface="Calibri" panose="020F0502020204030204" pitchFamily="34" charset="0"/>
                        </a:rPr>
                        <a:t> and </a:t>
                      </a:r>
                      <a:r>
                        <a:rPr lang="en-US" sz="1400" b="0" i="1" dirty="0" err="1" smtClean="0">
                          <a:solidFill>
                            <a:schemeClr val="tx1"/>
                          </a:solidFill>
                          <a:effectLst/>
                          <a:latin typeface="Calibri" panose="020F0502020204030204" pitchFamily="34" charset="0"/>
                          <a:cs typeface="Calibri" panose="020F0502020204030204" pitchFamily="34" charset="0"/>
                        </a:rPr>
                        <a:t>faecium</a:t>
                      </a:r>
                      <a:r>
                        <a:rPr lang="en-US" sz="1400" b="0" dirty="0" smtClean="0">
                          <a:solidFill>
                            <a:schemeClr val="tx1"/>
                          </a:solidFill>
                          <a:effectLst/>
                          <a:latin typeface="Calibri" panose="020F0502020204030204" pitchFamily="34" charset="0"/>
                          <a:cs typeface="Calibri" panose="020F0502020204030204" pitchFamily="34" charset="0"/>
                        </a:rPr>
                        <a:t>.</a:t>
                      </a:r>
                      <a:r>
                        <a:rPr lang="en-US" sz="1400" b="0" baseline="0" dirty="0" smtClean="0">
                          <a:solidFill>
                            <a:schemeClr val="tx1"/>
                          </a:solidFill>
                          <a:effectLst/>
                          <a:latin typeface="Calibri" panose="020F0502020204030204" pitchFamily="34" charset="0"/>
                          <a:cs typeface="Calibri" panose="020F0502020204030204" pitchFamily="34" charset="0"/>
                        </a:rPr>
                        <a:t> (</a:t>
                      </a:r>
                      <a:r>
                        <a:rPr lang="en-US" sz="1400" b="0" dirty="0" smtClean="0">
                          <a:solidFill>
                            <a:schemeClr val="tx1"/>
                          </a:solidFill>
                          <a:effectLst/>
                          <a:latin typeface="Calibri" panose="020F0502020204030204" pitchFamily="34" charset="0"/>
                          <a:cs typeface="Calibri" panose="020F0502020204030204" pitchFamily="34" charset="0"/>
                        </a:rPr>
                        <a:t>19)</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784941998"/>
                  </a:ext>
                </a:extLst>
              </a:tr>
              <a:tr h="287451">
                <a:tc gridSpan="2">
                  <a:txBody>
                    <a:bodyPr/>
                    <a:lstStyle/>
                    <a:p>
                      <a:pPr marL="0" marR="0">
                        <a:lnSpc>
                          <a:spcPct val="107000"/>
                        </a:lnSpc>
                        <a:spcBef>
                          <a:spcPts val="0"/>
                        </a:spcBef>
                        <a:spcAft>
                          <a:spcPts val="0"/>
                        </a:spcAft>
                      </a:pPr>
                      <a:r>
                        <a:rPr lang="en-US" sz="1400" b="0" dirty="0">
                          <a:solidFill>
                            <a:schemeClr val="tx1"/>
                          </a:solidFill>
                          <a:effectLst/>
                          <a:latin typeface="Calibri" panose="020F0502020204030204" pitchFamily="34" charset="0"/>
                          <a:cs typeface="Calibri" panose="020F0502020204030204" pitchFamily="34" charset="0"/>
                        </a:rPr>
                        <a:t>GPC not specified (1)</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1238458566"/>
                  </a:ext>
                </a:extLst>
              </a:tr>
              <a:tr h="143725">
                <a:tc gridSpan="2">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Kocuria</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rosea</a:t>
                      </a:r>
                      <a:r>
                        <a:rPr lang="en-US" sz="1400" b="0" i="1" dirty="0">
                          <a:solidFill>
                            <a:schemeClr val="tx1"/>
                          </a:solidFill>
                          <a:effectLst/>
                          <a:latin typeface="Calibri" panose="020F0502020204030204" pitchFamily="34" charset="0"/>
                          <a:cs typeface="Calibri" panose="020F0502020204030204" pitchFamily="34" charset="0"/>
                        </a:rPr>
                        <a:t> </a:t>
                      </a:r>
                      <a:r>
                        <a:rPr lang="en-US" sz="1400" b="0" dirty="0">
                          <a:solidFill>
                            <a:schemeClr val="tx1"/>
                          </a:solidFill>
                          <a:effectLst/>
                          <a:latin typeface="Calibri" panose="020F0502020204030204" pitchFamily="34" charset="0"/>
                          <a:cs typeface="Calibri" panose="020F0502020204030204" pitchFamily="34" charset="0"/>
                        </a:rPr>
                        <a:t>(1)</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1492083083"/>
                  </a:ext>
                </a:extLst>
              </a:tr>
              <a:tr h="143725">
                <a:tc gridSpan="2">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Micrococcus</a:t>
                      </a:r>
                      <a:r>
                        <a:rPr lang="en-US" sz="1400" b="0" dirty="0">
                          <a:solidFill>
                            <a:schemeClr val="tx1"/>
                          </a:solidFill>
                          <a:effectLst/>
                          <a:latin typeface="Calibri" panose="020F0502020204030204" pitchFamily="34" charset="0"/>
                          <a:cs typeface="Calibri" panose="020F0502020204030204" pitchFamily="34" charset="0"/>
                        </a:rPr>
                        <a:t> sp. (3)</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3622754426"/>
                  </a:ext>
                </a:extLst>
              </a:tr>
              <a:tr h="1437255">
                <a:tc gridSpan="2">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Streptococcus</a:t>
                      </a:r>
                      <a:r>
                        <a:rPr lang="en-US" sz="1400" b="0" dirty="0">
                          <a:solidFill>
                            <a:schemeClr val="tx1"/>
                          </a:solidFill>
                          <a:effectLst/>
                          <a:latin typeface="Calibri" panose="020F0502020204030204" pitchFamily="34" charset="0"/>
                          <a:cs typeface="Calibri" panose="020F0502020204030204" pitchFamily="34" charset="0"/>
                        </a:rPr>
                        <a:t> sp. (</a:t>
                      </a:r>
                      <a:r>
                        <a:rPr lang="en-US" sz="1400" b="0" i="1" dirty="0" err="1">
                          <a:solidFill>
                            <a:schemeClr val="tx1"/>
                          </a:solidFill>
                          <a:effectLst/>
                          <a:latin typeface="Calibri" panose="020F0502020204030204" pitchFamily="34" charset="0"/>
                          <a:cs typeface="Calibri" panose="020F0502020204030204" pitchFamily="34" charset="0"/>
                        </a:rPr>
                        <a:t>agalactiae</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anginosus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bovis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constellatus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dysgalactiae</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equinus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gallolyticus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spp</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pasturianus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pneumoniae</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pyogenes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salivarius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sanguinis</a:t>
                      </a:r>
                      <a:r>
                        <a:rPr lang="en-US" sz="1400" b="0" i="1" dirty="0">
                          <a:solidFill>
                            <a:schemeClr val="tx1"/>
                          </a:solidFill>
                          <a:effectLst/>
                          <a:latin typeface="Calibri" panose="020F0502020204030204" pitchFamily="34" charset="0"/>
                          <a:cs typeface="Calibri" panose="020F0502020204030204" pitchFamily="34" charset="0"/>
                        </a:rPr>
                        <a:t>, alpha-hemolytic, </a:t>
                      </a:r>
                      <a:r>
                        <a:rPr lang="en-US" sz="1400" b="0" i="1" dirty="0" err="1">
                          <a:solidFill>
                            <a:schemeClr val="tx1"/>
                          </a:solidFill>
                          <a:effectLst/>
                          <a:latin typeface="Calibri" panose="020F0502020204030204" pitchFamily="34" charset="0"/>
                          <a:cs typeface="Calibri" panose="020F0502020204030204" pitchFamily="34" charset="0"/>
                        </a:rPr>
                        <a:t>intermedius</a:t>
                      </a:r>
                      <a:r>
                        <a:rPr lang="en-US" sz="1400" b="0" dirty="0">
                          <a:solidFill>
                            <a:schemeClr val="tx1"/>
                          </a:solidFill>
                          <a:effectLst/>
                          <a:latin typeface="Calibri" panose="020F0502020204030204" pitchFamily="34" charset="0"/>
                          <a:cs typeface="Calibri" panose="020F0502020204030204" pitchFamily="34" charset="0"/>
                        </a:rPr>
                        <a:t>) (38)</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365" marR="503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114019592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952648388"/>
              </p:ext>
            </p:extLst>
          </p:nvPr>
        </p:nvGraphicFramePr>
        <p:xfrm>
          <a:off x="6738240" y="223931"/>
          <a:ext cx="2796766" cy="6631504"/>
        </p:xfrm>
        <a:graphic>
          <a:graphicData uri="http://schemas.openxmlformats.org/drawingml/2006/table">
            <a:tbl>
              <a:tblPr firstRow="1" firstCol="1" bandRow="1">
                <a:tableStyleId>{5C22544A-7EE6-4342-B048-85BDC9FD1C3A}</a:tableStyleId>
              </a:tblPr>
              <a:tblGrid>
                <a:gridCol w="2796766">
                  <a:extLst>
                    <a:ext uri="{9D8B030D-6E8A-4147-A177-3AD203B41FA5}">
                      <a16:colId xmlns="" xmlns:a16="http://schemas.microsoft.com/office/drawing/2014/main" val="46474868"/>
                    </a:ext>
                  </a:extLst>
                </a:gridCol>
              </a:tblGrid>
              <a:tr h="220257">
                <a:tc>
                  <a:txBody>
                    <a:bodyPr/>
                    <a:lstStyle/>
                    <a:p>
                      <a:pPr marL="0" marR="0">
                        <a:lnSpc>
                          <a:spcPct val="107000"/>
                        </a:lnSpc>
                        <a:spcBef>
                          <a:spcPts val="0"/>
                        </a:spcBef>
                        <a:spcAft>
                          <a:spcPts val="0"/>
                        </a:spcAft>
                      </a:pPr>
                      <a:r>
                        <a:rPr lang="en-US" sz="1400" b="1" i="0" dirty="0">
                          <a:solidFill>
                            <a:schemeClr val="tx1"/>
                          </a:solidFill>
                          <a:effectLst/>
                          <a:latin typeface="Calibri" panose="020F0502020204030204" pitchFamily="34" charset="0"/>
                          <a:cs typeface="Calibri" panose="020F0502020204030204" pitchFamily="34" charset="0"/>
                        </a:rPr>
                        <a:t>Group 3: GNRs (99, 32.8%)</a:t>
                      </a:r>
                      <a:endParaRPr lang="en-US" sz="1400" b="1"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09790982"/>
                  </a:ext>
                </a:extLst>
              </a:tr>
              <a:tr h="339829">
                <a:tc>
                  <a:txBody>
                    <a:bodyPr/>
                    <a:lstStyle/>
                    <a:p>
                      <a:pPr marL="0" marR="0">
                        <a:lnSpc>
                          <a:spcPct val="107000"/>
                        </a:lnSpc>
                        <a:spcBef>
                          <a:spcPts val="0"/>
                        </a:spcBef>
                        <a:spcAft>
                          <a:spcPts val="0"/>
                        </a:spcAft>
                      </a:pPr>
                      <a:r>
                        <a:rPr lang="en-US" sz="1400" b="0" i="0" dirty="0" smtClean="0">
                          <a:solidFill>
                            <a:schemeClr val="tx1"/>
                          </a:solidFill>
                          <a:effectLst/>
                          <a:latin typeface="Calibri" panose="020F0502020204030204" pitchFamily="34" charset="0"/>
                          <a:cs typeface="Calibri" panose="020F0502020204030204" pitchFamily="34" charset="0"/>
                        </a:rPr>
                        <a:t>GNR</a:t>
                      </a:r>
                      <a:r>
                        <a:rPr lang="en-US" sz="1400" b="0" i="1" dirty="0" smtClean="0">
                          <a:solidFill>
                            <a:schemeClr val="tx1"/>
                          </a:solidFill>
                          <a:effectLst/>
                          <a:latin typeface="Calibri" panose="020F0502020204030204" pitchFamily="34" charset="0"/>
                          <a:cs typeface="Calibri" panose="020F0502020204030204" pitchFamily="34" charset="0"/>
                        </a:rPr>
                        <a:t> </a:t>
                      </a:r>
                      <a:r>
                        <a:rPr lang="en-US" sz="1400" b="0" i="0" dirty="0">
                          <a:solidFill>
                            <a:schemeClr val="tx1"/>
                          </a:solidFill>
                          <a:effectLst/>
                          <a:latin typeface="Calibri" panose="020F0502020204030204" pitchFamily="34" charset="0"/>
                          <a:cs typeface="Calibri" panose="020F0502020204030204" pitchFamily="34" charset="0"/>
                        </a:rPr>
                        <a:t>unspecified</a:t>
                      </a:r>
                      <a:r>
                        <a:rPr lang="en-US" sz="1400" b="0" i="1" dirty="0">
                          <a:solidFill>
                            <a:schemeClr val="tx1"/>
                          </a:solidFill>
                          <a:effectLst/>
                          <a:latin typeface="Calibri" panose="020F0502020204030204" pitchFamily="34" charset="0"/>
                          <a:cs typeface="Calibri" panose="020F0502020204030204" pitchFamily="34" charset="0"/>
                        </a:rPr>
                        <a:t> (7)</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43700246"/>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Aeromonas hydrophila (1)</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126718988"/>
                  </a:ext>
                </a:extLst>
              </a:tr>
              <a:tr h="592708">
                <a:tc>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Bacteroides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eggerthii</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fragilis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sp</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thetaiotaomicron</a:t>
                      </a:r>
                      <a:r>
                        <a:rPr lang="en-US" sz="1400" b="0" i="1" dirty="0">
                          <a:solidFill>
                            <a:schemeClr val="tx1"/>
                          </a:solidFill>
                          <a:effectLst/>
                          <a:latin typeface="Calibri" panose="020F0502020204030204" pitchFamily="34" charset="0"/>
                          <a:cs typeface="Calibri" panose="020F0502020204030204" pitchFamily="34" charset="0"/>
                        </a:rPr>
                        <a:t>) (4)</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53820977"/>
                  </a:ext>
                </a:extLst>
              </a:tr>
              <a:tr h="452530">
                <a:tc>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Capnocytophaga</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canimorsus</a:t>
                      </a:r>
                      <a:r>
                        <a:rPr lang="en-US" sz="1400" b="0" i="1" dirty="0">
                          <a:solidFill>
                            <a:schemeClr val="tx1"/>
                          </a:solidFill>
                          <a:effectLst/>
                          <a:latin typeface="Calibri" panose="020F0502020204030204" pitchFamily="34" charset="0"/>
                          <a:cs typeface="Calibri" panose="020F0502020204030204" pitchFamily="34" charset="0"/>
                        </a:rPr>
                        <a:t> (1)</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6191895"/>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Citrobacter koseri (2)</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188032672"/>
                  </a:ext>
                </a:extLst>
              </a:tr>
              <a:tr h="237085">
                <a:tc>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Escherichia coli (48)</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430262537"/>
                  </a:ext>
                </a:extLst>
              </a:tr>
              <a:tr h="452530">
                <a:tc>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Enterobacter</a:t>
                      </a:r>
                      <a:r>
                        <a:rPr lang="en-US" sz="1400" b="0" i="1" dirty="0">
                          <a:solidFill>
                            <a:schemeClr val="tx1"/>
                          </a:solidFill>
                          <a:effectLst/>
                          <a:latin typeface="Calibri" panose="020F0502020204030204" pitchFamily="34" charset="0"/>
                          <a:cs typeface="Calibri" panose="020F0502020204030204" pitchFamily="34" charset="0"/>
                        </a:rPr>
                        <a:t> sp. (</a:t>
                      </a:r>
                      <a:r>
                        <a:rPr lang="en-US" sz="1400" b="0" i="1" dirty="0" err="1">
                          <a:solidFill>
                            <a:schemeClr val="tx1"/>
                          </a:solidFill>
                          <a:effectLst/>
                          <a:latin typeface="Calibri" panose="020F0502020204030204" pitchFamily="34" charset="0"/>
                          <a:cs typeface="Calibri" panose="020F0502020204030204" pitchFamily="34" charset="0"/>
                        </a:rPr>
                        <a:t>aerogenes</a:t>
                      </a:r>
                      <a:r>
                        <a:rPr lang="en-US" sz="1400" b="0" i="1" dirty="0">
                          <a:solidFill>
                            <a:schemeClr val="tx1"/>
                          </a:solidFill>
                          <a:effectLst/>
                          <a:latin typeface="Calibri" panose="020F0502020204030204" pitchFamily="34" charset="0"/>
                          <a:cs typeface="Calibri" panose="020F0502020204030204" pitchFamily="34" charset="0"/>
                        </a:rPr>
                        <a:t>, cloacae, </a:t>
                      </a:r>
                      <a:r>
                        <a:rPr lang="en-US" sz="1400" b="0" i="1" dirty="0" err="1">
                          <a:solidFill>
                            <a:schemeClr val="tx1"/>
                          </a:solidFill>
                          <a:effectLst/>
                          <a:latin typeface="Calibri" panose="020F0502020204030204" pitchFamily="34" charset="0"/>
                          <a:cs typeface="Calibri" panose="020F0502020204030204" pitchFamily="34" charset="0"/>
                        </a:rPr>
                        <a:t>sp</a:t>
                      </a:r>
                      <a:r>
                        <a:rPr lang="en-US" sz="1400" b="0" i="1" dirty="0">
                          <a:solidFill>
                            <a:schemeClr val="tx1"/>
                          </a:solidFill>
                          <a:effectLst/>
                          <a:latin typeface="Calibri" panose="020F0502020204030204" pitchFamily="34" charset="0"/>
                          <a:cs typeface="Calibri" panose="020F0502020204030204" pitchFamily="34" charset="0"/>
                        </a:rPr>
                        <a:t>) (6)</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242578227"/>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Haemophilus influenza (1)</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406510378"/>
                  </a:ext>
                </a:extLst>
              </a:tr>
              <a:tr h="570393">
                <a:tc>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Klebsiella</a:t>
                      </a:r>
                      <a:r>
                        <a:rPr lang="en-US" sz="1400" b="0" i="1" dirty="0">
                          <a:solidFill>
                            <a:schemeClr val="tx1"/>
                          </a:solidFill>
                          <a:effectLst/>
                          <a:latin typeface="Calibri" panose="020F0502020204030204" pitchFamily="34" charset="0"/>
                          <a:cs typeface="Calibri" panose="020F0502020204030204" pitchFamily="34" charset="0"/>
                        </a:rPr>
                        <a:t> sp. (</a:t>
                      </a:r>
                      <a:r>
                        <a:rPr lang="en-US" sz="1400" b="0" i="1" dirty="0" err="1">
                          <a:solidFill>
                            <a:schemeClr val="tx1"/>
                          </a:solidFill>
                          <a:effectLst/>
                          <a:latin typeface="Calibri" panose="020F0502020204030204" pitchFamily="34" charset="0"/>
                          <a:cs typeface="Calibri" panose="020F0502020204030204" pitchFamily="34" charset="0"/>
                        </a:rPr>
                        <a:t>oxytoca</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ozaenae</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pneumoniae</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sp</a:t>
                      </a:r>
                      <a:r>
                        <a:rPr lang="en-US" sz="1400" b="0" i="1" dirty="0">
                          <a:solidFill>
                            <a:schemeClr val="tx1"/>
                          </a:solidFill>
                          <a:effectLst/>
                          <a:latin typeface="Calibri" panose="020F0502020204030204" pitchFamily="34" charset="0"/>
                          <a:cs typeface="Calibri" panose="020F0502020204030204" pitchFamily="34" charset="0"/>
                        </a:rPr>
                        <a:t>) (25)</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59175047"/>
                  </a:ext>
                </a:extLst>
              </a:tr>
              <a:tr h="237085">
                <a:tc>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Moraxella </a:t>
                      </a:r>
                      <a:r>
                        <a:rPr lang="en-US" sz="1400" b="0" i="1" dirty="0" err="1">
                          <a:solidFill>
                            <a:schemeClr val="tx1"/>
                          </a:solidFill>
                          <a:effectLst/>
                          <a:latin typeface="Calibri" panose="020F0502020204030204" pitchFamily="34" charset="0"/>
                          <a:cs typeface="Calibri" panose="020F0502020204030204" pitchFamily="34" charset="0"/>
                        </a:rPr>
                        <a:t>oslonesnsis</a:t>
                      </a:r>
                      <a:r>
                        <a:rPr lang="en-US" sz="1400" b="0" i="1" dirty="0">
                          <a:solidFill>
                            <a:schemeClr val="tx1"/>
                          </a:solidFill>
                          <a:effectLst/>
                          <a:latin typeface="Calibri" panose="020F0502020204030204" pitchFamily="34" charset="0"/>
                          <a:cs typeface="Calibri" panose="020F0502020204030204" pitchFamily="34" charset="0"/>
                        </a:rPr>
                        <a:t> (1)</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067644741"/>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Morganella morganii (2)</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85433561"/>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Parabacteroidies distasonis (1)</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060249675"/>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Pasturella multocida (2)</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8490651"/>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Proteus mirabilis (7)</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32751087"/>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Providencia stuartii (1)</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032652773"/>
                  </a:ext>
                </a:extLst>
              </a:tr>
              <a:tr h="452530">
                <a:tc>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Pseduomonas</a:t>
                      </a:r>
                      <a:r>
                        <a:rPr lang="en-US" sz="1400" b="0" i="1" dirty="0">
                          <a:solidFill>
                            <a:schemeClr val="tx1"/>
                          </a:solidFill>
                          <a:effectLst/>
                          <a:latin typeface="Calibri" panose="020F0502020204030204" pitchFamily="34" charset="0"/>
                          <a:cs typeface="Calibri" panose="020F0502020204030204" pitchFamily="34" charset="0"/>
                        </a:rPr>
                        <a:t> sp. (aeruginosa, putida) (8)</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52864605"/>
                  </a:ext>
                </a:extLst>
              </a:tr>
              <a:tr h="474166">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Salmonella sp. (non-typhi/paratyphi, enteritidis) (2)</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104839240"/>
                  </a:ext>
                </a:extLst>
              </a:tr>
              <a:tr h="237085">
                <a:tc>
                  <a:txBody>
                    <a:bodyPr/>
                    <a:lstStyle/>
                    <a:p>
                      <a:pPr marL="0" marR="0">
                        <a:lnSpc>
                          <a:spcPct val="107000"/>
                        </a:lnSpc>
                        <a:spcBef>
                          <a:spcPts val="0"/>
                        </a:spcBef>
                        <a:spcAft>
                          <a:spcPts val="0"/>
                        </a:spcAft>
                      </a:pPr>
                      <a:r>
                        <a:rPr lang="en-US" sz="1400" b="0" i="1">
                          <a:solidFill>
                            <a:schemeClr val="tx1"/>
                          </a:solidFill>
                          <a:effectLst/>
                          <a:latin typeface="Calibri" panose="020F0502020204030204" pitchFamily="34" charset="0"/>
                          <a:cs typeface="Calibri" panose="020F0502020204030204" pitchFamily="34" charset="0"/>
                        </a:rPr>
                        <a:t>Serratia maracescens (4)</a:t>
                      </a:r>
                      <a:endParaRPr lang="en-US" sz="1400" b="0"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233606650"/>
                  </a:ext>
                </a:extLst>
              </a:tr>
              <a:tr h="452530">
                <a:tc>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Sphinogomonas</a:t>
                      </a:r>
                      <a:r>
                        <a:rPr lang="en-US" sz="1400" b="0" i="1"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paucimobilis</a:t>
                      </a:r>
                      <a:r>
                        <a:rPr lang="en-US" sz="1400" b="0" i="1" dirty="0">
                          <a:solidFill>
                            <a:schemeClr val="tx1"/>
                          </a:solidFill>
                          <a:effectLst/>
                          <a:latin typeface="Calibri" panose="020F0502020204030204" pitchFamily="34" charset="0"/>
                          <a:cs typeface="Calibri" panose="020F0502020204030204" pitchFamily="34" charset="0"/>
                        </a:rPr>
                        <a:t> (1)</a:t>
                      </a:r>
                      <a:endParaRPr lang="en-US" sz="14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9379" marR="29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4659589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115936418"/>
              </p:ext>
            </p:extLst>
          </p:nvPr>
        </p:nvGraphicFramePr>
        <p:xfrm>
          <a:off x="9770138" y="1489164"/>
          <a:ext cx="2105970" cy="3038570"/>
        </p:xfrm>
        <a:graphic>
          <a:graphicData uri="http://schemas.openxmlformats.org/drawingml/2006/table">
            <a:tbl>
              <a:tblPr firstRow="1" firstCol="1" bandRow="1">
                <a:tableStyleId>{5C22544A-7EE6-4342-B048-85BDC9FD1C3A}</a:tableStyleId>
              </a:tblPr>
              <a:tblGrid>
                <a:gridCol w="2105970">
                  <a:extLst>
                    <a:ext uri="{9D8B030D-6E8A-4147-A177-3AD203B41FA5}">
                      <a16:colId xmlns="" xmlns:a16="http://schemas.microsoft.com/office/drawing/2014/main" val="373199302"/>
                    </a:ext>
                  </a:extLst>
                </a:gridCol>
              </a:tblGrid>
              <a:tr h="573594">
                <a:tc>
                  <a:txBody>
                    <a:bodyPr/>
                    <a:lstStyle/>
                    <a:p>
                      <a:pPr marL="0" marR="0">
                        <a:lnSpc>
                          <a:spcPct val="107000"/>
                        </a:lnSpc>
                        <a:spcBef>
                          <a:spcPts val="0"/>
                        </a:spcBef>
                        <a:spcAft>
                          <a:spcPts val="0"/>
                        </a:spcAft>
                      </a:pPr>
                      <a:r>
                        <a:rPr lang="en-US" sz="1400" b="1" dirty="0">
                          <a:solidFill>
                            <a:schemeClr val="tx1"/>
                          </a:solidFill>
                          <a:effectLst/>
                          <a:latin typeface="Calibri" panose="020F0502020204030204" pitchFamily="34" charset="0"/>
                          <a:cs typeface="Calibri" panose="020F0502020204030204" pitchFamily="34" charset="0"/>
                        </a:rPr>
                        <a:t>Group 4: Polymicrobial and other species</a:t>
                      </a:r>
                    </a:p>
                    <a:p>
                      <a:pPr marL="0" marR="0">
                        <a:lnSpc>
                          <a:spcPct val="107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(38, 12.6%)</a:t>
                      </a:r>
                    </a:p>
                  </a:txBody>
                  <a:tcPr marL="54239" marR="5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934403215"/>
                  </a:ext>
                </a:extLst>
              </a:tr>
              <a:tr h="573594">
                <a:tc>
                  <a:txBody>
                    <a:bodyPr/>
                    <a:lstStyle/>
                    <a:p>
                      <a:pPr marL="0" marR="0">
                        <a:lnSpc>
                          <a:spcPct val="107000"/>
                        </a:lnSpc>
                        <a:spcBef>
                          <a:spcPts val="0"/>
                        </a:spcBef>
                        <a:spcAft>
                          <a:spcPts val="0"/>
                        </a:spcAft>
                      </a:pPr>
                      <a:r>
                        <a:rPr lang="en-US" sz="1400" b="0" dirty="0" err="1" smtClean="0">
                          <a:solidFill>
                            <a:schemeClr val="tx1"/>
                          </a:solidFill>
                          <a:effectLst/>
                          <a:latin typeface="Calibri" panose="020F0502020204030204" pitchFamily="34" charset="0"/>
                          <a:cs typeface="Calibri" panose="020F0502020204030204" pitchFamily="34" charset="0"/>
                        </a:rPr>
                        <a:t>Diptheroids</a:t>
                      </a:r>
                      <a:r>
                        <a:rPr lang="en-US" sz="1400" b="0" dirty="0" smtClean="0">
                          <a:solidFill>
                            <a:schemeClr val="tx1"/>
                          </a:solidFill>
                          <a:effectLst/>
                          <a:latin typeface="Calibri" panose="020F0502020204030204" pitchFamily="34" charset="0"/>
                          <a:cs typeface="Calibri" panose="020F0502020204030204" pitchFamily="34" charset="0"/>
                        </a:rPr>
                        <a:t>/GPR </a:t>
                      </a:r>
                      <a:r>
                        <a:rPr lang="en-US" sz="1400" b="0" dirty="0">
                          <a:solidFill>
                            <a:schemeClr val="tx1"/>
                          </a:solidFill>
                          <a:effectLst/>
                          <a:latin typeface="Calibri" panose="020F0502020204030204" pitchFamily="34" charset="0"/>
                          <a:cs typeface="Calibri" panose="020F0502020204030204" pitchFamily="34" charset="0"/>
                        </a:rPr>
                        <a:t>no speciation (11)</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4239" marR="5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05208868"/>
                  </a:ext>
                </a:extLst>
              </a:tr>
              <a:tr h="205215">
                <a:tc>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Bacillus</a:t>
                      </a:r>
                      <a:r>
                        <a:rPr lang="en-US" sz="1400" b="0" dirty="0">
                          <a:solidFill>
                            <a:schemeClr val="tx1"/>
                          </a:solidFill>
                          <a:effectLst/>
                          <a:latin typeface="Calibri" panose="020F0502020204030204" pitchFamily="34" charset="0"/>
                          <a:cs typeface="Calibri" panose="020F0502020204030204" pitchFamily="34" charset="0"/>
                        </a:rPr>
                        <a:t> sp. (5)</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4239" marR="5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88865500"/>
                  </a:ext>
                </a:extLst>
              </a:tr>
              <a:tr h="410432">
                <a:tc>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Candida</a:t>
                      </a:r>
                      <a:r>
                        <a:rPr lang="en-US" sz="1400" b="0"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parapsilosis</a:t>
                      </a:r>
                      <a:r>
                        <a:rPr lang="en-US" sz="1400" b="0" dirty="0">
                          <a:solidFill>
                            <a:schemeClr val="tx1"/>
                          </a:solidFill>
                          <a:effectLst/>
                          <a:latin typeface="Calibri" panose="020F0502020204030204" pitchFamily="34" charset="0"/>
                          <a:cs typeface="Calibri" panose="020F0502020204030204" pitchFamily="34" charset="0"/>
                        </a:rPr>
                        <a:t>  (1)</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4239" marR="5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337615806"/>
                  </a:ext>
                </a:extLst>
              </a:tr>
              <a:tr h="615647">
                <a:tc>
                  <a:txBody>
                    <a:bodyPr/>
                    <a:lstStyle/>
                    <a:p>
                      <a:pPr marL="0" marR="0">
                        <a:lnSpc>
                          <a:spcPct val="107000"/>
                        </a:lnSpc>
                        <a:spcBef>
                          <a:spcPts val="0"/>
                        </a:spcBef>
                        <a:spcAft>
                          <a:spcPts val="0"/>
                        </a:spcAft>
                      </a:pPr>
                      <a:r>
                        <a:rPr lang="en-US" sz="1400" b="0" i="1" dirty="0">
                          <a:solidFill>
                            <a:schemeClr val="tx1"/>
                          </a:solidFill>
                          <a:effectLst/>
                          <a:latin typeface="Calibri" panose="020F0502020204030204" pitchFamily="34" charset="0"/>
                          <a:cs typeface="Calibri" panose="020F0502020204030204" pitchFamily="34" charset="0"/>
                        </a:rPr>
                        <a:t>Clostridium</a:t>
                      </a:r>
                      <a:r>
                        <a:rPr lang="en-US" sz="1400" b="0" dirty="0">
                          <a:solidFill>
                            <a:schemeClr val="tx1"/>
                          </a:solidFill>
                          <a:effectLst/>
                          <a:latin typeface="Calibri" panose="020F0502020204030204" pitchFamily="34" charset="0"/>
                          <a:cs typeface="Calibri" panose="020F0502020204030204" pitchFamily="34" charset="0"/>
                        </a:rPr>
                        <a:t> sp. (</a:t>
                      </a:r>
                      <a:r>
                        <a:rPr lang="en-US" sz="1400" b="0" i="1" dirty="0" err="1">
                          <a:solidFill>
                            <a:schemeClr val="tx1"/>
                          </a:solidFill>
                          <a:effectLst/>
                          <a:latin typeface="Calibri" panose="020F0502020204030204" pitchFamily="34" charset="0"/>
                          <a:cs typeface="Calibri" panose="020F0502020204030204" pitchFamily="34" charset="0"/>
                        </a:rPr>
                        <a:t>clostridiforme</a:t>
                      </a:r>
                      <a:r>
                        <a:rPr lang="en-US" sz="1400" b="0"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perfringes</a:t>
                      </a:r>
                      <a:r>
                        <a:rPr lang="en-US" sz="1400" b="0" dirty="0">
                          <a:solidFill>
                            <a:schemeClr val="tx1"/>
                          </a:solidFill>
                          <a:effectLst/>
                          <a:latin typeface="Calibri" panose="020F0502020204030204" pitchFamily="34" charset="0"/>
                          <a:cs typeface="Calibri" panose="020F0502020204030204" pitchFamily="34" charset="0"/>
                        </a:rPr>
                        <a:t>, </a:t>
                      </a:r>
                      <a:r>
                        <a:rPr lang="en-US" sz="1400" b="0" dirty="0" err="1">
                          <a:solidFill>
                            <a:schemeClr val="tx1"/>
                          </a:solidFill>
                          <a:effectLst/>
                          <a:latin typeface="Calibri" panose="020F0502020204030204" pitchFamily="34" charset="0"/>
                          <a:cs typeface="Calibri" panose="020F0502020204030204" pitchFamily="34" charset="0"/>
                        </a:rPr>
                        <a:t>sp</a:t>
                      </a:r>
                      <a:r>
                        <a:rPr lang="en-US" sz="1400" b="0" dirty="0">
                          <a:solidFill>
                            <a:schemeClr val="tx1"/>
                          </a:solidFill>
                          <a:effectLst/>
                          <a:latin typeface="Calibri" panose="020F0502020204030204" pitchFamily="34" charset="0"/>
                          <a:cs typeface="Calibri" panose="020F0502020204030204" pitchFamily="34" charset="0"/>
                        </a:rPr>
                        <a:t>) (4)</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4239" marR="5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665498978"/>
                  </a:ext>
                </a:extLst>
              </a:tr>
              <a:tr h="410432">
                <a:tc>
                  <a:txBody>
                    <a:bodyPr/>
                    <a:lstStyle/>
                    <a:p>
                      <a:pPr marL="0" marR="0">
                        <a:lnSpc>
                          <a:spcPct val="107000"/>
                        </a:lnSpc>
                        <a:spcBef>
                          <a:spcPts val="0"/>
                        </a:spcBef>
                        <a:spcAft>
                          <a:spcPts val="0"/>
                        </a:spcAft>
                      </a:pPr>
                      <a:r>
                        <a:rPr lang="en-US" sz="1400" b="0" i="1" dirty="0" err="1">
                          <a:solidFill>
                            <a:schemeClr val="tx1"/>
                          </a:solidFill>
                          <a:effectLst/>
                          <a:latin typeface="Calibri" panose="020F0502020204030204" pitchFamily="34" charset="0"/>
                          <a:cs typeface="Calibri" panose="020F0502020204030204" pitchFamily="34" charset="0"/>
                        </a:rPr>
                        <a:t>Propionibacterium</a:t>
                      </a:r>
                      <a:r>
                        <a:rPr lang="en-US" sz="1400" b="0" dirty="0">
                          <a:solidFill>
                            <a:schemeClr val="tx1"/>
                          </a:solidFill>
                          <a:effectLst/>
                          <a:latin typeface="Calibri" panose="020F0502020204030204" pitchFamily="34" charset="0"/>
                          <a:cs typeface="Calibri" panose="020F0502020204030204" pitchFamily="34" charset="0"/>
                        </a:rPr>
                        <a:t> </a:t>
                      </a:r>
                      <a:r>
                        <a:rPr lang="en-US" sz="1400" b="0" i="1" dirty="0" err="1">
                          <a:solidFill>
                            <a:schemeClr val="tx1"/>
                          </a:solidFill>
                          <a:effectLst/>
                          <a:latin typeface="Calibri" panose="020F0502020204030204" pitchFamily="34" charset="0"/>
                          <a:cs typeface="Calibri" panose="020F0502020204030204" pitchFamily="34" charset="0"/>
                        </a:rPr>
                        <a:t>avium</a:t>
                      </a:r>
                      <a:r>
                        <a:rPr lang="en-US" sz="1400" b="0" dirty="0">
                          <a:solidFill>
                            <a:schemeClr val="tx1"/>
                          </a:solidFill>
                          <a:effectLst/>
                          <a:latin typeface="Calibri" panose="020F0502020204030204" pitchFamily="34" charset="0"/>
                          <a:cs typeface="Calibri" panose="020F0502020204030204" pitchFamily="34" charset="0"/>
                        </a:rPr>
                        <a:t> (1)</a:t>
                      </a: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4239" marR="5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155732105"/>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9716144"/>
      </p:ext>
    </p:extLst>
  </p:cSld>
  <p:clrMapOvr>
    <a:masterClrMapping/>
  </p:clrMapOvr>
  <mc:AlternateContent xmlns:mc="http://schemas.openxmlformats.org/markup-compatibility/2006">
    <mc:Choice xmlns:p14="http://schemas.microsoft.com/office/powerpoint/2010/main" Requires="p14">
      <p:transition spd="slow" p14:dur="2000" advTm="41249"/>
    </mc:Choice>
    <mc:Fallback>
      <p:transition spd="slow" advTm="4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CE7DF5-1EBB-464D-8035-E1AC7702F84D}"/>
              </a:ext>
            </a:extLst>
          </p:cNvPr>
          <p:cNvSpPr>
            <a:spLocks noGrp="1"/>
          </p:cNvSpPr>
          <p:nvPr>
            <p:ph type="title"/>
          </p:nvPr>
        </p:nvSpPr>
        <p:spPr/>
        <p:txBody>
          <a:bodyPr/>
          <a:lstStyle/>
          <a:p>
            <a:r>
              <a:rPr lang="en-US" dirty="0"/>
              <a:t>ASP Interventions</a:t>
            </a:r>
          </a:p>
        </p:txBody>
      </p:sp>
      <p:sp>
        <p:nvSpPr>
          <p:cNvPr id="3" name="Content Placeholder 2">
            <a:extLst>
              <a:ext uri="{FF2B5EF4-FFF2-40B4-BE49-F238E27FC236}">
                <a16:creationId xmlns="" xmlns:a16="http://schemas.microsoft.com/office/drawing/2014/main" id="{CB1BE435-A7FE-43C7-AD28-F662413D55B5}"/>
              </a:ext>
            </a:extLst>
          </p:cNvPr>
          <p:cNvSpPr>
            <a:spLocks noGrp="1"/>
          </p:cNvSpPr>
          <p:nvPr>
            <p:ph idx="1"/>
          </p:nvPr>
        </p:nvSpPr>
        <p:spPr/>
        <p:txBody>
          <a:bodyPr/>
          <a:lstStyle/>
          <a:p>
            <a:r>
              <a:rPr lang="en-US" dirty="0"/>
              <a:t>A total of 371 interventions were performed</a:t>
            </a:r>
          </a:p>
          <a:p>
            <a:pPr lvl="1"/>
            <a:r>
              <a:rPr lang="en-US" dirty="0"/>
              <a:t>mean of 1.22 interventions per patient </a:t>
            </a:r>
          </a:p>
          <a:p>
            <a:r>
              <a:rPr lang="en-US" dirty="0"/>
              <a:t>Recommended a unique intervention in 208 (69%) patients </a:t>
            </a:r>
          </a:p>
          <a:p>
            <a:pPr lvl="1"/>
            <a:r>
              <a:rPr lang="en-US" dirty="0"/>
              <a:t>39 (13%) patients were outpatient;  of those, 19 (50%) were recommended for admission</a:t>
            </a:r>
          </a:p>
          <a:p>
            <a:r>
              <a:rPr lang="en-US" dirty="0"/>
              <a:t>216 (72%) of alert notes were written ≤ 24 hours from blood culture positivity </a:t>
            </a:r>
          </a:p>
          <a:p>
            <a:pPr lvl="1"/>
            <a:r>
              <a:rPr lang="en-US" dirty="0"/>
              <a:t>Mean reaction time for the ASP was 20.8 hours</a:t>
            </a:r>
          </a:p>
          <a:p>
            <a:pPr lvl="1"/>
            <a:r>
              <a:rPr lang="en-US" dirty="0"/>
              <a:t>Varied depending on day of the week that the blood culture became positive (range 0.25 – 122 hours, p &lt; 0.001)</a:t>
            </a:r>
          </a:p>
          <a:p>
            <a:pPr marL="0" indent="0">
              <a:buNone/>
            </a:pP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248022"/>
      </p:ext>
    </p:extLst>
  </p:cSld>
  <p:clrMapOvr>
    <a:masterClrMapping/>
  </p:clrMapOvr>
  <mc:AlternateContent xmlns:mc="http://schemas.openxmlformats.org/markup-compatibility/2006">
    <mc:Choice xmlns:p14="http://schemas.microsoft.com/office/powerpoint/2010/main" Requires="p14">
      <p:transition spd="slow" p14:dur="2000" advTm="73596"/>
    </mc:Choice>
    <mc:Fallback>
      <p:transition spd="slow" advTm="7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 xmlns:a16="http://schemas.microsoft.com/office/drawing/2014/main" id="{C0A86C0C-944E-4665-A5B6-C2E11940C8B4}"/>
              </a:ext>
            </a:extLst>
          </p:cNvPr>
          <p:cNvGraphicFramePr/>
          <p:nvPr>
            <p:extLst/>
          </p:nvPr>
        </p:nvGraphicFramePr>
        <p:xfrm>
          <a:off x="283491" y="797668"/>
          <a:ext cx="9863847" cy="606033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10375642" y="522515"/>
            <a:ext cx="1548882" cy="6186309"/>
          </a:xfrm>
          <a:prstGeom prst="rect">
            <a:avLst/>
          </a:prstGeom>
          <a:noFill/>
        </p:spPr>
        <p:txBody>
          <a:bodyPr wrap="square" rtlCol="0">
            <a:spAutoFit/>
          </a:bodyPr>
          <a:lstStyle/>
          <a:p>
            <a:r>
              <a:rPr lang="en-US" dirty="0"/>
              <a:t>“Additional workup” included imaging (n=18, 6%), labs (n=115, 37%), both labs and imaging (n=16, 5%), removal of central lines and bladder catheters (n=6, 2%), joint aspiration (n=1, 0.3%), and surgical consultation (n=1, 0.3%).</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797267"/>
      </p:ext>
    </p:extLst>
  </p:cSld>
  <p:clrMapOvr>
    <a:masterClrMapping/>
  </p:clrMapOvr>
  <mc:AlternateContent xmlns:mc="http://schemas.openxmlformats.org/markup-compatibility/2006">
    <mc:Choice xmlns:p14="http://schemas.microsoft.com/office/powerpoint/2010/main" Requires="p14">
      <p:transition spd="slow" p14:dur="2000" advTm="37056"/>
    </mc:Choice>
    <mc:Fallback>
      <p:transition spd="slow" advTm="3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 xmlns:a16="http://schemas.microsoft.com/office/drawing/2014/main" id="{D25A708A-7E6A-49B5-8081-6EA4BAE08615}"/>
              </a:ext>
            </a:extLst>
          </p:cNvPr>
          <p:cNvGraphicFramePr/>
          <p:nvPr>
            <p:extLst>
              <p:ext uri="{D42A27DB-BD31-4B8C-83A1-F6EECF244321}">
                <p14:modId xmlns:p14="http://schemas.microsoft.com/office/powerpoint/2010/main" val="4045509358"/>
              </p:ext>
            </p:extLst>
          </p:nvPr>
        </p:nvGraphicFramePr>
        <p:xfrm>
          <a:off x="642026" y="1108953"/>
          <a:ext cx="11147898" cy="5486400"/>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a:extLst>
              <a:ext uri="{FF2B5EF4-FFF2-40B4-BE49-F238E27FC236}">
                <a16:creationId xmlns="" xmlns:a16="http://schemas.microsoft.com/office/drawing/2014/main" id="{829E8006-861C-466D-8CDA-05E9CD530EA1}"/>
              </a:ext>
            </a:extLst>
          </p:cNvPr>
          <p:cNvSpPr/>
          <p:nvPr/>
        </p:nvSpPr>
        <p:spPr>
          <a:xfrm>
            <a:off x="1909762" y="1871573"/>
            <a:ext cx="8372475" cy="923330"/>
          </a:xfrm>
          <a:prstGeom prst="rect">
            <a:avLst/>
          </a:prstGeom>
        </p:spPr>
        <p:txBody>
          <a:bodyPr wrap="square">
            <a:spAutoFit/>
          </a:bodyPr>
          <a:lstStyle/>
          <a:p>
            <a:pPr lvl="1"/>
            <a:r>
              <a:rPr lang="en-US" b="1" dirty="0"/>
              <a:t>Mean reaction time for the ASP was 20.8 hours and varied significantly depending on day of the week that the blood culture was generated (range 0.25 – 122 hours, p &lt; 0.05)</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50554940"/>
      </p:ext>
    </p:extLst>
  </p:cSld>
  <p:clrMapOvr>
    <a:masterClrMapping/>
  </p:clrMapOvr>
  <mc:AlternateContent xmlns:mc="http://schemas.openxmlformats.org/markup-compatibility/2006">
    <mc:Choice xmlns:p14="http://schemas.microsoft.com/office/powerpoint/2010/main" Requires="p14">
      <p:transition spd="slow" p14:dur="2000" advTm="31427"/>
    </mc:Choice>
    <mc:Fallback>
      <p:transition spd="slow" advTm="3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s.office.net/owa/john.markley%40vcuhealth.org/service.svc/s/GetFileAttachment?id=AQMkAGEyYTI0OTFjLTQwOGEtNDFmZS05OQE1LTMyZTEyZGE3NGM4OQBGAAADFZjk6dSNQUOnxmjs1%2FrgyAcAgy18G6kUKkWf7FXcjZ9XgQAAAgEMAAAAgy18G6kUKkWf7FXcjZ9XgQADz1fIQwAAAAESABAAf9fE4PyUMUm%2Ftp3qSn3IcA%3D%3D&amp;X-OWA-CANARY=pepyZnlssUOyR34xhPHrW7B3glL33dYYRASR7_klGbamWVVHqC2h_2_d8RZSKE1JELQDx7tNU9g.&amp;token=eyJhbGciOiJSUzI1NiIsImtpZCI6IjA2MDBGOUY2NzQ2MjA3MzdFNzM0MDRFMjg3QzQ1QTgxOENCN0NFQjgiLCJ4NXQiOiJCZ0Q1OW5SaUJ6Zm5OQVRpaDhSYWdZeTN6cmciLCJ0eXAiOiJKV1QifQ.eyJ2ZXIiOiJFeGNoYW5nZS5DYWxsYmFjay5WMSIsImFwcGN0eHNlbmRlciI6Ik93YURvd25sb2FkQGQyMWYzODY2LThmYzYtNDUyNy04NjIyLWNlZmE0N2ZlOTYzMiIsImFwcGN0eCI6IntcIm1zZXhjaHByb3RcIjpcIm93YVwiLFwicHJpbWFyeXNpZFwiOlwiUy0xLTUtMjEtMTE0NzAxNzcxNi0zNjU4ODIyMTA2LTMwMzE0ODcyNzEtMzM5NTM4XCIsXCJwdWlkXCI6XCIxMTUzNzY1OTMxOTA1Nzg5ODcwXCIsXCJvaWRcIjpcImNiYmRjMGI4LWM2YzEtNGYxNy1iOWQwLTFhNWJlNjM5ZDlmNFwiLFwic2NvcGVcIjpcIk93YURvd25sb2FkXCJ9IiwibmJmIjoxNTU4NDQ4MjY4LCJleHAiOjE1NTg0NDg4NjgsImlzcyI6IjAwMDAwMDAyLTAwMDAtMGZmMS1jZTAwLTAwMDAwMDAwMDAwMEBkMjFmMzg2Ni04ZmM2LTQ1MjctODYyMi1jZWZhNDdmZTk2MzIiLCJhdWQiOiIwMDAwMDAwMi0wMDAwLTBmZjEtY2UwMC0wMDAwMDAwMDAwMDAvYXR0YWNobWVudHMub2ZmaWNlLm5ldEBkMjFmMzg2Ni04ZmM2LTQ1MjctODYyMi1jZWZhNDdmZTk2MzIifQ.B1e4GjTcM8DTcrtodZV_xddJz8isFUPwg4xA538DescoQLz5gxb4VQ-KRpdJeQf1CqXujaRpNxkjEd86D1bprmhuubl1E1GurblrZ6mFR924HCiAt45VI3oMROh_fIR6cpqt3Oe4u5pun49E4QcYmll_bc31JoJw9Kb1lckrUL-9UNuwzkJBIG9Yr-i1I2zsDRy8sFJw2FKx1Vx6pbyD8_ARy_Nd9L9EL4WMJHgHSd0c93CdgCW5HcQ8eF08_P5DISdNYR-v55lHm_JUuQh9T2WCCG8ant4BepvvBeQ5NZ67qZ8t7YXuDW6ZMrHAhD5-zUokXxH74qCBDOiu4PMLQQ&amp;owa=outlook.office.com&amp;isImagePreview=True">
            <a:extLst>
              <a:ext uri="{FF2B5EF4-FFF2-40B4-BE49-F238E27FC236}">
                <a16:creationId xmlns="" xmlns:a16="http://schemas.microsoft.com/office/drawing/2014/main" id="{9AC50DBB-8421-4C92-919E-674AEA557B13}"/>
              </a:ext>
            </a:extLst>
          </p:cNvPr>
          <p:cNvPicPr>
            <a:picLocks noGrp="1" noChangeAspect="1" noChangeArrowheads="1"/>
          </p:cNvPicPr>
          <p:nvPr>
            <p:ph idx="4294967295"/>
          </p:nvPr>
        </p:nvPicPr>
        <p:blipFill rotWithShape="1">
          <a:blip r:embed="rId6">
            <a:extLst>
              <a:ext uri="{28A0092B-C50C-407E-A947-70E740481C1C}">
                <a14:useLocalDpi xmlns:a14="http://schemas.microsoft.com/office/drawing/2010/main" val="0"/>
              </a:ext>
            </a:extLst>
          </a:blip>
          <a:srcRect l="3565" t="4218" b="11290"/>
          <a:stretch/>
        </p:blipFill>
        <p:spPr bwMode="auto">
          <a:xfrm>
            <a:off x="915589" y="296856"/>
            <a:ext cx="9703593" cy="62642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AEDF1300-A2E9-48A9-A904-4478AE640121}"/>
              </a:ext>
            </a:extLst>
          </p:cNvPr>
          <p:cNvSpPr/>
          <p:nvPr/>
        </p:nvSpPr>
        <p:spPr>
          <a:xfrm>
            <a:off x="5005797" y="6463273"/>
            <a:ext cx="2180405" cy="369332"/>
          </a:xfrm>
          <a:prstGeom prst="rect">
            <a:avLst/>
          </a:prstGeom>
        </p:spPr>
        <p:txBody>
          <a:bodyPr wrap="none">
            <a:spAutoFit/>
          </a:bodyPr>
          <a:lstStyle/>
          <a:p>
            <a:r>
              <a:rPr lang="en-US" b="1" dirty="0"/>
              <a:t>time to clearance</a:t>
            </a:r>
          </a:p>
        </p:txBody>
      </p:sp>
      <p:sp>
        <p:nvSpPr>
          <p:cNvPr id="8" name="Rectangle 7">
            <a:extLst>
              <a:ext uri="{FF2B5EF4-FFF2-40B4-BE49-F238E27FC236}">
                <a16:creationId xmlns="" xmlns:a16="http://schemas.microsoft.com/office/drawing/2014/main" id="{8BB37223-ABC4-4EA7-AE6E-4AFB9B46DB32}"/>
              </a:ext>
            </a:extLst>
          </p:cNvPr>
          <p:cNvSpPr/>
          <p:nvPr/>
        </p:nvSpPr>
        <p:spPr>
          <a:xfrm rot="16200000">
            <a:off x="-2218254" y="3244333"/>
            <a:ext cx="5655715" cy="369332"/>
          </a:xfrm>
          <a:prstGeom prst="rect">
            <a:avLst/>
          </a:prstGeom>
        </p:spPr>
        <p:txBody>
          <a:bodyPr wrap="none">
            <a:spAutoFit/>
          </a:bodyPr>
          <a:lstStyle/>
          <a:p>
            <a:r>
              <a:rPr lang="en-US" b="1" dirty="0"/>
              <a:t>proportion of patients with positive blood cultures</a:t>
            </a:r>
          </a:p>
        </p:txBody>
      </p:sp>
      <p:sp>
        <p:nvSpPr>
          <p:cNvPr id="9" name="Rectangle 8">
            <a:extLst>
              <a:ext uri="{FF2B5EF4-FFF2-40B4-BE49-F238E27FC236}">
                <a16:creationId xmlns="" xmlns:a16="http://schemas.microsoft.com/office/drawing/2014/main" id="{97030FCD-5A4B-458B-9338-ED3FBECAF9CD}"/>
              </a:ext>
            </a:extLst>
          </p:cNvPr>
          <p:cNvSpPr/>
          <p:nvPr/>
        </p:nvSpPr>
        <p:spPr>
          <a:xfrm>
            <a:off x="5517234" y="1797783"/>
            <a:ext cx="4969791" cy="1631216"/>
          </a:xfrm>
          <a:prstGeom prst="rect">
            <a:avLst/>
          </a:prstGeom>
        </p:spPr>
        <p:txBody>
          <a:bodyPr wrap="square">
            <a:spAutoFit/>
          </a:bodyPr>
          <a:lstStyle/>
          <a:p>
            <a:r>
              <a:rPr lang="en-US" sz="2000" b="1" dirty="0">
                <a:solidFill>
                  <a:srgbClr val="0070C0"/>
                </a:solidFill>
              </a:rPr>
              <a:t>Blue line: ASP reaction time &lt; 24 hours</a:t>
            </a:r>
          </a:p>
          <a:p>
            <a:r>
              <a:rPr lang="en-US" sz="2000" b="1" dirty="0">
                <a:solidFill>
                  <a:srgbClr val="FF0000"/>
                </a:solidFill>
              </a:rPr>
              <a:t>Red line:  ASP reaction time &gt; 24 hours</a:t>
            </a:r>
          </a:p>
          <a:p>
            <a:endParaRPr lang="en-US" sz="2000" b="1" dirty="0"/>
          </a:p>
          <a:p>
            <a:r>
              <a:rPr lang="en-US" sz="2000" b="1" dirty="0"/>
              <a:t>Shorter reaction times were associated with faster time to clearance (p &lt; 0.05)</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13372290"/>
      </p:ext>
    </p:extLst>
  </p:cSld>
  <p:clrMapOvr>
    <a:masterClrMapping/>
  </p:clrMapOvr>
  <mc:AlternateContent xmlns:mc="http://schemas.openxmlformats.org/markup-compatibility/2006">
    <mc:Choice xmlns:p14="http://schemas.microsoft.com/office/powerpoint/2010/main" Requires="p14">
      <p:transition spd="slow" p14:dur="2000" advTm="29437"/>
    </mc:Choice>
    <mc:Fallback>
      <p:transition spd="slow" advTm="2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764373"/>
            <a:ext cx="9765759" cy="1293028"/>
          </a:xfrm>
        </p:spPr>
        <p:txBody>
          <a:bodyPr>
            <a:normAutofit fontScale="90000"/>
          </a:bodyPr>
          <a:lstStyle/>
          <a:p>
            <a:r>
              <a:rPr lang="en-US" dirty="0"/>
              <a:t>Regression analysis of Differences in Outcomes by Organism Grouping</a:t>
            </a:r>
            <a:br>
              <a:rPr lang="en-US" dirty="0"/>
            </a:b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0295263"/>
              </p:ext>
            </p:extLst>
          </p:nvPr>
        </p:nvGraphicFramePr>
        <p:xfrm>
          <a:off x="330740" y="2057401"/>
          <a:ext cx="11506201" cy="3913632"/>
        </p:xfrm>
        <a:graphic>
          <a:graphicData uri="http://schemas.openxmlformats.org/drawingml/2006/table">
            <a:tbl>
              <a:tblPr firstRow="1" firstCol="1" bandRow="1">
                <a:tableStyleId>{5C22544A-7EE6-4342-B048-85BDC9FD1C3A}</a:tableStyleId>
              </a:tblPr>
              <a:tblGrid>
                <a:gridCol w="2160269">
                  <a:extLst>
                    <a:ext uri="{9D8B030D-6E8A-4147-A177-3AD203B41FA5}">
                      <a16:colId xmlns="" xmlns:a16="http://schemas.microsoft.com/office/drawing/2014/main" val="20000"/>
                    </a:ext>
                  </a:extLst>
                </a:gridCol>
                <a:gridCol w="1372330">
                  <a:extLst>
                    <a:ext uri="{9D8B030D-6E8A-4147-A177-3AD203B41FA5}">
                      <a16:colId xmlns="" xmlns:a16="http://schemas.microsoft.com/office/drawing/2014/main" val="20001"/>
                    </a:ext>
                  </a:extLst>
                </a:gridCol>
                <a:gridCol w="1226517">
                  <a:extLst>
                    <a:ext uri="{9D8B030D-6E8A-4147-A177-3AD203B41FA5}">
                      <a16:colId xmlns="" xmlns:a16="http://schemas.microsoft.com/office/drawing/2014/main" val="20002"/>
                    </a:ext>
                  </a:extLst>
                </a:gridCol>
                <a:gridCol w="1328794">
                  <a:extLst>
                    <a:ext uri="{9D8B030D-6E8A-4147-A177-3AD203B41FA5}">
                      <a16:colId xmlns="" xmlns:a16="http://schemas.microsoft.com/office/drawing/2014/main" val="20003"/>
                    </a:ext>
                  </a:extLst>
                </a:gridCol>
                <a:gridCol w="1960557">
                  <a:extLst>
                    <a:ext uri="{9D8B030D-6E8A-4147-A177-3AD203B41FA5}">
                      <a16:colId xmlns="" xmlns:a16="http://schemas.microsoft.com/office/drawing/2014/main" val="20004"/>
                    </a:ext>
                  </a:extLst>
                </a:gridCol>
                <a:gridCol w="1174768">
                  <a:extLst>
                    <a:ext uri="{9D8B030D-6E8A-4147-A177-3AD203B41FA5}">
                      <a16:colId xmlns="" xmlns:a16="http://schemas.microsoft.com/office/drawing/2014/main" val="20005"/>
                    </a:ext>
                  </a:extLst>
                </a:gridCol>
                <a:gridCol w="1108198">
                  <a:extLst>
                    <a:ext uri="{9D8B030D-6E8A-4147-A177-3AD203B41FA5}">
                      <a16:colId xmlns="" xmlns:a16="http://schemas.microsoft.com/office/drawing/2014/main" val="20006"/>
                    </a:ext>
                  </a:extLst>
                </a:gridCol>
                <a:gridCol w="1174768">
                  <a:extLst>
                    <a:ext uri="{9D8B030D-6E8A-4147-A177-3AD203B41FA5}">
                      <a16:colId xmlns="" xmlns:a16="http://schemas.microsoft.com/office/drawing/2014/main" val="20007"/>
                    </a:ext>
                  </a:extLst>
                </a:gridCol>
              </a:tblGrid>
              <a:tr h="965691">
                <a:tc>
                  <a:txBody>
                    <a:bodyPr/>
                    <a:lstStyle/>
                    <a:p>
                      <a:pPr marL="0" marR="0">
                        <a:lnSpc>
                          <a:spcPct val="107000"/>
                        </a:lnSpc>
                        <a:spcBef>
                          <a:spcPts val="0"/>
                        </a:spcBef>
                        <a:spcAft>
                          <a:spcPts val="0"/>
                        </a:spcAft>
                      </a:pPr>
                      <a:r>
                        <a:rPr lang="en-US" sz="2000" dirty="0">
                          <a:effectLst/>
                        </a:rPr>
                        <a:t>Bacterial Species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Rate of ID Consult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p-value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Mean Time to Blood Culture Clearance (</a:t>
                      </a:r>
                      <a:r>
                        <a:rPr lang="en-US" sz="2000" dirty="0" err="1">
                          <a:effectLst/>
                        </a:rPr>
                        <a:t>hr</a:t>
                      </a: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p-value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LOS (days)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p-value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643794">
                <a:tc>
                  <a:txBody>
                    <a:bodyPr/>
                    <a:lstStyle/>
                    <a:p>
                      <a:pPr marL="0" marR="0">
                        <a:lnSpc>
                          <a:spcPct val="107000"/>
                        </a:lnSpc>
                        <a:spcBef>
                          <a:spcPts val="0"/>
                        </a:spcBef>
                        <a:spcAft>
                          <a:spcPts val="0"/>
                        </a:spcAft>
                      </a:pPr>
                      <a:r>
                        <a:rPr lang="en-US" sz="2000" i="1" dirty="0">
                          <a:effectLst/>
                        </a:rPr>
                        <a:t>Staphylococcus aureus</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1200" dirty="0">
                          <a:solidFill>
                            <a:schemeClr val="dk1"/>
                          </a:solidFill>
                          <a:effectLst/>
                          <a:latin typeface="+mn-lt"/>
                          <a:ea typeface="+mn-ea"/>
                          <a:cs typeface="+mn-cs"/>
                        </a:rPr>
                        <a:t>30, 9.9%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&lt;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49.4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&lt;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12.3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&lt;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965691">
                <a:tc>
                  <a:txBody>
                    <a:bodyPr/>
                    <a:lstStyle/>
                    <a:p>
                      <a:pPr marL="0" marR="0">
                        <a:lnSpc>
                          <a:spcPct val="107000"/>
                        </a:lnSpc>
                        <a:spcBef>
                          <a:spcPts val="0"/>
                        </a:spcBef>
                        <a:spcAft>
                          <a:spcPts val="0"/>
                        </a:spcAft>
                      </a:pPr>
                      <a:r>
                        <a:rPr lang="en-US" sz="2000" dirty="0">
                          <a:effectLst/>
                        </a:rPr>
                        <a:t>Coagulase-negative </a:t>
                      </a:r>
                      <a:r>
                        <a:rPr lang="en-US" sz="2000" i="1" dirty="0">
                          <a:effectLst/>
                        </a:rPr>
                        <a:t>Staph</a:t>
                      </a:r>
                      <a:r>
                        <a:rPr lang="en-US" sz="2000" dirty="0">
                          <a:effectLst/>
                        </a:rPr>
                        <a:t> and other GPCs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 </a:t>
                      </a:r>
                      <a:r>
                        <a:rPr lang="en-US" sz="1800" kern="1200" dirty="0">
                          <a:solidFill>
                            <a:schemeClr val="dk1"/>
                          </a:solidFill>
                          <a:effectLst/>
                          <a:latin typeface="+mn-lt"/>
                          <a:ea typeface="+mn-ea"/>
                          <a:cs typeface="+mn-cs"/>
                        </a:rPr>
                        <a:t>135, 44.7%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&lt;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46.7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&lt;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&lt;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321898">
                <a:tc>
                  <a:txBody>
                    <a:bodyPr/>
                    <a:lstStyle/>
                    <a:p>
                      <a:pPr marL="0" marR="0">
                        <a:lnSpc>
                          <a:spcPct val="107000"/>
                        </a:lnSpc>
                        <a:spcBef>
                          <a:spcPts val="0"/>
                        </a:spcBef>
                        <a:spcAft>
                          <a:spcPts val="0"/>
                        </a:spcAft>
                      </a:pPr>
                      <a:r>
                        <a:rPr lang="en-US" sz="2000">
                          <a:effectLst/>
                        </a:rPr>
                        <a:t>GNRs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1200" dirty="0">
                          <a:solidFill>
                            <a:schemeClr val="dk1"/>
                          </a:solidFill>
                          <a:effectLst/>
                          <a:latin typeface="+mn-lt"/>
                          <a:ea typeface="+mn-ea"/>
                          <a:cs typeface="+mn-cs"/>
                        </a:rPr>
                        <a:t>99, 32.8%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&lt;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33.6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&lt;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10.7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&lt;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643794">
                <a:tc>
                  <a:txBody>
                    <a:bodyPr/>
                    <a:lstStyle/>
                    <a:p>
                      <a:pPr marL="0" marR="0">
                        <a:lnSpc>
                          <a:spcPct val="107000"/>
                        </a:lnSpc>
                        <a:spcBef>
                          <a:spcPts val="0"/>
                        </a:spcBef>
                        <a:spcAft>
                          <a:spcPts val="0"/>
                        </a:spcAft>
                      </a:pPr>
                      <a:r>
                        <a:rPr lang="en-US" sz="2000" dirty="0" err="1">
                          <a:effectLst/>
                        </a:rPr>
                        <a:t>Polymicrobial</a:t>
                      </a:r>
                      <a:r>
                        <a:rPr lang="en-US" sz="2000" dirty="0">
                          <a:effectLst/>
                        </a:rPr>
                        <a:t> and Other species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1200" dirty="0">
                          <a:solidFill>
                            <a:schemeClr val="dk1"/>
                          </a:solidFill>
                          <a:effectLst/>
                          <a:latin typeface="+mn-lt"/>
                          <a:ea typeface="+mn-ea"/>
                          <a:cs typeface="+mn-cs"/>
                        </a:rPr>
                        <a:t>38, 12.6%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&lt;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62.7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&lt;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19.6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&lt;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bl>
          </a:graphicData>
        </a:graphic>
      </p:graphicFrame>
      <p:sp>
        <p:nvSpPr>
          <p:cNvPr id="3" name="Rectangle 2">
            <a:extLst>
              <a:ext uri="{FF2B5EF4-FFF2-40B4-BE49-F238E27FC236}">
                <a16:creationId xmlns="" xmlns:a16="http://schemas.microsoft.com/office/drawing/2014/main" id="{F1946FDC-5A3F-4137-BE18-2A1BA3C3FBBB}"/>
              </a:ext>
            </a:extLst>
          </p:cNvPr>
          <p:cNvSpPr/>
          <p:nvPr/>
        </p:nvSpPr>
        <p:spPr>
          <a:xfrm>
            <a:off x="0" y="6211669"/>
            <a:ext cx="12192000" cy="707886"/>
          </a:xfrm>
          <a:prstGeom prst="rect">
            <a:avLst/>
          </a:prstGeom>
        </p:spPr>
        <p:txBody>
          <a:bodyPr wrap="square">
            <a:spAutoFit/>
          </a:bodyPr>
          <a:lstStyle/>
          <a:p>
            <a:pPr marL="342900" indent="-342900">
              <a:buFont typeface="Arial" panose="020B0604020202020204" pitchFamily="34" charset="0"/>
              <a:buChar char="•"/>
            </a:pPr>
            <a:r>
              <a:rPr lang="en-US" sz="2000" b="1" dirty="0"/>
              <a:t>Rate of ID consultation, time to blood culture clearance, and LOS varied by organism identification (all p values &lt; 0.05)</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6748401"/>
      </p:ext>
    </p:extLst>
  </p:cSld>
  <p:clrMapOvr>
    <a:masterClrMapping/>
  </p:clrMapOvr>
  <mc:AlternateContent xmlns:mc="http://schemas.openxmlformats.org/markup-compatibility/2006">
    <mc:Choice xmlns:p14="http://schemas.microsoft.com/office/powerpoint/2010/main" Requires="p14">
      <p:transition spd="slow" p14:dur="2000" advTm="55095"/>
    </mc:Choice>
    <mc:Fallback>
      <p:transition spd="slow" advTm="5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to blood culture clearance</a:t>
            </a:r>
          </a:p>
        </p:txBody>
      </p:sp>
      <p:sp>
        <p:nvSpPr>
          <p:cNvPr id="3" name="Content Placeholder 2"/>
          <p:cNvSpPr>
            <a:spLocks noGrp="1"/>
          </p:cNvSpPr>
          <p:nvPr>
            <p:ph idx="1"/>
          </p:nvPr>
        </p:nvSpPr>
        <p:spPr/>
        <p:txBody>
          <a:bodyPr/>
          <a:lstStyle/>
          <a:p>
            <a:r>
              <a:rPr lang="en-US" dirty="0"/>
              <a:t>Mean time to clearance was 44 hours (3.45—316.6 hours) </a:t>
            </a:r>
          </a:p>
          <a:p>
            <a:r>
              <a:rPr lang="en-US" dirty="0"/>
              <a:t>Reaction times &gt; 24 hours were associated with significantly longer time to clearance (p-value = 0.0002, RR = 1.08, 95% CI: 1.04, 1.12) </a:t>
            </a:r>
          </a:p>
          <a:p>
            <a:r>
              <a:rPr lang="en-US" dirty="0"/>
              <a:t>Day of the week was also associated with time to clearance, </a:t>
            </a:r>
            <a:r>
              <a:rPr lang="en-US" u="sng" dirty="0"/>
              <a:t>with weekdays more likely to clear than weekends </a:t>
            </a:r>
            <a:r>
              <a:rPr lang="en-US" dirty="0"/>
              <a:t>(p = 0.0023, RR = 1.08, 95% CI: 1.03, 1.13).</a:t>
            </a:r>
          </a:p>
          <a:p>
            <a:r>
              <a:rPr lang="en-US" dirty="0"/>
              <a:t>Time to clearance was different between identified species types (p &lt; 0.0001, Table 2).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1832470"/>
      </p:ext>
    </p:extLst>
  </p:cSld>
  <p:clrMapOvr>
    <a:masterClrMapping/>
  </p:clrMapOvr>
  <mc:AlternateContent xmlns:mc="http://schemas.openxmlformats.org/markup-compatibility/2006">
    <mc:Choice xmlns:p14="http://schemas.microsoft.com/office/powerpoint/2010/main" Requires="p14">
      <p:transition spd="slow" p14:dur="2000" advTm="29917"/>
    </mc:Choice>
    <mc:Fallback>
      <p:transition spd="slow" advTm="2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 consultation</a:t>
            </a:r>
          </a:p>
        </p:txBody>
      </p:sp>
      <p:sp>
        <p:nvSpPr>
          <p:cNvPr id="3" name="Content Placeholder 2"/>
          <p:cNvSpPr>
            <a:spLocks noGrp="1"/>
          </p:cNvSpPr>
          <p:nvPr>
            <p:ph idx="1"/>
          </p:nvPr>
        </p:nvSpPr>
        <p:spPr/>
        <p:txBody>
          <a:bodyPr/>
          <a:lstStyle/>
          <a:p>
            <a:r>
              <a:rPr lang="en-US" dirty="0"/>
              <a:t>Subsequent to the ASP blood culture alert note being documented, official ID consults were eventually placed on 42% (n = 130) of patients. </a:t>
            </a:r>
          </a:p>
          <a:p>
            <a:r>
              <a:rPr lang="en-US" dirty="0"/>
              <a:t>ASP reaction time was negatively associated with the occurrence of ID consultation (p = 0.0059)	</a:t>
            </a:r>
          </a:p>
          <a:p>
            <a:pPr lvl="1"/>
            <a:r>
              <a:rPr lang="en-US" dirty="0"/>
              <a:t>Reaction times &gt; 24 hours associated with a 52% lower odds of consultation (OR = 0.48, 95% CI: 0.28, 0.82). </a:t>
            </a:r>
          </a:p>
          <a:p>
            <a:pPr lvl="1"/>
            <a:r>
              <a:rPr lang="en-US" dirty="0"/>
              <a:t>Shorter ASP reaction time </a:t>
            </a:r>
            <a:r>
              <a:rPr lang="en-US" b="1" u="sng" dirty="0"/>
              <a:t>more likely</a:t>
            </a:r>
            <a:r>
              <a:rPr lang="en-US" dirty="0"/>
              <a:t> to prompt a formal ID consultation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8994500"/>
      </p:ext>
    </p:extLst>
  </p:cSld>
  <p:clrMapOvr>
    <a:masterClrMapping/>
  </p:clrMapOvr>
  <mc:AlternateContent xmlns:mc="http://schemas.openxmlformats.org/markup-compatibility/2006">
    <mc:Choice xmlns:p14="http://schemas.microsoft.com/office/powerpoint/2010/main" Requires="p14">
      <p:transition spd="slow" p14:dur="2000" advTm="23687"/>
    </mc:Choice>
    <mc:Fallback>
      <p:transition spd="slow" advTm="2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r>
              <a:rPr lang="en-US" dirty="0"/>
              <a:t>Bloodstream infection is a major cause of morbidity and mortality worldwide and in the United States. </a:t>
            </a:r>
          </a:p>
          <a:p>
            <a:r>
              <a:rPr lang="en-US" dirty="0"/>
              <a:t>Gram-negative sepsis with shock has a mortality rate of 12 to 38 percent.</a:t>
            </a:r>
          </a:p>
          <a:p>
            <a:r>
              <a:rPr lang="en-US" dirty="0"/>
              <a:t>The most common Gram-positive bacteremia, </a:t>
            </a:r>
            <a:r>
              <a:rPr lang="en-US" i="1" dirty="0"/>
              <a:t>Staphylococcus aureus</a:t>
            </a:r>
            <a:r>
              <a:rPr lang="en-US" dirty="0"/>
              <a:t>, has a mortality rate ranging from 20 to 40 percent, not to mention significant morbidity (endocarditis, etc.).</a:t>
            </a:r>
          </a:p>
          <a:p>
            <a:r>
              <a:rPr lang="en-US" dirty="0"/>
              <a:t>It is well known that time to appropriate antibiotics in sepsis is critical to saving lives.</a:t>
            </a:r>
            <a:endParaRPr lang="en-US" baseline="30000" dirty="0"/>
          </a:p>
        </p:txBody>
      </p:sp>
      <p:sp>
        <p:nvSpPr>
          <p:cNvPr id="4" name="TextBox 3"/>
          <p:cNvSpPr txBox="1"/>
          <p:nvPr/>
        </p:nvSpPr>
        <p:spPr>
          <a:xfrm>
            <a:off x="8832715" y="6058897"/>
            <a:ext cx="3501957" cy="830997"/>
          </a:xfrm>
          <a:prstGeom prst="rect">
            <a:avLst/>
          </a:prstGeom>
          <a:noFill/>
        </p:spPr>
        <p:txBody>
          <a:bodyPr wrap="square" rtlCol="0">
            <a:spAutoFit/>
          </a:bodyPr>
          <a:lstStyle/>
          <a:p>
            <a:r>
              <a:rPr lang="en-US" sz="1200" dirty="0"/>
              <a:t>Kang et al. </a:t>
            </a:r>
            <a:r>
              <a:rPr lang="en-US" sz="1200" dirty="0" err="1"/>
              <a:t>Antimicrob</a:t>
            </a:r>
            <a:r>
              <a:rPr lang="en-US" sz="1200" dirty="0"/>
              <a:t> Agents </a:t>
            </a:r>
            <a:r>
              <a:rPr lang="en-US" sz="1200" dirty="0" err="1"/>
              <a:t>Chemother</a:t>
            </a:r>
            <a:r>
              <a:rPr lang="en-US" sz="1200" dirty="0"/>
              <a:t> 2005; 49:760.</a:t>
            </a:r>
          </a:p>
          <a:p>
            <a:r>
              <a:rPr lang="en-US" sz="1200" dirty="0" err="1"/>
              <a:t>Mylotte</a:t>
            </a:r>
            <a:r>
              <a:rPr lang="en-US" sz="1200" dirty="0"/>
              <a:t> JM et al. Rev Infect Dis 1987; 9:891.</a:t>
            </a:r>
          </a:p>
          <a:p>
            <a:r>
              <a:rPr lang="en-US" sz="1200" dirty="0"/>
              <a:t>Kumar A et al. </a:t>
            </a:r>
            <a:r>
              <a:rPr lang="en-US" sz="1200" dirty="0" err="1"/>
              <a:t>Crit</a:t>
            </a:r>
            <a:r>
              <a:rPr lang="en-US" sz="1200" dirty="0"/>
              <a:t> Care Med 2006; 34:1589.</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1578816"/>
      </p:ext>
    </p:extLst>
  </p:cSld>
  <p:clrMapOvr>
    <a:masterClrMapping/>
  </p:clrMapOvr>
  <mc:AlternateContent xmlns:mc="http://schemas.openxmlformats.org/markup-compatibility/2006">
    <mc:Choice xmlns:p14="http://schemas.microsoft.com/office/powerpoint/2010/main" Requires="p14">
      <p:transition spd="slow" p14:dur="2000" advTm="15864"/>
    </mc:Choice>
    <mc:Fallback>
      <p:transition spd="slow" advTm="1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mortality</a:t>
            </a:r>
          </a:p>
        </p:txBody>
      </p:sp>
      <p:sp>
        <p:nvSpPr>
          <p:cNvPr id="3" name="Content Placeholder 2"/>
          <p:cNvSpPr>
            <a:spLocks noGrp="1"/>
          </p:cNvSpPr>
          <p:nvPr>
            <p:ph idx="1"/>
          </p:nvPr>
        </p:nvSpPr>
        <p:spPr/>
        <p:txBody>
          <a:bodyPr/>
          <a:lstStyle/>
          <a:p>
            <a:r>
              <a:rPr lang="en-US" dirty="0"/>
              <a:t>Mean 30 and 90 day mortality were 9% (n=29) and 18% (n=53) respectively </a:t>
            </a:r>
          </a:p>
          <a:p>
            <a:r>
              <a:rPr lang="en-US" dirty="0"/>
              <a:t>ASP Reaction time was not associated with day-30 mortality (p = 0.93) or day-90 mortality (p = 0.56)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2714098"/>
      </p:ext>
    </p:extLst>
  </p:cSld>
  <p:clrMapOvr>
    <a:masterClrMapping/>
  </p:clrMapOvr>
  <mc:AlternateContent xmlns:mc="http://schemas.openxmlformats.org/markup-compatibility/2006">
    <mc:Choice xmlns:p14="http://schemas.microsoft.com/office/powerpoint/2010/main" Requires="p14">
      <p:transition spd="slow" p14:dur="2000" advTm="11958"/>
    </mc:Choice>
    <mc:Fallback>
      <p:transition spd="slow" advTm="1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Length of stay</a:t>
            </a:r>
          </a:p>
        </p:txBody>
      </p:sp>
      <p:sp>
        <p:nvSpPr>
          <p:cNvPr id="3" name="Content Placeholder 2"/>
          <p:cNvSpPr>
            <a:spLocks noGrp="1"/>
          </p:cNvSpPr>
          <p:nvPr>
            <p:ph idx="1"/>
          </p:nvPr>
        </p:nvSpPr>
        <p:spPr/>
        <p:txBody>
          <a:bodyPr/>
          <a:lstStyle/>
          <a:p>
            <a:r>
              <a:rPr lang="en-US" dirty="0"/>
              <a:t>Mean LOS was 12 days</a:t>
            </a:r>
          </a:p>
          <a:p>
            <a:r>
              <a:rPr lang="en-US" dirty="0"/>
              <a:t>ASP reaction time was not associated with length of hospital stay (p = 0.45) </a:t>
            </a:r>
          </a:p>
          <a:p>
            <a:r>
              <a:rPr lang="en-US" dirty="0"/>
              <a:t>Blood culture alerts that were generated on weekends were associated with longer LOS compared to weekdays (RR = 1.10, 95% CI: 1.01, 1.20)</a:t>
            </a:r>
          </a:p>
          <a:p>
            <a:r>
              <a:rPr lang="en-US" dirty="0"/>
              <a:t>Hospital LOS significantly differed between identified species types (p &lt; 0.0001)</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1634819"/>
      </p:ext>
    </p:extLst>
  </p:cSld>
  <p:clrMapOvr>
    <a:masterClrMapping/>
  </p:clrMapOvr>
  <mc:AlternateContent xmlns:mc="http://schemas.openxmlformats.org/markup-compatibility/2006">
    <mc:Choice xmlns:p14="http://schemas.microsoft.com/office/powerpoint/2010/main" Requires="p14">
      <p:transition spd="slow" p14:dur="2000" advTm="15454"/>
    </mc:Choice>
    <mc:Fallback>
      <p:transition spd="slow" advTm="1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BE65C1-EEE2-454F-BC67-56E56F7606FA}"/>
              </a:ext>
            </a:extLst>
          </p:cNvPr>
          <p:cNvSpPr>
            <a:spLocks noGrp="1"/>
          </p:cNvSpPr>
          <p:nvPr>
            <p:ph type="title"/>
          </p:nvPr>
        </p:nvSpPr>
        <p:spPr/>
        <p:txBody>
          <a:bodyPr/>
          <a:lstStyle/>
          <a:p>
            <a:r>
              <a:rPr lang="en-US" i="1" dirty="0" smtClean="0"/>
              <a:t>C. </a:t>
            </a:r>
            <a:r>
              <a:rPr lang="en-US" i="1" dirty="0"/>
              <a:t>diff</a:t>
            </a:r>
          </a:p>
        </p:txBody>
      </p:sp>
      <p:sp>
        <p:nvSpPr>
          <p:cNvPr id="3" name="Content Placeholder 2">
            <a:extLst>
              <a:ext uri="{FF2B5EF4-FFF2-40B4-BE49-F238E27FC236}">
                <a16:creationId xmlns="" xmlns:a16="http://schemas.microsoft.com/office/drawing/2014/main" id="{86F5E4A2-7DF3-4B2E-8F15-D10020BDB89C}"/>
              </a:ext>
            </a:extLst>
          </p:cNvPr>
          <p:cNvSpPr>
            <a:spLocks noGrp="1"/>
          </p:cNvSpPr>
          <p:nvPr>
            <p:ph idx="1"/>
          </p:nvPr>
        </p:nvSpPr>
        <p:spPr/>
        <p:txBody>
          <a:bodyPr/>
          <a:lstStyle/>
          <a:p>
            <a:r>
              <a:rPr lang="en-US" dirty="0"/>
              <a:t>ASP reaction time not associated with </a:t>
            </a:r>
            <a:r>
              <a:rPr lang="en-US" i="1" dirty="0" smtClean="0"/>
              <a:t>C. </a:t>
            </a:r>
            <a:r>
              <a:rPr lang="en-US" i="1" dirty="0"/>
              <a:t>diff </a:t>
            </a:r>
            <a:r>
              <a:rPr lang="en-US" dirty="0"/>
              <a:t>infections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3743167"/>
      </p:ext>
    </p:extLst>
  </p:cSld>
  <p:clrMapOvr>
    <a:masterClrMapping/>
  </p:clrMapOvr>
  <mc:AlternateContent xmlns:mc="http://schemas.openxmlformats.org/markup-compatibility/2006">
    <mc:Choice xmlns:p14="http://schemas.microsoft.com/office/powerpoint/2010/main" Requires="p14">
      <p:transition spd="slow" p14:dur="2000" advTm="9694"/>
    </mc:Choice>
    <mc:Fallback>
      <p:transition spd="slow" advTm="9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Real-time audit and feedback of all positive blood cultures by the ASP results in a high frequency of stewardship interventions (~70% of patients)</a:t>
            </a:r>
          </a:p>
          <a:p>
            <a:r>
              <a:rPr lang="en-US" dirty="0"/>
              <a:t>Reaction time &lt; 24 hours improves time to blood culture clearance </a:t>
            </a:r>
          </a:p>
          <a:p>
            <a:r>
              <a:rPr lang="en-US" dirty="0"/>
              <a:t>Faster ASP reaction times are more likely to prompt formal ID consultations</a:t>
            </a:r>
          </a:p>
          <a:p>
            <a:r>
              <a:rPr lang="en-US" dirty="0"/>
              <a:t>Blood cultures positivity on weekends associated with longer LOS</a:t>
            </a:r>
          </a:p>
          <a:p>
            <a:r>
              <a:rPr lang="en-US" dirty="0"/>
              <a:t>Absence of weekend coverage significantly impacts ASP reaction time and more resources are needed to optimize implementation</a:t>
            </a:r>
          </a:p>
          <a:p>
            <a:r>
              <a:rPr lang="en-US" dirty="0"/>
              <a:t>Audit and feedback of all positive blood cultures provides a means to enhance patient safety by rapidly identifying patients with bacteremia in the outpatient setting that may require prompt hospitalization</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12723"/>
      </p:ext>
    </p:extLst>
  </p:cSld>
  <p:clrMapOvr>
    <a:masterClrMapping/>
  </p:clrMapOvr>
  <mc:AlternateContent xmlns:mc="http://schemas.openxmlformats.org/markup-compatibility/2006">
    <mc:Choice xmlns:p14="http://schemas.microsoft.com/office/powerpoint/2010/main" Requires="p14">
      <p:transition spd="slow" p14:dur="2000" advTm="68854"/>
    </mc:Choice>
    <mc:Fallback>
      <p:transition spd="slow" advTm="6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BA4415-6230-43AF-8D30-DFE8C7804B95}"/>
              </a:ext>
            </a:extLst>
          </p:cNvPr>
          <p:cNvSpPr>
            <a:spLocks noGrp="1"/>
          </p:cNvSpPr>
          <p:nvPr>
            <p:ph type="title"/>
          </p:nvPr>
        </p:nvSpPr>
        <p:spPr/>
        <p:txBody>
          <a:bodyPr/>
          <a:lstStyle/>
          <a:p>
            <a:r>
              <a:rPr lang="en-US" dirty="0"/>
              <a:t>Contributors</a:t>
            </a:r>
          </a:p>
        </p:txBody>
      </p:sp>
      <p:sp>
        <p:nvSpPr>
          <p:cNvPr id="3" name="Content Placeholder 2">
            <a:extLst>
              <a:ext uri="{FF2B5EF4-FFF2-40B4-BE49-F238E27FC236}">
                <a16:creationId xmlns="" xmlns:a16="http://schemas.microsoft.com/office/drawing/2014/main" id="{1E46622A-CEB4-4751-B232-B6E61E629053}"/>
              </a:ext>
            </a:extLst>
          </p:cNvPr>
          <p:cNvSpPr>
            <a:spLocks noGrp="1"/>
          </p:cNvSpPr>
          <p:nvPr>
            <p:ph idx="1"/>
          </p:nvPr>
        </p:nvSpPr>
        <p:spPr/>
        <p:txBody>
          <a:bodyPr/>
          <a:lstStyle/>
          <a:p>
            <a:r>
              <a:rPr lang="en-US" dirty="0" smtClean="0"/>
              <a:t>Barry </a:t>
            </a:r>
            <a:r>
              <a:rPr lang="en-US" dirty="0" err="1"/>
              <a:t>Rittmann</a:t>
            </a:r>
            <a:r>
              <a:rPr lang="en-US" dirty="0"/>
              <a:t> MD, </a:t>
            </a:r>
            <a:r>
              <a:rPr lang="en-US" dirty="0" smtClean="0"/>
              <a:t>MPH</a:t>
            </a:r>
          </a:p>
          <a:p>
            <a:r>
              <a:rPr lang="en-US" dirty="0" smtClean="0"/>
              <a:t>Roy </a:t>
            </a:r>
            <a:r>
              <a:rPr lang="en-US" dirty="0"/>
              <a:t>Sabo </a:t>
            </a:r>
            <a:r>
              <a:rPr lang="en-US" dirty="0" smtClean="0"/>
              <a:t>PhD</a:t>
            </a:r>
          </a:p>
          <a:p>
            <a:r>
              <a:rPr lang="en-US" dirty="0"/>
              <a:t>Amy </a:t>
            </a:r>
            <a:r>
              <a:rPr lang="en-US" dirty="0" err="1"/>
              <a:t>Pakyz</a:t>
            </a:r>
            <a:r>
              <a:rPr lang="en-US" dirty="0"/>
              <a:t>, </a:t>
            </a:r>
            <a:r>
              <a:rPr lang="en-US" dirty="0" err="1"/>
              <a:t>PharmD</a:t>
            </a:r>
            <a:r>
              <a:rPr lang="en-US" dirty="0"/>
              <a:t>, </a:t>
            </a:r>
            <a:r>
              <a:rPr lang="en-US" dirty="0" smtClean="0"/>
              <a:t>PhD</a:t>
            </a:r>
          </a:p>
          <a:p>
            <a:r>
              <a:rPr lang="en-US" dirty="0" smtClean="0"/>
              <a:t>Daniel </a:t>
            </a:r>
            <a:r>
              <a:rPr lang="en-US" dirty="0" err="1"/>
              <a:t>Tassone</a:t>
            </a:r>
            <a:r>
              <a:rPr lang="en-US" dirty="0"/>
              <a:t> </a:t>
            </a:r>
            <a:r>
              <a:rPr lang="en-US" dirty="0" err="1" smtClean="0"/>
              <a:t>PharmD</a:t>
            </a:r>
            <a:endParaRPr lang="en-US" dirty="0" smtClean="0"/>
          </a:p>
          <a:p>
            <a:r>
              <a:rPr lang="en-US" dirty="0"/>
              <a:t>Leroy Vaughan MD</a:t>
            </a:r>
            <a:endParaRPr lang="en-US" dirty="0" smtClean="0"/>
          </a:p>
          <a:p>
            <a:r>
              <a:rPr lang="en-US" dirty="0" smtClean="0"/>
              <a:t>Michael </a:t>
            </a:r>
            <a:r>
              <a:rPr lang="en-US" dirty="0"/>
              <a:t>P. Stevens MD, </a:t>
            </a:r>
            <a:r>
              <a:rPr lang="en-US" dirty="0" smtClean="0"/>
              <a:t>MPH</a:t>
            </a:r>
          </a:p>
          <a:p>
            <a:r>
              <a:rPr lang="en-US" dirty="0" smtClean="0"/>
              <a:t>J</a:t>
            </a:r>
            <a:r>
              <a:rPr lang="en-US" dirty="0"/>
              <a:t>. Daniel Markley DO, MPH</a:t>
            </a:r>
          </a:p>
          <a:p>
            <a:endParaRPr lang="en-US" dirty="0"/>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57401"/>
            <a:ext cx="5365750" cy="402431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3350587"/>
      </p:ext>
    </p:extLst>
  </p:cSld>
  <p:clrMapOvr>
    <a:masterClrMapping/>
  </p:clrMapOvr>
  <mc:AlternateContent xmlns:mc="http://schemas.openxmlformats.org/markup-compatibility/2006">
    <mc:Choice xmlns:p14="http://schemas.microsoft.com/office/powerpoint/2010/main" Requires="p14">
      <p:transition spd="slow" p14:dur="2000" advTm="31830"/>
    </mc:Choice>
    <mc:Fallback>
      <p:transition spd="slow" advTm="3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1861241"/>
      </p:ext>
    </p:extLst>
  </p:cSld>
  <p:clrMapOvr>
    <a:masterClrMapping/>
  </p:clrMapOvr>
  <mc:AlternateContent xmlns:mc="http://schemas.openxmlformats.org/markup-compatibility/2006">
    <mc:Choice xmlns:p14="http://schemas.microsoft.com/office/powerpoint/2010/main" Requires="p14">
      <p:transition spd="slow" p14:dur="2000" advTm="13957"/>
    </mc:Choice>
    <mc:Fallback>
      <p:transition spd="slow" advTm="1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r>
              <a:rPr lang="en-US" dirty="0"/>
              <a:t>ID consultation has been linked to improved outcomes in cases involving </a:t>
            </a:r>
            <a:r>
              <a:rPr lang="en-US" i="1" dirty="0"/>
              <a:t>Staph aureus </a:t>
            </a:r>
            <a:r>
              <a:rPr lang="en-US" dirty="0"/>
              <a:t>bacteremia. </a:t>
            </a:r>
          </a:p>
          <a:p>
            <a:r>
              <a:rPr lang="en-US" dirty="0" err="1"/>
              <a:t>Forsblom</a:t>
            </a:r>
            <a:r>
              <a:rPr lang="en-US" dirty="0"/>
              <a:t> et al:</a:t>
            </a:r>
          </a:p>
          <a:p>
            <a:pPr lvl="1"/>
            <a:r>
              <a:rPr lang="en-US" dirty="0"/>
              <a:t>A retrospective study comparing bedside consultation with telephone consultation for management of 342 patients with </a:t>
            </a:r>
            <a:r>
              <a:rPr lang="en-US" i="1" dirty="0"/>
              <a:t>S. aureus </a:t>
            </a:r>
            <a:r>
              <a:rPr lang="en-US" dirty="0"/>
              <a:t>bacteremia revealed that bedside consultation was associated with a significantly lower 90-day mortality (9 versus 29 percent; odds ratio 0.25; 95% CI 0.13-0.51).</a:t>
            </a:r>
          </a:p>
          <a:p>
            <a:pPr lvl="1"/>
            <a:r>
              <a:rPr lang="en-US" dirty="0"/>
              <a:t>Among patients treated with an appropriate duration of therapy, significantly fewer relapses were observed among those who received bedside consultation (6 vs. 18 percent).</a:t>
            </a:r>
          </a:p>
          <a:p>
            <a:pPr marL="0" indent="0">
              <a:buNone/>
            </a:pPr>
            <a:endParaRPr lang="en-US" dirty="0"/>
          </a:p>
        </p:txBody>
      </p:sp>
      <p:sp>
        <p:nvSpPr>
          <p:cNvPr id="4" name="TextBox 3"/>
          <p:cNvSpPr txBox="1"/>
          <p:nvPr/>
        </p:nvSpPr>
        <p:spPr>
          <a:xfrm>
            <a:off x="8715984" y="6211669"/>
            <a:ext cx="4027250" cy="646331"/>
          </a:xfrm>
          <a:prstGeom prst="rect">
            <a:avLst/>
          </a:prstGeom>
          <a:noFill/>
        </p:spPr>
        <p:txBody>
          <a:bodyPr wrap="square" rtlCol="0">
            <a:spAutoFit/>
          </a:bodyPr>
          <a:lstStyle/>
          <a:p>
            <a:r>
              <a:rPr lang="en-US" sz="1200" dirty="0"/>
              <a:t>Fowler VG et al. </a:t>
            </a:r>
            <a:r>
              <a:rPr lang="en-US" sz="1200" dirty="0" err="1"/>
              <a:t>Clin</a:t>
            </a:r>
            <a:r>
              <a:rPr lang="en-US" sz="1200" dirty="0"/>
              <a:t> Infect Dis 1998; 27:478.</a:t>
            </a:r>
          </a:p>
          <a:p>
            <a:r>
              <a:rPr lang="en-US" sz="1200" dirty="0" err="1"/>
              <a:t>Forsblom</a:t>
            </a:r>
            <a:r>
              <a:rPr lang="en-US" sz="1200" dirty="0"/>
              <a:t> E et al. </a:t>
            </a:r>
            <a:r>
              <a:rPr lang="en-US" sz="1200" dirty="0" err="1"/>
              <a:t>Clin</a:t>
            </a:r>
            <a:r>
              <a:rPr lang="en-US" sz="1200" dirty="0"/>
              <a:t> Infect Dis 2013; 56:527.</a:t>
            </a:r>
          </a:p>
          <a:p>
            <a:r>
              <a:rPr lang="en-US" sz="1200" dirty="0"/>
              <a:t>Schmitt S et al. </a:t>
            </a:r>
            <a:r>
              <a:rPr lang="en-US" sz="1200" dirty="0" err="1"/>
              <a:t>Clin</a:t>
            </a:r>
            <a:r>
              <a:rPr lang="en-US" sz="1200" dirty="0"/>
              <a:t> Infect Dis 2014; (58): 22-28</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23601"/>
      </p:ext>
    </p:extLst>
  </p:cSld>
  <p:clrMapOvr>
    <a:masterClrMapping/>
  </p:clrMapOvr>
  <mc:AlternateContent xmlns:mc="http://schemas.openxmlformats.org/markup-compatibility/2006">
    <mc:Choice xmlns:p14="http://schemas.microsoft.com/office/powerpoint/2010/main" Requires="p14">
      <p:transition spd="slow" p14:dur="2000" advTm="33957"/>
    </mc:Choice>
    <mc:Fallback>
      <p:transition spd="slow" advTm="3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p>
        </p:txBody>
      </p:sp>
      <p:sp>
        <p:nvSpPr>
          <p:cNvPr id="3" name="Content Placeholder 2"/>
          <p:cNvSpPr>
            <a:spLocks noGrp="1"/>
          </p:cNvSpPr>
          <p:nvPr>
            <p:ph idx="1"/>
          </p:nvPr>
        </p:nvSpPr>
        <p:spPr/>
        <p:txBody>
          <a:bodyPr>
            <a:normAutofit fontScale="77500" lnSpcReduction="20000"/>
          </a:bodyPr>
          <a:lstStyle/>
          <a:p>
            <a:r>
              <a:rPr lang="en-US" dirty="0"/>
              <a:t>Since 2007, ALL positive blood cultures at the Richmond VAMC undergo prospective audit and feedback</a:t>
            </a:r>
          </a:p>
          <a:p>
            <a:pPr lvl="1"/>
            <a:r>
              <a:rPr lang="en-US" dirty="0"/>
              <a:t>&gt;3000 culture notes written </a:t>
            </a:r>
            <a:r>
              <a:rPr lang="en-US" dirty="0" smtClean="0"/>
              <a:t>since </a:t>
            </a:r>
            <a:r>
              <a:rPr lang="en-US" dirty="0"/>
              <a:t>2007</a:t>
            </a:r>
          </a:p>
          <a:p>
            <a:r>
              <a:rPr lang="en-US" dirty="0"/>
              <a:t>Micro lab generates a “blood culture alert” as soon as Gram stain is performed</a:t>
            </a:r>
          </a:p>
          <a:p>
            <a:r>
              <a:rPr lang="en-US" dirty="0"/>
              <a:t>Alert goes to desktop of on-call ID fellow, attending, and ordering provider</a:t>
            </a:r>
          </a:p>
          <a:p>
            <a:r>
              <a:rPr lang="en-US" dirty="0"/>
              <a:t>ASP performs a chart review</a:t>
            </a:r>
          </a:p>
          <a:p>
            <a:r>
              <a:rPr lang="en-US" dirty="0"/>
              <a:t>ASP responds in the form of </a:t>
            </a:r>
            <a:r>
              <a:rPr lang="en-US" b="1" dirty="0"/>
              <a:t>E-consult note </a:t>
            </a:r>
            <a:r>
              <a:rPr lang="en-US" dirty="0"/>
              <a:t>as soon as feasible</a:t>
            </a:r>
          </a:p>
          <a:p>
            <a:pPr lvl="1"/>
            <a:r>
              <a:rPr lang="en-US" dirty="0"/>
              <a:t>Limited by chart access, most responses are during office hours (no nights or weekends)</a:t>
            </a:r>
          </a:p>
          <a:p>
            <a:pPr lvl="1"/>
            <a:r>
              <a:rPr lang="en-US" dirty="0"/>
              <a:t>Template imports Gram stain and culture results if available; field for antibiotics; field for recommendations, and disclaimer</a:t>
            </a:r>
          </a:p>
          <a:p>
            <a:pPr lvl="1"/>
            <a:r>
              <a:rPr lang="en-US" dirty="0"/>
              <a:t>Individual note content varies by provider</a:t>
            </a:r>
          </a:p>
          <a:p>
            <a:pPr lvl="1"/>
            <a:r>
              <a:rPr lang="en-US" dirty="0"/>
              <a:t>10-15 minutes on average/culture note</a:t>
            </a:r>
          </a:p>
          <a:p>
            <a:r>
              <a:rPr lang="en-US" dirty="0"/>
              <a:t>Focuses on the </a:t>
            </a:r>
            <a:r>
              <a:rPr lang="en-US" b="1" u="sng" dirty="0"/>
              <a:t>initial management </a:t>
            </a:r>
            <a:r>
              <a:rPr lang="en-US" dirty="0"/>
              <a:t>of bloodstream infections</a:t>
            </a:r>
          </a:p>
          <a:p>
            <a:pPr lvl="1"/>
            <a:r>
              <a:rPr lang="en-US" dirty="0"/>
              <a:t>empiric antibiotic therapy</a:t>
            </a:r>
          </a:p>
          <a:p>
            <a:pPr lvl="1"/>
            <a:r>
              <a:rPr lang="en-US" dirty="0"/>
              <a:t>initial workup and further management</a:t>
            </a:r>
          </a:p>
        </p:txBody>
      </p:sp>
      <p:pic>
        <p:nvPicPr>
          <p:cNvPr id="4" name="Google Shape;98;p13" descr="VCU Health System and Children's Hospital logo"/>
          <p:cNvPicPr preferRelativeResize="0"/>
          <p:nvPr/>
        </p:nvPicPr>
        <p:blipFill rotWithShape="1">
          <a:blip r:embed="rId5">
            <a:alphaModFix/>
          </a:blip>
          <a:srcRect/>
          <a:stretch/>
        </p:blipFill>
        <p:spPr>
          <a:xfrm>
            <a:off x="8514945" y="5664203"/>
            <a:ext cx="3677055" cy="1193797"/>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0507382"/>
      </p:ext>
    </p:extLst>
  </p:cSld>
  <p:clrMapOvr>
    <a:masterClrMapping/>
  </p:clrMapOvr>
  <mc:AlternateContent xmlns:mc="http://schemas.openxmlformats.org/markup-compatibility/2006">
    <mc:Choice xmlns:p14="http://schemas.microsoft.com/office/powerpoint/2010/main" Requires="p14">
      <p:transition spd="slow" p14:dur="2000" advTm="104956"/>
    </mc:Choice>
    <mc:Fallback>
      <p:transition spd="slow" advTm="10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1850E-3433-499A-B2D6-159EC781F660}"/>
              </a:ext>
            </a:extLst>
          </p:cNvPr>
          <p:cNvSpPr>
            <a:spLocks noGrp="1"/>
          </p:cNvSpPr>
          <p:nvPr>
            <p:ph type="title"/>
          </p:nvPr>
        </p:nvSpPr>
        <p:spPr/>
        <p:txBody>
          <a:bodyPr/>
          <a:lstStyle/>
          <a:p>
            <a:r>
              <a:rPr lang="en-US" dirty="0"/>
              <a:t>Screenshot of blood culture alert note</a:t>
            </a:r>
          </a:p>
        </p:txBody>
      </p:sp>
      <p:pic>
        <p:nvPicPr>
          <p:cNvPr id="4" name="Content Placeholder 3">
            <a:extLst>
              <a:ext uri="{FF2B5EF4-FFF2-40B4-BE49-F238E27FC236}">
                <a16:creationId xmlns="" xmlns:a16="http://schemas.microsoft.com/office/drawing/2014/main" id="{E986B46F-E5A6-4BD8-AD7E-BA2B2B88C52F}"/>
              </a:ext>
            </a:extLst>
          </p:cNvPr>
          <p:cNvPicPr>
            <a:picLocks noGrp="1" noChangeAspect="1"/>
          </p:cNvPicPr>
          <p:nvPr>
            <p:ph idx="1"/>
          </p:nvPr>
        </p:nvPicPr>
        <p:blipFill rotWithShape="1">
          <a:blip r:embed="rId5"/>
          <a:srcRect l="12676" t="18831" r="72158" b="48997"/>
          <a:stretch/>
        </p:blipFill>
        <p:spPr>
          <a:xfrm>
            <a:off x="889179" y="57150"/>
            <a:ext cx="11302821" cy="67437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8004281"/>
      </p:ext>
    </p:extLst>
  </p:cSld>
  <p:clrMapOvr>
    <a:masterClrMapping/>
  </p:clrMapOvr>
  <mc:AlternateContent xmlns:mc="http://schemas.openxmlformats.org/markup-compatibility/2006">
    <mc:Choice xmlns:p14="http://schemas.microsoft.com/office/powerpoint/2010/main" Requires="p14">
      <p:transition spd="slow" p14:dur="2000" advTm="20825"/>
    </mc:Choice>
    <mc:Fallback>
      <p:transition spd="slow" advTm="2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0CE91E-B075-4AD6-A6B0-789521A87800}"/>
              </a:ext>
            </a:extLst>
          </p:cNvPr>
          <p:cNvSpPr>
            <a:spLocks noGrp="1"/>
          </p:cNvSpPr>
          <p:nvPr>
            <p:ph type="title"/>
          </p:nvPr>
        </p:nvSpPr>
        <p:spPr/>
        <p:txBody>
          <a:bodyPr/>
          <a:lstStyle/>
          <a:p>
            <a:r>
              <a:rPr lang="en-US" dirty="0"/>
              <a:t>Study </a:t>
            </a:r>
            <a:r>
              <a:rPr lang="en-US" dirty="0" err="1"/>
              <a:t>objectiveS</a:t>
            </a:r>
            <a:endParaRPr lang="en-US" dirty="0"/>
          </a:p>
        </p:txBody>
      </p:sp>
      <p:sp>
        <p:nvSpPr>
          <p:cNvPr id="3" name="Content Placeholder 2">
            <a:extLst>
              <a:ext uri="{FF2B5EF4-FFF2-40B4-BE49-F238E27FC236}">
                <a16:creationId xmlns="" xmlns:a16="http://schemas.microsoft.com/office/drawing/2014/main" id="{7CCC2B0E-B505-48FE-BCBC-B7E9DCDC343A}"/>
              </a:ext>
            </a:extLst>
          </p:cNvPr>
          <p:cNvSpPr>
            <a:spLocks noGrp="1"/>
          </p:cNvSpPr>
          <p:nvPr>
            <p:ph idx="1"/>
          </p:nvPr>
        </p:nvSpPr>
        <p:spPr/>
        <p:txBody>
          <a:bodyPr/>
          <a:lstStyle/>
          <a:p>
            <a:r>
              <a:rPr lang="en-US" dirty="0"/>
              <a:t>To determine the impact of real-time audit and feedback for all positive blood cultures in the inpatient and outpatient setting and describe the implementation of this intervention</a:t>
            </a:r>
          </a:p>
          <a:p>
            <a:pPr lvl="1"/>
            <a:r>
              <a:rPr lang="en-US" dirty="0"/>
              <a:t>To determine if ASP reaction time (to e consult note completion) was associated with:</a:t>
            </a:r>
          </a:p>
          <a:p>
            <a:pPr lvl="2"/>
            <a:r>
              <a:rPr lang="en-US" dirty="0"/>
              <a:t>Time to clearance of blood cultures</a:t>
            </a:r>
          </a:p>
          <a:p>
            <a:pPr lvl="2"/>
            <a:r>
              <a:rPr lang="en-US" dirty="0"/>
              <a:t>Day of the week the alert was generated</a:t>
            </a:r>
          </a:p>
          <a:p>
            <a:pPr lvl="2"/>
            <a:r>
              <a:rPr lang="en-US" dirty="0"/>
              <a:t>Mortality</a:t>
            </a:r>
          </a:p>
          <a:p>
            <a:pPr lvl="2"/>
            <a:r>
              <a:rPr lang="en-US" dirty="0"/>
              <a:t>LOS</a:t>
            </a:r>
          </a:p>
          <a:p>
            <a:pPr lvl="2"/>
            <a:r>
              <a:rPr lang="en-US" i="1" dirty="0"/>
              <a:t>C. diff </a:t>
            </a:r>
            <a:r>
              <a:rPr lang="en-US" dirty="0"/>
              <a:t>infections</a:t>
            </a:r>
          </a:p>
          <a:p>
            <a:pPr lvl="1"/>
            <a:r>
              <a:rPr lang="en-US" dirty="0"/>
              <a:t>Describe the characteristics of the stewardship interventions being performed and their impact on ID consultation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4782324"/>
      </p:ext>
    </p:extLst>
  </p:cSld>
  <p:clrMapOvr>
    <a:masterClrMapping/>
  </p:clrMapOvr>
  <mc:AlternateContent xmlns:mc="http://schemas.openxmlformats.org/markup-compatibility/2006">
    <mc:Choice xmlns:p14="http://schemas.microsoft.com/office/powerpoint/2010/main" Requires="p14">
      <p:transition spd="slow" p14:dur="2000" advTm="50711"/>
    </mc:Choice>
    <mc:Fallback>
      <p:transition spd="slow" advTm="5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normAutofit/>
          </a:bodyPr>
          <a:lstStyle/>
          <a:p>
            <a:r>
              <a:rPr lang="en-US" dirty="0"/>
              <a:t>Study Design: Retrospective Cohort Study</a:t>
            </a:r>
          </a:p>
          <a:p>
            <a:pPr lvl="1"/>
            <a:r>
              <a:rPr lang="en-US" dirty="0"/>
              <a:t>Chart review performed by 2 ID fellows, questions adjudicated by 2 ID attendings</a:t>
            </a:r>
          </a:p>
          <a:p>
            <a:r>
              <a:rPr lang="en-US" dirty="0"/>
              <a:t>Inclusion criteria:</a:t>
            </a:r>
          </a:p>
          <a:p>
            <a:pPr lvl="1"/>
            <a:r>
              <a:rPr lang="en-US" dirty="0"/>
              <a:t>All adult inpatients or outpatients with positive blood culture alert note performed February 2016-October 2017 (18 months)</a:t>
            </a:r>
          </a:p>
          <a:p>
            <a:r>
              <a:rPr lang="en-US" dirty="0"/>
              <a:t>Exclusion criteria </a:t>
            </a:r>
          </a:p>
          <a:p>
            <a:pPr lvl="1"/>
            <a:r>
              <a:rPr lang="en-US" dirty="0"/>
              <a:t>Formal ID consultation on the same day as ID Blood Culture Note</a:t>
            </a:r>
          </a:p>
          <a:p>
            <a:pPr lvl="1"/>
            <a:r>
              <a:rPr lang="en-US" dirty="0"/>
              <a:t>&gt;1 distinct episodes of bacteremia during the hospital stay</a:t>
            </a:r>
          </a:p>
          <a:p>
            <a:pPr lvl="1"/>
            <a:r>
              <a:rPr lang="en-US" dirty="0"/>
              <a:t>LOS &gt; 150 days</a:t>
            </a:r>
          </a:p>
          <a:p>
            <a:pPr lvl="1"/>
            <a:r>
              <a:rPr lang="en-US" dirty="0"/>
              <a:t>Death prior to ASP review</a:t>
            </a:r>
          </a:p>
          <a:p>
            <a:pPr lvl="1"/>
            <a:endParaRPr lang="en-US" dirty="0"/>
          </a:p>
          <a:p>
            <a:pPr lvl="1"/>
            <a:endParaRPr lang="en-US"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4915680"/>
      </p:ext>
    </p:extLst>
  </p:cSld>
  <p:clrMapOvr>
    <a:masterClrMapping/>
  </p:clrMapOvr>
  <mc:AlternateContent xmlns:mc="http://schemas.openxmlformats.org/markup-compatibility/2006">
    <mc:Choice xmlns:p14="http://schemas.microsoft.com/office/powerpoint/2010/main" Requires="p14">
      <p:transition spd="slow" p14:dur="2000" advTm="89164"/>
    </mc:Choice>
    <mc:Fallback>
      <p:transition spd="slow" advTm="8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0"/>
            <a:ext cx="8610600" cy="1293028"/>
          </a:xfrm>
        </p:spPr>
        <p:txBody>
          <a:bodyPr/>
          <a:lstStyle/>
          <a:p>
            <a:r>
              <a:rPr lang="en-US" dirty="0"/>
              <a:t>Methods – Data Collection</a:t>
            </a:r>
          </a:p>
        </p:txBody>
      </p:sp>
      <p:graphicFrame>
        <p:nvGraphicFramePr>
          <p:cNvPr id="4" name="Content Placeholder 3">
            <a:extLst>
              <a:ext uri="{FF2B5EF4-FFF2-40B4-BE49-F238E27FC236}">
                <a16:creationId xmlns="" xmlns:a16="http://schemas.microsoft.com/office/drawing/2014/main" id="{0FEFD300-634F-44D1-9EAC-7E49EF70E639}"/>
              </a:ext>
            </a:extLst>
          </p:cNvPr>
          <p:cNvGraphicFramePr>
            <a:graphicFrameLocks noGrp="1"/>
          </p:cNvGraphicFramePr>
          <p:nvPr>
            <p:ph idx="1"/>
            <p:extLst>
              <p:ext uri="{D42A27DB-BD31-4B8C-83A1-F6EECF244321}">
                <p14:modId xmlns:p14="http://schemas.microsoft.com/office/powerpoint/2010/main" val="4113363769"/>
              </p:ext>
            </p:extLst>
          </p:nvPr>
        </p:nvGraphicFramePr>
        <p:xfrm>
          <a:off x="123825" y="1206229"/>
          <a:ext cx="11944350" cy="5594304"/>
        </p:xfrm>
        <a:graphic>
          <a:graphicData uri="http://schemas.openxmlformats.org/drawingml/2006/table">
            <a:tbl>
              <a:tblPr firstRow="1" bandRow="1">
                <a:tableStyleId>{5C22544A-7EE6-4342-B048-85BDC9FD1C3A}</a:tableStyleId>
              </a:tblPr>
              <a:tblGrid>
                <a:gridCol w="2050307">
                  <a:extLst>
                    <a:ext uri="{9D8B030D-6E8A-4147-A177-3AD203B41FA5}">
                      <a16:colId xmlns="" xmlns:a16="http://schemas.microsoft.com/office/drawing/2014/main" val="1234552364"/>
                    </a:ext>
                  </a:extLst>
                </a:gridCol>
                <a:gridCol w="2302652">
                  <a:extLst>
                    <a:ext uri="{9D8B030D-6E8A-4147-A177-3AD203B41FA5}">
                      <a16:colId xmlns="" xmlns:a16="http://schemas.microsoft.com/office/drawing/2014/main" val="2847268765"/>
                    </a:ext>
                  </a:extLst>
                </a:gridCol>
                <a:gridCol w="3267041">
                  <a:extLst>
                    <a:ext uri="{9D8B030D-6E8A-4147-A177-3AD203B41FA5}">
                      <a16:colId xmlns="" xmlns:a16="http://schemas.microsoft.com/office/drawing/2014/main" val="1024057346"/>
                    </a:ext>
                  </a:extLst>
                </a:gridCol>
                <a:gridCol w="1935480">
                  <a:extLst>
                    <a:ext uri="{9D8B030D-6E8A-4147-A177-3AD203B41FA5}">
                      <a16:colId xmlns="" xmlns:a16="http://schemas.microsoft.com/office/drawing/2014/main" val="3267361962"/>
                    </a:ext>
                  </a:extLst>
                </a:gridCol>
                <a:gridCol w="2388870">
                  <a:extLst>
                    <a:ext uri="{9D8B030D-6E8A-4147-A177-3AD203B41FA5}">
                      <a16:colId xmlns="" xmlns:a16="http://schemas.microsoft.com/office/drawing/2014/main" val="3005198675"/>
                    </a:ext>
                  </a:extLst>
                </a:gridCol>
              </a:tblGrid>
              <a:tr h="441808">
                <a:tc>
                  <a:txBody>
                    <a:bodyPr/>
                    <a:lstStyle/>
                    <a:p>
                      <a:r>
                        <a:rPr lang="en-US" dirty="0"/>
                        <a:t>Demographics</a:t>
                      </a:r>
                    </a:p>
                  </a:txBody>
                  <a:tcPr/>
                </a:tc>
                <a:tc>
                  <a:txBody>
                    <a:bodyPr/>
                    <a:lstStyle/>
                    <a:p>
                      <a:r>
                        <a:rPr lang="en-US" dirty="0"/>
                        <a:t>Health Factors</a:t>
                      </a:r>
                    </a:p>
                  </a:txBody>
                  <a:tcPr/>
                </a:tc>
                <a:tc>
                  <a:txBody>
                    <a:bodyPr/>
                    <a:lstStyle/>
                    <a:p>
                      <a:r>
                        <a:rPr lang="en-US" dirty="0"/>
                        <a:t>ASP Interventions</a:t>
                      </a:r>
                    </a:p>
                  </a:txBody>
                  <a:tcPr/>
                </a:tc>
                <a:tc>
                  <a:txBody>
                    <a:bodyPr/>
                    <a:lstStyle/>
                    <a:p>
                      <a:r>
                        <a:rPr lang="en-US" dirty="0"/>
                        <a:t>Infection Characteristics</a:t>
                      </a:r>
                    </a:p>
                  </a:txBody>
                  <a:tcPr/>
                </a:tc>
                <a:tc>
                  <a:txBody>
                    <a:bodyPr/>
                    <a:lstStyle/>
                    <a:p>
                      <a:r>
                        <a:rPr lang="en-US" dirty="0"/>
                        <a:t>Outcomes</a:t>
                      </a:r>
                    </a:p>
                  </a:txBody>
                  <a:tcPr/>
                </a:tc>
                <a:extLst>
                  <a:ext uri="{0D108BD9-81ED-4DB2-BD59-A6C34878D82A}">
                    <a16:rowId xmlns="" xmlns:a16="http://schemas.microsoft.com/office/drawing/2014/main" val="3826736324"/>
                  </a:ext>
                </a:extLst>
              </a:tr>
              <a:tr h="619974">
                <a:tc>
                  <a:txBody>
                    <a:bodyPr/>
                    <a:lstStyle/>
                    <a:p>
                      <a:r>
                        <a:rPr lang="en-US" sz="1600" b="1" dirty="0">
                          <a:solidFill>
                            <a:schemeClr val="tx1"/>
                          </a:solidFill>
                        </a:rPr>
                        <a:t>Age</a:t>
                      </a:r>
                    </a:p>
                  </a:txBody>
                  <a:tcPr/>
                </a:tc>
                <a:tc>
                  <a:txBody>
                    <a:bodyPr/>
                    <a:lstStyle/>
                    <a:p>
                      <a:r>
                        <a:rPr lang="en-US" sz="1600" b="1" dirty="0" err="1">
                          <a:solidFill>
                            <a:schemeClr val="tx1"/>
                          </a:solidFill>
                        </a:rPr>
                        <a:t>Immunosuppresion</a:t>
                      </a:r>
                      <a:endParaRPr lang="en-US" sz="1600" b="1" dirty="0">
                        <a:solidFill>
                          <a:schemeClr val="tx1"/>
                        </a:solidFill>
                      </a:endParaRPr>
                    </a:p>
                  </a:txBody>
                  <a:tcPr/>
                </a:tc>
                <a:tc>
                  <a:txBody>
                    <a:bodyPr/>
                    <a:lstStyle/>
                    <a:p>
                      <a:r>
                        <a:rPr lang="en-US" sz="1600" b="1" dirty="0">
                          <a:solidFill>
                            <a:schemeClr val="tx1"/>
                          </a:solidFill>
                        </a:rPr>
                        <a:t>Initiation of </a:t>
                      </a:r>
                      <a:r>
                        <a:rPr lang="en-US" sz="1600" b="1" dirty="0" err="1">
                          <a:solidFill>
                            <a:schemeClr val="tx1"/>
                          </a:solidFill>
                        </a:rPr>
                        <a:t>abx</a:t>
                      </a:r>
                      <a:endParaRPr lang="en-US" sz="1600" b="1" dirty="0">
                        <a:solidFill>
                          <a:schemeClr val="tx1"/>
                        </a:solidFill>
                      </a:endParaRPr>
                    </a:p>
                  </a:txBody>
                  <a:tcPr/>
                </a:tc>
                <a:tc>
                  <a:txBody>
                    <a:bodyPr/>
                    <a:lstStyle/>
                    <a:p>
                      <a:r>
                        <a:rPr lang="en-US" sz="1600" b="1" dirty="0">
                          <a:solidFill>
                            <a:schemeClr val="tx1"/>
                          </a:solidFill>
                        </a:rPr>
                        <a:t>Organisms</a:t>
                      </a:r>
                      <a:r>
                        <a:rPr lang="en-US" sz="1600" b="1" baseline="0" dirty="0">
                          <a:solidFill>
                            <a:schemeClr val="tx1"/>
                          </a:solidFill>
                        </a:rPr>
                        <a:t> ID</a:t>
                      </a:r>
                      <a:endParaRPr lang="en-US" sz="1600" b="1" dirty="0">
                        <a:solidFill>
                          <a:schemeClr val="tx1"/>
                        </a:solidFill>
                      </a:endParaRPr>
                    </a:p>
                  </a:txBody>
                  <a:tcPr/>
                </a:tc>
                <a:tc>
                  <a:txBody>
                    <a:bodyPr/>
                    <a:lstStyle/>
                    <a:p>
                      <a:r>
                        <a:rPr lang="en-US" sz="1600" b="1" dirty="0">
                          <a:solidFill>
                            <a:schemeClr val="tx1"/>
                          </a:solidFill>
                        </a:rPr>
                        <a:t>Mortality at 30 and 90 days</a:t>
                      </a:r>
                    </a:p>
                  </a:txBody>
                  <a:tcPr/>
                </a:tc>
                <a:extLst>
                  <a:ext uri="{0D108BD9-81ED-4DB2-BD59-A6C34878D82A}">
                    <a16:rowId xmlns="" xmlns:a16="http://schemas.microsoft.com/office/drawing/2014/main" val="10001"/>
                  </a:ext>
                </a:extLst>
              </a:tr>
              <a:tr h="881016">
                <a:tc>
                  <a:txBody>
                    <a:bodyPr/>
                    <a:lstStyle/>
                    <a:p>
                      <a:r>
                        <a:rPr lang="en-US" sz="1600" b="1" dirty="0">
                          <a:solidFill>
                            <a:schemeClr val="tx1"/>
                          </a:solidFill>
                        </a:rPr>
                        <a:t>Sex</a:t>
                      </a:r>
                    </a:p>
                  </a:txBody>
                  <a:tcPr/>
                </a:tc>
                <a:tc>
                  <a:txBody>
                    <a:bodyPr/>
                    <a:lstStyle/>
                    <a:p>
                      <a:r>
                        <a:rPr lang="en-US" sz="1600" b="1" dirty="0">
                          <a:solidFill>
                            <a:schemeClr val="tx1"/>
                          </a:solidFill>
                        </a:rPr>
                        <a:t>ICU</a:t>
                      </a:r>
                      <a:r>
                        <a:rPr lang="en-US" sz="1600" b="1" baseline="0" dirty="0">
                          <a:solidFill>
                            <a:schemeClr val="tx1"/>
                          </a:solidFill>
                        </a:rPr>
                        <a:t> stay anytime during hospitalization </a:t>
                      </a:r>
                      <a:endParaRPr lang="en-US" sz="1600" b="1" dirty="0">
                        <a:solidFill>
                          <a:schemeClr val="tx1"/>
                        </a:solidFill>
                      </a:endParaRPr>
                    </a:p>
                  </a:txBody>
                  <a:tcPr/>
                </a:tc>
                <a:tc>
                  <a:txBody>
                    <a:bodyPr/>
                    <a:lstStyle/>
                    <a:p>
                      <a:r>
                        <a:rPr lang="en-US" sz="1600" b="1" dirty="0">
                          <a:solidFill>
                            <a:schemeClr val="tx1"/>
                          </a:solidFill>
                        </a:rPr>
                        <a:t>Escalation of </a:t>
                      </a:r>
                      <a:r>
                        <a:rPr lang="en-US" sz="1600" b="1" dirty="0" err="1">
                          <a:solidFill>
                            <a:schemeClr val="tx1"/>
                          </a:solidFill>
                        </a:rPr>
                        <a:t>abx</a:t>
                      </a:r>
                      <a:endParaRPr lang="en-US" sz="1600" b="1" dirty="0">
                        <a:solidFill>
                          <a:schemeClr val="tx1"/>
                        </a:solidFill>
                      </a:endParaRPr>
                    </a:p>
                  </a:txBody>
                  <a:tcPr/>
                </a:tc>
                <a:tc>
                  <a:txBody>
                    <a:bodyPr/>
                    <a:lstStyle/>
                    <a:p>
                      <a:r>
                        <a:rPr lang="en-US" sz="1600" b="1" dirty="0">
                          <a:solidFill>
                            <a:schemeClr val="tx1"/>
                          </a:solidFill>
                        </a:rPr>
                        <a:t>Contaminant status as deemed by ASP</a:t>
                      </a:r>
                    </a:p>
                  </a:txBody>
                  <a:tcPr/>
                </a:tc>
                <a:tc>
                  <a:txBody>
                    <a:bodyPr/>
                    <a:lstStyle/>
                    <a:p>
                      <a:r>
                        <a:rPr lang="en-US" sz="1600" b="1" dirty="0">
                          <a:solidFill>
                            <a:schemeClr val="tx1"/>
                          </a:solidFill>
                        </a:rPr>
                        <a:t>LOS</a:t>
                      </a:r>
                    </a:p>
                  </a:txBody>
                  <a:tcPr/>
                </a:tc>
                <a:extLst>
                  <a:ext uri="{0D108BD9-81ED-4DB2-BD59-A6C34878D82A}">
                    <a16:rowId xmlns="" xmlns:a16="http://schemas.microsoft.com/office/drawing/2014/main" val="3711480162"/>
                  </a:ext>
                </a:extLst>
              </a:tr>
              <a:tr h="881016">
                <a:tc>
                  <a:txBody>
                    <a:bodyPr/>
                    <a:lstStyle/>
                    <a:p>
                      <a:r>
                        <a:rPr lang="en-US" sz="1600" b="1" dirty="0">
                          <a:solidFill>
                            <a:schemeClr val="tx1"/>
                          </a:solidFill>
                        </a:rPr>
                        <a:t>Location at time of alert (</a:t>
                      </a:r>
                      <a:r>
                        <a:rPr lang="en-US" sz="1600" b="1" dirty="0" err="1">
                          <a:solidFill>
                            <a:schemeClr val="tx1"/>
                          </a:solidFill>
                        </a:rPr>
                        <a:t>inpt</a:t>
                      </a:r>
                      <a:r>
                        <a:rPr lang="en-US" sz="1600" b="1" dirty="0">
                          <a:solidFill>
                            <a:schemeClr val="tx1"/>
                          </a:solidFill>
                        </a:rPr>
                        <a:t> vs </a:t>
                      </a:r>
                      <a:r>
                        <a:rPr lang="en-US" sz="1600" b="1" dirty="0" err="1">
                          <a:solidFill>
                            <a:schemeClr val="tx1"/>
                          </a:solidFill>
                        </a:rPr>
                        <a:t>outpt</a:t>
                      </a:r>
                      <a:r>
                        <a:rPr lang="en-US" sz="1600" b="1" dirty="0">
                          <a:solidFill>
                            <a:schemeClr val="tx1"/>
                          </a:solidFill>
                        </a:rPr>
                        <a:t>)</a:t>
                      </a:r>
                    </a:p>
                  </a:txBody>
                  <a:tcPr/>
                </a:tc>
                <a:tc>
                  <a:txBody>
                    <a:bodyPr/>
                    <a:lstStyle/>
                    <a:p>
                      <a:endParaRPr lang="en-US" sz="1600" b="1" dirty="0">
                        <a:solidFill>
                          <a:schemeClr val="tx1"/>
                        </a:solidFill>
                      </a:endParaRPr>
                    </a:p>
                  </a:txBody>
                  <a:tcPr/>
                </a:tc>
                <a:tc>
                  <a:txBody>
                    <a:bodyPr/>
                    <a:lstStyle/>
                    <a:p>
                      <a:r>
                        <a:rPr lang="en-US" sz="1600" b="1" dirty="0">
                          <a:solidFill>
                            <a:schemeClr val="tx1"/>
                          </a:solidFill>
                        </a:rPr>
                        <a:t>De-escalation of </a:t>
                      </a:r>
                      <a:r>
                        <a:rPr lang="en-US" sz="1600" b="1" dirty="0" err="1">
                          <a:solidFill>
                            <a:schemeClr val="tx1"/>
                          </a:solidFill>
                        </a:rPr>
                        <a:t>abx</a:t>
                      </a: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Day of the week alert generated</a:t>
                      </a:r>
                    </a:p>
                    <a:p>
                      <a:endParaRPr lang="en-US" sz="1600" b="1" dirty="0">
                        <a:solidFill>
                          <a:schemeClr val="tx1"/>
                        </a:solidFill>
                      </a:endParaRPr>
                    </a:p>
                  </a:txBody>
                  <a:tcPr/>
                </a:tc>
                <a:tc>
                  <a:txBody>
                    <a:bodyPr/>
                    <a:lstStyle/>
                    <a:p>
                      <a:r>
                        <a:rPr lang="en-US" sz="1600" b="1" i="1" dirty="0">
                          <a:solidFill>
                            <a:schemeClr val="tx1"/>
                          </a:solidFill>
                        </a:rPr>
                        <a:t>C diff </a:t>
                      </a:r>
                      <a:r>
                        <a:rPr lang="en-US" sz="1600" b="1" dirty="0">
                          <a:solidFill>
                            <a:schemeClr val="tx1"/>
                          </a:solidFill>
                        </a:rPr>
                        <a:t>infection events</a:t>
                      </a:r>
                    </a:p>
                  </a:txBody>
                  <a:tcPr/>
                </a:tc>
                <a:extLst>
                  <a:ext uri="{0D108BD9-81ED-4DB2-BD59-A6C34878D82A}">
                    <a16:rowId xmlns="" xmlns:a16="http://schemas.microsoft.com/office/drawing/2014/main" val="2979006829"/>
                  </a:ext>
                </a:extLst>
              </a:tr>
              <a:tr h="397002">
                <a:tc>
                  <a:txBody>
                    <a:bodyPr/>
                    <a:lstStyle/>
                    <a:p>
                      <a:endParaRPr lang="en-US" sz="1600" b="1" dirty="0">
                        <a:solidFill>
                          <a:schemeClr val="tx1"/>
                        </a:solidFill>
                      </a:endParaRPr>
                    </a:p>
                  </a:txBody>
                  <a:tcPr/>
                </a:tc>
                <a:tc>
                  <a:txBody>
                    <a:bodyPr/>
                    <a:lstStyle/>
                    <a:p>
                      <a:endParaRPr lang="en-US" sz="1600" b="1" dirty="0">
                        <a:solidFill>
                          <a:schemeClr val="tx1"/>
                        </a:solidFill>
                      </a:endParaRPr>
                    </a:p>
                  </a:txBody>
                  <a:tcPr/>
                </a:tc>
                <a:tc>
                  <a:txBody>
                    <a:bodyPr/>
                    <a:lstStyle/>
                    <a:p>
                      <a:r>
                        <a:rPr lang="en-US" sz="1600" b="1" dirty="0">
                          <a:solidFill>
                            <a:schemeClr val="tx1"/>
                          </a:solidFill>
                        </a:rPr>
                        <a:t>IV to PO</a:t>
                      </a:r>
                    </a:p>
                  </a:txBody>
                  <a:tcPr/>
                </a:tc>
                <a:tc>
                  <a:txBody>
                    <a:bodyPr/>
                    <a:lstStyle/>
                    <a:p>
                      <a:endParaRPr lang="en-US" sz="1600" b="1" dirty="0">
                        <a:solidFill>
                          <a:schemeClr val="tx1"/>
                        </a:solidFill>
                      </a:endParaRPr>
                    </a:p>
                  </a:txBody>
                  <a:tcPr/>
                </a:tc>
                <a:tc>
                  <a:txBody>
                    <a:bodyPr/>
                    <a:lstStyle/>
                    <a:p>
                      <a:endParaRPr lang="en-US" sz="1600" b="1" dirty="0">
                        <a:solidFill>
                          <a:schemeClr val="tx1"/>
                        </a:solidFill>
                      </a:endParaRPr>
                    </a:p>
                  </a:txBody>
                  <a:tcPr/>
                </a:tc>
                <a:extLst>
                  <a:ext uri="{0D108BD9-81ED-4DB2-BD59-A6C34878D82A}">
                    <a16:rowId xmlns="" xmlns:a16="http://schemas.microsoft.com/office/drawing/2014/main" val="573650918"/>
                  </a:ext>
                </a:extLst>
              </a:tr>
              <a:tr h="397002">
                <a:tc>
                  <a:txBody>
                    <a:bodyPr/>
                    <a:lstStyle/>
                    <a:p>
                      <a:endParaRPr lang="en-US" sz="1600" b="1">
                        <a:solidFill>
                          <a:schemeClr val="tx1"/>
                        </a:solidFill>
                      </a:endParaRPr>
                    </a:p>
                  </a:txBody>
                  <a:tcPr/>
                </a:tc>
                <a:tc>
                  <a:txBody>
                    <a:bodyPr/>
                    <a:lstStyle/>
                    <a:p>
                      <a:endParaRPr lang="en-US" sz="1600" b="1">
                        <a:solidFill>
                          <a:schemeClr val="tx1"/>
                        </a:solidFill>
                      </a:endParaRPr>
                    </a:p>
                  </a:txBody>
                  <a:tcPr/>
                </a:tc>
                <a:tc>
                  <a:txBody>
                    <a:bodyPr/>
                    <a:lstStyle/>
                    <a:p>
                      <a:r>
                        <a:rPr lang="en-US" sz="1600" b="1" dirty="0">
                          <a:solidFill>
                            <a:schemeClr val="tx1"/>
                          </a:solidFill>
                        </a:rPr>
                        <a:t>Additional workup recommended  (lab/imaging)</a:t>
                      </a:r>
                    </a:p>
                  </a:txBody>
                  <a:tcPr/>
                </a:tc>
                <a:tc>
                  <a:txBody>
                    <a:bodyPr/>
                    <a:lstStyle/>
                    <a:p>
                      <a:endParaRPr lang="en-US" sz="1600" b="1" dirty="0">
                        <a:solidFill>
                          <a:schemeClr val="tx1"/>
                        </a:solidFill>
                      </a:endParaRPr>
                    </a:p>
                  </a:txBody>
                  <a:tcPr/>
                </a:tc>
                <a:tc>
                  <a:txBody>
                    <a:bodyPr/>
                    <a:lstStyle/>
                    <a:p>
                      <a:endParaRPr lang="en-US" sz="1600" b="1" dirty="0">
                        <a:solidFill>
                          <a:schemeClr val="tx1"/>
                        </a:solidFill>
                      </a:endParaRPr>
                    </a:p>
                  </a:txBody>
                  <a:tcPr/>
                </a:tc>
                <a:extLst>
                  <a:ext uri="{0D108BD9-81ED-4DB2-BD59-A6C34878D82A}">
                    <a16:rowId xmlns="" xmlns:a16="http://schemas.microsoft.com/office/drawing/2014/main" val="2452778393"/>
                  </a:ext>
                </a:extLst>
              </a:tr>
              <a:tr h="397002">
                <a:tc>
                  <a:txBody>
                    <a:bodyPr/>
                    <a:lstStyle/>
                    <a:p>
                      <a:endParaRPr lang="en-US" sz="1600" b="1" dirty="0">
                        <a:solidFill>
                          <a:schemeClr val="tx1"/>
                        </a:solidFill>
                      </a:endParaRPr>
                    </a:p>
                  </a:txBody>
                  <a:tcPr/>
                </a:tc>
                <a:tc>
                  <a:txBody>
                    <a:bodyPr/>
                    <a:lstStyle/>
                    <a:p>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Reaction Time by ASP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txBody>
                  <a:tcPr/>
                </a:tc>
                <a:extLst>
                  <a:ext uri="{0D108BD9-81ED-4DB2-BD59-A6C34878D82A}">
                    <a16:rowId xmlns="" xmlns:a16="http://schemas.microsoft.com/office/drawing/2014/main" val="1187739434"/>
                  </a:ext>
                </a:extLst>
              </a:tr>
              <a:tr h="619974">
                <a:tc>
                  <a:txBody>
                    <a:bodyPr/>
                    <a:lstStyle/>
                    <a:p>
                      <a:endParaRPr lang="en-US" sz="1600" b="1" dirty="0">
                        <a:solidFill>
                          <a:schemeClr val="tx1"/>
                        </a:solidFill>
                      </a:endParaRPr>
                    </a:p>
                  </a:txBody>
                  <a:tcPr/>
                </a:tc>
                <a:tc>
                  <a:txBody>
                    <a:bodyPr/>
                    <a:lstStyle/>
                    <a:p>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Day of the week note</a:t>
                      </a:r>
                      <a:r>
                        <a:rPr lang="en-US" sz="1600" b="1" baseline="0" dirty="0">
                          <a:solidFill>
                            <a:schemeClr val="tx1"/>
                          </a:solidFill>
                        </a:rPr>
                        <a:t> written</a:t>
                      </a: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txBody>
                  <a:tcPr/>
                </a:tc>
                <a:extLst>
                  <a:ext uri="{0D108BD9-81ED-4DB2-BD59-A6C34878D82A}">
                    <a16:rowId xmlns="" xmlns:a16="http://schemas.microsoft.com/office/drawing/2014/main" val="10008"/>
                  </a:ext>
                </a:extLst>
              </a:tr>
              <a:tr h="397002">
                <a:tc>
                  <a:txBody>
                    <a:bodyPr/>
                    <a:lstStyle/>
                    <a:p>
                      <a:endParaRPr lang="en-US" b="1" dirty="0">
                        <a:solidFill>
                          <a:schemeClr val="tx1"/>
                        </a:solidFill>
                      </a:endParaRPr>
                    </a:p>
                  </a:txBody>
                  <a:tcPr/>
                </a:tc>
                <a:tc>
                  <a:txBody>
                    <a:bodyPr/>
                    <a:lstStyle/>
                    <a:p>
                      <a:endParaRPr lang="en-US"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Subsequent formal ID consultation performed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txBody>
                  <a:tcPr/>
                </a:tc>
                <a:extLst>
                  <a:ext uri="{0D108BD9-81ED-4DB2-BD59-A6C34878D82A}">
                    <a16:rowId xmlns="" xmlns:a16="http://schemas.microsoft.com/office/drawing/2014/main" val="10010"/>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8278343"/>
      </p:ext>
    </p:extLst>
  </p:cSld>
  <p:clrMapOvr>
    <a:masterClrMapping/>
  </p:clrMapOvr>
  <mc:AlternateContent xmlns:mc="http://schemas.openxmlformats.org/markup-compatibility/2006">
    <mc:Choice xmlns:p14="http://schemas.microsoft.com/office/powerpoint/2010/main" Requires="p14">
      <p:transition spd="slow" p14:dur="2000" advTm="40767"/>
    </mc:Choice>
    <mc:Fallback>
      <p:transition spd="slow" advTm="4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B84B2-D897-4A61-B01B-67D4AB8C4141}"/>
              </a:ext>
            </a:extLst>
          </p:cNvPr>
          <p:cNvSpPr>
            <a:spLocks noGrp="1"/>
          </p:cNvSpPr>
          <p:nvPr>
            <p:ph type="title"/>
          </p:nvPr>
        </p:nvSpPr>
        <p:spPr/>
        <p:txBody>
          <a:bodyPr/>
          <a:lstStyle/>
          <a:p>
            <a:r>
              <a:rPr lang="en-US" dirty="0" err="1"/>
              <a:t>OutcomEs</a:t>
            </a:r>
            <a:endParaRPr lang="en-US" dirty="0"/>
          </a:p>
        </p:txBody>
      </p:sp>
      <p:sp>
        <p:nvSpPr>
          <p:cNvPr id="3" name="Content Placeholder 2">
            <a:extLst>
              <a:ext uri="{FF2B5EF4-FFF2-40B4-BE49-F238E27FC236}">
                <a16:creationId xmlns="" xmlns:a16="http://schemas.microsoft.com/office/drawing/2014/main" id="{88BC8997-3F11-4AEA-8098-45C853379BB3}"/>
              </a:ext>
            </a:extLst>
          </p:cNvPr>
          <p:cNvSpPr>
            <a:spLocks noGrp="1"/>
          </p:cNvSpPr>
          <p:nvPr>
            <p:ph idx="1"/>
          </p:nvPr>
        </p:nvSpPr>
        <p:spPr/>
        <p:txBody>
          <a:bodyPr/>
          <a:lstStyle/>
          <a:p>
            <a:r>
              <a:rPr lang="en-US" dirty="0"/>
              <a:t>Primary Outcomes</a:t>
            </a:r>
          </a:p>
          <a:p>
            <a:pPr lvl="1"/>
            <a:r>
              <a:rPr lang="en-US" dirty="0"/>
              <a:t>Time to sustained blood culture clearance</a:t>
            </a:r>
          </a:p>
          <a:p>
            <a:pPr lvl="1"/>
            <a:r>
              <a:rPr lang="en-US" dirty="0"/>
              <a:t>30 and 90 day mortality</a:t>
            </a:r>
          </a:p>
          <a:p>
            <a:r>
              <a:rPr lang="en-US" dirty="0"/>
              <a:t>Secondary Outcomes</a:t>
            </a:r>
          </a:p>
          <a:p>
            <a:pPr lvl="1"/>
            <a:r>
              <a:rPr lang="en-US" dirty="0"/>
              <a:t>LOS</a:t>
            </a:r>
          </a:p>
          <a:p>
            <a:pPr lvl="1"/>
            <a:r>
              <a:rPr lang="en-US" i="1" dirty="0"/>
              <a:t>C. diff </a:t>
            </a:r>
            <a:r>
              <a:rPr lang="en-US" dirty="0"/>
              <a:t>infections</a:t>
            </a:r>
          </a:p>
          <a:p>
            <a:pPr lvl="1"/>
            <a:r>
              <a:rPr lang="en-US" dirty="0"/>
              <a:t>Subsequent ID consultation</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1162192"/>
      </p:ext>
    </p:extLst>
  </p:cSld>
  <p:clrMapOvr>
    <a:masterClrMapping/>
  </p:clrMapOvr>
  <mc:AlternateContent xmlns:mc="http://schemas.openxmlformats.org/markup-compatibility/2006">
    <mc:Choice xmlns:p14="http://schemas.microsoft.com/office/powerpoint/2010/main" Requires="p14">
      <p:transition spd="slow" p14:dur="2000" advTm="4409"/>
    </mc:Choice>
    <mc:Fallback>
      <p:transition spd="slow" advTm="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3"/>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TM04033937[[fn=Vapor Trail]]</Template>
  <TotalTime>10849</TotalTime>
  <Words>2373</Words>
  <Application>Microsoft Office PowerPoint</Application>
  <PresentationFormat>Widescreen</PresentationFormat>
  <Paragraphs>291</Paragraphs>
  <Slides>25</Slides>
  <Notes>10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Times New Roman</vt:lpstr>
      <vt:lpstr>Vapor Trail</vt:lpstr>
      <vt:lpstr>Implementation and Impact of Real-time Audit and Feedback on All Positive Blood Cultures in the Inpatient and Outpatient Setting at an Academic Veterans Affairs Medical Center</vt:lpstr>
      <vt:lpstr>background</vt:lpstr>
      <vt:lpstr>background</vt:lpstr>
      <vt:lpstr>Intervention</vt:lpstr>
      <vt:lpstr>Screenshot of blood culture alert note</vt:lpstr>
      <vt:lpstr>Study objectiveS</vt:lpstr>
      <vt:lpstr>Methods</vt:lpstr>
      <vt:lpstr>Methods – Data Collection</vt:lpstr>
      <vt:lpstr>OutcomEs</vt:lpstr>
      <vt:lpstr>Statistical analysis</vt:lpstr>
      <vt:lpstr>Results</vt:lpstr>
      <vt:lpstr>PowerPoint Presentation</vt:lpstr>
      <vt:lpstr>ASP Interventions</vt:lpstr>
      <vt:lpstr>PowerPoint Presentation</vt:lpstr>
      <vt:lpstr>PowerPoint Presentation</vt:lpstr>
      <vt:lpstr>PowerPoint Presentation</vt:lpstr>
      <vt:lpstr>Regression analysis of Differences in Outcomes by Organism Grouping </vt:lpstr>
      <vt:lpstr>Time to blood culture clearance</vt:lpstr>
      <vt:lpstr>ID consultation</vt:lpstr>
      <vt:lpstr>mortality</vt:lpstr>
      <vt:lpstr>Length of stay</vt:lpstr>
      <vt:lpstr>C. diff</vt:lpstr>
      <vt:lpstr>Conclusions</vt:lpstr>
      <vt:lpstr>Contributors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and Impact of Real-time Audit and Feedback on All Positive Blood Cultures in the Inpatient and Outpatient Setting at an Academic Veterans Affairs Medical Center</dc:title>
  <dc:creator>Pamela Bailey</dc:creator>
  <cp:lastModifiedBy>Pamela Bailey</cp:lastModifiedBy>
  <cp:revision>58</cp:revision>
  <dcterms:created xsi:type="dcterms:W3CDTF">2019-04-30T19:16:19Z</dcterms:created>
  <dcterms:modified xsi:type="dcterms:W3CDTF">2019-05-22T23:56:50Z</dcterms:modified>
</cp:coreProperties>
</file>