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280" r:id="rId6"/>
    <p:sldId id="286" r:id="rId7"/>
    <p:sldId id="281" r:id="rId8"/>
    <p:sldId id="284" r:id="rId9"/>
    <p:sldId id="289" r:id="rId10"/>
    <p:sldId id="285" r:id="rId11"/>
    <p:sldId id="282" r:id="rId12"/>
    <p:sldId id="283" r:id="rId13"/>
    <p:sldId id="288" r:id="rId14"/>
    <p:sldId id="287" r:id="rId15"/>
  </p:sldIdLst>
  <p:sldSz cx="43891200" cy="32918400"/>
  <p:notesSz cx="6858000" cy="9144000"/>
  <p:defaultTextStyle>
    <a:defPPr>
      <a:defRPr lang="en-US"/>
    </a:defPPr>
    <a:lvl1pPr marL="0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1pPr>
    <a:lvl2pPr marL="2194251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2pPr>
    <a:lvl3pPr marL="4388502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3pPr>
    <a:lvl4pPr marL="6582752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4pPr>
    <a:lvl5pPr marL="8777003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5pPr>
    <a:lvl6pPr marL="10971254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6pPr>
    <a:lvl7pPr marL="13165505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7pPr>
    <a:lvl8pPr marL="15359756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8pPr>
    <a:lvl9pPr marL="17554008" algn="l" defTabSz="2194251" rtl="0" eaLnBrk="1" latinLnBrk="0" hangingPunct="1">
      <a:defRPr sz="867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5" userDrawn="1">
          <p15:clr>
            <a:srgbClr val="A4A3A4"/>
          </p15:clr>
        </p15:guide>
        <p15:guide id="2" orient="horz" pos="20090" userDrawn="1">
          <p15:clr>
            <a:srgbClr val="A4A3A4"/>
          </p15:clr>
        </p15:guide>
        <p15:guide id="3" pos="17981" userDrawn="1">
          <p15:clr>
            <a:srgbClr val="A4A3A4"/>
          </p15:clr>
        </p15:guide>
        <p15:guide id="4" pos="9669" userDrawn="1">
          <p15:clr>
            <a:srgbClr val="A4A3A4"/>
          </p15:clr>
        </p15:guide>
        <p15:guide id="5" pos="960" userDrawn="1">
          <p15:clr>
            <a:srgbClr val="A4A3A4"/>
          </p15:clr>
        </p15:guide>
        <p15:guide id="6" pos="26689" userDrawn="1">
          <p15:clr>
            <a:srgbClr val="A4A3A4"/>
          </p15:clr>
        </p15:guide>
        <p15:guide id="7" pos="13824" userDrawn="1">
          <p15:clr>
            <a:srgbClr val="A4A3A4"/>
          </p15:clr>
        </p15:guide>
        <p15:guide id="8" pos="9284" userDrawn="1">
          <p15:clr>
            <a:srgbClr val="A4A3A4"/>
          </p15:clr>
        </p15:guide>
        <p15:guide id="9" pos="18361" userDrawn="1">
          <p15:clr>
            <a:srgbClr val="A4A3A4"/>
          </p15:clr>
        </p15:guide>
        <p15:guide id="10" pos="14019" userDrawn="1">
          <p15:clr>
            <a:srgbClr val="A4A3A4"/>
          </p15:clr>
        </p15:guide>
        <p15:guide id="11" pos="13633" userDrawn="1">
          <p15:clr>
            <a:srgbClr val="A4A3A4"/>
          </p15:clr>
        </p15:guide>
        <p15:guide id="12" pos="7104" userDrawn="1">
          <p15:clr>
            <a:srgbClr val="A4A3A4"/>
          </p15:clr>
        </p15:guide>
        <p15:guide id="13" pos="7488" userDrawn="1">
          <p15:clr>
            <a:srgbClr val="A4A3A4"/>
          </p15:clr>
        </p15:guide>
        <p15:guide id="14" pos="20161" userDrawn="1">
          <p15:clr>
            <a:srgbClr val="A4A3A4"/>
          </p15:clr>
        </p15:guide>
        <p15:guide id="15" pos="205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Stevens" initials="MS" lastIdx="5" clrIdx="0">
    <p:extLst>
      <p:ext uri="{19B8F6BF-5375-455C-9EA6-DF929625EA0E}">
        <p15:presenceInfo xmlns:p15="http://schemas.microsoft.com/office/powerpoint/2012/main" userId="S-1-5-21-73586283-776561741-682003330-388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ABE00"/>
    <a:srgbClr val="E5E7E7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33" autoAdjust="0"/>
  </p:normalViewPr>
  <p:slideViewPr>
    <p:cSldViewPr snapToGrid="0" snapToObjects="1" showGuides="1">
      <p:cViewPr varScale="1">
        <p:scale>
          <a:sx n="15" d="100"/>
          <a:sy n="15" d="100"/>
        </p:scale>
        <p:origin x="1404" y="108"/>
      </p:cViewPr>
      <p:guideLst>
        <p:guide orient="horz" pos="3885"/>
        <p:guide orient="horz" pos="20090"/>
        <p:guide pos="17981"/>
        <p:guide pos="9669"/>
        <p:guide pos="960"/>
        <p:guide pos="26689"/>
        <p:guide pos="13824"/>
        <p:guide pos="9284"/>
        <p:guide pos="18361"/>
        <p:guide pos="14019"/>
        <p:guide pos="13633"/>
        <p:guide pos="7104"/>
        <p:guide pos="7488"/>
        <p:guide pos="20161"/>
        <p:guide pos="205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7593-0591-6E4D-9A10-C934038A47DB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AEFA2-B88A-3E46-A0CE-06B5E9F6F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46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64787-6972-4484-8945-322903872A5F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A73CF-85DE-46C4-8D45-CE76FFEF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4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22555200" cy="4800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0" y="6172199"/>
            <a:ext cx="40845317" cy="25717500"/>
          </a:xfrm>
        </p:spPr>
        <p:txBody>
          <a:bodyPr/>
          <a:lstStyle>
            <a:lvl5pPr>
              <a:defRPr/>
            </a:lvl5pPr>
            <a:lvl6pPr marL="6095848">
              <a:defRPr/>
            </a:lvl6pPr>
            <a:lvl7pPr marL="7315017">
              <a:defRPr baseline="0"/>
            </a:lvl7pPr>
            <a:lvl8pPr marL="8534187">
              <a:defRPr/>
            </a:lvl8pPr>
            <a:lvl9pPr marL="9753356"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57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22555200" cy="4800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0" y="6172200"/>
            <a:ext cx="20118917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/>
          </p:nvPr>
        </p:nvSpPr>
        <p:spPr>
          <a:xfrm>
            <a:off x="22250400" y="6172200"/>
            <a:ext cx="20118917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93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22555200" cy="4800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3999" y="6172200"/>
            <a:ext cx="13203936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/>
          </p:nvPr>
        </p:nvSpPr>
        <p:spPr>
          <a:xfrm>
            <a:off x="15337536" y="6172200"/>
            <a:ext cx="13203936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29151072" y="6172200"/>
            <a:ext cx="13203936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97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22555200" cy="4800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24000" y="6172200"/>
            <a:ext cx="9753600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1"/>
          </p:nvPr>
        </p:nvSpPr>
        <p:spPr>
          <a:xfrm>
            <a:off x="11887200" y="6172200"/>
            <a:ext cx="9753600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2"/>
          </p:nvPr>
        </p:nvSpPr>
        <p:spPr>
          <a:xfrm>
            <a:off x="22252517" y="6172200"/>
            <a:ext cx="9753600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32615717" y="6172200"/>
            <a:ext cx="9753600" cy="2571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73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3891200" cy="28163520"/>
          </a:xfrm>
          <a:solidFill>
            <a:schemeClr val="bg1">
              <a:lumMod val="95000"/>
            </a:schemeClr>
          </a:solidFill>
        </p:spPr>
        <p:txBody>
          <a:bodyPr lIns="457200" tIns="457200"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10972800"/>
            <a:ext cx="19092672" cy="10972800"/>
          </a:xfrm>
          <a:blipFill rotWithShape="1">
            <a:blip r:embed="rId2"/>
            <a:stretch>
              <a:fillRect/>
            </a:stretch>
          </a:blipFill>
        </p:spPr>
        <p:txBody>
          <a:bodyPr lIns="457200" tIns="228600" bIns="228600" anchor="ctr" anchorCtr="0">
            <a:normAutofit/>
          </a:bodyPr>
          <a:lstStyle>
            <a:lvl1pPr>
              <a:defRPr sz="8640"/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99E97-63FD-4C68-9320-A9CE77E134E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indent="-13167360"/>
            <a:r>
              <a:rPr lang="en-US"/>
              <a:t>Date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1FB0E-171F-4239-8F12-6CA37E76011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indent="-19751040"/>
            <a:r>
              <a:rPr lang="en-US"/>
              <a:t>Modify with Insert &gt; Header &amp; Footer</a:t>
            </a:r>
            <a:endParaRPr lang="en-US" dirty="0"/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9F58985C-BD35-4E0E-B764-742BCE699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rgbClr val="000000"/>
                </a:solidFill>
              </a:defRPr>
            </a:lvl1pPr>
            <a:lvl2pPr marL="0" algn="r">
              <a:defRPr sz="3600"/>
            </a:lvl2pPr>
            <a:lvl3pPr marL="0" algn="r">
              <a:defRPr sz="3600"/>
            </a:lvl3pPr>
            <a:lvl4pPr marL="0" algn="r">
              <a:defRPr sz="3600"/>
            </a:lvl4pPr>
            <a:lvl5pPr marL="0" algn="r">
              <a:defRPr sz="3600"/>
            </a:lvl5pPr>
            <a:lvl6pPr marL="0" algn="r">
              <a:defRPr sz="3600"/>
            </a:lvl6pPr>
            <a:lvl7pPr marL="0" algn="r">
              <a:defRPr sz="3600"/>
            </a:lvl7pPr>
            <a:lvl8pPr marL="0" algn="r">
              <a:defRPr sz="3600"/>
            </a:lvl8pPr>
            <a:lvl9pPr marL="0" algn="r">
              <a:defRPr sz="36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33770-A8F9-4B0B-A34E-D5CDD7CCC8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5920" y="30385947"/>
            <a:ext cx="6858014" cy="13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5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nd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1645922" y="7680960"/>
            <a:ext cx="26740487" cy="20497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/>
          </p:nvPr>
        </p:nvSpPr>
        <p:spPr>
          <a:xfrm>
            <a:off x="29375102" y="7680960"/>
            <a:ext cx="12870169" cy="20497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D8241-235B-459C-BDCE-A76110E2D39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indent="-13167360"/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1C1A4-CFED-43B3-A3B7-5FCCA044D70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indent="-19751040"/>
            <a:r>
              <a:rPr lang="en-US"/>
              <a:t>Modify with Insert &gt; Header &amp; Footer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2485A52-976C-4FF3-8727-FF85CF390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rgbClr val="000000"/>
                </a:solidFill>
              </a:defRPr>
            </a:lvl1pPr>
            <a:lvl2pPr marL="0" algn="r">
              <a:defRPr sz="3600"/>
            </a:lvl2pPr>
            <a:lvl3pPr marL="0" algn="r">
              <a:defRPr sz="3600"/>
            </a:lvl3pPr>
            <a:lvl4pPr marL="0" algn="r">
              <a:defRPr sz="3600"/>
            </a:lvl4pPr>
            <a:lvl5pPr marL="0" algn="r">
              <a:defRPr sz="3600"/>
            </a:lvl5pPr>
            <a:lvl6pPr marL="0" algn="r">
              <a:defRPr sz="3600"/>
            </a:lvl6pPr>
            <a:lvl7pPr marL="0" algn="r">
              <a:defRPr sz="3600"/>
            </a:lvl7pPr>
            <a:lvl8pPr marL="0" algn="r">
              <a:defRPr sz="3600"/>
            </a:lvl8pPr>
            <a:lvl9pPr marL="0" algn="r">
              <a:defRPr sz="36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3256FF-8788-4F37-8CB7-4C8626CAA3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0" y="30385947"/>
            <a:ext cx="6858014" cy="13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04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1645920" y="7680960"/>
            <a:ext cx="19772986" cy="20497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8"/>
          </p:nvPr>
        </p:nvSpPr>
        <p:spPr>
          <a:xfrm>
            <a:off x="22472294" y="7680960"/>
            <a:ext cx="19772986" cy="20497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D6E60-0A9D-4D1A-B90E-F894E30402B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indent="-13167360"/>
            <a:r>
              <a:rPr lang="en-US"/>
              <a:t>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BC242-A901-423D-ABC2-9A49D4BDA08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indent="-19751040"/>
            <a:r>
              <a:rPr lang="en-US"/>
              <a:t>Modify with Insert &gt; Header &amp; Footer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10E32CD-2332-4B20-8914-0A8483EE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rgbClr val="000000"/>
                </a:solidFill>
              </a:defRPr>
            </a:lvl1pPr>
            <a:lvl2pPr marL="0" algn="r">
              <a:defRPr sz="3600"/>
            </a:lvl2pPr>
            <a:lvl3pPr marL="0" algn="r">
              <a:defRPr sz="3600"/>
            </a:lvl3pPr>
            <a:lvl4pPr marL="0" algn="r">
              <a:defRPr sz="3600"/>
            </a:lvl4pPr>
            <a:lvl5pPr marL="0" algn="r">
              <a:defRPr sz="3600"/>
            </a:lvl5pPr>
            <a:lvl6pPr marL="0" algn="r">
              <a:defRPr sz="3600"/>
            </a:lvl6pPr>
            <a:lvl7pPr marL="0" algn="r">
              <a:defRPr sz="3600"/>
            </a:lvl7pPr>
            <a:lvl8pPr marL="0" algn="r">
              <a:defRPr sz="3600"/>
            </a:lvl8pPr>
            <a:lvl9pPr marL="0" algn="r">
              <a:defRPr sz="3600"/>
            </a:lvl9pPr>
          </a:lstStyle>
          <a:p>
            <a:fld id="{F3EC7EDD-B554-9142-9977-52420729B2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F07733-7A40-4F5E-A012-7B764FC3F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20" y="30385947"/>
            <a:ext cx="6858014" cy="13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33893760" cy="4800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6172200"/>
            <a:ext cx="40845317" cy="25717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pic>
        <p:nvPicPr>
          <p:cNvPr id="5" name="Picture 4" descr="36x24_ppt_header_bar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1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2089961" rtl="0" eaLnBrk="1" latinLnBrk="0" hangingPunct="1">
        <a:spcBef>
          <a:spcPct val="0"/>
        </a:spcBef>
        <a:buNone/>
        <a:defRPr sz="8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/>
          <a:ea typeface="+mn-ea"/>
          <a:cs typeface="Arial"/>
        </a:defRPr>
      </a:lvl1pPr>
      <a:lvl2pPr marL="1219170" indent="0" algn="l" defTabSz="2089961" rtl="0" eaLnBrk="1" latinLnBrk="0" hangingPunct="1">
        <a:spcBef>
          <a:spcPts val="1600"/>
        </a:spcBef>
        <a:buFontTx/>
        <a:buNone/>
        <a:defRPr sz="6400" kern="1200">
          <a:solidFill>
            <a:schemeClr val="tx1"/>
          </a:solidFill>
          <a:latin typeface="Arial"/>
          <a:ea typeface="+mn-ea"/>
          <a:cs typeface="Arial"/>
        </a:defRPr>
      </a:lvl2pPr>
      <a:lvl3pPr marL="2438339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/>
          <a:ea typeface="+mn-ea"/>
          <a:cs typeface="Arial"/>
        </a:defRPr>
      </a:lvl3pPr>
      <a:lvl4pPr marL="3657509" indent="0" algn="l" defTabSz="2089961" rtl="0" eaLnBrk="1" latinLnBrk="0" hangingPunct="1">
        <a:spcBef>
          <a:spcPts val="1600"/>
        </a:spcBef>
        <a:buFontTx/>
        <a:buNone/>
        <a:defRPr sz="6400" kern="1200">
          <a:solidFill>
            <a:schemeClr val="tx1"/>
          </a:solidFill>
          <a:latin typeface="Arial"/>
          <a:ea typeface="+mn-ea"/>
          <a:cs typeface="Arial"/>
        </a:defRPr>
      </a:lvl4pPr>
      <a:lvl5pPr marL="4876678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/>
          <a:ea typeface="+mn-ea"/>
          <a:cs typeface="Arial"/>
        </a:defRPr>
      </a:lvl5pPr>
      <a:lvl6pPr marL="6095848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7315017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8534187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9753356" indent="0" algn="l" defTabSz="2089961" rtl="0" eaLnBrk="1" latinLnBrk="0" hangingPunct="1">
        <a:spcBef>
          <a:spcPts val="1600"/>
        </a:spcBef>
        <a:buFont typeface="Arial"/>
        <a:buNone/>
        <a:defRPr sz="6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1pPr>
      <a:lvl2pPr marL="2089961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2pPr>
      <a:lvl3pPr marL="4179922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3pPr>
      <a:lvl4pPr marL="6269885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4pPr>
      <a:lvl5pPr marL="8359846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5pPr>
      <a:lvl6pPr marL="10449807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6pPr>
      <a:lvl7pPr marL="12539768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7pPr>
      <a:lvl8pPr marL="14629729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8pPr>
      <a:lvl9pPr marL="16719691" algn="l" defTabSz="2089961" rtl="0" eaLnBrk="1" latinLnBrk="0" hangingPunct="1">
        <a:defRPr sz="8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99" y="0"/>
            <a:ext cx="30103531" cy="329184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" y="2474985"/>
            <a:ext cx="26563319" cy="30436493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9FFA1A-685F-4655-862D-2EB40DA8FF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alphaModFix/>
            <a:extLst/>
          </a:blip>
          <a:srcRect l="13654" r="21171"/>
          <a:stretch/>
        </p:blipFill>
        <p:spPr>
          <a:xfrm>
            <a:off x="-4" y="3228470"/>
            <a:ext cx="25831804" cy="29725853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24FE137-DBAB-40B5-A181-7960CA49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3126" y="3794764"/>
            <a:ext cx="20740805" cy="35661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altLang="en-US" sz="8000" dirty="0">
                <a:cs typeface="Arial" panose="020B0604020202020204" pitchFamily="34" charset="0"/>
              </a:rPr>
              <a:t>Relative Carbapenem Use for a Burn ICU at an Academic Medical Center</a:t>
            </a:r>
            <a:br>
              <a:rPr lang="en-US" sz="7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7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Jacob Pierce PGY-3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0939310" y="31457889"/>
            <a:ext cx="2054621" cy="113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F3EC7EDD-B554-9142-9977-52420729B2A8}" type="slidenum">
              <a:rPr lang="en-US" sz="4000" smtClean="0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 sz="4000">
              <a:solidFill>
                <a:srgbClr val="89898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72AA1A-9581-4E96-976B-DA220BAEB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3059" y="29138551"/>
            <a:ext cx="14763750" cy="4638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380419-DA04-4C68-8C6D-9BF3FCC4C6BF}"/>
              </a:ext>
            </a:extLst>
          </p:cNvPr>
          <p:cNvSpPr/>
          <p:nvPr/>
        </p:nvSpPr>
        <p:spPr>
          <a:xfrm>
            <a:off x="30520817" y="12207432"/>
            <a:ext cx="13370383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/>
              <a:t>Contributing authors:</a:t>
            </a:r>
          </a:p>
          <a:p>
            <a:r>
              <a:rPr lang="en-US" sz="6600" dirty="0"/>
              <a:t>Jacob Pierce, MD; Andrew Kirk; Emily Godbout, DO, MPH; John D. Markley, DO, MPH; Amy </a:t>
            </a:r>
            <a:r>
              <a:rPr lang="en-US" sz="6600" dirty="0" err="1"/>
              <a:t>Pakyz</a:t>
            </a:r>
            <a:r>
              <a:rPr lang="en-US" sz="6600" dirty="0"/>
              <a:t> PharmD, PhD; Kimberly Lee, PharmD; Andrew Noda PharmD;  Michelle Doll, MD, MPH; Gonzalo Bearman, MD, MPH; and Michael P. Stevens, MD, MPH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04FD774-ECF8-4E2D-A8E3-CCE5C1B82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8"/>
    </mc:Choice>
    <mc:Fallback xmlns="">
      <p:transition spd="slow" advTm="4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ew of a city at sunset&#10;&#10;Description automatically generated">
            <a:extLst>
              <a:ext uri="{FF2B5EF4-FFF2-40B4-BE49-F238E27FC236}">
                <a16:creationId xmlns:a16="http://schemas.microsoft.com/office/drawing/2014/main" id="{9BDAC598-6BAA-4AA3-B774-19AEE95AA4C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/>
          <a:stretch/>
        </p:blipFill>
        <p:spPr>
          <a:xfrm>
            <a:off x="20" y="10"/>
            <a:ext cx="43891180" cy="329183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536681"/>
            <a:ext cx="43891200" cy="3535445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9B5C7-B396-4656-9BDF-D8B7EF9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25522752"/>
            <a:ext cx="40359330" cy="3575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5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Thank You!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5161518"/>
            <a:ext cx="438912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9447289"/>
            <a:ext cx="438912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E86058-68D9-4BA5-B8DD-EB2EAE774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EF54-124D-49D5-876B-38D2C211B815}"/>
              </a:ext>
            </a:extLst>
          </p:cNvPr>
          <p:cNvSpPr txBox="1"/>
          <p:nvPr/>
        </p:nvSpPr>
        <p:spPr>
          <a:xfrm>
            <a:off x="30022800" y="26338003"/>
            <a:ext cx="1341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Please forward questions/comments to Jacob.Pierce@vcuhealth.org.</a:t>
            </a:r>
          </a:p>
        </p:txBody>
      </p:sp>
    </p:spTree>
    <p:extLst>
      <p:ext uri="{BB962C8B-B14F-4D97-AF65-F5344CB8AC3E}">
        <p14:creationId xmlns:p14="http://schemas.microsoft.com/office/powerpoint/2010/main" val="30344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1"/>
    </mc:Choice>
    <mc:Fallback xmlns="">
      <p:transition spd="slow" advTm="1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91200" cy="32918400"/>
          </a:xfrm>
          <a:prstGeom prst="rect">
            <a:avLst/>
          </a:prstGeom>
          <a:solidFill>
            <a:srgbClr val="6E6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24" y="1231392"/>
            <a:ext cx="42135552" cy="30553147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24160" y="27687379"/>
            <a:ext cx="23042880" cy="0"/>
          </a:xfrm>
          <a:prstGeom prst="line">
            <a:avLst/>
          </a:prstGeom>
          <a:ln>
            <a:solidFill>
              <a:srgbClr val="6E6D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E69F43-0239-407C-A7BF-69638757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28" y="20531308"/>
            <a:ext cx="35881056" cy="74895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24400" dirty="0">
                <a:solidFill>
                  <a:srgbClr val="6E6D45"/>
                </a:solidFill>
                <a:latin typeface="+mj-lt"/>
                <a:cs typeface="+mj-cs"/>
              </a:rPr>
              <a:t>Why focus on Carbapenems?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149FC-A5AF-4587-8147-417B27549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7"/>
          <a:stretch/>
        </p:blipFill>
        <p:spPr>
          <a:xfrm>
            <a:off x="877824" y="1231392"/>
            <a:ext cx="42135552" cy="18068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E9F6B-C078-45E4-B9EA-18C2C42A3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6362" y="28279725"/>
            <a:ext cx="14763750" cy="463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375EE-83EA-427D-B6E7-FE9A71F0A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822" y="29152590"/>
            <a:ext cx="10631751" cy="2534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ACF71-2E33-481F-8FBD-72345102C02D}"/>
              </a:ext>
            </a:extLst>
          </p:cNvPr>
          <p:cNvSpPr txBox="1"/>
          <p:nvPr/>
        </p:nvSpPr>
        <p:spPr>
          <a:xfrm>
            <a:off x="12634397" y="30700325"/>
            <a:ext cx="16968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Above image from CDC Antibiotic threat report 2013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D1B0CB-3995-4116-8CC8-4932A5C74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3"/>
    </mc:Choice>
    <mc:Fallback xmlns="">
      <p:transition spd="slow" advTm="3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A04D18-5BCD-4C7B-B7EC-420AB6B6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1500" dirty="0">
                <a:latin typeface="+mj-lt"/>
              </a:rPr>
              <a:t>What is Proportional Consumption </a:t>
            </a:r>
            <a:br>
              <a:rPr lang="en-US" sz="11500" dirty="0">
                <a:latin typeface="+mj-lt"/>
              </a:rPr>
            </a:br>
            <a:r>
              <a:rPr lang="en-US" sz="11500" dirty="0">
                <a:latin typeface="+mj-lt"/>
              </a:rPr>
              <a:t>of Carbapenems (</a:t>
            </a:r>
            <a:r>
              <a:rPr lang="en-US" sz="11500" dirty="0" err="1">
                <a:latin typeface="+mj-lt"/>
              </a:rPr>
              <a:t>PoCC</a:t>
            </a:r>
            <a:r>
              <a:rPr lang="en-US" sz="11500" dirty="0">
                <a:latin typeface="+mj-lt"/>
              </a:rPr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C7EDD-B554-9142-9977-52420729B2A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>
          <a:xfrm>
            <a:off x="14510390" y="27388073"/>
            <a:ext cx="14864710" cy="553997"/>
          </a:xfrm>
          <a:prstGeom prst="rect">
            <a:avLst/>
          </a:prstGeom>
        </p:spPr>
        <p:txBody>
          <a:bodyPr vert="horz" wrap="square" lIns="329184" tIns="0" rIns="329184" bIns="0" rtlCol="0" anchor="ctr">
            <a:spAutoFit/>
          </a:bodyPr>
          <a:lstStyle>
            <a:defPPr>
              <a:defRPr lang="en-US"/>
            </a:defPPr>
            <a:lvl1pPr marL="0" algn="ctr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4592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29184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93776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658368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316736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Modify with Insert &gt; Header &amp; Footer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AC2EE-D084-49A3-AE65-5189EE890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081" y="13074787"/>
            <a:ext cx="37622544" cy="6768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3E0863-36ED-40A4-AABE-639D90EB6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081" y="18961666"/>
            <a:ext cx="39760557" cy="4654176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D41001B4-4ABA-4E33-9B24-3211C3CE9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63"/>
    </mc:Choice>
    <mc:Fallback xmlns="">
      <p:transition spd="slow" advTm="6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0C1-CF83-487F-9A30-90C70779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2900"/>
            <a:ext cx="33893760" cy="4800600"/>
          </a:xfrm>
        </p:spPr>
        <p:txBody>
          <a:bodyPr/>
          <a:lstStyle/>
          <a:p>
            <a:r>
              <a:rPr lang="en-US" sz="16600" dirty="0">
                <a:latin typeface="+mj-lt"/>
              </a:rPr>
              <a:t>Background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5F7A-932C-4EF3-9400-2643798BFD2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indent="-13167360"/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D6C8F-F60F-48A1-AC62-154A869E4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</p:spPr>
        <p:txBody>
          <a:bodyPr/>
          <a:lstStyle/>
          <a:p>
            <a:fld id="{F3EC7EDD-B554-9142-9977-52420729B2A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3E3AE-B2C3-4A94-B36F-90D8F059C8E2}"/>
              </a:ext>
            </a:extLst>
          </p:cNvPr>
          <p:cNvSpPr/>
          <p:nvPr/>
        </p:nvSpPr>
        <p:spPr>
          <a:xfrm>
            <a:off x="10536457" y="28596539"/>
            <a:ext cx="22818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Figure 1:  </a:t>
            </a:r>
            <a:r>
              <a:rPr lang="en-US" sz="6000" dirty="0"/>
              <a:t>Regional averages for </a:t>
            </a:r>
            <a:r>
              <a:rPr lang="en-US" sz="6000" dirty="0" err="1"/>
              <a:t>PoCC</a:t>
            </a:r>
            <a:r>
              <a:rPr lang="en-US" sz="6000" dirty="0"/>
              <a:t> in 2015.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57F12-F457-413A-9C11-614961FE4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405" y="5676623"/>
            <a:ext cx="32104387" cy="223867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DF7CE1-1D4D-4288-A0FB-E3112987729F}"/>
              </a:ext>
            </a:extLst>
          </p:cNvPr>
          <p:cNvSpPr/>
          <p:nvPr/>
        </p:nvSpPr>
        <p:spPr>
          <a:xfrm>
            <a:off x="10536457" y="29864453"/>
            <a:ext cx="219456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Markley JD, </a:t>
            </a:r>
            <a:r>
              <a:rPr lang="en-US" sz="4000" dirty="0" err="1"/>
              <a:t>Pakyz</a:t>
            </a:r>
            <a:r>
              <a:rPr lang="en-US" sz="4000" dirty="0"/>
              <a:t> AL, Sabo RT, Bearman G, Hohmann SF, Stevens MP. Performance of a Novel Antipseudomonal Antibiotic Consumption Metric Among Academic Medical Centers in the United States. 2015;39(2).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ED0553F-5915-46DC-BF3C-CEA662822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6"/>
    </mc:Choice>
    <mc:Fallback xmlns="">
      <p:transition spd="slow" advTm="3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A9C26038-D43A-46A8-AACB-8B7255EB882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/>
          <a:srcRect t="9091" r="9091"/>
          <a:stretch/>
        </p:blipFill>
        <p:spPr>
          <a:xfrm>
            <a:off x="20" y="10"/>
            <a:ext cx="43891180" cy="329183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212782" y="1541644"/>
            <a:ext cx="25911979" cy="2830436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2FC36-8493-47F2-B0A2-B874F816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294" y="3073262"/>
            <a:ext cx="23831320" cy="645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6800" dirty="0">
                <a:latin typeface="+mj-lt"/>
                <a:cs typeface="+mj-cs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CBC43-382B-470C-B0A0-ECFC32E5359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38792" y="10184462"/>
            <a:ext cx="23833818" cy="18110448"/>
          </a:xfrm>
        </p:spPr>
        <p:txBody>
          <a:bodyPr vert="horz" lIns="91440" tIns="45720" rIns="91440" bIns="45720" rtlCol="0">
            <a:normAutofit/>
          </a:bodyPr>
          <a:lstStyle/>
          <a:p>
            <a:pPr marL="8572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300" dirty="0">
                <a:latin typeface="+mn-lt"/>
                <a:cs typeface="+mn-cs"/>
              </a:rPr>
              <a:t>We examined the </a:t>
            </a:r>
            <a:r>
              <a:rPr lang="en-US" sz="9300" dirty="0" err="1">
                <a:latin typeface="+mn-lt"/>
                <a:cs typeface="+mn-cs"/>
              </a:rPr>
              <a:t>PoCC</a:t>
            </a:r>
            <a:r>
              <a:rPr lang="en-US" sz="9300" dirty="0">
                <a:latin typeface="+mn-lt"/>
                <a:cs typeface="+mn-cs"/>
              </a:rPr>
              <a:t> for the burn unit at an academic medical center from August 2012-June 2018. Data were generated on a monthly basis.</a:t>
            </a:r>
          </a:p>
          <a:p>
            <a:pPr marL="8572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300" dirty="0">
              <a:latin typeface="+mn-lt"/>
              <a:cs typeface="+mn-cs"/>
            </a:endParaRPr>
          </a:p>
          <a:p>
            <a:pPr marL="85725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300" dirty="0">
                <a:latin typeface="+mn-lt"/>
                <a:cs typeface="+mn-cs"/>
              </a:rPr>
              <a:t>Interrupted time series (ITS) analysis, which consists of an ordinary least squares regression modeling </a:t>
            </a:r>
            <a:r>
              <a:rPr lang="en-US" sz="9300" dirty="0" err="1">
                <a:latin typeface="+mn-lt"/>
                <a:cs typeface="+mn-cs"/>
              </a:rPr>
              <a:t>PoCC</a:t>
            </a:r>
            <a:r>
              <a:rPr lang="en-US" sz="9300" dirty="0">
                <a:latin typeface="+mn-lt"/>
                <a:cs typeface="+mn-cs"/>
              </a:rPr>
              <a:t> as a function of time trend (# of months since the beginning of the analysis period) and a binary ITS variable indicating the date meropenem orders became subject to FRPA at our institution, was utilized.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300" dirty="0">
              <a:latin typeface="+mn-lt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A30B6-D839-4CE4-BBB9-4A288A02B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8794" y="-777694"/>
            <a:ext cx="14763750" cy="46386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A3A8BC4-5EB3-4C67-BED0-DCC81D458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2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13"/>
    </mc:Choice>
    <mc:Fallback xmlns="">
      <p:transition spd="slow" advTm="6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0C1-CF83-487F-9A30-90C70779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2900"/>
            <a:ext cx="33893760" cy="4800600"/>
          </a:xfrm>
        </p:spPr>
        <p:txBody>
          <a:bodyPr/>
          <a:lstStyle/>
          <a:p>
            <a:r>
              <a:rPr lang="en-US" sz="16600" dirty="0">
                <a:latin typeface="+mj-lt"/>
              </a:rPr>
              <a:t>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5F7A-932C-4EF3-9400-2643798BFD2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indent="-13167360"/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D6C8F-F60F-48A1-AC62-154A869E4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</p:spPr>
        <p:txBody>
          <a:bodyPr/>
          <a:lstStyle/>
          <a:p>
            <a:fld id="{F3EC7EDD-B554-9142-9977-52420729B2A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9FB8F-B0FF-4E87-B2B7-F26CE50AC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887" y="6378602"/>
            <a:ext cx="32225370" cy="215676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93E3AE-B2C3-4A94-B36F-90D8F059C8E2}"/>
              </a:ext>
            </a:extLst>
          </p:cNvPr>
          <p:cNvSpPr/>
          <p:nvPr/>
        </p:nvSpPr>
        <p:spPr>
          <a:xfrm>
            <a:off x="10536457" y="28596539"/>
            <a:ext cx="22818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Figure 2:  </a:t>
            </a:r>
            <a:r>
              <a:rPr lang="en-US" sz="6000" dirty="0"/>
              <a:t>Facility-wide mean </a:t>
            </a:r>
            <a:r>
              <a:rPr lang="en-US" sz="6000" dirty="0" err="1"/>
              <a:t>PoCC</a:t>
            </a:r>
            <a:r>
              <a:rPr lang="en-US" sz="6000" dirty="0"/>
              <a:t> from August 2012-August 2018.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D561F70-7DC5-431A-8208-6F593C6E6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0"/>
    </mc:Choice>
    <mc:Fallback xmlns="">
      <p:transition spd="slow" advTm="2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C7EDD-B554-9142-9977-52420729B2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>
          <a:xfrm>
            <a:off x="14510390" y="27388073"/>
            <a:ext cx="14864710" cy="553997"/>
          </a:xfrm>
          <a:prstGeom prst="rect">
            <a:avLst/>
          </a:prstGeom>
        </p:spPr>
        <p:txBody>
          <a:bodyPr vert="horz" wrap="square" lIns="329184" tIns="0" rIns="329184" bIns="0" rtlCol="0" anchor="ctr">
            <a:spAutoFit/>
          </a:bodyPr>
          <a:lstStyle>
            <a:defPPr>
              <a:defRPr lang="en-US"/>
            </a:defPPr>
            <a:lvl1pPr marL="0" algn="ctr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4592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29184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93776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658368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3167360" algn="l" defTabSz="164592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Modify with Insert &gt; Header &amp; Footer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C51A3-BF4E-43AF-80BA-726B37A0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989" y="9601676"/>
            <a:ext cx="38243177" cy="11669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E4FCEE-DC25-4CE7-BA34-33D41676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53" y="21488543"/>
            <a:ext cx="43256247" cy="498527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79A951C-11E1-472B-887B-AF403ADD3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600" dirty="0">
                <a:latin typeface="+mj-lt"/>
              </a:rPr>
              <a:t>Results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75A18D7-4323-4DF4-8939-9A08F5D86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5"/>
    </mc:Choice>
    <mc:Fallback xmlns="">
      <p:transition spd="slow" advTm="4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30C1-CF83-487F-9A30-90C707792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2900"/>
            <a:ext cx="33893760" cy="4800600"/>
          </a:xfrm>
        </p:spPr>
        <p:txBody>
          <a:bodyPr/>
          <a:lstStyle/>
          <a:p>
            <a:r>
              <a:rPr lang="en-US" sz="16600" dirty="0">
                <a:latin typeface="+mj-lt"/>
              </a:rPr>
              <a:t>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85F7A-932C-4EF3-9400-2643798BFD2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indent="-13167360"/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D6C8F-F60F-48A1-AC62-154A869E4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733977" y="30767731"/>
            <a:ext cx="3511296" cy="1316736"/>
          </a:xfrm>
        </p:spPr>
        <p:txBody>
          <a:bodyPr/>
          <a:lstStyle/>
          <a:p>
            <a:fld id="{F3EC7EDD-B554-9142-9977-52420729B2A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54699-0B97-490C-8B91-4BA36FD5C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01" y="7188072"/>
            <a:ext cx="28014797" cy="185422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A64310-23C0-47A4-9219-8A707E237DAA}"/>
              </a:ext>
            </a:extLst>
          </p:cNvPr>
          <p:cNvSpPr/>
          <p:nvPr/>
        </p:nvSpPr>
        <p:spPr>
          <a:xfrm>
            <a:off x="7733687" y="25726827"/>
            <a:ext cx="28423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Figure 1:  </a:t>
            </a:r>
            <a:r>
              <a:rPr lang="en-US" sz="6000" dirty="0"/>
              <a:t>Mean </a:t>
            </a:r>
            <a:r>
              <a:rPr lang="en-US" sz="6000" dirty="0" err="1"/>
              <a:t>PoCC</a:t>
            </a:r>
            <a:r>
              <a:rPr lang="en-US" sz="6000" dirty="0"/>
              <a:t> from Aug. 2012-Aug. 2018 with superimposed ITS trend (dotted line).</a:t>
            </a:r>
          </a:p>
          <a:p>
            <a:r>
              <a:rPr lang="en-US" sz="6000" dirty="0"/>
              <a:t> Red line indicates implementation of Formulary Restriction with prior authorization in February 2018. 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364D7E9-ECFF-42D7-A41D-1F232940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81"/>
    </mc:Choice>
    <mc:Fallback xmlns="">
      <p:transition spd="slow" advTm="5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CA8F-1AE8-4A61-9D5D-0FFF37EC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547" y="-1059751"/>
            <a:ext cx="18432410" cy="81254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6600" dirty="0">
                <a:latin typeface="+mj-lt"/>
                <a:cs typeface="Arial" panose="020B0604020202020204" pitchFamily="34" charset="0"/>
              </a:rPr>
              <a:t>Discussion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59152" y="11119104"/>
            <a:ext cx="164592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CD2A-B445-4163-B6F0-5B051DEF38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59155" y="12360163"/>
            <a:ext cx="18432407" cy="16618694"/>
          </a:xfrm>
        </p:spPr>
        <p:txBody>
          <a:bodyPr vert="horz" lIns="91440" tIns="45720" rIns="91440" bIns="45720" rtlCol="0">
            <a:normAutofit/>
          </a:bodyPr>
          <a:lstStyle/>
          <a:p>
            <a:pPr marL="914377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600">
                <a:latin typeface="+mn-lt"/>
                <a:cs typeface="+mn-cs"/>
              </a:rPr>
              <a:t>This is the first description of the PoCC metric for a dedicated Burn unit. We detected a decrease in PoCC after FRPA, but this did not achieve statistical significance. </a:t>
            </a:r>
          </a:p>
          <a:p>
            <a:pPr marL="914377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600">
                <a:latin typeface="+mn-lt"/>
                <a:cs typeface="+mn-cs"/>
              </a:rPr>
              <a:t>The PoCC can contextualize relative carbapenem use and may be a useful antibiotic consumption metric. However, it does not provide data on absolute consumption. </a:t>
            </a:r>
          </a:p>
          <a:p>
            <a:pPr marL="914377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7600">
                <a:latin typeface="+mn-lt"/>
                <a:cs typeface="+mn-cs"/>
              </a:rPr>
              <a:t>Further studies are needed to determine the best use of the PoCC metric by Antimicrobial Stewardship Programs for Burn units.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7600">
              <a:latin typeface="+mn-lt"/>
              <a:cs typeface="+mn-cs"/>
            </a:endParaRPr>
          </a:p>
        </p:txBody>
      </p:sp>
      <p:pic>
        <p:nvPicPr>
          <p:cNvPr id="6" name="Content Placeholder 5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47929D26-BA66-4EDA-A807-19E0C504CC3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4"/>
          <a:srcRect l="27611" r="20608"/>
          <a:stretch/>
        </p:blipFill>
        <p:spPr>
          <a:xfrm>
            <a:off x="21163856" y="10"/>
            <a:ext cx="22727340" cy="3291837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8F0B6-B126-43A9-943A-9F67E4305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46462"/>
            <a:ext cx="14763750" cy="46386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958A38-A0F1-4FEE-9F46-9B41F4A74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81"/>
    </mc:Choice>
    <mc:Fallback xmlns="">
      <p:transition spd="slow" advTm="6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178609da-f2ca-4411-9b41-3f32870fe783">Document</Categor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C729921F30E142BA6677E60CA167EB" ma:contentTypeVersion="2" ma:contentTypeDescription="Create a new document." ma:contentTypeScope="" ma:versionID="4d3141a8479797e93e7c9a260428067e">
  <xsd:schema xmlns:xsd="http://www.w3.org/2001/XMLSchema" xmlns:xs="http://www.w3.org/2001/XMLSchema" xmlns:p="http://schemas.microsoft.com/office/2006/metadata/properties" xmlns:ns2="178609da-f2ca-4411-9b41-3f32870fe783" xmlns:ns3="45eddbae-c72c-41fd-ac3e-646ef753f5c8" targetNamespace="http://schemas.microsoft.com/office/2006/metadata/properties" ma:root="true" ma:fieldsID="73733e6910c7050e5d7d200c08842fa6" ns2:_="" ns3:_="">
    <xsd:import namespace="178609da-f2ca-4411-9b41-3f32870fe783"/>
    <xsd:import namespace="45eddbae-c72c-41fd-ac3e-646ef753f5c8"/>
    <xsd:element name="properties">
      <xsd:complexType>
        <xsd:sequence>
          <xsd:element name="documentManagement">
            <xsd:complexType>
              <xsd:all>
                <xsd:element ref="ns2:Category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8609da-f2ca-4411-9b41-3f32870fe783" elementFormDefault="qualified">
    <xsd:import namespace="http://schemas.microsoft.com/office/2006/documentManagement/types"/>
    <xsd:import namespace="http://schemas.microsoft.com/office/infopath/2007/PartnerControls"/>
    <xsd:element name="Category" ma:index="8" ma:displayName="Category" ma:internalName="Category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ddbae-c72c-41fd-ac3e-646ef753f5c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CE395F5D-D09C-4E25-8DB1-41E557BE05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5EA20E-4AB9-47A6-B3DC-1F67CF735347}">
  <ds:schemaRefs>
    <ds:schemaRef ds:uri="http://schemas.microsoft.com/office/2006/documentManagement/types"/>
    <ds:schemaRef ds:uri="45eddbae-c72c-41fd-ac3e-646ef753f5c8"/>
    <ds:schemaRef ds:uri="http://schemas.microsoft.com/office/2006/metadata/properties"/>
    <ds:schemaRef ds:uri="http://purl.org/dc/terms/"/>
    <ds:schemaRef ds:uri="178609da-f2ca-4411-9b41-3f32870fe78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BB1AF4-6D4A-47AE-B0E8-EE356D965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8609da-f2ca-4411-9b41-3f32870fe783"/>
    <ds:schemaRef ds:uri="45eddbae-c72c-41fd-ac3e-646ef753f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38985D2-CC3A-41CA-AA99-E795DCC474F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397</Words>
  <Application>Microsoft Office PowerPoint</Application>
  <PresentationFormat>Custom</PresentationFormat>
  <Paragraphs>39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Relative Carbapenem Use for a Burn ICU at an Academic Medical Center Jacob Pierce PGY-3</vt:lpstr>
      <vt:lpstr>Why focus on Carbapenems?</vt:lpstr>
      <vt:lpstr>What is Proportional Consumption  of Carbapenems (PoCC)?</vt:lpstr>
      <vt:lpstr>Background</vt:lpstr>
      <vt:lpstr>Methods</vt:lpstr>
      <vt:lpstr>Results</vt:lpstr>
      <vt:lpstr>Results</vt:lpstr>
      <vt:lpstr>Results</vt:lpstr>
      <vt:lpstr>Discussion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Proportional Consumption  of Carbapenems (PoCC) Jacob Pierce PGY-3</dc:title>
  <dc:creator>Jacob Pierce</dc:creator>
  <cp:lastModifiedBy>Jacob Pierce</cp:lastModifiedBy>
  <cp:revision>23</cp:revision>
  <dcterms:created xsi:type="dcterms:W3CDTF">2019-05-20T23:57:02Z</dcterms:created>
  <dcterms:modified xsi:type="dcterms:W3CDTF">2019-05-22T01:28:44Z</dcterms:modified>
</cp:coreProperties>
</file>