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notesMasterIdLst>
    <p:notesMasterId r:id="rId3"/>
  </p:notesMasterIdLst>
  <p:sldIdLst>
    <p:sldId id="257" r:id="rId2"/>
  </p:sldIdLst>
  <p:sldSz cx="7680325" cy="10058400"/>
  <p:notesSz cx="7302500" cy="95885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cq37209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D4D8"/>
    <a:srgbClr val="9398CF"/>
    <a:srgbClr val="00245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030" autoAdjust="0"/>
  </p:normalViewPr>
  <p:slideViewPr>
    <p:cSldViewPr>
      <p:cViewPr>
        <p:scale>
          <a:sx n="100" d="100"/>
          <a:sy n="100" d="100"/>
        </p:scale>
        <p:origin x="-1272" y="1698"/>
      </p:cViewPr>
      <p:guideLst>
        <p:guide orient="horz" pos="3168"/>
        <p:guide pos="24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4417" cy="479425"/>
          </a:xfrm>
          <a:prstGeom prst="rect">
            <a:avLst/>
          </a:prstGeom>
        </p:spPr>
        <p:txBody>
          <a:bodyPr vert="horz" lIns="94714" tIns="47357" rIns="94714" bIns="4735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36394" y="0"/>
            <a:ext cx="3164417" cy="479425"/>
          </a:xfrm>
          <a:prstGeom prst="rect">
            <a:avLst/>
          </a:prstGeom>
        </p:spPr>
        <p:txBody>
          <a:bodyPr vert="horz" lIns="94714" tIns="47357" rIns="94714" bIns="47357" rtlCol="0"/>
          <a:lstStyle>
            <a:lvl1pPr algn="r">
              <a:defRPr sz="1200"/>
            </a:lvl1pPr>
          </a:lstStyle>
          <a:p>
            <a:fld id="{CDC2FC06-95FE-44FC-9040-42D509400080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8063" y="719138"/>
            <a:ext cx="2746375" cy="359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14" tIns="47357" rIns="94714" bIns="4735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250" y="4554538"/>
            <a:ext cx="5842000" cy="4314825"/>
          </a:xfrm>
          <a:prstGeom prst="rect">
            <a:avLst/>
          </a:prstGeom>
        </p:spPr>
        <p:txBody>
          <a:bodyPr vert="horz" lIns="94714" tIns="47357" rIns="94714" bIns="4735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07411"/>
            <a:ext cx="3164417" cy="479425"/>
          </a:xfrm>
          <a:prstGeom prst="rect">
            <a:avLst/>
          </a:prstGeom>
        </p:spPr>
        <p:txBody>
          <a:bodyPr vert="horz" lIns="94714" tIns="47357" rIns="94714" bIns="4735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36394" y="9107411"/>
            <a:ext cx="3164417" cy="479425"/>
          </a:xfrm>
          <a:prstGeom prst="rect">
            <a:avLst/>
          </a:prstGeom>
        </p:spPr>
        <p:txBody>
          <a:bodyPr vert="horz" lIns="94714" tIns="47357" rIns="94714" bIns="47357" rtlCol="0" anchor="b"/>
          <a:lstStyle>
            <a:lvl1pPr algn="r">
              <a:defRPr sz="1200"/>
            </a:lvl1pPr>
          </a:lstStyle>
          <a:p>
            <a:fld id="{CFEEB490-A853-473E-8179-90B14F8DE2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83174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78063" y="719138"/>
            <a:ext cx="2746375" cy="3595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EEB490-A853-473E-8179-90B14F8DE21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842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25" y="3124627"/>
            <a:ext cx="6528276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2049" y="5699760"/>
            <a:ext cx="5376228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6379C-8900-4B88-BC0E-1DED3728D287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A5BC-7C06-490E-9FFF-C3D622897D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513690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6379C-8900-4B88-BC0E-1DED3728D287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A5BC-7C06-490E-9FFF-C3D622897D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93550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7531" y="591397"/>
            <a:ext cx="1450728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2681" y="591397"/>
            <a:ext cx="4226846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6379C-8900-4B88-BC0E-1DED3728D287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A5BC-7C06-490E-9FFF-C3D622897D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47539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2A82-F711-4EBB-A962-2D562E9FCDB1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755B-82CF-40BF-9B6E-D9E9FEC6BA4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372460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93" y="6463454"/>
            <a:ext cx="6528276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693" y="4263181"/>
            <a:ext cx="6528276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6379C-8900-4B88-BC0E-1DED3728D287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A5BC-7C06-490E-9FFF-C3D622897D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95154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2680" y="3441277"/>
            <a:ext cx="2838787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9474" y="3441277"/>
            <a:ext cx="2838786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6379C-8900-4B88-BC0E-1DED3728D287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A5BC-7C06-490E-9FFF-C3D622897D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668842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18" y="402802"/>
            <a:ext cx="6912293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16" y="2251499"/>
            <a:ext cx="3393477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16" y="3189817"/>
            <a:ext cx="3393477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01499" y="2251499"/>
            <a:ext cx="339481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01499" y="3189817"/>
            <a:ext cx="339481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6379C-8900-4B88-BC0E-1DED3728D287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A5BC-7C06-490E-9FFF-C3D622897D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530445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6379C-8900-4B88-BC0E-1DED3728D287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A5BC-7C06-490E-9FFF-C3D622897D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88771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6379C-8900-4B88-BC0E-1DED3728D287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A5BC-7C06-490E-9FFF-C3D622897D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80227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18" y="400473"/>
            <a:ext cx="2526774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795" y="400475"/>
            <a:ext cx="4293515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18" y="2104815"/>
            <a:ext cx="2526774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6379C-8900-4B88-BC0E-1DED3728D287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A5BC-7C06-490E-9FFF-C3D622897D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03646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397" y="7040880"/>
            <a:ext cx="4608195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5397" y="898737"/>
            <a:ext cx="4608195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5397" y="7872096"/>
            <a:ext cx="4608195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6379C-8900-4B88-BC0E-1DED3728D287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A5BC-7C06-490E-9FFF-C3D622897D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642435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4018" y="402802"/>
            <a:ext cx="6912293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18" y="2346964"/>
            <a:ext cx="6912293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4016" y="9322650"/>
            <a:ext cx="1792076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6379C-8900-4B88-BC0E-1DED3728D287}" type="datetimeFigureOut">
              <a:rPr lang="en-US" smtClean="0"/>
              <a:pPr/>
              <a:t>9/24/2014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24113" y="9322650"/>
            <a:ext cx="2432103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04233" y="9322650"/>
            <a:ext cx="1792076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2A5BC-7C06-490E-9FFF-C3D622897D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65903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mc:AlternateContent xmlns:mc="http://schemas.openxmlformats.org/markup-compatibility/2006">
    <mc:Choice xmlns="" xmlns:p14="http://schemas.microsoft.com/office/powerpoint/2010/main" Requires="p14">
      <p:transition spd="slow" p14:dur="1500">
        <p:fad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dh.virginia.gov/epidemiology/surveillance/ha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.png"/><Relationship Id="rId4" Type="http://schemas.openxmlformats.org/officeDocument/2006/relationships/hyperlink" Target="http://www.oneandonlycampaign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2562" y="7209545"/>
            <a:ext cx="7315200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FF0000"/>
                </a:solidFill>
              </a:rPr>
              <a:t>Always practice proper hand hygiene and change gloves between each person</a:t>
            </a:r>
            <a:r>
              <a:rPr lang="en-US" sz="1100" b="1" i="1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r>
              <a:rPr lang="en-US" sz="1300" dirty="0" smtClean="0"/>
              <a:t>Label each individual piece of equipment with the resident’s name to prevent inappropriate use.</a:t>
            </a:r>
            <a:endParaRPr lang="en-US" sz="1300" b="1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2880" y="8943975"/>
            <a:ext cx="7308647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Corbel" pitchFamily="34" charset="0"/>
              </a:rPr>
              <a:t>Virginia Department of Health</a:t>
            </a:r>
          </a:p>
          <a:p>
            <a:pPr algn="ctr"/>
            <a:r>
              <a:rPr lang="en-US" sz="1000" dirty="0" smtClean="0">
                <a:latin typeface="Corbel" pitchFamily="34" charset="0"/>
              </a:rPr>
              <a:t>Division of Surveillance and Investigation</a:t>
            </a:r>
            <a:endParaRPr lang="en-US" sz="1000" strike="sngStrike" dirty="0">
              <a:latin typeface="Corbel" pitchFamily="34" charset="0"/>
            </a:endParaRPr>
          </a:p>
          <a:p>
            <a:pPr algn="ctr"/>
            <a:r>
              <a:rPr lang="en-US" sz="1000" dirty="0" smtClean="0">
                <a:latin typeface="Corbel" pitchFamily="34" charset="0"/>
              </a:rPr>
              <a:t>Healthcare-Associated Infections Program</a:t>
            </a:r>
            <a:endParaRPr lang="en-US" sz="1000" dirty="0">
              <a:latin typeface="Corbel" pitchFamily="34" charset="0"/>
            </a:endParaRPr>
          </a:p>
          <a:p>
            <a:pPr algn="ctr"/>
            <a:r>
              <a:rPr lang="en-US" sz="1000" dirty="0" smtClean="0">
                <a:hlinkClick r:id="rId3"/>
              </a:rPr>
              <a:t>www.vdh.virginia.gov/epidemiology/surveillance/hai</a:t>
            </a:r>
            <a:endParaRPr lang="en-US" sz="1000" dirty="0"/>
          </a:p>
          <a:p>
            <a:pPr algn="ctr"/>
            <a:endParaRPr lang="en-US" sz="1000" dirty="0" smtClean="0">
              <a:latin typeface="Corbel" pitchFamily="34" charset="0"/>
            </a:endParaRPr>
          </a:p>
          <a:p>
            <a:pPr algn="ctr"/>
            <a:r>
              <a:rPr lang="en-US" sz="1000" dirty="0" smtClean="0">
                <a:latin typeface="Corbel" pitchFamily="34" charset="0"/>
              </a:rPr>
              <a:t>For more information, contact your local health department. </a:t>
            </a:r>
            <a:endParaRPr lang="en-US" sz="1000" dirty="0">
              <a:latin typeface="Corbe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2578291" y="3547907"/>
            <a:ext cx="2984" cy="3767293"/>
          </a:xfrm>
          <a:prstGeom prst="line">
            <a:avLst/>
          </a:prstGeom>
          <a:ln>
            <a:solidFill>
              <a:srgbClr val="CFD4D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/>
          </p:cNvSpPr>
          <p:nvPr/>
        </p:nvSpPr>
        <p:spPr>
          <a:xfrm>
            <a:off x="182562" y="152400"/>
            <a:ext cx="7315200" cy="861774"/>
          </a:xfrm>
          <a:prstGeom prst="rect">
            <a:avLst/>
          </a:prstGeom>
          <a:solidFill>
            <a:srgbClr val="00245D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US" sz="2500" dirty="0">
                <a:solidFill>
                  <a:schemeClr val="bg1"/>
                </a:solidFill>
                <a:latin typeface="Corbel" pitchFamily="34" charset="0"/>
              </a:rPr>
              <a:t>Diabetes and Viral Hepatitis:</a:t>
            </a:r>
          </a:p>
          <a:p>
            <a:r>
              <a:rPr lang="en-US" sz="2500" dirty="0">
                <a:solidFill>
                  <a:schemeClr val="bg1"/>
                </a:solidFill>
                <a:latin typeface="Corbel" pitchFamily="34" charset="0"/>
              </a:rPr>
              <a:t>Important Information on </a:t>
            </a:r>
            <a:r>
              <a:rPr lang="en-US" sz="2500" dirty="0" smtClean="0">
                <a:solidFill>
                  <a:schemeClr val="bg1"/>
                </a:solidFill>
                <a:latin typeface="Corbel" pitchFamily="34" charset="0"/>
              </a:rPr>
              <a:t>Safe Diabetes Care</a:t>
            </a:r>
            <a:endParaRPr lang="en-US" sz="2500" dirty="0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20876" y="914400"/>
            <a:ext cx="7453086" cy="1981200"/>
          </a:xfrm>
        </p:spPr>
        <p:txBody>
          <a:bodyPr anchor="ctr" anchorCtr="0"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200" dirty="0" smtClean="0">
                <a:latin typeface="Corbel" pitchFamily="34" charset="0"/>
              </a:rPr>
              <a:t>Diabetes care involves testing levels of blood sugar (glucose) and may require administering insulin. When devices used to prick the skin (</a:t>
            </a:r>
            <a:r>
              <a:rPr lang="en-US" sz="1200" dirty="0" err="1" smtClean="0">
                <a:latin typeface="Corbel" pitchFamily="34" charset="0"/>
              </a:rPr>
              <a:t>fingerstick</a:t>
            </a:r>
            <a:r>
              <a:rPr lang="en-US" sz="1200" dirty="0" smtClean="0">
                <a:latin typeface="Corbel" pitchFamily="34" charset="0"/>
              </a:rPr>
              <a:t> devices), syringes, or other types of equipment related to diabetes care are shared  </a:t>
            </a:r>
            <a:r>
              <a:rPr lang="en-US" sz="1200" smtClean="0">
                <a:latin typeface="Corbel" pitchFamily="34" charset="0"/>
              </a:rPr>
              <a:t>or reused</a:t>
            </a:r>
            <a:r>
              <a:rPr lang="en-US" sz="1200" dirty="0" smtClean="0">
                <a:latin typeface="Corbel" pitchFamily="34" charset="0"/>
              </a:rPr>
              <a:t>, people can be exposed to viruses in the blood such as hepatitis </a:t>
            </a:r>
            <a:r>
              <a:rPr lang="en-US" sz="1200" dirty="0">
                <a:latin typeface="Corbel" pitchFamily="34" charset="0"/>
              </a:rPr>
              <a:t>B virus, hepatitis C virus, and </a:t>
            </a:r>
            <a:r>
              <a:rPr lang="en-US" sz="1200" dirty="0" smtClean="0">
                <a:latin typeface="Corbel" pitchFamily="34" charset="0"/>
              </a:rPr>
              <a:t>HIV.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200" dirty="0" smtClean="0">
                <a:latin typeface="Corbel" pitchFamily="34" charset="0"/>
              </a:rPr>
              <a:t>Outbreaks </a:t>
            </a:r>
            <a:r>
              <a:rPr lang="en-US" sz="1200" dirty="0">
                <a:latin typeface="Corbel" pitchFamily="34" charset="0"/>
              </a:rPr>
              <a:t>of hepatitis B </a:t>
            </a:r>
            <a:r>
              <a:rPr lang="en-US" sz="1200" dirty="0" smtClean="0">
                <a:latin typeface="Corbel" pitchFamily="34" charset="0"/>
              </a:rPr>
              <a:t>virus infection </a:t>
            </a:r>
            <a:r>
              <a:rPr lang="en-US" sz="1200" dirty="0">
                <a:latin typeface="Corbel" pitchFamily="34" charset="0"/>
              </a:rPr>
              <a:t>associated with </a:t>
            </a:r>
            <a:r>
              <a:rPr lang="en-US" sz="1200" dirty="0" smtClean="0">
                <a:latin typeface="Corbel" pitchFamily="34" charset="0"/>
              </a:rPr>
              <a:t>unsafe diabetes care have </a:t>
            </a:r>
            <a:r>
              <a:rPr lang="en-US" sz="1200" dirty="0">
                <a:latin typeface="Corbel" pitchFamily="34" charset="0"/>
              </a:rPr>
              <a:t>been identified </a:t>
            </a:r>
            <a:r>
              <a:rPr lang="en-US" sz="1200" dirty="0" smtClean="0">
                <a:latin typeface="Corbel" pitchFamily="34" charset="0"/>
              </a:rPr>
              <a:t>in Virginia settings where persons with diabetes require </a:t>
            </a:r>
            <a:r>
              <a:rPr lang="en-US" sz="1200" dirty="0">
                <a:latin typeface="Corbel" pitchFamily="34" charset="0"/>
              </a:rPr>
              <a:t>assistance </a:t>
            </a:r>
            <a:r>
              <a:rPr lang="en-US" sz="1200" dirty="0" smtClean="0">
                <a:latin typeface="Corbel" pitchFamily="34" charset="0"/>
              </a:rPr>
              <a:t>with checking their  blood sugar  levels or administering insulin.</a:t>
            </a:r>
            <a:endParaRPr lang="en-US" sz="1200" dirty="0">
              <a:latin typeface="Corbel" pitchFamily="34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200" dirty="0" smtClean="0">
                <a:latin typeface="Corbel" pitchFamily="34" charset="0"/>
              </a:rPr>
              <a:t>In </a:t>
            </a:r>
            <a:r>
              <a:rPr lang="en-US" sz="1200" dirty="0">
                <a:latin typeface="Corbel" pitchFamily="34" charset="0"/>
              </a:rPr>
              <a:t>order to prevent </a:t>
            </a:r>
            <a:r>
              <a:rPr lang="en-US" sz="1200" dirty="0" smtClean="0">
                <a:latin typeface="Corbel" pitchFamily="34" charset="0"/>
              </a:rPr>
              <a:t>infections</a:t>
            </a:r>
            <a:r>
              <a:rPr lang="en-US" sz="1200" dirty="0">
                <a:latin typeface="Corbel" pitchFamily="34" charset="0"/>
              </a:rPr>
              <a:t>, the </a:t>
            </a:r>
            <a:r>
              <a:rPr lang="en-US" sz="1200" dirty="0" smtClean="0">
                <a:latin typeface="Corbel" pitchFamily="34" charset="0"/>
              </a:rPr>
              <a:t>Virginia Department of Health urges all providers in healthcare and residential settings to </a:t>
            </a:r>
            <a:r>
              <a:rPr lang="en-US" sz="1200" dirty="0">
                <a:latin typeface="Corbel" pitchFamily="34" charset="0"/>
              </a:rPr>
              <a:t>follow these </a:t>
            </a:r>
            <a:r>
              <a:rPr lang="en-US" sz="1200" dirty="0" smtClean="0">
                <a:latin typeface="Corbel" pitchFamily="34" charset="0"/>
              </a:rPr>
              <a:t>simple </a:t>
            </a:r>
            <a:r>
              <a:rPr lang="en-US" sz="1200" dirty="0">
                <a:latin typeface="Corbel" pitchFamily="34" charset="0"/>
              </a:rPr>
              <a:t>rules for safe </a:t>
            </a:r>
            <a:r>
              <a:rPr lang="en-US" sz="1200" dirty="0" smtClean="0">
                <a:latin typeface="Corbel" pitchFamily="34" charset="0"/>
              </a:rPr>
              <a:t>care of persons with diabetes:</a:t>
            </a:r>
            <a:endParaRPr lang="en-US" sz="1200" dirty="0">
              <a:latin typeface="Corbe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362" y="8229600"/>
            <a:ext cx="7467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200" dirty="0" smtClean="0">
                <a:latin typeface="Corbel" pitchFamily="34" charset="0"/>
              </a:rPr>
              <a:t>The Centers for Disease Control </a:t>
            </a:r>
            <a:r>
              <a:rPr lang="en-US" sz="1200" smtClean="0">
                <a:latin typeface="Corbel" pitchFamily="34" charset="0"/>
              </a:rPr>
              <a:t>and Prevention (CDC) </a:t>
            </a:r>
            <a:r>
              <a:rPr lang="en-US" sz="1200" dirty="0" smtClean="0">
                <a:latin typeface="Corbel" pitchFamily="34" charset="0"/>
              </a:rPr>
              <a:t>recommends the following for adults with diabetes mellitus:</a:t>
            </a:r>
          </a:p>
          <a:p>
            <a:pPr marL="285750" indent="-171450">
              <a:buFont typeface="Wingdings" pitchFamily="2" charset="2"/>
              <a:buChar char="Ø"/>
            </a:pPr>
            <a:r>
              <a:rPr lang="en-US" sz="1200" dirty="0" smtClean="0">
                <a:latin typeface="Corbel" pitchFamily="34" charset="0"/>
              </a:rPr>
              <a:t>19–59 years old: Hepatitis B vaccination </a:t>
            </a:r>
            <a:r>
              <a:rPr lang="en-US" sz="1200" i="1" dirty="0" smtClean="0">
                <a:latin typeface="Corbel" pitchFamily="34" charset="0"/>
              </a:rPr>
              <a:t>should</a:t>
            </a:r>
            <a:r>
              <a:rPr lang="en-US" sz="1200" dirty="0" smtClean="0">
                <a:latin typeface="Corbel" pitchFamily="34" charset="0"/>
              </a:rPr>
              <a:t> be administered.</a:t>
            </a:r>
          </a:p>
          <a:p>
            <a:pPr marL="285750" indent="-171450">
              <a:buFont typeface="Wingdings" pitchFamily="2" charset="2"/>
              <a:buChar char="Ø"/>
            </a:pPr>
            <a:r>
              <a:rPr lang="en-US" sz="1200" dirty="0" smtClean="0">
                <a:latin typeface="Corbel" pitchFamily="34" charset="0"/>
              </a:rPr>
              <a:t>≥</a:t>
            </a:r>
            <a:r>
              <a:rPr lang="en-US" sz="1200" dirty="0">
                <a:latin typeface="Corbel" pitchFamily="34" charset="0"/>
              </a:rPr>
              <a:t>60 </a:t>
            </a:r>
            <a:r>
              <a:rPr lang="en-US" sz="1200" dirty="0" smtClean="0">
                <a:latin typeface="Corbel" pitchFamily="34" charset="0"/>
              </a:rPr>
              <a:t>years old: Hepatitis </a:t>
            </a:r>
            <a:r>
              <a:rPr lang="en-US" sz="1200" dirty="0">
                <a:latin typeface="Corbel" pitchFamily="34" charset="0"/>
              </a:rPr>
              <a:t>B vaccination </a:t>
            </a:r>
            <a:r>
              <a:rPr lang="en-US" sz="1200" i="1" dirty="0">
                <a:latin typeface="Corbel" pitchFamily="34" charset="0"/>
              </a:rPr>
              <a:t>may </a:t>
            </a:r>
            <a:r>
              <a:rPr lang="en-US" sz="1200" dirty="0">
                <a:latin typeface="Corbel" pitchFamily="34" charset="0"/>
              </a:rPr>
              <a:t>be administered at the discretion </a:t>
            </a:r>
            <a:r>
              <a:rPr lang="en-US" sz="1200" dirty="0" smtClean="0">
                <a:solidFill>
                  <a:schemeClr val="tx1"/>
                </a:solidFill>
                <a:latin typeface="Corbel" pitchFamily="34" charset="0"/>
              </a:rPr>
              <a:t>of the treating clinician.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82880" y="7696200"/>
            <a:ext cx="7315200" cy="457200"/>
          </a:xfrm>
          <a:prstGeom prst="rect">
            <a:avLst/>
          </a:prstGeom>
          <a:solidFill>
            <a:srgbClr val="00245D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latin typeface="Corbel" pitchFamily="34" charset="0"/>
              </a:rPr>
              <a:t>Hepatitis B Vaccination for Adults with Diabetes Mellitus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97162" y="3467100"/>
            <a:ext cx="2438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0050" algn="l"/>
              </a:tabLst>
            </a:pPr>
            <a:r>
              <a:rPr lang="en-US" sz="1400" b="1" dirty="0" smtClean="0">
                <a:latin typeface="Corbel" pitchFamily="34" charset="0"/>
              </a:rPr>
              <a:t>	BLOOD GLUCOSE</a:t>
            </a:r>
          </a:p>
          <a:p>
            <a:pPr>
              <a:tabLst>
                <a:tab pos="400050" algn="l"/>
              </a:tabLst>
            </a:pPr>
            <a:r>
              <a:rPr lang="en-US" sz="1400" b="1" dirty="0" smtClean="0">
                <a:latin typeface="Corbel" pitchFamily="34" charset="0"/>
              </a:rPr>
              <a:t>	METERS SHOULD BE 	ASSIGNED TO ONLY 	ONE PERSON</a:t>
            </a:r>
            <a:endParaRPr lang="en-US" sz="1400" b="1" dirty="0">
              <a:latin typeface="Corbe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20962" y="4418380"/>
            <a:ext cx="250469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200" dirty="0" smtClean="0">
                <a:latin typeface="Corbel" pitchFamily="34" charset="0"/>
              </a:rPr>
              <a:t>Whenever possible, assign blood glucose meters to a single person.</a:t>
            </a:r>
            <a:endParaRPr lang="en-US" sz="1200" dirty="0">
              <a:latin typeface="Corbel" pitchFamily="34" charset="0"/>
            </a:endParaRPr>
          </a:p>
          <a:p>
            <a:pPr marL="171450" indent="-17145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200" dirty="0">
                <a:latin typeface="Corbel" pitchFamily="34" charset="0"/>
              </a:rPr>
              <a:t>If blood glucose meters must be shared, </a:t>
            </a:r>
            <a:r>
              <a:rPr lang="en-US" sz="1200" dirty="0" smtClean="0">
                <a:latin typeface="Corbel" pitchFamily="34" charset="0"/>
              </a:rPr>
              <a:t>they should be </a:t>
            </a:r>
            <a:r>
              <a:rPr lang="en-US" sz="1200" dirty="0">
                <a:latin typeface="Corbel" pitchFamily="34" charset="0"/>
              </a:rPr>
              <a:t>cleaned and disinfected after every use, per manufacturer’s instructions, to prevent carry-over of blood and </a:t>
            </a:r>
            <a:r>
              <a:rPr lang="en-US" sz="1200" dirty="0" smtClean="0">
                <a:latin typeface="Corbel" pitchFamily="34" charset="0"/>
              </a:rPr>
              <a:t>infectious germs. </a:t>
            </a:r>
          </a:p>
          <a:p>
            <a:pPr marL="171450" indent="-17145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200" dirty="0" smtClean="0">
                <a:latin typeface="Corbel" pitchFamily="34" charset="0"/>
              </a:rPr>
              <a:t>If </a:t>
            </a:r>
            <a:r>
              <a:rPr lang="en-US" sz="1200" dirty="0">
                <a:latin typeface="Corbel" pitchFamily="34" charset="0"/>
              </a:rPr>
              <a:t>the manufacturer does not specify how the device should be cleaned and disinfected then it </a:t>
            </a:r>
            <a:r>
              <a:rPr lang="en-US" sz="1200" dirty="0" smtClean="0">
                <a:latin typeface="Corbel" pitchFamily="34" charset="0"/>
              </a:rPr>
              <a:t>must </a:t>
            </a:r>
            <a:r>
              <a:rPr lang="en-US" sz="1200" u="sng" dirty="0" smtClean="0">
                <a:latin typeface="Corbel" pitchFamily="34" charset="0"/>
              </a:rPr>
              <a:t>not</a:t>
            </a:r>
            <a:r>
              <a:rPr lang="en-US" sz="1200" dirty="0" smtClean="0">
                <a:latin typeface="Corbel" pitchFamily="34" charset="0"/>
              </a:rPr>
              <a:t> </a:t>
            </a:r>
            <a:r>
              <a:rPr lang="en-US" sz="1200" dirty="0">
                <a:latin typeface="Corbel" pitchFamily="34" charset="0"/>
              </a:rPr>
              <a:t>be shared.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562" y="3467100"/>
            <a:ext cx="243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00050" algn="l"/>
              </a:tabLst>
            </a:pPr>
            <a:r>
              <a:rPr lang="en-US" sz="1400" b="1" dirty="0" smtClean="0">
                <a:latin typeface="Corbel" pitchFamily="34" charset="0"/>
              </a:rPr>
              <a:t>	FINGERSTICK DEVICES </a:t>
            </a:r>
            <a:r>
              <a:rPr lang="en-US" sz="1400" b="1" dirty="0">
                <a:latin typeface="Corbel" pitchFamily="34" charset="0"/>
              </a:rPr>
              <a:t> </a:t>
            </a:r>
            <a:endParaRPr lang="en-US" sz="1400" b="1" dirty="0" smtClean="0">
              <a:latin typeface="Corbel" pitchFamily="34" charset="0"/>
            </a:endParaRPr>
          </a:p>
          <a:p>
            <a:pPr>
              <a:tabLst>
                <a:tab pos="400050" algn="l"/>
              </a:tabLst>
            </a:pPr>
            <a:r>
              <a:rPr lang="en-US" sz="1400" b="1" dirty="0" smtClean="0">
                <a:latin typeface="Corbel" pitchFamily="34" charset="0"/>
              </a:rPr>
              <a:t>           SHOULD NEVER BE 	USED FOR MORE THAN 	ONE PERSON </a:t>
            </a:r>
            <a:endParaRPr lang="en-US" sz="1400" b="1" dirty="0">
              <a:latin typeface="Corbe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82562" y="2819400"/>
            <a:ext cx="7315200" cy="640080"/>
          </a:xfrm>
          <a:prstGeom prst="rect">
            <a:avLst/>
          </a:prstGeom>
          <a:solidFill>
            <a:srgbClr val="00245D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/>
              <a:t>Three Simple Rules for </a:t>
            </a:r>
            <a:br>
              <a:rPr lang="en-US" sz="1800" dirty="0" smtClean="0"/>
            </a:br>
            <a:r>
              <a:rPr lang="en-US" sz="1800" dirty="0" smtClean="0"/>
              <a:t>Assisted Blood Glucose Monitoring and Insulin Administration</a:t>
            </a:r>
            <a:endParaRPr lang="en-US" sz="1800" dirty="0"/>
          </a:p>
        </p:txBody>
      </p:sp>
      <p:sp>
        <p:nvSpPr>
          <p:cNvPr id="22" name="TextBox 21"/>
          <p:cNvSpPr txBox="1"/>
          <p:nvPr/>
        </p:nvSpPr>
        <p:spPr>
          <a:xfrm>
            <a:off x="106360" y="4418380"/>
            <a:ext cx="2438401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200" dirty="0">
                <a:latin typeface="Corbel" pitchFamily="34" charset="0"/>
              </a:rPr>
              <a:t>Restrict use of fingerstick devices to </a:t>
            </a:r>
            <a:r>
              <a:rPr lang="en-US" sz="1200" dirty="0" smtClean="0">
                <a:latin typeface="Corbel" pitchFamily="34" charset="0"/>
              </a:rPr>
              <a:t>a single person. </a:t>
            </a:r>
          </a:p>
          <a:p>
            <a:pPr marL="171450" indent="-17145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200" dirty="0" smtClean="0">
                <a:latin typeface="Corbel" pitchFamily="34" charset="0"/>
              </a:rPr>
              <a:t>Select </a:t>
            </a:r>
            <a:r>
              <a:rPr lang="en-US" sz="1200" dirty="0">
                <a:latin typeface="Corbel" pitchFamily="34" charset="0"/>
              </a:rPr>
              <a:t>single-use lancets that permanently retract upon puncture. This adds an extra layer of safety for the patient and the provider. </a:t>
            </a:r>
            <a:endParaRPr lang="en-US" sz="1200" dirty="0" smtClean="0">
              <a:latin typeface="Corbel" pitchFamily="34" charset="0"/>
            </a:endParaRPr>
          </a:p>
          <a:p>
            <a:pPr marL="171450" indent="-17145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200" dirty="0" smtClean="0">
                <a:latin typeface="Corbel" pitchFamily="34" charset="0"/>
              </a:rPr>
              <a:t>If a person needs assistance checking his/her blood sugar, a single-use device </a:t>
            </a:r>
            <a:r>
              <a:rPr lang="en-US" sz="1200" u="sng" dirty="0" smtClean="0">
                <a:latin typeface="Corbel" pitchFamily="34" charset="0"/>
              </a:rPr>
              <a:t>must</a:t>
            </a:r>
            <a:r>
              <a:rPr lang="en-US" sz="1200" dirty="0" smtClean="0">
                <a:latin typeface="Corbel" pitchFamily="34" charset="0"/>
              </a:rPr>
              <a:t> be used.</a:t>
            </a:r>
            <a:endParaRPr lang="en-US" sz="1200" dirty="0">
              <a:latin typeface="Corbel" pitchFamily="34" charset="0"/>
            </a:endParaRPr>
          </a:p>
          <a:p>
            <a:pPr marL="171450" indent="-171450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200" dirty="0">
                <a:latin typeface="Corbel" pitchFamily="34" charset="0"/>
              </a:rPr>
              <a:t>Dispose of used lancets at the point of use in an approved sharps container. </a:t>
            </a:r>
            <a:r>
              <a:rPr lang="en-US" sz="1200" u="sng" dirty="0">
                <a:latin typeface="Corbel" pitchFamily="34" charset="0"/>
              </a:rPr>
              <a:t>Never</a:t>
            </a:r>
            <a:r>
              <a:rPr lang="en-US" sz="1200" dirty="0">
                <a:latin typeface="Corbel" pitchFamily="34" charset="0"/>
              </a:rPr>
              <a:t> reuse lancets. </a:t>
            </a:r>
          </a:p>
        </p:txBody>
      </p:sp>
      <p:sp>
        <p:nvSpPr>
          <p:cNvPr id="8" name="TextBox 7"/>
          <p:cNvSpPr txBox="1">
            <a:spLocks/>
          </p:cNvSpPr>
          <p:nvPr/>
        </p:nvSpPr>
        <p:spPr>
          <a:xfrm>
            <a:off x="182880" y="3526571"/>
            <a:ext cx="457200" cy="457200"/>
          </a:xfrm>
          <a:prstGeom prst="rect">
            <a:avLst/>
          </a:prstGeom>
          <a:solidFill>
            <a:srgbClr val="9398C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dirty="0" smtClean="0"/>
              <a:t>1</a:t>
            </a:r>
            <a:endParaRPr lang="en-US" sz="3600" dirty="0"/>
          </a:p>
        </p:txBody>
      </p:sp>
      <p:sp>
        <p:nvSpPr>
          <p:cNvPr id="24" name="TextBox 23"/>
          <p:cNvSpPr txBox="1">
            <a:spLocks/>
          </p:cNvSpPr>
          <p:nvPr/>
        </p:nvSpPr>
        <p:spPr>
          <a:xfrm>
            <a:off x="2697163" y="3526571"/>
            <a:ext cx="457200" cy="457200"/>
          </a:xfrm>
          <a:prstGeom prst="rect">
            <a:avLst/>
          </a:prstGeom>
          <a:solidFill>
            <a:srgbClr val="9398C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dirty="0"/>
              <a:t>2</a:t>
            </a:r>
          </a:p>
        </p:txBody>
      </p:sp>
      <p:sp>
        <p:nvSpPr>
          <p:cNvPr id="25" name="TextBox 24"/>
          <p:cNvSpPr txBox="1">
            <a:spLocks/>
          </p:cNvSpPr>
          <p:nvPr/>
        </p:nvSpPr>
        <p:spPr>
          <a:xfrm>
            <a:off x="5230813" y="3526476"/>
            <a:ext cx="457200" cy="457200"/>
          </a:xfrm>
          <a:prstGeom prst="rect">
            <a:avLst/>
          </a:prstGeom>
          <a:solidFill>
            <a:srgbClr val="9398CF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dirty="0" smtClean="0"/>
              <a:t>3</a:t>
            </a:r>
            <a:endParaRPr lang="en-US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5114087" y="4418380"/>
            <a:ext cx="237744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200" dirty="0">
                <a:latin typeface="Corbel" pitchFamily="34" charset="0"/>
              </a:rPr>
              <a:t>Insulin pens </a:t>
            </a:r>
            <a:r>
              <a:rPr lang="en-US" sz="1200" dirty="0" smtClean="0">
                <a:latin typeface="Corbel" pitchFamily="34" charset="0"/>
              </a:rPr>
              <a:t>must </a:t>
            </a:r>
            <a:r>
              <a:rPr lang="en-US" sz="1200" dirty="0">
                <a:latin typeface="Corbel" pitchFamily="34" charset="0"/>
              </a:rPr>
              <a:t>be assigned to </a:t>
            </a:r>
            <a:r>
              <a:rPr lang="en-US" sz="1200" dirty="0" smtClean="0">
                <a:latin typeface="Corbel" pitchFamily="34" charset="0"/>
              </a:rPr>
              <a:t>only one person and </a:t>
            </a:r>
            <a:r>
              <a:rPr lang="en-US" sz="1200" dirty="0">
                <a:latin typeface="Corbel" pitchFamily="34" charset="0"/>
              </a:rPr>
              <a:t>labeled appropriately. </a:t>
            </a:r>
          </a:p>
          <a:p>
            <a:pPr marL="174625" indent="-174625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200" dirty="0">
                <a:latin typeface="Corbel" pitchFamily="34" charset="0"/>
              </a:rPr>
              <a:t>Multiple-dose vials of insulin should be dedicated to a single person whenever possible. </a:t>
            </a:r>
          </a:p>
          <a:p>
            <a:pPr marL="174625" indent="-174625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200" dirty="0" smtClean="0">
                <a:latin typeface="Corbel" pitchFamily="34" charset="0"/>
              </a:rPr>
              <a:t>Medication </a:t>
            </a:r>
            <a:r>
              <a:rPr lang="en-US" sz="1200" dirty="0">
                <a:latin typeface="Corbel" pitchFamily="34" charset="0"/>
              </a:rPr>
              <a:t>vials should always be entered with a new needle and new </a:t>
            </a:r>
            <a:r>
              <a:rPr lang="en-US" sz="1200" dirty="0" smtClean="0">
                <a:latin typeface="Corbel" pitchFamily="34" charset="0"/>
              </a:rPr>
              <a:t>syringe. </a:t>
            </a:r>
            <a:r>
              <a:rPr lang="en-US" sz="1200" u="sng" dirty="0" smtClean="0">
                <a:latin typeface="Corbel" pitchFamily="34" charset="0"/>
              </a:rPr>
              <a:t>Never</a:t>
            </a:r>
            <a:r>
              <a:rPr lang="en-US" sz="1200" dirty="0" smtClean="0">
                <a:latin typeface="Corbel" pitchFamily="34" charset="0"/>
              </a:rPr>
              <a:t> </a:t>
            </a:r>
            <a:r>
              <a:rPr lang="en-US" sz="1200" dirty="0">
                <a:latin typeface="Corbel" pitchFamily="34" charset="0"/>
              </a:rPr>
              <a:t>reuse needles or syringes</a:t>
            </a:r>
            <a:r>
              <a:rPr lang="en-US" sz="1200" dirty="0" smtClean="0">
                <a:latin typeface="Corbel" pitchFamily="34" charset="0"/>
              </a:rPr>
              <a:t>.</a:t>
            </a:r>
          </a:p>
          <a:p>
            <a:pPr marL="174625" indent="-174625"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200" dirty="0" smtClean="0">
                <a:latin typeface="Corbel" pitchFamily="34" charset="0"/>
              </a:rPr>
              <a:t>For information and materials about safe insulin pen use, visit</a:t>
            </a:r>
            <a:r>
              <a:rPr lang="en-US" sz="1200" dirty="0">
                <a:latin typeface="Corbel" pitchFamily="34" charset="0"/>
                <a:hlinkClick r:id="rId4"/>
              </a:rPr>
              <a:t> </a:t>
            </a:r>
            <a:r>
              <a:rPr lang="en-US" sz="1100" dirty="0" err="1" smtClean="0">
                <a:latin typeface="Corbel" pitchFamily="34" charset="0"/>
                <a:hlinkClick r:id="rId4"/>
              </a:rPr>
              <a:t>www.ONEandONLYcampaign.org</a:t>
            </a:r>
            <a:r>
              <a:rPr lang="en-US" sz="1100" dirty="0" smtClean="0">
                <a:latin typeface="Corbel" pitchFamily="34" charset="0"/>
              </a:rPr>
              <a:t>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35563" y="3467100"/>
            <a:ext cx="25447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88">
              <a:tabLst>
                <a:tab pos="514350" algn="l"/>
              </a:tabLst>
            </a:pPr>
            <a:r>
              <a:rPr lang="en-US" sz="1300" b="1" dirty="0" smtClean="0">
                <a:latin typeface="Corbel" pitchFamily="34" charset="0"/>
              </a:rPr>
              <a:t>	</a:t>
            </a:r>
            <a:r>
              <a:rPr lang="en-US" sz="1400" b="1" spc="-80" dirty="0" smtClean="0">
                <a:latin typeface="Corbel" pitchFamily="34" charset="0"/>
              </a:rPr>
              <a:t>INJECTION  EQUIPMENT </a:t>
            </a:r>
            <a:r>
              <a:rPr lang="en-US" sz="1400" b="1" spc="-100" dirty="0" smtClean="0">
                <a:latin typeface="Corbel" pitchFamily="34" charset="0"/>
              </a:rPr>
              <a:t>	</a:t>
            </a:r>
            <a:r>
              <a:rPr lang="en-US" sz="1400" b="1" dirty="0" smtClean="0">
                <a:latin typeface="Corbel" pitchFamily="34" charset="0"/>
              </a:rPr>
              <a:t>SHOULD NEVER BE 	USED FOR</a:t>
            </a:r>
            <a:r>
              <a:rPr lang="en-US" sz="1400" b="1" dirty="0">
                <a:latin typeface="Corbel" pitchFamily="34" charset="0"/>
              </a:rPr>
              <a:t> </a:t>
            </a:r>
            <a:r>
              <a:rPr lang="en-US" sz="1400" b="1" dirty="0" smtClean="0">
                <a:latin typeface="Corbel" pitchFamily="34" charset="0"/>
              </a:rPr>
              <a:t>MORE 	THAN ONE PERSON</a:t>
            </a:r>
            <a:endParaRPr lang="en-US" sz="1300" b="1" dirty="0" smtClean="0">
              <a:latin typeface="Corbel" pitchFamily="34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182880" y="8943975"/>
            <a:ext cx="7314882" cy="0"/>
          </a:xfrm>
          <a:prstGeom prst="line">
            <a:avLst/>
          </a:prstGeom>
          <a:ln>
            <a:solidFill>
              <a:srgbClr val="CFD4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668962" y="9707404"/>
            <a:ext cx="1822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 smtClean="0">
                <a:latin typeface="Corbel" pitchFamily="34" charset="0"/>
              </a:rPr>
              <a:t>September 2014</a:t>
            </a:r>
            <a:endParaRPr lang="en-US" sz="1000" dirty="0">
              <a:latin typeface="Corbel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82562" y="8991600"/>
            <a:ext cx="7314882" cy="0"/>
          </a:xfrm>
          <a:prstGeom prst="line">
            <a:avLst/>
          </a:prstGeom>
          <a:ln>
            <a:solidFill>
              <a:srgbClr val="CFD4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 descr="VDH logo websit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2562" y="9296400"/>
            <a:ext cx="1487427" cy="518161"/>
          </a:xfrm>
          <a:prstGeom prst="rect">
            <a:avLst/>
          </a:prstGeom>
        </p:spPr>
      </p:pic>
      <p:cxnSp>
        <p:nvCxnSpPr>
          <p:cNvPr id="35" name="Straight Connector 34"/>
          <p:cNvCxnSpPr/>
          <p:nvPr/>
        </p:nvCxnSpPr>
        <p:spPr>
          <a:xfrm>
            <a:off x="5121466" y="3547907"/>
            <a:ext cx="2984" cy="3767293"/>
          </a:xfrm>
          <a:prstGeom prst="line">
            <a:avLst/>
          </a:prstGeom>
          <a:ln>
            <a:solidFill>
              <a:srgbClr val="CFD4D8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74590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824</TotalTime>
  <Words>452</Words>
  <Application>Microsoft Office PowerPoint</Application>
  <PresentationFormat>Custom</PresentationFormat>
  <Paragraphs>39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NC Communicable Disease Branch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ksullivan</dc:creator>
  <cp:lastModifiedBy>Andrea Alvarez</cp:lastModifiedBy>
  <cp:revision>122</cp:revision>
  <cp:lastPrinted>2013-12-11T21:10:05Z</cp:lastPrinted>
  <dcterms:created xsi:type="dcterms:W3CDTF">2012-08-23T15:05:56Z</dcterms:created>
  <dcterms:modified xsi:type="dcterms:W3CDTF">2014-09-24T13:42:42Z</dcterms:modified>
</cp:coreProperties>
</file>