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89" r:id="rId3"/>
    <p:sldId id="257" r:id="rId4"/>
    <p:sldId id="318" r:id="rId5"/>
    <p:sldId id="293" r:id="rId6"/>
    <p:sldId id="339" r:id="rId7"/>
    <p:sldId id="297" r:id="rId8"/>
    <p:sldId id="341" r:id="rId9"/>
    <p:sldId id="332" r:id="rId10"/>
    <p:sldId id="323" r:id="rId11"/>
    <p:sldId id="324" r:id="rId12"/>
    <p:sldId id="322" r:id="rId13"/>
    <p:sldId id="335" r:id="rId14"/>
    <p:sldId id="342" r:id="rId15"/>
    <p:sldId id="320" r:id="rId16"/>
    <p:sldId id="344" r:id="rId17"/>
    <p:sldId id="336" r:id="rId18"/>
    <p:sldId id="333" r:id="rId19"/>
    <p:sldId id="331" r:id="rId20"/>
    <p:sldId id="319" r:id="rId21"/>
    <p:sldId id="325" r:id="rId22"/>
    <p:sldId id="326" r:id="rId23"/>
    <p:sldId id="340" r:id="rId24"/>
    <p:sldId id="327" r:id="rId25"/>
    <p:sldId id="330" r:id="rId26"/>
    <p:sldId id="261" r:id="rId27"/>
    <p:sldId id="291" r:id="rId28"/>
    <p:sldId id="290" r:id="rId29"/>
    <p:sldId id="301" r:id="rId30"/>
    <p:sldId id="302" r:id="rId31"/>
    <p:sldId id="303" r:id="rId32"/>
    <p:sldId id="304" r:id="rId33"/>
    <p:sldId id="306" r:id="rId34"/>
    <p:sldId id="307" r:id="rId35"/>
    <p:sldId id="308" r:id="rId36"/>
    <p:sldId id="329" r:id="rId37"/>
    <p:sldId id="309" r:id="rId38"/>
    <p:sldId id="299" r:id="rId39"/>
    <p:sldId id="300" r:id="rId40"/>
    <p:sldId id="310" r:id="rId41"/>
    <p:sldId id="311" r:id="rId42"/>
    <p:sldId id="312" r:id="rId43"/>
    <p:sldId id="313" r:id="rId44"/>
    <p:sldId id="314" r:id="rId45"/>
    <p:sldId id="315" r:id="rId46"/>
    <p:sldId id="316" r:id="rId47"/>
    <p:sldId id="317" r:id="rId48"/>
    <p:sldId id="334" r:id="rId49"/>
    <p:sldId id="337" r:id="rId50"/>
    <p:sldId id="33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70" autoAdjust="0"/>
    <p:restoredTop sz="70370" autoAdjust="0"/>
  </p:normalViewPr>
  <p:slideViewPr>
    <p:cSldViewPr>
      <p:cViewPr>
        <p:scale>
          <a:sx n="60" d="100"/>
          <a:sy n="60" d="100"/>
        </p:scale>
        <p:origin x="-810" y="-78"/>
      </p:cViewPr>
      <p:guideLst>
        <p:guide orient="horz" pos="2160"/>
        <p:guide pos="2880"/>
      </p:guideLst>
    </p:cSldViewPr>
  </p:slideViewPr>
  <p:notesTextViewPr>
    <p:cViewPr>
      <p:scale>
        <a:sx n="100" d="100"/>
        <a:sy n="100" d="100"/>
      </p:scale>
      <p:origin x="0" y="288"/>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9BDCF-3971-4A38-BF55-4DC69D6EF0C9}" type="datetimeFigureOut">
              <a:rPr lang="en-US" smtClean="0"/>
              <a:pPr/>
              <a:t>6/5/2014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78FC4-07DC-473F-9442-C2549A69A334}" type="slidenum">
              <a:rPr lang="en-US" smtClean="0"/>
              <a:pPr/>
              <a:t>‹#›</a:t>
            </a:fld>
            <a:endParaRPr lang="en-US"/>
          </a:p>
        </p:txBody>
      </p:sp>
    </p:spTree>
    <p:extLst>
      <p:ext uri="{BB962C8B-B14F-4D97-AF65-F5344CB8AC3E}">
        <p14:creationId xmlns:p14="http://schemas.microsoft.com/office/powerpoint/2010/main" xmlns="" val="402169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urgeryencyclopedia.com/knowledge/Aseptic_techniqu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IV.H. Safe Injection Practices</a:t>
            </a:r>
            <a:br>
              <a:rPr lang="en-US" dirty="0" smtClean="0"/>
            </a:br>
            <a:r>
              <a:rPr lang="en-US" dirty="0" smtClean="0"/>
              <a:t>The following recommendations apply to the use of needles, </a:t>
            </a:r>
            <a:r>
              <a:rPr lang="en-US" dirty="0" err="1" smtClean="0"/>
              <a:t>cannulas</a:t>
            </a:r>
            <a:r>
              <a:rPr lang="en-US" dirty="0" smtClean="0"/>
              <a:t> that replace needles, and, where applicable, intravenous delivery systems: </a:t>
            </a:r>
            <a:br>
              <a:rPr lang="en-US" dirty="0" smtClean="0"/>
            </a:br>
            <a:r>
              <a:rPr lang="en-US" dirty="0" smtClean="0"/>
              <a:t/>
            </a:r>
            <a:br>
              <a:rPr lang="en-US" dirty="0" smtClean="0"/>
            </a:br>
            <a:r>
              <a:rPr lang="en-US" dirty="0" smtClean="0"/>
              <a:t>IV.H.1. Use aseptic technique to avoid contamination of sterile injection equipment. Category IA</a:t>
            </a:r>
          </a:p>
          <a:p>
            <a:r>
              <a:rPr lang="en-US" dirty="0" smtClean="0"/>
              <a:t>- </a:t>
            </a:r>
            <a:r>
              <a:rPr lang="en-US" sz="1200" kern="1200" baseline="0" dirty="0" smtClean="0">
                <a:solidFill>
                  <a:schemeClr val="tx1"/>
                </a:solidFill>
                <a:latin typeface="+mn-lt"/>
                <a:ea typeface="+mn-ea"/>
                <a:cs typeface="+mn-cs"/>
              </a:rPr>
              <a:t>Injections should be prepared using aseptic technique in a clean area free from contamination or contact with blood, body fluids or contaminated equipment. 	</a:t>
            </a:r>
          </a:p>
          <a:p>
            <a:r>
              <a:rPr lang="en-US" dirty="0" smtClean="0"/>
              <a:t/>
            </a:r>
            <a:br>
              <a:rPr lang="en-US" dirty="0" smtClean="0"/>
            </a:br>
            <a:r>
              <a:rPr lang="en-US" sz="1200" b="0" i="0" u="none" strike="noStrike" kern="1200" dirty="0" smtClean="0">
                <a:solidFill>
                  <a:schemeClr val="tx1"/>
                </a:solidFill>
                <a:latin typeface="+mn-lt"/>
                <a:ea typeface="+mn-ea"/>
                <a:cs typeface="+mn-cs"/>
                <a:hlinkClick r:id="rId3" tooltip="View 'aseptic technique' definition from Wikipedia"/>
              </a:rPr>
              <a:t>Aseptic technique</a:t>
            </a:r>
            <a:r>
              <a:rPr lang="en-US" sz="1200" b="0" i="0" kern="1200" dirty="0" smtClean="0">
                <a:solidFill>
                  <a:schemeClr val="tx1"/>
                </a:solidFill>
                <a:latin typeface="+mn-lt"/>
                <a:ea typeface="+mn-ea"/>
                <a:cs typeface="+mn-cs"/>
              </a:rPr>
              <a:t> is a set of specific practices and procedures performed under carefully controlled conditions with the goal of minimizing contamination by pathogens. The application of aseptic</a:t>
            </a:r>
            <a:r>
              <a:rPr lang="en-US" sz="1200" b="0" i="0" kern="1200" baseline="0" dirty="0" smtClean="0">
                <a:solidFill>
                  <a:schemeClr val="tx1"/>
                </a:solidFill>
                <a:latin typeface="+mn-lt"/>
                <a:ea typeface="+mn-ea"/>
                <a:cs typeface="+mn-cs"/>
              </a:rPr>
              <a:t> technique will vary by setting (for example, the practices will be more stringent in a surgical setting than </a:t>
            </a:r>
            <a:r>
              <a:rPr lang="en-US" sz="1200" b="0" i="0" kern="1200" baseline="0" smtClean="0">
                <a:solidFill>
                  <a:schemeClr val="tx1"/>
                </a:solidFill>
                <a:latin typeface="+mn-lt"/>
                <a:ea typeface="+mn-ea"/>
                <a:cs typeface="+mn-cs"/>
              </a:rPr>
              <a:t>in other settings).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IV.H.2</a:t>
            </a:r>
            <a:r>
              <a:rPr lang="en-US" dirty="0" smtClean="0"/>
              <a:t>. Do not administer medications from a syringe to multiple patients, even if the needle or </a:t>
            </a:r>
            <a:r>
              <a:rPr lang="en-US" dirty="0" err="1" smtClean="0"/>
              <a:t>cannula</a:t>
            </a:r>
            <a:r>
              <a:rPr lang="en-US" dirty="0" smtClean="0"/>
              <a:t> on the syringe is changed. Needles, </a:t>
            </a:r>
            <a:r>
              <a:rPr lang="en-US" dirty="0" err="1" smtClean="0"/>
              <a:t>cannulae</a:t>
            </a:r>
            <a:r>
              <a:rPr lang="en-US" dirty="0" smtClean="0"/>
              <a:t>, and syringes are sterile, single-use items; they should not be reused for another patient nor to access a medication or solution that might be used for a subsequent patient. Category IA</a:t>
            </a:r>
            <a:br>
              <a:rPr lang="en-US" dirty="0" smtClean="0"/>
            </a:br>
            <a:r>
              <a:rPr lang="en-US" dirty="0" smtClean="0"/>
              <a:t/>
            </a:r>
            <a:br>
              <a:rPr lang="en-US" dirty="0" smtClean="0"/>
            </a:br>
            <a:r>
              <a:rPr lang="en-US" dirty="0" smtClean="0"/>
              <a:t>IV.H.3. Use fluid infusion and administration sets (i.e., intravenous bags, tubing, and connectors) for one patient only and dispose appropriately after use. Consider a syringe or needle/</a:t>
            </a:r>
            <a:r>
              <a:rPr lang="en-US" dirty="0" err="1" smtClean="0"/>
              <a:t>cannula</a:t>
            </a:r>
            <a:r>
              <a:rPr lang="en-US" dirty="0" smtClean="0"/>
              <a:t> contaminated once it has been used to enter or connect to a patient's intravenous infusion bag or administration set. Category IB</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IV.H.4. Use single-dose vials for </a:t>
            </a:r>
            <a:r>
              <a:rPr lang="en-US" dirty="0" err="1" smtClean="0"/>
              <a:t>parenteral</a:t>
            </a:r>
            <a:r>
              <a:rPr lang="en-US" dirty="0" smtClean="0"/>
              <a:t> medications whenever possible. Category IA</a:t>
            </a:r>
          </a:p>
          <a:p>
            <a:endParaRPr lang="en-US" dirty="0" smtClean="0"/>
          </a:p>
          <a:p>
            <a:r>
              <a:rPr lang="en-US" dirty="0" smtClean="0"/>
              <a:t>IV.H.6. If </a:t>
            </a:r>
            <a:r>
              <a:rPr lang="en-US" dirty="0" err="1" smtClean="0"/>
              <a:t>multidose</a:t>
            </a:r>
            <a:r>
              <a:rPr lang="en-US" dirty="0" smtClean="0"/>
              <a:t> vials must be used, both the needle or </a:t>
            </a:r>
            <a:r>
              <a:rPr lang="en-US" dirty="0" err="1" smtClean="0"/>
              <a:t>cannula</a:t>
            </a:r>
            <a:r>
              <a:rPr lang="en-US" dirty="0" smtClean="0"/>
              <a:t> and syringe used to access the </a:t>
            </a:r>
            <a:r>
              <a:rPr lang="en-US" dirty="0" err="1" smtClean="0"/>
              <a:t>multidose</a:t>
            </a:r>
            <a:r>
              <a:rPr lang="en-US" dirty="0" smtClean="0"/>
              <a:t> vial must be sterile. Category IA</a:t>
            </a:r>
            <a:br>
              <a:rPr lang="en-US" dirty="0" smtClean="0"/>
            </a:br>
            <a:r>
              <a:rPr lang="en-US" dirty="0" smtClean="0"/>
              <a:t/>
            </a:r>
            <a:br>
              <a:rPr lang="en-US" dirty="0" smtClean="0"/>
            </a:br>
            <a:r>
              <a:rPr lang="en-US" dirty="0" smtClean="0"/>
              <a:t>IV.H.7. Do not keep </a:t>
            </a:r>
            <a:r>
              <a:rPr lang="en-US" dirty="0" err="1" smtClean="0"/>
              <a:t>multidose</a:t>
            </a:r>
            <a:r>
              <a:rPr lang="en-US" dirty="0" smtClean="0"/>
              <a:t> vials in the immediate patient treatment area and store in accordance with the manufacturer's recommendations; discard if sterility is compromised or questionable. Category IA</a:t>
            </a:r>
          </a:p>
          <a:p>
            <a:pPr lvl="1"/>
            <a:r>
              <a:rPr lang="en-US" sz="1200" kern="1200" baseline="0" dirty="0" smtClean="0">
                <a:solidFill>
                  <a:schemeClr val="tx1"/>
                </a:solidFill>
                <a:latin typeface="+mn-lt"/>
                <a:ea typeface="+mn-ea"/>
                <a:cs typeface="+mn-cs"/>
              </a:rPr>
              <a:t>- Multi-dose vials to be used for more than one patient should be kept in a centralized medication area and should not enter the immediate patient treatment area (</a:t>
            </a:r>
            <a:r>
              <a:rPr lang="en-US" sz="1200" kern="1200" baseline="0" dirty="0" err="1" smtClean="0">
                <a:solidFill>
                  <a:schemeClr val="tx1"/>
                </a:solidFill>
                <a:latin typeface="+mn-lt"/>
                <a:ea typeface="+mn-ea"/>
                <a:cs typeface="+mn-cs"/>
              </a:rPr>
              <a:t>e.g</a:t>
            </a:r>
            <a:r>
              <a:rPr lang="en-US" sz="1200" kern="1200" baseline="0" dirty="0" smtClean="0">
                <a:solidFill>
                  <a:schemeClr val="tx1"/>
                </a:solidFill>
                <a:latin typeface="+mn-lt"/>
                <a:ea typeface="+mn-ea"/>
                <a:cs typeface="+mn-cs"/>
              </a:rPr>
              <a:t>,. operating room, patient room/cubicle). </a:t>
            </a:r>
          </a:p>
          <a:p>
            <a:pPr lvl="1"/>
            <a:r>
              <a:rPr lang="en-US" sz="1200"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IV.H.5. Do not administer medications from single-dose vials or </a:t>
            </a:r>
            <a:r>
              <a:rPr lang="en-US" dirty="0" err="1" smtClean="0"/>
              <a:t>ampules</a:t>
            </a:r>
            <a:r>
              <a:rPr lang="en-US" dirty="0" smtClean="0"/>
              <a:t> to multiple patients or combine leftover contents for later use. Category IA</a:t>
            </a:r>
            <a:br>
              <a:rPr lang="en-US" dirty="0" smtClean="0"/>
            </a:br>
            <a:r>
              <a:rPr lang="en-US" dirty="0" smtClean="0"/>
              <a:t/>
            </a:r>
            <a:br>
              <a:rPr lang="en-US" dirty="0" smtClean="0"/>
            </a:br>
            <a:r>
              <a:rPr lang="en-US" dirty="0" smtClean="0"/>
              <a:t>IV.H.8. Do not use bags or bottles of intravenous solution as a common source of supply for multiple patients. Category IB</a:t>
            </a: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 One and Only Campaign is a public health campaign aimed at raising awareness among the general public and healthcare</a:t>
            </a:r>
          </a:p>
          <a:p>
            <a:r>
              <a:rPr lang="en-US" sz="1200" b="0" kern="1200" baseline="0" dirty="0" smtClean="0">
                <a:solidFill>
                  <a:schemeClr val="tx1"/>
                </a:solidFill>
                <a:latin typeface="+mn-lt"/>
                <a:ea typeface="+mn-ea"/>
                <a:cs typeface="+mn-cs"/>
              </a:rPr>
              <a:t>providers about safe injection practices.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Needles and syringes are used for only one patient (this includes manufactured prefilled syringes and cartridge devices such as insulin pens). 	</a:t>
            </a:r>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Medication vials should be entered with a new needle and a new syringe, even when obtaining additional doses for the same patient. 	</a:t>
            </a:r>
          </a:p>
          <a:p>
            <a:r>
              <a:rPr lang="en-US" dirty="0" smtClean="0"/>
              <a:t>A</a:t>
            </a:r>
            <a:r>
              <a:rPr lang="en-US" baseline="0" dirty="0" smtClean="0"/>
              <a:t> </a:t>
            </a:r>
            <a:r>
              <a:rPr lang="en-US" dirty="0" smtClean="0"/>
              <a:t>needle</a:t>
            </a:r>
            <a:r>
              <a:rPr lang="en-US" baseline="0" dirty="0" smtClean="0"/>
              <a:t> </a:t>
            </a:r>
            <a:r>
              <a:rPr lang="en-US" dirty="0" smtClean="0"/>
              <a:t>or</a:t>
            </a:r>
            <a:r>
              <a:rPr lang="en-US" baseline="0" dirty="0" smtClean="0"/>
              <a:t> </a:t>
            </a:r>
            <a:r>
              <a:rPr lang="en-US" dirty="0" smtClean="0"/>
              <a:t>other device should never be left inserted into a medication vial septum for multiple</a:t>
            </a:r>
            <a:r>
              <a:rPr lang="en-US" baseline="0" dirty="0" smtClean="0"/>
              <a:t> </a:t>
            </a:r>
            <a:r>
              <a:rPr lang="en-US" dirty="0" smtClean="0"/>
              <a:t>uses. </a:t>
            </a: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mn-lt"/>
                <a:ea typeface="+mn-ea"/>
                <a:cs typeface="+mn-cs"/>
              </a:rPr>
              <a:t>Where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should</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up</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medications?</a:t>
            </a:r>
          </a:p>
          <a:p>
            <a:r>
              <a:rPr lang="en-US" sz="1200" kern="1200" dirty="0" smtClean="0">
                <a:solidFill>
                  <a:schemeClr val="tx1"/>
                </a:solidFill>
                <a:latin typeface="+mn-lt"/>
                <a:ea typeface="+mn-ea"/>
                <a:cs typeface="+mn-cs"/>
              </a:rPr>
              <a:t>Medications should be drawn up in a designated clean medication area that is not adjacent to areas where</a:t>
            </a:r>
          </a:p>
          <a:p>
            <a:r>
              <a:rPr lang="en-US" sz="1200" kern="1200" dirty="0" smtClean="0">
                <a:solidFill>
                  <a:schemeClr val="tx1"/>
                </a:solidFill>
                <a:latin typeface="+mn-lt"/>
                <a:ea typeface="+mn-ea"/>
                <a:cs typeface="+mn-cs"/>
              </a:rPr>
              <a:t>potentially contaminated items are placed. Examples of contaminated items that should not be placed in or</a:t>
            </a:r>
          </a:p>
          <a:p>
            <a:r>
              <a:rPr lang="en-US" sz="1200" kern="1200" dirty="0" smtClean="0">
                <a:solidFill>
                  <a:schemeClr val="tx1"/>
                </a:solidFill>
                <a:latin typeface="+mn-lt"/>
                <a:ea typeface="+mn-ea"/>
                <a:cs typeface="+mn-cs"/>
              </a:rPr>
              <a:t>near the medication preparation area include: used equipment such as syringes, needles, IV tubing, blood</a:t>
            </a:r>
          </a:p>
          <a:p>
            <a:r>
              <a:rPr lang="en-US" sz="1200" kern="1200" dirty="0" smtClean="0">
                <a:solidFill>
                  <a:schemeClr val="tx1"/>
                </a:solidFill>
                <a:latin typeface="+mn-lt"/>
                <a:ea typeface="+mn-ea"/>
                <a:cs typeface="+mn-cs"/>
              </a:rPr>
              <a:t>collection tubes, needle holders (e.g., </a:t>
            </a:r>
            <a:r>
              <a:rPr lang="en-US" sz="1200" kern="1200" dirty="0" err="1" smtClean="0">
                <a:solidFill>
                  <a:schemeClr val="tx1"/>
                </a:solidFill>
                <a:latin typeface="+mn-lt"/>
                <a:ea typeface="+mn-ea"/>
                <a:cs typeface="+mn-cs"/>
              </a:rPr>
              <a:t>Vacutainer</a:t>
            </a:r>
            <a:r>
              <a:rPr lang="en-US" sz="1200" kern="1200" dirty="0" smtClean="0">
                <a:solidFill>
                  <a:schemeClr val="tx1"/>
                </a:solidFill>
                <a:latin typeface="+mn-lt"/>
                <a:ea typeface="+mn-ea"/>
                <a:cs typeface="+mn-cs"/>
              </a:rPr>
              <a:t>® holder), or other soiled equipment or materials that have</a:t>
            </a:r>
          </a:p>
          <a:p>
            <a:r>
              <a:rPr lang="en-US" sz="1200" kern="1200" dirty="0" smtClean="0">
                <a:solidFill>
                  <a:schemeClr val="tx1"/>
                </a:solidFill>
                <a:latin typeface="+mn-lt"/>
                <a:ea typeface="+mn-ea"/>
                <a:cs typeface="+mn-cs"/>
              </a:rPr>
              <a:t>been used in a procedure. In general, any item that could have come in contact with blood or body fluids</a:t>
            </a:r>
          </a:p>
          <a:p>
            <a:r>
              <a:rPr lang="en-US" sz="1200" kern="1200" dirty="0" smtClean="0">
                <a:solidFill>
                  <a:schemeClr val="tx1"/>
                </a:solidFill>
                <a:latin typeface="+mn-lt"/>
                <a:ea typeface="+mn-ea"/>
                <a:cs typeface="+mn-cs"/>
              </a:rPr>
              <a:t>should not be in the medication preparation area.</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Can multi-dose vials be used for more than one patient? How?</a:t>
            </a:r>
          </a:p>
          <a:p>
            <a:r>
              <a:rPr lang="en-US" sz="1200" kern="1200" dirty="0" smtClean="0">
                <a:solidFill>
                  <a:schemeClr val="tx1"/>
                </a:solidFill>
                <a:latin typeface="+mn-lt"/>
                <a:ea typeface="+mn-ea"/>
                <a:cs typeface="+mn-cs"/>
              </a:rPr>
              <a:t>Multi-dose vials should be dedicated to a single patient whenever possible. If multi-dose vials must be used for more than one patient, they should not be kept or accessed in the immediate patient treatment area. This is to prevent inadvertent contamination of the vial through direct or indirect contact with potentially contaminated surfaces or equipment that could then lead to infections in subsequent patients. If a multi-dose vial enters the immediate patient treatment area, it should be dedicated to that patient only and discarded after use.</a:t>
            </a:r>
          </a:p>
          <a:p>
            <a:endParaRPr lang="en-US" b="1"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prevent unnecessary waste or the temptation to use contents from single-dose or single-use vials for more than one patient, clinicians and purchasing personnel should select the smallest vial necessary for their needs when making treatment and purchasing decisions.</a:t>
            </a:r>
            <a:endParaRPr lang="en-US" dirty="0" smtClean="0"/>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Unsafe injection practices put patients at risk for bacterial, fungal, viral, and parasitic infections.</a:t>
            </a:r>
          </a:p>
          <a:p>
            <a:endParaRPr lang="en-US" dirty="0" smtClean="0"/>
          </a:p>
          <a:p>
            <a:r>
              <a:rPr lang="en-US" dirty="0" smtClean="0"/>
              <a:t>Since 2001, at least 50 outbreaks involving unsafe injection practices were reported to CDC</a:t>
            </a:r>
          </a:p>
          <a:p>
            <a:r>
              <a:rPr lang="en-US" dirty="0" smtClean="0"/>
              <a:t>90% (n=45) occurred in outpatient settings</a:t>
            </a:r>
          </a:p>
          <a:p>
            <a:r>
              <a:rPr lang="en-US" dirty="0" smtClean="0"/>
              <a:t>56% bacterial, 44% viral hepatitis</a:t>
            </a:r>
          </a:p>
          <a:p>
            <a:r>
              <a:rPr lang="en-US" dirty="0" smtClean="0"/>
              <a:t>Many hundreds of infected patients</a:t>
            </a:r>
          </a:p>
          <a:p>
            <a:r>
              <a:rPr lang="en-US" dirty="0" smtClean="0"/>
              <a:t>Over 150,000 patients notified and tested</a:t>
            </a:r>
          </a:p>
          <a:p>
            <a:endParaRPr lang="en-US" dirty="0" smtClean="0"/>
          </a:p>
          <a:p>
            <a:r>
              <a:rPr lang="en-US" dirty="0" smtClean="0"/>
              <a:t>In the last decade, more than 150,000 patients in the United States were advised to get tested for hepatitis B virus (HBV), hepatitis C virus (HCV), and HIV due to the reuse of syringes and misuse of medication vials.</a:t>
            </a:r>
          </a:p>
        </p:txBody>
      </p:sp>
      <p:sp>
        <p:nvSpPr>
          <p:cNvPr id="4" name="Slide Number Placeholder 3"/>
          <p:cNvSpPr>
            <a:spLocks noGrp="1"/>
          </p:cNvSpPr>
          <p:nvPr>
            <p:ph type="sldNum" sz="quarter" idx="10"/>
          </p:nvPr>
        </p:nvSpPr>
        <p:spPr/>
        <p:txBody>
          <a:bodyPr/>
          <a:lstStyle/>
          <a:p>
            <a:fld id="{19778FC4-07DC-473F-9442-C2549A69A33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r>
              <a:rPr lang="en-US" sz="2700" dirty="0" smtClean="0"/>
              <a:t>Exposure to </a:t>
            </a:r>
            <a:r>
              <a:rPr lang="en-US" sz="2700" dirty="0" err="1" smtClean="0"/>
              <a:t>bloodborne</a:t>
            </a:r>
            <a:r>
              <a:rPr lang="en-US" sz="2700" dirty="0" smtClean="0"/>
              <a:t> pathogens can occur during blood</a:t>
            </a:r>
            <a:r>
              <a:rPr lang="en-US" sz="2700" baseline="0" dirty="0" smtClean="0"/>
              <a:t> glucose monitoring  i</a:t>
            </a:r>
            <a:r>
              <a:rPr lang="en-US" sz="2700" dirty="0" smtClean="0"/>
              <a:t>f unsafe practices are used</a:t>
            </a:r>
          </a:p>
          <a:p>
            <a:pPr lvl="1">
              <a:spcBef>
                <a:spcPct val="0"/>
              </a:spcBef>
              <a:buFont typeface="Verdana" pitchFamily="34" charset="0"/>
              <a:buChar char="◦"/>
            </a:pPr>
            <a:r>
              <a:rPr lang="en-US" sz="2300" dirty="0" smtClean="0"/>
              <a:t>Possibility for exposure to staff member performing the procedure as well as patient</a:t>
            </a:r>
            <a:r>
              <a:rPr lang="en-US" sz="2300" baseline="0" dirty="0" smtClean="0"/>
              <a:t> or </a:t>
            </a:r>
            <a:r>
              <a:rPr lang="en-US" sz="2300" dirty="0" smtClean="0"/>
              <a:t>resident receiving</a:t>
            </a:r>
            <a:r>
              <a:rPr lang="en-US" sz="2300" baseline="0" dirty="0" smtClean="0"/>
              <a:t> blood glucose monitoring.</a:t>
            </a:r>
            <a:endParaRPr lang="en-US" sz="2300" dirty="0" smtClean="0"/>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FD80A-5226-448E-B317-F43661447574}" type="slidenum">
              <a:rPr lang="en-US">
                <a:cs typeface="Arial" charset="0"/>
              </a:rPr>
              <a:pPr fontAlgn="base">
                <a:spcBef>
                  <a:spcPct val="0"/>
                </a:spcBef>
                <a:spcAft>
                  <a:spcPct val="0"/>
                </a:spcAft>
              </a:pPr>
              <a:t>28</a:t>
            </a:fld>
            <a:endParaRPr lang="en-US">
              <a:cs typeface="Arial" charset="0"/>
            </a:endParaRPr>
          </a:p>
        </p:txBody>
      </p:sp>
      <p:sp>
        <p:nvSpPr>
          <p:cNvPr id="266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Main item to highlight is that auto-retracting lancets prevent reuse.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41F11-BE8F-42A9-86A2-112FD3D6D90A}" type="slidenum">
              <a:rPr lang="en-US">
                <a:cs typeface="Arial" charset="0"/>
              </a:rPr>
              <a:pPr fontAlgn="base">
                <a:spcBef>
                  <a:spcPct val="0"/>
                </a:spcBef>
                <a:spcAft>
                  <a:spcPct val="0"/>
                </a:spcAft>
              </a:pPr>
              <a:t>30</a:t>
            </a:fld>
            <a:endParaRPr lang="en-US">
              <a:cs typeface="Arial" charset="0"/>
            </a:endParaRPr>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116">
              <a:defRPr/>
            </a:pPr>
            <a:r>
              <a:rPr lang="en-US" dirty="0" smtClean="0"/>
              <a:t>Cleaning is important because</a:t>
            </a:r>
            <a:r>
              <a:rPr lang="en-US" baseline="0" dirty="0" smtClean="0"/>
              <a:t> hepatitis viruses can r</a:t>
            </a:r>
            <a:r>
              <a:rPr lang="en-US" dirty="0" smtClean="0"/>
              <a:t>emain viable for days on surfaces</a:t>
            </a:r>
            <a:r>
              <a:rPr lang="en-US" baseline="0" dirty="0" smtClean="0"/>
              <a:t> (hepatitis B is </a:t>
            </a:r>
            <a:r>
              <a:rPr lang="en-US" dirty="0" smtClean="0"/>
              <a:t>up to 7 days).</a:t>
            </a:r>
          </a:p>
          <a:p>
            <a:pPr marL="228569" indent="-228569" defTabSz="914116">
              <a:buFontTx/>
              <a:buAutoNum type="arabicParenR"/>
              <a:defRPr/>
            </a:pPr>
            <a:r>
              <a:rPr lang="en-US" dirty="0" smtClean="0"/>
              <a:t>Often find that we open </a:t>
            </a:r>
            <a:r>
              <a:rPr lang="en-US" dirty="0" err="1" smtClean="0"/>
              <a:t>penlet</a:t>
            </a:r>
            <a:r>
              <a:rPr lang="en-US" dirty="0" smtClean="0"/>
              <a:t> devices and they still have lancets loaded in them. This is a never event</a:t>
            </a:r>
          </a:p>
          <a:p>
            <a:pPr marL="228569" indent="-228569" defTabSz="914116">
              <a:buFontTx/>
              <a:buAutoNum type="arabicParenR"/>
              <a:defRPr/>
            </a:pPr>
            <a:r>
              <a:rPr lang="en-US" dirty="0" smtClean="0"/>
              <a:t>Dried blood is often visible on the </a:t>
            </a:r>
            <a:r>
              <a:rPr lang="en-US" dirty="0" err="1" smtClean="0"/>
              <a:t>penlet</a:t>
            </a:r>
            <a:endParaRPr lang="en-US" dirty="0" smtClean="0"/>
          </a:p>
          <a:p>
            <a:pPr marL="228569" indent="-228569" defTabSz="914116">
              <a:buFontTx/>
              <a:buAutoNum type="arabicParenR"/>
              <a:defRPr/>
            </a:pPr>
            <a:r>
              <a:rPr lang="en-US" dirty="0" smtClean="0"/>
              <a:t>Linked with outbreak b/c of lack of understanding of the infection control processes for using </a:t>
            </a:r>
            <a:r>
              <a:rPr lang="en-US" dirty="0" err="1" smtClean="0"/>
              <a:t>penlets</a:t>
            </a:r>
            <a:r>
              <a:rPr lang="en-US" dirty="0" smtClean="0"/>
              <a:t> between residents. Also allows for “lazy” employee syndrome—it is just easier to stick everyone with the same </a:t>
            </a:r>
            <a:r>
              <a:rPr lang="en-US" dirty="0" err="1" smtClean="0"/>
              <a:t>penlet</a:t>
            </a:r>
            <a:r>
              <a:rPr lang="en-US" dirty="0" smtClean="0"/>
              <a:t>. But, this practice greatly increases chance of a large outbreak. Also find that if residents have different </a:t>
            </a:r>
            <a:r>
              <a:rPr lang="en-US" dirty="0" err="1" smtClean="0"/>
              <a:t>penlet</a:t>
            </a:r>
            <a:r>
              <a:rPr lang="en-US" dirty="0" smtClean="0"/>
              <a:t> styles which require different lancet styles. If the facility runs out of lancets, they will use another’s </a:t>
            </a:r>
            <a:r>
              <a:rPr lang="en-US" dirty="0" err="1" smtClean="0"/>
              <a:t>penlet</a:t>
            </a:r>
            <a:r>
              <a:rPr lang="en-US" dirty="0" smtClean="0"/>
              <a:t> for BGM.</a:t>
            </a:r>
          </a:p>
          <a:p>
            <a:pPr marL="228569" indent="-228569" defTabSz="914116">
              <a:buFontTx/>
              <a:buAutoNum type="arabicParenR"/>
              <a:defRPr/>
            </a:pPr>
            <a:r>
              <a:rPr lang="en-US" dirty="0" smtClean="0"/>
              <a:t>The design of the </a:t>
            </a:r>
            <a:r>
              <a:rPr lang="en-US" dirty="0" err="1" smtClean="0"/>
              <a:t>penlet</a:t>
            </a:r>
            <a:r>
              <a:rPr lang="en-US" dirty="0" smtClean="0"/>
              <a:t> itself can lead to a risk for occupational </a:t>
            </a:r>
            <a:r>
              <a:rPr lang="en-US" dirty="0" err="1" smtClean="0"/>
              <a:t>needlestick</a:t>
            </a:r>
            <a:r>
              <a:rPr lang="en-US" dirty="0" smtClean="0"/>
              <a:t>…the staff member needs to remove the lancet after sticking the resident and some of them can be really dangerous..like a flip top version, you can easily cut your thumb on the lancet when you flip it open to remove the lancet…</a:t>
            </a:r>
          </a:p>
          <a:p>
            <a:pPr>
              <a:defRPr/>
            </a:pPr>
            <a:r>
              <a:rPr lang="en-US" dirty="0" smtClean="0"/>
              <a:t>And not only change the lancet, but perform cleaning step. </a:t>
            </a:r>
          </a:p>
          <a:p>
            <a:pPr>
              <a:defRPr/>
            </a:pPr>
            <a:r>
              <a:rPr lang="en-US" dirty="0" smtClean="0"/>
              <a:t>Because of the potential for misuse and the ease with which HBV can be transmitted by sticks, </a:t>
            </a:r>
            <a:r>
              <a:rPr lang="en-US" dirty="0" err="1" smtClean="0"/>
              <a:t>penlets</a:t>
            </a:r>
            <a:r>
              <a:rPr lang="en-US" dirty="0" smtClean="0"/>
              <a:t> should NOT be used with assisted BGM practices. </a:t>
            </a: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149A9-9EDC-4225-B6C5-CBC982DADCBB}"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defTabSz="913303">
              <a:spcBef>
                <a:spcPct val="0"/>
              </a:spcBef>
            </a:pPr>
            <a:r>
              <a:rPr lang="en-US" dirty="0" smtClean="0"/>
              <a:t>It is imperative to be vigilant and not use a </a:t>
            </a:r>
            <a:r>
              <a:rPr lang="en-US" dirty="0" err="1" smtClean="0"/>
              <a:t>fingerstick</a:t>
            </a:r>
            <a:r>
              <a:rPr lang="en-US" dirty="0" smtClean="0"/>
              <a:t> device on the wrong resident or to share devices. </a:t>
            </a:r>
          </a:p>
          <a:p>
            <a:pPr defTabSz="913303">
              <a:spcBef>
                <a:spcPct val="0"/>
              </a:spcBef>
            </a:pPr>
            <a:endParaRPr lang="en-US" dirty="0" smtClean="0"/>
          </a:p>
          <a:p>
            <a:pPr defTabSz="913303">
              <a:spcBef>
                <a:spcPct val="0"/>
              </a:spcBef>
            </a:pPr>
            <a:r>
              <a:rPr lang="en-US" dirty="0" smtClean="0"/>
              <a:t>In facilities, residents usually have different </a:t>
            </a:r>
            <a:r>
              <a:rPr lang="en-US" dirty="0" err="1" smtClean="0"/>
              <a:t>penlet</a:t>
            </a:r>
            <a:r>
              <a:rPr lang="en-US" dirty="0" smtClean="0"/>
              <a:t> styles which require different lancet styles. If the facility runs out of lancets, they often use another’s </a:t>
            </a:r>
            <a:r>
              <a:rPr lang="en-US" dirty="0" err="1" smtClean="0"/>
              <a:t>penlet</a:t>
            </a:r>
            <a:r>
              <a:rPr lang="en-US" dirty="0" smtClean="0"/>
              <a:t> for BGM and this should not happen.</a:t>
            </a:r>
          </a:p>
          <a:p>
            <a:pPr defTabSz="913303">
              <a:spcBef>
                <a:spcPct val="0"/>
              </a:spcBef>
            </a:pPr>
            <a:endParaRPr lang="en-US" dirty="0" smtClean="0"/>
          </a:p>
          <a:p>
            <a:pPr defTabSz="913303">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9FB80-F788-4B1E-957E-2F3039A58803}" type="slidenum">
              <a:rPr lang="en-US">
                <a:cs typeface="Arial" charset="0"/>
              </a:rPr>
              <a:pPr fontAlgn="base">
                <a:spcBef>
                  <a:spcPct val="0"/>
                </a:spcBef>
                <a:spcAft>
                  <a:spcPct val="0"/>
                </a:spcAft>
              </a:pPr>
              <a:t>32</a:t>
            </a:fld>
            <a:endParaRPr lang="en-US">
              <a:cs typeface="Arial" charset="0"/>
            </a:endParaRPr>
          </a:p>
        </p:txBody>
      </p:sp>
      <p:sp>
        <p:nvSpPr>
          <p:cNvPr id="440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defTabSz="913303">
              <a:spcBef>
                <a:spcPct val="0"/>
              </a:spcBef>
            </a:pPr>
            <a:r>
              <a:rPr lang="en-US" dirty="0" smtClean="0"/>
              <a:t>All supplies and equipment and medications should be stored in clean areas separate from used supplies and equipment.  All individual equipment (glucose meters) should labeled with the resident’s name and stored in a secure place (medication cart, locked cabinet).</a:t>
            </a:r>
          </a:p>
          <a:p>
            <a:pPr defTabSz="913303">
              <a:spcBef>
                <a:spcPct val="0"/>
              </a:spcBef>
            </a:pPr>
            <a:endParaRPr lang="en-US" dirty="0" smtClean="0"/>
          </a:p>
          <a:p>
            <a:pPr defTabSz="913303">
              <a:spcBef>
                <a:spcPct val="0"/>
              </a:spcBef>
            </a:pPr>
            <a:r>
              <a:rPr lang="en-US" dirty="0" smtClean="0"/>
              <a:t>Similar issue with </a:t>
            </a:r>
            <a:r>
              <a:rPr lang="en-US" dirty="0" err="1" smtClean="0"/>
              <a:t>glucometers</a:t>
            </a:r>
            <a:r>
              <a:rPr lang="en-US" dirty="0" smtClean="0"/>
              <a:t> and </a:t>
            </a:r>
            <a:r>
              <a:rPr lang="en-US" dirty="0" err="1" smtClean="0"/>
              <a:t>penlets</a:t>
            </a:r>
            <a:r>
              <a:rPr lang="en-US" dirty="0" smtClean="0"/>
              <a:t> with regards to availability or running out of supplies. There are different styles of </a:t>
            </a:r>
            <a:r>
              <a:rPr lang="en-US" dirty="0" err="1" smtClean="0"/>
              <a:t>glucometers</a:t>
            </a:r>
            <a:r>
              <a:rPr lang="en-US" dirty="0" smtClean="0"/>
              <a:t> and some require different meter strip sizes.  If the facility runs out of strips or if a device malfunctions, they will use another resident’s supposedly “dedicated” </a:t>
            </a:r>
            <a:r>
              <a:rPr lang="en-US" dirty="0" err="1" smtClean="0"/>
              <a:t>glucometer</a:t>
            </a:r>
            <a:r>
              <a:rPr lang="en-US" dirty="0" smtClean="0"/>
              <a:t> to check the blood sugar level.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346C4-56AD-4004-87F1-2F5B3098D3A7}" type="slidenum">
              <a:rPr lang="en-US">
                <a:cs typeface="Arial" charset="0"/>
              </a:rPr>
              <a:pPr fontAlgn="base">
                <a:spcBef>
                  <a:spcPct val="0"/>
                </a:spcBef>
                <a:spcAft>
                  <a:spcPct val="0"/>
                </a:spcAft>
              </a:pPr>
              <a:t>33</a:t>
            </a:fld>
            <a:endParaRPr lang="en-US">
              <a:cs typeface="Arial" charset="0"/>
            </a:endParaRPr>
          </a:p>
        </p:txBody>
      </p:sp>
      <p:sp>
        <p:nvSpPr>
          <p:cNvPr id="4710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Shared items tend to be larger, commercial style glucometers like you would see in medical settings as opposed to the smaller, personal style glucometers. </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063725-B91C-4D2C-A5FF-2EF92A664681}"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7F65C1-F254-44CE-AA16-ED3BE5A068B6}"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defTabSz="913303">
              <a:spcBef>
                <a:spcPct val="0"/>
              </a:spcBef>
            </a:pPr>
            <a:r>
              <a:rPr lang="en-US" dirty="0" smtClean="0"/>
              <a:t>Have witnessed recapping of needles during outbreak investigations. This puts the staff member at great risk. </a:t>
            </a:r>
          </a:p>
          <a:p>
            <a:pPr defTabSz="913303">
              <a:spcBef>
                <a:spcPct val="0"/>
              </a:spcBef>
            </a:pPr>
            <a:endParaRPr lang="en-US" dirty="0" smtClean="0"/>
          </a:p>
          <a:p>
            <a:pPr defTabSz="913303">
              <a:spcBef>
                <a:spcPct val="0"/>
              </a:spcBef>
            </a:pPr>
            <a:r>
              <a:rPr lang="en-US" dirty="0" smtClean="0"/>
              <a:t>Practice that has been observed: Staff member wandering down the hall with a used needle – should have disposed of this immediately!</a:t>
            </a:r>
          </a:p>
          <a:p>
            <a:pPr defTabSz="913303">
              <a:spcBef>
                <a:spcPct val="0"/>
              </a:spcBef>
            </a:pP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4AB10D-6CC6-4C9B-A5C1-4514D28D5BB5}" type="slidenum">
              <a:rPr lang="en-US">
                <a:cs typeface="Arial" charset="0"/>
              </a:rPr>
              <a:pPr fontAlgn="base">
                <a:spcBef>
                  <a:spcPct val="0"/>
                </a:spcBef>
                <a:spcAft>
                  <a:spcPct val="0"/>
                </a:spcAft>
              </a:pPr>
              <a:t>37</a:t>
            </a:fld>
            <a:endParaRPr lang="en-US">
              <a:cs typeface="Arial" charset="0"/>
            </a:endParaRPr>
          </a:p>
        </p:txBody>
      </p:sp>
      <p:sp>
        <p:nvSpPr>
          <p:cNvPr id="532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pathogens differ in the risk of infection following exposure.</a:t>
            </a:r>
          </a:p>
          <a:p>
            <a:pPr>
              <a:spcBef>
                <a:spcPct val="0"/>
              </a:spcBef>
            </a:pPr>
            <a:endParaRPr lang="en-US" dirty="0" smtClean="0"/>
          </a:p>
          <a:p>
            <a:pPr>
              <a:spcBef>
                <a:spcPct val="0"/>
              </a:spcBef>
            </a:pPr>
            <a:r>
              <a:rPr lang="en-US" dirty="0" smtClean="0"/>
              <a:t>If exposed to the blood of an infected person such as through a </a:t>
            </a:r>
            <a:r>
              <a:rPr lang="en-US" dirty="0" err="1" smtClean="0"/>
              <a:t>needlestick</a:t>
            </a:r>
            <a:r>
              <a:rPr lang="en-US" dirty="0" smtClean="0"/>
              <a:t>, the risk of transmission of </a:t>
            </a:r>
            <a:r>
              <a:rPr lang="en-US" dirty="0" err="1" smtClean="0"/>
              <a:t>hep</a:t>
            </a:r>
            <a:r>
              <a:rPr lang="en-US" dirty="0" smtClean="0"/>
              <a:t> B is 6-31%, </a:t>
            </a:r>
            <a:r>
              <a:rPr lang="en-US" dirty="0" err="1" smtClean="0"/>
              <a:t>hep</a:t>
            </a:r>
            <a:r>
              <a:rPr lang="en-US" dirty="0" smtClean="0"/>
              <a:t> C is 1.8% and HIV is ~0.3%.</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Note – these pathogens also</a:t>
            </a:r>
            <a:r>
              <a:rPr lang="en-US" baseline="0" dirty="0" smtClean="0"/>
              <a:t> differ in how long they are viable on surfaces. He</a:t>
            </a:r>
            <a:r>
              <a:rPr lang="en-US" dirty="0" smtClean="0"/>
              <a:t>patitis B can be viable for at least 7 days on surfaces, while </a:t>
            </a:r>
            <a:r>
              <a:rPr lang="en-US" dirty="0" err="1" smtClean="0"/>
              <a:t>hep</a:t>
            </a:r>
            <a:r>
              <a:rPr lang="en-US" dirty="0" smtClean="0"/>
              <a:t> C is viable for at least 16 </a:t>
            </a:r>
            <a:r>
              <a:rPr lang="en-US" dirty="0" err="1" smtClean="0"/>
              <a:t>hrs</a:t>
            </a:r>
            <a:r>
              <a:rPr lang="en-US" dirty="0" smtClean="0"/>
              <a:t>, not longer than 4 days, and HIV is the least hearty – there have been no cases of transmission of HIV from environmental surfaces.</a:t>
            </a:r>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133C4-FB89-4576-86B0-391D7B14AF8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Insulin pens, multidose insulin vials, or ANY injection equipment</a:t>
            </a:r>
          </a:p>
          <a:p>
            <a:pPr>
              <a:spcBef>
                <a:spcPct val="0"/>
              </a:spcBef>
            </a:pPr>
            <a:endParaRPr lang="en-US" smtClean="0"/>
          </a:p>
          <a:p>
            <a:pPr>
              <a:spcBef>
                <a:spcPct val="0"/>
              </a:spcBef>
            </a:pPr>
            <a:r>
              <a:rPr lang="en-US" smtClean="0"/>
              <a:t>As well as other breaches in hand hygiene – we’ll talk about those more later…</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C805FF-3745-4D4B-8875-3C283A405268}" type="slidenum">
              <a:rPr lang="en-US">
                <a:cs typeface="Arial" charset="0"/>
              </a:rPr>
              <a:pPr fontAlgn="base">
                <a:spcBef>
                  <a:spcPct val="0"/>
                </a:spcBef>
                <a:spcAft>
                  <a:spcPct val="0"/>
                </a:spcAft>
              </a:pPr>
              <a:t>38</a:t>
            </a:fld>
            <a:endParaRPr lang="en-US">
              <a:cs typeface="Arial" charset="0"/>
            </a:endParaRPr>
          </a:p>
        </p:txBody>
      </p:sp>
      <p:sp>
        <p:nvSpPr>
          <p:cNvPr id="337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913303">
              <a:spcBef>
                <a:spcPct val="0"/>
              </a:spcBef>
            </a:pPr>
            <a:r>
              <a:rPr lang="en-US" dirty="0" smtClean="0"/>
              <a:t>The facility should think through the process of where to perform BGM and administer insulin. Make sure that a culture of safety for protection of healthcare workers is established to prevent spills, sticks, etc. before instituting this procedure. A lot depends on where they do this procedure. </a:t>
            </a:r>
          </a:p>
          <a:p>
            <a:pPr defTabSz="913303">
              <a:spcBef>
                <a:spcPct val="0"/>
              </a:spcBef>
            </a:pPr>
            <a:endParaRPr lang="en-US" dirty="0" smtClean="0">
              <a:solidFill>
                <a:srgbClr val="FF0000"/>
              </a:solidFill>
            </a:endParaRPr>
          </a:p>
          <a:p>
            <a:pPr defTabSz="913303">
              <a:spcBef>
                <a:spcPct val="0"/>
              </a:spcBef>
            </a:pPr>
            <a:r>
              <a:rPr lang="en-US" dirty="0" smtClean="0"/>
              <a:t>The “clean field” needs to be changed between residents even if there is not visible blood. O</a:t>
            </a:r>
            <a:r>
              <a:rPr lang="en-US" dirty="0" smtClean="0">
                <a:solidFill>
                  <a:srgbClr val="FF0000"/>
                </a:solidFill>
                <a:latin typeface="Arial Black" pitchFamily="34" charset="0"/>
              </a:rPr>
              <a:t>utbreak observation where the facility used the same paper towel for each resident's BGM equipment before and after use and each resident placed his/her hand on this paper towel.)</a:t>
            </a:r>
          </a:p>
          <a:p>
            <a:pPr defTabSz="913303">
              <a:spcBef>
                <a:spcPct val="0"/>
              </a:spcBef>
            </a:pPr>
            <a:endParaRPr lang="en-US" dirty="0" smtClean="0">
              <a:solidFill>
                <a:srgbClr val="FF0000"/>
              </a:solidFill>
            </a:endParaRPr>
          </a:p>
          <a:p>
            <a:pPr defTabSz="913303">
              <a:spcBef>
                <a:spcPct val="0"/>
              </a:spcBef>
            </a:pPr>
            <a:r>
              <a:rPr lang="en-US" dirty="0" smtClean="0"/>
              <a:t>Staff should observe the site of finger puncture for bleeding before letting the resident walk away. Band-Aids are hard to place over fingers, and light pressure with a gauze pad may be necessary. Lots of these residents may be on aspirin therapy or other blood thinner products so they may “bleed” easily thus drips of blood could occur. It is easy to want to push through and get a line of residents done and plans need to include observation time for this step. </a:t>
            </a:r>
          </a:p>
          <a:p>
            <a:pPr defTabSz="913303">
              <a:spcBef>
                <a:spcPct val="0"/>
              </a:spcBef>
            </a:pPr>
            <a:endParaRPr lang="en-US" dirty="0" smtClean="0">
              <a:solidFill>
                <a:srgbClr val="FF0000"/>
              </a:solidFill>
            </a:endParaRPr>
          </a:p>
          <a:p>
            <a:pPr defTabSz="913303">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17982D-A60F-4EB7-B89C-4858AA89A86C}"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there are many other times when hand hygiene should be performed as well!</a:t>
            </a:r>
          </a:p>
          <a:p>
            <a:pPr>
              <a:spcBef>
                <a:spcPct val="0"/>
              </a:spcBef>
            </a:pPr>
            <a:endParaRPr lang="en-US" smtClean="0"/>
          </a:p>
          <a:p>
            <a:pPr>
              <a:spcBef>
                <a:spcPct val="0"/>
              </a:spcBef>
            </a:pPr>
            <a:r>
              <a:rPr lang="en-US" smtClean="0"/>
              <a:t>Use hand sanitizer according to manufacturer’s instructions; many require a thorough hand washing after ever 5-10 uses of gel.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E2941-6F61-4456-9233-6657D2E785C2}" type="slidenum">
              <a:rPr lang="en-US">
                <a:cs typeface="Arial" charset="0"/>
              </a:rPr>
              <a:pPr fontAlgn="base">
                <a:spcBef>
                  <a:spcPct val="0"/>
                </a:spcBef>
                <a:spcAft>
                  <a:spcPct val="0"/>
                </a:spcAft>
              </a:pPr>
              <a:t>41</a:t>
            </a:fld>
            <a:endParaRPr lang="en-US">
              <a:cs typeface="Arial" charset="0"/>
            </a:endParaRPr>
          </a:p>
        </p:txBody>
      </p:sp>
      <p:sp>
        <p:nvSpPr>
          <p:cNvPr id="553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 grabbing for med cart supplies after a fingerstick…still wearing old gloves</a:t>
            </a:r>
          </a:p>
          <a:p>
            <a:pPr>
              <a:spcBef>
                <a:spcPct val="0"/>
              </a:spcBef>
            </a:pPr>
            <a:endParaRPr lang="en-US" dirty="0" smtClean="0"/>
          </a:p>
          <a:p>
            <a:pPr>
              <a:spcBef>
                <a:spcPct val="0"/>
              </a:spcBef>
            </a:pPr>
            <a:r>
              <a:rPr lang="en-US" dirty="0" smtClean="0"/>
              <a:t>** failure</a:t>
            </a:r>
            <a:r>
              <a:rPr lang="en-US" baseline="0" dirty="0" smtClean="0"/>
              <a:t> to change gloves </a:t>
            </a:r>
            <a:r>
              <a:rPr lang="en-US" dirty="0" smtClean="0"/>
              <a:t>before touching clean surfaces is</a:t>
            </a:r>
            <a:r>
              <a:rPr lang="en-US" baseline="0" dirty="0" smtClean="0"/>
              <a:t> a practice that has been observed many times by VDH staff during investigations</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0914D8-18D2-4B58-8CFC-0BCC420F8390}"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Accidents can always happen with single-use devices too (acc. </a:t>
            </a:r>
            <a:r>
              <a:rPr lang="en-US" dirty="0" err="1" smtClean="0"/>
              <a:t>needlestick</a:t>
            </a:r>
            <a:r>
              <a:rPr lang="en-US" dirty="0" smtClean="0"/>
              <a:t>), but much less of a possibility than with a reusable device/</a:t>
            </a:r>
            <a:r>
              <a:rPr lang="en-US" dirty="0" err="1" smtClean="0"/>
              <a:t>penlet</a:t>
            </a:r>
            <a:r>
              <a:rPr lang="en-US" dirty="0" smtClean="0"/>
              <a:t>.</a:t>
            </a:r>
          </a:p>
          <a:p>
            <a:pPr>
              <a:spcBef>
                <a:spcPct val="0"/>
              </a:spcBef>
            </a:pPr>
            <a:endParaRPr lang="en-US" dirty="0" smtClean="0"/>
          </a:p>
          <a:p>
            <a:pPr>
              <a:spcBef>
                <a:spcPct val="0"/>
              </a:spcBef>
            </a:pPr>
            <a:r>
              <a:rPr lang="en-US" dirty="0" smtClean="0"/>
              <a:t>Role</a:t>
            </a:r>
            <a:r>
              <a:rPr lang="en-US" baseline="0" dirty="0" smtClean="0"/>
              <a:t> of the administrator/nursing administration to make sure that staff are monitored and appropriate practices are followed.</a:t>
            </a: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32C457-BCD7-44C7-B415-5EE5CAD0782A}"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C91DBE-0A6A-48C6-A9B4-E1626FC793AD}" type="slidenum">
              <a:rPr lang="en-US">
                <a:cs typeface="Arial" charset="0"/>
              </a:rPr>
              <a:pPr fontAlgn="base">
                <a:spcBef>
                  <a:spcPct val="0"/>
                </a:spcBef>
                <a:spcAft>
                  <a:spcPct val="0"/>
                </a:spcAft>
              </a:pPr>
              <a:t>44</a:t>
            </a:fld>
            <a:endParaRPr lang="en-US">
              <a:cs typeface="Arial" charset="0"/>
            </a:endParaRPr>
          </a:p>
        </p:txBody>
      </p:sp>
      <p:sp>
        <p:nvSpPr>
          <p:cNvPr id="624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has two posters from the </a:t>
            </a:r>
            <a:r>
              <a:rPr lang="en-US" i="1" dirty="0" smtClean="0"/>
              <a:t>Successful Strategies for Infection Prevention in Assisted  Living Facilities and Nursing Homes </a:t>
            </a:r>
            <a:r>
              <a:rPr lang="en-US" i="0" dirty="0" smtClean="0"/>
              <a:t>toolkit </a:t>
            </a:r>
            <a:r>
              <a:rPr lang="en-US" dirty="0" smtClean="0"/>
              <a:t>emphasizing the safe practices and the differences between single-use and reusable </a:t>
            </a:r>
            <a:r>
              <a:rPr lang="en-US" dirty="0" err="1" smtClean="0"/>
              <a:t>fingerstick</a:t>
            </a:r>
            <a:r>
              <a:rPr lang="en-US" dirty="0" smtClean="0"/>
              <a:t> devices.</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8B6EE-A9AB-4E80-9F69-E3290275048C}"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has a screenshot of the blood glucose monitoring tool developed by the HAI program. One staff member would observe the person conducting the blood glucose monitoring and make sure that all of the appropriate steps are followed – correct fingerstick device, glucometer, and insulin administration procedures? Appropriate hand hygiene? </a:t>
            </a:r>
          </a:p>
        </p:txBody>
      </p:sp>
      <p:sp>
        <p:nvSpPr>
          <p:cNvPr id="67587"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6758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D0032-F1B4-48E4-88DE-218EB4B5F971}"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9689" indent="-246128">
              <a:spcBef>
                <a:spcPct val="0"/>
              </a:spcBef>
            </a:pPr>
            <a:r>
              <a:rPr lang="en-US" dirty="0" smtClean="0"/>
              <a:t>Despite education, FDA alerts on the use of multiuse </a:t>
            </a:r>
            <a:r>
              <a:rPr lang="en-US" dirty="0" err="1" smtClean="0"/>
              <a:t>fingerstick</a:t>
            </a:r>
            <a:r>
              <a:rPr lang="en-US" dirty="0" smtClean="0"/>
              <a:t> devices (or </a:t>
            </a:r>
            <a:r>
              <a:rPr lang="en-US" dirty="0" err="1" smtClean="0"/>
              <a:t>penlets</a:t>
            </a:r>
            <a:r>
              <a:rPr lang="en-US" dirty="0" smtClean="0"/>
              <a:t>), and increased attention from licensing agencies around the nation, outbreaks have still occurred in recent years. Of the 29 hepatitis outbreaks in non-hospital settings in the US in the past four years, 4 occurred in Virginia ALFs and all involved transmission of </a:t>
            </a:r>
            <a:r>
              <a:rPr lang="en-US" dirty="0" err="1" smtClean="0"/>
              <a:t>hep</a:t>
            </a:r>
            <a:r>
              <a:rPr lang="en-US" dirty="0" smtClean="0"/>
              <a:t> B. An additional outbreak was in a West Virginia dental clinic but did have some VA residents who were among the ill. </a:t>
            </a:r>
          </a:p>
          <a:p>
            <a:pPr marL="199689" indent="-246128">
              <a:spcBef>
                <a:spcPct val="0"/>
              </a:spcBef>
            </a:pPr>
            <a:endParaRPr lang="en-US" dirty="0" smtClean="0"/>
          </a:p>
          <a:p>
            <a:pPr marL="199689" indent="-246128">
              <a:spcBef>
                <a:spcPct val="0"/>
              </a:spcBef>
            </a:pPr>
            <a:r>
              <a:rPr lang="en-US" dirty="0" smtClean="0"/>
              <a:t>Before this time period, there were other outbreaks in Virginia non-hospital settings including a hepatitis C outbreak in a dialysis facility – one specific cause for this outbreak wasn’t identified but environmental contamination likely played a role in transmitting hepatitis from chronically infected patients to other patients</a:t>
            </a:r>
          </a:p>
          <a:p>
            <a:pPr marL="199689" indent="-246128">
              <a:spcBef>
                <a:spcPct val="0"/>
              </a:spcBef>
            </a:pPr>
            <a:endParaRPr lang="en-US" dirty="0" smtClean="0"/>
          </a:p>
          <a:p>
            <a:pPr marL="199689" indent="-246128">
              <a:spcBef>
                <a:spcPct val="0"/>
              </a:spcBef>
            </a:pPr>
            <a:r>
              <a:rPr lang="en-US" dirty="0" smtClean="0"/>
              <a:t>The hospital case involved a HBV-infected orthopedic surgeon with high viral load performing exposure-prone procedures on patients</a:t>
            </a:r>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FALSE. Standard</a:t>
            </a:r>
            <a:r>
              <a:rPr lang="en-US" baseline="0" dirty="0" smtClean="0"/>
              <a:t> precautions </a:t>
            </a:r>
            <a:r>
              <a:rPr lang="en-US" dirty="0" smtClean="0"/>
              <a:t>should be used on </a:t>
            </a:r>
            <a:r>
              <a:rPr lang="en-US" b="1" dirty="0" smtClean="0"/>
              <a:t>all patients/residents</a:t>
            </a:r>
            <a:r>
              <a:rPr lang="en-US" dirty="0" smtClean="0"/>
              <a:t>, in </a:t>
            </a:r>
            <a:r>
              <a:rPr lang="en-US" b="1" dirty="0" smtClean="0"/>
              <a:t>all settings</a:t>
            </a:r>
            <a:r>
              <a:rPr lang="en-US" dirty="0" smtClean="0"/>
              <a:t>, </a:t>
            </a:r>
            <a:r>
              <a:rPr lang="en-US" b="1" dirty="0" smtClean="0"/>
              <a:t>all the time</a:t>
            </a:r>
            <a:r>
              <a:rPr lang="en-US" b="0" dirty="0" smtClean="0"/>
              <a:t>,</a:t>
            </a:r>
            <a:r>
              <a:rPr lang="en-US" dirty="0" smtClean="0"/>
              <a:t> regardless of the suspected or confirmed infection status of the patient.</a:t>
            </a:r>
          </a:p>
          <a:p>
            <a:r>
              <a:rPr lang="en-US" dirty="0" smtClean="0"/>
              <a:t>2. FALSE. Once they are used, the syringe and needle are both contaminated and must be discarded. Use a new </a:t>
            </a:r>
          </a:p>
          <a:p>
            <a:r>
              <a:rPr lang="en-US" dirty="0" smtClean="0"/>
              <a:t>sterile syringe and needle for each patient.</a:t>
            </a:r>
          </a:p>
          <a:p>
            <a:r>
              <a:rPr lang="en-US" dirty="0" smtClean="0"/>
              <a:t>3. FALSE. A	needle</a:t>
            </a:r>
            <a:r>
              <a:rPr lang="en-US" baseline="0" dirty="0" smtClean="0"/>
              <a:t> </a:t>
            </a:r>
            <a:r>
              <a:rPr lang="en-US" dirty="0" smtClean="0"/>
              <a:t>or</a:t>
            </a:r>
            <a:r>
              <a:rPr lang="en-US" baseline="0" dirty="0" smtClean="0"/>
              <a:t> </a:t>
            </a:r>
            <a:r>
              <a:rPr lang="en-US" dirty="0" smtClean="0"/>
              <a:t>other device should never be left inserted into a medication vial septum for multiple	uses. This provides a direct route for microorganisms to enter the vial and contaminate the fluid.</a:t>
            </a:r>
          </a:p>
        </p:txBody>
      </p:sp>
      <p:sp>
        <p:nvSpPr>
          <p:cNvPr id="4" name="Slide Number Placeholder 3"/>
          <p:cNvSpPr>
            <a:spLocks noGrp="1"/>
          </p:cNvSpPr>
          <p:nvPr>
            <p:ph type="sldNum" sz="quarter" idx="10"/>
          </p:nvPr>
        </p:nvSpPr>
        <p:spPr/>
        <p:txBody>
          <a:bodyPr/>
          <a:lstStyle/>
          <a:p>
            <a:fld id="{19778FC4-07DC-473F-9442-C2549A69A334}"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0" dirty="0" smtClean="0"/>
              <a:t>  </a:t>
            </a:r>
            <a:r>
              <a:rPr lang="en-US" dirty="0" smtClean="0"/>
              <a:t>TRUE. Even reusable</a:t>
            </a:r>
            <a:r>
              <a:rPr lang="en-US" baseline="0" dirty="0" smtClean="0"/>
              <a:t> </a:t>
            </a:r>
            <a:r>
              <a:rPr lang="en-US" baseline="0" dirty="0" err="1" smtClean="0"/>
              <a:t>fingerstick</a:t>
            </a:r>
            <a:r>
              <a:rPr lang="en-US" baseline="0" dirty="0" smtClean="0"/>
              <a:t> devices are meant to be used on one person only.</a:t>
            </a:r>
          </a:p>
          <a:p>
            <a:pPr marL="228600" indent="-228600">
              <a:buNone/>
            </a:pPr>
            <a:r>
              <a:rPr lang="en-US" dirty="0" smtClean="0"/>
              <a:t>5.  FALSE. Both</a:t>
            </a:r>
            <a:r>
              <a:rPr lang="en-US" baseline="0" dirty="0" smtClean="0"/>
              <a:t> of these devices are appropriate only for patients/residents who do NOT require assistance by another person.</a:t>
            </a:r>
          </a:p>
          <a:p>
            <a:pPr marL="228600" indent="-228600">
              <a:buAutoNum type="arabicPeriod" startAt="6"/>
            </a:pPr>
            <a:r>
              <a:rPr lang="en-US" baseline="0" dirty="0" smtClean="0"/>
              <a:t>FALSE. Blood glucose monitors should be cleaned and disinfected after each use, especially if shared. </a:t>
            </a:r>
          </a:p>
          <a:p>
            <a:pPr marL="228600" indent="-228600">
              <a:buAutoNum type="arabicPeriod" startAt="6"/>
            </a:pPr>
            <a:r>
              <a:rPr lang="en-US" baseline="0" dirty="0" smtClean="0"/>
              <a:t>TRUE. Any of these types of organisms can be transmitted as a result of unsafe injection practices. </a:t>
            </a: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FALSE. A single-dose</a:t>
            </a:r>
            <a:r>
              <a:rPr lang="en-US" baseline="0" dirty="0" smtClean="0"/>
              <a:t> vial is for one use only and should be discarded after it has been accessed.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 FALSE. Used injection equipment should be disposed of immediately afterward.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10. TRUE. Any setting that delivers injections can have unsafe injection practices, if the staff do not follow appropriate procedures.</a:t>
            </a:r>
            <a:endParaRPr lang="en-US" dirty="0" smtClean="0"/>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&gt;200 people vaccinated.  Note that </a:t>
            </a:r>
            <a:r>
              <a:rPr lang="en-US" dirty="0" err="1" smtClean="0"/>
              <a:t>hep</a:t>
            </a:r>
            <a:r>
              <a:rPr lang="en-US" dirty="0" smtClean="0"/>
              <a:t> B vaccine uptake can be low in the elderly (30-50%) so although vaccination is a good prevention strategy, it is just one of many measures that should be in place to prevent disease.</a:t>
            </a:r>
          </a:p>
          <a:p>
            <a:pPr>
              <a:spcBef>
                <a:spcPct val="0"/>
              </a:spcBef>
            </a:pPr>
            <a:endParaRPr lang="en-US" dirty="0" smtClean="0"/>
          </a:p>
          <a:p>
            <a:pPr>
              <a:spcBef>
                <a:spcPct val="0"/>
              </a:spcBef>
            </a:pPr>
            <a:r>
              <a:rPr lang="en-US" dirty="0" smtClean="0"/>
              <a:t>2012 outbreak: Gaps in infection control identified. Poor overall cleanliness. Shared bathroom items.</a:t>
            </a:r>
            <a:r>
              <a:rPr lang="en-US" baseline="0" dirty="0" smtClean="0"/>
              <a:t> </a:t>
            </a:r>
            <a:r>
              <a:rPr lang="en-US" dirty="0" smtClean="0"/>
              <a:t>Shared reusable </a:t>
            </a:r>
            <a:r>
              <a:rPr lang="en-US" dirty="0" err="1" smtClean="0"/>
              <a:t>fingerstick</a:t>
            </a:r>
            <a:r>
              <a:rPr lang="en-US" dirty="0" smtClean="0"/>
              <a:t> device used on &gt;1 resident during BGM</a:t>
            </a:r>
          </a:p>
          <a:p>
            <a:pPr>
              <a:spcBef>
                <a:spcPct val="0"/>
              </a:spcBef>
            </a:pPr>
            <a:endParaRPr lang="en-US" dirty="0" smtClean="0"/>
          </a:p>
        </p:txBody>
      </p:sp>
      <p:sp>
        <p:nvSpPr>
          <p:cNvPr id="23555"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2355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816971-9E6C-4314-B624-886714F370C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If a multi-dose has been opened or accessed (e.g., needle-punctured) the vial should be dated and</a:t>
            </a:r>
          </a:p>
          <a:p>
            <a:r>
              <a:rPr lang="en-US" sz="1200" kern="1200" baseline="0" dirty="0" smtClean="0">
                <a:solidFill>
                  <a:schemeClr val="tx1"/>
                </a:solidFill>
                <a:latin typeface="+mn-lt"/>
                <a:ea typeface="+mn-ea"/>
                <a:cs typeface="+mn-cs"/>
              </a:rPr>
              <a:t>discarded within 28 days unless the manufacturer specifies a different (shorter or longer) date for</a:t>
            </a:r>
          </a:p>
          <a:p>
            <a:r>
              <a:rPr lang="en-US" sz="1200" kern="1200" baseline="0" dirty="0" smtClean="0">
                <a:solidFill>
                  <a:schemeClr val="tx1"/>
                </a:solidFill>
                <a:latin typeface="+mn-lt"/>
                <a:ea typeface="+mn-ea"/>
                <a:cs typeface="+mn-cs"/>
              </a:rPr>
              <a:t>that opened vial.</a:t>
            </a:r>
          </a:p>
          <a:p>
            <a:r>
              <a:rPr lang="en-US" sz="1200" kern="1200" baseline="0" dirty="0" smtClean="0">
                <a:solidFill>
                  <a:schemeClr val="tx1"/>
                </a:solidFill>
                <a:latin typeface="+mn-lt"/>
                <a:ea typeface="+mn-ea"/>
                <a:cs typeface="+mn-cs"/>
              </a:rPr>
              <a:t>• If a multi-dose vial has not been opened or accessed (e.g., needle-punctured), it should be</a:t>
            </a:r>
          </a:p>
          <a:p>
            <a:r>
              <a:rPr lang="en-US" sz="1200" kern="1200" baseline="0" dirty="0" smtClean="0">
                <a:solidFill>
                  <a:schemeClr val="tx1"/>
                </a:solidFill>
                <a:latin typeface="+mn-lt"/>
                <a:ea typeface="+mn-ea"/>
                <a:cs typeface="+mn-cs"/>
              </a:rPr>
              <a:t>discarded according to the manufacturer’s expiration date.</a:t>
            </a:r>
          </a:p>
          <a:p>
            <a:r>
              <a:rPr lang="en-US" sz="1200" kern="1200" baseline="0" dirty="0" smtClean="0">
                <a:solidFill>
                  <a:schemeClr val="tx1"/>
                </a:solidFill>
                <a:latin typeface="+mn-lt"/>
                <a:ea typeface="+mn-ea"/>
                <a:cs typeface="+mn-cs"/>
              </a:rPr>
              <a:t>The manufacturer’s expiration date refers to the date after which an unopened multi-dose vial should not</a:t>
            </a:r>
          </a:p>
          <a:p>
            <a:r>
              <a:rPr lang="en-US" sz="1200" kern="1200" baseline="0" dirty="0" smtClean="0">
                <a:solidFill>
                  <a:schemeClr val="tx1"/>
                </a:solidFill>
                <a:latin typeface="+mn-lt"/>
                <a:ea typeface="+mn-ea"/>
                <a:cs typeface="+mn-cs"/>
              </a:rPr>
              <a:t>be used. The beyond-use-date refers to the date after which an opened multi-dose vial should not be used.</a:t>
            </a:r>
          </a:p>
          <a:p>
            <a:r>
              <a:rPr lang="en-US" sz="1200" kern="1200" baseline="0" dirty="0" smtClean="0">
                <a:solidFill>
                  <a:schemeClr val="tx1"/>
                </a:solidFill>
                <a:latin typeface="+mn-lt"/>
                <a:ea typeface="+mn-ea"/>
                <a:cs typeface="+mn-cs"/>
              </a:rPr>
              <a:t>The beyond-use-date should never exceed the manufacturer’s original expiration date.</a:t>
            </a:r>
          </a:p>
          <a:p>
            <a:r>
              <a:rPr lang="en-US" sz="1200" kern="1200" baseline="0" dirty="0" smtClean="0">
                <a:solidFill>
                  <a:schemeClr val="tx1"/>
                </a:solidFill>
                <a:latin typeface="+mn-lt"/>
                <a:ea typeface="+mn-ea"/>
                <a:cs typeface="+mn-cs"/>
              </a:rPr>
              <a:t>• If a single-dose or single-use vial has been opened or accessed (e.g., needle-punctured) the vial</a:t>
            </a:r>
          </a:p>
          <a:p>
            <a:r>
              <a:rPr lang="en-US" sz="1200" kern="1200" baseline="0" dirty="0" smtClean="0">
                <a:solidFill>
                  <a:schemeClr val="tx1"/>
                </a:solidFill>
                <a:latin typeface="+mn-lt"/>
                <a:ea typeface="+mn-ea"/>
                <a:cs typeface="+mn-cs"/>
              </a:rPr>
              <a:t>should be discarded according to the time the manufacturer specifies for the opened vial or at the</a:t>
            </a:r>
          </a:p>
          <a:p>
            <a:r>
              <a:rPr lang="en-US" sz="1200" kern="1200" baseline="0" dirty="0" smtClean="0">
                <a:solidFill>
                  <a:schemeClr val="tx1"/>
                </a:solidFill>
                <a:latin typeface="+mn-lt"/>
                <a:ea typeface="+mn-ea"/>
                <a:cs typeface="+mn-cs"/>
              </a:rPr>
              <a:t>end of the case/procedure for which it is being used, whichever comes first. It should not be stored</a:t>
            </a:r>
          </a:p>
          <a:p>
            <a:r>
              <a:rPr lang="en-US" sz="1200" kern="1200" baseline="0" dirty="0" smtClean="0">
                <a:solidFill>
                  <a:schemeClr val="tx1"/>
                </a:solidFill>
                <a:latin typeface="+mn-lt"/>
                <a:ea typeface="+mn-ea"/>
                <a:cs typeface="+mn-cs"/>
              </a:rPr>
              <a:t>for future use.</a:t>
            </a:r>
          </a:p>
          <a:p>
            <a:r>
              <a:rPr lang="en-US" sz="1200" kern="1200" baseline="0" dirty="0" smtClean="0">
                <a:solidFill>
                  <a:schemeClr val="tx1"/>
                </a:solidFill>
                <a:latin typeface="+mn-lt"/>
                <a:ea typeface="+mn-ea"/>
                <a:cs typeface="+mn-cs"/>
              </a:rPr>
              <a:t>• If a single-dose or single-use vial has not been opened or accessed (e.g., needle-punctured),</a:t>
            </a:r>
          </a:p>
          <a:p>
            <a:r>
              <a:rPr lang="en-US" sz="1200" kern="1200" baseline="0" dirty="0" smtClean="0">
                <a:solidFill>
                  <a:schemeClr val="tx1"/>
                </a:solidFill>
                <a:latin typeface="+mn-lt"/>
                <a:ea typeface="+mn-ea"/>
                <a:cs typeface="+mn-cs"/>
              </a:rPr>
              <a:t>it should be discarded according to the manufacturer’s expiration date.</a:t>
            </a: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Approved for use on a SINGLE patient for a SINGLE procedure or injection.</a:t>
            </a:r>
          </a:p>
          <a:p>
            <a:r>
              <a:rPr lang="en-US" dirty="0" smtClean="0"/>
              <a:t>SDVs typically lack an antimicrobial preservative. Do not save left over medication from these vials. Harmful bacteria can grow and infect a patient.</a:t>
            </a:r>
          </a:p>
          <a:p>
            <a:r>
              <a:rPr lang="en-US" dirty="0" smtClean="0"/>
              <a:t>DISCARD after every use! If expiration date</a:t>
            </a:r>
            <a:r>
              <a:rPr lang="en-US" baseline="0" dirty="0" smtClean="0"/>
              <a:t> has been reached but the vial has not been used, it should be discarded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MULTIPLE-DOSE VIAL (MDV) is recognized by its FDA-approved label.</a:t>
            </a:r>
          </a:p>
          <a:p>
            <a:r>
              <a:rPr lang="en-US" dirty="0" smtClean="0"/>
              <a:t>Although MDVs can be used for more than one patient when aseptic technique is followed, ideally even MDVs are used for only one patient.</a:t>
            </a:r>
          </a:p>
          <a:p>
            <a:r>
              <a:rPr lang="en-US" dirty="0" smtClean="0"/>
              <a:t>MDVs typically contain an antimicrobial preservative to help limit the growth of bacteria. Preservatives have no effect on </a:t>
            </a:r>
            <a:r>
              <a:rPr lang="en-US" dirty="0" err="1" smtClean="0"/>
              <a:t>bloodborne</a:t>
            </a:r>
            <a:r>
              <a:rPr lang="en-US" dirty="0" smtClean="0"/>
              <a:t> viruses (i.e. hepatitis B, hepatitis C, HIV).</a:t>
            </a:r>
          </a:p>
          <a:p>
            <a:r>
              <a:rPr lang="en-US" dirty="0" smtClean="0"/>
              <a:t>Discard MDVs when the beyond-use date has been reached, doses are drawn in a patient treatment area, or any time the sterility of the vial is in question!</a:t>
            </a:r>
          </a:p>
          <a:p>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SDVs and MDVs can come in any shape and size. Do not assume that a vial is an SDV or MDV based on size or volume of medication.</a:t>
            </a:r>
            <a:endParaRPr lang="en-US" dirty="0"/>
          </a:p>
        </p:txBody>
      </p:sp>
      <p:sp>
        <p:nvSpPr>
          <p:cNvPr id="4" name="Slide Number Placeholder 3"/>
          <p:cNvSpPr>
            <a:spLocks noGrp="1"/>
          </p:cNvSpPr>
          <p:nvPr>
            <p:ph type="sldNum" sz="quarter" idx="10"/>
          </p:nvPr>
        </p:nvSpPr>
        <p:spPr/>
        <p:txBody>
          <a:bodyPr/>
          <a:lstStyle/>
          <a:p>
            <a:fld id="{19778FC4-07DC-473F-9442-C2549A69A33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0AF97B-BAA9-440F-9DE2-D9FA8E66FE51}"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AF97B-BAA9-440F-9DE2-D9FA8E66FE51}"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AF97B-BAA9-440F-9DE2-D9FA8E66FE51}"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AF97B-BAA9-440F-9DE2-D9FA8E66FE51}"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AF97B-BAA9-440F-9DE2-D9FA8E66FE51}"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AF97B-BAA9-440F-9DE2-D9FA8E66FE51}"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0AF97B-BAA9-440F-9DE2-D9FA8E66FE51}" type="datetimeFigureOut">
              <a:rPr lang="en-US" smtClean="0"/>
              <a:pPr/>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0AF97B-BAA9-440F-9DE2-D9FA8E66FE51}" type="datetimeFigureOut">
              <a:rPr lang="en-US" smtClean="0"/>
              <a:pPr/>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AF97B-BAA9-440F-9DE2-D9FA8E66FE51}" type="datetimeFigureOut">
              <a:rPr lang="en-US" smtClean="0"/>
              <a:pPr/>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AF97B-BAA9-440F-9DE2-D9FA8E66FE51}"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AF97B-BAA9-440F-9DE2-D9FA8E66FE51}"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13258-8311-4FFD-A95F-3479444818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AF97B-BAA9-440F-9DE2-D9FA8E66FE51}" type="datetimeFigureOut">
              <a:rPr lang="en-US" smtClean="0"/>
              <a:pPr/>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13258-8311-4FFD-A95F-3479444818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oneandonlycampaign.org/" TargetMode="External"/><Relationship Id="rId3" Type="http://schemas.openxmlformats.org/officeDocument/2006/relationships/hyperlink" Target="http://www.vdh.virginia.gov/surveillance/epidemiology/hai/SafeInjection.htm" TargetMode="External"/><Relationship Id="rId7" Type="http://schemas.openxmlformats.org/officeDocument/2006/relationships/hyperlink" Target="http://www.cdc.gov/injectionsafety/blood-glucose-monitoring.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dc.gov/hepatitis/Outbreaks/HealthcareHepOutbreakTable.htm" TargetMode="External"/><Relationship Id="rId5" Type="http://schemas.openxmlformats.org/officeDocument/2006/relationships/hyperlink" Target="http://www.cdc.gov/hicpac/pdf/isolation/Isolation2007.pdf" TargetMode="External"/><Relationship Id="rId4" Type="http://schemas.openxmlformats.org/officeDocument/2006/relationships/hyperlink" Target="http://www.vdh.virginia.gov/epidemiology/surveillance/hai/longterm.htm" TargetMode="External"/><Relationship Id="rId9" Type="http://schemas.openxmlformats.org/officeDocument/2006/relationships/hyperlink" Target="http://www.oneandonlycampaign.org/sites/default/files/upload/pdf/Injection%20Safety%20FAQs%20(2)%20FINAL_0.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b="1" dirty="0" smtClean="0"/>
              <a:t>Safe Injection Practices and </a:t>
            </a:r>
            <a:br>
              <a:rPr lang="en-US" b="1" dirty="0" smtClean="0"/>
            </a:br>
            <a:r>
              <a:rPr lang="en-US" b="1" dirty="0" smtClean="0"/>
              <a:t>Safe Blood Glucose Monitoring Practices</a:t>
            </a:r>
            <a:endParaRPr lang="en-US" b="1" dirty="0"/>
          </a:p>
        </p:txBody>
      </p:sp>
      <p:pic>
        <p:nvPicPr>
          <p:cNvPr id="4" name="Picture 2" descr="C:\Users\okj37455\AppData\Local\Microsoft\Windows\Temporary Internet Files\Content.IE5\6DN1ETT0\MC900290942[1].wmf"/>
          <p:cNvPicPr>
            <a:picLocks noChangeAspect="1" noChangeArrowheads="1"/>
          </p:cNvPicPr>
          <p:nvPr/>
        </p:nvPicPr>
        <p:blipFill>
          <a:blip r:embed="rId2" cstate="print"/>
          <a:srcRect/>
          <a:stretch>
            <a:fillRect/>
          </a:stretch>
        </p:blipFill>
        <p:spPr bwMode="auto">
          <a:xfrm>
            <a:off x="6703860" y="3886200"/>
            <a:ext cx="1754340" cy="2275453"/>
          </a:xfrm>
          <a:prstGeom prst="rect">
            <a:avLst/>
          </a:prstGeom>
          <a:noFill/>
        </p:spPr>
      </p:pic>
      <p:pic>
        <p:nvPicPr>
          <p:cNvPr id="5" name="Picture 24" descr="MPj04017390000[1]"/>
          <p:cNvPicPr>
            <a:picLocks noChangeAspect="1" noChangeArrowheads="1"/>
          </p:cNvPicPr>
          <p:nvPr/>
        </p:nvPicPr>
        <p:blipFill>
          <a:blip r:embed="rId3" cstate="print"/>
          <a:srcRect/>
          <a:stretch>
            <a:fillRect/>
          </a:stretch>
        </p:blipFill>
        <p:spPr bwMode="auto">
          <a:xfrm>
            <a:off x="762000" y="3886200"/>
            <a:ext cx="3048000" cy="2272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Know Your Medication: </a:t>
            </a:r>
            <a:br>
              <a:rPr lang="en-US" b="1" dirty="0" smtClean="0"/>
            </a:br>
            <a:r>
              <a:rPr lang="en-US" b="1" dirty="0" smtClean="0"/>
              <a:t>Single-Dose Vials (SDV)</a:t>
            </a:r>
            <a:endParaRPr lang="en-US" b="1" dirty="0"/>
          </a:p>
        </p:txBody>
      </p:sp>
      <p:sp>
        <p:nvSpPr>
          <p:cNvPr id="3" name="Content Placeholder 2"/>
          <p:cNvSpPr>
            <a:spLocks noGrp="1"/>
          </p:cNvSpPr>
          <p:nvPr>
            <p:ph idx="1"/>
          </p:nvPr>
        </p:nvSpPr>
        <p:spPr>
          <a:xfrm>
            <a:off x="457200" y="1600200"/>
            <a:ext cx="6629400" cy="4525963"/>
          </a:xfrm>
        </p:spPr>
        <p:txBody>
          <a:bodyPr>
            <a:normAutofit fontScale="92500"/>
          </a:bodyPr>
          <a:lstStyle/>
          <a:p>
            <a:r>
              <a:rPr lang="en-US" dirty="0" smtClean="0"/>
              <a:t>Approved for use on a SINGLE person for a SINGLE procedure or injection.</a:t>
            </a:r>
          </a:p>
          <a:p>
            <a:r>
              <a:rPr lang="en-US" dirty="0" smtClean="0"/>
              <a:t>Typically lack an antimicrobial preservative.</a:t>
            </a:r>
          </a:p>
          <a:p>
            <a:r>
              <a:rPr lang="en-US" dirty="0" smtClean="0"/>
              <a:t>Do NOT save or combine (“pool”) leftover medication from these vials – harmful bacteria can grow and infect a patient/resident.</a:t>
            </a:r>
          </a:p>
          <a:p>
            <a:r>
              <a:rPr lang="en-US" dirty="0" smtClean="0"/>
              <a:t>Discard after EVERY use!</a:t>
            </a:r>
            <a:endParaRPr lang="en-US" dirty="0"/>
          </a:p>
        </p:txBody>
      </p:sp>
      <p:pic>
        <p:nvPicPr>
          <p:cNvPr id="11267" name="Picture 3" descr="C:\Users\okj37455\AppData\Local\Microsoft\Windows\Temporary Internet Files\Content.IE5\UFGE0Z1A\MC900432423[1].wmf"/>
          <p:cNvPicPr>
            <a:picLocks noChangeAspect="1" noChangeArrowheads="1"/>
          </p:cNvPicPr>
          <p:nvPr/>
        </p:nvPicPr>
        <p:blipFill>
          <a:blip r:embed="rId3" cstate="print"/>
          <a:srcRect/>
          <a:stretch>
            <a:fillRect/>
          </a:stretch>
        </p:blipFill>
        <p:spPr bwMode="auto">
          <a:xfrm>
            <a:off x="7315200" y="3733800"/>
            <a:ext cx="1349842" cy="124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Know Your Medication: </a:t>
            </a:r>
            <a:br>
              <a:rPr lang="en-US" b="1" dirty="0" smtClean="0"/>
            </a:br>
            <a:r>
              <a:rPr lang="en-US" b="1" dirty="0" smtClean="0"/>
              <a:t>Multi-Dose Vials (MDV)</a:t>
            </a:r>
            <a:endParaRPr lang="en-US" b="1"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Recognized by its FDA-approved label.</a:t>
            </a:r>
          </a:p>
          <a:p>
            <a:r>
              <a:rPr lang="en-US" i="1" dirty="0" smtClean="0"/>
              <a:t>Can </a:t>
            </a:r>
            <a:r>
              <a:rPr lang="en-US" dirty="0" smtClean="0"/>
              <a:t>be used for more than one person when </a:t>
            </a:r>
            <a:r>
              <a:rPr lang="en-US" b="1" dirty="0" smtClean="0"/>
              <a:t>aseptic technique </a:t>
            </a:r>
            <a:r>
              <a:rPr lang="en-US" dirty="0" smtClean="0"/>
              <a:t>is followed, but ideally used for only one person.</a:t>
            </a:r>
          </a:p>
          <a:p>
            <a:r>
              <a:rPr lang="en-US" dirty="0" smtClean="0"/>
              <a:t>Typically contain an antimicrobial preservative to help limit growth of bacteria.</a:t>
            </a:r>
          </a:p>
          <a:p>
            <a:pPr lvl="1"/>
            <a:r>
              <a:rPr lang="en-US" dirty="0" smtClean="0"/>
              <a:t>No impact on growth of </a:t>
            </a:r>
            <a:r>
              <a:rPr lang="en-US" dirty="0" err="1" smtClean="0"/>
              <a:t>bloodborne</a:t>
            </a:r>
            <a:r>
              <a:rPr lang="en-US" dirty="0" smtClean="0"/>
              <a:t> viruses.</a:t>
            </a:r>
          </a:p>
          <a:p>
            <a:r>
              <a:rPr lang="en-US" dirty="0" smtClean="0"/>
              <a:t>Discard when the </a:t>
            </a:r>
            <a:r>
              <a:rPr lang="en-US" b="1" dirty="0" smtClean="0"/>
              <a:t>beyond-use date </a:t>
            </a:r>
            <a:r>
              <a:rPr lang="en-US" dirty="0" smtClean="0"/>
              <a:t>or </a:t>
            </a:r>
            <a:r>
              <a:rPr lang="en-US" b="1" dirty="0" smtClean="0"/>
              <a:t>expiration date has been reached</a:t>
            </a:r>
            <a:r>
              <a:rPr lang="en-US" dirty="0" smtClean="0"/>
              <a:t> or </a:t>
            </a:r>
            <a:r>
              <a:rPr lang="en-US" b="1" dirty="0" smtClean="0"/>
              <a:t>any time the sterility of the vial is in question</a:t>
            </a:r>
            <a:r>
              <a:rPr lang="en-US" dirty="0" smtClean="0"/>
              <a:t>!</a:t>
            </a:r>
          </a:p>
          <a:p>
            <a:r>
              <a:rPr lang="en-US" dirty="0" smtClean="0"/>
              <a:t>If a multi-dose vial enters the immediate patient treatment area (e.g., patient’s room), it should be dedicated for use by that person </a:t>
            </a:r>
            <a:r>
              <a:rPr lang="en-US" i="1" dirty="0" smtClean="0"/>
              <a:t>only</a:t>
            </a:r>
            <a:r>
              <a:rPr lang="en-US" dirty="0" smtClean="0"/>
              <a:t> and discarded immediately after use.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Size Does Not Matter!</a:t>
            </a:r>
            <a:endParaRPr lang="en-US" b="1" dirty="0"/>
          </a:p>
        </p:txBody>
      </p:sp>
      <p:pic>
        <p:nvPicPr>
          <p:cNvPr id="7170" name="Picture 2"/>
          <p:cNvPicPr>
            <a:picLocks noGrp="1" noChangeAspect="1" noChangeArrowheads="1"/>
          </p:cNvPicPr>
          <p:nvPr>
            <p:ph idx="1"/>
          </p:nvPr>
        </p:nvPicPr>
        <p:blipFill>
          <a:blip r:embed="rId3" cstate="print"/>
          <a:srcRect l="13634" t="58927" r="64816" b="30971"/>
          <a:stretch>
            <a:fillRect/>
          </a:stretch>
        </p:blipFill>
        <p:spPr bwMode="auto">
          <a:xfrm>
            <a:off x="2590800" y="4876800"/>
            <a:ext cx="3860800" cy="1447800"/>
          </a:xfrm>
          <a:prstGeom prst="rect">
            <a:avLst/>
          </a:prstGeom>
          <a:noFill/>
          <a:ln w="9525">
            <a:noFill/>
            <a:miter lim="800000"/>
            <a:headEnd/>
            <a:tailEnd/>
          </a:ln>
        </p:spPr>
      </p:pic>
      <p:sp>
        <p:nvSpPr>
          <p:cNvPr id="6" name="Content Placeholder 2"/>
          <p:cNvSpPr txBox="1">
            <a:spLocks/>
          </p:cNvSpPr>
          <p:nvPr/>
        </p:nvSpPr>
        <p:spPr>
          <a:xfrm>
            <a:off x="301625" y="1527175"/>
            <a:ext cx="8504238" cy="457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Single-dose vials and multiple-dose vials can come in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any </a:t>
            </a:r>
            <a:r>
              <a:rPr kumimoji="0" lang="en-US" sz="3200" b="0" u="none" strike="noStrike" kern="1200" cap="none" spc="0" normalizeH="0" baseline="0" noProof="0" dirty="0" smtClean="0">
                <a:ln>
                  <a:noFill/>
                </a:ln>
                <a:solidFill>
                  <a:schemeClr val="tx1"/>
                </a:solidFill>
                <a:effectLst/>
                <a:uLnTx/>
                <a:uFillTx/>
                <a:latin typeface="+mn-lt"/>
                <a:ea typeface="+mn-ea"/>
                <a:cs typeface="+mn-cs"/>
              </a:rPr>
              <a:t>shape and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i="0" dirty="0" smtClean="0"/>
              <a:t>Do not assume that a vial is a SDV or MDV based on size or volume of medication.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Always</a:t>
            </a:r>
            <a:r>
              <a:rPr kumimoji="0" lang="en-US" sz="3200" b="0" i="1" u="none" strike="noStrike" kern="1200" cap="none" spc="0" normalizeH="0" noProof="0" dirty="0" smtClean="0">
                <a:ln>
                  <a:noFill/>
                </a:ln>
                <a:solidFill>
                  <a:schemeClr val="tx1"/>
                </a:solidFill>
                <a:effectLst/>
                <a:uLnTx/>
                <a:uFillTx/>
                <a:latin typeface="+mn-lt"/>
                <a:ea typeface="+mn-ea"/>
                <a:cs typeface="+mn-cs"/>
              </a:rPr>
              <a:t> </a:t>
            </a:r>
            <a:r>
              <a:rPr kumimoji="0" lang="en-US" sz="3200" b="0" u="none" strike="noStrike" kern="1200" cap="none" spc="0" normalizeH="0" noProof="0" dirty="0" smtClean="0">
                <a:ln>
                  <a:noFill/>
                </a:ln>
                <a:solidFill>
                  <a:schemeClr val="tx1"/>
                </a:solidFill>
                <a:effectLst/>
                <a:uLnTx/>
                <a:uFillTx/>
                <a:latin typeface="+mn-lt"/>
                <a:ea typeface="+mn-ea"/>
                <a:cs typeface="+mn-cs"/>
              </a:rPr>
              <a:t>read the label.</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Check</a:t>
            </a:r>
            <a:endParaRPr lang="en-US" b="1" dirty="0"/>
          </a:p>
        </p:txBody>
      </p:sp>
      <p:sp>
        <p:nvSpPr>
          <p:cNvPr id="3" name="Content Placeholder 2"/>
          <p:cNvSpPr>
            <a:spLocks noGrp="1"/>
          </p:cNvSpPr>
          <p:nvPr>
            <p:ph idx="1"/>
          </p:nvPr>
        </p:nvSpPr>
        <p:spPr>
          <a:xfrm>
            <a:off x="457200" y="1600201"/>
            <a:ext cx="8229600" cy="1752599"/>
          </a:xfrm>
        </p:spPr>
        <p:txBody>
          <a:bodyPr/>
          <a:lstStyle/>
          <a:p>
            <a:pPr marL="0" indent="0">
              <a:buNone/>
            </a:pPr>
            <a:r>
              <a:rPr lang="en-US" b="1" i="1" dirty="0" smtClean="0">
                <a:solidFill>
                  <a:srgbClr val="00B050"/>
                </a:solidFill>
              </a:rPr>
              <a:t>True</a:t>
            </a:r>
            <a:r>
              <a:rPr lang="en-US" i="1" dirty="0" smtClean="0"/>
              <a:t> or </a:t>
            </a:r>
            <a:r>
              <a:rPr lang="en-US" b="1" i="1" dirty="0" smtClean="0">
                <a:solidFill>
                  <a:srgbClr val="FF0000"/>
                </a:solidFill>
              </a:rPr>
              <a:t>False</a:t>
            </a:r>
            <a:r>
              <a:rPr lang="en-US" dirty="0" smtClean="0"/>
              <a:t>: Single-dose vials with large volumes that appear to contain multiple doses can be used for more than one person.</a:t>
            </a:r>
            <a:endParaRPr lang="en-US" i="1" dirty="0"/>
          </a:p>
        </p:txBody>
      </p:sp>
      <p:sp>
        <p:nvSpPr>
          <p:cNvPr id="4" name="Content Placeholder 2"/>
          <p:cNvSpPr txBox="1">
            <a:spLocks/>
          </p:cNvSpPr>
          <p:nvPr/>
        </p:nvSpPr>
        <p:spPr>
          <a:xfrm>
            <a:off x="609600" y="3962400"/>
            <a:ext cx="8229600" cy="2286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1" u="none" strike="noStrike" kern="1200" cap="none" spc="0" normalizeH="0" baseline="0" noProof="0" dirty="0" smtClean="0">
                <a:ln>
                  <a:noFill/>
                </a:ln>
                <a:solidFill>
                  <a:srgbClr val="FF0000"/>
                </a:solidFill>
                <a:effectLst/>
                <a:uLnTx/>
                <a:uFillTx/>
                <a:latin typeface="+mn-lt"/>
                <a:ea typeface="+mn-ea"/>
                <a:cs typeface="+mn-cs"/>
              </a:rPr>
              <a:t>FALSE!</a:t>
            </a:r>
            <a:r>
              <a:rPr kumimoji="0" lang="en-US" sz="4000" b="0" i="0" u="none" strike="noStrike" kern="1200" cap="none" spc="0" normalizeH="0" baseline="0" noProof="0" dirty="0" smtClean="0">
                <a:ln>
                  <a:noFill/>
                </a:ln>
                <a:solidFill>
                  <a:srgbClr val="FF0000"/>
                </a:solidFill>
                <a:effectLst/>
                <a:uLnTx/>
                <a:uFillTx/>
                <a:latin typeface="+mn-lt"/>
                <a:ea typeface="+mn-ea"/>
                <a:cs typeface="+mn-cs"/>
              </a:rPr>
              <a:t> </a:t>
            </a:r>
          </a:p>
          <a:p>
            <a:pPr lvl="0">
              <a:spcBef>
                <a:spcPct val="20000"/>
              </a:spcBef>
            </a:pPr>
            <a:r>
              <a:rPr lang="en-US" sz="3200" dirty="0" smtClean="0"/>
              <a:t>Single-dose vials should </a:t>
            </a:r>
            <a:r>
              <a:rPr lang="en-US" sz="3200" b="1" dirty="0" smtClean="0"/>
              <a:t>not</a:t>
            </a:r>
            <a:r>
              <a:rPr lang="en-US" sz="3200" dirty="0" smtClean="0"/>
              <a:t> be used for more than one person regardless of the vial size.</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86000"/>
            <a:ext cx="7772400" cy="3482975"/>
          </a:xfrm>
        </p:spPr>
        <p:txBody>
          <a:bodyPr/>
          <a:lstStyle/>
          <a:p>
            <a:r>
              <a:rPr lang="en-US" dirty="0" smtClean="0"/>
              <a:t>What are safe injection practices?</a:t>
            </a:r>
            <a:endParaRPr lang="en-US" dirty="0"/>
          </a:p>
        </p:txBody>
      </p:sp>
    </p:spTree>
    <p:extLst>
      <p:ext uri="{BB962C8B-B14F-4D97-AF65-F5344CB8AC3E}">
        <p14:creationId xmlns:p14="http://schemas.microsoft.com/office/powerpoint/2010/main" xmlns="" val="357183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Safe Injection Practices</a:t>
            </a:r>
            <a:endParaRPr lang="en-US" b="1" dirty="0"/>
          </a:p>
        </p:txBody>
      </p:sp>
      <p:sp>
        <p:nvSpPr>
          <p:cNvPr id="3" name="Content Placeholder 2"/>
          <p:cNvSpPr>
            <a:spLocks noGrp="1"/>
          </p:cNvSpPr>
          <p:nvPr>
            <p:ph idx="1"/>
          </p:nvPr>
        </p:nvSpPr>
        <p:spPr>
          <a:xfrm>
            <a:off x="457200" y="1143000"/>
            <a:ext cx="8382000" cy="5486400"/>
          </a:xfrm>
        </p:spPr>
        <p:txBody>
          <a:bodyPr>
            <a:normAutofit fontScale="92500" lnSpcReduction="20000"/>
          </a:bodyPr>
          <a:lstStyle/>
          <a:p>
            <a:r>
              <a:rPr lang="en-US" dirty="0" smtClean="0"/>
              <a:t>Use </a:t>
            </a:r>
            <a:r>
              <a:rPr lang="en-US" b="1" dirty="0" smtClean="0"/>
              <a:t>aseptic technique </a:t>
            </a:r>
            <a:r>
              <a:rPr lang="en-US" dirty="0" smtClean="0"/>
              <a:t>to avoid contamination of sterile injection equipment</a:t>
            </a:r>
            <a:r>
              <a:rPr lang="en-US" dirty="0" smtClean="0"/>
              <a:t>. </a:t>
            </a:r>
          </a:p>
          <a:p>
            <a:pPr lvl="1"/>
            <a:r>
              <a:rPr lang="en-US" dirty="0" smtClean="0"/>
              <a:t>This </a:t>
            </a:r>
            <a:r>
              <a:rPr lang="en-US" dirty="0" smtClean="0"/>
              <a:t>term refers to a set </a:t>
            </a:r>
            <a:r>
              <a:rPr lang="en-US" dirty="0" smtClean="0"/>
              <a:t>of practices </a:t>
            </a:r>
            <a:r>
              <a:rPr lang="en-US" dirty="0" smtClean="0"/>
              <a:t>that are performed </a:t>
            </a:r>
            <a:r>
              <a:rPr lang="en-US" dirty="0" smtClean="0"/>
              <a:t>under carefully controlled conditions to minimize contamination by pathogens.</a:t>
            </a:r>
            <a:endParaRPr lang="en-US" dirty="0" smtClean="0"/>
          </a:p>
          <a:p>
            <a:pPr lvl="1"/>
            <a:r>
              <a:rPr lang="en-US" dirty="0" smtClean="0"/>
              <a:t>Injections should be prepared in a </a:t>
            </a:r>
            <a:r>
              <a:rPr lang="en-US" u="sng" dirty="0" smtClean="0"/>
              <a:t>clean area</a:t>
            </a:r>
            <a:r>
              <a:rPr lang="en-US" dirty="0" smtClean="0"/>
              <a:t> free from contamination or contact with blood, body fluids, or contaminated equipment. </a:t>
            </a:r>
            <a:endParaRPr lang="en-US" dirty="0" smtClean="0"/>
          </a:p>
          <a:p>
            <a:pPr lvl="1"/>
            <a:r>
              <a:rPr lang="en-US" dirty="0" smtClean="0"/>
              <a:t>Aseptic technique includes:</a:t>
            </a:r>
          </a:p>
          <a:p>
            <a:pPr lvl="2"/>
            <a:r>
              <a:rPr lang="en-US" dirty="0" smtClean="0"/>
              <a:t>Hand hygiene</a:t>
            </a:r>
          </a:p>
          <a:p>
            <a:pPr lvl="2"/>
            <a:r>
              <a:rPr lang="en-US" dirty="0" smtClean="0"/>
              <a:t>Use of gloves and other personal protective equipment</a:t>
            </a:r>
          </a:p>
          <a:p>
            <a:pPr lvl="2"/>
            <a:r>
              <a:rPr lang="en-US" dirty="0" smtClean="0"/>
              <a:t>Creation of a sterile field</a:t>
            </a:r>
          </a:p>
          <a:p>
            <a:pPr lvl="2"/>
            <a:r>
              <a:rPr lang="en-US" dirty="0" smtClean="0"/>
              <a:t>Opening and introducing packages and fluids in a way that avoids contamination</a:t>
            </a:r>
          </a:p>
          <a:p>
            <a:pPr lvl="2"/>
            <a:r>
              <a:rPr lang="en-US" dirty="0" smtClean="0"/>
              <a:t>Constant avoidance of contact with </a:t>
            </a:r>
            <a:r>
              <a:rPr lang="en-US" dirty="0" err="1" smtClean="0"/>
              <a:t>nonsterile</a:t>
            </a:r>
            <a:r>
              <a:rPr lang="en-US" dirty="0" smtClean="0"/>
              <a:t> items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Safe Injection </a:t>
            </a:r>
            <a:r>
              <a:rPr lang="en-US" b="1" dirty="0" smtClean="0"/>
              <a:t>Practices (cont’d)</a:t>
            </a:r>
            <a:endParaRPr lang="en-US" b="1" dirty="0"/>
          </a:p>
        </p:txBody>
      </p:sp>
      <p:sp>
        <p:nvSpPr>
          <p:cNvPr id="3" name="Content Placeholder 2"/>
          <p:cNvSpPr>
            <a:spLocks noGrp="1"/>
          </p:cNvSpPr>
          <p:nvPr>
            <p:ph idx="1"/>
          </p:nvPr>
        </p:nvSpPr>
        <p:spPr>
          <a:xfrm>
            <a:off x="457200" y="1143000"/>
            <a:ext cx="7391400" cy="5486400"/>
          </a:xfrm>
        </p:spPr>
        <p:txBody>
          <a:bodyPr>
            <a:normAutofit/>
          </a:bodyPr>
          <a:lstStyle/>
          <a:p>
            <a:r>
              <a:rPr lang="en-US" sz="3000" b="1" dirty="0" smtClean="0"/>
              <a:t>Never</a:t>
            </a:r>
            <a:r>
              <a:rPr lang="en-US" sz="3000" dirty="0" smtClean="0"/>
              <a:t> </a:t>
            </a:r>
            <a:r>
              <a:rPr lang="en-US" sz="3000" dirty="0" smtClean="0"/>
              <a:t>administer medications from the same syringe to more than one person, </a:t>
            </a:r>
            <a:r>
              <a:rPr lang="en-US" sz="3000" i="1" dirty="0" smtClean="0"/>
              <a:t>even if the needle is changed</a:t>
            </a:r>
            <a:r>
              <a:rPr lang="en-US" sz="3000" dirty="0" smtClean="0"/>
              <a:t>.</a:t>
            </a:r>
          </a:p>
          <a:p>
            <a:r>
              <a:rPr lang="en-US" sz="3000" dirty="0" smtClean="0"/>
              <a:t>After a syringe or needle has been used to enter or connect to a person’s IV, it is </a:t>
            </a:r>
            <a:r>
              <a:rPr lang="en-US" sz="3000" dirty="0" smtClean="0">
                <a:solidFill>
                  <a:srgbClr val="FF0000"/>
                </a:solidFill>
              </a:rPr>
              <a:t>contaminated</a:t>
            </a:r>
            <a:r>
              <a:rPr lang="en-US" sz="3000" dirty="0" smtClean="0"/>
              <a:t> and should </a:t>
            </a:r>
            <a:r>
              <a:rPr lang="en-US" sz="3000" b="1" dirty="0" smtClean="0"/>
              <a:t>not</a:t>
            </a:r>
            <a:r>
              <a:rPr lang="en-US" sz="3000" dirty="0" smtClean="0"/>
              <a:t> be used on another person or to enter a medication vial.</a:t>
            </a:r>
          </a:p>
          <a:p>
            <a:pPr lvl="1"/>
            <a:r>
              <a:rPr lang="en-US" sz="2600" dirty="0" smtClean="0"/>
              <a:t>Use fluid infusion and administration sets (i.e.,</a:t>
            </a:r>
            <a:r>
              <a:rPr lang="en-US" sz="2600" dirty="0"/>
              <a:t> </a:t>
            </a:r>
            <a:r>
              <a:rPr lang="en-US" sz="2600" dirty="0" smtClean="0"/>
              <a:t>IV bags, tubing, and connectors) for </a:t>
            </a:r>
            <a:r>
              <a:rPr lang="en-US" sz="2600" b="1" dirty="0" smtClean="0"/>
              <a:t>one person only </a:t>
            </a:r>
            <a:r>
              <a:rPr lang="en-US" sz="2600" dirty="0" smtClean="0"/>
              <a:t>and dispose appropriately after use.</a:t>
            </a:r>
          </a:p>
        </p:txBody>
      </p:sp>
      <p:pic>
        <p:nvPicPr>
          <p:cNvPr id="4" name="Picture 8" descr="C:\Users\okj37455\AppData\Local\Microsoft\Windows\Temporary Internet Files\Content.IE5\UFGE0Z1A\MC900337838[1].wmf"/>
          <p:cNvPicPr>
            <a:picLocks noChangeAspect="1" noChangeArrowheads="1"/>
          </p:cNvPicPr>
          <p:nvPr/>
        </p:nvPicPr>
        <p:blipFill>
          <a:blip r:embed="rId3" cstate="print"/>
          <a:srcRect/>
          <a:stretch>
            <a:fillRect/>
          </a:stretch>
        </p:blipFill>
        <p:spPr bwMode="auto">
          <a:xfrm>
            <a:off x="7543800" y="3657600"/>
            <a:ext cx="1293685" cy="1456030"/>
          </a:xfrm>
          <a:prstGeom prst="rect">
            <a:avLst/>
          </a:prstGeom>
          <a:noFill/>
        </p:spPr>
      </p:pic>
      <p:pic>
        <p:nvPicPr>
          <p:cNvPr id="13314" name="Picture 2" descr="C:\Users\okj37455\AppData\Local\Microsoft\Windows\Temporary Internet Files\Content.IE5\6DN1ETT0\MC900290942[1].wmf"/>
          <p:cNvPicPr>
            <a:picLocks noChangeAspect="1" noChangeArrowheads="1"/>
          </p:cNvPicPr>
          <p:nvPr/>
        </p:nvPicPr>
        <p:blipFill>
          <a:blip r:embed="rId4" cstate="print"/>
          <a:srcRect/>
          <a:stretch>
            <a:fillRect/>
          </a:stretch>
        </p:blipFill>
        <p:spPr bwMode="auto">
          <a:xfrm>
            <a:off x="7543800" y="914400"/>
            <a:ext cx="1122630" cy="14560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Check</a:t>
            </a:r>
            <a:endParaRPr lang="en-US" b="1" dirty="0"/>
          </a:p>
        </p:txBody>
      </p:sp>
      <p:sp>
        <p:nvSpPr>
          <p:cNvPr id="3" name="Content Placeholder 2"/>
          <p:cNvSpPr>
            <a:spLocks noGrp="1"/>
          </p:cNvSpPr>
          <p:nvPr>
            <p:ph idx="1"/>
          </p:nvPr>
        </p:nvSpPr>
        <p:spPr>
          <a:xfrm>
            <a:off x="457200" y="1600201"/>
            <a:ext cx="8229600" cy="1752600"/>
          </a:xfrm>
        </p:spPr>
        <p:txBody>
          <a:bodyPr/>
          <a:lstStyle/>
          <a:p>
            <a:pPr marL="0" indent="0">
              <a:buNone/>
            </a:pPr>
            <a:r>
              <a:rPr lang="en-US" i="1" dirty="0" smtClean="0">
                <a:solidFill>
                  <a:srgbClr val="00B050"/>
                </a:solidFill>
              </a:rPr>
              <a:t>True</a:t>
            </a:r>
            <a:r>
              <a:rPr lang="en-US" i="1" dirty="0" smtClean="0"/>
              <a:t> or </a:t>
            </a:r>
            <a:r>
              <a:rPr lang="en-US" i="1" dirty="0" smtClean="0">
                <a:solidFill>
                  <a:srgbClr val="FF0000"/>
                </a:solidFill>
              </a:rPr>
              <a:t>False</a:t>
            </a:r>
            <a:r>
              <a:rPr lang="en-US" dirty="0" smtClean="0"/>
              <a:t>: If you don't see blood in the IV tubing or syringe, it means that those supplies are safe for reuse.</a:t>
            </a:r>
            <a:endParaRPr lang="en-US" dirty="0"/>
          </a:p>
        </p:txBody>
      </p:sp>
      <p:sp>
        <p:nvSpPr>
          <p:cNvPr id="4" name="Content Placeholder 2"/>
          <p:cNvSpPr txBox="1">
            <a:spLocks/>
          </p:cNvSpPr>
          <p:nvPr/>
        </p:nvSpPr>
        <p:spPr>
          <a:xfrm>
            <a:off x="609600" y="3810000"/>
            <a:ext cx="8229600" cy="25908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10000"/>
              </a:lnSpc>
              <a:buClrTx/>
              <a:buSzTx/>
              <a:buFont typeface="Arial" pitchFamily="34" charset="0"/>
              <a:buNone/>
              <a:tabLst/>
              <a:defRPr/>
            </a:pPr>
            <a:r>
              <a:rPr kumimoji="0" lang="en-US" sz="4000" b="1" i="1" u="none" strike="noStrike" kern="1200" cap="none" spc="0" normalizeH="0" baseline="0" noProof="0" dirty="0" smtClean="0">
                <a:ln>
                  <a:noFill/>
                </a:ln>
                <a:solidFill>
                  <a:srgbClr val="FF0000"/>
                </a:solidFill>
                <a:effectLst/>
                <a:uLnTx/>
                <a:uFillTx/>
                <a:latin typeface="+mn-lt"/>
                <a:ea typeface="+mn-ea"/>
                <a:cs typeface="+mn-cs"/>
              </a:rPr>
              <a:t>FALSE!</a:t>
            </a:r>
            <a:endParaRPr lang="en-US" sz="4000" b="1" dirty="0" smtClean="0"/>
          </a:p>
          <a:p>
            <a:pPr lvl="0">
              <a:lnSpc>
                <a:spcPct val="110000"/>
              </a:lnSpc>
            </a:pPr>
            <a:r>
              <a:rPr lang="en-US" sz="3200" dirty="0" smtClean="0"/>
              <a:t>Pathogens including hepatitis C virus, hepatitis B virus, </a:t>
            </a:r>
          </a:p>
          <a:p>
            <a:pPr lvl="0">
              <a:lnSpc>
                <a:spcPct val="110000"/>
              </a:lnSpc>
            </a:pPr>
            <a:r>
              <a:rPr lang="en-US" sz="3200" dirty="0" smtClean="0"/>
              <a:t>and HIV can be present in sufficient quantities to produce </a:t>
            </a:r>
          </a:p>
          <a:p>
            <a:pPr lvl="0">
              <a:lnSpc>
                <a:spcPct val="110000"/>
              </a:lnSpc>
            </a:pPr>
            <a:r>
              <a:rPr lang="en-US" sz="3200" dirty="0" smtClean="0"/>
              <a:t>infection without any visible blood.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Syringes</a:t>
            </a:r>
            <a:r>
              <a:rPr kumimoji="0" lang="en-US" sz="3200" b="0" i="0" u="none" strike="noStrike" kern="1200" cap="none" spc="0" normalizeH="0" noProof="0" dirty="0" smtClean="0">
                <a:ln>
                  <a:noFill/>
                </a:ln>
                <a:solidFill>
                  <a:schemeClr val="tx1"/>
                </a:solidFill>
                <a:effectLst/>
                <a:uLnTx/>
                <a:uFillTx/>
                <a:latin typeface="+mn-lt"/>
                <a:ea typeface="+mn-ea"/>
                <a:cs typeface="+mn-cs"/>
              </a:rPr>
              <a:t> and fluid infusion and administration sets are for </a:t>
            </a:r>
            <a:r>
              <a:rPr kumimoji="0" lang="en-US" sz="3200" b="1" i="0" u="none" strike="noStrike" kern="1200" cap="none" spc="0" normalizeH="0" noProof="0" dirty="0" smtClean="0">
                <a:ln>
                  <a:noFill/>
                </a:ln>
                <a:solidFill>
                  <a:schemeClr val="tx1"/>
                </a:solidFill>
                <a:effectLst/>
                <a:uLnTx/>
                <a:uFillTx/>
                <a:latin typeface="+mn-lt"/>
                <a:ea typeface="+mn-ea"/>
                <a:cs typeface="+mn-cs"/>
              </a:rPr>
              <a:t>one person only</a:t>
            </a:r>
            <a:r>
              <a:rPr kumimoji="0" lang="en-US" sz="3200" i="0" u="none" strike="noStrike" kern="1200" cap="none" spc="0" normalizeH="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Safe Injection Practices: </a:t>
            </a:r>
            <a:br>
              <a:rPr lang="en-US" b="1" dirty="0" smtClean="0"/>
            </a:br>
            <a:r>
              <a:rPr lang="en-US" b="1" dirty="0" smtClean="0"/>
              <a:t>Multiple-Dose Vials</a:t>
            </a:r>
            <a:endParaRPr lang="en-US" b="1" dirty="0"/>
          </a:p>
        </p:txBody>
      </p:sp>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smtClean="0"/>
              <a:t>Use single dose vials whenever possible.</a:t>
            </a:r>
          </a:p>
          <a:p>
            <a:r>
              <a:rPr lang="en-US" dirty="0" smtClean="0"/>
              <a:t>If multiple-dose (“multi-dose”) vials must be used:</a:t>
            </a:r>
          </a:p>
          <a:p>
            <a:pPr lvl="1"/>
            <a:r>
              <a:rPr lang="en-US" dirty="0" smtClean="0"/>
              <a:t>Designate to a </a:t>
            </a:r>
            <a:r>
              <a:rPr lang="en-US" b="1" dirty="0" smtClean="0"/>
              <a:t>single person </a:t>
            </a:r>
            <a:r>
              <a:rPr lang="en-US" dirty="0" smtClean="0"/>
              <a:t>whenever possible.</a:t>
            </a:r>
          </a:p>
          <a:p>
            <a:pPr lvl="1"/>
            <a:r>
              <a:rPr lang="en-US" dirty="0" smtClean="0"/>
              <a:t>Both the needle </a:t>
            </a:r>
            <a:r>
              <a:rPr lang="en-US" b="1" dirty="0" smtClean="0"/>
              <a:t>and </a:t>
            </a:r>
            <a:r>
              <a:rPr lang="en-US" dirty="0" smtClean="0"/>
              <a:t>syringe used to access the vial must be sterile.</a:t>
            </a:r>
          </a:p>
          <a:p>
            <a:r>
              <a:rPr lang="en-US" dirty="0" smtClean="0"/>
              <a:t>Do not keep multi-dose vials in the immediate patient/resident treatment area (e.g., patient’s room).</a:t>
            </a:r>
          </a:p>
          <a:p>
            <a:pPr lvl="1"/>
            <a:r>
              <a:rPr lang="en-US" dirty="0" smtClean="0"/>
              <a:t>Store them in accordance with the manufacturer’s recommendations.</a:t>
            </a:r>
          </a:p>
          <a:p>
            <a:pPr lvl="1"/>
            <a:r>
              <a:rPr lang="en-US" dirty="0" smtClean="0"/>
              <a:t>Discard vial if sterility is compromised or questionable.</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Safe Injection Practices (cont’d)</a:t>
            </a:r>
            <a:endParaRPr lang="en-US" b="1" dirty="0"/>
          </a:p>
        </p:txBody>
      </p:sp>
      <p:sp>
        <p:nvSpPr>
          <p:cNvPr id="3" name="Content Placeholder 2"/>
          <p:cNvSpPr>
            <a:spLocks noGrp="1"/>
          </p:cNvSpPr>
          <p:nvPr>
            <p:ph idx="1"/>
          </p:nvPr>
        </p:nvSpPr>
        <p:spPr>
          <a:xfrm>
            <a:off x="457200" y="1600200"/>
            <a:ext cx="7162800" cy="4953000"/>
          </a:xfrm>
        </p:spPr>
        <p:txBody>
          <a:bodyPr>
            <a:normAutofit fontScale="92500" lnSpcReduction="20000"/>
          </a:bodyPr>
          <a:lstStyle/>
          <a:p>
            <a:r>
              <a:rPr lang="en-US" dirty="0" smtClean="0"/>
              <a:t>Do </a:t>
            </a:r>
            <a:r>
              <a:rPr lang="en-US" b="1" dirty="0" smtClean="0"/>
              <a:t>not</a:t>
            </a:r>
            <a:r>
              <a:rPr lang="en-US" dirty="0" smtClean="0"/>
              <a:t> give medications from </a:t>
            </a:r>
            <a:r>
              <a:rPr lang="en-US" b="1" dirty="0" smtClean="0"/>
              <a:t>single-dose vials to multiple people </a:t>
            </a:r>
            <a:r>
              <a:rPr lang="en-US" dirty="0" smtClean="0"/>
              <a:t>or combine leftover contents for later use.</a:t>
            </a:r>
          </a:p>
          <a:p>
            <a:r>
              <a:rPr lang="en-US" dirty="0" smtClean="0"/>
              <a:t>Do </a:t>
            </a:r>
            <a:r>
              <a:rPr lang="en-US" b="1" dirty="0" smtClean="0"/>
              <a:t>not</a:t>
            </a:r>
            <a:r>
              <a:rPr lang="en-US" dirty="0" smtClean="0"/>
              <a:t> use </a:t>
            </a:r>
            <a:r>
              <a:rPr lang="en-US" b="1" dirty="0" smtClean="0"/>
              <a:t>bags or bottles of intravenous solution </a:t>
            </a:r>
            <a:r>
              <a:rPr lang="en-US" dirty="0" smtClean="0"/>
              <a:t>as a common source of supply for </a:t>
            </a:r>
            <a:r>
              <a:rPr lang="en-US" b="1" dirty="0" smtClean="0"/>
              <a:t>multiple people</a:t>
            </a:r>
            <a:r>
              <a:rPr lang="en-US" dirty="0" smtClean="0"/>
              <a:t>.</a:t>
            </a:r>
          </a:p>
          <a:p>
            <a:r>
              <a:rPr lang="en-US" dirty="0" smtClean="0"/>
              <a:t>Wear a </a:t>
            </a:r>
            <a:r>
              <a:rPr lang="en-US" b="1" dirty="0" smtClean="0"/>
              <a:t>surgical mask </a:t>
            </a:r>
            <a:r>
              <a:rPr lang="en-US" dirty="0" smtClean="0"/>
              <a:t>when </a:t>
            </a:r>
            <a:r>
              <a:rPr lang="en-US" b="1" dirty="0" smtClean="0"/>
              <a:t>placing a catheter or injecting material</a:t>
            </a:r>
            <a:r>
              <a:rPr lang="en-US" dirty="0" smtClean="0"/>
              <a:t> into the spinal canal or subdural space.</a:t>
            </a:r>
          </a:p>
          <a:p>
            <a:r>
              <a:rPr lang="en-US" dirty="0" smtClean="0"/>
              <a:t>Follow proper infection prevention practices during the preparation and administration of injected medications.</a:t>
            </a:r>
          </a:p>
          <a:p>
            <a:endParaRPr lang="en-US" dirty="0"/>
          </a:p>
        </p:txBody>
      </p:sp>
      <p:pic>
        <p:nvPicPr>
          <p:cNvPr id="12290" name="Picture 2" descr="C:\Users\okj37455\AppData\Local\Microsoft\Windows\Temporary Internet Files\Content.IE5\P65UIEKR\MC900441803[1].png"/>
          <p:cNvPicPr>
            <a:picLocks noChangeAspect="1" noChangeArrowheads="1"/>
          </p:cNvPicPr>
          <p:nvPr/>
        </p:nvPicPr>
        <p:blipFill>
          <a:blip r:embed="rId3" cstate="print"/>
          <a:srcRect/>
          <a:stretch>
            <a:fillRect/>
          </a:stretch>
        </p:blipFill>
        <p:spPr bwMode="auto">
          <a:xfrm>
            <a:off x="7010400" y="3581400"/>
            <a:ext cx="1828800" cy="1828800"/>
          </a:xfrm>
          <a:prstGeom prst="rect">
            <a:avLst/>
          </a:prstGeom>
          <a:noFill/>
        </p:spPr>
      </p:pic>
      <p:pic>
        <p:nvPicPr>
          <p:cNvPr id="12295" name="Picture 7" descr="C:\Users\okj37455\AppData\Local\Microsoft\Windows\Temporary Internet Files\Content.IE5\P65UIEKR\MC900295725[1].wmf"/>
          <p:cNvPicPr>
            <a:picLocks noChangeAspect="1" noChangeArrowheads="1"/>
          </p:cNvPicPr>
          <p:nvPr/>
        </p:nvPicPr>
        <p:blipFill>
          <a:blip r:embed="rId4" cstate="print"/>
          <a:srcRect/>
          <a:stretch>
            <a:fillRect/>
          </a:stretch>
        </p:blipFill>
        <p:spPr bwMode="auto">
          <a:xfrm>
            <a:off x="7309164" y="1143000"/>
            <a:ext cx="1834836" cy="18242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143000"/>
          </a:xfrm>
        </p:spPr>
        <p:txBody>
          <a:bodyPr/>
          <a:lstStyle/>
          <a:p>
            <a:r>
              <a:rPr lang="en-US" b="1" dirty="0" smtClean="0">
                <a:solidFill>
                  <a:schemeClr val="tx1"/>
                </a:solidFill>
              </a:rPr>
              <a:t>Objectives</a:t>
            </a:r>
          </a:p>
        </p:txBody>
      </p:sp>
      <p:sp>
        <p:nvSpPr>
          <p:cNvPr id="3" name="Content Placeholder 2"/>
          <p:cNvSpPr>
            <a:spLocks noGrp="1"/>
          </p:cNvSpPr>
          <p:nvPr>
            <p:ph sz="quarter" idx="1"/>
          </p:nvPr>
        </p:nvSpPr>
        <p:spPr>
          <a:xfrm>
            <a:off x="533400" y="1219200"/>
            <a:ext cx="8401050" cy="5257800"/>
          </a:xfrm>
        </p:spPr>
        <p:txBody>
          <a:bodyPr>
            <a:normAutofit fontScale="85000" lnSpcReduction="20000"/>
          </a:bodyPr>
          <a:lstStyle/>
          <a:p>
            <a:pPr marL="274320" indent="-274320" fontAlgn="auto">
              <a:spcAft>
                <a:spcPts val="0"/>
              </a:spcAft>
              <a:buFont typeface="Wingdings 2"/>
              <a:buChar char=""/>
              <a:defRPr/>
            </a:pPr>
            <a:r>
              <a:rPr lang="en-US" sz="2800" dirty="0" smtClean="0"/>
              <a:t>Define safe injection practices and explain what can happen if they are not followed</a:t>
            </a:r>
          </a:p>
          <a:p>
            <a:pPr marL="274320" indent="-274320" fontAlgn="auto">
              <a:spcAft>
                <a:spcPts val="0"/>
              </a:spcAft>
              <a:buNone/>
              <a:defRPr/>
            </a:pPr>
            <a:endParaRPr lang="en-US" sz="2800" dirty="0" smtClean="0"/>
          </a:p>
          <a:p>
            <a:pPr marL="274320" indent="-274320" fontAlgn="auto">
              <a:spcAft>
                <a:spcPts val="0"/>
              </a:spcAft>
              <a:buFont typeface="Wingdings 2"/>
              <a:buChar char=""/>
              <a:defRPr/>
            </a:pPr>
            <a:r>
              <a:rPr lang="en-US" sz="2800" dirty="0" smtClean="0"/>
              <a:t>Discuss recent outbreaks of hepatitis in healthcare settings associated with unsafe injection practices</a:t>
            </a:r>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r>
              <a:rPr lang="en-US" sz="2800" dirty="0" smtClean="0"/>
              <a:t>Discuss proper uses of single-dose and multi-dose vials</a:t>
            </a:r>
          </a:p>
          <a:p>
            <a:pPr marL="274320" indent="-274320" fontAlgn="auto">
              <a:spcAft>
                <a:spcPts val="0"/>
              </a:spcAft>
              <a:buNone/>
              <a:defRPr/>
            </a:pPr>
            <a:endParaRPr lang="en-US" sz="2800" dirty="0" smtClean="0"/>
          </a:p>
          <a:p>
            <a:pPr marL="274320" indent="-274320" fontAlgn="auto">
              <a:spcAft>
                <a:spcPts val="0"/>
              </a:spcAft>
              <a:buFont typeface="Wingdings 2"/>
              <a:buChar char=""/>
              <a:defRPr/>
            </a:pPr>
            <a:r>
              <a:rPr lang="en-US" sz="2800" dirty="0" smtClean="0"/>
              <a:t>Highlight best practices when performing blood glucose monitoring (BGM) to reduce the risk of transmitting </a:t>
            </a:r>
            <a:r>
              <a:rPr lang="en-US" sz="2800" dirty="0" err="1" smtClean="0"/>
              <a:t>bloodborne</a:t>
            </a:r>
            <a:r>
              <a:rPr lang="en-US" sz="2800" dirty="0" smtClean="0"/>
              <a:t> pathogens</a:t>
            </a:r>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r>
              <a:rPr lang="en-US" sz="2800" dirty="0" smtClean="0"/>
              <a:t>Discuss proper use and storage of </a:t>
            </a:r>
            <a:r>
              <a:rPr lang="en-US" sz="2800" dirty="0" err="1" smtClean="0"/>
              <a:t>fingerstick</a:t>
            </a:r>
            <a:r>
              <a:rPr lang="en-US" sz="2800" dirty="0" smtClean="0"/>
              <a:t> devices and blood glucose meters as well as appropriate insulin administration techniques</a:t>
            </a:r>
          </a:p>
          <a:p>
            <a:pPr marL="274320" indent="-274320" fontAlgn="auto">
              <a:spcAft>
                <a:spcPts val="0"/>
              </a:spcAft>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16250" t="21094" r="16875" b="22656"/>
          <a:stretch>
            <a:fillRect/>
          </a:stretch>
        </p:blipFill>
        <p:spPr bwMode="auto">
          <a:xfrm>
            <a:off x="457200" y="609600"/>
            <a:ext cx="8153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Before the Procedure</a:t>
            </a:r>
            <a:endParaRPr lang="en-US" b="1" dirty="0"/>
          </a:p>
        </p:txBody>
      </p:sp>
      <p:sp>
        <p:nvSpPr>
          <p:cNvPr id="3" name="Content Placeholder 2"/>
          <p:cNvSpPr>
            <a:spLocks noGrp="1"/>
          </p:cNvSpPr>
          <p:nvPr>
            <p:ph idx="1"/>
          </p:nvPr>
        </p:nvSpPr>
        <p:spPr>
          <a:xfrm>
            <a:off x="457200" y="1295400"/>
            <a:ext cx="7239000" cy="5181600"/>
          </a:xfrm>
        </p:spPr>
        <p:txBody>
          <a:bodyPr>
            <a:normAutofit fontScale="92500" lnSpcReduction="20000"/>
          </a:bodyPr>
          <a:lstStyle/>
          <a:p>
            <a:r>
              <a:rPr lang="en-US" dirty="0" smtClean="0"/>
              <a:t>Carefully read the label of the medication vial.</a:t>
            </a:r>
          </a:p>
          <a:p>
            <a:pPr marL="342900" lvl="1" indent="-342900">
              <a:buFont typeface="Arial" pitchFamily="34" charset="0"/>
              <a:buChar char="•"/>
            </a:pPr>
            <a:r>
              <a:rPr lang="en-US" sz="3200" dirty="0" smtClean="0"/>
              <a:t>Visually inspect the vial to ensure there is no visible contamination.</a:t>
            </a:r>
          </a:p>
          <a:p>
            <a:r>
              <a:rPr lang="en-US" dirty="0" smtClean="0"/>
              <a:t>Is it single-dose?</a:t>
            </a:r>
          </a:p>
          <a:p>
            <a:pPr lvl="1"/>
            <a:r>
              <a:rPr lang="en-US" dirty="0" smtClean="0"/>
              <a:t>If it has already been accessed (e.g., punctured by a needle), </a:t>
            </a:r>
            <a:r>
              <a:rPr lang="en-US" i="1" dirty="0" smtClean="0"/>
              <a:t>throw it away</a:t>
            </a:r>
            <a:r>
              <a:rPr lang="en-US" dirty="0" smtClean="0"/>
              <a:t>.</a:t>
            </a:r>
          </a:p>
          <a:p>
            <a:r>
              <a:rPr lang="en-US" dirty="0" smtClean="0"/>
              <a:t>Is it multi-dose?</a:t>
            </a:r>
          </a:p>
          <a:p>
            <a:pPr lvl="1"/>
            <a:r>
              <a:rPr lang="en-US" dirty="0" smtClean="0"/>
              <a:t>If so, double-check the expiration date and the beyond-use date if it was previously opened.</a:t>
            </a:r>
          </a:p>
          <a:p>
            <a:pPr lvl="1"/>
            <a:r>
              <a:rPr lang="en-US" dirty="0" smtClean="0"/>
              <a:t>Discard if either of those dates has passed.</a:t>
            </a:r>
          </a:p>
          <a:p>
            <a:r>
              <a:rPr lang="en-US" dirty="0" smtClean="0"/>
              <a:t>When in doubt, </a:t>
            </a:r>
            <a:r>
              <a:rPr lang="en-US" i="1" dirty="0" smtClean="0"/>
              <a:t>throw it out</a:t>
            </a:r>
            <a:r>
              <a:rPr lang="en-US" dirty="0" smtClean="0"/>
              <a:t>.</a:t>
            </a:r>
            <a:endParaRPr lang="en-US" dirty="0"/>
          </a:p>
        </p:txBody>
      </p:sp>
      <p:pic>
        <p:nvPicPr>
          <p:cNvPr id="24582" name="Picture 6" descr="C:\Users\okj37455\AppData\Local\Microsoft\Windows\Temporary Internet Files\Content.IE5\TS847T9G\MP900406700[1].jpg"/>
          <p:cNvPicPr>
            <a:picLocks noChangeAspect="1" noChangeArrowheads="1"/>
          </p:cNvPicPr>
          <p:nvPr/>
        </p:nvPicPr>
        <p:blipFill>
          <a:blip r:embed="rId3" cstate="print"/>
          <a:srcRect/>
          <a:stretch>
            <a:fillRect/>
          </a:stretch>
        </p:blipFill>
        <p:spPr bwMode="auto">
          <a:xfrm>
            <a:off x="7772400" y="2209800"/>
            <a:ext cx="1066800" cy="7109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During the Procedure</a:t>
            </a:r>
            <a:endParaRPr lang="en-US" b="1" dirty="0"/>
          </a:p>
        </p:txBody>
      </p:sp>
      <p:sp>
        <p:nvSpPr>
          <p:cNvPr id="3" name="Content Placeholder 2"/>
          <p:cNvSpPr>
            <a:spLocks noGrp="1"/>
          </p:cNvSpPr>
          <p:nvPr>
            <p:ph idx="1"/>
          </p:nvPr>
        </p:nvSpPr>
        <p:spPr>
          <a:xfrm>
            <a:off x="457200" y="1295400"/>
            <a:ext cx="7391400" cy="5334000"/>
          </a:xfrm>
        </p:spPr>
        <p:txBody>
          <a:bodyPr>
            <a:normAutofit fontScale="92500"/>
          </a:bodyPr>
          <a:lstStyle/>
          <a:p>
            <a:r>
              <a:rPr lang="en-US" dirty="0" smtClean="0"/>
              <a:t>Use aseptic technique.</a:t>
            </a:r>
          </a:p>
          <a:p>
            <a:r>
              <a:rPr lang="en-US" dirty="0" smtClean="0"/>
              <a:t>Use a NEW needle and syringe for every injection.</a:t>
            </a:r>
          </a:p>
          <a:p>
            <a:pPr lvl="1"/>
            <a:r>
              <a:rPr lang="en-US" dirty="0" smtClean="0"/>
              <a:t>Use a new needle and syringe even when obtaining additional doses for the </a:t>
            </a:r>
            <a:r>
              <a:rPr lang="en-US" b="1" dirty="0" smtClean="0"/>
              <a:t>same person</a:t>
            </a:r>
            <a:r>
              <a:rPr lang="en-US" dirty="0" smtClean="0"/>
              <a:t>.</a:t>
            </a:r>
          </a:p>
          <a:p>
            <a:pPr lvl="1"/>
            <a:r>
              <a:rPr lang="en-US" dirty="0" smtClean="0"/>
              <a:t>Do not leave the needle in the medication vial septum if using the vial for multiple uses.</a:t>
            </a:r>
          </a:p>
          <a:p>
            <a:r>
              <a:rPr lang="en-US" dirty="0" smtClean="0"/>
              <a:t>Clean your hands immediately before handling any medication.</a:t>
            </a:r>
          </a:p>
          <a:p>
            <a:r>
              <a:rPr lang="en-US" dirty="0" smtClean="0"/>
              <a:t>Disinfect the medication vial by wiping the rubber septum with alcohol.</a:t>
            </a:r>
          </a:p>
        </p:txBody>
      </p:sp>
      <p:pic>
        <p:nvPicPr>
          <p:cNvPr id="22530" name="Picture 2" descr="C:\Users\okj37455\AppData\Local\Microsoft\Windows\Temporary Internet Files\Content.IE5\H3CJJ2EZ\MC900340422[1].wmf"/>
          <p:cNvPicPr>
            <a:picLocks noChangeAspect="1" noChangeArrowheads="1"/>
          </p:cNvPicPr>
          <p:nvPr/>
        </p:nvPicPr>
        <p:blipFill>
          <a:blip r:embed="rId3" cstate="print"/>
          <a:srcRect/>
          <a:stretch>
            <a:fillRect/>
          </a:stretch>
        </p:blipFill>
        <p:spPr bwMode="auto">
          <a:xfrm>
            <a:off x="8077200" y="914400"/>
            <a:ext cx="796442" cy="1839773"/>
          </a:xfrm>
          <a:prstGeom prst="rect">
            <a:avLst/>
          </a:prstGeom>
          <a:noFill/>
        </p:spPr>
      </p:pic>
      <p:pic>
        <p:nvPicPr>
          <p:cNvPr id="22531" name="Picture 3" descr="C:\Users\okj37455\AppData\Local\Microsoft\Windows\Temporary Internet Files\Content.IE5\H3CJJ2EZ\MC900371340[1].wmf"/>
          <p:cNvPicPr>
            <a:picLocks noChangeAspect="1" noChangeArrowheads="1"/>
          </p:cNvPicPr>
          <p:nvPr/>
        </p:nvPicPr>
        <p:blipFill>
          <a:blip r:embed="rId4" cstate="print"/>
          <a:srcRect/>
          <a:stretch>
            <a:fillRect/>
          </a:stretch>
        </p:blipFill>
        <p:spPr bwMode="auto">
          <a:xfrm>
            <a:off x="7848600" y="4572000"/>
            <a:ext cx="1000859" cy="8054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Where Should I Draw Up the Medication?</a:t>
            </a:r>
            <a:endParaRPr lang="en-US" b="1" dirty="0"/>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r>
              <a:rPr lang="en-US" dirty="0" smtClean="0"/>
              <a:t>Draw up medications in a </a:t>
            </a:r>
            <a:r>
              <a:rPr lang="en-US" b="1" dirty="0" smtClean="0"/>
              <a:t>designated clean medication area</a:t>
            </a:r>
            <a:r>
              <a:rPr lang="en-US" dirty="0" smtClean="0"/>
              <a:t> that is </a:t>
            </a:r>
            <a:r>
              <a:rPr lang="en-US" u="sng" dirty="0" smtClean="0"/>
              <a:t>not</a:t>
            </a:r>
            <a:r>
              <a:rPr lang="en-US" dirty="0" smtClean="0"/>
              <a:t> next to areas where potentially contaminated items are placed (like used needles, blood collection tubes, or other soiled equipment or materials).</a:t>
            </a:r>
          </a:p>
          <a:p>
            <a:pPr lvl="1"/>
            <a:r>
              <a:rPr lang="en-US" dirty="0" smtClean="0"/>
              <a:t>Any item that could have come in contact with blood or body fluids should </a:t>
            </a:r>
            <a:r>
              <a:rPr lang="en-US" b="1" dirty="0" smtClean="0"/>
              <a:t>not</a:t>
            </a:r>
            <a:r>
              <a:rPr lang="en-US" dirty="0" smtClean="0"/>
              <a:t> be in the medication prep area.</a:t>
            </a:r>
          </a:p>
          <a:p>
            <a:r>
              <a:rPr lang="en-US" dirty="0" smtClean="0"/>
              <a:t>If a multi-dose vial is used, it should </a:t>
            </a:r>
            <a:r>
              <a:rPr lang="en-US" b="1" dirty="0" smtClean="0"/>
              <a:t>not</a:t>
            </a:r>
            <a:r>
              <a:rPr lang="en-US" dirty="0" smtClean="0"/>
              <a:t> be kept or accessed in the immediate patient/resident treatment area. </a:t>
            </a:r>
          </a:p>
          <a:p>
            <a:pPr lvl="1"/>
            <a:r>
              <a:rPr lang="en-US" dirty="0" smtClean="0"/>
              <a:t>This prevents accidental contamination of the vial.</a:t>
            </a:r>
          </a:p>
          <a:p>
            <a:pPr lvl="1"/>
            <a:r>
              <a:rPr lang="en-US" dirty="0" smtClean="0"/>
              <a:t>If a multi-dose vial enters the immediate patient/resident area, it should be dedicated </a:t>
            </a:r>
            <a:r>
              <a:rPr lang="en-US" i="1" dirty="0" smtClean="0"/>
              <a:t>to that person only </a:t>
            </a:r>
            <a:r>
              <a:rPr lang="en-US" dirty="0" smtClean="0"/>
              <a:t>and discarded immediately after use.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the Procedure</a:t>
            </a:r>
            <a:endParaRPr lang="en-US" b="1" dirty="0"/>
          </a:p>
        </p:txBody>
      </p:sp>
      <p:sp>
        <p:nvSpPr>
          <p:cNvPr id="3" name="Content Placeholder 2"/>
          <p:cNvSpPr>
            <a:spLocks noGrp="1"/>
          </p:cNvSpPr>
          <p:nvPr>
            <p:ph idx="1"/>
          </p:nvPr>
        </p:nvSpPr>
        <p:spPr>
          <a:xfrm>
            <a:off x="457200" y="1600200"/>
            <a:ext cx="6705600" cy="4525963"/>
          </a:xfrm>
        </p:spPr>
        <p:txBody>
          <a:bodyPr>
            <a:normAutofit lnSpcReduction="10000"/>
          </a:bodyPr>
          <a:lstStyle/>
          <a:p>
            <a:r>
              <a:rPr lang="en-US" dirty="0" smtClean="0"/>
              <a:t>Appropriately discard all used needles, syringes, and SDVs after the procedure is over.</a:t>
            </a:r>
          </a:p>
          <a:p>
            <a:r>
              <a:rPr lang="en-US" dirty="0" smtClean="0"/>
              <a:t>Store used MDVs appropriately.</a:t>
            </a:r>
          </a:p>
          <a:p>
            <a:r>
              <a:rPr lang="en-US" dirty="0" smtClean="0"/>
              <a:t>Discard MDVs when:</a:t>
            </a:r>
          </a:p>
          <a:p>
            <a:pPr lvl="1"/>
            <a:r>
              <a:rPr lang="en-US" dirty="0" smtClean="0"/>
              <a:t>The beyond-use date has been reached</a:t>
            </a:r>
          </a:p>
          <a:p>
            <a:pPr lvl="1"/>
            <a:r>
              <a:rPr lang="en-US" dirty="0" smtClean="0"/>
              <a:t>Doses are drawn in a patient treatment area</a:t>
            </a:r>
          </a:p>
          <a:p>
            <a:pPr lvl="1"/>
            <a:r>
              <a:rPr lang="en-US" dirty="0" smtClean="0"/>
              <a:t>Any time vial sterility is in question</a:t>
            </a:r>
            <a:endParaRPr lang="en-US" dirty="0"/>
          </a:p>
        </p:txBody>
      </p:sp>
      <p:pic>
        <p:nvPicPr>
          <p:cNvPr id="5" name="Picture 15" descr="C:\My Documents\Compliance Assistance\sharpsco.WMF"/>
          <p:cNvPicPr>
            <a:picLocks noChangeAspect="1" noChangeArrowheads="1"/>
          </p:cNvPicPr>
          <p:nvPr/>
        </p:nvPicPr>
        <p:blipFill>
          <a:blip r:embed="rId3" cstate="print"/>
          <a:srcRect/>
          <a:stretch>
            <a:fillRect/>
          </a:stretch>
        </p:blipFill>
        <p:spPr bwMode="auto">
          <a:xfrm>
            <a:off x="7239000" y="1447800"/>
            <a:ext cx="1752600" cy="1911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Take-Home Messages</a:t>
            </a:r>
            <a:endParaRPr lang="en-US" b="1"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Needles and syringes are </a:t>
            </a:r>
            <a:r>
              <a:rPr lang="en-US" b="1" dirty="0" smtClean="0"/>
              <a:t>single-use devices</a:t>
            </a:r>
            <a:r>
              <a:rPr lang="en-US" dirty="0" smtClean="0"/>
              <a:t>.</a:t>
            </a:r>
          </a:p>
          <a:p>
            <a:r>
              <a:rPr lang="en-US" dirty="0" smtClean="0"/>
              <a:t>Do </a:t>
            </a:r>
            <a:r>
              <a:rPr lang="en-US" b="1" dirty="0" smtClean="0"/>
              <a:t>not</a:t>
            </a:r>
            <a:r>
              <a:rPr lang="en-US" dirty="0" smtClean="0"/>
              <a:t> administer medications from a single-dose vial or bag to multiple people.</a:t>
            </a:r>
          </a:p>
          <a:p>
            <a:r>
              <a:rPr lang="en-US" dirty="0" smtClean="0"/>
              <a:t>Use </a:t>
            </a:r>
            <a:r>
              <a:rPr lang="en-US" b="1" dirty="0" smtClean="0"/>
              <a:t>right-sized vials</a:t>
            </a:r>
            <a:r>
              <a:rPr lang="en-US" dirty="0" smtClean="0"/>
              <a:t> and </a:t>
            </a:r>
            <a:r>
              <a:rPr lang="en-US" b="1" dirty="0" smtClean="0"/>
              <a:t>prefilled syringes</a:t>
            </a:r>
            <a:r>
              <a:rPr lang="en-US" dirty="0" smtClean="0"/>
              <a:t>.</a:t>
            </a:r>
          </a:p>
          <a:p>
            <a:pPr lvl="1"/>
            <a:r>
              <a:rPr lang="en-US" dirty="0" smtClean="0"/>
              <a:t>Selecting the smallest vial necessary for the needs prevents waste and the temptation to use contents from SDVs on more than one patient.</a:t>
            </a:r>
            <a:endParaRPr lang="en-US" dirty="0"/>
          </a:p>
        </p:txBody>
      </p:sp>
      <p:pic>
        <p:nvPicPr>
          <p:cNvPr id="4" name="Picture 1" descr="Slide19.PNG"/>
          <p:cNvPicPr>
            <a:picLocks noGrp="1" noChangeAspect="1"/>
          </p:cNvPicPr>
          <p:nvPr isPhoto="1"/>
        </p:nvPicPr>
        <p:blipFill>
          <a:blip r:embed="rId3" cstate="print"/>
          <a:srcRect t="44444"/>
          <a:stretch>
            <a:fillRect/>
          </a:stretch>
        </p:blipFill>
        <p:spPr bwMode="auto">
          <a:xfrm>
            <a:off x="3200400" y="5410200"/>
            <a:ext cx="2819400" cy="11747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ec2742\Local Settings\Temporary Internet Files\Content.IE5\YXA22IX7\MC900390870[1].wmf"/>
          <p:cNvPicPr>
            <a:picLocks noChangeAspect="1" noChangeArrowheads="1"/>
          </p:cNvPicPr>
          <p:nvPr/>
        </p:nvPicPr>
        <p:blipFill>
          <a:blip r:embed="rId2" cstate="print"/>
          <a:srcRect/>
          <a:stretch>
            <a:fillRect/>
          </a:stretch>
        </p:blipFill>
        <p:spPr bwMode="auto">
          <a:xfrm>
            <a:off x="3962400" y="3733800"/>
            <a:ext cx="1804639" cy="2386781"/>
          </a:xfrm>
          <a:prstGeom prst="rect">
            <a:avLst/>
          </a:prstGeom>
          <a:noFill/>
        </p:spPr>
      </p:pic>
      <p:pic>
        <p:nvPicPr>
          <p:cNvPr id="5" name="Picture 2" descr="http://www.dirjournal.com/health-journal/wp-content/uploads/2009/05/diabetes.jpg"/>
          <p:cNvPicPr>
            <a:picLocks noChangeAspect="1" noChangeArrowheads="1"/>
          </p:cNvPicPr>
          <p:nvPr/>
        </p:nvPicPr>
        <p:blipFill>
          <a:blip r:embed="rId3" cstate="print"/>
          <a:srcRect/>
          <a:stretch>
            <a:fillRect/>
          </a:stretch>
        </p:blipFill>
        <p:spPr bwMode="auto">
          <a:xfrm>
            <a:off x="304800" y="2286000"/>
            <a:ext cx="3505200" cy="2631932"/>
          </a:xfrm>
          <a:prstGeom prst="rect">
            <a:avLst/>
          </a:prstGeom>
          <a:noFill/>
        </p:spPr>
      </p:pic>
      <p:pic>
        <p:nvPicPr>
          <p:cNvPr id="6" name="Picture 24" descr="MPj04017390000[1]"/>
          <p:cNvPicPr>
            <a:picLocks noChangeAspect="1" noChangeArrowheads="1"/>
          </p:cNvPicPr>
          <p:nvPr/>
        </p:nvPicPr>
        <p:blipFill>
          <a:blip r:embed="rId4" cstate="print"/>
          <a:srcRect/>
          <a:stretch>
            <a:fillRect/>
          </a:stretch>
        </p:blipFill>
        <p:spPr bwMode="auto">
          <a:xfrm>
            <a:off x="5867400" y="2514600"/>
            <a:ext cx="3048000" cy="2272146"/>
          </a:xfrm>
          <a:prstGeom prst="rect">
            <a:avLst/>
          </a:prstGeom>
          <a:noFill/>
          <a:ln w="9525">
            <a:noFill/>
            <a:miter lim="800000"/>
            <a:headEnd/>
            <a:tailEnd/>
          </a:ln>
        </p:spPr>
      </p:pic>
      <p:sp>
        <p:nvSpPr>
          <p:cNvPr id="7" name="Title 6"/>
          <p:cNvSpPr>
            <a:spLocks noGrp="1"/>
          </p:cNvSpPr>
          <p:nvPr>
            <p:ph type="title"/>
          </p:nvPr>
        </p:nvSpPr>
        <p:spPr>
          <a:xfrm>
            <a:off x="457200" y="457200"/>
            <a:ext cx="8229600" cy="1143000"/>
          </a:xfrm>
        </p:spPr>
        <p:txBody>
          <a:bodyPr>
            <a:normAutofit fontScale="90000"/>
          </a:bodyPr>
          <a:lstStyle/>
          <a:p>
            <a:r>
              <a:rPr lang="en-US" b="1" dirty="0" smtClean="0"/>
              <a:t>Safe Injection Practices: Spotlight on Safe Blood Glucose Monitoring and Insulin Administration</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304800" y="228600"/>
            <a:ext cx="8610600" cy="1077218"/>
          </a:xfrm>
          <a:prstGeom prst="rect">
            <a:avLst/>
          </a:prstGeom>
          <a:noFill/>
          <a:ln w="9525">
            <a:noFill/>
            <a:miter lim="800000"/>
            <a:headEnd/>
            <a:tailEnd/>
          </a:ln>
        </p:spPr>
        <p:txBody>
          <a:bodyPr wrap="square">
            <a:spAutoFit/>
          </a:bodyPr>
          <a:lstStyle/>
          <a:p>
            <a:pPr algn="ctr"/>
            <a:r>
              <a:rPr lang="en-US" sz="3200" b="1" dirty="0" smtClean="0"/>
              <a:t>Person-to-Person Transmission of </a:t>
            </a:r>
            <a:r>
              <a:rPr lang="en-US" sz="3200" b="1" dirty="0" err="1" smtClean="0"/>
              <a:t>Bloodborne</a:t>
            </a:r>
            <a:r>
              <a:rPr lang="en-US" sz="3200" b="1" dirty="0" smtClean="0"/>
              <a:t> Viruses During Blood Glucose Monitoring</a:t>
            </a:r>
            <a:endParaRPr lang="en-US" sz="3200" b="1" dirty="0"/>
          </a:p>
        </p:txBody>
      </p:sp>
      <p:sp>
        <p:nvSpPr>
          <p:cNvPr id="27650" name="TextBox 6"/>
          <p:cNvSpPr txBox="1">
            <a:spLocks noChangeArrowheads="1"/>
          </p:cNvSpPr>
          <p:nvPr/>
        </p:nvSpPr>
        <p:spPr bwMode="auto">
          <a:xfrm>
            <a:off x="228600" y="1752600"/>
            <a:ext cx="2362200" cy="830997"/>
          </a:xfrm>
          <a:prstGeom prst="rect">
            <a:avLst/>
          </a:prstGeom>
          <a:noFill/>
          <a:ln w="9525">
            <a:noFill/>
            <a:miter lim="800000"/>
            <a:headEnd/>
            <a:tailEnd/>
          </a:ln>
        </p:spPr>
        <p:txBody>
          <a:bodyPr wrap="square">
            <a:spAutoFit/>
          </a:bodyPr>
          <a:lstStyle/>
          <a:p>
            <a:pPr algn="ctr"/>
            <a:r>
              <a:rPr lang="en-US" sz="2400" dirty="0"/>
              <a:t>Infected with Agent (ex. </a:t>
            </a:r>
            <a:r>
              <a:rPr lang="en-US" sz="2400" dirty="0" err="1"/>
              <a:t>Hep</a:t>
            </a:r>
            <a:r>
              <a:rPr lang="en-US" sz="2400" dirty="0"/>
              <a:t> B)</a:t>
            </a:r>
          </a:p>
        </p:txBody>
      </p:sp>
      <p:sp>
        <p:nvSpPr>
          <p:cNvPr id="27651" name="TextBox 7"/>
          <p:cNvSpPr txBox="1">
            <a:spLocks noChangeArrowheads="1"/>
          </p:cNvSpPr>
          <p:nvPr/>
        </p:nvSpPr>
        <p:spPr bwMode="auto">
          <a:xfrm>
            <a:off x="4191000" y="1600200"/>
            <a:ext cx="1905000" cy="830997"/>
          </a:xfrm>
          <a:prstGeom prst="rect">
            <a:avLst/>
          </a:prstGeom>
          <a:noFill/>
          <a:ln w="9525">
            <a:noFill/>
            <a:miter lim="800000"/>
            <a:headEnd/>
            <a:tailEnd/>
          </a:ln>
        </p:spPr>
        <p:txBody>
          <a:bodyPr>
            <a:spAutoFit/>
          </a:bodyPr>
          <a:lstStyle/>
          <a:p>
            <a:pPr algn="ctr"/>
            <a:r>
              <a:rPr lang="en-US" sz="2400" dirty="0">
                <a:latin typeface="Calibri" pitchFamily="34" charset="0"/>
              </a:rPr>
              <a:t>Susceptible Persons</a:t>
            </a:r>
          </a:p>
        </p:txBody>
      </p:sp>
      <p:sp>
        <p:nvSpPr>
          <p:cNvPr id="27652" name="TextBox 8"/>
          <p:cNvSpPr txBox="1">
            <a:spLocks noChangeArrowheads="1"/>
          </p:cNvSpPr>
          <p:nvPr/>
        </p:nvSpPr>
        <p:spPr bwMode="auto">
          <a:xfrm>
            <a:off x="2286000" y="5867400"/>
            <a:ext cx="5257800" cy="461665"/>
          </a:xfrm>
          <a:prstGeom prst="rect">
            <a:avLst/>
          </a:prstGeom>
          <a:noFill/>
          <a:ln w="9525">
            <a:noFill/>
            <a:miter lim="800000"/>
            <a:headEnd/>
            <a:tailEnd/>
          </a:ln>
        </p:spPr>
        <p:txBody>
          <a:bodyPr>
            <a:spAutoFit/>
          </a:bodyPr>
          <a:lstStyle/>
          <a:p>
            <a:pPr algn="ctr"/>
            <a:r>
              <a:rPr lang="en-US" sz="2400" dirty="0" smtClean="0"/>
              <a:t>Contaminated </a:t>
            </a:r>
            <a:r>
              <a:rPr lang="en-US" sz="2400" dirty="0"/>
              <a:t>Equipment/Supplies</a:t>
            </a:r>
          </a:p>
        </p:txBody>
      </p:sp>
      <p:pic>
        <p:nvPicPr>
          <p:cNvPr id="27653" name="Picture 8" descr="C:\Documents and Settings\wwm86812\Local Settings\Temporary Internet Files\Content.IE5\UV5NZU10\MC900149746[1].wmf"/>
          <p:cNvPicPr>
            <a:picLocks noChangeAspect="1" noChangeArrowheads="1"/>
          </p:cNvPicPr>
          <p:nvPr/>
        </p:nvPicPr>
        <p:blipFill>
          <a:blip r:embed="rId3" cstate="print"/>
          <a:srcRect/>
          <a:stretch>
            <a:fillRect/>
          </a:stretch>
        </p:blipFill>
        <p:spPr bwMode="auto">
          <a:xfrm>
            <a:off x="6019800" y="1905000"/>
            <a:ext cx="2408238" cy="1892300"/>
          </a:xfrm>
          <a:prstGeom prst="rect">
            <a:avLst/>
          </a:prstGeom>
          <a:noFill/>
          <a:ln w="9525">
            <a:noFill/>
            <a:miter lim="800000"/>
            <a:headEnd/>
            <a:tailEnd/>
          </a:ln>
        </p:spPr>
      </p:pic>
      <p:pic>
        <p:nvPicPr>
          <p:cNvPr id="27654" name="Picture 9" descr="C:\Documents and Settings\wwm86812\Local Settings\Temporary Internet Files\Content.IE5\UV5NZU10\MC900383564[1].wmf"/>
          <p:cNvPicPr>
            <a:picLocks noChangeAspect="1" noChangeArrowheads="1"/>
          </p:cNvPicPr>
          <p:nvPr/>
        </p:nvPicPr>
        <p:blipFill>
          <a:blip r:embed="rId4" cstate="print"/>
          <a:srcRect/>
          <a:stretch>
            <a:fillRect/>
          </a:stretch>
        </p:blipFill>
        <p:spPr bwMode="auto">
          <a:xfrm>
            <a:off x="457200" y="2819400"/>
            <a:ext cx="1082675" cy="1557338"/>
          </a:xfrm>
          <a:prstGeom prst="rect">
            <a:avLst/>
          </a:prstGeom>
          <a:noFill/>
          <a:ln w="9525">
            <a:noFill/>
            <a:miter lim="800000"/>
            <a:headEnd/>
            <a:tailEnd/>
          </a:ln>
        </p:spPr>
      </p:pic>
      <p:pic>
        <p:nvPicPr>
          <p:cNvPr id="27655" name="Picture 10" descr="C:\Documents and Settings\wwm86812\Local Settings\Temporary Internet Files\Content.IE5\CIRYRM80\MC900286867[1].wmf"/>
          <p:cNvPicPr>
            <a:picLocks noChangeAspect="1" noChangeArrowheads="1"/>
          </p:cNvPicPr>
          <p:nvPr/>
        </p:nvPicPr>
        <p:blipFill>
          <a:blip r:embed="rId5" cstate="print"/>
          <a:srcRect/>
          <a:stretch>
            <a:fillRect/>
          </a:stretch>
        </p:blipFill>
        <p:spPr bwMode="auto">
          <a:xfrm>
            <a:off x="3657600" y="4267200"/>
            <a:ext cx="1668463" cy="1406525"/>
          </a:xfrm>
          <a:prstGeom prst="rect">
            <a:avLst/>
          </a:prstGeom>
          <a:noFill/>
          <a:ln w="9525">
            <a:noFill/>
            <a:miter lim="800000"/>
            <a:headEnd/>
            <a:tailEnd/>
          </a:ln>
        </p:spPr>
      </p:pic>
      <p:cxnSp>
        <p:nvCxnSpPr>
          <p:cNvPr id="20" name="Straight Arrow Connector 19"/>
          <p:cNvCxnSpPr/>
          <p:nvPr/>
        </p:nvCxnSpPr>
        <p:spPr>
          <a:xfrm>
            <a:off x="1676400" y="38100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38800" y="3962400"/>
            <a:ext cx="990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3962400"/>
            <a:ext cx="2895600" cy="160020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H="1">
            <a:off x="3429000" y="3810000"/>
            <a:ext cx="2057400" cy="190500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6553200" y="4343400"/>
            <a:ext cx="2362200" cy="1477328"/>
          </a:xfrm>
          <a:prstGeom prst="rect">
            <a:avLst/>
          </a:prstGeom>
          <a:noFill/>
        </p:spPr>
        <p:txBody>
          <a:bodyPr wrap="square" rtlCol="0">
            <a:spAutoFit/>
          </a:bodyPr>
          <a:lstStyle/>
          <a:p>
            <a:pPr algn="ctr"/>
            <a:r>
              <a:rPr lang="en-US" dirty="0" smtClean="0"/>
              <a:t>We want to prevent the contamination of equipment/supplies to prevent the spread of disease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fontAlgn="auto">
              <a:spcAft>
                <a:spcPts val="0"/>
              </a:spcAft>
              <a:defRPr/>
            </a:pPr>
            <a:r>
              <a:rPr lang="en-US" sz="4000" b="1" dirty="0" smtClean="0">
                <a:solidFill>
                  <a:schemeClr val="tx1"/>
                </a:solidFill>
                <a:latin typeface="+mn-lt"/>
              </a:rPr>
              <a:t>Blood Glucose Monitoring (BGM)</a:t>
            </a:r>
            <a:endParaRPr lang="en-US" sz="4000" b="1" dirty="0">
              <a:solidFill>
                <a:schemeClr val="tx1"/>
              </a:solidFill>
              <a:latin typeface="+mn-lt"/>
            </a:endParaRPr>
          </a:p>
        </p:txBody>
      </p:sp>
      <p:sp>
        <p:nvSpPr>
          <p:cNvPr id="25602" name="Content Placeholder 2"/>
          <p:cNvSpPr>
            <a:spLocks noGrp="1"/>
          </p:cNvSpPr>
          <p:nvPr>
            <p:ph sz="quarter" idx="1"/>
          </p:nvPr>
        </p:nvSpPr>
        <p:spPr>
          <a:xfrm>
            <a:off x="381000" y="1219200"/>
            <a:ext cx="8305800" cy="5334000"/>
          </a:xfrm>
        </p:spPr>
        <p:txBody>
          <a:bodyPr/>
          <a:lstStyle/>
          <a:p>
            <a:pPr>
              <a:buSzPct val="100000"/>
              <a:buFont typeface="Arial" charset="0"/>
              <a:buChar char="•"/>
            </a:pPr>
            <a:r>
              <a:rPr lang="en-US" sz="2400" dirty="0" smtClean="0"/>
              <a:t>Blood glucose monitoring is the regular testing of the level of sugar (glucose) in the blood. It is part of the ongoing care for people with diabetes.</a:t>
            </a:r>
          </a:p>
          <a:p>
            <a:pPr>
              <a:buSzPct val="100000"/>
              <a:buFont typeface="Arial" charset="0"/>
              <a:buChar char="•"/>
            </a:pPr>
            <a:r>
              <a:rPr lang="en-US" sz="2400" dirty="0" smtClean="0"/>
              <a:t>BGM involves:</a:t>
            </a:r>
          </a:p>
          <a:p>
            <a:pPr lvl="1" eaLnBrk="0" hangingPunct="0">
              <a:buSzPct val="120000"/>
            </a:pPr>
            <a:r>
              <a:rPr lang="en-US" sz="1800" dirty="0" smtClean="0"/>
              <a:t>Inserting a test strip into a blood glucose monitor</a:t>
            </a:r>
          </a:p>
          <a:p>
            <a:pPr lvl="1" eaLnBrk="0" hangingPunct="0">
              <a:buSzPct val="120000"/>
            </a:pPr>
            <a:r>
              <a:rPr lang="en-US" sz="1800" dirty="0" smtClean="0"/>
              <a:t>Drawing blood with a </a:t>
            </a:r>
            <a:r>
              <a:rPr lang="en-US" sz="1800" dirty="0" err="1" smtClean="0"/>
              <a:t>fingerstick</a:t>
            </a:r>
            <a:r>
              <a:rPr lang="en-US" sz="1800" dirty="0" smtClean="0"/>
              <a:t> device </a:t>
            </a:r>
          </a:p>
          <a:p>
            <a:pPr lvl="1" eaLnBrk="0" hangingPunct="0">
              <a:buSzPct val="120000"/>
            </a:pPr>
            <a:r>
              <a:rPr lang="en-US" sz="1800" dirty="0" smtClean="0"/>
              <a:t>Applying blood to a test strip and placing it in the blood glucose monitor</a:t>
            </a:r>
          </a:p>
          <a:p>
            <a:pPr lvl="1" eaLnBrk="0" hangingPunct="0">
              <a:buSzPct val="120000"/>
            </a:pPr>
            <a:r>
              <a:rPr lang="en-US" sz="1800" dirty="0" smtClean="0"/>
              <a:t>Obtaining a reading (glucose level) from the blood glucose monitor</a:t>
            </a:r>
          </a:p>
          <a:p>
            <a:pPr lvl="1" eaLnBrk="0" hangingPunct="0">
              <a:buSzPct val="120000"/>
            </a:pPr>
            <a:r>
              <a:rPr lang="en-US" sz="1800" dirty="0" smtClean="0"/>
              <a:t>Administering insulin as needed</a:t>
            </a:r>
          </a:p>
          <a:p>
            <a:pPr>
              <a:buFont typeface="Arial" charset="0"/>
              <a:buChar char="•"/>
            </a:pPr>
            <a:endParaRPr lang="en-US" sz="2400" dirty="0" smtClean="0">
              <a:solidFill>
                <a:schemeClr val="bg1"/>
              </a:solidFill>
            </a:endParaRPr>
          </a:p>
        </p:txBody>
      </p:sp>
      <p:pic>
        <p:nvPicPr>
          <p:cNvPr id="4" name="Picture 6" descr="Fingerprick  5 place lancet"/>
          <p:cNvPicPr>
            <a:picLocks noChangeAspect="1" noChangeArrowheads="1"/>
          </p:cNvPicPr>
          <p:nvPr/>
        </p:nvPicPr>
        <p:blipFill>
          <a:blip r:embed="rId3" cstate="print"/>
          <a:srcRect l="28145" t="25552" r="27583" b="18616"/>
          <a:stretch>
            <a:fillRect/>
          </a:stretch>
        </p:blipFill>
        <p:spPr bwMode="auto">
          <a:xfrm>
            <a:off x="2514600" y="4876800"/>
            <a:ext cx="2057400" cy="1676400"/>
          </a:xfrm>
          <a:prstGeom prst="rect">
            <a:avLst/>
          </a:prstGeom>
          <a:noFill/>
          <a:ln w="9525">
            <a:solidFill>
              <a:schemeClr val="tx1"/>
            </a:solidFill>
            <a:miter lim="800000"/>
            <a:headEnd/>
            <a:tailEnd/>
          </a:ln>
        </p:spPr>
      </p:pic>
      <p:pic>
        <p:nvPicPr>
          <p:cNvPr id="5" name="Picture 10"/>
          <p:cNvPicPr>
            <a:picLocks noChangeAspect="1" noChangeArrowheads="1"/>
          </p:cNvPicPr>
          <p:nvPr/>
        </p:nvPicPr>
        <p:blipFill>
          <a:blip r:embed="rId4" cstate="print"/>
          <a:srcRect l="14000" t="22499" r="34000" b="22501"/>
          <a:stretch>
            <a:fillRect/>
          </a:stretch>
        </p:blipFill>
        <p:spPr bwMode="auto">
          <a:xfrm>
            <a:off x="381000" y="4876800"/>
            <a:ext cx="1981200" cy="1676400"/>
          </a:xfrm>
          <a:prstGeom prst="rect">
            <a:avLst/>
          </a:prstGeom>
          <a:noFill/>
          <a:ln w="9525" algn="ctr">
            <a:solidFill>
              <a:schemeClr val="tx1"/>
            </a:solidFill>
            <a:miter lim="800000"/>
            <a:headEnd/>
            <a:tailEnd/>
          </a:ln>
        </p:spPr>
      </p:pic>
      <p:pic>
        <p:nvPicPr>
          <p:cNvPr id="6" name="Picture 11"/>
          <p:cNvPicPr>
            <a:picLocks noChangeAspect="1" noChangeArrowheads="1"/>
          </p:cNvPicPr>
          <p:nvPr/>
        </p:nvPicPr>
        <p:blipFill>
          <a:blip r:embed="rId5" cstate="print"/>
          <a:srcRect l="21466" t="45000" r="33466" b="7498"/>
          <a:stretch>
            <a:fillRect/>
          </a:stretch>
        </p:blipFill>
        <p:spPr bwMode="auto">
          <a:xfrm>
            <a:off x="4724400" y="4876800"/>
            <a:ext cx="1981200" cy="1670050"/>
          </a:xfrm>
          <a:prstGeom prst="rect">
            <a:avLst/>
          </a:prstGeom>
          <a:noFill/>
          <a:ln w="9525" algn="ctr">
            <a:solidFill>
              <a:schemeClr val="tx1"/>
            </a:solidFill>
            <a:miter lim="800000"/>
            <a:headEnd/>
            <a:tailEnd/>
          </a:ln>
        </p:spPr>
      </p:pic>
      <p:pic>
        <p:nvPicPr>
          <p:cNvPr id="7" name="Picture 14"/>
          <p:cNvPicPr>
            <a:picLocks noChangeAspect="1" noChangeArrowheads="1"/>
          </p:cNvPicPr>
          <p:nvPr/>
        </p:nvPicPr>
        <p:blipFill>
          <a:blip r:embed="rId6" cstate="print"/>
          <a:srcRect l="3549" t="2957" r="4167" b="18977"/>
          <a:stretch>
            <a:fillRect/>
          </a:stretch>
        </p:blipFill>
        <p:spPr bwMode="auto">
          <a:xfrm>
            <a:off x="6858000" y="4876800"/>
            <a:ext cx="1981200" cy="1676400"/>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62850" cy="1066800"/>
          </a:xfrm>
        </p:spPr>
        <p:txBody>
          <a:bodyPr>
            <a:normAutofit/>
          </a:bodyPr>
          <a:lstStyle/>
          <a:p>
            <a:r>
              <a:rPr lang="en-US" b="1" dirty="0" err="1" smtClean="0">
                <a:solidFill>
                  <a:schemeClr val="tx1"/>
                </a:solidFill>
              </a:rPr>
              <a:t>Fingerstick</a:t>
            </a:r>
            <a:r>
              <a:rPr lang="en-US" b="1" dirty="0" smtClean="0">
                <a:solidFill>
                  <a:schemeClr val="tx1"/>
                </a:solidFill>
              </a:rPr>
              <a:t> Devices</a:t>
            </a:r>
          </a:p>
        </p:txBody>
      </p:sp>
      <p:sp>
        <p:nvSpPr>
          <p:cNvPr id="5" name="Content Placeholder 2"/>
          <p:cNvSpPr txBox="1">
            <a:spLocks/>
          </p:cNvSpPr>
          <p:nvPr/>
        </p:nvSpPr>
        <p:spPr bwMode="auto">
          <a:xfrm>
            <a:off x="609600" y="1828800"/>
            <a:ext cx="8001000" cy="4343400"/>
          </a:xfrm>
          <a:prstGeom prst="rect">
            <a:avLst/>
          </a:prstGeom>
          <a:noFill/>
          <a:ln w="9525">
            <a:noFill/>
            <a:miter lim="800000"/>
            <a:headEnd/>
            <a:tailEnd/>
          </a:ln>
          <a:effectLst/>
        </p:spPr>
        <p:txBody>
          <a:bodyPr/>
          <a:lstStyle/>
          <a:p>
            <a:pPr marL="342900" indent="-342900" fontAlgn="auto">
              <a:spcBef>
                <a:spcPct val="20000"/>
              </a:spcBef>
              <a:spcAft>
                <a:spcPts val="0"/>
              </a:spcAft>
              <a:buFont typeface="Arial" pitchFamily="34" charset="0"/>
              <a:buChar char="•"/>
              <a:defRPr/>
            </a:pPr>
            <a:r>
              <a:rPr lang="en-US" sz="3200" dirty="0">
                <a:latin typeface="+mn-lt"/>
                <a:cs typeface="+mn-cs"/>
              </a:rPr>
              <a:t>Use a lancet to prick the skin to get drops of blood for testing</a:t>
            </a:r>
            <a:endParaRPr lang="en-US" sz="2800" dirty="0">
              <a:latin typeface="+mn-lt"/>
              <a:cs typeface="+mn-cs"/>
            </a:endParaRPr>
          </a:p>
          <a:p>
            <a:pPr marL="342900" indent="-342900" fontAlgn="auto">
              <a:spcBef>
                <a:spcPct val="20000"/>
              </a:spcBef>
              <a:spcAft>
                <a:spcPts val="0"/>
              </a:spcAft>
              <a:defRPr/>
            </a:pPr>
            <a:endParaRPr lang="en-US" sz="3200" b="1" dirty="0">
              <a:latin typeface="+mn-lt"/>
              <a:cs typeface="+mn-cs"/>
            </a:endParaRPr>
          </a:p>
          <a:p>
            <a:pPr marL="342900" indent="-342900">
              <a:spcBef>
                <a:spcPct val="20000"/>
              </a:spcBef>
              <a:buFont typeface="Arial" pitchFamily="34" charset="0"/>
              <a:buChar char="•"/>
              <a:defRPr/>
            </a:pPr>
            <a:r>
              <a:rPr lang="en-US" sz="3200" kern="0" dirty="0">
                <a:latin typeface="+mn-lt"/>
                <a:cs typeface="+mn-cs"/>
              </a:rPr>
              <a:t>Two types of devices</a:t>
            </a:r>
          </a:p>
          <a:p>
            <a:pPr marL="800100" lvl="1" indent="-342900" fontAlgn="auto">
              <a:spcBef>
                <a:spcPct val="20000"/>
              </a:spcBef>
              <a:spcAft>
                <a:spcPts val="0"/>
              </a:spcAft>
              <a:buFont typeface="Verdana" pitchFamily="34" charset="0"/>
              <a:buChar char="◦"/>
              <a:defRPr/>
            </a:pPr>
            <a:r>
              <a:rPr lang="en-US" sz="2800" kern="0" dirty="0">
                <a:latin typeface="+mn-lt"/>
                <a:cs typeface="+mn-cs"/>
              </a:rPr>
              <a:t>Single-use devices</a:t>
            </a:r>
          </a:p>
          <a:p>
            <a:pPr marL="800100" lvl="1" indent="-342900" fontAlgn="auto">
              <a:spcBef>
                <a:spcPct val="20000"/>
              </a:spcBef>
              <a:spcAft>
                <a:spcPts val="0"/>
              </a:spcAft>
              <a:buFont typeface="Verdana" pitchFamily="34" charset="0"/>
              <a:buChar char="◦"/>
              <a:defRPr/>
            </a:pPr>
            <a:r>
              <a:rPr lang="en-US" sz="2800" kern="0" dirty="0">
                <a:latin typeface="+mn-lt"/>
                <a:cs typeface="+mn-cs"/>
              </a:rPr>
              <a:t>Reusable devices</a:t>
            </a:r>
          </a:p>
        </p:txBody>
      </p:sp>
      <p:pic>
        <p:nvPicPr>
          <p:cNvPr id="36867" name="Picture 1" descr="C:\Documents and Settings\uan92887\Local Settings\Temporary Internet Files\Content.IE5\PGS3I95N\MP900407342[1].jpg"/>
          <p:cNvPicPr>
            <a:picLocks noChangeAspect="1" noChangeArrowheads="1"/>
          </p:cNvPicPr>
          <p:nvPr/>
        </p:nvPicPr>
        <p:blipFill>
          <a:blip r:embed="rId3" cstate="print"/>
          <a:srcRect/>
          <a:stretch>
            <a:fillRect/>
          </a:stretch>
        </p:blipFill>
        <p:spPr bwMode="auto">
          <a:xfrm>
            <a:off x="5867400" y="2819400"/>
            <a:ext cx="1931988"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Safe Injection Practices?</a:t>
            </a:r>
            <a:endParaRPr lang="en-US" b="1"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Safe injection practices are a set of measures to perform injections in an optimally safe manner for patients, healthcare providers, and others.</a:t>
            </a:r>
          </a:p>
          <a:p>
            <a:endParaRPr lang="en-US" dirty="0" smtClean="0"/>
          </a:p>
          <a:p>
            <a:r>
              <a:rPr lang="en-US" dirty="0" smtClean="0"/>
              <a:t>Part of the “standard precautions” that should be used on </a:t>
            </a:r>
            <a:r>
              <a:rPr lang="en-US" b="1" dirty="0" smtClean="0"/>
              <a:t>all patients/residents</a:t>
            </a:r>
            <a:r>
              <a:rPr lang="en-US" dirty="0" smtClean="0"/>
              <a:t>, in </a:t>
            </a:r>
            <a:r>
              <a:rPr lang="en-US" b="1" dirty="0" smtClean="0"/>
              <a:t>all settings</a:t>
            </a:r>
            <a:r>
              <a:rPr lang="en-US" dirty="0" smtClean="0"/>
              <a:t>, </a:t>
            </a:r>
            <a:r>
              <a:rPr lang="en-US" b="1" dirty="0" smtClean="0"/>
              <a:t>all the time</a:t>
            </a:r>
            <a:r>
              <a:rPr lang="en-US" dirty="0" smtClean="0"/>
              <a:t>.</a:t>
            </a:r>
          </a:p>
          <a:p>
            <a:pPr lvl="1"/>
            <a:r>
              <a:rPr lang="en-US" dirty="0" smtClean="0"/>
              <a:t>Minimum infection prevention practices that apply to all patient care, regardless of the suspected or confirmed infection status of the patient, in any setting where healthcare is delivered.</a:t>
            </a:r>
          </a:p>
          <a:p>
            <a:pPr>
              <a:buNone/>
            </a:pPr>
            <a:endParaRPr lang="en-US" dirty="0"/>
          </a:p>
          <a:p>
            <a:pPr marL="0" indent="0">
              <a:buNone/>
            </a:pPr>
            <a:r>
              <a:rPr lang="en-US" sz="2100" dirty="0" smtClean="0"/>
              <a:t>2007 Guideline for Isolation Precautions: Preventing Transmission of Infectious Agents in Healthcare Settings:  </a:t>
            </a:r>
            <a:r>
              <a:rPr lang="en-US" sz="2100" b="1" dirty="0" smtClean="0"/>
              <a:t>http</a:t>
            </a:r>
            <a:r>
              <a:rPr lang="en-US" sz="2100" b="1" dirty="0"/>
              <a:t>://www.cdc.gov/hicpac/pdf/isolation/Isolation2007.pdf</a:t>
            </a:r>
            <a:endParaRPr lang="en-US" sz="2100" b="1"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b="1" dirty="0" err="1" smtClean="0">
                <a:solidFill>
                  <a:schemeClr val="tx1"/>
                </a:solidFill>
                <a:latin typeface="+mn-lt"/>
              </a:rPr>
              <a:t>Fingerstick</a:t>
            </a:r>
            <a:r>
              <a:rPr lang="en-US" b="1" dirty="0" smtClean="0">
                <a:solidFill>
                  <a:schemeClr val="tx1"/>
                </a:solidFill>
                <a:latin typeface="+mn-lt"/>
              </a:rPr>
              <a:t> Devices: Single-Use</a:t>
            </a:r>
            <a:endParaRPr lang="en-US" b="1" dirty="0">
              <a:solidFill>
                <a:schemeClr val="tx1"/>
              </a:solidFill>
              <a:latin typeface="+mn-lt"/>
            </a:endParaRPr>
          </a:p>
        </p:txBody>
      </p:sp>
      <p:pic>
        <p:nvPicPr>
          <p:cNvPr id="4" name="Picture 6"/>
          <p:cNvPicPr>
            <a:picLocks noChangeAspect="1" noChangeArrowheads="1"/>
          </p:cNvPicPr>
          <p:nvPr/>
        </p:nvPicPr>
        <p:blipFill>
          <a:blip r:embed="rId3" cstate="print"/>
          <a:srcRect/>
          <a:stretch>
            <a:fillRect/>
          </a:stretch>
        </p:blipFill>
        <p:spPr bwMode="auto">
          <a:xfrm>
            <a:off x="6248400" y="1828800"/>
            <a:ext cx="2362200" cy="2111375"/>
          </a:xfrm>
          <a:prstGeom prst="rect">
            <a:avLst/>
          </a:prstGeom>
          <a:noFill/>
          <a:ln w="9525" algn="ctr">
            <a:noFill/>
            <a:miter lim="800000"/>
            <a:headEnd/>
            <a:tailEnd/>
          </a:ln>
        </p:spPr>
      </p:pic>
      <p:sp>
        <p:nvSpPr>
          <p:cNvPr id="5" name="Content Placeholder 2"/>
          <p:cNvSpPr txBox="1">
            <a:spLocks/>
          </p:cNvSpPr>
          <p:nvPr/>
        </p:nvSpPr>
        <p:spPr bwMode="auto">
          <a:xfrm>
            <a:off x="304800" y="1447800"/>
            <a:ext cx="5638800" cy="5105400"/>
          </a:xfrm>
          <a:prstGeom prst="rect">
            <a:avLst/>
          </a:prstGeom>
          <a:noFill/>
          <a:ln w="9525">
            <a:noFill/>
            <a:miter lim="800000"/>
            <a:headEnd/>
            <a:tailEnd/>
          </a:ln>
          <a:effectLst/>
        </p:spPr>
        <p:txBody>
          <a:bodyPr/>
          <a:lstStyle/>
          <a:p>
            <a:pPr marL="290513" lvl="1" indent="-284163" fontAlgn="auto">
              <a:spcBef>
                <a:spcPts val="0"/>
              </a:spcBef>
              <a:spcAft>
                <a:spcPts val="0"/>
              </a:spcAft>
              <a:buFont typeface="Arial" pitchFamily="34" charset="0"/>
              <a:buChar char="•"/>
              <a:tabLst>
                <a:tab pos="747713" algn="l"/>
              </a:tabLst>
              <a:defRPr/>
            </a:pPr>
            <a:r>
              <a:rPr lang="en-US" sz="2800" dirty="0">
                <a:latin typeface="+mn-lt"/>
                <a:cs typeface="+mn-cs"/>
              </a:rPr>
              <a:t>Disposable</a:t>
            </a:r>
          </a:p>
          <a:p>
            <a:pPr marL="747713" lvl="2" indent="-284163" fontAlgn="auto">
              <a:spcBef>
                <a:spcPts val="0"/>
              </a:spcBef>
              <a:spcAft>
                <a:spcPts val="0"/>
              </a:spcAft>
              <a:buFont typeface="Verdana" pitchFamily="34" charset="0"/>
              <a:buChar char="◦"/>
              <a:tabLst>
                <a:tab pos="747713" algn="l"/>
              </a:tabLst>
              <a:defRPr/>
            </a:pPr>
            <a:r>
              <a:rPr lang="en-US" sz="2400" dirty="0" smtClean="0">
                <a:latin typeface="+mn-lt"/>
                <a:cs typeface="+mn-cs"/>
              </a:rPr>
              <a:t>Go </a:t>
            </a:r>
            <a:r>
              <a:rPr lang="en-US" sz="2400" dirty="0">
                <a:latin typeface="+mn-lt"/>
                <a:cs typeface="+mn-cs"/>
              </a:rPr>
              <a:t>into sharps container</a:t>
            </a:r>
          </a:p>
          <a:p>
            <a:pPr marL="747713" lvl="2" indent="-284163" fontAlgn="auto">
              <a:spcBef>
                <a:spcPts val="0"/>
              </a:spcBef>
              <a:spcAft>
                <a:spcPts val="0"/>
              </a:spcAft>
              <a:buFont typeface="Verdana" pitchFamily="34" charset="0"/>
              <a:buChar char="◦"/>
              <a:tabLst>
                <a:tab pos="747713" algn="l"/>
              </a:tabLst>
              <a:defRPr/>
            </a:pPr>
            <a:endParaRPr lang="en-US" sz="2800" dirty="0">
              <a:latin typeface="+mn-lt"/>
              <a:cs typeface="+mn-cs"/>
            </a:endParaRPr>
          </a:p>
          <a:p>
            <a:pPr marL="290513" lvl="1" indent="-284163" fontAlgn="auto">
              <a:spcBef>
                <a:spcPts val="0"/>
              </a:spcBef>
              <a:spcAft>
                <a:spcPts val="0"/>
              </a:spcAft>
              <a:buFont typeface="Arial" pitchFamily="34" charset="0"/>
              <a:buChar char="•"/>
              <a:tabLst>
                <a:tab pos="747713" algn="l"/>
              </a:tabLst>
              <a:defRPr/>
            </a:pPr>
            <a:r>
              <a:rPr lang="en-US" sz="2800" dirty="0">
                <a:latin typeface="+mn-lt"/>
                <a:cs typeface="+mn-cs"/>
              </a:rPr>
              <a:t>Prevent reuse through </a:t>
            </a:r>
            <a:r>
              <a:rPr lang="en-US" sz="2800" dirty="0" smtClean="0">
                <a:latin typeface="+mn-lt"/>
                <a:cs typeface="+mn-cs"/>
              </a:rPr>
              <a:t>auto-retracting feature</a:t>
            </a:r>
            <a:endParaRPr lang="en-US" sz="2800" dirty="0">
              <a:latin typeface="+mn-lt"/>
              <a:cs typeface="+mn-cs"/>
            </a:endParaRPr>
          </a:p>
          <a:p>
            <a:pPr marL="290513" lvl="1" indent="-284163" fontAlgn="auto">
              <a:spcBef>
                <a:spcPts val="0"/>
              </a:spcBef>
              <a:spcAft>
                <a:spcPts val="0"/>
              </a:spcAft>
              <a:buFont typeface="Arial" pitchFamily="34" charset="0"/>
              <a:buChar char="•"/>
              <a:tabLst>
                <a:tab pos="747713" algn="l"/>
              </a:tabLst>
              <a:defRPr/>
            </a:pPr>
            <a:endParaRPr lang="en-US" sz="2800" dirty="0">
              <a:latin typeface="+mn-lt"/>
              <a:cs typeface="+mn-cs"/>
            </a:endParaRPr>
          </a:p>
          <a:p>
            <a:pPr marL="290513" lvl="1" indent="-284163" fontAlgn="auto">
              <a:spcBef>
                <a:spcPts val="0"/>
              </a:spcBef>
              <a:spcAft>
                <a:spcPts val="0"/>
              </a:spcAft>
              <a:buFont typeface="Arial" pitchFamily="34" charset="0"/>
              <a:buChar char="•"/>
              <a:tabLst>
                <a:tab pos="747713" algn="l"/>
              </a:tabLst>
              <a:defRPr/>
            </a:pPr>
            <a:r>
              <a:rPr lang="en-US" sz="2800" dirty="0">
                <a:latin typeface="+mn-lt"/>
                <a:cs typeface="+mn-cs"/>
              </a:rPr>
              <a:t>Appropriate for </a:t>
            </a:r>
            <a:r>
              <a:rPr lang="en-US" sz="2800" dirty="0" smtClean="0">
                <a:latin typeface="+mn-lt"/>
                <a:cs typeface="+mn-cs"/>
              </a:rPr>
              <a:t>situations and settings </a:t>
            </a:r>
            <a:r>
              <a:rPr lang="en-US" sz="2800" dirty="0">
                <a:latin typeface="+mn-lt"/>
                <a:cs typeface="+mn-cs"/>
              </a:rPr>
              <a:t>where </a:t>
            </a:r>
            <a:r>
              <a:rPr lang="en-US" sz="2800" u="sng" dirty="0" smtClean="0">
                <a:latin typeface="+mn-lt"/>
                <a:cs typeface="+mn-cs"/>
              </a:rPr>
              <a:t>assisted </a:t>
            </a:r>
            <a:r>
              <a:rPr lang="en-US" sz="2800" u="sng" dirty="0">
                <a:latin typeface="+mn-lt"/>
                <a:cs typeface="+mn-cs"/>
              </a:rPr>
              <a:t>monitoring</a:t>
            </a:r>
            <a:r>
              <a:rPr lang="en-US" sz="2800" dirty="0">
                <a:latin typeface="+mn-lt"/>
                <a:cs typeface="+mn-cs"/>
              </a:rPr>
              <a:t> of blood glucose is </a:t>
            </a:r>
            <a:r>
              <a:rPr lang="en-US" sz="2800" dirty="0" smtClean="0">
                <a:latin typeface="+mn-lt"/>
                <a:cs typeface="+mn-cs"/>
              </a:rPr>
              <a:t>performed</a:t>
            </a:r>
          </a:p>
          <a:p>
            <a:pPr marL="747713" lvl="2" indent="-284163">
              <a:buFont typeface="Arial" pitchFamily="34" charset="0"/>
              <a:buChar char="•"/>
              <a:tabLst>
                <a:tab pos="747713" algn="l"/>
              </a:tabLst>
              <a:defRPr/>
            </a:pPr>
            <a:r>
              <a:rPr lang="en-US" sz="2400" dirty="0" smtClean="0"/>
              <a:t>“Assisted monitoring” means that a patient or resident needs help performing BGM and cannot do it independently (by themselves)</a:t>
            </a:r>
            <a:endParaRPr lang="en-US" sz="2400" dirty="0"/>
          </a:p>
          <a:p>
            <a:pPr marL="342900" indent="-342900" fontAlgn="auto">
              <a:spcBef>
                <a:spcPct val="20000"/>
              </a:spcBef>
              <a:spcAft>
                <a:spcPts val="0"/>
              </a:spcAft>
              <a:defRPr/>
            </a:pPr>
            <a:endParaRPr lang="en-US" sz="2800" kern="0" dirty="0">
              <a:solidFill>
                <a:schemeClr val="bg1"/>
              </a:solidFill>
              <a:latin typeface="+mn-lt"/>
              <a:cs typeface="+mn-cs"/>
            </a:endParaRPr>
          </a:p>
          <a:p>
            <a:pPr marL="1204913" lvl="2" indent="-290513" fontAlgn="auto">
              <a:spcBef>
                <a:spcPct val="20000"/>
              </a:spcBef>
              <a:spcAft>
                <a:spcPts val="0"/>
              </a:spcAft>
              <a:buFont typeface="Arial" pitchFamily="34" charset="0"/>
              <a:buChar char="•"/>
              <a:defRPr/>
            </a:pPr>
            <a:endParaRPr lang="en-US" sz="2000" kern="0" dirty="0">
              <a:solidFill>
                <a:schemeClr val="bg1"/>
              </a:solidFill>
              <a:latin typeface="+mn-lt"/>
              <a:cs typeface="+mn-cs"/>
            </a:endParaRPr>
          </a:p>
        </p:txBody>
      </p:sp>
      <p:sp>
        <p:nvSpPr>
          <p:cNvPr id="37892" name="TextBox 7"/>
          <p:cNvSpPr txBox="1">
            <a:spLocks noChangeArrowheads="1"/>
          </p:cNvSpPr>
          <p:nvPr/>
        </p:nvSpPr>
        <p:spPr bwMode="auto">
          <a:xfrm>
            <a:off x="6248400" y="3962400"/>
            <a:ext cx="2286000" cy="461963"/>
          </a:xfrm>
          <a:prstGeom prst="rect">
            <a:avLst/>
          </a:prstGeom>
          <a:noFill/>
          <a:ln w="9525">
            <a:noFill/>
            <a:miter lim="800000"/>
            <a:headEnd/>
            <a:tailEnd/>
          </a:ln>
        </p:spPr>
        <p:txBody>
          <a:bodyPr>
            <a:spAutoFit/>
          </a:bodyPr>
          <a:lstStyle/>
          <a:p>
            <a:r>
              <a:rPr lang="en-US" sz="1200">
                <a:latin typeface="Georgia" pitchFamily="18" charset="0"/>
              </a:rPr>
              <a:t>Single-Use  Fingerstick Device</a:t>
            </a:r>
          </a:p>
          <a:p>
            <a:r>
              <a:rPr lang="en-US" sz="1200">
                <a:latin typeface="Georgia" pitchFamily="18" charset="0"/>
              </a:rPr>
              <a:t>Source: CDC</a:t>
            </a:r>
          </a:p>
        </p:txBody>
      </p:sp>
      <p:sp>
        <p:nvSpPr>
          <p:cNvPr id="6" name="TextBox 5"/>
          <p:cNvSpPr txBox="1"/>
          <p:nvPr/>
        </p:nvSpPr>
        <p:spPr>
          <a:xfrm>
            <a:off x="5943600" y="4776732"/>
            <a:ext cx="3200400" cy="1815882"/>
          </a:xfrm>
          <a:prstGeom prst="rect">
            <a:avLst/>
          </a:prstGeom>
          <a:noFill/>
        </p:spPr>
        <p:txBody>
          <a:bodyPr wrap="square">
            <a:spAutoFit/>
          </a:bodyPr>
          <a:lstStyle/>
          <a:p>
            <a:pPr fontAlgn="auto">
              <a:spcBef>
                <a:spcPts val="0"/>
              </a:spcBef>
              <a:spcAft>
                <a:spcPts val="0"/>
              </a:spcAft>
              <a:defRPr/>
            </a:pPr>
            <a:r>
              <a:rPr lang="en-US" sz="2800" i="1" kern="0" dirty="0">
                <a:solidFill>
                  <a:srgbClr val="FF0000"/>
                </a:solidFill>
                <a:latin typeface="+mn-lt"/>
                <a:cs typeface="+mn-cs"/>
              </a:rPr>
              <a:t>Select single-use devices that permanently retract upon puncture</a:t>
            </a:r>
            <a:endParaRPr lang="en-US" sz="2800" dirty="0">
              <a:solidFill>
                <a:srgbClr val="FF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301625" y="228600"/>
            <a:ext cx="8461375" cy="758825"/>
          </a:xfrm>
        </p:spPr>
        <p:txBody>
          <a:bodyPr>
            <a:noAutofit/>
          </a:bodyPr>
          <a:lstStyle/>
          <a:p>
            <a:r>
              <a:rPr lang="en-US" b="1" dirty="0" err="1" smtClean="0">
                <a:solidFill>
                  <a:schemeClr val="tx1"/>
                </a:solidFill>
              </a:rPr>
              <a:t>Fingerstick</a:t>
            </a:r>
            <a:r>
              <a:rPr lang="en-US" b="1" dirty="0" smtClean="0">
                <a:solidFill>
                  <a:schemeClr val="tx1"/>
                </a:solidFill>
              </a:rPr>
              <a:t> Devices: Reusable</a:t>
            </a:r>
          </a:p>
        </p:txBody>
      </p:sp>
      <p:sp>
        <p:nvSpPr>
          <p:cNvPr id="3" name="Content Placeholder 2"/>
          <p:cNvSpPr>
            <a:spLocks noGrp="1"/>
          </p:cNvSpPr>
          <p:nvPr>
            <p:ph sz="quarter" idx="1"/>
          </p:nvPr>
        </p:nvSpPr>
        <p:spPr>
          <a:xfrm>
            <a:off x="76200" y="1524000"/>
            <a:ext cx="8610600" cy="4876800"/>
          </a:xfrm>
        </p:spPr>
        <p:txBody>
          <a:bodyPr>
            <a:normAutofit fontScale="92500" lnSpcReduction="10000"/>
          </a:bodyPr>
          <a:lstStyle/>
          <a:p>
            <a:pPr marL="473393" indent="-290513" fontAlgn="auto">
              <a:spcAft>
                <a:spcPts val="0"/>
              </a:spcAft>
              <a:buFont typeface="Arial" pitchFamily="34" charset="0"/>
              <a:buChar char="•"/>
              <a:defRPr/>
            </a:pPr>
            <a:r>
              <a:rPr lang="en-US" sz="3000" kern="0" dirty="0" smtClean="0"/>
              <a:t>Often resemble a pen (“</a:t>
            </a:r>
            <a:r>
              <a:rPr lang="en-US" sz="3000" kern="0" dirty="0" err="1" smtClean="0"/>
              <a:t>penlet</a:t>
            </a:r>
            <a:r>
              <a:rPr lang="en-US" sz="3000" kern="0" dirty="0" smtClean="0"/>
              <a:t>”)</a:t>
            </a:r>
          </a:p>
          <a:p>
            <a:pPr marL="473393" indent="-290513" fontAlgn="auto">
              <a:spcAft>
                <a:spcPts val="0"/>
              </a:spcAft>
              <a:buFont typeface="Arial" pitchFamily="34" charset="0"/>
              <a:buChar char="•"/>
              <a:defRPr/>
            </a:pPr>
            <a:endParaRPr lang="en-US" sz="3000" kern="0" dirty="0" smtClean="0"/>
          </a:p>
          <a:p>
            <a:pPr marL="473393" indent="-290513" fontAlgn="auto">
              <a:spcAft>
                <a:spcPts val="0"/>
              </a:spcAft>
              <a:buFont typeface="Arial" pitchFamily="34" charset="0"/>
              <a:buChar char="•"/>
              <a:defRPr/>
            </a:pPr>
            <a:r>
              <a:rPr lang="en-US" sz="3000" kern="0" dirty="0" smtClean="0"/>
              <a:t>In general, use </a:t>
            </a:r>
            <a:r>
              <a:rPr lang="en-US" sz="3000" u="sng" kern="0" dirty="0" smtClean="0"/>
              <a:t>not recommended</a:t>
            </a:r>
            <a:r>
              <a:rPr lang="en-US" sz="3000" kern="0" dirty="0" smtClean="0"/>
              <a:t>:</a:t>
            </a:r>
          </a:p>
          <a:p>
            <a:pPr marL="958025" lvl="1" indent="-290513" fontAlgn="auto">
              <a:spcAft>
                <a:spcPts val="0"/>
              </a:spcAft>
              <a:buFont typeface="Verdana" pitchFamily="34" charset="0"/>
              <a:buChar char="◦"/>
              <a:defRPr/>
            </a:pPr>
            <a:r>
              <a:rPr lang="en-US" sz="2600" kern="0" dirty="0" smtClean="0"/>
              <a:t>Failure to change disposable pieces</a:t>
            </a:r>
          </a:p>
          <a:p>
            <a:pPr marL="1358075" lvl="2" indent="-290513">
              <a:buFont typeface="Wingdings" pitchFamily="2" charset="2"/>
              <a:buChar char="§"/>
              <a:defRPr/>
            </a:pPr>
            <a:r>
              <a:rPr lang="en-US" sz="2200" kern="0" dirty="0" smtClean="0"/>
              <a:t>New lancet is required every time the device is used</a:t>
            </a:r>
          </a:p>
          <a:p>
            <a:pPr marL="958025" lvl="1" indent="-290513" fontAlgn="auto">
              <a:spcAft>
                <a:spcPts val="0"/>
              </a:spcAft>
              <a:buFont typeface="Verdana" pitchFamily="34" charset="0"/>
              <a:buChar char="◦"/>
              <a:defRPr/>
            </a:pPr>
            <a:r>
              <a:rPr lang="en-US" sz="2600" kern="0" dirty="0" smtClean="0"/>
              <a:t>Failure to clean and disinfect properly</a:t>
            </a:r>
          </a:p>
          <a:p>
            <a:pPr marL="958025" lvl="1" indent="-290513" fontAlgn="auto">
              <a:spcAft>
                <a:spcPts val="0"/>
              </a:spcAft>
              <a:buFont typeface="Verdana" pitchFamily="34" charset="0"/>
              <a:buChar char="◦"/>
              <a:defRPr/>
            </a:pPr>
            <a:r>
              <a:rPr lang="en-US" sz="2600" kern="0" dirty="0" smtClean="0"/>
              <a:t>Linked to multiple HBV outbreaks (including in Virginia)</a:t>
            </a:r>
          </a:p>
          <a:p>
            <a:pPr marL="958025" lvl="1" indent="-290513" fontAlgn="auto">
              <a:spcAft>
                <a:spcPts val="0"/>
              </a:spcAft>
              <a:buFont typeface="Verdana" pitchFamily="34" charset="0"/>
              <a:buChar char="◦"/>
              <a:defRPr/>
            </a:pPr>
            <a:r>
              <a:rPr lang="en-US" sz="2600" kern="0" dirty="0" smtClean="0"/>
              <a:t>Risk for occupational </a:t>
            </a:r>
            <a:r>
              <a:rPr lang="en-US" sz="2600" kern="0" dirty="0" err="1" smtClean="0"/>
              <a:t>needlesticks</a:t>
            </a:r>
            <a:endParaRPr lang="en-US" sz="2600" kern="0" dirty="0" smtClean="0"/>
          </a:p>
          <a:p>
            <a:pPr marL="958025" lvl="1" indent="-290513" fontAlgn="auto">
              <a:spcAft>
                <a:spcPts val="0"/>
              </a:spcAft>
              <a:buFont typeface="Verdana" pitchFamily="34" charset="0"/>
              <a:buChar char="◦"/>
              <a:defRPr/>
            </a:pPr>
            <a:endParaRPr lang="en-US" sz="2600" kern="0" dirty="0" smtClean="0"/>
          </a:p>
          <a:p>
            <a:pPr marL="473393" indent="-290513" fontAlgn="auto">
              <a:spcAft>
                <a:spcPts val="0"/>
              </a:spcAft>
              <a:buFont typeface="Arial" pitchFamily="34" charset="0"/>
              <a:buChar char="•"/>
              <a:defRPr/>
            </a:pPr>
            <a:r>
              <a:rPr lang="en-US" sz="3000" kern="0" dirty="0" smtClean="0"/>
              <a:t>Only appropriate for people who are able to perform BGM </a:t>
            </a:r>
            <a:r>
              <a:rPr lang="en-US" sz="3000" i="1" kern="0" dirty="0" smtClean="0"/>
              <a:t>independently </a:t>
            </a:r>
            <a:r>
              <a:rPr lang="en-US" sz="3000" kern="0" dirty="0" smtClean="0"/>
              <a:t>and do </a:t>
            </a:r>
            <a:r>
              <a:rPr lang="en-US" sz="3000" u="sng" kern="0" dirty="0" smtClean="0"/>
              <a:t>not</a:t>
            </a:r>
            <a:r>
              <a:rPr lang="en-US" sz="3000" kern="0" dirty="0" smtClean="0"/>
              <a:t> require assistance</a:t>
            </a:r>
            <a:endParaRPr lang="en-US" sz="2800" kern="0" dirty="0" smtClean="0"/>
          </a:p>
          <a:p>
            <a:pPr marL="274320" indent="-274320" fontAlgn="auto">
              <a:spcAft>
                <a:spcPts val="0"/>
              </a:spcAft>
              <a:buFont typeface="Wingdings 2"/>
              <a:buChar char=""/>
              <a:defRPr/>
            </a:pPr>
            <a:endParaRPr lang="en-US" dirty="0"/>
          </a:p>
        </p:txBody>
      </p:sp>
      <p:graphicFrame>
        <p:nvGraphicFramePr>
          <p:cNvPr id="520197" name="Object 5"/>
          <p:cNvGraphicFramePr>
            <a:graphicFrameLocks noChangeAspect="1"/>
          </p:cNvGraphicFramePr>
          <p:nvPr/>
        </p:nvGraphicFramePr>
        <p:xfrm>
          <a:off x="6705600" y="1143000"/>
          <a:ext cx="2019300" cy="1447800"/>
        </p:xfrm>
        <a:graphic>
          <a:graphicData uri="http://schemas.openxmlformats.org/presentationml/2006/ole">
            <p:oleObj spid="_x0000_s5133" name="Visio" r:id="rId4" imgW="6481953" imgH="4909185" progId="">
              <p:embed/>
            </p:oleObj>
          </a:graphicData>
        </a:graphic>
      </p:graphicFrame>
      <p:sp>
        <p:nvSpPr>
          <p:cNvPr id="4101" name="TextBox 4"/>
          <p:cNvSpPr txBox="1">
            <a:spLocks noChangeArrowheads="1"/>
          </p:cNvSpPr>
          <p:nvPr/>
        </p:nvSpPr>
        <p:spPr bwMode="auto">
          <a:xfrm>
            <a:off x="6781800" y="2667000"/>
            <a:ext cx="1676400" cy="461963"/>
          </a:xfrm>
          <a:prstGeom prst="rect">
            <a:avLst/>
          </a:prstGeom>
          <a:noFill/>
          <a:ln w="9525">
            <a:noFill/>
            <a:miter lim="800000"/>
            <a:headEnd/>
            <a:tailEnd/>
          </a:ln>
        </p:spPr>
        <p:txBody>
          <a:bodyPr>
            <a:spAutoFit/>
          </a:bodyPr>
          <a:lstStyle/>
          <a:p>
            <a:r>
              <a:rPr lang="en-US" sz="1200">
                <a:latin typeface="Georgia" pitchFamily="18" charset="0"/>
              </a:rPr>
              <a:t>Reusable Fingerstick Device.  Source: CDC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0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563"/>
            <a:ext cx="8553450" cy="960437"/>
          </a:xfrm>
        </p:spPr>
        <p:txBody>
          <a:bodyPr>
            <a:noAutofit/>
          </a:bodyPr>
          <a:lstStyle/>
          <a:p>
            <a:r>
              <a:rPr lang="en-US" sz="4000" b="1" dirty="0" err="1" smtClean="0">
                <a:solidFill>
                  <a:schemeClr val="tx1"/>
                </a:solidFill>
              </a:rPr>
              <a:t>Fingerstick</a:t>
            </a:r>
            <a:r>
              <a:rPr lang="en-US" sz="4000" b="1" dirty="0" smtClean="0">
                <a:solidFill>
                  <a:schemeClr val="tx1"/>
                </a:solidFill>
              </a:rPr>
              <a:t> Devices: Recommended Practices for Reusable Devices</a:t>
            </a:r>
          </a:p>
        </p:txBody>
      </p:sp>
      <p:sp>
        <p:nvSpPr>
          <p:cNvPr id="5" name="Content Placeholder 2"/>
          <p:cNvSpPr txBox="1">
            <a:spLocks/>
          </p:cNvSpPr>
          <p:nvPr/>
        </p:nvSpPr>
        <p:spPr bwMode="auto">
          <a:xfrm>
            <a:off x="228600" y="1447800"/>
            <a:ext cx="7239000" cy="4876800"/>
          </a:xfrm>
          <a:prstGeom prst="rect">
            <a:avLst/>
          </a:prstGeom>
          <a:noFill/>
          <a:ln w="9525">
            <a:noFill/>
            <a:miter lim="800000"/>
            <a:headEnd/>
            <a:tailEnd/>
          </a:ln>
          <a:effectLst/>
        </p:spPr>
        <p:txBody>
          <a:bodyPr/>
          <a:lstStyle/>
          <a:p>
            <a:pPr marL="290513" indent="-290513">
              <a:spcBef>
                <a:spcPts val="575"/>
              </a:spcBef>
              <a:buFont typeface="Arial" charset="0"/>
              <a:buChar char="•"/>
            </a:pPr>
            <a:r>
              <a:rPr lang="en-US" sz="2800" dirty="0"/>
              <a:t>Restrict use to individual persons who do </a:t>
            </a:r>
            <a:r>
              <a:rPr lang="en-US" sz="2800" u="sng" dirty="0" smtClean="0"/>
              <a:t>not</a:t>
            </a:r>
            <a:r>
              <a:rPr lang="en-US" sz="2800" dirty="0" smtClean="0"/>
              <a:t> </a:t>
            </a:r>
            <a:r>
              <a:rPr lang="en-US" sz="2800" dirty="0"/>
              <a:t>require assistance with monitoring their blood glucose</a:t>
            </a:r>
          </a:p>
          <a:p>
            <a:pPr marL="747713" lvl="1" indent="-290513">
              <a:spcBef>
                <a:spcPts val="575"/>
              </a:spcBef>
              <a:buSzPct val="50000"/>
              <a:buFont typeface="Courier New" pitchFamily="49" charset="0"/>
              <a:buChar char="o"/>
            </a:pPr>
            <a:r>
              <a:rPr lang="en-US" sz="2400" dirty="0"/>
              <a:t>  </a:t>
            </a:r>
            <a:r>
              <a:rPr lang="en-US" sz="2400" b="1" u="sng" dirty="0"/>
              <a:t>Never</a:t>
            </a:r>
            <a:r>
              <a:rPr lang="en-US" sz="2400" dirty="0"/>
              <a:t> share </a:t>
            </a:r>
            <a:r>
              <a:rPr lang="en-US" sz="2400" dirty="0" smtClean="0"/>
              <a:t>reusable devices between </a:t>
            </a:r>
            <a:r>
              <a:rPr lang="en-US" sz="2400" dirty="0"/>
              <a:t>persons</a:t>
            </a:r>
          </a:p>
          <a:p>
            <a:pPr marL="290513" indent="-290513">
              <a:spcBef>
                <a:spcPts val="575"/>
              </a:spcBef>
              <a:buFont typeface="Arial" charset="0"/>
              <a:buChar char="•"/>
            </a:pPr>
            <a:endParaRPr lang="en-US" sz="800" dirty="0"/>
          </a:p>
          <a:p>
            <a:pPr marL="290513" indent="-290513">
              <a:spcBef>
                <a:spcPts val="575"/>
              </a:spcBef>
              <a:buFont typeface="Arial" charset="0"/>
              <a:buChar char="•"/>
            </a:pPr>
            <a:r>
              <a:rPr lang="en-US" sz="2800" dirty="0"/>
              <a:t>Clearly label any </a:t>
            </a:r>
            <a:r>
              <a:rPr lang="en-US" sz="2800" dirty="0" err="1"/>
              <a:t>fingerstick</a:t>
            </a:r>
            <a:r>
              <a:rPr lang="en-US" sz="2800" dirty="0"/>
              <a:t> device designed for reuse on a </a:t>
            </a:r>
            <a:r>
              <a:rPr lang="en-US" sz="2800" u="sng" dirty="0"/>
              <a:t>single person</a:t>
            </a:r>
            <a:r>
              <a:rPr lang="en-US" sz="2800" dirty="0"/>
              <a:t> </a:t>
            </a:r>
          </a:p>
          <a:p>
            <a:pPr marL="747713" lvl="1" indent="-290513">
              <a:spcBef>
                <a:spcPts val="575"/>
              </a:spcBef>
              <a:buSzPct val="50000"/>
              <a:buFont typeface="Courier New" pitchFamily="49" charset="0"/>
              <a:buChar char="o"/>
            </a:pPr>
            <a:r>
              <a:rPr lang="en-US" sz="2400" dirty="0"/>
              <a:t>Label with individual </a:t>
            </a:r>
            <a:r>
              <a:rPr lang="en-US" sz="2400" dirty="0" smtClean="0"/>
              <a:t>patient/resident’s </a:t>
            </a:r>
            <a:r>
              <a:rPr lang="en-US" sz="2400" dirty="0"/>
              <a:t>name </a:t>
            </a:r>
          </a:p>
          <a:p>
            <a:pPr marL="747713" lvl="1" indent="-290513">
              <a:spcBef>
                <a:spcPts val="575"/>
              </a:spcBef>
              <a:buSzPct val="50000"/>
              <a:buFont typeface="Courier New" pitchFamily="49" charset="0"/>
              <a:buChar char="o"/>
            </a:pPr>
            <a:r>
              <a:rPr lang="en-US" sz="2400" dirty="0"/>
              <a:t>Store in a secure area such as a locked cabinet or medication cart</a:t>
            </a:r>
          </a:p>
          <a:p>
            <a:pPr marL="290513" indent="-290513">
              <a:spcBef>
                <a:spcPts val="575"/>
              </a:spcBef>
              <a:buFont typeface="Arial" charset="0"/>
              <a:buChar char="•"/>
            </a:pPr>
            <a:endParaRPr lang="en-US" sz="800" dirty="0"/>
          </a:p>
          <a:p>
            <a:pPr marL="290513" indent="-290513">
              <a:spcBef>
                <a:spcPts val="575"/>
              </a:spcBef>
              <a:buFont typeface="Arial" charset="0"/>
              <a:buChar char="•"/>
            </a:pPr>
            <a:r>
              <a:rPr lang="en-US" sz="2800" dirty="0"/>
              <a:t>Dispose of used lancets at the point of use in an approved sharps container</a:t>
            </a:r>
          </a:p>
        </p:txBody>
      </p:sp>
      <p:pic>
        <p:nvPicPr>
          <p:cNvPr id="43011" name="Picture 15" descr="C:\My Documents\Compliance Assistance\sharpsco.WMF"/>
          <p:cNvPicPr>
            <a:picLocks noChangeAspect="1" noChangeArrowheads="1"/>
          </p:cNvPicPr>
          <p:nvPr/>
        </p:nvPicPr>
        <p:blipFill>
          <a:blip r:embed="rId3" cstate="print"/>
          <a:srcRect/>
          <a:stretch>
            <a:fillRect/>
          </a:stretch>
        </p:blipFill>
        <p:spPr bwMode="auto">
          <a:xfrm>
            <a:off x="7347080" y="2362200"/>
            <a:ext cx="1507995" cy="1644650"/>
          </a:xfrm>
          <a:prstGeom prst="rect">
            <a:avLst/>
          </a:prstGeom>
          <a:noFill/>
          <a:ln w="9525">
            <a:noFill/>
            <a:miter lim="800000"/>
            <a:headEnd/>
            <a:tailEnd/>
          </a:ln>
        </p:spPr>
      </p:pic>
      <p:sp>
        <p:nvSpPr>
          <p:cNvPr id="43012" name="TextBox 6"/>
          <p:cNvSpPr txBox="1">
            <a:spLocks noChangeArrowheads="1"/>
          </p:cNvSpPr>
          <p:nvPr/>
        </p:nvSpPr>
        <p:spPr bwMode="auto">
          <a:xfrm>
            <a:off x="7239000" y="4038600"/>
            <a:ext cx="1828800" cy="646331"/>
          </a:xfrm>
          <a:prstGeom prst="rect">
            <a:avLst/>
          </a:prstGeom>
          <a:noFill/>
          <a:ln w="9525">
            <a:noFill/>
            <a:miter lim="800000"/>
            <a:headEnd/>
            <a:tailEnd/>
          </a:ln>
        </p:spPr>
        <p:txBody>
          <a:bodyPr wrap="square">
            <a:spAutoFit/>
          </a:bodyPr>
          <a:lstStyle/>
          <a:p>
            <a:r>
              <a:rPr lang="en-US" dirty="0">
                <a:solidFill>
                  <a:srgbClr val="FF0000"/>
                </a:solidFill>
                <a:latin typeface="Calibri" pitchFamily="34" charset="0"/>
              </a:rPr>
              <a:t>Do not overfill sharps container!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96250" cy="990600"/>
          </a:xfrm>
        </p:spPr>
        <p:txBody>
          <a:bodyPr>
            <a:normAutofit/>
          </a:bodyPr>
          <a:lstStyle/>
          <a:p>
            <a:r>
              <a:rPr lang="en-US" b="1" dirty="0" smtClean="0">
                <a:solidFill>
                  <a:schemeClr val="tx1"/>
                </a:solidFill>
              </a:rPr>
              <a:t>Blood Glucose Monitors</a:t>
            </a:r>
            <a:endParaRPr lang="en-US" sz="1600" b="1" i="1" dirty="0" smtClean="0">
              <a:solidFill>
                <a:schemeClr val="tx1"/>
              </a:solidFill>
            </a:endParaRPr>
          </a:p>
        </p:txBody>
      </p:sp>
      <p:sp>
        <p:nvSpPr>
          <p:cNvPr id="3" name="Content Placeholder 2"/>
          <p:cNvSpPr>
            <a:spLocks noGrp="1"/>
          </p:cNvSpPr>
          <p:nvPr>
            <p:ph sz="quarter" idx="1"/>
          </p:nvPr>
        </p:nvSpPr>
        <p:spPr>
          <a:xfrm>
            <a:off x="228600" y="1066800"/>
            <a:ext cx="7391400" cy="5562600"/>
          </a:xfrm>
        </p:spPr>
        <p:txBody>
          <a:bodyPr>
            <a:normAutofit fontScale="85000" lnSpcReduction="10000"/>
          </a:bodyPr>
          <a:lstStyle/>
          <a:p>
            <a:pPr>
              <a:lnSpc>
                <a:spcPct val="120000"/>
              </a:lnSpc>
              <a:spcBef>
                <a:spcPts val="0"/>
              </a:spcBef>
              <a:buFont typeface="Arial" charset="0"/>
              <a:buChar char="•"/>
            </a:pPr>
            <a:r>
              <a:rPr lang="en-US" sz="3100" dirty="0" smtClean="0"/>
              <a:t>Also known as </a:t>
            </a:r>
            <a:r>
              <a:rPr lang="en-US" sz="3100" i="1" dirty="0" err="1" smtClean="0"/>
              <a:t>glucometers</a:t>
            </a:r>
            <a:endParaRPr lang="en-US" sz="3100" i="1" dirty="0" smtClean="0"/>
          </a:p>
          <a:p>
            <a:pPr>
              <a:lnSpc>
                <a:spcPct val="120000"/>
              </a:lnSpc>
              <a:spcBef>
                <a:spcPts val="0"/>
              </a:spcBef>
              <a:buFont typeface="Arial" charset="0"/>
              <a:buChar char="•"/>
            </a:pPr>
            <a:endParaRPr lang="en-US" sz="2300" i="1" dirty="0" smtClean="0"/>
          </a:p>
          <a:p>
            <a:pPr>
              <a:lnSpc>
                <a:spcPct val="120000"/>
              </a:lnSpc>
              <a:spcBef>
                <a:spcPts val="0"/>
              </a:spcBef>
              <a:buFont typeface="Arial" charset="0"/>
              <a:buChar char="•"/>
            </a:pPr>
            <a:r>
              <a:rPr lang="en-US" sz="3100" dirty="0" smtClean="0"/>
              <a:t>Instant feedback on the individual’s blood glucose level</a:t>
            </a:r>
          </a:p>
          <a:p>
            <a:pPr>
              <a:lnSpc>
                <a:spcPct val="120000"/>
              </a:lnSpc>
              <a:spcBef>
                <a:spcPts val="0"/>
              </a:spcBef>
              <a:buFont typeface="Arial" charset="0"/>
              <a:buChar char="•"/>
            </a:pPr>
            <a:endParaRPr lang="en-US" sz="2000" dirty="0" smtClean="0"/>
          </a:p>
          <a:p>
            <a:pPr>
              <a:lnSpc>
                <a:spcPct val="120000"/>
              </a:lnSpc>
              <a:spcBef>
                <a:spcPts val="0"/>
              </a:spcBef>
              <a:buFont typeface="Arial" charset="0"/>
              <a:buChar char="•"/>
            </a:pPr>
            <a:r>
              <a:rPr lang="en-US" sz="3100" dirty="0" smtClean="0"/>
              <a:t>When possible, assign blood glucose monitors to an individual person;  </a:t>
            </a:r>
            <a:r>
              <a:rPr lang="en-US" sz="3100" i="1" u="sng" dirty="0" smtClean="0"/>
              <a:t>do not share</a:t>
            </a:r>
            <a:endParaRPr lang="en-US" sz="3100" dirty="0" smtClean="0"/>
          </a:p>
          <a:p>
            <a:pPr>
              <a:lnSpc>
                <a:spcPct val="120000"/>
              </a:lnSpc>
              <a:spcBef>
                <a:spcPts val="0"/>
              </a:spcBef>
              <a:buFont typeface="Arial" charset="0"/>
              <a:buChar char="•"/>
            </a:pPr>
            <a:endParaRPr lang="en-US" sz="2000" dirty="0" smtClean="0"/>
          </a:p>
          <a:p>
            <a:pPr>
              <a:lnSpc>
                <a:spcPct val="120000"/>
              </a:lnSpc>
              <a:spcBef>
                <a:spcPts val="0"/>
              </a:spcBef>
              <a:buFont typeface="Arial" charset="0"/>
              <a:buChar char="•"/>
            </a:pPr>
            <a:r>
              <a:rPr lang="en-US" sz="3100" dirty="0" smtClean="0"/>
              <a:t>Clean and disinfect monitor, even if not shared</a:t>
            </a:r>
          </a:p>
          <a:p>
            <a:pPr lvl="1">
              <a:lnSpc>
                <a:spcPct val="120000"/>
              </a:lnSpc>
              <a:spcBef>
                <a:spcPts val="0"/>
              </a:spcBef>
              <a:buSzPct val="50000"/>
              <a:buNone/>
            </a:pPr>
            <a:endParaRPr lang="en-US" sz="2200" dirty="0" smtClean="0"/>
          </a:p>
          <a:p>
            <a:pPr>
              <a:lnSpc>
                <a:spcPct val="120000"/>
              </a:lnSpc>
              <a:spcBef>
                <a:spcPts val="0"/>
              </a:spcBef>
              <a:buFont typeface="Arial" charset="0"/>
              <a:buChar char="•"/>
            </a:pPr>
            <a:r>
              <a:rPr lang="en-US" sz="3100" dirty="0" smtClean="0"/>
              <a:t>Label device with patient/resident’s name </a:t>
            </a:r>
            <a:br>
              <a:rPr lang="en-US" sz="3100" dirty="0" smtClean="0"/>
            </a:br>
            <a:r>
              <a:rPr lang="en-US" sz="3100" dirty="0" smtClean="0"/>
              <a:t>and store in a secure place such as </a:t>
            </a:r>
            <a:br>
              <a:rPr lang="en-US" sz="3100" dirty="0" smtClean="0"/>
            </a:br>
            <a:r>
              <a:rPr lang="en-US" sz="3100" dirty="0" smtClean="0"/>
              <a:t>a locked cabinet</a:t>
            </a:r>
            <a:endParaRPr lang="en-US" sz="2200" u="sng" dirty="0" smtClean="0"/>
          </a:p>
        </p:txBody>
      </p:sp>
      <p:grpSp>
        <p:nvGrpSpPr>
          <p:cNvPr id="4" name="Group 8"/>
          <p:cNvGrpSpPr>
            <a:grpSpLocks/>
          </p:cNvGrpSpPr>
          <p:nvPr/>
        </p:nvGrpSpPr>
        <p:grpSpPr bwMode="auto">
          <a:xfrm>
            <a:off x="6477000" y="4648200"/>
            <a:ext cx="2430463" cy="2028825"/>
            <a:chOff x="6324600" y="4114800"/>
            <a:chExt cx="2430780" cy="2029599"/>
          </a:xfrm>
        </p:grpSpPr>
        <p:pic>
          <p:nvPicPr>
            <p:cNvPr id="46084" name="Picture 2" descr="Drawing of a man looking at his blood glucose meter."/>
            <p:cNvPicPr>
              <a:picLocks noChangeAspect="1" noChangeArrowheads="1"/>
            </p:cNvPicPr>
            <p:nvPr/>
          </p:nvPicPr>
          <p:blipFill>
            <a:blip r:embed="rId3" cstate="print"/>
            <a:srcRect/>
            <a:stretch>
              <a:fillRect/>
            </a:stretch>
          </p:blipFill>
          <p:spPr bwMode="auto">
            <a:xfrm>
              <a:off x="6324600" y="4114800"/>
              <a:ext cx="2430780" cy="1676400"/>
            </a:xfrm>
            <a:prstGeom prst="rect">
              <a:avLst/>
            </a:prstGeom>
            <a:noFill/>
            <a:ln w="9525">
              <a:noFill/>
              <a:miter lim="800000"/>
              <a:headEnd/>
              <a:tailEnd/>
            </a:ln>
          </p:spPr>
        </p:pic>
        <p:sp>
          <p:nvSpPr>
            <p:cNvPr id="46085" name="TextBox 6"/>
            <p:cNvSpPr txBox="1">
              <a:spLocks noChangeArrowheads="1"/>
            </p:cNvSpPr>
            <p:nvPr/>
          </p:nvSpPr>
          <p:spPr bwMode="auto">
            <a:xfrm>
              <a:off x="6324600" y="5867400"/>
              <a:ext cx="2362200" cy="276999"/>
            </a:xfrm>
            <a:prstGeom prst="rect">
              <a:avLst/>
            </a:prstGeom>
            <a:noFill/>
            <a:ln w="9525">
              <a:noFill/>
              <a:miter lim="800000"/>
              <a:headEnd/>
              <a:tailEnd/>
            </a:ln>
          </p:spPr>
          <p:txBody>
            <a:bodyPr>
              <a:spAutoFit/>
            </a:bodyPr>
            <a:lstStyle/>
            <a:p>
              <a:r>
                <a:rPr lang="en-US" sz="1200">
                  <a:latin typeface="Georgia" pitchFamily="18" charset="0"/>
                </a:rPr>
                <a:t>Source: NIDDK/NIH</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Autofit/>
          </a:bodyPr>
          <a:lstStyle/>
          <a:p>
            <a:r>
              <a:rPr lang="en-US" sz="4000" b="1" dirty="0" smtClean="0">
                <a:solidFill>
                  <a:schemeClr val="tx1"/>
                </a:solidFill>
              </a:rPr>
              <a:t>Sharing Blood Glucose Monitors Effectively</a:t>
            </a:r>
          </a:p>
        </p:txBody>
      </p:sp>
      <p:sp>
        <p:nvSpPr>
          <p:cNvPr id="48130" name="Content Placeholder 2"/>
          <p:cNvSpPr>
            <a:spLocks noGrp="1"/>
          </p:cNvSpPr>
          <p:nvPr>
            <p:ph sz="quarter" idx="1"/>
          </p:nvPr>
        </p:nvSpPr>
        <p:spPr>
          <a:xfrm>
            <a:off x="228600" y="1600200"/>
            <a:ext cx="8610600" cy="5029200"/>
          </a:xfrm>
        </p:spPr>
        <p:txBody>
          <a:bodyPr>
            <a:noAutofit/>
          </a:bodyPr>
          <a:lstStyle/>
          <a:p>
            <a:pPr>
              <a:buSzPct val="100000"/>
              <a:buFont typeface="Arial" charset="0"/>
              <a:buChar char="•"/>
            </a:pPr>
            <a:r>
              <a:rPr lang="en-US" sz="2800" dirty="0" smtClean="0"/>
              <a:t>If sharing is necessary, clean and disinfect the monitor after </a:t>
            </a:r>
            <a:r>
              <a:rPr lang="en-US" sz="2800" u="sng" dirty="0" smtClean="0"/>
              <a:t>every use</a:t>
            </a:r>
            <a:r>
              <a:rPr lang="en-US" sz="2800" dirty="0" smtClean="0"/>
              <a:t>, per manufacturer’s instructions</a:t>
            </a:r>
          </a:p>
          <a:p>
            <a:pPr lvl="1">
              <a:buFont typeface="Verdana" pitchFamily="34" charset="0"/>
              <a:buChar char="◦"/>
            </a:pPr>
            <a:r>
              <a:rPr lang="en-US" sz="2400" dirty="0" smtClean="0"/>
              <a:t>If the manufacturer does not specify how the monitor should be cleaned and disinfected, then it should </a:t>
            </a:r>
            <a:r>
              <a:rPr lang="en-US" sz="2400" u="sng" dirty="0" smtClean="0"/>
              <a:t>not</a:t>
            </a:r>
            <a:r>
              <a:rPr lang="en-US" sz="2400" dirty="0" smtClean="0"/>
              <a:t> be shared.</a:t>
            </a:r>
          </a:p>
          <a:p>
            <a:pPr lvl="1">
              <a:buFont typeface="Verdana" pitchFamily="34" charset="0"/>
              <a:buChar char="◦"/>
            </a:pPr>
            <a:r>
              <a:rPr lang="en-US" sz="2400" dirty="0" smtClean="0"/>
              <a:t>Manufacturer’s cleaning instructions are included in the </a:t>
            </a:r>
            <a:r>
              <a:rPr lang="en-US" sz="2400" dirty="0" err="1" smtClean="0"/>
              <a:t>glucometer’s</a:t>
            </a:r>
            <a:r>
              <a:rPr lang="en-US" sz="2400" dirty="0" smtClean="0"/>
              <a:t> packaging.</a:t>
            </a:r>
          </a:p>
          <a:p>
            <a:pPr lvl="1">
              <a:buFont typeface="Verdana" pitchFamily="34" charset="0"/>
              <a:buChar char="◦"/>
            </a:pPr>
            <a:endParaRPr lang="en-US" sz="2400" dirty="0" smtClean="0"/>
          </a:p>
          <a:p>
            <a:pPr>
              <a:buSzPct val="100000"/>
              <a:buFont typeface="Arial" charset="0"/>
              <a:buChar char="•"/>
            </a:pPr>
            <a:r>
              <a:rPr lang="en-US" sz="2800" dirty="0" smtClean="0"/>
              <a:t>Example of how to effectively share two </a:t>
            </a:r>
            <a:r>
              <a:rPr lang="en-US" sz="2800" dirty="0" err="1" smtClean="0"/>
              <a:t>glucometers</a:t>
            </a:r>
            <a:endParaRPr lang="en-US" sz="2800" dirty="0" smtClean="0"/>
          </a:p>
          <a:p>
            <a:pPr lvl="1">
              <a:buFont typeface="Verdana" pitchFamily="34" charset="0"/>
              <a:buChar char="◦"/>
            </a:pPr>
            <a:r>
              <a:rPr lang="en-US" sz="2400" dirty="0" smtClean="0"/>
              <a:t>Alternate use of monitors between patients/residents so that sufficient “kill time” elapses between cleaning/disinfecting.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05850" cy="1143000"/>
          </a:xfrm>
        </p:spPr>
        <p:txBody>
          <a:bodyPr>
            <a:normAutofit/>
          </a:bodyPr>
          <a:lstStyle/>
          <a:p>
            <a:pPr fontAlgn="auto">
              <a:spcAft>
                <a:spcPts val="0"/>
              </a:spcAft>
              <a:defRPr/>
            </a:pPr>
            <a:r>
              <a:rPr lang="en-US" b="1" dirty="0" smtClean="0">
                <a:latin typeface="+mn-lt"/>
              </a:rPr>
              <a:t>Insulin Pens</a:t>
            </a:r>
            <a:endParaRPr lang="en-US" b="1" dirty="0">
              <a:latin typeface="+mn-lt"/>
            </a:endParaRPr>
          </a:p>
        </p:txBody>
      </p:sp>
      <p:sp>
        <p:nvSpPr>
          <p:cNvPr id="3" name="Content Placeholder 2"/>
          <p:cNvSpPr>
            <a:spLocks noGrp="1"/>
          </p:cNvSpPr>
          <p:nvPr>
            <p:ph sz="quarter" idx="1"/>
          </p:nvPr>
        </p:nvSpPr>
        <p:spPr>
          <a:xfrm>
            <a:off x="152400" y="1066800"/>
            <a:ext cx="8839200" cy="5791200"/>
          </a:xfrm>
        </p:spPr>
        <p:txBody>
          <a:bodyPr>
            <a:noAutofit/>
          </a:bodyPr>
          <a:lstStyle/>
          <a:p>
            <a:pPr>
              <a:lnSpc>
                <a:spcPct val="80000"/>
              </a:lnSpc>
              <a:buSzPct val="100000"/>
              <a:buFont typeface="Arial" charset="0"/>
              <a:buChar char="•"/>
            </a:pPr>
            <a:r>
              <a:rPr lang="en-US" sz="2400" dirty="0" smtClean="0"/>
              <a:t>Pen-shaped injector devices for insulin</a:t>
            </a:r>
          </a:p>
          <a:p>
            <a:pPr lvl="1">
              <a:lnSpc>
                <a:spcPct val="80000"/>
              </a:lnSpc>
              <a:buSzPct val="50000"/>
              <a:buFont typeface="Courier New" pitchFamily="49" charset="0"/>
              <a:buChar char="o"/>
            </a:pPr>
            <a:r>
              <a:rPr lang="en-US" sz="2000" dirty="0" smtClean="0"/>
              <a:t>Contains an insulin reservoir or cartridge; an individual usually self-injects several doses of insulin before the reservoir is empty</a:t>
            </a:r>
          </a:p>
          <a:p>
            <a:pPr lvl="1">
              <a:lnSpc>
                <a:spcPct val="80000"/>
              </a:lnSpc>
              <a:buSzPct val="50000"/>
              <a:buFont typeface="Courier New" pitchFamily="49" charset="0"/>
              <a:buChar char="o"/>
            </a:pPr>
            <a:r>
              <a:rPr lang="en-US" sz="2000" dirty="0" smtClean="0"/>
              <a:t>The needle is changed in the insulin pen before each injection</a:t>
            </a:r>
          </a:p>
          <a:p>
            <a:pPr lvl="1">
              <a:lnSpc>
                <a:spcPct val="80000"/>
              </a:lnSpc>
              <a:buSzPct val="100000"/>
              <a:buFont typeface="Arial" charset="0"/>
              <a:buChar char="•"/>
            </a:pPr>
            <a:endParaRPr lang="en-US" sz="2000" dirty="0" smtClean="0"/>
          </a:p>
          <a:p>
            <a:pPr>
              <a:lnSpc>
                <a:spcPct val="80000"/>
              </a:lnSpc>
              <a:buSzPct val="100000"/>
              <a:buFont typeface="Arial" charset="0"/>
              <a:buChar char="•"/>
            </a:pPr>
            <a:r>
              <a:rPr lang="en-US" sz="2400" dirty="0" smtClean="0"/>
              <a:t>Assign to individuals and label appropriately  </a:t>
            </a:r>
          </a:p>
          <a:p>
            <a:pPr>
              <a:lnSpc>
                <a:spcPct val="80000"/>
              </a:lnSpc>
              <a:buSzPct val="100000"/>
              <a:buFont typeface="Arial" charset="0"/>
              <a:buChar char="•"/>
            </a:pPr>
            <a:endParaRPr lang="en-US" sz="2000" dirty="0" smtClean="0"/>
          </a:p>
          <a:p>
            <a:pPr>
              <a:lnSpc>
                <a:spcPct val="80000"/>
              </a:lnSpc>
              <a:buSzPct val="100000"/>
              <a:buFont typeface="Arial" charset="0"/>
              <a:buChar char="•"/>
            </a:pPr>
            <a:r>
              <a:rPr lang="en-US" sz="2400" u="sng" dirty="0" smtClean="0"/>
              <a:t>Never</a:t>
            </a:r>
            <a:r>
              <a:rPr lang="en-US" sz="2400" dirty="0" smtClean="0"/>
              <a:t> share insulin pens between people</a:t>
            </a:r>
          </a:p>
          <a:p>
            <a:pPr>
              <a:lnSpc>
                <a:spcPct val="80000"/>
              </a:lnSpc>
              <a:buSzPct val="100000"/>
              <a:buFont typeface="Arial" charset="0"/>
              <a:buChar char="•"/>
            </a:pPr>
            <a:endParaRPr lang="en-US" sz="2000" dirty="0" smtClean="0"/>
          </a:p>
          <a:p>
            <a:pPr>
              <a:lnSpc>
                <a:spcPct val="80000"/>
              </a:lnSpc>
              <a:buSzPct val="100000"/>
              <a:buFont typeface="Arial" charset="0"/>
              <a:buChar char="•"/>
            </a:pPr>
            <a:r>
              <a:rPr lang="en-US" sz="2400" dirty="0" smtClean="0"/>
              <a:t>Should be used only by individuals who are able to administer insulin and change the pen needle </a:t>
            </a:r>
            <a:r>
              <a:rPr lang="en-US" sz="2400" i="1" dirty="0" smtClean="0"/>
              <a:t>independently</a:t>
            </a:r>
            <a:r>
              <a:rPr lang="en-US" sz="2400" dirty="0" smtClean="0"/>
              <a:t>.</a:t>
            </a:r>
            <a:endParaRPr lang="en-US" sz="2000" dirty="0" smtClean="0"/>
          </a:p>
          <a:p>
            <a:pPr>
              <a:lnSpc>
                <a:spcPct val="80000"/>
              </a:lnSpc>
              <a:buSzPct val="100000"/>
              <a:buFont typeface="Arial" charset="0"/>
              <a:buChar char="•"/>
            </a:pPr>
            <a:endParaRPr lang="en-US" sz="2000" dirty="0" smtClean="0"/>
          </a:p>
          <a:p>
            <a:pPr>
              <a:lnSpc>
                <a:spcPct val="80000"/>
              </a:lnSpc>
              <a:buSzPct val="100000"/>
              <a:buFont typeface="Arial" charset="0"/>
              <a:buChar char="•"/>
            </a:pPr>
            <a:r>
              <a:rPr lang="en-US" sz="2400" dirty="0" smtClean="0"/>
              <a:t>CDC clinical reminder regarding use of insulin pens – January 2012</a:t>
            </a:r>
          </a:p>
          <a:p>
            <a:pPr marL="914400" lvl="1" indent="-457200">
              <a:lnSpc>
                <a:spcPct val="80000"/>
              </a:lnSpc>
              <a:buSzPct val="50000"/>
              <a:buFont typeface="Courier New" pitchFamily="49" charset="0"/>
              <a:buChar char="o"/>
            </a:pPr>
            <a:r>
              <a:rPr lang="en-US" sz="2000" dirty="0" smtClean="0">
                <a:solidFill>
                  <a:srgbClr val="FF0000"/>
                </a:solidFill>
              </a:rPr>
              <a:t>“Use of insulin pens for more than one person, like other forms of syringe reuse, imposes unacceptable risks and should be considered a ‘never event’.”</a:t>
            </a:r>
            <a:endParaRPr lang="en-US" sz="1600" dirty="0" smtClean="0">
              <a:solidFill>
                <a:schemeClr val="bg1"/>
              </a:solidFill>
            </a:endParaRPr>
          </a:p>
        </p:txBody>
      </p:sp>
      <p:pic>
        <p:nvPicPr>
          <p:cNvPr id="50179" name="Picture 3" descr="!InsulinPen.jpg"/>
          <p:cNvPicPr>
            <a:picLocks noChangeAspect="1"/>
          </p:cNvPicPr>
          <p:nvPr/>
        </p:nvPicPr>
        <p:blipFill>
          <a:blip r:embed="rId3" cstate="print"/>
          <a:srcRect/>
          <a:stretch>
            <a:fillRect/>
          </a:stretch>
        </p:blipFill>
        <p:spPr bwMode="auto">
          <a:xfrm>
            <a:off x="6934200" y="2446820"/>
            <a:ext cx="1946275" cy="1210780"/>
          </a:xfrm>
          <a:prstGeom prst="rect">
            <a:avLst/>
          </a:prstGeom>
          <a:noFill/>
          <a:ln w="9525">
            <a:solidFill>
              <a:schemeClr val="tx1"/>
            </a:solidFill>
            <a:miter lim="800000"/>
            <a:headEnd/>
            <a:tailEnd/>
          </a:ln>
        </p:spPr>
      </p:pic>
      <p:sp>
        <p:nvSpPr>
          <p:cNvPr id="50180" name="TextBox 4"/>
          <p:cNvSpPr txBox="1">
            <a:spLocks noChangeArrowheads="1"/>
          </p:cNvSpPr>
          <p:nvPr/>
        </p:nvSpPr>
        <p:spPr bwMode="auto">
          <a:xfrm>
            <a:off x="7010400" y="3686175"/>
            <a:ext cx="2133600" cy="276225"/>
          </a:xfrm>
          <a:prstGeom prst="rect">
            <a:avLst/>
          </a:prstGeom>
          <a:noFill/>
          <a:ln w="9525">
            <a:noFill/>
            <a:miter lim="800000"/>
            <a:headEnd/>
            <a:tailEnd/>
          </a:ln>
        </p:spPr>
        <p:txBody>
          <a:bodyPr>
            <a:spAutoFit/>
          </a:bodyPr>
          <a:lstStyle/>
          <a:p>
            <a:r>
              <a:rPr lang="en-US" sz="1200" dirty="0">
                <a:latin typeface="Georgia" pitchFamily="18" charset="0"/>
              </a:rPr>
              <a:t>Insulin </a:t>
            </a:r>
            <a:r>
              <a:rPr lang="en-US" sz="1200" dirty="0" smtClean="0">
                <a:latin typeface="Georgia" pitchFamily="18" charset="0"/>
              </a:rPr>
              <a:t>Pen, Source: </a:t>
            </a:r>
            <a:r>
              <a:rPr lang="en-US" sz="1200" dirty="0">
                <a:latin typeface="Georgia" pitchFamily="18" charset="0"/>
              </a:rPr>
              <a:t>CDC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t="14062" r="1875" b="21094"/>
          <a:stretch>
            <a:fillRect/>
          </a:stretch>
        </p:blipFill>
        <p:spPr bwMode="auto">
          <a:xfrm>
            <a:off x="152400" y="990600"/>
            <a:ext cx="879237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066800"/>
          </a:xfrm>
        </p:spPr>
        <p:txBody>
          <a:bodyPr>
            <a:normAutofit fontScale="90000"/>
          </a:bodyPr>
          <a:lstStyle/>
          <a:p>
            <a:r>
              <a:rPr lang="en-US" b="1" dirty="0" smtClean="0">
                <a:solidFill>
                  <a:schemeClr val="tx1"/>
                </a:solidFill>
              </a:rPr>
              <a:t>Multi-Dose Vials:  Insulin </a:t>
            </a:r>
            <a:r>
              <a:rPr lang="en-US" b="1" dirty="0"/>
              <a:t>A</a:t>
            </a:r>
            <a:r>
              <a:rPr lang="en-US" b="1" dirty="0" smtClean="0">
                <a:solidFill>
                  <a:schemeClr val="tx1"/>
                </a:solidFill>
              </a:rPr>
              <a:t>dministration</a:t>
            </a:r>
          </a:p>
        </p:txBody>
      </p:sp>
      <p:sp>
        <p:nvSpPr>
          <p:cNvPr id="4" name="Content Placeholder 3"/>
          <p:cNvSpPr>
            <a:spLocks noGrp="1"/>
          </p:cNvSpPr>
          <p:nvPr>
            <p:ph sz="half" idx="1"/>
          </p:nvPr>
        </p:nvSpPr>
        <p:spPr>
          <a:xfrm>
            <a:off x="304800" y="1447800"/>
            <a:ext cx="4038600" cy="5029200"/>
          </a:xfrm>
        </p:spPr>
        <p:txBody>
          <a:bodyPr>
            <a:normAutofit lnSpcReduction="10000"/>
          </a:bodyPr>
          <a:lstStyle/>
          <a:p>
            <a:pPr>
              <a:lnSpc>
                <a:spcPct val="90000"/>
              </a:lnSpc>
            </a:pPr>
            <a:r>
              <a:rPr lang="en-US" dirty="0" smtClean="0"/>
              <a:t>Dedicate to a single person</a:t>
            </a:r>
          </a:p>
          <a:p>
            <a:pPr lvl="1">
              <a:lnSpc>
                <a:spcPct val="90000"/>
              </a:lnSpc>
            </a:pPr>
            <a:r>
              <a:rPr lang="en-US" sz="2800" dirty="0" smtClean="0"/>
              <a:t>Do NOT borrow insulin from another person’s vial</a:t>
            </a:r>
          </a:p>
          <a:p>
            <a:pPr>
              <a:lnSpc>
                <a:spcPct val="90000"/>
              </a:lnSpc>
            </a:pPr>
            <a:endParaRPr lang="en-US" dirty="0" smtClean="0"/>
          </a:p>
          <a:p>
            <a:pPr>
              <a:lnSpc>
                <a:spcPct val="90000"/>
              </a:lnSpc>
            </a:pPr>
            <a:r>
              <a:rPr lang="en-US" dirty="0" smtClean="0"/>
              <a:t>Always puncture the vial with a </a:t>
            </a:r>
            <a:r>
              <a:rPr lang="en-US" b="1" dirty="0" smtClean="0"/>
              <a:t>new</a:t>
            </a:r>
            <a:r>
              <a:rPr lang="en-US" dirty="0" smtClean="0"/>
              <a:t> needle and </a:t>
            </a:r>
            <a:r>
              <a:rPr lang="en-US" b="1" dirty="0" smtClean="0"/>
              <a:t>new</a:t>
            </a:r>
            <a:r>
              <a:rPr lang="en-US" dirty="0" smtClean="0"/>
              <a:t> syringe for each dose</a:t>
            </a:r>
          </a:p>
          <a:p>
            <a:pPr>
              <a:lnSpc>
                <a:spcPct val="90000"/>
              </a:lnSpc>
            </a:pPr>
            <a:endParaRPr lang="en-US" dirty="0" smtClean="0"/>
          </a:p>
          <a:p>
            <a:pPr>
              <a:lnSpc>
                <a:spcPct val="90000"/>
              </a:lnSpc>
            </a:pPr>
            <a:r>
              <a:rPr lang="en-US" u="sng" dirty="0" smtClean="0"/>
              <a:t>Never</a:t>
            </a:r>
            <a:r>
              <a:rPr lang="en-US" dirty="0" smtClean="0"/>
              <a:t> reuse needles or syringes</a:t>
            </a:r>
          </a:p>
          <a:p>
            <a:pPr>
              <a:lnSpc>
                <a:spcPct val="90000"/>
              </a:lnSpc>
            </a:pPr>
            <a:endParaRPr lang="en-US" sz="2300" dirty="0" smtClean="0"/>
          </a:p>
        </p:txBody>
      </p:sp>
      <p:sp>
        <p:nvSpPr>
          <p:cNvPr id="5" name="Content Placeholder 4"/>
          <p:cNvSpPr>
            <a:spLocks noGrp="1"/>
          </p:cNvSpPr>
          <p:nvPr>
            <p:ph sz="half" idx="2"/>
          </p:nvPr>
        </p:nvSpPr>
        <p:spPr>
          <a:xfrm>
            <a:off x="4800600" y="1447800"/>
            <a:ext cx="4038600" cy="5029200"/>
          </a:xfrm>
        </p:spPr>
        <p:txBody>
          <a:bodyPr>
            <a:normAutofit lnSpcReduction="10000"/>
          </a:bodyPr>
          <a:lstStyle/>
          <a:p>
            <a:pPr>
              <a:lnSpc>
                <a:spcPct val="90000"/>
              </a:lnSpc>
            </a:pPr>
            <a:r>
              <a:rPr lang="en-US" dirty="0" smtClean="0"/>
              <a:t>Do not recap needles</a:t>
            </a:r>
          </a:p>
          <a:p>
            <a:pPr>
              <a:lnSpc>
                <a:spcPct val="90000"/>
              </a:lnSpc>
            </a:pPr>
            <a:endParaRPr lang="en-US" dirty="0" smtClean="0"/>
          </a:p>
          <a:p>
            <a:pPr>
              <a:lnSpc>
                <a:spcPct val="90000"/>
              </a:lnSpc>
            </a:pPr>
            <a:r>
              <a:rPr lang="en-US" dirty="0" smtClean="0"/>
              <a:t>Do not carry insulin or other supplies in your pocket</a:t>
            </a:r>
          </a:p>
          <a:p>
            <a:pPr>
              <a:lnSpc>
                <a:spcPct val="90000"/>
              </a:lnSpc>
            </a:pPr>
            <a:endParaRPr lang="en-US" dirty="0" smtClean="0"/>
          </a:p>
          <a:p>
            <a:pPr>
              <a:lnSpc>
                <a:spcPct val="90000"/>
              </a:lnSpc>
            </a:pPr>
            <a:r>
              <a:rPr lang="en-US" dirty="0" smtClean="0"/>
              <a:t>Make sure an approved sharps container is available</a:t>
            </a:r>
          </a:p>
          <a:p>
            <a:pPr lvl="1">
              <a:lnSpc>
                <a:spcPct val="90000"/>
              </a:lnSpc>
            </a:pPr>
            <a:r>
              <a:rPr lang="en-US" sz="2800" dirty="0" smtClean="0"/>
              <a:t>Place used sharps in sharps container </a:t>
            </a:r>
            <a:r>
              <a:rPr lang="en-US" sz="2800" i="1" dirty="0" smtClean="0"/>
              <a:t>immediately</a:t>
            </a:r>
          </a:p>
          <a:p>
            <a:pPr>
              <a:lnSpc>
                <a:spcPct val="90000"/>
              </a:lnSpc>
            </a:pPr>
            <a:endParaRPr lang="en-US" sz="23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81000"/>
            <a:ext cx="8629650" cy="715963"/>
          </a:xfrm>
        </p:spPr>
        <p:txBody>
          <a:bodyPr>
            <a:noAutofit/>
          </a:bodyPr>
          <a:lstStyle/>
          <a:p>
            <a:pPr fontAlgn="auto">
              <a:spcAft>
                <a:spcPts val="0"/>
              </a:spcAft>
              <a:defRPr/>
            </a:pPr>
            <a:r>
              <a:rPr lang="en-US" sz="3200" dirty="0" smtClean="0">
                <a:solidFill>
                  <a:schemeClr val="tx1"/>
                </a:solidFill>
                <a:latin typeface="+mn-lt"/>
              </a:rPr>
              <a:t/>
            </a:r>
            <a:br>
              <a:rPr lang="en-US" sz="3200" dirty="0" smtClean="0">
                <a:solidFill>
                  <a:schemeClr val="tx1"/>
                </a:solidFill>
                <a:latin typeface="+mn-lt"/>
              </a:rPr>
            </a:br>
            <a:endParaRPr lang="en-US" sz="3200" dirty="0">
              <a:solidFill>
                <a:schemeClr val="tx1"/>
              </a:solidFill>
              <a:latin typeface="+mn-lt"/>
            </a:endParaRPr>
          </a:p>
        </p:txBody>
      </p:sp>
      <p:sp>
        <p:nvSpPr>
          <p:cNvPr id="3" name="Content Placeholder 2"/>
          <p:cNvSpPr>
            <a:spLocks noGrp="1"/>
          </p:cNvSpPr>
          <p:nvPr>
            <p:ph sz="quarter" idx="1"/>
          </p:nvPr>
        </p:nvSpPr>
        <p:spPr>
          <a:xfrm>
            <a:off x="228600" y="1752600"/>
            <a:ext cx="6705600" cy="4648200"/>
          </a:xfrm>
        </p:spPr>
        <p:txBody>
          <a:bodyPr>
            <a:normAutofit/>
          </a:bodyPr>
          <a:lstStyle/>
          <a:p>
            <a:pPr>
              <a:lnSpc>
                <a:spcPct val="90000"/>
              </a:lnSpc>
              <a:buFont typeface="Arial" charset="0"/>
              <a:buChar char="•"/>
            </a:pPr>
            <a:r>
              <a:rPr lang="en-US" sz="2600" dirty="0" smtClean="0"/>
              <a:t>Using </a:t>
            </a:r>
            <a:r>
              <a:rPr lang="en-US" sz="2600" dirty="0" err="1" smtClean="0"/>
              <a:t>fingerstick</a:t>
            </a:r>
            <a:r>
              <a:rPr lang="en-US" sz="2600" dirty="0" smtClean="0"/>
              <a:t> devices for more than one person</a:t>
            </a:r>
          </a:p>
          <a:p>
            <a:pPr>
              <a:lnSpc>
                <a:spcPct val="90000"/>
              </a:lnSpc>
              <a:buFont typeface="Arial" charset="0"/>
              <a:buChar char="•"/>
            </a:pPr>
            <a:endParaRPr lang="en-US" sz="1400" dirty="0" smtClean="0"/>
          </a:p>
          <a:p>
            <a:pPr>
              <a:lnSpc>
                <a:spcPct val="90000"/>
              </a:lnSpc>
              <a:buFont typeface="Arial" charset="0"/>
              <a:buChar char="•"/>
            </a:pPr>
            <a:r>
              <a:rPr lang="en-US" sz="2600" dirty="0" smtClean="0"/>
              <a:t>Using a blood glucose meter for more than one person without cleaning and disinfecting it between uses per manufacturer’s instructions</a:t>
            </a:r>
          </a:p>
          <a:p>
            <a:pPr>
              <a:lnSpc>
                <a:spcPct val="90000"/>
              </a:lnSpc>
              <a:buFont typeface="Arial" charset="0"/>
              <a:buChar char="•"/>
            </a:pPr>
            <a:endParaRPr lang="en-US" sz="1400" dirty="0" smtClean="0"/>
          </a:p>
          <a:p>
            <a:pPr>
              <a:lnSpc>
                <a:spcPct val="90000"/>
              </a:lnSpc>
              <a:buFont typeface="Arial" charset="0"/>
              <a:buChar char="•"/>
            </a:pPr>
            <a:r>
              <a:rPr lang="en-US" sz="2600" dirty="0" smtClean="0"/>
              <a:t>Using insulin pens or multi-dose insulin vials for more than one person</a:t>
            </a:r>
          </a:p>
          <a:p>
            <a:pPr>
              <a:lnSpc>
                <a:spcPct val="90000"/>
              </a:lnSpc>
              <a:buFont typeface="Arial" charset="0"/>
              <a:buChar char="•"/>
            </a:pPr>
            <a:endParaRPr lang="en-US" sz="1400" dirty="0" smtClean="0"/>
          </a:p>
          <a:p>
            <a:pPr>
              <a:lnSpc>
                <a:spcPct val="90000"/>
              </a:lnSpc>
              <a:buFont typeface="Arial" charset="0"/>
              <a:buChar char="•"/>
            </a:pPr>
            <a:r>
              <a:rPr lang="en-US" sz="2600" dirty="0" smtClean="0"/>
              <a:t>Failing to change gloves and perform hand hygiene between </a:t>
            </a:r>
            <a:r>
              <a:rPr lang="en-US" sz="2600" dirty="0" err="1" smtClean="0"/>
              <a:t>fingerstick</a:t>
            </a:r>
            <a:r>
              <a:rPr lang="en-US" sz="2600" dirty="0" smtClean="0"/>
              <a:t> procedures</a:t>
            </a:r>
          </a:p>
        </p:txBody>
      </p:sp>
      <p:pic>
        <p:nvPicPr>
          <p:cNvPr id="32771" name="Picture 2" descr="C:\Documents and Settings\uan92887\Local Settings\Temporary Internet Files\Content.IE5\PGS3I95N\MP900422690[1].jpg"/>
          <p:cNvPicPr>
            <a:picLocks noChangeAspect="1" noChangeArrowheads="1"/>
          </p:cNvPicPr>
          <p:nvPr/>
        </p:nvPicPr>
        <p:blipFill>
          <a:blip r:embed="rId3" cstate="print"/>
          <a:srcRect/>
          <a:stretch>
            <a:fillRect/>
          </a:stretch>
        </p:blipFill>
        <p:spPr bwMode="auto">
          <a:xfrm>
            <a:off x="6934200" y="2438400"/>
            <a:ext cx="1858963" cy="2846388"/>
          </a:xfrm>
          <a:prstGeom prst="rect">
            <a:avLst/>
          </a:prstGeom>
          <a:noFill/>
          <a:ln w="9525">
            <a:noFill/>
            <a:miter lim="800000"/>
            <a:headEnd/>
            <a:tailEnd/>
          </a:ln>
        </p:spPr>
      </p:pic>
      <p:sp>
        <p:nvSpPr>
          <p:cNvPr id="32772" name="TextBox 4"/>
          <p:cNvSpPr txBox="1">
            <a:spLocks noChangeArrowheads="1"/>
          </p:cNvSpPr>
          <p:nvPr/>
        </p:nvSpPr>
        <p:spPr bwMode="auto">
          <a:xfrm>
            <a:off x="304800" y="304800"/>
            <a:ext cx="8534400" cy="1323439"/>
          </a:xfrm>
          <a:prstGeom prst="rect">
            <a:avLst/>
          </a:prstGeom>
          <a:noFill/>
          <a:ln w="9525">
            <a:noFill/>
            <a:miter lim="800000"/>
            <a:headEnd/>
            <a:tailEnd/>
          </a:ln>
        </p:spPr>
        <p:txBody>
          <a:bodyPr wrap="square">
            <a:spAutoFit/>
          </a:bodyPr>
          <a:lstStyle/>
          <a:p>
            <a:pPr algn="ctr"/>
            <a:r>
              <a:rPr lang="en-US" sz="4000" b="1" dirty="0">
                <a:latin typeface="Calibri" pitchFamily="34" charset="0"/>
              </a:rPr>
              <a:t>Blood </a:t>
            </a:r>
            <a:r>
              <a:rPr lang="en-US" sz="4000" b="1" dirty="0" smtClean="0">
                <a:latin typeface="Calibri" pitchFamily="34" charset="0"/>
              </a:rPr>
              <a:t>Glucose Monitoring</a:t>
            </a:r>
            <a:r>
              <a:rPr lang="en-US" sz="4000" b="1" dirty="0">
                <a:latin typeface="Calibri" pitchFamily="34" charset="0"/>
              </a:rPr>
              <a:t>:  </a:t>
            </a:r>
            <a:endParaRPr lang="en-US" sz="4000" b="1" dirty="0" smtClean="0">
              <a:latin typeface="Calibri" pitchFamily="34" charset="0"/>
            </a:endParaRPr>
          </a:p>
          <a:p>
            <a:pPr algn="ctr"/>
            <a:r>
              <a:rPr lang="en-US" sz="4000" b="1" dirty="0" smtClean="0">
                <a:solidFill>
                  <a:srgbClr val="FF0000"/>
                </a:solidFill>
                <a:latin typeface="Calibri" pitchFamily="34" charset="0"/>
              </a:rPr>
              <a:t>UNSAFE</a:t>
            </a:r>
            <a:r>
              <a:rPr lang="en-US" sz="4000" b="1" dirty="0" smtClean="0">
                <a:latin typeface="Calibri" pitchFamily="34" charset="0"/>
              </a:rPr>
              <a:t> Practices</a:t>
            </a:r>
            <a:endParaRPr lang="en-US" sz="4000" b="1"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0"/>
            <a:ext cx="8705850" cy="990600"/>
          </a:xfrm>
        </p:spPr>
        <p:txBody>
          <a:bodyPr>
            <a:noAutofit/>
          </a:bodyPr>
          <a:lstStyle/>
          <a:p>
            <a:r>
              <a:rPr lang="en-US" sz="3600" b="1" dirty="0" smtClean="0">
                <a:solidFill>
                  <a:schemeClr val="tx1"/>
                </a:solidFill>
              </a:rPr>
              <a:t>Blood Glucose Monitoring:  </a:t>
            </a:r>
            <a:r>
              <a:rPr lang="en-US" sz="3600" b="1" dirty="0" smtClean="0">
                <a:solidFill>
                  <a:srgbClr val="00B0F0"/>
                </a:solidFill>
              </a:rPr>
              <a:t>SAFE</a:t>
            </a:r>
            <a:r>
              <a:rPr lang="en-US" sz="3600" b="1" dirty="0" smtClean="0">
                <a:solidFill>
                  <a:schemeClr val="tx1"/>
                </a:solidFill>
              </a:rPr>
              <a:t> Practices</a:t>
            </a:r>
          </a:p>
        </p:txBody>
      </p:sp>
      <p:sp>
        <p:nvSpPr>
          <p:cNvPr id="3" name="Content Placeholder 2"/>
          <p:cNvSpPr>
            <a:spLocks noGrp="1"/>
          </p:cNvSpPr>
          <p:nvPr>
            <p:ph sz="quarter" idx="1"/>
          </p:nvPr>
        </p:nvSpPr>
        <p:spPr>
          <a:xfrm>
            <a:off x="304800" y="1219200"/>
            <a:ext cx="8629650" cy="5334000"/>
          </a:xfrm>
        </p:spPr>
        <p:txBody>
          <a:bodyPr>
            <a:noAutofit/>
          </a:bodyPr>
          <a:lstStyle/>
          <a:p>
            <a:pPr>
              <a:lnSpc>
                <a:spcPct val="90000"/>
              </a:lnSpc>
              <a:buSzPct val="100000"/>
              <a:buFont typeface="Arial" charset="0"/>
              <a:buChar char="•"/>
            </a:pPr>
            <a:r>
              <a:rPr lang="en-US" sz="2800" dirty="0" smtClean="0"/>
              <a:t>Consider </a:t>
            </a:r>
            <a:r>
              <a:rPr lang="en-US" sz="2800" dirty="0" err="1" smtClean="0"/>
              <a:t>fingerstick</a:t>
            </a:r>
            <a:r>
              <a:rPr lang="en-US" sz="2800" dirty="0" smtClean="0"/>
              <a:t> devices and </a:t>
            </a:r>
            <a:r>
              <a:rPr lang="en-US" sz="2800" dirty="0" err="1" smtClean="0"/>
              <a:t>glucometers</a:t>
            </a:r>
            <a:r>
              <a:rPr lang="en-US" sz="2800" dirty="0" smtClean="0"/>
              <a:t> </a:t>
            </a:r>
            <a:r>
              <a:rPr lang="en-US" sz="2800" dirty="0" smtClean="0">
                <a:solidFill>
                  <a:srgbClr val="FF0000"/>
                </a:solidFill>
              </a:rPr>
              <a:t>contaminated</a:t>
            </a:r>
            <a:r>
              <a:rPr lang="en-US" sz="2800" dirty="0" smtClean="0"/>
              <a:t> equipment</a:t>
            </a:r>
          </a:p>
          <a:p>
            <a:pPr>
              <a:lnSpc>
                <a:spcPct val="90000"/>
              </a:lnSpc>
              <a:buSzPct val="100000"/>
              <a:buFont typeface="Arial" charset="0"/>
              <a:buChar char="•"/>
            </a:pPr>
            <a:endParaRPr lang="en-US" sz="1800" dirty="0" smtClean="0"/>
          </a:p>
          <a:p>
            <a:pPr>
              <a:lnSpc>
                <a:spcPct val="90000"/>
              </a:lnSpc>
              <a:buSzPct val="100000"/>
              <a:buFont typeface="Arial" charset="0"/>
              <a:buChar char="•"/>
            </a:pPr>
            <a:r>
              <a:rPr lang="en-US" sz="2800" u="sng" dirty="0" smtClean="0"/>
              <a:t>Do not</a:t>
            </a:r>
            <a:r>
              <a:rPr lang="en-US" sz="2800" dirty="0" smtClean="0"/>
              <a:t> put supplies down on bedside table, soft bedding, etc.</a:t>
            </a:r>
          </a:p>
          <a:p>
            <a:pPr>
              <a:lnSpc>
                <a:spcPct val="90000"/>
              </a:lnSpc>
              <a:buSzPct val="100000"/>
              <a:buFont typeface="Arial" charset="0"/>
              <a:buChar char="•"/>
            </a:pPr>
            <a:endParaRPr lang="en-US" sz="1800" dirty="0" smtClean="0"/>
          </a:p>
          <a:p>
            <a:pPr>
              <a:lnSpc>
                <a:spcPct val="90000"/>
              </a:lnSpc>
              <a:buSzPct val="100000"/>
              <a:buFont typeface="Arial" charset="0"/>
              <a:buChar char="•"/>
            </a:pPr>
            <a:r>
              <a:rPr lang="en-US" sz="2800" dirty="0" smtClean="0"/>
              <a:t>Use a “clean field”, such as a paper towel on a medication cart, to contain the equipment. </a:t>
            </a:r>
            <a:endParaRPr lang="en-US" sz="2800" dirty="0"/>
          </a:p>
          <a:p>
            <a:pPr lvl="1">
              <a:lnSpc>
                <a:spcPct val="90000"/>
              </a:lnSpc>
              <a:buSzPct val="50000"/>
              <a:buFont typeface="Courier New" panose="02070309020205020404" pitchFamily="49" charset="0"/>
              <a:buChar char="o"/>
            </a:pPr>
            <a:r>
              <a:rPr lang="en-US" sz="2400" dirty="0" smtClean="0"/>
              <a:t>Change the clean field between residents even if there is not visible blood.</a:t>
            </a:r>
          </a:p>
          <a:p>
            <a:pPr>
              <a:lnSpc>
                <a:spcPct val="90000"/>
              </a:lnSpc>
              <a:buSzPct val="100000"/>
              <a:buFont typeface="Arial" charset="0"/>
              <a:buChar char="•"/>
            </a:pPr>
            <a:endParaRPr lang="en-US" sz="1800" dirty="0" smtClean="0"/>
          </a:p>
          <a:p>
            <a:pPr>
              <a:lnSpc>
                <a:spcPct val="90000"/>
              </a:lnSpc>
              <a:buSzPct val="100000"/>
              <a:buFont typeface="Arial" charset="0"/>
              <a:buChar char="•"/>
            </a:pPr>
            <a:r>
              <a:rPr lang="en-US" sz="2800" dirty="0" smtClean="0"/>
              <a:t>Have all supplies easily accessible (sharps container, Band-Aids to contain blood, etc.)</a:t>
            </a:r>
          </a:p>
          <a:p>
            <a:pPr lvl="1">
              <a:lnSpc>
                <a:spcPct val="90000"/>
              </a:lnSpc>
              <a:buSzPct val="50000"/>
              <a:buFont typeface="Courier New" pitchFamily="49" charset="0"/>
              <a:buChar char="o"/>
            </a:pPr>
            <a:r>
              <a:rPr lang="en-US" sz="2400" dirty="0" smtClean="0"/>
              <a:t>Apply pressure and/or Band-Aids/gauze to stop any bleeding</a:t>
            </a:r>
          </a:p>
          <a:p>
            <a:pPr lvl="1">
              <a:lnSpc>
                <a:spcPct val="90000"/>
              </a:lnSpc>
              <a:buSzPct val="100000"/>
              <a:buFont typeface="Arial" charset="0"/>
              <a:buChar cha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b="1" dirty="0" smtClean="0"/>
              <a:t>What Can Happen When You Do Not Follow Safe Injection Practices?</a:t>
            </a:r>
            <a:endParaRPr lang="en-US" b="1" dirty="0"/>
          </a:p>
        </p:txBody>
      </p:sp>
      <p:sp>
        <p:nvSpPr>
          <p:cNvPr id="3" name="Content Placeholder 2"/>
          <p:cNvSpPr>
            <a:spLocks noGrp="1"/>
          </p:cNvSpPr>
          <p:nvPr>
            <p:ph idx="1"/>
          </p:nvPr>
        </p:nvSpPr>
        <p:spPr>
          <a:xfrm>
            <a:off x="457200" y="1600200"/>
            <a:ext cx="8458200" cy="5029200"/>
          </a:xfrm>
        </p:spPr>
        <p:txBody>
          <a:bodyPr>
            <a:noAutofit/>
          </a:bodyPr>
          <a:lstStyle/>
          <a:p>
            <a:r>
              <a:rPr lang="en-US" sz="2400" dirty="0" smtClean="0"/>
              <a:t>Transmission of disease to patients</a:t>
            </a:r>
          </a:p>
          <a:p>
            <a:pPr lvl="1"/>
            <a:r>
              <a:rPr lang="en-US" sz="2000" dirty="0" smtClean="0"/>
              <a:t>Patients at risk for bacterial, fungal, viral, and parasitic infections</a:t>
            </a:r>
          </a:p>
          <a:p>
            <a:pPr lvl="1"/>
            <a:r>
              <a:rPr lang="en-US" sz="2000" dirty="0" smtClean="0"/>
              <a:t>&gt;50 outbreaks in the U.S. since 2001</a:t>
            </a:r>
          </a:p>
          <a:p>
            <a:pPr lvl="2"/>
            <a:r>
              <a:rPr lang="en-US" sz="1800" dirty="0" smtClean="0"/>
              <a:t>56% bacterial infections</a:t>
            </a:r>
          </a:p>
          <a:p>
            <a:pPr lvl="2"/>
            <a:r>
              <a:rPr lang="en-US" sz="1800" dirty="0" smtClean="0"/>
              <a:t>44% viral hepatitis (hepatitis B, hepatitis C)</a:t>
            </a:r>
          </a:p>
          <a:p>
            <a:r>
              <a:rPr lang="en-US" sz="2400" dirty="0" smtClean="0"/>
              <a:t>Notification of thousands of patients who have been exposed; recommendations to test</a:t>
            </a:r>
          </a:p>
          <a:p>
            <a:r>
              <a:rPr lang="en-US" sz="2400" dirty="0" smtClean="0"/>
              <a:t>Referral of providers to licensing boards for disciplinary action</a:t>
            </a:r>
          </a:p>
          <a:p>
            <a:r>
              <a:rPr lang="en-US" sz="2400" dirty="0" smtClean="0"/>
              <a:t>Malpractice suits filed by patients</a:t>
            </a:r>
          </a:p>
          <a:p>
            <a:pPr>
              <a:buNone/>
            </a:pPr>
            <a:endParaRPr lang="en-US" sz="2400" dirty="0"/>
          </a:p>
          <a:p>
            <a:pPr marL="0" indent="0" algn="ctr">
              <a:buNone/>
            </a:pPr>
            <a:r>
              <a:rPr lang="en-US" sz="2800" b="1" dirty="0" smtClean="0"/>
              <a:t>COSTLY TO PATIENTS, PROVIDERS, and HEALTH DEPARTMENTS</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606425"/>
          </a:xfrm>
        </p:spPr>
        <p:txBody>
          <a:bodyPr>
            <a:noAutofit/>
          </a:bodyPr>
          <a:lstStyle/>
          <a:p>
            <a:r>
              <a:rPr lang="en-US" sz="4000" b="1" dirty="0" smtClean="0">
                <a:solidFill>
                  <a:schemeClr val="tx1"/>
                </a:solidFill>
              </a:rPr>
              <a:t>Hand Hygiene, Glove Use, &amp; Disease Transmission</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a:lnSpc>
                <a:spcPct val="90000"/>
              </a:lnSpc>
            </a:pPr>
            <a:r>
              <a:rPr lang="en-US" dirty="0" smtClean="0"/>
              <a:t>Hands can become contaminated with blood while performing BGM</a:t>
            </a:r>
          </a:p>
          <a:p>
            <a:pPr lvl="1">
              <a:lnSpc>
                <a:spcPct val="90000"/>
              </a:lnSpc>
            </a:pPr>
            <a:r>
              <a:rPr lang="en-US" dirty="0" smtClean="0"/>
              <a:t>Pricking patient/resident’s finger</a:t>
            </a:r>
          </a:p>
          <a:p>
            <a:pPr lvl="1">
              <a:lnSpc>
                <a:spcPct val="90000"/>
              </a:lnSpc>
            </a:pPr>
            <a:r>
              <a:rPr lang="en-US" dirty="0" smtClean="0"/>
              <a:t>Handling test strip</a:t>
            </a:r>
          </a:p>
          <a:p>
            <a:pPr>
              <a:lnSpc>
                <a:spcPct val="90000"/>
              </a:lnSpc>
            </a:pPr>
            <a:endParaRPr lang="en-US" dirty="0" smtClean="0"/>
          </a:p>
          <a:p>
            <a:pPr>
              <a:lnSpc>
                <a:spcPct val="90000"/>
              </a:lnSpc>
            </a:pPr>
            <a:r>
              <a:rPr lang="en-US" dirty="0" smtClean="0"/>
              <a:t>Blood can be transferred back to the </a:t>
            </a:r>
            <a:r>
              <a:rPr lang="en-US" dirty="0" err="1" smtClean="0"/>
              <a:t>glucometer</a:t>
            </a:r>
            <a:r>
              <a:rPr lang="en-US" dirty="0" smtClean="0"/>
              <a:t> when handled to obtain reading</a:t>
            </a:r>
          </a:p>
          <a:p>
            <a:pPr>
              <a:lnSpc>
                <a:spcPct val="90000"/>
              </a:lnSpc>
            </a:pPr>
            <a:endParaRPr lang="en-US" dirty="0" smtClean="0"/>
          </a:p>
          <a:p>
            <a:pPr>
              <a:lnSpc>
                <a:spcPct val="90000"/>
              </a:lnSpc>
            </a:pPr>
            <a:r>
              <a:rPr lang="en-US" dirty="0" smtClean="0"/>
              <a:t>If </a:t>
            </a:r>
            <a:r>
              <a:rPr lang="en-US" dirty="0" err="1" smtClean="0"/>
              <a:t>glucometer</a:t>
            </a:r>
            <a:r>
              <a:rPr lang="en-US" dirty="0" smtClean="0"/>
              <a:t> not cleaned and disinfected after use, blood and virus particles remaining can be transferred to next person via care provider’s hands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77250" cy="990600"/>
          </a:xfrm>
        </p:spPr>
        <p:txBody>
          <a:bodyPr>
            <a:normAutofit/>
          </a:bodyPr>
          <a:lstStyle/>
          <a:p>
            <a:r>
              <a:rPr lang="en-US" sz="4000" b="1" dirty="0" smtClean="0">
                <a:solidFill>
                  <a:schemeClr val="tx1"/>
                </a:solidFill>
              </a:rPr>
              <a:t>Hand Hygiene and BGM</a:t>
            </a:r>
          </a:p>
        </p:txBody>
      </p:sp>
      <p:sp>
        <p:nvSpPr>
          <p:cNvPr id="3" name="Content Placeholder 2"/>
          <p:cNvSpPr>
            <a:spLocks noGrp="1"/>
          </p:cNvSpPr>
          <p:nvPr>
            <p:ph sz="quarter" idx="1"/>
          </p:nvPr>
        </p:nvSpPr>
        <p:spPr>
          <a:xfrm>
            <a:off x="304800" y="1600200"/>
            <a:ext cx="6934200" cy="4724400"/>
          </a:xfrm>
        </p:spPr>
        <p:txBody>
          <a:bodyPr>
            <a:normAutofit/>
          </a:bodyPr>
          <a:lstStyle/>
          <a:p>
            <a:pPr marL="344488" indent="-344488">
              <a:buFont typeface="Arial" charset="0"/>
              <a:buChar char="•"/>
            </a:pPr>
            <a:r>
              <a:rPr lang="en-US" sz="2800" dirty="0" smtClean="0"/>
              <a:t>Perform hand hygiene:</a:t>
            </a:r>
          </a:p>
          <a:p>
            <a:pPr marL="744538" lvl="1" indent="-344488">
              <a:buFont typeface="Verdana" pitchFamily="34" charset="0"/>
              <a:buChar char="◦"/>
            </a:pPr>
            <a:r>
              <a:rPr lang="en-US" sz="2400" b="1" dirty="0" smtClean="0"/>
              <a:t>Before</a:t>
            </a:r>
            <a:r>
              <a:rPr lang="en-US" sz="2400" dirty="0" smtClean="0"/>
              <a:t> putting on gloves prior to procedure</a:t>
            </a:r>
          </a:p>
          <a:p>
            <a:pPr marL="744538" lvl="1" indent="-344488">
              <a:buFont typeface="Verdana" pitchFamily="34" charset="0"/>
              <a:buChar char="◦"/>
            </a:pPr>
            <a:r>
              <a:rPr lang="en-US" sz="2400" dirty="0" smtClean="0"/>
              <a:t>Immediately </a:t>
            </a:r>
            <a:r>
              <a:rPr lang="en-US" sz="2400" b="1" dirty="0" smtClean="0"/>
              <a:t>after</a:t>
            </a:r>
            <a:r>
              <a:rPr lang="en-US" sz="2400" dirty="0" smtClean="0"/>
              <a:t> glove removal </a:t>
            </a:r>
          </a:p>
          <a:p>
            <a:pPr marL="744538" lvl="1" indent="-344488">
              <a:buFont typeface="Verdana" pitchFamily="34" charset="0"/>
              <a:buChar char="◦"/>
            </a:pPr>
            <a:r>
              <a:rPr lang="en-US" sz="2400" b="1" dirty="0" smtClean="0"/>
              <a:t>Between</a:t>
            </a:r>
            <a:r>
              <a:rPr lang="en-US" sz="2400" dirty="0" smtClean="0"/>
              <a:t> residents receiving assisted BGM</a:t>
            </a:r>
          </a:p>
          <a:p>
            <a:pPr marL="744538" lvl="1" indent="-344488">
              <a:buFont typeface="Verdana" pitchFamily="34" charset="0"/>
              <a:buChar char="◦"/>
            </a:pPr>
            <a:endParaRPr lang="en-US" sz="2000" dirty="0" smtClean="0"/>
          </a:p>
          <a:p>
            <a:pPr marL="344488" indent="-344488">
              <a:buFont typeface="Arial" charset="0"/>
              <a:buChar char="•"/>
            </a:pPr>
            <a:r>
              <a:rPr lang="en-US" sz="2800" dirty="0" smtClean="0"/>
              <a:t>Use soap and water </a:t>
            </a:r>
            <a:r>
              <a:rPr lang="en-US" sz="2800" i="1" dirty="0" smtClean="0"/>
              <a:t>or</a:t>
            </a:r>
            <a:r>
              <a:rPr lang="en-US" sz="2800" dirty="0" smtClean="0"/>
              <a:t> an alcohol-based hand rub (ABHR) </a:t>
            </a:r>
          </a:p>
          <a:p>
            <a:pPr marL="744538" lvl="1" indent="-344488">
              <a:buFont typeface="Verdana" pitchFamily="34" charset="0"/>
              <a:buChar char="◦"/>
            </a:pPr>
            <a:r>
              <a:rPr lang="en-US" sz="2400" dirty="0" smtClean="0"/>
              <a:t>Use ABHR according to manufacturer’s recommendations; do not over-use</a:t>
            </a:r>
          </a:p>
          <a:p>
            <a:pPr marL="1144588" lvl="2" indent="-344488">
              <a:buNone/>
            </a:pPr>
            <a:r>
              <a:rPr lang="en-US" sz="2000" dirty="0" smtClean="0"/>
              <a:t>-  May need to wash hands after 5-10 uses of ABHR</a:t>
            </a:r>
          </a:p>
        </p:txBody>
      </p:sp>
      <p:pic>
        <p:nvPicPr>
          <p:cNvPr id="54275" name="Picture 9" descr="handwash2.jpg"/>
          <p:cNvPicPr>
            <a:picLocks noChangeAspect="1"/>
          </p:cNvPicPr>
          <p:nvPr/>
        </p:nvPicPr>
        <p:blipFill>
          <a:blip r:embed="rId3" cstate="print"/>
          <a:srcRect/>
          <a:stretch>
            <a:fillRect/>
          </a:stretch>
        </p:blipFill>
        <p:spPr bwMode="auto">
          <a:xfrm>
            <a:off x="6858000" y="1371600"/>
            <a:ext cx="1865313" cy="1393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05850" cy="868363"/>
          </a:xfrm>
        </p:spPr>
        <p:txBody>
          <a:bodyPr>
            <a:normAutofit/>
          </a:bodyPr>
          <a:lstStyle/>
          <a:p>
            <a:pPr fontAlgn="auto">
              <a:spcAft>
                <a:spcPts val="0"/>
              </a:spcAft>
              <a:defRPr/>
            </a:pPr>
            <a:r>
              <a:rPr lang="en-US" sz="4000" b="1" dirty="0" smtClean="0">
                <a:solidFill>
                  <a:schemeClr val="tx1"/>
                </a:solidFill>
                <a:latin typeface="+mn-lt"/>
              </a:rPr>
              <a:t>Hand Hygiene and Gloves</a:t>
            </a:r>
            <a:endParaRPr lang="en-US" sz="4000" b="1" dirty="0">
              <a:solidFill>
                <a:schemeClr val="tx1"/>
              </a:solidFill>
              <a:latin typeface="+mn-lt"/>
            </a:endParaRPr>
          </a:p>
        </p:txBody>
      </p:sp>
      <p:sp>
        <p:nvSpPr>
          <p:cNvPr id="3" name="Content Placeholder 2"/>
          <p:cNvSpPr>
            <a:spLocks noGrp="1"/>
          </p:cNvSpPr>
          <p:nvPr>
            <p:ph sz="quarter" idx="1"/>
          </p:nvPr>
        </p:nvSpPr>
        <p:spPr>
          <a:xfrm>
            <a:off x="228600" y="1143000"/>
            <a:ext cx="6019800" cy="5486400"/>
          </a:xfrm>
        </p:spPr>
        <p:txBody>
          <a:bodyPr>
            <a:normAutofit fontScale="85000" lnSpcReduction="20000"/>
          </a:bodyPr>
          <a:lstStyle/>
          <a:p>
            <a:pPr marL="274320" indent="-274320" fontAlgn="auto">
              <a:spcAft>
                <a:spcPts val="0"/>
              </a:spcAft>
              <a:buFont typeface="Arial" pitchFamily="34" charset="0"/>
              <a:buChar char="•"/>
              <a:defRPr/>
            </a:pPr>
            <a:r>
              <a:rPr lang="en-US" sz="3300" dirty="0" smtClean="0"/>
              <a:t>Wear gloves during:</a:t>
            </a:r>
          </a:p>
          <a:p>
            <a:pPr marL="548640" lvl="1" indent="-274320" fontAlgn="auto">
              <a:spcAft>
                <a:spcPts val="0"/>
              </a:spcAft>
              <a:buFont typeface="Verdana" pitchFamily="34" charset="0"/>
              <a:buChar char="◦"/>
              <a:defRPr/>
            </a:pPr>
            <a:r>
              <a:rPr lang="en-US" dirty="0" smtClean="0"/>
              <a:t>Blood glucose monitoring</a:t>
            </a:r>
          </a:p>
          <a:p>
            <a:pPr marL="548640" lvl="1" indent="-274320" fontAlgn="auto">
              <a:spcAft>
                <a:spcPts val="0"/>
              </a:spcAft>
              <a:buFont typeface="Verdana" pitchFamily="34" charset="0"/>
              <a:buChar char="◦"/>
              <a:defRPr/>
            </a:pPr>
            <a:r>
              <a:rPr lang="en-US" dirty="0" smtClean="0"/>
              <a:t>Insulin administration</a:t>
            </a:r>
          </a:p>
          <a:p>
            <a:pPr marL="548640" lvl="1" indent="-274320" fontAlgn="auto">
              <a:spcAft>
                <a:spcPts val="0"/>
              </a:spcAft>
              <a:buFont typeface="Verdana" pitchFamily="34" charset="0"/>
              <a:buChar char="◦"/>
              <a:defRPr/>
            </a:pPr>
            <a:r>
              <a:rPr lang="en-US" dirty="0" smtClean="0"/>
              <a:t>Any procedures where contact with blood or body fluids might occur</a:t>
            </a:r>
          </a:p>
          <a:p>
            <a:pPr marL="548640" lvl="1" indent="-274320" fontAlgn="auto">
              <a:spcAft>
                <a:spcPts val="0"/>
              </a:spcAft>
              <a:buFont typeface="Verdana" pitchFamily="34" charset="0"/>
              <a:buChar char="◦"/>
              <a:defRPr/>
            </a:pPr>
            <a:endParaRPr lang="en-US" sz="2000" dirty="0" smtClean="0"/>
          </a:p>
          <a:p>
            <a:pPr marL="274320" indent="-274320" fontAlgn="auto">
              <a:spcAft>
                <a:spcPts val="0"/>
              </a:spcAft>
              <a:buFont typeface="Arial" pitchFamily="34" charset="0"/>
              <a:buChar char="•"/>
              <a:defRPr/>
            </a:pPr>
            <a:r>
              <a:rPr lang="en-US" sz="3300" dirty="0" smtClean="0"/>
              <a:t>Change gloves:</a:t>
            </a:r>
          </a:p>
          <a:p>
            <a:pPr marL="548640" lvl="1" indent="-274320" fontAlgn="auto">
              <a:spcAft>
                <a:spcPts val="0"/>
              </a:spcAft>
              <a:buFont typeface="Verdana" pitchFamily="34" charset="0"/>
              <a:buChar char="◦"/>
              <a:defRPr/>
            </a:pPr>
            <a:r>
              <a:rPr lang="en-US" b="1" dirty="0" smtClean="0"/>
              <a:t>Between</a:t>
            </a:r>
            <a:r>
              <a:rPr lang="en-US" dirty="0" smtClean="0"/>
              <a:t> patient/resident contacts</a:t>
            </a:r>
          </a:p>
          <a:p>
            <a:pPr marL="548640" lvl="1" indent="-274320" fontAlgn="auto">
              <a:spcAft>
                <a:spcPts val="0"/>
              </a:spcAft>
              <a:buFont typeface="Verdana" pitchFamily="34" charset="0"/>
              <a:buChar char="◦"/>
              <a:defRPr/>
            </a:pPr>
            <a:r>
              <a:rPr lang="en-US" b="1" dirty="0" smtClean="0"/>
              <a:t>After</a:t>
            </a:r>
            <a:r>
              <a:rPr lang="en-US" dirty="0" smtClean="0"/>
              <a:t> touching </a:t>
            </a:r>
            <a:r>
              <a:rPr lang="en-US" dirty="0" err="1" smtClean="0"/>
              <a:t>fingerstick</a:t>
            </a:r>
            <a:r>
              <a:rPr lang="en-US" dirty="0" smtClean="0"/>
              <a:t> wounds or potentially contaminated objects/equipment</a:t>
            </a:r>
          </a:p>
          <a:p>
            <a:pPr marL="548640" lvl="1" indent="-274320" fontAlgn="auto">
              <a:spcAft>
                <a:spcPts val="0"/>
              </a:spcAft>
              <a:buFont typeface="Verdana" pitchFamily="34" charset="0"/>
              <a:buChar char="◦"/>
              <a:defRPr/>
            </a:pPr>
            <a:r>
              <a:rPr lang="en-US" b="1" dirty="0" smtClean="0"/>
              <a:t>Before</a:t>
            </a:r>
            <a:r>
              <a:rPr lang="en-US" dirty="0" smtClean="0"/>
              <a:t> touching clean surfaces</a:t>
            </a:r>
          </a:p>
          <a:p>
            <a:pPr marL="548640" lvl="1" indent="-274320" fontAlgn="auto">
              <a:spcAft>
                <a:spcPts val="0"/>
              </a:spcAft>
              <a:buFont typeface="Verdana" pitchFamily="34" charset="0"/>
              <a:buChar char="◦"/>
              <a:defRPr/>
            </a:pPr>
            <a:endParaRPr lang="en-US" sz="2000" dirty="0" smtClean="0"/>
          </a:p>
          <a:p>
            <a:pPr marL="274320" indent="-274320" fontAlgn="auto">
              <a:spcAft>
                <a:spcPts val="0"/>
              </a:spcAft>
              <a:buFont typeface="Arial" pitchFamily="34" charset="0"/>
              <a:buChar char="•"/>
              <a:defRPr/>
            </a:pPr>
            <a:r>
              <a:rPr lang="en-US" sz="3300" dirty="0" smtClean="0"/>
              <a:t>Discard gloves in appropriate receptacles – do not keep in pocket!</a:t>
            </a:r>
          </a:p>
        </p:txBody>
      </p:sp>
      <p:pic>
        <p:nvPicPr>
          <p:cNvPr id="57347" name="Picture 1" descr="C:\Documents and Settings\uan92887\Local Settings\Temporary Internet Files\Content.IE5\3OHEPLQ0\MP900313987[1].jpg"/>
          <p:cNvPicPr>
            <a:picLocks noChangeAspect="1" noChangeArrowheads="1"/>
          </p:cNvPicPr>
          <p:nvPr/>
        </p:nvPicPr>
        <p:blipFill>
          <a:blip r:embed="rId3" cstate="print"/>
          <a:srcRect/>
          <a:stretch>
            <a:fillRect/>
          </a:stretch>
        </p:blipFill>
        <p:spPr bwMode="auto">
          <a:xfrm>
            <a:off x="6248400" y="26670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04800" y="152400"/>
            <a:ext cx="8553450" cy="838200"/>
          </a:xfrm>
        </p:spPr>
        <p:txBody>
          <a:bodyPr>
            <a:normAutofit/>
          </a:bodyPr>
          <a:lstStyle/>
          <a:p>
            <a:r>
              <a:rPr lang="en-US" sz="3600" b="1" dirty="0" smtClean="0">
                <a:solidFill>
                  <a:schemeClr val="tx1"/>
                </a:solidFill>
              </a:rPr>
              <a:t>Align Policies </a:t>
            </a:r>
            <a:r>
              <a:rPr lang="en-US" sz="3600" b="1" dirty="0" smtClean="0">
                <a:solidFill>
                  <a:schemeClr val="tx1"/>
                </a:solidFill>
              </a:rPr>
              <a:t>and Practices</a:t>
            </a:r>
          </a:p>
        </p:txBody>
      </p:sp>
      <p:sp>
        <p:nvSpPr>
          <p:cNvPr id="59394" name="Content Placeholder 2"/>
          <p:cNvSpPr>
            <a:spLocks noGrp="1"/>
          </p:cNvSpPr>
          <p:nvPr>
            <p:ph sz="quarter" idx="1"/>
          </p:nvPr>
        </p:nvSpPr>
        <p:spPr>
          <a:xfrm>
            <a:off x="304800" y="1295400"/>
            <a:ext cx="8629650" cy="4953000"/>
          </a:xfrm>
        </p:spPr>
        <p:txBody>
          <a:bodyPr/>
          <a:lstStyle/>
          <a:p>
            <a:r>
              <a:rPr lang="en-US" sz="2800" dirty="0" smtClean="0"/>
              <a:t>Assure that existing policies reflect latest recommendations and guidance</a:t>
            </a:r>
          </a:p>
          <a:p>
            <a:pPr>
              <a:buNone/>
            </a:pPr>
            <a:endParaRPr lang="en-US" sz="2800" dirty="0" smtClean="0"/>
          </a:p>
          <a:p>
            <a:r>
              <a:rPr lang="en-US" sz="2800" dirty="0" smtClean="0"/>
              <a:t>Monitor what practices are occurring in the facility</a:t>
            </a:r>
          </a:p>
          <a:p>
            <a:pPr lvl="1"/>
            <a:r>
              <a:rPr lang="en-US" sz="2400" dirty="0" smtClean="0"/>
              <a:t>Consistent with policy?</a:t>
            </a:r>
          </a:p>
          <a:p>
            <a:pPr lvl="1"/>
            <a:r>
              <a:rPr lang="en-US" sz="2400" dirty="0" smtClean="0"/>
              <a:t>Use of reusable </a:t>
            </a:r>
            <a:r>
              <a:rPr lang="en-US" sz="2400" dirty="0" err="1" smtClean="0"/>
              <a:t>fingerstick</a:t>
            </a:r>
            <a:r>
              <a:rPr lang="en-US" sz="2400" dirty="0" smtClean="0"/>
              <a:t> devices introduces potential for misuse even if policy follows best practices</a:t>
            </a:r>
          </a:p>
          <a:p>
            <a:pPr lvl="1"/>
            <a:endParaRPr lang="en-US" sz="2400" dirty="0" smtClean="0"/>
          </a:p>
          <a:p>
            <a:r>
              <a:rPr lang="en-US" sz="2800" dirty="0" smtClean="0"/>
              <a:t>Train new staff based on </a:t>
            </a:r>
            <a:r>
              <a:rPr lang="en-US" sz="2800" i="1" dirty="0" smtClean="0"/>
              <a:t>policy</a:t>
            </a:r>
            <a:r>
              <a:rPr lang="en-US" sz="2800" dirty="0" smtClean="0"/>
              <a:t>, not what other staff have been doing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6"/>
          <p:cNvSpPr>
            <a:spLocks noGrp="1"/>
          </p:cNvSpPr>
          <p:nvPr>
            <p:ph type="title"/>
          </p:nvPr>
        </p:nvSpPr>
        <p:spPr/>
        <p:txBody>
          <a:bodyPr/>
          <a:lstStyle/>
          <a:p>
            <a:r>
              <a:rPr lang="en-US" sz="4000" b="1" dirty="0" smtClean="0">
                <a:solidFill>
                  <a:schemeClr val="tx1"/>
                </a:solidFill>
              </a:rPr>
              <a:t>Recap: BGM Best Practices</a:t>
            </a:r>
          </a:p>
        </p:txBody>
      </p:sp>
      <p:sp>
        <p:nvSpPr>
          <p:cNvPr id="4" name="Content Placeholder 3"/>
          <p:cNvSpPr>
            <a:spLocks noGrp="1"/>
          </p:cNvSpPr>
          <p:nvPr>
            <p:ph sz="quarter" idx="1"/>
          </p:nvPr>
        </p:nvSpPr>
        <p:spPr>
          <a:xfrm>
            <a:off x="304800" y="1600200"/>
            <a:ext cx="8504238" cy="5026025"/>
          </a:xfrm>
        </p:spPr>
        <p:txBody>
          <a:bodyPr>
            <a:normAutofit fontScale="92500"/>
          </a:bodyPr>
          <a:lstStyle/>
          <a:p>
            <a:pPr marL="274320" indent="-274320">
              <a:defRPr/>
            </a:pPr>
            <a:r>
              <a:rPr lang="en-US" sz="2400" u="sng" dirty="0" err="1" smtClean="0"/>
              <a:t>Fingerstick</a:t>
            </a:r>
            <a:r>
              <a:rPr lang="en-US" sz="2400" u="sng" dirty="0" smtClean="0"/>
              <a:t> devices </a:t>
            </a:r>
            <a:r>
              <a:rPr lang="en-US" sz="2400" dirty="0" smtClean="0"/>
              <a:t>should </a:t>
            </a:r>
            <a:r>
              <a:rPr lang="en-US" sz="2400" b="1" dirty="0" smtClean="0"/>
              <a:t>never</a:t>
            </a:r>
            <a:r>
              <a:rPr lang="en-US" sz="2400" dirty="0" smtClean="0"/>
              <a:t> be used for more than </a:t>
            </a:r>
            <a:r>
              <a:rPr lang="en-US" sz="2400" b="1" dirty="0" smtClean="0"/>
              <a:t>one person </a:t>
            </a:r>
          </a:p>
          <a:p>
            <a:pPr marL="548640" lvl="1" indent="-274320" fontAlgn="auto">
              <a:spcAft>
                <a:spcPts val="0"/>
              </a:spcAft>
              <a:buSzPct val="50000"/>
              <a:buFont typeface="Courier New" pitchFamily="49" charset="0"/>
              <a:buChar char="o"/>
              <a:defRPr/>
            </a:pPr>
            <a:r>
              <a:rPr lang="en-US" sz="2300" dirty="0" smtClean="0"/>
              <a:t>Select single-use devices that permanently retract upon puncture</a:t>
            </a:r>
          </a:p>
          <a:p>
            <a:pPr marL="548640" lvl="1" indent="-274320" fontAlgn="auto">
              <a:spcAft>
                <a:spcPts val="0"/>
              </a:spcAft>
              <a:buFont typeface="Wingdings"/>
              <a:buChar char=""/>
              <a:defRPr/>
            </a:pPr>
            <a:endParaRPr lang="en-US" sz="2300" dirty="0" smtClean="0"/>
          </a:p>
          <a:p>
            <a:pPr marL="274320" indent="-274320">
              <a:defRPr/>
            </a:pPr>
            <a:r>
              <a:rPr lang="en-US" sz="2400" dirty="0" smtClean="0"/>
              <a:t>Dedicate </a:t>
            </a:r>
            <a:r>
              <a:rPr lang="en-US" sz="2400" u="sng" dirty="0" smtClean="0"/>
              <a:t>blood glucose meters </a:t>
            </a:r>
            <a:r>
              <a:rPr lang="en-US" sz="2400" dirty="0" smtClean="0"/>
              <a:t>to a single patient/resident if possible</a:t>
            </a:r>
          </a:p>
          <a:p>
            <a:pPr marL="548640" lvl="1" indent="-274320" fontAlgn="auto">
              <a:spcAft>
                <a:spcPts val="0"/>
              </a:spcAft>
              <a:buSzPct val="50000"/>
              <a:buFont typeface="Courier New" pitchFamily="49" charset="0"/>
              <a:buChar char="o"/>
              <a:defRPr/>
            </a:pPr>
            <a:r>
              <a:rPr lang="en-US" sz="2300" dirty="0" smtClean="0"/>
              <a:t>If shared, the device should be cleaned and disinfected after </a:t>
            </a:r>
            <a:r>
              <a:rPr lang="en-US" sz="2300" u="sng" dirty="0" smtClean="0"/>
              <a:t>every</a:t>
            </a:r>
            <a:r>
              <a:rPr lang="en-US" sz="2300" dirty="0" smtClean="0"/>
              <a:t> use, per manufacturer’s instructions</a:t>
            </a:r>
          </a:p>
          <a:p>
            <a:pPr marL="548640" lvl="1" indent="-274320" fontAlgn="auto">
              <a:spcAft>
                <a:spcPts val="0"/>
              </a:spcAft>
              <a:buFont typeface="Wingdings"/>
              <a:buChar char=""/>
              <a:defRPr/>
            </a:pPr>
            <a:endParaRPr lang="en-US" sz="2300" dirty="0" smtClean="0"/>
          </a:p>
          <a:p>
            <a:pPr marL="274320" indent="-274320" fontAlgn="auto">
              <a:spcAft>
                <a:spcPts val="0"/>
              </a:spcAft>
              <a:defRPr/>
            </a:pPr>
            <a:r>
              <a:rPr lang="en-US" sz="2400" u="sng" dirty="0" smtClean="0"/>
              <a:t>Insulin pens</a:t>
            </a:r>
            <a:r>
              <a:rPr lang="en-US" sz="2400" dirty="0" smtClean="0"/>
              <a:t> and </a:t>
            </a:r>
            <a:r>
              <a:rPr lang="en-US" sz="2400" u="sng" dirty="0" smtClean="0"/>
              <a:t>other medication cartridges and syringes </a:t>
            </a:r>
            <a:r>
              <a:rPr lang="en-US" sz="2400" dirty="0" smtClean="0"/>
              <a:t>are for single-use only and should </a:t>
            </a:r>
            <a:r>
              <a:rPr lang="en-US" sz="2400" b="1" dirty="0" smtClean="0"/>
              <a:t>never</a:t>
            </a:r>
            <a:r>
              <a:rPr lang="en-US" sz="2400" dirty="0" smtClean="0"/>
              <a:t> be used for </a:t>
            </a:r>
            <a:r>
              <a:rPr lang="en-US" sz="2400" b="1" dirty="0" smtClean="0"/>
              <a:t>more than one person  </a:t>
            </a:r>
          </a:p>
          <a:p>
            <a:pPr marL="274320" indent="-274320" fontAlgn="auto">
              <a:spcAft>
                <a:spcPts val="0"/>
              </a:spcAft>
              <a:defRPr/>
            </a:pPr>
            <a:endParaRPr lang="en-US" sz="2400" b="1" dirty="0" smtClean="0"/>
          </a:p>
          <a:p>
            <a:pPr marL="274320" indent="-274320" fontAlgn="auto">
              <a:spcAft>
                <a:spcPts val="0"/>
              </a:spcAft>
              <a:defRPr/>
            </a:pPr>
            <a:r>
              <a:rPr lang="en-US" sz="2400" dirty="0" smtClean="0"/>
              <a:t>Use available resources from the Virginia Department of Health, CDC, and the Safe Injection Practices Coalition to educate staff on blood glucose monitoring and safe injection practices</a:t>
            </a:r>
          </a:p>
          <a:p>
            <a:pPr marL="274320" indent="-274320" fontAlgn="auto">
              <a:spcAft>
                <a:spcPts val="0"/>
              </a:spcAft>
              <a:buFont typeface="Wingdings 2"/>
              <a:buChar char=""/>
              <a:defRPr/>
            </a:pPr>
            <a:endParaRPr lang="en-US" sz="2400" b="1" dirty="0" smtClean="0"/>
          </a:p>
          <a:p>
            <a:pPr marL="274320" indent="-274320" fontAlgn="auto">
              <a:spcAft>
                <a:spcPts val="0"/>
              </a:spcAft>
              <a:buFont typeface="Wingdings 2"/>
              <a:buChar char=""/>
              <a:defRPr/>
            </a:pPr>
            <a:endParaRPr lang="en-US" dirty="0"/>
          </a:p>
        </p:txBody>
      </p:sp>
      <p:pic>
        <p:nvPicPr>
          <p:cNvPr id="61443" name="Picture 3" descr="C:\Documents and Settings\okj37455\Local Settings\Temporary Internet Files\Content.IE5\5M30V9XX\MC900199250[1].wmf"/>
          <p:cNvPicPr>
            <a:picLocks noChangeAspect="1" noChangeArrowheads="1"/>
          </p:cNvPicPr>
          <p:nvPr/>
        </p:nvPicPr>
        <p:blipFill>
          <a:blip r:embed="rId3" cstate="print"/>
          <a:srcRect/>
          <a:stretch>
            <a:fillRect/>
          </a:stretch>
        </p:blipFill>
        <p:spPr bwMode="auto">
          <a:xfrm>
            <a:off x="7772400" y="84138"/>
            <a:ext cx="1027113" cy="151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2400" y="762000"/>
          <a:ext cx="4343400" cy="5621338"/>
        </p:xfrm>
        <a:graphic>
          <a:graphicData uri="http://schemas.openxmlformats.org/presentationml/2006/ole">
            <p:oleObj spid="_x0000_s6157" name="Acrobat Document" r:id="rId4" imgW="5508000" imgH="7128000" progId="AcroExch.Document.11">
              <p:embed/>
            </p:oleObj>
          </a:graphicData>
        </a:graphic>
      </p:graphicFrame>
      <p:pic>
        <p:nvPicPr>
          <p:cNvPr id="2051" name="Picture 6"/>
          <p:cNvPicPr>
            <a:picLocks noChangeAspect="1" noChangeArrowheads="1"/>
          </p:cNvPicPr>
          <p:nvPr/>
        </p:nvPicPr>
        <p:blipFill>
          <a:blip r:embed="rId5" cstate="print"/>
          <a:srcRect l="3516" t="3471" r="4102" b="12778"/>
          <a:stretch>
            <a:fillRect/>
          </a:stretch>
        </p:blipFill>
        <p:spPr bwMode="auto">
          <a:xfrm>
            <a:off x="4572000" y="838200"/>
            <a:ext cx="4505325" cy="52863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1143000"/>
          </a:xfrm>
        </p:spPr>
        <p:txBody>
          <a:bodyPr>
            <a:noAutofit/>
          </a:bodyPr>
          <a:lstStyle/>
          <a:p>
            <a:r>
              <a:rPr lang="en-US" sz="3600" b="1" dirty="0" smtClean="0">
                <a:solidFill>
                  <a:schemeClr val="tx1"/>
                </a:solidFill>
              </a:rPr>
              <a:t>VDH-Developed </a:t>
            </a:r>
            <a:r>
              <a:rPr lang="en-US" sz="3600" b="1" dirty="0"/>
              <a:t>T</a:t>
            </a:r>
            <a:r>
              <a:rPr lang="en-US" sz="3600" b="1" dirty="0" smtClean="0">
                <a:solidFill>
                  <a:schemeClr val="tx1"/>
                </a:solidFill>
              </a:rPr>
              <a:t>ool for Assessing Compliance with BGM Practices</a:t>
            </a:r>
          </a:p>
        </p:txBody>
      </p:sp>
      <p:pic>
        <p:nvPicPr>
          <p:cNvPr id="66562" name="Content Placeholder 3"/>
          <p:cNvPicPr>
            <a:picLocks noGrp="1"/>
          </p:cNvPicPr>
          <p:nvPr>
            <p:ph sz="quarter" idx="1"/>
          </p:nvPr>
        </p:nvPicPr>
        <p:blipFill>
          <a:blip r:embed="rId3" cstate="print"/>
          <a:srcRect l="9890" t="40909" r="5495" b="19697"/>
          <a:stretch>
            <a:fillRect/>
          </a:stretch>
        </p:blipFill>
        <p:spPr>
          <a:xfrm>
            <a:off x="304800" y="1600200"/>
            <a:ext cx="8458200" cy="4267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52400" y="228600"/>
            <a:ext cx="8793163" cy="715963"/>
          </a:xfrm>
        </p:spPr>
        <p:txBody>
          <a:bodyPr/>
          <a:lstStyle/>
          <a:p>
            <a:r>
              <a:rPr lang="en-US" sz="4000" b="1" dirty="0" smtClean="0">
                <a:solidFill>
                  <a:schemeClr val="tx1"/>
                </a:solidFill>
              </a:rPr>
              <a:t>Resources</a:t>
            </a:r>
          </a:p>
        </p:txBody>
      </p:sp>
      <p:sp>
        <p:nvSpPr>
          <p:cNvPr id="3" name="Content Placeholder 2"/>
          <p:cNvSpPr>
            <a:spLocks noGrp="1"/>
          </p:cNvSpPr>
          <p:nvPr>
            <p:ph sz="quarter" idx="1"/>
          </p:nvPr>
        </p:nvSpPr>
        <p:spPr>
          <a:xfrm>
            <a:off x="76200" y="990600"/>
            <a:ext cx="9067800" cy="5638800"/>
          </a:xfrm>
        </p:spPr>
        <p:txBody>
          <a:bodyPr>
            <a:normAutofit fontScale="92500" lnSpcReduction="20000"/>
          </a:bodyPr>
          <a:lstStyle/>
          <a:p>
            <a:pPr>
              <a:lnSpc>
                <a:spcPct val="90000"/>
              </a:lnSpc>
            </a:pPr>
            <a:r>
              <a:rPr lang="en-US" sz="2300" dirty="0" smtClean="0"/>
              <a:t>Virginia Department of Health</a:t>
            </a:r>
          </a:p>
          <a:p>
            <a:pPr lvl="1">
              <a:lnSpc>
                <a:spcPct val="90000"/>
              </a:lnSpc>
            </a:pPr>
            <a:r>
              <a:rPr lang="en-US" sz="1900" b="1" i="1" dirty="0" smtClean="0"/>
              <a:t>Safe Injection Practices and </a:t>
            </a:r>
            <a:r>
              <a:rPr lang="en-US" sz="1900" b="1" i="1" dirty="0" err="1" smtClean="0"/>
              <a:t>Bloodborne</a:t>
            </a:r>
            <a:r>
              <a:rPr lang="en-US" sz="1900" b="1" i="1" dirty="0" smtClean="0"/>
              <a:t> Pathogen Prevention webpage</a:t>
            </a:r>
          </a:p>
          <a:p>
            <a:pPr lvl="1">
              <a:lnSpc>
                <a:spcPct val="90000"/>
              </a:lnSpc>
              <a:buFont typeface="Wingdings" pitchFamily="2" charset="2"/>
              <a:buNone/>
            </a:pPr>
            <a:r>
              <a:rPr lang="en-US" sz="1900" dirty="0" smtClean="0"/>
              <a:t>	</a:t>
            </a:r>
            <a:r>
              <a:rPr lang="en-US" sz="1900" dirty="0" smtClean="0">
                <a:hlinkClick r:id="rId3"/>
              </a:rPr>
              <a:t>www.vdh.virginia.gov/surveillance/epidemiology/hai/SafeInjection.htm</a:t>
            </a:r>
            <a:endParaRPr lang="en-US" sz="1900" dirty="0" smtClean="0"/>
          </a:p>
          <a:p>
            <a:pPr lvl="1">
              <a:lnSpc>
                <a:spcPct val="90000"/>
              </a:lnSpc>
            </a:pPr>
            <a:r>
              <a:rPr lang="en-US" sz="1900" b="1" i="1" dirty="0" smtClean="0"/>
              <a:t>Infection Prevention Toolkit for Assisted Living Facilities and Nursing Homes</a:t>
            </a:r>
          </a:p>
          <a:p>
            <a:pPr lvl="1">
              <a:lnSpc>
                <a:spcPct val="90000"/>
              </a:lnSpc>
              <a:buFont typeface="Wingdings" pitchFamily="2" charset="2"/>
              <a:buNone/>
            </a:pPr>
            <a:r>
              <a:rPr lang="en-US" sz="1900" dirty="0" smtClean="0"/>
              <a:t>	</a:t>
            </a:r>
            <a:r>
              <a:rPr lang="en-US" sz="1900" dirty="0" smtClean="0">
                <a:hlinkClick r:id="rId4"/>
              </a:rPr>
              <a:t>http://www.vdh.virginia.gov/epidemiology/surveillance/hai/longterm.htm#Assisted</a:t>
            </a:r>
            <a:endParaRPr lang="en-US" sz="1850" dirty="0" smtClean="0"/>
          </a:p>
          <a:p>
            <a:pPr lvl="1">
              <a:lnSpc>
                <a:spcPct val="90000"/>
              </a:lnSpc>
              <a:buFont typeface="Wingdings" pitchFamily="2" charset="2"/>
              <a:buNone/>
            </a:pPr>
            <a:endParaRPr lang="en-US" sz="1900" dirty="0" smtClean="0"/>
          </a:p>
          <a:p>
            <a:pPr>
              <a:lnSpc>
                <a:spcPct val="90000"/>
              </a:lnSpc>
            </a:pPr>
            <a:r>
              <a:rPr lang="en-US" sz="2300" dirty="0" smtClean="0"/>
              <a:t>Centers for Disease Control and Prevention</a:t>
            </a:r>
          </a:p>
          <a:p>
            <a:pPr lvl="1">
              <a:lnSpc>
                <a:spcPct val="90000"/>
              </a:lnSpc>
            </a:pPr>
            <a:r>
              <a:rPr lang="en-US" sz="1900" b="1" i="1" dirty="0" smtClean="0"/>
              <a:t>HICPAC Guidelines: 2007 Guideline for Isolation Precautions: Preventing Transmission of Infectious Agents in Healthcare Settings</a:t>
            </a:r>
          </a:p>
          <a:p>
            <a:pPr lvl="1">
              <a:lnSpc>
                <a:spcPct val="90000"/>
              </a:lnSpc>
              <a:buNone/>
            </a:pPr>
            <a:r>
              <a:rPr lang="en-US" sz="1800" i="1" dirty="0" smtClean="0"/>
              <a:t>	</a:t>
            </a:r>
            <a:r>
              <a:rPr lang="en-US" sz="1900" dirty="0" smtClean="0">
                <a:hlinkClick r:id="rId5"/>
              </a:rPr>
              <a:t>http://www.cdc.gov/hicpac/pdf/isolation/Isolation2007.pdf</a:t>
            </a:r>
            <a:r>
              <a:rPr lang="en-US" sz="1900" dirty="0" smtClean="0"/>
              <a:t> </a:t>
            </a:r>
            <a:endParaRPr lang="en-US" sz="1800" i="1" dirty="0" smtClean="0"/>
          </a:p>
          <a:p>
            <a:pPr lvl="1">
              <a:lnSpc>
                <a:spcPct val="90000"/>
              </a:lnSpc>
            </a:pPr>
            <a:r>
              <a:rPr lang="en-US" sz="1900" b="1" i="1" dirty="0" smtClean="0"/>
              <a:t>Healthcare-Associated Hepatitis B and C Outbreaks Reported to CDC in 2008-2012</a:t>
            </a:r>
            <a:r>
              <a:rPr lang="en-US" sz="1900" b="1" dirty="0" smtClean="0"/>
              <a:t/>
            </a:r>
            <a:br>
              <a:rPr lang="en-US" sz="1900" b="1" dirty="0" smtClean="0"/>
            </a:br>
            <a:r>
              <a:rPr lang="en-US" sz="1900" dirty="0" smtClean="0">
                <a:hlinkClick r:id="rId6"/>
              </a:rPr>
              <a:t>http://www.cdc.gov/hepatitis/Outbreaks/HealthcareHepOutbreakTable.htm</a:t>
            </a:r>
            <a:endParaRPr lang="en-US" sz="1900" dirty="0" smtClean="0"/>
          </a:p>
          <a:p>
            <a:pPr lvl="1">
              <a:lnSpc>
                <a:spcPct val="90000"/>
              </a:lnSpc>
            </a:pPr>
            <a:r>
              <a:rPr lang="en-US" sz="1900" b="1" i="1" dirty="0" smtClean="0"/>
              <a:t>Infection Prevention during BGM and Insulin Administration webpage</a:t>
            </a:r>
          </a:p>
          <a:p>
            <a:pPr lvl="1">
              <a:lnSpc>
                <a:spcPct val="90000"/>
              </a:lnSpc>
              <a:buFont typeface="Wingdings" pitchFamily="2" charset="2"/>
              <a:buNone/>
            </a:pPr>
            <a:r>
              <a:rPr lang="en-US" sz="1900" dirty="0" smtClean="0"/>
              <a:t>	</a:t>
            </a:r>
            <a:r>
              <a:rPr lang="en-US" sz="1900" dirty="0" smtClean="0">
                <a:hlinkClick r:id="rId7"/>
              </a:rPr>
              <a:t>http://www.cdc.gov/injectionsafety/blood-glucose-monitoring.html</a:t>
            </a:r>
            <a:endParaRPr lang="en-US" sz="1900" dirty="0" smtClean="0"/>
          </a:p>
          <a:p>
            <a:pPr lvl="1">
              <a:lnSpc>
                <a:spcPct val="90000"/>
              </a:lnSpc>
              <a:buNone/>
            </a:pPr>
            <a:endParaRPr lang="en-US" sz="1900" dirty="0" smtClean="0"/>
          </a:p>
          <a:p>
            <a:pPr>
              <a:lnSpc>
                <a:spcPct val="90000"/>
              </a:lnSpc>
            </a:pPr>
            <a:r>
              <a:rPr lang="en-US" sz="2300" dirty="0" smtClean="0"/>
              <a:t>Safe Injection Practices Coalition</a:t>
            </a:r>
          </a:p>
          <a:p>
            <a:pPr lvl="1">
              <a:lnSpc>
                <a:spcPct val="90000"/>
              </a:lnSpc>
            </a:pPr>
            <a:r>
              <a:rPr lang="en-US" sz="1900" b="1" i="1" dirty="0" smtClean="0"/>
              <a:t>One and Only Campaign</a:t>
            </a:r>
          </a:p>
          <a:p>
            <a:pPr lvl="1">
              <a:lnSpc>
                <a:spcPct val="90000"/>
              </a:lnSpc>
              <a:buNone/>
            </a:pPr>
            <a:r>
              <a:rPr lang="en-US" sz="1900" dirty="0" smtClean="0"/>
              <a:t>	</a:t>
            </a:r>
            <a:r>
              <a:rPr lang="en-US" sz="1900" dirty="0" smtClean="0">
                <a:hlinkClick r:id="rId8"/>
              </a:rPr>
              <a:t>http://oneandonlycampaign.org/</a:t>
            </a:r>
            <a:endParaRPr lang="en-US" sz="1900" b="1" i="1" dirty="0" smtClean="0"/>
          </a:p>
          <a:p>
            <a:pPr lvl="1">
              <a:lnSpc>
                <a:spcPct val="90000"/>
              </a:lnSpc>
            </a:pPr>
            <a:r>
              <a:rPr lang="en-US" sz="1900" b="1" i="1" dirty="0" smtClean="0"/>
              <a:t>Safe Injection Practices FAQs</a:t>
            </a:r>
          </a:p>
          <a:p>
            <a:pPr lvl="1">
              <a:lnSpc>
                <a:spcPct val="90000"/>
              </a:lnSpc>
              <a:buNone/>
            </a:pPr>
            <a:r>
              <a:rPr lang="en-US" sz="1900" dirty="0" smtClean="0"/>
              <a:t>	</a:t>
            </a:r>
            <a:r>
              <a:rPr lang="en-US" sz="1900" dirty="0" smtClean="0">
                <a:hlinkClick r:id="rId9"/>
              </a:rPr>
              <a:t>http://www.oneandonlycampaign.org/sites/default/files/upload/pdf/Injection%20Safety%20FAQs%20%282%29%20FINAL_0.pdf</a:t>
            </a:r>
            <a:r>
              <a:rPr lang="en-US" sz="1900" dirty="0" smtClean="0"/>
              <a:t> </a:t>
            </a:r>
          </a:p>
          <a:p>
            <a:pPr lvl="1">
              <a:lnSpc>
                <a:spcPct val="80000"/>
              </a:lnSpc>
              <a:buNone/>
            </a:pPr>
            <a:endParaRPr lang="en-US" sz="19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Post-Test: </a:t>
            </a:r>
            <a:r>
              <a:rPr lang="en-US" b="1" dirty="0" smtClean="0">
                <a:solidFill>
                  <a:srgbClr val="00B050"/>
                </a:solidFill>
              </a:rPr>
              <a:t>True</a:t>
            </a:r>
            <a:r>
              <a:rPr lang="en-US" b="1" dirty="0" smtClean="0"/>
              <a:t> or </a:t>
            </a:r>
            <a:r>
              <a:rPr lang="en-US" b="1" dirty="0" smtClean="0">
                <a:solidFill>
                  <a:srgbClr val="FF0000"/>
                </a:solidFill>
              </a:rPr>
              <a:t>False</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Standard precautions are a set of infection prevention measures that are used only on patients who are known to have an infectious disease.</a:t>
            </a:r>
          </a:p>
          <a:p>
            <a:pPr marL="514350" indent="-514350">
              <a:buFont typeface="+mj-lt"/>
              <a:buAutoNum type="arabicPeriod"/>
            </a:pPr>
            <a:r>
              <a:rPr lang="en-US" dirty="0" smtClean="0"/>
              <a:t>It is acceptable to use the same syringe to give an injection to more than one patient if you change the needle between patients.</a:t>
            </a:r>
          </a:p>
          <a:p>
            <a:pPr marL="514350" indent="-514350">
              <a:buFont typeface="+mj-lt"/>
              <a:buAutoNum type="arabicPeriod"/>
            </a:pPr>
            <a:r>
              <a:rPr lang="en-US" dirty="0" smtClean="0"/>
              <a:t>It is acceptable to leave a needle inserted in the septum of a medication vial if you are using the vial for multiple medication draws.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Post-Test: </a:t>
            </a:r>
            <a:r>
              <a:rPr lang="en-US" b="1" dirty="0" smtClean="0">
                <a:solidFill>
                  <a:srgbClr val="00B050"/>
                </a:solidFill>
              </a:rPr>
              <a:t>True</a:t>
            </a:r>
            <a:r>
              <a:rPr lang="en-US" b="1" dirty="0" smtClean="0"/>
              <a:t> or </a:t>
            </a:r>
            <a:r>
              <a:rPr lang="en-US" b="1" dirty="0" smtClean="0">
                <a:solidFill>
                  <a:srgbClr val="FF0000"/>
                </a:solidFill>
              </a:rPr>
              <a:t>False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None/>
            </a:pPr>
            <a:r>
              <a:rPr lang="en-US" dirty="0" smtClean="0"/>
              <a:t>4.	</a:t>
            </a:r>
            <a:r>
              <a:rPr lang="en-US" dirty="0" err="1" smtClean="0"/>
              <a:t>Fingerstick</a:t>
            </a:r>
            <a:r>
              <a:rPr lang="en-US" dirty="0" smtClean="0"/>
              <a:t> devices should never be used on more than one person.  </a:t>
            </a:r>
          </a:p>
          <a:p>
            <a:pPr marL="514350" indent="-514350">
              <a:buAutoNum type="arabicPeriod" startAt="5"/>
            </a:pPr>
            <a:r>
              <a:rPr lang="en-US" dirty="0" smtClean="0"/>
              <a:t>It is appropriate for a person who requires assistance with blood glucose monitoring to use a reusable </a:t>
            </a:r>
            <a:r>
              <a:rPr lang="en-US" dirty="0" err="1" smtClean="0"/>
              <a:t>fingerstick</a:t>
            </a:r>
            <a:r>
              <a:rPr lang="en-US" dirty="0" smtClean="0"/>
              <a:t> device or an insulin pen.</a:t>
            </a:r>
          </a:p>
          <a:p>
            <a:pPr marL="514350" indent="-514350">
              <a:buAutoNum type="arabicPeriod" startAt="5"/>
            </a:pPr>
            <a:r>
              <a:rPr lang="en-US" dirty="0" smtClean="0"/>
              <a:t>Blood glucose monitors only need to be cleaned when they are visibly dirty.</a:t>
            </a:r>
          </a:p>
          <a:p>
            <a:pPr marL="514350" indent="-514350">
              <a:buAutoNum type="arabicPeriod" startAt="5"/>
            </a:pPr>
            <a:r>
              <a:rPr lang="en-US" dirty="0" smtClean="0"/>
              <a:t>Unsafe injections put patients at risk for the transmission of bacteria, viruses, fungi, or parasites.</a:t>
            </a:r>
          </a:p>
          <a:p>
            <a:pPr marL="514350" indent="-514350">
              <a:buAutoNum type="arabicPeriod" startAt="5"/>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9763" cy="1219200"/>
          </a:xfrm>
        </p:spPr>
        <p:txBody>
          <a:bodyPr>
            <a:normAutofit/>
          </a:bodyPr>
          <a:lstStyle/>
          <a:p>
            <a:r>
              <a:rPr lang="en-US" b="1" dirty="0" err="1" smtClean="0">
                <a:solidFill>
                  <a:schemeClr val="tx1"/>
                </a:solidFill>
              </a:rPr>
              <a:t>Bloodborne</a:t>
            </a:r>
            <a:r>
              <a:rPr lang="en-US" b="1" dirty="0" smtClean="0">
                <a:solidFill>
                  <a:schemeClr val="tx1"/>
                </a:solidFill>
              </a:rPr>
              <a:t> Pathogens</a:t>
            </a:r>
            <a:endParaRPr lang="en-US" sz="2000" b="1" dirty="0" smtClean="0">
              <a:solidFill>
                <a:schemeClr val="tx1"/>
              </a:solidFill>
            </a:endParaRPr>
          </a:p>
        </p:txBody>
      </p:sp>
      <p:sp>
        <p:nvSpPr>
          <p:cNvPr id="3" name="Content Placeholder 2"/>
          <p:cNvSpPr>
            <a:spLocks noGrp="1"/>
          </p:cNvSpPr>
          <p:nvPr>
            <p:ph sz="quarter" idx="1"/>
          </p:nvPr>
        </p:nvSpPr>
        <p:spPr>
          <a:xfrm>
            <a:off x="304800" y="1143000"/>
            <a:ext cx="8686800" cy="5410200"/>
          </a:xfrm>
        </p:spPr>
        <p:txBody>
          <a:bodyPr>
            <a:noAutofit/>
          </a:bodyPr>
          <a:lstStyle/>
          <a:p>
            <a:pPr>
              <a:lnSpc>
                <a:spcPct val="90000"/>
              </a:lnSpc>
              <a:buFont typeface="Arial" charset="0"/>
              <a:buChar char="•"/>
            </a:pPr>
            <a:r>
              <a:rPr lang="en-US" sz="2800" dirty="0" smtClean="0"/>
              <a:t>Unsafe injection practices can expose healthcare workers and/or patients/residents to viruses in the blood that can cause illness.</a:t>
            </a:r>
          </a:p>
          <a:p>
            <a:pPr marL="0" indent="0">
              <a:lnSpc>
                <a:spcPct val="90000"/>
              </a:lnSpc>
              <a:buNone/>
            </a:pPr>
            <a:endParaRPr lang="en-US" sz="1800" dirty="0" smtClean="0"/>
          </a:p>
          <a:p>
            <a:pPr>
              <a:lnSpc>
                <a:spcPct val="90000"/>
              </a:lnSpc>
              <a:buFont typeface="Arial" charset="0"/>
              <a:buChar char="•"/>
            </a:pPr>
            <a:r>
              <a:rPr lang="en-US" sz="2800" dirty="0" smtClean="0"/>
              <a:t>Hepatitis B virus (HBV)</a:t>
            </a:r>
          </a:p>
          <a:p>
            <a:pPr lvl="1">
              <a:lnSpc>
                <a:spcPct val="90000"/>
              </a:lnSpc>
              <a:buFont typeface="Arial" charset="0"/>
              <a:buChar char="•"/>
            </a:pPr>
            <a:r>
              <a:rPr lang="en-US" sz="2400" dirty="0" smtClean="0"/>
              <a:t>Risk of transmission from </a:t>
            </a:r>
            <a:r>
              <a:rPr lang="en-US" sz="2400" dirty="0" err="1" smtClean="0"/>
              <a:t>needlestick</a:t>
            </a:r>
            <a:r>
              <a:rPr lang="en-US" sz="2400" dirty="0" smtClean="0"/>
              <a:t>:  6-31%</a:t>
            </a:r>
          </a:p>
          <a:p>
            <a:pPr lvl="1">
              <a:lnSpc>
                <a:spcPct val="90000"/>
              </a:lnSpc>
              <a:buFont typeface="Arial" charset="0"/>
              <a:buChar char="•"/>
            </a:pPr>
            <a:endParaRPr lang="en-US" sz="1800" dirty="0" smtClean="0"/>
          </a:p>
          <a:p>
            <a:pPr>
              <a:lnSpc>
                <a:spcPct val="90000"/>
              </a:lnSpc>
              <a:buFont typeface="Arial" charset="0"/>
              <a:buChar char="•"/>
            </a:pPr>
            <a:r>
              <a:rPr lang="en-US" sz="2800" dirty="0" smtClean="0"/>
              <a:t>Hepatitis C virus (HCV)</a:t>
            </a:r>
          </a:p>
          <a:p>
            <a:pPr lvl="1">
              <a:lnSpc>
                <a:spcPct val="90000"/>
              </a:lnSpc>
              <a:buFont typeface="Arial" charset="0"/>
              <a:buChar char="•"/>
            </a:pPr>
            <a:r>
              <a:rPr lang="en-US" sz="2400" dirty="0" smtClean="0"/>
              <a:t>Risk of transmission from </a:t>
            </a:r>
            <a:r>
              <a:rPr lang="en-US" sz="2400" dirty="0" err="1" smtClean="0"/>
              <a:t>needlestick</a:t>
            </a:r>
            <a:r>
              <a:rPr lang="en-US" sz="2400" dirty="0" smtClean="0"/>
              <a:t>:  1.8%</a:t>
            </a:r>
          </a:p>
          <a:p>
            <a:pPr lvl="1">
              <a:lnSpc>
                <a:spcPct val="90000"/>
              </a:lnSpc>
              <a:buFont typeface="Arial" charset="0"/>
              <a:buChar char="•"/>
            </a:pPr>
            <a:endParaRPr lang="en-US" sz="1800" dirty="0" smtClean="0"/>
          </a:p>
          <a:p>
            <a:pPr>
              <a:lnSpc>
                <a:spcPct val="90000"/>
              </a:lnSpc>
              <a:buFont typeface="Arial" charset="0"/>
              <a:buChar char="•"/>
            </a:pPr>
            <a:r>
              <a:rPr lang="en-US" sz="2800" dirty="0" smtClean="0"/>
              <a:t>Human immunodeficiency virus (HIV)</a:t>
            </a:r>
          </a:p>
          <a:p>
            <a:pPr lvl="1">
              <a:lnSpc>
                <a:spcPct val="90000"/>
              </a:lnSpc>
              <a:buFont typeface="Arial" charset="0"/>
              <a:buChar char="•"/>
            </a:pPr>
            <a:r>
              <a:rPr lang="en-US" sz="2400" dirty="0" smtClean="0"/>
              <a:t>Risk of transmission from </a:t>
            </a:r>
            <a:r>
              <a:rPr lang="en-US" sz="2400" dirty="0" err="1" smtClean="0"/>
              <a:t>needlestick</a:t>
            </a:r>
            <a:r>
              <a:rPr lang="en-US" sz="2400" dirty="0" smtClean="0"/>
              <a:t>:  0.3%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Post-Test: </a:t>
            </a:r>
            <a:r>
              <a:rPr lang="en-US" b="1" dirty="0" smtClean="0">
                <a:solidFill>
                  <a:srgbClr val="00B050"/>
                </a:solidFill>
              </a:rPr>
              <a:t>True</a:t>
            </a:r>
            <a:r>
              <a:rPr lang="en-US" b="1" dirty="0" smtClean="0"/>
              <a:t> or </a:t>
            </a:r>
            <a:r>
              <a:rPr lang="en-US" b="1" dirty="0" smtClean="0">
                <a:solidFill>
                  <a:srgbClr val="FF0000"/>
                </a:solidFill>
              </a:rPr>
              <a:t>False</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smtClean="0"/>
              <a:t>If a single-dose vial has been accessed, it is okay to re-use as long as there is no visible contamination.</a:t>
            </a:r>
          </a:p>
          <a:p>
            <a:pPr marL="514350" indent="-514350">
              <a:buAutoNum type="arabicPeriod" startAt="8"/>
            </a:pPr>
            <a:r>
              <a:rPr lang="en-US" dirty="0" smtClean="0"/>
              <a:t>A used syringe can be kept in a healthcare worker’s pocket until he/she has time to dispose of it in a sharps container.</a:t>
            </a:r>
          </a:p>
          <a:p>
            <a:pPr marL="514350" indent="-514350">
              <a:buAutoNum type="arabicPeriod" startAt="8"/>
            </a:pPr>
            <a:r>
              <a:rPr lang="en-US" dirty="0" smtClean="0"/>
              <a:t> Unsafe injection practices can occur in any healthcare setting.</a:t>
            </a:r>
          </a:p>
          <a:p>
            <a:pPr marL="514350" indent="-514350">
              <a:buAutoNum type="arabicPeriod" startAt="8"/>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Hepatitis Outbreaks in Healthcare Settings: US, 2008-2012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46521073"/>
              </p:ext>
            </p:extLst>
          </p:nvPr>
        </p:nvGraphicFramePr>
        <p:xfrm>
          <a:off x="152400" y="1371600"/>
          <a:ext cx="8763000" cy="5074920"/>
        </p:xfrm>
        <a:graphic>
          <a:graphicData uri="http://schemas.openxmlformats.org/drawingml/2006/table">
            <a:tbl>
              <a:tblPr firstRow="1" bandRow="1">
                <a:tableStyleId>{5C22544A-7EE6-4342-B048-85BDC9FD1C3A}</a:tableStyleId>
              </a:tblPr>
              <a:tblGrid>
                <a:gridCol w="2667000"/>
                <a:gridCol w="1714500"/>
                <a:gridCol w="1785056"/>
                <a:gridCol w="2596444"/>
              </a:tblGrid>
              <a:tr h="370840">
                <a:tc>
                  <a:txBody>
                    <a:bodyPr/>
                    <a:lstStyle/>
                    <a:p>
                      <a:r>
                        <a:rPr lang="en-US" dirty="0" smtClean="0"/>
                        <a:t>Type of Hepatitis and Setting</a:t>
                      </a:r>
                      <a:endParaRPr lang="en-US" dirty="0"/>
                    </a:p>
                  </a:txBody>
                  <a:tcPr/>
                </a:tc>
                <a:tc>
                  <a:txBody>
                    <a:bodyPr/>
                    <a:lstStyle/>
                    <a:p>
                      <a:r>
                        <a:rPr lang="en-US" dirty="0" smtClean="0"/>
                        <a:t>Number of</a:t>
                      </a:r>
                      <a:r>
                        <a:rPr lang="en-US" baseline="0" dirty="0" smtClean="0"/>
                        <a:t> Outbreaks – US</a:t>
                      </a:r>
                      <a:endParaRPr lang="en-US" dirty="0"/>
                    </a:p>
                  </a:txBody>
                  <a:tcPr/>
                </a:tc>
                <a:tc>
                  <a:txBody>
                    <a:bodyPr/>
                    <a:lstStyle/>
                    <a:p>
                      <a:r>
                        <a:rPr lang="en-US" dirty="0" smtClean="0"/>
                        <a:t>Number of Outbreaks – VA</a:t>
                      </a:r>
                      <a:endParaRPr lang="en-US" dirty="0"/>
                    </a:p>
                  </a:txBody>
                  <a:tcPr/>
                </a:tc>
                <a:tc>
                  <a:txBody>
                    <a:bodyPr/>
                    <a:lstStyle/>
                    <a:p>
                      <a:r>
                        <a:rPr lang="en-US" dirty="0" smtClean="0"/>
                        <a:t>Notes</a:t>
                      </a:r>
                      <a:endParaRPr lang="en-US" dirty="0"/>
                    </a:p>
                  </a:txBody>
                  <a:tcPr/>
                </a:tc>
              </a:tr>
              <a:tr h="731520">
                <a:tc>
                  <a:txBody>
                    <a:bodyPr/>
                    <a:lstStyle/>
                    <a:p>
                      <a:r>
                        <a:rPr lang="en-US" b="1" dirty="0" smtClean="0"/>
                        <a:t>Hepatitis B – long-term care settings</a:t>
                      </a:r>
                      <a:endParaRPr lang="en-US" b="1" dirty="0"/>
                    </a:p>
                  </a:txBody>
                  <a:tcPr anchor="ctr"/>
                </a:tc>
                <a:tc>
                  <a:txBody>
                    <a:bodyPr/>
                    <a:lstStyle/>
                    <a:p>
                      <a:pPr algn="ctr"/>
                      <a:r>
                        <a:rPr lang="en-US" sz="2400" dirty="0" smtClean="0"/>
                        <a:t>15</a:t>
                      </a:r>
                      <a:endParaRPr lang="en-US" sz="2400" dirty="0"/>
                    </a:p>
                  </a:txBody>
                  <a:tcPr anchor="ctr"/>
                </a:tc>
                <a:tc>
                  <a:txBody>
                    <a:bodyPr/>
                    <a:lstStyle/>
                    <a:p>
                      <a:pPr algn="ctr"/>
                      <a:r>
                        <a:rPr lang="en-US" sz="2400" dirty="0" smtClean="0"/>
                        <a:t>5</a:t>
                      </a:r>
                      <a:endParaRPr lang="en-US" sz="2400" dirty="0"/>
                    </a:p>
                  </a:txBody>
                  <a:tcPr anchor="ctr"/>
                </a:tc>
                <a:tc>
                  <a:txBody>
                    <a:bodyPr/>
                    <a:lstStyle/>
                    <a:p>
                      <a:r>
                        <a:rPr lang="en-US" dirty="0" smtClean="0"/>
                        <a:t>All VA outbreaks were</a:t>
                      </a:r>
                      <a:r>
                        <a:rPr lang="en-US" baseline="0" dirty="0" smtClean="0"/>
                        <a:t> i</a:t>
                      </a:r>
                      <a:r>
                        <a:rPr lang="en-US" dirty="0" smtClean="0"/>
                        <a:t>n assisted living settings</a:t>
                      </a:r>
                      <a:endParaRPr lang="en-US" dirty="0"/>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Hepatitis</a:t>
                      </a:r>
                      <a:r>
                        <a:rPr lang="en-US" b="1" baseline="0" dirty="0" smtClean="0"/>
                        <a:t> B – hospital</a:t>
                      </a:r>
                      <a:endParaRPr lang="en-US" b="1" dirty="0" smtClean="0"/>
                    </a:p>
                  </a:txBody>
                  <a:tcPr anchor="ctr"/>
                </a:tc>
                <a:tc>
                  <a:txBody>
                    <a:bodyPr/>
                    <a:lstStyle/>
                    <a:p>
                      <a:pPr algn="ctr"/>
                      <a:r>
                        <a:rPr lang="en-US" sz="2400" dirty="0" smtClean="0"/>
                        <a:t>1</a:t>
                      </a:r>
                      <a:endParaRPr lang="en-US" sz="2400" dirty="0"/>
                    </a:p>
                  </a:txBody>
                  <a:tcPr anchor="ctr"/>
                </a:tc>
                <a:tc>
                  <a:txBody>
                    <a:bodyPr/>
                    <a:lstStyle/>
                    <a:p>
                      <a:pPr algn="ctr"/>
                      <a:r>
                        <a:rPr lang="en-US" sz="2400" dirty="0" smtClean="0"/>
                        <a:t>1</a:t>
                      </a:r>
                      <a:endParaRPr lang="en-US" sz="2400" dirty="0"/>
                    </a:p>
                  </a:txBody>
                  <a:tcPr anchor="ctr"/>
                </a:tc>
                <a:tc>
                  <a:txBody>
                    <a:bodyPr/>
                    <a:lstStyle/>
                    <a:p>
                      <a:endParaRPr lang="en-US" dirty="0"/>
                    </a:p>
                  </a:txBody>
                  <a:tcPr anchor="ctr"/>
                </a:tc>
              </a:tr>
              <a:tr h="370840">
                <a:tc>
                  <a:txBody>
                    <a:bodyPr/>
                    <a:lstStyle/>
                    <a:p>
                      <a:r>
                        <a:rPr lang="en-US" b="1" dirty="0" smtClean="0"/>
                        <a:t>Hepatitis</a:t>
                      </a:r>
                      <a:r>
                        <a:rPr lang="en-US" b="1" baseline="0" dirty="0" smtClean="0"/>
                        <a:t> B – other settings (dental clinic, oncology clinic)</a:t>
                      </a:r>
                      <a:endParaRPr lang="en-US" b="1" dirty="0"/>
                    </a:p>
                  </a:txBody>
                  <a:tcPr anchor="ctr"/>
                </a:tc>
                <a:tc>
                  <a:txBody>
                    <a:bodyPr/>
                    <a:lstStyle/>
                    <a:p>
                      <a:pPr algn="ctr"/>
                      <a:r>
                        <a:rPr lang="en-US" sz="2400" dirty="0" smtClean="0"/>
                        <a:t>2</a:t>
                      </a:r>
                      <a:endParaRPr lang="en-US" sz="2400" dirty="0"/>
                    </a:p>
                  </a:txBody>
                  <a:tcPr anchor="ctr"/>
                </a:tc>
                <a:tc>
                  <a:txBody>
                    <a:bodyPr/>
                    <a:lstStyle/>
                    <a:p>
                      <a:pPr algn="ctr"/>
                      <a:r>
                        <a:rPr lang="en-US" sz="2400" dirty="0" smtClean="0"/>
                        <a:t>*</a:t>
                      </a:r>
                      <a:endParaRPr lang="en-US" sz="2400" dirty="0"/>
                    </a:p>
                  </a:txBody>
                  <a:tcPr anchor="ctr"/>
                </a:tc>
                <a:tc>
                  <a:txBody>
                    <a:bodyPr/>
                    <a:lstStyle/>
                    <a:p>
                      <a:r>
                        <a:rPr lang="en-US" dirty="0" smtClean="0"/>
                        <a:t>Dental clinic outbreak occurred in another state, but</a:t>
                      </a:r>
                      <a:r>
                        <a:rPr lang="en-US" baseline="0" dirty="0" smtClean="0"/>
                        <a:t> VA residents were involved</a:t>
                      </a:r>
                      <a:endParaRPr lang="en-US" dirty="0"/>
                    </a:p>
                  </a:txBody>
                  <a:tcPr anchor="ctr"/>
                </a:tc>
              </a:tr>
              <a:tr h="370840">
                <a:tc>
                  <a:txBody>
                    <a:bodyPr/>
                    <a:lstStyle/>
                    <a:p>
                      <a:r>
                        <a:rPr lang="en-US" b="1" dirty="0" smtClean="0"/>
                        <a:t>Hepatitis B and C –</a:t>
                      </a:r>
                      <a:r>
                        <a:rPr lang="en-US" b="1" baseline="0" dirty="0" smtClean="0"/>
                        <a:t> pain clinic</a:t>
                      </a:r>
                      <a:endParaRPr lang="en-US" b="1" dirty="0"/>
                    </a:p>
                  </a:txBody>
                  <a:tcPr anchor="ctr"/>
                </a:tc>
                <a:tc>
                  <a:txBody>
                    <a:bodyPr/>
                    <a:lstStyle/>
                    <a:p>
                      <a:pPr algn="ctr"/>
                      <a:r>
                        <a:rPr lang="en-US" sz="2400" dirty="0" smtClean="0"/>
                        <a:t>1</a:t>
                      </a:r>
                      <a:endParaRPr lang="en-US" sz="2400" dirty="0"/>
                    </a:p>
                  </a:txBody>
                  <a:tcPr anchor="ctr"/>
                </a:tc>
                <a:tc>
                  <a:txBody>
                    <a:bodyPr/>
                    <a:lstStyle/>
                    <a:p>
                      <a:pPr algn="ctr"/>
                      <a:r>
                        <a:rPr lang="en-US" sz="2400" dirty="0" smtClean="0"/>
                        <a:t>0</a:t>
                      </a:r>
                      <a:endParaRPr lang="en-US" sz="2400" dirty="0"/>
                    </a:p>
                  </a:txBody>
                  <a:tcPr anchor="ctr"/>
                </a:tc>
                <a:tc>
                  <a:txBody>
                    <a:bodyPr/>
                    <a:lstStyle/>
                    <a:p>
                      <a:endParaRPr lang="en-US" dirty="0"/>
                    </a:p>
                  </a:txBody>
                  <a:tcPr anchor="ctr"/>
                </a:tc>
              </a:tr>
              <a:tr h="370840">
                <a:tc>
                  <a:txBody>
                    <a:bodyPr/>
                    <a:lstStyle/>
                    <a:p>
                      <a:r>
                        <a:rPr lang="en-US" b="1" dirty="0" smtClean="0"/>
                        <a:t>Hepatitis</a:t>
                      </a:r>
                      <a:r>
                        <a:rPr lang="en-US" b="1" baseline="0" dirty="0" smtClean="0"/>
                        <a:t> C  (2 hospitals,  6 dialysis facilities,            7 outpatient clinics)</a:t>
                      </a:r>
                      <a:endParaRPr lang="en-US" b="1" dirty="0"/>
                    </a:p>
                  </a:txBody>
                  <a:tcPr anchor="ctr"/>
                </a:tc>
                <a:tc>
                  <a:txBody>
                    <a:bodyPr/>
                    <a:lstStyle/>
                    <a:p>
                      <a:pPr algn="ctr"/>
                      <a:r>
                        <a:rPr lang="en-US" sz="2400" dirty="0" smtClean="0"/>
                        <a:t>16</a:t>
                      </a:r>
                      <a:endParaRPr lang="en-US" sz="2400" dirty="0"/>
                    </a:p>
                  </a:txBody>
                  <a:tcPr anchor="ctr"/>
                </a:tc>
                <a:tc>
                  <a:txBody>
                    <a:bodyPr/>
                    <a:lstStyle/>
                    <a:p>
                      <a:pPr algn="ctr"/>
                      <a:r>
                        <a:rPr lang="en-US" sz="2400" dirty="0" smtClean="0"/>
                        <a:t>0</a:t>
                      </a:r>
                      <a:endParaRPr lang="en-US" sz="2400" dirty="0"/>
                    </a:p>
                  </a:txBody>
                  <a:tcPr anchor="ctr"/>
                </a:tc>
                <a:tc>
                  <a:txBody>
                    <a:bodyPr/>
                    <a:lstStyle/>
                    <a:p>
                      <a:endParaRPr lang="en-US" dirty="0"/>
                    </a:p>
                  </a:txBody>
                  <a:tcPr anchor="ctr"/>
                </a:tc>
              </a:tr>
              <a:tr h="370840">
                <a:tc>
                  <a:txBody>
                    <a:bodyPr/>
                    <a:lstStyle/>
                    <a:p>
                      <a:r>
                        <a:rPr lang="en-US" b="1" dirty="0" smtClean="0"/>
                        <a:t>TOTAL</a:t>
                      </a:r>
                      <a:endParaRPr lang="en-US" b="1" dirty="0"/>
                    </a:p>
                  </a:txBody>
                  <a:tcPr anchor="ctr"/>
                </a:tc>
                <a:tc>
                  <a:txBody>
                    <a:bodyPr/>
                    <a:lstStyle/>
                    <a:p>
                      <a:pPr algn="ctr"/>
                      <a:r>
                        <a:rPr lang="en-US" sz="2400" dirty="0" smtClean="0"/>
                        <a:t>35</a:t>
                      </a:r>
                      <a:endParaRPr lang="en-US" sz="2400" dirty="0"/>
                    </a:p>
                  </a:txBody>
                  <a:tcPr anchor="ctr"/>
                </a:tc>
                <a:tc>
                  <a:txBody>
                    <a:bodyPr/>
                    <a:lstStyle/>
                    <a:p>
                      <a:pPr algn="ctr"/>
                      <a:r>
                        <a:rPr lang="en-US" sz="2400" dirty="0" smtClean="0"/>
                        <a:t>6</a:t>
                      </a:r>
                      <a:endParaRPr lang="en-US" sz="2400" dirty="0"/>
                    </a:p>
                  </a:txBody>
                  <a:tcPr anchor="ctr"/>
                </a:tc>
                <a:tc>
                  <a:txBody>
                    <a:bodyPr/>
                    <a:lstStyle/>
                    <a:p>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228600"/>
            <a:ext cx="8705850" cy="990600"/>
          </a:xfrm>
        </p:spPr>
        <p:txBody>
          <a:bodyPr>
            <a:noAutofit/>
          </a:bodyPr>
          <a:lstStyle/>
          <a:p>
            <a:r>
              <a:rPr lang="en-US" sz="4000" b="1" dirty="0" smtClean="0">
                <a:solidFill>
                  <a:schemeClr val="tx1"/>
                </a:solidFill>
              </a:rPr>
              <a:t>Virginia’s Hepatitis B Outbreaks in </a:t>
            </a:r>
            <a:br>
              <a:rPr lang="en-US" sz="4000" b="1" dirty="0" smtClean="0">
                <a:solidFill>
                  <a:schemeClr val="tx1"/>
                </a:solidFill>
              </a:rPr>
            </a:br>
            <a:r>
              <a:rPr lang="en-US" sz="4000" b="1" dirty="0" smtClean="0">
                <a:solidFill>
                  <a:schemeClr val="tx1"/>
                </a:solidFill>
              </a:rPr>
              <a:t>Assisted Living Facilities (2009-2012)</a:t>
            </a:r>
          </a:p>
        </p:txBody>
      </p:sp>
      <p:sp>
        <p:nvSpPr>
          <p:cNvPr id="3" name="Content Placeholder 2"/>
          <p:cNvSpPr>
            <a:spLocks noGrp="1"/>
          </p:cNvSpPr>
          <p:nvPr>
            <p:ph sz="quarter" idx="1"/>
          </p:nvPr>
        </p:nvSpPr>
        <p:spPr>
          <a:xfrm>
            <a:off x="76200" y="1524000"/>
            <a:ext cx="8991600" cy="5105400"/>
          </a:xfrm>
        </p:spPr>
        <p:txBody>
          <a:bodyPr>
            <a:normAutofit fontScale="92500"/>
          </a:bodyPr>
          <a:lstStyle/>
          <a:p>
            <a:r>
              <a:rPr lang="en-US" sz="2500" dirty="0" smtClean="0"/>
              <a:t>First 4 outbreaks (2009-2011) summarized in May 2013 </a:t>
            </a:r>
            <a:r>
              <a:rPr lang="en-US" sz="2500" i="1" dirty="0" smtClean="0"/>
              <a:t>MMWR </a:t>
            </a:r>
            <a:r>
              <a:rPr lang="en-US" sz="2500" dirty="0" smtClean="0"/>
              <a:t>article</a:t>
            </a:r>
          </a:p>
          <a:p>
            <a:r>
              <a:rPr lang="en-US" sz="2500" u="sng" dirty="0" smtClean="0"/>
              <a:t>All</a:t>
            </a:r>
            <a:r>
              <a:rPr lang="en-US" sz="2500" dirty="0" smtClean="0"/>
              <a:t> involved unsafe blood glucose monitoring practices:</a:t>
            </a:r>
          </a:p>
          <a:p>
            <a:pPr lvl="1"/>
            <a:r>
              <a:rPr lang="en-US" sz="2000" dirty="0" smtClean="0"/>
              <a:t>Use of </a:t>
            </a:r>
            <a:r>
              <a:rPr lang="en-US" sz="2000" dirty="0" err="1" smtClean="0"/>
              <a:t>fingerstick</a:t>
            </a:r>
            <a:r>
              <a:rPr lang="en-US" sz="2000" dirty="0" smtClean="0"/>
              <a:t> devices for &gt;1 resident</a:t>
            </a:r>
          </a:p>
          <a:p>
            <a:pPr lvl="1"/>
            <a:r>
              <a:rPr lang="en-US" sz="2000" dirty="0" smtClean="0"/>
              <a:t>Use of blood glucose meter for &gt;1 resident without proper cleaning and disinfection</a:t>
            </a:r>
          </a:p>
          <a:p>
            <a:pPr lvl="1"/>
            <a:r>
              <a:rPr lang="en-US" sz="2000" dirty="0" smtClean="0"/>
              <a:t>Failure to use gloves and perform hand hygiene between </a:t>
            </a:r>
            <a:r>
              <a:rPr lang="en-US" sz="2000" dirty="0" err="1" smtClean="0"/>
              <a:t>fingerstick</a:t>
            </a:r>
            <a:r>
              <a:rPr lang="en-US" sz="2000" dirty="0" smtClean="0"/>
              <a:t> procedures</a:t>
            </a:r>
          </a:p>
          <a:p>
            <a:r>
              <a:rPr lang="en-US" sz="2500" dirty="0" smtClean="0"/>
              <a:t>Two outbreaks were related:</a:t>
            </a:r>
          </a:p>
          <a:p>
            <a:pPr lvl="1"/>
            <a:r>
              <a:rPr lang="en-US" sz="2000" dirty="0" smtClean="0"/>
              <a:t>Resident from facility A transferred to facility B, where there were improper infection control practices, leading to the spread of disease in facility B</a:t>
            </a:r>
          </a:p>
          <a:p>
            <a:r>
              <a:rPr lang="en-US" sz="2500" dirty="0" smtClean="0"/>
              <a:t>35 total infections identified</a:t>
            </a:r>
          </a:p>
          <a:p>
            <a:r>
              <a:rPr lang="en-US" sz="2500" dirty="0" smtClean="0"/>
              <a:t>Many other potentially exposed persons notified &amp; tested</a:t>
            </a:r>
          </a:p>
          <a:p>
            <a:r>
              <a:rPr lang="en-US" sz="2500" dirty="0" smtClean="0"/>
              <a:t>2012: additional HBV outbreak in an assisted living facility (3 cases)</a:t>
            </a:r>
          </a:p>
          <a:p>
            <a:pPr lvl="1"/>
            <a:endParaRPr lang="en-US" sz="2000" dirty="0" smtClean="0"/>
          </a:p>
        </p:txBody>
      </p:sp>
      <p:sp>
        <p:nvSpPr>
          <p:cNvPr id="22531" name="Rectangle 3"/>
          <p:cNvSpPr>
            <a:spLocks noChangeArrowheads="1"/>
          </p:cNvSpPr>
          <p:nvPr/>
        </p:nvSpPr>
        <p:spPr bwMode="auto">
          <a:xfrm>
            <a:off x="1828800" y="6367463"/>
            <a:ext cx="7162800" cy="338137"/>
          </a:xfrm>
          <a:prstGeom prst="rect">
            <a:avLst/>
          </a:prstGeom>
          <a:noFill/>
          <a:ln w="9525">
            <a:noFill/>
            <a:miter lim="800000"/>
            <a:headEnd/>
            <a:tailEnd/>
          </a:ln>
        </p:spPr>
        <p:txBody>
          <a:bodyPr>
            <a:spAutoFit/>
          </a:bodyPr>
          <a:lstStyle/>
          <a:p>
            <a:pPr algn="r"/>
            <a:r>
              <a:rPr lang="en-US" sz="1600" dirty="0" smtClean="0">
                <a:latin typeface="Georgia" pitchFamily="18" charset="0"/>
              </a:rPr>
              <a:t>http://www.cdc.gov/mmwr/preview/mmwrhtml/mm6119a3.htm</a:t>
            </a:r>
            <a:endParaRPr lang="en-US" sz="16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828800"/>
            <a:ext cx="7772400" cy="2797175"/>
          </a:xfrm>
        </p:spPr>
        <p:txBody>
          <a:bodyPr/>
          <a:lstStyle/>
          <a:p>
            <a:r>
              <a:rPr lang="en-US" dirty="0" smtClean="0"/>
              <a:t>what do I need to know to follow safe injection practices?</a:t>
            </a:r>
            <a:endParaRPr lang="en-US" dirty="0"/>
          </a:p>
        </p:txBody>
      </p:sp>
      <p:pic>
        <p:nvPicPr>
          <p:cNvPr id="7170" name="Picture 2" descr="C:\Users\aalvarez\AppData\Local\Microsoft\Windows\INetCache\IE\01OD2HAY\MC90029913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8280" y="3526221"/>
            <a:ext cx="1761439" cy="2478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03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 Your Medication: Dates</a:t>
            </a:r>
            <a:endParaRPr lang="en-US" b="1" dirty="0"/>
          </a:p>
        </p:txBody>
      </p:sp>
      <p:sp>
        <p:nvSpPr>
          <p:cNvPr id="3" name="Content Placeholder 2"/>
          <p:cNvSpPr>
            <a:spLocks noGrp="1"/>
          </p:cNvSpPr>
          <p:nvPr>
            <p:ph idx="1"/>
          </p:nvPr>
        </p:nvSpPr>
        <p:spPr>
          <a:xfrm>
            <a:off x="457200" y="1600200"/>
            <a:ext cx="7391400" cy="5105400"/>
          </a:xfrm>
        </p:spPr>
        <p:txBody>
          <a:bodyPr>
            <a:normAutofit fontScale="70000" lnSpcReduction="20000"/>
          </a:bodyPr>
          <a:lstStyle/>
          <a:p>
            <a:r>
              <a:rPr lang="en-US" sz="3600" b="1" dirty="0" smtClean="0"/>
              <a:t>Expiration date</a:t>
            </a:r>
            <a:r>
              <a:rPr lang="en-US" sz="3600" dirty="0" smtClean="0"/>
              <a:t>: Set by the manufacturer</a:t>
            </a:r>
          </a:p>
          <a:p>
            <a:pPr lvl="1"/>
            <a:r>
              <a:rPr lang="en-US" sz="3100" dirty="0" smtClean="0"/>
              <a:t>Date after which an unopened vial (single-dose or multi-dose) should </a:t>
            </a:r>
            <a:r>
              <a:rPr lang="en-US" sz="3100" u="sng" dirty="0" smtClean="0"/>
              <a:t>not be used</a:t>
            </a:r>
            <a:r>
              <a:rPr lang="en-US" sz="3100" dirty="0" smtClean="0"/>
              <a:t>. If the vial passes this date, </a:t>
            </a:r>
            <a:r>
              <a:rPr lang="en-US" sz="3100" i="1" dirty="0" smtClean="0"/>
              <a:t>throw it out</a:t>
            </a:r>
            <a:r>
              <a:rPr lang="en-US" sz="3100" dirty="0" smtClean="0"/>
              <a:t>. </a:t>
            </a:r>
          </a:p>
          <a:p>
            <a:pPr lvl="1"/>
            <a:r>
              <a:rPr lang="en-US" sz="3100" dirty="0" smtClean="0"/>
              <a:t>Single-dose vials that </a:t>
            </a:r>
            <a:r>
              <a:rPr lang="en-US" sz="3100" b="1" dirty="0" smtClean="0"/>
              <a:t>have been opened/accessed </a:t>
            </a:r>
            <a:r>
              <a:rPr lang="en-US" sz="3100" dirty="0" smtClean="0"/>
              <a:t>should be discarded according to the manufacturer’s specified time </a:t>
            </a:r>
            <a:r>
              <a:rPr lang="en-US" sz="3100" b="1" dirty="0" smtClean="0"/>
              <a:t>or</a:t>
            </a:r>
            <a:r>
              <a:rPr lang="en-US" sz="3100" dirty="0" smtClean="0"/>
              <a:t> at the end of the procedure for which it is used, whichever comes </a:t>
            </a:r>
            <a:r>
              <a:rPr lang="en-US" sz="3100" b="1" dirty="0" smtClean="0"/>
              <a:t>first</a:t>
            </a:r>
            <a:r>
              <a:rPr lang="en-US" sz="3100" dirty="0" smtClean="0"/>
              <a:t>.</a:t>
            </a:r>
          </a:p>
          <a:p>
            <a:pPr lvl="1">
              <a:buNone/>
            </a:pPr>
            <a:endParaRPr lang="en-US" sz="3100" dirty="0" smtClean="0"/>
          </a:p>
          <a:p>
            <a:r>
              <a:rPr lang="en-US" sz="3600" b="1" dirty="0" smtClean="0"/>
              <a:t>Beyond-use date</a:t>
            </a:r>
            <a:r>
              <a:rPr lang="en-US" sz="3600" dirty="0" smtClean="0"/>
              <a:t>: Applies only to </a:t>
            </a:r>
            <a:r>
              <a:rPr lang="en-US" sz="3600" u="sng" dirty="0" smtClean="0"/>
              <a:t>multi-dose vials</a:t>
            </a:r>
          </a:p>
          <a:p>
            <a:pPr lvl="1"/>
            <a:r>
              <a:rPr lang="en-US" sz="3100" dirty="0" smtClean="0"/>
              <a:t>Date after which an opened multi-dose vial should not be used.</a:t>
            </a:r>
          </a:p>
          <a:p>
            <a:pPr lvl="1"/>
            <a:r>
              <a:rPr lang="en-US" sz="3100" dirty="0" smtClean="0"/>
              <a:t>If a multi-dose vial has been opened or accessed, a healthcare worker should date the vial and discard within </a:t>
            </a:r>
            <a:r>
              <a:rPr lang="en-US" sz="3100" b="1" dirty="0" smtClean="0"/>
              <a:t>28 </a:t>
            </a:r>
            <a:r>
              <a:rPr lang="en-US" sz="3100" dirty="0" smtClean="0"/>
              <a:t>days after opening (unless the manufacturer specifies a different date for that opened vial).</a:t>
            </a:r>
            <a:r>
              <a:rPr lang="en-US" dirty="0"/>
              <a:t>	</a:t>
            </a:r>
          </a:p>
          <a:p>
            <a:pPr lvl="1"/>
            <a:endParaRPr lang="en-US" dirty="0"/>
          </a:p>
        </p:txBody>
      </p:sp>
      <p:pic>
        <p:nvPicPr>
          <p:cNvPr id="9222" name="Picture 6" descr="C:\Users\okj37455\AppData\Local\Microsoft\Windows\Temporary Internet Files\Content.IE5\XJNIQZIB\MM900283190[1].gif"/>
          <p:cNvPicPr>
            <a:picLocks noChangeAspect="1" noChangeArrowheads="1" noCrop="1"/>
          </p:cNvPicPr>
          <p:nvPr/>
        </p:nvPicPr>
        <p:blipFill>
          <a:blip r:embed="rId3" cstate="print"/>
          <a:srcRect/>
          <a:stretch>
            <a:fillRect/>
          </a:stretch>
        </p:blipFill>
        <p:spPr bwMode="auto">
          <a:xfrm>
            <a:off x="7586382" y="3505200"/>
            <a:ext cx="1557618" cy="152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5544</Words>
  <Application>Microsoft Office PowerPoint</Application>
  <PresentationFormat>On-screen Show (4:3)</PresentationFormat>
  <Paragraphs>531</Paragraphs>
  <Slides>50</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Visio</vt:lpstr>
      <vt:lpstr>Acrobat Document</vt:lpstr>
      <vt:lpstr>Safe Injection Practices and  Safe Blood Glucose Monitoring Practices</vt:lpstr>
      <vt:lpstr>Objectives</vt:lpstr>
      <vt:lpstr>What Are Safe Injection Practices?</vt:lpstr>
      <vt:lpstr>What Can Happen When You Do Not Follow Safe Injection Practices?</vt:lpstr>
      <vt:lpstr>Bloodborne Pathogens</vt:lpstr>
      <vt:lpstr>Hepatitis Outbreaks in Healthcare Settings: US, 2008-2012</vt:lpstr>
      <vt:lpstr>Virginia’s Hepatitis B Outbreaks in  Assisted Living Facilities (2009-2012)</vt:lpstr>
      <vt:lpstr>what do I need to know to follow safe injection practices?</vt:lpstr>
      <vt:lpstr>Know Your Medication: Dates</vt:lpstr>
      <vt:lpstr>Know Your Medication:  Single-Dose Vials (SDV)</vt:lpstr>
      <vt:lpstr>Know Your Medication:  Multi-Dose Vials (MDV)</vt:lpstr>
      <vt:lpstr>Size Does Not Matter!</vt:lpstr>
      <vt:lpstr>Knowledge Check</vt:lpstr>
      <vt:lpstr>What are safe injection practices?</vt:lpstr>
      <vt:lpstr>Safe Injection Practices</vt:lpstr>
      <vt:lpstr>Safe Injection Practices (cont’d)</vt:lpstr>
      <vt:lpstr>Knowledge Check</vt:lpstr>
      <vt:lpstr>Safe Injection Practices:  Multiple-Dose Vials</vt:lpstr>
      <vt:lpstr>Safe Injection Practices (cont’d)</vt:lpstr>
      <vt:lpstr>Slide 20</vt:lpstr>
      <vt:lpstr>Before the Procedure</vt:lpstr>
      <vt:lpstr>During the Procedure</vt:lpstr>
      <vt:lpstr>Where Should I Draw Up the Medication?</vt:lpstr>
      <vt:lpstr>After the Procedure</vt:lpstr>
      <vt:lpstr>Take-Home Messages</vt:lpstr>
      <vt:lpstr>Safe Injection Practices: Spotlight on Safe Blood Glucose Monitoring and Insulin Administration</vt:lpstr>
      <vt:lpstr>Slide 27</vt:lpstr>
      <vt:lpstr>Blood Glucose Monitoring (BGM)</vt:lpstr>
      <vt:lpstr>Fingerstick Devices</vt:lpstr>
      <vt:lpstr>Fingerstick Devices: Single-Use</vt:lpstr>
      <vt:lpstr>Fingerstick Devices: Reusable</vt:lpstr>
      <vt:lpstr>Fingerstick Devices: Recommended Practices for Reusable Devices</vt:lpstr>
      <vt:lpstr>Blood Glucose Monitors</vt:lpstr>
      <vt:lpstr>Sharing Blood Glucose Monitors Effectively</vt:lpstr>
      <vt:lpstr>Insulin Pens</vt:lpstr>
      <vt:lpstr>Slide 36</vt:lpstr>
      <vt:lpstr>Multi-Dose Vials:  Insulin Administration</vt:lpstr>
      <vt:lpstr> </vt:lpstr>
      <vt:lpstr>Blood Glucose Monitoring:  SAFE Practices</vt:lpstr>
      <vt:lpstr>Hand Hygiene, Glove Use, &amp; Disease Transmission</vt:lpstr>
      <vt:lpstr>Hand Hygiene and BGM</vt:lpstr>
      <vt:lpstr>Hand Hygiene and Gloves</vt:lpstr>
      <vt:lpstr>Align Policies and Practices</vt:lpstr>
      <vt:lpstr>Recap: BGM Best Practices</vt:lpstr>
      <vt:lpstr>Slide 45</vt:lpstr>
      <vt:lpstr>VDH-Developed Tool for Assessing Compliance with BGM Practices</vt:lpstr>
      <vt:lpstr>Resources</vt:lpstr>
      <vt:lpstr>Post-Test: True or False</vt:lpstr>
      <vt:lpstr>Post-Test: True or False</vt:lpstr>
      <vt:lpstr>Post-Test: True or False</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Alvarez</dc:creator>
  <cp:lastModifiedBy>Andrea Alvarez</cp:lastModifiedBy>
  <cp:revision>95</cp:revision>
  <dcterms:created xsi:type="dcterms:W3CDTF">2014-02-04T15:59:57Z</dcterms:created>
  <dcterms:modified xsi:type="dcterms:W3CDTF">2014-06-05T20:40:37Z</dcterms:modified>
</cp:coreProperties>
</file>