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256" r:id="rId2"/>
    <p:sldId id="275" r:id="rId3"/>
    <p:sldId id="276" r:id="rId4"/>
    <p:sldId id="277" r:id="rId5"/>
    <p:sldId id="278" r:id="rId6"/>
    <p:sldId id="279" r:id="rId7"/>
    <p:sldId id="265" r:id="rId8"/>
    <p:sldId id="268" r:id="rId9"/>
    <p:sldId id="269" r:id="rId10"/>
    <p:sldId id="266" r:id="rId11"/>
    <p:sldId id="271" r:id="rId12"/>
    <p:sldId id="285" r:id="rId13"/>
    <p:sldId id="286" r:id="rId14"/>
    <p:sldId id="2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EF91BE-520C-46AB-B5F3-43EBEFB6D189}">
          <p14:sldIdLst>
            <p14:sldId id="256"/>
            <p14:sldId id="275"/>
            <p14:sldId id="276"/>
            <p14:sldId id="277"/>
            <p14:sldId id="278"/>
            <p14:sldId id="279"/>
            <p14:sldId id="265"/>
            <p14:sldId id="268"/>
            <p14:sldId id="269"/>
            <p14:sldId id="266"/>
            <p14:sldId id="271"/>
            <p14:sldId id="285"/>
            <p14:sldId id="286"/>
            <p14:sldId id="287"/>
          </p14:sldIdLst>
        </p14:section>
      </p14:sectionLst>
    </p:ex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3" d="100"/>
          <a:sy n="83" d="100"/>
        </p:scale>
        <p:origin x="774" y="96"/>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6/11/2019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rcRect b="3795"/>
          <a:stretch>
            <a:fillRect/>
          </a:stretch>
        </p:blipFill>
        <p:spPr>
          <a:xfrm>
            <a:off x="0" y="260350"/>
            <a:ext cx="12192000" cy="6597650"/>
          </a:xfrm>
          <a:prstGeom prst="rect">
            <a:avLst/>
          </a:prstGeom>
          <a:noFill/>
          <a:ln w="9525">
            <a:noFill/>
          </a:ln>
        </p:spPr>
      </p:pic>
      <p:sp>
        <p:nvSpPr>
          <p:cNvPr id="2051" name="Rectangle 3"/>
          <p:cNvSpPr>
            <a:spLocks noGrp="1" noChangeArrowheads="1"/>
          </p:cNvSpPr>
          <p:nvPr>
            <p:ph type="ctrTitle"/>
          </p:nvPr>
        </p:nvSpPr>
        <p:spPr>
          <a:xfrm>
            <a:off x="624417" y="620713"/>
            <a:ext cx="10943167" cy="1082675"/>
          </a:xfrm>
        </p:spPr>
        <p:txBody>
          <a:bodyPr/>
          <a:lstStyle>
            <a:lvl1pPr>
              <a:defRPr/>
            </a:lvl1pPr>
          </a:lstStyle>
          <a:p>
            <a:pPr lvl="0"/>
            <a:r>
              <a:rPr lang="en-US" altLang="zh-CN" noProof="0" smtClean="0"/>
              <a:t>Click to edit Master title style</a:t>
            </a:r>
          </a:p>
        </p:txBody>
      </p:sp>
      <p:sp>
        <p:nvSpPr>
          <p:cNvPr id="2052" name="Rectangle 4"/>
          <p:cNvSpPr>
            <a:spLocks noGrp="1" noChangeArrowheads="1"/>
          </p:cNvSpPr>
          <p:nvPr>
            <p:ph type="subTitle" idx="1"/>
          </p:nvPr>
        </p:nvSpPr>
        <p:spPr>
          <a:xfrm>
            <a:off x="626533" y="1843088"/>
            <a:ext cx="10949517" cy="981075"/>
          </a:xfrm>
        </p:spPr>
        <p:txBody>
          <a:bodyPr/>
          <a:lstStyle>
            <a:lvl1pPr marL="0" indent="0">
              <a:buFontTx/>
              <a:buNone/>
              <a:defRPr/>
            </a:lvl1pPr>
          </a:lstStyle>
          <a:p>
            <a:pPr lvl="0"/>
            <a:r>
              <a:rPr lang="en-US" altLang="zh-CN" noProof="0" smtClean="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8EAE1DFE-666F-4273-A27D-E26C6D27F33F}" type="datetimeFigureOut">
              <a:rPr lang="en-US" smtClean="0"/>
              <a:t>6/11/2019</a:t>
            </a:fld>
            <a:endParaRPr lang="en-US" dirty="0"/>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dirty="0"/>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D085927-AE90-49E1-9EB9-320D98FAE475}" type="slidenum">
              <a:rPr lang="en-US" smtClean="0"/>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AE1DFE-666F-4273-A27D-E26C6D27F33F}" type="datetimeFigureOut">
              <a:rPr lang="en-US" smtClean="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085927-AE90-49E1-9EB9-320D98FAE475}" type="slidenum">
              <a:rPr lang="en-US" smtClean="0"/>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AE1DFE-666F-4273-A27D-E26C6D27F33F}" type="datetimeFigureOut">
              <a:rPr lang="en-US" smtClean="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085927-AE90-49E1-9EB9-320D98FAE475}" type="slidenum">
              <a:rPr lang="en-US" smtClean="0"/>
              <a:t>‹#›</a:t>
            </a:fld>
            <a:endParaRPr 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AE1DFE-666F-4273-A27D-E26C6D27F33F}" type="datetimeFigureOut">
              <a:rPr lang="en-US" smtClean="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085927-AE90-49E1-9EB9-320D98FAE475}" type="slidenum">
              <a:rPr lang="en-US" smtClean="0"/>
              <a:t>‹#›</a:t>
            </a:fld>
            <a:endParaRPr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AE1DFE-666F-4273-A27D-E26C6D27F33F}" type="datetimeFigureOut">
              <a:rPr lang="en-US" smtClean="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085927-AE90-49E1-9EB9-320D98FAE475}" type="slidenum">
              <a:rPr lang="en-US" smtClean="0"/>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AE1DFE-666F-4273-A27D-E26C6D27F33F}" type="datetimeFigureOut">
              <a:rPr lang="en-US" smtClean="0"/>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085927-AE90-49E1-9EB9-320D98FAE475}" type="slidenum">
              <a:rPr lang="en-US" smtClean="0"/>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AE1DFE-666F-4273-A27D-E26C6D27F33F}" type="datetimeFigureOut">
              <a:rPr lang="en-US" smtClean="0"/>
              <a:t>6/11/2019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085927-AE90-49E1-9EB9-320D98FAE475}" type="slidenum">
              <a:rPr lang="en-US" smtClean="0"/>
              <a:t>‹#›</a:t>
            </a:fld>
            <a:endParaRPr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AE1DFE-666F-4273-A27D-E26C6D27F33F}" type="datetimeFigureOut">
              <a:rPr lang="en-US" smtClean="0"/>
              <a:t>6/11/2019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085927-AE90-49E1-9EB9-320D98FAE475}" type="slidenum">
              <a:rPr lang="en-US" smtClean="0"/>
              <a:t>‹#›</a:t>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E1DFE-666F-4273-A27D-E26C6D27F33F}" type="datetimeFigureOut">
              <a:rPr lang="en-US" smtClean="0"/>
              <a:t>6/11/2019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085927-AE90-49E1-9EB9-320D98FAE475}" type="slidenum">
              <a:rPr lang="en-US" smtClean="0"/>
              <a:t>‹#›</a:t>
            </a:fld>
            <a:endParaRPr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AE1DFE-666F-4273-A27D-E26C6D27F33F}" type="datetimeFigureOut">
              <a:rPr lang="en-US" smtClean="0"/>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085927-AE90-49E1-9EB9-320D98FAE475}" type="slidenum">
              <a:rPr lang="en-US" smtClean="0"/>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AE1DFE-666F-4273-A27D-E26C6D27F33F}" type="datetimeFigureOut">
              <a:rPr lang="en-US" smtClean="0"/>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085927-AE90-49E1-9EB9-320D98FAE475}" type="slidenum">
              <a:rPr lang="en-US" smtClean="0"/>
              <a:t>‹#›</a:t>
            </a:fld>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3"/>
          <a:stretch>
            <a:fillRect/>
          </a:stretch>
        </p:blipFill>
        <p:spPr>
          <a:xfrm>
            <a:off x="0" y="0"/>
            <a:ext cx="12192000"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8EAE1DFE-666F-4273-A27D-E26C6D27F33F}" type="datetimeFigureOut">
              <a:rPr lang="en-US" smtClean="0"/>
              <a:t>6/11/2019</a:t>
            </a:fld>
            <a:endParaRPr lang="en-US" dirty="0"/>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dirty="0"/>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D085927-AE90-49E1-9EB9-320D98FAE475}"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Vizient Database as a Surrogate Marker for Appropriate Use</a:t>
            </a:r>
            <a:endParaRPr lang="en-US" dirty="0"/>
          </a:p>
        </p:txBody>
      </p:sp>
      <p:sp>
        <p:nvSpPr>
          <p:cNvPr id="3" name="Subtitle 2"/>
          <p:cNvSpPr>
            <a:spLocks noGrp="1"/>
          </p:cNvSpPr>
          <p:nvPr>
            <p:ph type="subTitle" idx="1"/>
          </p:nvPr>
        </p:nvSpPr>
        <p:spPr/>
        <p:txBody>
          <a:bodyPr/>
          <a:lstStyle/>
          <a:p>
            <a:r>
              <a:rPr lang="en-US" dirty="0" smtClean="0"/>
              <a:t>Barry Rittmann MD, MPH PGY-VI</a:t>
            </a:r>
          </a:p>
          <a:p>
            <a:r>
              <a:rPr lang="en-US" dirty="0" smtClean="0"/>
              <a:t>Hospital Epidemiology and Infection Control Fellow</a:t>
            </a:r>
            <a:endParaRPr lang="en-US" dirty="0"/>
          </a:p>
        </p:txBody>
      </p:sp>
      <p:pic>
        <p:nvPicPr>
          <p:cNvPr id="4" name="Slide 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948035" y="6104890"/>
            <a:ext cx="619125" cy="619125"/>
          </a:xfrm>
          <a:prstGeom prst="rect">
            <a:avLst/>
          </a:prstGeom>
        </p:spPr>
      </p:pic>
    </p:spTree>
  </p:cSld>
  <p:clrMapOvr>
    <a:masterClrMapping/>
  </p:clrMapOvr>
  <p:transition advTm="41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4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Standardized Antibiotic Use Ratio</a:t>
            </a:r>
            <a:endParaRPr lang="en-US" dirty="0"/>
          </a:p>
        </p:txBody>
      </p:sp>
      <p:sp>
        <p:nvSpPr>
          <p:cNvPr id="3" name="Content Placeholder 2"/>
          <p:cNvSpPr>
            <a:spLocks noGrp="1"/>
          </p:cNvSpPr>
          <p:nvPr>
            <p:ph idx="1"/>
          </p:nvPr>
        </p:nvSpPr>
        <p:spPr/>
        <p:txBody>
          <a:bodyPr/>
          <a:lstStyle/>
          <a:p>
            <a:r>
              <a:rPr lang="en-US" dirty="0" smtClean="0"/>
              <a:t>Like the SAAR, this is a r</a:t>
            </a:r>
            <a:r>
              <a:rPr lang="en-US">
                <a:sym typeface="+mn-ea"/>
              </a:rPr>
              <a:t>atio assessing  AU data</a:t>
            </a:r>
            <a:endParaRPr lang="en-US"/>
          </a:p>
          <a:p>
            <a:r>
              <a:rPr lang="en-US" dirty="0" smtClean="0"/>
              <a:t>The SAUR is calculated by dividing the DOT per 1000 PD of the target hospital by the mean of the comparison hospitals </a:t>
            </a:r>
          </a:p>
          <a:p>
            <a:r>
              <a:rPr lang="en-US" dirty="0" smtClean="0"/>
              <a:t>&gt;1 represents increased use vs comparator hospitals</a:t>
            </a:r>
          </a:p>
          <a:p>
            <a:r>
              <a:rPr lang="en-US" dirty="0" smtClean="0"/>
              <a:t>&lt;1 represents decreased use vs comparator hospitals</a:t>
            </a:r>
          </a:p>
          <a:p>
            <a:r>
              <a:rPr lang="en-US" dirty="0" smtClean="0"/>
              <a:t>Can be used to track trends over time, as well as potential areas of intervention from a stewardship perspective</a:t>
            </a:r>
          </a:p>
          <a:p>
            <a:endParaRPr lang="en-US" dirty="0"/>
          </a:p>
        </p:txBody>
      </p:sp>
      <p:pic>
        <p:nvPicPr>
          <p:cNvPr id="4" name="Slide 10">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963275" y="594868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9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3" name="Content Placeholder 22"/>
          <p:cNvGraphicFramePr>
            <a:graphicFrameLocks noGrp="1"/>
          </p:cNvGraphicFramePr>
          <p:nvPr>
            <p:ph idx="1"/>
          </p:nvPr>
        </p:nvGraphicFramePr>
        <p:xfrm>
          <a:off x="436880" y="158115"/>
          <a:ext cx="10972800" cy="4463415"/>
        </p:xfrm>
        <a:graphic>
          <a:graphicData uri="http://schemas.openxmlformats.org/drawingml/2006/table">
            <a:tbl>
              <a:tblPr firstRow="1" bandRow="1">
                <a:tableStyleId>{5940675A-B579-460E-94D1-54222C63F5DA}</a:tableStyleId>
              </a:tblPr>
              <a:tblGrid>
                <a:gridCol w="4967605">
                  <a:extLst>
                    <a:ext uri="{9D8B030D-6E8A-4147-A177-3AD203B41FA5}">
                      <a16:colId xmlns:a16="http://schemas.microsoft.com/office/drawing/2014/main" val="20000"/>
                    </a:ext>
                  </a:extLst>
                </a:gridCol>
                <a:gridCol w="2001520">
                  <a:extLst>
                    <a:ext uri="{9D8B030D-6E8A-4147-A177-3AD203B41FA5}">
                      <a16:colId xmlns:a16="http://schemas.microsoft.com/office/drawing/2014/main" val="20001"/>
                    </a:ext>
                  </a:extLst>
                </a:gridCol>
                <a:gridCol w="2002155">
                  <a:extLst>
                    <a:ext uri="{9D8B030D-6E8A-4147-A177-3AD203B41FA5}">
                      <a16:colId xmlns:a16="http://schemas.microsoft.com/office/drawing/2014/main" val="20002"/>
                    </a:ext>
                  </a:extLst>
                </a:gridCol>
                <a:gridCol w="2001520">
                  <a:extLst>
                    <a:ext uri="{9D8B030D-6E8A-4147-A177-3AD203B41FA5}">
                      <a16:colId xmlns:a16="http://schemas.microsoft.com/office/drawing/2014/main" val="20003"/>
                    </a:ext>
                  </a:extLst>
                </a:gridCol>
              </a:tblGrid>
              <a:tr h="489585">
                <a:tc>
                  <a:txBody>
                    <a:bodyPr/>
                    <a:lstStyle/>
                    <a:p>
                      <a:pPr marL="0" indent="0" algn="l">
                        <a:buNone/>
                      </a:pPr>
                      <a:r>
                        <a:rPr lang="en-US" sz="2800" b="1" dirty="0">
                          <a:ln>
                            <a:noFill/>
                          </a:ln>
                          <a:solidFill>
                            <a:schemeClr val="bg1"/>
                          </a:solidFill>
                          <a:latin typeface="Arial" panose="020B0604020202020204" pitchFamily="34" charset="0"/>
                          <a:cs typeface="Arial" panose="020B0604020202020204" pitchFamily="34" charset="0"/>
                        </a:rPr>
                        <a:t>Antimicrobial</a:t>
                      </a:r>
                      <a:endParaRPr lang="en-US" sz="2800" b="1" dirty="0">
                        <a:ln>
                          <a:noFill/>
                        </a:ln>
                        <a:solidFill>
                          <a:schemeClr val="bg1"/>
                        </a:solidFill>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solidFill>
                  </a:tcPr>
                </a:tc>
                <a:tc>
                  <a:txBody>
                    <a:bodyPr/>
                    <a:lstStyle/>
                    <a:p>
                      <a:pPr marL="0" indent="0" algn="ctr">
                        <a:buNone/>
                      </a:pPr>
                      <a:r>
                        <a:rPr lang="en-US" sz="2800" b="1" dirty="0">
                          <a:ln>
                            <a:noFill/>
                          </a:ln>
                          <a:solidFill>
                            <a:schemeClr val="bg1"/>
                          </a:solidFill>
                          <a:latin typeface="Arial" panose="020B0604020202020204" pitchFamily="34" charset="0"/>
                          <a:cs typeface="Arial" panose="020B0604020202020204" pitchFamily="34" charset="0"/>
                        </a:rPr>
                        <a:t>2015</a:t>
                      </a:r>
                      <a:endParaRPr lang="en-US" sz="2800" b="1" dirty="0">
                        <a:ln>
                          <a:noFill/>
                        </a:ln>
                        <a:solidFill>
                          <a:schemeClr val="bg1"/>
                        </a:solidFill>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solidFill>
                  </a:tcPr>
                </a:tc>
                <a:tc>
                  <a:txBody>
                    <a:bodyPr/>
                    <a:lstStyle/>
                    <a:p>
                      <a:pPr marL="0" indent="0" algn="ctr">
                        <a:buNone/>
                      </a:pPr>
                      <a:r>
                        <a:rPr lang="en-US" sz="2800" b="1" dirty="0">
                          <a:ln>
                            <a:noFill/>
                          </a:ln>
                          <a:solidFill>
                            <a:schemeClr val="bg1"/>
                          </a:solidFill>
                          <a:latin typeface="Arial" panose="020B0604020202020204" pitchFamily="34" charset="0"/>
                          <a:cs typeface="Arial" panose="020B0604020202020204" pitchFamily="34" charset="0"/>
                        </a:rPr>
                        <a:t>2016</a:t>
                      </a:r>
                      <a:endParaRPr lang="en-US" sz="2800" b="1" dirty="0">
                        <a:ln>
                          <a:noFill/>
                        </a:ln>
                        <a:solidFill>
                          <a:schemeClr val="bg1"/>
                        </a:solidFill>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solidFill>
                  </a:tcPr>
                </a:tc>
                <a:tc>
                  <a:txBody>
                    <a:bodyPr/>
                    <a:lstStyle/>
                    <a:p>
                      <a:pPr marL="0" indent="0" algn="ctr">
                        <a:buNone/>
                      </a:pPr>
                      <a:r>
                        <a:rPr lang="en-US" sz="2800" b="1" dirty="0">
                          <a:ln>
                            <a:noFill/>
                          </a:ln>
                          <a:solidFill>
                            <a:schemeClr val="bg1"/>
                          </a:solidFill>
                          <a:latin typeface="Arial" panose="020B0604020202020204" pitchFamily="34" charset="0"/>
                          <a:cs typeface="Arial" panose="020B0604020202020204" pitchFamily="34" charset="0"/>
                        </a:rPr>
                        <a:t>2017</a:t>
                      </a:r>
                      <a:endParaRPr lang="en-US" sz="2800" b="1" dirty="0">
                        <a:ln>
                          <a:noFill/>
                        </a:ln>
                        <a:solidFill>
                          <a:schemeClr val="bg1"/>
                        </a:solidFill>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83845">
                <a:tc>
                  <a:txBody>
                    <a:bodyPr/>
                    <a:lstStyle/>
                    <a:p>
                      <a:pPr marL="0" indent="0" algn="l">
                        <a:buNone/>
                      </a:pPr>
                      <a:r>
                        <a:rPr lang="en-US" sz="2800" dirty="0">
                          <a:latin typeface="Arial" panose="020B0604020202020204" pitchFamily="34" charset="0"/>
                          <a:cs typeface="Arial" panose="020B0604020202020204" pitchFamily="34" charset="0"/>
                        </a:rPr>
                        <a:t>Aztreonam</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0.33</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0.34</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0.37</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1"/>
                  </a:ext>
                </a:extLst>
              </a:tr>
              <a:tr h="283845">
                <a:tc>
                  <a:txBody>
                    <a:bodyPr/>
                    <a:lstStyle/>
                    <a:p>
                      <a:pPr marL="0" indent="0" algn="l">
                        <a:buNone/>
                      </a:pPr>
                      <a:r>
                        <a:rPr lang="en-US" sz="2800" dirty="0">
                          <a:latin typeface="Arial" panose="020B0604020202020204" pitchFamily="34" charset="0"/>
                          <a:cs typeface="Arial" panose="020B0604020202020204" pitchFamily="34" charset="0"/>
                        </a:rPr>
                        <a:t>Ceftriaxone</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0.83</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0.80</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0.80</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2"/>
                  </a:ext>
                </a:extLst>
              </a:tr>
              <a:tr h="283845">
                <a:tc>
                  <a:txBody>
                    <a:bodyPr/>
                    <a:lstStyle/>
                    <a:p>
                      <a:pPr marL="0" indent="0" algn="l">
                        <a:buNone/>
                      </a:pPr>
                      <a:r>
                        <a:rPr lang="en-US" sz="2800" dirty="0">
                          <a:latin typeface="Arial" panose="020B0604020202020204" pitchFamily="34" charset="0"/>
                          <a:cs typeface="Arial" panose="020B0604020202020204" pitchFamily="34" charset="0"/>
                        </a:rPr>
                        <a:t>Gentamicin</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0.79</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0.80</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0.68</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3"/>
                  </a:ext>
                </a:extLst>
              </a:tr>
              <a:tr h="283845">
                <a:tc>
                  <a:txBody>
                    <a:bodyPr/>
                    <a:lstStyle/>
                    <a:p>
                      <a:pPr marL="0" indent="0" algn="l">
                        <a:buNone/>
                      </a:pPr>
                      <a:r>
                        <a:rPr lang="en-US" sz="2800" dirty="0">
                          <a:latin typeface="Arial" panose="020B0604020202020204" pitchFamily="34" charset="0"/>
                          <a:cs typeface="Arial" panose="020B0604020202020204" pitchFamily="34" charset="0"/>
                        </a:rPr>
                        <a:t>Levofloxacin</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2.38</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2.16</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2.01</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283845">
                <a:tc>
                  <a:txBody>
                    <a:bodyPr/>
                    <a:lstStyle/>
                    <a:p>
                      <a:pPr marL="0" indent="0" algn="l">
                        <a:buNone/>
                      </a:pPr>
                      <a:r>
                        <a:rPr lang="en-US" sz="2800" dirty="0">
                          <a:latin typeface="Arial" panose="020B0604020202020204" pitchFamily="34" charset="0"/>
                          <a:cs typeface="Arial" panose="020B0604020202020204" pitchFamily="34" charset="0"/>
                        </a:rPr>
                        <a:t>Ciprofloxacin</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1.14</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0.99</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1.03</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r h="283845">
                <a:tc>
                  <a:txBody>
                    <a:bodyPr/>
                    <a:lstStyle/>
                    <a:p>
                      <a:pPr marL="0" indent="0" algn="l">
                        <a:buNone/>
                      </a:pPr>
                      <a:r>
                        <a:rPr lang="en-US" sz="2800" dirty="0">
                          <a:latin typeface="Arial" panose="020B0604020202020204" pitchFamily="34" charset="0"/>
                          <a:cs typeface="Arial" panose="020B0604020202020204" pitchFamily="34" charset="0"/>
                        </a:rPr>
                        <a:t>Piperacillin/Tazobactam</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2.09</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1.33</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1.39</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6"/>
                  </a:ext>
                </a:extLst>
              </a:tr>
              <a:tr h="283845">
                <a:tc>
                  <a:txBody>
                    <a:bodyPr/>
                    <a:lstStyle/>
                    <a:p>
                      <a:pPr marL="0" indent="0" algn="l">
                        <a:buNone/>
                      </a:pPr>
                      <a:r>
                        <a:rPr lang="en-US" sz="2800" dirty="0">
                          <a:latin typeface="Arial" panose="020B0604020202020204" pitchFamily="34" charset="0"/>
                          <a:cs typeface="Arial" panose="020B0604020202020204" pitchFamily="34" charset="0"/>
                        </a:rPr>
                        <a:t>Cefepime + Ceftazidime</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0.57</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0.75</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0.66</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7"/>
                  </a:ext>
                </a:extLst>
              </a:tr>
              <a:tr h="283845">
                <a:tc>
                  <a:txBody>
                    <a:bodyPr/>
                    <a:lstStyle/>
                    <a:p>
                      <a:pPr marL="0" indent="0" algn="l">
                        <a:buNone/>
                      </a:pPr>
                      <a:r>
                        <a:rPr lang="en-US" sz="2800" dirty="0">
                          <a:latin typeface="Arial" panose="020B0604020202020204" pitchFamily="34" charset="0"/>
                          <a:cs typeface="Arial" panose="020B0604020202020204" pitchFamily="34" charset="0"/>
                        </a:rPr>
                        <a:t>Meropenem</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2.02</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1.86</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1.71</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8"/>
                  </a:ext>
                </a:extLst>
              </a:tr>
              <a:tr h="283845">
                <a:tc>
                  <a:txBody>
                    <a:bodyPr/>
                    <a:lstStyle/>
                    <a:p>
                      <a:pPr marL="0" indent="0" algn="l">
                        <a:buNone/>
                      </a:pPr>
                      <a:r>
                        <a:rPr lang="en-US" sz="2800" dirty="0">
                          <a:latin typeface="Arial" panose="020B0604020202020204" pitchFamily="34" charset="0"/>
                          <a:cs typeface="Arial" panose="020B0604020202020204" pitchFamily="34" charset="0"/>
                        </a:rPr>
                        <a:t>Ceftazidime/Avibactam</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0.00</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0.11</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0.61</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9"/>
                  </a:ext>
                </a:extLst>
              </a:tr>
              <a:tr h="283845">
                <a:tc>
                  <a:txBody>
                    <a:bodyPr/>
                    <a:lstStyle/>
                    <a:p>
                      <a:pPr marL="0" indent="0" algn="l">
                        <a:buNone/>
                      </a:pPr>
                      <a:r>
                        <a:rPr lang="en-US" sz="2800" dirty="0">
                          <a:latin typeface="Arial" panose="020B0604020202020204" pitchFamily="34" charset="0"/>
                          <a:cs typeface="Arial" panose="020B0604020202020204" pitchFamily="34" charset="0"/>
                        </a:rPr>
                        <a:t>Ceftolozane/Tazobactam</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0.02</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0.15</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0.25</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0"/>
                  </a:ext>
                </a:extLst>
              </a:tr>
              <a:tr h="283845">
                <a:tc>
                  <a:txBody>
                    <a:bodyPr/>
                    <a:lstStyle/>
                    <a:p>
                      <a:pPr marL="0" indent="0" algn="l">
                        <a:buNone/>
                      </a:pPr>
                      <a:r>
                        <a:rPr lang="en-US" sz="2800" dirty="0">
                          <a:latin typeface="Arial" panose="020B0604020202020204" pitchFamily="34" charset="0"/>
                          <a:cs typeface="Arial" panose="020B0604020202020204" pitchFamily="34" charset="0"/>
                        </a:rPr>
                        <a:t>Fosfomycin</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1.18</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0.93</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0.73</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1"/>
                  </a:ext>
                </a:extLst>
              </a:tr>
              <a:tr h="283845">
                <a:tc>
                  <a:txBody>
                    <a:bodyPr/>
                    <a:lstStyle/>
                    <a:p>
                      <a:pPr marL="0" indent="0" algn="l">
                        <a:buNone/>
                      </a:pPr>
                      <a:r>
                        <a:rPr lang="en-US" sz="2800" dirty="0">
                          <a:latin typeface="Arial" panose="020B0604020202020204" pitchFamily="34" charset="0"/>
                          <a:cs typeface="Arial" panose="020B0604020202020204" pitchFamily="34" charset="0"/>
                        </a:rPr>
                        <a:t>Amikacin</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0.48</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1.05</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0.44</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2"/>
                  </a:ext>
                </a:extLst>
              </a:tr>
              <a:tr h="120650">
                <a:tc>
                  <a:txBody>
                    <a:bodyPr/>
                    <a:lstStyle/>
                    <a:p>
                      <a:pPr marL="0" indent="0" algn="l">
                        <a:buNone/>
                      </a:pPr>
                      <a:r>
                        <a:rPr lang="en-US" sz="2800" dirty="0">
                          <a:latin typeface="Arial" panose="020B0604020202020204" pitchFamily="34" charset="0"/>
                          <a:cs typeface="Arial" panose="020B0604020202020204" pitchFamily="34" charset="0"/>
                        </a:rPr>
                        <a:t>Colistin (</a:t>
                      </a:r>
                      <a:r>
                        <a:rPr lang="en-US" sz="2800" dirty="0">
                          <a:latin typeface="Arial" panose="020B0604020202020204" pitchFamily="34" charset="0"/>
                          <a:cs typeface="Arial" panose="020B0604020202020204" pitchFamily="34" charset="0"/>
                          <a:sym typeface="+mn-ea"/>
                        </a:rPr>
                        <a:t>Colistimethate)</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2.41</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2.22</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2.10</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13"/>
                  </a:ext>
                </a:extLst>
              </a:tr>
              <a:tr h="283462">
                <a:tc>
                  <a:txBody>
                    <a:bodyPr/>
                    <a:lstStyle/>
                    <a:p>
                      <a:pPr marL="0" indent="0" algn="l">
                        <a:buNone/>
                      </a:pPr>
                      <a:r>
                        <a:rPr lang="en-US" sz="2800" dirty="0">
                          <a:latin typeface="Arial" panose="020B0604020202020204" pitchFamily="34" charset="0"/>
                          <a:cs typeface="Arial" panose="020B0604020202020204" pitchFamily="34" charset="0"/>
                        </a:rPr>
                        <a:t>Tigecycline</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sz="2800" dirty="0">
                          <a:latin typeface="Arial" panose="020B0604020202020204" pitchFamily="34" charset="0"/>
                          <a:cs typeface="Arial" panose="020B0604020202020204" pitchFamily="34" charset="0"/>
                        </a:rPr>
                        <a:t>0.65</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tc>
                  <a:txBody>
                    <a:bodyPr/>
                    <a:lstStyle/>
                    <a:p>
                      <a:pPr marL="0" indent="0" algn="ctr">
                        <a:buNone/>
                      </a:pPr>
                      <a:r>
                        <a:rPr lang="en-US" sz="2800" dirty="0">
                          <a:latin typeface="Arial" panose="020B0604020202020204" pitchFamily="34" charset="0"/>
                          <a:cs typeface="Arial" panose="020B0604020202020204" pitchFamily="34" charset="0"/>
                        </a:rPr>
                        <a:t>1.01</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0000"/>
                    </a:solidFill>
                  </a:tcPr>
                </a:tc>
                <a:tc>
                  <a:txBody>
                    <a:bodyPr/>
                    <a:lstStyle/>
                    <a:p>
                      <a:pPr marL="0" indent="0" algn="ctr">
                        <a:buNone/>
                      </a:pPr>
                      <a:r>
                        <a:rPr lang="en-US" sz="2800" dirty="0">
                          <a:latin typeface="Arial" panose="020B0604020202020204" pitchFamily="34" charset="0"/>
                          <a:cs typeface="Arial" panose="020B0604020202020204" pitchFamily="34" charset="0"/>
                        </a:rPr>
                        <a:t>0.79</a:t>
                      </a:r>
                      <a:endParaRPr lang="en-US" sz="2800" dirty="0">
                        <a:latin typeface="Arial" panose="020B0604020202020204" pitchFamily="34" charset="0"/>
                        <a:ea typeface="Arial" panose="020B0604020202020204" pitchFamily="34" charset="0"/>
                        <a:cs typeface="Arial" panose="020B0604020202020204" pitchFamily="34" charset="0"/>
                      </a:endParaRPr>
                    </a:p>
                  </a:txBody>
                  <a:tcPr marL="9525" marR="9525" marT="9525" marB="0" anchor="b">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4"/>
                  </a:ext>
                </a:extLst>
              </a:tr>
            </a:tbl>
          </a:graphicData>
        </a:graphic>
      </p:graphicFrame>
      <p:pic>
        <p:nvPicPr>
          <p:cNvPr id="2" name="Slide 1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1409680" y="613600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1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a:t>
            </a:r>
          </a:p>
        </p:txBody>
      </p:sp>
      <p:sp>
        <p:nvSpPr>
          <p:cNvPr id="3" name="Content Placeholder 2"/>
          <p:cNvSpPr>
            <a:spLocks noGrp="1"/>
          </p:cNvSpPr>
          <p:nvPr>
            <p:ph idx="1"/>
          </p:nvPr>
        </p:nvSpPr>
        <p:spPr/>
        <p:txBody>
          <a:bodyPr/>
          <a:lstStyle/>
          <a:p>
            <a:r>
              <a:rPr lang="en-US"/>
              <a:t>The SAUR indicates increased use of levofloxacin, meropenem, piperacillin/tazobactam, and colistin in 2015, 2016, and 2017</a:t>
            </a:r>
          </a:p>
          <a:p>
            <a:r>
              <a:rPr lang="en-US"/>
              <a:t>The SAUR indicates deceased use of aminoglycosides, aztreonam, and cefepime + ceftazadime in 2015, 2016 and 2017</a:t>
            </a:r>
          </a:p>
          <a:p>
            <a:r>
              <a:rPr lang="en-US"/>
              <a:t>This does not indicate appropriateness of use</a:t>
            </a:r>
          </a:p>
          <a:p>
            <a:r>
              <a:rPr lang="en-US"/>
              <a:t>Results may be trended to assess effectiveness of an intervention</a:t>
            </a:r>
          </a:p>
          <a:p>
            <a:endParaRPr lang="en-US"/>
          </a:p>
          <a:p>
            <a:endParaRPr lang="en-US"/>
          </a:p>
        </p:txBody>
      </p:sp>
      <p:pic>
        <p:nvPicPr>
          <p:cNvPr id="4" name="Slide 1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963275" y="592074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4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Discussion</a:t>
            </a:r>
          </a:p>
        </p:txBody>
      </p:sp>
      <p:sp>
        <p:nvSpPr>
          <p:cNvPr id="3" name="Content Placeholder 2"/>
          <p:cNvSpPr>
            <a:spLocks noGrp="1"/>
          </p:cNvSpPr>
          <p:nvPr>
            <p:ph idx="1"/>
          </p:nvPr>
        </p:nvSpPr>
        <p:spPr/>
        <p:txBody>
          <a:bodyPr/>
          <a:lstStyle/>
          <a:p>
            <a:r>
              <a:rPr lang="en-US"/>
              <a:t>The SAUR represents a quick, accurate representation of the utilization rates of specific antibiotics.</a:t>
            </a:r>
          </a:p>
          <a:p>
            <a:r>
              <a:rPr lang="en-US"/>
              <a:t>This can be done easily by a hospital within the Vizient network</a:t>
            </a:r>
          </a:p>
          <a:p>
            <a:r>
              <a:rPr lang="en-US"/>
              <a:t>The report is customization to fit a hospitals specific needs</a:t>
            </a:r>
          </a:p>
          <a:p>
            <a:r>
              <a:rPr lang="en-US"/>
              <a:t>Trending the SAUR around interventions can assess effectiveness of the intervention</a:t>
            </a:r>
          </a:p>
          <a:p>
            <a:endParaRPr lang="en-US"/>
          </a:p>
        </p:txBody>
      </p:sp>
      <p:pic>
        <p:nvPicPr>
          <p:cNvPr id="4" name="slide 1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963275" y="58801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6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p:txBody>
          <a:bodyPr/>
          <a:lstStyle/>
          <a:p>
            <a:r>
              <a:rPr lang="en-US" sz="1800"/>
              <a:t>Fleming-Dutra KE, Hersh AL, Shapiro DJ, et al. Prevalence of Inappropriate Antibiotic Prescriptions Among US Ambulatory Care Visits, 2010-2011. JAMA. 2016; 315(17):1864–1873. doi:10.1001/jama.2016.4151</a:t>
            </a:r>
          </a:p>
          <a:p>
            <a:r>
              <a:rPr lang="en-US" sz="1800"/>
              <a:t>Barlam TF, Cosgrove SE, Abbo LM, et al. Implementing an Antibiotic Stewardship Program: Guidelines by the Infectious Diseases Society of America and the Society for headrest Epidemiology of America. Clin Infect Dis. 2016; 62(10):e51–e77. doi:10.1093/cid/ciw118</a:t>
            </a:r>
          </a:p>
          <a:p>
            <a:r>
              <a:rPr lang="en-US" sz="1800"/>
              <a:t>Centers for Disease Control and Prevention (CDC). Core elements of hospital antibiotic stewardship programs, 2014. Available at: http://www.cdc.gov/getsmart/headrest/pdfs/core-elements.pdf Accessed 8 May 2014.</a:t>
            </a:r>
          </a:p>
          <a:p>
            <a:r>
              <a:rPr lang="en-US" sz="1800"/>
              <a:t>van Santen KL, Edwards JR, Webb AK, Pollack LA, O'Leary E, Neuhauser MM, Srinivasan A, Pollock DA.The Standardized Antimicrobial. Administration Ratio: A New Metric for Measuring and Comparing Antibiotic Use. Clin Infect Dis. 2018 Jul 2; 67(2):179-185. Doi: 10.1093/cid/ciy075.</a:t>
            </a:r>
          </a:p>
          <a:p>
            <a:r>
              <a:rPr lang="en-US" sz="1800">
                <a:sym typeface="+mn-ea"/>
              </a:rPr>
              <a:t>O’Leary EN, van Santen KL, Edwards EM, Braun D,  Buus-Frank ME, Edwards JR, Guzman-Cottrill JA, Horbar JD, Lee GM, Neuhauser MM, Roberts J, Schulman J, Septimus E, Soll RF, Srinivasan A, Webb AK, Pollock DA. Using NHSN’s Antimicrobial Use Option to Monitor and Improve Antibiotic Stewardship in Neonates. Hospital Pediatrics May 2019, VOLUME 9 / ISSUE 5</a:t>
            </a:r>
            <a:endParaRPr lang="en-US" sz="1800"/>
          </a:p>
          <a:p>
            <a:endParaRPr lang="en-US" sz="1800"/>
          </a:p>
        </p:txBody>
      </p:sp>
      <p:pic>
        <p:nvPicPr>
          <p:cNvPr id="4" name="Slide 14">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963275" y="590232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Antibiotic Misuse</a:t>
            </a:r>
          </a:p>
        </p:txBody>
      </p:sp>
      <p:sp>
        <p:nvSpPr>
          <p:cNvPr id="3" name="Content Placeholder 2"/>
          <p:cNvSpPr>
            <a:spLocks noGrp="1"/>
          </p:cNvSpPr>
          <p:nvPr>
            <p:ph idx="1"/>
          </p:nvPr>
        </p:nvSpPr>
        <p:spPr/>
        <p:txBody>
          <a:bodyPr/>
          <a:lstStyle/>
          <a:p>
            <a:r>
              <a:rPr lang="en-US"/>
              <a:t>Antibiotic misuse is a growing concern both in the US and globally. </a:t>
            </a:r>
          </a:p>
          <a:p>
            <a:r>
              <a:rPr lang="en-US"/>
              <a:t>In one 2016 JAMA study, 30.2% of prescriptions were found to be inappropriate.</a:t>
            </a:r>
          </a:p>
          <a:p>
            <a:r>
              <a:rPr lang="en-US"/>
              <a:t>Increase rates of broad spectrum administration have also been noted.</a:t>
            </a:r>
          </a:p>
          <a:p>
            <a:r>
              <a:rPr lang="en-US"/>
              <a:t>Monitoring of antibiotic consumption is imperative to identifying potential inappropriate use.</a:t>
            </a:r>
          </a:p>
        </p:txBody>
      </p:sp>
      <p:pic>
        <p:nvPicPr>
          <p:cNvPr id="4" name="Slide 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1094720" y="612775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0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Monitoring Antibiotic Consumption</a:t>
            </a:r>
          </a:p>
        </p:txBody>
      </p:sp>
      <p:sp>
        <p:nvSpPr>
          <p:cNvPr id="3" name="Content Placeholder 2"/>
          <p:cNvSpPr>
            <a:spLocks noGrp="1"/>
          </p:cNvSpPr>
          <p:nvPr>
            <p:ph idx="1"/>
          </p:nvPr>
        </p:nvSpPr>
        <p:spPr/>
        <p:txBody>
          <a:bodyPr/>
          <a:lstStyle/>
          <a:p>
            <a:r>
              <a:rPr lang="en-US" sz="2800"/>
              <a:t>Tracking antibiotic use (AU) has been identified in one of the 7 core elements of a successful Antibiotic Stewardship Program</a:t>
            </a:r>
          </a:p>
          <a:p>
            <a:r>
              <a:rPr lang="en-US" sz="2800"/>
              <a:t>Typically, these metrics are measured in either days of therapy (DOT), or defined daily dose (DDD)</a:t>
            </a:r>
            <a:endParaRPr lang="en-US"/>
          </a:p>
          <a:p>
            <a:pPr lvl="1"/>
            <a:r>
              <a:rPr lang="en-US" sz="2400"/>
              <a:t>DOT: aggregate sum of days a specific antimicrobial agent is administered</a:t>
            </a:r>
          </a:p>
          <a:p>
            <a:pPr lvl="2"/>
            <a:r>
              <a:rPr lang="en-US"/>
              <a:t>Can be standardized by dividing by patient*days (PD)</a:t>
            </a:r>
            <a:endParaRPr lang="en-US" sz="2055"/>
          </a:p>
          <a:p>
            <a:pPr lvl="1"/>
            <a:r>
              <a:rPr lang="en-US" sz="2400"/>
              <a:t>DDD: The assumed average maintenance dose per day for a drug used for its main indication in adults</a:t>
            </a:r>
          </a:p>
          <a:p>
            <a:pPr lvl="0"/>
            <a:r>
              <a:rPr lang="en-US" sz="2800"/>
              <a:t>The CDC has worked to develop metrics to help institutions monitor antibiotic utilization, compared to national averages</a:t>
            </a:r>
          </a:p>
        </p:txBody>
      </p:sp>
      <p:pic>
        <p:nvPicPr>
          <p:cNvPr id="4" name="Slide 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1200130" y="612775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5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Standardized Antimicrobial Administration Ratio</a:t>
            </a:r>
          </a:p>
        </p:txBody>
      </p:sp>
      <p:sp>
        <p:nvSpPr>
          <p:cNvPr id="3" name="Content Placeholder 2"/>
          <p:cNvSpPr>
            <a:spLocks noGrp="1"/>
          </p:cNvSpPr>
          <p:nvPr>
            <p:ph idx="1"/>
          </p:nvPr>
        </p:nvSpPr>
        <p:spPr/>
        <p:txBody>
          <a:bodyPr/>
          <a:lstStyle/>
          <a:p>
            <a:r>
              <a:rPr lang="en-US" sz="2800"/>
              <a:t>NHSN calculated ratio assessing aggregated AU data</a:t>
            </a:r>
          </a:p>
          <a:p>
            <a:r>
              <a:rPr lang="en-US" sz="2800"/>
              <a:t>Observed to Predicted Ratio (O/E)</a:t>
            </a:r>
            <a:endParaRPr lang="en-US"/>
          </a:p>
          <a:p>
            <a:pPr lvl="1"/>
            <a:r>
              <a:rPr lang="en-US" sz="2400"/>
              <a:t>Observed: DOT reported by a healthcare facility for a category of antimicrobial agent</a:t>
            </a:r>
          </a:p>
          <a:p>
            <a:pPr lvl="1"/>
            <a:r>
              <a:rPr lang="en-US" sz="2400"/>
              <a:t>Predicted: DOT predicted based on nationally aggregated AU data</a:t>
            </a:r>
            <a:endParaRPr lang="en-US"/>
          </a:p>
          <a:p>
            <a:pPr lvl="0"/>
            <a:r>
              <a:rPr lang="en-US" sz="2800"/>
              <a:t>5 Categories of Antibiotic Agent Categories</a:t>
            </a:r>
          </a:p>
          <a:p>
            <a:pPr lvl="1"/>
            <a:r>
              <a:rPr lang="en-US" sz="2100"/>
              <a:t>Broad spectrum agents used for MDR/HA infections</a:t>
            </a:r>
          </a:p>
          <a:p>
            <a:pPr lvl="1"/>
            <a:r>
              <a:rPr lang="en-US" sz="2100"/>
              <a:t>Broad spectrum agents for community-acquired infections</a:t>
            </a:r>
          </a:p>
          <a:p>
            <a:pPr lvl="1"/>
            <a:r>
              <a:rPr lang="en-US" sz="2100"/>
              <a:t>Anti-MRSA agents</a:t>
            </a:r>
          </a:p>
          <a:p>
            <a:pPr lvl="1"/>
            <a:r>
              <a:rPr lang="en-US" sz="2100"/>
              <a:t>Agents used for surgical site prophylaxis</a:t>
            </a:r>
          </a:p>
          <a:p>
            <a:pPr lvl="1"/>
            <a:r>
              <a:rPr lang="en-US" sz="2100"/>
              <a:t>All antibiotic agents</a:t>
            </a:r>
          </a:p>
          <a:p>
            <a:pPr lvl="0"/>
            <a:r>
              <a:rPr lang="en-US" sz="2800"/>
              <a:t>Indirect standardization method for comparing O/E DOT</a:t>
            </a:r>
          </a:p>
          <a:p>
            <a:pPr marL="0" lvl="0" indent="0">
              <a:buNone/>
            </a:pPr>
            <a:endParaRPr lang="en-US" sz="2800"/>
          </a:p>
          <a:p>
            <a:pPr lvl="0"/>
            <a:endParaRPr lang="en-US" sz="2800"/>
          </a:p>
        </p:txBody>
      </p:sp>
      <p:pic>
        <p:nvPicPr>
          <p:cNvPr id="4" name="Slide 4">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1296650" y="612775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66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mn-ea"/>
              </a:rPr>
              <a:t>Standardized Antimicrobial Administration Ratio</a:t>
            </a:r>
            <a:endParaRPr lang="en-US"/>
          </a:p>
        </p:txBody>
      </p:sp>
      <p:sp>
        <p:nvSpPr>
          <p:cNvPr id="3" name="Content Placeholder 2"/>
          <p:cNvSpPr>
            <a:spLocks noGrp="1"/>
          </p:cNvSpPr>
          <p:nvPr>
            <p:ph idx="1"/>
          </p:nvPr>
        </p:nvSpPr>
        <p:spPr/>
        <p:txBody>
          <a:bodyPr/>
          <a:lstStyle/>
          <a:p>
            <a:pPr lvl="0"/>
            <a:r>
              <a:rPr lang="en-US">
                <a:sym typeface="+mn-ea"/>
              </a:rPr>
              <a:t>Locations of SAAR use</a:t>
            </a:r>
          </a:p>
          <a:p>
            <a:pPr lvl="1"/>
            <a:r>
              <a:rPr lang="en-US" sz="2800">
                <a:sym typeface="+mn-ea"/>
              </a:rPr>
              <a:t>Adult Medical, Medical/Surgical, and Surgical ICUs</a:t>
            </a:r>
          </a:p>
          <a:p>
            <a:pPr lvl="1"/>
            <a:r>
              <a:rPr lang="en-US" sz="2800">
                <a:sym typeface="+mn-ea"/>
              </a:rPr>
              <a:t>Adult Medical, Medical/Surgical, and Surgical Wards</a:t>
            </a:r>
          </a:p>
          <a:p>
            <a:pPr lvl="1"/>
            <a:r>
              <a:rPr lang="en-US" sz="2800">
                <a:sym typeface="+mn-ea"/>
              </a:rPr>
              <a:t>Pediatric Medical, Medical/Surgical, and Surgical ICUs</a:t>
            </a:r>
          </a:p>
          <a:p>
            <a:pPr lvl="1"/>
            <a:r>
              <a:rPr lang="en-US">
                <a:sym typeface="+mn-ea"/>
              </a:rPr>
              <a:t>Pediatric Medical, Medical/Surgical, and Surgical Wards</a:t>
            </a:r>
          </a:p>
          <a:p>
            <a:pPr lvl="0"/>
            <a:r>
              <a:rPr lang="en-US">
                <a:sym typeface="+mn-ea"/>
              </a:rPr>
              <a:t>A SAAR &lt;1 represents less than predicted antibiotic use</a:t>
            </a:r>
            <a:endParaRPr lang="en-US"/>
          </a:p>
          <a:p>
            <a:pPr lvl="0"/>
            <a:r>
              <a:rPr lang="en-US">
                <a:sym typeface="+mn-ea"/>
              </a:rPr>
              <a:t>A SAAR &gt;1 represents greater than predicted antibiotic use</a:t>
            </a:r>
            <a:endParaRPr lang="en-US"/>
          </a:p>
          <a:p>
            <a:pPr lvl="0"/>
            <a:r>
              <a:rPr lang="en-US">
                <a:sym typeface="+mn-ea"/>
              </a:rPr>
              <a:t>The SAAR is not a definitive test of appropriateness</a:t>
            </a:r>
            <a:endParaRPr lang="en-US"/>
          </a:p>
        </p:txBody>
      </p:sp>
      <p:pic>
        <p:nvPicPr>
          <p:cNvPr id="4" name="Slide 5">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1421110" y="612775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0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Limitations of the SAAR</a:t>
            </a:r>
          </a:p>
        </p:txBody>
      </p:sp>
      <p:sp>
        <p:nvSpPr>
          <p:cNvPr id="3" name="Content Placeholder 2"/>
          <p:cNvSpPr>
            <a:spLocks noGrp="1"/>
          </p:cNvSpPr>
          <p:nvPr>
            <p:ph idx="1"/>
          </p:nvPr>
        </p:nvSpPr>
        <p:spPr/>
        <p:txBody>
          <a:bodyPr/>
          <a:lstStyle/>
          <a:p>
            <a:r>
              <a:rPr lang="en-US"/>
              <a:t>Cannot calculate SAAR for oncology wards, step down units, and emergency departments</a:t>
            </a:r>
          </a:p>
          <a:p>
            <a:r>
              <a:rPr lang="en-US"/>
              <a:t>A small percentage of US hospitals currently submit AU to NHSN</a:t>
            </a:r>
          </a:p>
          <a:p>
            <a:pPr lvl="1"/>
            <a:r>
              <a:rPr lang="en-US"/>
              <a:t>Limits generalizability of SAAR</a:t>
            </a:r>
          </a:p>
          <a:p>
            <a:pPr lvl="1"/>
            <a:r>
              <a:rPr lang="en-US"/>
              <a:t>AU contributions are increasing, and should improve over time</a:t>
            </a:r>
          </a:p>
          <a:p>
            <a:pPr lvl="0"/>
            <a:r>
              <a:rPr lang="en-US" sz="3200"/>
              <a:t>Must be able to submit AU to NHSN</a:t>
            </a:r>
          </a:p>
          <a:p>
            <a:pPr lvl="0"/>
            <a:r>
              <a:rPr lang="en-US" sz="3200"/>
              <a:t>Calculated by NHSN</a:t>
            </a:r>
          </a:p>
          <a:p>
            <a:pPr lvl="0"/>
            <a:r>
              <a:rPr lang="en-US" sz="3200"/>
              <a:t>Not able to to target specific antimicrobial agents</a:t>
            </a:r>
            <a:endParaRPr lang="en-US"/>
          </a:p>
          <a:p>
            <a:pPr lvl="0"/>
            <a:endParaRPr lang="en-US"/>
          </a:p>
          <a:p>
            <a:endParaRPr lang="en-US"/>
          </a:p>
          <a:p>
            <a:endParaRPr lang="en-US"/>
          </a:p>
        </p:txBody>
      </p:sp>
      <p:sp>
        <p:nvSpPr>
          <p:cNvPr id="4" name="Text Box 3"/>
          <p:cNvSpPr txBox="1"/>
          <p:nvPr/>
        </p:nvSpPr>
        <p:spPr>
          <a:xfrm>
            <a:off x="365760" y="6127750"/>
            <a:ext cx="11011535" cy="213995"/>
          </a:xfrm>
          <a:prstGeom prst="rect">
            <a:avLst/>
          </a:prstGeom>
          <a:noFill/>
        </p:spPr>
        <p:txBody>
          <a:bodyPr wrap="square" rtlCol="0">
            <a:spAutoFit/>
          </a:bodyPr>
          <a:lstStyle/>
          <a:p>
            <a:endParaRPr lang="en-US" sz="800"/>
          </a:p>
        </p:txBody>
      </p:sp>
      <p:pic>
        <p:nvPicPr>
          <p:cNvPr id="5" name="Slide 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1498580" y="612775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38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Vizient Network Database?</a:t>
            </a:r>
            <a:endParaRPr lang="en-US" dirty="0"/>
          </a:p>
        </p:txBody>
      </p:sp>
      <p:sp>
        <p:nvSpPr>
          <p:cNvPr id="3" name="Content Placeholder 2"/>
          <p:cNvSpPr>
            <a:spLocks noGrp="1"/>
          </p:cNvSpPr>
          <p:nvPr>
            <p:ph idx="1"/>
          </p:nvPr>
        </p:nvSpPr>
        <p:spPr/>
        <p:txBody>
          <a:bodyPr/>
          <a:lstStyle/>
          <a:p>
            <a:r>
              <a:rPr lang="en-US" sz="2400" dirty="0" smtClean="0"/>
              <a:t>A peer-to-peer networking database </a:t>
            </a:r>
          </a:p>
          <a:p>
            <a:r>
              <a:rPr lang="en-US" sz="2400" dirty="0" smtClean="0"/>
              <a:t>&gt;95% of academic medical centers, and &gt;50% of acute care systems, and &gt;20% of the nations ambulatory markets</a:t>
            </a:r>
          </a:p>
          <a:p>
            <a:r>
              <a:rPr lang="en-US" sz="2400" dirty="0" smtClean="0"/>
              <a:t>Allows for the comparison of multiple metrics of like organizations, from resource utilization to hospital length of stay to morbidity and mortality parameters</a:t>
            </a:r>
            <a:endParaRPr lang="en-US" sz="2400" dirty="0"/>
          </a:p>
          <a:p>
            <a:pPr lvl="1"/>
            <a:r>
              <a:rPr lang="en-US" sz="2400" dirty="0" smtClean="0"/>
              <a:t>Days of Therapy Per Patient*Days</a:t>
            </a:r>
          </a:p>
          <a:p>
            <a:r>
              <a:rPr lang="en-US" sz="2400" dirty="0" smtClean="0"/>
              <a:t>This can act as a surrogate marker for a standardized ratio of use</a:t>
            </a:r>
          </a:p>
          <a:p>
            <a:pPr lvl="1"/>
            <a:r>
              <a:rPr lang="en-US" sz="2400" dirty="0" smtClean="0"/>
              <a:t>Would look at hospitals of similar geography and patient complexity</a:t>
            </a:r>
          </a:p>
          <a:p>
            <a:pPr lvl="1"/>
            <a:r>
              <a:rPr lang="en-US" sz="2400" dirty="0" smtClean="0"/>
              <a:t>Would better account for acuity of care than the general population</a:t>
            </a:r>
          </a:p>
        </p:txBody>
      </p:sp>
      <p:pic>
        <p:nvPicPr>
          <p:cNvPr id="4" name="Slide 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1478895" y="612775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9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graphicFrame>
        <p:nvGraphicFramePr>
          <p:cNvPr id="4" name="Content Placeholder 3"/>
          <p:cNvGraphicFramePr>
            <a:graphicFrameLocks noGrp="1"/>
          </p:cNvGraphicFramePr>
          <p:nvPr>
            <p:ph idx="1"/>
          </p:nvPr>
        </p:nvGraphicFramePr>
        <p:xfrm>
          <a:off x="6005763" y="365125"/>
          <a:ext cx="6094797" cy="5426080"/>
        </p:xfrm>
        <a:graphic>
          <a:graphicData uri="http://schemas.openxmlformats.org/drawingml/2006/table">
            <a:tbl>
              <a:tblPr/>
              <a:tblGrid>
                <a:gridCol w="6094797">
                  <a:extLst>
                    <a:ext uri="{9D8B030D-6E8A-4147-A177-3AD203B41FA5}">
                      <a16:colId xmlns:a16="http://schemas.microsoft.com/office/drawing/2014/main" val="20000"/>
                    </a:ext>
                  </a:extLst>
                </a:gridCol>
              </a:tblGrid>
              <a:tr h="230897">
                <a:tc>
                  <a:txBody>
                    <a:bodyPr/>
                    <a:lstStyle/>
                    <a:p>
                      <a:pPr algn="l"/>
                      <a:r>
                        <a:rPr lang="en-US" sz="900" b="1" dirty="0">
                          <a:effectLst/>
                        </a:rPr>
                        <a:t>Selected Report Options</a:t>
                      </a: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30897">
                <a:tc>
                  <a:txBody>
                    <a:bodyPr/>
                    <a:lstStyle/>
                    <a:p>
                      <a:pPr algn="l"/>
                      <a:r>
                        <a:rPr lang="en-US" sz="900" b="1" dirty="0">
                          <a:effectLst/>
                        </a:rPr>
                        <a:t>Report:</a:t>
                      </a:r>
                      <a:r>
                        <a:rPr lang="en-US" sz="900" dirty="0">
                          <a:effectLst/>
                        </a:rPr>
                        <a:t> Resource Utilization By Hospital / Hospital </a:t>
                      </a:r>
                      <a:r>
                        <a:rPr lang="en-US" sz="900" dirty="0" smtClean="0">
                          <a:effectLst/>
                        </a:rPr>
                        <a:t>System/Discharge</a:t>
                      </a:r>
                      <a:r>
                        <a:rPr lang="en-US" sz="900" baseline="0" dirty="0" smtClean="0">
                          <a:effectLst/>
                        </a:rPr>
                        <a:t> Quarter (CY)/Route of Administration</a:t>
                      </a:r>
                      <a:endParaRPr lang="en-US" sz="900" dirty="0">
                        <a:effectLst/>
                      </a:endParaRP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0897">
                <a:tc>
                  <a:txBody>
                    <a:bodyPr/>
                    <a:lstStyle/>
                    <a:p>
                      <a:pPr algn="l"/>
                      <a:r>
                        <a:rPr lang="en-US" sz="900" b="1" dirty="0">
                          <a:effectLst/>
                        </a:rPr>
                        <a:t>Risk Adjustment Model: </a:t>
                      </a:r>
                      <a:r>
                        <a:rPr lang="en-US" sz="900" dirty="0">
                          <a:effectLst/>
                        </a:rPr>
                        <a:t>2017 Risk Model (AMC)</a:t>
                      </a: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30897">
                <a:tc>
                  <a:txBody>
                    <a:bodyPr/>
                    <a:lstStyle/>
                    <a:p>
                      <a:pPr algn="l"/>
                      <a:r>
                        <a:rPr lang="en-US" sz="900" b="1" dirty="0">
                          <a:effectLst/>
                        </a:rPr>
                        <a:t>AHRQ Version: </a:t>
                      </a:r>
                      <a:r>
                        <a:rPr lang="en-US" sz="900" dirty="0">
                          <a:effectLst/>
                        </a:rPr>
                        <a:t>6.0.2 (Pediatric) / 6.0.2 (Quality) / 6.0.2 (Safety)</a:t>
                      </a: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0897">
                <a:tc>
                  <a:txBody>
                    <a:bodyPr/>
                    <a:lstStyle/>
                    <a:p>
                      <a:pPr algn="l"/>
                      <a:r>
                        <a:rPr lang="en-US" sz="900" b="1" dirty="0">
                          <a:effectLst/>
                        </a:rPr>
                        <a:t>Report Patient Type: </a:t>
                      </a:r>
                      <a:r>
                        <a:rPr lang="en-US" sz="900" dirty="0">
                          <a:effectLst/>
                        </a:rPr>
                        <a:t>Inpatient</a:t>
                      </a: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30897">
                <a:tc>
                  <a:txBody>
                    <a:bodyPr/>
                    <a:lstStyle/>
                    <a:p>
                      <a:pPr algn="l"/>
                      <a:endParaRPr lang="en-US" sz="900" dirty="0">
                        <a:effectLst/>
                      </a:endParaRP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04070">
                <a:tc>
                  <a:txBody>
                    <a:bodyPr/>
                    <a:lstStyle/>
                    <a:p>
                      <a:pPr algn="l"/>
                      <a:r>
                        <a:rPr lang="en-US" sz="900" b="1" dirty="0">
                          <a:effectLst/>
                        </a:rPr>
                        <a:t>Time Period:</a:t>
                      </a:r>
                      <a:r>
                        <a:rPr lang="en-US" sz="900" dirty="0">
                          <a:effectLst/>
                        </a:rPr>
                        <a:t> </a:t>
                      </a:r>
                      <a:br>
                        <a:rPr lang="en-US" sz="900" dirty="0">
                          <a:effectLst/>
                        </a:rPr>
                      </a:br>
                      <a:r>
                        <a:rPr lang="en-US" sz="900" dirty="0">
                          <a:effectLst/>
                        </a:rPr>
                        <a:t>Quarters: 2018 Quarter 3,2018 Quarter 2,2018 Quarter 1</a:t>
                      </a: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30897">
                <a:tc>
                  <a:txBody>
                    <a:bodyPr/>
                    <a:lstStyle/>
                    <a:p>
                      <a:pPr algn="l"/>
                      <a:r>
                        <a:rPr lang="en-US" sz="900" b="1" dirty="0">
                          <a:effectLst/>
                        </a:rPr>
                        <a:t>Focus Hospital(s):</a:t>
                      </a:r>
                      <a:r>
                        <a:rPr lang="en-US" sz="900" dirty="0">
                          <a:effectLst/>
                        </a:rPr>
                        <a:t> VCUMC 490032</a:t>
                      </a: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750415">
                <a:tc>
                  <a:txBody>
                    <a:bodyPr/>
                    <a:lstStyle/>
                    <a:p>
                      <a:pPr algn="l"/>
                      <a:r>
                        <a:rPr lang="en-US" sz="900" b="1" dirty="0">
                          <a:effectLst/>
                        </a:rPr>
                        <a:t>Comparison Hospitals:</a:t>
                      </a:r>
                      <a:r>
                        <a:rPr lang="en-US" sz="900" dirty="0">
                          <a:effectLst/>
                        </a:rPr>
                        <a:t> </a:t>
                      </a:r>
                      <a:br>
                        <a:rPr lang="en-US" sz="900" dirty="0">
                          <a:effectLst/>
                        </a:rPr>
                      </a:br>
                      <a:r>
                        <a:rPr lang="en-US" sz="900" b="1" dirty="0">
                          <a:effectLst/>
                        </a:rPr>
                        <a:t>Custom:</a:t>
                      </a:r>
                      <a:r>
                        <a:rPr lang="en-US" sz="900" dirty="0">
                          <a:effectLst/>
                        </a:rPr>
                        <a:t> </a:t>
                      </a:r>
                      <a:r>
                        <a:rPr lang="en-US" sz="900" dirty="0" smtClean="0">
                          <a:effectLst/>
                        </a:rPr>
                        <a:t>NEBRASKA 280013,NEVADA 290007,UCHEALTH_COLORADO 060024,UTAH 460009,WESTVIRGINIA 510001,WFBH_DAVIE_MED_CTR 340187</a:t>
                      </a:r>
                      <a:br>
                        <a:rPr lang="en-US" sz="900" dirty="0" smtClean="0">
                          <a:effectLst/>
                        </a:rPr>
                      </a:br>
                      <a:r>
                        <a:rPr lang="en-US" sz="900" b="1" dirty="0" smtClean="0">
                          <a:effectLst/>
                        </a:rPr>
                        <a:t>Show </a:t>
                      </a:r>
                      <a:r>
                        <a:rPr lang="en-US" sz="900" b="1" dirty="0">
                          <a:effectLst/>
                        </a:rPr>
                        <a:t>Ungrouped</a:t>
                      </a:r>
                      <a:endParaRPr lang="en-US" sz="900" dirty="0">
                        <a:effectLst/>
                      </a:endParaRP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30897">
                <a:tc>
                  <a:txBody>
                    <a:bodyPr/>
                    <a:lstStyle/>
                    <a:p>
                      <a:pPr algn="l"/>
                      <a:r>
                        <a:rPr lang="en-US" sz="900" b="1" dirty="0">
                          <a:effectLst/>
                        </a:rPr>
                        <a:t>Focus Hospital Systems / Hospital Custom Lists:</a:t>
                      </a:r>
                      <a:endParaRPr lang="en-US" sz="900" dirty="0">
                        <a:effectLst/>
                      </a:endParaRP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30897">
                <a:tc>
                  <a:txBody>
                    <a:bodyPr/>
                    <a:lstStyle/>
                    <a:p>
                      <a:pPr algn="l"/>
                      <a:endParaRPr lang="en-US" sz="900" dirty="0">
                        <a:effectLst/>
                      </a:endParaRP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30897">
                <a:tc>
                  <a:txBody>
                    <a:bodyPr/>
                    <a:lstStyle/>
                    <a:p>
                      <a:pPr algn="l"/>
                      <a:endParaRPr lang="en-US" sz="900" dirty="0">
                        <a:effectLst/>
                      </a:endParaRP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30897">
                <a:tc>
                  <a:txBody>
                    <a:bodyPr/>
                    <a:lstStyle/>
                    <a:p>
                      <a:pPr algn="l"/>
                      <a:endParaRPr lang="en-US" sz="900" dirty="0">
                        <a:effectLst/>
                      </a:endParaRP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30897">
                <a:tc>
                  <a:txBody>
                    <a:bodyPr/>
                    <a:lstStyle/>
                    <a:p>
                      <a:pPr algn="l"/>
                      <a:endParaRPr lang="en-US" sz="900" dirty="0">
                        <a:effectLst/>
                      </a:endParaRP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1096761">
                <a:tc>
                  <a:txBody>
                    <a:bodyPr/>
                    <a:lstStyle/>
                    <a:p>
                      <a:pPr algn="l"/>
                      <a:r>
                        <a:rPr lang="en-US" sz="900" b="1" dirty="0">
                          <a:effectLst/>
                        </a:rPr>
                        <a:t>Standard Restrictions:</a:t>
                      </a:r>
                      <a:r>
                        <a:rPr lang="en-US" sz="900" dirty="0">
                          <a:effectLst/>
                        </a:rPr>
                        <a:t> </a:t>
                      </a:r>
                      <a:br>
                        <a:rPr lang="en-US" sz="900" dirty="0">
                          <a:effectLst/>
                        </a:rPr>
                      </a:br>
                      <a:r>
                        <a:rPr lang="en-US" sz="900" dirty="0">
                          <a:effectLst/>
                        </a:rPr>
                        <a:t>Default Settings</a:t>
                      </a:r>
                      <a:br>
                        <a:rPr lang="en-US" sz="900" dirty="0">
                          <a:effectLst/>
                        </a:rPr>
                      </a:br>
                      <a:r>
                        <a:rPr lang="en-US" sz="900" dirty="0">
                          <a:effectLst/>
                        </a:rPr>
                        <a:t>With the following exception(s): </a:t>
                      </a:r>
                      <a:br>
                        <a:rPr lang="en-US" sz="900" dirty="0">
                          <a:effectLst/>
                        </a:rPr>
                      </a:br>
                      <a:r>
                        <a:rPr lang="en-US" sz="900" b="1" dirty="0">
                          <a:effectLst/>
                        </a:rPr>
                        <a:t>Normal Newborn:</a:t>
                      </a:r>
                      <a:r>
                        <a:rPr lang="en-US" sz="900" dirty="0">
                          <a:effectLst/>
                        </a:rPr>
                        <a:t> Exclude All</a:t>
                      </a:r>
                      <a:br>
                        <a:rPr lang="en-US" sz="900" dirty="0">
                          <a:effectLst/>
                        </a:rPr>
                      </a:br>
                      <a:r>
                        <a:rPr lang="en-US" sz="900" b="1" dirty="0">
                          <a:effectLst/>
                        </a:rPr>
                        <a:t>Pediatrics Age:</a:t>
                      </a:r>
                      <a:r>
                        <a:rPr lang="en-US" sz="900" dirty="0">
                          <a:effectLst/>
                        </a:rPr>
                        <a:t> Exclude All</a:t>
                      </a:r>
                      <a:br>
                        <a:rPr lang="en-US" sz="900" dirty="0">
                          <a:effectLst/>
                        </a:rPr>
                      </a:br>
                      <a:endParaRPr lang="en-US" sz="900" dirty="0">
                        <a:effectLst/>
                      </a:endParaRP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404070">
                <a:tc>
                  <a:txBody>
                    <a:bodyPr/>
                    <a:lstStyle/>
                    <a:p>
                      <a:pPr algn="l"/>
                      <a:r>
                        <a:rPr lang="en-US" sz="900" b="1" dirty="0">
                          <a:effectLst/>
                        </a:rPr>
                        <a:t>Advanced Restrictions:</a:t>
                      </a:r>
                      <a:r>
                        <a:rPr lang="en-US" sz="900" dirty="0">
                          <a:effectLst/>
                        </a:rPr>
                        <a:t> </a:t>
                      </a:r>
                      <a:br>
                        <a:rPr lang="en-US" sz="900" dirty="0">
                          <a:effectLst/>
                        </a:rPr>
                      </a:br>
                      <a:r>
                        <a:rPr lang="en-US" sz="900" b="1" dirty="0">
                          <a:effectLst/>
                        </a:rPr>
                        <a:t>Pharmacy Clinical Resource In Custom </a:t>
                      </a:r>
                      <a:r>
                        <a:rPr lang="en-US" sz="900" b="1" dirty="0" smtClean="0">
                          <a:effectLst/>
                        </a:rPr>
                        <a:t>List</a:t>
                      </a:r>
                      <a:r>
                        <a:rPr lang="en-US" sz="900" dirty="0" smtClean="0">
                          <a:effectLst/>
                        </a:rPr>
                        <a:t>(Vancomycin(648785 </a:t>
                      </a:r>
                      <a:r>
                        <a:rPr lang="en-US" sz="900" dirty="0">
                          <a:effectLst/>
                        </a:rPr>
                        <a:t>vancomycin</a:t>
                      </a:r>
                      <a:r>
                        <a:rPr lang="en-US" sz="900" dirty="0" smtClean="0">
                          <a:effectLst/>
                        </a:rPr>
                        <a:t>),</a:t>
                      </a:r>
                      <a:r>
                        <a:rPr lang="en-US" sz="900" baseline="0" dirty="0" smtClean="0">
                          <a:effectLst/>
                        </a:rPr>
                        <a:t> </a:t>
                      </a:r>
                      <a:r>
                        <a:rPr lang="en-US" sz="900" baseline="0" dirty="0" err="1" smtClean="0">
                          <a:effectLst/>
                        </a:rPr>
                        <a:t>Ceftaroline</a:t>
                      </a:r>
                      <a:r>
                        <a:rPr lang="en-US" sz="900" baseline="0" dirty="0" smtClean="0">
                          <a:effectLst/>
                        </a:rPr>
                        <a:t> (924847 </a:t>
                      </a:r>
                      <a:r>
                        <a:rPr lang="en-US" sz="900" baseline="0" dirty="0" err="1" smtClean="0">
                          <a:effectLst/>
                        </a:rPr>
                        <a:t>ceftaroline</a:t>
                      </a:r>
                      <a:r>
                        <a:rPr lang="en-US" sz="900" baseline="0" dirty="0" smtClean="0">
                          <a:effectLst/>
                        </a:rPr>
                        <a:t>))</a:t>
                      </a:r>
                      <a:endParaRPr lang="en-US" sz="900" dirty="0">
                        <a:effectLst/>
                      </a:endParaRPr>
                    </a:p>
                  </a:txBody>
                  <a:tcPr marL="46291" marR="46291" marT="23145" marB="23145" anchor="ctr">
                    <a:lnL w="9525" cap="flat" cmpd="sng" algn="ctr">
                      <a:solidFill>
                        <a:srgbClr val="E1E1E1"/>
                      </a:solidFill>
                      <a:prstDash val="solid"/>
                      <a:round/>
                      <a:headEnd type="none" w="med" len="med"/>
                      <a:tailEnd type="none" w="med" len="med"/>
                    </a:lnL>
                    <a:lnR w="9525" cap="flat" cmpd="sng" algn="ctr">
                      <a:solidFill>
                        <a:srgbClr val="E1E1E1"/>
                      </a:solidFill>
                      <a:prstDash val="solid"/>
                      <a:round/>
                      <a:headEnd type="none" w="med" len="med"/>
                      <a:tailEnd type="none" w="med" len="med"/>
                    </a:lnR>
                    <a:lnT w="9525" cap="flat" cmpd="sng" algn="ctr">
                      <a:solidFill>
                        <a:srgbClr val="E1E1E1"/>
                      </a:solidFill>
                      <a:prstDash val="solid"/>
                      <a:round/>
                      <a:headEnd type="none" w="med" len="med"/>
                      <a:tailEnd type="none" w="med" len="med"/>
                    </a:lnT>
                    <a:lnB w="9525" cap="flat" cmpd="sng" algn="ctr">
                      <a:solidFill>
                        <a:srgbClr val="E1E1E1"/>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bl>
          </a:graphicData>
        </a:graphic>
      </p:graphicFrame>
      <mc:AlternateContent xmlns:mc="http://schemas.openxmlformats.org/markup-compatibility/2006" xmlns:a14="http://schemas.microsoft.com/office/drawing/2010/main">
        <mc:Choice Requires="a14">
          <p:sp>
            <p:nvSpPr>
              <p:cNvPr id="5" name="TextBox 4"/>
              <p:cNvSpPr txBox="1"/>
              <p:nvPr/>
            </p:nvSpPr>
            <p:spPr>
              <a:xfrm>
                <a:off x="236220" y="1531620"/>
                <a:ext cx="4975860" cy="550419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Select the comparison hospitals and antibiotic(s) of interest over a set time period.</a:t>
                </a:r>
              </a:p>
              <a:p>
                <a:pPr marL="285750" indent="-285750">
                  <a:buFont typeface="Arial" panose="020B0604020202020204" pitchFamily="34" charset="0"/>
                  <a:buChar char="•"/>
                </a:pPr>
                <a:r>
                  <a:rPr lang="en-US" dirty="0" smtClean="0"/>
                  <a:t>Run reports for the following data:</a:t>
                </a:r>
              </a:p>
              <a:p>
                <a:pPr marL="742950" lvl="1" indent="-285750">
                  <a:buFont typeface="Arial" panose="020B0604020202020204" pitchFamily="34" charset="0"/>
                  <a:buChar char="•"/>
                </a:pPr>
                <a:r>
                  <a:rPr lang="en-US" dirty="0" smtClean="0"/>
                  <a:t>Number of Cases (N</a:t>
                </a:r>
                <a:r>
                  <a:rPr lang="en-US" sz="800" dirty="0" smtClean="0"/>
                  <a:t>T</a:t>
                </a:r>
                <a:r>
                  <a:rPr lang="en-US" dirty="0" smtClean="0"/>
                  <a:t>)</a:t>
                </a:r>
                <a:endParaRPr lang="en-US" sz="800" dirty="0" smtClean="0"/>
              </a:p>
              <a:p>
                <a:pPr marL="742950" lvl="1" indent="-285750">
                  <a:buFont typeface="Arial" panose="020B0604020202020204" pitchFamily="34" charset="0"/>
                  <a:buChar char="•"/>
                </a:pPr>
                <a:r>
                  <a:rPr lang="en-US" dirty="0" smtClean="0"/>
                  <a:t>Mean Length of Stay (LoS)</a:t>
                </a:r>
              </a:p>
              <a:p>
                <a:pPr marL="742950" lvl="1" indent="-285750">
                  <a:buFont typeface="Arial" panose="020B0604020202020204" pitchFamily="34" charset="0"/>
                  <a:buChar char="•"/>
                </a:pPr>
                <a:r>
                  <a:rPr lang="en-US" dirty="0" smtClean="0"/>
                  <a:t>Number of cases using the antibiotic of interest (N</a:t>
                </a:r>
                <a:r>
                  <a:rPr lang="en-US" sz="800" dirty="0" smtClean="0"/>
                  <a:t>abx</a:t>
                </a:r>
                <a:r>
                  <a:rPr lang="en-US" dirty="0" smtClean="0"/>
                  <a:t>)</a:t>
                </a:r>
              </a:p>
              <a:p>
                <a:pPr marL="742950" lvl="1" indent="-285750">
                  <a:buFont typeface="Arial" panose="020B0604020202020204" pitchFamily="34" charset="0"/>
                  <a:buChar char="•"/>
                </a:pPr>
                <a:r>
                  <a:rPr lang="en-US" dirty="0" smtClean="0"/>
                  <a:t>Mean days of the antibiotic used per case (X)</a:t>
                </a:r>
              </a:p>
              <a:p>
                <a:pPr marL="285750" indent="-285750">
                  <a:buFont typeface="Arial" panose="020B0604020202020204" pitchFamily="34" charset="0"/>
                  <a:buChar char="•"/>
                </a:pPr>
                <a:r>
                  <a:rPr lang="en-US" dirty="0" smtClean="0"/>
                  <a:t>Calculate the Days of Therapy (DOT)= N</a:t>
                </a:r>
                <a:r>
                  <a:rPr lang="en-US" sz="800" dirty="0" smtClean="0"/>
                  <a:t>abx</a:t>
                </a:r>
                <a:r>
                  <a:rPr lang="en-US" dirty="0" smtClean="0"/>
                  <a:t>*X</a:t>
                </a:r>
              </a:p>
              <a:p>
                <a:pPr marL="285750" indent="-285750">
                  <a:buFont typeface="Arial" panose="020B0604020202020204" pitchFamily="34" charset="0"/>
                  <a:buChar char="•"/>
                </a:pPr>
                <a:r>
                  <a:rPr lang="en-US" dirty="0" smtClean="0"/>
                  <a:t>Calculate the Patient-Days=N</a:t>
                </a:r>
                <a:r>
                  <a:rPr lang="en-US" sz="800" dirty="0" smtClean="0"/>
                  <a:t>T</a:t>
                </a:r>
                <a:r>
                  <a:rPr lang="en-US" dirty="0" smtClean="0"/>
                  <a:t>* LoS</a:t>
                </a:r>
              </a:p>
              <a:p>
                <a:pPr marL="285750" indent="-285750">
                  <a:buFont typeface="Arial" panose="020B0604020202020204" pitchFamily="34" charset="0"/>
                  <a:buChar char="•"/>
                </a:pPr>
                <a:r>
                  <a:rPr lang="en-US" dirty="0" smtClean="0"/>
                  <a:t>Compare DOT per 1000 Patient Days, or     </a:t>
                </a:r>
                <a14:m>
                  <m:oMath xmlns:m="http://schemas.openxmlformats.org/officeDocument/2006/math">
                    <m:r>
                      <a:rPr lang="en-US" b="0" i="1" smtClean="0">
                        <a:latin typeface="Cambria Math" panose="02040503050406030204" pitchFamily="18" charset="0"/>
                      </a:rPr>
                      <m:t>1000∗</m:t>
                    </m:r>
                    <m:f>
                      <m:fPr>
                        <m:ctrlPr>
                          <a:rPr lang="en-US" b="0" i="1" smtClean="0">
                            <a:latin typeface="Cambria Math" panose="02040503050406030204" pitchFamily="18" charset="0"/>
                          </a:rPr>
                        </m:ctrlPr>
                      </m:fPr>
                      <m:num>
                        <m:r>
                          <a:rPr lang="en-US" b="0" i="1" smtClean="0">
                            <a:latin typeface="Cambria Math" panose="02040503050406030204" pitchFamily="18" charset="0"/>
                          </a:rPr>
                          <m:t>𝐷𝑂𝑇</m:t>
                        </m:r>
                      </m:num>
                      <m:den>
                        <m:r>
                          <a:rPr lang="en-US" b="0" i="1" smtClean="0">
                            <a:latin typeface="Cambria Math" panose="02040503050406030204" pitchFamily="18" charset="0"/>
                          </a:rPr>
                          <m:t>𝑃𝑎𝑡𝑖𝑒𝑛𝑡</m:t>
                        </m:r>
                        <m:r>
                          <a:rPr lang="en-US" b="0" i="1" smtClean="0">
                            <a:latin typeface="Cambria Math" panose="02040503050406030204" pitchFamily="18" charset="0"/>
                          </a:rPr>
                          <m:t>−</m:t>
                        </m:r>
                        <m:r>
                          <a:rPr lang="en-US" b="0" i="1" smtClean="0">
                            <a:latin typeface="Cambria Math" panose="02040503050406030204" pitchFamily="18" charset="0"/>
                          </a:rPr>
                          <m:t>𝐷𝑎𝑦𝑠</m:t>
                        </m:r>
                      </m:den>
                    </m:f>
                  </m:oMath>
                </a14:m>
                <a:r>
                  <a:rPr lang="en-US" b="0" dirty="0" smtClean="0"/>
                  <a:t> of VCU and the comparison hospitals</a:t>
                </a:r>
              </a:p>
              <a:p>
                <a:pPr marL="285750" indent="-285750">
                  <a:buFont typeface="Arial" panose="020B0604020202020204" pitchFamily="34" charset="0"/>
                  <a:buChar char="•"/>
                </a:pPr>
                <a:r>
                  <a:rPr lang="en-US" dirty="0" smtClean="0"/>
                  <a:t>We have calculated this for 2015-2017, with plans to calculate 2018 when the data is available</a:t>
                </a:r>
                <a:endParaRPr lang="en-US" b="0" dirty="0" smtClean="0"/>
              </a:p>
              <a:p>
                <a:pPr marL="285750"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07010" y="994410"/>
                <a:ext cx="4975860" cy="5504199"/>
              </a:xfrm>
              <a:prstGeom prst="rect">
                <a:avLst/>
              </a:prstGeom>
              <a:blipFill rotWithShape="0">
                <a:blip r:embed="rId4"/>
                <a:stretch>
                  <a:fillRect l="-858" t="-554" r="-1716"/>
                </a:stretch>
              </a:blipFill>
            </p:spPr>
            <p:txBody>
              <a:bodyPr/>
              <a:lstStyle/>
              <a:p>
                <a:r>
                  <a:rPr lang="en-US">
                    <a:noFill/>
                  </a:rPr>
                  <a:t> </a:t>
                </a:r>
                <a:endParaRPr lang="en-US">
                  <a:noFill/>
                </a:endParaRPr>
              </a:p>
            </p:txBody>
          </p:sp>
        </mc:Fallback>
      </mc:AlternateContent>
      <p:pic>
        <p:nvPicPr>
          <p:cNvPr id="3" name="Slide 8">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481435" y="62103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Object 7"/>
          <p:cNvGraphicFramePr/>
          <p:nvPr/>
        </p:nvGraphicFramePr>
        <p:xfrm>
          <a:off x="439420" y="261620"/>
          <a:ext cx="11568430" cy="6334760"/>
        </p:xfrm>
        <a:graphic>
          <a:graphicData uri="http://schemas.openxmlformats.org/presentationml/2006/ole">
            <mc:AlternateContent xmlns:mc="http://schemas.openxmlformats.org/markup-compatibility/2006">
              <mc:Choice xmlns:v="urn:schemas-microsoft-com:vml" Requires="v">
                <p:oleObj spid="_x0000_s1027" r:id="rId5" imgW="5819140" imgH="6200775" progId="Paint.Picture">
                  <p:embed/>
                </p:oleObj>
              </mc:Choice>
              <mc:Fallback>
                <p:oleObj r:id="rId5" imgW="5819140" imgH="6200775" progId="Paint.Picture">
                  <p:embed/>
                  <p:pic>
                    <p:nvPicPr>
                      <p:cNvPr id="0" name="Picture 8"/>
                      <p:cNvPicPr/>
                      <p:nvPr/>
                    </p:nvPicPr>
                    <p:blipFill>
                      <a:blip r:embed="rId6"/>
                      <a:stretch>
                        <a:fillRect/>
                      </a:stretch>
                    </p:blipFill>
                    <p:spPr>
                      <a:xfrm>
                        <a:off x="439420" y="261620"/>
                        <a:ext cx="11568430" cy="6334760"/>
                      </a:xfrm>
                      <a:prstGeom prst="rect">
                        <a:avLst/>
                      </a:prstGeom>
                    </p:spPr>
                  </p:pic>
                </p:oleObj>
              </mc:Fallback>
            </mc:AlternateContent>
          </a:graphicData>
        </a:graphic>
      </p:graphicFrame>
      <p:sp>
        <p:nvSpPr>
          <p:cNvPr id="10" name="Text Box 9"/>
          <p:cNvSpPr txBox="1"/>
          <p:nvPr/>
        </p:nvSpPr>
        <p:spPr>
          <a:xfrm>
            <a:off x="-20320" y="3026410"/>
            <a:ext cx="459740" cy="3185795"/>
          </a:xfrm>
          <a:prstGeom prst="rect">
            <a:avLst/>
          </a:prstGeom>
          <a:noFill/>
        </p:spPr>
        <p:txBody>
          <a:bodyPr vert="eaVert" wrap="square" rtlCol="0" anchor="ctr" anchorCtr="0">
            <a:spAutoFit/>
          </a:bodyPr>
          <a:lstStyle/>
          <a:p>
            <a:r>
              <a:rPr lang="en-US"/>
              <a:t>DOT/PD*1000</a:t>
            </a:r>
          </a:p>
        </p:txBody>
      </p:sp>
      <p:pic>
        <p:nvPicPr>
          <p:cNvPr id="2" name="Slide 9">
            <a:hlinkClick r:id="" action="ppaction://media"/>
          </p:cNvPr>
          <p:cNvPicPr/>
          <p:nvPr>
            <a:audioFile r:link="rId3"/>
            <p:extLst>
              <p:ext uri="{DAA4B4D4-6D71-4841-9C94-3DE7FCFB9230}">
                <p14:media xmlns:p14="http://schemas.microsoft.com/office/powerpoint/2010/main" r:embed="rId2"/>
              </p:ext>
            </p:extLst>
          </p:nvPr>
        </p:nvPicPr>
        <p:blipFill>
          <a:blip r:embed="rId7"/>
          <a:stretch>
            <a:fillRect/>
          </a:stretch>
        </p:blipFill>
        <p:spPr>
          <a:xfrm>
            <a:off x="11388725" y="605663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6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rang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Orang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ang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ang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ang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ang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ang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ang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ang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ang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ang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ang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ang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885</Words>
  <Application>Microsoft Office PowerPoint</Application>
  <PresentationFormat>Widescreen</PresentationFormat>
  <Paragraphs>158</Paragraphs>
  <Slides>14</Slides>
  <Notes>0</Notes>
  <HiddenSlides>0</HiddenSlides>
  <MMClips>14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0" baseType="lpstr">
      <vt:lpstr>SimSun</vt:lpstr>
      <vt:lpstr>Arial</vt:lpstr>
      <vt:lpstr>Calibri</vt:lpstr>
      <vt:lpstr>Cambria Math</vt:lpstr>
      <vt:lpstr>Orange Waves</vt:lpstr>
      <vt:lpstr>Bitmap Image</vt:lpstr>
      <vt:lpstr>Vizient Database as a Surrogate Marker for Appropriate Use</vt:lpstr>
      <vt:lpstr>Antibiotic Misuse</vt:lpstr>
      <vt:lpstr>Monitoring Antibiotic Consumption</vt:lpstr>
      <vt:lpstr>Standardized Antimicrobial Administration Ratio</vt:lpstr>
      <vt:lpstr>Standardized Antimicrobial Administration Ratio</vt:lpstr>
      <vt:lpstr>Limitations of the SAAR</vt:lpstr>
      <vt:lpstr>What is the Vizient Network Database?</vt:lpstr>
      <vt:lpstr>Methods</vt:lpstr>
      <vt:lpstr>PowerPoint Presentation</vt:lpstr>
      <vt:lpstr>Standardized Antibiotic Use Ratio</vt:lpstr>
      <vt:lpstr>PowerPoint Presentation</vt:lpstr>
      <vt:lpstr>Results</vt:lpstr>
      <vt:lpstr>Discussion</vt:lpstr>
      <vt:lpstr>References</vt:lpstr>
    </vt:vector>
  </TitlesOfParts>
  <Company>VCUHS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Rittmann</dc:creator>
  <cp:lastModifiedBy>Martone, Christina (VDH)</cp:lastModifiedBy>
  <cp:revision>39</cp:revision>
  <dcterms:created xsi:type="dcterms:W3CDTF">2018-08-24T17:22:00Z</dcterms:created>
  <dcterms:modified xsi:type="dcterms:W3CDTF">2019-06-11T18:53:41Z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y fmtid="{D5CDD505-2E9C-101B-9397-08002B2CF9AE}" pid="3" name="_MarkAsFinal">
    <vt:bool>true</vt:bool>
  </property>
</Properties>
</file>