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nr2Bclg4Tx5IyMNY+lfLCzMXi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6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507492" y="1993392"/>
            <a:ext cx="380619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/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757738" y="1993392"/>
            <a:ext cx="380619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/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2656761" y="-156161"/>
            <a:ext cx="3766185" cy="8065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 rot="5400000">
            <a:off x="5143501" y="2109788"/>
            <a:ext cx="4800600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 rot="5400000">
            <a:off x="778669" y="514351"/>
            <a:ext cx="5400675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1"/>
        </a:soli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0"/>
              <a:buFont typeface="Calibri"/>
              <a:buNone/>
              <a:defRPr sz="80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  <a:defRPr sz="2800"/>
            </a:lvl2pPr>
            <a:lvl3pPr lvl="2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None/>
              <a:defRPr sz="2400"/>
            </a:lvl3pPr>
            <a:lvl4pPr lvl="3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4pPr>
            <a:lvl5pPr lvl="4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5pPr>
            <a:lvl6pPr lvl="5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6pPr>
            <a:lvl7pPr lvl="6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7pPr>
            <a:lvl8pPr lvl="7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8pPr>
            <a:lvl9pPr lvl="8" algn="ctr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2pPr>
            <a:lvl3pPr marL="1371600" lvl="2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3pPr>
            <a:lvl4pPr marL="1828800" lvl="3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4pPr>
            <a:lvl5pPr marL="2286000" lvl="4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5pPr>
            <a:lvl6pPr marL="2743200" lvl="5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6pPr>
            <a:lvl7pPr marL="3200400" lvl="6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7pPr>
            <a:lvl8pPr marL="3657600" lvl="7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8pPr>
            <a:lvl9pPr marL="4114800" lvl="8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8000"/>
              <a:buFont typeface="Calibri"/>
              <a:buNone/>
              <a:defRPr sz="80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0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507492" y="2736150"/>
            <a:ext cx="380619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100"/>
              <a:buChar char=" "/>
              <a:defRPr sz="2100"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2pPr>
            <a:lvl3pPr marL="1371600" lvl="2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3pPr>
            <a:lvl4pPr marL="1828800" lvl="3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766310" y="2029968"/>
            <a:ext cx="3806190" cy="722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0" cap="none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766310" y="2734056"/>
            <a:ext cx="3806190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100"/>
              <a:buChar char=" "/>
              <a:defRPr sz="2100"/>
            </a:lvl1pPr>
            <a:lvl2pPr marL="914400" lvl="1" indent="-3429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Char char=" "/>
              <a:defRPr sz="1800"/>
            </a:lvl2pPr>
            <a:lvl3pPr marL="1371600" lvl="2" indent="-3302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600"/>
              <a:buChar char=" "/>
              <a:defRPr sz="1600"/>
            </a:lvl3pPr>
            <a:lvl4pPr marL="1828800" lvl="3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alibri"/>
              <a:buNone/>
              <a:defRPr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1"/>
          </p:nvPr>
        </p:nvSpPr>
        <p:spPr>
          <a:xfrm>
            <a:off x="571500" y="762000"/>
            <a:ext cx="457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200"/>
              <a:buChar char=" "/>
              <a:defRPr sz="2200"/>
            </a:lvl1pPr>
            <a:lvl2pPr marL="914400" lvl="1" indent="-3492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900"/>
              <a:buChar char=" "/>
              <a:defRPr sz="1900"/>
            </a:lvl2pPr>
            <a:lvl3pPr marL="1371600" lvl="2" indent="-3365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700"/>
              <a:buChar char=" "/>
              <a:defRPr sz="1700"/>
            </a:lvl3pPr>
            <a:lvl4pPr marL="1828800" lvl="3" indent="-32385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500"/>
              <a:buChar char=" "/>
              <a:defRPr sz="1500"/>
            </a:lvl4pPr>
            <a:lvl5pPr marL="2286000" lvl="4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5pPr>
            <a:lvl6pPr marL="2743200" lvl="5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6pPr>
            <a:lvl7pPr marL="3200400" lvl="6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7pPr>
            <a:lvl8pPr marL="3657600" lvl="7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8pPr>
            <a:lvl9pPr marL="4114800" lvl="8" indent="-3175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400"/>
              <a:buChar char=" "/>
              <a:defRPr sz="14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2"/>
          </p:nvPr>
        </p:nvSpPr>
        <p:spPr>
          <a:xfrm>
            <a:off x="6206987" y="2511813"/>
            <a:ext cx="2548890" cy="312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404040"/>
              </a:buClr>
              <a:buSzPts val="1500"/>
              <a:buFont typeface="Calibri"/>
              <a:buNone/>
              <a:defRPr sz="1500">
                <a:solidFill>
                  <a:srgbClr val="404040"/>
                </a:solidFill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bg>
      <p:bgPr>
        <a:solidFill>
          <a:schemeClr val="accen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libri"/>
              <a:buNone/>
              <a:defRPr sz="2800"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330952"/>
          </a:xfrm>
          <a:prstGeom prst="rect">
            <a:avLst/>
          </a:prstGeom>
          <a:solidFill>
            <a:srgbClr val="B7E0E9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buClr>
                <a:srgbClr val="4D4D4D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4D4D4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400"/>
              <a:buFont typeface="Arial"/>
              <a:buNone/>
              <a:defRPr sz="2400" b="0" i="1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507492" y="5909735"/>
            <a:ext cx="692200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62626"/>
              </a:buClr>
              <a:buSzPts val="1400"/>
              <a:buNone/>
              <a:defRPr sz="1400">
                <a:solidFill>
                  <a:srgbClr val="262626"/>
                </a:solidFill>
              </a:defRPr>
            </a:lvl1pPr>
            <a:lvl2pPr marL="914400" lvl="1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FEFEFE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9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Char char=" "/>
              <a:defRPr sz="24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Arial"/>
              <a:buChar char=" "/>
              <a:defRPr sz="2000" b="0" i="1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 "/>
              <a:defRPr sz="1800" b="0" i="0" u="none" strike="noStrike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-2"/>
            <a:ext cx="446116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>
            <a:spLocks noGrp="1"/>
          </p:cNvSpPr>
          <p:nvPr>
            <p:ph type="title"/>
          </p:nvPr>
        </p:nvSpPr>
        <p:spPr>
          <a:xfrm>
            <a:off x="-725434" y="212387"/>
            <a:ext cx="10163331" cy="8100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Font typeface="Calibri"/>
              <a:buNone/>
            </a:pPr>
            <a:r>
              <a:rPr lang="en-US" sz="4000" b="1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i="1" dirty="0">
                <a:solidFill>
                  <a:srgbClr val="215E6A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Learn the Basics to </a:t>
            </a:r>
            <a:r>
              <a:rPr lang="en-US" sz="4000" b="1" i="1" dirty="0" smtClean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Prevent </a:t>
            </a:r>
            <a:r>
              <a:rPr lang="en-US" sz="4000" b="1" i="1" dirty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Drowning</a:t>
            </a:r>
            <a:r>
              <a:rPr lang="en-US" sz="4000" b="1" i="1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i="1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i="1" dirty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4000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Google Shape;93;p1"/>
          <p:cNvSpPr txBox="1">
            <a:spLocks noGrp="1"/>
          </p:cNvSpPr>
          <p:nvPr>
            <p:ph type="body" idx="2"/>
          </p:nvPr>
        </p:nvSpPr>
        <p:spPr>
          <a:xfrm>
            <a:off x="4572000" y="1726050"/>
            <a:ext cx="4124100" cy="39624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chemeClr val="lt1">
                <a:alpha val="40000"/>
              </a:scheme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5E6A"/>
              </a:buClr>
              <a:buSzPts val="2800"/>
              <a:buNone/>
            </a:pPr>
            <a:r>
              <a:rPr lang="en-US" sz="2800" b="1">
                <a:solidFill>
                  <a:srgbClr val="215E6A"/>
                </a:solidFill>
                <a:latin typeface="Aharoni"/>
                <a:ea typeface="Aharoni"/>
                <a:cs typeface="Aharoni"/>
                <a:sym typeface="Aharoni"/>
              </a:rPr>
              <a:t>Supervise activities around water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</a:pPr>
            <a:endParaRPr sz="2800" b="1">
              <a:solidFill>
                <a:srgbClr val="215E6A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5E6A"/>
              </a:buClr>
              <a:buSzPts val="2800"/>
              <a:buNone/>
            </a:pPr>
            <a:r>
              <a:rPr lang="en-US" sz="2800" b="1">
                <a:solidFill>
                  <a:srgbClr val="215E6A"/>
                </a:solidFill>
                <a:latin typeface="Aharoni"/>
                <a:ea typeface="Aharoni"/>
                <a:cs typeface="Aharoni"/>
                <a:sym typeface="Aharoni"/>
              </a:rPr>
              <a:t>Know what to do in</a:t>
            </a:r>
            <a:endParaRPr sz="2800" b="1">
              <a:solidFill>
                <a:srgbClr val="215E6A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5E6A"/>
              </a:buClr>
              <a:buSzPts val="2800"/>
              <a:buNone/>
            </a:pPr>
            <a:r>
              <a:rPr lang="en-US" sz="2800" b="1">
                <a:solidFill>
                  <a:srgbClr val="215E6A"/>
                </a:solidFill>
                <a:latin typeface="Aharoni"/>
                <a:ea typeface="Aharoni"/>
                <a:cs typeface="Aharoni"/>
                <a:sym typeface="Aharoni"/>
              </a:rPr>
              <a:t>an emergency</a:t>
            </a:r>
            <a:endParaRPr/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</a:pPr>
            <a:endParaRPr sz="2800" b="1">
              <a:solidFill>
                <a:srgbClr val="215E6A"/>
              </a:solidFill>
              <a:latin typeface="Aharoni"/>
              <a:ea typeface="Aharoni"/>
              <a:cs typeface="Aharoni"/>
              <a:sym typeface="Aharoni"/>
            </a:endParaRP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5E6A"/>
              </a:buClr>
              <a:buSzPts val="2800"/>
              <a:buNone/>
            </a:pPr>
            <a:r>
              <a:rPr lang="en-US" sz="2800" b="1">
                <a:solidFill>
                  <a:srgbClr val="215E6A"/>
                </a:solidFill>
                <a:latin typeface="Aharoni"/>
                <a:ea typeface="Aharoni"/>
                <a:cs typeface="Aharoni"/>
                <a:sym typeface="Aharoni"/>
              </a:rPr>
              <a:t>Avoid alcohol and drugs around water</a:t>
            </a:r>
            <a:endParaRPr sz="2800" b="1">
              <a:solidFill>
                <a:srgbClr val="215E6A"/>
              </a:solidFill>
              <a:latin typeface="Aharoni"/>
              <a:ea typeface="Aharoni"/>
              <a:cs typeface="Aharoni"/>
              <a:sym typeface="Aharon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0" y="5997382"/>
            <a:ext cx="9144000" cy="10617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To Learn </a:t>
            </a:r>
            <a:r>
              <a:rPr lang="en-US" sz="35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more</a:t>
            </a:r>
            <a:r>
              <a:rPr lang="en-US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contact the VDH Office of Family Health Services: Injury Prevention </a:t>
            </a:r>
            <a:r>
              <a:rPr lang="en-US" sz="1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Program</a:t>
            </a:r>
            <a:endParaRPr dirty="0"/>
          </a:p>
        </p:txBody>
      </p:sp>
      <p:sp>
        <p:nvSpPr>
          <p:cNvPr id="95" name="Google Shape;95;p1"/>
          <p:cNvSpPr/>
          <p:nvPr/>
        </p:nvSpPr>
        <p:spPr>
          <a:xfrm>
            <a:off x="-1055217" y="5903933"/>
            <a:ext cx="11032760" cy="95406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For more information visit:</a:t>
            </a:r>
            <a:endParaRPr sz="2800" b="1" i="0" u="none" strike="noStrike" cap="none" dirty="0">
              <a:solidFill>
                <a:schemeClr val="lt1"/>
              </a:solidFill>
              <a:latin typeface="Times New Roman" panose="02020603050405020304" pitchFamily="18" charset="0"/>
              <a:ea typeface="Aharoni"/>
              <a:cs typeface="Times New Roman" panose="02020603050405020304" pitchFamily="18" charset="0"/>
              <a:sym typeface="Aharon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sng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www.SwimHealthyV</a:t>
            </a:r>
            <a:r>
              <a:rPr lang="en-US" sz="2800" b="1" u="sng" dirty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A</a:t>
            </a:r>
            <a:r>
              <a:rPr lang="en-US" sz="2800" b="1" i="0" u="sng" strike="noStrike" cap="none" dirty="0">
                <a:solidFill>
                  <a:schemeClr val="lt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.com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rgbClr val="000000"/>
      </a:dk1>
      <a:lt1>
        <a:srgbClr val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Times New Roman</vt:lpstr>
      <vt:lpstr>Metropolitan</vt:lpstr>
      <vt:lpstr> Learn the Basics to Prevent Drowning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 the Basics to Prevent Drowning</dc:title>
  <dc:creator>Lisa Wooten</dc:creator>
  <cp:lastModifiedBy>Smigo, Margaret (VDH)</cp:lastModifiedBy>
  <cp:revision>2</cp:revision>
  <dcterms:created xsi:type="dcterms:W3CDTF">2015-04-28T14:45:52Z</dcterms:created>
  <dcterms:modified xsi:type="dcterms:W3CDTF">2020-05-20T15:09:34Z</dcterms:modified>
</cp:coreProperties>
</file>