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7077075" cy="9363075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Corben" charset="0"/>
      <p:bold r:id="rId9"/>
    </p:embeddedFont>
    <p:embeddedFont>
      <p:font typeface="Corbel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lrCckBg9z0ggMUbNRHFGtddAH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262"/>
    <a:srgbClr val="B3ED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79725" y="702225"/>
            <a:ext cx="4718275" cy="3511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78" y="165245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00" tIns="45700" rIns="4572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haroni"/>
              <a:buNone/>
            </a:pPr>
            <a:r>
              <a:rPr lang="en-US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Aharoni"/>
                <a:cs typeface="Aharoni"/>
                <a:sym typeface="Aharoni"/>
              </a:rPr>
              <a:t>IS THAT BLUE-GREEN PAINT </a:t>
            </a:r>
            <a:r>
              <a:rPr lang="en-US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Aharoni"/>
                <a:cs typeface="Aharoni"/>
                <a:sym typeface="Aharoni"/>
              </a:rPr>
              <a:t>ON </a:t>
            </a:r>
            <a:r>
              <a:rPr lang="en-US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Aharoni"/>
                <a:cs typeface="Aharoni"/>
                <a:sym typeface="Aharoni"/>
              </a:rPr>
              <a:t>THE LAKE?</a:t>
            </a:r>
            <a:endParaRPr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Aharoni"/>
              <a:cs typeface="Aharoni"/>
              <a:sym typeface="Aharoni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-9525" y="4838952"/>
            <a:ext cx="9158237" cy="2160847"/>
            <a:chOff x="-38101" y="4838952"/>
            <a:chExt cx="9196338" cy="2160847"/>
          </a:xfrm>
        </p:grpSpPr>
        <p:grpSp>
          <p:nvGrpSpPr>
            <p:cNvPr id="87" name="Google Shape;87;p1"/>
            <p:cNvGrpSpPr/>
            <p:nvPr/>
          </p:nvGrpSpPr>
          <p:grpSpPr>
            <a:xfrm>
              <a:off x="-38101" y="4838952"/>
              <a:ext cx="9196338" cy="2160847"/>
              <a:chOff x="-38101" y="5300661"/>
              <a:chExt cx="9196338" cy="2160847"/>
            </a:xfrm>
          </p:grpSpPr>
          <p:sp>
            <p:nvSpPr>
              <p:cNvPr id="88" name="Google Shape;88;p1"/>
              <p:cNvSpPr txBox="1"/>
              <p:nvPr/>
            </p:nvSpPr>
            <p:spPr>
              <a:xfrm>
                <a:off x="-38101" y="5300661"/>
                <a:ext cx="9189219" cy="12464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500" b="1" u="none" strike="noStrike" cap="none" dirty="0">
                    <a:solidFill>
                      <a:schemeClr val="lt1"/>
                    </a:solidFill>
                    <a:latin typeface="+mj-lt"/>
                    <a:ea typeface="Aharoni"/>
                    <a:cs typeface="Aharoni"/>
                    <a:sym typeface="Aharoni"/>
                  </a:rPr>
                  <a:t>Learn more and report algae blooms at </a:t>
                </a:r>
                <a:r>
                  <a:rPr lang="en-US" sz="4000" b="1" u="sng" strike="noStrike" cap="none" dirty="0">
                    <a:solidFill>
                      <a:schemeClr val="lt1"/>
                    </a:solidFill>
                    <a:latin typeface="+mj-lt"/>
                    <a:ea typeface="Aharoni"/>
                    <a:cs typeface="Aharoni"/>
                    <a:sym typeface="Aharoni"/>
                  </a:rPr>
                  <a:t>www.SwimHealthyV</a:t>
                </a:r>
                <a:r>
                  <a:rPr lang="en-US" sz="4000" b="1" u="sng" dirty="0">
                    <a:solidFill>
                      <a:schemeClr val="lt1"/>
                    </a:solidFill>
                    <a:latin typeface="+mj-lt"/>
                    <a:ea typeface="Aharoni"/>
                    <a:cs typeface="Aharoni"/>
                    <a:sym typeface="Aharoni"/>
                  </a:rPr>
                  <a:t>A</a:t>
                </a:r>
                <a:r>
                  <a:rPr lang="en-US" sz="4000" b="1" u="sng" strike="noStrike" cap="none" dirty="0">
                    <a:solidFill>
                      <a:schemeClr val="lt1"/>
                    </a:solidFill>
                    <a:latin typeface="+mj-lt"/>
                    <a:ea typeface="Aharoni"/>
                    <a:cs typeface="Aharoni"/>
                    <a:sym typeface="Aharoni"/>
                  </a:rPr>
                  <a:t>.com</a:t>
                </a:r>
                <a:endParaRPr sz="4000" b="1" u="sng" strike="noStrike" cap="none" dirty="0">
                  <a:solidFill>
                    <a:schemeClr val="lt1"/>
                  </a:solidFill>
                  <a:latin typeface="+mj-lt"/>
                  <a:ea typeface="Aharoni"/>
                  <a:cs typeface="Aharoni"/>
                  <a:sym typeface="Aharoni"/>
                </a:endParaRPr>
              </a:p>
            </p:txBody>
          </p:sp>
          <p:sp>
            <p:nvSpPr>
              <p:cNvPr id="89" name="Google Shape;89;p1"/>
              <p:cNvSpPr/>
              <p:nvPr/>
            </p:nvSpPr>
            <p:spPr>
              <a:xfrm>
                <a:off x="-38100" y="6538091"/>
                <a:ext cx="9196337" cy="923417"/>
              </a:xfrm>
              <a:prstGeom prst="rect">
                <a:avLst/>
              </a:prstGeom>
              <a:solidFill>
                <a:srgbClr val="2722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90" name="Google Shape;90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51609" y="6248400"/>
              <a:ext cx="2286000" cy="609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1"/>
          <p:cNvSpPr txBox="1"/>
          <p:nvPr/>
        </p:nvSpPr>
        <p:spPr>
          <a:xfrm>
            <a:off x="3474720" y="2455545"/>
            <a:ext cx="5669280" cy="330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i="0" u="none" strike="noStrike" cap="none" dirty="0">
                <a:solidFill>
                  <a:srgbClr val="953734"/>
                </a:solidFill>
                <a:effectLst>
                  <a:outerShdw blurRad="50800" dist="38100" algn="l" rotWithShape="0">
                    <a:srgbClr val="FF0000">
                      <a:alpha val="40000"/>
                    </a:srgbClr>
                  </a:outerShdw>
                </a:effectLst>
                <a:latin typeface="Aharoni"/>
                <a:ea typeface="Aharoni"/>
                <a:cs typeface="Aharoni"/>
                <a:sym typeface="Aharoni"/>
              </a:rPr>
              <a:t>IT MAY BE A HARMFUL ALGAE BLOOM</a:t>
            </a:r>
            <a:r>
              <a:rPr lang="en-US" sz="2200" b="1" i="0" u="none" strike="noStrike" cap="none" dirty="0" smtClean="0">
                <a:solidFill>
                  <a:srgbClr val="953734"/>
                </a:solidFill>
                <a:effectLst>
                  <a:outerShdw blurRad="50800" dist="38100" algn="l" rotWithShape="0">
                    <a:srgbClr val="FF0000">
                      <a:alpha val="40000"/>
                    </a:srgbClr>
                  </a:outerShdw>
                </a:effectLst>
                <a:latin typeface="Aharoni"/>
                <a:ea typeface="Aharoni"/>
                <a:cs typeface="Aharoni"/>
                <a:sym typeface="Aharoni"/>
              </a:rPr>
              <a:t>.</a:t>
            </a:r>
          </a:p>
          <a:p>
            <a:pPr algn="r">
              <a:spcAft>
                <a:spcPts val="1200"/>
              </a:spcAft>
            </a:pPr>
            <a:r>
              <a:rPr lang="en-US" sz="3000" b="1" dirty="0" smtClean="0">
                <a:solidFill>
                  <a:srgbClr val="953734"/>
                </a:solidFill>
                <a:effectLst>
                  <a:outerShdw blurRad="50800" dist="38100" algn="l" rotWithShape="0">
                    <a:srgbClr val="FF0000">
                      <a:alpha val="40000"/>
                    </a:srgbClr>
                  </a:outerShdw>
                </a:effectLst>
                <a:latin typeface="Aharoni"/>
                <a:ea typeface="Aharoni"/>
                <a:cs typeface="Aharoni"/>
                <a:sym typeface="Aharoni"/>
              </a:rPr>
              <a:t>WHEN IN DOUBT, STAY OUT!</a:t>
            </a:r>
            <a:endParaRPr lang="en-US" sz="3000" dirty="0" smtClean="0">
              <a:effectLst>
                <a:outerShdw blurRad="50800" dist="38100" algn="l" rotWithShape="0">
                  <a:srgbClr val="FF0000">
                    <a:alpha val="40000"/>
                  </a:srgbClr>
                </a:outerShdw>
              </a:effectLst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i="0" u="none" strike="noStrike" cap="none" dirty="0" smtClean="0">
                <a:solidFill>
                  <a:srgbClr val="953734"/>
                </a:solidFill>
                <a:effectLst>
                  <a:outerShdw blurRad="50800" dist="38100" algn="l" rotWithShape="0">
                    <a:srgbClr val="FF0000">
                      <a:alpha val="40000"/>
                    </a:srgbClr>
                  </a:outerShdw>
                </a:effectLst>
                <a:latin typeface="Aharoni"/>
                <a:ea typeface="Aharoni"/>
                <a:cs typeface="Aharoni"/>
                <a:sym typeface="Aharoni"/>
              </a:rPr>
              <a:t> </a:t>
            </a:r>
          </a:p>
          <a:p>
            <a:pPr marL="0" marR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endParaRPr dirty="0" smtClean="0">
              <a:effectLst>
                <a:outerShdw blurRad="50800" dist="38100" algn="l" rotWithShape="0">
                  <a:srgbClr val="FF0000">
                    <a:alpha val="40000"/>
                  </a:srgbClr>
                </a:outerShdw>
              </a:effectLst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endParaRPr sz="2200" b="1" i="0" u="none" strike="noStrike" cap="none" dirty="0">
              <a:solidFill>
                <a:srgbClr val="0C0C0C"/>
              </a:solidFill>
              <a:effectLst>
                <a:outerShdw blurRad="50800" dist="38100" algn="l" rotWithShape="0">
                  <a:srgbClr val="FF0000">
                    <a:alpha val="40000"/>
                  </a:srgbClr>
                </a:outerShdw>
              </a:effectLst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endParaRPr sz="2200" b="1" i="0" u="none" strike="noStrike" cap="none" dirty="0">
              <a:solidFill>
                <a:srgbClr val="0C0C0C"/>
              </a:solidFill>
              <a:effectLst>
                <a:outerShdw blurRad="50800" dist="38100" algn="l" rotWithShape="0">
                  <a:srgbClr val="FF0000">
                    <a:alpha val="40000"/>
                  </a:srgbClr>
                </a:outerShdw>
              </a:effectLst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l="8161" r="10205" b="4051"/>
          <a:stretch/>
        </p:blipFill>
        <p:spPr>
          <a:xfrm>
            <a:off x="0" y="101149"/>
            <a:ext cx="9144000" cy="675685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-14235" y="4715846"/>
            <a:ext cx="9158235" cy="12464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lt1"/>
                </a:solidFill>
                <a:latin typeface="Corbel" pitchFamily="34" charset="0"/>
                <a:ea typeface="Calibri"/>
                <a:cs typeface="Calibri"/>
                <a:sym typeface="Calibri"/>
              </a:rPr>
              <a:t>Learn how to swim healthy to stay healthy at</a:t>
            </a:r>
            <a:endParaRPr dirty="0">
              <a:latin typeface="Corbel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solidFill>
                  <a:schemeClr val="lt1"/>
                </a:solidFill>
                <a:latin typeface="Corbel" pitchFamily="34" charset="0"/>
                <a:ea typeface="Calibri"/>
                <a:cs typeface="Calibri"/>
                <a:sym typeface="Calibri"/>
              </a:rPr>
              <a:t>www.SwimHealthyVA.com</a:t>
            </a:r>
            <a:endParaRPr sz="4000" b="1" u="sng" dirty="0">
              <a:solidFill>
                <a:schemeClr val="lt1"/>
              </a:solidFill>
              <a:latin typeface="Corbel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2514600" y="6248400"/>
            <a:ext cx="5638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VDH Logo banner here please!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 pitchFamily="34" charset="0"/>
              </a:rPr>
              <a:t>SWIMMING IN WATER THAT LOOKS LIKE THIS ISN’T COOL.</a:t>
            </a:r>
            <a:endParaRPr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0" y="5934583"/>
            <a:ext cx="9158236" cy="923417"/>
          </a:xfrm>
          <a:prstGeom prst="rect">
            <a:avLst/>
          </a:prstGeom>
          <a:solidFill>
            <a:srgbClr val="2722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r="1484"/>
          <a:stretch/>
        </p:blipFill>
        <p:spPr>
          <a:xfrm>
            <a:off x="3410528" y="6096001"/>
            <a:ext cx="2252085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381000" y="1705688"/>
            <a:ext cx="8153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bel" pitchFamily="34" charset="0"/>
                <a:ea typeface="Calibri"/>
                <a:cs typeface="Calibri"/>
                <a:sym typeface="Calibri"/>
              </a:rPr>
              <a:t>WHEN IN DOUBT, STAY OUT! </a:t>
            </a:r>
            <a:endParaRPr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rbel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66</Words>
  <Application>Microsoft Office PowerPoint</Application>
  <PresentationFormat>On-screen Show (4:3)</PresentationFormat>
  <Paragraphs>11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Aharoni</vt:lpstr>
      <vt:lpstr>Calibri</vt:lpstr>
      <vt:lpstr>Corben</vt:lpstr>
      <vt:lpstr>Corbel</vt:lpstr>
      <vt:lpstr>Office Theme</vt:lpstr>
      <vt:lpstr>IS THAT BLUE-GREEN PAINT ON THE LAKE?</vt:lpstr>
      <vt:lpstr>SWIMMING IN WATER THAT LOOKS LIKE THIS ISN’T COOL.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THAT BLUE-GREEN PAINT ON THE LAKE?</dc:title>
  <dc:creator>Lisa Wooten</dc:creator>
  <cp:lastModifiedBy>Hayes, Amy (VDH)</cp:lastModifiedBy>
  <cp:revision>6</cp:revision>
  <dcterms:created xsi:type="dcterms:W3CDTF">2015-04-28T14:45:52Z</dcterms:created>
  <dcterms:modified xsi:type="dcterms:W3CDTF">2021-03-15T15:00:12Z</dcterms:modified>
</cp:coreProperties>
</file>