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embeddedFontLst>
    <p:embeddedFont>
      <p:font typeface="Corbel" pitchFamily="34" charset="0"/>
      <p:regular r:id="rId7"/>
      <p:bold r:id="rId8"/>
      <p:italic r:id="rId9"/>
      <p:boldItalic r:id="rId10"/>
    </p:embeddedFont>
    <p:embeddedFont>
      <p:font typeface="Cambria" pitchFamily="18" charset="0"/>
      <p:regular r:id="rId11"/>
      <p:bold r:id="rId12"/>
      <p:italic r:id="rId13"/>
      <p:boldItalic r:id="rId14"/>
    </p:embeddedFont>
    <p:embeddedFont>
      <p:font typeface="Malgun Gothic Semilight" pitchFamily="34" charset="-128"/>
      <p:regular r:id="rId15"/>
    </p:embeddedFont>
    <p:embeddedFont>
      <p:font typeface="Arial Narrow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Njxwi7DIWtuxUCU02rWzqj7cD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Char char="•"/>
              <a:defRPr/>
            </a:lvl5pPr>
            <a:lvl6pPr marL="2743200" lvl="5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/>
            </a:lvl6pPr>
            <a:lvl7pPr marL="3200400" lvl="6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/>
            </a:lvl7pPr>
            <a:lvl8pPr marL="3657600" lvl="7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/>
            </a:lvl8pPr>
            <a:lvl9pPr marL="4114800" lvl="8" indent="-3365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body" idx="2"/>
          </p:nvPr>
        </p:nvSpPr>
        <p:spPr>
          <a:xfrm>
            <a:off x="4800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 rot="5400000">
            <a:off x="2309019" y="-99218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7" descr="horizon.png"/>
          <p:cNvPicPr preferRelativeResize="0"/>
          <p:nvPr/>
        </p:nvPicPr>
        <p:blipFill rotWithShape="1">
          <a:blip r:embed="rId2">
            <a:alphaModFix/>
          </a:blip>
          <a:srcRect t="33333"/>
          <a:stretch/>
        </p:blipFill>
        <p:spPr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7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sz="3200" b="0" i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800600" y="2209800"/>
            <a:ext cx="37338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2"/>
          </p:nvPr>
        </p:nvSpPr>
        <p:spPr>
          <a:xfrm>
            <a:off x="609600" y="2209800"/>
            <a:ext cx="37338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Narrow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3"/>
          </p:nvPr>
        </p:nvSpPr>
        <p:spPr>
          <a:xfrm>
            <a:off x="609600" y="1600199"/>
            <a:ext cx="37338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None/>
              <a:defRPr sz="1700" b="0" i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4"/>
          </p:nvPr>
        </p:nvSpPr>
        <p:spPr>
          <a:xfrm>
            <a:off x="4800600" y="1600199"/>
            <a:ext cx="37338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None/>
              <a:defRPr sz="1700" b="0" i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3962400" y="1447800"/>
            <a:ext cx="46482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 Narrow"/>
              <a:buNone/>
              <a:defRPr sz="1800" b="0" i="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2"/>
          </p:nvPr>
        </p:nvSpPr>
        <p:spPr>
          <a:xfrm>
            <a:off x="612648" y="2547891"/>
            <a:ext cx="2971800" cy="3167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25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 descr="horizon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 Narrow"/>
              <a:buNone/>
              <a:defRPr sz="1800" b="0" i="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>
            <a:spLocks noGrp="1"/>
          </p:cNvSpPr>
          <p:nvPr>
            <p:ph type="pic" idx="2"/>
          </p:nvPr>
        </p:nvSpPr>
        <p:spPr>
          <a:xfrm>
            <a:off x="4657344" y="1447800"/>
            <a:ext cx="3419856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609600" y="2547890"/>
            <a:ext cx="2971800" cy="240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25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9FFF"/>
            </a:gs>
            <a:gs pos="31000">
              <a:srgbClr val="0091F3"/>
            </a:gs>
            <a:gs pos="100000">
              <a:srgbClr val="008AE6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5" descr="horizon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Narrow"/>
              <a:buNone/>
              <a:defRPr sz="3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295400"/>
            <a:ext cx="8839200" cy="435323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49268" y="5943600"/>
            <a:ext cx="89916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E0BA9E"/>
                </a:solidFill>
                <a:latin typeface="Corbel" pitchFamily="34" charset="0"/>
                <a:ea typeface="Cambria" pitchFamily="18" charset="0"/>
                <a:cs typeface="Malgun Gothic Semilight" pitchFamily="34" charset="-128"/>
                <a:sym typeface="Aharoni"/>
              </a:rPr>
              <a:t>Healthy &amp; Safe Swimming Week         </a:t>
            </a:r>
            <a:r>
              <a:rPr lang="en-US" sz="2800" i="0" u="none" strike="noStrike" cap="none">
                <a:solidFill>
                  <a:srgbClr val="E0BA9E"/>
                </a:solidFill>
                <a:latin typeface="Corbel" pitchFamily="34" charset="0"/>
                <a:ea typeface="Cambria" pitchFamily="18" charset="0"/>
                <a:cs typeface="Malgun Gothic Semilight" pitchFamily="34" charset="-128"/>
                <a:sym typeface="Aharoni"/>
              </a:rPr>
              <a:t>May </a:t>
            </a:r>
            <a:r>
              <a:rPr lang="en-US" sz="3600" smtClean="0">
                <a:solidFill>
                  <a:srgbClr val="E0BA9E"/>
                </a:solidFill>
                <a:latin typeface="Corbel" pitchFamily="34" charset="0"/>
                <a:ea typeface="Cambria" pitchFamily="18" charset="0"/>
                <a:cs typeface="Malgun Gothic Semilight" pitchFamily="34" charset="-128"/>
                <a:sym typeface="Aharoni"/>
              </a:rPr>
              <a:t>24</a:t>
            </a:r>
            <a:r>
              <a:rPr lang="en-US" sz="3600" i="0" u="none" strike="noStrike" cap="none" smtClean="0">
                <a:solidFill>
                  <a:srgbClr val="E0BA9E"/>
                </a:solidFill>
                <a:latin typeface="Corbel" pitchFamily="34" charset="0"/>
                <a:ea typeface="Cambria" pitchFamily="18" charset="0"/>
                <a:cs typeface="Malgun Gothic Semilight" pitchFamily="34" charset="-128"/>
                <a:sym typeface="Aharoni"/>
              </a:rPr>
              <a:t>-30</a:t>
            </a:r>
            <a:r>
              <a:rPr lang="en-US" sz="3600" smtClean="0">
                <a:solidFill>
                  <a:srgbClr val="E0BA9E"/>
                </a:solidFill>
                <a:latin typeface="Corbel" pitchFamily="34" charset="0"/>
                <a:ea typeface="Cambria" pitchFamily="18" charset="0"/>
                <a:cs typeface="Malgun Gothic Semilight" pitchFamily="34" charset="-128"/>
                <a:sym typeface="Aharoni"/>
              </a:rPr>
              <a:t>,</a:t>
            </a:r>
            <a:r>
              <a:rPr lang="en-US" sz="3600" i="0" u="none" strike="noStrike" cap="none" smtClean="0">
                <a:solidFill>
                  <a:srgbClr val="E0BA9E"/>
                </a:solidFill>
                <a:latin typeface="Corbel" pitchFamily="34" charset="0"/>
                <a:ea typeface="Cambria" pitchFamily="18" charset="0"/>
                <a:cs typeface="Malgun Gothic Semilight" pitchFamily="34" charset="-128"/>
                <a:sym typeface="Aharoni"/>
              </a:rPr>
              <a:t> </a:t>
            </a:r>
            <a:r>
              <a:rPr lang="en-US" sz="3600" i="0" u="none" strike="noStrike" cap="none" dirty="0" smtClean="0">
                <a:solidFill>
                  <a:srgbClr val="E0BA9E"/>
                </a:solidFill>
                <a:latin typeface="Corbel" pitchFamily="34" charset="0"/>
                <a:ea typeface="Cambria" pitchFamily="18" charset="0"/>
                <a:cs typeface="Malgun Gothic Semilight" pitchFamily="34" charset="-128"/>
                <a:sym typeface="Aharoni"/>
              </a:rPr>
              <a:t>2021</a:t>
            </a:r>
            <a:endParaRPr sz="3600" i="0" u="none" strike="noStrike" cap="none" dirty="0">
              <a:solidFill>
                <a:srgbClr val="E0BA9E"/>
              </a:solidFill>
              <a:latin typeface="Corbel" pitchFamily="34" charset="0"/>
              <a:ea typeface="Cambria" pitchFamily="18" charset="0"/>
              <a:cs typeface="Malgun Gothic Semilight" pitchFamily="34" charset="-128"/>
              <a:sym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95500" y="2362200"/>
            <a:ext cx="4953000" cy="33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1524000" y="576640"/>
            <a:ext cx="64770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orbel" pitchFamily="34" charset="0"/>
                <a:ea typeface="Aharoni"/>
                <a:cs typeface="Aharoni"/>
                <a:sym typeface="Aharoni"/>
              </a:rPr>
              <a:t>Don’t swallow the pool water you swim in</a:t>
            </a:r>
            <a:r>
              <a:rPr lang="en-US" sz="2400" dirty="0">
                <a:solidFill>
                  <a:schemeClr val="lt1"/>
                </a:solidFill>
                <a:latin typeface="Corbel" pitchFamily="34" charset="0"/>
                <a:ea typeface="Aharoni"/>
                <a:cs typeface="Aharoni"/>
                <a:sym typeface="Aharoni"/>
              </a:rPr>
              <a:t>—</a:t>
            </a:r>
            <a:endParaRPr sz="2400" dirty="0">
              <a:solidFill>
                <a:schemeClr val="lt1"/>
              </a:solidFill>
              <a:latin typeface="Corbel" pitchFamily="34" charset="0"/>
              <a:ea typeface="Aharoni"/>
              <a:cs typeface="Aharoni"/>
              <a:sym typeface="Aharon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Corbel" pitchFamily="34" charset="0"/>
              <a:ea typeface="Aharoni"/>
              <a:cs typeface="Aharoni"/>
              <a:sym typeface="Aharon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Corbel" pitchFamily="34" charset="0"/>
                <a:ea typeface="Aharoni"/>
                <a:cs typeface="Aharoni"/>
                <a:sym typeface="Aharoni"/>
              </a:rPr>
              <a:t>Just one mouthful of pool water that has diarrhea germs can make you sick.</a:t>
            </a:r>
            <a:endParaRPr dirty="0">
              <a:latin typeface="Corbel" pitchFamily="34" charset="0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1155700" y="6114472"/>
            <a:ext cx="6832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Corbel" pitchFamily="34" charset="0"/>
                <a:ea typeface="Aharoni"/>
                <a:cs typeface="Aharoni"/>
                <a:sym typeface="Aharoni"/>
              </a:rPr>
              <a:t>Learn more at www.SwimHealthyVA.com</a:t>
            </a:r>
            <a:endParaRPr sz="2800" dirty="0">
              <a:solidFill>
                <a:schemeClr val="lt1"/>
              </a:solidFill>
              <a:latin typeface="Corbel" pitchFamily="34" charset="0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/>
        </p:nvSpPr>
        <p:spPr>
          <a:xfrm>
            <a:off x="676563" y="1477817"/>
            <a:ext cx="3027218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Corbel" pitchFamily="34" charset="0"/>
                <a:ea typeface="Aharoni"/>
                <a:cs typeface="Aharoni"/>
                <a:sym typeface="Aharoni"/>
              </a:rPr>
              <a:t>Properly maintain your pool and spa to control the growth </a:t>
            </a:r>
            <a:br>
              <a:rPr lang="en-US" sz="2400" dirty="0">
                <a:solidFill>
                  <a:schemeClr val="lt1"/>
                </a:solidFill>
                <a:latin typeface="Corbel" pitchFamily="34" charset="0"/>
                <a:ea typeface="Aharoni"/>
                <a:cs typeface="Aharoni"/>
                <a:sym typeface="Aharoni"/>
              </a:rPr>
            </a:br>
            <a:r>
              <a:rPr lang="en-US" sz="2400" dirty="0">
                <a:solidFill>
                  <a:schemeClr val="lt1"/>
                </a:solidFill>
                <a:latin typeface="Corbel" pitchFamily="34" charset="0"/>
                <a:ea typeface="Aharoni"/>
                <a:cs typeface="Aharoni"/>
                <a:sym typeface="Aharoni"/>
              </a:rPr>
              <a:t>of bacteria like </a:t>
            </a:r>
            <a:br>
              <a:rPr lang="en-US" sz="2400" dirty="0">
                <a:solidFill>
                  <a:schemeClr val="lt1"/>
                </a:solidFill>
                <a:latin typeface="Corbel" pitchFamily="34" charset="0"/>
                <a:ea typeface="Aharoni"/>
                <a:cs typeface="Aharoni"/>
                <a:sym typeface="Aharoni"/>
              </a:rPr>
            </a:br>
            <a:r>
              <a:rPr lang="en-US" sz="2400" i="1" dirty="0" err="1">
                <a:solidFill>
                  <a:schemeClr val="lt1"/>
                </a:solidFill>
                <a:latin typeface="Corbel" pitchFamily="34" charset="0"/>
                <a:ea typeface="Aharoni"/>
                <a:cs typeface="Aharoni"/>
                <a:sym typeface="Aharoni"/>
              </a:rPr>
              <a:t>Legionella</a:t>
            </a:r>
            <a:r>
              <a:rPr lang="en-US" sz="2400" dirty="0">
                <a:solidFill>
                  <a:schemeClr val="lt1"/>
                </a:solidFill>
                <a:latin typeface="Corbel" pitchFamily="34" charset="0"/>
                <a:ea typeface="Aharoni"/>
                <a:cs typeface="Aharoni"/>
                <a:sym typeface="Aharoni"/>
              </a:rPr>
              <a:t>, which</a:t>
            </a:r>
            <a:br>
              <a:rPr lang="en-US" sz="2400" dirty="0">
                <a:solidFill>
                  <a:schemeClr val="lt1"/>
                </a:solidFill>
                <a:latin typeface="Corbel" pitchFamily="34" charset="0"/>
                <a:ea typeface="Aharoni"/>
                <a:cs typeface="Aharoni"/>
                <a:sym typeface="Aharoni"/>
              </a:rPr>
            </a:br>
            <a:r>
              <a:rPr lang="en-US" sz="2400" dirty="0">
                <a:solidFill>
                  <a:schemeClr val="lt1"/>
                </a:solidFill>
                <a:latin typeface="Corbel" pitchFamily="34" charset="0"/>
                <a:ea typeface="Aharoni"/>
                <a:cs typeface="Aharoni"/>
                <a:sym typeface="Aharoni"/>
              </a:rPr>
              <a:t>can cause severe respiratory infections. </a:t>
            </a:r>
            <a:endParaRPr sz="2400" dirty="0">
              <a:solidFill>
                <a:schemeClr val="lt1"/>
              </a:solidFill>
              <a:latin typeface="Corbel" pitchFamily="34" charset="0"/>
              <a:ea typeface="Aharoni"/>
              <a:cs typeface="Aharoni"/>
              <a:sym typeface="Aharon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1100282" y="6096000"/>
            <a:ext cx="694343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Corbel" pitchFamily="34" charset="0"/>
                <a:ea typeface="Aharoni"/>
                <a:cs typeface="Aharoni"/>
                <a:sym typeface="Aharoni"/>
              </a:rPr>
              <a:t>Learn more at www.SwimHealthyVA.com</a:t>
            </a:r>
            <a:endParaRPr sz="2800" dirty="0">
              <a:solidFill>
                <a:schemeClr val="lt1"/>
              </a:solidFill>
              <a:latin typeface="Corbel" pitchFamily="34" charset="0"/>
              <a:ea typeface="Aharoni"/>
              <a:cs typeface="Aharoni"/>
              <a:sym typeface="Aharoni"/>
            </a:endParaRPr>
          </a:p>
        </p:txBody>
      </p:sp>
      <p:pic>
        <p:nvPicPr>
          <p:cNvPr id="102" name="Google Shape;102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0" y="1143000"/>
            <a:ext cx="4971375" cy="33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/>
        </p:nvSpPr>
        <p:spPr>
          <a:xfrm>
            <a:off x="838200" y="1066800"/>
            <a:ext cx="34290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Corbel" pitchFamily="34" charset="0"/>
                <a:ea typeface="Aharoni"/>
                <a:cs typeface="Aharoni"/>
                <a:sym typeface="Aharoni"/>
              </a:rPr>
              <a:t>Help prevent germs from getting in the water you swim in.</a:t>
            </a:r>
            <a:endParaRPr dirty="0">
              <a:latin typeface="Corbel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Corbel" pitchFamily="34" charset="0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Corbel" pitchFamily="34" charset="0"/>
                <a:ea typeface="Aharoni"/>
                <a:cs typeface="Aharoni"/>
                <a:sym typeface="Aharoni"/>
              </a:rPr>
              <a:t>Take children take on bathroom breaks and check swim diapers at least once an hour.</a:t>
            </a:r>
            <a:endParaRPr sz="2400" dirty="0">
              <a:solidFill>
                <a:schemeClr val="lt1"/>
              </a:solidFill>
              <a:latin typeface="Corbel" pitchFamily="34" charset="0"/>
              <a:ea typeface="Aharoni"/>
              <a:cs typeface="Aharoni"/>
              <a:sym typeface="Aharoni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1114137" y="6096000"/>
            <a:ext cx="691572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Corbel" pitchFamily="34" charset="0"/>
                <a:ea typeface="Aharoni"/>
                <a:cs typeface="Aharoni"/>
                <a:sym typeface="Aharoni"/>
              </a:rPr>
              <a:t>Learn more at www.SwimHealthyVA.com</a:t>
            </a:r>
            <a:endParaRPr sz="2800" dirty="0">
              <a:solidFill>
                <a:schemeClr val="lt1"/>
              </a:solidFill>
              <a:latin typeface="Corbel" pitchFamily="34" charset="0"/>
              <a:ea typeface="Aharoni"/>
              <a:cs typeface="Aharoni"/>
              <a:sym typeface="Aharoni"/>
            </a:endParaRPr>
          </a:p>
        </p:txBody>
      </p:sp>
      <p:pic>
        <p:nvPicPr>
          <p:cNvPr id="109" name="Google Shape;109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0599"/>
          <a:stretch/>
        </p:blipFill>
        <p:spPr>
          <a:xfrm>
            <a:off x="4572000" y="381000"/>
            <a:ext cx="3723705" cy="5011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Custom 2">
      <a:dk1>
        <a:srgbClr val="0099FF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83</Words>
  <Application>Microsoft Office PowerPoint</Application>
  <PresentationFormat>On-screen Show (4:3)</PresentationFormat>
  <Paragraphs>11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Corbel</vt:lpstr>
      <vt:lpstr>Cambria</vt:lpstr>
      <vt:lpstr>Malgun Gothic Semilight</vt:lpstr>
      <vt:lpstr>Aharoni</vt:lpstr>
      <vt:lpstr>Arial Narrow</vt:lpstr>
      <vt:lpstr>Horizon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Wooten</dc:creator>
  <cp:lastModifiedBy>Hayes, Amy (VDH)</cp:lastModifiedBy>
  <cp:revision>4</cp:revision>
  <dcterms:created xsi:type="dcterms:W3CDTF">2015-04-28T14:45:52Z</dcterms:created>
  <dcterms:modified xsi:type="dcterms:W3CDTF">2021-03-18T17:54:05Z</dcterms:modified>
</cp:coreProperties>
</file>