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6" r:id="rId3"/>
    <p:sldId id="257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ain Gaillard" initials="SG" lastIdx="16" clrIdx="0">
    <p:extLst>
      <p:ext uri="{19B8F6BF-5375-455C-9EA6-DF929625EA0E}">
        <p15:presenceInfo xmlns:p15="http://schemas.microsoft.com/office/powerpoint/2012/main" userId="S-1-5-21-1681795361-362820174-452798024-159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86B81-57C6-4622-B527-BCD4578464F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AA347-68EB-4C49-AA4F-45ACEAB49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1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AA347-68EB-4C49-AA4F-45ACEAB49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ECF5-40E6-42D5-AEC0-ABB069359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4A00E-0F62-4073-BD4F-0FB5AF89B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9C273-1F2D-4889-B08A-B941E1CA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2020-2803-4341-89EB-1D32C9A7451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5A4B-F0D6-479E-888C-94A7EC35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E4369-85CE-4CF2-9732-AB480043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8DA-0A0E-457A-A514-CEDF07DF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6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2437-A3FF-41E3-943A-882254C1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61F1B-5604-414D-BAEA-E897766A4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F3530-5D2B-4ADE-83CF-6DB55106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2020-2803-4341-89EB-1D32C9A7451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F9F-A392-4215-8C3A-201B38B3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27D0A-B172-4BB6-B510-102E4315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8DA-0A0E-457A-A514-CEDF07DF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1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06407-498A-49A2-8FB8-ECD07EB36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C8F5C-BEC9-4801-8752-F9F37DCC3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6F07-0547-43D6-A77B-6E9037C0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2020-2803-4341-89EB-1D32C9A7451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D3AB-F212-41C2-9EC0-C29CE6DE9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09A09-9196-4C87-96D8-B1ADD829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8DA-0A0E-457A-A514-CEDF07DF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778B-8F1F-4888-8C59-1C354A87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EBD0-C5B7-4F06-A378-EB78AC9FF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6658-9BAC-4E72-86A7-BC8E8B9F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2020-2803-4341-89EB-1D32C9A7451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38FF9-4311-488B-82BA-1C629471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15477-A2AE-4327-B5AF-2819A12D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8DA-0A0E-457A-A514-CEDF07DF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4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740D-B765-4B29-B1CC-F7587A0A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4CD33-CAC6-461E-AB71-5C6EF6637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F4353-140F-42EB-91C8-B969A5E3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2020-2803-4341-89EB-1D32C9A7451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A8300-2620-46AE-B3E3-E7ABE1AA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A1DFB-C53D-48D0-BF02-DBB8144F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8DA-0A0E-457A-A514-CEDF07DF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2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25A5-FC51-4362-A144-CA5F5AD8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9EE56-8E5D-4974-9634-22E75AD85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3F61E-C536-413A-B010-2E3DD972A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38635-D712-4F0E-8452-AC943844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2020-2803-4341-89EB-1D32C9A7451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685DA-10B2-4078-952F-7F9D40F9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1DAD1-7E23-48D3-A8D1-BBD74554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8DA-0A0E-457A-A514-CEDF07DF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0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7297-7109-4D2D-A85C-2D92A25F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1F70F-F2FB-42C6-9E31-20D2909E3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EFD4E-E844-4668-8C77-F40524164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3EF3A-0BB8-4E12-8324-1B15A9690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9EA2E-F5A0-493B-AE56-4A5D94760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B3377-ADE5-4DE3-8D8C-85955DFF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2020-2803-4341-89EB-1D32C9A7451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779AA-3939-4CE2-BA16-B57F6B1F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E6AA8-2E36-4694-BE43-0B96F997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8DA-0A0E-457A-A514-CEDF07DF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3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3128-ED02-44C8-A74C-6CF88366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6AC86-2889-4F91-9653-A6FA113E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2020-2803-4341-89EB-1D32C9A7451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7A774-2A5D-41A2-9423-888D1BA8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64E34-6C88-4638-B7C5-CB9187C1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8DA-0A0E-457A-A514-CEDF07DF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5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CDB59-9C3D-4F50-815C-6AE31D57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2020-2803-4341-89EB-1D32C9A7451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79934-A35B-409F-9D5C-696FFBF2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15B03-E5F3-44C2-87B1-FE3424A8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8DA-0A0E-457A-A514-CEDF07DF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3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FA9E-F72D-45EE-BCFE-B6C516CF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41923-39A5-40C2-AACB-C6FD76D40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54E8D-299A-4472-B008-4491D8AC5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207CE-6702-45FE-A0A8-78772C5D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2020-2803-4341-89EB-1D32C9A7451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50792-9CA7-4B8F-B526-07EB2F4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88403-D97F-4B8F-9861-576863E9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8DA-0A0E-457A-A514-CEDF07DF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8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DBD9-2784-4440-9FB1-C5776280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DEE11-71DE-4DE5-A4D5-791DDE523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92B47-B799-46AB-8FB2-4877A1BF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9D6F6-089F-4B65-B93D-00589E16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2020-2803-4341-89EB-1D32C9A7451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C40C0-7D0A-4A12-B8D5-0B6F1D7B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CC4F0-3DBC-497E-A617-8FD4299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38DA-0A0E-457A-A514-CEDF07DF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05C01-6C24-4303-836E-F88A8909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66A18-3E2A-42D1-B01E-46E354FAB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7C507-4F4F-4477-AB4B-807489A83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2020-2803-4341-89EB-1D32C9A7451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C05E4-1DE3-4187-B560-911D5642F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B6533-8395-4C6E-BB3F-4A3B5F9BF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38DA-0A0E-457A-A514-CEDF07DF0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7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ache@vims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ayache@vims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E0A05C-D9FC-4E37-B953-D65167FEB425}"/>
              </a:ext>
            </a:extLst>
          </p:cNvPr>
          <p:cNvSpPr/>
          <p:nvPr/>
        </p:nvSpPr>
        <p:spPr>
          <a:xfrm>
            <a:off x="1186648" y="2017685"/>
            <a:ext cx="9818703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/>
              <a:t>Effects of low-level exposure to HAB toxins </a:t>
            </a:r>
          </a:p>
          <a:p>
            <a:pPr algn="ctr">
              <a:spcBef>
                <a:spcPts val="600"/>
              </a:spcBef>
            </a:pPr>
            <a:r>
              <a:rPr lang="en-US" sz="3600" b="1" dirty="0"/>
              <a:t>(PTX2, YTXs, and AZA) on the larval life stage of the eastern oyster </a:t>
            </a:r>
            <a:r>
              <a:rPr lang="en-US" sz="3600" b="1" i="1" dirty="0"/>
              <a:t>Crassostrea virginica</a:t>
            </a:r>
          </a:p>
        </p:txBody>
      </p:sp>
      <p:pic>
        <p:nvPicPr>
          <p:cNvPr id="5" name="Picture 4" descr="VIMS Logo | Virginia Institute of Marine Science">
            <a:extLst>
              <a:ext uri="{FF2B5EF4-FFF2-40B4-BE49-F238E27FC236}">
                <a16:creationId xmlns:a16="http://schemas.microsoft.com/office/drawing/2014/main" id="{0C0502B7-9A5F-4592-8340-B707CA36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8" y="549214"/>
            <a:ext cx="3900196" cy="1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1407EE1-50C8-48B9-9388-3F1C02402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415"/>
            <a:ext cx="9144000" cy="18881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b="1" dirty="0"/>
              <a:t>Nour Ayache</a:t>
            </a:r>
          </a:p>
          <a:p>
            <a:pPr>
              <a:spcBef>
                <a:spcPts val="600"/>
              </a:spcBef>
            </a:pPr>
            <a:r>
              <a:rPr lang="en-US" b="1" dirty="0"/>
              <a:t>Assistant Research Scientist, </a:t>
            </a:r>
            <a:r>
              <a:rPr lang="en-US" sz="2200" b="1" dirty="0"/>
              <a:t>Smith lab</a:t>
            </a:r>
          </a:p>
          <a:p>
            <a:pPr>
              <a:spcBef>
                <a:spcPts val="600"/>
              </a:spcBef>
            </a:pPr>
            <a:r>
              <a:rPr lang="en-US" b="1" dirty="0"/>
              <a:t>VA HAB Task Force Meeting </a:t>
            </a:r>
          </a:p>
          <a:p>
            <a:pPr>
              <a:spcBef>
                <a:spcPts val="600"/>
              </a:spcBef>
            </a:pPr>
            <a:r>
              <a:rPr lang="en-US" b="1" dirty="0"/>
              <a:t>February 2023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EB460E-7B20-4D01-84A2-5C15A665FF19}"/>
              </a:ext>
            </a:extLst>
          </p:cNvPr>
          <p:cNvGrpSpPr/>
          <p:nvPr/>
        </p:nvGrpSpPr>
        <p:grpSpPr>
          <a:xfrm>
            <a:off x="381768" y="5985620"/>
            <a:ext cx="2939143" cy="646331"/>
            <a:chOff x="4626429" y="6144958"/>
            <a:chExt cx="2939143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1B79C4-75A9-4D9E-AB65-76C4A1B3605F}"/>
                </a:ext>
              </a:extLst>
            </p:cNvPr>
            <p:cNvSpPr txBox="1"/>
            <p:nvPr/>
          </p:nvSpPr>
          <p:spPr>
            <a:xfrm>
              <a:off x="4626429" y="6144958"/>
              <a:ext cx="2939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Contact: </a:t>
              </a:r>
              <a:r>
                <a:rPr lang="en-US" dirty="0">
                  <a:hlinkClick r:id="rId3"/>
                </a:rPr>
                <a:t>nayache@vims.edu</a:t>
              </a:r>
              <a:endParaRPr lang="en-US" dirty="0"/>
            </a:p>
            <a:p>
              <a:r>
                <a:rPr lang="en-US" dirty="0"/>
                <a:t>	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E8DA99-2872-46D4-9044-8664871A0B8B}"/>
                </a:ext>
              </a:extLst>
            </p:cNvPr>
            <p:cNvSpPr/>
            <p:nvPr/>
          </p:nvSpPr>
          <p:spPr>
            <a:xfrm>
              <a:off x="5485150" y="6421957"/>
              <a:ext cx="14702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804.684.7812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B63887D-E698-40FC-A539-2968F893D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156" y="273901"/>
            <a:ext cx="2644814" cy="17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>
            <a:extLst>
              <a:ext uri="{FF2B5EF4-FFF2-40B4-BE49-F238E27FC236}">
                <a16:creationId xmlns:a16="http://schemas.microsoft.com/office/drawing/2014/main" id="{352FD26F-4B57-4093-88C1-C8C57D72310D}"/>
              </a:ext>
            </a:extLst>
          </p:cNvPr>
          <p:cNvSpPr/>
          <p:nvPr/>
        </p:nvSpPr>
        <p:spPr>
          <a:xfrm>
            <a:off x="34573" y="823025"/>
            <a:ext cx="726088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Unexplained hatchery failures and oyster larval mortalities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1BC0694-6998-43CB-9682-F2F0CA7883AD}"/>
              </a:ext>
            </a:extLst>
          </p:cNvPr>
          <p:cNvSpPr txBox="1"/>
          <p:nvPr/>
        </p:nvSpPr>
        <p:spPr>
          <a:xfrm>
            <a:off x="3205156" y="71535"/>
            <a:ext cx="533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Context</a:t>
            </a:r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6EDF35F6-DBBE-406F-A0A4-E98290BF5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18" t="25858" r="10728" b="32200"/>
          <a:stretch/>
        </p:blipFill>
        <p:spPr>
          <a:xfrm>
            <a:off x="7120823" y="761013"/>
            <a:ext cx="5052001" cy="1595369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C4844A4-2A6C-4CA1-B0C8-CA3D09ECC7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91" t="22751" r="11166" b="26504"/>
          <a:stretch/>
        </p:blipFill>
        <p:spPr>
          <a:xfrm>
            <a:off x="7120823" y="2337973"/>
            <a:ext cx="5080372" cy="2011624"/>
          </a:xfrm>
          <a:prstGeom prst="rect">
            <a:avLst/>
          </a:prstGeom>
        </p:spPr>
      </p:pic>
      <p:sp>
        <p:nvSpPr>
          <p:cNvPr id="166" name="Rectangle 165">
            <a:extLst>
              <a:ext uri="{FF2B5EF4-FFF2-40B4-BE49-F238E27FC236}">
                <a16:creationId xmlns:a16="http://schemas.microsoft.com/office/drawing/2014/main" id="{76484A1E-A958-4E0A-AAB1-DE600DB9A440}"/>
              </a:ext>
            </a:extLst>
          </p:cNvPr>
          <p:cNvSpPr/>
          <p:nvPr/>
        </p:nvSpPr>
        <p:spPr>
          <a:xfrm>
            <a:off x="150029" y="3429000"/>
            <a:ext cx="6672985" cy="120032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Little to nothing is known about the toxicity of these emerging toxins to </a:t>
            </a:r>
          </a:p>
          <a:p>
            <a:pPr algn="ctr"/>
            <a:r>
              <a:rPr lang="en-US" sz="2400" b="1" dirty="0"/>
              <a:t>early life stages of oyster species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9853C-9BC2-4353-B1F7-8D20D4C141C0}"/>
              </a:ext>
            </a:extLst>
          </p:cNvPr>
          <p:cNvSpPr txBox="1"/>
          <p:nvPr/>
        </p:nvSpPr>
        <p:spPr>
          <a:xfrm>
            <a:off x="37083" y="5117842"/>
            <a:ext cx="12045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Gaillard et al. 2020: </a:t>
            </a:r>
            <a:r>
              <a:rPr lang="en-US" dirty="0"/>
              <a:t>Purified PTX2 at low concentrations of </a:t>
            </a:r>
            <a:r>
              <a:rPr lang="en-US" b="1" dirty="0"/>
              <a:t>5 nM </a:t>
            </a:r>
            <a:r>
              <a:rPr lang="en-US" dirty="0"/>
              <a:t>caused </a:t>
            </a:r>
            <a:r>
              <a:rPr lang="en-US" b="1" dirty="0"/>
              <a:t>25% decrease in fertilization success </a:t>
            </a:r>
            <a:r>
              <a:rPr lang="en-US" dirty="0"/>
              <a:t>of both exposed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oyster gametes of the Pacific oyster</a:t>
            </a:r>
            <a:r>
              <a:rPr lang="en-US" i="1" dirty="0"/>
              <a:t> Crassostrea gigas </a:t>
            </a:r>
            <a:r>
              <a:rPr lang="en-US" dirty="0"/>
              <a:t>after 2-h </a:t>
            </a:r>
          </a:p>
          <a:p>
            <a:endParaRPr lang="en-US" dirty="0"/>
          </a:p>
          <a:p>
            <a:r>
              <a:rPr lang="en-US" b="1" dirty="0"/>
              <a:t>Pease et al. 2022: </a:t>
            </a:r>
            <a:r>
              <a:rPr lang="en-US" dirty="0"/>
              <a:t>Exposure to purified PTX2 at concentrations of </a:t>
            </a:r>
            <a:r>
              <a:rPr lang="en-US" b="1" dirty="0"/>
              <a:t>223 nM, Eq. to 10,000 cells mL</a:t>
            </a:r>
            <a:r>
              <a:rPr lang="en-US" b="1" baseline="30000" dirty="0"/>
              <a:t>-1</a:t>
            </a:r>
            <a:r>
              <a:rPr lang="en-US" dirty="0"/>
              <a:t> of D. acuminata caused rapid larval </a:t>
            </a:r>
            <a:r>
              <a:rPr lang="en-US" b="1" dirty="0"/>
              <a:t>mortality 50% </a:t>
            </a:r>
            <a:r>
              <a:rPr lang="en-US" dirty="0"/>
              <a:t>of the eastern oyster, </a:t>
            </a:r>
            <a:r>
              <a:rPr lang="en-US" i="1" dirty="0"/>
              <a:t>Crassostrea virginica </a:t>
            </a:r>
            <a:r>
              <a:rPr lang="en-US" dirty="0"/>
              <a:t>as well as </a:t>
            </a:r>
            <a:r>
              <a:rPr lang="en-US" b="1" dirty="0"/>
              <a:t>full immobilization </a:t>
            </a:r>
            <a:r>
              <a:rPr lang="en-US" dirty="0"/>
              <a:t>of the larval oysters after 48-h 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D93B8C-8557-410A-B87C-094607C07309}"/>
              </a:ext>
            </a:extLst>
          </p:cNvPr>
          <p:cNvSpPr/>
          <p:nvPr/>
        </p:nvSpPr>
        <p:spPr>
          <a:xfrm>
            <a:off x="37083" y="1331500"/>
            <a:ext cx="708374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1- Seasonal abundance peaks of multiple toxigenic HAB taxa </a:t>
            </a:r>
          </a:p>
          <a:p>
            <a:pPr>
              <a:lnSpc>
                <a:spcPct val="150000"/>
              </a:lnSpc>
            </a:pPr>
            <a:r>
              <a:rPr lang="en-US" dirty="0"/>
              <a:t>	(</a:t>
            </a:r>
            <a:r>
              <a:rPr lang="en-US" i="1" dirty="0"/>
              <a:t>Dinophysis, Azadinium</a:t>
            </a:r>
            <a:r>
              <a:rPr lang="en-US" dirty="0"/>
              <a:t>, </a:t>
            </a:r>
            <a:r>
              <a:rPr lang="en-US" i="1" dirty="0"/>
              <a:t>Protoceratium</a:t>
            </a:r>
            <a:r>
              <a:rPr lang="en-US" dirty="0"/>
              <a:t>) </a:t>
            </a:r>
            <a:r>
              <a:rPr lang="en-US" sz="1200" dirty="0"/>
              <a:t>(King et al. 2021)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2- Detection of HABs toxins (</a:t>
            </a:r>
            <a:r>
              <a:rPr lang="en-US" b="1" dirty="0"/>
              <a:t>PTX2, YTXs and AZAs</a:t>
            </a:r>
            <a:r>
              <a:rPr lang="en-US" dirty="0"/>
              <a:t>) in post treated water in several hatcheries </a:t>
            </a:r>
            <a:r>
              <a:rPr lang="en-US" sz="1200" dirty="0"/>
              <a:t>(Sanderson et al. 2023, King et al. 2021)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>
            <a:extLst>
              <a:ext uri="{FF2B5EF4-FFF2-40B4-BE49-F238E27FC236}">
                <a16:creationId xmlns:a16="http://schemas.microsoft.com/office/drawing/2014/main" id="{BAFD8955-6AA5-4553-8F8E-369A086CEBCF}"/>
              </a:ext>
            </a:extLst>
          </p:cNvPr>
          <p:cNvSpPr/>
          <p:nvPr/>
        </p:nvSpPr>
        <p:spPr>
          <a:xfrm>
            <a:off x="153992" y="935230"/>
            <a:ext cx="11998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Low toxin concentrations</a:t>
            </a:r>
            <a:r>
              <a:rPr lang="en-US" dirty="0"/>
              <a:t>: ecologically relevant </a:t>
            </a:r>
            <a:r>
              <a:rPr lang="en-US" b="1" dirty="0"/>
              <a:t>bloom concentration, SPATTs extracts, collected water samples </a:t>
            </a:r>
          </a:p>
          <a:p>
            <a:r>
              <a:rPr lang="en-US" b="1" dirty="0"/>
              <a:t>	</a:t>
            </a:r>
            <a:r>
              <a:rPr lang="en-US" sz="1600" dirty="0"/>
              <a:t>(King et. al. 2021, Sanderson et al. 2023, Onofrio et. al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Diploid </a:t>
            </a:r>
            <a:r>
              <a:rPr lang="en-US" i="1" dirty="0"/>
              <a:t>Crassostrea virginica</a:t>
            </a:r>
            <a:r>
              <a:rPr lang="en-US" dirty="0"/>
              <a:t> 7-days post-fertilization veliger larvae (VIMS-ABC Hatchery)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2E153D4-C629-4D32-B5A5-FD068D7E07B0}"/>
              </a:ext>
            </a:extLst>
          </p:cNvPr>
          <p:cNvGrpSpPr/>
          <p:nvPr/>
        </p:nvGrpSpPr>
        <p:grpSpPr>
          <a:xfrm>
            <a:off x="122832" y="2095944"/>
            <a:ext cx="11433084" cy="2910980"/>
            <a:chOff x="337513" y="1887523"/>
            <a:chExt cx="11433084" cy="29109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4100C2-527F-4EAB-ACA7-EA9E0E048EC1}"/>
                </a:ext>
              </a:extLst>
            </p:cNvPr>
            <p:cNvGrpSpPr/>
            <p:nvPr/>
          </p:nvGrpSpPr>
          <p:grpSpPr>
            <a:xfrm>
              <a:off x="337513" y="2990229"/>
              <a:ext cx="3848857" cy="1702058"/>
              <a:chOff x="8680177" y="51789"/>
              <a:chExt cx="3848857" cy="170205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F886879-F730-4723-9C4A-AA8FC9419FA9}"/>
                  </a:ext>
                </a:extLst>
              </p:cNvPr>
              <p:cNvGrpSpPr/>
              <p:nvPr/>
            </p:nvGrpSpPr>
            <p:grpSpPr>
              <a:xfrm>
                <a:off x="8680177" y="56838"/>
                <a:ext cx="1492715" cy="1691196"/>
                <a:chOff x="8680177" y="56838"/>
                <a:chExt cx="1492715" cy="1691196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B0B22D37-704A-45AA-9D41-5D609FD2CBED}"/>
                    </a:ext>
                  </a:extLst>
                </p:cNvPr>
                <p:cNvGrpSpPr/>
                <p:nvPr/>
              </p:nvGrpSpPr>
              <p:grpSpPr>
                <a:xfrm>
                  <a:off x="8680177" y="56838"/>
                  <a:ext cx="1492715" cy="1691196"/>
                  <a:chOff x="243234" y="204186"/>
                  <a:chExt cx="1492715" cy="1691196"/>
                </a:xfrm>
              </p:grpSpPr>
              <p:pic>
                <p:nvPicPr>
                  <p:cNvPr id="45" name="Picture 4" descr="Mason Jar Outline Svg Drawing Printable Vector Jars Marvelous Picture  Concept 43 | Colored mason jars, Mason jar picture, Mason jar crafts diy">
                    <a:extLst>
                      <a:ext uri="{FF2B5EF4-FFF2-40B4-BE49-F238E27FC236}">
                        <a16:creationId xmlns:a16="http://schemas.microsoft.com/office/drawing/2014/main" id="{4C0A3E8B-567B-4ABB-A69E-D9D0700489D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grayscl/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colorTemperature colorTemp="47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234" y="204186"/>
                    <a:ext cx="1492715" cy="16911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F3C77ED9-EDC6-4B74-B8E0-70A6862420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431" y="970771"/>
                    <a:ext cx="82296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47" name="Picture 12" descr="Oyster Larvae">
                    <a:extLst>
                      <a:ext uri="{FF2B5EF4-FFF2-40B4-BE49-F238E27FC236}">
                        <a16:creationId xmlns:a16="http://schemas.microsoft.com/office/drawing/2014/main" id="{1A2B79FF-D41A-4A27-B8D5-6F3BA10E202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40000" contrast="-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069" t="13728" r="14001" b="60301"/>
                  <a:stretch/>
                </p:blipFill>
                <p:spPr bwMode="auto">
                  <a:xfrm rot="1616709">
                    <a:off x="959749" y="1025911"/>
                    <a:ext cx="315466" cy="3629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B91CB950-00C0-4037-A547-14DBE83F2621}"/>
                      </a:ext>
                    </a:extLst>
                  </p:cNvPr>
                  <p:cNvSpPr/>
                  <p:nvPr/>
                </p:nvSpPr>
                <p:spPr>
                  <a:xfrm>
                    <a:off x="743081" y="12560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03CF1FF9-8351-4031-B383-7A4E834FA647}"/>
                      </a:ext>
                    </a:extLst>
                  </p:cNvPr>
                  <p:cNvSpPr/>
                  <p:nvPr/>
                </p:nvSpPr>
                <p:spPr>
                  <a:xfrm>
                    <a:off x="895481" y="14592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83E4CB24-E2C1-4C0D-9A34-C14340A2C3AC}"/>
                      </a:ext>
                    </a:extLst>
                  </p:cNvPr>
                  <p:cNvSpPr/>
                  <p:nvPr/>
                </p:nvSpPr>
                <p:spPr>
                  <a:xfrm>
                    <a:off x="884242" y="166292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04F29F63-4D4F-45F0-9756-793A22D292DE}"/>
                      </a:ext>
                    </a:extLst>
                  </p:cNvPr>
                  <p:cNvSpPr/>
                  <p:nvPr/>
                </p:nvSpPr>
                <p:spPr>
                  <a:xfrm>
                    <a:off x="1082361" y="1468186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3BB1C165-4311-43CB-9001-4CD1C619D9E9}"/>
                      </a:ext>
                    </a:extLst>
                  </p:cNvPr>
                  <p:cNvSpPr/>
                  <p:nvPr/>
                </p:nvSpPr>
                <p:spPr>
                  <a:xfrm>
                    <a:off x="1196533" y="129330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2B8F3062-8C53-4B0E-9EEB-3CDDFF4AC607}"/>
                      </a:ext>
                    </a:extLst>
                  </p:cNvPr>
                  <p:cNvSpPr/>
                  <p:nvPr/>
                </p:nvSpPr>
                <p:spPr>
                  <a:xfrm>
                    <a:off x="1125891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CEF434B1-11A8-408F-99C2-3B6A22190835}"/>
                      </a:ext>
                    </a:extLst>
                  </p:cNvPr>
                  <p:cNvSpPr/>
                  <p:nvPr/>
                </p:nvSpPr>
                <p:spPr>
                  <a:xfrm>
                    <a:off x="1275570" y="1140870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8A3319DB-55E2-40EA-985C-FACD3F7571C2}"/>
                      </a:ext>
                    </a:extLst>
                  </p:cNvPr>
                  <p:cNvSpPr/>
                  <p:nvPr/>
                </p:nvSpPr>
                <p:spPr>
                  <a:xfrm>
                    <a:off x="1194919" y="160988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16722F9A-65DE-4CAF-B1F5-9EE9B5F439EC}"/>
                      </a:ext>
                    </a:extLst>
                  </p:cNvPr>
                  <p:cNvSpPr/>
                  <p:nvPr/>
                </p:nvSpPr>
                <p:spPr>
                  <a:xfrm>
                    <a:off x="607154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AF38639F-8634-487A-8AEC-8150E278CED3}"/>
                      </a:ext>
                    </a:extLst>
                  </p:cNvPr>
                  <p:cNvSpPr/>
                  <p:nvPr/>
                </p:nvSpPr>
                <p:spPr>
                  <a:xfrm>
                    <a:off x="633720" y="154227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43" name="Picture 12" descr="Oyster Larvae">
                  <a:extLst>
                    <a:ext uri="{FF2B5EF4-FFF2-40B4-BE49-F238E27FC236}">
                      <a16:creationId xmlns:a16="http://schemas.microsoft.com/office/drawing/2014/main" id="{5C876BE7-BCE8-4FFF-8CF7-59C1F2A5E6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069" t="13728" r="14001" b="60301"/>
                <a:stretch/>
              </p:blipFill>
              <p:spPr bwMode="auto">
                <a:xfrm rot="5682743">
                  <a:off x="9153541" y="1165017"/>
                  <a:ext cx="315466" cy="362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0F52255-7A98-41D7-9827-9A9D71D3EF28}"/>
                    </a:ext>
                  </a:extLst>
                </p:cNvPr>
                <p:cNvSpPr/>
                <p:nvPr/>
              </p:nvSpPr>
              <p:spPr>
                <a:xfrm>
                  <a:off x="9342547" y="934206"/>
                  <a:ext cx="45719" cy="62387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248EF59-6AA5-4322-A912-38630230C86E}"/>
                  </a:ext>
                </a:extLst>
              </p:cNvPr>
              <p:cNvGrpSpPr/>
              <p:nvPr/>
            </p:nvGrpSpPr>
            <p:grpSpPr>
              <a:xfrm>
                <a:off x="9860949" y="51789"/>
                <a:ext cx="1492715" cy="1691196"/>
                <a:chOff x="8680177" y="56838"/>
                <a:chExt cx="1492715" cy="1691196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EC8261DE-85B9-44D5-A2E9-7CD2994A7D1B}"/>
                    </a:ext>
                  </a:extLst>
                </p:cNvPr>
                <p:cNvGrpSpPr/>
                <p:nvPr/>
              </p:nvGrpSpPr>
              <p:grpSpPr>
                <a:xfrm>
                  <a:off x="8680177" y="56838"/>
                  <a:ext cx="1492715" cy="1691196"/>
                  <a:chOff x="243234" y="204186"/>
                  <a:chExt cx="1492715" cy="1691196"/>
                </a:xfrm>
              </p:grpSpPr>
              <p:pic>
                <p:nvPicPr>
                  <p:cNvPr id="29" name="Picture 4" descr="Mason Jar Outline Svg Drawing Printable Vector Jars Marvelous Picture  Concept 43 | Colored mason jars, Mason jar picture, Mason jar crafts diy">
                    <a:extLst>
                      <a:ext uri="{FF2B5EF4-FFF2-40B4-BE49-F238E27FC236}">
                        <a16:creationId xmlns:a16="http://schemas.microsoft.com/office/drawing/2014/main" id="{BABEEB6F-EA83-4069-B6B1-5611AB872F5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grayscl/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colorTemperature colorTemp="47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234" y="204186"/>
                    <a:ext cx="1492715" cy="16911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A8D6C68-9129-4263-9554-09E49D85F5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431" y="970771"/>
                    <a:ext cx="82296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1" name="Picture 12" descr="Oyster Larvae">
                    <a:extLst>
                      <a:ext uri="{FF2B5EF4-FFF2-40B4-BE49-F238E27FC236}">
                        <a16:creationId xmlns:a16="http://schemas.microsoft.com/office/drawing/2014/main" id="{D0C177AB-F383-4E4C-B014-B7328093890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40000" contrast="-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069" t="13728" r="14001" b="60301"/>
                  <a:stretch/>
                </p:blipFill>
                <p:spPr bwMode="auto">
                  <a:xfrm rot="1616709">
                    <a:off x="959749" y="1025911"/>
                    <a:ext cx="315466" cy="3629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38C6D510-9722-4411-8317-9C45CE498F58}"/>
                      </a:ext>
                    </a:extLst>
                  </p:cNvPr>
                  <p:cNvSpPr/>
                  <p:nvPr/>
                </p:nvSpPr>
                <p:spPr>
                  <a:xfrm>
                    <a:off x="743081" y="12560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B5BD1995-E3B0-4A54-B926-8764D8F8C790}"/>
                      </a:ext>
                    </a:extLst>
                  </p:cNvPr>
                  <p:cNvSpPr/>
                  <p:nvPr/>
                </p:nvSpPr>
                <p:spPr>
                  <a:xfrm>
                    <a:off x="895481" y="14592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F7F9EA46-7DCE-462C-94AA-C47F161209DA}"/>
                      </a:ext>
                    </a:extLst>
                  </p:cNvPr>
                  <p:cNvSpPr/>
                  <p:nvPr/>
                </p:nvSpPr>
                <p:spPr>
                  <a:xfrm>
                    <a:off x="884242" y="166292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5534F778-6630-4832-9650-7F3E9F330692}"/>
                      </a:ext>
                    </a:extLst>
                  </p:cNvPr>
                  <p:cNvSpPr/>
                  <p:nvPr/>
                </p:nvSpPr>
                <p:spPr>
                  <a:xfrm>
                    <a:off x="1082361" y="1468186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DD8C82B4-CE43-40C5-8160-5E4C82D095E0}"/>
                      </a:ext>
                    </a:extLst>
                  </p:cNvPr>
                  <p:cNvSpPr/>
                  <p:nvPr/>
                </p:nvSpPr>
                <p:spPr>
                  <a:xfrm>
                    <a:off x="1196533" y="129330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C4F147E3-E2C1-4396-96C0-4921D641824E}"/>
                      </a:ext>
                    </a:extLst>
                  </p:cNvPr>
                  <p:cNvSpPr/>
                  <p:nvPr/>
                </p:nvSpPr>
                <p:spPr>
                  <a:xfrm>
                    <a:off x="1125891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7FF54A80-6DAC-4F00-807D-6014DFB542EF}"/>
                      </a:ext>
                    </a:extLst>
                  </p:cNvPr>
                  <p:cNvSpPr/>
                  <p:nvPr/>
                </p:nvSpPr>
                <p:spPr>
                  <a:xfrm>
                    <a:off x="1275570" y="1140870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DBA086C6-7966-43B8-AB43-0FDA0B0A24BC}"/>
                      </a:ext>
                    </a:extLst>
                  </p:cNvPr>
                  <p:cNvSpPr/>
                  <p:nvPr/>
                </p:nvSpPr>
                <p:spPr>
                  <a:xfrm>
                    <a:off x="1194919" y="160988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92BFC236-1B2C-48B3-AAF6-4BBB9722ECAC}"/>
                      </a:ext>
                    </a:extLst>
                  </p:cNvPr>
                  <p:cNvSpPr/>
                  <p:nvPr/>
                </p:nvSpPr>
                <p:spPr>
                  <a:xfrm>
                    <a:off x="607154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6CDC35CC-6E55-4773-A625-95FC17EFCB21}"/>
                      </a:ext>
                    </a:extLst>
                  </p:cNvPr>
                  <p:cNvSpPr/>
                  <p:nvPr/>
                </p:nvSpPr>
                <p:spPr>
                  <a:xfrm>
                    <a:off x="633720" y="154227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7" name="Picture 12" descr="Oyster Larvae">
                  <a:extLst>
                    <a:ext uri="{FF2B5EF4-FFF2-40B4-BE49-F238E27FC236}">
                      <a16:creationId xmlns:a16="http://schemas.microsoft.com/office/drawing/2014/main" id="{D704CDB2-D1A0-4827-A8EC-BC72D70D35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069" t="13728" r="14001" b="60301"/>
                <a:stretch/>
              </p:blipFill>
              <p:spPr bwMode="auto">
                <a:xfrm rot="5682743">
                  <a:off x="9153541" y="1165017"/>
                  <a:ext cx="315466" cy="362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4B2B19D-F99D-42D3-9685-420D6E89912B}"/>
                    </a:ext>
                  </a:extLst>
                </p:cNvPr>
                <p:cNvSpPr/>
                <p:nvPr/>
              </p:nvSpPr>
              <p:spPr>
                <a:xfrm>
                  <a:off x="9342547" y="934206"/>
                  <a:ext cx="45719" cy="62387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07E51A2-18D5-4192-8B88-AB0AD84B21F7}"/>
                  </a:ext>
                </a:extLst>
              </p:cNvPr>
              <p:cNvGrpSpPr/>
              <p:nvPr/>
            </p:nvGrpSpPr>
            <p:grpSpPr>
              <a:xfrm>
                <a:off x="11036319" y="62651"/>
                <a:ext cx="1492715" cy="1691196"/>
                <a:chOff x="8680177" y="56838"/>
                <a:chExt cx="1492715" cy="1691196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625BA72-F41C-4722-B529-25231C2170CF}"/>
                    </a:ext>
                  </a:extLst>
                </p:cNvPr>
                <p:cNvGrpSpPr/>
                <p:nvPr/>
              </p:nvGrpSpPr>
              <p:grpSpPr>
                <a:xfrm>
                  <a:off x="8680177" y="56838"/>
                  <a:ext cx="1492715" cy="1691196"/>
                  <a:chOff x="243234" y="204186"/>
                  <a:chExt cx="1492715" cy="1691196"/>
                </a:xfrm>
              </p:grpSpPr>
              <p:pic>
                <p:nvPicPr>
                  <p:cNvPr id="13" name="Picture 4" descr="Mason Jar Outline Svg Drawing Printable Vector Jars Marvelous Picture  Concept 43 | Colored mason jars, Mason jar picture, Mason jar crafts diy">
                    <a:extLst>
                      <a:ext uri="{FF2B5EF4-FFF2-40B4-BE49-F238E27FC236}">
                        <a16:creationId xmlns:a16="http://schemas.microsoft.com/office/drawing/2014/main" id="{D25350BD-28BE-4FD2-B95B-D052E5D8DBA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grayscl/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colorTemperature colorTemp="47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234" y="204186"/>
                    <a:ext cx="1492715" cy="16911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5D47909D-9E72-44D1-BBC7-9434FAFA81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431" y="970771"/>
                    <a:ext cx="82296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5" name="Picture 14" descr="Oyster Larvae">
                    <a:extLst>
                      <a:ext uri="{FF2B5EF4-FFF2-40B4-BE49-F238E27FC236}">
                        <a16:creationId xmlns:a16="http://schemas.microsoft.com/office/drawing/2014/main" id="{5283837F-1B77-4F7D-80B3-EA7F2C13B7F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40000" contrast="-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069" t="13728" r="14001" b="60301"/>
                  <a:stretch/>
                </p:blipFill>
                <p:spPr bwMode="auto">
                  <a:xfrm rot="1616709">
                    <a:off x="959749" y="1025911"/>
                    <a:ext cx="315466" cy="3629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54B76862-A123-440E-A771-B69EDAE09748}"/>
                      </a:ext>
                    </a:extLst>
                  </p:cNvPr>
                  <p:cNvSpPr/>
                  <p:nvPr/>
                </p:nvSpPr>
                <p:spPr>
                  <a:xfrm>
                    <a:off x="743081" y="12560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98184334-6C27-4321-8BB0-724058E2782B}"/>
                      </a:ext>
                    </a:extLst>
                  </p:cNvPr>
                  <p:cNvSpPr/>
                  <p:nvPr/>
                </p:nvSpPr>
                <p:spPr>
                  <a:xfrm>
                    <a:off x="895481" y="14592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AF345C14-F4EF-42FF-8C28-25182967310B}"/>
                      </a:ext>
                    </a:extLst>
                  </p:cNvPr>
                  <p:cNvSpPr/>
                  <p:nvPr/>
                </p:nvSpPr>
                <p:spPr>
                  <a:xfrm>
                    <a:off x="884242" y="166292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6DDCD758-224B-481D-AF9D-D2F7437A90A5}"/>
                      </a:ext>
                    </a:extLst>
                  </p:cNvPr>
                  <p:cNvSpPr/>
                  <p:nvPr/>
                </p:nvSpPr>
                <p:spPr>
                  <a:xfrm>
                    <a:off x="1082361" y="1468186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033DF070-134C-4443-A682-FFBEB8B95A05}"/>
                      </a:ext>
                    </a:extLst>
                  </p:cNvPr>
                  <p:cNvSpPr/>
                  <p:nvPr/>
                </p:nvSpPr>
                <p:spPr>
                  <a:xfrm>
                    <a:off x="1196533" y="129330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05419C63-1F37-40FA-B0B7-3C527DCBC162}"/>
                      </a:ext>
                    </a:extLst>
                  </p:cNvPr>
                  <p:cNvSpPr/>
                  <p:nvPr/>
                </p:nvSpPr>
                <p:spPr>
                  <a:xfrm>
                    <a:off x="1125891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1580E87A-A371-4661-B457-B7C6E6CA99AA}"/>
                      </a:ext>
                    </a:extLst>
                  </p:cNvPr>
                  <p:cNvSpPr/>
                  <p:nvPr/>
                </p:nvSpPr>
                <p:spPr>
                  <a:xfrm>
                    <a:off x="1275570" y="1140870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342B8453-2F82-452D-A5E0-59A15026D8E0}"/>
                      </a:ext>
                    </a:extLst>
                  </p:cNvPr>
                  <p:cNvSpPr/>
                  <p:nvPr/>
                </p:nvSpPr>
                <p:spPr>
                  <a:xfrm>
                    <a:off x="1194919" y="160988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EF9F7761-8B03-45BC-B20A-463ABED9DF6F}"/>
                      </a:ext>
                    </a:extLst>
                  </p:cNvPr>
                  <p:cNvSpPr/>
                  <p:nvPr/>
                </p:nvSpPr>
                <p:spPr>
                  <a:xfrm>
                    <a:off x="607154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23C23F40-8A9A-4650-87D3-2C49C2077E79}"/>
                      </a:ext>
                    </a:extLst>
                  </p:cNvPr>
                  <p:cNvSpPr/>
                  <p:nvPr/>
                </p:nvSpPr>
                <p:spPr>
                  <a:xfrm>
                    <a:off x="633720" y="154227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" name="Picture 12" descr="Oyster Larvae">
                  <a:extLst>
                    <a:ext uri="{FF2B5EF4-FFF2-40B4-BE49-F238E27FC236}">
                      <a16:creationId xmlns:a16="http://schemas.microsoft.com/office/drawing/2014/main" id="{09058334-9EA6-43FE-9F7B-BF07889FC7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069" t="13728" r="14001" b="60301"/>
                <a:stretch/>
              </p:blipFill>
              <p:spPr bwMode="auto">
                <a:xfrm rot="5682743">
                  <a:off x="9153541" y="1165017"/>
                  <a:ext cx="315466" cy="362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AB1EF7A-C31F-4229-A6E7-B5209094C8C5}"/>
                    </a:ext>
                  </a:extLst>
                </p:cNvPr>
                <p:cNvSpPr/>
                <p:nvPr/>
              </p:nvSpPr>
              <p:spPr>
                <a:xfrm>
                  <a:off x="9342547" y="934206"/>
                  <a:ext cx="45719" cy="62387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A433E9B-A17D-4AD6-9B3D-BA98040C194C}"/>
                </a:ext>
              </a:extLst>
            </p:cNvPr>
            <p:cNvGrpSpPr/>
            <p:nvPr/>
          </p:nvGrpSpPr>
          <p:grpSpPr>
            <a:xfrm>
              <a:off x="7921740" y="3000709"/>
              <a:ext cx="3848857" cy="1702058"/>
              <a:chOff x="8680177" y="51789"/>
              <a:chExt cx="3848857" cy="1702058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CAAD5F6-770E-4B04-89DA-F5B74D7BA863}"/>
                  </a:ext>
                </a:extLst>
              </p:cNvPr>
              <p:cNvGrpSpPr/>
              <p:nvPr/>
            </p:nvGrpSpPr>
            <p:grpSpPr>
              <a:xfrm>
                <a:off x="8680177" y="56838"/>
                <a:ext cx="1492715" cy="1691196"/>
                <a:chOff x="8680177" y="56838"/>
                <a:chExt cx="1492715" cy="1691196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CC0C87FB-3985-47C4-9AD8-7DE5A6242101}"/>
                    </a:ext>
                  </a:extLst>
                </p:cNvPr>
                <p:cNvGrpSpPr/>
                <p:nvPr/>
              </p:nvGrpSpPr>
              <p:grpSpPr>
                <a:xfrm>
                  <a:off x="8680177" y="56838"/>
                  <a:ext cx="1492715" cy="1691196"/>
                  <a:chOff x="243234" y="204186"/>
                  <a:chExt cx="1492715" cy="1691196"/>
                </a:xfrm>
              </p:grpSpPr>
              <p:pic>
                <p:nvPicPr>
                  <p:cNvPr id="97" name="Picture 4" descr="Mason Jar Outline Svg Drawing Printable Vector Jars Marvelous Picture  Concept 43 | Colored mason jars, Mason jar picture, Mason jar crafts diy">
                    <a:extLst>
                      <a:ext uri="{FF2B5EF4-FFF2-40B4-BE49-F238E27FC236}">
                        <a16:creationId xmlns:a16="http://schemas.microsoft.com/office/drawing/2014/main" id="{C43D0072-0B8A-4047-B83F-34B398761F3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grayscl/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colorTemperature colorTemp="47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234" y="204186"/>
                    <a:ext cx="1492715" cy="16911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DC9F3C79-2689-494D-B474-686091D544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431" y="970771"/>
                    <a:ext cx="82296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99" name="Picture 12" descr="Oyster Larvae">
                    <a:extLst>
                      <a:ext uri="{FF2B5EF4-FFF2-40B4-BE49-F238E27FC236}">
                        <a16:creationId xmlns:a16="http://schemas.microsoft.com/office/drawing/2014/main" id="{EF0C1E54-3620-4242-85A8-59812971157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40000" contrast="-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069" t="13728" r="14001" b="60301"/>
                  <a:stretch/>
                </p:blipFill>
                <p:spPr bwMode="auto">
                  <a:xfrm rot="1616709">
                    <a:off x="959749" y="1025911"/>
                    <a:ext cx="315466" cy="3629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EE9C42B7-CCE7-40B9-A27F-7819EF05A7B0}"/>
                      </a:ext>
                    </a:extLst>
                  </p:cNvPr>
                  <p:cNvSpPr/>
                  <p:nvPr/>
                </p:nvSpPr>
                <p:spPr>
                  <a:xfrm>
                    <a:off x="743081" y="12560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5BDCCF51-45BE-4483-A6B0-5BD4D96C88A9}"/>
                      </a:ext>
                    </a:extLst>
                  </p:cNvPr>
                  <p:cNvSpPr/>
                  <p:nvPr/>
                </p:nvSpPr>
                <p:spPr>
                  <a:xfrm>
                    <a:off x="895481" y="14592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6726F742-74D1-47F6-B848-B8B7B9DF0EE6}"/>
                      </a:ext>
                    </a:extLst>
                  </p:cNvPr>
                  <p:cNvSpPr/>
                  <p:nvPr/>
                </p:nvSpPr>
                <p:spPr>
                  <a:xfrm>
                    <a:off x="884242" y="166292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9ED4738B-9F02-4DE5-A94E-5861ACE2C0C3}"/>
                      </a:ext>
                    </a:extLst>
                  </p:cNvPr>
                  <p:cNvSpPr/>
                  <p:nvPr/>
                </p:nvSpPr>
                <p:spPr>
                  <a:xfrm>
                    <a:off x="1082361" y="1468186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3845BE5D-BE85-4BB3-9C5C-42C6264D76BB}"/>
                      </a:ext>
                    </a:extLst>
                  </p:cNvPr>
                  <p:cNvSpPr/>
                  <p:nvPr/>
                </p:nvSpPr>
                <p:spPr>
                  <a:xfrm>
                    <a:off x="1196533" y="129330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D3D53164-E3D6-463D-A3CD-1AA29CE2DD4B}"/>
                      </a:ext>
                    </a:extLst>
                  </p:cNvPr>
                  <p:cNvSpPr/>
                  <p:nvPr/>
                </p:nvSpPr>
                <p:spPr>
                  <a:xfrm>
                    <a:off x="1125891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165FE5A9-0569-44D5-BF53-A9BE3D85DE21}"/>
                      </a:ext>
                    </a:extLst>
                  </p:cNvPr>
                  <p:cNvSpPr/>
                  <p:nvPr/>
                </p:nvSpPr>
                <p:spPr>
                  <a:xfrm>
                    <a:off x="1275570" y="1140870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D4AAF832-1DFB-4B54-8289-BA4BF903A15D}"/>
                      </a:ext>
                    </a:extLst>
                  </p:cNvPr>
                  <p:cNvSpPr/>
                  <p:nvPr/>
                </p:nvSpPr>
                <p:spPr>
                  <a:xfrm>
                    <a:off x="1194919" y="160988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F4C8931C-A5E2-44C0-8339-788535D79AEC}"/>
                      </a:ext>
                    </a:extLst>
                  </p:cNvPr>
                  <p:cNvSpPr/>
                  <p:nvPr/>
                </p:nvSpPr>
                <p:spPr>
                  <a:xfrm>
                    <a:off x="607154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320C0B5A-1C27-4FE1-A187-F65E4A83331F}"/>
                      </a:ext>
                    </a:extLst>
                  </p:cNvPr>
                  <p:cNvSpPr/>
                  <p:nvPr/>
                </p:nvSpPr>
                <p:spPr>
                  <a:xfrm>
                    <a:off x="633720" y="154227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5" name="Picture 12" descr="Oyster Larvae">
                  <a:extLst>
                    <a:ext uri="{FF2B5EF4-FFF2-40B4-BE49-F238E27FC236}">
                      <a16:creationId xmlns:a16="http://schemas.microsoft.com/office/drawing/2014/main" id="{F739D931-8E28-4B00-BEA2-C369950403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069" t="13728" r="14001" b="60301"/>
                <a:stretch/>
              </p:blipFill>
              <p:spPr bwMode="auto">
                <a:xfrm rot="5682743">
                  <a:off x="9153541" y="1165017"/>
                  <a:ext cx="315466" cy="362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47E9A55B-B99F-41B1-8FB7-A8E39626A20A}"/>
                    </a:ext>
                  </a:extLst>
                </p:cNvPr>
                <p:cNvSpPr/>
                <p:nvPr/>
              </p:nvSpPr>
              <p:spPr>
                <a:xfrm>
                  <a:off x="9342547" y="934206"/>
                  <a:ext cx="45719" cy="62387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ED3C0EE-03AF-46D5-BA35-AC81819FF168}"/>
                  </a:ext>
                </a:extLst>
              </p:cNvPr>
              <p:cNvGrpSpPr/>
              <p:nvPr/>
            </p:nvGrpSpPr>
            <p:grpSpPr>
              <a:xfrm>
                <a:off x="9860949" y="51789"/>
                <a:ext cx="1492715" cy="1691196"/>
                <a:chOff x="8680177" y="56838"/>
                <a:chExt cx="1492715" cy="1691196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94E4D145-B00A-480B-B6DF-B0715FE28F20}"/>
                    </a:ext>
                  </a:extLst>
                </p:cNvPr>
                <p:cNvGrpSpPr/>
                <p:nvPr/>
              </p:nvGrpSpPr>
              <p:grpSpPr>
                <a:xfrm>
                  <a:off x="8680177" y="56838"/>
                  <a:ext cx="1492715" cy="1691196"/>
                  <a:chOff x="243234" y="204186"/>
                  <a:chExt cx="1492715" cy="1691196"/>
                </a:xfrm>
              </p:grpSpPr>
              <p:pic>
                <p:nvPicPr>
                  <p:cNvPr id="81" name="Picture 4" descr="Mason Jar Outline Svg Drawing Printable Vector Jars Marvelous Picture  Concept 43 | Colored mason jars, Mason jar picture, Mason jar crafts diy">
                    <a:extLst>
                      <a:ext uri="{FF2B5EF4-FFF2-40B4-BE49-F238E27FC236}">
                        <a16:creationId xmlns:a16="http://schemas.microsoft.com/office/drawing/2014/main" id="{791AE94D-D105-4D5C-AD60-B443CEC7A49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grayscl/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colorTemperature colorTemp="47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234" y="204186"/>
                    <a:ext cx="1492715" cy="16911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7DF7C43A-4931-4CD4-8A04-DE49BF5358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431" y="970771"/>
                    <a:ext cx="82296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83" name="Picture 12" descr="Oyster Larvae">
                    <a:extLst>
                      <a:ext uri="{FF2B5EF4-FFF2-40B4-BE49-F238E27FC236}">
                        <a16:creationId xmlns:a16="http://schemas.microsoft.com/office/drawing/2014/main" id="{0CFD06FE-E45C-47ED-81DF-E2880882744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40000" contrast="-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069" t="13728" r="14001" b="60301"/>
                  <a:stretch/>
                </p:blipFill>
                <p:spPr bwMode="auto">
                  <a:xfrm rot="1616709">
                    <a:off x="959749" y="1025911"/>
                    <a:ext cx="315466" cy="3629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110561B3-2E58-4BC0-972C-5B6194A7BFA7}"/>
                      </a:ext>
                    </a:extLst>
                  </p:cNvPr>
                  <p:cNvSpPr/>
                  <p:nvPr/>
                </p:nvSpPr>
                <p:spPr>
                  <a:xfrm>
                    <a:off x="743081" y="12560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CAF48FD6-6AF3-48E8-82DE-0D71001B10E1}"/>
                      </a:ext>
                    </a:extLst>
                  </p:cNvPr>
                  <p:cNvSpPr/>
                  <p:nvPr/>
                </p:nvSpPr>
                <p:spPr>
                  <a:xfrm>
                    <a:off x="895481" y="14592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14834D12-0997-4CAE-A073-498DC3E3DB86}"/>
                      </a:ext>
                    </a:extLst>
                  </p:cNvPr>
                  <p:cNvSpPr/>
                  <p:nvPr/>
                </p:nvSpPr>
                <p:spPr>
                  <a:xfrm>
                    <a:off x="884242" y="166292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E4CDEFB3-6A22-49A2-BB06-9F07E187A3EB}"/>
                      </a:ext>
                    </a:extLst>
                  </p:cNvPr>
                  <p:cNvSpPr/>
                  <p:nvPr/>
                </p:nvSpPr>
                <p:spPr>
                  <a:xfrm>
                    <a:off x="1082361" y="1468186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2FC7889D-1A8B-478A-9BDD-04B6112D0AD3}"/>
                      </a:ext>
                    </a:extLst>
                  </p:cNvPr>
                  <p:cNvSpPr/>
                  <p:nvPr/>
                </p:nvSpPr>
                <p:spPr>
                  <a:xfrm>
                    <a:off x="1196533" y="129330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4DE13760-839C-4A30-9E60-7C08DC07FD01}"/>
                      </a:ext>
                    </a:extLst>
                  </p:cNvPr>
                  <p:cNvSpPr/>
                  <p:nvPr/>
                </p:nvSpPr>
                <p:spPr>
                  <a:xfrm>
                    <a:off x="1125891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6D4771F2-C4FA-406E-98F4-F1C1DF376DB2}"/>
                      </a:ext>
                    </a:extLst>
                  </p:cNvPr>
                  <p:cNvSpPr/>
                  <p:nvPr/>
                </p:nvSpPr>
                <p:spPr>
                  <a:xfrm>
                    <a:off x="1275570" y="1140870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2D4ECAF5-1BEA-4147-8003-155D968F1376}"/>
                      </a:ext>
                    </a:extLst>
                  </p:cNvPr>
                  <p:cNvSpPr/>
                  <p:nvPr/>
                </p:nvSpPr>
                <p:spPr>
                  <a:xfrm>
                    <a:off x="1194919" y="160988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C012BC31-77BD-4F2F-830E-64F6AB0163FB}"/>
                      </a:ext>
                    </a:extLst>
                  </p:cNvPr>
                  <p:cNvSpPr/>
                  <p:nvPr/>
                </p:nvSpPr>
                <p:spPr>
                  <a:xfrm>
                    <a:off x="607154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A8EC82D4-4AF9-4F18-B46E-A838D3EA2752}"/>
                      </a:ext>
                    </a:extLst>
                  </p:cNvPr>
                  <p:cNvSpPr/>
                  <p:nvPr/>
                </p:nvSpPr>
                <p:spPr>
                  <a:xfrm>
                    <a:off x="633720" y="154227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79" name="Picture 12" descr="Oyster Larvae">
                  <a:extLst>
                    <a:ext uri="{FF2B5EF4-FFF2-40B4-BE49-F238E27FC236}">
                      <a16:creationId xmlns:a16="http://schemas.microsoft.com/office/drawing/2014/main" id="{A05B765C-BDDD-43D0-B938-64026B0594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069" t="13728" r="14001" b="60301"/>
                <a:stretch/>
              </p:blipFill>
              <p:spPr bwMode="auto">
                <a:xfrm rot="5682743">
                  <a:off x="9153541" y="1165017"/>
                  <a:ext cx="315466" cy="362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914EE9EE-F395-44B0-BE06-C7B5B4E58DDE}"/>
                    </a:ext>
                  </a:extLst>
                </p:cNvPr>
                <p:cNvSpPr/>
                <p:nvPr/>
              </p:nvSpPr>
              <p:spPr>
                <a:xfrm>
                  <a:off x="9342547" y="934206"/>
                  <a:ext cx="45719" cy="62387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2E0CFD3-3F7B-4C9A-AADE-126F34B77C9D}"/>
                  </a:ext>
                </a:extLst>
              </p:cNvPr>
              <p:cNvGrpSpPr/>
              <p:nvPr/>
            </p:nvGrpSpPr>
            <p:grpSpPr>
              <a:xfrm>
                <a:off x="11036319" y="62651"/>
                <a:ext cx="1492715" cy="1691196"/>
                <a:chOff x="8680177" y="56838"/>
                <a:chExt cx="1492715" cy="1691196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E2254AB5-1071-4475-9ED5-9F9D54A83D41}"/>
                    </a:ext>
                  </a:extLst>
                </p:cNvPr>
                <p:cNvGrpSpPr/>
                <p:nvPr/>
              </p:nvGrpSpPr>
              <p:grpSpPr>
                <a:xfrm>
                  <a:off x="8680177" y="56838"/>
                  <a:ext cx="1492715" cy="1691196"/>
                  <a:chOff x="243234" y="204186"/>
                  <a:chExt cx="1492715" cy="1691196"/>
                </a:xfrm>
              </p:grpSpPr>
              <p:pic>
                <p:nvPicPr>
                  <p:cNvPr id="65" name="Picture 4" descr="Mason Jar Outline Svg Drawing Printable Vector Jars Marvelous Picture  Concept 43 | Colored mason jars, Mason jar picture, Mason jar crafts diy">
                    <a:extLst>
                      <a:ext uri="{FF2B5EF4-FFF2-40B4-BE49-F238E27FC236}">
                        <a16:creationId xmlns:a16="http://schemas.microsoft.com/office/drawing/2014/main" id="{90311221-A83C-477A-9E90-94FADC13DBE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grayscl/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colorTemperature colorTemp="47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234" y="204186"/>
                    <a:ext cx="1492715" cy="16911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88772D7F-0556-4EDB-9446-C2E0AB9A78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431" y="970771"/>
                    <a:ext cx="82296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67" name="Picture 12" descr="Oyster Larvae">
                    <a:extLst>
                      <a:ext uri="{FF2B5EF4-FFF2-40B4-BE49-F238E27FC236}">
                        <a16:creationId xmlns:a16="http://schemas.microsoft.com/office/drawing/2014/main" id="{6CDAAC33-5B36-4D76-B21E-623EA1A65D8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40000" contrast="-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069" t="13728" r="14001" b="60301"/>
                  <a:stretch/>
                </p:blipFill>
                <p:spPr bwMode="auto">
                  <a:xfrm rot="1616709">
                    <a:off x="959749" y="1025911"/>
                    <a:ext cx="315466" cy="3629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70393A86-D9B2-4B07-81AE-04998708F1F4}"/>
                      </a:ext>
                    </a:extLst>
                  </p:cNvPr>
                  <p:cNvSpPr/>
                  <p:nvPr/>
                </p:nvSpPr>
                <p:spPr>
                  <a:xfrm>
                    <a:off x="743081" y="12560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FA5763F6-D87D-47EE-9F5A-2062D9C5DF09}"/>
                      </a:ext>
                    </a:extLst>
                  </p:cNvPr>
                  <p:cNvSpPr/>
                  <p:nvPr/>
                </p:nvSpPr>
                <p:spPr>
                  <a:xfrm>
                    <a:off x="895481" y="14592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E00B7D24-E93B-4E2E-95C3-63C9B12FF77C}"/>
                      </a:ext>
                    </a:extLst>
                  </p:cNvPr>
                  <p:cNvSpPr/>
                  <p:nvPr/>
                </p:nvSpPr>
                <p:spPr>
                  <a:xfrm>
                    <a:off x="884242" y="166292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6E0985E0-FDC6-4EC6-87C6-F844E02D196A}"/>
                      </a:ext>
                    </a:extLst>
                  </p:cNvPr>
                  <p:cNvSpPr/>
                  <p:nvPr/>
                </p:nvSpPr>
                <p:spPr>
                  <a:xfrm>
                    <a:off x="1082361" y="1468186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31539E89-2BD5-4EC4-BD10-10D338B5B503}"/>
                      </a:ext>
                    </a:extLst>
                  </p:cNvPr>
                  <p:cNvSpPr/>
                  <p:nvPr/>
                </p:nvSpPr>
                <p:spPr>
                  <a:xfrm>
                    <a:off x="1196533" y="129330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6E3C6297-6A45-4247-B48E-FB996060163C}"/>
                      </a:ext>
                    </a:extLst>
                  </p:cNvPr>
                  <p:cNvSpPr/>
                  <p:nvPr/>
                </p:nvSpPr>
                <p:spPr>
                  <a:xfrm>
                    <a:off x="1125891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4333A17D-1674-44D4-9E48-368DCC0D4EAB}"/>
                      </a:ext>
                    </a:extLst>
                  </p:cNvPr>
                  <p:cNvSpPr/>
                  <p:nvPr/>
                </p:nvSpPr>
                <p:spPr>
                  <a:xfrm>
                    <a:off x="1275570" y="1140870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894EC349-2972-463B-ADA6-17DB7E3B0BA7}"/>
                      </a:ext>
                    </a:extLst>
                  </p:cNvPr>
                  <p:cNvSpPr/>
                  <p:nvPr/>
                </p:nvSpPr>
                <p:spPr>
                  <a:xfrm>
                    <a:off x="1194919" y="160988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3F288A25-4666-4587-ACD6-2091951F8820}"/>
                      </a:ext>
                    </a:extLst>
                  </p:cNvPr>
                  <p:cNvSpPr/>
                  <p:nvPr/>
                </p:nvSpPr>
                <p:spPr>
                  <a:xfrm>
                    <a:off x="607154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101715D4-05E8-4C91-9B00-0BD35EA6698F}"/>
                      </a:ext>
                    </a:extLst>
                  </p:cNvPr>
                  <p:cNvSpPr/>
                  <p:nvPr/>
                </p:nvSpPr>
                <p:spPr>
                  <a:xfrm>
                    <a:off x="633720" y="154227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63" name="Picture 12" descr="Oyster Larvae">
                  <a:extLst>
                    <a:ext uri="{FF2B5EF4-FFF2-40B4-BE49-F238E27FC236}">
                      <a16:creationId xmlns:a16="http://schemas.microsoft.com/office/drawing/2014/main" id="{5978A0DC-B8CF-449C-9A4D-4FCAA3446C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069" t="13728" r="14001" b="60301"/>
                <a:stretch/>
              </p:blipFill>
              <p:spPr bwMode="auto">
                <a:xfrm rot="5682743">
                  <a:off x="9153541" y="1165017"/>
                  <a:ext cx="315466" cy="362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6126FDA5-AFFD-4954-AE59-5CF36BF49607}"/>
                    </a:ext>
                  </a:extLst>
                </p:cNvPr>
                <p:cNvSpPr/>
                <p:nvPr/>
              </p:nvSpPr>
              <p:spPr>
                <a:xfrm>
                  <a:off x="9342547" y="934206"/>
                  <a:ext cx="45719" cy="62387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0751AA20-5B86-419E-AAF7-982979D9E809}"/>
                </a:ext>
              </a:extLst>
            </p:cNvPr>
            <p:cNvGrpSpPr/>
            <p:nvPr/>
          </p:nvGrpSpPr>
          <p:grpSpPr>
            <a:xfrm>
              <a:off x="4154668" y="3001091"/>
              <a:ext cx="3848857" cy="1702058"/>
              <a:chOff x="8680177" y="51789"/>
              <a:chExt cx="3848857" cy="1702058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04D66A2A-14D1-4CAA-8A5C-5DF6E4C92056}"/>
                  </a:ext>
                </a:extLst>
              </p:cNvPr>
              <p:cNvGrpSpPr/>
              <p:nvPr/>
            </p:nvGrpSpPr>
            <p:grpSpPr>
              <a:xfrm>
                <a:off x="8680177" y="56838"/>
                <a:ext cx="1492715" cy="1691196"/>
                <a:chOff x="8680177" y="56838"/>
                <a:chExt cx="1492715" cy="1691196"/>
              </a:xfrm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ADA9C1B6-6119-4F63-B2BE-DC6C4C98BDF7}"/>
                    </a:ext>
                  </a:extLst>
                </p:cNvPr>
                <p:cNvGrpSpPr/>
                <p:nvPr/>
              </p:nvGrpSpPr>
              <p:grpSpPr>
                <a:xfrm>
                  <a:off x="8680177" y="56838"/>
                  <a:ext cx="1492715" cy="1691196"/>
                  <a:chOff x="243234" y="204186"/>
                  <a:chExt cx="1492715" cy="1691196"/>
                </a:xfrm>
              </p:grpSpPr>
              <p:pic>
                <p:nvPicPr>
                  <p:cNvPr id="149" name="Picture 4" descr="Mason Jar Outline Svg Drawing Printable Vector Jars Marvelous Picture  Concept 43 | Colored mason jars, Mason jar picture, Mason jar crafts diy">
                    <a:extLst>
                      <a:ext uri="{FF2B5EF4-FFF2-40B4-BE49-F238E27FC236}">
                        <a16:creationId xmlns:a16="http://schemas.microsoft.com/office/drawing/2014/main" id="{4F542CE0-8E9A-4857-A377-3B10A41C4E2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grayscl/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colorTemperature colorTemp="47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234" y="204186"/>
                    <a:ext cx="1492715" cy="16911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F697A301-4FA8-4B3D-9276-FFED99B610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431" y="970771"/>
                    <a:ext cx="82296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51" name="Picture 12" descr="Oyster Larvae">
                    <a:extLst>
                      <a:ext uri="{FF2B5EF4-FFF2-40B4-BE49-F238E27FC236}">
                        <a16:creationId xmlns:a16="http://schemas.microsoft.com/office/drawing/2014/main" id="{B143E21A-0E3D-4067-82FD-CD186841EAC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40000" contrast="-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069" t="13728" r="14001" b="60301"/>
                  <a:stretch/>
                </p:blipFill>
                <p:spPr bwMode="auto">
                  <a:xfrm rot="1616709">
                    <a:off x="959749" y="1025911"/>
                    <a:ext cx="315466" cy="3629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D29B803F-510B-448F-B12F-D6F13FEF41EC}"/>
                      </a:ext>
                    </a:extLst>
                  </p:cNvPr>
                  <p:cNvSpPr/>
                  <p:nvPr/>
                </p:nvSpPr>
                <p:spPr>
                  <a:xfrm>
                    <a:off x="743081" y="12560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1AA5F8D9-BAF1-42B0-A3B3-B114C3E89FC0}"/>
                      </a:ext>
                    </a:extLst>
                  </p:cNvPr>
                  <p:cNvSpPr/>
                  <p:nvPr/>
                </p:nvSpPr>
                <p:spPr>
                  <a:xfrm>
                    <a:off x="895481" y="14592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FFAF385F-CBDE-4A43-8905-107453D090F2}"/>
                      </a:ext>
                    </a:extLst>
                  </p:cNvPr>
                  <p:cNvSpPr/>
                  <p:nvPr/>
                </p:nvSpPr>
                <p:spPr>
                  <a:xfrm>
                    <a:off x="884242" y="166292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53F1C4D3-2401-429A-A863-0C83CEAB982E}"/>
                      </a:ext>
                    </a:extLst>
                  </p:cNvPr>
                  <p:cNvSpPr/>
                  <p:nvPr/>
                </p:nvSpPr>
                <p:spPr>
                  <a:xfrm>
                    <a:off x="1082361" y="1468186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4A9750AA-1A3A-4E8C-AFC2-88FED459F0F7}"/>
                      </a:ext>
                    </a:extLst>
                  </p:cNvPr>
                  <p:cNvSpPr/>
                  <p:nvPr/>
                </p:nvSpPr>
                <p:spPr>
                  <a:xfrm>
                    <a:off x="1196533" y="129330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93301F18-D6FB-472B-AAEA-7A6EBF1B9A85}"/>
                      </a:ext>
                    </a:extLst>
                  </p:cNvPr>
                  <p:cNvSpPr/>
                  <p:nvPr/>
                </p:nvSpPr>
                <p:spPr>
                  <a:xfrm>
                    <a:off x="1125891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B002A9FD-7783-4240-ABC6-C5C6B164A361}"/>
                      </a:ext>
                    </a:extLst>
                  </p:cNvPr>
                  <p:cNvSpPr/>
                  <p:nvPr/>
                </p:nvSpPr>
                <p:spPr>
                  <a:xfrm>
                    <a:off x="1275570" y="1140870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537E61DC-D47E-4B53-ADB5-DE3353BAD17D}"/>
                      </a:ext>
                    </a:extLst>
                  </p:cNvPr>
                  <p:cNvSpPr/>
                  <p:nvPr/>
                </p:nvSpPr>
                <p:spPr>
                  <a:xfrm>
                    <a:off x="1194919" y="160988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3B5AE057-3ED9-48B2-B828-57F1634CFE7A}"/>
                      </a:ext>
                    </a:extLst>
                  </p:cNvPr>
                  <p:cNvSpPr/>
                  <p:nvPr/>
                </p:nvSpPr>
                <p:spPr>
                  <a:xfrm>
                    <a:off x="607154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2B4C459C-14B3-42E4-9265-82FEF6929B50}"/>
                      </a:ext>
                    </a:extLst>
                  </p:cNvPr>
                  <p:cNvSpPr/>
                  <p:nvPr/>
                </p:nvSpPr>
                <p:spPr>
                  <a:xfrm>
                    <a:off x="633720" y="154227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47" name="Picture 12" descr="Oyster Larvae">
                  <a:extLst>
                    <a:ext uri="{FF2B5EF4-FFF2-40B4-BE49-F238E27FC236}">
                      <a16:creationId xmlns:a16="http://schemas.microsoft.com/office/drawing/2014/main" id="{0499D4B4-EF7B-4EF6-84E4-99470E32D1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069" t="13728" r="14001" b="60301"/>
                <a:stretch/>
              </p:blipFill>
              <p:spPr bwMode="auto">
                <a:xfrm rot="5682743">
                  <a:off x="9153541" y="1165017"/>
                  <a:ext cx="315466" cy="362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3E4D7B0E-36AF-432B-A71F-565A9A09955D}"/>
                    </a:ext>
                  </a:extLst>
                </p:cNvPr>
                <p:cNvSpPr/>
                <p:nvPr/>
              </p:nvSpPr>
              <p:spPr>
                <a:xfrm>
                  <a:off x="9342547" y="934206"/>
                  <a:ext cx="45719" cy="62387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6E7CE89-E65D-4A2F-A25F-D30E3634514A}"/>
                  </a:ext>
                </a:extLst>
              </p:cNvPr>
              <p:cNvGrpSpPr/>
              <p:nvPr/>
            </p:nvGrpSpPr>
            <p:grpSpPr>
              <a:xfrm>
                <a:off x="9860949" y="51789"/>
                <a:ext cx="1492715" cy="1691196"/>
                <a:chOff x="8680177" y="56838"/>
                <a:chExt cx="1492715" cy="1691196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B546E50A-B548-4564-8D34-9A6AAB24E5B6}"/>
                    </a:ext>
                  </a:extLst>
                </p:cNvPr>
                <p:cNvGrpSpPr/>
                <p:nvPr/>
              </p:nvGrpSpPr>
              <p:grpSpPr>
                <a:xfrm>
                  <a:off x="8680177" y="56838"/>
                  <a:ext cx="1492715" cy="1691196"/>
                  <a:chOff x="243234" y="204186"/>
                  <a:chExt cx="1492715" cy="1691196"/>
                </a:xfrm>
              </p:grpSpPr>
              <p:pic>
                <p:nvPicPr>
                  <p:cNvPr id="133" name="Picture 4" descr="Mason Jar Outline Svg Drawing Printable Vector Jars Marvelous Picture  Concept 43 | Colored mason jars, Mason jar picture, Mason jar crafts diy">
                    <a:extLst>
                      <a:ext uri="{FF2B5EF4-FFF2-40B4-BE49-F238E27FC236}">
                        <a16:creationId xmlns:a16="http://schemas.microsoft.com/office/drawing/2014/main" id="{0ECC6915-0D94-4C67-9A61-93E201613ED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grayscl/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colorTemperature colorTemp="47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234" y="204186"/>
                    <a:ext cx="1492715" cy="16911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134" name="Straight Connector 133">
                    <a:extLst>
                      <a:ext uri="{FF2B5EF4-FFF2-40B4-BE49-F238E27FC236}">
                        <a16:creationId xmlns:a16="http://schemas.microsoft.com/office/drawing/2014/main" id="{6A3F5876-DF68-4789-893C-14121EF649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431" y="970771"/>
                    <a:ext cx="82296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35" name="Picture 12" descr="Oyster Larvae">
                    <a:extLst>
                      <a:ext uri="{FF2B5EF4-FFF2-40B4-BE49-F238E27FC236}">
                        <a16:creationId xmlns:a16="http://schemas.microsoft.com/office/drawing/2014/main" id="{29C3C4DC-2C45-4EBA-A0E7-8B9AEA22EC8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40000" contrast="-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069" t="13728" r="14001" b="60301"/>
                  <a:stretch/>
                </p:blipFill>
                <p:spPr bwMode="auto">
                  <a:xfrm rot="1616709">
                    <a:off x="959749" y="1025911"/>
                    <a:ext cx="315466" cy="3629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1739C927-6D79-4A1B-94D2-2DB724FB19CF}"/>
                      </a:ext>
                    </a:extLst>
                  </p:cNvPr>
                  <p:cNvSpPr/>
                  <p:nvPr/>
                </p:nvSpPr>
                <p:spPr>
                  <a:xfrm>
                    <a:off x="743081" y="12560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1AA20909-FFAD-4AFD-B50C-4D30ACCCD3B0}"/>
                      </a:ext>
                    </a:extLst>
                  </p:cNvPr>
                  <p:cNvSpPr/>
                  <p:nvPr/>
                </p:nvSpPr>
                <p:spPr>
                  <a:xfrm>
                    <a:off x="895481" y="14592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0356CC84-8CB0-4377-8464-C2190015CF2D}"/>
                      </a:ext>
                    </a:extLst>
                  </p:cNvPr>
                  <p:cNvSpPr/>
                  <p:nvPr/>
                </p:nvSpPr>
                <p:spPr>
                  <a:xfrm>
                    <a:off x="884242" y="166292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F3B8CCC9-5603-426B-8496-EDE2C67D6EEC}"/>
                      </a:ext>
                    </a:extLst>
                  </p:cNvPr>
                  <p:cNvSpPr/>
                  <p:nvPr/>
                </p:nvSpPr>
                <p:spPr>
                  <a:xfrm>
                    <a:off x="1082361" y="1468186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F5B22159-042F-4485-9E18-8858382DFC82}"/>
                      </a:ext>
                    </a:extLst>
                  </p:cNvPr>
                  <p:cNvSpPr/>
                  <p:nvPr/>
                </p:nvSpPr>
                <p:spPr>
                  <a:xfrm>
                    <a:off x="1196533" y="129330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24764AEF-4515-49E9-8C14-60F4C41F050F}"/>
                      </a:ext>
                    </a:extLst>
                  </p:cNvPr>
                  <p:cNvSpPr/>
                  <p:nvPr/>
                </p:nvSpPr>
                <p:spPr>
                  <a:xfrm>
                    <a:off x="1125891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002FE389-2C75-4D6C-B0AA-A8FCB6ADD2A3}"/>
                      </a:ext>
                    </a:extLst>
                  </p:cNvPr>
                  <p:cNvSpPr/>
                  <p:nvPr/>
                </p:nvSpPr>
                <p:spPr>
                  <a:xfrm>
                    <a:off x="1275570" y="1140870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BBA362A3-F612-4DD7-B9A8-5F92F9F3771B}"/>
                      </a:ext>
                    </a:extLst>
                  </p:cNvPr>
                  <p:cNvSpPr/>
                  <p:nvPr/>
                </p:nvSpPr>
                <p:spPr>
                  <a:xfrm>
                    <a:off x="1194919" y="160988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64A92709-1210-4F73-9549-9787BF735E13}"/>
                      </a:ext>
                    </a:extLst>
                  </p:cNvPr>
                  <p:cNvSpPr/>
                  <p:nvPr/>
                </p:nvSpPr>
                <p:spPr>
                  <a:xfrm>
                    <a:off x="607154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51FE13DC-C4EA-4C48-B17C-0BB3AC946EFE}"/>
                      </a:ext>
                    </a:extLst>
                  </p:cNvPr>
                  <p:cNvSpPr/>
                  <p:nvPr/>
                </p:nvSpPr>
                <p:spPr>
                  <a:xfrm>
                    <a:off x="633720" y="154227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31" name="Picture 12" descr="Oyster Larvae">
                  <a:extLst>
                    <a:ext uri="{FF2B5EF4-FFF2-40B4-BE49-F238E27FC236}">
                      <a16:creationId xmlns:a16="http://schemas.microsoft.com/office/drawing/2014/main" id="{8D86F409-F6DC-4886-A08C-8C6590035A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069" t="13728" r="14001" b="60301"/>
                <a:stretch/>
              </p:blipFill>
              <p:spPr bwMode="auto">
                <a:xfrm rot="5682743">
                  <a:off x="9153541" y="1165017"/>
                  <a:ext cx="315466" cy="362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A466445B-1BEF-4228-A8BA-465A03B51878}"/>
                    </a:ext>
                  </a:extLst>
                </p:cNvPr>
                <p:cNvSpPr/>
                <p:nvPr/>
              </p:nvSpPr>
              <p:spPr>
                <a:xfrm>
                  <a:off x="9342547" y="934206"/>
                  <a:ext cx="45719" cy="62387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C5BA1A8-891F-4827-A273-57F31882469E}"/>
                  </a:ext>
                </a:extLst>
              </p:cNvPr>
              <p:cNvGrpSpPr/>
              <p:nvPr/>
            </p:nvGrpSpPr>
            <p:grpSpPr>
              <a:xfrm>
                <a:off x="11036319" y="62651"/>
                <a:ext cx="1492715" cy="1691196"/>
                <a:chOff x="8680177" y="56838"/>
                <a:chExt cx="1492715" cy="1691196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A6980840-D1FB-4A50-B5AE-71112A359ECE}"/>
                    </a:ext>
                  </a:extLst>
                </p:cNvPr>
                <p:cNvGrpSpPr/>
                <p:nvPr/>
              </p:nvGrpSpPr>
              <p:grpSpPr>
                <a:xfrm>
                  <a:off x="8680177" y="56838"/>
                  <a:ext cx="1492715" cy="1691196"/>
                  <a:chOff x="243234" y="204186"/>
                  <a:chExt cx="1492715" cy="1691196"/>
                </a:xfrm>
              </p:grpSpPr>
              <p:pic>
                <p:nvPicPr>
                  <p:cNvPr id="117" name="Picture 4" descr="Mason Jar Outline Svg Drawing Printable Vector Jars Marvelous Picture  Concept 43 | Colored mason jars, Mason jar picture, Mason jar crafts diy">
                    <a:extLst>
                      <a:ext uri="{FF2B5EF4-FFF2-40B4-BE49-F238E27FC236}">
                        <a16:creationId xmlns:a16="http://schemas.microsoft.com/office/drawing/2014/main" id="{F6F5E41A-5C4D-4CDA-B294-011134A25E9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grayscl/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colorTemperature colorTemp="47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3234" y="204186"/>
                    <a:ext cx="1492715" cy="16911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06BBA379-8298-4A7D-9F25-10E9DE8354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82431" y="970771"/>
                    <a:ext cx="82296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19" name="Picture 12" descr="Oyster Larvae">
                    <a:extLst>
                      <a:ext uri="{FF2B5EF4-FFF2-40B4-BE49-F238E27FC236}">
                        <a16:creationId xmlns:a16="http://schemas.microsoft.com/office/drawing/2014/main" id="{2AB7F3B8-A485-46A7-98A0-29474D92590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40000" contrast="-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9069" t="13728" r="14001" b="60301"/>
                  <a:stretch/>
                </p:blipFill>
                <p:spPr bwMode="auto">
                  <a:xfrm rot="1616709">
                    <a:off x="959749" y="1025911"/>
                    <a:ext cx="315466" cy="3629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88F0D7BB-D474-4F56-8286-C2D663549D18}"/>
                      </a:ext>
                    </a:extLst>
                  </p:cNvPr>
                  <p:cNvSpPr/>
                  <p:nvPr/>
                </p:nvSpPr>
                <p:spPr>
                  <a:xfrm>
                    <a:off x="743081" y="12560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BE5FB31E-7394-46C2-88E6-F56E351D24DA}"/>
                      </a:ext>
                    </a:extLst>
                  </p:cNvPr>
                  <p:cNvSpPr/>
                  <p:nvPr/>
                </p:nvSpPr>
                <p:spPr>
                  <a:xfrm>
                    <a:off x="895481" y="1459255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0FD8EF19-DEB4-4C46-A5F8-9164F22299DF}"/>
                      </a:ext>
                    </a:extLst>
                  </p:cNvPr>
                  <p:cNvSpPr/>
                  <p:nvPr/>
                </p:nvSpPr>
                <p:spPr>
                  <a:xfrm>
                    <a:off x="884242" y="166292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31316D64-78B4-4E30-804D-44FCF3B6C855}"/>
                      </a:ext>
                    </a:extLst>
                  </p:cNvPr>
                  <p:cNvSpPr/>
                  <p:nvPr/>
                </p:nvSpPr>
                <p:spPr>
                  <a:xfrm>
                    <a:off x="1082361" y="1468186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553B3A91-A418-40AD-B3BD-18BF7CADBA52}"/>
                      </a:ext>
                    </a:extLst>
                  </p:cNvPr>
                  <p:cNvSpPr/>
                  <p:nvPr/>
                </p:nvSpPr>
                <p:spPr>
                  <a:xfrm>
                    <a:off x="1196533" y="129330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C3219454-0766-4164-BE1C-2AB7CCEAD563}"/>
                      </a:ext>
                    </a:extLst>
                  </p:cNvPr>
                  <p:cNvSpPr/>
                  <p:nvPr/>
                </p:nvSpPr>
                <p:spPr>
                  <a:xfrm>
                    <a:off x="1125891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9EA6EDFA-A34C-4F94-955F-6E89D8BAC92A}"/>
                      </a:ext>
                    </a:extLst>
                  </p:cNvPr>
                  <p:cNvSpPr/>
                  <p:nvPr/>
                </p:nvSpPr>
                <p:spPr>
                  <a:xfrm>
                    <a:off x="1275570" y="1140870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872AEE94-563B-4945-B483-D30CFFA40721}"/>
                      </a:ext>
                    </a:extLst>
                  </p:cNvPr>
                  <p:cNvSpPr/>
                  <p:nvPr/>
                </p:nvSpPr>
                <p:spPr>
                  <a:xfrm>
                    <a:off x="1194919" y="1609882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27846B90-2D87-4F93-B300-986B73688B52}"/>
                      </a:ext>
                    </a:extLst>
                  </p:cNvPr>
                  <p:cNvSpPr/>
                  <p:nvPr/>
                </p:nvSpPr>
                <p:spPr>
                  <a:xfrm>
                    <a:off x="607154" y="1024404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053C77DD-B650-489F-A72A-67225BAB8965}"/>
                      </a:ext>
                    </a:extLst>
                  </p:cNvPr>
                  <p:cNvSpPr/>
                  <p:nvPr/>
                </p:nvSpPr>
                <p:spPr>
                  <a:xfrm>
                    <a:off x="633720" y="1542279"/>
                    <a:ext cx="45719" cy="62387"/>
                  </a:xfrm>
                  <a:prstGeom prst="ellipse">
                    <a:avLst/>
                  </a:prstGeom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5" name="Picture 12" descr="Oyster Larvae">
                  <a:extLst>
                    <a:ext uri="{FF2B5EF4-FFF2-40B4-BE49-F238E27FC236}">
                      <a16:creationId xmlns:a16="http://schemas.microsoft.com/office/drawing/2014/main" id="{CA2F6E97-971C-4A6F-BE73-5E35F9752A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069" t="13728" r="14001" b="60301"/>
                <a:stretch/>
              </p:blipFill>
              <p:spPr bwMode="auto">
                <a:xfrm rot="5682743">
                  <a:off x="9153541" y="1165017"/>
                  <a:ext cx="315466" cy="3629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6FA1DBD3-4B87-4BAC-8E51-1FDC2D740558}"/>
                    </a:ext>
                  </a:extLst>
                </p:cNvPr>
                <p:cNvSpPr/>
                <p:nvPr/>
              </p:nvSpPr>
              <p:spPr>
                <a:xfrm>
                  <a:off x="9342547" y="934206"/>
                  <a:ext cx="45719" cy="62387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77CC16B-A6D3-4AEE-BA5A-E0EEC5DB9D3B}"/>
                </a:ext>
              </a:extLst>
            </p:cNvPr>
            <p:cNvSpPr txBox="1"/>
            <p:nvPr/>
          </p:nvSpPr>
          <p:spPr>
            <a:xfrm>
              <a:off x="564934" y="1955755"/>
              <a:ext cx="3399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PTX2 </a:t>
              </a:r>
            </a:p>
            <a:p>
              <a:pPr algn="ctr"/>
              <a:r>
                <a:rPr lang="en-US" b="1" dirty="0"/>
                <a:t>(2.5 ng mL</a:t>
              </a:r>
              <a:r>
                <a:rPr lang="en-US" b="1" baseline="30000" dirty="0"/>
                <a:t>-1</a:t>
              </a:r>
              <a:r>
                <a:rPr lang="en-US" b="1" dirty="0"/>
                <a:t>; Eq. 2.9 nM)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12E6F65E-605C-4DE8-B7CE-C5FC985F3CA5}"/>
                </a:ext>
              </a:extLst>
            </p:cNvPr>
            <p:cNvSpPr txBox="1"/>
            <p:nvPr/>
          </p:nvSpPr>
          <p:spPr>
            <a:xfrm>
              <a:off x="4262011" y="1950196"/>
              <a:ext cx="3399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YTXs </a:t>
              </a:r>
            </a:p>
            <a:p>
              <a:pPr algn="ctr"/>
              <a:r>
                <a:rPr lang="en-US" b="1" dirty="0"/>
                <a:t>(2 ng mL</a:t>
              </a:r>
              <a:r>
                <a:rPr lang="en-US" b="1" baseline="30000" dirty="0"/>
                <a:t>-1</a:t>
              </a:r>
              <a:r>
                <a:rPr lang="en-US" b="1" dirty="0"/>
                <a:t>; Eq. 1.8 nM)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055987C0-1BF6-494E-A90E-F83954BFF612}"/>
                </a:ext>
              </a:extLst>
            </p:cNvPr>
            <p:cNvSpPr txBox="1"/>
            <p:nvPr/>
          </p:nvSpPr>
          <p:spPr>
            <a:xfrm>
              <a:off x="8033901" y="1950196"/>
              <a:ext cx="3545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AZA1 </a:t>
              </a:r>
            </a:p>
            <a:p>
              <a:pPr algn="ctr"/>
              <a:r>
                <a:rPr lang="en-US" b="1" dirty="0"/>
                <a:t>(0.45 pg mL</a:t>
              </a:r>
              <a:r>
                <a:rPr lang="en-US" b="1" baseline="30000" dirty="0"/>
                <a:t>-1</a:t>
              </a:r>
              <a:r>
                <a:rPr lang="en-US" b="1" dirty="0"/>
                <a:t>; Eq. 0.5 × 10</a:t>
              </a:r>
              <a:r>
                <a:rPr lang="en-US" b="1" baseline="30000" dirty="0"/>
                <a:t>-3 </a:t>
              </a:r>
              <a:r>
                <a:rPr lang="en-US" b="1" dirty="0"/>
                <a:t>nM)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E2A0124-D3B1-4EA5-9046-AA62196F116C}"/>
                </a:ext>
              </a:extLst>
            </p:cNvPr>
            <p:cNvSpPr/>
            <p:nvPr/>
          </p:nvSpPr>
          <p:spPr>
            <a:xfrm>
              <a:off x="392161" y="1887523"/>
              <a:ext cx="3710056" cy="2910980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FF14892-1AEC-42DF-A758-01440AB3536B}"/>
                </a:ext>
              </a:extLst>
            </p:cNvPr>
            <p:cNvSpPr/>
            <p:nvPr/>
          </p:nvSpPr>
          <p:spPr>
            <a:xfrm>
              <a:off x="4238029" y="1887523"/>
              <a:ext cx="3683922" cy="2910980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AB3C2597-8A33-4AF7-BCC6-3E6AA6FC7217}"/>
                </a:ext>
              </a:extLst>
            </p:cNvPr>
            <p:cNvSpPr/>
            <p:nvPr/>
          </p:nvSpPr>
          <p:spPr>
            <a:xfrm>
              <a:off x="8052190" y="1887523"/>
              <a:ext cx="3539988" cy="291098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466E8F28-799D-4517-AA4A-292EFBE2E82C}"/>
              </a:ext>
            </a:extLst>
          </p:cNvPr>
          <p:cNvSpPr/>
          <p:nvPr/>
        </p:nvSpPr>
        <p:spPr>
          <a:xfrm>
            <a:off x="153992" y="5186548"/>
            <a:ext cx="572400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+ 2 controls (fed larvae and fed larvae + Methanol 0.2%)</a:t>
            </a:r>
          </a:p>
          <a:p>
            <a:r>
              <a:rPr lang="en-US" dirty="0"/>
              <a:t>After </a:t>
            </a:r>
            <a:r>
              <a:rPr lang="en-US" b="1" dirty="0"/>
              <a:t>48-h of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Monitored: </a:t>
            </a:r>
          </a:p>
          <a:p>
            <a:pPr lvl="0"/>
            <a:r>
              <a:rPr lang="en-US" dirty="0"/>
              <a:t>Larvae mortality (microscopic observations)</a:t>
            </a:r>
          </a:p>
          <a:p>
            <a:pPr lvl="0"/>
            <a:r>
              <a:rPr lang="en-US" dirty="0"/>
              <a:t>Toxin accumulation in larvae (LC-MS/MS)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B5BA2752-0A0F-4D5E-880A-3F0BB250A8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0"/>
          <a:stretch/>
        </p:blipFill>
        <p:spPr>
          <a:xfrm>
            <a:off x="7788844" y="5272538"/>
            <a:ext cx="1323961" cy="1307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19D45CE9-EABB-44B8-86E2-5CF57AEE9D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324"/>
          <a:stretch/>
        </p:blipFill>
        <p:spPr>
          <a:xfrm>
            <a:off x="5855602" y="5173657"/>
            <a:ext cx="1559447" cy="1562670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93AD92C8-1622-4A03-98DF-0364C83106AD}"/>
              </a:ext>
            </a:extLst>
          </p:cNvPr>
          <p:cNvSpPr txBox="1"/>
          <p:nvPr/>
        </p:nvSpPr>
        <p:spPr>
          <a:xfrm>
            <a:off x="3094027" y="40714"/>
            <a:ext cx="533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Experimental set-up</a:t>
            </a:r>
          </a:p>
        </p:txBody>
      </p:sp>
    </p:spTree>
    <p:extLst>
      <p:ext uri="{BB962C8B-B14F-4D97-AF65-F5344CB8AC3E}">
        <p14:creationId xmlns:p14="http://schemas.microsoft.com/office/powerpoint/2010/main" val="40763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72CF11-F8F9-4E21-A197-B7DD29D95AB7}"/>
              </a:ext>
            </a:extLst>
          </p:cNvPr>
          <p:cNvSpPr/>
          <p:nvPr/>
        </p:nvSpPr>
        <p:spPr>
          <a:xfrm>
            <a:off x="202598" y="845091"/>
            <a:ext cx="11222964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Collaborate with several hatcheries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000" dirty="0">
                <a:sym typeface="Wingdings" panose="05000000000000000000" pitchFamily="2" charset="2"/>
              </a:rPr>
              <a:t>Identify the link between the presence of these toxins and their impacts on oyster’s early life stages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5CEF0-3D55-4FBE-A1FC-F1FB70BBBA4D}"/>
              </a:ext>
            </a:extLst>
          </p:cNvPr>
          <p:cNvSpPr/>
          <p:nvPr/>
        </p:nvSpPr>
        <p:spPr>
          <a:xfrm>
            <a:off x="202598" y="2290428"/>
            <a:ext cx="11883385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/>
              <a:t>Range-finding experiment </a:t>
            </a:r>
            <a:r>
              <a:rPr lang="en-US" sz="2000" dirty="0"/>
              <a:t>using toxin concentrations in water samples collected from the hatcheries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Determine the </a:t>
            </a:r>
            <a:r>
              <a:rPr lang="en-US" sz="2000" b="1" dirty="0"/>
              <a:t>lethal doses </a:t>
            </a:r>
            <a:r>
              <a:rPr lang="en-US" sz="2000" dirty="0"/>
              <a:t>(LD</a:t>
            </a:r>
            <a:r>
              <a:rPr lang="en-US" sz="2000" baseline="-25000" dirty="0"/>
              <a:t>50</a:t>
            </a:r>
            <a:r>
              <a:rPr lang="en-US" sz="2000" dirty="0"/>
              <a:t>), and a </a:t>
            </a:r>
            <a:r>
              <a:rPr lang="en-US" sz="2000" b="1" dirty="0"/>
              <a:t>lower toxicity threshold </a:t>
            </a:r>
            <a:r>
              <a:rPr lang="en-US" sz="2000" dirty="0"/>
              <a:t>at which no mortality is detected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/>
              <a:t>Determine the potential </a:t>
            </a:r>
            <a:r>
              <a:rPr lang="en-US" sz="2000" b="1" dirty="0"/>
              <a:t>additive effects of the mixture </a:t>
            </a:r>
            <a:r>
              <a:rPr lang="en-US" sz="2000" dirty="0"/>
              <a:t>of these toxins on oyster larvae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A1FD7-E87A-4DC9-BB90-F5401EE2F3FB}"/>
              </a:ext>
            </a:extLst>
          </p:cNvPr>
          <p:cNvSpPr txBox="1"/>
          <p:nvPr/>
        </p:nvSpPr>
        <p:spPr>
          <a:xfrm>
            <a:off x="3137462" y="142042"/>
            <a:ext cx="533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Next steps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233395-E8ED-4D18-99A7-5583702B946D}"/>
              </a:ext>
            </a:extLst>
          </p:cNvPr>
          <p:cNvSpPr/>
          <p:nvPr/>
        </p:nvSpPr>
        <p:spPr>
          <a:xfrm>
            <a:off x="1137834" y="4759461"/>
            <a:ext cx="9916332" cy="114307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Provides options for shellfish growers to mitigate their effects through early harvest, movement of shellstock to upland facilities, or enhanced filtration</a:t>
            </a:r>
          </a:p>
        </p:txBody>
      </p:sp>
    </p:spTree>
    <p:extLst>
      <p:ext uri="{BB962C8B-B14F-4D97-AF65-F5344CB8AC3E}">
        <p14:creationId xmlns:p14="http://schemas.microsoft.com/office/powerpoint/2010/main" val="23194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58E040-E74E-4393-8570-4818D73EEA55}"/>
              </a:ext>
            </a:extLst>
          </p:cNvPr>
          <p:cNvSpPr txBox="1"/>
          <p:nvPr/>
        </p:nvSpPr>
        <p:spPr>
          <a:xfrm>
            <a:off x="3000310" y="502186"/>
            <a:ext cx="619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Thank you for your attention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90896-0151-4D5E-AA43-8ADA970C892D}"/>
              </a:ext>
            </a:extLst>
          </p:cNvPr>
          <p:cNvSpPr txBox="1"/>
          <p:nvPr/>
        </p:nvSpPr>
        <p:spPr>
          <a:xfrm>
            <a:off x="99134" y="1481131"/>
            <a:ext cx="11211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References:</a:t>
            </a:r>
          </a:p>
          <a:p>
            <a:r>
              <a:rPr lang="en-US" sz="1400" b="1" dirty="0"/>
              <a:t>Sanderson, M.P. et al., (2022) </a:t>
            </a:r>
            <a:r>
              <a:rPr lang="en-US" sz="1400" dirty="0"/>
              <a:t>Detection of toxins and harmful algal bloom cells in shellfish hatcheries and efforts toward removal. Aquaculture 562; 738714.</a:t>
            </a:r>
          </a:p>
          <a:p>
            <a:r>
              <a:rPr lang="en-US" sz="1400" b="1" dirty="0"/>
              <a:t>King, T.L. et al., (2021)</a:t>
            </a:r>
            <a:r>
              <a:rPr lang="en-US" sz="1400" dirty="0"/>
              <a:t> Hiding in plain sight: Shellfish-killing phytoplankton in Washington State. Harmful Algae, 105, p.102032.</a:t>
            </a:r>
          </a:p>
          <a:p>
            <a:r>
              <a:rPr lang="en-US" sz="1400" b="1" dirty="0"/>
              <a:t>Gaillard, S. et al., (2020) </a:t>
            </a:r>
            <a:r>
              <a:rPr lang="en-US" sz="1400" dirty="0"/>
              <a:t>Cultures of </a:t>
            </a:r>
            <a:r>
              <a:rPr lang="en-US" sz="1400" i="1" dirty="0"/>
              <a:t>Dinophysis sacculus</a:t>
            </a:r>
            <a:r>
              <a:rPr lang="en-US" sz="1400" dirty="0"/>
              <a:t>, </a:t>
            </a:r>
            <a:r>
              <a:rPr lang="en-US" sz="1400" i="1" dirty="0"/>
              <a:t>D. acuminata</a:t>
            </a:r>
            <a:r>
              <a:rPr lang="en-US" sz="1400" dirty="0"/>
              <a:t> and pectenotoxin 2 affect gametes and fertilization success of the Pacific oyster, </a:t>
            </a:r>
            <a:r>
              <a:rPr lang="en-US" sz="1400" i="1" dirty="0"/>
              <a:t>Crassostrea gigas</a:t>
            </a:r>
            <a:r>
              <a:rPr lang="en-US" sz="1400" dirty="0"/>
              <a:t>. Environmental Pollution, 265, p.114840.</a:t>
            </a:r>
          </a:p>
          <a:p>
            <a:r>
              <a:rPr lang="en-US" sz="1400" b="1" dirty="0"/>
              <a:t>Pease, S.K.D. et al., (2022) </a:t>
            </a:r>
            <a:r>
              <a:rPr lang="en-US" sz="1400" dirty="0"/>
              <a:t>Effects of two toxin-producing harmful algae, </a:t>
            </a:r>
            <a:r>
              <a:rPr lang="en-US" sz="1400" i="1" dirty="0"/>
              <a:t>Alexandrium catenella</a:t>
            </a:r>
            <a:r>
              <a:rPr lang="en-US" sz="1400" dirty="0"/>
              <a:t> and </a:t>
            </a:r>
            <a:r>
              <a:rPr lang="en-US" sz="1400" i="1" dirty="0"/>
              <a:t>Dinophysis acuminata</a:t>
            </a:r>
            <a:r>
              <a:rPr lang="en-US" sz="1400" dirty="0"/>
              <a:t> (Dinophyceae), on activity and mortality of larval shellfish. Toxins 14(5), 335.</a:t>
            </a:r>
          </a:p>
          <a:p>
            <a:r>
              <a:rPr lang="en-US" sz="1400" b="1" dirty="0"/>
              <a:t>Onofrio, M.D. et al., (2021) </a:t>
            </a:r>
            <a:r>
              <a:rPr lang="en-US" sz="1400" dirty="0"/>
              <a:t>Spatiotemporal distribution of phycotoxins and their co-occurrence within nearshore waters. Harmful Algae, 103, p.101993.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1FE1CB-5817-493D-9536-923C32BEF5A8}"/>
              </a:ext>
            </a:extLst>
          </p:cNvPr>
          <p:cNvGrpSpPr/>
          <p:nvPr/>
        </p:nvGrpSpPr>
        <p:grpSpPr>
          <a:xfrm>
            <a:off x="4145902" y="3851011"/>
            <a:ext cx="3900196" cy="2160884"/>
            <a:chOff x="3783367" y="3851011"/>
            <a:chExt cx="3900196" cy="2160884"/>
          </a:xfrm>
        </p:grpSpPr>
        <p:pic>
          <p:nvPicPr>
            <p:cNvPr id="7" name="Picture 6" descr="VIMS Logo | Virginia Institute of Marine Science">
              <a:extLst>
                <a:ext uri="{FF2B5EF4-FFF2-40B4-BE49-F238E27FC236}">
                  <a16:creationId xmlns:a16="http://schemas.microsoft.com/office/drawing/2014/main" id="{CD47267B-3070-4857-8E2A-617C5A5F1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367" y="3851011"/>
              <a:ext cx="3900196" cy="1005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DC0F5D-A858-4F89-AADF-0D1E92653156}"/>
                </a:ext>
              </a:extLst>
            </p:cNvPr>
            <p:cNvGrpSpPr/>
            <p:nvPr/>
          </p:nvGrpSpPr>
          <p:grpSpPr>
            <a:xfrm>
              <a:off x="4071279" y="4996232"/>
              <a:ext cx="3324372" cy="1015663"/>
              <a:chOff x="4957506" y="4797986"/>
              <a:chExt cx="3324372" cy="101566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BCEF19C-85AE-4A00-8DE6-268DE7BD9D32}"/>
                  </a:ext>
                </a:extLst>
              </p:cNvPr>
              <p:cNvGrpSpPr/>
              <p:nvPr/>
            </p:nvGrpSpPr>
            <p:grpSpPr>
              <a:xfrm>
                <a:off x="5060301" y="5167318"/>
                <a:ext cx="2939143" cy="646331"/>
                <a:chOff x="4626429" y="6144958"/>
                <a:chExt cx="2939143" cy="646331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5FE00C3-C8EC-438D-AC8D-D8512DDD879F}"/>
                    </a:ext>
                  </a:extLst>
                </p:cNvPr>
                <p:cNvSpPr txBox="1"/>
                <p:nvPr/>
              </p:nvSpPr>
              <p:spPr>
                <a:xfrm>
                  <a:off x="4626429" y="6144958"/>
                  <a:ext cx="29391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Contact: </a:t>
                  </a:r>
                  <a:r>
                    <a:rPr lang="en-US" dirty="0">
                      <a:hlinkClick r:id="rId3"/>
                    </a:rPr>
                    <a:t>nayache@vims.edu</a:t>
                  </a:r>
                  <a:endParaRPr lang="en-US" dirty="0"/>
                </a:p>
                <a:p>
                  <a:r>
                    <a:rPr lang="en-US" dirty="0"/>
                    <a:t>	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9DD169B-207A-4E3E-A380-F6248C116505}"/>
                    </a:ext>
                  </a:extLst>
                </p:cNvPr>
                <p:cNvSpPr/>
                <p:nvPr/>
              </p:nvSpPr>
              <p:spPr>
                <a:xfrm>
                  <a:off x="5485150" y="6421957"/>
                  <a:ext cx="14702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804.684.7812</a:t>
                  </a: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2B51CA-4374-4113-AA97-411237AED6BF}"/>
                  </a:ext>
                </a:extLst>
              </p:cNvPr>
              <p:cNvSpPr/>
              <p:nvPr/>
            </p:nvSpPr>
            <p:spPr>
              <a:xfrm>
                <a:off x="4957506" y="4797986"/>
                <a:ext cx="3324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b="1" dirty="0"/>
                  <a:t>VA HAB Task Force Meeting 2023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096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630</Words>
  <Application>Microsoft Office PowerPoint</Application>
  <PresentationFormat>Widescreen</PresentationFormat>
  <Paragraphs>53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 Ayache</dc:creator>
  <cp:lastModifiedBy>Nour Ayache</cp:lastModifiedBy>
  <cp:revision>37</cp:revision>
  <dcterms:created xsi:type="dcterms:W3CDTF">2023-02-21T21:59:43Z</dcterms:created>
  <dcterms:modified xsi:type="dcterms:W3CDTF">2023-03-08T17:28:01Z</dcterms:modified>
</cp:coreProperties>
</file>