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3.xml" ContentType="application/vnd.openxmlformats-officedocument.drawingml.chart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charts/chart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9" r:id="rId1"/>
  </p:sldMasterIdLst>
  <p:notesMasterIdLst>
    <p:notesMasterId r:id="rId73"/>
  </p:notesMasterIdLst>
  <p:handoutMasterIdLst>
    <p:handoutMasterId r:id="rId74"/>
  </p:handoutMasterIdLst>
  <p:sldIdLst>
    <p:sldId id="256" r:id="rId2"/>
    <p:sldId id="455" r:id="rId3"/>
    <p:sldId id="452" r:id="rId4"/>
    <p:sldId id="444" r:id="rId5"/>
    <p:sldId id="445" r:id="rId6"/>
    <p:sldId id="438" r:id="rId7"/>
    <p:sldId id="453" r:id="rId8"/>
    <p:sldId id="449" r:id="rId9"/>
    <p:sldId id="450" r:id="rId10"/>
    <p:sldId id="374" r:id="rId11"/>
    <p:sldId id="414" r:id="rId12"/>
    <p:sldId id="460" r:id="rId13"/>
    <p:sldId id="461" r:id="rId14"/>
    <p:sldId id="263" r:id="rId15"/>
    <p:sldId id="463" r:id="rId16"/>
    <p:sldId id="466" r:id="rId17"/>
    <p:sldId id="464" r:id="rId18"/>
    <p:sldId id="443" r:id="rId19"/>
    <p:sldId id="440" r:id="rId20"/>
    <p:sldId id="441" r:id="rId21"/>
    <p:sldId id="442" r:id="rId22"/>
    <p:sldId id="397" r:id="rId23"/>
    <p:sldId id="402" r:id="rId24"/>
    <p:sldId id="457" r:id="rId25"/>
    <p:sldId id="467" r:id="rId26"/>
    <p:sldId id="398" r:id="rId27"/>
    <p:sldId id="439" r:id="rId28"/>
    <p:sldId id="336" r:id="rId29"/>
    <p:sldId id="337" r:id="rId30"/>
    <p:sldId id="338" r:id="rId31"/>
    <p:sldId id="399" r:id="rId32"/>
    <p:sldId id="468" r:id="rId33"/>
    <p:sldId id="469" r:id="rId34"/>
    <p:sldId id="472" r:id="rId35"/>
    <p:sldId id="473" r:id="rId36"/>
    <p:sldId id="474" r:id="rId37"/>
    <p:sldId id="475" r:id="rId38"/>
    <p:sldId id="476" r:id="rId39"/>
    <p:sldId id="477" r:id="rId40"/>
    <p:sldId id="470" r:id="rId41"/>
    <p:sldId id="471" r:id="rId42"/>
    <p:sldId id="446" r:id="rId43"/>
    <p:sldId id="404" r:id="rId44"/>
    <p:sldId id="425" r:id="rId45"/>
    <p:sldId id="369" r:id="rId46"/>
    <p:sldId id="458" r:id="rId47"/>
    <p:sldId id="297" r:id="rId48"/>
    <p:sldId id="459" r:id="rId49"/>
    <p:sldId id="483" r:id="rId50"/>
    <p:sldId id="484" r:id="rId51"/>
    <p:sldId id="299" r:id="rId52"/>
    <p:sldId id="335" r:id="rId53"/>
    <p:sldId id="415" r:id="rId54"/>
    <p:sldId id="429" r:id="rId55"/>
    <p:sldId id="430" r:id="rId56"/>
    <p:sldId id="447" r:id="rId57"/>
    <p:sldId id="331" r:id="rId58"/>
    <p:sldId id="456" r:id="rId59"/>
    <p:sldId id="345" r:id="rId60"/>
    <p:sldId id="346" r:id="rId61"/>
    <p:sldId id="432" r:id="rId62"/>
    <p:sldId id="350" r:id="rId63"/>
    <p:sldId id="451" r:id="rId64"/>
    <p:sldId id="348" r:id="rId65"/>
    <p:sldId id="365" r:id="rId66"/>
    <p:sldId id="351" r:id="rId67"/>
    <p:sldId id="358" r:id="rId68"/>
    <p:sldId id="359" r:id="rId69"/>
    <p:sldId id="454" r:id="rId70"/>
    <p:sldId id="357" r:id="rId71"/>
    <p:sldId id="356" r:id="rId7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1" autoAdjust="0"/>
    <p:restoredTop sz="44933" autoAdjust="0"/>
  </p:normalViewPr>
  <p:slideViewPr>
    <p:cSldViewPr>
      <p:cViewPr varScale="1">
        <p:scale>
          <a:sx n="105" d="100"/>
          <a:sy n="105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866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anchor="t" anchorCtr="0"/>
          <a:lstStyle/>
          <a:p>
            <a:pPr algn="l">
              <a:defRPr sz="21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 smtClean="0"/>
              <a:t>Number</a:t>
            </a:r>
            <a:r>
              <a:rPr lang="en-US" b="1" baseline="0" dirty="0" smtClean="0"/>
              <a:t> of Suicides by </a:t>
            </a:r>
            <a:r>
              <a:rPr lang="en-US" b="1" dirty="0" smtClean="0"/>
              <a:t>Year</a:t>
            </a:r>
            <a:endParaRPr lang="en-US" b="1" dirty="0"/>
          </a:p>
        </c:rich>
      </c:tx>
      <c:layout>
        <c:manualLayout>
          <c:xMode val="edge"/>
          <c:yMode val="edge"/>
          <c:x val="0.31625513260228977"/>
          <c:y val="3.3873482251356002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88"/>
          <c:y val="0.1263440860215054"/>
          <c:w val="0.85929648241206025"/>
          <c:h val="0.56451612903223192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Northern</c:v>
                </c:pt>
              </c:strCache>
            </c:strRef>
          </c:tx>
          <c:spPr>
            <a:ln w="2222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ln w="22225">
                <a:solidFill>
                  <a:srgbClr val="000000"/>
                </a:solidFill>
              </a:ln>
            </c:spPr>
          </c:dPt>
          <c:dLbls>
            <c:dLbl>
              <c:idx val="4"/>
              <c:layout>
                <c:manualLayout>
                  <c:x val="-3.0674846625767058E-3"/>
                  <c:y val="-2.5094102885821956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Average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Sheet1!$B$2:$H$2</c:f>
              <c:numCache>
                <c:formatCode>0</c:formatCode>
                <c:ptCount val="7"/>
                <c:pt idx="0" formatCode="General">
                  <c:v>159</c:v>
                </c:pt>
                <c:pt idx="1">
                  <c:v>138</c:v>
                </c:pt>
                <c:pt idx="2">
                  <c:v>132</c:v>
                </c:pt>
                <c:pt idx="3">
                  <c:v>170</c:v>
                </c:pt>
                <c:pt idx="4">
                  <c:v>160</c:v>
                </c:pt>
                <c:pt idx="5">
                  <c:v>166</c:v>
                </c:pt>
                <c:pt idx="6">
                  <c:v>188</c:v>
                </c:pt>
              </c:numCache>
            </c:numRef>
          </c:val>
        </c:ser>
        <c:axId val="72555520"/>
        <c:axId val="72565888"/>
      </c:barChart>
      <c:catAx>
        <c:axId val="72555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1906864402685859"/>
              <c:y val="0.84976318675347562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565888"/>
        <c:crosses val="autoZero"/>
        <c:auto val="1"/>
        <c:lblAlgn val="ctr"/>
        <c:lblOffset val="100"/>
        <c:tickLblSkip val="1"/>
        <c:tickMarkSkip val="1"/>
      </c:catAx>
      <c:valAx>
        <c:axId val="72565888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Number of Suicides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6891575286218385E-2"/>
              <c:y val="0.21110088026951462"/>
            </c:manualLayout>
          </c:layout>
          <c:spPr>
            <a:noFill/>
            <a:ln w="38141">
              <a:noFill/>
            </a:ln>
          </c:spPr>
        </c:title>
        <c:numFmt formatCode="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555520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3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No Prior Suicide Attempts</a:t>
            </a:r>
          </a:p>
        </c:rich>
      </c:tx>
      <c:layout>
        <c:manualLayout>
          <c:xMode val="edge"/>
          <c:yMode val="edge"/>
          <c:x val="0.18416508982888771"/>
          <c:y val="2.0618550277654465E-2"/>
        </c:manualLayout>
      </c:layout>
      <c:spPr>
        <a:noFill/>
        <a:ln w="23481">
          <a:noFill/>
        </a:ln>
      </c:spPr>
    </c:title>
    <c:plotArea>
      <c:layout>
        <c:manualLayout>
          <c:layoutTarget val="inner"/>
          <c:xMode val="edge"/>
          <c:yMode val="edge"/>
          <c:x val="0.27194492254733221"/>
          <c:y val="0.20360824742268041"/>
          <c:w val="0.48364888123925576"/>
          <c:h val="0.7242268041237116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74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1174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00B050"/>
              </a:solidFill>
              <a:ln w="1174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FF00"/>
              </a:solidFill>
              <a:ln w="1174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0070C0"/>
              </a:solidFill>
              <a:ln w="1174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9.0131344469265628E-2"/>
                  <c:y val="-0.1727485677193577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20042234506507201"/>
                  <c:y val="5.1731757503919062E-2"/>
                </c:manualLayout>
              </c:layout>
              <c:tx>
                <c:rich>
                  <a:bodyPr/>
                  <a:lstStyle/>
                  <a:p>
                    <a:pPr>
                      <a:defRPr sz="1295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/>
                      <a:t>Hanging/
Suffocation
</a:t>
                    </a:r>
                    <a:r>
                      <a:rPr lang="en-US" dirty="0" smtClean="0"/>
                      <a:t>26%</a:t>
                    </a:r>
                    <a:endParaRPr lang="en-US" dirty="0"/>
                  </a:p>
                </c:rich>
              </c:tx>
              <c:numFmt formatCode="0%" sourceLinked="0"/>
              <c:spPr>
                <a:noFill/>
                <a:ln w="23481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7.2632623785064174E-2"/>
                  <c:y val="0.17564070986727862"/>
                </c:manualLayout>
              </c:layout>
              <c:dLblPos val="bestFit"/>
              <c:showCatName val="1"/>
              <c:showPercent val="1"/>
            </c:dLbl>
            <c:numFmt formatCode="0%" sourceLinked="0"/>
            <c:spPr>
              <a:noFill/>
              <a:ln w="23481">
                <a:noFill/>
              </a:ln>
            </c:spPr>
            <c:txPr>
              <a:bodyPr/>
              <a:lstStyle/>
              <a:p>
                <a:pPr>
                  <a:defRPr sz="1294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Cat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Firearm</c:v>
                </c:pt>
                <c:pt idx="1">
                  <c:v>Poison</c:v>
                </c:pt>
                <c:pt idx="2">
                  <c:v>Hanging/Suffocation</c:v>
                </c:pt>
                <c:pt idx="3">
                  <c:v>Other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0.45300000000000001</c:v>
                </c:pt>
                <c:pt idx="1">
                  <c:v>0.19700000000000001</c:v>
                </c:pt>
                <c:pt idx="2">
                  <c:v>0.25600000000000001</c:v>
                </c:pt>
                <c:pt idx="3">
                  <c:v>0.1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37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6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Prior Suicide Attempts</a:t>
            </a:r>
          </a:p>
        </c:rich>
      </c:tx>
      <c:layout>
        <c:manualLayout>
          <c:xMode val="edge"/>
          <c:yMode val="edge"/>
          <c:x val="0.225473302323696"/>
          <c:y val="2.0618739225644132E-2"/>
        </c:manualLayout>
      </c:layout>
      <c:spPr>
        <a:noFill/>
        <a:ln w="23576">
          <a:noFill/>
        </a:ln>
      </c:spPr>
    </c:title>
    <c:plotArea>
      <c:layout>
        <c:manualLayout>
          <c:layoutTarget val="inner"/>
          <c:xMode val="edge"/>
          <c:yMode val="edge"/>
          <c:x val="0.27194492254733221"/>
          <c:y val="0.20360824742268041"/>
          <c:w val="0.48364888123925576"/>
          <c:h val="0.7242268041237116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789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0000"/>
              </a:solidFill>
              <a:ln w="11789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rgbClr val="00B050"/>
              </a:solidFill>
              <a:ln w="11789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rgbClr val="FFFF00"/>
              </a:solidFill>
              <a:ln w="11789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rgbClr val="0070C0"/>
              </a:solidFill>
              <a:ln w="1178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4893574891597691"/>
                  <c:y val="0.1738021142239912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Firearm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/>
                      <a:t>Poison
</a:t>
                    </a:r>
                    <a:r>
                      <a:rPr lang="en-US" dirty="0" smtClean="0"/>
                      <a:t>37%</a:t>
                    </a:r>
                    <a:endParaRPr lang="en-US" dirty="0"/>
                  </a:p>
                </c:rich>
              </c:tx>
              <c:dLblPos val="ctr"/>
              <c:showCatName val="1"/>
              <c:showPercent val="1"/>
            </c:dLbl>
            <c:dLbl>
              <c:idx val="2"/>
              <c:layout>
                <c:manualLayout>
                  <c:x val="0.1943176457781487"/>
                  <c:y val="8.1039915882074376E-2"/>
                </c:manualLayout>
              </c:layout>
              <c:tx>
                <c:rich>
                  <a:bodyPr/>
                  <a:lstStyle/>
                  <a:p>
                    <a:pPr>
                      <a:defRPr sz="1300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/>
                      <a:t>Hanging/
Suffocation
</a:t>
                    </a:r>
                    <a:r>
                      <a:rPr lang="en-US" dirty="0" smtClean="0"/>
                      <a:t>33%</a:t>
                    </a:r>
                    <a:endParaRPr lang="en-US" dirty="0"/>
                  </a:p>
                </c:rich>
              </c:tx>
              <c:numFmt formatCode="0%" sourceLinked="0"/>
              <c:spPr>
                <a:noFill/>
                <a:ln w="23576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4.2358576145723734E-2"/>
                  <c:y val="0.143980993201537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Other</a:t>
                    </a:r>
                    <a:r>
                      <a:rPr lang="en-US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</c:dLbl>
            <c:numFmt formatCode="0%" sourceLinked="0"/>
            <c:spPr>
              <a:noFill/>
              <a:ln w="23576">
                <a:noFill/>
              </a:ln>
            </c:spPr>
            <c:txPr>
              <a:bodyPr/>
              <a:lstStyle/>
              <a:p>
                <a:pPr>
                  <a:defRPr sz="129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ctr"/>
            <c:showCat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Firearm</c:v>
                </c:pt>
                <c:pt idx="1">
                  <c:v>Poison</c:v>
                </c:pt>
                <c:pt idx="2">
                  <c:v>Hanging/Suffocation</c:v>
                </c:pt>
                <c:pt idx="3">
                  <c:v>Other</c:v>
                </c:pt>
              </c:strCache>
            </c:strRef>
          </c:cat>
          <c:val>
            <c:numRef>
              <c:f>Sheet1!$B$2:$E$2</c:f>
              <c:numCache>
                <c:formatCode>0.0%</c:formatCode>
                <c:ptCount val="4"/>
                <c:pt idx="0">
                  <c:v>0.24500000000000027</c:v>
                </c:pt>
                <c:pt idx="1">
                  <c:v>0.36900000000000038</c:v>
                </c:pt>
                <c:pt idx="2">
                  <c:v>0.33000000000000074</c:v>
                </c:pt>
                <c:pt idx="3">
                  <c:v>6.4000000000000112E-2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25379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67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2100" b="1" i="0" baseline="0" dirty="0" smtClean="0"/>
              <a:t>Male Age Group and Veteran Status</a:t>
            </a:r>
            <a:endParaRPr lang="en-US" sz="2100" b="1" i="0" baseline="0" dirty="0"/>
          </a:p>
        </c:rich>
      </c:tx>
      <c:layout>
        <c:manualLayout>
          <c:xMode val="edge"/>
          <c:yMode val="edge"/>
          <c:x val="0.21407579138981742"/>
          <c:y val="1.8817218111224176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88"/>
          <c:y val="0.1263440860215054"/>
          <c:w val="0.71197842765852992"/>
          <c:h val="0.56451612903223192"/>
        </c:manualLayout>
      </c:layout>
      <c:barChart>
        <c:barDir val="col"/>
        <c:grouping val="percentStacked"/>
        <c:ser>
          <c:idx val="0"/>
          <c:order val="0"/>
          <c:tx>
            <c:strRef>
              <c:f>Sheet1!$A$2</c:f>
              <c:strCache>
                <c:ptCount val="1"/>
                <c:pt idx="0">
                  <c:v>Veteran</c:v>
                </c:pt>
              </c:strCache>
            </c:strRef>
          </c:tx>
          <c:spPr>
            <a:solidFill>
              <a:srgbClr val="FF00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</c:spPr>
          </c:dPt>
          <c:dLbls>
            <c:dLbl>
              <c:idx val="2"/>
              <c:layout>
                <c:manualLayout>
                  <c:x val="1.4806589795205093E-3"/>
                  <c:y val="-1.0037641154328709E-2"/>
                </c:manualLayout>
              </c:layout>
              <c:showVal val="1"/>
            </c:dLbl>
            <c:txPr>
              <a:bodyPr rot="-5400000"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Sheet1!$B$1:$K$1</c:f>
              <c:strCache>
                <c:ptCount val="10"/>
                <c:pt idx="0">
                  <c:v>Total</c:v>
                </c:pt>
                <c:pt idx="1">
                  <c:v>18-19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 and older</c:v>
                </c:pt>
              </c:strCache>
            </c:strRef>
          </c:cat>
          <c:val>
            <c:numRef>
              <c:f>Sheet1!$B$2:$K$2</c:f>
              <c:numCache>
                <c:formatCode>0.0</c:formatCode>
                <c:ptCount val="10"/>
                <c:pt idx="0">
                  <c:v>26.5</c:v>
                </c:pt>
                <c:pt idx="1">
                  <c:v>11.8</c:v>
                </c:pt>
                <c:pt idx="2">
                  <c:v>6.5</c:v>
                </c:pt>
                <c:pt idx="3">
                  <c:v>14</c:v>
                </c:pt>
                <c:pt idx="4">
                  <c:v>15.6</c:v>
                </c:pt>
                <c:pt idx="5">
                  <c:v>23.8</c:v>
                </c:pt>
                <c:pt idx="6">
                  <c:v>27.5</c:v>
                </c:pt>
                <c:pt idx="7">
                  <c:v>57.1</c:v>
                </c:pt>
                <c:pt idx="8">
                  <c:v>85.7</c:v>
                </c:pt>
                <c:pt idx="9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Non-Veteran</c:v>
                </c:pt>
              </c:strCache>
            </c:strRef>
          </c:tx>
          <c:spPr>
            <a:solidFill>
              <a:srgbClr val="0070C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0070C0"/>
              </a:solidFill>
              <a:ln w="38100">
                <a:solidFill>
                  <a:schemeClr val="tx1"/>
                </a:solidFill>
              </a:ln>
            </c:spPr>
          </c:dPt>
          <c:dLbls>
            <c:txPr>
              <a:bodyPr rot="-5400000" vert="horz"/>
              <a:lstStyle/>
              <a:p>
                <a:pPr>
                  <a:defRPr sz="14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Sheet1!$B$1:$K$1</c:f>
              <c:strCache>
                <c:ptCount val="10"/>
                <c:pt idx="0">
                  <c:v>Total</c:v>
                </c:pt>
                <c:pt idx="1">
                  <c:v>18-19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45-54</c:v>
                </c:pt>
                <c:pt idx="6">
                  <c:v>55-64</c:v>
                </c:pt>
                <c:pt idx="7">
                  <c:v>65-74</c:v>
                </c:pt>
                <c:pt idx="8">
                  <c:v>75-84</c:v>
                </c:pt>
                <c:pt idx="9">
                  <c:v>85 and older</c:v>
                </c:pt>
              </c:strCache>
            </c:strRef>
          </c:cat>
          <c:val>
            <c:numRef>
              <c:f>Sheet1!$B$3:$K$3</c:f>
              <c:numCache>
                <c:formatCode>0.0</c:formatCode>
                <c:ptCount val="10"/>
                <c:pt idx="0">
                  <c:v>73.5</c:v>
                </c:pt>
                <c:pt idx="1">
                  <c:v>88.2</c:v>
                </c:pt>
                <c:pt idx="2">
                  <c:v>93.5</c:v>
                </c:pt>
                <c:pt idx="3">
                  <c:v>86</c:v>
                </c:pt>
                <c:pt idx="4">
                  <c:v>84.4</c:v>
                </c:pt>
                <c:pt idx="5">
                  <c:v>76.2</c:v>
                </c:pt>
                <c:pt idx="6">
                  <c:v>72.5</c:v>
                </c:pt>
                <c:pt idx="7">
                  <c:v>42.9</c:v>
                </c:pt>
                <c:pt idx="8">
                  <c:v>14.3</c:v>
                </c:pt>
                <c:pt idx="9">
                  <c:v>25</c:v>
                </c:pt>
              </c:numCache>
            </c:numRef>
          </c:val>
        </c:ser>
        <c:overlap val="100"/>
        <c:axId val="138508160"/>
        <c:axId val="138526720"/>
      </c:barChart>
      <c:catAx>
        <c:axId val="1385081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1970171143456131"/>
              <c:y val="0.89309635542734056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526720"/>
        <c:crosses val="autoZero"/>
        <c:auto val="1"/>
        <c:lblAlgn val="ctr"/>
        <c:lblOffset val="100"/>
        <c:tickLblSkip val="1"/>
        <c:tickMarkSkip val="1"/>
      </c:catAx>
      <c:valAx>
        <c:axId val="138526720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Percentage</a:t>
                </a:r>
                <a:r>
                  <a:rPr lang="en-US" sz="1600" baseline="0" dirty="0" smtClean="0"/>
                  <a:t> Who are Veterans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7.8732446893492996E-3"/>
              <c:y val="0.15338444363212703"/>
            </c:manualLayout>
          </c:layout>
          <c:spPr>
            <a:noFill/>
            <a:ln w="38141">
              <a:noFill/>
            </a:ln>
          </c:spPr>
        </c:title>
        <c:numFmt formatCode="0%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508160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5125145076560305"/>
          <c:y val="0.33657791521355257"/>
          <c:w val="0.14610559873302226"/>
          <c:h val="0.10782244440273153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1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2100" b="1" i="0" baseline="0" dirty="0" smtClean="0"/>
              <a:t>Selected Methods of Injury by Age</a:t>
            </a:r>
            <a:endParaRPr lang="en-US" sz="2100" b="1" i="0" baseline="0" dirty="0"/>
          </a:p>
        </c:rich>
      </c:tx>
      <c:layout>
        <c:manualLayout>
          <c:xMode val="edge"/>
          <c:yMode val="edge"/>
          <c:x val="0.19458119365514093"/>
          <c:y val="3.1364269554135099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83"/>
          <c:y val="0.1263440860215054"/>
          <c:w val="0.64025139792309216"/>
          <c:h val="0.56451612903223136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Firearm</c:v>
                </c:pt>
              </c:strCache>
            </c:strRef>
          </c:tx>
          <c:spPr>
            <a:solidFill>
              <a:srgbClr val="FF00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39.9</c:v>
                </c:pt>
                <c:pt idx="1">
                  <c:v>0</c:v>
                </c:pt>
                <c:pt idx="2">
                  <c:v>41.5</c:v>
                </c:pt>
                <c:pt idx="3">
                  <c:v>41.1</c:v>
                </c:pt>
                <c:pt idx="4">
                  <c:v>32.200000000000003</c:v>
                </c:pt>
                <c:pt idx="5">
                  <c:v>39.300000000000011</c:v>
                </c:pt>
                <c:pt idx="6">
                  <c:v>36.300000000000011</c:v>
                </c:pt>
                <c:pt idx="7">
                  <c:v>42.1</c:v>
                </c:pt>
                <c:pt idx="8">
                  <c:v>52.2</c:v>
                </c:pt>
                <c:pt idx="9">
                  <c:v>66</c:v>
                </c:pt>
                <c:pt idx="10">
                  <c:v>37.5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Hanging/Suffocation</c:v>
                </c:pt>
              </c:strCache>
            </c:strRef>
          </c:tx>
          <c:spPr>
            <a:solidFill>
              <a:srgbClr val="FFFF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FF00"/>
              </a:solidFill>
              <a:ln w="38100">
                <a:solidFill>
                  <a:schemeClr val="tx1"/>
                </a:solidFill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27.4</c:v>
                </c:pt>
                <c:pt idx="1">
                  <c:v>100</c:v>
                </c:pt>
                <c:pt idx="2">
                  <c:v>46.3</c:v>
                </c:pt>
                <c:pt idx="3">
                  <c:v>37</c:v>
                </c:pt>
                <c:pt idx="4">
                  <c:v>36.1</c:v>
                </c:pt>
                <c:pt idx="5">
                  <c:v>27.6</c:v>
                </c:pt>
                <c:pt idx="6">
                  <c:v>21.1</c:v>
                </c:pt>
                <c:pt idx="7">
                  <c:v>21.9</c:v>
                </c:pt>
                <c:pt idx="8">
                  <c:v>21.7</c:v>
                </c:pt>
                <c:pt idx="9">
                  <c:v>5.7</c:v>
                </c:pt>
                <c:pt idx="10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Poison</c:v>
                </c:pt>
              </c:strCache>
            </c:strRef>
          </c:tx>
          <c:spPr>
            <a:solidFill>
              <a:srgbClr val="00B05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Sheet1!$B$4:$L$4</c:f>
              <c:numCache>
                <c:formatCode>0.0</c:formatCode>
                <c:ptCount val="11"/>
                <c:pt idx="0">
                  <c:v>23.8</c:v>
                </c:pt>
                <c:pt idx="1">
                  <c:v>0</c:v>
                </c:pt>
                <c:pt idx="2">
                  <c:v>4.9000000000000004</c:v>
                </c:pt>
                <c:pt idx="3">
                  <c:v>9.6</c:v>
                </c:pt>
                <c:pt idx="4">
                  <c:v>25.6</c:v>
                </c:pt>
                <c:pt idx="5">
                  <c:v>24</c:v>
                </c:pt>
                <c:pt idx="6">
                  <c:v>33.300000000000011</c:v>
                </c:pt>
                <c:pt idx="7">
                  <c:v>28.1</c:v>
                </c:pt>
                <c:pt idx="8">
                  <c:v>15.9</c:v>
                </c:pt>
                <c:pt idx="9">
                  <c:v>20.8</c:v>
                </c:pt>
                <c:pt idx="10">
                  <c:v>18.8</c:v>
                </c:pt>
              </c:numCache>
            </c:numRef>
          </c:val>
        </c:ser>
        <c:overlap val="100"/>
        <c:axId val="138792960"/>
        <c:axId val="138794880"/>
      </c:barChart>
      <c:catAx>
        <c:axId val="138792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37856202598908872"/>
              <c:y val="0.87302107311869592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794880"/>
        <c:crosses val="autoZero"/>
        <c:auto val="1"/>
        <c:lblAlgn val="ctr"/>
        <c:lblOffset val="100"/>
        <c:tickLblSkip val="1"/>
        <c:tickMarkSkip val="1"/>
      </c:catAx>
      <c:valAx>
        <c:axId val="138794880"/>
        <c:scaling>
          <c:orientation val="minMax"/>
          <c:max val="100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Percentage Using Method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6.9155540340066334E-3"/>
              <c:y val="0.16342208478645429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792960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7256658678534107"/>
          <c:y val="0.31838034361138023"/>
          <c:w val="0.22530843920583543"/>
          <c:h val="0.16173366660409608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/>
              <a:t>Suicide Rate by </a:t>
            </a:r>
            <a:r>
              <a:rPr lang="en-US" b="1" dirty="0" smtClean="0"/>
              <a:t>Year</a:t>
            </a:r>
            <a:endParaRPr lang="en-US" b="1" dirty="0"/>
          </a:p>
        </c:rich>
      </c:tx>
      <c:layout>
        <c:manualLayout>
          <c:xMode val="edge"/>
          <c:yMode val="edge"/>
          <c:x val="0.38373979517897688"/>
          <c:y val="1.8817020519863101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88"/>
          <c:y val="0.1263440860215054"/>
          <c:w val="0.85929648241206025"/>
          <c:h val="0.5645161290322319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Northern HPR</c:v>
                </c:pt>
              </c:strCache>
            </c:strRef>
          </c:tx>
          <c:spPr>
            <a:ln w="57213">
              <a:solidFill>
                <a:srgbClr val="000000"/>
              </a:solidFill>
              <a:prstDash val="solid"/>
            </a:ln>
          </c:spPr>
          <c:marker>
            <c:spPr>
              <a:solidFill>
                <a:srgbClr val="000000"/>
              </a:solidFill>
            </c:spPr>
          </c:marker>
          <c:dPt>
            <c:idx val="0"/>
            <c:spPr>
              <a:ln w="57213">
                <a:noFill/>
                <a:prstDash val="solid"/>
              </a:ln>
            </c:spPr>
          </c:dPt>
          <c:dPt>
            <c:idx val="1"/>
            <c:spPr>
              <a:ln w="57213">
                <a:noFill/>
                <a:prstDash val="solid"/>
              </a:ln>
            </c:spPr>
          </c:dPt>
          <c:dLbls>
            <c:spPr>
              <a:noFill/>
              <a:ln w="38141">
                <a:noFill/>
              </a:ln>
            </c:spPr>
            <c:txPr>
              <a:bodyPr/>
              <a:lstStyle/>
              <a:p>
                <a:pPr>
                  <a:defRPr sz="180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b"/>
            <c:showVal val="1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Sheet1!$B$2:$H$2</c:f>
              <c:numCache>
                <c:formatCode>0.0</c:formatCode>
                <c:ptCount val="7"/>
                <c:pt idx="0">
                  <c:v>7.8</c:v>
                </c:pt>
                <c:pt idx="1">
                  <c:v>7.1</c:v>
                </c:pt>
                <c:pt idx="2">
                  <c:v>6.7</c:v>
                </c:pt>
                <c:pt idx="3">
                  <c:v>8.4</c:v>
                </c:pt>
                <c:pt idx="4">
                  <c:v>7.8</c:v>
                </c:pt>
                <c:pt idx="5">
                  <c:v>8</c:v>
                </c:pt>
                <c:pt idx="6">
                  <c:v>8.9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Virginia</c:v>
                </c:pt>
              </c:strCache>
            </c:strRef>
          </c:tx>
          <c:spPr>
            <a:ln w="57277"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</c:spPr>
          </c:marker>
          <c:dPt>
            <c:idx val="1"/>
            <c:spPr>
              <a:ln w="57277">
                <a:noFill/>
              </a:ln>
            </c:spPr>
          </c:dPt>
          <c:dLbls>
            <c:txPr>
              <a:bodyPr/>
              <a:lstStyle/>
              <a:p>
                <a:pPr>
                  <a:defRPr sz="1799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11.3</c:v>
                </c:pt>
                <c:pt idx="1">
                  <c:v>10.8</c:v>
                </c:pt>
                <c:pt idx="2">
                  <c:v>11</c:v>
                </c:pt>
                <c:pt idx="3">
                  <c:v>11.3</c:v>
                </c:pt>
                <c:pt idx="4">
                  <c:v>11.4</c:v>
                </c:pt>
                <c:pt idx="5">
                  <c:v>11.2</c:v>
                </c:pt>
                <c:pt idx="6">
                  <c:v>12</c:v>
                </c:pt>
              </c:numCache>
            </c:numRef>
          </c:val>
          <c:smooth val="1"/>
        </c:ser>
        <c:marker val="1"/>
        <c:axId val="72622080"/>
        <c:axId val="72624000"/>
      </c:lineChart>
      <c:catAx>
        <c:axId val="726220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2827109801459726"/>
              <c:y val="0.83470672502198207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624000"/>
        <c:crosses val="autoZero"/>
        <c:auto val="1"/>
        <c:lblAlgn val="ctr"/>
        <c:lblOffset val="100"/>
        <c:tickLblSkip val="1"/>
        <c:tickMarkSkip val="1"/>
      </c:catAx>
      <c:valAx>
        <c:axId val="72624000"/>
        <c:scaling>
          <c:orientation val="minMax"/>
          <c:max val="20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Suicide Rate Per </a:t>
                </a:r>
                <a:r>
                  <a:rPr lang="en-US" sz="1600" dirty="0"/>
                  <a:t>100,000</a:t>
                </a:r>
              </a:p>
            </c:rich>
          </c:tx>
          <c:layout>
            <c:manualLayout>
              <c:xMode val="edge"/>
              <c:yMode val="edge"/>
              <c:x val="1.6891575286218329E-2"/>
              <c:y val="0.18349736709511236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622080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7349234336505538"/>
          <c:y val="0.92101957142433732"/>
          <c:w val="0.35117482247234438"/>
          <c:h val="5.3886325689840864E-2"/>
        </c:manualLayout>
      </c:layout>
      <c:spPr>
        <a:ln>
          <a:solidFill>
            <a:srgbClr val="333399">
              <a:shade val="95000"/>
              <a:satMod val="105000"/>
            </a:srgbClr>
          </a:solidFill>
        </a:ln>
      </c:spPr>
      <c:txPr>
        <a:bodyPr/>
        <a:lstStyle/>
        <a:p>
          <a:pPr>
            <a:defRPr sz="16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anchor="ctr" anchorCtr="0"/>
          <a:lstStyle/>
          <a:p>
            <a:pPr>
              <a:defRPr sz="21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 smtClean="0"/>
              <a:t>Number</a:t>
            </a:r>
            <a:r>
              <a:rPr lang="en-US" b="1" baseline="0" dirty="0" smtClean="0"/>
              <a:t> of </a:t>
            </a:r>
            <a:r>
              <a:rPr lang="en-US" b="1" i="1" baseline="0" dirty="0" smtClean="0"/>
              <a:t>Non-Fatal</a:t>
            </a:r>
            <a:r>
              <a:rPr lang="en-US" b="1" baseline="0" dirty="0" smtClean="0"/>
              <a:t> Suicide Attempts by </a:t>
            </a:r>
            <a:r>
              <a:rPr lang="en-US" b="1" dirty="0" smtClean="0"/>
              <a:t>Year</a:t>
            </a:r>
            <a:endParaRPr lang="en-US" b="1" dirty="0"/>
          </a:p>
        </c:rich>
      </c:tx>
      <c:layout>
        <c:manualLayout>
          <c:xMode val="edge"/>
          <c:yMode val="edge"/>
          <c:x val="0.16007668711656442"/>
          <c:y val="3.3873482251355981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83"/>
          <c:y val="0.1263440860215054"/>
          <c:w val="0.85929648241206025"/>
          <c:h val="0.5645161290322313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Northern</c:v>
                </c:pt>
              </c:strCache>
            </c:strRef>
          </c:tx>
          <c:spPr>
            <a:ln w="2222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5337423312883492E-3"/>
                  <c:y val="5.0186229858031105E-3"/>
                </c:manualLayout>
              </c:layout>
              <c:showVal val="1"/>
            </c:dLbl>
            <c:dLbl>
              <c:idx val="6"/>
              <c:layout>
                <c:manualLayout>
                  <c:x val="1.533742331288346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Sheet1!$B$1:$H$1</c:f>
              <c:strCache>
                <c:ptCount val="7"/>
                <c:pt idx="0">
                  <c:v>Average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Sheet1!$B$2:$H$2</c:f>
              <c:numCache>
                <c:formatCode>#,##0</c:formatCode>
                <c:ptCount val="7"/>
                <c:pt idx="0">
                  <c:v>1007</c:v>
                </c:pt>
                <c:pt idx="1">
                  <c:v>1033</c:v>
                </c:pt>
                <c:pt idx="2">
                  <c:v>984</c:v>
                </c:pt>
                <c:pt idx="3">
                  <c:v>857</c:v>
                </c:pt>
                <c:pt idx="4">
                  <c:v>939</c:v>
                </c:pt>
                <c:pt idx="5">
                  <c:v>1074</c:v>
                </c:pt>
                <c:pt idx="6">
                  <c:v>1156</c:v>
                </c:pt>
              </c:numCache>
            </c:numRef>
          </c:val>
        </c:ser>
        <c:axId val="83604992"/>
        <c:axId val="83606912"/>
      </c:barChart>
      <c:catAx>
        <c:axId val="83604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267373556833006"/>
              <c:y val="0.86231023819638664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606912"/>
        <c:crosses val="autoZero"/>
        <c:auto val="1"/>
        <c:lblAlgn val="ctr"/>
        <c:lblOffset val="100"/>
        <c:tickLblSkip val="1"/>
        <c:tickMarkSkip val="1"/>
      </c:catAx>
      <c:valAx>
        <c:axId val="83606912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9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Number of Suicide</a:t>
                </a:r>
                <a:r>
                  <a:rPr lang="en-US" sz="1600" baseline="0" dirty="0" smtClean="0"/>
                  <a:t> Attempts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6.1553789671996515E-3"/>
              <c:y val="0.15338444363212547"/>
            </c:manualLayout>
          </c:layout>
          <c:spPr>
            <a:noFill/>
            <a:ln w="38141">
              <a:noFill/>
            </a:ln>
          </c:spPr>
        </c:title>
        <c:numFmt formatCode="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604992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i="1" dirty="0" smtClean="0"/>
              <a:t>Non-Fatal</a:t>
            </a:r>
            <a:r>
              <a:rPr lang="en-US" b="1" baseline="0" dirty="0" smtClean="0"/>
              <a:t> </a:t>
            </a:r>
            <a:r>
              <a:rPr lang="en-US" b="1" dirty="0" smtClean="0"/>
              <a:t>Suicide Attempt Rate </a:t>
            </a:r>
            <a:r>
              <a:rPr lang="en-US" b="1" dirty="0"/>
              <a:t>by </a:t>
            </a:r>
            <a:r>
              <a:rPr lang="en-US" b="1" dirty="0" smtClean="0"/>
              <a:t>Year</a:t>
            </a:r>
            <a:endParaRPr lang="en-US" b="1" dirty="0"/>
          </a:p>
        </c:rich>
      </c:tx>
      <c:layout>
        <c:manualLayout>
          <c:xMode val="edge"/>
          <c:yMode val="edge"/>
          <c:x val="0.22423059272498913"/>
          <c:y val="3.3873482251355981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83"/>
          <c:y val="0.1263440860215054"/>
          <c:w val="0.85929648241206025"/>
          <c:h val="0.56451612903223136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Northern HPR</c:v>
                </c:pt>
              </c:strCache>
            </c:strRef>
          </c:tx>
          <c:spPr>
            <a:ln w="57213">
              <a:solidFill>
                <a:srgbClr val="000000"/>
              </a:solidFill>
              <a:prstDash val="solid"/>
            </a:ln>
          </c:spPr>
          <c:marker>
            <c:spPr>
              <a:solidFill>
                <a:srgbClr val="000000"/>
              </a:solidFill>
            </c:spPr>
          </c:marker>
          <c:dPt>
            <c:idx val="0"/>
            <c:spPr>
              <a:ln w="57213">
                <a:noFill/>
                <a:prstDash val="solid"/>
              </a:ln>
            </c:spPr>
          </c:dPt>
          <c:dPt>
            <c:idx val="1"/>
            <c:spPr>
              <a:ln w="57213">
                <a:noFill/>
                <a:prstDash val="solid"/>
              </a:ln>
            </c:spPr>
          </c:dPt>
          <c:dLbls>
            <c:spPr>
              <a:noFill/>
              <a:ln w="38141">
                <a:noFill/>
              </a:ln>
            </c:spPr>
            <c:txPr>
              <a:bodyPr/>
              <a:lstStyle/>
              <a:p>
                <a:pPr>
                  <a:defRPr sz="1802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b"/>
            <c:showVal val="1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Sheet1!$B$2:$H$2</c:f>
              <c:numCache>
                <c:formatCode>0.0</c:formatCode>
                <c:ptCount val="7"/>
                <c:pt idx="0">
                  <c:v>49.6</c:v>
                </c:pt>
                <c:pt idx="1">
                  <c:v>53.1</c:v>
                </c:pt>
                <c:pt idx="2">
                  <c:v>49.8</c:v>
                </c:pt>
                <c:pt idx="3">
                  <c:v>42.3</c:v>
                </c:pt>
                <c:pt idx="4">
                  <c:v>45.7</c:v>
                </c:pt>
                <c:pt idx="5">
                  <c:v>51.8</c:v>
                </c:pt>
                <c:pt idx="6">
                  <c:v>54.9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Virginia</c:v>
                </c:pt>
              </c:strCache>
            </c:strRef>
          </c:tx>
          <c:spPr>
            <a:ln w="57277">
              <a:solidFill>
                <a:schemeClr val="accent2"/>
              </a:solidFill>
            </a:ln>
          </c:spPr>
          <c:marker>
            <c:spPr>
              <a:solidFill>
                <a:schemeClr val="accent2"/>
              </a:solidFill>
            </c:spPr>
          </c:marker>
          <c:dPt>
            <c:idx val="1"/>
            <c:spPr>
              <a:ln w="57277">
                <a:noFill/>
              </a:ln>
            </c:spPr>
          </c:dPt>
          <c:dLbls>
            <c:txPr>
              <a:bodyPr/>
              <a:lstStyle/>
              <a:p>
                <a:pPr>
                  <a:defRPr sz="1799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t"/>
            <c:showVal val="1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62.3</c:v>
                </c:pt>
                <c:pt idx="1">
                  <c:v>60</c:v>
                </c:pt>
                <c:pt idx="2">
                  <c:v>61.1</c:v>
                </c:pt>
                <c:pt idx="3">
                  <c:v>58.2</c:v>
                </c:pt>
                <c:pt idx="4">
                  <c:v>59</c:v>
                </c:pt>
                <c:pt idx="5">
                  <c:v>66.400000000000006</c:v>
                </c:pt>
                <c:pt idx="6">
                  <c:v>69.2</c:v>
                </c:pt>
              </c:numCache>
            </c:numRef>
          </c:val>
          <c:smooth val="1"/>
        </c:ser>
        <c:marker val="1"/>
        <c:axId val="99531392"/>
        <c:axId val="99621120"/>
      </c:lineChart>
      <c:catAx>
        <c:axId val="995313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267373556833006"/>
              <c:y val="0.78953733982749419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621120"/>
        <c:crosses val="autoZero"/>
        <c:auto val="1"/>
        <c:lblAlgn val="ctr"/>
        <c:lblOffset val="100"/>
        <c:tickLblSkip val="1"/>
        <c:tickMarkSkip val="1"/>
      </c:catAx>
      <c:valAx>
        <c:axId val="99621120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Non-Fatal Suicide Rate Per </a:t>
                </a:r>
                <a:r>
                  <a:rPr lang="en-US" sz="1600" dirty="0"/>
                  <a:t>100,000</a:t>
                </a:r>
              </a:p>
            </c:rich>
          </c:tx>
          <c:layout>
            <c:manualLayout>
              <c:xMode val="edge"/>
              <c:yMode val="edge"/>
              <c:x val="7.6891212984879984E-3"/>
              <c:y val="0.10570564814906309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31392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7962731269020838"/>
          <c:y val="0.89341605824992765"/>
          <c:w val="0.38895101685909178"/>
          <c:h val="5.9463539454055761E-2"/>
        </c:manualLayout>
      </c:layout>
      <c:spPr>
        <a:ln>
          <a:solidFill>
            <a:srgbClr val="333399">
              <a:shade val="95000"/>
              <a:satMod val="105000"/>
            </a:srgbClr>
          </a:solidFill>
        </a:ln>
      </c:spPr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/>
              <a:t>Suicide Rate by Age Group</a:t>
            </a:r>
          </a:p>
        </c:rich>
      </c:tx>
      <c:layout>
        <c:manualLayout>
          <c:xMode val="edge"/>
          <c:yMode val="edge"/>
          <c:x val="0.33524986715617638"/>
          <c:y val="2.5859487634468232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97"/>
          <c:y val="0.1263440860215054"/>
          <c:w val="0.85929648241206025"/>
          <c:h val="0.56451612903223247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Northern HPR</c:v>
                </c:pt>
              </c:strCache>
            </c:strRef>
          </c:tx>
          <c:spPr>
            <a:ln w="57213">
              <a:solidFill>
                <a:srgbClr val="000000"/>
              </a:solidFill>
              <a:prstDash val="solid"/>
            </a:ln>
          </c:spPr>
          <c:marker>
            <c:spPr>
              <a:solidFill>
                <a:schemeClr val="tx1"/>
              </a:solidFill>
            </c:spPr>
          </c:marker>
          <c:dPt>
            <c:idx val="1"/>
            <c:spPr>
              <a:ln w="57213">
                <a:noFill/>
                <a:prstDash val="solid"/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7.8</c:v>
                </c:pt>
                <c:pt idx="1">
                  <c:v>1</c:v>
                </c:pt>
                <c:pt idx="2">
                  <c:v>5.5</c:v>
                </c:pt>
                <c:pt idx="3">
                  <c:v>10.200000000000001</c:v>
                </c:pt>
                <c:pt idx="4">
                  <c:v>10.200000000000001</c:v>
                </c:pt>
                <c:pt idx="5">
                  <c:v>9.2000000000000011</c:v>
                </c:pt>
                <c:pt idx="6">
                  <c:v>10.8</c:v>
                </c:pt>
                <c:pt idx="7">
                  <c:v>8.5</c:v>
                </c:pt>
                <c:pt idx="8">
                  <c:v>11.7</c:v>
                </c:pt>
                <c:pt idx="9">
                  <c:v>17.5</c:v>
                </c:pt>
                <c:pt idx="10">
                  <c:v>14.3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Virginia</c:v>
                </c:pt>
              </c:strCache>
            </c:strRef>
          </c:tx>
          <c:spPr>
            <a:ln w="57277"/>
          </c:spPr>
          <c:dPt>
            <c:idx val="1"/>
            <c:spPr>
              <a:ln w="57277">
                <a:noFill/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11.3</c:v>
                </c:pt>
                <c:pt idx="1">
                  <c:v>1.2</c:v>
                </c:pt>
                <c:pt idx="2">
                  <c:v>7.2</c:v>
                </c:pt>
                <c:pt idx="3">
                  <c:v>12.1</c:v>
                </c:pt>
                <c:pt idx="4">
                  <c:v>12.5</c:v>
                </c:pt>
                <c:pt idx="5">
                  <c:v>14.5</c:v>
                </c:pt>
                <c:pt idx="6">
                  <c:v>16.8</c:v>
                </c:pt>
                <c:pt idx="7">
                  <c:v>14.3</c:v>
                </c:pt>
                <c:pt idx="8">
                  <c:v>14.7</c:v>
                </c:pt>
                <c:pt idx="9">
                  <c:v>18.5</c:v>
                </c:pt>
                <c:pt idx="10">
                  <c:v>18</c:v>
                </c:pt>
              </c:numCache>
            </c:numRef>
          </c:val>
          <c:smooth val="1"/>
        </c:ser>
        <c:marker val="1"/>
        <c:axId val="100006144"/>
        <c:axId val="120205696"/>
      </c:lineChart>
      <c:catAx>
        <c:axId val="100006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9135247089512885"/>
              <c:y val="0.85519856213625467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0205696"/>
        <c:crosses val="autoZero"/>
        <c:auto val="1"/>
        <c:lblAlgn val="ctr"/>
        <c:lblOffset val="100"/>
        <c:tickLblSkip val="1"/>
        <c:tickMarkSkip val="1"/>
      </c:catAx>
      <c:valAx>
        <c:axId val="120205696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Suicide Rate Per </a:t>
                </a:r>
                <a:r>
                  <a:rPr lang="en-US" sz="1600" dirty="0"/>
                  <a:t>100,000</a:t>
                </a:r>
              </a:p>
            </c:rich>
          </c:tx>
          <c:layout>
            <c:manualLayout>
              <c:xMode val="edge"/>
              <c:yMode val="edge"/>
              <c:x val="1.3824090623641375E-2"/>
              <c:y val="0.19543491922664588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006144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5217175498768188"/>
          <c:y val="0.93022402129311554"/>
          <c:w val="0.38895101685909178"/>
          <c:h val="5.7237247517973294E-2"/>
        </c:manualLayout>
      </c:layout>
      <c:spPr>
        <a:ln>
          <a:solidFill>
            <a:srgbClr val="333399">
              <a:shade val="95000"/>
              <a:satMod val="105000"/>
            </a:srgbClr>
          </a:solidFill>
        </a:ln>
      </c:spPr>
      <c:txPr>
        <a:bodyPr/>
        <a:lstStyle/>
        <a:p>
          <a:pPr>
            <a:defRPr sz="16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anchor="ctr" anchorCtr="0"/>
          <a:lstStyle/>
          <a:p>
            <a:pPr>
              <a:defRPr sz="2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 smtClean="0"/>
              <a:t>Fatal</a:t>
            </a:r>
            <a:r>
              <a:rPr lang="en-US" b="1" baseline="0" dirty="0" smtClean="0"/>
              <a:t> and Non-Fatal Suicide Rates by Gender</a:t>
            </a:r>
            <a:endParaRPr lang="en-US" b="1" dirty="0"/>
          </a:p>
        </c:rich>
      </c:tx>
      <c:layout>
        <c:manualLayout>
          <c:xMode val="edge"/>
          <c:yMode val="edge"/>
          <c:x val="0.17848159509202502"/>
          <c:y val="1.8817020519862913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77"/>
          <c:y val="0.1263440860215054"/>
          <c:w val="0.85929648241206025"/>
          <c:h val="0.5645161290322308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Fatal</c:v>
                </c:pt>
              </c:strCache>
            </c:strRef>
          </c:tx>
          <c:spPr>
            <a:solidFill>
              <a:schemeClr val="accent1"/>
            </a:solidFill>
            <a:ln w="2222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381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2"/>
              <c:layout>
                <c:manualLayout>
                  <c:x val="0"/>
                  <c:y val="1.0031120639405706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7.8</c:v>
                </c:pt>
                <c:pt idx="1">
                  <c:v>11.5</c:v>
                </c:pt>
                <c:pt idx="2">
                  <c:v>4.3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Non-Fatal</c:v>
                </c:pt>
              </c:strCache>
            </c:strRef>
          </c:tx>
          <c:spPr>
            <a:solidFill>
              <a:srgbClr val="92D050"/>
            </a:solidFill>
            <a:ln w="22225">
              <a:solidFill>
                <a:srgbClr val="000000"/>
              </a:solidFill>
            </a:ln>
          </c:spPr>
          <c:dPt>
            <c:idx val="0"/>
            <c:spPr>
              <a:solidFill>
                <a:srgbClr val="92D050"/>
              </a:solidFill>
              <a:ln w="38100">
                <a:solidFill>
                  <a:srgbClr val="000000"/>
                </a:solidFill>
              </a:ln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dLblPos val="ctr"/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</c:v>
                </c:pt>
                <c:pt idx="2">
                  <c:v>Female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49.6</c:v>
                </c:pt>
                <c:pt idx="1">
                  <c:v>35</c:v>
                </c:pt>
                <c:pt idx="2">
                  <c:v>64</c:v>
                </c:pt>
              </c:numCache>
            </c:numRef>
          </c:val>
        </c:ser>
        <c:axId val="125040512"/>
        <c:axId val="125050880"/>
      </c:barChart>
      <c:catAx>
        <c:axId val="1250405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Gender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50986619003912859"/>
              <c:y val="0.83470672502198207"/>
            </c:manualLayout>
          </c:layout>
          <c:spPr>
            <a:noFill/>
            <a:ln w="38141">
              <a:noFill/>
            </a:ln>
          </c:spPr>
        </c:title>
        <c:numFmt formatCode="General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50880"/>
        <c:crosses val="autoZero"/>
        <c:auto val="1"/>
        <c:lblAlgn val="ctr"/>
        <c:lblOffset val="100"/>
        <c:tickLblSkip val="1"/>
        <c:tickMarkSkip val="1"/>
      </c:catAx>
      <c:valAx>
        <c:axId val="125050880"/>
        <c:scaling>
          <c:orientation val="minMax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495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Rate</a:t>
                </a:r>
                <a:r>
                  <a:rPr lang="en-US" sz="1600" baseline="0" dirty="0" smtClean="0"/>
                  <a:t> Per 100,000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3824090623641375E-2"/>
              <c:y val="0.23117616257817214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40512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42486812231293514"/>
          <c:y val="0.91042353708295365"/>
          <c:w val="0.26376068788947804"/>
          <c:h val="5.9463539454055678E-2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b="1" dirty="0" smtClean="0"/>
              <a:t>Non-Fatal and Fatal</a:t>
            </a:r>
            <a:r>
              <a:rPr lang="en-US" b="1" baseline="0" dirty="0" smtClean="0"/>
              <a:t> Suicide Rate by Age Group</a:t>
            </a:r>
            <a:endParaRPr lang="en-US" b="1" dirty="0"/>
          </a:p>
        </c:rich>
      </c:tx>
      <c:layout>
        <c:manualLayout>
          <c:xMode val="edge"/>
          <c:yMode val="edge"/>
          <c:x val="0.16568473970281275"/>
          <c:y val="3.1349989368910751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97"/>
          <c:y val="0.1263440860215054"/>
          <c:w val="0.85929648241206025"/>
          <c:h val="0.56451612903223247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Non-Fatal</c:v>
                </c:pt>
              </c:strCache>
            </c:strRef>
          </c:tx>
          <c:spPr>
            <a:ln w="57277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0"/>
            <c:spPr>
              <a:ln w="57277">
                <a:noFill/>
              </a:ln>
            </c:spPr>
          </c:dPt>
          <c:dPt>
            <c:idx val="1"/>
            <c:spPr>
              <a:ln w="57277">
                <a:noFill/>
              </a:ln>
            </c:spPr>
          </c:dPt>
          <c:cat>
            <c:strRef>
              <c:f>Sheet1!$B$1:$M$1</c:f>
              <c:strCache>
                <c:ptCount val="12"/>
                <c:pt idx="0">
                  <c:v>Total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25-34</c:v>
                </c:pt>
                <c:pt idx="6">
                  <c:v>35-44</c:v>
                </c:pt>
                <c:pt idx="7">
                  <c:v>45-54</c:v>
                </c:pt>
                <c:pt idx="8">
                  <c:v>55-64</c:v>
                </c:pt>
                <c:pt idx="9">
                  <c:v>65-74</c:v>
                </c:pt>
                <c:pt idx="10">
                  <c:v>75-84</c:v>
                </c:pt>
                <c:pt idx="11">
                  <c:v>85 and older</c:v>
                </c:pt>
              </c:strCache>
            </c:strRef>
          </c:cat>
          <c:val>
            <c:numRef>
              <c:f>Sheet1!$B$2:$M$2</c:f>
              <c:numCache>
                <c:formatCode>0.0</c:formatCode>
                <c:ptCount val="12"/>
                <c:pt idx="0">
                  <c:v>49.6</c:v>
                </c:pt>
                <c:pt idx="1">
                  <c:v>0.60000000000000064</c:v>
                </c:pt>
                <c:pt idx="2">
                  <c:v>28.4</c:v>
                </c:pt>
                <c:pt idx="3">
                  <c:v>152.30000000000001</c:v>
                </c:pt>
                <c:pt idx="4">
                  <c:v>126.6</c:v>
                </c:pt>
                <c:pt idx="5">
                  <c:v>73.3</c:v>
                </c:pt>
                <c:pt idx="6">
                  <c:v>54</c:v>
                </c:pt>
                <c:pt idx="7">
                  <c:v>46.7</c:v>
                </c:pt>
                <c:pt idx="8">
                  <c:v>22.5</c:v>
                </c:pt>
                <c:pt idx="9">
                  <c:v>13.9</c:v>
                </c:pt>
                <c:pt idx="10">
                  <c:v>14.209999999999999</c:v>
                </c:pt>
                <c:pt idx="11">
                  <c:v>24.1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Fatal</c:v>
                </c:pt>
              </c:strCache>
            </c:strRef>
          </c:tx>
          <c:spPr>
            <a:ln w="57277"/>
          </c:spPr>
          <c:dPt>
            <c:idx val="1"/>
            <c:spPr>
              <a:ln w="57277">
                <a:noFill/>
              </a:ln>
            </c:spPr>
          </c:dPt>
          <c:cat>
            <c:strRef>
              <c:f>Sheet1!$B$1:$M$1</c:f>
              <c:strCache>
                <c:ptCount val="12"/>
                <c:pt idx="0">
                  <c:v>Total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25-34</c:v>
                </c:pt>
                <c:pt idx="6">
                  <c:v>35-44</c:v>
                </c:pt>
                <c:pt idx="7">
                  <c:v>45-54</c:v>
                </c:pt>
                <c:pt idx="8">
                  <c:v>55-64</c:v>
                </c:pt>
                <c:pt idx="9">
                  <c:v>65-74</c:v>
                </c:pt>
                <c:pt idx="10">
                  <c:v>75-84</c:v>
                </c:pt>
                <c:pt idx="11">
                  <c:v>85 and older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 formatCode="0.0">
                  <c:v>7.8</c:v>
                </c:pt>
                <c:pt idx="2" formatCode="0.0">
                  <c:v>1</c:v>
                </c:pt>
                <c:pt idx="3" formatCode="0.0">
                  <c:v>5.5</c:v>
                </c:pt>
                <c:pt idx="4" formatCode="0.0">
                  <c:v>10.200000000000001</c:v>
                </c:pt>
                <c:pt idx="5" formatCode="0.0">
                  <c:v>10.200000000000001</c:v>
                </c:pt>
                <c:pt idx="6" formatCode="0.0">
                  <c:v>9.2000000000000011</c:v>
                </c:pt>
                <c:pt idx="7" formatCode="0.0">
                  <c:v>10.8</c:v>
                </c:pt>
                <c:pt idx="8" formatCode="0.0">
                  <c:v>8.5</c:v>
                </c:pt>
                <c:pt idx="9" formatCode="0.0">
                  <c:v>11.7</c:v>
                </c:pt>
                <c:pt idx="10" formatCode="0.0">
                  <c:v>17.5</c:v>
                </c:pt>
                <c:pt idx="11" formatCode="0.0">
                  <c:v>14.3</c:v>
                </c:pt>
              </c:numCache>
            </c:numRef>
          </c:val>
        </c:ser>
        <c:marker val="1"/>
        <c:axId val="125018112"/>
        <c:axId val="125054336"/>
      </c:lineChart>
      <c:catAx>
        <c:axId val="12501811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3837797690933389"/>
              <c:y val="0.86298343196435467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54336"/>
        <c:crosses val="autoZero"/>
        <c:auto val="1"/>
        <c:lblAlgn val="ctr"/>
        <c:lblOffset val="100"/>
        <c:tickLblSkip val="1"/>
        <c:tickMarkSkip val="1"/>
      </c:catAx>
      <c:valAx>
        <c:axId val="125054336"/>
        <c:scaling>
          <c:orientation val="minMax"/>
          <c:min val="0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Rate</a:t>
                </a:r>
                <a:r>
                  <a:rPr lang="en-US" sz="1600" baseline="0" dirty="0" smtClean="0"/>
                  <a:t> Per 100,000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2340608014549401E-3"/>
              <c:y val="0.22637742155349044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018112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36426163422706992"/>
          <c:y val="0.93673881404634862"/>
          <c:w val="0.27445015638575782"/>
          <c:h val="5.6152181214315033E-2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16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1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2100" b="1" i="0" baseline="0" dirty="0" smtClean="0"/>
              <a:t>Selected Methods by Gender</a:t>
            </a:r>
            <a:endParaRPr lang="en-US" sz="2100" b="1" i="0" baseline="0" dirty="0"/>
          </a:p>
        </c:rich>
      </c:tx>
      <c:layout>
        <c:manualLayout>
          <c:xMode val="edge"/>
          <c:yMode val="edge"/>
          <c:x val="0.20711797347545424"/>
          <c:y val="2.8737814023247096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77"/>
          <c:y val="0.1263440860215054"/>
          <c:w val="0.63539355274881792"/>
          <c:h val="0.56451612903223081"/>
        </c:manualLayout>
      </c:layout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Firearm</c:v>
                </c:pt>
              </c:strCache>
            </c:strRef>
          </c:tx>
          <c:spPr>
            <a:solidFill>
              <a:srgbClr val="FF00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0000"/>
              </a:solidFill>
              <a:ln w="381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39.9</c:v>
                </c:pt>
                <c:pt idx="1">
                  <c:v>46.3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Hanging/Suffocation</c:v>
                </c:pt>
              </c:strCache>
            </c:strRef>
          </c:tx>
          <c:spPr>
            <a:solidFill>
              <a:srgbClr val="FFFF0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FFFF00"/>
              </a:solidFill>
              <a:ln w="381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Sheet1!$B$3:$D$3</c:f>
              <c:numCache>
                <c:formatCode>0.0</c:formatCode>
                <c:ptCount val="3"/>
                <c:pt idx="0">
                  <c:v>27.4</c:v>
                </c:pt>
                <c:pt idx="1">
                  <c:v>28</c:v>
                </c:pt>
                <c:pt idx="2">
                  <c:v>25.7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Poison</c:v>
                </c:pt>
              </c:strCache>
            </c:strRef>
          </c:tx>
          <c:spPr>
            <a:solidFill>
              <a:srgbClr val="00B050"/>
            </a:solidFill>
            <a:ln w="22225">
              <a:solidFill>
                <a:schemeClr val="tx1"/>
              </a:solidFill>
            </a:ln>
          </c:spPr>
          <c:dPt>
            <c:idx val="0"/>
            <c:spPr>
              <a:solidFill>
                <a:srgbClr val="00B050"/>
              </a:solidFill>
              <a:ln w="38100"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Sheet1!$B$4:$D$4</c:f>
              <c:numCache>
                <c:formatCode>0.0</c:formatCode>
                <c:ptCount val="3"/>
                <c:pt idx="0">
                  <c:v>23.8</c:v>
                </c:pt>
                <c:pt idx="1">
                  <c:v>16.5</c:v>
                </c:pt>
                <c:pt idx="2">
                  <c:v>43.3</c:v>
                </c:pt>
              </c:numCache>
            </c:numRef>
          </c:val>
        </c:ser>
        <c:overlap val="100"/>
        <c:axId val="126401920"/>
        <c:axId val="126424576"/>
      </c:barChart>
      <c:catAx>
        <c:axId val="1264019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Gender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39696693396455135"/>
              <c:y val="0.84541755994427858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424576"/>
        <c:crosses val="autoZero"/>
        <c:auto val="1"/>
        <c:lblAlgn val="ctr"/>
        <c:lblOffset val="100"/>
        <c:tickLblSkip val="1"/>
        <c:tickMarkSkip val="1"/>
      </c:catAx>
      <c:valAx>
        <c:axId val="126424576"/>
        <c:scaling>
          <c:orientation val="minMax"/>
          <c:max val="100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Percentage Using Method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5.2064033417629158E-3"/>
              <c:y val="0.16249218847644256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401920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7153472623320063"/>
          <c:y val="0.34849326707436662"/>
          <c:w val="0.21619537026526794"/>
          <c:h val="0.16173366660409605"/>
        </c:manualLayout>
      </c:layout>
      <c:spPr>
        <a:ln>
          <a:solidFill>
            <a:srgbClr val="000000"/>
          </a:solidFill>
        </a:ln>
      </c:spPr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1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2100" b="1" i="0" baseline="0" dirty="0" smtClean="0"/>
              <a:t>Intimate Partner Problems and Crisis by Age Group</a:t>
            </a:r>
            <a:endParaRPr lang="en-US" sz="2100" b="1" i="0" baseline="0" dirty="0"/>
          </a:p>
        </c:rich>
      </c:tx>
      <c:layout>
        <c:manualLayout>
          <c:xMode val="edge"/>
          <c:yMode val="edge"/>
          <c:x val="0.15255220814789575"/>
          <c:y val="2.831261638513673E-2"/>
        </c:manualLayout>
      </c:layout>
      <c:spPr>
        <a:noFill/>
        <a:ln w="38141">
          <a:noFill/>
        </a:ln>
      </c:spPr>
    </c:title>
    <c:plotArea>
      <c:layout>
        <c:manualLayout>
          <c:layoutTarget val="inner"/>
          <c:xMode val="edge"/>
          <c:yMode val="edge"/>
          <c:x val="0.12562814070351477"/>
          <c:y val="0.1263440860215054"/>
          <c:w val="0.84459922401004262"/>
          <c:h val="0.56451612903223081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Intimate Partner Problem</c:v>
                </c:pt>
              </c:strCache>
            </c:strRef>
          </c:tx>
          <c:spPr>
            <a:ln w="57277"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dPt>
            <c:idx val="1"/>
            <c:spPr>
              <a:ln w="57277">
                <a:noFill/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Sheet1!$B$2:$L$2</c:f>
              <c:numCache>
                <c:formatCode>0.0</c:formatCode>
                <c:ptCount val="11"/>
                <c:pt idx="0">
                  <c:v>31.5</c:v>
                </c:pt>
                <c:pt idx="1">
                  <c:v>12.5</c:v>
                </c:pt>
                <c:pt idx="2">
                  <c:v>29.3</c:v>
                </c:pt>
                <c:pt idx="3">
                  <c:v>45.7</c:v>
                </c:pt>
                <c:pt idx="4">
                  <c:v>46</c:v>
                </c:pt>
                <c:pt idx="5">
                  <c:v>38.9</c:v>
                </c:pt>
                <c:pt idx="6">
                  <c:v>25.1</c:v>
                </c:pt>
                <c:pt idx="7">
                  <c:v>24.3</c:v>
                </c:pt>
                <c:pt idx="8">
                  <c:v>17.399999999999999</c:v>
                </c:pt>
                <c:pt idx="9">
                  <c:v>5.8</c:v>
                </c:pt>
                <c:pt idx="10">
                  <c:v>7.1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Crisis in Past 2 Weeks</c:v>
                </c:pt>
              </c:strCache>
            </c:strRef>
          </c:tx>
          <c:spPr>
            <a:ln w="57277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dPt>
            <c:idx val="1"/>
            <c:spPr>
              <a:ln w="57277">
                <a:noFill/>
              </a:ln>
            </c:spPr>
          </c:dPt>
          <c:cat>
            <c:strRef>
              <c:f>Sheet1!$B$1:$L$1</c:f>
              <c:strCache>
                <c:ptCount val="11"/>
                <c:pt idx="0">
                  <c:v>Total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25-34</c:v>
                </c:pt>
                <c:pt idx="5">
                  <c:v>35-44</c:v>
                </c:pt>
                <c:pt idx="6">
                  <c:v>45-54</c:v>
                </c:pt>
                <c:pt idx="7">
                  <c:v>55-64</c:v>
                </c:pt>
                <c:pt idx="8">
                  <c:v>65-74</c:v>
                </c:pt>
                <c:pt idx="9">
                  <c:v>75-84</c:v>
                </c:pt>
                <c:pt idx="10">
                  <c:v>85 and older</c:v>
                </c:pt>
              </c:strCache>
            </c:strRef>
          </c:cat>
          <c:val>
            <c:numRef>
              <c:f>Sheet1!$B$3:$L$3</c:f>
              <c:numCache>
                <c:formatCode>0.0</c:formatCode>
                <c:ptCount val="11"/>
                <c:pt idx="0">
                  <c:v>33.4</c:v>
                </c:pt>
                <c:pt idx="1">
                  <c:v>87.5</c:v>
                </c:pt>
                <c:pt idx="2">
                  <c:v>53.7</c:v>
                </c:pt>
                <c:pt idx="3">
                  <c:v>47.1</c:v>
                </c:pt>
                <c:pt idx="4">
                  <c:v>42.6</c:v>
                </c:pt>
                <c:pt idx="5">
                  <c:v>36.300000000000011</c:v>
                </c:pt>
                <c:pt idx="6">
                  <c:v>26.1</c:v>
                </c:pt>
                <c:pt idx="7">
                  <c:v>18</c:v>
                </c:pt>
                <c:pt idx="8">
                  <c:v>23.2</c:v>
                </c:pt>
                <c:pt idx="9">
                  <c:v>28.8</c:v>
                </c:pt>
                <c:pt idx="10">
                  <c:v>14.3</c:v>
                </c:pt>
              </c:numCache>
            </c:numRef>
          </c:val>
          <c:smooth val="1"/>
        </c:ser>
        <c:marker val="1"/>
        <c:axId val="126911232"/>
        <c:axId val="126913152"/>
      </c:lineChart>
      <c:catAx>
        <c:axId val="1269112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/>
                  <a:t>Age Group</a:t>
                </a:r>
              </a:p>
            </c:rich>
          </c:tx>
          <c:layout>
            <c:manualLayout>
              <c:xMode val="edge"/>
              <c:yMode val="edge"/>
              <c:x val="0.48146057286317695"/>
              <c:y val="0.86047402167577736"/>
            </c:manualLayout>
          </c:layout>
          <c:spPr>
            <a:noFill/>
            <a:ln w="38141">
              <a:noFill/>
            </a:ln>
          </c:spPr>
        </c:title>
        <c:numFmt formatCode="@" sourceLinked="1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802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913152"/>
        <c:crosses val="autoZero"/>
        <c:auto val="1"/>
        <c:lblAlgn val="ctr"/>
        <c:lblOffset val="100"/>
        <c:tickLblSkip val="1"/>
        <c:tickMarkSkip val="1"/>
      </c:catAx>
      <c:valAx>
        <c:axId val="126913152"/>
        <c:scaling>
          <c:orientation val="minMax"/>
          <c:max val="100"/>
        </c:scaling>
        <c:axPos val="l"/>
        <c:majorGridlines>
          <c:spPr>
            <a:ln w="4768">
              <a:solidFill>
                <a:schemeClr val="tx1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dirty="0" smtClean="0"/>
                  <a:t>Percentage with Circumstance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8.3648293963254766E-3"/>
              <c:y val="0.14810352487451667"/>
            </c:manualLayout>
          </c:layout>
          <c:spPr>
            <a:noFill/>
            <a:ln w="38141">
              <a:noFill/>
            </a:ln>
          </c:spPr>
        </c:title>
        <c:numFmt formatCode="0.0" sourceLinked="0"/>
        <c:tickLblPos val="nextTo"/>
        <c:spPr>
          <a:ln w="47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6911232"/>
        <c:crosses val="autoZero"/>
        <c:crossBetween val="between"/>
      </c:valAx>
      <c:spPr>
        <a:noFill/>
        <a:ln w="19070">
          <a:solidFill>
            <a:schemeClr val="tx1"/>
          </a:solidFill>
          <a:prstDash val="solid"/>
        </a:ln>
      </c:spPr>
    </c:plotArea>
    <c:legend>
      <c:legendPos val="b"/>
      <c:legendEntry>
        <c:idx val="0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4778546159991047"/>
          <c:y val="0.93583423920749464"/>
          <c:w val="0.59718269998858842"/>
          <c:h val="5.1581325443563253E-2"/>
        </c:manualLayout>
      </c:layout>
      <c:spPr>
        <a:ln>
          <a:solidFill>
            <a:schemeClr val="tx1"/>
          </a:solidFill>
        </a:ln>
      </c:spPr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03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0.81888</cdr:x>
      <cdr:y>0.43911</cdr:y>
    </cdr:from>
    <cdr:to>
      <cdr:x>0.86705</cdr:x>
      <cdr:y>0.60567</cdr:y>
    </cdr:to>
    <cdr:sp macro="" textlink="">
      <cdr:nvSpPr>
        <cdr:cNvPr id="3" name="Straight Arrow Connector 2"/>
        <cdr:cNvSpPr/>
      </cdr:nvSpPr>
      <cdr:spPr>
        <a:xfrm xmlns:a="http://schemas.openxmlformats.org/drawingml/2006/main" rot="5400000" flipV="1">
          <a:off x="6248400" y="2438400"/>
          <a:ext cx="838200" cy="381000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5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5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5BDD1D-5DB8-4CA4-B229-A4DEFCEF6C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5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9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5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88FF08-4942-491D-B5A5-D8A016A243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7079AA-E881-4CC7-B640-1574A2358D9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7FE49-69E5-4204-B3E6-F7A097F8DD4C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2AC08-9C12-4711-BDD4-71F0CA38058C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D8A65-F17A-447C-A23A-FA553E22BB90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F3525-6554-4B7C-BE90-17F1091B5A52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88FF08-4942-491D-B5A5-D8A016A243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49B0C-C654-4A5D-837A-1B653AAC88C7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12F0E-A727-47E5-8346-41C3B5FDC722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21196-1E7D-43E9-A6D4-3C1D6A0C68E4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7170D-248B-49CB-A156-1D6DDFA98AA7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67170D-248B-49CB-A156-1D6DDFA98AA7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B2EEE-D165-401E-A189-49B344F4C7E5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F7E257-13AE-4285-BA7A-7B8536B88D9C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320880-88D0-479E-BAA6-6997E236E9DC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0EBE6-4848-42F4-A353-6FFBD9904028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EC0D8B-9F7F-41BE-8B8F-362D29E848AF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6A4CDC-414C-494A-ADBA-CED6AB71F8A9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36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39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7FE49-69E5-4204-B3E6-F7A097F8DD4C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40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B337-D045-46E6-B621-587EDFE835E6}" type="slidenum">
              <a:rPr lang="en-US" smtClean="0"/>
              <a:pPr/>
              <a:t>41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7F84-77F3-4113-9312-DE6CE31C8739}" type="slidenum">
              <a:rPr lang="en-US" smtClean="0"/>
              <a:pPr/>
              <a:t>42</a:t>
            </a:fld>
            <a:endParaRPr lang="en-US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6DD15-0602-4061-A2AF-A6C8347917C6}" type="slidenum">
              <a:rPr lang="en-US" smtClean="0"/>
              <a:pPr/>
              <a:t>43</a:t>
            </a:fld>
            <a:endParaRPr lang="en-US" dirty="0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38247-9185-4CED-AF59-0BE8715C0147}" type="slidenum">
              <a:rPr lang="en-US" smtClean="0"/>
              <a:pPr/>
              <a:t>44</a:t>
            </a:fld>
            <a:endParaRPr lang="en-US" dirty="0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D1C87-5E0D-4650-ADFA-53E508E83167}" type="slidenum">
              <a:rPr lang="en-US" smtClean="0"/>
              <a:pPr/>
              <a:t>45</a:t>
            </a:fld>
            <a:endParaRPr lang="en-US" dirty="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ED1C87-5E0D-4650-ADFA-53E508E83167}" type="slidenum">
              <a:rPr lang="en-US" smtClean="0"/>
              <a:pPr/>
              <a:t>46</a:t>
            </a:fld>
            <a:endParaRPr lang="en-US" dirty="0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221EC-B8FD-479E-9572-8472E0B48906}" type="slidenum">
              <a:rPr lang="en-US" smtClean="0"/>
              <a:pPr/>
              <a:t>47</a:t>
            </a:fld>
            <a:endParaRPr lang="en-US" dirty="0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DC4D4-0818-4878-B028-D4F49B3467BA}" type="slidenum">
              <a:rPr lang="en-US" smtClean="0"/>
              <a:pPr/>
              <a:t>48</a:t>
            </a:fld>
            <a:endParaRPr lang="en-US" dirty="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99822-6A5F-42DB-B2AF-170F16C1CCCA}" type="slidenum">
              <a:rPr lang="en-US" smtClean="0"/>
              <a:pPr/>
              <a:t>49</a:t>
            </a:fld>
            <a:endParaRPr lang="en-US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99822-6A5F-42DB-B2AF-170F16C1CCCA}" type="slidenum">
              <a:rPr lang="en-US" smtClean="0"/>
              <a:pPr/>
              <a:t>50</a:t>
            </a:fld>
            <a:endParaRPr lang="en-US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99822-6A5F-42DB-B2AF-170F16C1CCCA}" type="slidenum">
              <a:rPr lang="en-US" smtClean="0"/>
              <a:pPr/>
              <a:t>51</a:t>
            </a:fld>
            <a:endParaRPr lang="en-US" dirty="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175E0-BBC6-47C6-90AD-A44ED759EFE1}" type="slidenum">
              <a:rPr lang="en-US" smtClean="0"/>
              <a:pPr/>
              <a:t>52</a:t>
            </a:fld>
            <a:endParaRPr lang="en-US" dirty="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F21111-E506-4750-9DA2-DBA639EF9422}" type="slidenum">
              <a:rPr lang="en-US" smtClean="0"/>
              <a:pPr/>
              <a:t>53</a:t>
            </a:fld>
            <a:endParaRPr lang="en-US" dirty="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7EF12-3CEE-42FC-A5F3-73C1B55905B7}" type="slidenum">
              <a:rPr lang="en-US" smtClean="0"/>
              <a:pPr/>
              <a:t>54</a:t>
            </a:fld>
            <a:endParaRPr lang="en-US" dirty="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3CEFFA-713F-4762-B577-A30D8195DE5D}" type="slidenum">
              <a:rPr lang="en-US" smtClean="0"/>
              <a:pPr/>
              <a:t>55</a:t>
            </a:fld>
            <a:endParaRPr lang="en-US" dirty="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56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CCAC7-C3D7-48C6-BEE1-2243FDB6177F}" type="slidenum">
              <a:rPr lang="en-US" smtClean="0"/>
              <a:pPr/>
              <a:t>57</a:t>
            </a:fld>
            <a:endParaRPr lang="en-US" dirty="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8561C7-F24C-4467-8769-6691242A54B4}" type="slidenum">
              <a:rPr lang="en-US" smtClean="0"/>
              <a:pPr/>
              <a:t>58</a:t>
            </a:fld>
            <a:endParaRPr lang="en-US" dirty="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30FCB-D4DE-4672-AD37-95758867476D}" type="slidenum">
              <a:rPr lang="en-US" smtClean="0"/>
              <a:pPr/>
              <a:t>59</a:t>
            </a:fld>
            <a:endParaRPr lang="en-US" dirty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130854-96D1-40A3-ACCE-79B10690A241}" type="slidenum">
              <a:rPr lang="en-US" smtClean="0"/>
              <a:pPr/>
              <a:t>60</a:t>
            </a:fld>
            <a:endParaRPr lang="en-US" dirty="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311F2-DB98-4F27-9F68-76C621DA2555}" type="slidenum">
              <a:rPr lang="en-US" smtClean="0"/>
              <a:pPr/>
              <a:t>61</a:t>
            </a:fld>
            <a:endParaRPr lang="en-US" dirty="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9554C-9638-4CFD-A475-80C633C49FCD}" type="slidenum">
              <a:rPr lang="en-US" smtClean="0"/>
              <a:pPr/>
              <a:t>62</a:t>
            </a:fld>
            <a:endParaRPr lang="en-US" dirty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E9554C-9638-4CFD-A475-80C633C49FCD}" type="slidenum">
              <a:rPr lang="en-US" smtClean="0"/>
              <a:pPr/>
              <a:t>63</a:t>
            </a:fld>
            <a:endParaRPr lang="en-US" dirty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1EE91-CF2C-4CD8-8FED-BD57EDF4C9F1}" type="slidenum">
              <a:rPr lang="en-US" smtClean="0"/>
              <a:pPr/>
              <a:t>64</a:t>
            </a:fld>
            <a:endParaRPr lang="en-US" dirty="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293AD-508B-4894-A071-D12DC6F07968}" type="slidenum">
              <a:rPr lang="en-US" smtClean="0"/>
              <a:pPr/>
              <a:t>65</a:t>
            </a:fld>
            <a:endParaRPr lang="en-US" dirty="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CCE51-FE11-4E9A-B281-BE373552AAFE}" type="slidenum">
              <a:rPr lang="en-US" smtClean="0"/>
              <a:pPr/>
              <a:t>66</a:t>
            </a:fld>
            <a:endParaRPr lang="en-US" dirty="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B7860-A79E-442A-8B84-99612FBE655A}" type="slidenum">
              <a:rPr lang="en-US" smtClean="0"/>
              <a:pPr/>
              <a:t>67</a:t>
            </a:fld>
            <a:endParaRPr lang="en-US" dirty="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2D7F84-77F3-4113-9312-DE6CE31C8739}" type="slidenum">
              <a:rPr lang="en-US" smtClean="0"/>
              <a:pPr/>
              <a:t>68</a:t>
            </a:fld>
            <a:endParaRPr lang="en-US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7BB00-98D0-4E6B-BE52-DC7E98E7FE7D}" type="slidenum">
              <a:rPr lang="en-US" smtClean="0"/>
              <a:pPr/>
              <a:t>69</a:t>
            </a:fld>
            <a:endParaRPr lang="en-US" dirty="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D542F-CD07-40E7-A574-72797D328DDD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7BB00-98D0-4E6B-BE52-DC7E98E7FE7D}" type="slidenum">
              <a:rPr lang="en-US" smtClean="0"/>
              <a:pPr/>
              <a:t>70</a:t>
            </a:fld>
            <a:endParaRPr lang="en-US" dirty="0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A3B3B-A6AD-4E56-AA75-EF7423001A48}" type="slidenum">
              <a:rPr lang="en-US" smtClean="0"/>
              <a:pPr/>
              <a:t>71</a:t>
            </a:fld>
            <a:endParaRPr lang="en-US" dirty="0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824CE-63C3-4AC4-8A30-7F87EAD3C8D5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BFCBC-6180-4A3C-911C-2E64361672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ABEBB-C2BD-44D8-AFE1-B7D4115830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6DA32-FB2C-4ADC-9FC3-5C7F038C2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F3654-E5F6-42BD-8D4C-0A815EB1D0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F16EF-1921-461D-BA12-63411E165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439CB-F2B2-482D-A6CA-4E3C654A97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ED84E-83B0-4F98-AA46-0C8B85CF3F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D937-5DE5-4B78-A501-585EA87583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D2F2-F554-4FF9-BFA1-9291391165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9A647-0E40-4F1A-B3C5-F6D62BBD4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EA7E7-19E8-46A7-89C3-86A156E560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D9557-FFD1-4ECA-B179-8313E81E4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E7605-D0B9-4E42-8A31-0918D7E8A0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76EDF-E9F4-4DE1-88F3-AD8B0F80B6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1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290021-5C5B-4B8D-A315-6AAC9C9CB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1736725"/>
          </a:xfrm>
          <a:noFill/>
        </p:spPr>
        <p:txBody>
          <a:bodyPr lIns="0" rIns="0"/>
          <a:lstStyle/>
          <a:p>
            <a:pPr algn="l" eaLnBrk="1" hangingPunct="1"/>
            <a:r>
              <a:rPr lang="en-US" dirty="0" smtClean="0"/>
              <a:t>Suicide in the Northern Health Planning Region, 2003-2008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438400"/>
            <a:ext cx="7924800" cy="2209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400" b="1" dirty="0" smtClean="0"/>
              <a:t>Marc E. Leslie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dirty="0" smtClean="0"/>
              <a:t>Coordinator, Virginia Violent Death Reporting System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600" dirty="0" smtClean="0"/>
              <a:t>Office of the Chief Medical Examiner, Virginia Department of Health</a:t>
            </a:r>
          </a:p>
          <a:p>
            <a:pPr algn="l" eaLnBrk="1" hangingPunct="1">
              <a:lnSpc>
                <a:spcPct val="80000"/>
              </a:lnSpc>
            </a:pPr>
            <a:endParaRPr lang="en-US" sz="2000" dirty="0" smtClean="0"/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2400" b="1" dirty="0" smtClean="0"/>
              <a:t>The Northern Health Planning Region </a:t>
            </a:r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2400" b="1" dirty="0" smtClean="0"/>
              <a:t>Suicide Prevention Summit </a:t>
            </a:r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600" dirty="0" smtClean="0"/>
              <a:t>June 6, 2011</a:t>
            </a:r>
          </a:p>
          <a:p>
            <a:pPr algn="l" eaLnBrk="1" hangingPunct="1">
              <a:lnSpc>
                <a:spcPct val="80000"/>
              </a:lnSpc>
              <a:spcBef>
                <a:spcPts val="0"/>
              </a:spcBef>
            </a:pPr>
            <a:r>
              <a:rPr lang="en-US" sz="1600" dirty="0" smtClean="0"/>
              <a:t>Annandale, VA</a:t>
            </a:r>
          </a:p>
          <a:p>
            <a:pPr algn="l" eaLnBrk="1" hangingPunct="1">
              <a:lnSpc>
                <a:spcPct val="80000"/>
              </a:lnSpc>
            </a:pPr>
            <a:endParaRPr lang="en-US" sz="2200" dirty="0" smtClean="0"/>
          </a:p>
        </p:txBody>
      </p:sp>
      <p:pic>
        <p:nvPicPr>
          <p:cNvPr id="2052" name="Picture 4" descr="VDH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715000"/>
            <a:ext cx="27432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486400"/>
            <a:ext cx="120015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va flag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1800" y="5181600"/>
            <a:ext cx="1280160" cy="1267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C1A64-D84B-4F38-8244-979147F6C3F1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Northern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Who is at Risk?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4B3C74-B5A8-4BF1-A47D-A08F9223A0D7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4550" y="1676400"/>
            <a:ext cx="4914900" cy="4033838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Selected Demographic Elements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2400" dirty="0" smtClean="0"/>
              <a:t>Gender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2400" dirty="0" smtClean="0"/>
              <a:t>Race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v"/>
            </a:pPr>
            <a:r>
              <a:rPr lang="en-US" sz="2400" dirty="0" smtClean="0"/>
              <a:t>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600200"/>
            <a:ext cx="6934200" cy="4038600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Race and Gender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Male (73%, rate of 11.5)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White (82%, rate of 8.5)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White males (60%, rate of 12.4), White females (22%, rate of 4.6), Black males (7%, rate of 9.2), and Asian males (6%, rate of 8.0)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  <a:buNone/>
            </a:pPr>
            <a:r>
              <a:rPr lang="en-US" sz="1800" dirty="0" smtClean="0"/>
              <a:t>(remember, overall rate for Northern HPR is 7.8)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25" y="1524000"/>
            <a:ext cx="6686550" cy="40386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Age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Median age is 44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Ages 45-54 most common age group (21%)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Highest rates for those ages 65-74 (11.7), 75-84 (17.5), and 85 and over (14.3)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A7E29B-A53A-49C1-88B4-57B869B2312F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143000"/>
          <a:ext cx="8280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752600"/>
            <a:ext cx="7696200" cy="4038600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Race and Gender: Non-Fatal Attempts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commonly by females (65%, rate of 64.0)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Whites still most common and highest risk; risk levels rises for all races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Gap between White and Black suicide rates narrows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50" y="1524000"/>
            <a:ext cx="7048500" cy="46482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Age: Non-Fatal Attempts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Median age is 30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Non-fatal risk is greater than fatal suicide risk for all age groups, except ages 75-84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28 times rate increase for those ages 15-19 (from 5.5 to 152.3) 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In general, non-fatal attempt rate </a:t>
            </a:r>
            <a:r>
              <a:rPr lang="en-US" sz="2400" i="1" dirty="0" smtClean="0"/>
              <a:t>decreases</a:t>
            </a:r>
            <a:r>
              <a:rPr lang="en-US" sz="2400" dirty="0" smtClean="0"/>
              <a:t> with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3400" y="1295400"/>
          <a:ext cx="7909560" cy="5032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819400"/>
            <a:ext cx="2286000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Ages 75-84: only age group with fatal rate</a:t>
            </a:r>
          </a:p>
          <a:p>
            <a:pPr algn="ctr"/>
            <a:r>
              <a:rPr lang="en-US" sz="1400" dirty="0" smtClean="0"/>
              <a:t>greater than non-fatal rate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4BD5B9-565A-4BAF-AF4B-71DB993CA386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Northern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Veterans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2400" dirty="0" smtClean="0"/>
              <a:t>Map of the Northern Health Planning Region (HPR)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ED84E-83B0-4F98-AA46-0C8B85CF3FE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493" y="822960"/>
            <a:ext cx="7761014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9D3993-53BA-4389-8921-BDB99A1713AB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028700" y="1600200"/>
            <a:ext cx="7086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Veterans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20% of all suicide victims (1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 years </a:t>
            </a:r>
            <a:r>
              <a:rPr lang="en-US" sz="2400" kern="0" dirty="0" smtClean="0">
                <a:latin typeface="+mn-lt"/>
              </a:rPr>
              <a:t>and older)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27% of males; 4% of females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Unknown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if veterans served in combat, but can generally tell if they are currently in the military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FD313D-21D5-459F-9744-4C341BFFE958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Veterans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Male veterans older than male non-veterans (median ages of 58 and 41, respectively)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Median age suggests that those who are combat veterans generally not in the most recent conflicts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70%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males ages 65 and over are veterans compared to 18% of males ages 18-64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B94B42-666D-43AE-857D-2C82E073FCAE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Northern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Method of Fatal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813063-6416-41F6-9BFF-AB5CB588FBFF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38100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Method of Fatal Injury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More than one method of fatal injury can be used per suicide (e.g., combining poison and drowning)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Firearm, poison, and hanging/suffocation account for 91% of suicides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poisons are prescribed medications, primarily mental health medications and pain medications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67685" y="1371600"/>
          <a:ext cx="8608630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813063-6416-41F6-9BFF-AB5CB588FBFF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4450" y="1676400"/>
            <a:ext cx="6515100" cy="29718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Method of Fatal Injury: Non-Fatal Attempts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common method for non-fatal attempts is poison (76%)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Poison use is defining method difference between fatal and non-fatal attempts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0261F6-A620-4D24-B1A0-8A5D520945BD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Northern HPR,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Geography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6400800" cy="4525963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Geography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Northern HPR has 9 localities (4 counties and 5 cities)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2 of these localities (22%) have a suicide rate exceeding the rate for Virginia (11.3)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In </a:t>
            </a:r>
            <a:r>
              <a:rPr lang="en-US" sz="2400" i="1" dirty="0" smtClean="0"/>
              <a:t>general</a:t>
            </a:r>
            <a:r>
              <a:rPr lang="en-US" sz="2400" dirty="0" smtClean="0"/>
              <a:t> smaller locality = lower number and higher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64ADB-D1FB-4CE7-88D4-2193BEEFFC37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204094" name="Group 31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810000" cy="3200400"/>
        </p:xfrm>
        <a:graphic>
          <a:graphicData uri="http://schemas.openxmlformats.org/drawingml/2006/table">
            <a:tbl>
              <a:tblPr/>
              <a:tblGrid>
                <a:gridCol w="1981200"/>
                <a:gridCol w="914400"/>
                <a:gridCol w="9144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Highest Suicide Rates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Falls Church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12.3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Manassas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12.3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Alexandria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Arlington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8.2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Prince William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164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4092" name="Group 31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117849" cy="2743200"/>
        </p:xfrm>
        <a:graphic>
          <a:graphicData uri="http://schemas.openxmlformats.org/drawingml/2006/table">
            <a:tbl>
              <a:tblPr/>
              <a:tblGrid>
                <a:gridCol w="2063653"/>
                <a:gridCol w="1027098"/>
                <a:gridCol w="102709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Lowest Suicide Rates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Fairfax City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Loudoun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7.1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Manassas Park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7.3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Fairfax County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465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marR="32004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E5B3C1-665C-41B1-A72E-1BBAA309C73A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506" y="822960"/>
            <a:ext cx="7814989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752600"/>
            <a:ext cx="141605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49E18-8E23-4ECE-8C72-F0951CA0D861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Pop Quiz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3886200"/>
          </a:xfrm>
        </p:spPr>
        <p:txBody>
          <a:bodyPr/>
          <a:lstStyle/>
          <a:p>
            <a:pPr marL="457200" indent="-457200" algn="ctr" eaLnBrk="1" hangingPunct="1">
              <a:spcBef>
                <a:spcPct val="50000"/>
              </a:spcBef>
              <a:spcAft>
                <a:spcPct val="50000"/>
              </a:spcAft>
              <a:buNone/>
            </a:pPr>
            <a:r>
              <a:rPr lang="en-US" sz="2400" b="1" dirty="0" smtClean="0"/>
              <a:t>In the Northern Health Planning Region: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+mj-lt"/>
              <a:buAutoNum type="arabicPeriod"/>
            </a:pPr>
            <a:r>
              <a:rPr lang="en-US" sz="2400" dirty="0" smtClean="0"/>
              <a:t>Average number of suicides per year? (Hint: average of 41 homicides per year).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+mj-lt"/>
              <a:buAutoNum type="arabicPeriod"/>
            </a:pPr>
            <a:r>
              <a:rPr lang="en-US" sz="2400" dirty="0" smtClean="0"/>
              <a:t>Percentage of suicide victims who are White males?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+mj-lt"/>
              <a:buAutoNum type="arabicPeriod"/>
            </a:pPr>
            <a:r>
              <a:rPr lang="en-US" sz="2400" dirty="0" smtClean="0"/>
              <a:t>Median age of a suicide victim?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50000"/>
              </a:spcAft>
              <a:buFont typeface="+mj-lt"/>
              <a:buAutoNum type="arabicPeriod"/>
            </a:pPr>
            <a:r>
              <a:rPr lang="en-US" sz="2400" dirty="0" smtClean="0"/>
              <a:t>Percentage of male and female suicides by firearm?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6DE31-3C6F-4279-A9DD-D6766C7B554A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440" y="822960"/>
            <a:ext cx="7803120" cy="6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1676400"/>
            <a:ext cx="141605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E465D3-5B86-4672-AD94-13E6C86F907D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Northern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Selected Circumstances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620000" cy="4525963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Most Common Circumstances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Mental health problem (62%)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Crisis in past two weeks (33%)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Intimate partner problem (32%)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Problem with alcohol and/or other substances (25%)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Physical health problem (22%)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924800" cy="52578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Circumstances: Mental Health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Females (73%) more than males (58%)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Most prevalent in ages 45-54 and 55-64 (70% of each)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50% or more for every age group ages 20-24 and up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82% treated in past two months and/or prior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71% known to take mental health medications currently or in the past*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spcAft>
                <a:spcPct val="50000"/>
              </a:spcAft>
              <a:buNone/>
            </a:pPr>
            <a:r>
              <a:rPr lang="en-US" sz="1400" dirty="0" smtClean="0"/>
              <a:t>* 2007-2008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04850" y="1600200"/>
            <a:ext cx="7734300" cy="4525963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Circumstances: Crisis in Past 2 Weeks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33% of all persons; no real gender difference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Most crises (67%) occurred in the past 24 hours*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Indicator of reactive suicides 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40% or more for all age groups up through 25-34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ts val="1440"/>
              </a:spcBef>
              <a:spcAft>
                <a:spcPts val="1440"/>
              </a:spcAft>
              <a:buNone/>
            </a:pPr>
            <a:r>
              <a:rPr lang="en-US" sz="1400" dirty="0" smtClean="0"/>
              <a:t>*2007-2008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314450" y="1600200"/>
            <a:ext cx="6515100" cy="4525963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Circumstances: Intimate Partner Problems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32% having problems with current/former intimate partner at time of suicide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30% of males, 35% of females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56% also having a crisis in the past 2 weeks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Shows volatility of intimate partner conflict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36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0500" y="1219200"/>
          <a:ext cx="8763000" cy="528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08435" y="1600200"/>
            <a:ext cx="7527131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0"/>
              </a:spcAft>
              <a:buFontTx/>
              <a:buNone/>
            </a:pPr>
            <a:r>
              <a:rPr lang="en-US" sz="2400" b="1" dirty="0" smtClean="0"/>
              <a:t>Circumstances: Alcohol and </a:t>
            </a:r>
          </a:p>
          <a:p>
            <a:pPr algn="ctr" eaLnBrk="1" hangingPunct="1">
              <a:spcBef>
                <a:spcPts val="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Other Substance Problems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25% of all persons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30% or more of ages 25-34, 35-44, and 45-54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43% of those with alcohol problems had elevated levels of alcohol in their system at death (compared to 12% of those without alcohol problems)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38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247775" y="1600200"/>
            <a:ext cx="6648450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Circumstances: Physical Health Problems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22% of all suicide victims; 21% of males, 24% of females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Median age of 59 compared to 41 for those without a physical health problem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53% or more of those ages 65 and 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39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038225" y="1600200"/>
            <a:ext cx="7067550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Circumstances: Physical Health Problems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Explains majority of elder suicides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Problems range from treatable (diabetes, mild pain) to severe (loss of vision, amputations) to terminal diseases and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CC1A64-D84B-4F38-8244-979147F6C3F1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200" b="1" dirty="0" smtClean="0"/>
              <a:t>Suicide in the Northern HPR, 2003-2008</a:t>
            </a:r>
          </a:p>
          <a:p>
            <a:pPr algn="ctr" eaLnBrk="1" hangingPunct="1">
              <a:buFontTx/>
              <a:buNone/>
            </a:pPr>
            <a:endParaRPr lang="en-US" sz="1500" b="1" dirty="0" smtClean="0"/>
          </a:p>
          <a:p>
            <a:pPr algn="ctr" eaLnBrk="1" hangingPunct="1">
              <a:buFontTx/>
              <a:buNone/>
            </a:pPr>
            <a:r>
              <a:rPr lang="en-US" sz="4200" b="1" dirty="0" smtClean="0"/>
              <a:t>Overview of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40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00101" y="1600200"/>
            <a:ext cx="7543799" cy="4953000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sz="2400" b="1" dirty="0" smtClean="0"/>
              <a:t>Circumstances: Warning Signs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52% disclosed intent and/or had prior attempts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Most commonly disclosed to intimate partners (51%), family (42%), friends/acquaintances (12%), and mental health professionals (6%)*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Disclosing intent similar for males (38%) and females (37%)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Prior attempts more common for females (36%) than for males (21%)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r>
              <a:rPr lang="en-US" sz="1400" dirty="0" smtClean="0"/>
              <a:t>*2007-2008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019299-1200-4F68-A2CB-098763589B01}" type="slidenum">
              <a:rPr lang="en-US" smtClean="0"/>
              <a:pPr/>
              <a:t>41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2007-2008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696200" cy="49530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Actions Taken to Prevent Suicide*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Sought/encouraged mental health treatment (24%)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Called 911/law enforcement (16%)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Checked in on victim (16%)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Limited access to firearms/ammunition (16%)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US" sz="2400" dirty="0" smtClean="0"/>
              <a:t>Tried to persuade victim to not commit suicide (11%)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None/>
            </a:pPr>
            <a:endParaRPr lang="en-US" sz="1400" dirty="0" smtClean="0"/>
          </a:p>
          <a:p>
            <a:pPr eaLnBrk="1" hangingPunct="1">
              <a:spcBef>
                <a:spcPts val="0"/>
              </a:spcBef>
              <a:spcAft>
                <a:spcPct val="50000"/>
              </a:spcAft>
              <a:buNone/>
            </a:pPr>
            <a:r>
              <a:rPr lang="en-US" sz="1400" dirty="0" smtClean="0"/>
              <a:t>*2007-2008 data (entire slide)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445E4D-2594-4EFD-8BFC-E7FE40EE6DDA}" type="slidenum">
              <a:rPr lang="en-US" smtClean="0"/>
              <a:pPr/>
              <a:t>42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2007-2008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4800" y="1371601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latin typeface="+mn-lt"/>
              </a:rPr>
              <a:t>Efforts to Limit Access to Firearms and/or Ammunition*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1500" y="1981200"/>
            <a:ext cx="8001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9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persons had friends or family members who restricted access to firearms or ammunition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Includes 3 persons not known to disclose intent, but loved ones acted out of concern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Variety of techniques used to restrict (hidin</a:t>
            </a:r>
            <a:r>
              <a:rPr lang="en-US" sz="2400" kern="0" noProof="0" dirty="0" smtClean="0">
                <a:latin typeface="+mn-lt"/>
              </a:rPr>
              <a:t>g, removing)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440"/>
              </a:spcBef>
              <a:spcAft>
                <a:spcPts val="144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these persons, 7 (78%) used a firearm as metho</a:t>
            </a:r>
            <a:r>
              <a:rPr lang="en-US" sz="2400" kern="0" dirty="0" smtClean="0">
                <a:latin typeface="+mn-lt"/>
              </a:rPr>
              <a:t>d of fatal injury</a:t>
            </a:r>
            <a:endParaRPr kumimoji="0" lang="en-US" sz="2400" b="0" i="0" u="none" strike="noStrike" kern="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40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en-US" sz="1400" kern="0" dirty="0" smtClean="0">
                <a:latin typeface="+mn-lt"/>
              </a:rPr>
              <a:t>*2007-2008 data (entire slide)</a:t>
            </a:r>
            <a:endParaRPr kumimoji="0" lang="en-US" sz="14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71C400-D3EF-471E-9E60-DC1F609F7A01}" type="slidenum">
              <a:rPr lang="en-US" smtClean="0"/>
              <a:pPr/>
              <a:t>43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0100" y="1600200"/>
            <a:ext cx="7543800" cy="762000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200" dirty="0" smtClean="0"/>
              <a:t>In the fatal suicide, those with prior attempts 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sz="2200" dirty="0" smtClean="0"/>
              <a:t>used less lethal methods than those without prior attempts</a:t>
            </a: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340225" y="2946400"/>
          <a:ext cx="4828753" cy="3118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0" y="2946400"/>
          <a:ext cx="4822825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4B5FEC-D5BC-4FB0-AA71-D3003B8AF1C1}" type="slidenum">
              <a:rPr lang="en-US" smtClean="0"/>
              <a:pPr/>
              <a:t>44</a:t>
            </a:fld>
            <a:endParaRPr lang="en-US" dirty="0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2007-2008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6300" y="1676400"/>
            <a:ext cx="7391400" cy="4876800"/>
          </a:xfrm>
        </p:spPr>
        <p:txBody>
          <a:bodyPr/>
          <a:lstStyle/>
          <a:p>
            <a:pPr algn="ctr" eaLnBrk="1" hangingPunct="1"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b="1" dirty="0" smtClean="0"/>
              <a:t>Other Warning Signs of Suicide*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Taking prescribed pain medication (17%)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Sleeping too little (12%)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Unusual behavior, past two weeks (4%)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Family/friends expected suicide (3%)</a:t>
            </a:r>
          </a:p>
          <a:p>
            <a:pPr eaLnBrk="1" hangingPunct="1">
              <a:spcBef>
                <a:spcPct val="50000"/>
              </a:spcBef>
              <a:spcAft>
                <a:spcPct val="50000"/>
              </a:spcAft>
              <a:buFont typeface="Arial" pitchFamily="34" charset="0"/>
              <a:buChar char="•"/>
            </a:pPr>
            <a:r>
              <a:rPr lang="en-US" sz="2400" dirty="0" smtClean="0"/>
              <a:t>Family history of suicide (3%)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/>
          </a:p>
          <a:p>
            <a:pPr eaLnBrk="1" hangingPunct="1">
              <a:spcBef>
                <a:spcPts val="0"/>
              </a:spcBef>
              <a:spcAft>
                <a:spcPct val="50000"/>
              </a:spcAft>
              <a:buNone/>
            </a:pPr>
            <a:r>
              <a:rPr lang="en-US" sz="1400" dirty="0" smtClean="0"/>
              <a:t>*2007-2008 data (entire slide)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EBE10-B968-4269-AB7D-DDC8A5FA0311}" type="slidenum">
              <a:rPr lang="en-US" smtClean="0"/>
              <a:pPr/>
              <a:t>45</a:t>
            </a:fld>
            <a:endParaRPr lang="en-US" dirty="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50" y="1447800"/>
            <a:ext cx="7048500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Conclusions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Suicide rates are highest among Whites, males, and older adults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A firearm is the most common method of fatal injury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The majority of suicide victims have a mental health problem, and most of these persons were being treated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EBE10-B968-4269-AB7D-DDC8A5FA0311}" type="slidenum">
              <a:rPr lang="en-US" smtClean="0"/>
              <a:pPr/>
              <a:t>46</a:t>
            </a:fld>
            <a:endParaRPr lang="en-US" dirty="0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010400" cy="4876800"/>
          </a:xfrm>
        </p:spPr>
        <p:txBody>
          <a:bodyPr/>
          <a:lstStyle/>
          <a:p>
            <a:pPr algn="ctr" eaLnBrk="1" hangingPunct="1">
              <a:spcBef>
                <a:spcPts val="1440"/>
              </a:spcBef>
              <a:spcAft>
                <a:spcPts val="1440"/>
              </a:spcAft>
              <a:buFontTx/>
              <a:buNone/>
            </a:pPr>
            <a:r>
              <a:rPr lang="en-US" sz="2400" b="1" dirty="0" smtClean="0"/>
              <a:t>Conclusions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52% of suicide victims are </a:t>
            </a:r>
            <a:r>
              <a:rPr lang="en-US" sz="2400" i="1" dirty="0" smtClean="0"/>
              <a:t>known</a:t>
            </a:r>
            <a:r>
              <a:rPr lang="en-US" sz="2400" dirty="0" smtClean="0"/>
              <a:t> to talk about plans or desire to commit suicide and/or have a history of suicide attempt(s)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Fatal suicide and non-fatal suicide attempts present different pictures of risk and methods of fatal injury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Northern Virginia suicides look different than the rest of the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B8FED-1BEC-4283-898A-1C4083F24F22}" type="slidenum">
              <a:rPr lang="en-US" smtClean="0"/>
              <a:pPr/>
              <a:t>47</a:t>
            </a:fld>
            <a:endParaRPr lang="en-US" dirty="0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Questions, Data Requests, Further Information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953000"/>
          </a:xfrm>
        </p:spPr>
        <p:txBody>
          <a:bodyPr/>
          <a:lstStyle/>
          <a:p>
            <a:pPr algn="ctr" eaLnBrk="1" hangingPunct="1">
              <a:lnSpc>
                <a:spcPct val="85000"/>
              </a:lnSpc>
              <a:spcBef>
                <a:spcPct val="1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Marc Leslie, VVDRS Coordinator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"/>
              </a:spcAft>
              <a:buFontTx/>
              <a:buNone/>
            </a:pPr>
            <a:r>
              <a:rPr lang="en-US" sz="2400" dirty="0" smtClean="0"/>
              <a:t>737 N.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Street, Suite 301</a:t>
            </a:r>
          </a:p>
          <a:p>
            <a:pPr algn="ctr" eaLnBrk="1" hangingPunct="1">
              <a:lnSpc>
                <a:spcPct val="85000"/>
              </a:lnSpc>
              <a:spcBef>
                <a:spcPct val="1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Richmond, VA 23219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804-205-3855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marc.leslie@vdh.virginia.gov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US" sz="2400" dirty="0" smtClean="0"/>
              <a:t>http://www.vdh.virginia.gov/medExam/NVDRS.htm</a:t>
            </a:r>
          </a:p>
          <a:p>
            <a:pPr algn="ctr" eaLnBrk="1" hangingPunct="1">
              <a:lnSpc>
                <a:spcPct val="85000"/>
              </a:lnSpc>
              <a:spcBef>
                <a:spcPct val="50000"/>
              </a:spcBef>
              <a:spcAft>
                <a:spcPct val="50000"/>
              </a:spcAft>
              <a:buFontTx/>
              <a:buNone/>
            </a:pPr>
            <a:endParaRPr lang="en-US" sz="1100" dirty="0" smtClean="0"/>
          </a:p>
          <a:p>
            <a:pPr marL="0" indent="0" algn="ctr" eaLnBrk="1" hangingPunct="1">
              <a:lnSpc>
                <a:spcPct val="85000"/>
              </a:lnSpc>
              <a:spcBef>
                <a:spcPts val="600"/>
              </a:spcBef>
              <a:spcAft>
                <a:spcPct val="50000"/>
              </a:spcAft>
              <a:buFontTx/>
              <a:buNone/>
            </a:pPr>
            <a:r>
              <a:rPr lang="en-US" sz="2100" dirty="0" smtClean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</a:effectLst>
              </a:rPr>
              <a:t>Our goal is to provide data and information that can be used for prevention and education; please let me know how I can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67A619-0ACC-4626-AE40-10FD2370C333}" type="slidenum">
              <a:rPr lang="en-US" smtClean="0"/>
              <a:pPr/>
              <a:t>48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19800"/>
          </a:xfrm>
          <a:noFill/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 smtClean="0"/>
              <a:t>Appendix: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 smtClean="0"/>
              <a:t>Additional Information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 smtClean="0"/>
              <a:t>and Complete 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84FC4-3146-41A3-9B0F-2A5E606AFC1F}" type="slidenum">
              <a:rPr lang="en-US" smtClean="0"/>
              <a:pPr/>
              <a:t>49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146988" name="Group 55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810000" cy="4928616"/>
        </p:xfrm>
        <a:graphic>
          <a:graphicData uri="http://schemas.openxmlformats.org/drawingml/2006/table">
            <a:tbl>
              <a:tblPr/>
              <a:tblGrid>
                <a:gridCol w="2895600"/>
                <a:gridCol w="91440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Slide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Demographics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Ethnicity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Race/Gender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 Group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432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Veterans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 Age Group/Veteran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Method of Fatal Injury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 List of Methods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Selected Methods by Age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Categories of Poison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Most Common Poisons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144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556"/>
          <p:cNvGraphicFramePr>
            <a:graphicFrameLocks/>
          </p:cNvGraphicFramePr>
          <p:nvPr/>
        </p:nvGraphicFramePr>
        <p:xfrm>
          <a:off x="4724400" y="1600200"/>
          <a:ext cx="3810000" cy="3872484"/>
        </p:xfrm>
        <a:graphic>
          <a:graphicData uri="http://schemas.openxmlformats.org/drawingml/2006/table">
            <a:tbl>
              <a:tblPr/>
              <a:tblGrid>
                <a:gridCol w="2895600"/>
                <a:gridCol w="91440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Slide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Circumstances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Relationship Problems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Life Stressors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Alcohol/Other Substances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Mental Health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64-65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Warning Signs of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Disclosed Intent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Actions to Prevent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68-69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Prior Suicide Attempts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Warning Signs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76400" y="9906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latin typeface="+mn-lt"/>
              </a:rPr>
              <a:t>Index: Fatal Suicide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84FC4-3146-41A3-9B0F-2A5E606AFC1F}" type="slidenum">
              <a:rPr lang="en-US" smtClean="0"/>
              <a:pPr/>
              <a:t>50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5" name="Group 556"/>
          <p:cNvGraphicFramePr>
            <a:graphicFrameLocks/>
          </p:cNvGraphicFramePr>
          <p:nvPr/>
        </p:nvGraphicFramePr>
        <p:xfrm>
          <a:off x="2667000" y="2057400"/>
          <a:ext cx="3810000" cy="2816352"/>
        </p:xfrm>
        <a:graphic>
          <a:graphicData uri="http://schemas.openxmlformats.org/drawingml/2006/table">
            <a:tbl>
              <a:tblPr/>
              <a:tblGrid>
                <a:gridCol w="2971801"/>
                <a:gridCol w="838199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Slide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Non-Fatal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Ethnicity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 Group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Method of Fatal Injury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 List of Methods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676400" y="13716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latin typeface="+mn-lt"/>
              </a:rPr>
              <a:t>Index: Non-Fatal Suicide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84FC4-3146-41A3-9B0F-2A5E606AFC1F}" type="slidenum">
              <a:rPr lang="en-US" smtClean="0"/>
              <a:pPr/>
              <a:t>51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146988" name="Group 556"/>
          <p:cNvGraphicFramePr>
            <a:graphicFrameLocks noGrp="1"/>
          </p:cNvGraphicFramePr>
          <p:nvPr>
            <p:ph idx="1"/>
          </p:nvPr>
        </p:nvGraphicFramePr>
        <p:xfrm>
          <a:off x="2209801" y="1447800"/>
          <a:ext cx="4724399" cy="4389120"/>
        </p:xfrm>
        <a:graphic>
          <a:graphicData uri="http://schemas.openxmlformats.org/drawingml/2006/table">
            <a:tbl>
              <a:tblPr/>
              <a:tblGrid>
                <a:gridCol w="1981199"/>
                <a:gridCol w="914400"/>
                <a:gridCol w="914400"/>
                <a:gridCol w="914400"/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72.6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261</a:t>
                      </a:r>
                      <a:endParaRPr lang="en-US" dirty="0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778</a:t>
                      </a:r>
                      <a:endParaRPr lang="en-US" dirty="0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81.6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5.7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5.9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Native American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Ethnicity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3.9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954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7.8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F1AEF7-9EBF-4C69-9010-C4DF8878EECF}" type="slidenum">
              <a:rPr lang="en-US" smtClean="0"/>
              <a:pPr/>
              <a:t>52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203171" name="Group 419"/>
          <p:cNvGraphicFramePr>
            <a:graphicFrameLocks noGrp="1"/>
          </p:cNvGraphicFramePr>
          <p:nvPr>
            <p:ph idx="1"/>
          </p:nvPr>
        </p:nvGraphicFramePr>
        <p:xfrm>
          <a:off x="2552700" y="1676400"/>
          <a:ext cx="4038600" cy="2816352"/>
        </p:xfrm>
        <a:graphic>
          <a:graphicData uri="http://schemas.openxmlformats.org/drawingml/2006/table">
            <a:tbl>
              <a:tblPr/>
              <a:tblGrid>
                <a:gridCol w="1752600"/>
                <a:gridCol w="762000"/>
                <a:gridCol w="777875"/>
                <a:gridCol w="74612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Selected Race/Gender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 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 female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Asian 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Asian female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 female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3" name="Text Box 416"/>
          <p:cNvSpPr txBox="1">
            <a:spLocks noChangeArrowheads="1"/>
          </p:cNvSpPr>
          <p:nvPr/>
        </p:nvSpPr>
        <p:spPr bwMode="auto">
          <a:xfrm>
            <a:off x="228600" y="2209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C8E7C5-307C-4E84-8FA6-E73FEA62E269}" type="slidenum">
              <a:rPr lang="en-US" smtClean="0"/>
              <a:pPr/>
              <a:t>53</a:t>
            </a:fld>
            <a:endParaRPr lang="en-US" dirty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381126" name="Group 198"/>
          <p:cNvGraphicFramePr>
            <a:graphicFrameLocks noGrp="1"/>
          </p:cNvGraphicFramePr>
          <p:nvPr>
            <p:ph idx="1"/>
          </p:nvPr>
        </p:nvGraphicFramePr>
        <p:xfrm>
          <a:off x="2400300" y="1447800"/>
          <a:ext cx="4343400" cy="4648391"/>
        </p:xfrm>
        <a:graphic>
          <a:graphicData uri="http://schemas.openxmlformats.org/drawingml/2006/table">
            <a:tbl>
              <a:tblPr/>
              <a:tblGrid>
                <a:gridCol w="1600200"/>
                <a:gridCol w="914400"/>
                <a:gridCol w="914400"/>
                <a:gridCol w="9144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Age Group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15-19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25-34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35-44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45-54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55-64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65-74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75-84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 and older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954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7.8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2352" name="Text Box 199"/>
          <p:cNvSpPr txBox="1">
            <a:spLocks noChangeArrowheads="1"/>
          </p:cNvSpPr>
          <p:nvPr/>
        </p:nvSpPr>
        <p:spPr bwMode="auto">
          <a:xfrm>
            <a:off x="457200" y="4953000"/>
            <a:ext cx="12954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 smtClean="0"/>
              <a:t>Highest </a:t>
            </a:r>
            <a:r>
              <a:rPr lang="en-US" sz="1400" b="1" dirty="0"/>
              <a:t>risk: </a:t>
            </a:r>
            <a:r>
              <a:rPr lang="en-US" sz="1400" b="1" dirty="0" smtClean="0"/>
              <a:t>75-84</a:t>
            </a:r>
            <a:endParaRPr lang="en-US" sz="1400" b="1" dirty="0"/>
          </a:p>
        </p:txBody>
      </p:sp>
      <p:sp>
        <p:nvSpPr>
          <p:cNvPr id="12353" name="Text Box 201"/>
          <p:cNvSpPr txBox="1">
            <a:spLocks noChangeArrowheads="1"/>
          </p:cNvSpPr>
          <p:nvPr/>
        </p:nvSpPr>
        <p:spPr bwMode="auto">
          <a:xfrm>
            <a:off x="457200" y="3581400"/>
            <a:ext cx="1295400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/>
              <a:t>Largest percentage of </a:t>
            </a:r>
            <a:r>
              <a:rPr lang="en-US" sz="1400" b="1" dirty="0" smtClean="0"/>
              <a:t>victims: </a:t>
            </a:r>
            <a:r>
              <a:rPr lang="en-US" sz="1400" b="1" dirty="0"/>
              <a:t>ages </a:t>
            </a:r>
            <a:r>
              <a:rPr lang="en-US" sz="1400" b="1" dirty="0" smtClean="0"/>
              <a:t>45-54</a:t>
            </a:r>
            <a:endParaRPr lang="en-US" sz="1400" b="1" dirty="0"/>
          </a:p>
        </p:txBody>
      </p:sp>
      <p:sp>
        <p:nvSpPr>
          <p:cNvPr id="12354" name="Line 203"/>
          <p:cNvSpPr>
            <a:spLocks noChangeShapeType="1"/>
          </p:cNvSpPr>
          <p:nvPr/>
        </p:nvSpPr>
        <p:spPr bwMode="auto">
          <a:xfrm>
            <a:off x="1752600" y="4114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Line 203"/>
          <p:cNvSpPr>
            <a:spLocks noChangeShapeType="1"/>
          </p:cNvSpPr>
          <p:nvPr/>
        </p:nvSpPr>
        <p:spPr bwMode="auto">
          <a:xfrm>
            <a:off x="1752600" y="5181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D755C4-B1B0-4D20-968C-CB76836D94B2}" type="slidenum">
              <a:rPr lang="en-US" smtClean="0"/>
              <a:pPr/>
              <a:t>54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Non-Fatal </a:t>
            </a:r>
            <a:r>
              <a:rPr lang="en-US" sz="2800" dirty="0" smtClean="0"/>
              <a:t>Suicide Attempts </a:t>
            </a:r>
            <a:br>
              <a:rPr lang="en-US" sz="2800" dirty="0" smtClean="0"/>
            </a:br>
            <a:r>
              <a:rPr lang="en-US" sz="2800" dirty="0" smtClean="0"/>
              <a:t>in the Northern HPR, 2003-2008</a:t>
            </a:r>
          </a:p>
        </p:txBody>
      </p:sp>
      <p:graphicFrame>
        <p:nvGraphicFramePr>
          <p:cNvPr id="420143" name="Group 303"/>
          <p:cNvGraphicFramePr>
            <a:graphicFrameLocks noGrp="1"/>
          </p:cNvGraphicFramePr>
          <p:nvPr>
            <p:ph idx="1"/>
          </p:nvPr>
        </p:nvGraphicFramePr>
        <p:xfrm>
          <a:off x="2209800" y="1295400"/>
          <a:ext cx="4724400" cy="5280660"/>
        </p:xfrm>
        <a:graphic>
          <a:graphicData uri="http://schemas.openxmlformats.org/drawingml/2006/table">
            <a:tbl>
              <a:tblPr/>
              <a:tblGrid>
                <a:gridCol w="1981200"/>
                <a:gridCol w="914400"/>
                <a:gridCol w="914400"/>
                <a:gridCol w="9144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Gender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2,117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3,925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Race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3,873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Native American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Ethnicity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6,043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49.6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88B82E-75C1-4C9F-8AC0-36EE30D1A276}" type="slidenum">
              <a:rPr lang="en-US" smtClean="0"/>
              <a:pPr/>
              <a:t>55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i="1" dirty="0" smtClean="0"/>
              <a:t>Non-Fatal</a:t>
            </a:r>
            <a:r>
              <a:rPr lang="en-US" sz="2800" dirty="0" smtClean="0"/>
              <a:t> Suicide Attempts </a:t>
            </a:r>
            <a:br>
              <a:rPr lang="en-US" sz="2800" dirty="0" smtClean="0"/>
            </a:br>
            <a:r>
              <a:rPr lang="en-US" sz="2800" dirty="0" smtClean="0"/>
              <a:t>in the Northern HPR, 2003-2008</a:t>
            </a:r>
          </a:p>
        </p:txBody>
      </p:sp>
      <p:graphicFrame>
        <p:nvGraphicFramePr>
          <p:cNvPr id="422223" name="Group 335"/>
          <p:cNvGraphicFramePr>
            <a:graphicFrameLocks noGrp="1"/>
          </p:cNvGraphicFramePr>
          <p:nvPr>
            <p:ph idx="1"/>
          </p:nvPr>
        </p:nvGraphicFramePr>
        <p:xfrm>
          <a:off x="2362200" y="1295400"/>
          <a:ext cx="4419600" cy="5352479"/>
        </p:xfrm>
        <a:graphic>
          <a:graphicData uri="http://schemas.openxmlformats.org/drawingml/2006/table">
            <a:tbl>
              <a:tblPr/>
              <a:tblGrid>
                <a:gridCol w="1600200"/>
                <a:gridCol w="914400"/>
                <a:gridCol w="914400"/>
                <a:gridCol w="99060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Age Group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5-9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10-14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15-19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1,125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20-24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25-34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1,289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35-44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1,148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45-54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55-64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65-74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75-84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 and older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Unknown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6,043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49.6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0549" name="Text Box 97"/>
          <p:cNvSpPr txBox="1">
            <a:spLocks noChangeArrowheads="1"/>
          </p:cNvSpPr>
          <p:nvPr/>
        </p:nvSpPr>
        <p:spPr bwMode="auto">
          <a:xfrm>
            <a:off x="533400" y="3276600"/>
            <a:ext cx="1371600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 smtClean="0"/>
              <a:t>Largest percentage: </a:t>
            </a:r>
            <a:r>
              <a:rPr lang="en-US" sz="1400" b="1" dirty="0"/>
              <a:t>ages </a:t>
            </a:r>
            <a:r>
              <a:rPr lang="en-US" sz="1400" b="1" dirty="0" smtClean="0"/>
              <a:t>25-34</a:t>
            </a:r>
            <a:endParaRPr lang="en-US" sz="1400" b="1" dirty="0"/>
          </a:p>
        </p:txBody>
      </p:sp>
      <p:sp>
        <p:nvSpPr>
          <p:cNvPr id="20551" name="Line 99"/>
          <p:cNvSpPr>
            <a:spLocks noChangeShapeType="1"/>
          </p:cNvSpPr>
          <p:nvPr/>
        </p:nvSpPr>
        <p:spPr bwMode="auto">
          <a:xfrm>
            <a:off x="1905000" y="3657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Text Box 97"/>
          <p:cNvSpPr txBox="1">
            <a:spLocks noChangeArrowheads="1"/>
          </p:cNvSpPr>
          <p:nvPr/>
        </p:nvSpPr>
        <p:spPr bwMode="auto">
          <a:xfrm>
            <a:off x="533400" y="2667000"/>
            <a:ext cx="13716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 smtClean="0"/>
              <a:t>Greatest risk: </a:t>
            </a:r>
            <a:r>
              <a:rPr lang="en-US" sz="1400" b="1" dirty="0"/>
              <a:t>ages </a:t>
            </a:r>
            <a:r>
              <a:rPr lang="en-US" sz="1400" b="1" dirty="0" smtClean="0"/>
              <a:t>15-19</a:t>
            </a:r>
            <a:endParaRPr lang="en-US" sz="1400" b="1" dirty="0"/>
          </a:p>
        </p:txBody>
      </p:sp>
      <p:sp>
        <p:nvSpPr>
          <p:cNvPr id="8" name="Line 99"/>
          <p:cNvSpPr>
            <a:spLocks noChangeShapeType="1"/>
          </p:cNvSpPr>
          <p:nvPr/>
        </p:nvSpPr>
        <p:spPr bwMode="auto">
          <a:xfrm>
            <a:off x="1905000" y="2971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56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83369" y="1498600"/>
          <a:ext cx="8577262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14750E-D52D-4423-858C-D3E0C65A9912}" type="slidenum">
              <a:rPr lang="en-US" smtClean="0"/>
              <a:pPr/>
              <a:t>57</a:t>
            </a:fld>
            <a:endParaRPr lang="en-US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195886" name="Group 302"/>
          <p:cNvGraphicFramePr>
            <a:graphicFrameLocks noGrp="1"/>
          </p:cNvGraphicFramePr>
          <p:nvPr>
            <p:ph idx="1"/>
          </p:nvPr>
        </p:nvGraphicFramePr>
        <p:xfrm>
          <a:off x="2362200" y="1600200"/>
          <a:ext cx="4419600" cy="4224528"/>
        </p:xfrm>
        <a:graphic>
          <a:graphicData uri="http://schemas.openxmlformats.org/drawingml/2006/table">
            <a:tbl>
              <a:tblPr/>
              <a:tblGrid>
                <a:gridCol w="2667000"/>
                <a:gridCol w="8382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Method of Fatal Injury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Firearm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Hanging/Suffocation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27.4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Sharp Instrument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Drowning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Motor Vehicle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 Transport Vehicle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 or Burn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97"/>
          <p:cNvSpPr txBox="1">
            <a:spLocks noChangeArrowheads="1"/>
          </p:cNvSpPr>
          <p:nvPr/>
        </p:nvSpPr>
        <p:spPr bwMode="auto">
          <a:xfrm>
            <a:off x="685800" y="2514600"/>
            <a:ext cx="1066800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dirty="0" smtClean="0"/>
              <a:t>91% of all suicides</a:t>
            </a:r>
            <a:endParaRPr lang="en-US" sz="1400" b="1" dirty="0"/>
          </a:p>
        </p:txBody>
      </p:sp>
      <p:sp>
        <p:nvSpPr>
          <p:cNvPr id="6" name="Left Brace 5"/>
          <p:cNvSpPr/>
          <p:nvPr/>
        </p:nvSpPr>
        <p:spPr>
          <a:xfrm>
            <a:off x="1752600" y="2362200"/>
            <a:ext cx="533400" cy="838200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8A99B-6531-4D0B-ABCA-702AEEF71B32}" type="slidenum">
              <a:rPr lang="en-US" smtClean="0"/>
              <a:pPr/>
              <a:t>58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90500" y="1447800"/>
          <a:ext cx="87630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8D5BCA-41F3-40E5-B6CD-35DC30074D5A}" type="slidenum">
              <a:rPr lang="en-US" smtClean="0"/>
              <a:pPr/>
              <a:t>59</a:t>
            </a:fld>
            <a:endParaRPr lang="en-US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216203" name="Group 139"/>
          <p:cNvGraphicFramePr>
            <a:graphicFrameLocks noGrp="1"/>
          </p:cNvGraphicFramePr>
          <p:nvPr>
            <p:ph idx="1"/>
          </p:nvPr>
        </p:nvGraphicFramePr>
        <p:xfrm>
          <a:off x="2095500" y="1676400"/>
          <a:ext cx="4953000" cy="3644964"/>
        </p:xfrm>
        <a:graphic>
          <a:graphicData uri="http://schemas.openxmlformats.org/drawingml/2006/table">
            <a:tbl>
              <a:tblPr/>
              <a:tblGrid>
                <a:gridCol w="3276600"/>
                <a:gridCol w="762000"/>
                <a:gridCol w="9144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General Category of Poison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Prescription Medication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Over-the-Counter Medication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Alcohol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Carbon Monoxide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Street Drugs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poisoning suicides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227).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14338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F1275-ACBF-42EC-A8D9-057B914AD7D5}" type="slidenum">
              <a:rPr lang="en-US" smtClean="0"/>
              <a:pPr/>
              <a:t>60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217651" name="Group 563"/>
          <p:cNvGraphicFramePr>
            <a:graphicFrameLocks noGrp="1"/>
          </p:cNvGraphicFramePr>
          <p:nvPr>
            <p:ph sz="half" idx="1"/>
          </p:nvPr>
        </p:nvGraphicFramePr>
        <p:xfrm>
          <a:off x="2705100" y="1219200"/>
          <a:ext cx="3733800" cy="5587746"/>
        </p:xfrm>
        <a:graphic>
          <a:graphicData uri="http://schemas.openxmlformats.org/drawingml/2006/table">
            <a:tbl>
              <a:tblPr/>
              <a:tblGrid>
                <a:gridCol w="2159000"/>
                <a:gridCol w="695325"/>
                <a:gridCol w="879475"/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Most Common Poisons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Oxycodone*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17.2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Diphenhydramine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16.3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Methadone*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13.2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Acetaminophen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Hydrocodone*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Alprazolam**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10.1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Morphine*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9.3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Diazepam**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7.9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Citalopram**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7.0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Quetiapine**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Fluoxetine**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Bupropion**</a:t>
                      </a: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6.6</a:t>
                      </a: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based on the number of poisoning suicides (</a:t>
                      </a:r>
                      <a:r>
                        <a:rPr kumimoji="0" lang="en-US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227).  Poisons used by 15 or more persons are listed.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27432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286000"/>
            <a:ext cx="1905000" cy="160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*Commonly prescribed for </a:t>
            </a:r>
          </a:p>
          <a:p>
            <a:r>
              <a:rPr lang="en-US" sz="1400" dirty="0" smtClean="0"/>
              <a:t>pain management</a:t>
            </a:r>
          </a:p>
          <a:p>
            <a:endParaRPr lang="en-US" sz="1400" dirty="0" smtClean="0"/>
          </a:p>
          <a:p>
            <a:r>
              <a:rPr lang="en-US" sz="1400" dirty="0" smtClean="0"/>
              <a:t>** Commonly prescribed for mental health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66336C-E6ED-48AA-8AB4-02A90F7E508F}" type="slidenum">
              <a:rPr lang="en-US" smtClean="0"/>
              <a:pPr/>
              <a:t>61</a:t>
            </a:fld>
            <a:endParaRPr lang="en-US" dirty="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Non-Fatal </a:t>
            </a:r>
            <a:r>
              <a:rPr lang="en-US" sz="2800" dirty="0" smtClean="0"/>
              <a:t>Suicide Attempts</a:t>
            </a:r>
            <a:br>
              <a:rPr lang="en-US" sz="2800" dirty="0" smtClean="0"/>
            </a:br>
            <a:r>
              <a:rPr lang="en-US" sz="2800" dirty="0" smtClean="0"/>
              <a:t>in the Northern HPR, 2003-2008</a:t>
            </a:r>
          </a:p>
        </p:txBody>
      </p:sp>
      <p:graphicFrame>
        <p:nvGraphicFramePr>
          <p:cNvPr id="6" name="Group 302"/>
          <p:cNvGraphicFramePr>
            <a:graphicFrameLocks/>
          </p:cNvGraphicFramePr>
          <p:nvPr/>
        </p:nvGraphicFramePr>
        <p:xfrm>
          <a:off x="2057400" y="1752600"/>
          <a:ext cx="5029200" cy="4576572"/>
        </p:xfrm>
        <a:graphic>
          <a:graphicData uri="http://schemas.openxmlformats.org/drawingml/2006/table">
            <a:tbl>
              <a:tblPr/>
              <a:tblGrid>
                <a:gridCol w="32004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Method of Fatal Injury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Poison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4,582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Sharp Instrument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1,106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18.3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Hanging/Suffocation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Firearm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Fire or Burn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Motor Vehicle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Hot Object/Substance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Drowning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&lt;0.1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Unspecified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</a:t>
                      </a:r>
                    </a:p>
                  </a:txBody>
                  <a:tcPr marR="22860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AF6A05-C625-4D37-8049-439FAC0D0599}" type="slidenum">
              <a:rPr lang="en-US" smtClean="0"/>
              <a:pPr/>
              <a:t>62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221372" name="Group 188"/>
          <p:cNvGraphicFramePr>
            <a:graphicFrameLocks noGrp="1"/>
          </p:cNvGraphicFramePr>
          <p:nvPr>
            <p:ph idx="1"/>
          </p:nvPr>
        </p:nvGraphicFramePr>
        <p:xfrm>
          <a:off x="1714500" y="1295400"/>
          <a:ext cx="5715000" cy="5251704"/>
        </p:xfrm>
        <a:graphic>
          <a:graphicData uri="http://schemas.openxmlformats.org/drawingml/2006/table">
            <a:tbl>
              <a:tblPr/>
              <a:tblGrid>
                <a:gridCol w="3962400"/>
                <a:gridCol w="838200"/>
                <a:gridCol w="9144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Relationship Characteristics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Intimate Partner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Non-intimate Relationship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Life Stressor Characteristics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Crisis within Two Weeks of Suicide*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Physical Health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Job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Financial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Recent Criminal Legal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Death/Suicide of Family/Friend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Perpetrator of Interpersonal Violence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933).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 Of these, 67% had a crisis in past 24 hours (2007-2008 data)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AF6A05-C625-4D37-8049-439FAC0D0599}" type="slidenum">
              <a:rPr lang="en-US" smtClean="0"/>
              <a:pPr/>
              <a:t>63</a:t>
            </a:fld>
            <a:endParaRPr lang="en-US" dirty="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221372" name="Group 188"/>
          <p:cNvGraphicFramePr>
            <a:graphicFrameLocks noGrp="1"/>
          </p:cNvGraphicFramePr>
          <p:nvPr>
            <p:ph idx="1"/>
          </p:nvPr>
        </p:nvGraphicFramePr>
        <p:xfrm>
          <a:off x="1524000" y="1752600"/>
          <a:ext cx="6172200" cy="3105912"/>
        </p:xfrm>
        <a:graphic>
          <a:graphicData uri="http://schemas.openxmlformats.org/drawingml/2006/table">
            <a:tbl>
              <a:tblPr/>
              <a:tblGrid>
                <a:gridCol w="4279392"/>
                <a:gridCol w="905256"/>
                <a:gridCol w="987552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Substance Use Characteristics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with Alcohol/Other Substances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with Alcohol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with Other Substances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Problem with Alcohol and Other Substances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933).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A8BA46-49C2-40EF-B2F6-62A5C3749821}" type="slidenum">
              <a:rPr lang="en-US" smtClean="0"/>
              <a:pPr/>
              <a:t>64</a:t>
            </a:fld>
            <a:endParaRPr lang="en-US" dirty="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219276" name="Group 140"/>
          <p:cNvGraphicFramePr>
            <a:graphicFrameLocks noGrp="1"/>
          </p:cNvGraphicFramePr>
          <p:nvPr>
            <p:ph idx="1"/>
          </p:nvPr>
        </p:nvGraphicFramePr>
        <p:xfrm>
          <a:off x="1562100" y="1371600"/>
          <a:ext cx="6019800" cy="4572000"/>
        </p:xfrm>
        <a:graphic>
          <a:graphicData uri="http://schemas.openxmlformats.org/drawingml/2006/table">
            <a:tbl>
              <a:tblPr/>
              <a:tblGrid>
                <a:gridCol w="4267200"/>
                <a:gridCol w="838200"/>
                <a:gridCol w="91440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Mental Health Problems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Current Mental Health Problem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Diagnosis: Depression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Diagnosis: Bipolar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Diagnosis: Anxiety Disorder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Diagnosis: Schizophrenia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Mental Health Treatment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Current Mental Health Treatment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Noncurrent Mental Health Treatment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933).  Diagnoses are not exclusive, but represent the most common diagnoses. 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7C1FF6-C78C-4DC0-A957-E4E136D8748F}" type="slidenum">
              <a:rPr lang="en-US" smtClean="0"/>
              <a:pPr/>
              <a:t>65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2007-2008</a:t>
            </a:r>
          </a:p>
        </p:txBody>
      </p:sp>
      <p:graphicFrame>
        <p:nvGraphicFramePr>
          <p:cNvPr id="239682" name="Group 66"/>
          <p:cNvGraphicFramePr>
            <a:graphicFrameLocks noGrp="1"/>
          </p:cNvGraphicFramePr>
          <p:nvPr>
            <p:ph idx="1"/>
          </p:nvPr>
        </p:nvGraphicFramePr>
        <p:xfrm>
          <a:off x="1857461" y="1676400"/>
          <a:ext cx="5429079" cy="2878963"/>
        </p:xfrm>
        <a:graphic>
          <a:graphicData uri="http://schemas.openxmlformats.org/drawingml/2006/table">
            <a:tbl>
              <a:tblPr/>
              <a:tblGrid>
                <a:gridCol w="3783159"/>
                <a:gridCol w="822960"/>
                <a:gridCol w="82296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Use of Prescribed Mental Health Medications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in Past 31 Days and/or Prior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in Past 31 Days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Used, But Not in Past 31 Days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Unknown/Never Used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victims with a mental health problem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231).  Data are from 2007-2008.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A7E145-85D2-4844-9349-339C846C3C49}" type="slidenum">
              <a:rPr lang="en-US" smtClean="0"/>
              <a:pPr/>
              <a:t>66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222359" name="Group 151"/>
          <p:cNvGraphicFramePr>
            <a:graphicFrameLocks noGrp="1"/>
          </p:cNvGraphicFramePr>
          <p:nvPr>
            <p:ph idx="1"/>
          </p:nvPr>
        </p:nvGraphicFramePr>
        <p:xfrm>
          <a:off x="1752600" y="1676400"/>
          <a:ext cx="5638800" cy="2493264"/>
        </p:xfrm>
        <a:graphic>
          <a:graphicData uri="http://schemas.openxmlformats.org/drawingml/2006/table">
            <a:tbl>
              <a:tblPr/>
              <a:tblGrid>
                <a:gridCol w="3886200"/>
                <a:gridCol w="838200"/>
                <a:gridCol w="9144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Warning Signs of Suicide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Disclosed Intent/History of Attempts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52.2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Disclosed Intent to Commit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History of Suicide Attempts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933).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22AFEB-429E-4DB0-9EC2-09BD55A455BD}" type="slidenum">
              <a:rPr lang="en-US" smtClean="0"/>
              <a:pPr/>
              <a:t>67</a:t>
            </a:fld>
            <a:endParaRPr lang="en-US" dirty="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2007-2008</a:t>
            </a:r>
          </a:p>
        </p:txBody>
      </p:sp>
      <p:graphicFrame>
        <p:nvGraphicFramePr>
          <p:cNvPr id="231531" name="Group 107"/>
          <p:cNvGraphicFramePr>
            <a:graphicFrameLocks noGrp="1"/>
          </p:cNvGraphicFramePr>
          <p:nvPr>
            <p:ph idx="1"/>
          </p:nvPr>
        </p:nvGraphicFramePr>
        <p:xfrm>
          <a:off x="1981200" y="1676400"/>
          <a:ext cx="5181600" cy="3435287"/>
        </p:xfrm>
        <a:graphic>
          <a:graphicData uri="http://schemas.openxmlformats.org/drawingml/2006/table">
            <a:tbl>
              <a:tblPr/>
              <a:tblGrid>
                <a:gridCol w="3657600"/>
                <a:gridCol w="685800"/>
                <a:gridCol w="838200"/>
              </a:tblGrid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Person to Whom Victim Disclosed Intent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Intimate Partner (Current/Former)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Family Members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41.5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Friends/Acquaintances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Mental Health Professional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Medical Personnel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victims who disclosed intent and where this information is known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94).  Data are from 2007-2008.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445E4D-2594-4EFD-8BFC-E7FE40EE6DDA}" type="slidenum">
              <a:rPr lang="en-US" smtClean="0"/>
              <a:pPr/>
              <a:t>68</a:t>
            </a:fld>
            <a:endParaRPr lang="en-US" dirty="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2007-2008</a:t>
            </a:r>
          </a:p>
        </p:txBody>
      </p:sp>
      <p:graphicFrame>
        <p:nvGraphicFramePr>
          <p:cNvPr id="232571" name="Group 123"/>
          <p:cNvGraphicFramePr>
            <a:graphicFrameLocks noGrp="1"/>
          </p:cNvGraphicFramePr>
          <p:nvPr>
            <p:ph idx="1"/>
          </p:nvPr>
        </p:nvGraphicFramePr>
        <p:xfrm>
          <a:off x="2057400" y="2438400"/>
          <a:ext cx="5029200" cy="4012692"/>
        </p:xfrm>
        <a:graphic>
          <a:graphicData uri="http://schemas.openxmlformats.org/drawingml/2006/table">
            <a:tbl>
              <a:tblPr/>
              <a:tblGrid>
                <a:gridCol w="3505200"/>
                <a:gridCol w="762000"/>
                <a:gridCol w="7620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Type of Action Taken to Prevent Suicide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Sought Mental Health Treatment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Called 911/Law Enforcement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Checked on Victim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Limited Access to Firearms and/or Ammunition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Tried to Persuade Victim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Monitored Victim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where someone took action to prevent the suicide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37).  Data are from 2007-2008.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117" name="Rectangle 121"/>
          <p:cNvSpPr>
            <a:spLocks noChangeArrowheads="1"/>
          </p:cNvSpPr>
          <p:nvPr/>
        </p:nvSpPr>
        <p:spPr bwMode="auto">
          <a:xfrm>
            <a:off x="762000" y="1524000"/>
            <a:ext cx="762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200" dirty="0"/>
              <a:t>Some victims had family, friends, </a:t>
            </a:r>
            <a:r>
              <a:rPr lang="en-US" sz="2200" dirty="0" smtClean="0"/>
              <a:t>or others </a:t>
            </a:r>
            <a:r>
              <a:rPr lang="en-US" sz="2200" dirty="0"/>
              <a:t>who </a:t>
            </a:r>
            <a:r>
              <a:rPr lang="en-US" sz="2200" dirty="0" smtClean="0"/>
              <a:t>reacted </a:t>
            </a:r>
          </a:p>
          <a:p>
            <a:pPr algn="ctr"/>
            <a:r>
              <a:rPr lang="en-US" sz="2200" dirty="0" smtClean="0"/>
              <a:t>to the disclosed intent and tried </a:t>
            </a:r>
            <a:r>
              <a:rPr lang="en-US" sz="2200" dirty="0"/>
              <a:t>to prevent the suicide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BC49C-02DB-4DF9-9572-04D5A0B0F7F9}" type="slidenum">
              <a:rPr lang="en-US" smtClean="0"/>
              <a:pPr/>
              <a:t>69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2007-2008</a:t>
            </a:r>
          </a:p>
        </p:txBody>
      </p:sp>
      <p:graphicFrame>
        <p:nvGraphicFramePr>
          <p:cNvPr id="230529" name="Group 129"/>
          <p:cNvGraphicFramePr>
            <a:graphicFrameLocks noGrp="1"/>
          </p:cNvGraphicFramePr>
          <p:nvPr>
            <p:ph idx="1"/>
          </p:nvPr>
        </p:nvGraphicFramePr>
        <p:xfrm>
          <a:off x="2281238" y="1676400"/>
          <a:ext cx="4581525" cy="4562856"/>
        </p:xfrm>
        <a:graphic>
          <a:graphicData uri="http://schemas.openxmlformats.org/drawingml/2006/table">
            <a:tbl>
              <a:tblPr/>
              <a:tblGrid>
                <a:gridCol w="3133725"/>
                <a:gridCol w="6858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How Firearm Access was Restricted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Removed; all firearms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Removed; victim purchased another firearm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Hidden (not locked)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Removed; gave back later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Removed; victim had a hidden firearm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Removed; victim took back by force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victims where it was known how firearm access was restricted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9).  Data are from 2007-2008.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03E666-0FB0-4A4E-89F3-C37AFE2268C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600200"/>
            <a:ext cx="7762875" cy="2971800"/>
          </a:xfrm>
        </p:spPr>
        <p:txBody>
          <a:bodyPr/>
          <a:lstStyle/>
          <a:p>
            <a:pPr algn="ctr" eaLnBrk="1" hangingPunct="1">
              <a:spcBef>
                <a:spcPct val="30000"/>
              </a:spcBef>
              <a:spcAft>
                <a:spcPct val="45000"/>
              </a:spcAft>
              <a:buFontTx/>
              <a:buNone/>
            </a:pPr>
            <a:r>
              <a:rPr lang="en-US" sz="2400" b="1" dirty="0" smtClean="0"/>
              <a:t>Suicide vs. Homicide (2003-2008)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954 suicides; rate of 7.8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245 homicides; rate of 2.0</a:t>
            </a:r>
          </a:p>
          <a:p>
            <a:pPr eaLnBrk="1" hangingPunct="1">
              <a:spcBef>
                <a:spcPts val="1440"/>
              </a:spcBef>
              <a:spcAft>
                <a:spcPts val="1440"/>
              </a:spcAft>
            </a:pPr>
            <a:r>
              <a:rPr lang="en-US" sz="2400" dirty="0" smtClean="0"/>
              <a:t>Suicide about 4 times more common than homicide</a:t>
            </a:r>
          </a:p>
          <a:p>
            <a:pPr eaLnBrk="1" hangingPunct="1">
              <a:spcBef>
                <a:spcPct val="10000"/>
              </a:spcBef>
              <a:spcAft>
                <a:spcPct val="30000"/>
              </a:spcAft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ABC49C-02DB-4DF9-9572-04D5A0B0F7F9}" type="slidenum">
              <a:rPr lang="en-US" smtClean="0"/>
              <a:pPr/>
              <a:t>70</a:t>
            </a:fld>
            <a:endParaRPr lang="en-US" dirty="0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2007-2008</a:t>
            </a:r>
          </a:p>
        </p:txBody>
      </p:sp>
      <p:graphicFrame>
        <p:nvGraphicFramePr>
          <p:cNvPr id="230529" name="Group 129"/>
          <p:cNvGraphicFramePr>
            <a:graphicFrameLocks noGrp="1"/>
          </p:cNvGraphicFramePr>
          <p:nvPr>
            <p:ph idx="1"/>
          </p:nvPr>
        </p:nvGraphicFramePr>
        <p:xfrm>
          <a:off x="2628900" y="1676400"/>
          <a:ext cx="3886200" cy="3429000"/>
        </p:xfrm>
        <a:graphic>
          <a:graphicData uri="http://schemas.openxmlformats.org/drawingml/2006/table">
            <a:tbl>
              <a:tblPr/>
              <a:tblGrid>
                <a:gridCol w="2438400"/>
                <a:gridCol w="6858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Number of Prior Suicide Attempts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62.4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Two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Three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Four or more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Multiple, unspecified</a:t>
                      </a: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victims with a known number of prior attempts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101).  Data are from 2007-2008.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9A8E8E-8974-4363-89A3-6E080331E8DA}" type="slidenum">
              <a:rPr lang="en-US" smtClean="0"/>
              <a:pPr/>
              <a:t>71</a:t>
            </a:fld>
            <a:endParaRPr lang="en-US" dirty="0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2007-2008</a:t>
            </a:r>
          </a:p>
        </p:txBody>
      </p:sp>
      <p:graphicFrame>
        <p:nvGraphicFramePr>
          <p:cNvPr id="229519" name="Group 143"/>
          <p:cNvGraphicFramePr>
            <a:graphicFrameLocks noGrp="1"/>
          </p:cNvGraphicFramePr>
          <p:nvPr>
            <p:ph idx="1"/>
          </p:nvPr>
        </p:nvGraphicFramePr>
        <p:xfrm>
          <a:off x="1828800" y="1524000"/>
          <a:ext cx="5486400" cy="4514088"/>
        </p:xfrm>
        <a:graphic>
          <a:graphicData uri="http://schemas.openxmlformats.org/drawingml/2006/table">
            <a:tbl>
              <a:tblPr/>
              <a:tblGrid>
                <a:gridCol w="3962400"/>
                <a:gridCol w="762000"/>
                <a:gridCol w="762000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Other Warning Signs</a:t>
                      </a:r>
                    </a:p>
                  </a:txBody>
                  <a:tcPr marR="0"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Took Prescribed Pain Medication, Past Two Months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Sleep Problems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Sleeping Too Little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11.8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Sleeping Too Much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Unusual Behavior, Past Two Weeks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Did Not Want to be a Burden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Family/Friends Expected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Family History of Suicide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marR="18288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 are based on the number of suicides with at least one known circumstance (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346).  Data are from 2007-2008.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FB60E-070E-480E-8FC6-520BF303F68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Suicide in the Northern HPR, 2003-2008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31800" y="1498600"/>
          <a:ext cx="8280400" cy="506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14400" y="1981200"/>
            <a:ext cx="662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6734</TotalTime>
  <Words>3356</Words>
  <Application>Microsoft Office PowerPoint</Application>
  <PresentationFormat>On-screen Show (4:3)</PresentationFormat>
  <Paragraphs>1096</Paragraphs>
  <Slides>71</Slides>
  <Notes>71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Default Design</vt:lpstr>
      <vt:lpstr>Suicide in the Northern Health Planning Region, 2003-2008</vt:lpstr>
      <vt:lpstr>Map of the Northern Health Planning Region (HPR)</vt:lpstr>
      <vt:lpstr>Pop Quiz</vt:lpstr>
      <vt:lpstr>Slide 4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Slide 10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Slide 19</vt:lpstr>
      <vt:lpstr>Suicide in the Northern HPR, 2003-2008</vt:lpstr>
      <vt:lpstr>Suicide in the Northern HPR, 2003-2008</vt:lpstr>
      <vt:lpstr>Slide 22</vt:lpstr>
      <vt:lpstr>Suicide in the Northern HPR, 2003-2008</vt:lpstr>
      <vt:lpstr>Suicide in the Northern HPR, 2003-2008</vt:lpstr>
      <vt:lpstr>Suicide in the Northern HPR, 2003-2008</vt:lpstr>
      <vt:lpstr>Slide 26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Slide 31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2007-2008</vt:lpstr>
      <vt:lpstr>Suicide in the Northern HPR, 2007-2008</vt:lpstr>
      <vt:lpstr>Suicide in the Northern HPR, 2003-2008</vt:lpstr>
      <vt:lpstr>Suicide in the Northern HPR, 2007-2008</vt:lpstr>
      <vt:lpstr>Suicide in the Northern HPR, 2003-2008</vt:lpstr>
      <vt:lpstr>Suicide in the Northern HPR, 2003-2008</vt:lpstr>
      <vt:lpstr>Questions, Data Requests, Further Information</vt:lpstr>
      <vt:lpstr>Slide 48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Non-Fatal Suicide Attempts  in the Northern HPR, 2003-2008</vt:lpstr>
      <vt:lpstr>Non-Fatal Suicide Attempts 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2003-2008</vt:lpstr>
      <vt:lpstr>Non-Fatal Suicide Attempts in the Northern HPR, 2003-2008</vt:lpstr>
      <vt:lpstr>Suicide in the Northern HPR, 2003-2008</vt:lpstr>
      <vt:lpstr>Suicide in the Northern HPR, 2003-2008</vt:lpstr>
      <vt:lpstr>Suicide in the Northern HPR, 2003-2008</vt:lpstr>
      <vt:lpstr>Suicide in the Northern HPR, 2007-2008</vt:lpstr>
      <vt:lpstr>Suicide in the Northern HPR, 2003-2008</vt:lpstr>
      <vt:lpstr>Suicide in the Northern HPR, 2007-2008</vt:lpstr>
      <vt:lpstr>Suicide in the Northern HPR, 2007-2008</vt:lpstr>
      <vt:lpstr>Suicide in the Northern HPR, 2007-2008</vt:lpstr>
      <vt:lpstr>Suicide in the Northern HPR, 2007-2008</vt:lpstr>
      <vt:lpstr>Suicide in the Northern HPR, 2007-2008</vt:lpstr>
    </vt:vector>
  </TitlesOfParts>
  <Company>omce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and Mental Health in Virginia: 2003-2007</dc:title>
  <dc:creator>san49650</dc:creator>
  <cp:lastModifiedBy>san49650</cp:lastModifiedBy>
  <cp:revision>1605</cp:revision>
  <dcterms:created xsi:type="dcterms:W3CDTF">2009-05-29T15:22:21Z</dcterms:created>
  <dcterms:modified xsi:type="dcterms:W3CDTF">2011-09-09T12:31:31Z</dcterms:modified>
</cp:coreProperties>
</file>