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67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74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charts/chart13.xml" ContentType="application/vnd.openxmlformats-officedocument.drawingml.chart+xml"/>
  <Override PartName="/ppt/notesSlides/notesSlide63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30.xml" ContentType="application/vnd.openxmlformats-officedocument.presentationml.notesSlide+xml"/>
  <Default Extension="xlsx" ContentType="application/vnd.openxmlformats-officedocument.spreadsheetml.sheet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notesSlides/notesSlide68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4.xml" ContentType="application/vnd.openxmlformats-officedocument.presentationml.slideLayout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71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42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6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72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drawings/drawing1.xml" ContentType="application/vnd.openxmlformats-officedocument.drawingml.chartshapes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charts/chart12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charts/chart2.xml" ContentType="application/vnd.openxmlformats-officedocument.drawingml.chart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9" r:id="rId1"/>
  </p:sldMasterIdLst>
  <p:notesMasterIdLst>
    <p:notesMasterId r:id="rId76"/>
  </p:notesMasterIdLst>
  <p:handoutMasterIdLst>
    <p:handoutMasterId r:id="rId77"/>
  </p:handoutMasterIdLst>
  <p:sldIdLst>
    <p:sldId id="256" r:id="rId2"/>
    <p:sldId id="455" r:id="rId3"/>
    <p:sldId id="452" r:id="rId4"/>
    <p:sldId id="444" r:id="rId5"/>
    <p:sldId id="445" r:id="rId6"/>
    <p:sldId id="438" r:id="rId7"/>
    <p:sldId id="453" r:id="rId8"/>
    <p:sldId id="449" r:id="rId9"/>
    <p:sldId id="450" r:id="rId10"/>
    <p:sldId id="374" r:id="rId11"/>
    <p:sldId id="414" r:id="rId12"/>
    <p:sldId id="460" r:id="rId13"/>
    <p:sldId id="461" r:id="rId14"/>
    <p:sldId id="263" r:id="rId15"/>
    <p:sldId id="463" r:id="rId16"/>
    <p:sldId id="466" r:id="rId17"/>
    <p:sldId id="464" r:id="rId18"/>
    <p:sldId id="443" r:id="rId19"/>
    <p:sldId id="440" r:id="rId20"/>
    <p:sldId id="441" r:id="rId21"/>
    <p:sldId id="442" r:id="rId22"/>
    <p:sldId id="397" r:id="rId23"/>
    <p:sldId id="402" r:id="rId24"/>
    <p:sldId id="457" r:id="rId25"/>
    <p:sldId id="467" r:id="rId26"/>
    <p:sldId id="398" r:id="rId27"/>
    <p:sldId id="439" r:id="rId28"/>
    <p:sldId id="336" r:id="rId29"/>
    <p:sldId id="337" r:id="rId30"/>
    <p:sldId id="338" r:id="rId31"/>
    <p:sldId id="399" r:id="rId32"/>
    <p:sldId id="468" r:id="rId33"/>
    <p:sldId id="469" r:id="rId34"/>
    <p:sldId id="472" r:id="rId35"/>
    <p:sldId id="473" r:id="rId36"/>
    <p:sldId id="474" r:id="rId37"/>
    <p:sldId id="475" r:id="rId38"/>
    <p:sldId id="476" r:id="rId39"/>
    <p:sldId id="477" r:id="rId40"/>
    <p:sldId id="470" r:id="rId41"/>
    <p:sldId id="471" r:id="rId42"/>
    <p:sldId id="446" r:id="rId43"/>
    <p:sldId id="404" r:id="rId44"/>
    <p:sldId id="425" r:id="rId45"/>
    <p:sldId id="369" r:id="rId46"/>
    <p:sldId id="458" r:id="rId47"/>
    <p:sldId id="297" r:id="rId48"/>
    <p:sldId id="459" r:id="rId49"/>
    <p:sldId id="483" r:id="rId50"/>
    <p:sldId id="484" r:id="rId51"/>
    <p:sldId id="299" r:id="rId52"/>
    <p:sldId id="335" r:id="rId53"/>
    <p:sldId id="415" r:id="rId54"/>
    <p:sldId id="429" r:id="rId55"/>
    <p:sldId id="430" r:id="rId56"/>
    <p:sldId id="447" r:id="rId57"/>
    <p:sldId id="331" r:id="rId58"/>
    <p:sldId id="456" r:id="rId59"/>
    <p:sldId id="345" r:id="rId60"/>
    <p:sldId id="346" r:id="rId61"/>
    <p:sldId id="432" r:id="rId62"/>
    <p:sldId id="479" r:id="rId63"/>
    <p:sldId id="480" r:id="rId64"/>
    <p:sldId id="481" r:id="rId65"/>
    <p:sldId id="350" r:id="rId66"/>
    <p:sldId id="451" r:id="rId67"/>
    <p:sldId id="348" r:id="rId68"/>
    <p:sldId id="365" r:id="rId69"/>
    <p:sldId id="351" r:id="rId70"/>
    <p:sldId id="358" r:id="rId71"/>
    <p:sldId id="359" r:id="rId72"/>
    <p:sldId id="454" r:id="rId73"/>
    <p:sldId id="357" r:id="rId74"/>
    <p:sldId id="356" r:id="rId75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31" autoAdjust="0"/>
    <p:restoredTop sz="39683" autoAdjust="0"/>
  </p:normalViewPr>
  <p:slideViewPr>
    <p:cSldViewPr>
      <p:cViewPr varScale="1">
        <p:scale>
          <a:sx n="105" d="100"/>
          <a:sy n="105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1866" y="-102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anchor="t" anchorCtr="0"/>
          <a:lstStyle/>
          <a:p>
            <a:pPr algn="l">
              <a:defRPr sz="21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b="1" dirty="0" smtClean="0"/>
              <a:t>Number</a:t>
            </a:r>
            <a:r>
              <a:rPr lang="en-US" b="1" baseline="0" dirty="0" smtClean="0"/>
              <a:t> of Suicides by </a:t>
            </a:r>
            <a:r>
              <a:rPr lang="en-US" b="1" dirty="0" smtClean="0"/>
              <a:t>Year</a:t>
            </a:r>
            <a:endParaRPr lang="en-US" b="1" dirty="0"/>
          </a:p>
        </c:rich>
      </c:tx>
      <c:layout>
        <c:manualLayout>
          <c:xMode val="edge"/>
          <c:yMode val="edge"/>
          <c:x val="0.33772752524032895"/>
          <c:y val="1.8817020519863066E-2"/>
        </c:manualLayout>
      </c:layout>
      <c:spPr>
        <a:noFill/>
        <a:ln w="38141">
          <a:noFill/>
        </a:ln>
      </c:spPr>
    </c:title>
    <c:plotArea>
      <c:layout>
        <c:manualLayout>
          <c:layoutTarget val="inner"/>
          <c:xMode val="edge"/>
          <c:yMode val="edge"/>
          <c:x val="0.12562814070351516"/>
          <c:y val="0.1263440860215054"/>
          <c:w val="0.85929648241206025"/>
          <c:h val="0.56451612903223447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Northwest HPR</c:v>
                </c:pt>
              </c:strCache>
            </c:strRef>
          </c:tx>
          <c:spPr>
            <a:ln w="22225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rgbClr val="00B050"/>
              </a:solidFill>
              <a:ln w="38100">
                <a:solidFill>
                  <a:schemeClr val="tx1"/>
                </a:solidFill>
                <a:prstDash val="solid"/>
              </a:ln>
            </c:spPr>
          </c:dPt>
          <c:dPt>
            <c:idx val="1"/>
            <c:spPr>
              <a:ln w="22225">
                <a:solidFill>
                  <a:srgbClr val="000000"/>
                </a:solidFill>
              </a:ln>
            </c:spPr>
          </c:dPt>
          <c:dLbls>
            <c:txPr>
              <a:bodyPr/>
              <a:lstStyle/>
              <a:p>
                <a:pPr>
                  <a:defRPr sz="1800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Sheet1!$B$1:$H$1</c:f>
              <c:strCache>
                <c:ptCount val="7"/>
                <c:pt idx="0">
                  <c:v>Average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</c:strCache>
            </c:strRef>
          </c:cat>
          <c:val>
            <c:numRef>
              <c:f>Sheet1!$B$2:$H$2</c:f>
              <c:numCache>
                <c:formatCode>0</c:formatCode>
                <c:ptCount val="7"/>
                <c:pt idx="0" formatCode="General">
                  <c:v>150</c:v>
                </c:pt>
                <c:pt idx="1">
                  <c:v>136</c:v>
                </c:pt>
                <c:pt idx="2">
                  <c:v>152</c:v>
                </c:pt>
                <c:pt idx="3">
                  <c:v>139</c:v>
                </c:pt>
                <c:pt idx="4">
                  <c:v>148</c:v>
                </c:pt>
                <c:pt idx="5">
                  <c:v>160</c:v>
                </c:pt>
                <c:pt idx="6">
                  <c:v>163</c:v>
                </c:pt>
              </c:numCache>
            </c:numRef>
          </c:val>
        </c:ser>
        <c:axId val="138531584"/>
        <c:axId val="138533504"/>
      </c:barChart>
      <c:catAx>
        <c:axId val="13853158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Year</a:t>
                </a:r>
              </a:p>
            </c:rich>
          </c:tx>
          <c:layout>
            <c:manualLayout>
              <c:xMode val="edge"/>
              <c:yMode val="edge"/>
              <c:x val="0.51906864402685859"/>
              <c:y val="0.84976318675347562"/>
            </c:manualLayout>
          </c:layout>
          <c:spPr>
            <a:noFill/>
            <a:ln w="38141">
              <a:noFill/>
            </a:ln>
          </c:spPr>
        </c:title>
        <c:numFmt formatCode="General" sourceLinked="1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533504"/>
        <c:crosses val="autoZero"/>
        <c:auto val="1"/>
        <c:lblAlgn val="ctr"/>
        <c:lblOffset val="100"/>
        <c:tickLblSkip val="1"/>
        <c:tickMarkSkip val="1"/>
      </c:catAx>
      <c:valAx>
        <c:axId val="138533504"/>
        <c:scaling>
          <c:orientation val="minMax"/>
        </c:scaling>
        <c:axPos val="l"/>
        <c:majorGridlines>
          <c:spPr>
            <a:ln w="4768">
              <a:solidFill>
                <a:schemeClr val="tx1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Number of Suicides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1.689157528621827E-2"/>
              <c:y val="0.21110088026951462"/>
            </c:manualLayout>
          </c:layout>
          <c:spPr>
            <a:noFill/>
            <a:ln w="38141">
              <a:noFill/>
            </a:ln>
          </c:spPr>
        </c:title>
        <c:numFmt formatCode="0" sourceLinked="0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531584"/>
        <c:crosses val="autoZero"/>
        <c:crossBetween val="between"/>
      </c:valAx>
      <c:spPr>
        <a:noFill/>
        <a:ln w="19070">
          <a:solidFill>
            <a:schemeClr val="tx1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2403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034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dirty="0"/>
              <a:t>No Prior Suicide Attempts</a:t>
            </a:r>
          </a:p>
        </c:rich>
      </c:tx>
      <c:layout>
        <c:manualLayout>
          <c:xMode val="edge"/>
          <c:yMode val="edge"/>
          <c:x val="0.18416508982888771"/>
          <c:y val="2.0618550277654465E-2"/>
        </c:manualLayout>
      </c:layout>
      <c:spPr>
        <a:noFill/>
        <a:ln w="23481">
          <a:noFill/>
        </a:ln>
      </c:spPr>
    </c:title>
    <c:plotArea>
      <c:layout>
        <c:manualLayout>
          <c:layoutTarget val="inner"/>
          <c:xMode val="edge"/>
          <c:yMode val="edge"/>
          <c:x val="0.27194492254733221"/>
          <c:y val="0.20360824742268041"/>
          <c:w val="0.48364888123925448"/>
          <c:h val="0.72422680412371165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1740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rgbClr val="FF0000"/>
              </a:solidFill>
              <a:ln w="11740">
                <a:solidFill>
                  <a:schemeClr val="tx1"/>
                </a:solidFill>
                <a:prstDash val="solid"/>
              </a:ln>
            </c:spPr>
          </c:dPt>
          <c:dPt>
            <c:idx val="1"/>
            <c:spPr>
              <a:solidFill>
                <a:srgbClr val="FFFF00"/>
              </a:solidFill>
              <a:ln w="11740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rgbClr val="00B050"/>
              </a:solidFill>
              <a:ln w="11740">
                <a:solidFill>
                  <a:schemeClr val="tx1"/>
                </a:solidFill>
                <a:prstDash val="solid"/>
              </a:ln>
            </c:spPr>
          </c:dPt>
          <c:dPt>
            <c:idx val="3"/>
            <c:spPr>
              <a:solidFill>
                <a:srgbClr val="0070C0"/>
              </a:solidFill>
              <a:ln w="11740">
                <a:solidFill>
                  <a:schemeClr val="tx1"/>
                </a:solidFill>
                <a:prstDash val="solid"/>
              </a:ln>
            </c:spPr>
          </c:dPt>
          <c:dLbls>
            <c:dLbl>
              <c:idx val="2"/>
              <c:layout>
                <c:manualLayout>
                  <c:x val="0.1451906941605835"/>
                  <c:y val="0.20243231143027954"/>
                </c:manualLayout>
              </c:layout>
              <c:tx>
                <c:rich>
                  <a:bodyPr/>
                  <a:lstStyle/>
                  <a:p>
                    <a:pPr>
                      <a:defRPr sz="1295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dirty="0"/>
                      <a:t>Hanging/
Suffocation
</a:t>
                    </a:r>
                    <a:r>
                      <a:rPr lang="en-US" dirty="0" smtClean="0"/>
                      <a:t>13%</a:t>
                    </a:r>
                    <a:endParaRPr lang="en-US" dirty="0"/>
                  </a:p>
                </c:rich>
              </c:tx>
              <c:numFmt formatCode="0%" sourceLinked="0"/>
              <c:spPr>
                <a:noFill/>
                <a:ln w="23481">
                  <a:noFill/>
                </a:ln>
              </c:spPr>
              <c:dLblPos val="bestFit"/>
            </c:dLbl>
            <c:dLbl>
              <c:idx val="3"/>
              <c:layout>
                <c:manualLayout>
                  <c:x val="4.8962123347373571E-2"/>
                  <c:y val="0.14712979425958839"/>
                </c:manualLayout>
              </c:layout>
              <c:dLblPos val="bestFit"/>
              <c:showCatName val="1"/>
              <c:showPercent val="1"/>
            </c:dLbl>
            <c:numFmt formatCode="0%" sourceLinked="0"/>
            <c:spPr>
              <a:noFill/>
              <a:ln w="23481">
                <a:noFill/>
              </a:ln>
            </c:spPr>
            <c:txPr>
              <a:bodyPr/>
              <a:lstStyle/>
              <a:p>
                <a:pPr>
                  <a:defRPr sz="1294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CatName val="1"/>
            <c:showPercent val="1"/>
            <c:showLeaderLines val="1"/>
          </c:dLbls>
          <c:cat>
            <c:strRef>
              <c:f>Sheet1!$B$1:$E$1</c:f>
              <c:strCache>
                <c:ptCount val="4"/>
                <c:pt idx="0">
                  <c:v>Firearm</c:v>
                </c:pt>
                <c:pt idx="1">
                  <c:v>Poison</c:v>
                </c:pt>
                <c:pt idx="2">
                  <c:v>Hanging/Suffocation</c:v>
                </c:pt>
                <c:pt idx="3">
                  <c:v>Other</c:v>
                </c:pt>
              </c:strCache>
            </c:strRef>
          </c:cat>
          <c:val>
            <c:numRef>
              <c:f>Sheet1!$B$2:$E$2</c:f>
              <c:numCache>
                <c:formatCode>0.0%</c:formatCode>
                <c:ptCount val="4"/>
                <c:pt idx="0">
                  <c:v>0.65200000000000768</c:v>
                </c:pt>
                <c:pt idx="1">
                  <c:v>0.17600000000000021</c:v>
                </c:pt>
                <c:pt idx="2">
                  <c:v>0.13200000000000001</c:v>
                </c:pt>
                <c:pt idx="3">
                  <c:v>4.2000000000000023E-2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  <c:spPr>
        <a:noFill/>
        <a:ln w="25375">
          <a:noFill/>
        </a:ln>
      </c:spPr>
    </c:plotArea>
    <c:plotVisOnly val="1"/>
    <c:dispBlanksAs val="zero"/>
  </c:chart>
  <c:spPr>
    <a:noFill/>
    <a:ln>
      <a:noFill/>
    </a:ln>
  </c:spPr>
  <c:txPr>
    <a:bodyPr/>
    <a:lstStyle/>
    <a:p>
      <a:pPr>
        <a:defRPr sz="1663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042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dirty="0"/>
              <a:t>Prior Suicide Attempts</a:t>
            </a:r>
          </a:p>
        </c:rich>
      </c:tx>
      <c:layout>
        <c:manualLayout>
          <c:xMode val="edge"/>
          <c:yMode val="edge"/>
          <c:x val="0.225473302323696"/>
          <c:y val="2.0618739225644132E-2"/>
        </c:manualLayout>
      </c:layout>
      <c:spPr>
        <a:noFill/>
        <a:ln w="23576">
          <a:noFill/>
        </a:ln>
      </c:spPr>
    </c:title>
    <c:plotArea>
      <c:layout>
        <c:manualLayout>
          <c:layoutTarget val="inner"/>
          <c:xMode val="edge"/>
          <c:yMode val="edge"/>
          <c:x val="0.27194492254733221"/>
          <c:y val="0.20360824742268041"/>
          <c:w val="0.48364888123925448"/>
          <c:h val="0.72422680412371165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1789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rgbClr val="FF0000"/>
              </a:solidFill>
              <a:ln w="11789">
                <a:solidFill>
                  <a:schemeClr val="tx1"/>
                </a:solidFill>
                <a:prstDash val="solid"/>
              </a:ln>
            </c:spPr>
          </c:dPt>
          <c:dPt>
            <c:idx val="1"/>
            <c:spPr>
              <a:solidFill>
                <a:srgbClr val="FFFF00"/>
              </a:solidFill>
              <a:ln w="11789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rgbClr val="00B050"/>
              </a:solidFill>
              <a:ln w="11789">
                <a:solidFill>
                  <a:schemeClr val="tx1"/>
                </a:solidFill>
                <a:prstDash val="solid"/>
              </a:ln>
            </c:spPr>
          </c:dPt>
          <c:dPt>
            <c:idx val="3"/>
            <c:spPr>
              <a:solidFill>
                <a:srgbClr val="0070C0"/>
              </a:solidFill>
              <a:ln w="11789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0.14893574891597691"/>
                  <c:y val="0.17380211422399128"/>
                </c:manualLayout>
              </c:layout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0.1943176457781487"/>
                  <c:y val="8.1039915882074376E-2"/>
                </c:manualLayout>
              </c:layout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dirty="0"/>
                      <a:t>Hanging/
Suffocation
</a:t>
                    </a:r>
                    <a:r>
                      <a:rPr lang="en-US" dirty="0" smtClean="0"/>
                      <a:t>23%</a:t>
                    </a:r>
                    <a:endParaRPr lang="en-US" dirty="0"/>
                  </a:p>
                </c:rich>
              </c:tx>
              <c:numFmt formatCode="0%" sourceLinked="0"/>
              <c:spPr>
                <a:noFill/>
                <a:ln w="23576">
                  <a:noFill/>
                </a:ln>
              </c:spPr>
              <c:dLblPos val="bestFit"/>
            </c:dLbl>
            <c:dLbl>
              <c:idx val="3"/>
              <c:layout>
                <c:manualLayout>
                  <c:x val="5.2891821702010823E-2"/>
                  <c:y val="0.16029088107105879"/>
                </c:manualLayout>
              </c:layout>
              <c:dLblPos val="bestFit"/>
              <c:showCatName val="1"/>
              <c:showPercent val="1"/>
            </c:dLbl>
            <c:numFmt formatCode="0%" sourceLinked="0"/>
            <c:spPr>
              <a:noFill/>
              <a:ln w="23576">
                <a:noFill/>
              </a:ln>
            </c:spPr>
            <c:txPr>
              <a:bodyPr/>
              <a:lstStyle/>
              <a:p>
                <a:pPr>
                  <a:defRPr sz="1299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CatName val="1"/>
            <c:showPercent val="1"/>
            <c:showLeaderLines val="1"/>
          </c:dLbls>
          <c:cat>
            <c:strRef>
              <c:f>Sheet1!$B$1:$E$1</c:f>
              <c:strCache>
                <c:ptCount val="4"/>
                <c:pt idx="0">
                  <c:v>Firearm</c:v>
                </c:pt>
                <c:pt idx="1">
                  <c:v>Poison</c:v>
                </c:pt>
                <c:pt idx="2">
                  <c:v>Hanging/Suffocation</c:v>
                </c:pt>
                <c:pt idx="3">
                  <c:v>Other</c:v>
                </c:pt>
              </c:strCache>
            </c:strRef>
          </c:cat>
          <c:val>
            <c:numRef>
              <c:f>Sheet1!$B$2:$E$2</c:f>
              <c:numCache>
                <c:formatCode>0.0%</c:formatCode>
                <c:ptCount val="4"/>
                <c:pt idx="0">
                  <c:v>0.29300000000000032</c:v>
                </c:pt>
                <c:pt idx="1">
                  <c:v>0.40100000000000002</c:v>
                </c:pt>
                <c:pt idx="2">
                  <c:v>0.23400000000000001</c:v>
                </c:pt>
                <c:pt idx="3">
                  <c:v>8.4000000000000047E-2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  <c:spPr>
        <a:noFill/>
        <a:ln w="25379">
          <a:noFill/>
        </a:ln>
      </c:spPr>
    </c:plotArea>
    <c:plotVisOnly val="1"/>
    <c:dispBlanksAs val="zero"/>
  </c:chart>
  <c:spPr>
    <a:noFill/>
    <a:ln>
      <a:noFill/>
    </a:ln>
  </c:spPr>
  <c:txPr>
    <a:bodyPr/>
    <a:lstStyle/>
    <a:p>
      <a:pPr>
        <a:defRPr sz="1672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1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sz="2100" b="1" i="0" baseline="0" dirty="0" smtClean="0"/>
              <a:t>Male Age Group and Veteran Status</a:t>
            </a:r>
            <a:endParaRPr lang="en-US" sz="2100" b="1" i="0" baseline="0" dirty="0"/>
          </a:p>
        </c:rich>
      </c:tx>
      <c:layout>
        <c:manualLayout>
          <c:xMode val="edge"/>
          <c:yMode val="edge"/>
          <c:x val="0.21407579138981742"/>
          <c:y val="1.8817218111224176E-2"/>
        </c:manualLayout>
      </c:layout>
      <c:spPr>
        <a:noFill/>
        <a:ln w="38141">
          <a:noFill/>
        </a:ln>
      </c:spPr>
    </c:title>
    <c:plotArea>
      <c:layout>
        <c:manualLayout>
          <c:layoutTarget val="inner"/>
          <c:xMode val="edge"/>
          <c:yMode val="edge"/>
          <c:x val="0.12562814070351516"/>
          <c:y val="0.1263440860215054"/>
          <c:w val="0.7119784276585277"/>
          <c:h val="0.56451612903223447"/>
        </c:manualLayout>
      </c:layout>
      <c:barChart>
        <c:barDir val="col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Veteran</c:v>
                </c:pt>
              </c:strCache>
            </c:strRef>
          </c:tx>
          <c:spPr>
            <a:solidFill>
              <a:srgbClr val="FF0000"/>
            </a:solidFill>
            <a:ln w="22225">
              <a:solidFill>
                <a:schemeClr val="tx1"/>
              </a:solidFill>
            </a:ln>
          </c:spPr>
          <c:dPt>
            <c:idx val="0"/>
            <c:spPr>
              <a:solidFill>
                <a:srgbClr val="FF0000"/>
              </a:solidFill>
              <a:ln w="38100">
                <a:solidFill>
                  <a:schemeClr val="tx1"/>
                </a:solidFill>
              </a:ln>
            </c:spPr>
          </c:dPt>
          <c:dLbls>
            <c:dLbl>
              <c:idx val="1"/>
              <c:delete val="1"/>
            </c:dLbl>
            <c:txPr>
              <a:bodyPr rot="-5400000" vert="horz"/>
              <a:lstStyle/>
              <a:p>
                <a:pPr>
                  <a:defRPr sz="1600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Sheet1!$B$1:$K$1</c:f>
              <c:strCache>
                <c:ptCount val="10"/>
                <c:pt idx="0">
                  <c:v>Total</c:v>
                </c:pt>
                <c:pt idx="1">
                  <c:v>18-19</c:v>
                </c:pt>
                <c:pt idx="2">
                  <c:v>20-24</c:v>
                </c:pt>
                <c:pt idx="3">
                  <c:v>25-34</c:v>
                </c:pt>
                <c:pt idx="4">
                  <c:v>35-44</c:v>
                </c:pt>
                <c:pt idx="5">
                  <c:v>45-54</c:v>
                </c:pt>
                <c:pt idx="6">
                  <c:v>55-64</c:v>
                </c:pt>
                <c:pt idx="7">
                  <c:v>65-74</c:v>
                </c:pt>
                <c:pt idx="8">
                  <c:v>75-84</c:v>
                </c:pt>
                <c:pt idx="9">
                  <c:v>85 and older</c:v>
                </c:pt>
              </c:strCache>
            </c:strRef>
          </c:cat>
          <c:val>
            <c:numRef>
              <c:f>Sheet1!$B$2:$K$2</c:f>
              <c:numCache>
                <c:formatCode>0.0</c:formatCode>
                <c:ptCount val="10"/>
                <c:pt idx="0">
                  <c:v>29.4</c:v>
                </c:pt>
                <c:pt idx="1">
                  <c:v>0</c:v>
                </c:pt>
                <c:pt idx="2">
                  <c:v>7.5</c:v>
                </c:pt>
                <c:pt idx="3">
                  <c:v>16.8</c:v>
                </c:pt>
                <c:pt idx="4">
                  <c:v>16.7</c:v>
                </c:pt>
                <c:pt idx="5">
                  <c:v>20.5</c:v>
                </c:pt>
                <c:pt idx="6">
                  <c:v>41.6</c:v>
                </c:pt>
                <c:pt idx="7">
                  <c:v>58</c:v>
                </c:pt>
                <c:pt idx="8">
                  <c:v>70.599999999999994</c:v>
                </c:pt>
                <c:pt idx="9">
                  <c:v>60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Non-Veteran</c:v>
                </c:pt>
              </c:strCache>
            </c:strRef>
          </c:tx>
          <c:spPr>
            <a:solidFill>
              <a:srgbClr val="0070C0"/>
            </a:solidFill>
            <a:ln w="22225">
              <a:solidFill>
                <a:schemeClr val="tx1"/>
              </a:solidFill>
            </a:ln>
          </c:spPr>
          <c:dPt>
            <c:idx val="0"/>
            <c:spPr>
              <a:solidFill>
                <a:srgbClr val="0070C0"/>
              </a:solidFill>
              <a:ln w="38100">
                <a:solidFill>
                  <a:schemeClr val="tx1"/>
                </a:solidFill>
              </a:ln>
            </c:spPr>
          </c:dPt>
          <c:dLbls>
            <c:txPr>
              <a:bodyPr rot="-5400000" vert="horz"/>
              <a:lstStyle/>
              <a:p>
                <a:pPr>
                  <a:defRPr sz="1600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Sheet1!$B$1:$K$1</c:f>
              <c:strCache>
                <c:ptCount val="10"/>
                <c:pt idx="0">
                  <c:v>Total</c:v>
                </c:pt>
                <c:pt idx="1">
                  <c:v>18-19</c:v>
                </c:pt>
                <c:pt idx="2">
                  <c:v>20-24</c:v>
                </c:pt>
                <c:pt idx="3">
                  <c:v>25-34</c:v>
                </c:pt>
                <c:pt idx="4">
                  <c:v>35-44</c:v>
                </c:pt>
                <c:pt idx="5">
                  <c:v>45-54</c:v>
                </c:pt>
                <c:pt idx="6">
                  <c:v>55-64</c:v>
                </c:pt>
                <c:pt idx="7">
                  <c:v>65-74</c:v>
                </c:pt>
                <c:pt idx="8">
                  <c:v>75-84</c:v>
                </c:pt>
                <c:pt idx="9">
                  <c:v>85 and older</c:v>
                </c:pt>
              </c:strCache>
            </c:strRef>
          </c:cat>
          <c:val>
            <c:numRef>
              <c:f>Sheet1!$B$3:$K$3</c:f>
              <c:numCache>
                <c:formatCode>0.0</c:formatCode>
                <c:ptCount val="10"/>
                <c:pt idx="0">
                  <c:v>70.599999999999994</c:v>
                </c:pt>
                <c:pt idx="1">
                  <c:v>100</c:v>
                </c:pt>
                <c:pt idx="2">
                  <c:v>92.5</c:v>
                </c:pt>
                <c:pt idx="3">
                  <c:v>83.2</c:v>
                </c:pt>
                <c:pt idx="4">
                  <c:v>83.3</c:v>
                </c:pt>
                <c:pt idx="5">
                  <c:v>79.5</c:v>
                </c:pt>
                <c:pt idx="6">
                  <c:v>58.4</c:v>
                </c:pt>
                <c:pt idx="7">
                  <c:v>42</c:v>
                </c:pt>
                <c:pt idx="8">
                  <c:v>29.4</c:v>
                </c:pt>
                <c:pt idx="9">
                  <c:v>40</c:v>
                </c:pt>
              </c:numCache>
            </c:numRef>
          </c:val>
        </c:ser>
        <c:overlap val="100"/>
        <c:axId val="137014272"/>
        <c:axId val="137020544"/>
      </c:barChart>
      <c:catAx>
        <c:axId val="1370142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Age Group</a:t>
                </a:r>
              </a:p>
            </c:rich>
          </c:tx>
          <c:layout>
            <c:manualLayout>
              <c:xMode val="edge"/>
              <c:yMode val="edge"/>
              <c:x val="0.41970171143456131"/>
              <c:y val="0.89309635542734056"/>
            </c:manualLayout>
          </c:layout>
          <c:spPr>
            <a:noFill/>
            <a:ln w="38141">
              <a:noFill/>
            </a:ln>
          </c:spPr>
        </c:title>
        <c:numFmt formatCode="@" sourceLinked="1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 sz="18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7020544"/>
        <c:crosses val="autoZero"/>
        <c:auto val="1"/>
        <c:lblAlgn val="ctr"/>
        <c:lblOffset val="100"/>
        <c:tickLblSkip val="1"/>
        <c:tickMarkSkip val="1"/>
      </c:catAx>
      <c:valAx>
        <c:axId val="137020544"/>
        <c:scaling>
          <c:orientation val="minMax"/>
        </c:scaling>
        <c:axPos val="l"/>
        <c:majorGridlines>
          <c:spPr>
            <a:ln w="4768">
              <a:solidFill>
                <a:schemeClr val="tx1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Percentage</a:t>
                </a:r>
                <a:r>
                  <a:rPr lang="en-US" sz="1600" baseline="0" dirty="0" smtClean="0"/>
                  <a:t> Who are Veterans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7.873244689349284E-3"/>
              <c:y val="0.15338444363212653"/>
            </c:manualLayout>
          </c:layout>
          <c:spPr>
            <a:noFill/>
            <a:ln w="38141">
              <a:noFill/>
            </a:ln>
          </c:spPr>
        </c:title>
        <c:numFmt formatCode="0%" sourceLinked="0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7014272"/>
        <c:crosses val="autoZero"/>
        <c:crossBetween val="between"/>
      </c:valAx>
      <c:spPr>
        <a:noFill/>
        <a:ln w="19070">
          <a:solidFill>
            <a:schemeClr val="tx1"/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14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85125145076560305"/>
          <c:y val="0.33657791521355146"/>
          <c:w val="0.14610559873302226"/>
          <c:h val="0.10782244440273134"/>
        </c:manualLayout>
      </c:layout>
      <c:spPr>
        <a:ln>
          <a:solidFill>
            <a:srgbClr val="000000"/>
          </a:solidFill>
        </a:ln>
      </c:spPr>
      <c:txPr>
        <a:bodyPr/>
        <a:lstStyle/>
        <a:p>
          <a:pPr>
            <a:defRPr sz="1400" b="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403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1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sz="2100" b="1" i="0" baseline="0" dirty="0" smtClean="0"/>
              <a:t>Selected Methods of Injury by Age</a:t>
            </a:r>
            <a:endParaRPr lang="en-US" sz="2100" b="1" i="0" baseline="0" dirty="0"/>
          </a:p>
        </c:rich>
      </c:tx>
      <c:layout>
        <c:manualLayout>
          <c:xMode val="edge"/>
          <c:yMode val="edge"/>
          <c:x val="0.19458119365514093"/>
          <c:y val="3.1364269554135099E-2"/>
        </c:manualLayout>
      </c:layout>
      <c:spPr>
        <a:noFill/>
        <a:ln w="38141">
          <a:noFill/>
        </a:ln>
      </c:spPr>
    </c:title>
    <c:plotArea>
      <c:layout>
        <c:manualLayout>
          <c:layoutTarget val="inner"/>
          <c:xMode val="edge"/>
          <c:yMode val="edge"/>
          <c:x val="0.12562814070351511"/>
          <c:y val="0.1263440860215054"/>
          <c:w val="0.64025139792309094"/>
          <c:h val="0.56451612903223392"/>
        </c:manualLayout>
      </c:layout>
      <c:barChart>
        <c:barDir val="col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Firearm</c:v>
                </c:pt>
              </c:strCache>
            </c:strRef>
          </c:tx>
          <c:spPr>
            <a:solidFill>
              <a:srgbClr val="FF0000"/>
            </a:solidFill>
            <a:ln w="22225">
              <a:solidFill>
                <a:schemeClr val="tx1"/>
              </a:solidFill>
            </a:ln>
          </c:spPr>
          <c:dPt>
            <c:idx val="0"/>
            <c:spPr>
              <a:solidFill>
                <a:srgbClr val="FF0000"/>
              </a:solidFill>
              <a:ln w="38100">
                <a:solidFill>
                  <a:schemeClr val="tx1"/>
                </a:solidFill>
              </a:ln>
            </c:spPr>
          </c:dPt>
          <c:cat>
            <c:strRef>
              <c:f>Sheet1!$B$1:$L$1</c:f>
              <c:strCache>
                <c:ptCount val="11"/>
                <c:pt idx="0">
                  <c:v>Total</c:v>
                </c:pt>
                <c:pt idx="1">
                  <c:v>10-14</c:v>
                </c:pt>
                <c:pt idx="2">
                  <c:v>15-19</c:v>
                </c:pt>
                <c:pt idx="3">
                  <c:v>20-24</c:v>
                </c:pt>
                <c:pt idx="4">
                  <c:v>25-34</c:v>
                </c:pt>
                <c:pt idx="5">
                  <c:v>35-44</c:v>
                </c:pt>
                <c:pt idx="6">
                  <c:v>45-54</c:v>
                </c:pt>
                <c:pt idx="7">
                  <c:v>55-64</c:v>
                </c:pt>
                <c:pt idx="8">
                  <c:v>65-74</c:v>
                </c:pt>
                <c:pt idx="9">
                  <c:v>75-84</c:v>
                </c:pt>
                <c:pt idx="10">
                  <c:v>85 and older</c:v>
                </c:pt>
              </c:strCache>
            </c:strRef>
          </c:cat>
          <c:val>
            <c:numRef>
              <c:f>Sheet1!$B$2:$L$2</c:f>
              <c:numCache>
                <c:formatCode>0.0</c:formatCode>
                <c:ptCount val="11"/>
                <c:pt idx="0">
                  <c:v>58.5</c:v>
                </c:pt>
                <c:pt idx="1">
                  <c:v>57.1</c:v>
                </c:pt>
                <c:pt idx="2">
                  <c:v>56.8</c:v>
                </c:pt>
                <c:pt idx="3">
                  <c:v>48.9</c:v>
                </c:pt>
                <c:pt idx="4">
                  <c:v>43.4</c:v>
                </c:pt>
                <c:pt idx="5">
                  <c:v>49.7</c:v>
                </c:pt>
                <c:pt idx="6">
                  <c:v>60</c:v>
                </c:pt>
                <c:pt idx="7">
                  <c:v>65.900000000000006</c:v>
                </c:pt>
                <c:pt idx="8">
                  <c:v>72.7</c:v>
                </c:pt>
                <c:pt idx="9">
                  <c:v>75</c:v>
                </c:pt>
                <c:pt idx="10">
                  <c:v>81.8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Poison</c:v>
                </c:pt>
              </c:strCache>
            </c:strRef>
          </c:tx>
          <c:spPr>
            <a:solidFill>
              <a:srgbClr val="FFFF00"/>
            </a:solidFill>
            <a:ln w="22225">
              <a:solidFill>
                <a:schemeClr val="tx1"/>
              </a:solidFill>
            </a:ln>
          </c:spPr>
          <c:dPt>
            <c:idx val="0"/>
            <c:spPr>
              <a:solidFill>
                <a:srgbClr val="FFFF00"/>
              </a:solidFill>
              <a:ln w="38100">
                <a:solidFill>
                  <a:schemeClr val="tx1"/>
                </a:solidFill>
              </a:ln>
            </c:spPr>
          </c:dPt>
          <c:cat>
            <c:strRef>
              <c:f>Sheet1!$B$1:$L$1</c:f>
              <c:strCache>
                <c:ptCount val="11"/>
                <c:pt idx="0">
                  <c:v>Total</c:v>
                </c:pt>
                <c:pt idx="1">
                  <c:v>10-14</c:v>
                </c:pt>
                <c:pt idx="2">
                  <c:v>15-19</c:v>
                </c:pt>
                <c:pt idx="3">
                  <c:v>20-24</c:v>
                </c:pt>
                <c:pt idx="4">
                  <c:v>25-34</c:v>
                </c:pt>
                <c:pt idx="5">
                  <c:v>35-44</c:v>
                </c:pt>
                <c:pt idx="6">
                  <c:v>45-54</c:v>
                </c:pt>
                <c:pt idx="7">
                  <c:v>55-64</c:v>
                </c:pt>
                <c:pt idx="8">
                  <c:v>65-74</c:v>
                </c:pt>
                <c:pt idx="9">
                  <c:v>75-84</c:v>
                </c:pt>
                <c:pt idx="10">
                  <c:v>85 and older</c:v>
                </c:pt>
              </c:strCache>
            </c:strRef>
          </c:cat>
          <c:val>
            <c:numRef>
              <c:f>Sheet1!$B$3:$L$3</c:f>
              <c:numCache>
                <c:formatCode>0.0</c:formatCode>
                <c:ptCount val="11"/>
                <c:pt idx="0">
                  <c:v>21.9</c:v>
                </c:pt>
                <c:pt idx="1">
                  <c:v>0</c:v>
                </c:pt>
                <c:pt idx="2">
                  <c:v>4.5</c:v>
                </c:pt>
                <c:pt idx="3">
                  <c:v>17.8</c:v>
                </c:pt>
                <c:pt idx="4">
                  <c:v>28.7</c:v>
                </c:pt>
                <c:pt idx="5">
                  <c:v>30.6</c:v>
                </c:pt>
                <c:pt idx="6">
                  <c:v>25.8</c:v>
                </c:pt>
                <c:pt idx="7">
                  <c:v>20.3</c:v>
                </c:pt>
                <c:pt idx="8">
                  <c:v>10.4</c:v>
                </c:pt>
                <c:pt idx="9">
                  <c:v>8.3000000000000007</c:v>
                </c:pt>
                <c:pt idx="10">
                  <c:v>13.6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Hanging/Suffocation</c:v>
                </c:pt>
              </c:strCache>
            </c:strRef>
          </c:tx>
          <c:spPr>
            <a:solidFill>
              <a:srgbClr val="00B050"/>
            </a:solidFill>
            <a:ln w="22225">
              <a:solidFill>
                <a:schemeClr val="tx1"/>
              </a:solidFill>
            </a:ln>
          </c:spPr>
          <c:dPt>
            <c:idx val="0"/>
            <c:spPr>
              <a:solidFill>
                <a:srgbClr val="00B050"/>
              </a:solidFill>
              <a:ln w="38100">
                <a:solidFill>
                  <a:schemeClr val="tx1"/>
                </a:solidFill>
              </a:ln>
            </c:spPr>
          </c:dPt>
          <c:cat>
            <c:strRef>
              <c:f>Sheet1!$B$1:$L$1</c:f>
              <c:strCache>
                <c:ptCount val="11"/>
                <c:pt idx="0">
                  <c:v>Total</c:v>
                </c:pt>
                <c:pt idx="1">
                  <c:v>10-14</c:v>
                </c:pt>
                <c:pt idx="2">
                  <c:v>15-19</c:v>
                </c:pt>
                <c:pt idx="3">
                  <c:v>20-24</c:v>
                </c:pt>
                <c:pt idx="4">
                  <c:v>25-34</c:v>
                </c:pt>
                <c:pt idx="5">
                  <c:v>35-44</c:v>
                </c:pt>
                <c:pt idx="6">
                  <c:v>45-54</c:v>
                </c:pt>
                <c:pt idx="7">
                  <c:v>55-64</c:v>
                </c:pt>
                <c:pt idx="8">
                  <c:v>65-74</c:v>
                </c:pt>
                <c:pt idx="9">
                  <c:v>75-84</c:v>
                </c:pt>
                <c:pt idx="10">
                  <c:v>85 and older</c:v>
                </c:pt>
              </c:strCache>
            </c:strRef>
          </c:cat>
          <c:val>
            <c:numRef>
              <c:f>Sheet1!$B$4:$L$4</c:f>
              <c:numCache>
                <c:formatCode>0.0</c:formatCode>
                <c:ptCount val="11"/>
                <c:pt idx="0">
                  <c:v>14.7</c:v>
                </c:pt>
                <c:pt idx="1">
                  <c:v>42.9</c:v>
                </c:pt>
                <c:pt idx="2">
                  <c:v>22.7</c:v>
                </c:pt>
                <c:pt idx="3">
                  <c:v>26.7</c:v>
                </c:pt>
                <c:pt idx="4">
                  <c:v>25.4</c:v>
                </c:pt>
                <c:pt idx="5">
                  <c:v>16.2</c:v>
                </c:pt>
                <c:pt idx="6">
                  <c:v>9.3000000000000007</c:v>
                </c:pt>
                <c:pt idx="7">
                  <c:v>11.4</c:v>
                </c:pt>
                <c:pt idx="8">
                  <c:v>7.8</c:v>
                </c:pt>
                <c:pt idx="9">
                  <c:v>10</c:v>
                </c:pt>
                <c:pt idx="10">
                  <c:v>4.5</c:v>
                </c:pt>
              </c:numCache>
            </c:numRef>
          </c:val>
        </c:ser>
        <c:overlap val="100"/>
        <c:axId val="137473024"/>
        <c:axId val="137479296"/>
      </c:barChart>
      <c:catAx>
        <c:axId val="1374730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Age Group</a:t>
                </a:r>
              </a:p>
            </c:rich>
          </c:tx>
          <c:layout>
            <c:manualLayout>
              <c:xMode val="edge"/>
              <c:yMode val="edge"/>
              <c:x val="0.37856202598908772"/>
              <c:y val="0.8730210731186937"/>
            </c:manualLayout>
          </c:layout>
          <c:spPr>
            <a:noFill/>
            <a:ln w="38141">
              <a:noFill/>
            </a:ln>
          </c:spPr>
        </c:title>
        <c:numFmt formatCode="@" sourceLinked="1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 sz="18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7479296"/>
        <c:crosses val="autoZero"/>
        <c:auto val="1"/>
        <c:lblAlgn val="ctr"/>
        <c:lblOffset val="100"/>
        <c:tickLblSkip val="1"/>
        <c:tickMarkSkip val="1"/>
      </c:catAx>
      <c:valAx>
        <c:axId val="137479296"/>
        <c:scaling>
          <c:orientation val="minMax"/>
          <c:max val="100"/>
        </c:scaling>
        <c:axPos val="l"/>
        <c:majorGridlines>
          <c:spPr>
            <a:ln w="4768">
              <a:solidFill>
                <a:schemeClr val="tx1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Percentage Using Method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6.9155540340066334E-3"/>
              <c:y val="0.16342208478645398"/>
            </c:manualLayout>
          </c:layout>
          <c:spPr>
            <a:noFill/>
            <a:ln w="38141">
              <a:noFill/>
            </a:ln>
          </c:spPr>
        </c:title>
        <c:numFmt formatCode="0.0" sourceLinked="0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7473024"/>
        <c:crosses val="autoZero"/>
        <c:crossBetween val="between"/>
      </c:valAx>
      <c:spPr>
        <a:noFill/>
        <a:ln w="19070">
          <a:solidFill>
            <a:schemeClr val="tx1"/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14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4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77256658678534229"/>
          <c:y val="0.31838034361137968"/>
          <c:w val="0.22530843920583543"/>
          <c:h val="0.16173366660409608"/>
        </c:manualLayout>
      </c:layout>
      <c:spPr>
        <a:ln>
          <a:solidFill>
            <a:schemeClr val="tx1"/>
          </a:solidFill>
        </a:ln>
      </c:spPr>
      <c:txPr>
        <a:bodyPr/>
        <a:lstStyle/>
        <a:p>
          <a:pPr>
            <a:defRPr sz="1400" b="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403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1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b="1" dirty="0"/>
              <a:t>Suicide Rate by </a:t>
            </a:r>
            <a:r>
              <a:rPr lang="en-US" b="1" dirty="0" smtClean="0"/>
              <a:t>Year</a:t>
            </a:r>
            <a:endParaRPr lang="en-US" b="1" dirty="0"/>
          </a:p>
        </c:rich>
      </c:tx>
      <c:layout>
        <c:manualLayout>
          <c:xMode val="edge"/>
          <c:yMode val="edge"/>
          <c:x val="0.38373979517897688"/>
          <c:y val="1.881702051986307E-2"/>
        </c:manualLayout>
      </c:layout>
      <c:spPr>
        <a:noFill/>
        <a:ln w="38141">
          <a:noFill/>
        </a:ln>
      </c:spPr>
    </c:title>
    <c:plotArea>
      <c:layout>
        <c:manualLayout>
          <c:layoutTarget val="inner"/>
          <c:xMode val="edge"/>
          <c:yMode val="edge"/>
          <c:x val="0.12562814070351516"/>
          <c:y val="0.1263440860215054"/>
          <c:w val="0.85929648241206025"/>
          <c:h val="0.56451612903223447"/>
        </c:manualLayout>
      </c:layout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Northwest HPR</c:v>
                </c:pt>
              </c:strCache>
            </c:strRef>
          </c:tx>
          <c:spPr>
            <a:ln w="57213">
              <a:solidFill>
                <a:srgbClr val="000000"/>
              </a:solidFill>
              <a:prstDash val="solid"/>
            </a:ln>
          </c:spPr>
          <c:marker>
            <c:spPr>
              <a:solidFill>
                <a:srgbClr val="000000"/>
              </a:solidFill>
            </c:spPr>
          </c:marker>
          <c:dPt>
            <c:idx val="0"/>
            <c:spPr>
              <a:ln w="57213">
                <a:noFill/>
                <a:prstDash val="solid"/>
              </a:ln>
            </c:spPr>
          </c:dPt>
          <c:dPt>
            <c:idx val="1"/>
            <c:spPr>
              <a:ln w="57213">
                <a:noFill/>
                <a:prstDash val="solid"/>
              </a:ln>
            </c:spPr>
          </c:dPt>
          <c:dLbls>
            <c:dLbl>
              <c:idx val="8"/>
              <c:layout>
                <c:manualLayout>
                  <c:x val="-5.5969684809144042E-2"/>
                  <c:y val="-6.1809655927004173E-2"/>
                </c:manualLayout>
              </c:layout>
              <c:dLblPos val="r"/>
              <c:showVal val="1"/>
            </c:dLbl>
            <c:spPr>
              <a:noFill/>
              <a:ln w="38141">
                <a:noFill/>
              </a:ln>
            </c:spPr>
            <c:txPr>
              <a:bodyPr/>
              <a:lstStyle/>
              <a:p>
                <a:pPr>
                  <a:defRPr sz="180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t"/>
            <c:showVal val="1"/>
          </c:dLbls>
          <c:cat>
            <c:strRef>
              <c:f>Sheet1!$B$1:$H$1</c:f>
              <c:strCache>
                <c:ptCount val="7"/>
                <c:pt idx="0">
                  <c:v>Total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</c:strCache>
            </c:strRef>
          </c:cat>
          <c:val>
            <c:numRef>
              <c:f>Sheet1!$B$2:$H$2</c:f>
              <c:numCache>
                <c:formatCode>0.0</c:formatCode>
                <c:ptCount val="7"/>
                <c:pt idx="0" formatCode="General">
                  <c:v>12.9</c:v>
                </c:pt>
                <c:pt idx="1">
                  <c:v>12.4</c:v>
                </c:pt>
                <c:pt idx="2">
                  <c:v>13.6</c:v>
                </c:pt>
                <c:pt idx="3">
                  <c:v>12.1</c:v>
                </c:pt>
                <c:pt idx="4">
                  <c:v>12.6</c:v>
                </c:pt>
                <c:pt idx="5">
                  <c:v>13.4</c:v>
                </c:pt>
                <c:pt idx="6">
                  <c:v>13.6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Virginia</c:v>
                </c:pt>
              </c:strCache>
            </c:strRef>
          </c:tx>
          <c:spPr>
            <a:ln w="57277">
              <a:solidFill>
                <a:schemeClr val="accent2"/>
              </a:solidFill>
            </a:ln>
          </c:spPr>
          <c:marker>
            <c:spPr>
              <a:solidFill>
                <a:schemeClr val="accent2"/>
              </a:solidFill>
            </c:spPr>
          </c:marker>
          <c:dPt>
            <c:idx val="1"/>
            <c:spPr>
              <a:ln w="57277">
                <a:noFill/>
              </a:ln>
            </c:spPr>
          </c:dPt>
          <c:dLbls>
            <c:txPr>
              <a:bodyPr/>
              <a:lstStyle/>
              <a:p>
                <a:pPr>
                  <a:defRPr sz="1799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b"/>
            <c:showVal val="1"/>
          </c:dLbls>
          <c:cat>
            <c:strRef>
              <c:f>Sheet1!$B$1:$H$1</c:f>
              <c:strCache>
                <c:ptCount val="7"/>
                <c:pt idx="0">
                  <c:v>Total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</c:strCache>
            </c:strRef>
          </c:cat>
          <c:val>
            <c:numRef>
              <c:f>Sheet1!$B$3:$H$3</c:f>
              <c:numCache>
                <c:formatCode>0.0</c:formatCode>
                <c:ptCount val="7"/>
                <c:pt idx="0" formatCode="General">
                  <c:v>11.3</c:v>
                </c:pt>
                <c:pt idx="1">
                  <c:v>10.8</c:v>
                </c:pt>
                <c:pt idx="2">
                  <c:v>11</c:v>
                </c:pt>
                <c:pt idx="3">
                  <c:v>11.3</c:v>
                </c:pt>
                <c:pt idx="4">
                  <c:v>11.4</c:v>
                </c:pt>
                <c:pt idx="5">
                  <c:v>11.2</c:v>
                </c:pt>
                <c:pt idx="6">
                  <c:v>12</c:v>
                </c:pt>
              </c:numCache>
            </c:numRef>
          </c:val>
          <c:smooth val="1"/>
        </c:ser>
        <c:marker val="1"/>
        <c:axId val="65559552"/>
        <c:axId val="65561728"/>
      </c:lineChart>
      <c:catAx>
        <c:axId val="655595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Year</a:t>
                </a:r>
              </a:p>
            </c:rich>
          </c:tx>
          <c:layout>
            <c:manualLayout>
              <c:xMode val="edge"/>
              <c:yMode val="edge"/>
              <c:x val="0.52827109801459604"/>
              <c:y val="0.83470672502198207"/>
            </c:manualLayout>
          </c:layout>
          <c:spPr>
            <a:noFill/>
            <a:ln w="38141">
              <a:noFill/>
            </a:ln>
          </c:spPr>
        </c:title>
        <c:numFmt formatCode="General" sourceLinked="1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561728"/>
        <c:crosses val="autoZero"/>
        <c:auto val="1"/>
        <c:lblAlgn val="ctr"/>
        <c:lblOffset val="100"/>
        <c:tickLblSkip val="1"/>
        <c:tickMarkSkip val="1"/>
      </c:catAx>
      <c:valAx>
        <c:axId val="65561728"/>
        <c:scaling>
          <c:orientation val="minMax"/>
        </c:scaling>
        <c:axPos val="l"/>
        <c:majorGridlines>
          <c:spPr>
            <a:ln w="4768">
              <a:solidFill>
                <a:schemeClr val="tx1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Suicide Rate Per </a:t>
                </a:r>
                <a:r>
                  <a:rPr lang="en-US" sz="1600" dirty="0"/>
                  <a:t>100,000</a:t>
                </a:r>
              </a:p>
            </c:rich>
          </c:tx>
          <c:layout>
            <c:manualLayout>
              <c:xMode val="edge"/>
              <c:yMode val="edge"/>
              <c:x val="1.689157528621826E-2"/>
              <c:y val="0.18349736709511191"/>
            </c:manualLayout>
          </c:layout>
          <c:spPr>
            <a:noFill/>
            <a:ln w="38141">
              <a:noFill/>
            </a:ln>
          </c:spPr>
        </c:title>
        <c:numFmt formatCode="0.0" sourceLinked="0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559552"/>
        <c:crosses val="autoZero"/>
        <c:crossBetween val="between"/>
      </c:valAx>
      <c:spPr>
        <a:noFill/>
        <a:ln w="19070">
          <a:solidFill>
            <a:schemeClr val="tx1"/>
          </a:solidFill>
          <a:prstDash val="solid"/>
        </a:ln>
      </c:spPr>
    </c:plotArea>
    <c:legend>
      <c:legendPos val="b"/>
      <c:legendEntry>
        <c:idx val="0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37349234336505993"/>
          <c:y val="0.90847251998141998"/>
          <c:w val="0.35117482247234438"/>
          <c:h val="5.3886325689840864E-2"/>
        </c:manualLayout>
      </c:layout>
      <c:spPr>
        <a:ln>
          <a:solidFill>
            <a:srgbClr val="333399">
              <a:shade val="95000"/>
              <a:satMod val="105000"/>
            </a:srgbClr>
          </a:solidFill>
        </a:ln>
      </c:spPr>
      <c:txPr>
        <a:bodyPr/>
        <a:lstStyle/>
        <a:p>
          <a:pPr>
            <a:defRPr sz="1600" b="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403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anchor="ctr" anchorCtr="0"/>
          <a:lstStyle/>
          <a:p>
            <a:pPr>
              <a:defRPr sz="21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b="1" dirty="0" smtClean="0"/>
              <a:t>Number</a:t>
            </a:r>
            <a:r>
              <a:rPr lang="en-US" b="1" baseline="0" dirty="0" smtClean="0"/>
              <a:t> of </a:t>
            </a:r>
            <a:r>
              <a:rPr lang="en-US" b="1" i="1" baseline="0" dirty="0" smtClean="0"/>
              <a:t>Non-Fatal</a:t>
            </a:r>
            <a:r>
              <a:rPr lang="en-US" b="1" baseline="0" dirty="0" smtClean="0"/>
              <a:t> Suicide Attempts by </a:t>
            </a:r>
            <a:r>
              <a:rPr lang="en-US" b="1" dirty="0" smtClean="0"/>
              <a:t>Year</a:t>
            </a:r>
            <a:endParaRPr lang="en-US" b="1" dirty="0"/>
          </a:p>
        </c:rich>
      </c:tx>
      <c:layout>
        <c:manualLayout>
          <c:xMode val="edge"/>
          <c:yMode val="edge"/>
          <c:x val="0.21682515337423341"/>
          <c:y val="1.881702051986308E-2"/>
        </c:manualLayout>
      </c:layout>
      <c:spPr>
        <a:noFill/>
        <a:ln w="38141">
          <a:noFill/>
        </a:ln>
      </c:spPr>
    </c:title>
    <c:plotArea>
      <c:layout>
        <c:manualLayout>
          <c:layoutTarget val="inner"/>
          <c:xMode val="edge"/>
          <c:yMode val="edge"/>
          <c:x val="0.12562814070351511"/>
          <c:y val="0.1263440860215054"/>
          <c:w val="0.85929648241206025"/>
          <c:h val="0.56451612903223392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Northwest HPR</c:v>
                </c:pt>
              </c:strCache>
            </c:strRef>
          </c:tx>
          <c:spPr>
            <a:ln w="22225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rgbClr val="00B050"/>
              </a:solidFill>
              <a:ln w="38100">
                <a:solidFill>
                  <a:schemeClr val="tx1"/>
                </a:solidFill>
                <a:prstDash val="solid"/>
              </a:ln>
            </c:spPr>
          </c:dPt>
          <c:dLbls>
            <c:dLbl>
              <c:idx val="6"/>
              <c:layout>
                <c:manualLayout>
                  <c:x val="0"/>
                  <c:y val="1.5056461731493101E-2"/>
                </c:manualLayout>
              </c:layout>
              <c:showVal val="1"/>
            </c:dLbl>
            <c:txPr>
              <a:bodyPr/>
              <a:lstStyle/>
              <a:p>
                <a:pPr>
                  <a:defRPr sz="1800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Sheet1!$B$1:$H$1</c:f>
              <c:strCache>
                <c:ptCount val="7"/>
                <c:pt idx="0">
                  <c:v>Average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</c:strCache>
            </c:strRef>
          </c:cat>
          <c:val>
            <c:numRef>
              <c:f>Sheet1!$B$2:$H$2</c:f>
              <c:numCache>
                <c:formatCode>0</c:formatCode>
                <c:ptCount val="7"/>
                <c:pt idx="0" formatCode="General">
                  <c:v>787</c:v>
                </c:pt>
                <c:pt idx="1">
                  <c:v>738</c:v>
                </c:pt>
                <c:pt idx="2">
                  <c:v>727</c:v>
                </c:pt>
                <c:pt idx="3">
                  <c:v>690</c:v>
                </c:pt>
                <c:pt idx="4">
                  <c:v>785</c:v>
                </c:pt>
                <c:pt idx="5">
                  <c:v>867</c:v>
                </c:pt>
                <c:pt idx="6">
                  <c:v>912</c:v>
                </c:pt>
              </c:numCache>
            </c:numRef>
          </c:val>
        </c:ser>
        <c:axId val="66264448"/>
        <c:axId val="66307584"/>
      </c:barChart>
      <c:catAx>
        <c:axId val="662644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Year</a:t>
                </a:r>
              </a:p>
            </c:rich>
          </c:tx>
          <c:layout>
            <c:manualLayout>
              <c:xMode val="edge"/>
              <c:yMode val="edge"/>
              <c:x val="0.5267373556833006"/>
              <c:y val="0.86231023819638664"/>
            </c:manualLayout>
          </c:layout>
          <c:spPr>
            <a:noFill/>
            <a:ln w="38141">
              <a:noFill/>
            </a:ln>
          </c:spPr>
        </c:title>
        <c:numFmt formatCode="General" sourceLinked="1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307584"/>
        <c:crosses val="autoZero"/>
        <c:auto val="1"/>
        <c:lblAlgn val="ctr"/>
        <c:lblOffset val="100"/>
        <c:tickLblSkip val="1"/>
        <c:tickMarkSkip val="1"/>
      </c:catAx>
      <c:valAx>
        <c:axId val="66307584"/>
        <c:scaling>
          <c:orientation val="minMax"/>
        </c:scaling>
        <c:axPos val="l"/>
        <c:majorGridlines>
          <c:spPr>
            <a:ln w="4768">
              <a:solidFill>
                <a:schemeClr val="tx1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495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Number of Suicides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1.689157528621826E-2"/>
              <c:y val="0.21110088026951465"/>
            </c:manualLayout>
          </c:layout>
          <c:spPr>
            <a:noFill/>
            <a:ln w="38141">
              <a:noFill/>
            </a:ln>
          </c:spPr>
        </c:title>
        <c:numFmt formatCode="0" sourceLinked="0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64448"/>
        <c:crosses val="autoZero"/>
        <c:crossBetween val="between"/>
      </c:valAx>
      <c:spPr>
        <a:noFill/>
        <a:ln w="19070">
          <a:solidFill>
            <a:schemeClr val="tx1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2403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102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b="1" i="1" dirty="0" smtClean="0"/>
              <a:t>Non-Fatal</a:t>
            </a:r>
            <a:r>
              <a:rPr lang="en-US" b="1" baseline="0" dirty="0" smtClean="0"/>
              <a:t> </a:t>
            </a:r>
            <a:r>
              <a:rPr lang="en-US" b="1" dirty="0" smtClean="0"/>
              <a:t>Suicide Attempt Rate </a:t>
            </a:r>
            <a:r>
              <a:rPr lang="en-US" b="1" dirty="0"/>
              <a:t>by </a:t>
            </a:r>
            <a:r>
              <a:rPr lang="en-US" b="1" dirty="0" smtClean="0"/>
              <a:t>Year</a:t>
            </a:r>
            <a:endParaRPr lang="en-US" b="1" dirty="0"/>
          </a:p>
        </c:rich>
      </c:tx>
      <c:layout>
        <c:manualLayout>
          <c:xMode val="edge"/>
          <c:yMode val="edge"/>
          <c:x val="0.24110175836916092"/>
          <c:y val="1.8817020519863066E-2"/>
        </c:manualLayout>
      </c:layout>
      <c:spPr>
        <a:noFill/>
        <a:ln w="38141">
          <a:noFill/>
        </a:ln>
      </c:spPr>
    </c:title>
    <c:plotArea>
      <c:layout>
        <c:manualLayout>
          <c:layoutTarget val="inner"/>
          <c:xMode val="edge"/>
          <c:yMode val="edge"/>
          <c:x val="0.12562814070351511"/>
          <c:y val="0.1263440860215054"/>
          <c:w val="0.85929648241206025"/>
          <c:h val="0.56451612903223392"/>
        </c:manualLayout>
      </c:layout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Northwest HPR</c:v>
                </c:pt>
              </c:strCache>
            </c:strRef>
          </c:tx>
          <c:spPr>
            <a:ln w="57213">
              <a:solidFill>
                <a:srgbClr val="000000"/>
              </a:solidFill>
              <a:prstDash val="solid"/>
            </a:ln>
          </c:spPr>
          <c:marker>
            <c:spPr>
              <a:solidFill>
                <a:srgbClr val="000000"/>
              </a:solidFill>
            </c:spPr>
          </c:marker>
          <c:dPt>
            <c:idx val="0"/>
            <c:spPr>
              <a:ln w="57213">
                <a:noFill/>
                <a:prstDash val="solid"/>
              </a:ln>
            </c:spPr>
          </c:dPt>
          <c:dPt>
            <c:idx val="1"/>
            <c:spPr>
              <a:ln w="57213">
                <a:noFill/>
                <a:prstDash val="solid"/>
              </a:ln>
            </c:spPr>
          </c:dPt>
          <c:dLbls>
            <c:dLbl>
              <c:idx val="5"/>
              <c:layout>
                <c:manualLayout>
                  <c:x val="-5.1430244915704554E-2"/>
                  <c:y val="-5.2352621543387448E-2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-5.5969684809144077E-2"/>
                  <c:y val="-6.1809655927004173E-2"/>
                </c:manualLayout>
              </c:layout>
              <c:dLblPos val="r"/>
              <c:showVal val="1"/>
            </c:dLbl>
            <c:spPr>
              <a:noFill/>
              <a:ln w="38141">
                <a:noFill/>
              </a:ln>
            </c:spPr>
            <c:txPr>
              <a:bodyPr/>
              <a:lstStyle/>
              <a:p>
                <a:pPr>
                  <a:defRPr sz="180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t"/>
            <c:showVal val="1"/>
          </c:dLbls>
          <c:cat>
            <c:strRef>
              <c:f>Sheet1!$B$1:$H$1</c:f>
              <c:strCache>
                <c:ptCount val="7"/>
                <c:pt idx="0">
                  <c:v>Total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</c:strCache>
            </c:strRef>
          </c:cat>
          <c:val>
            <c:numRef>
              <c:f>Sheet1!$B$2:$H$2</c:f>
              <c:numCache>
                <c:formatCode>0.0</c:formatCode>
                <c:ptCount val="7"/>
                <c:pt idx="0">
                  <c:v>68</c:v>
                </c:pt>
                <c:pt idx="1">
                  <c:v>67.099999999999994</c:v>
                </c:pt>
                <c:pt idx="2">
                  <c:v>64.900000000000006</c:v>
                </c:pt>
                <c:pt idx="3">
                  <c:v>59.8</c:v>
                </c:pt>
                <c:pt idx="4">
                  <c:v>66.7</c:v>
                </c:pt>
                <c:pt idx="5">
                  <c:v>72.7</c:v>
                </c:pt>
                <c:pt idx="6">
                  <c:v>75.8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Virginia</c:v>
                </c:pt>
              </c:strCache>
            </c:strRef>
          </c:tx>
          <c:spPr>
            <a:ln w="57277">
              <a:solidFill>
                <a:schemeClr val="accent2"/>
              </a:solidFill>
            </a:ln>
          </c:spPr>
          <c:marker>
            <c:spPr>
              <a:solidFill>
                <a:schemeClr val="accent2"/>
              </a:solidFill>
            </c:spPr>
          </c:marker>
          <c:dPt>
            <c:idx val="1"/>
            <c:spPr>
              <a:ln w="57277">
                <a:noFill/>
              </a:ln>
            </c:spPr>
          </c:dPt>
          <c:dLbls>
            <c:txPr>
              <a:bodyPr/>
              <a:lstStyle/>
              <a:p>
                <a:pPr>
                  <a:defRPr sz="1799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b"/>
            <c:showVal val="1"/>
          </c:dLbls>
          <c:cat>
            <c:strRef>
              <c:f>Sheet1!$B$1:$H$1</c:f>
              <c:strCache>
                <c:ptCount val="7"/>
                <c:pt idx="0">
                  <c:v>Total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</c:strCache>
            </c:strRef>
          </c:cat>
          <c:val>
            <c:numRef>
              <c:f>Sheet1!$B$3:$H$3</c:f>
              <c:numCache>
                <c:formatCode>0.0</c:formatCode>
                <c:ptCount val="7"/>
                <c:pt idx="0">
                  <c:v>62.3</c:v>
                </c:pt>
                <c:pt idx="1">
                  <c:v>60</c:v>
                </c:pt>
                <c:pt idx="2">
                  <c:v>61.1</c:v>
                </c:pt>
                <c:pt idx="3">
                  <c:v>58.2</c:v>
                </c:pt>
                <c:pt idx="4">
                  <c:v>59</c:v>
                </c:pt>
                <c:pt idx="5">
                  <c:v>66.400000000000006</c:v>
                </c:pt>
                <c:pt idx="6">
                  <c:v>69.2</c:v>
                </c:pt>
              </c:numCache>
            </c:numRef>
          </c:val>
          <c:smooth val="1"/>
        </c:ser>
        <c:marker val="1"/>
        <c:axId val="66574976"/>
        <c:axId val="142396032"/>
      </c:lineChart>
      <c:catAx>
        <c:axId val="665749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Year</a:t>
                </a:r>
              </a:p>
            </c:rich>
          </c:tx>
          <c:layout>
            <c:manualLayout>
              <c:xMode val="edge"/>
              <c:yMode val="edge"/>
              <c:x val="0.5267373556833006"/>
              <c:y val="0.7895373398274953"/>
            </c:manualLayout>
          </c:layout>
          <c:spPr>
            <a:noFill/>
            <a:ln w="38141">
              <a:noFill/>
            </a:ln>
          </c:spPr>
        </c:title>
        <c:numFmt formatCode="General" sourceLinked="1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2396032"/>
        <c:crosses val="autoZero"/>
        <c:auto val="1"/>
        <c:lblAlgn val="ctr"/>
        <c:lblOffset val="100"/>
        <c:tickLblSkip val="1"/>
        <c:tickMarkSkip val="1"/>
      </c:catAx>
      <c:valAx>
        <c:axId val="142396032"/>
        <c:scaling>
          <c:orientation val="minMax"/>
        </c:scaling>
        <c:axPos val="l"/>
        <c:majorGridlines>
          <c:spPr>
            <a:ln w="4768">
              <a:solidFill>
                <a:schemeClr val="tx1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Non-Fatal Suicide Rate Per </a:t>
                </a:r>
                <a:r>
                  <a:rPr lang="en-US" sz="1600" dirty="0"/>
                  <a:t>100,000</a:t>
                </a:r>
              </a:p>
            </c:rich>
          </c:tx>
          <c:layout>
            <c:manualLayout>
              <c:xMode val="edge"/>
              <c:yMode val="edge"/>
              <c:x val="7.6891212984879984E-3"/>
              <c:y val="0.10570564814906309"/>
            </c:manualLayout>
          </c:layout>
          <c:spPr>
            <a:noFill/>
            <a:ln w="38141">
              <a:noFill/>
            </a:ln>
          </c:spPr>
        </c:title>
        <c:numFmt formatCode="0.0" sourceLinked="0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574976"/>
        <c:crosses val="autoZero"/>
        <c:crossBetween val="between"/>
      </c:valAx>
      <c:spPr>
        <a:noFill/>
        <a:ln w="19070">
          <a:solidFill>
            <a:schemeClr val="tx1"/>
          </a:solidFill>
          <a:prstDash val="solid"/>
        </a:ln>
      </c:spPr>
    </c:plotArea>
    <c:legend>
      <c:legendPos val="b"/>
      <c:legendEntry>
        <c:idx val="0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37962731269020838"/>
          <c:y val="0.89341605824992876"/>
          <c:w val="0.38895101685909123"/>
          <c:h val="5.9463539454055601E-2"/>
        </c:manualLayout>
      </c:layout>
      <c:spPr>
        <a:ln>
          <a:solidFill>
            <a:srgbClr val="333399">
              <a:shade val="95000"/>
              <a:satMod val="105000"/>
            </a:srgbClr>
          </a:solidFill>
        </a:ln>
      </c:spPr>
      <c:txPr>
        <a:bodyPr/>
        <a:lstStyle/>
        <a:p>
          <a:pPr>
            <a:defRPr sz="16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403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102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b="1" dirty="0"/>
              <a:t>Suicide Rate by Age Group</a:t>
            </a:r>
          </a:p>
        </c:rich>
      </c:tx>
      <c:layout>
        <c:manualLayout>
          <c:xMode val="edge"/>
          <c:yMode val="edge"/>
          <c:x val="0.33524986715617638"/>
          <c:y val="2.5859487634468232E-2"/>
        </c:manualLayout>
      </c:layout>
      <c:spPr>
        <a:noFill/>
        <a:ln w="38141">
          <a:noFill/>
        </a:ln>
      </c:spPr>
    </c:title>
    <c:plotArea>
      <c:layout>
        <c:manualLayout>
          <c:layoutTarget val="inner"/>
          <c:xMode val="edge"/>
          <c:yMode val="edge"/>
          <c:x val="0.12562814070351522"/>
          <c:y val="0.1263440860215054"/>
          <c:w val="0.85929648241206025"/>
          <c:h val="0.56451612903223514"/>
        </c:manualLayout>
      </c:layout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Northwest HPR</c:v>
                </c:pt>
              </c:strCache>
            </c:strRef>
          </c:tx>
          <c:spPr>
            <a:ln w="57213">
              <a:solidFill>
                <a:srgbClr val="000000"/>
              </a:solidFill>
              <a:prstDash val="solid"/>
            </a:ln>
          </c:spPr>
          <c:marker>
            <c:spPr>
              <a:solidFill>
                <a:schemeClr val="tx1"/>
              </a:solidFill>
            </c:spPr>
          </c:marker>
          <c:dPt>
            <c:idx val="1"/>
            <c:spPr>
              <a:ln w="57213">
                <a:noFill/>
                <a:prstDash val="solid"/>
              </a:ln>
            </c:spPr>
          </c:dPt>
          <c:cat>
            <c:strRef>
              <c:f>Sheet1!$B$1:$L$1</c:f>
              <c:strCache>
                <c:ptCount val="11"/>
                <c:pt idx="0">
                  <c:v>Total</c:v>
                </c:pt>
                <c:pt idx="1">
                  <c:v>10-14</c:v>
                </c:pt>
                <c:pt idx="2">
                  <c:v>15-19</c:v>
                </c:pt>
                <c:pt idx="3">
                  <c:v>20-24</c:v>
                </c:pt>
                <c:pt idx="4">
                  <c:v>25-34</c:v>
                </c:pt>
                <c:pt idx="5">
                  <c:v>35-44</c:v>
                </c:pt>
                <c:pt idx="6">
                  <c:v>45-54</c:v>
                </c:pt>
                <c:pt idx="7">
                  <c:v>55-64</c:v>
                </c:pt>
                <c:pt idx="8">
                  <c:v>65-74</c:v>
                </c:pt>
                <c:pt idx="9">
                  <c:v>75-84</c:v>
                </c:pt>
                <c:pt idx="10">
                  <c:v>85 and older</c:v>
                </c:pt>
              </c:strCache>
            </c:strRef>
          </c:cat>
          <c:val>
            <c:numRef>
              <c:f>Sheet1!$B$2:$L$2</c:f>
              <c:numCache>
                <c:formatCode>0.0</c:formatCode>
                <c:ptCount val="11"/>
                <c:pt idx="0">
                  <c:v>12.9</c:v>
                </c:pt>
                <c:pt idx="1">
                  <c:v>1.5</c:v>
                </c:pt>
                <c:pt idx="2">
                  <c:v>8.6</c:v>
                </c:pt>
                <c:pt idx="3">
                  <c:v>8.2000000000000011</c:v>
                </c:pt>
                <c:pt idx="4">
                  <c:v>12.6</c:v>
                </c:pt>
                <c:pt idx="5">
                  <c:v>17</c:v>
                </c:pt>
                <c:pt idx="6">
                  <c:v>22.8</c:v>
                </c:pt>
                <c:pt idx="7">
                  <c:v>17</c:v>
                </c:pt>
                <c:pt idx="8">
                  <c:v>16.899999999999999</c:v>
                </c:pt>
                <c:pt idx="9">
                  <c:v>20.7</c:v>
                </c:pt>
                <c:pt idx="10">
                  <c:v>21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Virginia</c:v>
                </c:pt>
              </c:strCache>
            </c:strRef>
          </c:tx>
          <c:spPr>
            <a:ln w="57277"/>
          </c:spPr>
          <c:dPt>
            <c:idx val="1"/>
            <c:spPr>
              <a:ln w="57277">
                <a:noFill/>
              </a:ln>
            </c:spPr>
          </c:dPt>
          <c:cat>
            <c:strRef>
              <c:f>Sheet1!$B$1:$L$1</c:f>
              <c:strCache>
                <c:ptCount val="11"/>
                <c:pt idx="0">
                  <c:v>Total</c:v>
                </c:pt>
                <c:pt idx="1">
                  <c:v>10-14</c:v>
                </c:pt>
                <c:pt idx="2">
                  <c:v>15-19</c:v>
                </c:pt>
                <c:pt idx="3">
                  <c:v>20-24</c:v>
                </c:pt>
                <c:pt idx="4">
                  <c:v>25-34</c:v>
                </c:pt>
                <c:pt idx="5">
                  <c:v>35-44</c:v>
                </c:pt>
                <c:pt idx="6">
                  <c:v>45-54</c:v>
                </c:pt>
                <c:pt idx="7">
                  <c:v>55-64</c:v>
                </c:pt>
                <c:pt idx="8">
                  <c:v>65-74</c:v>
                </c:pt>
                <c:pt idx="9">
                  <c:v>75-84</c:v>
                </c:pt>
                <c:pt idx="10">
                  <c:v>85 and older</c:v>
                </c:pt>
              </c:strCache>
            </c:strRef>
          </c:cat>
          <c:val>
            <c:numRef>
              <c:f>Sheet1!$B$3:$L$3</c:f>
              <c:numCache>
                <c:formatCode>0.0</c:formatCode>
                <c:ptCount val="11"/>
                <c:pt idx="0">
                  <c:v>11.3</c:v>
                </c:pt>
                <c:pt idx="1">
                  <c:v>1.2</c:v>
                </c:pt>
                <c:pt idx="2">
                  <c:v>7.2</c:v>
                </c:pt>
                <c:pt idx="3">
                  <c:v>12.1</c:v>
                </c:pt>
                <c:pt idx="4">
                  <c:v>12.5</c:v>
                </c:pt>
                <c:pt idx="5">
                  <c:v>14.5</c:v>
                </c:pt>
                <c:pt idx="6">
                  <c:v>16.8</c:v>
                </c:pt>
                <c:pt idx="7">
                  <c:v>14.3</c:v>
                </c:pt>
                <c:pt idx="8">
                  <c:v>14.7</c:v>
                </c:pt>
                <c:pt idx="9">
                  <c:v>18.5</c:v>
                </c:pt>
                <c:pt idx="10">
                  <c:v>18</c:v>
                </c:pt>
              </c:numCache>
            </c:numRef>
          </c:val>
          <c:smooth val="1"/>
        </c:ser>
        <c:marker val="1"/>
        <c:axId val="72471680"/>
        <c:axId val="72433664"/>
      </c:lineChart>
      <c:catAx>
        <c:axId val="7247168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Age Group</a:t>
                </a:r>
              </a:p>
            </c:rich>
          </c:tx>
          <c:layout>
            <c:manualLayout>
              <c:xMode val="edge"/>
              <c:yMode val="edge"/>
              <c:x val="0.49135247089512823"/>
              <c:y val="0.85519856213625467"/>
            </c:manualLayout>
          </c:layout>
          <c:spPr>
            <a:noFill/>
            <a:ln w="38141">
              <a:noFill/>
            </a:ln>
          </c:spPr>
        </c:title>
        <c:numFmt formatCode="@" sourceLinked="1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 sz="18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433664"/>
        <c:crosses val="autoZero"/>
        <c:auto val="1"/>
        <c:lblAlgn val="ctr"/>
        <c:lblOffset val="100"/>
        <c:tickLblSkip val="1"/>
        <c:tickMarkSkip val="1"/>
      </c:catAx>
      <c:valAx>
        <c:axId val="72433664"/>
        <c:scaling>
          <c:orientation val="minMax"/>
        </c:scaling>
        <c:axPos val="l"/>
        <c:majorGridlines>
          <c:spPr>
            <a:ln w="4768">
              <a:solidFill>
                <a:schemeClr val="tx1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Suicide Rate Per </a:t>
                </a:r>
                <a:r>
                  <a:rPr lang="en-US" sz="1600" dirty="0"/>
                  <a:t>100,000</a:t>
                </a:r>
              </a:p>
            </c:rich>
          </c:tx>
          <c:layout>
            <c:manualLayout>
              <c:xMode val="edge"/>
              <c:yMode val="edge"/>
              <c:x val="1.3824090623641375E-2"/>
              <c:y val="0.19543491922664588"/>
            </c:manualLayout>
          </c:layout>
          <c:spPr>
            <a:noFill/>
            <a:ln w="38141">
              <a:noFill/>
            </a:ln>
          </c:spPr>
        </c:title>
        <c:numFmt formatCode="0.0" sourceLinked="0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471680"/>
        <c:crosses val="autoZero"/>
        <c:crossBetween val="between"/>
      </c:valAx>
      <c:spPr>
        <a:noFill/>
        <a:ln w="19070">
          <a:solidFill>
            <a:schemeClr val="tx1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35217175498768188"/>
          <c:y val="0.94196111049499165"/>
          <c:w val="0.38895101685909123"/>
          <c:h val="5.7237247517973294E-2"/>
        </c:manualLayout>
      </c:layout>
      <c:spPr>
        <a:ln>
          <a:solidFill>
            <a:srgbClr val="333399">
              <a:shade val="95000"/>
              <a:satMod val="105000"/>
            </a:srgbClr>
          </a:solidFill>
        </a:ln>
      </c:spPr>
      <c:txPr>
        <a:bodyPr/>
        <a:lstStyle/>
        <a:p>
          <a:pPr>
            <a:defRPr sz="1600" b="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403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anchor="ctr" anchorCtr="0"/>
          <a:lstStyle/>
          <a:p>
            <a:pPr>
              <a:defRPr sz="2102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b="1" dirty="0" smtClean="0"/>
              <a:t>Fatal</a:t>
            </a:r>
            <a:r>
              <a:rPr lang="en-US" b="1" baseline="0" dirty="0" smtClean="0"/>
              <a:t> and Non-Fatal Suicide Rates by Gender</a:t>
            </a:r>
            <a:endParaRPr lang="en-US" b="1" dirty="0"/>
          </a:p>
        </c:rich>
      </c:tx>
      <c:layout>
        <c:manualLayout>
          <c:xMode val="edge"/>
          <c:yMode val="edge"/>
          <c:x val="0.1968865030674847"/>
          <c:y val="1.8817020519862959E-2"/>
        </c:manualLayout>
      </c:layout>
      <c:spPr>
        <a:noFill/>
        <a:ln w="38141">
          <a:noFill/>
        </a:ln>
      </c:spPr>
    </c:title>
    <c:plotArea>
      <c:layout>
        <c:manualLayout>
          <c:layoutTarget val="inner"/>
          <c:xMode val="edge"/>
          <c:yMode val="edge"/>
          <c:x val="0.12562814070351505"/>
          <c:y val="0.1263440860215054"/>
          <c:w val="0.85929648241206025"/>
          <c:h val="0.56451612903223336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Fatal</c:v>
                </c:pt>
              </c:strCache>
            </c:strRef>
          </c:tx>
          <c:spPr>
            <a:solidFill>
              <a:schemeClr val="accent1"/>
            </a:solidFill>
            <a:ln w="22225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chemeClr val="accent1"/>
              </a:solidFill>
              <a:ln w="38100">
                <a:solidFill>
                  <a:schemeClr val="tx1"/>
                </a:solidFill>
                <a:prstDash val="solid"/>
              </a:ln>
            </c:spPr>
          </c:dPt>
          <c:dLbls>
            <c:dLbl>
              <c:idx val="2"/>
              <c:layout>
                <c:manualLayout>
                  <c:x val="0"/>
                  <c:y val="4.7672472559499704E-2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 sz="1800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ctr"/>
            <c:showVal val="1"/>
          </c:dLbls>
          <c:cat>
            <c:strRef>
              <c:f>Sheet1!$B$1:$D$1</c:f>
              <c:strCache>
                <c:ptCount val="3"/>
                <c:pt idx="0">
                  <c:v>Total</c:v>
                </c:pt>
                <c:pt idx="1">
                  <c:v>Male</c:v>
                </c:pt>
                <c:pt idx="2">
                  <c:v>Female</c:v>
                </c:pt>
              </c:strCache>
            </c:strRef>
          </c:cat>
          <c:val>
            <c:numRef>
              <c:f>Sheet1!$B$2:$D$2</c:f>
              <c:numCache>
                <c:formatCode>0.0</c:formatCode>
                <c:ptCount val="3"/>
                <c:pt idx="0">
                  <c:v>12.9</c:v>
                </c:pt>
                <c:pt idx="1">
                  <c:v>20.5</c:v>
                </c:pt>
                <c:pt idx="2">
                  <c:v>5.6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Non-Fatal</c:v>
                </c:pt>
              </c:strCache>
            </c:strRef>
          </c:tx>
          <c:spPr>
            <a:solidFill>
              <a:srgbClr val="92D050"/>
            </a:solidFill>
            <a:ln w="22225">
              <a:solidFill>
                <a:srgbClr val="000000"/>
              </a:solidFill>
            </a:ln>
          </c:spPr>
          <c:dPt>
            <c:idx val="0"/>
            <c:spPr>
              <a:solidFill>
                <a:srgbClr val="92D050"/>
              </a:solidFill>
              <a:ln w="38100">
                <a:solidFill>
                  <a:srgbClr val="000000"/>
                </a:solidFill>
              </a:ln>
            </c:spPr>
          </c:dPt>
          <c:dLbls>
            <c:txPr>
              <a:bodyPr/>
              <a:lstStyle/>
              <a:p>
                <a:pPr>
                  <a:defRPr sz="1800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ctr"/>
            <c:showVal val="1"/>
          </c:dLbls>
          <c:cat>
            <c:strRef>
              <c:f>Sheet1!$B$1:$D$1</c:f>
              <c:strCache>
                <c:ptCount val="3"/>
                <c:pt idx="0">
                  <c:v>Total</c:v>
                </c:pt>
                <c:pt idx="1">
                  <c:v>Male</c:v>
                </c:pt>
                <c:pt idx="2">
                  <c:v>Female</c:v>
                </c:pt>
              </c:strCache>
            </c:strRef>
          </c:cat>
          <c:val>
            <c:numRef>
              <c:f>Sheet1!$B$3:$D$3</c:f>
              <c:numCache>
                <c:formatCode>0.0</c:formatCode>
                <c:ptCount val="3"/>
                <c:pt idx="0">
                  <c:v>68</c:v>
                </c:pt>
                <c:pt idx="1">
                  <c:v>52.2</c:v>
                </c:pt>
                <c:pt idx="2" formatCode="General">
                  <c:v>83.2</c:v>
                </c:pt>
              </c:numCache>
            </c:numRef>
          </c:val>
        </c:ser>
        <c:axId val="72680576"/>
        <c:axId val="72682496"/>
      </c:barChart>
      <c:catAx>
        <c:axId val="726805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Gender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0.50986619003912859"/>
              <c:y val="0.83470672502198207"/>
            </c:manualLayout>
          </c:layout>
          <c:spPr>
            <a:noFill/>
            <a:ln w="38141">
              <a:noFill/>
            </a:ln>
          </c:spPr>
        </c:title>
        <c:numFmt formatCode="General" sourceLinked="1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682496"/>
        <c:crosses val="autoZero"/>
        <c:auto val="1"/>
        <c:lblAlgn val="ctr"/>
        <c:lblOffset val="100"/>
        <c:tickLblSkip val="1"/>
        <c:tickMarkSkip val="1"/>
      </c:catAx>
      <c:valAx>
        <c:axId val="72682496"/>
        <c:scaling>
          <c:orientation val="minMax"/>
        </c:scaling>
        <c:axPos val="l"/>
        <c:majorGridlines>
          <c:spPr>
            <a:ln w="4768">
              <a:solidFill>
                <a:schemeClr val="tx1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495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Rate</a:t>
                </a:r>
                <a:r>
                  <a:rPr lang="en-US" sz="1600" baseline="0" dirty="0" smtClean="0"/>
                  <a:t> Per 100,000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1.3824090623641375E-2"/>
              <c:y val="0.23117616257817214"/>
            </c:manualLayout>
          </c:layout>
          <c:spPr>
            <a:noFill/>
            <a:ln w="38141">
              <a:noFill/>
            </a:ln>
          </c:spPr>
        </c:title>
        <c:numFmt formatCode="0.0" sourceLinked="0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680576"/>
        <c:crosses val="autoZero"/>
        <c:crossBetween val="between"/>
      </c:valAx>
      <c:spPr>
        <a:noFill/>
        <a:ln w="19070">
          <a:solidFill>
            <a:schemeClr val="tx1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42486812231293442"/>
          <c:y val="0.91042353708295476"/>
          <c:w val="0.26376068788947715"/>
          <c:h val="5.9463539454055539E-2"/>
        </c:manualLayout>
      </c:layout>
      <c:spPr>
        <a:ln>
          <a:solidFill>
            <a:srgbClr val="000000"/>
          </a:solidFill>
        </a:ln>
      </c:spPr>
      <c:txPr>
        <a:bodyPr/>
        <a:lstStyle/>
        <a:p>
          <a:pPr>
            <a:defRPr sz="16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403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102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b="1" dirty="0" smtClean="0"/>
              <a:t>Non-Fatal and Fatal</a:t>
            </a:r>
            <a:r>
              <a:rPr lang="en-US" b="1" baseline="0" dirty="0" smtClean="0"/>
              <a:t> Suicide Rate by Age Group</a:t>
            </a:r>
            <a:endParaRPr lang="en-US" b="1" dirty="0"/>
          </a:p>
        </c:rich>
      </c:tx>
      <c:layout>
        <c:manualLayout>
          <c:xMode val="edge"/>
          <c:yMode val="edge"/>
          <c:x val="0.16568473970281275"/>
          <c:y val="3.1349989368910751E-2"/>
        </c:manualLayout>
      </c:layout>
      <c:spPr>
        <a:noFill/>
        <a:ln w="38141">
          <a:noFill/>
        </a:ln>
      </c:spPr>
    </c:title>
    <c:plotArea>
      <c:layout>
        <c:manualLayout>
          <c:layoutTarget val="inner"/>
          <c:xMode val="edge"/>
          <c:yMode val="edge"/>
          <c:x val="0.12562814070351522"/>
          <c:y val="0.1263440860215054"/>
          <c:w val="0.85929648241206025"/>
          <c:h val="0.56451612903223514"/>
        </c:manualLayout>
      </c:layout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Non-Fatal</c:v>
                </c:pt>
              </c:strCache>
            </c:strRef>
          </c:tx>
          <c:spPr>
            <a:ln w="57277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</c:spPr>
          </c:marker>
          <c:dPt>
            <c:idx val="0"/>
            <c:spPr>
              <a:ln w="57277">
                <a:noFill/>
              </a:ln>
            </c:spPr>
          </c:dPt>
          <c:dPt>
            <c:idx val="1"/>
            <c:spPr>
              <a:ln w="57277">
                <a:noFill/>
              </a:ln>
            </c:spPr>
          </c:dPt>
          <c:cat>
            <c:strRef>
              <c:f>Sheet1!$B$1:$M$1</c:f>
              <c:strCache>
                <c:ptCount val="12"/>
                <c:pt idx="0">
                  <c:v>Total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25-34</c:v>
                </c:pt>
                <c:pt idx="6">
                  <c:v>35-44</c:v>
                </c:pt>
                <c:pt idx="7">
                  <c:v>45-54</c:v>
                </c:pt>
                <c:pt idx="8">
                  <c:v>55-64</c:v>
                </c:pt>
                <c:pt idx="9">
                  <c:v>65-74</c:v>
                </c:pt>
                <c:pt idx="10">
                  <c:v>75-84</c:v>
                </c:pt>
                <c:pt idx="11">
                  <c:v>85 and older</c:v>
                </c:pt>
              </c:strCache>
            </c:strRef>
          </c:cat>
          <c:val>
            <c:numRef>
              <c:f>Sheet1!$B$2:$M$2</c:f>
              <c:numCache>
                <c:formatCode>0.0</c:formatCode>
                <c:ptCount val="12"/>
                <c:pt idx="0">
                  <c:v>68</c:v>
                </c:pt>
                <c:pt idx="1">
                  <c:v>0.9</c:v>
                </c:pt>
                <c:pt idx="2">
                  <c:v>22.3</c:v>
                </c:pt>
                <c:pt idx="3">
                  <c:v>120.6</c:v>
                </c:pt>
                <c:pt idx="4">
                  <c:v>114.3</c:v>
                </c:pt>
                <c:pt idx="5">
                  <c:v>104.6</c:v>
                </c:pt>
                <c:pt idx="6">
                  <c:v>119.2</c:v>
                </c:pt>
                <c:pt idx="7">
                  <c:v>79.3</c:v>
                </c:pt>
                <c:pt idx="8">
                  <c:v>32.6</c:v>
                </c:pt>
                <c:pt idx="9">
                  <c:v>16</c:v>
                </c:pt>
                <c:pt idx="10">
                  <c:v>10.7</c:v>
                </c:pt>
                <c:pt idx="11">
                  <c:v>13.3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Fatal</c:v>
                </c:pt>
              </c:strCache>
            </c:strRef>
          </c:tx>
          <c:spPr>
            <a:ln w="57277"/>
          </c:spPr>
          <c:dPt>
            <c:idx val="1"/>
            <c:spPr>
              <a:ln w="57277">
                <a:noFill/>
              </a:ln>
            </c:spPr>
          </c:dPt>
          <c:cat>
            <c:strRef>
              <c:f>Sheet1!$B$1:$M$1</c:f>
              <c:strCache>
                <c:ptCount val="12"/>
                <c:pt idx="0">
                  <c:v>Total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25-34</c:v>
                </c:pt>
                <c:pt idx="6">
                  <c:v>35-44</c:v>
                </c:pt>
                <c:pt idx="7">
                  <c:v>45-54</c:v>
                </c:pt>
                <c:pt idx="8">
                  <c:v>55-64</c:v>
                </c:pt>
                <c:pt idx="9">
                  <c:v>65-74</c:v>
                </c:pt>
                <c:pt idx="10">
                  <c:v>75-84</c:v>
                </c:pt>
                <c:pt idx="11">
                  <c:v>85 and older</c:v>
                </c:pt>
              </c:strCache>
            </c:strRef>
          </c:cat>
          <c:val>
            <c:numRef>
              <c:f>Sheet1!$B$3:$M$3</c:f>
              <c:numCache>
                <c:formatCode>General</c:formatCode>
                <c:ptCount val="12"/>
                <c:pt idx="0" formatCode="0.0">
                  <c:v>12.9</c:v>
                </c:pt>
                <c:pt idx="2" formatCode="0.0">
                  <c:v>1.5</c:v>
                </c:pt>
                <c:pt idx="3" formatCode="0.0">
                  <c:v>8.6</c:v>
                </c:pt>
                <c:pt idx="4" formatCode="0.0">
                  <c:v>8.2000000000000011</c:v>
                </c:pt>
                <c:pt idx="5" formatCode="0.0">
                  <c:v>12.6</c:v>
                </c:pt>
                <c:pt idx="6" formatCode="0.0">
                  <c:v>17</c:v>
                </c:pt>
                <c:pt idx="7" formatCode="0.0">
                  <c:v>22.8</c:v>
                </c:pt>
                <c:pt idx="8" formatCode="0.0">
                  <c:v>17</c:v>
                </c:pt>
                <c:pt idx="9" formatCode="0.0">
                  <c:v>16.899999999999999</c:v>
                </c:pt>
                <c:pt idx="10" formatCode="0.0">
                  <c:v>20.7</c:v>
                </c:pt>
                <c:pt idx="11" formatCode="0.0">
                  <c:v>21</c:v>
                </c:pt>
              </c:numCache>
            </c:numRef>
          </c:val>
        </c:ser>
        <c:marker val="1"/>
        <c:axId val="74365184"/>
        <c:axId val="74585984"/>
      </c:lineChart>
      <c:catAx>
        <c:axId val="7436518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Age Group</a:t>
                </a:r>
              </a:p>
            </c:rich>
          </c:tx>
          <c:layout>
            <c:manualLayout>
              <c:xMode val="edge"/>
              <c:yMode val="edge"/>
              <c:x val="0.43837797690933289"/>
              <c:y val="0.86298343196435467"/>
            </c:manualLayout>
          </c:layout>
          <c:spPr>
            <a:noFill/>
            <a:ln w="38141">
              <a:noFill/>
            </a:ln>
          </c:spPr>
        </c:title>
        <c:numFmt formatCode="@" sourceLinked="1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 sz="18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585984"/>
        <c:crosses val="autoZero"/>
        <c:auto val="1"/>
        <c:lblAlgn val="ctr"/>
        <c:lblOffset val="100"/>
        <c:tickLblSkip val="1"/>
        <c:tickMarkSkip val="1"/>
      </c:catAx>
      <c:valAx>
        <c:axId val="74585984"/>
        <c:scaling>
          <c:orientation val="minMax"/>
          <c:min val="0"/>
        </c:scaling>
        <c:axPos val="l"/>
        <c:majorGridlines>
          <c:spPr>
            <a:ln w="4768">
              <a:solidFill>
                <a:schemeClr val="tx1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Rate</a:t>
                </a:r>
                <a:r>
                  <a:rPr lang="en-US" sz="1600" baseline="0" dirty="0" smtClean="0"/>
                  <a:t> Per 100,000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1.2340608014549401E-3"/>
              <c:y val="0.25918476435743748"/>
            </c:manualLayout>
          </c:layout>
          <c:spPr>
            <a:noFill/>
            <a:ln w="38141">
              <a:noFill/>
            </a:ln>
          </c:spPr>
        </c:title>
        <c:numFmt formatCode="0.0" sourceLinked="0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365184"/>
        <c:crosses val="autoZero"/>
        <c:crossBetween val="between"/>
      </c:valAx>
      <c:spPr>
        <a:noFill/>
        <a:ln w="19070">
          <a:solidFill>
            <a:schemeClr val="tx1"/>
          </a:solidFill>
          <a:prstDash val="solid"/>
        </a:ln>
      </c:spPr>
    </c:plotArea>
    <c:legend>
      <c:legendPos val="b"/>
      <c:legendEntry>
        <c:idx val="0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36426163422706992"/>
          <c:y val="0.93673881404634862"/>
          <c:w val="0.27445015638575782"/>
          <c:h val="5.6152181214315033E-2"/>
        </c:manualLayout>
      </c:layout>
      <c:spPr>
        <a:ln>
          <a:solidFill>
            <a:srgbClr val="000000"/>
          </a:solidFill>
        </a:ln>
      </c:spPr>
      <c:txPr>
        <a:bodyPr/>
        <a:lstStyle/>
        <a:p>
          <a:pPr>
            <a:defRPr sz="1600" b="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403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en-US"/>
    </a:p>
  </c:txPr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1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sz="2100" b="1" i="0" baseline="0" dirty="0" smtClean="0"/>
              <a:t>Selected Methods by Gender</a:t>
            </a:r>
            <a:endParaRPr lang="en-US" sz="2100" b="1" i="0" baseline="0" dirty="0"/>
          </a:p>
        </c:rich>
      </c:tx>
      <c:layout>
        <c:manualLayout>
          <c:xMode val="edge"/>
          <c:yMode val="edge"/>
          <c:x val="0.20711797347545424"/>
          <c:y val="2.8737814023247096E-2"/>
        </c:manualLayout>
      </c:layout>
      <c:spPr>
        <a:noFill/>
        <a:ln w="38141">
          <a:noFill/>
        </a:ln>
      </c:spPr>
    </c:title>
    <c:plotArea>
      <c:layout>
        <c:manualLayout>
          <c:layoutTarget val="inner"/>
          <c:xMode val="edge"/>
          <c:yMode val="edge"/>
          <c:x val="0.12562814070351505"/>
          <c:y val="0.1263440860215054"/>
          <c:w val="0.6353935527488167"/>
          <c:h val="0.56451612903223336"/>
        </c:manualLayout>
      </c:layout>
      <c:barChart>
        <c:barDir val="col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Firearm</c:v>
                </c:pt>
              </c:strCache>
            </c:strRef>
          </c:tx>
          <c:spPr>
            <a:solidFill>
              <a:srgbClr val="FF0000"/>
            </a:solidFill>
            <a:ln w="22225">
              <a:solidFill>
                <a:schemeClr val="tx1"/>
              </a:solidFill>
            </a:ln>
          </c:spPr>
          <c:dPt>
            <c:idx val="0"/>
            <c:spPr>
              <a:solidFill>
                <a:srgbClr val="FF0000"/>
              </a:solidFill>
              <a:ln w="38100">
                <a:solidFill>
                  <a:schemeClr val="tx1"/>
                </a:solidFill>
              </a:ln>
            </c:spPr>
          </c:dPt>
          <c:dLbls>
            <c:txPr>
              <a:bodyPr/>
              <a:lstStyle/>
              <a:p>
                <a:pPr>
                  <a:defRPr sz="1800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Sheet1!$B$1:$D$1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Sheet1!$B$2:$D$2</c:f>
              <c:numCache>
                <c:formatCode>0.0</c:formatCode>
                <c:ptCount val="3"/>
                <c:pt idx="0">
                  <c:v>58.5</c:v>
                </c:pt>
                <c:pt idx="1">
                  <c:v>65.3</c:v>
                </c:pt>
                <c:pt idx="2">
                  <c:v>34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Poison</c:v>
                </c:pt>
              </c:strCache>
            </c:strRef>
          </c:tx>
          <c:spPr>
            <a:solidFill>
              <a:srgbClr val="FFFF00"/>
            </a:solidFill>
            <a:ln w="22225">
              <a:solidFill>
                <a:schemeClr val="tx1"/>
              </a:solidFill>
            </a:ln>
          </c:spPr>
          <c:dPt>
            <c:idx val="0"/>
            <c:spPr>
              <a:solidFill>
                <a:srgbClr val="FFFF00"/>
              </a:solidFill>
              <a:ln w="38100">
                <a:solidFill>
                  <a:schemeClr val="tx1"/>
                </a:solidFill>
              </a:ln>
            </c:spPr>
          </c:dPt>
          <c:dLbls>
            <c:txPr>
              <a:bodyPr/>
              <a:lstStyle/>
              <a:p>
                <a:pPr>
                  <a:defRPr sz="1800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Sheet1!$B$1:$D$1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Sheet1!$B$3:$D$3</c:f>
              <c:numCache>
                <c:formatCode>0.0</c:formatCode>
                <c:ptCount val="3"/>
                <c:pt idx="0">
                  <c:v>21.9</c:v>
                </c:pt>
                <c:pt idx="1">
                  <c:v>14.7</c:v>
                </c:pt>
                <c:pt idx="2">
                  <c:v>47.7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Hanging/Suffocation</c:v>
                </c:pt>
              </c:strCache>
            </c:strRef>
          </c:tx>
          <c:spPr>
            <a:solidFill>
              <a:srgbClr val="00B050"/>
            </a:solidFill>
            <a:ln w="22225">
              <a:solidFill>
                <a:schemeClr val="tx1"/>
              </a:solidFill>
            </a:ln>
          </c:spPr>
          <c:dPt>
            <c:idx val="0"/>
            <c:spPr>
              <a:solidFill>
                <a:srgbClr val="00B050"/>
              </a:solidFill>
              <a:ln w="38100">
                <a:solidFill>
                  <a:schemeClr val="tx1"/>
                </a:solidFill>
              </a:ln>
            </c:spPr>
          </c:dPt>
          <c:dLbls>
            <c:txPr>
              <a:bodyPr/>
              <a:lstStyle/>
              <a:p>
                <a:pPr>
                  <a:defRPr sz="1800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Sheet1!$B$1:$D$1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Sheet1!$B$4:$D$4</c:f>
              <c:numCache>
                <c:formatCode>0.0</c:formatCode>
                <c:ptCount val="3"/>
                <c:pt idx="0">
                  <c:v>14.7</c:v>
                </c:pt>
                <c:pt idx="1">
                  <c:v>14.8</c:v>
                </c:pt>
                <c:pt idx="2">
                  <c:v>14.2</c:v>
                </c:pt>
              </c:numCache>
            </c:numRef>
          </c:val>
        </c:ser>
        <c:overlap val="100"/>
        <c:axId val="78891264"/>
        <c:axId val="78901632"/>
      </c:barChart>
      <c:catAx>
        <c:axId val="788912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Gender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0.39696693396454985"/>
              <c:y val="0.84541755994427858"/>
            </c:manualLayout>
          </c:layout>
          <c:spPr>
            <a:noFill/>
            <a:ln w="38141">
              <a:noFill/>
            </a:ln>
          </c:spPr>
        </c:title>
        <c:numFmt formatCode="@" sourceLinked="1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901632"/>
        <c:crosses val="autoZero"/>
        <c:auto val="1"/>
        <c:lblAlgn val="ctr"/>
        <c:lblOffset val="100"/>
        <c:tickLblSkip val="1"/>
        <c:tickMarkSkip val="1"/>
      </c:catAx>
      <c:valAx>
        <c:axId val="78901632"/>
        <c:scaling>
          <c:orientation val="minMax"/>
          <c:max val="100"/>
        </c:scaling>
        <c:axPos val="l"/>
        <c:majorGridlines>
          <c:spPr>
            <a:ln w="4768">
              <a:solidFill>
                <a:schemeClr val="tx1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Percentage Using Method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5.2064033417629028E-3"/>
              <c:y val="0.16249218847644201"/>
            </c:manualLayout>
          </c:layout>
          <c:spPr>
            <a:noFill/>
            <a:ln w="38141">
              <a:noFill/>
            </a:ln>
          </c:spPr>
        </c:title>
        <c:numFmt formatCode="0.0" sourceLinked="0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891264"/>
        <c:crosses val="autoZero"/>
        <c:crossBetween val="between"/>
      </c:valAx>
      <c:spPr>
        <a:noFill/>
        <a:ln w="19070">
          <a:solidFill>
            <a:schemeClr val="tx1"/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14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4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77153472623320052"/>
          <c:y val="0.34849326707436606"/>
          <c:w val="0.21619537026526794"/>
          <c:h val="0.16173366660409605"/>
        </c:manualLayout>
      </c:layout>
      <c:spPr>
        <a:ln>
          <a:solidFill>
            <a:srgbClr val="000000"/>
          </a:solidFill>
        </a:ln>
      </c:spPr>
      <c:txPr>
        <a:bodyPr/>
        <a:lstStyle/>
        <a:p>
          <a:pPr>
            <a:defRPr sz="1400" b="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403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1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sz="2100" b="1" i="0" baseline="0" dirty="0" smtClean="0"/>
              <a:t>Intimate Partner Problems and Crisis by Age Group</a:t>
            </a:r>
            <a:endParaRPr lang="en-US" sz="2100" b="1" i="0" baseline="0" dirty="0"/>
          </a:p>
        </c:rich>
      </c:tx>
      <c:layout>
        <c:manualLayout>
          <c:xMode val="edge"/>
          <c:yMode val="edge"/>
          <c:x val="0.15255220814789508"/>
          <c:y val="4.2718378690058713E-2"/>
        </c:manualLayout>
      </c:layout>
      <c:spPr>
        <a:noFill/>
        <a:ln w="38141">
          <a:noFill/>
        </a:ln>
      </c:spPr>
    </c:title>
    <c:plotArea>
      <c:layout>
        <c:manualLayout>
          <c:layoutTarget val="inner"/>
          <c:xMode val="edge"/>
          <c:yMode val="edge"/>
          <c:x val="0.12562814070351505"/>
          <c:y val="0.1263440860215054"/>
          <c:w val="0.84459922401004262"/>
          <c:h val="0.56451612903223336"/>
        </c:manualLayout>
      </c:layout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Intimate Partner Problem</c:v>
                </c:pt>
              </c:strCache>
            </c:strRef>
          </c:tx>
          <c:spPr>
            <a:ln w="57277">
              <a:solidFill>
                <a:schemeClr val="tx1"/>
              </a:solidFill>
            </a:ln>
          </c:spPr>
          <c:marker>
            <c:spPr>
              <a:solidFill>
                <a:schemeClr val="tx1"/>
              </a:solidFill>
            </c:spPr>
          </c:marker>
          <c:dPt>
            <c:idx val="1"/>
            <c:spPr>
              <a:ln w="57277">
                <a:noFill/>
              </a:ln>
            </c:spPr>
          </c:dPt>
          <c:cat>
            <c:strRef>
              <c:f>Sheet1!$B$1:$L$1</c:f>
              <c:strCache>
                <c:ptCount val="11"/>
                <c:pt idx="0">
                  <c:v>Total</c:v>
                </c:pt>
                <c:pt idx="1">
                  <c:v>10-14</c:v>
                </c:pt>
                <c:pt idx="2">
                  <c:v>15-19</c:v>
                </c:pt>
                <c:pt idx="3">
                  <c:v>20-24</c:v>
                </c:pt>
                <c:pt idx="4">
                  <c:v>25-34</c:v>
                </c:pt>
                <c:pt idx="5">
                  <c:v>35-44</c:v>
                </c:pt>
                <c:pt idx="6">
                  <c:v>45-54</c:v>
                </c:pt>
                <c:pt idx="7">
                  <c:v>55-64</c:v>
                </c:pt>
                <c:pt idx="8">
                  <c:v>65-74</c:v>
                </c:pt>
                <c:pt idx="9">
                  <c:v>75-84</c:v>
                </c:pt>
                <c:pt idx="10">
                  <c:v>85 and older</c:v>
                </c:pt>
              </c:strCache>
            </c:strRef>
          </c:cat>
          <c:val>
            <c:numRef>
              <c:f>Sheet1!$B$2:$L$2</c:f>
              <c:numCache>
                <c:formatCode>0.0</c:formatCode>
                <c:ptCount val="11"/>
                <c:pt idx="0">
                  <c:v>33.4</c:v>
                </c:pt>
                <c:pt idx="1">
                  <c:v>28.6</c:v>
                </c:pt>
                <c:pt idx="2">
                  <c:v>40.5</c:v>
                </c:pt>
                <c:pt idx="3">
                  <c:v>43.2</c:v>
                </c:pt>
                <c:pt idx="4">
                  <c:v>46.2</c:v>
                </c:pt>
                <c:pt idx="5">
                  <c:v>42.2</c:v>
                </c:pt>
                <c:pt idx="6">
                  <c:v>40.200000000000003</c:v>
                </c:pt>
                <c:pt idx="7">
                  <c:v>24.2</c:v>
                </c:pt>
                <c:pt idx="8">
                  <c:v>13.3</c:v>
                </c:pt>
                <c:pt idx="9">
                  <c:v>1.7</c:v>
                </c:pt>
                <c:pt idx="10">
                  <c:v>4.5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Crisis in Past 2 Weeks</c:v>
                </c:pt>
              </c:strCache>
            </c:strRef>
          </c:tx>
          <c:spPr>
            <a:ln w="57277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</c:spPr>
          </c:marker>
          <c:dPt>
            <c:idx val="1"/>
            <c:spPr>
              <a:ln w="57277">
                <a:noFill/>
              </a:ln>
            </c:spPr>
          </c:dPt>
          <c:cat>
            <c:strRef>
              <c:f>Sheet1!$B$1:$L$1</c:f>
              <c:strCache>
                <c:ptCount val="11"/>
                <c:pt idx="0">
                  <c:v>Total</c:v>
                </c:pt>
                <c:pt idx="1">
                  <c:v>10-14</c:v>
                </c:pt>
                <c:pt idx="2">
                  <c:v>15-19</c:v>
                </c:pt>
                <c:pt idx="3">
                  <c:v>20-24</c:v>
                </c:pt>
                <c:pt idx="4">
                  <c:v>25-34</c:v>
                </c:pt>
                <c:pt idx="5">
                  <c:v>35-44</c:v>
                </c:pt>
                <c:pt idx="6">
                  <c:v>45-54</c:v>
                </c:pt>
                <c:pt idx="7">
                  <c:v>55-64</c:v>
                </c:pt>
                <c:pt idx="8">
                  <c:v>65-74</c:v>
                </c:pt>
                <c:pt idx="9">
                  <c:v>75-84</c:v>
                </c:pt>
                <c:pt idx="10">
                  <c:v>85 and older</c:v>
                </c:pt>
              </c:strCache>
            </c:strRef>
          </c:cat>
          <c:val>
            <c:numRef>
              <c:f>Sheet1!$B$3:$L$3</c:f>
              <c:numCache>
                <c:formatCode>0.0</c:formatCode>
                <c:ptCount val="11"/>
                <c:pt idx="0">
                  <c:v>38.1</c:v>
                </c:pt>
                <c:pt idx="1">
                  <c:v>71.400000000000006</c:v>
                </c:pt>
                <c:pt idx="2">
                  <c:v>50</c:v>
                </c:pt>
                <c:pt idx="3">
                  <c:v>47.7</c:v>
                </c:pt>
                <c:pt idx="4">
                  <c:v>50.4</c:v>
                </c:pt>
                <c:pt idx="5">
                  <c:v>46.4</c:v>
                </c:pt>
                <c:pt idx="6">
                  <c:v>38.800000000000004</c:v>
                </c:pt>
                <c:pt idx="7">
                  <c:v>26.7</c:v>
                </c:pt>
                <c:pt idx="8">
                  <c:v>22.7</c:v>
                </c:pt>
                <c:pt idx="9">
                  <c:v>20.3</c:v>
                </c:pt>
                <c:pt idx="10">
                  <c:v>13.6</c:v>
                </c:pt>
              </c:numCache>
            </c:numRef>
          </c:val>
          <c:smooth val="1"/>
        </c:ser>
        <c:marker val="1"/>
        <c:axId val="98998144"/>
        <c:axId val="99012608"/>
      </c:lineChart>
      <c:catAx>
        <c:axId val="9899814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Age Group</a:t>
                </a:r>
              </a:p>
            </c:rich>
          </c:tx>
          <c:layout>
            <c:manualLayout>
              <c:xMode val="edge"/>
              <c:yMode val="edge"/>
              <c:x val="0.48146057286317639"/>
              <c:y val="0.86047402167577614"/>
            </c:manualLayout>
          </c:layout>
          <c:spPr>
            <a:noFill/>
            <a:ln w="38141">
              <a:noFill/>
            </a:ln>
          </c:spPr>
        </c:title>
        <c:numFmt formatCode="@" sourceLinked="1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 sz="18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012608"/>
        <c:crosses val="autoZero"/>
        <c:auto val="1"/>
        <c:lblAlgn val="ctr"/>
        <c:lblOffset val="100"/>
        <c:tickLblSkip val="1"/>
        <c:tickMarkSkip val="1"/>
      </c:catAx>
      <c:valAx>
        <c:axId val="99012608"/>
        <c:scaling>
          <c:orientation val="minMax"/>
          <c:max val="100"/>
        </c:scaling>
        <c:axPos val="l"/>
        <c:majorGridlines>
          <c:spPr>
            <a:ln w="4768">
              <a:solidFill>
                <a:schemeClr val="tx1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Percentage with Circumstance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8.3648293963254766E-3"/>
              <c:y val="0.14810352487451667"/>
            </c:manualLayout>
          </c:layout>
          <c:spPr>
            <a:noFill/>
            <a:ln w="38141">
              <a:noFill/>
            </a:ln>
          </c:spPr>
        </c:title>
        <c:numFmt formatCode="0.0" sourceLinked="0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998144"/>
        <c:crosses val="autoZero"/>
        <c:crossBetween val="between"/>
      </c:valAx>
      <c:spPr>
        <a:noFill/>
        <a:ln w="19070">
          <a:solidFill>
            <a:schemeClr val="tx1"/>
          </a:solidFill>
          <a:prstDash val="solid"/>
        </a:ln>
      </c:spPr>
    </c:plotArea>
    <c:legend>
      <c:legendPos val="b"/>
      <c:legendEntry>
        <c:idx val="0"/>
        <c:txPr>
          <a:bodyPr/>
          <a:lstStyle/>
          <a:p>
            <a:pPr>
              <a:defRPr sz="14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24778546159991002"/>
          <c:y val="0.93583423920749464"/>
          <c:w val="0.59718269998858842"/>
          <c:h val="5.1581325443563253E-2"/>
        </c:manualLayout>
      </c:layout>
      <c:spPr>
        <a:ln>
          <a:solidFill>
            <a:schemeClr val="tx1"/>
          </a:solidFill>
        </a:ln>
      </c:spPr>
      <c:txPr>
        <a:bodyPr/>
        <a:lstStyle/>
        <a:p>
          <a:pPr>
            <a:defRPr sz="1400" b="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403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0.80321</cdr:x>
      <cdr:y>0.43911</cdr:y>
    </cdr:from>
    <cdr:to>
      <cdr:x>0.80856</cdr:x>
      <cdr:y>0.59551</cdr:y>
    </cdr:to>
    <cdr:sp macro="" textlink="">
      <cdr:nvSpPr>
        <cdr:cNvPr id="3" name="Straight Arrow Connector 2"/>
        <cdr:cNvSpPr/>
      </cdr:nvSpPr>
      <cdr:spPr>
        <a:xfrm xmlns:a="http://schemas.openxmlformats.org/drawingml/2006/main" rot="5400000">
          <a:off x="5722767" y="2583033"/>
          <a:ext cx="787069" cy="40604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5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80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5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45BDD1D-5DB8-4CA4-B229-A4DEFCEF6C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5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9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5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188FF08-4942-491D-B5A5-D8A016A243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7079AA-E881-4CC7-B640-1574A2358D95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F7FE49-69E5-4204-B3E6-F7A097F8DD4C}" type="slidenum">
              <a:rPr lang="en-US" smtClean="0"/>
              <a:pPr/>
              <a:t>10</a:t>
            </a:fld>
            <a:endParaRPr lang="en-US" dirty="0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C2AC08-9C12-4711-BDD4-71F0CA38058C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AD542F-CD07-40E7-A574-72797D328DDD}" type="slidenum">
              <a:rPr lang="en-US" smtClean="0"/>
              <a:pPr/>
              <a:t>12</a:t>
            </a:fld>
            <a:endParaRPr lang="en-US" dirty="0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AD542F-CD07-40E7-A574-72797D328DDD}" type="slidenum">
              <a:rPr lang="en-US" smtClean="0"/>
              <a:pPr/>
              <a:t>13</a:t>
            </a:fld>
            <a:endParaRPr lang="en-US" dirty="0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CD8A65-F17A-447C-A23A-FA553E22BB90}" type="slidenum">
              <a:rPr lang="en-US" smtClean="0"/>
              <a:pPr/>
              <a:t>14</a:t>
            </a:fld>
            <a:endParaRPr lang="en-US" dirty="0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AD542F-CD07-40E7-A574-72797D328DDD}" type="slidenum">
              <a:rPr lang="en-US" smtClean="0"/>
              <a:pPr/>
              <a:t>15</a:t>
            </a:fld>
            <a:endParaRPr lang="en-US" dirty="0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3824CE-63C3-4AC4-8A30-7F87EAD3C8D5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AD542F-CD07-40E7-A574-72797D328DDD}" type="slidenum">
              <a:rPr lang="en-US" smtClean="0"/>
              <a:pPr/>
              <a:t>17</a:t>
            </a:fld>
            <a:endParaRPr lang="en-US" dirty="0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8561C7-F24C-4467-8769-6691242A54B4}" type="slidenum">
              <a:rPr lang="en-US" smtClean="0"/>
              <a:pPr/>
              <a:t>18</a:t>
            </a:fld>
            <a:endParaRPr lang="en-US" dirty="0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CF3525-6554-4B7C-BE90-17F1091B5A52}" type="slidenum">
              <a:rPr lang="en-US" smtClean="0"/>
              <a:pPr/>
              <a:t>19</a:t>
            </a:fld>
            <a:endParaRPr lang="en-US" dirty="0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88FF08-4942-491D-B5A5-D8A016A2431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849B0C-C654-4A5D-837A-1B653AAC88C7}" type="slidenum">
              <a:rPr lang="en-US" smtClean="0"/>
              <a:pPr/>
              <a:t>20</a:t>
            </a:fld>
            <a:endParaRPr lang="en-US" dirty="0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812F0E-A727-47E5-8346-41C3B5FDC722}" type="slidenum">
              <a:rPr lang="en-US" smtClean="0"/>
              <a:pPr/>
              <a:t>21</a:t>
            </a:fld>
            <a:endParaRPr lang="en-US" dirty="0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921196-1E7D-43E9-A6D4-3C1D6A0C68E4}" type="slidenum">
              <a:rPr lang="en-US" smtClean="0"/>
              <a:pPr/>
              <a:t>22</a:t>
            </a:fld>
            <a:endParaRPr lang="en-US" dirty="0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67170D-248B-49CB-A156-1D6DDFA98AA7}" type="slidenum">
              <a:rPr lang="en-US" smtClean="0"/>
              <a:pPr/>
              <a:t>23</a:t>
            </a:fld>
            <a:endParaRPr lang="en-US" dirty="0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8561C7-F24C-4467-8769-6691242A54B4}" type="slidenum">
              <a:rPr lang="en-US" smtClean="0"/>
              <a:pPr/>
              <a:t>24</a:t>
            </a:fld>
            <a:endParaRPr lang="en-US" dirty="0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67170D-248B-49CB-A156-1D6DDFA98AA7}" type="slidenum">
              <a:rPr lang="en-US" smtClean="0"/>
              <a:pPr/>
              <a:t>25</a:t>
            </a:fld>
            <a:endParaRPr lang="en-US" dirty="0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BB2EEE-D165-401E-A189-49B344F4C7E5}" type="slidenum">
              <a:rPr lang="en-US" smtClean="0"/>
              <a:pPr/>
              <a:t>26</a:t>
            </a:fld>
            <a:endParaRPr lang="en-US" dirty="0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DDB337-D045-46E6-B621-587EDFE835E6}" type="slidenum">
              <a:rPr lang="en-US" smtClean="0"/>
              <a:pPr/>
              <a:t>27</a:t>
            </a:fld>
            <a:endParaRPr lang="en-US" dirty="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F7E257-13AE-4285-BA7A-7B8536B88D9C}" type="slidenum">
              <a:rPr lang="en-US" smtClean="0"/>
              <a:pPr/>
              <a:t>28</a:t>
            </a:fld>
            <a:endParaRPr lang="en-US" dirty="0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320880-88D0-479E-BAA6-6997E236E9DC}" type="slidenum">
              <a:rPr lang="en-US" smtClean="0"/>
              <a:pPr/>
              <a:t>29</a:t>
            </a:fld>
            <a:endParaRPr lang="en-US" dirty="0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40EBE6-4848-42F4-A353-6FFBD9904028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EC0D8B-9F7F-41BE-8B8F-362D29E848AF}" type="slidenum">
              <a:rPr lang="en-US" smtClean="0"/>
              <a:pPr/>
              <a:t>30</a:t>
            </a:fld>
            <a:endParaRPr lang="en-US" dirty="0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6A4CDC-414C-494A-ADBA-CED6AB71F8A9}" type="slidenum">
              <a:rPr lang="en-US" smtClean="0"/>
              <a:pPr/>
              <a:t>31</a:t>
            </a:fld>
            <a:endParaRPr lang="en-US" dirty="0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DDB337-D045-46E6-B621-587EDFE835E6}" type="slidenum">
              <a:rPr lang="en-US" smtClean="0"/>
              <a:pPr/>
              <a:t>32</a:t>
            </a:fld>
            <a:endParaRPr lang="en-US" dirty="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DDB337-D045-46E6-B621-587EDFE835E6}" type="slidenum">
              <a:rPr lang="en-US" smtClean="0"/>
              <a:pPr/>
              <a:t>33</a:t>
            </a:fld>
            <a:endParaRPr lang="en-US" dirty="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DDB337-D045-46E6-B621-587EDFE835E6}" type="slidenum">
              <a:rPr lang="en-US" smtClean="0"/>
              <a:pPr/>
              <a:t>34</a:t>
            </a:fld>
            <a:endParaRPr lang="en-US" dirty="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DDB337-D045-46E6-B621-587EDFE835E6}" type="slidenum">
              <a:rPr lang="en-US" smtClean="0"/>
              <a:pPr/>
              <a:t>35</a:t>
            </a:fld>
            <a:endParaRPr lang="en-US" dirty="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8561C7-F24C-4467-8769-6691242A54B4}" type="slidenum">
              <a:rPr lang="en-US" smtClean="0"/>
              <a:pPr/>
              <a:t>36</a:t>
            </a:fld>
            <a:endParaRPr lang="en-US" dirty="0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DDB337-D045-46E6-B621-587EDFE835E6}" type="slidenum">
              <a:rPr lang="en-US" smtClean="0"/>
              <a:pPr/>
              <a:t>37</a:t>
            </a:fld>
            <a:endParaRPr lang="en-US" dirty="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DDB337-D045-46E6-B621-587EDFE835E6}" type="slidenum">
              <a:rPr lang="en-US" smtClean="0"/>
              <a:pPr/>
              <a:t>38</a:t>
            </a:fld>
            <a:endParaRPr lang="en-US" dirty="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DDB337-D045-46E6-B621-587EDFE835E6}" type="slidenum">
              <a:rPr lang="en-US" smtClean="0"/>
              <a:pPr/>
              <a:t>39</a:t>
            </a:fld>
            <a:endParaRPr lang="en-US" dirty="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F7FE49-69E5-4204-B3E6-F7A097F8DD4C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DDB337-D045-46E6-B621-587EDFE835E6}" type="slidenum">
              <a:rPr lang="en-US" smtClean="0"/>
              <a:pPr/>
              <a:t>40</a:t>
            </a:fld>
            <a:endParaRPr lang="en-US" dirty="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DDB337-D045-46E6-B621-587EDFE835E6}" type="slidenum">
              <a:rPr lang="en-US" smtClean="0"/>
              <a:pPr/>
              <a:t>41</a:t>
            </a:fld>
            <a:endParaRPr lang="en-US" dirty="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2D7F84-77F3-4113-9312-DE6CE31C8739}" type="slidenum">
              <a:rPr lang="en-US" smtClean="0"/>
              <a:pPr/>
              <a:t>42</a:t>
            </a:fld>
            <a:endParaRPr lang="en-US" dirty="0" smtClean="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D6DD15-0602-4061-A2AF-A6C8347917C6}" type="slidenum">
              <a:rPr lang="en-US" smtClean="0"/>
              <a:pPr/>
              <a:t>43</a:t>
            </a:fld>
            <a:endParaRPr lang="en-US" dirty="0" smtClean="0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B38247-9185-4CED-AF59-0BE8715C0147}" type="slidenum">
              <a:rPr lang="en-US" smtClean="0"/>
              <a:pPr/>
              <a:t>44</a:t>
            </a:fld>
            <a:endParaRPr lang="en-US" dirty="0" smtClean="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ED1C87-5E0D-4650-ADFA-53E508E83167}" type="slidenum">
              <a:rPr lang="en-US" smtClean="0"/>
              <a:pPr/>
              <a:t>45</a:t>
            </a:fld>
            <a:endParaRPr lang="en-US" dirty="0" smtClean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ED1C87-5E0D-4650-ADFA-53E508E83167}" type="slidenum">
              <a:rPr lang="en-US" smtClean="0"/>
              <a:pPr/>
              <a:t>46</a:t>
            </a:fld>
            <a:endParaRPr lang="en-US" dirty="0" smtClean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2221EC-B8FD-479E-9572-8472E0B48906}" type="slidenum">
              <a:rPr lang="en-US" smtClean="0"/>
              <a:pPr/>
              <a:t>47</a:t>
            </a:fld>
            <a:endParaRPr lang="en-US" dirty="0" smtClean="0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2DC4D4-0818-4878-B028-D4F49B3467BA}" type="slidenum">
              <a:rPr lang="en-US" smtClean="0"/>
              <a:pPr/>
              <a:t>48</a:t>
            </a:fld>
            <a:endParaRPr lang="en-US" dirty="0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099822-6A5F-42DB-B2AF-170F16C1CCCA}" type="slidenum">
              <a:rPr lang="en-US" smtClean="0"/>
              <a:pPr/>
              <a:t>49</a:t>
            </a:fld>
            <a:endParaRPr lang="en-US" dirty="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3824CE-63C3-4AC4-8A30-7F87EAD3C8D5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099822-6A5F-42DB-B2AF-170F16C1CCCA}" type="slidenum">
              <a:rPr lang="en-US" smtClean="0"/>
              <a:pPr/>
              <a:t>50</a:t>
            </a:fld>
            <a:endParaRPr lang="en-US" dirty="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099822-6A5F-42DB-B2AF-170F16C1CCCA}" type="slidenum">
              <a:rPr lang="en-US" smtClean="0"/>
              <a:pPr/>
              <a:t>51</a:t>
            </a:fld>
            <a:endParaRPr lang="en-US" dirty="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5175E0-BBC6-47C6-90AD-A44ED759EFE1}" type="slidenum">
              <a:rPr lang="en-US" smtClean="0"/>
              <a:pPr/>
              <a:t>52</a:t>
            </a:fld>
            <a:endParaRPr lang="en-US" dirty="0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F21111-E506-4750-9DA2-DBA639EF9422}" type="slidenum">
              <a:rPr lang="en-US" smtClean="0"/>
              <a:pPr/>
              <a:t>53</a:t>
            </a:fld>
            <a:endParaRPr lang="en-US" dirty="0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97EF12-3CEE-42FC-A5F3-73C1B55905B7}" type="slidenum">
              <a:rPr lang="en-US" smtClean="0"/>
              <a:pPr/>
              <a:t>54</a:t>
            </a:fld>
            <a:endParaRPr lang="en-US" dirty="0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3CEFFA-713F-4762-B577-A30D8195DE5D}" type="slidenum">
              <a:rPr lang="en-US" smtClean="0"/>
              <a:pPr/>
              <a:t>55</a:t>
            </a:fld>
            <a:endParaRPr lang="en-US" dirty="0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8561C7-F24C-4467-8769-6691242A54B4}" type="slidenum">
              <a:rPr lang="en-US" smtClean="0"/>
              <a:pPr/>
              <a:t>56</a:t>
            </a:fld>
            <a:endParaRPr lang="en-US" dirty="0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ECCAC7-C3D7-48C6-BEE1-2243FDB6177F}" type="slidenum">
              <a:rPr lang="en-US" smtClean="0"/>
              <a:pPr/>
              <a:t>57</a:t>
            </a:fld>
            <a:endParaRPr lang="en-US" dirty="0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8561C7-F24C-4467-8769-6691242A54B4}" type="slidenum">
              <a:rPr lang="en-US" smtClean="0"/>
              <a:pPr/>
              <a:t>58</a:t>
            </a:fld>
            <a:endParaRPr lang="en-US" dirty="0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630FCB-D4DE-4672-AD37-95758867476D}" type="slidenum">
              <a:rPr lang="en-US" smtClean="0"/>
              <a:pPr/>
              <a:t>59</a:t>
            </a:fld>
            <a:endParaRPr lang="en-US" dirty="0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3824CE-63C3-4AC4-8A30-7F87EAD3C8D5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130854-96D1-40A3-ACCE-79B10690A241}" type="slidenum">
              <a:rPr lang="en-US" smtClean="0"/>
              <a:pPr/>
              <a:t>60</a:t>
            </a:fld>
            <a:endParaRPr lang="en-US" dirty="0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F311F2-DB98-4F27-9F68-76C621DA2555}" type="slidenum">
              <a:rPr lang="en-US" smtClean="0"/>
              <a:pPr/>
              <a:t>61</a:t>
            </a:fld>
            <a:endParaRPr lang="en-US" dirty="0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F7E257-13AE-4285-BA7A-7B8536B88D9C}" type="slidenum">
              <a:rPr lang="en-US" smtClean="0"/>
              <a:pPr/>
              <a:t>62</a:t>
            </a:fld>
            <a:endParaRPr lang="en-US" dirty="0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F7E257-13AE-4285-BA7A-7B8536B88D9C}" type="slidenum">
              <a:rPr lang="en-US" smtClean="0"/>
              <a:pPr/>
              <a:t>63</a:t>
            </a:fld>
            <a:endParaRPr lang="en-US" dirty="0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F7E257-13AE-4285-BA7A-7B8536B88D9C}" type="slidenum">
              <a:rPr lang="en-US" smtClean="0"/>
              <a:pPr/>
              <a:t>64</a:t>
            </a:fld>
            <a:endParaRPr lang="en-US" dirty="0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E9554C-9638-4CFD-A475-80C633C49FCD}" type="slidenum">
              <a:rPr lang="en-US" smtClean="0"/>
              <a:pPr/>
              <a:t>65</a:t>
            </a:fld>
            <a:endParaRPr lang="en-US" dirty="0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E9554C-9638-4CFD-A475-80C633C49FCD}" type="slidenum">
              <a:rPr lang="en-US" smtClean="0"/>
              <a:pPr/>
              <a:t>66</a:t>
            </a:fld>
            <a:endParaRPr lang="en-US" dirty="0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51EE91-CF2C-4CD8-8FED-BD57EDF4C9F1}" type="slidenum">
              <a:rPr lang="en-US" smtClean="0"/>
              <a:pPr/>
              <a:t>67</a:t>
            </a:fld>
            <a:endParaRPr lang="en-US" dirty="0" smtClean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2293AD-508B-4894-A071-D12DC6F07968}" type="slidenum">
              <a:rPr lang="en-US" smtClean="0"/>
              <a:pPr/>
              <a:t>68</a:t>
            </a:fld>
            <a:endParaRPr lang="en-US" dirty="0" smtClean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BCCE51-FE11-4E9A-B281-BE373552AAFE}" type="slidenum">
              <a:rPr lang="en-US" smtClean="0"/>
              <a:pPr/>
              <a:t>69</a:t>
            </a:fld>
            <a:endParaRPr lang="en-US" dirty="0" smtClean="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AD542F-CD07-40E7-A574-72797D328DDD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7B7860-A79E-442A-8B84-99612FBE655A}" type="slidenum">
              <a:rPr lang="en-US" smtClean="0"/>
              <a:pPr/>
              <a:t>70</a:t>
            </a:fld>
            <a:endParaRPr lang="en-US" dirty="0" smtClean="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2D7F84-77F3-4113-9312-DE6CE31C8739}" type="slidenum">
              <a:rPr lang="en-US" smtClean="0"/>
              <a:pPr/>
              <a:t>71</a:t>
            </a:fld>
            <a:endParaRPr lang="en-US" dirty="0" smtClean="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37BB00-98D0-4E6B-BE52-DC7E98E7FE7D}" type="slidenum">
              <a:rPr lang="en-US" smtClean="0"/>
              <a:pPr/>
              <a:t>72</a:t>
            </a:fld>
            <a:endParaRPr lang="en-US" dirty="0" smtClean="0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37BB00-98D0-4E6B-BE52-DC7E98E7FE7D}" type="slidenum">
              <a:rPr lang="en-US" smtClean="0"/>
              <a:pPr/>
              <a:t>73</a:t>
            </a:fld>
            <a:endParaRPr lang="en-US" dirty="0" smtClean="0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BA3B3B-A6AD-4E56-AA75-EF7423001A48}" type="slidenum">
              <a:rPr lang="en-US" smtClean="0"/>
              <a:pPr/>
              <a:t>74</a:t>
            </a:fld>
            <a:endParaRPr lang="en-US" dirty="0" smtClean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3824CE-63C3-4AC4-8A30-7F87EAD3C8D5}" type="slidenum">
              <a:rPr lang="en-US" smtClean="0"/>
              <a:pPr/>
              <a:t>8</a:t>
            </a:fld>
            <a:endParaRPr lang="en-US" dirty="0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3824CE-63C3-4AC4-8A30-7F87EAD3C8D5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BFCBC-6180-4A3C-911C-2E64361672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ABEBB-C2BD-44D8-AFE1-B7D4115830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6DA32-FB2C-4ADC-9FC3-5C7F038C21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F3654-E5F6-42BD-8D4C-0A815EB1D0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F16EF-1921-461D-BA12-63411E1654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439CB-F2B2-482D-A6CA-4E3C654A97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ED84E-83B0-4F98-AA46-0C8B85CF3F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8D937-5DE5-4B78-A501-585EA87583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9D2F2-F554-4FF9-BFA1-9291391165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9A647-0E40-4F1A-B3C5-F6D62BBD44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EA7E7-19E8-46A7-89C3-86A156E560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D9557-FFD1-4ECA-B179-8313E81E46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E7605-D0B9-4E42-8A31-0918D7E8A0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76EDF-E9F4-4DE1-88F3-AD8B0F80B6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311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311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311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D290021-5C5B-4B8D-A315-6AAC9C9CB2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1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3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457200"/>
            <a:ext cx="8001000" cy="1736725"/>
          </a:xfrm>
          <a:noFill/>
        </p:spPr>
        <p:txBody>
          <a:bodyPr lIns="0" rIns="0"/>
          <a:lstStyle/>
          <a:p>
            <a:pPr algn="l" eaLnBrk="1" hangingPunct="1"/>
            <a:r>
              <a:rPr lang="en-US" dirty="0" smtClean="0"/>
              <a:t>Suicide in the Northwest Health Planning Region, 2003-2008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2133600"/>
            <a:ext cx="8382000" cy="30480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sz="2000" b="1" dirty="0" smtClean="0"/>
              <a:t>Marc E. Leslie</a:t>
            </a:r>
          </a:p>
          <a:p>
            <a:pPr algn="l" eaLnBrk="1" hangingPunct="1">
              <a:lnSpc>
                <a:spcPct val="80000"/>
              </a:lnSpc>
            </a:pPr>
            <a:r>
              <a:rPr lang="en-US" sz="1400" dirty="0" smtClean="0"/>
              <a:t>Coordinator, Virginia Violent Death Reporting System</a:t>
            </a:r>
          </a:p>
          <a:p>
            <a:pPr algn="l" eaLnBrk="1" hangingPunct="1">
              <a:lnSpc>
                <a:spcPct val="80000"/>
              </a:lnSpc>
            </a:pPr>
            <a:r>
              <a:rPr lang="en-US" sz="1400" dirty="0" smtClean="0"/>
              <a:t>Office of the Chief Medical Examiner, Virginia Department of Health</a:t>
            </a:r>
          </a:p>
          <a:p>
            <a:pPr algn="l" eaLnBrk="1" hangingPunct="1">
              <a:lnSpc>
                <a:spcPct val="80000"/>
              </a:lnSpc>
            </a:pPr>
            <a:endParaRPr lang="en-US" sz="1600" dirty="0" smtClean="0"/>
          </a:p>
          <a:p>
            <a:pPr algn="l" eaLnBrk="1" hangingPunct="1">
              <a:lnSpc>
                <a:spcPct val="80000"/>
              </a:lnSpc>
            </a:pPr>
            <a:r>
              <a:rPr lang="en-US" sz="2000" b="1" dirty="0" smtClean="0"/>
              <a:t>Presented by Stephanie Goodman</a:t>
            </a:r>
          </a:p>
          <a:p>
            <a:pPr algn="l" eaLnBrk="1" hangingPunct="1">
              <a:lnSpc>
                <a:spcPct val="80000"/>
              </a:lnSpc>
            </a:pPr>
            <a:r>
              <a:rPr lang="en-US" sz="1400" dirty="0" smtClean="0"/>
              <a:t>Injury Data and Evaluation Coordinator</a:t>
            </a:r>
          </a:p>
          <a:p>
            <a:pPr algn="l" eaLnBrk="1" hangingPunct="1">
              <a:lnSpc>
                <a:spcPct val="80000"/>
              </a:lnSpc>
            </a:pPr>
            <a:r>
              <a:rPr lang="en-US" sz="1400" dirty="0" smtClean="0"/>
              <a:t>Office of Family Health Services, Virginia Department of Health</a:t>
            </a:r>
          </a:p>
          <a:p>
            <a:pPr algn="l" eaLnBrk="1" hangingPunct="1">
              <a:lnSpc>
                <a:spcPct val="80000"/>
              </a:lnSpc>
            </a:pPr>
            <a:endParaRPr lang="en-US" sz="1600" dirty="0" smtClean="0"/>
          </a:p>
          <a:p>
            <a:pPr algn="l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sz="2000" b="1" dirty="0" smtClean="0"/>
              <a:t>The Northwest Health Planning Region Suicide Prevention </a:t>
            </a:r>
            <a:r>
              <a:rPr lang="en-US" sz="2000" b="1" dirty="0" smtClean="0"/>
              <a:t>Summits </a:t>
            </a:r>
            <a:endParaRPr lang="en-US" sz="2000" b="1" dirty="0" smtClean="0"/>
          </a:p>
          <a:p>
            <a:pPr algn="l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sz="1400" dirty="0" smtClean="0"/>
              <a:t>May 24, </a:t>
            </a:r>
            <a:r>
              <a:rPr lang="en-US" sz="1400" dirty="0" smtClean="0"/>
              <a:t>2011</a:t>
            </a:r>
            <a:endParaRPr lang="en-US" sz="1400" dirty="0" smtClean="0"/>
          </a:p>
          <a:p>
            <a:pPr algn="l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sz="1400" dirty="0" smtClean="0"/>
              <a:t>Harrisonburg, </a:t>
            </a:r>
            <a:r>
              <a:rPr lang="en-US" sz="1400" dirty="0" smtClean="0"/>
              <a:t>VA</a:t>
            </a:r>
          </a:p>
          <a:p>
            <a:pPr algn="l" eaLnBrk="1" hangingPunct="1">
              <a:lnSpc>
                <a:spcPct val="80000"/>
              </a:lnSpc>
              <a:spcBef>
                <a:spcPts val="0"/>
              </a:spcBef>
            </a:pPr>
            <a:endParaRPr lang="en-US" sz="1400" dirty="0" smtClean="0"/>
          </a:p>
          <a:p>
            <a:pPr algn="l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sz="1400" dirty="0" smtClean="0"/>
              <a:t>May 25, 2011</a:t>
            </a:r>
          </a:p>
          <a:p>
            <a:pPr algn="l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sz="1400" dirty="0" smtClean="0"/>
              <a:t>Fredericksburg, VA</a:t>
            </a:r>
            <a:endParaRPr lang="en-US" sz="1400" dirty="0" smtClean="0"/>
          </a:p>
          <a:p>
            <a:pPr algn="l" eaLnBrk="1" hangingPunct="1">
              <a:lnSpc>
                <a:spcPct val="80000"/>
              </a:lnSpc>
            </a:pPr>
            <a:endParaRPr lang="en-US" sz="2200" dirty="0" smtClean="0"/>
          </a:p>
        </p:txBody>
      </p:sp>
      <p:pic>
        <p:nvPicPr>
          <p:cNvPr id="2052" name="Picture 4" descr="VDH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5791200"/>
            <a:ext cx="2743200" cy="74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5486400"/>
            <a:ext cx="1200150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va flag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315200" y="5181600"/>
            <a:ext cx="1280160" cy="12675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CC1A64-D84B-4F38-8244-979147F6C3F1}" type="slidenum">
              <a:rPr lang="en-US" smtClean="0"/>
              <a:pPr/>
              <a:t>10</a:t>
            </a:fld>
            <a:endParaRPr lang="en-US" dirty="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019800"/>
          </a:xfrm>
          <a:noFill/>
        </p:spPr>
        <p:txBody>
          <a:bodyPr anchor="ctr" anchorCtr="1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200" b="1" dirty="0" smtClean="0"/>
              <a:t>Suicide in the Northwest HPR, 2003-2008</a:t>
            </a:r>
          </a:p>
          <a:p>
            <a:pPr algn="ctr" eaLnBrk="1" hangingPunct="1">
              <a:buFontTx/>
              <a:buNone/>
            </a:pPr>
            <a:endParaRPr lang="en-US" sz="1500" b="1" dirty="0" smtClean="0"/>
          </a:p>
          <a:p>
            <a:pPr algn="ctr" eaLnBrk="1" hangingPunct="1">
              <a:buFontTx/>
              <a:buNone/>
            </a:pPr>
            <a:r>
              <a:rPr lang="en-US" sz="4200" b="1" dirty="0" smtClean="0"/>
              <a:t>Who is at Risk?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4B3C74-B5A8-4BF1-A47D-A08F9223A0D7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14550" y="1676400"/>
            <a:ext cx="4914900" cy="4033838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b="1" dirty="0" smtClean="0"/>
              <a:t>Selected Demographic Elements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v"/>
            </a:pPr>
            <a:r>
              <a:rPr lang="en-US" sz="2400" dirty="0" smtClean="0"/>
              <a:t>Gender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v"/>
            </a:pPr>
            <a:r>
              <a:rPr lang="en-US" sz="2400" dirty="0" smtClean="0"/>
              <a:t>Race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v"/>
            </a:pPr>
            <a:r>
              <a:rPr lang="en-US" sz="2400" dirty="0" smtClean="0"/>
              <a:t>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03E666-0FB0-4A4E-89F3-C37AFE2268C1}" type="slidenum">
              <a:rPr lang="en-US" smtClean="0"/>
              <a:pPr/>
              <a:t>12</a:t>
            </a:fld>
            <a:endParaRPr lang="en-US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66850" y="1600200"/>
            <a:ext cx="6210300" cy="4038600"/>
          </a:xfrm>
        </p:spPr>
        <p:txBody>
          <a:bodyPr/>
          <a:lstStyle/>
          <a:p>
            <a:pPr algn="ctr" eaLnBrk="1" hangingPunct="1">
              <a:spcBef>
                <a:spcPct val="30000"/>
              </a:spcBef>
              <a:spcAft>
                <a:spcPct val="45000"/>
              </a:spcAft>
              <a:buFontTx/>
              <a:buNone/>
            </a:pPr>
            <a:r>
              <a:rPr lang="en-US" sz="2400" b="1" dirty="0" smtClean="0"/>
              <a:t>Race and Gender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Male (78%, rate of 20.5)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White (93%, rate of 13.9)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White male (73%, rate of 22.0)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  <a:buNone/>
            </a:pPr>
            <a:r>
              <a:rPr lang="en-US" sz="1800" dirty="0" smtClean="0"/>
              <a:t>(remember, overall rate for Northwest HPR is 12.9)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03E666-0FB0-4A4E-89F3-C37AFE2268C1}" type="slidenum">
              <a:rPr lang="en-US" smtClean="0"/>
              <a:pPr/>
              <a:t>13</a:t>
            </a:fld>
            <a:endParaRPr lang="en-US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1524000"/>
            <a:ext cx="7277100" cy="4038600"/>
          </a:xfrm>
        </p:spPr>
        <p:txBody>
          <a:bodyPr/>
          <a:lstStyle/>
          <a:p>
            <a:pPr algn="ctr" eaLnBrk="1" hangingPunct="1">
              <a:spcBef>
                <a:spcPct val="30000"/>
              </a:spcBef>
              <a:spcAft>
                <a:spcPct val="45000"/>
              </a:spcAft>
              <a:buFontTx/>
              <a:buNone/>
            </a:pPr>
            <a:r>
              <a:rPr lang="en-US" sz="2400" b="1" dirty="0" smtClean="0"/>
              <a:t>Age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Median age is 47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Ages 45-54 most common age group (25%) and highest rate (22.8)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Next highest rates for those 75-84 (rate of 20.7) and 85 and older (rate of 21.0)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In general, as age increases, so does suicide rate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A7E29B-A53A-49C1-88B4-57B869B2312F}" type="slidenum">
              <a:rPr lang="en-US" smtClean="0"/>
              <a:pPr/>
              <a:t>14</a:t>
            </a:fld>
            <a:endParaRPr lang="en-US" dirty="0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31800" y="1143000"/>
          <a:ext cx="82804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03E666-0FB0-4A4E-89F3-C37AFE2268C1}" type="slidenum">
              <a:rPr lang="en-US" smtClean="0"/>
              <a:pPr/>
              <a:t>15</a:t>
            </a:fld>
            <a:endParaRPr lang="en-US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3900" y="1752600"/>
            <a:ext cx="7696200" cy="4038600"/>
          </a:xfrm>
        </p:spPr>
        <p:txBody>
          <a:bodyPr/>
          <a:lstStyle/>
          <a:p>
            <a:pPr algn="ctr" eaLnBrk="1" hangingPunct="1">
              <a:spcBef>
                <a:spcPct val="30000"/>
              </a:spcBef>
              <a:spcAft>
                <a:spcPct val="45000"/>
              </a:spcAft>
              <a:buFontTx/>
              <a:buNone/>
            </a:pPr>
            <a:r>
              <a:rPr lang="en-US" sz="2400" b="1" dirty="0" smtClean="0"/>
              <a:t>Race and Gender: Non-Fatal Attempts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Most commonly by females (62%, rate of 83.2)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Whites still most common and highest risk; but Black risk level rises notably (</a:t>
            </a:r>
            <a:r>
              <a:rPr lang="en-US" sz="2400" smtClean="0"/>
              <a:t>from rate of 7.3 to 46.9)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3FB60E-070E-480E-8FC6-520BF303F68D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31800" y="1498600"/>
          <a:ext cx="8280400" cy="506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03E666-0FB0-4A4E-89F3-C37AFE2268C1}" type="slidenum">
              <a:rPr lang="en-US" smtClean="0"/>
              <a:pPr/>
              <a:t>17</a:t>
            </a:fld>
            <a:endParaRPr lang="en-US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524000"/>
            <a:ext cx="7048500" cy="4038600"/>
          </a:xfrm>
        </p:spPr>
        <p:txBody>
          <a:bodyPr/>
          <a:lstStyle/>
          <a:p>
            <a:pPr algn="ctr" eaLnBrk="1" hangingPunct="1">
              <a:spcBef>
                <a:spcPct val="30000"/>
              </a:spcBef>
              <a:spcAft>
                <a:spcPct val="45000"/>
              </a:spcAft>
              <a:buFontTx/>
              <a:buNone/>
            </a:pPr>
            <a:r>
              <a:rPr lang="en-US" sz="2400" b="1" dirty="0" smtClean="0"/>
              <a:t>Age: Non-Fatal Attempts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Median age is 34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Risk shifts from middle-age and older adults to children and youth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Rate for those 15-19 years old is 120.6 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In general, non-fatal attempt rate </a:t>
            </a:r>
            <a:r>
              <a:rPr lang="en-US" sz="2400" i="1" dirty="0" smtClean="0"/>
              <a:t>decreases</a:t>
            </a:r>
            <a:r>
              <a:rPr lang="en-US" sz="2400" dirty="0" smtClean="0"/>
              <a:t> with 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D8A99B-6531-4D0B-ABCA-702AEEF71B32}" type="slidenum">
              <a:rPr lang="en-US" smtClean="0"/>
              <a:pPr/>
              <a:t>18</a:t>
            </a:fld>
            <a:endParaRPr lang="en-US" dirty="0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701040" y="1295400"/>
          <a:ext cx="7741920" cy="50324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96000" y="2819400"/>
            <a:ext cx="2133600" cy="7386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At ages 65-74, the fatal rate surpasses the </a:t>
            </a:r>
          </a:p>
          <a:p>
            <a:pPr algn="ctr"/>
            <a:r>
              <a:rPr lang="en-US" sz="1400" dirty="0" smtClean="0"/>
              <a:t>non-fatal rate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24BD5B9-565A-4BAF-AF4B-71DB993CA386}" type="slidenum">
              <a:rPr lang="en-US" smtClean="0"/>
              <a:pPr/>
              <a:t>19</a:t>
            </a:fld>
            <a:endParaRPr lang="en-US" dirty="0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019800"/>
          </a:xfrm>
          <a:noFill/>
        </p:spPr>
        <p:txBody>
          <a:bodyPr anchor="ctr" anchorCtr="1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200" b="1" dirty="0" smtClean="0"/>
              <a:t>Suicide in the Northwest HPR, 2003-2008</a:t>
            </a:r>
          </a:p>
          <a:p>
            <a:pPr algn="ctr" eaLnBrk="1" hangingPunct="1">
              <a:buFontTx/>
              <a:buNone/>
            </a:pPr>
            <a:endParaRPr lang="en-US" sz="1500" b="1" dirty="0" smtClean="0"/>
          </a:p>
          <a:p>
            <a:pPr algn="ctr" eaLnBrk="1" hangingPunct="1">
              <a:buFontTx/>
              <a:buNone/>
            </a:pPr>
            <a:r>
              <a:rPr lang="en-US" sz="4200" b="1" dirty="0" smtClean="0"/>
              <a:t>Veterans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2400" dirty="0" smtClean="0"/>
              <a:t>Map of the Northwest Health Planning Region (HPR)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8ED84E-83B0-4F98-AA46-0C8B85CF3FE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" y="790576"/>
            <a:ext cx="8046720" cy="6067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9D3993-53BA-4389-8921-BDB99A1713AB}" type="slidenum">
              <a:rPr lang="en-US" smtClean="0"/>
              <a:pPr/>
              <a:t>20</a:t>
            </a:fld>
            <a:endParaRPr lang="en-US" dirty="0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028700" y="1600200"/>
            <a:ext cx="7086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50000"/>
              </a:spcAft>
              <a:buClrTx/>
              <a:buSzTx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Veterans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50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24% of all suicide victims (1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 years </a:t>
            </a:r>
            <a:r>
              <a:rPr lang="en-US" sz="2400" kern="0" dirty="0" smtClean="0">
                <a:latin typeface="+mn-lt"/>
              </a:rPr>
              <a:t>and older)</a:t>
            </a:r>
            <a:endParaRPr kumimoji="0" lang="en-US" sz="24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50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29% of males; 4% of all females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50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Unknown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if veterans served in combat, but can generally tell if they are currently in the military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FD313D-21D5-459F-9744-4C341BFFE958}" type="slidenum">
              <a:rPr lang="en-US" smtClean="0"/>
              <a:pPr/>
              <a:t>21</a:t>
            </a:fld>
            <a:endParaRPr lang="en-US" dirty="0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762000" y="1600200"/>
            <a:ext cx="7620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50000"/>
              </a:spcAft>
              <a:buClrTx/>
              <a:buSzTx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Veterans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440"/>
              </a:spcBef>
              <a:spcAft>
                <a:spcPts val="1440"/>
              </a:spcAft>
              <a:buClrTx/>
              <a:buSzTx/>
              <a:buFontTx/>
              <a:buChar char="•"/>
              <a:tabLst/>
              <a:defRPr/>
            </a:pPr>
            <a:r>
              <a:rPr lang="en-US" sz="2400" kern="0" dirty="0" smtClean="0">
                <a:latin typeface="+mn-lt"/>
              </a:rPr>
              <a:t>Male veterans older than male non-veterans (median ages of 61 and 44, respectively)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440"/>
              </a:spcBef>
              <a:spcAft>
                <a:spcPts val="1440"/>
              </a:spcAft>
              <a:buClrTx/>
              <a:buSzTx/>
              <a:buFontTx/>
              <a:buChar char="•"/>
              <a:tabLst/>
              <a:defRPr/>
            </a:pPr>
            <a:r>
              <a:rPr lang="en-US" sz="2400" kern="0" dirty="0" smtClean="0">
                <a:latin typeface="+mn-lt"/>
              </a:rPr>
              <a:t>Median age suggests that those who are combat veterans generally not in the most recent conflicts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440"/>
              </a:spcBef>
              <a:spcAft>
                <a:spcPts val="144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63%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males ages 65 and over are veterans compared to 21% of males ages 18-64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B94B42-666D-43AE-857D-2C82E073FCAE}" type="slidenum">
              <a:rPr lang="en-US" smtClean="0"/>
              <a:pPr/>
              <a:t>22</a:t>
            </a:fld>
            <a:endParaRPr lang="en-US" dirty="0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019800"/>
          </a:xfrm>
          <a:noFill/>
        </p:spPr>
        <p:txBody>
          <a:bodyPr anchor="ctr" anchorCtr="1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200" b="1" dirty="0" smtClean="0"/>
              <a:t>Suicide in the Northwest HPR, 2003-2008</a:t>
            </a:r>
          </a:p>
          <a:p>
            <a:pPr algn="ctr" eaLnBrk="1" hangingPunct="1">
              <a:buFontTx/>
              <a:buNone/>
            </a:pPr>
            <a:endParaRPr lang="en-US" sz="1500" b="1" dirty="0" smtClean="0"/>
          </a:p>
          <a:p>
            <a:pPr algn="ctr" eaLnBrk="1" hangingPunct="1">
              <a:buFontTx/>
              <a:buNone/>
            </a:pPr>
            <a:r>
              <a:rPr lang="en-US" sz="4200" b="1" dirty="0" smtClean="0"/>
              <a:t>Method of Fatal Injury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813063-6416-41F6-9BFF-AB5CB588FBFF}" type="slidenum">
              <a:rPr lang="en-US" smtClean="0"/>
              <a:pPr/>
              <a:t>23</a:t>
            </a:fld>
            <a:endParaRPr lang="en-US" dirty="0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3900" y="1524000"/>
            <a:ext cx="7696200" cy="3810000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b="1" dirty="0" smtClean="0"/>
              <a:t>Method of Fatal Injury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More than one method of fatal injury can be used per suicide (e.g., combining poison and drowning)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Firearm, poison, and hanging/suffocation account for 95% of suicides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Most poisons are prescribed medications, primarily mental health medications and pain medications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D8A99B-6531-4D0B-ABCA-702AEEF71B32}" type="slidenum">
              <a:rPr lang="en-US" smtClean="0"/>
              <a:pPr/>
              <a:t>24</a:t>
            </a:fld>
            <a:endParaRPr lang="en-US" dirty="0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67685" y="1371600"/>
          <a:ext cx="8608630" cy="512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813063-6416-41F6-9BFF-AB5CB588FBFF}" type="slidenum">
              <a:rPr lang="en-US" smtClean="0"/>
              <a:pPr/>
              <a:t>25</a:t>
            </a:fld>
            <a:endParaRPr lang="en-US" dirty="0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14450" y="1676400"/>
            <a:ext cx="6515100" cy="2971800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b="1" dirty="0" smtClean="0"/>
              <a:t>Method of Fatal Injury: Non-Fatal Attempts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Most common method for non-fatal attempts is poison (82%)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Poison use is defining method difference between fatal and non-fatal attempts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0261F6-A620-4D24-B1A0-8A5D520945BD}" type="slidenum">
              <a:rPr lang="en-US" smtClean="0"/>
              <a:pPr/>
              <a:t>26</a:t>
            </a:fld>
            <a:endParaRPr lang="en-US" dirty="0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019800"/>
          </a:xfrm>
          <a:noFill/>
        </p:spPr>
        <p:txBody>
          <a:bodyPr anchor="ctr" anchorCtr="1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200" b="1" dirty="0" smtClean="0"/>
              <a:t>Suicide in the Northwest HPR, 2003-2008</a:t>
            </a:r>
          </a:p>
          <a:p>
            <a:pPr algn="ctr" eaLnBrk="1" hangingPunct="1">
              <a:buFontTx/>
              <a:buNone/>
            </a:pPr>
            <a:endParaRPr lang="en-US" sz="1500" b="1" dirty="0" smtClean="0"/>
          </a:p>
          <a:p>
            <a:pPr algn="ctr" eaLnBrk="1" hangingPunct="1">
              <a:buFontTx/>
              <a:buNone/>
            </a:pPr>
            <a:r>
              <a:rPr lang="en-US" sz="4200" b="1" dirty="0" smtClean="0"/>
              <a:t>Geography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19299-1200-4F68-A2CB-098763589B01}" type="slidenum">
              <a:rPr lang="en-US" smtClean="0"/>
              <a:pPr/>
              <a:t>27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600200"/>
            <a:ext cx="6400800" cy="4525963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b="1" dirty="0" smtClean="0"/>
              <a:t>Geography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Northwest HPR has 32 localities (24 counties and 8 cities)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23 of these localities (72%) have a suicide rate exceeding the rate for Virginia (11.3)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In </a:t>
            </a:r>
            <a:r>
              <a:rPr lang="en-US" sz="2400" i="1" dirty="0" smtClean="0"/>
              <a:t>general</a:t>
            </a:r>
            <a:r>
              <a:rPr lang="en-US" sz="2400" dirty="0" smtClean="0"/>
              <a:t> smaller locality = lower number and higher rate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764ADB-D1FB-4CE7-88D4-2193BEEFFC37}" type="slidenum">
              <a:rPr lang="en-US" smtClean="0"/>
              <a:pPr/>
              <a:t>28</a:t>
            </a:fld>
            <a:endParaRPr lang="en-US" dirty="0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204094" name="Group 318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3810000" cy="3200400"/>
        </p:xfrm>
        <a:graphic>
          <a:graphicData uri="http://schemas.openxmlformats.org/drawingml/2006/table">
            <a:tbl>
              <a:tblPr/>
              <a:tblGrid>
                <a:gridCol w="1981200"/>
                <a:gridCol w="914400"/>
                <a:gridCol w="9144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Rate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Five Highest Suicide Rates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Rappahannock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27.8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Waynesboro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21.2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Warren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20.7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Page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19.5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Rockbridge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18.8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4092" name="Group 316"/>
          <p:cNvGraphicFramePr>
            <a:graphicFrameLocks noGrp="1"/>
          </p:cNvGraphicFramePr>
          <p:nvPr>
            <p:ph sz="half" idx="2"/>
          </p:nvPr>
        </p:nvGraphicFramePr>
        <p:xfrm>
          <a:off x="4876800" y="1600200"/>
          <a:ext cx="3813048" cy="3200400"/>
        </p:xfrm>
        <a:graphic>
          <a:graphicData uri="http://schemas.openxmlformats.org/drawingml/2006/table">
            <a:tbl>
              <a:tblPr/>
              <a:tblGrid>
                <a:gridCol w="1758852"/>
                <a:gridCol w="1027098"/>
                <a:gridCol w="1027098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Rate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Five Lowest Suicide Rates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Lexington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Bath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3.5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Harrisonburg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King George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9.5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Stafford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E5B3C1-665C-41B1-A72E-1BBAA309C73A}" type="slidenum">
              <a:rPr lang="en-US" smtClean="0"/>
              <a:pPr/>
              <a:t>29</a:t>
            </a:fld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" y="728001"/>
            <a:ext cx="7955280" cy="6129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400" y="1828800"/>
            <a:ext cx="141605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5549E18-8E23-4ECE-8C72-F0951CA0D861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Pop Quiz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924800" cy="3886200"/>
          </a:xfrm>
        </p:spPr>
        <p:txBody>
          <a:bodyPr/>
          <a:lstStyle/>
          <a:p>
            <a:pPr marL="457200" indent="-457200" algn="ctr" eaLnBrk="1" hangingPunct="1">
              <a:spcBef>
                <a:spcPct val="50000"/>
              </a:spcBef>
              <a:spcAft>
                <a:spcPct val="50000"/>
              </a:spcAft>
              <a:buNone/>
            </a:pPr>
            <a:r>
              <a:rPr lang="en-US" sz="2400" b="1" dirty="0" smtClean="0"/>
              <a:t>In the Northwest Health Planning Region:</a:t>
            </a:r>
          </a:p>
          <a:p>
            <a:pPr marL="457200" indent="-457200" eaLnBrk="1" hangingPunct="1">
              <a:spcBef>
                <a:spcPct val="50000"/>
              </a:spcBef>
              <a:spcAft>
                <a:spcPct val="50000"/>
              </a:spcAft>
              <a:buFont typeface="+mj-lt"/>
              <a:buAutoNum type="arabicPeriod"/>
            </a:pPr>
            <a:r>
              <a:rPr lang="en-US" sz="2400" dirty="0" smtClean="0"/>
              <a:t>Average number of suicides per year? (Hint: average of 32 homicides per year).</a:t>
            </a:r>
          </a:p>
          <a:p>
            <a:pPr marL="457200" indent="-457200" eaLnBrk="1" hangingPunct="1">
              <a:spcBef>
                <a:spcPct val="50000"/>
              </a:spcBef>
              <a:spcAft>
                <a:spcPct val="50000"/>
              </a:spcAft>
              <a:buFont typeface="+mj-lt"/>
              <a:buAutoNum type="arabicPeriod"/>
            </a:pPr>
            <a:r>
              <a:rPr lang="en-US" sz="2400" dirty="0" smtClean="0"/>
              <a:t>Percentage of suicide victims who are White males?</a:t>
            </a:r>
          </a:p>
          <a:p>
            <a:pPr marL="457200" indent="-457200" eaLnBrk="1" hangingPunct="1">
              <a:spcBef>
                <a:spcPct val="50000"/>
              </a:spcBef>
              <a:spcAft>
                <a:spcPct val="50000"/>
              </a:spcAft>
              <a:buFont typeface="+mj-lt"/>
              <a:buAutoNum type="arabicPeriod"/>
            </a:pPr>
            <a:r>
              <a:rPr lang="en-US" sz="2400" dirty="0" smtClean="0"/>
              <a:t>Median age of a suicide victim?</a:t>
            </a:r>
          </a:p>
          <a:p>
            <a:pPr marL="457200" indent="-457200" eaLnBrk="1" hangingPunct="1">
              <a:spcBef>
                <a:spcPct val="50000"/>
              </a:spcBef>
              <a:spcAft>
                <a:spcPct val="50000"/>
              </a:spcAft>
              <a:buFont typeface="+mj-lt"/>
              <a:buAutoNum type="arabicPeriod"/>
            </a:pPr>
            <a:r>
              <a:rPr lang="en-US" sz="2400" dirty="0" smtClean="0"/>
              <a:t>Percentage of male and female suicides by firearm?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endParaRPr lang="en-US" sz="2400" dirty="0" smtClean="0"/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86DE31-3C6F-4279-A9DD-D6766C7B554A}" type="slidenum">
              <a:rPr lang="en-US" smtClean="0"/>
              <a:pPr/>
              <a:t>30</a:t>
            </a:fld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" y="714625"/>
            <a:ext cx="7955280" cy="6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5000" y="1828800"/>
            <a:ext cx="1416050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E465D3-5B86-4672-AD94-13E6C86F907D}" type="slidenum">
              <a:rPr lang="en-US" smtClean="0"/>
              <a:pPr/>
              <a:t>31</a:t>
            </a:fld>
            <a:endParaRPr lang="en-US" dirty="0" smtClean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019800"/>
          </a:xfrm>
          <a:noFill/>
        </p:spPr>
        <p:txBody>
          <a:bodyPr anchor="ctr" anchorCtr="1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200" b="1" dirty="0" smtClean="0"/>
              <a:t>Suicide in the Northwest HPR, 2003-2008</a:t>
            </a:r>
          </a:p>
          <a:p>
            <a:pPr algn="ctr" eaLnBrk="1" hangingPunct="1">
              <a:buFontTx/>
              <a:buNone/>
            </a:pPr>
            <a:endParaRPr lang="en-US" sz="1500" b="1" dirty="0" smtClean="0"/>
          </a:p>
          <a:p>
            <a:pPr algn="ctr" eaLnBrk="1" hangingPunct="1">
              <a:buFontTx/>
              <a:buNone/>
            </a:pPr>
            <a:r>
              <a:rPr lang="en-US" sz="4200" b="1" dirty="0" smtClean="0"/>
              <a:t>Selected Circumstances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19299-1200-4F68-A2CB-098763589B01}" type="slidenum">
              <a:rPr lang="en-US" smtClean="0"/>
              <a:pPr/>
              <a:t>32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7620000" cy="4525963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b="1" dirty="0" smtClean="0"/>
              <a:t>Most Common Circumstances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Mental health problem (54%)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Crisis in past two weeks (38%)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Intimate partner problem (33%)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Problem with alcohol and/or other substances (27%)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Physical health problem (24%)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19299-1200-4F68-A2CB-098763589B01}" type="slidenum">
              <a:rPr lang="en-US" smtClean="0"/>
              <a:pPr/>
              <a:t>33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800100" y="1600200"/>
            <a:ext cx="7543800" cy="4876800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b="1" dirty="0" smtClean="0"/>
              <a:t>Circumstances: Mental Health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Females (76%) more than males (47%)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Most prevalent in ages 35-44 (69%); 30% or more of </a:t>
            </a:r>
            <a:r>
              <a:rPr lang="en-US" sz="2400" i="1" dirty="0" smtClean="0"/>
              <a:t>every</a:t>
            </a:r>
            <a:r>
              <a:rPr lang="en-US" sz="2400" dirty="0" smtClean="0"/>
              <a:t> age group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80% treated in past two months and/or prior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68% known to take mental health medications currently or in the past*</a:t>
            </a:r>
          </a:p>
          <a:p>
            <a:pPr eaLnBrk="1" hangingPunct="1">
              <a:spcBef>
                <a:spcPct val="50000"/>
              </a:spcBef>
              <a:spcAft>
                <a:spcPts val="0"/>
              </a:spcAft>
              <a:buNone/>
            </a:pPr>
            <a:endParaRPr lang="en-US" sz="1400" dirty="0" smtClean="0"/>
          </a:p>
          <a:p>
            <a:pPr eaLnBrk="1" hangingPunct="1">
              <a:spcBef>
                <a:spcPts val="0"/>
              </a:spcBef>
              <a:spcAft>
                <a:spcPct val="50000"/>
              </a:spcAft>
              <a:buNone/>
            </a:pPr>
            <a:r>
              <a:rPr lang="en-US" sz="1400" dirty="0" smtClean="0"/>
              <a:t>*2007-2008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19299-1200-4F68-A2CB-098763589B01}" type="slidenum">
              <a:rPr lang="en-US" smtClean="0"/>
              <a:pPr/>
              <a:t>34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704850" y="1600200"/>
            <a:ext cx="7734300" cy="4525963"/>
          </a:xfrm>
        </p:spPr>
        <p:txBody>
          <a:bodyPr/>
          <a:lstStyle/>
          <a:p>
            <a:pPr algn="ctr" eaLnBrk="1" hangingPunct="1">
              <a:spcBef>
                <a:spcPts val="1440"/>
              </a:spcBef>
              <a:spcAft>
                <a:spcPts val="1440"/>
              </a:spcAft>
              <a:buFontTx/>
              <a:buNone/>
            </a:pPr>
            <a:r>
              <a:rPr lang="en-US" sz="2400" b="1" dirty="0" smtClean="0"/>
              <a:t>Circumstances: Crisis in Past 2 Weeks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38% of all persons; 40% of males, 32% of females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Most crises (72%) occurred in the past 24 hours*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Indicator of reactive suicides 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50% or more for every age group through ages 25-34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  <a:buNone/>
            </a:pPr>
            <a:endParaRPr lang="en-US" sz="1400" dirty="0" smtClean="0"/>
          </a:p>
          <a:p>
            <a:pPr eaLnBrk="1" hangingPunct="1">
              <a:spcBef>
                <a:spcPts val="1440"/>
              </a:spcBef>
              <a:spcAft>
                <a:spcPts val="1440"/>
              </a:spcAft>
              <a:buNone/>
            </a:pPr>
            <a:r>
              <a:rPr lang="en-US" sz="1400" dirty="0" smtClean="0"/>
              <a:t>*2007-2008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19299-1200-4F68-A2CB-098763589B01}" type="slidenum">
              <a:rPr lang="en-US" smtClean="0"/>
              <a:pPr/>
              <a:t>35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1314450" y="1600200"/>
            <a:ext cx="6515100" cy="4525963"/>
          </a:xfrm>
        </p:spPr>
        <p:txBody>
          <a:bodyPr/>
          <a:lstStyle/>
          <a:p>
            <a:pPr algn="ctr" eaLnBrk="1" hangingPunct="1">
              <a:spcBef>
                <a:spcPts val="1440"/>
              </a:spcBef>
              <a:spcAft>
                <a:spcPts val="1440"/>
              </a:spcAft>
              <a:buFontTx/>
              <a:buNone/>
            </a:pPr>
            <a:r>
              <a:rPr lang="en-US" sz="2400" b="1" dirty="0" smtClean="0"/>
              <a:t>Circumstances: Intimate Partner Problems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33% having problems with current/former intimate partner at time of suicide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Similar for males and females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68% also having a recent life crisis 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Shows volatility of intimate partner conflict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D8A99B-6531-4D0B-ABCA-702AEEF71B32}" type="slidenum">
              <a:rPr lang="en-US" smtClean="0"/>
              <a:pPr/>
              <a:t>36</a:t>
            </a:fld>
            <a:endParaRPr lang="en-US" dirty="0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90500" y="1219200"/>
          <a:ext cx="8763000" cy="5289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19299-1200-4F68-A2CB-098763589B01}" type="slidenum">
              <a:rPr lang="en-US" smtClean="0"/>
              <a:pPr/>
              <a:t>37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985838" y="1600200"/>
            <a:ext cx="7172325" cy="4876800"/>
          </a:xfrm>
        </p:spPr>
        <p:txBody>
          <a:bodyPr/>
          <a:lstStyle/>
          <a:p>
            <a:pPr algn="ctr" eaLnBrk="1" hangingPunct="1">
              <a:spcBef>
                <a:spcPts val="1440"/>
              </a:spcBef>
              <a:spcAft>
                <a:spcPts val="0"/>
              </a:spcAft>
              <a:buFontTx/>
              <a:buNone/>
            </a:pPr>
            <a:r>
              <a:rPr lang="en-US" sz="2400" b="1" dirty="0" smtClean="0"/>
              <a:t>Circumstances: Alcohol and </a:t>
            </a:r>
          </a:p>
          <a:p>
            <a:pPr algn="ctr" eaLnBrk="1" hangingPunct="1">
              <a:spcBef>
                <a:spcPts val="0"/>
              </a:spcBef>
              <a:spcAft>
                <a:spcPts val="1440"/>
              </a:spcAft>
              <a:buFontTx/>
              <a:buNone/>
            </a:pPr>
            <a:r>
              <a:rPr lang="en-US" sz="2400" b="1" dirty="0" smtClean="0"/>
              <a:t>Other Substance Problems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27% of all persons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Peaks at ages 35-44 (36%)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48% of those with alcohol problems had elevated levels of alcohol in their system (compared to 22% of those without alcohol problems)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19299-1200-4F68-A2CB-098763589B01}" type="slidenum">
              <a:rPr lang="en-US" smtClean="0"/>
              <a:pPr/>
              <a:t>38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819150" y="1600200"/>
            <a:ext cx="7505700" cy="4876800"/>
          </a:xfrm>
        </p:spPr>
        <p:txBody>
          <a:bodyPr/>
          <a:lstStyle/>
          <a:p>
            <a:pPr algn="ctr" eaLnBrk="1" hangingPunct="1">
              <a:spcBef>
                <a:spcPts val="1440"/>
              </a:spcBef>
              <a:spcAft>
                <a:spcPts val="1440"/>
              </a:spcAft>
              <a:buFontTx/>
              <a:buNone/>
            </a:pPr>
            <a:r>
              <a:rPr lang="en-US" sz="2400" b="1" dirty="0" smtClean="0"/>
              <a:t>Circumstances: Physical Health Problems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24% of all suicide victims; no gender differences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Median age of 64 compared to 44 for those without a physical health problem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75% or more of those ages 75-84 and 85 and older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19299-1200-4F68-A2CB-098763589B01}" type="slidenum">
              <a:rPr lang="en-US" smtClean="0"/>
              <a:pPr/>
              <a:t>39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1038225" y="1600200"/>
            <a:ext cx="7067550" cy="4876800"/>
          </a:xfrm>
        </p:spPr>
        <p:txBody>
          <a:bodyPr/>
          <a:lstStyle/>
          <a:p>
            <a:pPr algn="ctr" eaLnBrk="1" hangingPunct="1">
              <a:spcBef>
                <a:spcPts val="1440"/>
              </a:spcBef>
              <a:spcAft>
                <a:spcPts val="1440"/>
              </a:spcAft>
              <a:buFontTx/>
              <a:buNone/>
            </a:pPr>
            <a:r>
              <a:rPr lang="en-US" sz="2400" b="1" dirty="0" smtClean="0"/>
              <a:t>Circumstances: Physical Health Problems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Explains majority of elder suicides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Problems range from treatable (diabetes, mild pain) to severe (loss of vision, amputations) to terminal diseases and conditions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CC1A64-D84B-4F38-8244-979147F6C3F1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019800"/>
          </a:xfrm>
          <a:noFill/>
        </p:spPr>
        <p:txBody>
          <a:bodyPr anchor="ctr" anchorCtr="1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200" b="1" dirty="0" smtClean="0"/>
              <a:t>Suicide in the Northwest HPR, 2003-2008</a:t>
            </a:r>
          </a:p>
          <a:p>
            <a:pPr algn="ctr" eaLnBrk="1" hangingPunct="1">
              <a:buFontTx/>
              <a:buNone/>
            </a:pPr>
            <a:endParaRPr lang="en-US" sz="1500" b="1" dirty="0" smtClean="0"/>
          </a:p>
          <a:p>
            <a:pPr algn="ctr" eaLnBrk="1" hangingPunct="1">
              <a:buFontTx/>
              <a:buNone/>
            </a:pPr>
            <a:r>
              <a:rPr lang="en-US" sz="4200" b="1" dirty="0" smtClean="0"/>
              <a:t>Overview of the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19299-1200-4F68-A2CB-098763589B01}" type="slidenum">
              <a:rPr lang="en-US" smtClean="0"/>
              <a:pPr/>
              <a:t>40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638175" y="1600200"/>
            <a:ext cx="7867650" cy="4525963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b="1" dirty="0" smtClean="0"/>
              <a:t>Circumstances: Warning Signs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47% disclosed intent and/or had prior attempts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Most commonly disclosed to intimate partners (58%), family (28%), or friends/acquaintances (21%)*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None/>
            </a:pPr>
            <a:endParaRPr lang="en-US" sz="1400" dirty="0" smtClean="0"/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None/>
            </a:pPr>
            <a:endParaRPr lang="en-US" sz="1400" dirty="0" smtClean="0"/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None/>
            </a:pPr>
            <a:endParaRPr lang="en-US" sz="1400" dirty="0" smtClean="0"/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None/>
            </a:pPr>
            <a:endParaRPr lang="en-US" sz="1400" dirty="0" smtClean="0"/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None/>
            </a:pPr>
            <a:r>
              <a:rPr lang="en-US" sz="1400" dirty="0" smtClean="0"/>
              <a:t>*2007-2008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19299-1200-4F68-A2CB-098763589B01}" type="slidenum">
              <a:rPr lang="en-US" smtClean="0"/>
              <a:pPr/>
              <a:t>41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2007-2008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723900" y="1600200"/>
            <a:ext cx="7696200" cy="4876800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b="1" dirty="0" smtClean="0"/>
              <a:t>Actions Taken to Prevent Suicide*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Tried to persuade victim to not commit suicide (37%)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Checked in on victim (27%)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Called 911/law enforcement (20%)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Sought/encouraged mental health treatment (17%)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Limited access to firearms/ammunition (13%)</a:t>
            </a:r>
          </a:p>
          <a:p>
            <a:pPr eaLnBrk="1" hangingPunct="1">
              <a:spcBef>
                <a:spcPct val="50000"/>
              </a:spcBef>
              <a:spcAft>
                <a:spcPts val="0"/>
              </a:spcAft>
              <a:buNone/>
            </a:pPr>
            <a:endParaRPr lang="en-US" sz="1400" dirty="0" smtClean="0"/>
          </a:p>
          <a:p>
            <a:pPr eaLnBrk="1" hangingPunct="1">
              <a:spcBef>
                <a:spcPts val="0"/>
              </a:spcBef>
              <a:spcAft>
                <a:spcPct val="50000"/>
              </a:spcAft>
              <a:buNone/>
            </a:pPr>
            <a:r>
              <a:rPr lang="en-US" sz="1400" dirty="0" smtClean="0"/>
              <a:t>*2007-2008 data (entire slide)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445E4D-2594-4EFD-8BFC-E7FE40EE6DDA}" type="slidenum">
              <a:rPr lang="en-US" smtClean="0"/>
              <a:pPr/>
              <a:t>42</a:t>
            </a:fld>
            <a:endParaRPr lang="en-US" dirty="0" smtClean="0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2007-2008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04800" y="1371601"/>
            <a:ext cx="8534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5000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latin typeface="+mn-lt"/>
              </a:rPr>
              <a:t>Efforts to Limit Access to Firearms and/or Ammunition*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85800" y="2133600"/>
            <a:ext cx="7772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persons had friends or family members who restricted access to firearms or ammunition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kern="0" dirty="0" smtClean="0">
                <a:latin typeface="+mn-lt"/>
              </a:rPr>
              <a:t>Includes 6 persons not known to disclose intent, but loved ones acted out of concern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Variety of techniques used to restrict (hidin</a:t>
            </a:r>
            <a:r>
              <a:rPr lang="en-US" sz="2400" kern="0" noProof="0" dirty="0" smtClean="0">
                <a:latin typeface="+mn-lt"/>
              </a:rPr>
              <a:t>g, removing, disassembling)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 these persons, all (100%) used a firearm to commit suicide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en-US" sz="1400" kern="0" noProof="0" dirty="0" smtClean="0">
                <a:latin typeface="+mn-lt"/>
              </a:rPr>
              <a:t>*2007-2008 data (entire slide)</a:t>
            </a:r>
            <a:endParaRPr kumimoji="0" lang="en-US" sz="14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471C400-D3EF-471E-9E60-DC1F609F7A01}" type="slidenum">
              <a:rPr lang="en-US" smtClean="0"/>
              <a:pPr/>
              <a:t>43</a:t>
            </a:fld>
            <a:endParaRPr lang="en-US" dirty="0" smtClean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00100" y="1600200"/>
            <a:ext cx="7543800" cy="762000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 smtClean="0"/>
              <a:t>In the fatal suicide, those with prior attempts </a:t>
            </a:r>
          </a:p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 smtClean="0"/>
              <a:t>used less lethal methods than those without prior attempts</a:t>
            </a:r>
          </a:p>
        </p:txBody>
      </p:sp>
      <p:graphicFrame>
        <p:nvGraphicFramePr>
          <p:cNvPr id="7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340225" y="2946400"/>
          <a:ext cx="4828753" cy="3118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Object 9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0" y="2946400"/>
          <a:ext cx="4822825" cy="3114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4B5FEC-D5BC-4FB0-AA71-D3003B8AF1C1}" type="slidenum">
              <a:rPr lang="en-US" smtClean="0"/>
              <a:pPr/>
              <a:t>44</a:t>
            </a:fld>
            <a:endParaRPr lang="en-US" dirty="0" smtClean="0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2007-2008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6300" y="1524000"/>
            <a:ext cx="7391400" cy="4876800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b="1" dirty="0" smtClean="0"/>
              <a:t>Other Warning Signs of Suicide*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Font typeface="Arial" pitchFamily="34" charset="0"/>
              <a:buChar char="•"/>
            </a:pPr>
            <a:r>
              <a:rPr lang="en-US" sz="2400" dirty="0" smtClean="0"/>
              <a:t>Taking prescribed pain medication (15%)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Font typeface="Arial" pitchFamily="34" charset="0"/>
              <a:buChar char="•"/>
            </a:pPr>
            <a:r>
              <a:rPr lang="en-US" sz="2400" dirty="0" smtClean="0"/>
              <a:t>Sleeping too little (8%)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Font typeface="Arial" pitchFamily="34" charset="0"/>
              <a:buChar char="•"/>
            </a:pPr>
            <a:r>
              <a:rPr lang="en-US" sz="2400" dirty="0" smtClean="0"/>
              <a:t>Unusual behavior, past two weeks (6%)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Font typeface="Arial" pitchFamily="34" charset="0"/>
              <a:buChar char="•"/>
            </a:pPr>
            <a:r>
              <a:rPr lang="en-US" sz="2400" dirty="0" smtClean="0"/>
              <a:t>Family history of suicide (4%)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Font typeface="Arial" pitchFamily="34" charset="0"/>
              <a:buChar char="•"/>
            </a:pPr>
            <a:r>
              <a:rPr lang="en-US" sz="2400" dirty="0" smtClean="0"/>
              <a:t>Family/friends expected suicide (3%)</a:t>
            </a:r>
          </a:p>
          <a:p>
            <a:pPr eaLnBrk="1" hangingPunct="1">
              <a:spcBef>
                <a:spcPct val="50000"/>
              </a:spcBef>
              <a:spcAft>
                <a:spcPts val="0"/>
              </a:spcAft>
              <a:buNone/>
            </a:pPr>
            <a:endParaRPr lang="en-US" sz="1400" dirty="0" smtClean="0"/>
          </a:p>
          <a:p>
            <a:pPr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smtClean="0"/>
              <a:t>*2007-2008 data (entire slide)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DEBE10-B968-4269-AB7D-DDC8A5FA0311}" type="slidenum">
              <a:rPr lang="en-US" smtClean="0"/>
              <a:pPr/>
              <a:t>45</a:t>
            </a:fld>
            <a:endParaRPr lang="en-US" dirty="0" smtClean="0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447800"/>
            <a:ext cx="8305800" cy="4876800"/>
          </a:xfrm>
        </p:spPr>
        <p:txBody>
          <a:bodyPr/>
          <a:lstStyle/>
          <a:p>
            <a:pPr algn="ctr" eaLnBrk="1" hangingPunct="1">
              <a:spcBef>
                <a:spcPts val="1440"/>
              </a:spcBef>
              <a:spcAft>
                <a:spcPts val="1440"/>
              </a:spcAft>
              <a:buFontTx/>
              <a:buNone/>
            </a:pPr>
            <a:r>
              <a:rPr lang="en-US" sz="2400" b="1" dirty="0" smtClean="0"/>
              <a:t>Conclusions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Suicide rates are highest among Whites, males, and middle-aged and older adults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Most suicides involve use of a firearm to inflict fatal injury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Most suicide victims have a mental health problem, and most of these persons were being treated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DEBE10-B968-4269-AB7D-DDC8A5FA0311}" type="slidenum">
              <a:rPr lang="en-US" smtClean="0"/>
              <a:pPr/>
              <a:t>46</a:t>
            </a:fld>
            <a:endParaRPr lang="en-US" dirty="0" smtClean="0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447800"/>
            <a:ext cx="7010400" cy="4876800"/>
          </a:xfrm>
        </p:spPr>
        <p:txBody>
          <a:bodyPr/>
          <a:lstStyle/>
          <a:p>
            <a:pPr algn="ctr" eaLnBrk="1" hangingPunct="1">
              <a:spcBef>
                <a:spcPts val="1440"/>
              </a:spcBef>
              <a:spcAft>
                <a:spcPts val="1440"/>
              </a:spcAft>
              <a:buFontTx/>
              <a:buNone/>
            </a:pPr>
            <a:r>
              <a:rPr lang="en-US" sz="2400" b="1" dirty="0" smtClean="0"/>
              <a:t>Conclusions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Nearly half of suicide victims talk about plans or desire to commit suicide and/or have a history of suicide attempt(s)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Fatal suicide and non-fatal suicide attempts present radically different pictures of risk and methods of fatal injury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CB8FED-1BEC-4283-898A-1C4083F24F22}" type="slidenum">
              <a:rPr lang="en-US" smtClean="0"/>
              <a:pPr/>
              <a:t>47</a:t>
            </a:fld>
            <a:endParaRPr lang="en-US" dirty="0" smtClean="0"/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Questions, Data Requests, Further Information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848600" cy="4953000"/>
          </a:xfrm>
        </p:spPr>
        <p:txBody>
          <a:bodyPr/>
          <a:lstStyle/>
          <a:p>
            <a:pPr algn="ctr" eaLnBrk="1" hangingPunct="1">
              <a:lnSpc>
                <a:spcPct val="85000"/>
              </a:lnSpc>
              <a:spcBef>
                <a:spcPct val="10000"/>
              </a:spcBef>
              <a:spcAft>
                <a:spcPct val="50000"/>
              </a:spcAft>
              <a:buFontTx/>
              <a:buNone/>
            </a:pPr>
            <a:r>
              <a:rPr lang="en-US" sz="2400" dirty="0" smtClean="0"/>
              <a:t>Marc Leslie, VVDRS Coordinator</a:t>
            </a:r>
          </a:p>
          <a:p>
            <a:pPr algn="ctr" eaLnBrk="1" hangingPunct="1">
              <a:lnSpc>
                <a:spcPct val="85000"/>
              </a:lnSpc>
              <a:spcBef>
                <a:spcPct val="50000"/>
              </a:spcBef>
              <a:spcAft>
                <a:spcPct val="5000"/>
              </a:spcAft>
              <a:buFontTx/>
              <a:buNone/>
            </a:pPr>
            <a:r>
              <a:rPr lang="en-US" sz="2400" dirty="0" smtClean="0"/>
              <a:t>737 N. 5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Street, Suite 301</a:t>
            </a:r>
          </a:p>
          <a:p>
            <a:pPr algn="ctr" eaLnBrk="1" hangingPunct="1">
              <a:lnSpc>
                <a:spcPct val="85000"/>
              </a:lnSpc>
              <a:spcBef>
                <a:spcPct val="10000"/>
              </a:spcBef>
              <a:spcAft>
                <a:spcPct val="50000"/>
              </a:spcAft>
              <a:buFontTx/>
              <a:buNone/>
            </a:pPr>
            <a:r>
              <a:rPr lang="en-US" sz="2400" dirty="0" smtClean="0"/>
              <a:t>Richmond, VA 23219</a:t>
            </a:r>
          </a:p>
          <a:p>
            <a:pPr algn="ctr" eaLnBrk="1" hangingPunct="1">
              <a:lnSpc>
                <a:spcPct val="85000"/>
              </a:lnSpc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dirty="0" smtClean="0"/>
              <a:t>804-205-3855</a:t>
            </a:r>
          </a:p>
          <a:p>
            <a:pPr algn="ctr" eaLnBrk="1" hangingPunct="1">
              <a:lnSpc>
                <a:spcPct val="85000"/>
              </a:lnSpc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dirty="0" smtClean="0"/>
              <a:t>marc.leslie@vdh.virginia.gov</a:t>
            </a:r>
          </a:p>
          <a:p>
            <a:pPr algn="ctr" eaLnBrk="1" hangingPunct="1">
              <a:lnSpc>
                <a:spcPct val="85000"/>
              </a:lnSpc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dirty="0" smtClean="0"/>
              <a:t>http://www.vdh.virginia.gov/medExam/NVDRS.htm</a:t>
            </a:r>
          </a:p>
          <a:p>
            <a:pPr algn="ctr" eaLnBrk="1" hangingPunct="1">
              <a:lnSpc>
                <a:spcPct val="85000"/>
              </a:lnSpc>
              <a:spcBef>
                <a:spcPct val="50000"/>
              </a:spcBef>
              <a:spcAft>
                <a:spcPct val="50000"/>
              </a:spcAft>
              <a:buFontTx/>
              <a:buNone/>
            </a:pPr>
            <a:endParaRPr lang="en-US" sz="1100" dirty="0" smtClean="0"/>
          </a:p>
          <a:p>
            <a:pPr marL="0" indent="0" algn="ctr" eaLnBrk="1" hangingPunct="1">
              <a:lnSpc>
                <a:spcPct val="85000"/>
              </a:lnSpc>
              <a:spcBef>
                <a:spcPts val="600"/>
              </a:spcBef>
              <a:spcAft>
                <a:spcPct val="50000"/>
              </a:spcAft>
              <a:buFontTx/>
              <a:buNone/>
            </a:pPr>
            <a:r>
              <a:rPr lang="en-US" sz="2100" dirty="0" smtClean="0">
                <a:solidFill>
                  <a:srgbClr val="FF0000"/>
                </a:soli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</a:rPr>
              <a:t>Our goal is to provide data and information that can be used for prevention and education; please let me know how I can help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67A619-0ACC-4626-AE40-10FD2370C333}" type="slidenum">
              <a:rPr lang="en-US" smtClean="0"/>
              <a:pPr/>
              <a:t>48</a:t>
            </a:fld>
            <a:endParaRPr lang="en-US" dirty="0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019800"/>
          </a:xfrm>
          <a:noFill/>
        </p:spPr>
        <p:txBody>
          <a:bodyPr anchor="ctr" anchorCtr="1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000" b="1" dirty="0" smtClean="0"/>
              <a:t>Appendix: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000" b="1" dirty="0" smtClean="0"/>
              <a:t>Additional Information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000" b="1" dirty="0" smtClean="0"/>
              <a:t>and Complete Tables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6584FC4-3146-41A3-9B0F-2A5E606AFC1F}" type="slidenum">
              <a:rPr lang="en-US" smtClean="0"/>
              <a:pPr/>
              <a:t>49</a:t>
            </a:fld>
            <a:endParaRPr lang="en-US" dirty="0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146988" name="Group 55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3810000" cy="4928616"/>
        </p:xfrm>
        <a:graphic>
          <a:graphicData uri="http://schemas.openxmlformats.org/drawingml/2006/table">
            <a:tbl>
              <a:tblPr/>
              <a:tblGrid>
                <a:gridCol w="2895600"/>
                <a:gridCol w="914400"/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Information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Slide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Demographics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Gender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7432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Race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7432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Ethnicity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7432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Race/Gender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7432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Age Group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7432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Veterans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Male Age Group/Veteran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144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Method of Fatal Injury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Complete List of Methods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144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Selected Methods by Age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144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Categories of Poison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144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Most Common Poisons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144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Group 556"/>
          <p:cNvGraphicFramePr>
            <a:graphicFrameLocks/>
          </p:cNvGraphicFramePr>
          <p:nvPr/>
        </p:nvGraphicFramePr>
        <p:xfrm>
          <a:off x="4724400" y="1600200"/>
          <a:ext cx="3810000" cy="4576572"/>
        </p:xfrm>
        <a:graphic>
          <a:graphicData uri="http://schemas.openxmlformats.org/drawingml/2006/table">
            <a:tbl>
              <a:tblPr/>
              <a:tblGrid>
                <a:gridCol w="2895600"/>
                <a:gridCol w="914400"/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Information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Slide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Locality-Specific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Number/Rate by Locality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62-64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Circumstances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Relationship Problems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Life Stressors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Alcohol/Other Substances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Mental Health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67-68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Warning Signs of Suicide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Disclosed Intent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Actions to Prevent Suicide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71-72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Prior Suicide Attempts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Other Warning Signs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76400" y="990600"/>
            <a:ext cx="594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latin typeface="+mn-lt"/>
              </a:rPr>
              <a:t>Index: Fatal Suicide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3FB60E-070E-480E-8FC6-520BF303F68D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31800" y="1498600"/>
          <a:ext cx="8280400" cy="506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6584FC4-3146-41A3-9B0F-2A5E606AFC1F}" type="slidenum">
              <a:rPr lang="en-US" smtClean="0"/>
              <a:pPr/>
              <a:t>50</a:t>
            </a:fld>
            <a:endParaRPr lang="en-US" dirty="0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5" name="Group 556"/>
          <p:cNvGraphicFramePr>
            <a:graphicFrameLocks/>
          </p:cNvGraphicFramePr>
          <p:nvPr/>
        </p:nvGraphicFramePr>
        <p:xfrm>
          <a:off x="2667000" y="2057400"/>
          <a:ext cx="3810000" cy="2816352"/>
        </p:xfrm>
        <a:graphic>
          <a:graphicData uri="http://schemas.openxmlformats.org/drawingml/2006/table">
            <a:tbl>
              <a:tblPr/>
              <a:tblGrid>
                <a:gridCol w="2971801"/>
                <a:gridCol w="838199"/>
              </a:tblGrid>
              <a:tr h="347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Information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Slide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Non-Fatal Suicide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Gender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Race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Ethnicity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Age Group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Method of Fatal Injury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Complete List of Methods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76400" y="1371600"/>
            <a:ext cx="594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latin typeface="+mn-lt"/>
              </a:rPr>
              <a:t>Index: Non-Fatal Suicide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6584FC4-3146-41A3-9B0F-2A5E606AFC1F}" type="slidenum">
              <a:rPr lang="en-US" smtClean="0"/>
              <a:pPr/>
              <a:t>51</a:t>
            </a:fld>
            <a:endParaRPr lang="en-US" dirty="0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146988" name="Group 556"/>
          <p:cNvGraphicFramePr>
            <a:graphicFrameLocks noGrp="1"/>
          </p:cNvGraphicFramePr>
          <p:nvPr>
            <p:ph idx="1"/>
          </p:nvPr>
        </p:nvGraphicFramePr>
        <p:xfrm>
          <a:off x="2362200" y="1524000"/>
          <a:ext cx="4419600" cy="4224528"/>
        </p:xfrm>
        <a:graphic>
          <a:graphicData uri="http://schemas.openxmlformats.org/drawingml/2006/table">
            <a:tbl>
              <a:tblPr/>
              <a:tblGrid>
                <a:gridCol w="1905000"/>
                <a:gridCol w="762000"/>
                <a:gridCol w="914400"/>
                <a:gridCol w="838200"/>
              </a:tblGrid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Rate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Gender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Male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78.1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20.5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Female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21.9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Race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White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835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93.0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Black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Asian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Native American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Ethnicity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Hispanic</a:t>
                      </a: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898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100.0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12.9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F1AEF7-9EBF-4C69-9010-C4DF8878EECF}" type="slidenum">
              <a:rPr lang="en-US" smtClean="0"/>
              <a:pPr/>
              <a:t>52</a:t>
            </a:fld>
            <a:endParaRPr lang="en-US" dirty="0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203171" name="Group 419"/>
          <p:cNvGraphicFramePr>
            <a:graphicFrameLocks noGrp="1"/>
          </p:cNvGraphicFramePr>
          <p:nvPr>
            <p:ph idx="1"/>
          </p:nvPr>
        </p:nvGraphicFramePr>
        <p:xfrm>
          <a:off x="2552700" y="1676400"/>
          <a:ext cx="4038600" cy="2112264"/>
        </p:xfrm>
        <a:graphic>
          <a:graphicData uri="http://schemas.openxmlformats.org/drawingml/2006/table">
            <a:tbl>
              <a:tblPr/>
              <a:tblGrid>
                <a:gridCol w="1752600"/>
                <a:gridCol w="762000"/>
                <a:gridCol w="777875"/>
                <a:gridCol w="746125"/>
              </a:tblGrid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marR="0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R="0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Rate</a:t>
                      </a:r>
                    </a:p>
                  </a:txBody>
                  <a:tcPr marR="0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Selected Race/Gender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White male</a:t>
                      </a: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72.6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22.0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White female</a:t>
                      </a: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20.4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Black male</a:t>
                      </a: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Black female</a:t>
                      </a: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2.8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93" name="Text Box 416"/>
          <p:cNvSpPr txBox="1">
            <a:spLocks noChangeArrowheads="1"/>
          </p:cNvSpPr>
          <p:nvPr/>
        </p:nvSpPr>
        <p:spPr bwMode="auto">
          <a:xfrm>
            <a:off x="228600" y="2209800"/>
            <a:ext cx="167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  <p:sp>
        <p:nvSpPr>
          <p:cNvPr id="203169" name="Text Box 417"/>
          <p:cNvSpPr txBox="1">
            <a:spLocks noChangeArrowheads="1"/>
          </p:cNvSpPr>
          <p:nvPr/>
        </p:nvSpPr>
        <p:spPr bwMode="auto">
          <a:xfrm>
            <a:off x="457200" y="1905000"/>
            <a:ext cx="1828800" cy="213904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  <a:spcBef>
                <a:spcPct val="1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en-US" sz="1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White male suicide rate </a:t>
            </a:r>
            <a:r>
              <a:rPr lang="en-US" sz="1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almost 3.7 times the rate for White females, </a:t>
            </a:r>
            <a:r>
              <a:rPr lang="en-US" sz="1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almost  twice the rate for Black </a:t>
            </a:r>
            <a:r>
              <a:rPr lang="en-US" sz="1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males, and </a:t>
            </a:r>
            <a:r>
              <a:rPr lang="en-US" sz="1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almost eight times the rate for Black females.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C8E7C5-307C-4E84-8FA6-E73FEA62E269}" type="slidenum">
              <a:rPr lang="en-US" smtClean="0"/>
              <a:pPr/>
              <a:t>53</a:t>
            </a:fld>
            <a:endParaRPr lang="en-US" dirty="0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381126" name="Group 198"/>
          <p:cNvGraphicFramePr>
            <a:graphicFrameLocks noGrp="1"/>
          </p:cNvGraphicFramePr>
          <p:nvPr>
            <p:ph idx="1"/>
          </p:nvPr>
        </p:nvGraphicFramePr>
        <p:xfrm>
          <a:off x="2514600" y="1447800"/>
          <a:ext cx="4114800" cy="4648391"/>
        </p:xfrm>
        <a:graphic>
          <a:graphicData uri="http://schemas.openxmlformats.org/drawingml/2006/table">
            <a:tbl>
              <a:tblPr/>
              <a:tblGrid>
                <a:gridCol w="1600200"/>
                <a:gridCol w="762000"/>
                <a:gridCol w="914400"/>
                <a:gridCol w="838200"/>
              </a:tblGrid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Rate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Age Group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10-14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15-19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20-24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25-34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35-44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19.3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45-54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25.1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22.8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55-64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65-74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16.9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75-84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20.7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85 and older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898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100.0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12.9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12352" name="Text Box 199"/>
          <p:cNvSpPr txBox="1">
            <a:spLocks noChangeArrowheads="1"/>
          </p:cNvSpPr>
          <p:nvPr/>
        </p:nvSpPr>
        <p:spPr bwMode="auto">
          <a:xfrm>
            <a:off x="457200" y="5029200"/>
            <a:ext cx="1295400" cy="738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 dirty="0"/>
              <a:t>Next highest risk: 75 and older</a:t>
            </a:r>
          </a:p>
        </p:txBody>
      </p:sp>
      <p:sp>
        <p:nvSpPr>
          <p:cNvPr id="12353" name="Text Box 201"/>
          <p:cNvSpPr txBox="1">
            <a:spLocks noChangeArrowheads="1"/>
          </p:cNvSpPr>
          <p:nvPr/>
        </p:nvSpPr>
        <p:spPr bwMode="auto">
          <a:xfrm>
            <a:off x="457200" y="3505200"/>
            <a:ext cx="1295400" cy="1384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 dirty="0"/>
              <a:t>Largest percentage of victims and greatest risk: ages 45-54</a:t>
            </a:r>
          </a:p>
        </p:txBody>
      </p:sp>
      <p:sp>
        <p:nvSpPr>
          <p:cNvPr id="12354" name="Line 203"/>
          <p:cNvSpPr>
            <a:spLocks noChangeShapeType="1"/>
          </p:cNvSpPr>
          <p:nvPr/>
        </p:nvSpPr>
        <p:spPr bwMode="auto">
          <a:xfrm>
            <a:off x="1752600" y="41910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Left Brace 8"/>
          <p:cNvSpPr/>
          <p:nvPr/>
        </p:nvSpPr>
        <p:spPr>
          <a:xfrm>
            <a:off x="1752600" y="5105400"/>
            <a:ext cx="685800" cy="6096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D755C4-B1B0-4D20-968C-CB76836D94B2}" type="slidenum">
              <a:rPr lang="en-US" smtClean="0"/>
              <a:pPr/>
              <a:t>54</a:t>
            </a:fld>
            <a:endParaRPr lang="en-US" dirty="0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i="1" dirty="0" smtClean="0"/>
              <a:t>Non-Fatal </a:t>
            </a:r>
            <a:r>
              <a:rPr lang="en-US" sz="2800" dirty="0" smtClean="0"/>
              <a:t>Suicide Attempts </a:t>
            </a:r>
            <a:br>
              <a:rPr lang="en-US" sz="2800" dirty="0" smtClean="0"/>
            </a:br>
            <a:r>
              <a:rPr lang="en-US" sz="2800" dirty="0" smtClean="0"/>
              <a:t>in the Northwest HPR, 2003-2008</a:t>
            </a:r>
          </a:p>
        </p:txBody>
      </p:sp>
      <p:graphicFrame>
        <p:nvGraphicFramePr>
          <p:cNvPr id="420143" name="Group 303"/>
          <p:cNvGraphicFramePr>
            <a:graphicFrameLocks noGrp="1"/>
          </p:cNvGraphicFramePr>
          <p:nvPr>
            <p:ph idx="1"/>
          </p:nvPr>
        </p:nvGraphicFramePr>
        <p:xfrm>
          <a:off x="2247900" y="1600200"/>
          <a:ext cx="4648200" cy="4928616"/>
        </p:xfrm>
        <a:graphic>
          <a:graphicData uri="http://schemas.openxmlformats.org/drawingml/2006/table">
            <a:tbl>
              <a:tblPr/>
              <a:tblGrid>
                <a:gridCol w="1981200"/>
                <a:gridCol w="914400"/>
                <a:gridCol w="914400"/>
                <a:gridCol w="838200"/>
              </a:tblGrid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Rate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Gender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Male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1,782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37.8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52.2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Female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2,937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62.2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83.2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Race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White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4,146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87.9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68.8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Black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46.9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Asian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Native American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Other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Unknown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Ethnicity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Hispanic</a:t>
                      </a: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21.1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4,719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100.0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68.0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88B82E-75C1-4C9F-8AC0-36EE30D1A276}" type="slidenum">
              <a:rPr lang="en-US" smtClean="0"/>
              <a:pPr/>
              <a:t>55</a:t>
            </a:fld>
            <a:endParaRPr lang="en-US" dirty="0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i="1" dirty="0" smtClean="0"/>
              <a:t>Non-Fatal</a:t>
            </a:r>
            <a:r>
              <a:rPr lang="en-US" sz="2800" dirty="0" smtClean="0"/>
              <a:t> Suicide Attempts </a:t>
            </a:r>
            <a:br>
              <a:rPr lang="en-US" sz="2800" dirty="0" smtClean="0"/>
            </a:br>
            <a:r>
              <a:rPr lang="en-US" sz="2800" dirty="0" smtClean="0"/>
              <a:t>in the Northwest HPR, 2003-2008</a:t>
            </a:r>
          </a:p>
        </p:txBody>
      </p:sp>
      <p:graphicFrame>
        <p:nvGraphicFramePr>
          <p:cNvPr id="422223" name="Group 335"/>
          <p:cNvGraphicFramePr>
            <a:graphicFrameLocks noGrp="1"/>
          </p:cNvGraphicFramePr>
          <p:nvPr>
            <p:ph idx="1"/>
          </p:nvPr>
        </p:nvGraphicFramePr>
        <p:xfrm>
          <a:off x="2362200" y="1447800"/>
          <a:ext cx="4419600" cy="5000435"/>
        </p:xfrm>
        <a:graphic>
          <a:graphicData uri="http://schemas.openxmlformats.org/drawingml/2006/table">
            <a:tbl>
              <a:tblPr/>
              <a:tblGrid>
                <a:gridCol w="1600200"/>
                <a:gridCol w="914400"/>
                <a:gridCol w="914400"/>
                <a:gridCol w="990600"/>
              </a:tblGrid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Rate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Age Group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5-9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10-14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22.3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15-19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615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120.6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20-24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631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114.3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25-34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1,014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21.5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104.6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35-44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1,214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25.7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119.2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45-54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783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16.6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79.3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55-64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32.6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65-74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75-84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85 and older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4,719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100.0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68.0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20549" name="Text Box 97"/>
          <p:cNvSpPr txBox="1">
            <a:spLocks noChangeArrowheads="1"/>
          </p:cNvSpPr>
          <p:nvPr/>
        </p:nvSpPr>
        <p:spPr bwMode="auto">
          <a:xfrm>
            <a:off x="609600" y="2667000"/>
            <a:ext cx="1295400" cy="739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 dirty="0"/>
              <a:t>Greatest risk for attempts: ages 15-19</a:t>
            </a:r>
          </a:p>
        </p:txBody>
      </p:sp>
      <p:sp>
        <p:nvSpPr>
          <p:cNvPr id="20550" name="Text Box 98"/>
          <p:cNvSpPr txBox="1">
            <a:spLocks noChangeArrowheads="1"/>
          </p:cNvSpPr>
          <p:nvPr/>
        </p:nvSpPr>
        <p:spPr bwMode="auto">
          <a:xfrm>
            <a:off x="609600" y="3657600"/>
            <a:ext cx="1295400" cy="739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 dirty="0"/>
              <a:t>Largest percentage: ages 34-44</a:t>
            </a:r>
          </a:p>
        </p:txBody>
      </p:sp>
      <p:sp>
        <p:nvSpPr>
          <p:cNvPr id="20551" name="Line 99"/>
          <p:cNvSpPr>
            <a:spLocks noChangeShapeType="1"/>
          </p:cNvSpPr>
          <p:nvPr/>
        </p:nvSpPr>
        <p:spPr bwMode="auto">
          <a:xfrm>
            <a:off x="1905000" y="4114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52" name="Line 100"/>
          <p:cNvSpPr>
            <a:spLocks noChangeShapeType="1"/>
          </p:cNvSpPr>
          <p:nvPr/>
        </p:nvSpPr>
        <p:spPr bwMode="auto">
          <a:xfrm>
            <a:off x="1905000" y="3048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D8A99B-6531-4D0B-ABCA-702AEEF71B32}" type="slidenum">
              <a:rPr lang="en-US" smtClean="0"/>
              <a:pPr/>
              <a:t>56</a:t>
            </a:fld>
            <a:endParaRPr lang="en-US" dirty="0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83369" y="1498600"/>
          <a:ext cx="8577262" cy="506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14750E-D52D-4423-858C-D3E0C65A9912}" type="slidenum">
              <a:rPr lang="en-US" smtClean="0"/>
              <a:pPr/>
              <a:t>57</a:t>
            </a:fld>
            <a:endParaRPr lang="en-US" dirty="0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195886" name="Group 302"/>
          <p:cNvGraphicFramePr>
            <a:graphicFrameLocks noGrp="1"/>
          </p:cNvGraphicFramePr>
          <p:nvPr>
            <p:ph idx="1"/>
          </p:nvPr>
        </p:nvGraphicFramePr>
        <p:xfrm>
          <a:off x="2362200" y="1447800"/>
          <a:ext cx="4419600" cy="4576572"/>
        </p:xfrm>
        <a:graphic>
          <a:graphicData uri="http://schemas.openxmlformats.org/drawingml/2006/table">
            <a:tbl>
              <a:tblPr/>
              <a:tblGrid>
                <a:gridCol w="2667000"/>
                <a:gridCol w="838200"/>
                <a:gridCol w="91440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Method of Fatal Injury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Firearm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525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58.5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Poison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21.9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Hanging/Suffocation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14.7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Drowning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Fall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Sharp Instrument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Motor Vehicle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Fire or Burn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Non-Powder Gun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Other Transport Vehicle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Other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 Box 97"/>
          <p:cNvSpPr txBox="1">
            <a:spLocks noChangeArrowheads="1"/>
          </p:cNvSpPr>
          <p:nvPr/>
        </p:nvSpPr>
        <p:spPr bwMode="auto">
          <a:xfrm>
            <a:off x="685800" y="2438400"/>
            <a:ext cx="1066800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 dirty="0" smtClean="0"/>
              <a:t>95% of all suicides</a:t>
            </a:r>
            <a:endParaRPr lang="en-US" sz="1400" b="1" dirty="0"/>
          </a:p>
        </p:txBody>
      </p:sp>
      <p:sp>
        <p:nvSpPr>
          <p:cNvPr id="6" name="Left Brace 5"/>
          <p:cNvSpPr/>
          <p:nvPr/>
        </p:nvSpPr>
        <p:spPr>
          <a:xfrm>
            <a:off x="1752600" y="2286000"/>
            <a:ext cx="533400" cy="838200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D8A99B-6531-4D0B-ABCA-702AEEF71B32}" type="slidenum">
              <a:rPr lang="en-US" smtClean="0"/>
              <a:pPr/>
              <a:t>58</a:t>
            </a:fld>
            <a:endParaRPr lang="en-US" dirty="0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90500" y="1447800"/>
          <a:ext cx="8763000" cy="506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8D5BCA-41F3-40E5-B6CD-35DC30074D5A}" type="slidenum">
              <a:rPr lang="en-US" smtClean="0"/>
              <a:pPr/>
              <a:t>59</a:t>
            </a:fld>
            <a:endParaRPr lang="en-US" dirty="0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216203" name="Group 139"/>
          <p:cNvGraphicFramePr>
            <a:graphicFrameLocks noGrp="1"/>
          </p:cNvGraphicFramePr>
          <p:nvPr>
            <p:ph idx="1"/>
          </p:nvPr>
        </p:nvGraphicFramePr>
        <p:xfrm>
          <a:off x="2133600" y="1676400"/>
          <a:ext cx="4953000" cy="3644964"/>
        </p:xfrm>
        <a:graphic>
          <a:graphicData uri="http://schemas.openxmlformats.org/drawingml/2006/table">
            <a:tbl>
              <a:tblPr/>
              <a:tblGrid>
                <a:gridCol w="3276600"/>
                <a:gridCol w="762000"/>
                <a:gridCol w="914400"/>
              </a:tblGrid>
              <a:tr h="119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General Category of Poison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Prescription Medication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139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70.6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Carbon Monoxide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20.3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Over-the-Counter Medication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Alcohol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Street Drugs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Other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poisoning suicides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197).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3FB60E-070E-480E-8FC6-520BF303F68D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14338" y="1498600"/>
          <a:ext cx="8280400" cy="506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1F1275-ACBF-42EC-A8D9-057B914AD7D5}" type="slidenum">
              <a:rPr lang="en-US" smtClean="0"/>
              <a:pPr/>
              <a:t>60</a:t>
            </a:fld>
            <a:endParaRPr lang="en-US" dirty="0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217651" name="Group 563"/>
          <p:cNvGraphicFramePr>
            <a:graphicFrameLocks noGrp="1"/>
          </p:cNvGraphicFramePr>
          <p:nvPr>
            <p:ph sz="half" idx="1"/>
          </p:nvPr>
        </p:nvGraphicFramePr>
        <p:xfrm>
          <a:off x="2590800" y="1219200"/>
          <a:ext cx="3962400" cy="5375910"/>
        </p:xfrm>
        <a:graphic>
          <a:graphicData uri="http://schemas.openxmlformats.org/drawingml/2006/table">
            <a:tbl>
              <a:tblPr/>
              <a:tblGrid>
                <a:gridCol w="2387600"/>
                <a:gridCol w="695325"/>
                <a:gridCol w="879475"/>
              </a:tblGrid>
              <a:tr h="144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Most Common Poisons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Amitriptyline*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12.7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Oxycodone**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10.7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Methadone**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9.1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Diphenhydramine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8.6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Quetiapine*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7.6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Citalopram*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7.1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Morphine**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7.1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Acetaminophen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6.6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Hydrocodone**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6.6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Propoxyphene**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6.1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poisoning suicides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197).  Poisons used by ten or more persons are listed.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2286000"/>
            <a:ext cx="1752600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 Commonly prescribed for mental health treatment</a:t>
            </a:r>
          </a:p>
          <a:p>
            <a:endParaRPr lang="en-US" sz="1400" dirty="0" smtClean="0"/>
          </a:p>
          <a:p>
            <a:r>
              <a:rPr lang="en-US" sz="1400" dirty="0" smtClean="0"/>
              <a:t>** Commonly prescribed for pain management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66336C-E6ED-48AA-8AB4-02A90F7E508F}" type="slidenum">
              <a:rPr lang="en-US" smtClean="0"/>
              <a:pPr/>
              <a:t>61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i="1" dirty="0" smtClean="0"/>
              <a:t>Non-Fatal </a:t>
            </a:r>
            <a:r>
              <a:rPr lang="en-US" sz="2800" dirty="0" smtClean="0"/>
              <a:t>Suicide Attempts</a:t>
            </a:r>
            <a:br>
              <a:rPr lang="en-US" sz="2800" dirty="0" smtClean="0"/>
            </a:br>
            <a:r>
              <a:rPr lang="en-US" sz="2800" dirty="0" smtClean="0"/>
              <a:t>in the Northwest HPR, 2003-2008</a:t>
            </a:r>
          </a:p>
        </p:txBody>
      </p:sp>
      <p:graphicFrame>
        <p:nvGraphicFramePr>
          <p:cNvPr id="6" name="Group 302"/>
          <p:cNvGraphicFramePr>
            <a:graphicFrameLocks/>
          </p:cNvGraphicFramePr>
          <p:nvPr/>
        </p:nvGraphicFramePr>
        <p:xfrm>
          <a:off x="2057400" y="1600200"/>
          <a:ext cx="5029200" cy="4576572"/>
        </p:xfrm>
        <a:graphic>
          <a:graphicData uri="http://schemas.openxmlformats.org/drawingml/2006/table">
            <a:tbl>
              <a:tblPr/>
              <a:tblGrid>
                <a:gridCol w="3200400"/>
                <a:gridCol w="914400"/>
                <a:gridCol w="91440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Method of Fatal Injury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Poison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3,848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81.5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Sharp Instrument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Firearm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Hanging/Suffocation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Fall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Fire or Burn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Motor Vehicle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Hot Object/Substance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&lt;0.1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Environmental Exposure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&lt;0.1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Other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Unspecified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764ADB-D1FB-4CE7-88D4-2193BEEFFC37}" type="slidenum">
              <a:rPr lang="en-US" smtClean="0"/>
              <a:pPr/>
              <a:t>62</a:t>
            </a:fld>
            <a:endParaRPr lang="en-US" dirty="0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204094" name="Group 318"/>
          <p:cNvGraphicFramePr>
            <a:graphicFrameLocks noGrp="1"/>
          </p:cNvGraphicFramePr>
          <p:nvPr>
            <p:ph sz="half" idx="1"/>
          </p:nvPr>
        </p:nvGraphicFramePr>
        <p:xfrm>
          <a:off x="2590800" y="2057400"/>
          <a:ext cx="3954780" cy="4576572"/>
        </p:xfrm>
        <a:graphic>
          <a:graphicData uri="http://schemas.openxmlformats.org/drawingml/2006/table">
            <a:tbl>
              <a:tblPr/>
              <a:tblGrid>
                <a:gridCol w="1943100"/>
                <a:gridCol w="1005840"/>
                <a:gridCol w="1005840"/>
              </a:tblGrid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Rate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Albemarle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59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10.8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Augusta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Bath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3.5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Buena Vista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13.0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Caroline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12.3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Charlottesville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10.5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Clarke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11.8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Culpeper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Fauquier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12.3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Fluvanna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10.9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Frederick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12.0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Fredericksburg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14.1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00200" y="1219200"/>
            <a:ext cx="5943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latin typeface="+mn-lt"/>
              </a:rPr>
              <a:t>Number and Rate (per 100,000) of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latin typeface="+mn-lt"/>
              </a:rPr>
              <a:t>Suicides by Locality of Residence </a:t>
            </a:r>
            <a:endParaRPr kumimoji="0" lang="en-US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764ADB-D1FB-4CE7-88D4-2193BEEFFC37}" type="slidenum">
              <a:rPr lang="en-US" smtClean="0"/>
              <a:pPr/>
              <a:t>63</a:t>
            </a:fld>
            <a:endParaRPr lang="en-US" dirty="0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204094" name="Group 318"/>
          <p:cNvGraphicFramePr>
            <a:graphicFrameLocks noGrp="1"/>
          </p:cNvGraphicFramePr>
          <p:nvPr>
            <p:ph sz="half" idx="1"/>
          </p:nvPr>
        </p:nvGraphicFramePr>
        <p:xfrm>
          <a:off x="2594610" y="2209800"/>
          <a:ext cx="3954780" cy="4224528"/>
        </p:xfrm>
        <a:graphic>
          <a:graphicData uri="http://schemas.openxmlformats.org/drawingml/2006/table">
            <a:tbl>
              <a:tblPr/>
              <a:tblGrid>
                <a:gridCol w="1943100"/>
                <a:gridCol w="1005840"/>
                <a:gridCol w="1005840"/>
              </a:tblGrid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Rate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Greene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Harrisonburg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Highland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13.5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King George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9.5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Lexington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Louisa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15.9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Madison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Nelson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14.3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Orange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15.2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Page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19.5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Rappahannock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27.8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409700" y="1295400"/>
            <a:ext cx="6324600" cy="685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 smtClean="0"/>
              <a:t>Number and Rate (per 100,000) of </a:t>
            </a:r>
          </a:p>
          <a:p>
            <a:pPr marL="342900" lvl="0" indent="-342900"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 smtClean="0"/>
              <a:t>Suicides by Locality of Residence (continued)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764ADB-D1FB-4CE7-88D4-2193BEEFFC37}" type="slidenum">
              <a:rPr lang="en-US" smtClean="0"/>
              <a:pPr/>
              <a:t>64</a:t>
            </a:fld>
            <a:endParaRPr lang="en-US" dirty="0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204094" name="Group 318"/>
          <p:cNvGraphicFramePr>
            <a:graphicFrameLocks noGrp="1"/>
          </p:cNvGraphicFramePr>
          <p:nvPr>
            <p:ph sz="half" idx="1"/>
          </p:nvPr>
        </p:nvGraphicFramePr>
        <p:xfrm>
          <a:off x="2594610" y="2133600"/>
          <a:ext cx="3954780" cy="4224528"/>
        </p:xfrm>
        <a:graphic>
          <a:graphicData uri="http://schemas.openxmlformats.org/drawingml/2006/table">
            <a:tbl>
              <a:tblPr/>
              <a:tblGrid>
                <a:gridCol w="1943100"/>
                <a:gridCol w="1005840"/>
                <a:gridCol w="1005840"/>
              </a:tblGrid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Rate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Rockbridge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18.8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Rockingham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9.7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Shenandoah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17.0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Spotsylvania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11.8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Stafford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Staunton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16.9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Warren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20.7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Waynesboro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21.2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Winchester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14.5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Northwest HPR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898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12.9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Virginia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5,146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11.3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38300" y="1219200"/>
            <a:ext cx="5867400" cy="685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 smtClean="0"/>
              <a:t>Number and Rate (per 100,000) of </a:t>
            </a:r>
          </a:p>
          <a:p>
            <a:pPr marL="342900" lvl="0" indent="-342900"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 smtClean="0"/>
              <a:t>Suicides by Locality of Residence (continued)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AF6A05-C625-4D37-8049-439FAC0D0599}" type="slidenum">
              <a:rPr lang="en-US" smtClean="0"/>
              <a:pPr/>
              <a:t>65</a:t>
            </a:fld>
            <a:endParaRPr lang="en-US" dirty="0" smtClean="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221372" name="Group 188"/>
          <p:cNvGraphicFramePr>
            <a:graphicFrameLocks noGrp="1"/>
          </p:cNvGraphicFramePr>
          <p:nvPr>
            <p:ph idx="1"/>
          </p:nvPr>
        </p:nvGraphicFramePr>
        <p:xfrm>
          <a:off x="1714500" y="1295400"/>
          <a:ext cx="5715000" cy="5251704"/>
        </p:xfrm>
        <a:graphic>
          <a:graphicData uri="http://schemas.openxmlformats.org/drawingml/2006/table">
            <a:tbl>
              <a:tblPr/>
              <a:tblGrid>
                <a:gridCol w="3962400"/>
                <a:gridCol w="838200"/>
                <a:gridCol w="914400"/>
              </a:tblGrid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Relationship Characteristics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Intimate Partner Problem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33.4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Non-intimate Relationship Problem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Life Stressor Characteristics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Crisis within Two Weeks of Suicide*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38.1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Physical Health Problem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23.5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Recent Criminal Legal Problem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14.1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Financial Problem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Job Problem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Death/Suicide of Family/Friend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Perpetrator of Interpersonal Violence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7.8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suicides with at least one known circumstance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873).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 Of these, 72% had a crisis in past 24 hours (2007-2008 data)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AF6A05-C625-4D37-8049-439FAC0D0599}" type="slidenum">
              <a:rPr lang="en-US" smtClean="0"/>
              <a:pPr/>
              <a:t>66</a:t>
            </a:fld>
            <a:endParaRPr lang="en-US" dirty="0" smtClean="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221372" name="Group 188"/>
          <p:cNvGraphicFramePr>
            <a:graphicFrameLocks noGrp="1"/>
          </p:cNvGraphicFramePr>
          <p:nvPr>
            <p:ph idx="1"/>
          </p:nvPr>
        </p:nvGraphicFramePr>
        <p:xfrm>
          <a:off x="1524000" y="1752600"/>
          <a:ext cx="6172200" cy="3105912"/>
        </p:xfrm>
        <a:graphic>
          <a:graphicData uri="http://schemas.openxmlformats.org/drawingml/2006/table">
            <a:tbl>
              <a:tblPr/>
              <a:tblGrid>
                <a:gridCol w="4279392"/>
                <a:gridCol w="905256"/>
                <a:gridCol w="987552"/>
              </a:tblGrid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Substance Use Characteristics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Problem with Alcohol/Other Substances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26.6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Problem with Alcohol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Problem with Other Substances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Problem with Alcohol and Other Substances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suicides with at least one known circumstance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873).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A8BA46-49C2-40EF-B2F6-62A5C3749821}" type="slidenum">
              <a:rPr lang="en-US" smtClean="0"/>
              <a:pPr/>
              <a:t>67</a:t>
            </a:fld>
            <a:endParaRPr lang="en-US" dirty="0" smtClean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219276" name="Group 140"/>
          <p:cNvGraphicFramePr>
            <a:graphicFrameLocks noGrp="1"/>
          </p:cNvGraphicFramePr>
          <p:nvPr>
            <p:ph idx="1"/>
          </p:nvPr>
        </p:nvGraphicFramePr>
        <p:xfrm>
          <a:off x="1562100" y="1371600"/>
          <a:ext cx="6019800" cy="4572000"/>
        </p:xfrm>
        <a:graphic>
          <a:graphicData uri="http://schemas.openxmlformats.org/drawingml/2006/table">
            <a:tbl>
              <a:tblPr/>
              <a:tblGrid>
                <a:gridCol w="4267200"/>
                <a:gridCol w="838200"/>
                <a:gridCol w="914400"/>
              </a:tblGrid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Mental Health Problems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Current Mental Health Problem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53.5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Diagnosis: Depression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359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41.1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Diagnosis: Bipolar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Diagnosis: Anxiety Disorder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Diagnosis: Schizophrenia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Mental Health Treatment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43.0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Current Mental Health Treatment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328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37.6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Noncurrent Mental Health Treatment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suicides with at least one known circumstance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873).  Diagnoses are not exclusive, but represent the most common diagnoses. 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7C1FF6-C78C-4DC0-A957-E4E136D8748F}" type="slidenum">
              <a:rPr lang="en-US" smtClean="0"/>
              <a:pPr/>
              <a:t>68</a:t>
            </a:fld>
            <a:endParaRPr lang="en-US" dirty="0" smtClean="0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2007-2008</a:t>
            </a:r>
          </a:p>
        </p:txBody>
      </p:sp>
      <p:graphicFrame>
        <p:nvGraphicFramePr>
          <p:cNvPr id="239682" name="Group 66"/>
          <p:cNvGraphicFramePr>
            <a:graphicFrameLocks noGrp="1"/>
          </p:cNvGraphicFramePr>
          <p:nvPr>
            <p:ph idx="1"/>
          </p:nvPr>
        </p:nvGraphicFramePr>
        <p:xfrm>
          <a:off x="1857461" y="1676400"/>
          <a:ext cx="5429079" cy="2878963"/>
        </p:xfrm>
        <a:graphic>
          <a:graphicData uri="http://schemas.openxmlformats.org/drawingml/2006/table">
            <a:tbl>
              <a:tblPr/>
              <a:tblGrid>
                <a:gridCol w="3783159"/>
                <a:gridCol w="822960"/>
                <a:gridCol w="822960"/>
              </a:tblGrid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Use of Prescribed Mental Health Medications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Used in Past 31 Days and/or Prior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67.6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Used in Past 31 Days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108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57.4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Used, But Not in Past 31 Days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Unknown/Never Used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32.4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victims with a mental health problem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188).  Data are from 2007-2008.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A7E145-85D2-4844-9349-339C846C3C49}" type="slidenum">
              <a:rPr lang="en-US" smtClean="0"/>
              <a:pPr/>
              <a:t>69</a:t>
            </a:fld>
            <a:endParaRPr lang="en-US" dirty="0" smtClean="0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222359" name="Group 151"/>
          <p:cNvGraphicFramePr>
            <a:graphicFrameLocks noGrp="1"/>
          </p:cNvGraphicFramePr>
          <p:nvPr>
            <p:ph idx="1"/>
          </p:nvPr>
        </p:nvGraphicFramePr>
        <p:xfrm>
          <a:off x="1752600" y="1676400"/>
          <a:ext cx="5638800" cy="2493264"/>
        </p:xfrm>
        <a:graphic>
          <a:graphicData uri="http://schemas.openxmlformats.org/drawingml/2006/table">
            <a:tbl>
              <a:tblPr/>
              <a:tblGrid>
                <a:gridCol w="3886200"/>
                <a:gridCol w="838200"/>
                <a:gridCol w="914400"/>
              </a:tblGrid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Warning Signs of Suicide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Disclosed Intent/History of Attempts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46.6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Disclosed Intent to Commit Suicide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319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36.5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History of Suicide Attempts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19.1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suicides with at least one known circumstance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873).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03E666-0FB0-4A4E-89F3-C37AFE2268C1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7725" y="1600200"/>
            <a:ext cx="7448550" cy="2971800"/>
          </a:xfrm>
        </p:spPr>
        <p:txBody>
          <a:bodyPr/>
          <a:lstStyle/>
          <a:p>
            <a:pPr algn="ctr" eaLnBrk="1" hangingPunct="1">
              <a:spcBef>
                <a:spcPct val="30000"/>
              </a:spcBef>
              <a:spcAft>
                <a:spcPct val="45000"/>
              </a:spcAft>
              <a:buFontTx/>
              <a:buNone/>
            </a:pPr>
            <a:r>
              <a:rPr lang="en-US" sz="2400" b="1" dirty="0" smtClean="0"/>
              <a:t>Suicide vs. Homicide (2003-2008)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898 suicides; rate of 12.9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191 homicides; rate of 2.8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Suicide occurs 4.7 times more often than homicide</a:t>
            </a:r>
          </a:p>
          <a:p>
            <a:pPr eaLnBrk="1" hangingPunct="1">
              <a:spcBef>
                <a:spcPct val="10000"/>
              </a:spcBef>
              <a:spcAft>
                <a:spcPct val="30000"/>
              </a:spcAft>
            </a:pPr>
            <a:endParaRPr lang="en-US" sz="2200" dirty="0" smtClean="0"/>
          </a:p>
          <a:p>
            <a:pPr eaLnBrk="1" hangingPunct="1">
              <a:lnSpc>
                <a:spcPct val="80000"/>
              </a:lnSpc>
            </a:pP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22AFEB-429E-4DB0-9EC2-09BD55A455BD}" type="slidenum">
              <a:rPr lang="en-US" smtClean="0"/>
              <a:pPr/>
              <a:t>70</a:t>
            </a:fld>
            <a:endParaRPr lang="en-US" dirty="0" smtClean="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2007-2008</a:t>
            </a:r>
          </a:p>
        </p:txBody>
      </p:sp>
      <p:graphicFrame>
        <p:nvGraphicFramePr>
          <p:cNvPr id="231531" name="Group 107"/>
          <p:cNvGraphicFramePr>
            <a:graphicFrameLocks noGrp="1"/>
          </p:cNvGraphicFramePr>
          <p:nvPr>
            <p:ph idx="1"/>
          </p:nvPr>
        </p:nvGraphicFramePr>
        <p:xfrm>
          <a:off x="1981200" y="1676400"/>
          <a:ext cx="5181600" cy="3787331"/>
        </p:xfrm>
        <a:graphic>
          <a:graphicData uri="http://schemas.openxmlformats.org/drawingml/2006/table">
            <a:tbl>
              <a:tblPr/>
              <a:tblGrid>
                <a:gridCol w="3657600"/>
                <a:gridCol w="685800"/>
                <a:gridCol w="838200"/>
              </a:tblGrid>
              <a:tr h="119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Person to Whom Victim Disclosed Intent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Intimate Partner (Current/Former)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57.7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Family Members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28.2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Friends/Acquaintances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20.5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Mental Health Professional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3.8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Medical Personnel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3.8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Prison Guard/Other Prison Staff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victims who disclosed intent and where this information is known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78).  Data are from 2007-2008.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445E4D-2594-4EFD-8BFC-E7FE40EE6DDA}" type="slidenum">
              <a:rPr lang="en-US" smtClean="0"/>
              <a:pPr/>
              <a:t>71</a:t>
            </a:fld>
            <a:endParaRPr lang="en-US" dirty="0" smtClean="0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2007-2008</a:t>
            </a:r>
          </a:p>
        </p:txBody>
      </p:sp>
      <p:graphicFrame>
        <p:nvGraphicFramePr>
          <p:cNvPr id="232571" name="Group 123"/>
          <p:cNvGraphicFramePr>
            <a:graphicFrameLocks noGrp="1"/>
          </p:cNvGraphicFramePr>
          <p:nvPr>
            <p:ph idx="1"/>
          </p:nvPr>
        </p:nvGraphicFramePr>
        <p:xfrm>
          <a:off x="2057400" y="2362200"/>
          <a:ext cx="5029200" cy="4012692"/>
        </p:xfrm>
        <a:graphic>
          <a:graphicData uri="http://schemas.openxmlformats.org/drawingml/2006/table">
            <a:tbl>
              <a:tblPr/>
              <a:tblGrid>
                <a:gridCol w="3505200"/>
                <a:gridCol w="762000"/>
                <a:gridCol w="762000"/>
              </a:tblGrid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Type of Action Taken to Prevent Suicide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Tried to Persuade Victim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Checked on Victim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Called 911/Law Enforcement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20.0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Sought Mental Health Treatment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Limited Access to Firearms and/or Ammunition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Monitored Victim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suicides where someone took action to prevent the suicide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30).  Data are from 2007-2008.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6117" name="Rectangle 121"/>
          <p:cNvSpPr>
            <a:spLocks noChangeArrowheads="1"/>
          </p:cNvSpPr>
          <p:nvPr/>
        </p:nvSpPr>
        <p:spPr bwMode="auto">
          <a:xfrm>
            <a:off x="762000" y="1524000"/>
            <a:ext cx="7620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200" dirty="0"/>
              <a:t>Some victims had family, friends, </a:t>
            </a:r>
            <a:r>
              <a:rPr lang="en-US" sz="2200" dirty="0" smtClean="0"/>
              <a:t>or others </a:t>
            </a:r>
            <a:r>
              <a:rPr lang="en-US" sz="2200" dirty="0"/>
              <a:t>who </a:t>
            </a:r>
            <a:r>
              <a:rPr lang="en-US" sz="2200" dirty="0" smtClean="0"/>
              <a:t>reacted </a:t>
            </a:r>
          </a:p>
          <a:p>
            <a:pPr algn="ctr"/>
            <a:r>
              <a:rPr lang="en-US" sz="2200" dirty="0" smtClean="0"/>
              <a:t>to the disclosed intent and tried </a:t>
            </a:r>
            <a:r>
              <a:rPr lang="en-US" sz="2200" dirty="0"/>
              <a:t>to prevent the suicide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ABC49C-02DB-4DF9-9572-04D5A0B0F7F9}" type="slidenum">
              <a:rPr lang="en-US" smtClean="0"/>
              <a:pPr/>
              <a:t>72</a:t>
            </a:fld>
            <a:endParaRPr lang="en-US" dirty="0" smtClean="0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2007-2008</a:t>
            </a:r>
          </a:p>
        </p:txBody>
      </p:sp>
      <p:graphicFrame>
        <p:nvGraphicFramePr>
          <p:cNvPr id="230529" name="Group 129"/>
          <p:cNvGraphicFramePr>
            <a:graphicFrameLocks noGrp="1"/>
          </p:cNvGraphicFramePr>
          <p:nvPr>
            <p:ph idx="1"/>
          </p:nvPr>
        </p:nvGraphicFramePr>
        <p:xfrm>
          <a:off x="2200275" y="1676400"/>
          <a:ext cx="4743450" cy="4041648"/>
        </p:xfrm>
        <a:graphic>
          <a:graphicData uri="http://schemas.openxmlformats.org/drawingml/2006/table">
            <a:tbl>
              <a:tblPr/>
              <a:tblGrid>
                <a:gridCol w="3295650"/>
                <a:gridCol w="685800"/>
                <a:gridCol w="762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How Firearm Access was Restricted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Hidden (not locked)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40.0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Removed; gave back later</a:t>
                      </a: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20.0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Monitored Victim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Removed all but one firearm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Removed all firearms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Removed; Victim had hidden a firearm</a:t>
                      </a: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victims where it was known how firearm access was restricted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10).  Data are from 2007-2008.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ABC49C-02DB-4DF9-9572-04D5A0B0F7F9}" type="slidenum">
              <a:rPr lang="en-US" smtClean="0"/>
              <a:pPr/>
              <a:t>73</a:t>
            </a:fld>
            <a:endParaRPr lang="en-US" dirty="0" smtClean="0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2007-2008</a:t>
            </a:r>
          </a:p>
        </p:txBody>
      </p:sp>
      <p:graphicFrame>
        <p:nvGraphicFramePr>
          <p:cNvPr id="230529" name="Group 129"/>
          <p:cNvGraphicFramePr>
            <a:graphicFrameLocks noGrp="1"/>
          </p:cNvGraphicFramePr>
          <p:nvPr>
            <p:ph idx="1"/>
          </p:nvPr>
        </p:nvGraphicFramePr>
        <p:xfrm>
          <a:off x="2628900" y="1676400"/>
          <a:ext cx="3886200" cy="3429000"/>
        </p:xfrm>
        <a:graphic>
          <a:graphicData uri="http://schemas.openxmlformats.org/drawingml/2006/table">
            <a:tbl>
              <a:tblPr/>
              <a:tblGrid>
                <a:gridCol w="2438400"/>
                <a:gridCol w="685800"/>
                <a:gridCol w="762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Number of Prior Suicide Attempts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47.5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Two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Three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Four or more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Multiple, unspecified</a:t>
                      </a: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27.1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victims with a known number of prior attempts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59).  Data are from 2007-2008.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9A8E8E-8974-4363-89A3-6E080331E8DA}" type="slidenum">
              <a:rPr lang="en-US" smtClean="0"/>
              <a:pPr/>
              <a:t>74</a:t>
            </a:fld>
            <a:endParaRPr lang="en-US" dirty="0" smtClean="0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2007-2008</a:t>
            </a:r>
          </a:p>
        </p:txBody>
      </p:sp>
      <p:graphicFrame>
        <p:nvGraphicFramePr>
          <p:cNvPr id="229519" name="Group 143"/>
          <p:cNvGraphicFramePr>
            <a:graphicFrameLocks noGrp="1"/>
          </p:cNvGraphicFramePr>
          <p:nvPr>
            <p:ph idx="1"/>
          </p:nvPr>
        </p:nvGraphicFramePr>
        <p:xfrm>
          <a:off x="1828800" y="1676400"/>
          <a:ext cx="5486400" cy="4514088"/>
        </p:xfrm>
        <a:graphic>
          <a:graphicData uri="http://schemas.openxmlformats.org/drawingml/2006/table">
            <a:tbl>
              <a:tblPr/>
              <a:tblGrid>
                <a:gridCol w="3962400"/>
                <a:gridCol w="762000"/>
                <a:gridCol w="762000"/>
              </a:tblGrid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Other Warning Signs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Took Prescribed Pain Medication, Past Two Months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15.1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Sleep Problems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Sleeping Too Little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Sleeping Too Much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Unusual Behavior, Past Two Weeks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Family History of Suicide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Family/Friends Expected Suicide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Did Not Want to be a Burden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2.9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suicides with at least one known circumstance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311).  Data are from 2007-2008.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3FB60E-070E-480E-8FC6-520BF303F68D}" type="slidenum">
              <a:rPr lang="en-US" smtClean="0"/>
              <a:pPr/>
              <a:t>8</a:t>
            </a:fld>
            <a:endParaRPr lang="en-US" dirty="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31800" y="1498600"/>
          <a:ext cx="8280400" cy="506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3FB60E-070E-480E-8FC6-520BF303F68D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Northwest HPR, 2003-2008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31800" y="1498600"/>
          <a:ext cx="8280400" cy="506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5502</TotalTime>
  <Words>3495</Words>
  <Application>Microsoft Office PowerPoint</Application>
  <PresentationFormat>On-screen Show (4:3)</PresentationFormat>
  <Paragraphs>1205</Paragraphs>
  <Slides>74</Slides>
  <Notes>74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75" baseType="lpstr">
      <vt:lpstr>Default Design</vt:lpstr>
      <vt:lpstr>Suicide in the Northwest Health Planning Region, 2003-2008</vt:lpstr>
      <vt:lpstr>Map of the Northwest Health Planning Region (HPR)</vt:lpstr>
      <vt:lpstr>Pop Quiz</vt:lpstr>
      <vt:lpstr>Slide 4</vt:lpstr>
      <vt:lpstr>Suicide in the Northwest HPR, 2003-2008</vt:lpstr>
      <vt:lpstr>Suicide in the Northwest HPR, 2003-2008</vt:lpstr>
      <vt:lpstr>Suicide in the Northwest HPR, 2003-2008</vt:lpstr>
      <vt:lpstr>Suicide in the Northwest HPR, 2003-2008</vt:lpstr>
      <vt:lpstr>Suicide in the Northwest HPR, 2003-2008</vt:lpstr>
      <vt:lpstr>Slide 10</vt:lpstr>
      <vt:lpstr>Suicide in the Northwest HPR, 2003-2008</vt:lpstr>
      <vt:lpstr>Suicide in the Northwest HPR, 2003-2008</vt:lpstr>
      <vt:lpstr>Suicide in the Northwest HPR, 2003-2008</vt:lpstr>
      <vt:lpstr>Suicide in the Northwest HPR, 2003-2008</vt:lpstr>
      <vt:lpstr>Suicide in the Northwest HPR, 2003-2008</vt:lpstr>
      <vt:lpstr>Suicide in the Northwest HPR, 2003-2008</vt:lpstr>
      <vt:lpstr>Suicide in the Northwest HPR, 2003-2008</vt:lpstr>
      <vt:lpstr>Suicide in the Northwest HPR, 2003-2008</vt:lpstr>
      <vt:lpstr>Slide 19</vt:lpstr>
      <vt:lpstr>Suicide in the Northwest HPR, 2003-2008</vt:lpstr>
      <vt:lpstr>Suicide in the Northwest HPR, 2003-2008</vt:lpstr>
      <vt:lpstr>Slide 22</vt:lpstr>
      <vt:lpstr>Suicide in the Northwest HPR, 2003-2008</vt:lpstr>
      <vt:lpstr>Suicide in the Northwest HPR, 2003-2008</vt:lpstr>
      <vt:lpstr>Suicide in the Northwest HPR, 2003-2008</vt:lpstr>
      <vt:lpstr>Slide 26</vt:lpstr>
      <vt:lpstr>Suicide in the Northwest HPR, 2003-2008</vt:lpstr>
      <vt:lpstr>Suicide in the Northwest HPR, 2003-2008</vt:lpstr>
      <vt:lpstr>Suicide in the Northwest HPR, 2003-2008</vt:lpstr>
      <vt:lpstr>Suicide in the Northwest HPR, 2003-2008</vt:lpstr>
      <vt:lpstr>Slide 31</vt:lpstr>
      <vt:lpstr>Suicide in the Northwest HPR, 2003-2008</vt:lpstr>
      <vt:lpstr>Suicide in the Northwest HPR, 2003-2008</vt:lpstr>
      <vt:lpstr>Suicide in the Northwest HPR, 2003-2008</vt:lpstr>
      <vt:lpstr>Suicide in the Northwest HPR, 2003-2008</vt:lpstr>
      <vt:lpstr>Suicide in the Northwest HPR, 2003-2008</vt:lpstr>
      <vt:lpstr>Suicide in the Northwest HPR, 2003-2008</vt:lpstr>
      <vt:lpstr>Suicide in the Northwest HPR, 2003-2008</vt:lpstr>
      <vt:lpstr>Suicide in the Northwest HPR, 2003-2008</vt:lpstr>
      <vt:lpstr>Suicide in the Northwest HPR, 2003-2008</vt:lpstr>
      <vt:lpstr>Suicide in the Northwest HPR, 2007-2008</vt:lpstr>
      <vt:lpstr>Suicide in the Northwest HPR, 2007-2008</vt:lpstr>
      <vt:lpstr>Suicide in the Northwest HPR, 2003-2008</vt:lpstr>
      <vt:lpstr>Suicide in the Northwest HPR, 2007-2008</vt:lpstr>
      <vt:lpstr>Suicide in the Northwest HPR, 2003-2008</vt:lpstr>
      <vt:lpstr>Suicide in the Northwest HPR, 2003-2008</vt:lpstr>
      <vt:lpstr>Questions, Data Requests, Further Information</vt:lpstr>
      <vt:lpstr>Slide 48</vt:lpstr>
      <vt:lpstr>Suicide in the Northwest HPR, 2003-2008</vt:lpstr>
      <vt:lpstr>Suicide in the Northwest HPR, 2003-2008</vt:lpstr>
      <vt:lpstr>Suicide in the Northwest HPR, 2003-2008</vt:lpstr>
      <vt:lpstr>Suicide in the Northwest HPR, 2003-2008</vt:lpstr>
      <vt:lpstr>Suicide in the Northwest HPR, 2003-2008</vt:lpstr>
      <vt:lpstr>Non-Fatal Suicide Attempts  in the Northwest HPR, 2003-2008</vt:lpstr>
      <vt:lpstr>Non-Fatal Suicide Attempts  in the Northwest HPR, 2003-2008</vt:lpstr>
      <vt:lpstr>Suicide in the Northwest HPR, 2003-2008</vt:lpstr>
      <vt:lpstr>Suicide in the Northwest HPR, 2003-2008</vt:lpstr>
      <vt:lpstr>Suicide in the Northwest HPR, 2003-2008</vt:lpstr>
      <vt:lpstr>Suicide in the Northwest HPR, 2003-2008</vt:lpstr>
      <vt:lpstr>Suicide in the Northwest HPR, 2003-2008</vt:lpstr>
      <vt:lpstr>Non-Fatal Suicide Attempts in the Northwest HPR, 2003-2008</vt:lpstr>
      <vt:lpstr>Suicide in the Northwest HPR, 2003-2008</vt:lpstr>
      <vt:lpstr>Suicide in the Northwest HPR, 2003-2008</vt:lpstr>
      <vt:lpstr>Suicide in the Northwest HPR, 2003-2008</vt:lpstr>
      <vt:lpstr>Suicide in the Northwest HPR, 2003-2008</vt:lpstr>
      <vt:lpstr>Suicide in the Northwest HPR, 2003-2008</vt:lpstr>
      <vt:lpstr>Suicide in the Northwest HPR, 2003-2008</vt:lpstr>
      <vt:lpstr>Suicide in the Northwest HPR, 2007-2008</vt:lpstr>
      <vt:lpstr>Suicide in the Northwest HPR, 2003-2008</vt:lpstr>
      <vt:lpstr>Suicide in the Northwest HPR, 2007-2008</vt:lpstr>
      <vt:lpstr>Suicide in the Northwest HPR, 2007-2008</vt:lpstr>
      <vt:lpstr>Suicide in the Northwest HPR, 2007-2008</vt:lpstr>
      <vt:lpstr>Suicide in the Northwest HPR, 2007-2008</vt:lpstr>
      <vt:lpstr>Suicide in the Northwest HPR, 2007-2008</vt:lpstr>
    </vt:vector>
  </TitlesOfParts>
  <Company>omce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Suicide and Mental Health in Virginia: 2003-2007</dc:title>
  <dc:creator>san49650</dc:creator>
  <cp:lastModifiedBy>san49650</cp:lastModifiedBy>
  <cp:revision>1229</cp:revision>
  <dcterms:created xsi:type="dcterms:W3CDTF">2009-05-29T15:22:21Z</dcterms:created>
  <dcterms:modified xsi:type="dcterms:W3CDTF">2011-09-09T12:36:39Z</dcterms:modified>
</cp:coreProperties>
</file>