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Lst>
  <p:sldSz cy="6858000" cx="12192000"/>
  <p:notesSz cx="6858000" cy="9144000"/>
  <p:embeddedFontLst>
    <p:embeddedFont>
      <p:font typeface="Source Sans Pro"/>
      <p:regular r:id="rId40"/>
      <p:bold r:id="rId41"/>
      <p:italic r:id="rId42"/>
      <p:boldItalic r:id="rId4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 uri="http://customooxmlschemas.google.com/">
      <go:slidesCustomData xmlns:go="http://customooxmlschemas.google.com/" r:id="rId44" roundtripDataSignature="AMtx7miYHnq1yXQi9gbFChdZEvzPes7HL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font" Target="fonts/SourceSansPro-regular.fntdata"/><Relationship Id="rId20" Type="http://schemas.openxmlformats.org/officeDocument/2006/relationships/slide" Target="slides/slide15.xml"/><Relationship Id="rId42" Type="http://schemas.openxmlformats.org/officeDocument/2006/relationships/font" Target="fonts/SourceSansPro-italic.fntdata"/><Relationship Id="rId41" Type="http://schemas.openxmlformats.org/officeDocument/2006/relationships/font" Target="fonts/SourceSansPro-bold.fntdata"/><Relationship Id="rId22" Type="http://schemas.openxmlformats.org/officeDocument/2006/relationships/slide" Target="slides/slide17.xml"/><Relationship Id="rId44" Type="http://customschemas.google.com/relationships/presentationmetadata" Target="metadata"/><Relationship Id="rId21" Type="http://schemas.openxmlformats.org/officeDocument/2006/relationships/slide" Target="slides/slide16.xml"/><Relationship Id="rId43" Type="http://schemas.openxmlformats.org/officeDocument/2006/relationships/font" Target="fonts/SourceSansPro-boldItalic.fntdata"/><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papers.ssrn.com/sol3/papers.cfm?abstract_id=3790399" TargetMode="External"/><Relationship Id="rId3" Type="http://schemas.openxmlformats.org/officeDocument/2006/relationships/hyperlink" Target="https://www.medrxiv.org/content/10.1101/2021.02.15.21251623v3" TargetMode="External"/><Relationship Id="rId4" Type="http://schemas.openxmlformats.org/officeDocument/2006/relationships/hyperlink" Target="https://pubmed.ncbi.nlm.nih.gov/33900384/" TargetMode="External"/><Relationship Id="rId5" Type="http://schemas.openxmlformats.org/officeDocument/2006/relationships/hyperlink" Target="https://www.cdc.gov/mmwr/volumes/70/wr/mm7034e2.htm" TargetMode="External"/><Relationship Id="rId6" Type="http://schemas.openxmlformats.org/officeDocument/2006/relationships/hyperlink" Target="https://www.cdc.gov/mmwr/volumes/70/wr/mm7013e3.htm" TargetMode="External"/><Relationship Id="rId7" Type="http://schemas.openxmlformats.org/officeDocument/2006/relationships/hyperlink" Target="https://www.nejm.org/doi/full/10.1056/nejmoa2101765" TargetMode="External"/><Relationship Id="rId8" Type="http://schemas.openxmlformats.org/officeDocument/2006/relationships/hyperlink" Target="https://www.authorea.com/users/332778/articles/509881-single-dose-bnt162b2-vaccine-protects-against-asymptomatic-sars-cov-2-infection" TargetMode="Externa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0" name="Google Shape;90;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2" name="Google Shape;152;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8" name="Google Shape;158;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5" name="Google Shape;165;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3" name="Google Shape;173;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9" name="Google Shape;179;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5" name="Google Shape;185;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2" name="Google Shape;192;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8" name="Google Shape;198;p1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228600" lvl="0" marL="457200" marR="0" rtl="0" algn="l">
              <a:lnSpc>
                <a:spcPct val="100000"/>
              </a:lnSpc>
              <a:spcBef>
                <a:spcPts val="0"/>
              </a:spcBef>
              <a:spcAft>
                <a:spcPts val="0"/>
              </a:spcAft>
              <a:buSzPts val="1400"/>
              <a:buNone/>
            </a:pPr>
            <a:r>
              <a:t/>
            </a:r>
            <a:endParaRPr/>
          </a:p>
        </p:txBody>
      </p:sp>
      <p:sp>
        <p:nvSpPr>
          <p:cNvPr id="199" name="Google Shape;199;p1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1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6" name="Google Shape;206;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1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13" name="Google Shape;213;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8" name="Google Shape;98;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2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19" name="Google Shape;219;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p2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25" name="Google Shape;225;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 name="Shape 229"/>
        <p:cNvGrpSpPr/>
        <p:nvPr/>
      </p:nvGrpSpPr>
      <p:grpSpPr>
        <a:xfrm>
          <a:off x="0" y="0"/>
          <a:ext cx="0" cy="0"/>
          <a:chOff x="0" y="0"/>
          <a:chExt cx="0" cy="0"/>
        </a:xfrm>
      </p:grpSpPr>
      <p:sp>
        <p:nvSpPr>
          <p:cNvPr id="230" name="Google Shape;230;p2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31" name="Google Shape;231;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p2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317500" lvl="0" marL="457200" rtl="0" algn="l">
              <a:lnSpc>
                <a:spcPct val="100000"/>
              </a:lnSpc>
              <a:spcBef>
                <a:spcPts val="0"/>
              </a:spcBef>
              <a:spcAft>
                <a:spcPts val="0"/>
              </a:spcAft>
              <a:buSzPts val="1400"/>
              <a:buAutoNum type="arabicPeriod"/>
            </a:pPr>
            <a:r>
              <a:rPr lang="en-US" u="sng">
                <a:solidFill>
                  <a:schemeClr val="hlink"/>
                </a:solidFill>
                <a:hlinkClick r:id="rId2"/>
              </a:rPr>
              <a:t>https://papers.ssrn.com/sol3/papers.cfm?abstract_id=3790399</a:t>
            </a:r>
            <a:endParaRPr/>
          </a:p>
          <a:p>
            <a:pPr indent="-317500" lvl="0" marL="457200" rtl="0" algn="l">
              <a:lnSpc>
                <a:spcPct val="100000"/>
              </a:lnSpc>
              <a:spcBef>
                <a:spcPts val="0"/>
              </a:spcBef>
              <a:spcAft>
                <a:spcPts val="0"/>
              </a:spcAft>
              <a:buSzPts val="1400"/>
              <a:buAutoNum type="arabicPeriod"/>
            </a:pPr>
            <a:r>
              <a:rPr lang="en-US" u="sng">
                <a:solidFill>
                  <a:schemeClr val="hlink"/>
                </a:solidFill>
                <a:hlinkClick r:id="rId3"/>
              </a:rPr>
              <a:t>https://www.medrxiv.org/content/10.1101/2021.02.15.21251623v3</a:t>
            </a:r>
            <a:endParaRPr/>
          </a:p>
          <a:p>
            <a:pPr indent="-317500" lvl="0" marL="457200" rtl="0" algn="l">
              <a:lnSpc>
                <a:spcPct val="100000"/>
              </a:lnSpc>
              <a:spcBef>
                <a:spcPts val="0"/>
              </a:spcBef>
              <a:spcAft>
                <a:spcPts val="0"/>
              </a:spcAft>
              <a:buSzPts val="1400"/>
              <a:buAutoNum type="arabicPeriod"/>
            </a:pPr>
            <a:r>
              <a:rPr lang="en-US" u="sng">
                <a:solidFill>
                  <a:schemeClr val="hlink"/>
                </a:solidFill>
                <a:hlinkClick r:id="rId4"/>
              </a:rPr>
              <a:t>https://pubmed.ncbi.nlm.nih.gov/33900384/</a:t>
            </a:r>
            <a:endParaRPr/>
          </a:p>
          <a:p>
            <a:pPr indent="-317500" lvl="0" marL="457200" rtl="0" algn="l">
              <a:lnSpc>
                <a:spcPct val="100000"/>
              </a:lnSpc>
              <a:spcBef>
                <a:spcPts val="0"/>
              </a:spcBef>
              <a:spcAft>
                <a:spcPts val="0"/>
              </a:spcAft>
              <a:buSzPts val="1400"/>
              <a:buAutoNum type="arabicPeriod"/>
            </a:pPr>
            <a:r>
              <a:rPr lang="en-US" u="sng">
                <a:solidFill>
                  <a:schemeClr val="hlink"/>
                </a:solidFill>
                <a:hlinkClick r:id="rId5"/>
              </a:rPr>
              <a:t>https://www.cdc.gov/mmwr/volumes/70/wr/mm7034e2.htm</a:t>
            </a:r>
            <a:endParaRPr/>
          </a:p>
          <a:p>
            <a:pPr indent="-317500" lvl="0" marL="457200" rtl="0" algn="l">
              <a:lnSpc>
                <a:spcPct val="100000"/>
              </a:lnSpc>
              <a:spcBef>
                <a:spcPts val="0"/>
              </a:spcBef>
              <a:spcAft>
                <a:spcPts val="0"/>
              </a:spcAft>
              <a:buSzPts val="1400"/>
              <a:buAutoNum type="arabicPeriod"/>
            </a:pPr>
            <a:r>
              <a:rPr lang="en-US" u="sng">
                <a:solidFill>
                  <a:schemeClr val="hlink"/>
                </a:solidFill>
                <a:hlinkClick r:id="rId6"/>
              </a:rPr>
              <a:t>https://www.cdc.gov/mmwr/volumes/70/wr/mm7013e3.htm</a:t>
            </a:r>
            <a:endParaRPr/>
          </a:p>
          <a:p>
            <a:pPr indent="-317500" lvl="0" marL="457200" rtl="0" algn="l">
              <a:lnSpc>
                <a:spcPct val="100000"/>
              </a:lnSpc>
              <a:spcBef>
                <a:spcPts val="0"/>
              </a:spcBef>
              <a:spcAft>
                <a:spcPts val="0"/>
              </a:spcAft>
              <a:buSzPts val="1400"/>
              <a:buAutoNum type="arabicPeriod"/>
            </a:pPr>
            <a:r>
              <a:rPr lang="en-US" u="sng">
                <a:solidFill>
                  <a:schemeClr val="hlink"/>
                </a:solidFill>
                <a:hlinkClick r:id="rId7"/>
              </a:rPr>
              <a:t>https://www.nejm.org/doi/full/10.1056/nejmoa2101765</a:t>
            </a:r>
            <a:endParaRPr/>
          </a:p>
          <a:p>
            <a:pPr indent="-317500" lvl="0" marL="457200" rtl="0" algn="l">
              <a:lnSpc>
                <a:spcPct val="100000"/>
              </a:lnSpc>
              <a:spcBef>
                <a:spcPts val="0"/>
              </a:spcBef>
              <a:spcAft>
                <a:spcPts val="0"/>
              </a:spcAft>
              <a:buSzPts val="1400"/>
              <a:buAutoNum type="arabicPeriod"/>
            </a:pPr>
            <a:r>
              <a:rPr lang="en-US" u="sng">
                <a:solidFill>
                  <a:schemeClr val="hlink"/>
                </a:solidFill>
                <a:hlinkClick r:id="rId8"/>
              </a:rPr>
              <a:t>https://www.authorea.com/users/332778/articles/509881-single-dose-bnt162b2-vaccine-protects-against-asymptomatic-sars-cov-2-infection</a:t>
            </a:r>
            <a:r>
              <a:rPr lang="en-US"/>
              <a:t> </a:t>
            </a:r>
            <a:endParaRPr/>
          </a:p>
        </p:txBody>
      </p:sp>
      <p:sp>
        <p:nvSpPr>
          <p:cNvPr id="237" name="Google Shape;237;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 name="Shape 240"/>
        <p:cNvGrpSpPr/>
        <p:nvPr/>
      </p:nvGrpSpPr>
      <p:grpSpPr>
        <a:xfrm>
          <a:off x="0" y="0"/>
          <a:ext cx="0" cy="0"/>
          <a:chOff x="0" y="0"/>
          <a:chExt cx="0" cy="0"/>
        </a:xfrm>
      </p:grpSpPr>
      <p:sp>
        <p:nvSpPr>
          <p:cNvPr id="241" name="Google Shape;241;p3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42" name="Google Shape;242;p3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5" name="Shape 245"/>
        <p:cNvGrpSpPr/>
        <p:nvPr/>
      </p:nvGrpSpPr>
      <p:grpSpPr>
        <a:xfrm>
          <a:off x="0" y="0"/>
          <a:ext cx="0" cy="0"/>
          <a:chOff x="0" y="0"/>
          <a:chExt cx="0" cy="0"/>
        </a:xfrm>
      </p:grpSpPr>
      <p:sp>
        <p:nvSpPr>
          <p:cNvPr id="246" name="Google Shape;246;p3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47" name="Google Shape;247;p3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0" name="Shape 250"/>
        <p:cNvGrpSpPr/>
        <p:nvPr/>
      </p:nvGrpSpPr>
      <p:grpSpPr>
        <a:xfrm>
          <a:off x="0" y="0"/>
          <a:ext cx="0" cy="0"/>
          <a:chOff x="0" y="0"/>
          <a:chExt cx="0" cy="0"/>
        </a:xfrm>
      </p:grpSpPr>
      <p:sp>
        <p:nvSpPr>
          <p:cNvPr id="251" name="Google Shape;251;p2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52" name="Google Shape;252;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p4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59" name="Google Shape;259;p4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3" name="Shape 263"/>
        <p:cNvGrpSpPr/>
        <p:nvPr/>
      </p:nvGrpSpPr>
      <p:grpSpPr>
        <a:xfrm>
          <a:off x="0" y="0"/>
          <a:ext cx="0" cy="0"/>
          <a:chOff x="0" y="0"/>
          <a:chExt cx="0" cy="0"/>
        </a:xfrm>
      </p:grpSpPr>
      <p:sp>
        <p:nvSpPr>
          <p:cNvPr id="264" name="Google Shape;264;p4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65" name="Google Shape;265;p4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9" name="Shape 269"/>
        <p:cNvGrpSpPr/>
        <p:nvPr/>
      </p:nvGrpSpPr>
      <p:grpSpPr>
        <a:xfrm>
          <a:off x="0" y="0"/>
          <a:ext cx="0" cy="0"/>
          <a:chOff x="0" y="0"/>
          <a:chExt cx="0" cy="0"/>
        </a:xfrm>
      </p:grpSpPr>
      <p:sp>
        <p:nvSpPr>
          <p:cNvPr id="270" name="Google Shape;270;p4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71" name="Google Shape;271;p4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4" name="Google Shape;104;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5" name="Shape 275"/>
        <p:cNvGrpSpPr/>
        <p:nvPr/>
      </p:nvGrpSpPr>
      <p:grpSpPr>
        <a:xfrm>
          <a:off x="0" y="0"/>
          <a:ext cx="0" cy="0"/>
          <a:chOff x="0" y="0"/>
          <a:chExt cx="0" cy="0"/>
        </a:xfrm>
      </p:grpSpPr>
      <p:sp>
        <p:nvSpPr>
          <p:cNvPr id="276" name="Google Shape;276;p4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77" name="Google Shape;277;p4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1" name="Shape 281"/>
        <p:cNvGrpSpPr/>
        <p:nvPr/>
      </p:nvGrpSpPr>
      <p:grpSpPr>
        <a:xfrm>
          <a:off x="0" y="0"/>
          <a:ext cx="0" cy="0"/>
          <a:chOff x="0" y="0"/>
          <a:chExt cx="0" cy="0"/>
        </a:xfrm>
      </p:grpSpPr>
      <p:sp>
        <p:nvSpPr>
          <p:cNvPr id="282" name="Google Shape;282;p4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83" name="Google Shape;283;p4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7" name="Shape 287"/>
        <p:cNvGrpSpPr/>
        <p:nvPr/>
      </p:nvGrpSpPr>
      <p:grpSpPr>
        <a:xfrm>
          <a:off x="0" y="0"/>
          <a:ext cx="0" cy="0"/>
          <a:chOff x="0" y="0"/>
          <a:chExt cx="0" cy="0"/>
        </a:xfrm>
      </p:grpSpPr>
      <p:sp>
        <p:nvSpPr>
          <p:cNvPr id="288" name="Google Shape;288;gee7b08bfc4_0_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9" name="Google Shape;289;gee7b08bfc4_0_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90" name="Google Shape;290;gee7b08bfc4_0_7: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4" name="Shape 294"/>
        <p:cNvGrpSpPr/>
        <p:nvPr/>
      </p:nvGrpSpPr>
      <p:grpSpPr>
        <a:xfrm>
          <a:off x="0" y="0"/>
          <a:ext cx="0" cy="0"/>
          <a:chOff x="0" y="0"/>
          <a:chExt cx="0" cy="0"/>
        </a:xfrm>
      </p:grpSpPr>
      <p:sp>
        <p:nvSpPr>
          <p:cNvPr id="295" name="Google Shape;295;p4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96" name="Google Shape;296;p4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9" name="Shape 299"/>
        <p:cNvGrpSpPr/>
        <p:nvPr/>
      </p:nvGrpSpPr>
      <p:grpSpPr>
        <a:xfrm>
          <a:off x="0" y="0"/>
          <a:ext cx="0" cy="0"/>
          <a:chOff x="0" y="0"/>
          <a:chExt cx="0" cy="0"/>
        </a:xfrm>
      </p:grpSpPr>
      <p:sp>
        <p:nvSpPr>
          <p:cNvPr id="300" name="Google Shape;300;gee7b08bfc4_0_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1" name="Google Shape;301;gee7b08bfc4_0_1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02" name="Google Shape;302;gee7b08bfc4_0_13: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1" name="Google Shape;111;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7" name="Google Shape;117;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3" name="Google Shape;123;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9" name="Google Shape;129;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5" name="Google Shape;135;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228600" lvl="0" marL="457200" marR="0" rtl="0" algn="l">
              <a:lnSpc>
                <a:spcPct val="100000"/>
              </a:lnSpc>
              <a:spcBef>
                <a:spcPts val="0"/>
              </a:spcBef>
              <a:spcAft>
                <a:spcPts val="0"/>
              </a:spcAft>
              <a:buSzPts val="1400"/>
              <a:buNone/>
            </a:pPr>
            <a:r>
              <a:t/>
            </a:r>
            <a:endParaRPr/>
          </a:p>
        </p:txBody>
      </p:sp>
      <p:sp>
        <p:nvSpPr>
          <p:cNvPr id="136" name="Google Shape;136;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2" name="Google Shape;142;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228600" lvl="0" marL="457200" marR="0" rtl="0" algn="l">
              <a:lnSpc>
                <a:spcPct val="100000"/>
              </a:lnSpc>
              <a:spcBef>
                <a:spcPts val="0"/>
              </a:spcBef>
              <a:spcAft>
                <a:spcPts val="0"/>
              </a:spcAft>
              <a:buSzPts val="1400"/>
              <a:buNone/>
            </a:pPr>
            <a:r>
              <a:t/>
            </a:r>
            <a:endParaRPr/>
          </a:p>
        </p:txBody>
      </p:sp>
      <p:sp>
        <p:nvSpPr>
          <p:cNvPr id="143" name="Google Shape;143;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27"/>
          <p:cNvSpPr txBox="1"/>
          <p:nvPr>
            <p:ph type="title"/>
          </p:nvPr>
        </p:nvSpPr>
        <p:spPr>
          <a:xfrm>
            <a:off x="1097280" y="76200"/>
            <a:ext cx="10058400" cy="1831757"/>
          </a:xfrm>
          <a:prstGeom prst="rect">
            <a:avLst/>
          </a:prstGeom>
          <a:noFill/>
          <a:ln>
            <a:noFill/>
          </a:ln>
        </p:spPr>
        <p:txBody>
          <a:bodyPr anchorCtr="0" anchor="b" bIns="45700" lIns="91425" spcFirstLastPara="1" rIns="91425" wrap="square" tIns="45700">
            <a:normAutofit/>
          </a:bodyPr>
          <a:lstStyle>
            <a:lvl1pPr lvl="0" algn="l">
              <a:lnSpc>
                <a:spcPct val="85000"/>
              </a:lnSpc>
              <a:spcBef>
                <a:spcPts val="0"/>
              </a:spcBef>
              <a:spcAft>
                <a:spcPts val="0"/>
              </a:spcAft>
              <a:buClr>
                <a:srgbClr val="3F3F3F"/>
              </a:buClr>
              <a:buSzPts val="4800"/>
              <a:buFont typeface="Calibri"/>
              <a:buNone/>
              <a:defRPr b="1" i="0" sz="5400">
                <a:solidFill>
                  <a:srgbClr val="F5B523"/>
                </a:solidFill>
                <a:latin typeface="Source Sans Pro"/>
                <a:ea typeface="Source Sans Pro"/>
                <a:cs typeface="Source Sans Pro"/>
                <a:sym typeface="Source Sans Pro"/>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27"/>
          <p:cNvSpPr txBox="1"/>
          <p:nvPr>
            <p:ph idx="1" type="body"/>
          </p:nvPr>
        </p:nvSpPr>
        <p:spPr>
          <a:xfrm>
            <a:off x="1097280" y="2209800"/>
            <a:ext cx="10058400" cy="4114800"/>
          </a:xfrm>
          <a:prstGeom prst="rect">
            <a:avLst/>
          </a:prstGeom>
          <a:noFill/>
          <a:ln>
            <a:noFill/>
          </a:ln>
        </p:spPr>
        <p:txBody>
          <a:bodyPr anchorCtr="0" anchor="t" bIns="45700" lIns="0" spcFirstLastPara="1" rIns="0" wrap="square" tIns="45700">
            <a:normAutofit/>
          </a:bodyPr>
          <a:lstStyle>
            <a:lvl1pPr indent="-228600" lvl="0" marL="457200" algn="l">
              <a:lnSpc>
                <a:spcPct val="100000"/>
              </a:lnSpc>
              <a:spcBef>
                <a:spcPts val="1200"/>
              </a:spcBef>
              <a:spcAft>
                <a:spcPts val="0"/>
              </a:spcAft>
              <a:buSzPts val="1800"/>
              <a:buFont typeface="Source Sans Pro"/>
              <a:buNone/>
              <a:defRPr>
                <a:solidFill>
                  <a:schemeClr val="lt1"/>
                </a:solidFill>
                <a:latin typeface="Source Sans Pro"/>
                <a:ea typeface="Source Sans Pro"/>
                <a:cs typeface="Source Sans Pro"/>
                <a:sym typeface="Source Sans Pro"/>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20" name="Google Shape;20;p27"/>
          <p:cNvSpPr txBox="1"/>
          <p:nvPr>
            <p:ph idx="10" type="dt"/>
          </p:nvPr>
        </p:nvSpPr>
        <p:spPr>
          <a:xfrm>
            <a:off x="1097280" y="6459785"/>
            <a:ext cx="2472271"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27"/>
          <p:cNvSpPr txBox="1"/>
          <p:nvPr>
            <p:ph idx="11" type="ftr"/>
          </p:nvPr>
        </p:nvSpPr>
        <p:spPr>
          <a:xfrm>
            <a:off x="3686185" y="6459785"/>
            <a:ext cx="4822804"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27"/>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3" name="Shape 23"/>
        <p:cNvGrpSpPr/>
        <p:nvPr/>
      </p:nvGrpSpPr>
      <p:grpSpPr>
        <a:xfrm>
          <a:off x="0" y="0"/>
          <a:ext cx="0" cy="0"/>
          <a:chOff x="0" y="0"/>
          <a:chExt cx="0" cy="0"/>
        </a:xfrm>
      </p:grpSpPr>
      <p:pic>
        <p:nvPicPr>
          <p:cNvPr id="24" name="Google Shape;24;p31"/>
          <p:cNvPicPr preferRelativeResize="0"/>
          <p:nvPr/>
        </p:nvPicPr>
        <p:blipFill rotWithShape="1">
          <a:blip r:embed="rId2">
            <a:alphaModFix/>
          </a:blip>
          <a:srcRect b="0" l="0" r="0" t="0"/>
          <a:stretch/>
        </p:blipFill>
        <p:spPr>
          <a:xfrm>
            <a:off x="0" y="4165"/>
            <a:ext cx="12192000" cy="6858000"/>
          </a:xfrm>
          <a:prstGeom prst="rect">
            <a:avLst/>
          </a:prstGeom>
          <a:noFill/>
          <a:ln>
            <a:noFill/>
          </a:ln>
        </p:spPr>
      </p:pic>
      <p:sp>
        <p:nvSpPr>
          <p:cNvPr id="25" name="Google Shape;25;p31"/>
          <p:cNvSpPr txBox="1"/>
          <p:nvPr>
            <p:ph idx="10" type="dt"/>
          </p:nvPr>
        </p:nvSpPr>
        <p:spPr>
          <a:xfrm>
            <a:off x="1097280" y="6459785"/>
            <a:ext cx="2472271"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31"/>
          <p:cNvSpPr txBox="1"/>
          <p:nvPr>
            <p:ph idx="11" type="ftr"/>
          </p:nvPr>
        </p:nvSpPr>
        <p:spPr>
          <a:xfrm>
            <a:off x="3686185" y="6459785"/>
            <a:ext cx="4822804"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31"/>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28" name="Google Shape;28;p31"/>
          <p:cNvSpPr txBox="1"/>
          <p:nvPr>
            <p:ph idx="1" type="body"/>
          </p:nvPr>
        </p:nvSpPr>
        <p:spPr>
          <a:xfrm>
            <a:off x="1097280" y="381000"/>
            <a:ext cx="10058400" cy="5943600"/>
          </a:xfrm>
          <a:prstGeom prst="rect">
            <a:avLst/>
          </a:prstGeom>
          <a:noFill/>
          <a:ln>
            <a:noFill/>
          </a:ln>
        </p:spPr>
        <p:txBody>
          <a:bodyPr anchorCtr="0" anchor="t" bIns="45700" lIns="0" spcFirstLastPara="1" rIns="0" wrap="square" tIns="45700">
            <a:normAutofit/>
          </a:bodyPr>
          <a:lstStyle>
            <a:lvl1pPr indent="-228600" lvl="0" marL="457200" algn="l">
              <a:lnSpc>
                <a:spcPct val="100000"/>
              </a:lnSpc>
              <a:spcBef>
                <a:spcPts val="1200"/>
              </a:spcBef>
              <a:spcAft>
                <a:spcPts val="0"/>
              </a:spcAft>
              <a:buSzPts val="1800"/>
              <a:buFont typeface="Source Sans Pro"/>
              <a:buNone/>
              <a:defRPr>
                <a:solidFill>
                  <a:schemeClr val="lt1"/>
                </a:solidFill>
                <a:latin typeface="Source Sans Pro"/>
                <a:ea typeface="Source Sans Pro"/>
                <a:cs typeface="Source Sans Pro"/>
                <a:sym typeface="Source Sans Pro"/>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29" name="Shape 29"/>
        <p:cNvGrpSpPr/>
        <p:nvPr/>
      </p:nvGrpSpPr>
      <p:grpSpPr>
        <a:xfrm>
          <a:off x="0" y="0"/>
          <a:ext cx="0" cy="0"/>
          <a:chOff x="0" y="0"/>
          <a:chExt cx="0" cy="0"/>
        </a:xfrm>
      </p:grpSpPr>
      <p:sp>
        <p:nvSpPr>
          <p:cNvPr id="30" name="Google Shape;30;p26"/>
          <p:cNvSpPr/>
          <p:nvPr/>
        </p:nvSpPr>
        <p:spPr>
          <a:xfrm>
            <a:off x="3175" y="6400800"/>
            <a:ext cx="12188825" cy="457200"/>
          </a:xfrm>
          <a:prstGeom prst="rect">
            <a:avLst/>
          </a:pr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 name="Google Shape;31;p26"/>
          <p:cNvSpPr/>
          <p:nvPr/>
        </p:nvSpPr>
        <p:spPr>
          <a:xfrm>
            <a:off x="15" y="6334316"/>
            <a:ext cx="12188825" cy="6400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 name="Google Shape;32;p26"/>
          <p:cNvSpPr txBox="1"/>
          <p:nvPr>
            <p:ph type="ctrTitle"/>
          </p:nvPr>
        </p:nvSpPr>
        <p:spPr>
          <a:xfrm>
            <a:off x="1097280" y="758952"/>
            <a:ext cx="10058400" cy="3566160"/>
          </a:xfrm>
          <a:prstGeom prst="rect">
            <a:avLst/>
          </a:prstGeom>
          <a:noFill/>
          <a:ln>
            <a:noFill/>
          </a:ln>
        </p:spPr>
        <p:txBody>
          <a:bodyPr anchorCtr="0" anchor="b" bIns="45700" lIns="91425" spcFirstLastPara="1" rIns="91425" wrap="square" tIns="45700">
            <a:normAutofit/>
          </a:bodyPr>
          <a:lstStyle>
            <a:lvl1pPr lvl="0" algn="l">
              <a:lnSpc>
                <a:spcPct val="85000"/>
              </a:lnSpc>
              <a:spcBef>
                <a:spcPts val="0"/>
              </a:spcBef>
              <a:spcAft>
                <a:spcPts val="0"/>
              </a:spcAft>
              <a:buClr>
                <a:srgbClr val="262626"/>
              </a:buClr>
              <a:buSzPts val="8000"/>
              <a:buFont typeface="Calibri"/>
              <a:buNone/>
              <a:defRPr sz="8000">
                <a:solidFill>
                  <a:srgbClr val="262626"/>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26"/>
          <p:cNvSpPr txBox="1"/>
          <p:nvPr>
            <p:ph idx="1" type="subTitle"/>
          </p:nvPr>
        </p:nvSpPr>
        <p:spPr>
          <a:xfrm>
            <a:off x="1100051" y="4455620"/>
            <a:ext cx="10058400" cy="1143000"/>
          </a:xfrm>
          <a:prstGeom prst="rect">
            <a:avLst/>
          </a:prstGeom>
          <a:noFill/>
          <a:ln>
            <a:noFill/>
          </a:ln>
        </p:spPr>
        <p:txBody>
          <a:bodyPr anchorCtr="0" anchor="t" bIns="45700" lIns="91425" spcFirstLastPara="1" rIns="91425" wrap="square" tIns="45700">
            <a:normAutofit/>
          </a:bodyPr>
          <a:lstStyle>
            <a:lvl1pPr lvl="0" algn="l">
              <a:lnSpc>
                <a:spcPct val="90000"/>
              </a:lnSpc>
              <a:spcBef>
                <a:spcPts val="1200"/>
              </a:spcBef>
              <a:spcAft>
                <a:spcPts val="0"/>
              </a:spcAft>
              <a:buSzPts val="2400"/>
              <a:buNone/>
              <a:defRPr sz="2400" cap="none">
                <a:solidFill>
                  <a:schemeClr val="dk2"/>
                </a:solidFill>
                <a:latin typeface="Calibri"/>
                <a:ea typeface="Calibri"/>
                <a:cs typeface="Calibri"/>
                <a:sym typeface="Calibri"/>
              </a:defRPr>
            </a:lvl1pPr>
            <a:lvl2pPr lvl="1" algn="ctr">
              <a:lnSpc>
                <a:spcPct val="90000"/>
              </a:lnSpc>
              <a:spcBef>
                <a:spcPts val="200"/>
              </a:spcBef>
              <a:spcAft>
                <a:spcPts val="0"/>
              </a:spcAft>
              <a:buSzPts val="2400"/>
              <a:buNone/>
              <a:defRPr sz="2400"/>
            </a:lvl2pPr>
            <a:lvl3pPr lvl="2" algn="ctr">
              <a:lnSpc>
                <a:spcPct val="90000"/>
              </a:lnSpc>
              <a:spcBef>
                <a:spcPts val="400"/>
              </a:spcBef>
              <a:spcAft>
                <a:spcPts val="0"/>
              </a:spcAft>
              <a:buSzPts val="2400"/>
              <a:buNone/>
              <a:defRPr sz="24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p:txBody>
      </p:sp>
      <p:sp>
        <p:nvSpPr>
          <p:cNvPr id="34" name="Google Shape;34;p26"/>
          <p:cNvSpPr txBox="1"/>
          <p:nvPr>
            <p:ph idx="10" type="dt"/>
          </p:nvPr>
        </p:nvSpPr>
        <p:spPr>
          <a:xfrm>
            <a:off x="1097280" y="6459785"/>
            <a:ext cx="2472271"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26"/>
          <p:cNvSpPr txBox="1"/>
          <p:nvPr>
            <p:ph idx="11" type="ftr"/>
          </p:nvPr>
        </p:nvSpPr>
        <p:spPr>
          <a:xfrm>
            <a:off x="3686185" y="6459785"/>
            <a:ext cx="4822804"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26"/>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cxnSp>
        <p:nvCxnSpPr>
          <p:cNvPr id="37" name="Google Shape;37;p26"/>
          <p:cNvCxnSpPr/>
          <p:nvPr/>
        </p:nvCxnSpPr>
        <p:spPr>
          <a:xfrm>
            <a:off x="1207658" y="4343400"/>
            <a:ext cx="9875520" cy="0"/>
          </a:xfrm>
          <a:prstGeom prst="straightConnector1">
            <a:avLst/>
          </a:prstGeom>
          <a:noFill/>
          <a:ln cap="flat" cmpd="sng" w="9525">
            <a:solidFill>
              <a:srgbClr val="7F7F7F"/>
            </a:solidFill>
            <a:prstDash val="solid"/>
            <a:round/>
            <a:headEnd len="sm" w="sm" type="none"/>
            <a:tailEnd len="sm" w="sm" type="none"/>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showMasterSp="0" type="secHead">
  <p:cSld name="SECTION_HEADER">
    <p:bg>
      <p:bgPr>
        <a:solidFill>
          <a:schemeClr val="lt1"/>
        </a:solidFill>
      </p:bgPr>
    </p:bg>
    <p:spTree>
      <p:nvGrpSpPr>
        <p:cNvPr id="38" name="Shape 38"/>
        <p:cNvGrpSpPr/>
        <p:nvPr/>
      </p:nvGrpSpPr>
      <p:grpSpPr>
        <a:xfrm>
          <a:off x="0" y="0"/>
          <a:ext cx="0" cy="0"/>
          <a:chOff x="0" y="0"/>
          <a:chExt cx="0" cy="0"/>
        </a:xfrm>
      </p:grpSpPr>
      <p:sp>
        <p:nvSpPr>
          <p:cNvPr id="39" name="Google Shape;39;p30"/>
          <p:cNvSpPr/>
          <p:nvPr/>
        </p:nvSpPr>
        <p:spPr>
          <a:xfrm>
            <a:off x="3175" y="6400800"/>
            <a:ext cx="12188825" cy="457200"/>
          </a:xfrm>
          <a:prstGeom prst="rect">
            <a:avLst/>
          </a:pr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 name="Google Shape;40;p30"/>
          <p:cNvSpPr/>
          <p:nvPr/>
        </p:nvSpPr>
        <p:spPr>
          <a:xfrm>
            <a:off x="15" y="6334316"/>
            <a:ext cx="12188825" cy="6400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 name="Google Shape;41;p30"/>
          <p:cNvSpPr txBox="1"/>
          <p:nvPr>
            <p:ph type="title"/>
          </p:nvPr>
        </p:nvSpPr>
        <p:spPr>
          <a:xfrm>
            <a:off x="1097280" y="758952"/>
            <a:ext cx="10058400" cy="3566160"/>
          </a:xfrm>
          <a:prstGeom prst="rect">
            <a:avLst/>
          </a:prstGeom>
          <a:noFill/>
          <a:ln>
            <a:noFill/>
          </a:ln>
        </p:spPr>
        <p:txBody>
          <a:bodyPr anchorCtr="0" anchor="b" bIns="45700" lIns="91425" spcFirstLastPara="1" rIns="91425" wrap="square" tIns="45700">
            <a:normAutofit/>
          </a:bodyPr>
          <a:lstStyle>
            <a:lvl1pPr lvl="0" algn="l">
              <a:lnSpc>
                <a:spcPct val="85000"/>
              </a:lnSpc>
              <a:spcBef>
                <a:spcPts val="0"/>
              </a:spcBef>
              <a:spcAft>
                <a:spcPts val="0"/>
              </a:spcAft>
              <a:buClr>
                <a:srgbClr val="262626"/>
              </a:buClr>
              <a:buSzPts val="8000"/>
              <a:buFont typeface="Calibri"/>
              <a:buNone/>
              <a:defRPr b="0" sz="8000">
                <a:solidFill>
                  <a:srgbClr val="262626"/>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30"/>
          <p:cNvSpPr txBox="1"/>
          <p:nvPr>
            <p:ph idx="1" type="body"/>
          </p:nvPr>
        </p:nvSpPr>
        <p:spPr>
          <a:xfrm>
            <a:off x="1097280" y="4453128"/>
            <a:ext cx="10058400" cy="114300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200"/>
              </a:spcBef>
              <a:spcAft>
                <a:spcPts val="0"/>
              </a:spcAft>
              <a:buSzPts val="2400"/>
              <a:buNone/>
              <a:defRPr sz="2400" cap="none">
                <a:solidFill>
                  <a:schemeClr val="dk2"/>
                </a:solidFill>
                <a:latin typeface="Calibri"/>
                <a:ea typeface="Calibri"/>
                <a:cs typeface="Calibri"/>
                <a:sym typeface="Calibri"/>
              </a:defRPr>
            </a:lvl1pPr>
            <a:lvl2pPr indent="-228600" lvl="1" marL="914400" algn="l">
              <a:lnSpc>
                <a:spcPct val="90000"/>
              </a:lnSpc>
              <a:spcBef>
                <a:spcPts val="200"/>
              </a:spcBef>
              <a:spcAft>
                <a:spcPts val="0"/>
              </a:spcAft>
              <a:buSzPts val="1800"/>
              <a:buNone/>
              <a:defRPr sz="1800">
                <a:solidFill>
                  <a:srgbClr val="888888"/>
                </a:solidFill>
              </a:defRPr>
            </a:lvl2pPr>
            <a:lvl3pPr indent="-228600" lvl="2" marL="1371600" algn="l">
              <a:lnSpc>
                <a:spcPct val="90000"/>
              </a:lnSpc>
              <a:spcBef>
                <a:spcPts val="400"/>
              </a:spcBef>
              <a:spcAft>
                <a:spcPts val="0"/>
              </a:spcAft>
              <a:buSzPts val="1600"/>
              <a:buNone/>
              <a:defRPr sz="1600">
                <a:solidFill>
                  <a:srgbClr val="888888"/>
                </a:solidFill>
              </a:defRPr>
            </a:lvl3pPr>
            <a:lvl4pPr indent="-228600" lvl="3" marL="1828800" algn="l">
              <a:lnSpc>
                <a:spcPct val="90000"/>
              </a:lnSpc>
              <a:spcBef>
                <a:spcPts val="400"/>
              </a:spcBef>
              <a:spcAft>
                <a:spcPts val="0"/>
              </a:spcAft>
              <a:buSzPts val="1400"/>
              <a:buNone/>
              <a:defRPr sz="1400">
                <a:solidFill>
                  <a:srgbClr val="888888"/>
                </a:solidFill>
              </a:defRPr>
            </a:lvl4pPr>
            <a:lvl5pPr indent="-228600" lvl="4" marL="2286000" algn="l">
              <a:lnSpc>
                <a:spcPct val="90000"/>
              </a:lnSpc>
              <a:spcBef>
                <a:spcPts val="400"/>
              </a:spcBef>
              <a:spcAft>
                <a:spcPts val="0"/>
              </a:spcAft>
              <a:buSzPts val="1400"/>
              <a:buNone/>
              <a:defRPr sz="1400">
                <a:solidFill>
                  <a:srgbClr val="888888"/>
                </a:solidFill>
              </a:defRPr>
            </a:lvl5pPr>
            <a:lvl6pPr indent="-228600" lvl="5" marL="2743200" algn="l">
              <a:lnSpc>
                <a:spcPct val="90000"/>
              </a:lnSpc>
              <a:spcBef>
                <a:spcPts val="400"/>
              </a:spcBef>
              <a:spcAft>
                <a:spcPts val="0"/>
              </a:spcAft>
              <a:buSzPts val="1400"/>
              <a:buNone/>
              <a:defRPr sz="1400">
                <a:solidFill>
                  <a:srgbClr val="888888"/>
                </a:solidFill>
              </a:defRPr>
            </a:lvl6pPr>
            <a:lvl7pPr indent="-228600" lvl="6" marL="3200400" algn="l">
              <a:lnSpc>
                <a:spcPct val="90000"/>
              </a:lnSpc>
              <a:spcBef>
                <a:spcPts val="400"/>
              </a:spcBef>
              <a:spcAft>
                <a:spcPts val="0"/>
              </a:spcAft>
              <a:buSzPts val="1400"/>
              <a:buNone/>
              <a:defRPr sz="1400">
                <a:solidFill>
                  <a:srgbClr val="888888"/>
                </a:solidFill>
              </a:defRPr>
            </a:lvl7pPr>
            <a:lvl8pPr indent="-228600" lvl="7" marL="3657600" algn="l">
              <a:lnSpc>
                <a:spcPct val="90000"/>
              </a:lnSpc>
              <a:spcBef>
                <a:spcPts val="400"/>
              </a:spcBef>
              <a:spcAft>
                <a:spcPts val="0"/>
              </a:spcAft>
              <a:buSzPts val="1400"/>
              <a:buNone/>
              <a:defRPr sz="1400">
                <a:solidFill>
                  <a:srgbClr val="888888"/>
                </a:solidFill>
              </a:defRPr>
            </a:lvl8pPr>
            <a:lvl9pPr indent="-228600" lvl="8" marL="4114800" algn="l">
              <a:lnSpc>
                <a:spcPct val="90000"/>
              </a:lnSpc>
              <a:spcBef>
                <a:spcPts val="400"/>
              </a:spcBef>
              <a:spcAft>
                <a:spcPts val="400"/>
              </a:spcAft>
              <a:buSzPts val="1400"/>
              <a:buNone/>
              <a:defRPr sz="1400">
                <a:solidFill>
                  <a:srgbClr val="888888"/>
                </a:solidFill>
              </a:defRPr>
            </a:lvl9pPr>
          </a:lstStyle>
          <a:p/>
        </p:txBody>
      </p:sp>
      <p:sp>
        <p:nvSpPr>
          <p:cNvPr id="43" name="Google Shape;43;p30"/>
          <p:cNvSpPr txBox="1"/>
          <p:nvPr>
            <p:ph idx="10" type="dt"/>
          </p:nvPr>
        </p:nvSpPr>
        <p:spPr>
          <a:xfrm>
            <a:off x="1097280" y="6459785"/>
            <a:ext cx="2472271"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30"/>
          <p:cNvSpPr txBox="1"/>
          <p:nvPr>
            <p:ph idx="11" type="ftr"/>
          </p:nvPr>
        </p:nvSpPr>
        <p:spPr>
          <a:xfrm>
            <a:off x="3686185" y="6459785"/>
            <a:ext cx="4822804"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30"/>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cxnSp>
        <p:nvCxnSpPr>
          <p:cNvPr id="46" name="Google Shape;46;p30"/>
          <p:cNvCxnSpPr/>
          <p:nvPr/>
        </p:nvCxnSpPr>
        <p:spPr>
          <a:xfrm>
            <a:off x="1207658" y="4343400"/>
            <a:ext cx="9875520" cy="0"/>
          </a:xfrm>
          <a:prstGeom prst="straightConnector1">
            <a:avLst/>
          </a:prstGeom>
          <a:noFill/>
          <a:ln cap="flat" cmpd="sng" w="9525">
            <a:solidFill>
              <a:srgbClr val="7F7F7F"/>
            </a:solidFill>
            <a:prstDash val="solid"/>
            <a:round/>
            <a:headEnd len="sm" w="sm" type="none"/>
            <a:tailEnd len="sm" w="sm" type="none"/>
          </a:ln>
        </p:spPr>
      </p:cxn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7" name="Shape 47"/>
        <p:cNvGrpSpPr/>
        <p:nvPr/>
      </p:nvGrpSpPr>
      <p:grpSpPr>
        <a:xfrm>
          <a:off x="0" y="0"/>
          <a:ext cx="0" cy="0"/>
          <a:chOff x="0" y="0"/>
          <a:chExt cx="0" cy="0"/>
        </a:xfrm>
      </p:grpSpPr>
      <p:sp>
        <p:nvSpPr>
          <p:cNvPr id="48" name="Google Shape;48;p32"/>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lvl1pPr lvl="0" algn="l">
              <a:lnSpc>
                <a:spcPct val="85000"/>
              </a:lnSpc>
              <a:spcBef>
                <a:spcPts val="0"/>
              </a:spcBef>
              <a:spcAft>
                <a:spcPts val="0"/>
              </a:spcAft>
              <a:buClr>
                <a:srgbClr val="3F3F3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32"/>
          <p:cNvSpPr txBox="1"/>
          <p:nvPr>
            <p:ph idx="1" type="body"/>
          </p:nvPr>
        </p:nvSpPr>
        <p:spPr>
          <a:xfrm>
            <a:off x="1097280" y="1846052"/>
            <a:ext cx="4937760" cy="736282"/>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1200"/>
              </a:spcBef>
              <a:spcAft>
                <a:spcPts val="0"/>
              </a:spcAft>
              <a:buSzPts val="2000"/>
              <a:buNone/>
              <a:defRPr b="0" sz="2000" cap="none">
                <a:solidFill>
                  <a:schemeClr val="dk2"/>
                </a:solidFill>
              </a:defRPr>
            </a:lvl1pPr>
            <a:lvl2pPr indent="-228600" lvl="1" marL="914400" algn="l">
              <a:lnSpc>
                <a:spcPct val="90000"/>
              </a:lnSpc>
              <a:spcBef>
                <a:spcPts val="200"/>
              </a:spcBef>
              <a:spcAft>
                <a:spcPts val="0"/>
              </a:spcAft>
              <a:buSzPts val="2000"/>
              <a:buNone/>
              <a:defRPr b="1" sz="2000"/>
            </a:lvl2pPr>
            <a:lvl3pPr indent="-228600" lvl="2" marL="1371600" algn="l">
              <a:lnSpc>
                <a:spcPct val="90000"/>
              </a:lnSpc>
              <a:spcBef>
                <a:spcPts val="400"/>
              </a:spcBef>
              <a:spcAft>
                <a:spcPts val="0"/>
              </a:spcAft>
              <a:buSzPts val="1800"/>
              <a:buNone/>
              <a:defRPr b="1" sz="1800"/>
            </a:lvl3pPr>
            <a:lvl4pPr indent="-228600" lvl="3" marL="1828800" algn="l">
              <a:lnSpc>
                <a:spcPct val="90000"/>
              </a:lnSpc>
              <a:spcBef>
                <a:spcPts val="400"/>
              </a:spcBef>
              <a:spcAft>
                <a:spcPts val="0"/>
              </a:spcAft>
              <a:buSzPts val="1600"/>
              <a:buNone/>
              <a:defRPr b="1" sz="1600"/>
            </a:lvl4pPr>
            <a:lvl5pPr indent="-228600" lvl="4" marL="2286000" algn="l">
              <a:lnSpc>
                <a:spcPct val="90000"/>
              </a:lnSpc>
              <a:spcBef>
                <a:spcPts val="400"/>
              </a:spcBef>
              <a:spcAft>
                <a:spcPts val="0"/>
              </a:spcAft>
              <a:buSzPts val="1600"/>
              <a:buNone/>
              <a:defRPr b="1" sz="1600"/>
            </a:lvl5pPr>
            <a:lvl6pPr indent="-228600" lvl="5" marL="2743200" algn="l">
              <a:lnSpc>
                <a:spcPct val="90000"/>
              </a:lnSpc>
              <a:spcBef>
                <a:spcPts val="400"/>
              </a:spcBef>
              <a:spcAft>
                <a:spcPts val="0"/>
              </a:spcAft>
              <a:buSzPts val="1600"/>
              <a:buNone/>
              <a:defRPr b="1" sz="1600"/>
            </a:lvl6pPr>
            <a:lvl7pPr indent="-228600" lvl="6" marL="3200400" algn="l">
              <a:lnSpc>
                <a:spcPct val="90000"/>
              </a:lnSpc>
              <a:spcBef>
                <a:spcPts val="400"/>
              </a:spcBef>
              <a:spcAft>
                <a:spcPts val="0"/>
              </a:spcAft>
              <a:buSzPts val="1600"/>
              <a:buNone/>
              <a:defRPr b="1" sz="1600"/>
            </a:lvl7pPr>
            <a:lvl8pPr indent="-228600" lvl="7" marL="3657600" algn="l">
              <a:lnSpc>
                <a:spcPct val="90000"/>
              </a:lnSpc>
              <a:spcBef>
                <a:spcPts val="400"/>
              </a:spcBef>
              <a:spcAft>
                <a:spcPts val="0"/>
              </a:spcAft>
              <a:buSzPts val="1600"/>
              <a:buNone/>
              <a:defRPr b="1" sz="1600"/>
            </a:lvl8pPr>
            <a:lvl9pPr indent="-228600" lvl="8" marL="4114800" algn="l">
              <a:lnSpc>
                <a:spcPct val="90000"/>
              </a:lnSpc>
              <a:spcBef>
                <a:spcPts val="400"/>
              </a:spcBef>
              <a:spcAft>
                <a:spcPts val="400"/>
              </a:spcAft>
              <a:buSzPts val="1600"/>
              <a:buNone/>
              <a:defRPr b="1" sz="1600"/>
            </a:lvl9pPr>
          </a:lstStyle>
          <a:p/>
        </p:txBody>
      </p:sp>
      <p:sp>
        <p:nvSpPr>
          <p:cNvPr id="50" name="Google Shape;50;p32"/>
          <p:cNvSpPr txBox="1"/>
          <p:nvPr>
            <p:ph idx="2" type="body"/>
          </p:nvPr>
        </p:nvSpPr>
        <p:spPr>
          <a:xfrm>
            <a:off x="1097280" y="2582334"/>
            <a:ext cx="4937760" cy="3378200"/>
          </a:xfrm>
          <a:prstGeom prst="rect">
            <a:avLst/>
          </a:prstGeom>
          <a:noFill/>
          <a:ln>
            <a:noFill/>
          </a:ln>
        </p:spPr>
        <p:txBody>
          <a:bodyPr anchorCtr="0" anchor="t" bIns="45700" lIns="0" spcFirstLastPara="1" rIns="0" wrap="square" tIns="45700">
            <a:norm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51" name="Google Shape;51;p32"/>
          <p:cNvSpPr txBox="1"/>
          <p:nvPr>
            <p:ph idx="3" type="body"/>
          </p:nvPr>
        </p:nvSpPr>
        <p:spPr>
          <a:xfrm>
            <a:off x="6217920" y="1846052"/>
            <a:ext cx="4937760" cy="736282"/>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1200"/>
              </a:spcBef>
              <a:spcAft>
                <a:spcPts val="0"/>
              </a:spcAft>
              <a:buSzPts val="2000"/>
              <a:buNone/>
              <a:defRPr b="0" sz="2000" cap="none">
                <a:solidFill>
                  <a:schemeClr val="dk2"/>
                </a:solidFill>
              </a:defRPr>
            </a:lvl1pPr>
            <a:lvl2pPr indent="-228600" lvl="1" marL="914400" algn="l">
              <a:lnSpc>
                <a:spcPct val="90000"/>
              </a:lnSpc>
              <a:spcBef>
                <a:spcPts val="200"/>
              </a:spcBef>
              <a:spcAft>
                <a:spcPts val="0"/>
              </a:spcAft>
              <a:buSzPts val="2000"/>
              <a:buNone/>
              <a:defRPr b="1" sz="2000"/>
            </a:lvl2pPr>
            <a:lvl3pPr indent="-228600" lvl="2" marL="1371600" algn="l">
              <a:lnSpc>
                <a:spcPct val="90000"/>
              </a:lnSpc>
              <a:spcBef>
                <a:spcPts val="400"/>
              </a:spcBef>
              <a:spcAft>
                <a:spcPts val="0"/>
              </a:spcAft>
              <a:buSzPts val="1800"/>
              <a:buNone/>
              <a:defRPr b="1" sz="1800"/>
            </a:lvl3pPr>
            <a:lvl4pPr indent="-228600" lvl="3" marL="1828800" algn="l">
              <a:lnSpc>
                <a:spcPct val="90000"/>
              </a:lnSpc>
              <a:spcBef>
                <a:spcPts val="400"/>
              </a:spcBef>
              <a:spcAft>
                <a:spcPts val="0"/>
              </a:spcAft>
              <a:buSzPts val="1600"/>
              <a:buNone/>
              <a:defRPr b="1" sz="1600"/>
            </a:lvl4pPr>
            <a:lvl5pPr indent="-228600" lvl="4" marL="2286000" algn="l">
              <a:lnSpc>
                <a:spcPct val="90000"/>
              </a:lnSpc>
              <a:spcBef>
                <a:spcPts val="400"/>
              </a:spcBef>
              <a:spcAft>
                <a:spcPts val="0"/>
              </a:spcAft>
              <a:buSzPts val="1600"/>
              <a:buNone/>
              <a:defRPr b="1" sz="1600"/>
            </a:lvl5pPr>
            <a:lvl6pPr indent="-228600" lvl="5" marL="2743200" algn="l">
              <a:lnSpc>
                <a:spcPct val="90000"/>
              </a:lnSpc>
              <a:spcBef>
                <a:spcPts val="400"/>
              </a:spcBef>
              <a:spcAft>
                <a:spcPts val="0"/>
              </a:spcAft>
              <a:buSzPts val="1600"/>
              <a:buNone/>
              <a:defRPr b="1" sz="1600"/>
            </a:lvl6pPr>
            <a:lvl7pPr indent="-228600" lvl="6" marL="3200400" algn="l">
              <a:lnSpc>
                <a:spcPct val="90000"/>
              </a:lnSpc>
              <a:spcBef>
                <a:spcPts val="400"/>
              </a:spcBef>
              <a:spcAft>
                <a:spcPts val="0"/>
              </a:spcAft>
              <a:buSzPts val="1600"/>
              <a:buNone/>
              <a:defRPr b="1" sz="1600"/>
            </a:lvl7pPr>
            <a:lvl8pPr indent="-228600" lvl="7" marL="3657600" algn="l">
              <a:lnSpc>
                <a:spcPct val="90000"/>
              </a:lnSpc>
              <a:spcBef>
                <a:spcPts val="400"/>
              </a:spcBef>
              <a:spcAft>
                <a:spcPts val="0"/>
              </a:spcAft>
              <a:buSzPts val="1600"/>
              <a:buNone/>
              <a:defRPr b="1" sz="1600"/>
            </a:lvl8pPr>
            <a:lvl9pPr indent="-228600" lvl="8" marL="4114800" algn="l">
              <a:lnSpc>
                <a:spcPct val="90000"/>
              </a:lnSpc>
              <a:spcBef>
                <a:spcPts val="400"/>
              </a:spcBef>
              <a:spcAft>
                <a:spcPts val="400"/>
              </a:spcAft>
              <a:buSzPts val="1600"/>
              <a:buNone/>
              <a:defRPr b="1" sz="1600"/>
            </a:lvl9pPr>
          </a:lstStyle>
          <a:p/>
        </p:txBody>
      </p:sp>
      <p:sp>
        <p:nvSpPr>
          <p:cNvPr id="52" name="Google Shape;52;p32"/>
          <p:cNvSpPr txBox="1"/>
          <p:nvPr>
            <p:ph idx="4" type="body"/>
          </p:nvPr>
        </p:nvSpPr>
        <p:spPr>
          <a:xfrm>
            <a:off x="6217920" y="2582334"/>
            <a:ext cx="4937760" cy="3378200"/>
          </a:xfrm>
          <a:prstGeom prst="rect">
            <a:avLst/>
          </a:prstGeom>
          <a:noFill/>
          <a:ln>
            <a:noFill/>
          </a:ln>
        </p:spPr>
        <p:txBody>
          <a:bodyPr anchorCtr="0" anchor="t" bIns="45700" lIns="0" spcFirstLastPara="1" rIns="0" wrap="square" tIns="45700">
            <a:norm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53" name="Google Shape;53;p32"/>
          <p:cNvSpPr txBox="1"/>
          <p:nvPr>
            <p:ph idx="10" type="dt"/>
          </p:nvPr>
        </p:nvSpPr>
        <p:spPr>
          <a:xfrm>
            <a:off x="1097280" y="6459785"/>
            <a:ext cx="2472271"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32"/>
          <p:cNvSpPr txBox="1"/>
          <p:nvPr>
            <p:ph idx="11" type="ftr"/>
          </p:nvPr>
        </p:nvSpPr>
        <p:spPr>
          <a:xfrm>
            <a:off x="3686185" y="6459785"/>
            <a:ext cx="4822804"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32"/>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showMasterSp="0" type="objTx">
  <p:cSld name="OBJECT_WITH_CAPTION_TEXT">
    <p:spTree>
      <p:nvGrpSpPr>
        <p:cNvPr id="56" name="Shape 56"/>
        <p:cNvGrpSpPr/>
        <p:nvPr/>
      </p:nvGrpSpPr>
      <p:grpSpPr>
        <a:xfrm>
          <a:off x="0" y="0"/>
          <a:ext cx="0" cy="0"/>
          <a:chOff x="0" y="0"/>
          <a:chExt cx="0" cy="0"/>
        </a:xfrm>
      </p:grpSpPr>
      <p:sp>
        <p:nvSpPr>
          <p:cNvPr id="57" name="Google Shape;57;p33"/>
          <p:cNvSpPr/>
          <p:nvPr/>
        </p:nvSpPr>
        <p:spPr>
          <a:xfrm>
            <a:off x="16" y="0"/>
            <a:ext cx="4050791" cy="6858000"/>
          </a:xfrm>
          <a:prstGeom prst="rect">
            <a:avLst/>
          </a:pr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 name="Google Shape;58;p33"/>
          <p:cNvSpPr/>
          <p:nvPr/>
        </p:nvSpPr>
        <p:spPr>
          <a:xfrm>
            <a:off x="4040071" y="0"/>
            <a:ext cx="64008" cy="6858000"/>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 name="Google Shape;59;p33"/>
          <p:cNvSpPr txBox="1"/>
          <p:nvPr>
            <p:ph type="title"/>
          </p:nvPr>
        </p:nvSpPr>
        <p:spPr>
          <a:xfrm>
            <a:off x="457200" y="594359"/>
            <a:ext cx="3200400" cy="2286000"/>
          </a:xfrm>
          <a:prstGeom prst="rect">
            <a:avLst/>
          </a:prstGeom>
          <a:noFill/>
          <a:ln>
            <a:noFill/>
          </a:ln>
        </p:spPr>
        <p:txBody>
          <a:bodyPr anchorCtr="0" anchor="b" bIns="45700" lIns="91425" spcFirstLastPara="1" rIns="91425" wrap="square" tIns="45700">
            <a:normAutofit/>
          </a:bodyPr>
          <a:lstStyle>
            <a:lvl1pPr lvl="0" algn="l">
              <a:lnSpc>
                <a:spcPct val="85000"/>
              </a:lnSpc>
              <a:spcBef>
                <a:spcPts val="0"/>
              </a:spcBef>
              <a:spcAft>
                <a:spcPts val="0"/>
              </a:spcAft>
              <a:buClr>
                <a:srgbClr val="FFFFFF"/>
              </a:buClr>
              <a:buSzPts val="3600"/>
              <a:buFont typeface="Calibri"/>
              <a:buNone/>
              <a:defRPr b="0" sz="3600">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33"/>
          <p:cNvSpPr txBox="1"/>
          <p:nvPr>
            <p:ph idx="1" type="body"/>
          </p:nvPr>
        </p:nvSpPr>
        <p:spPr>
          <a:xfrm>
            <a:off x="4800600" y="731520"/>
            <a:ext cx="6492240" cy="5257800"/>
          </a:xfrm>
          <a:prstGeom prst="rect">
            <a:avLst/>
          </a:prstGeom>
          <a:noFill/>
          <a:ln>
            <a:noFill/>
          </a:ln>
        </p:spPr>
        <p:txBody>
          <a:bodyPr anchorCtr="0" anchor="t" bIns="45700" lIns="0" spcFirstLastPara="1" rIns="0" wrap="square" tIns="45700">
            <a:norm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61" name="Google Shape;61;p33"/>
          <p:cNvSpPr txBox="1"/>
          <p:nvPr>
            <p:ph idx="2" type="body"/>
          </p:nvPr>
        </p:nvSpPr>
        <p:spPr>
          <a:xfrm>
            <a:off x="457200" y="2926080"/>
            <a:ext cx="3200400" cy="3379124"/>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200"/>
              </a:spcBef>
              <a:spcAft>
                <a:spcPts val="0"/>
              </a:spcAft>
              <a:buSzPts val="1500"/>
              <a:buNone/>
              <a:defRPr sz="1500">
                <a:solidFill>
                  <a:srgbClr val="FFFFFF"/>
                </a:solidFill>
              </a:defRPr>
            </a:lvl1pPr>
            <a:lvl2pPr indent="-228600" lvl="1" marL="914400" algn="l">
              <a:lnSpc>
                <a:spcPct val="90000"/>
              </a:lnSpc>
              <a:spcBef>
                <a:spcPts val="200"/>
              </a:spcBef>
              <a:spcAft>
                <a:spcPts val="0"/>
              </a:spcAft>
              <a:buSzPts val="1200"/>
              <a:buNone/>
              <a:defRPr sz="1200"/>
            </a:lvl2pPr>
            <a:lvl3pPr indent="-228600" lvl="2" marL="1371600" algn="l">
              <a:lnSpc>
                <a:spcPct val="90000"/>
              </a:lnSpc>
              <a:spcBef>
                <a:spcPts val="400"/>
              </a:spcBef>
              <a:spcAft>
                <a:spcPts val="0"/>
              </a:spcAft>
              <a:buSzPts val="1000"/>
              <a:buNone/>
              <a:defRPr sz="1000"/>
            </a:lvl3pPr>
            <a:lvl4pPr indent="-228600" lvl="3" marL="1828800" algn="l">
              <a:lnSpc>
                <a:spcPct val="90000"/>
              </a:lnSpc>
              <a:spcBef>
                <a:spcPts val="400"/>
              </a:spcBef>
              <a:spcAft>
                <a:spcPts val="0"/>
              </a:spcAft>
              <a:buSzPts val="900"/>
              <a:buNone/>
              <a:defRPr sz="900"/>
            </a:lvl4pPr>
            <a:lvl5pPr indent="-228600" lvl="4" marL="2286000" algn="l">
              <a:lnSpc>
                <a:spcPct val="90000"/>
              </a:lnSpc>
              <a:spcBef>
                <a:spcPts val="400"/>
              </a:spcBef>
              <a:spcAft>
                <a:spcPts val="0"/>
              </a:spcAft>
              <a:buSzPts val="900"/>
              <a:buNone/>
              <a:defRPr sz="900"/>
            </a:lvl5pPr>
            <a:lvl6pPr indent="-228600" lvl="5" marL="2743200" algn="l">
              <a:lnSpc>
                <a:spcPct val="90000"/>
              </a:lnSpc>
              <a:spcBef>
                <a:spcPts val="400"/>
              </a:spcBef>
              <a:spcAft>
                <a:spcPts val="0"/>
              </a:spcAft>
              <a:buSzPts val="900"/>
              <a:buNone/>
              <a:defRPr sz="900"/>
            </a:lvl6pPr>
            <a:lvl7pPr indent="-228600" lvl="6" marL="3200400" algn="l">
              <a:lnSpc>
                <a:spcPct val="90000"/>
              </a:lnSpc>
              <a:spcBef>
                <a:spcPts val="400"/>
              </a:spcBef>
              <a:spcAft>
                <a:spcPts val="0"/>
              </a:spcAft>
              <a:buSzPts val="900"/>
              <a:buNone/>
              <a:defRPr sz="900"/>
            </a:lvl7pPr>
            <a:lvl8pPr indent="-228600" lvl="7" marL="3657600" algn="l">
              <a:lnSpc>
                <a:spcPct val="90000"/>
              </a:lnSpc>
              <a:spcBef>
                <a:spcPts val="400"/>
              </a:spcBef>
              <a:spcAft>
                <a:spcPts val="0"/>
              </a:spcAft>
              <a:buSzPts val="900"/>
              <a:buNone/>
              <a:defRPr sz="900"/>
            </a:lvl8pPr>
            <a:lvl9pPr indent="-228600" lvl="8" marL="4114800" algn="l">
              <a:lnSpc>
                <a:spcPct val="90000"/>
              </a:lnSpc>
              <a:spcBef>
                <a:spcPts val="400"/>
              </a:spcBef>
              <a:spcAft>
                <a:spcPts val="400"/>
              </a:spcAft>
              <a:buSzPts val="900"/>
              <a:buNone/>
              <a:defRPr sz="900"/>
            </a:lvl9pPr>
          </a:lstStyle>
          <a:p/>
        </p:txBody>
      </p:sp>
      <p:sp>
        <p:nvSpPr>
          <p:cNvPr id="62" name="Google Shape;62;p33"/>
          <p:cNvSpPr txBox="1"/>
          <p:nvPr>
            <p:ph idx="10" type="dt"/>
          </p:nvPr>
        </p:nvSpPr>
        <p:spPr>
          <a:xfrm>
            <a:off x="465512" y="6459785"/>
            <a:ext cx="261851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33"/>
          <p:cNvSpPr txBox="1"/>
          <p:nvPr>
            <p:ph idx="11" type="ftr"/>
          </p:nvPr>
        </p:nvSpPr>
        <p:spPr>
          <a:xfrm>
            <a:off x="4800600" y="6459785"/>
            <a:ext cx="4648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33"/>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050"/>
              <a:buFont typeface="Arial"/>
              <a:buNone/>
              <a:defRPr b="0" i="0" sz="1050" u="none" cap="none" strike="noStrike">
                <a:solidFill>
                  <a:schemeClr val="dk2"/>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050"/>
              <a:buFont typeface="Arial"/>
              <a:buNone/>
              <a:defRPr b="0" i="0" sz="1050" u="none" cap="none" strike="noStrike">
                <a:solidFill>
                  <a:schemeClr val="dk2"/>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050"/>
              <a:buFont typeface="Arial"/>
              <a:buNone/>
              <a:defRPr b="0" i="0" sz="1050" u="none" cap="none" strike="noStrike">
                <a:solidFill>
                  <a:schemeClr val="dk2"/>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050"/>
              <a:buFont typeface="Arial"/>
              <a:buNone/>
              <a:defRPr b="0" i="0" sz="1050" u="none" cap="none" strike="noStrike">
                <a:solidFill>
                  <a:schemeClr val="dk2"/>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050"/>
              <a:buFont typeface="Arial"/>
              <a:buNone/>
              <a:defRPr b="0" i="0" sz="1050" u="none" cap="none" strike="noStrike">
                <a:solidFill>
                  <a:schemeClr val="dk2"/>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050"/>
              <a:buFont typeface="Arial"/>
              <a:buNone/>
              <a:defRPr b="0" i="0" sz="1050" u="none" cap="none" strike="noStrike">
                <a:solidFill>
                  <a:schemeClr val="dk2"/>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050"/>
              <a:buFont typeface="Arial"/>
              <a:buNone/>
              <a:defRPr b="0" i="0" sz="1050" u="none" cap="none" strike="noStrike">
                <a:solidFill>
                  <a:schemeClr val="dk2"/>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050"/>
              <a:buFont typeface="Arial"/>
              <a:buNone/>
              <a:defRPr b="0" i="0" sz="1050" u="none" cap="none" strike="noStrike">
                <a:solidFill>
                  <a:schemeClr val="dk2"/>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050"/>
              <a:buFont typeface="Arial"/>
              <a:buNone/>
              <a:defRPr b="0" i="0" sz="1050" u="none" cap="none" strike="noStrike">
                <a:solidFill>
                  <a:schemeClr val="dk2"/>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showMasterSp="0" type="picTx">
  <p:cSld name="PICTURE_WITH_CAPTION_TEXT">
    <p:spTree>
      <p:nvGrpSpPr>
        <p:cNvPr id="65" name="Shape 65"/>
        <p:cNvGrpSpPr/>
        <p:nvPr/>
      </p:nvGrpSpPr>
      <p:grpSpPr>
        <a:xfrm>
          <a:off x="0" y="0"/>
          <a:ext cx="0" cy="0"/>
          <a:chOff x="0" y="0"/>
          <a:chExt cx="0" cy="0"/>
        </a:xfrm>
      </p:grpSpPr>
      <p:sp>
        <p:nvSpPr>
          <p:cNvPr id="66" name="Google Shape;66;p34"/>
          <p:cNvSpPr/>
          <p:nvPr/>
        </p:nvSpPr>
        <p:spPr>
          <a:xfrm>
            <a:off x="0" y="4953000"/>
            <a:ext cx="12188825" cy="1905000"/>
          </a:xfrm>
          <a:prstGeom prst="rect">
            <a:avLst/>
          </a:pr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 name="Google Shape;67;p34"/>
          <p:cNvSpPr/>
          <p:nvPr/>
        </p:nvSpPr>
        <p:spPr>
          <a:xfrm>
            <a:off x="15" y="4915076"/>
            <a:ext cx="12188825" cy="6400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 name="Google Shape;68;p34"/>
          <p:cNvSpPr txBox="1"/>
          <p:nvPr>
            <p:ph type="title"/>
          </p:nvPr>
        </p:nvSpPr>
        <p:spPr>
          <a:xfrm>
            <a:off x="1097280" y="5074920"/>
            <a:ext cx="10113264" cy="822960"/>
          </a:xfrm>
          <a:prstGeom prst="rect">
            <a:avLst/>
          </a:prstGeom>
          <a:noFill/>
          <a:ln>
            <a:noFill/>
          </a:ln>
        </p:spPr>
        <p:txBody>
          <a:bodyPr anchorCtr="0" anchor="b" bIns="0" lIns="91425" spcFirstLastPara="1" rIns="91425" wrap="square" tIns="0">
            <a:noAutofit/>
          </a:bodyPr>
          <a:lstStyle>
            <a:lvl1pPr lvl="0" algn="l">
              <a:lnSpc>
                <a:spcPct val="85000"/>
              </a:lnSpc>
              <a:spcBef>
                <a:spcPts val="0"/>
              </a:spcBef>
              <a:spcAft>
                <a:spcPts val="0"/>
              </a:spcAft>
              <a:buClr>
                <a:srgbClr val="FFFFFF"/>
              </a:buClr>
              <a:buSzPts val="3600"/>
              <a:buFont typeface="Calibri"/>
              <a:buNone/>
              <a:defRPr b="0" sz="3600">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34"/>
          <p:cNvSpPr/>
          <p:nvPr>
            <p:ph idx="2" type="pic"/>
          </p:nvPr>
        </p:nvSpPr>
        <p:spPr>
          <a:xfrm>
            <a:off x="15" y="0"/>
            <a:ext cx="12191985" cy="4915076"/>
          </a:xfrm>
          <a:prstGeom prst="rect">
            <a:avLst/>
          </a:prstGeom>
          <a:noFill/>
          <a:ln>
            <a:noFill/>
          </a:ln>
        </p:spPr>
      </p:sp>
      <p:sp>
        <p:nvSpPr>
          <p:cNvPr id="70" name="Google Shape;70;p34"/>
          <p:cNvSpPr txBox="1"/>
          <p:nvPr>
            <p:ph idx="1" type="body"/>
          </p:nvPr>
        </p:nvSpPr>
        <p:spPr>
          <a:xfrm>
            <a:off x="1097280" y="5907023"/>
            <a:ext cx="10113264" cy="594360"/>
          </a:xfrm>
          <a:prstGeom prst="rect">
            <a:avLst/>
          </a:prstGeom>
          <a:noFill/>
          <a:ln>
            <a:noFill/>
          </a:ln>
        </p:spPr>
        <p:txBody>
          <a:bodyPr anchorCtr="0" anchor="t" bIns="0" lIns="91425" spcFirstLastPara="1" rIns="91425" wrap="square" tIns="0">
            <a:normAutofit/>
          </a:bodyPr>
          <a:lstStyle>
            <a:lvl1pPr indent="-228600" lvl="0" marL="457200" algn="l">
              <a:lnSpc>
                <a:spcPct val="90000"/>
              </a:lnSpc>
              <a:spcBef>
                <a:spcPts val="0"/>
              </a:spcBef>
              <a:spcAft>
                <a:spcPts val="0"/>
              </a:spcAft>
              <a:buSzPts val="1500"/>
              <a:buNone/>
              <a:defRPr sz="1500">
                <a:solidFill>
                  <a:srgbClr val="FFFFFF"/>
                </a:solidFill>
              </a:defRPr>
            </a:lvl1pPr>
            <a:lvl2pPr indent="-228600" lvl="1" marL="914400" algn="l">
              <a:lnSpc>
                <a:spcPct val="90000"/>
              </a:lnSpc>
              <a:spcBef>
                <a:spcPts val="600"/>
              </a:spcBef>
              <a:spcAft>
                <a:spcPts val="0"/>
              </a:spcAft>
              <a:buSzPts val="1200"/>
              <a:buNone/>
              <a:defRPr sz="1200"/>
            </a:lvl2pPr>
            <a:lvl3pPr indent="-228600" lvl="2" marL="1371600" algn="l">
              <a:lnSpc>
                <a:spcPct val="90000"/>
              </a:lnSpc>
              <a:spcBef>
                <a:spcPts val="400"/>
              </a:spcBef>
              <a:spcAft>
                <a:spcPts val="0"/>
              </a:spcAft>
              <a:buSzPts val="1000"/>
              <a:buNone/>
              <a:defRPr sz="1000"/>
            </a:lvl3pPr>
            <a:lvl4pPr indent="-228600" lvl="3" marL="1828800" algn="l">
              <a:lnSpc>
                <a:spcPct val="90000"/>
              </a:lnSpc>
              <a:spcBef>
                <a:spcPts val="400"/>
              </a:spcBef>
              <a:spcAft>
                <a:spcPts val="0"/>
              </a:spcAft>
              <a:buSzPts val="900"/>
              <a:buNone/>
              <a:defRPr sz="900"/>
            </a:lvl4pPr>
            <a:lvl5pPr indent="-228600" lvl="4" marL="2286000" algn="l">
              <a:lnSpc>
                <a:spcPct val="90000"/>
              </a:lnSpc>
              <a:spcBef>
                <a:spcPts val="400"/>
              </a:spcBef>
              <a:spcAft>
                <a:spcPts val="0"/>
              </a:spcAft>
              <a:buSzPts val="900"/>
              <a:buNone/>
              <a:defRPr sz="900"/>
            </a:lvl5pPr>
            <a:lvl6pPr indent="-228600" lvl="5" marL="2743200" algn="l">
              <a:lnSpc>
                <a:spcPct val="90000"/>
              </a:lnSpc>
              <a:spcBef>
                <a:spcPts val="400"/>
              </a:spcBef>
              <a:spcAft>
                <a:spcPts val="0"/>
              </a:spcAft>
              <a:buSzPts val="900"/>
              <a:buNone/>
              <a:defRPr sz="900"/>
            </a:lvl6pPr>
            <a:lvl7pPr indent="-228600" lvl="6" marL="3200400" algn="l">
              <a:lnSpc>
                <a:spcPct val="90000"/>
              </a:lnSpc>
              <a:spcBef>
                <a:spcPts val="400"/>
              </a:spcBef>
              <a:spcAft>
                <a:spcPts val="0"/>
              </a:spcAft>
              <a:buSzPts val="900"/>
              <a:buNone/>
              <a:defRPr sz="900"/>
            </a:lvl7pPr>
            <a:lvl8pPr indent="-228600" lvl="7" marL="3657600" algn="l">
              <a:lnSpc>
                <a:spcPct val="90000"/>
              </a:lnSpc>
              <a:spcBef>
                <a:spcPts val="400"/>
              </a:spcBef>
              <a:spcAft>
                <a:spcPts val="0"/>
              </a:spcAft>
              <a:buSzPts val="900"/>
              <a:buNone/>
              <a:defRPr sz="900"/>
            </a:lvl8pPr>
            <a:lvl9pPr indent="-228600" lvl="8" marL="4114800" algn="l">
              <a:lnSpc>
                <a:spcPct val="90000"/>
              </a:lnSpc>
              <a:spcBef>
                <a:spcPts val="400"/>
              </a:spcBef>
              <a:spcAft>
                <a:spcPts val="400"/>
              </a:spcAft>
              <a:buSzPts val="900"/>
              <a:buNone/>
              <a:defRPr sz="900"/>
            </a:lvl9pPr>
          </a:lstStyle>
          <a:p/>
        </p:txBody>
      </p:sp>
      <p:sp>
        <p:nvSpPr>
          <p:cNvPr id="71" name="Google Shape;71;p34"/>
          <p:cNvSpPr txBox="1"/>
          <p:nvPr>
            <p:ph idx="10" type="dt"/>
          </p:nvPr>
        </p:nvSpPr>
        <p:spPr>
          <a:xfrm>
            <a:off x="1097280" y="6459785"/>
            <a:ext cx="2472271"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34"/>
          <p:cNvSpPr txBox="1"/>
          <p:nvPr>
            <p:ph idx="11" type="ftr"/>
          </p:nvPr>
        </p:nvSpPr>
        <p:spPr>
          <a:xfrm>
            <a:off x="3686185" y="6459785"/>
            <a:ext cx="4822804"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34"/>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4" name="Shape 74"/>
        <p:cNvGrpSpPr/>
        <p:nvPr/>
      </p:nvGrpSpPr>
      <p:grpSpPr>
        <a:xfrm>
          <a:off x="0" y="0"/>
          <a:ext cx="0" cy="0"/>
          <a:chOff x="0" y="0"/>
          <a:chExt cx="0" cy="0"/>
        </a:xfrm>
      </p:grpSpPr>
      <p:sp>
        <p:nvSpPr>
          <p:cNvPr id="75" name="Google Shape;75;p35"/>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lvl1pPr lvl="0" algn="l">
              <a:lnSpc>
                <a:spcPct val="85000"/>
              </a:lnSpc>
              <a:spcBef>
                <a:spcPts val="0"/>
              </a:spcBef>
              <a:spcAft>
                <a:spcPts val="0"/>
              </a:spcAft>
              <a:buClr>
                <a:srgbClr val="3F3F3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35"/>
          <p:cNvSpPr txBox="1"/>
          <p:nvPr>
            <p:ph idx="1" type="body"/>
          </p:nvPr>
        </p:nvSpPr>
        <p:spPr>
          <a:xfrm rot="5400000">
            <a:off x="4114800" y="-1171786"/>
            <a:ext cx="4023360" cy="10058400"/>
          </a:xfrm>
          <a:prstGeom prst="rect">
            <a:avLst/>
          </a:prstGeom>
          <a:noFill/>
          <a:ln>
            <a:noFill/>
          </a:ln>
        </p:spPr>
        <p:txBody>
          <a:bodyPr anchorCtr="0" anchor="t" bIns="0" lIns="45700" spcFirstLastPara="1" rIns="45700" wrap="square" tIns="0">
            <a:norm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77" name="Google Shape;77;p35"/>
          <p:cNvSpPr txBox="1"/>
          <p:nvPr>
            <p:ph idx="10" type="dt"/>
          </p:nvPr>
        </p:nvSpPr>
        <p:spPr>
          <a:xfrm>
            <a:off x="1097280" y="6459785"/>
            <a:ext cx="2472271"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35"/>
          <p:cNvSpPr txBox="1"/>
          <p:nvPr>
            <p:ph idx="11" type="ftr"/>
          </p:nvPr>
        </p:nvSpPr>
        <p:spPr>
          <a:xfrm>
            <a:off x="3686185" y="6459785"/>
            <a:ext cx="4822804"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35"/>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showMasterSp="0" type="vertTitleAndTx">
  <p:cSld name="VERTICAL_TITLE_AND_VERTICAL_TEXT">
    <p:spTree>
      <p:nvGrpSpPr>
        <p:cNvPr id="80" name="Shape 80"/>
        <p:cNvGrpSpPr/>
        <p:nvPr/>
      </p:nvGrpSpPr>
      <p:grpSpPr>
        <a:xfrm>
          <a:off x="0" y="0"/>
          <a:ext cx="0" cy="0"/>
          <a:chOff x="0" y="0"/>
          <a:chExt cx="0" cy="0"/>
        </a:xfrm>
      </p:grpSpPr>
      <p:sp>
        <p:nvSpPr>
          <p:cNvPr id="81" name="Google Shape;81;p36"/>
          <p:cNvSpPr/>
          <p:nvPr/>
        </p:nvSpPr>
        <p:spPr>
          <a:xfrm>
            <a:off x="3175" y="6400800"/>
            <a:ext cx="12188825" cy="457200"/>
          </a:xfrm>
          <a:prstGeom prst="rect">
            <a:avLst/>
          </a:pr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 name="Google Shape;82;p36"/>
          <p:cNvSpPr/>
          <p:nvPr/>
        </p:nvSpPr>
        <p:spPr>
          <a:xfrm>
            <a:off x="15" y="6334316"/>
            <a:ext cx="12188825" cy="6400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 name="Google Shape;83;p36"/>
          <p:cNvSpPr txBox="1"/>
          <p:nvPr>
            <p:ph type="title"/>
          </p:nvPr>
        </p:nvSpPr>
        <p:spPr>
          <a:xfrm rot="5400000">
            <a:off x="7160640" y="1979039"/>
            <a:ext cx="5757421" cy="2628900"/>
          </a:xfrm>
          <a:prstGeom prst="rect">
            <a:avLst/>
          </a:prstGeom>
          <a:noFill/>
          <a:ln>
            <a:noFill/>
          </a:ln>
        </p:spPr>
        <p:txBody>
          <a:bodyPr anchorCtr="0" anchor="b" bIns="45700" lIns="91425" spcFirstLastPara="1" rIns="91425" wrap="square" tIns="45700">
            <a:normAutofit/>
          </a:bodyPr>
          <a:lstStyle>
            <a:lvl1pPr lvl="0" algn="l">
              <a:lnSpc>
                <a:spcPct val="85000"/>
              </a:lnSpc>
              <a:spcBef>
                <a:spcPts val="0"/>
              </a:spcBef>
              <a:spcAft>
                <a:spcPts val="0"/>
              </a:spcAft>
              <a:buClr>
                <a:srgbClr val="3F3F3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4" name="Google Shape;84;p36"/>
          <p:cNvSpPr txBox="1"/>
          <p:nvPr>
            <p:ph idx="1" type="body"/>
          </p:nvPr>
        </p:nvSpPr>
        <p:spPr>
          <a:xfrm rot="5400000">
            <a:off x="1826639" y="-573661"/>
            <a:ext cx="5757422" cy="7734300"/>
          </a:xfrm>
          <a:prstGeom prst="rect">
            <a:avLst/>
          </a:prstGeom>
          <a:noFill/>
          <a:ln>
            <a:noFill/>
          </a:ln>
        </p:spPr>
        <p:txBody>
          <a:bodyPr anchorCtr="0" anchor="t" bIns="0" lIns="45700" spcFirstLastPara="1" rIns="45700" wrap="square" tIns="0">
            <a:norm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85" name="Google Shape;85;p36"/>
          <p:cNvSpPr txBox="1"/>
          <p:nvPr>
            <p:ph idx="10" type="dt"/>
          </p:nvPr>
        </p:nvSpPr>
        <p:spPr>
          <a:xfrm>
            <a:off x="1097280" y="6459785"/>
            <a:ext cx="2472271"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6" name="Google Shape;86;p36"/>
          <p:cNvSpPr txBox="1"/>
          <p:nvPr>
            <p:ph idx="11" type="ftr"/>
          </p:nvPr>
        </p:nvSpPr>
        <p:spPr>
          <a:xfrm>
            <a:off x="3686185" y="6459785"/>
            <a:ext cx="4822804"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7" name="Google Shape;87;p36"/>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theme" Target="../theme/theme1.xml"/><Relationship Id="rId10" Type="http://schemas.openxmlformats.org/officeDocument/2006/relationships/slideLayout" Target="../slideLayouts/slideLayout9.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25"/>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lvl1pPr lvl="0" marR="0" rtl="0" algn="l">
              <a:lnSpc>
                <a:spcPct val="85000"/>
              </a:lnSpc>
              <a:spcBef>
                <a:spcPts val="0"/>
              </a:spcBef>
              <a:spcAft>
                <a:spcPts val="0"/>
              </a:spcAft>
              <a:buClr>
                <a:srgbClr val="3F3F3F"/>
              </a:buClr>
              <a:buSzPts val="4800"/>
              <a:buFont typeface="Calibri"/>
              <a:buNone/>
              <a:defRPr b="0" i="0" sz="4800" u="none" cap="none" strike="noStrike">
                <a:solidFill>
                  <a:srgbClr val="3F3F3F"/>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25"/>
          <p:cNvSpPr txBox="1"/>
          <p:nvPr>
            <p:ph idx="1" type="body"/>
          </p:nvPr>
        </p:nvSpPr>
        <p:spPr>
          <a:xfrm>
            <a:off x="1097280" y="1845734"/>
            <a:ext cx="10058400" cy="4023360"/>
          </a:xfrm>
          <a:prstGeom prst="rect">
            <a:avLst/>
          </a:prstGeom>
          <a:noFill/>
          <a:ln>
            <a:noFill/>
          </a:ln>
        </p:spPr>
        <p:txBody>
          <a:bodyPr anchorCtr="0" anchor="t" bIns="45700" lIns="0" spcFirstLastPara="1" rIns="0" wrap="square" tIns="45700">
            <a:normAutofit/>
          </a:bodyPr>
          <a:lstStyle>
            <a:lvl1pPr indent="-355600" lvl="0" marL="457200" marR="0" rtl="0" algn="l">
              <a:lnSpc>
                <a:spcPct val="90000"/>
              </a:lnSpc>
              <a:spcBef>
                <a:spcPts val="1200"/>
              </a:spcBef>
              <a:spcAft>
                <a:spcPts val="0"/>
              </a:spcAft>
              <a:buClr>
                <a:schemeClr val="accent1"/>
              </a:buClr>
              <a:buSzPts val="2000"/>
              <a:buFont typeface="Calibri"/>
              <a:buChar char=" "/>
              <a:defRPr b="0" i="0" sz="2000" u="none" cap="none" strike="noStrike">
                <a:solidFill>
                  <a:srgbClr val="3F3F3F"/>
                </a:solidFill>
                <a:latin typeface="Calibri"/>
                <a:ea typeface="Calibri"/>
                <a:cs typeface="Calibri"/>
                <a:sym typeface="Calibri"/>
              </a:defRPr>
            </a:lvl1pPr>
            <a:lvl2pPr indent="-342900" lvl="1" marL="914400" marR="0" rtl="0" algn="l">
              <a:lnSpc>
                <a:spcPct val="90000"/>
              </a:lnSpc>
              <a:spcBef>
                <a:spcPts val="200"/>
              </a:spcBef>
              <a:spcAft>
                <a:spcPts val="0"/>
              </a:spcAft>
              <a:buClr>
                <a:schemeClr val="accent1"/>
              </a:buClr>
              <a:buSzPts val="1800"/>
              <a:buFont typeface="Calibri"/>
              <a:buChar char="◦"/>
              <a:defRPr b="0" i="0" sz="1800" u="none" cap="none" strike="noStrike">
                <a:solidFill>
                  <a:srgbClr val="3F3F3F"/>
                </a:solidFill>
                <a:latin typeface="Calibri"/>
                <a:ea typeface="Calibri"/>
                <a:cs typeface="Calibri"/>
                <a:sym typeface="Calibri"/>
              </a:defRPr>
            </a:lvl2pPr>
            <a:lvl3pPr indent="-317500" lvl="2" marL="13716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Calibri"/>
                <a:ea typeface="Calibri"/>
                <a:cs typeface="Calibri"/>
                <a:sym typeface="Calibri"/>
              </a:defRPr>
            </a:lvl3pPr>
            <a:lvl4pPr indent="-317500" lvl="3" marL="18288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Calibri"/>
                <a:ea typeface="Calibri"/>
                <a:cs typeface="Calibri"/>
                <a:sym typeface="Calibri"/>
              </a:defRPr>
            </a:lvl4pPr>
            <a:lvl5pPr indent="-317500" lvl="4" marL="22860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Calibri"/>
                <a:ea typeface="Calibri"/>
                <a:cs typeface="Calibri"/>
                <a:sym typeface="Calibri"/>
              </a:defRPr>
            </a:lvl5pPr>
            <a:lvl6pPr indent="-317500" lvl="5" marL="27432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Calibri"/>
                <a:ea typeface="Calibri"/>
                <a:cs typeface="Calibri"/>
                <a:sym typeface="Calibri"/>
              </a:defRPr>
            </a:lvl6pPr>
            <a:lvl7pPr indent="-317500" lvl="6" marL="32004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Calibri"/>
                <a:ea typeface="Calibri"/>
                <a:cs typeface="Calibri"/>
                <a:sym typeface="Calibri"/>
              </a:defRPr>
            </a:lvl7pPr>
            <a:lvl8pPr indent="-317500" lvl="7" marL="36576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Calibri"/>
                <a:ea typeface="Calibri"/>
                <a:cs typeface="Calibri"/>
                <a:sym typeface="Calibri"/>
              </a:defRPr>
            </a:lvl8pPr>
            <a:lvl9pPr indent="-317500" lvl="8" marL="4114800" marR="0" rtl="0" algn="l">
              <a:lnSpc>
                <a:spcPct val="90000"/>
              </a:lnSpc>
              <a:spcBef>
                <a:spcPts val="400"/>
              </a:spcBef>
              <a:spcAft>
                <a:spcPts val="400"/>
              </a:spcAft>
              <a:buClr>
                <a:schemeClr val="accent1"/>
              </a:buClr>
              <a:buSzPts val="1400"/>
              <a:buFont typeface="Calibri"/>
              <a:buChar char="◦"/>
              <a:defRPr b="0" i="0" sz="1400" u="none" cap="none" strike="noStrike">
                <a:solidFill>
                  <a:srgbClr val="3F3F3F"/>
                </a:solidFill>
                <a:latin typeface="Calibri"/>
                <a:ea typeface="Calibri"/>
                <a:cs typeface="Calibri"/>
                <a:sym typeface="Calibri"/>
              </a:defRPr>
            </a:lvl9pPr>
          </a:lstStyle>
          <a:p/>
        </p:txBody>
      </p:sp>
      <p:sp>
        <p:nvSpPr>
          <p:cNvPr id="12" name="Google Shape;12;p25"/>
          <p:cNvSpPr txBox="1"/>
          <p:nvPr>
            <p:ph idx="10" type="dt"/>
          </p:nvPr>
        </p:nvSpPr>
        <p:spPr>
          <a:xfrm>
            <a:off x="1097280" y="6459785"/>
            <a:ext cx="2472271"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900" u="none" cap="none" strike="noStrike">
                <a:solidFill>
                  <a:srgbClr val="FFFFFF"/>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3" name="Google Shape;13;p25"/>
          <p:cNvSpPr txBox="1"/>
          <p:nvPr>
            <p:ph idx="11" type="ftr"/>
          </p:nvPr>
        </p:nvSpPr>
        <p:spPr>
          <a:xfrm>
            <a:off x="3686185" y="6459785"/>
            <a:ext cx="4822804"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900" u="none" cap="none" strike="noStrike">
                <a:solidFill>
                  <a:srgbClr val="FFFFFF"/>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4" name="Google Shape;14;p25"/>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cxnSp>
        <p:nvCxnSpPr>
          <p:cNvPr id="15" name="Google Shape;15;p25"/>
          <p:cNvCxnSpPr/>
          <p:nvPr/>
        </p:nvCxnSpPr>
        <p:spPr>
          <a:xfrm>
            <a:off x="1193532" y="1737845"/>
            <a:ext cx="9966960" cy="0"/>
          </a:xfrm>
          <a:prstGeom prst="straightConnector1">
            <a:avLst/>
          </a:prstGeom>
          <a:noFill/>
          <a:ln cap="flat" cmpd="sng" w="9525">
            <a:solidFill>
              <a:srgbClr val="7F7F7F"/>
            </a:solidFill>
            <a:prstDash val="solid"/>
            <a:round/>
            <a:headEnd len="sm" w="sm" type="none"/>
            <a:tailEnd len="sm" w="sm" type="none"/>
          </a:ln>
        </p:spPr>
      </p:cxnSp>
      <p:pic>
        <p:nvPicPr>
          <p:cNvPr descr="A picture containing shape&#10;&#10;Description automatically generated" id="16" name="Google Shape;16;p25"/>
          <p:cNvPicPr preferRelativeResize="0"/>
          <p:nvPr/>
        </p:nvPicPr>
        <p:blipFill rotWithShape="1">
          <a:blip r:embed="rId1">
            <a:alphaModFix/>
          </a:blip>
          <a:srcRect b="0" l="0" r="0" t="0"/>
          <a:stretch/>
        </p:blipFill>
        <p:spPr>
          <a:xfrm>
            <a:off x="0" y="0"/>
            <a:ext cx="12192000" cy="685800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 Id="rId4" Type="http://schemas.openxmlformats.org/officeDocument/2006/relationships/image" Target="../media/image6.png"/><Relationship Id="rId5" Type="http://schemas.openxmlformats.org/officeDocument/2006/relationships/image" Target="../media/image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1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3.png"/><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15.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1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8.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 Id="rId3" Type="http://schemas.openxmlformats.org/officeDocument/2006/relationships/image" Target="../media/image10.png"/><Relationship Id="rId4" Type="http://schemas.openxmlformats.org/officeDocument/2006/relationships/hyperlink" Target="https://covid.cdc.gov/covid-data-tracker/#mis-national-surveillance"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 Id="rId3" Type="http://schemas.openxmlformats.org/officeDocument/2006/relationships/hyperlink" Target="https://www.cdc.gov/coronavirus/2019-ncov/vaccines/safety/vsafepregnancyregistry.htm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5.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 Id="rId3" Type="http://schemas.openxmlformats.org/officeDocument/2006/relationships/hyperlink" Target="https://yourlocalepidemiologist.substack.com/p/az-and-nih-disagree" TargetMode="External"/><Relationship Id="rId4" Type="http://schemas.openxmlformats.org/officeDocument/2006/relationships/hyperlink" Target="https://camargopharma.com/resources/blog/seamless-clinical-trials/" TargetMode="External"/><Relationship Id="rId11" Type="http://schemas.openxmlformats.org/officeDocument/2006/relationships/hyperlink" Target="https://www.nature.com/articles/d41586-020-02598-6#ref-CR1" TargetMode="External"/><Relationship Id="rId10" Type="http://schemas.openxmlformats.org/officeDocument/2006/relationships/hyperlink" Target="https://www.ajronline.org/doi/pdf/10.2214/AJR.20.23034" TargetMode="External"/><Relationship Id="rId12" Type="http://schemas.openxmlformats.org/officeDocument/2006/relationships/hyperlink" Target="https://radiologyassistant.nl/chest/covid-19/covid19-imaging-findings" TargetMode="External"/><Relationship Id="rId9" Type="http://schemas.openxmlformats.org/officeDocument/2006/relationships/hyperlink" Target="https://bmcpulmmed.biomedcentral.com/articles/10.1186/s12890-020-01286-5" TargetMode="External"/><Relationship Id="rId5" Type="http://schemas.openxmlformats.org/officeDocument/2006/relationships/hyperlink" Target="https://bmcmedicine.biomedcentral.com/articles/10.1186/s12916-018-1017-7" TargetMode="External"/><Relationship Id="rId6" Type="http://schemas.openxmlformats.org/officeDocument/2006/relationships/hyperlink" Target="https://www.bmj.com/content/370/bmj.m2426" TargetMode="External"/><Relationship Id="rId7" Type="http://schemas.openxmlformats.org/officeDocument/2006/relationships/hyperlink" Target="https://www.medscape.com/viewarticle/938683_4" TargetMode="External"/><Relationship Id="rId8" Type="http://schemas.openxmlformats.org/officeDocument/2006/relationships/hyperlink" Target="https://www.ersnet.org/the-society/news/covid-19-patients-suffer-long-term-lung-and-heart-damage-but-it-can-improve-with-time"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 Id="rId3" Type="http://schemas.openxmlformats.org/officeDocument/2006/relationships/hyperlink" Target="https://www.cdc.gov/coronavirus/2019-ncov/index.html" TargetMode="External"/><Relationship Id="rId4" Type="http://schemas.openxmlformats.org/officeDocument/2006/relationships/hyperlink" Target="https://www.fda.gov/emergency-preparedness-and-response/coronavirus-disease-2019-covid-19/covid-19-vaccines" TargetMode="External"/><Relationship Id="rId11" Type="http://schemas.openxmlformats.org/officeDocument/2006/relationships/hyperlink" Target="https://www.nejm.org/doi/full/10.1056/nejmoa2101765" TargetMode="External"/><Relationship Id="rId10" Type="http://schemas.openxmlformats.org/officeDocument/2006/relationships/hyperlink" Target="https://www.cdc.gov/mmwr/volumes/70/wr/mm7013e3.htm" TargetMode="External"/><Relationship Id="rId12" Type="http://schemas.openxmlformats.org/officeDocument/2006/relationships/hyperlink" Target="https://www.authorea.com/users/332778/articles/509881-single-dose-bnt162b2-vaccine-protects-against-asymptomatic-sars-cov-2-infection" TargetMode="External"/><Relationship Id="rId9" Type="http://schemas.openxmlformats.org/officeDocument/2006/relationships/hyperlink" Target="https://www.cdc.gov/mmwr/volumes/70/wr/mm7034e2.htm" TargetMode="External"/><Relationship Id="rId5" Type="http://schemas.openxmlformats.org/officeDocument/2006/relationships/hyperlink" Target="https://www.nature.com/articles/s41591-021-01433-3" TargetMode="External"/><Relationship Id="rId6" Type="http://schemas.openxmlformats.org/officeDocument/2006/relationships/hyperlink" Target="https://papers.ssrn.com/sol3/papers.cfm?abstract_id=3790399" TargetMode="External"/><Relationship Id="rId7" Type="http://schemas.openxmlformats.org/officeDocument/2006/relationships/hyperlink" Target="https://www.medrxiv.org/content/10.1101/2021.02.15.21251623v3" TargetMode="External"/><Relationship Id="rId8" Type="http://schemas.openxmlformats.org/officeDocument/2006/relationships/hyperlink" Target="https://pubmed.ncbi.nlm.nih.gov/33900384/" TargetMode="External"/></Relationships>
</file>

<file path=ppt/slides/_rels/slide33.xml.rels><?xml version="1.0" encoding="UTF-8" standalone="yes"?><Relationships xmlns="http://schemas.openxmlformats.org/package/2006/relationships"><Relationship Id="rId11" Type="http://schemas.openxmlformats.org/officeDocument/2006/relationships/hyperlink" Target="https://cp.neurology.org/content/early/2020/06/30/CPJ.0000000000000897" TargetMode="External"/><Relationship Id="rId10" Type="http://schemas.openxmlformats.org/officeDocument/2006/relationships/hyperlink" Target="https://www.acpjournals.org/doi/10.7326/L20-0845" TargetMode="External"/><Relationship Id="rId13" Type="http://schemas.openxmlformats.org/officeDocument/2006/relationships/hyperlink" Target="http://www.hopkinsmedicine.org/health/conditions-and-diseases/coronavirus/coronavirus-kidney-damage-caused-by-covid19%3famp=true" TargetMode="External"/><Relationship Id="rId12" Type="http://schemas.openxmlformats.org/officeDocument/2006/relationships/hyperlink" Target="https://www.bmj.com/content/369/bmj.m1996" TargetMode="External"/><Relationship Id="rId1" Type="http://schemas.openxmlformats.org/officeDocument/2006/relationships/slideLayout" Target="../slideLayouts/slideLayout2.xml"/><Relationship Id="rId2" Type="http://schemas.openxmlformats.org/officeDocument/2006/relationships/notesSlide" Target="../notesSlides/notesSlide33.xml"/><Relationship Id="rId3" Type="http://schemas.openxmlformats.org/officeDocument/2006/relationships/hyperlink" Target="https://jamanetwork.com/journals/jamacardiology/fullarticle/2769182" TargetMode="External"/><Relationship Id="rId4" Type="http://schemas.openxmlformats.org/officeDocument/2006/relationships/hyperlink" Target="https://jamanetwork.com/journals/jamacardiology/fullarticle/2768916" TargetMode="External"/><Relationship Id="rId9" Type="http://schemas.openxmlformats.org/officeDocument/2006/relationships/hyperlink" Target="https://els-jbs-prod-cdn.jbs.elsevierhealth.com/pb/assets/raw/Health%20Advance/journals/jmcp/jmcp_ft95_5_18.pdf" TargetMode="External"/><Relationship Id="rId5" Type="http://schemas.openxmlformats.org/officeDocument/2006/relationships/hyperlink" Target="https://www.heartrhythmjournal.com/article/S1547-5271(20)30625-1/fulltex" TargetMode="External"/><Relationship Id="rId6" Type="http://schemas.openxmlformats.org/officeDocument/2006/relationships/hyperlink" Target="https://academic.oup.com/brain/advance-article/doi/10.1093/brain/awaa240/5868408" TargetMode="External"/><Relationship Id="rId7" Type="http://schemas.openxmlformats.org/officeDocument/2006/relationships/hyperlink" Target="https://www.acpjournals.org/doi/10.7326/L20-0845" TargetMode="External"/><Relationship Id="rId8" Type="http://schemas.openxmlformats.org/officeDocument/2006/relationships/hyperlink" Target="https://jamanetwork.com/journals/jama/fullarticle/2768351" TargetMode="Externa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 Id="rId3" Type="http://schemas.openxmlformats.org/officeDocument/2006/relationships/hyperlink" Target="https://www.cghjournal.org/article/S1542-3565(20)30646-7/pdf" TargetMode="External"/><Relationship Id="rId4" Type="http://schemas.openxmlformats.org/officeDocument/2006/relationships/hyperlink" Target="https://www.ncbi.nlm.nih.gov/pmc/articles/PMC7194639/https:/www.biorxiv.org/content/10.1101/2020.04.14.040204v1.abstract" TargetMode="External"/><Relationship Id="rId5" Type="http://schemas.openxmlformats.org/officeDocument/2006/relationships/hyperlink" Target="https://www.aad.org/public/diseases/hair-loss/causes/covid-19" TargetMode="External"/><Relationship Id="rId6" Type="http://schemas.openxmlformats.org/officeDocument/2006/relationships/hyperlink" Target="https://www.thelancet.com/journals/eclinm/article/PIIS2589-5370(20)30178-4/fulltext" TargetMode="External"/><Relationship Id="rId7" Type="http://schemas.openxmlformats.org/officeDocument/2006/relationships/hyperlink" Target="https://www.cdc.gov/coronavirus/2019-ncov/vaccines/different-vaccines/mRNA.html?s_cid=10506:rna%20vaccine:sem.ga:p:RG:GM:gen:PTN:FY21" TargetMode="External"/><Relationship Id="rId8" Type="http://schemas.openxmlformats.org/officeDocument/2006/relationships/hyperlink" Target="https://www.fda.gov/vaccines-blood-biologics/vaccines/emergency-use-authorization-vaccines-explained"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hyperlink" Target="https://www.cdc.gov/coronavirus/2019-ncov/vaccines/safety/JJUpdate.html"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4.png"/><Relationship Id="rId4" Type="http://schemas.openxmlformats.org/officeDocument/2006/relationships/image" Target="../media/image16.png"/><Relationship Id="rId5"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rotWithShape="1">
          <a:blip r:embed="rId3">
            <a:alphaModFix amt="47000"/>
          </a:blip>
          <a:tile algn="tl" flip="none" tx="0" sx="100000" ty="0" sy="100000"/>
        </a:blipFill>
      </p:bgPr>
    </p:bg>
    <p:spTree>
      <p:nvGrpSpPr>
        <p:cNvPr id="91" name="Shape 91"/>
        <p:cNvGrpSpPr/>
        <p:nvPr/>
      </p:nvGrpSpPr>
      <p:grpSpPr>
        <a:xfrm>
          <a:off x="0" y="0"/>
          <a:ext cx="0" cy="0"/>
          <a:chOff x="0" y="0"/>
          <a:chExt cx="0" cy="0"/>
        </a:xfrm>
      </p:grpSpPr>
      <p:pic>
        <p:nvPicPr>
          <p:cNvPr descr="A picture containing chart&#10;&#10;Description automatically generated" id="92" name="Google Shape;92;p1"/>
          <p:cNvPicPr preferRelativeResize="0"/>
          <p:nvPr/>
        </p:nvPicPr>
        <p:blipFill rotWithShape="1">
          <a:blip r:embed="rId4">
            <a:alphaModFix/>
          </a:blip>
          <a:srcRect b="0" l="0" r="0" t="0"/>
          <a:stretch/>
        </p:blipFill>
        <p:spPr>
          <a:xfrm>
            <a:off x="0" y="0"/>
            <a:ext cx="12192000" cy="6858000"/>
          </a:xfrm>
          <a:prstGeom prst="rect">
            <a:avLst/>
          </a:prstGeom>
          <a:noFill/>
          <a:ln>
            <a:noFill/>
          </a:ln>
        </p:spPr>
      </p:pic>
      <p:sp>
        <p:nvSpPr>
          <p:cNvPr id="93" name="Google Shape;93;p1"/>
          <p:cNvSpPr txBox="1"/>
          <p:nvPr>
            <p:ph idx="1" type="body"/>
          </p:nvPr>
        </p:nvSpPr>
        <p:spPr>
          <a:xfrm>
            <a:off x="1097280" y="3429000"/>
            <a:ext cx="10058400" cy="25146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1400"/>
              </a:spcBef>
              <a:spcAft>
                <a:spcPts val="0"/>
              </a:spcAft>
              <a:buSzPts val="2000"/>
              <a:buNone/>
            </a:pPr>
            <a:r>
              <a:rPr lang="en-US"/>
              <a:t>Thanks to </a:t>
            </a:r>
            <a:r>
              <a:rPr b="1" lang="en-US"/>
              <a:t>Wendy Farris,</a:t>
            </a:r>
            <a:r>
              <a:rPr lang="en-US"/>
              <a:t> BSN, RN, CIC </a:t>
            </a:r>
            <a:endParaRPr/>
          </a:p>
          <a:p>
            <a:pPr indent="0" lvl="0" marL="0" rtl="0" algn="l">
              <a:lnSpc>
                <a:spcPct val="90000"/>
              </a:lnSpc>
              <a:spcBef>
                <a:spcPts val="1400"/>
              </a:spcBef>
              <a:spcAft>
                <a:spcPts val="0"/>
              </a:spcAft>
              <a:buSzPts val="2000"/>
              <a:buNone/>
            </a:pPr>
            <a:r>
              <a:rPr lang="en-US"/>
              <a:t>Regional Infection Preventionist, VDH</a:t>
            </a:r>
            <a:endParaRPr/>
          </a:p>
          <a:p>
            <a:pPr indent="0" lvl="0" marL="0" rtl="0" algn="l">
              <a:lnSpc>
                <a:spcPct val="90000"/>
              </a:lnSpc>
              <a:spcBef>
                <a:spcPts val="1400"/>
              </a:spcBef>
              <a:spcAft>
                <a:spcPts val="0"/>
              </a:spcAft>
              <a:buSzPts val="2000"/>
              <a:buNone/>
            </a:pPr>
            <a:r>
              <a:rPr lang="en-US"/>
              <a:t>for creating this presentation.</a:t>
            </a:r>
            <a:endParaRPr/>
          </a:p>
          <a:p>
            <a:pPr indent="0" lvl="0" marL="0" rtl="0" algn="l">
              <a:lnSpc>
                <a:spcPct val="90000"/>
              </a:lnSpc>
              <a:spcBef>
                <a:spcPts val="1400"/>
              </a:spcBef>
              <a:spcAft>
                <a:spcPts val="0"/>
              </a:spcAft>
              <a:buSzPts val="2000"/>
              <a:buNone/>
            </a:pPr>
            <a:r>
              <a:t/>
            </a:r>
            <a:endParaRPr/>
          </a:p>
          <a:p>
            <a:pPr indent="0" lvl="0" marL="0" rtl="0" algn="l">
              <a:lnSpc>
                <a:spcPct val="90000"/>
              </a:lnSpc>
              <a:spcBef>
                <a:spcPts val="1400"/>
              </a:spcBef>
              <a:spcAft>
                <a:spcPts val="0"/>
              </a:spcAft>
              <a:buSzPts val="2000"/>
              <a:buNone/>
            </a:pPr>
            <a:r>
              <a:t/>
            </a:r>
            <a:endParaRPr/>
          </a:p>
          <a:p>
            <a:pPr indent="0" lvl="0" marL="0" rtl="0" algn="l">
              <a:lnSpc>
                <a:spcPct val="90000"/>
              </a:lnSpc>
              <a:spcBef>
                <a:spcPts val="1400"/>
              </a:spcBef>
              <a:spcAft>
                <a:spcPts val="0"/>
              </a:spcAft>
              <a:buSzPts val="2000"/>
              <a:buNone/>
            </a:pPr>
            <a:r>
              <a:t/>
            </a:r>
            <a:endParaRPr/>
          </a:p>
          <a:p>
            <a:pPr indent="0" lvl="0" marL="0" rtl="0" algn="l">
              <a:lnSpc>
                <a:spcPct val="90000"/>
              </a:lnSpc>
              <a:spcBef>
                <a:spcPts val="1400"/>
              </a:spcBef>
              <a:spcAft>
                <a:spcPts val="0"/>
              </a:spcAft>
              <a:buSzPts val="2000"/>
              <a:buNone/>
            </a:pPr>
            <a:r>
              <a:rPr lang="en-US"/>
              <a:t>                                                                                           Last Updated 09/07/2021</a:t>
            </a:r>
            <a:endParaRPr/>
          </a:p>
          <a:p>
            <a:pPr indent="0" lvl="0" marL="0" rtl="0" algn="l">
              <a:lnSpc>
                <a:spcPct val="90000"/>
              </a:lnSpc>
              <a:spcBef>
                <a:spcPts val="1400"/>
              </a:spcBef>
              <a:spcAft>
                <a:spcPts val="0"/>
              </a:spcAft>
              <a:buSzPts val="2000"/>
              <a:buNone/>
            </a:pPr>
            <a:r>
              <a:t/>
            </a:r>
            <a:endParaRPr/>
          </a:p>
        </p:txBody>
      </p:sp>
      <p:sp>
        <p:nvSpPr>
          <p:cNvPr id="94" name="Google Shape;94;p1"/>
          <p:cNvSpPr txBox="1"/>
          <p:nvPr>
            <p:ph type="title"/>
          </p:nvPr>
        </p:nvSpPr>
        <p:spPr>
          <a:xfrm>
            <a:off x="1097280" y="914400"/>
            <a:ext cx="10058400" cy="1828800"/>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b="1" lang="en-US" sz="7200">
                <a:solidFill>
                  <a:srgbClr val="F5B523"/>
                </a:solidFill>
              </a:rPr>
              <a:t>COVID-19 Vaccination</a:t>
            </a:r>
            <a:endParaRPr sz="7200">
              <a:solidFill>
                <a:srgbClr val="F5B523"/>
              </a:solidFill>
            </a:endParaRPr>
          </a:p>
        </p:txBody>
      </p:sp>
      <p:pic>
        <p:nvPicPr>
          <p:cNvPr descr="Graphical user interface&#10;&#10;Description automatically generated with low confidence" id="95" name="Google Shape;95;p1"/>
          <p:cNvPicPr preferRelativeResize="0"/>
          <p:nvPr/>
        </p:nvPicPr>
        <p:blipFill rotWithShape="1">
          <a:blip r:embed="rId5">
            <a:alphaModFix/>
          </a:blip>
          <a:srcRect b="0" l="0" r="0" t="0"/>
          <a:stretch/>
        </p:blipFill>
        <p:spPr>
          <a:xfrm>
            <a:off x="6344326" y="2743200"/>
            <a:ext cx="5329513" cy="327076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10"/>
          <p:cNvSpPr txBox="1"/>
          <p:nvPr>
            <p:ph type="title"/>
          </p:nvPr>
        </p:nvSpPr>
        <p:spPr>
          <a:xfrm>
            <a:off x="1097280" y="76200"/>
            <a:ext cx="10058400" cy="1831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Vaccination Importance</a:t>
            </a:r>
            <a:endParaRPr/>
          </a:p>
        </p:txBody>
      </p:sp>
      <p:sp>
        <p:nvSpPr>
          <p:cNvPr id="155" name="Google Shape;155;p10"/>
          <p:cNvSpPr txBox="1"/>
          <p:nvPr>
            <p:ph idx="1" type="body"/>
          </p:nvPr>
        </p:nvSpPr>
        <p:spPr>
          <a:xfrm>
            <a:off x="1097280" y="2209800"/>
            <a:ext cx="10058400" cy="4114800"/>
          </a:xfrm>
          <a:prstGeom prst="rect">
            <a:avLst/>
          </a:prstGeom>
          <a:noFill/>
          <a:ln>
            <a:noFill/>
          </a:ln>
        </p:spPr>
        <p:txBody>
          <a:bodyPr anchorCtr="0" anchor="t" bIns="45700" lIns="0" spcFirstLastPara="1" rIns="0" wrap="square" tIns="45700">
            <a:normAutofit/>
          </a:bodyPr>
          <a:lstStyle/>
          <a:p>
            <a:pPr indent="-342900" lvl="0" marL="457200" rtl="0" algn="l">
              <a:lnSpc>
                <a:spcPct val="100000"/>
              </a:lnSpc>
              <a:spcBef>
                <a:spcPts val="1200"/>
              </a:spcBef>
              <a:spcAft>
                <a:spcPts val="0"/>
              </a:spcAft>
              <a:buSzPts val="1800"/>
              <a:buChar char="●"/>
            </a:pPr>
            <a:r>
              <a:rPr lang="en-US"/>
              <a:t>Each person who becomes ill with COVID-19 has the potential to change the virus slightly (this is called mutation). Mutation typically occurs in favor of the virus to increase its survival rate. The more </a:t>
            </a:r>
            <a:r>
              <a:rPr lang="en-US">
                <a:extLst>
                  <a:ext uri="http://customooxmlschemas.google.com/">
                    <go:slidesCustomData xmlns:go="http://customooxmlschemas.google.com/" textRoundtripDataId="4"/>
                  </a:ext>
                </a:extLst>
              </a:rPr>
              <a:t>virus</a:t>
            </a:r>
            <a:r>
              <a:rPr lang="en-US"/>
              <a:t> spreads in the community, the higher the chance of mutation as it spreads from person to person and the higher the risk for significant change to the virus. Public health concern is that through mutation, the virus may become a new strand unrecognized by our immune system. We could once again be  at risk for wide-spread disease and death.  </a:t>
            </a:r>
            <a:endParaRPr/>
          </a:p>
          <a:p>
            <a:pPr indent="-342900" lvl="0" marL="457200" rtl="0" algn="l">
              <a:lnSpc>
                <a:spcPct val="100000"/>
              </a:lnSpc>
              <a:spcBef>
                <a:spcPts val="0"/>
              </a:spcBef>
              <a:spcAft>
                <a:spcPts val="0"/>
              </a:spcAft>
              <a:buSzPts val="1800"/>
              <a:buChar char="●"/>
            </a:pPr>
            <a:r>
              <a:rPr lang="en-US"/>
              <a:t>CDC has named the Delta variant first discovered in India as the new bad guy in the COVID fight. First recognized in the US in March 2021, it has shown a hyper transmissible ability (64% more contagious and 85% more likely to cause hospitalizations) and has become the dominant variant seen in the US. It is also of concern as we return to life as normal. So far, our vaccines have shown effectiveness against the Delta strand.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11"/>
          <p:cNvSpPr txBox="1"/>
          <p:nvPr>
            <p:ph type="title"/>
          </p:nvPr>
        </p:nvSpPr>
        <p:spPr>
          <a:xfrm>
            <a:off x="1097280" y="76200"/>
            <a:ext cx="10058400" cy="1831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Vaccination Importance</a:t>
            </a:r>
            <a:endParaRPr/>
          </a:p>
        </p:txBody>
      </p:sp>
      <p:sp>
        <p:nvSpPr>
          <p:cNvPr id="161" name="Google Shape;161;p11"/>
          <p:cNvSpPr txBox="1"/>
          <p:nvPr>
            <p:ph idx="1" type="body"/>
          </p:nvPr>
        </p:nvSpPr>
        <p:spPr>
          <a:xfrm>
            <a:off x="1097280" y="2209800"/>
            <a:ext cx="10058400" cy="4114800"/>
          </a:xfrm>
          <a:prstGeom prst="rect">
            <a:avLst/>
          </a:prstGeom>
          <a:noFill/>
          <a:ln>
            <a:noFill/>
          </a:ln>
        </p:spPr>
        <p:txBody>
          <a:bodyPr anchorCtr="0" anchor="t" bIns="45700" lIns="0" spcFirstLastPara="1" rIns="0" wrap="square" tIns="45700">
            <a:normAutofit/>
          </a:bodyPr>
          <a:lstStyle/>
          <a:p>
            <a:pPr indent="0" lvl="0" marL="114300" rtl="0" algn="l">
              <a:lnSpc>
                <a:spcPct val="100000"/>
              </a:lnSpc>
              <a:spcBef>
                <a:spcPts val="1200"/>
              </a:spcBef>
              <a:spcAft>
                <a:spcPts val="0"/>
              </a:spcAft>
              <a:buSzPts val="1800"/>
              <a:buNone/>
            </a:pPr>
            <a:r>
              <a:rPr lang="en-US"/>
              <a:t>Herd immunity is needed to protect the greater community but COVID may not go away, and we will see seasonal surges with the risk of becoming critically ill still present, or the risk to transmit to someone else who may become critically ill.</a:t>
            </a:r>
            <a:endParaRPr/>
          </a:p>
          <a:p>
            <a:pPr indent="0" lvl="0" marL="114300" rtl="0" algn="l">
              <a:lnSpc>
                <a:spcPct val="100000"/>
              </a:lnSpc>
              <a:spcBef>
                <a:spcPts val="1200"/>
              </a:spcBef>
              <a:spcAft>
                <a:spcPts val="0"/>
              </a:spcAft>
              <a:buSzPts val="1800"/>
              <a:buNone/>
            </a:pPr>
            <a:r>
              <a:rPr lang="en-US"/>
              <a:t>You </a:t>
            </a:r>
            <a:r>
              <a:rPr lang="en-US">
                <a:extLst>
                  <a:ext uri="http://customooxmlschemas.google.com/">
                    <go:slidesCustomData xmlns:go="http://customooxmlschemas.google.com/" textRoundtripDataId="5"/>
                  </a:ext>
                </a:extLst>
              </a:rPr>
              <a:t>pla</a:t>
            </a:r>
            <a:r>
              <a:rPr lang="en-US"/>
              <a:t>y a crucial role in stopping the spread and mutation of COVID; the FIGHT is not over.</a:t>
            </a:r>
            <a:endParaRPr/>
          </a:p>
          <a:p>
            <a:pPr indent="0" lvl="0" marL="114300" rtl="0" algn="l">
              <a:lnSpc>
                <a:spcPct val="100000"/>
              </a:lnSpc>
              <a:spcBef>
                <a:spcPts val="1200"/>
              </a:spcBef>
              <a:spcAft>
                <a:spcPts val="0"/>
              </a:spcAft>
              <a:buSzPts val="1800"/>
              <a:buNone/>
            </a:pPr>
            <a:r>
              <a:t/>
            </a:r>
            <a:endParaRPr/>
          </a:p>
        </p:txBody>
      </p:sp>
      <p:pic>
        <p:nvPicPr>
          <p:cNvPr descr="A group of people in front of a flag&#10;&#10;Description automatically generated with medium confidence" id="162" name="Google Shape;162;p11"/>
          <p:cNvPicPr preferRelativeResize="0"/>
          <p:nvPr/>
        </p:nvPicPr>
        <p:blipFill rotWithShape="1">
          <a:blip r:embed="rId3">
            <a:alphaModFix/>
          </a:blip>
          <a:srcRect b="0" l="0" r="0" t="0"/>
          <a:stretch/>
        </p:blipFill>
        <p:spPr>
          <a:xfrm>
            <a:off x="-16701" y="4178300"/>
            <a:ext cx="5943600" cy="267970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12"/>
          <p:cNvSpPr txBox="1"/>
          <p:nvPr>
            <p:ph type="title"/>
          </p:nvPr>
        </p:nvSpPr>
        <p:spPr>
          <a:xfrm>
            <a:off x="1097280" y="76200"/>
            <a:ext cx="10058400" cy="1831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Myth - The vaccine was created </a:t>
            </a:r>
            <a:br>
              <a:rPr lang="en-US"/>
            </a:br>
            <a:r>
              <a:rPr lang="en-US"/>
              <a:t>too quickly</a:t>
            </a:r>
            <a:endParaRPr/>
          </a:p>
        </p:txBody>
      </p:sp>
      <p:sp>
        <p:nvSpPr>
          <p:cNvPr id="168" name="Google Shape;168;p12"/>
          <p:cNvSpPr txBox="1"/>
          <p:nvPr>
            <p:ph idx="1" type="body"/>
          </p:nvPr>
        </p:nvSpPr>
        <p:spPr>
          <a:xfrm>
            <a:off x="1097280" y="2209800"/>
            <a:ext cx="10058400" cy="4114800"/>
          </a:xfrm>
          <a:prstGeom prst="rect">
            <a:avLst/>
          </a:prstGeom>
          <a:noFill/>
          <a:ln>
            <a:noFill/>
          </a:ln>
        </p:spPr>
        <p:txBody>
          <a:bodyPr anchorCtr="0" anchor="t" bIns="45700" lIns="0" spcFirstLastPara="1" rIns="0" wrap="square" tIns="45700">
            <a:normAutofit/>
          </a:bodyPr>
          <a:lstStyle/>
          <a:p>
            <a:pPr indent="0" lvl="0" marL="114300" rtl="0" algn="l">
              <a:lnSpc>
                <a:spcPct val="100000"/>
              </a:lnSpc>
              <a:spcBef>
                <a:spcPts val="1200"/>
              </a:spcBef>
              <a:spcAft>
                <a:spcPts val="0"/>
              </a:spcAft>
              <a:buSzPts val="1800"/>
              <a:buFont typeface="Source Sans Pro"/>
              <a:buNone/>
            </a:pPr>
            <a:r>
              <a:rPr b="1" lang="en-US" sz="2300"/>
              <a:t>Previous Research</a:t>
            </a:r>
            <a:endParaRPr b="1" sz="2300"/>
          </a:p>
          <a:p>
            <a:pPr indent="-368300" lvl="0" marL="457200" rtl="0" algn="l">
              <a:lnSpc>
                <a:spcPct val="100000"/>
              </a:lnSpc>
              <a:spcBef>
                <a:spcPts val="1200"/>
              </a:spcBef>
              <a:spcAft>
                <a:spcPts val="0"/>
              </a:spcAft>
              <a:buSzPts val="2200"/>
              <a:buChar char="●"/>
            </a:pPr>
            <a:r>
              <a:rPr lang="en-US" sz="2200"/>
              <a:t>COVID-19 is roughly related 80% to SARS. In 2003, work began on a vaccine that would recognize the SARS spike and was moving toward clinical trials. Those trials never really proceeded because SARS did not develop as originally thought to become a world-wide disease, which caused money for funding to dry up.</a:t>
            </a:r>
            <a:endParaRPr sz="2200"/>
          </a:p>
          <a:p>
            <a:pPr indent="-368300" lvl="0" marL="457200" rtl="0" algn="l">
              <a:lnSpc>
                <a:spcPct val="100000"/>
              </a:lnSpc>
              <a:spcBef>
                <a:spcPts val="0"/>
              </a:spcBef>
              <a:spcAft>
                <a:spcPts val="0"/>
              </a:spcAft>
              <a:buSzPts val="2200"/>
              <a:buChar char="●"/>
            </a:pPr>
            <a:r>
              <a:rPr lang="en-US" sz="2200"/>
              <a:t>When COVID became a world-wide disease, we were not starting from scratch, but instead used the groundwork of the SARS vaccine, which was the key in getting the vaccine trials up and running.</a:t>
            </a:r>
            <a:endParaRPr sz="2200"/>
          </a:p>
          <a:p>
            <a:pPr indent="0" lvl="0" marL="457200" rtl="0" algn="l">
              <a:lnSpc>
                <a:spcPct val="100000"/>
              </a:lnSpc>
              <a:spcBef>
                <a:spcPts val="1200"/>
              </a:spcBef>
              <a:spcAft>
                <a:spcPts val="0"/>
              </a:spcAft>
              <a:buSzPts val="1800"/>
              <a:buNone/>
            </a:pPr>
            <a:r>
              <a:t/>
            </a:r>
            <a:endParaRPr sz="2200"/>
          </a:p>
        </p:txBody>
      </p:sp>
      <p:pic>
        <p:nvPicPr>
          <p:cNvPr id="169" name="Google Shape;169;p12"/>
          <p:cNvPicPr preferRelativeResize="0"/>
          <p:nvPr/>
        </p:nvPicPr>
        <p:blipFill rotWithShape="1">
          <a:blip r:embed="rId3">
            <a:alphaModFix/>
          </a:blip>
          <a:srcRect b="0" l="0" r="0" t="0"/>
          <a:stretch/>
        </p:blipFill>
        <p:spPr>
          <a:xfrm>
            <a:off x="8382000" y="1106379"/>
            <a:ext cx="1267376" cy="1905000"/>
          </a:xfrm>
          <a:prstGeom prst="rect">
            <a:avLst/>
          </a:prstGeom>
          <a:noFill/>
          <a:ln>
            <a:noFill/>
          </a:ln>
        </p:spPr>
      </p:pic>
      <p:pic>
        <p:nvPicPr>
          <p:cNvPr id="170" name="Google Shape;170;p12"/>
          <p:cNvPicPr preferRelativeResize="0"/>
          <p:nvPr/>
        </p:nvPicPr>
        <p:blipFill rotWithShape="1">
          <a:blip r:embed="rId4">
            <a:alphaModFix/>
          </a:blip>
          <a:srcRect b="0" l="0" r="0" t="0"/>
          <a:stretch/>
        </p:blipFill>
        <p:spPr>
          <a:xfrm>
            <a:off x="3886200" y="5257800"/>
            <a:ext cx="1351931" cy="129870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13"/>
          <p:cNvSpPr txBox="1"/>
          <p:nvPr>
            <p:ph type="title"/>
          </p:nvPr>
        </p:nvSpPr>
        <p:spPr>
          <a:xfrm>
            <a:off x="1097280" y="76200"/>
            <a:ext cx="10058400" cy="1831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Money and Resources</a:t>
            </a:r>
            <a:endParaRPr/>
          </a:p>
        </p:txBody>
      </p:sp>
      <p:sp>
        <p:nvSpPr>
          <p:cNvPr id="176" name="Google Shape;176;p13"/>
          <p:cNvSpPr txBox="1"/>
          <p:nvPr>
            <p:ph idx="1" type="body"/>
          </p:nvPr>
        </p:nvSpPr>
        <p:spPr>
          <a:xfrm>
            <a:off x="1066805" y="2619225"/>
            <a:ext cx="10058400" cy="4114800"/>
          </a:xfrm>
          <a:prstGeom prst="rect">
            <a:avLst/>
          </a:prstGeom>
          <a:noFill/>
          <a:ln>
            <a:noFill/>
          </a:ln>
        </p:spPr>
        <p:txBody>
          <a:bodyPr anchorCtr="0" anchor="t" bIns="45700" lIns="0" spcFirstLastPara="1" rIns="0" wrap="square" tIns="45700">
            <a:normAutofit/>
          </a:bodyPr>
          <a:lstStyle/>
          <a:p>
            <a:pPr indent="-381000" lvl="0" marL="457200" rtl="0" algn="l">
              <a:lnSpc>
                <a:spcPct val="100000"/>
              </a:lnSpc>
              <a:spcBef>
                <a:spcPts val="1200"/>
              </a:spcBef>
              <a:spcAft>
                <a:spcPts val="0"/>
              </a:spcAft>
              <a:buSzPts val="2400"/>
              <a:buChar char="●"/>
            </a:pPr>
            <a:r>
              <a:rPr lang="en-US" sz="2400"/>
              <a:t>NEVER, EVER in the history of public health has this much money and resources been aimed at one disease at one time	</a:t>
            </a:r>
            <a:endParaRPr sz="2400"/>
          </a:p>
          <a:p>
            <a:pPr indent="-381000" lvl="0" marL="457200" rtl="0" algn="l">
              <a:lnSpc>
                <a:spcPct val="100000"/>
              </a:lnSpc>
              <a:spcBef>
                <a:spcPts val="0"/>
              </a:spcBef>
              <a:spcAft>
                <a:spcPts val="0"/>
              </a:spcAft>
              <a:buSzPts val="2400"/>
              <a:buChar char="●"/>
            </a:pPr>
            <a:r>
              <a:rPr lang="en-US" sz="2400"/>
              <a:t>Typically, money must be applied for through grants which involve multiple layers of hoop jumping and phases of applications	</a:t>
            </a:r>
            <a:endParaRPr sz="2400"/>
          </a:p>
          <a:p>
            <a:pPr indent="-381000" lvl="0" marL="457200" rtl="0" algn="l">
              <a:lnSpc>
                <a:spcPct val="100000"/>
              </a:lnSpc>
              <a:spcBef>
                <a:spcPts val="0"/>
              </a:spcBef>
              <a:spcAft>
                <a:spcPts val="0"/>
              </a:spcAft>
              <a:buSzPts val="2400"/>
              <a:buChar char="●"/>
            </a:pPr>
            <a:r>
              <a:rPr lang="en-US" sz="2400">
                <a:extLst>
                  <a:ext uri="http://customooxmlschemas.google.com/">
                    <go:slidesCustomData xmlns:go="http://customooxmlschemas.google.com/" textRoundtripDataId="6"/>
                  </a:ext>
                </a:extLst>
              </a:rPr>
              <a:t>In an emergency response to a world-wide health crisis, no grants were required and monetary support poured in from multiple sources (</a:t>
            </a:r>
            <a:r>
              <a:rPr lang="en-US" sz="2400"/>
              <a:t>including emergency funds from Congress) </a:t>
            </a:r>
            <a:r>
              <a:rPr lang="en-US" sz="2400">
                <a:extLst>
                  <a:ext uri="http://customooxmlschemas.google.com/">
                    <go:slidesCustomData xmlns:go="http://customooxmlschemas.google.com/" textRoundtripDataId="7"/>
                  </a:ext>
                </a:extLst>
              </a:rPr>
              <a:t>with the single focus of creating a vaccine</a:t>
            </a:r>
            <a:r>
              <a:rPr lang="en-US" sz="2400"/>
              <a:t>.</a:t>
            </a:r>
            <a:endParaRPr sz="24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14"/>
          <p:cNvSpPr txBox="1"/>
          <p:nvPr>
            <p:ph type="title"/>
          </p:nvPr>
        </p:nvSpPr>
        <p:spPr>
          <a:xfrm>
            <a:off x="1097280" y="76200"/>
            <a:ext cx="10058400" cy="1831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High Level of Disease</a:t>
            </a:r>
            <a:endParaRPr/>
          </a:p>
        </p:txBody>
      </p:sp>
      <p:sp>
        <p:nvSpPr>
          <p:cNvPr id="182" name="Google Shape;182;p14"/>
          <p:cNvSpPr txBox="1"/>
          <p:nvPr>
            <p:ph idx="1" type="body"/>
          </p:nvPr>
        </p:nvSpPr>
        <p:spPr>
          <a:xfrm>
            <a:off x="892580" y="2537350"/>
            <a:ext cx="10058400" cy="4114800"/>
          </a:xfrm>
          <a:prstGeom prst="rect">
            <a:avLst/>
          </a:prstGeom>
          <a:noFill/>
          <a:ln>
            <a:noFill/>
          </a:ln>
        </p:spPr>
        <p:txBody>
          <a:bodyPr anchorCtr="0" anchor="t" bIns="45700" lIns="0" spcFirstLastPara="1" rIns="0" wrap="square" tIns="45700">
            <a:normAutofit lnSpcReduction="20000"/>
          </a:bodyPr>
          <a:lstStyle/>
          <a:p>
            <a:pPr indent="-368300" lvl="0" marL="457200" rtl="0" algn="l">
              <a:lnSpc>
                <a:spcPct val="100000"/>
              </a:lnSpc>
              <a:spcBef>
                <a:spcPts val="1200"/>
              </a:spcBef>
              <a:spcAft>
                <a:spcPts val="0"/>
              </a:spcAft>
              <a:buSzPts val="2200"/>
              <a:buChar char="●"/>
            </a:pPr>
            <a:r>
              <a:rPr lang="en-US" sz="2200"/>
              <a:t>The FDA specifies before trials begin what efficacy threshold must be set for emergency use. For COVID, that effectiveness threshold was set at a rate of higher than 50%. An emergency use authorization was given which basically says we have nothing out there to help in this disease and a vaccine was the best hope of combating the pandemic.</a:t>
            </a:r>
            <a:endParaRPr sz="2200"/>
          </a:p>
          <a:p>
            <a:pPr indent="-368300" lvl="0" marL="457200" rtl="0" algn="l">
              <a:lnSpc>
                <a:spcPct val="100000"/>
              </a:lnSpc>
              <a:spcBef>
                <a:spcPts val="0"/>
              </a:spcBef>
              <a:spcAft>
                <a:spcPts val="0"/>
              </a:spcAft>
              <a:buSzPts val="2200"/>
              <a:buChar char="●"/>
            </a:pPr>
            <a:r>
              <a:rPr lang="en-US" sz="2200"/>
              <a:t>Due to the high levels of COVID in our communities, it actually made the vaccine easier to create. More virus actually allowed testing of the effectiveness of the vaccine to occur quickly.</a:t>
            </a:r>
            <a:endParaRPr sz="2200"/>
          </a:p>
          <a:p>
            <a:pPr indent="-368300" lvl="0" marL="457200" rtl="0" algn="l">
              <a:lnSpc>
                <a:spcPct val="100000"/>
              </a:lnSpc>
              <a:spcBef>
                <a:spcPts val="0"/>
              </a:spcBef>
              <a:spcAft>
                <a:spcPts val="0"/>
              </a:spcAft>
              <a:buSzPts val="2200"/>
              <a:buChar char="●"/>
            </a:pPr>
            <a:r>
              <a:rPr lang="en-US" sz="2200"/>
              <a:t>Many disease trials drag on as researchers wait for enough infected people to be a comparison group. For example, 162 people are needed to get COVID, so they can compare how many of the 162 were in the vaccine group versus placebo group. So those thresholds were quickly met.</a:t>
            </a:r>
            <a:endParaRPr sz="2200"/>
          </a:p>
          <a:p>
            <a:pPr indent="0" lvl="0" marL="114300" rtl="0" algn="l">
              <a:lnSpc>
                <a:spcPct val="100000"/>
              </a:lnSpc>
              <a:spcBef>
                <a:spcPts val="1200"/>
              </a:spcBef>
              <a:spcAft>
                <a:spcPts val="0"/>
              </a:spcAft>
              <a:buSzPts val="1800"/>
              <a:buFont typeface="Source Sans Pro"/>
              <a:buNone/>
            </a:pPr>
            <a:r>
              <a:t/>
            </a:r>
            <a:endParaRPr/>
          </a:p>
          <a:p>
            <a:pPr indent="0" lvl="0" marL="114300" rtl="0" algn="l">
              <a:lnSpc>
                <a:spcPct val="100000"/>
              </a:lnSpc>
              <a:spcBef>
                <a:spcPts val="1200"/>
              </a:spcBef>
              <a:spcAft>
                <a:spcPts val="0"/>
              </a:spcAft>
              <a:buSzPts val="1800"/>
              <a:buFont typeface="Source Sans Pro"/>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15"/>
          <p:cNvSpPr txBox="1"/>
          <p:nvPr>
            <p:ph type="title"/>
          </p:nvPr>
        </p:nvSpPr>
        <p:spPr>
          <a:xfrm>
            <a:off x="1097280" y="76200"/>
            <a:ext cx="10058400" cy="1831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Production</a:t>
            </a:r>
            <a:endParaRPr/>
          </a:p>
        </p:txBody>
      </p:sp>
      <p:sp>
        <p:nvSpPr>
          <p:cNvPr id="188" name="Google Shape;188;p15"/>
          <p:cNvSpPr txBox="1"/>
          <p:nvPr>
            <p:ph idx="1" type="body"/>
          </p:nvPr>
        </p:nvSpPr>
        <p:spPr>
          <a:xfrm>
            <a:off x="1097280" y="2209800"/>
            <a:ext cx="10058400" cy="4114800"/>
          </a:xfrm>
          <a:prstGeom prst="rect">
            <a:avLst/>
          </a:prstGeom>
          <a:noFill/>
          <a:ln>
            <a:noFill/>
          </a:ln>
        </p:spPr>
        <p:txBody>
          <a:bodyPr anchorCtr="0" anchor="t" bIns="45700" lIns="0" spcFirstLastPara="1" rIns="0" wrap="square" tIns="45700">
            <a:normAutofit/>
          </a:bodyPr>
          <a:lstStyle/>
          <a:p>
            <a:pPr indent="0" lvl="0" marL="114300" rtl="0" algn="l">
              <a:lnSpc>
                <a:spcPct val="100000"/>
              </a:lnSpc>
              <a:spcBef>
                <a:spcPts val="1200"/>
              </a:spcBef>
              <a:spcAft>
                <a:spcPts val="0"/>
              </a:spcAft>
              <a:buSzPts val="1800"/>
              <a:buFont typeface="Source Sans Pro"/>
              <a:buNone/>
            </a:pPr>
            <a:r>
              <a:rPr lang="en-US"/>
              <a:t>Sponsors were starting to produce the vaccine while the vaccine was in trials, which is very unusual, but this occurred because governments around the globe were willing to look at this as risk vs. rewards. This shaved off a ton of time as vaccine sponsors could work out the manufacturing kinks and anticipate needs for production.</a:t>
            </a:r>
            <a:endParaRPr/>
          </a:p>
          <a:p>
            <a:pPr indent="0" lvl="0" marL="114300" rtl="0" algn="l">
              <a:lnSpc>
                <a:spcPct val="100000"/>
              </a:lnSpc>
              <a:spcBef>
                <a:spcPts val="1200"/>
              </a:spcBef>
              <a:spcAft>
                <a:spcPts val="0"/>
              </a:spcAft>
              <a:buSzPts val="1800"/>
              <a:buFont typeface="Source Sans Pro"/>
              <a:buNone/>
            </a:pPr>
            <a:r>
              <a:t/>
            </a:r>
            <a:endParaRPr/>
          </a:p>
        </p:txBody>
      </p:sp>
      <p:pic>
        <p:nvPicPr>
          <p:cNvPr descr="A screenshot of a video game&#10;&#10;Description automatically generated with medium confidence" id="189" name="Google Shape;189;p15"/>
          <p:cNvPicPr preferRelativeResize="0"/>
          <p:nvPr/>
        </p:nvPicPr>
        <p:blipFill rotWithShape="1">
          <a:blip r:embed="rId3">
            <a:alphaModFix/>
          </a:blip>
          <a:srcRect b="0" l="0" r="0" t="0"/>
          <a:stretch/>
        </p:blipFill>
        <p:spPr>
          <a:xfrm>
            <a:off x="1219200" y="3886200"/>
            <a:ext cx="8153400" cy="232295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16"/>
          <p:cNvSpPr txBox="1"/>
          <p:nvPr>
            <p:ph type="title"/>
          </p:nvPr>
        </p:nvSpPr>
        <p:spPr>
          <a:xfrm>
            <a:off x="1097280" y="76200"/>
            <a:ext cx="10058400" cy="1831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Overlapping Phases</a:t>
            </a:r>
            <a:endParaRPr/>
          </a:p>
        </p:txBody>
      </p:sp>
      <p:sp>
        <p:nvSpPr>
          <p:cNvPr id="195" name="Google Shape;195;p16"/>
          <p:cNvSpPr txBox="1"/>
          <p:nvPr>
            <p:ph idx="1" type="body"/>
          </p:nvPr>
        </p:nvSpPr>
        <p:spPr>
          <a:xfrm>
            <a:off x="1097280" y="2209800"/>
            <a:ext cx="10058400" cy="4114800"/>
          </a:xfrm>
          <a:prstGeom prst="rect">
            <a:avLst/>
          </a:prstGeom>
          <a:noFill/>
          <a:ln>
            <a:noFill/>
          </a:ln>
        </p:spPr>
        <p:txBody>
          <a:bodyPr anchorCtr="0" anchor="t" bIns="45700" lIns="0" spcFirstLastPara="1" rIns="0" wrap="square" tIns="45700">
            <a:normAutofit/>
          </a:bodyPr>
          <a:lstStyle/>
          <a:p>
            <a:pPr indent="-368300" lvl="0" marL="457200" rtl="0" algn="l">
              <a:lnSpc>
                <a:spcPct val="100000"/>
              </a:lnSpc>
              <a:spcBef>
                <a:spcPts val="1200"/>
              </a:spcBef>
              <a:spcAft>
                <a:spcPts val="0"/>
              </a:spcAft>
              <a:buSzPts val="2200"/>
              <a:buChar char="●"/>
            </a:pPr>
            <a:r>
              <a:rPr lang="en-US" sz="2200"/>
              <a:t>Due to the emergent nature and spread of COVID, a strategy known as seamless and adaptive design was used. This means each phase of the vaccine trials overlapped and removed a lot of the dead space associated with trials. For example, phase </a:t>
            </a:r>
            <a:r>
              <a:rPr lang="en-US" sz="2200">
                <a:extLst>
                  <a:ext uri="http://customooxmlschemas.google.com/">
                    <go:slidesCustomData xmlns:go="http://customooxmlschemas.google.com/" textRoundtripDataId="8"/>
                  </a:ext>
                </a:extLst>
              </a:rPr>
              <a:t>2 dose selection</a:t>
            </a:r>
            <a:r>
              <a:rPr lang="en-US" sz="2200"/>
              <a:t> is combined with phase 3, which is confirmation of the dose to create one phase instead of two. </a:t>
            </a:r>
            <a:endParaRPr sz="2200"/>
          </a:p>
          <a:p>
            <a:pPr indent="-368300" lvl="0" marL="457200" rtl="0" algn="l">
              <a:lnSpc>
                <a:spcPct val="100000"/>
              </a:lnSpc>
              <a:spcBef>
                <a:spcPts val="1200"/>
              </a:spcBef>
              <a:spcAft>
                <a:spcPts val="0"/>
              </a:spcAft>
              <a:buSzPts val="2200"/>
              <a:buChar char="●"/>
            </a:pPr>
            <a:r>
              <a:rPr lang="en-US" sz="2200"/>
              <a:t>This method of trials has been used before COVID for drugs that show great promise (example: a metastatic melanoma medication allowed the drugs to be in use for patients much quicker than the typical phases).</a:t>
            </a:r>
            <a:endParaRPr sz="2200"/>
          </a:p>
          <a:p>
            <a:pPr indent="0" lvl="0" marL="114300" rtl="0" algn="l">
              <a:lnSpc>
                <a:spcPct val="100000"/>
              </a:lnSpc>
              <a:spcBef>
                <a:spcPts val="1200"/>
              </a:spcBef>
              <a:spcAft>
                <a:spcPts val="0"/>
              </a:spcAft>
              <a:buSzPts val="1800"/>
              <a:buFont typeface="Source Sans Pro"/>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17"/>
          <p:cNvSpPr txBox="1"/>
          <p:nvPr>
            <p:ph type="title"/>
          </p:nvPr>
        </p:nvSpPr>
        <p:spPr>
          <a:xfrm>
            <a:off x="1097280" y="76200"/>
            <a:ext cx="10058400" cy="1831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Enrollment</a:t>
            </a:r>
            <a:endParaRPr/>
          </a:p>
        </p:txBody>
      </p:sp>
      <p:sp>
        <p:nvSpPr>
          <p:cNvPr id="202" name="Google Shape;202;p17"/>
          <p:cNvSpPr txBox="1"/>
          <p:nvPr>
            <p:ph idx="1" type="body"/>
          </p:nvPr>
        </p:nvSpPr>
        <p:spPr>
          <a:xfrm>
            <a:off x="954005" y="2250725"/>
            <a:ext cx="10058400" cy="4114800"/>
          </a:xfrm>
          <a:prstGeom prst="rect">
            <a:avLst/>
          </a:prstGeom>
          <a:noFill/>
          <a:ln>
            <a:noFill/>
          </a:ln>
        </p:spPr>
        <p:txBody>
          <a:bodyPr anchorCtr="0" anchor="t" bIns="45700" lIns="0" spcFirstLastPara="1" rIns="0" wrap="square" tIns="45700">
            <a:normAutofit/>
          </a:bodyPr>
          <a:lstStyle/>
          <a:p>
            <a:pPr indent="-342900" lvl="0" marL="457200" rtl="0" algn="l">
              <a:lnSpc>
                <a:spcPct val="100000"/>
              </a:lnSpc>
              <a:spcBef>
                <a:spcPts val="1200"/>
              </a:spcBef>
              <a:spcAft>
                <a:spcPts val="0"/>
              </a:spcAft>
              <a:buSzPts val="1800"/>
              <a:buChar char="●"/>
            </a:pPr>
            <a:r>
              <a:rPr lang="en-US"/>
              <a:t>In drug trials, it can be difficult to find volunteers to enroll for studies. One researcher said that his current trial goal is to enroll 240 people in two years.</a:t>
            </a:r>
            <a:endParaRPr/>
          </a:p>
          <a:p>
            <a:pPr indent="-342900" lvl="0" marL="457200" rtl="0" algn="l">
              <a:lnSpc>
                <a:spcPct val="100000"/>
              </a:lnSpc>
              <a:spcBef>
                <a:spcPts val="1200"/>
              </a:spcBef>
              <a:spcAft>
                <a:spcPts val="0"/>
              </a:spcAft>
              <a:buSzPts val="1800"/>
              <a:buChar char="●"/>
            </a:pPr>
            <a:r>
              <a:rPr lang="en-US"/>
              <a:t>For the COVID-19 trials, the amount of people who volunteered was astounding and with their willingness, the vaccine process was quicker than ever.</a:t>
            </a:r>
            <a:endParaRPr/>
          </a:p>
          <a:p>
            <a:pPr indent="0" lvl="0" marL="457200" rtl="0" algn="l">
              <a:lnSpc>
                <a:spcPct val="100000"/>
              </a:lnSpc>
              <a:spcBef>
                <a:spcPts val="1200"/>
              </a:spcBef>
              <a:spcAft>
                <a:spcPts val="0"/>
              </a:spcAft>
              <a:buSzPts val="1800"/>
              <a:buNone/>
            </a:pPr>
            <a:r>
              <a:t/>
            </a:r>
            <a:endParaRPr/>
          </a:p>
        </p:txBody>
      </p:sp>
      <p:pic>
        <p:nvPicPr>
          <p:cNvPr id="203" name="Google Shape;203;p17"/>
          <p:cNvPicPr preferRelativeResize="0"/>
          <p:nvPr/>
        </p:nvPicPr>
        <p:blipFill rotWithShape="1">
          <a:blip r:embed="rId3">
            <a:alphaModFix/>
          </a:blip>
          <a:srcRect b="0" l="0" r="0" t="0"/>
          <a:stretch/>
        </p:blipFill>
        <p:spPr>
          <a:xfrm>
            <a:off x="1097280" y="4114800"/>
            <a:ext cx="3200400" cy="367030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18"/>
          <p:cNvSpPr txBox="1"/>
          <p:nvPr>
            <p:ph type="title"/>
          </p:nvPr>
        </p:nvSpPr>
        <p:spPr>
          <a:xfrm>
            <a:off x="1097280" y="76200"/>
            <a:ext cx="10058400" cy="1831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Bottom Line</a:t>
            </a:r>
            <a:endParaRPr/>
          </a:p>
        </p:txBody>
      </p:sp>
      <p:sp>
        <p:nvSpPr>
          <p:cNvPr id="209" name="Google Shape;209;p18"/>
          <p:cNvSpPr txBox="1"/>
          <p:nvPr>
            <p:ph idx="1" type="body"/>
          </p:nvPr>
        </p:nvSpPr>
        <p:spPr>
          <a:xfrm>
            <a:off x="1097280" y="2209800"/>
            <a:ext cx="6370320" cy="4114800"/>
          </a:xfrm>
          <a:prstGeom prst="rect">
            <a:avLst/>
          </a:prstGeom>
          <a:noFill/>
          <a:ln>
            <a:noFill/>
          </a:ln>
        </p:spPr>
        <p:txBody>
          <a:bodyPr anchorCtr="0" anchor="t" bIns="45700" lIns="0" spcFirstLastPara="1" rIns="0" wrap="square" tIns="45700">
            <a:noAutofit/>
          </a:bodyPr>
          <a:lstStyle/>
          <a:p>
            <a:pPr indent="0" lvl="0" marL="114300" rtl="0" algn="l">
              <a:lnSpc>
                <a:spcPct val="100000"/>
              </a:lnSpc>
              <a:spcBef>
                <a:spcPts val="1200"/>
              </a:spcBef>
              <a:spcAft>
                <a:spcPts val="0"/>
              </a:spcAft>
              <a:buSzPts val="1800"/>
              <a:buFont typeface="Source Sans Pro"/>
              <a:buNone/>
            </a:pPr>
            <a:r>
              <a:rPr lang="en-US" sz="2200"/>
              <a:t>Leveraging the world’s most intelligent minds</a:t>
            </a:r>
            <a:endParaRPr sz="2200"/>
          </a:p>
          <a:p>
            <a:pPr indent="0" lvl="0" marL="0" rtl="0" algn="l">
              <a:lnSpc>
                <a:spcPct val="100000"/>
              </a:lnSpc>
              <a:spcBef>
                <a:spcPts val="1200"/>
              </a:spcBef>
              <a:spcAft>
                <a:spcPts val="0"/>
              </a:spcAft>
              <a:buSzPts val="1800"/>
              <a:buFont typeface="Source Sans Pro"/>
              <a:buNone/>
            </a:pPr>
            <a:r>
              <a:rPr lang="en-US" sz="2200"/>
              <a:t>  </a:t>
            </a:r>
            <a:r>
              <a:rPr lang="en-US" sz="3000"/>
              <a:t>+</a:t>
            </a:r>
            <a:endParaRPr sz="3000"/>
          </a:p>
          <a:p>
            <a:pPr indent="0" lvl="0" marL="114300" rtl="0" algn="l">
              <a:lnSpc>
                <a:spcPct val="100000"/>
              </a:lnSpc>
              <a:spcBef>
                <a:spcPts val="1200"/>
              </a:spcBef>
              <a:spcAft>
                <a:spcPts val="0"/>
              </a:spcAft>
              <a:buSzPts val="1800"/>
              <a:buFont typeface="Source Sans Pro"/>
              <a:buNone/>
            </a:pPr>
            <a:r>
              <a:rPr lang="en-US" sz="2200"/>
              <a:t>Supply of ample </a:t>
            </a:r>
            <a:r>
              <a:rPr lang="en-US" sz="2200">
                <a:extLst>
                  <a:ext uri="http://customooxmlschemas.google.com/">
                    <go:slidesCustomData xmlns:go="http://customooxmlschemas.google.com/" textRoundtripDataId="9"/>
                  </a:ext>
                </a:extLst>
              </a:rPr>
              <a:t>money, facilities</a:t>
            </a:r>
            <a:endParaRPr sz="2200"/>
          </a:p>
          <a:p>
            <a:pPr indent="0" lvl="0" marL="114300" rtl="0" algn="l">
              <a:lnSpc>
                <a:spcPct val="100000"/>
              </a:lnSpc>
              <a:spcBef>
                <a:spcPts val="1200"/>
              </a:spcBef>
              <a:spcAft>
                <a:spcPts val="0"/>
              </a:spcAft>
              <a:buSzPts val="1800"/>
              <a:buFont typeface="Source Sans Pro"/>
              <a:buNone/>
            </a:pPr>
            <a:r>
              <a:rPr lang="en-US" sz="3000"/>
              <a:t>+</a:t>
            </a:r>
            <a:endParaRPr sz="3000"/>
          </a:p>
          <a:p>
            <a:pPr indent="0" lvl="0" marL="114300" rtl="0" algn="l">
              <a:lnSpc>
                <a:spcPct val="100000"/>
              </a:lnSpc>
              <a:spcBef>
                <a:spcPts val="1200"/>
              </a:spcBef>
              <a:spcAft>
                <a:spcPts val="0"/>
              </a:spcAft>
              <a:buSzPts val="1800"/>
              <a:buFont typeface="Source Sans Pro"/>
              <a:buNone/>
            </a:pPr>
            <a:r>
              <a:rPr lang="en-US" sz="2200"/>
              <a:t>Utilizing previous years of work on multiple other vaccines, and studies are already completed</a:t>
            </a:r>
            <a:endParaRPr sz="2200"/>
          </a:p>
          <a:p>
            <a:pPr indent="0" lvl="0" marL="114300" rtl="0" algn="l">
              <a:lnSpc>
                <a:spcPct val="100000"/>
              </a:lnSpc>
              <a:spcBef>
                <a:spcPts val="1200"/>
              </a:spcBef>
              <a:spcAft>
                <a:spcPts val="0"/>
              </a:spcAft>
              <a:buSzPts val="1800"/>
              <a:buFont typeface="Source Sans Pro"/>
              <a:buNone/>
            </a:pPr>
            <a:r>
              <a:rPr lang="en-US" sz="3000"/>
              <a:t>=</a:t>
            </a:r>
            <a:endParaRPr sz="3000"/>
          </a:p>
          <a:p>
            <a:pPr indent="0" lvl="0" marL="114300" rtl="0" algn="l">
              <a:lnSpc>
                <a:spcPct val="100000"/>
              </a:lnSpc>
              <a:spcBef>
                <a:spcPts val="1200"/>
              </a:spcBef>
              <a:spcAft>
                <a:spcPts val="0"/>
              </a:spcAft>
              <a:buSzPts val="1800"/>
              <a:buFont typeface="Source Sans Pro"/>
              <a:buNone/>
            </a:pPr>
            <a:r>
              <a:rPr lang="en-US" sz="2200"/>
              <a:t>Speed but not rushed vaccine</a:t>
            </a:r>
            <a:endParaRPr sz="2200"/>
          </a:p>
          <a:p>
            <a:pPr indent="0" lvl="0" marL="114300" rtl="0" algn="l">
              <a:lnSpc>
                <a:spcPct val="100000"/>
              </a:lnSpc>
              <a:spcBef>
                <a:spcPts val="1200"/>
              </a:spcBef>
              <a:spcAft>
                <a:spcPts val="0"/>
              </a:spcAft>
              <a:buSzPts val="1800"/>
              <a:buFont typeface="Source Sans Pro"/>
              <a:buNone/>
            </a:pPr>
            <a:r>
              <a:t/>
            </a:r>
            <a:endParaRPr sz="2200"/>
          </a:p>
          <a:p>
            <a:pPr indent="0" lvl="0" marL="114300" rtl="0" algn="l">
              <a:lnSpc>
                <a:spcPct val="100000"/>
              </a:lnSpc>
              <a:spcBef>
                <a:spcPts val="1200"/>
              </a:spcBef>
              <a:spcAft>
                <a:spcPts val="0"/>
              </a:spcAft>
              <a:buSzPts val="1800"/>
              <a:buFont typeface="Source Sans Pro"/>
              <a:buNone/>
            </a:pPr>
            <a:r>
              <a:t/>
            </a:r>
            <a:endParaRPr/>
          </a:p>
        </p:txBody>
      </p:sp>
      <p:pic>
        <p:nvPicPr>
          <p:cNvPr id="210" name="Google Shape;210;p18"/>
          <p:cNvPicPr preferRelativeResize="0"/>
          <p:nvPr/>
        </p:nvPicPr>
        <p:blipFill rotWithShape="1">
          <a:blip r:embed="rId3">
            <a:alphaModFix/>
          </a:blip>
          <a:srcRect b="0" l="0" r="0" t="0"/>
          <a:stretch/>
        </p:blipFill>
        <p:spPr>
          <a:xfrm>
            <a:off x="6934200" y="914400"/>
            <a:ext cx="3641571" cy="4836462"/>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19"/>
          <p:cNvSpPr txBox="1"/>
          <p:nvPr>
            <p:ph type="title"/>
          </p:nvPr>
        </p:nvSpPr>
        <p:spPr>
          <a:xfrm>
            <a:off x="1097280" y="76200"/>
            <a:ext cx="10058400" cy="1831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“In God we trust. </a:t>
            </a:r>
            <a:br>
              <a:rPr lang="en-US"/>
            </a:br>
            <a:r>
              <a:rPr lang="en-US"/>
              <a:t>All others must bring data” </a:t>
            </a:r>
            <a:endParaRPr/>
          </a:p>
        </p:txBody>
      </p:sp>
      <p:sp>
        <p:nvSpPr>
          <p:cNvPr id="216" name="Google Shape;216;p19"/>
          <p:cNvSpPr txBox="1"/>
          <p:nvPr>
            <p:ph idx="1" type="body"/>
          </p:nvPr>
        </p:nvSpPr>
        <p:spPr>
          <a:xfrm>
            <a:off x="1097280" y="2209800"/>
            <a:ext cx="10058400" cy="4114800"/>
          </a:xfrm>
          <a:prstGeom prst="rect">
            <a:avLst/>
          </a:prstGeom>
          <a:noFill/>
          <a:ln>
            <a:noFill/>
          </a:ln>
        </p:spPr>
        <p:txBody>
          <a:bodyPr anchorCtr="0" anchor="t" bIns="45700" lIns="0" spcFirstLastPara="1" rIns="0" wrap="square" tIns="45700">
            <a:normAutofit/>
          </a:bodyPr>
          <a:lstStyle/>
          <a:p>
            <a:pPr indent="-368300" lvl="0" marL="457200" rtl="0" algn="l">
              <a:lnSpc>
                <a:spcPct val="100000"/>
              </a:lnSpc>
              <a:spcBef>
                <a:spcPts val="1200"/>
              </a:spcBef>
              <a:spcAft>
                <a:spcPts val="0"/>
              </a:spcAft>
              <a:buSzPts val="2200"/>
              <a:buChar char="●"/>
            </a:pPr>
            <a:r>
              <a:rPr lang="en-US" sz="2200"/>
              <a:t>Quote by American Statistician W. Edward Demning</a:t>
            </a:r>
            <a:endParaRPr sz="2200"/>
          </a:p>
          <a:p>
            <a:pPr indent="-368300" lvl="0" marL="457200" rtl="0" algn="l">
              <a:lnSpc>
                <a:spcPct val="100000"/>
              </a:lnSpc>
              <a:spcBef>
                <a:spcPts val="0"/>
              </a:spcBef>
              <a:spcAft>
                <a:spcPts val="0"/>
              </a:spcAft>
              <a:buSzPts val="2200"/>
              <a:buChar char="●"/>
            </a:pPr>
            <a:r>
              <a:rPr lang="en-US" sz="2200"/>
              <a:t>The world today is full of fast, immediate and often misinformation. Words of Warning: check the source.</a:t>
            </a:r>
            <a:endParaRPr sz="2200"/>
          </a:p>
          <a:p>
            <a:pPr indent="-368300" lvl="0" marL="457200" rtl="0" algn="l">
              <a:lnSpc>
                <a:spcPct val="100000"/>
              </a:lnSpc>
              <a:spcBef>
                <a:spcPts val="0"/>
              </a:spcBef>
              <a:spcAft>
                <a:spcPts val="0"/>
              </a:spcAft>
              <a:buSzPts val="2200"/>
              <a:buChar char="●"/>
            </a:pPr>
            <a:r>
              <a:rPr b="1" lang="en-US" sz="2200">
                <a:solidFill>
                  <a:srgbClr val="F5B523"/>
                </a:solidFill>
              </a:rPr>
              <a:t>False authority </a:t>
            </a:r>
            <a:r>
              <a:rPr lang="en-US" sz="2200"/>
              <a:t>is using your alleged authority (or title) as evidence that what you say is true.  We saw this often in the media when someone who stated they were a doctor and gave false or inaccurate information. Remember the title of doctor, scientist, or researcher can be true but the area of expertise must also align with the information they share. A dentist should not be considered the expert on how to treat your hypertension.</a:t>
            </a:r>
            <a:endParaRPr sz="2200"/>
          </a:p>
          <a:p>
            <a:pPr indent="0" lvl="0" marL="114300" rtl="0" algn="l">
              <a:lnSpc>
                <a:spcPct val="100000"/>
              </a:lnSpc>
              <a:spcBef>
                <a:spcPts val="1200"/>
              </a:spcBef>
              <a:spcAft>
                <a:spcPts val="0"/>
              </a:spcAft>
              <a:buSzPts val="1800"/>
              <a:buFont typeface="Source Sans Pro"/>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alpha val="8627"/>
          </a:schemeClr>
        </a:solidFill>
      </p:bgPr>
    </p:bg>
    <p:spTree>
      <p:nvGrpSpPr>
        <p:cNvPr id="99" name="Shape 99"/>
        <p:cNvGrpSpPr/>
        <p:nvPr/>
      </p:nvGrpSpPr>
      <p:grpSpPr>
        <a:xfrm>
          <a:off x="0" y="0"/>
          <a:ext cx="0" cy="0"/>
          <a:chOff x="0" y="0"/>
          <a:chExt cx="0" cy="0"/>
        </a:xfrm>
      </p:grpSpPr>
      <p:sp>
        <p:nvSpPr>
          <p:cNvPr id="100" name="Google Shape;100;p2"/>
          <p:cNvSpPr txBox="1"/>
          <p:nvPr>
            <p:ph type="title"/>
          </p:nvPr>
        </p:nvSpPr>
        <p:spPr>
          <a:xfrm>
            <a:off x="1097280" y="76200"/>
            <a:ext cx="10058400" cy="1831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b="1" lang="en-US">
                <a:solidFill>
                  <a:srgbClr val="F5B523"/>
                </a:solidFill>
              </a:rPr>
              <a:t>Purpose</a:t>
            </a:r>
            <a:endParaRPr>
              <a:solidFill>
                <a:srgbClr val="F5B523"/>
              </a:solidFill>
            </a:endParaRPr>
          </a:p>
        </p:txBody>
      </p:sp>
      <p:sp>
        <p:nvSpPr>
          <p:cNvPr id="101" name="Google Shape;101;p2"/>
          <p:cNvSpPr txBox="1"/>
          <p:nvPr>
            <p:ph idx="1" type="body"/>
          </p:nvPr>
        </p:nvSpPr>
        <p:spPr>
          <a:xfrm>
            <a:off x="1097280" y="2373575"/>
            <a:ext cx="10058400" cy="4114800"/>
          </a:xfrm>
          <a:prstGeom prst="rect">
            <a:avLst/>
          </a:prstGeom>
          <a:noFill/>
          <a:ln>
            <a:noFill/>
          </a:ln>
        </p:spPr>
        <p:txBody>
          <a:bodyPr anchorCtr="0" anchor="t" bIns="45700" lIns="0" spcFirstLastPara="1" rIns="0" wrap="square" tIns="45700">
            <a:normAutofit/>
          </a:bodyPr>
          <a:lstStyle/>
          <a:p>
            <a:pPr indent="0" lvl="0" marL="0" rtl="0" algn="l">
              <a:lnSpc>
                <a:spcPct val="100000"/>
              </a:lnSpc>
              <a:spcBef>
                <a:spcPts val="1200"/>
              </a:spcBef>
              <a:spcAft>
                <a:spcPts val="0"/>
              </a:spcAft>
              <a:buSzPts val="1800"/>
              <a:buNone/>
            </a:pPr>
            <a:r>
              <a:t/>
            </a:r>
            <a:endParaRPr sz="2400"/>
          </a:p>
          <a:p>
            <a:pPr indent="-381000" lvl="0" marL="457200" rtl="0" algn="l">
              <a:lnSpc>
                <a:spcPct val="100000"/>
              </a:lnSpc>
              <a:spcBef>
                <a:spcPts val="1200"/>
              </a:spcBef>
              <a:spcAft>
                <a:spcPts val="0"/>
              </a:spcAft>
              <a:buSzPts val="2400"/>
              <a:buChar char="●"/>
            </a:pPr>
            <a:r>
              <a:rPr lang="en-US" sz="2400"/>
              <a:t>Provide accurate information regarding COVID-19 vaccine</a:t>
            </a:r>
            <a:endParaRPr sz="2400"/>
          </a:p>
          <a:p>
            <a:pPr indent="-381000" lvl="0" marL="457200" rtl="0" algn="l">
              <a:lnSpc>
                <a:spcPct val="100000"/>
              </a:lnSpc>
              <a:spcBef>
                <a:spcPts val="0"/>
              </a:spcBef>
              <a:spcAft>
                <a:spcPts val="0"/>
              </a:spcAft>
              <a:buSzPts val="2400"/>
              <a:buChar char="●"/>
            </a:pPr>
            <a:r>
              <a:rPr lang="en-US" sz="2400"/>
              <a:t>Dispel myths and share knowledge</a:t>
            </a:r>
            <a:endParaRPr sz="2400"/>
          </a:p>
          <a:p>
            <a:pPr indent="-381000" lvl="0" marL="457200" rtl="0" algn="l">
              <a:lnSpc>
                <a:spcPct val="100000"/>
              </a:lnSpc>
              <a:spcBef>
                <a:spcPts val="0"/>
              </a:spcBef>
              <a:spcAft>
                <a:spcPts val="0"/>
              </a:spcAft>
              <a:buSzPts val="2400"/>
              <a:buChar char="●"/>
            </a:pPr>
            <a:r>
              <a:rPr lang="en-US" sz="2400"/>
              <a:t>Arm you with facts so you can make informed decisions</a:t>
            </a:r>
            <a:endParaRPr sz="2400"/>
          </a:p>
          <a:p>
            <a:pPr indent="-381000" lvl="0" marL="457200" rtl="0" algn="l">
              <a:lnSpc>
                <a:spcPct val="100000"/>
              </a:lnSpc>
              <a:spcBef>
                <a:spcPts val="0"/>
              </a:spcBef>
              <a:spcAft>
                <a:spcPts val="0"/>
              </a:spcAft>
              <a:buSzPts val="2400"/>
              <a:buChar char="●"/>
            </a:pPr>
            <a:r>
              <a:rPr lang="en-US" sz="2400"/>
              <a:t>Provide you with necessary information to educate yourself and your staff members about COVID-19 vaccines </a:t>
            </a:r>
            <a:endParaRPr sz="2400"/>
          </a:p>
          <a:p>
            <a:pPr indent="0" lvl="0" marL="457200" rtl="0" algn="l">
              <a:lnSpc>
                <a:spcPct val="100000"/>
              </a:lnSpc>
              <a:spcBef>
                <a:spcPts val="1200"/>
              </a:spcBef>
              <a:spcAft>
                <a:spcPts val="0"/>
              </a:spcAft>
              <a:buSzPts val="1800"/>
              <a:buNone/>
            </a:pPr>
            <a:r>
              <a:t/>
            </a:r>
            <a:endParaRPr sz="2400"/>
          </a:p>
          <a:p>
            <a:pPr indent="0" lvl="0" marL="114300" rtl="0" algn="l">
              <a:lnSpc>
                <a:spcPct val="100000"/>
              </a:lnSpc>
              <a:spcBef>
                <a:spcPts val="1200"/>
              </a:spcBef>
              <a:spcAft>
                <a:spcPts val="0"/>
              </a:spcAft>
              <a:buSzPts val="1800"/>
              <a:buFont typeface="Source Sans Pro"/>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20"/>
          <p:cNvSpPr txBox="1"/>
          <p:nvPr>
            <p:ph type="title"/>
          </p:nvPr>
        </p:nvSpPr>
        <p:spPr>
          <a:xfrm>
            <a:off x="1097280" y="76200"/>
            <a:ext cx="10058400" cy="1831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“In God we trust. </a:t>
            </a:r>
            <a:br>
              <a:rPr lang="en-US"/>
            </a:br>
            <a:r>
              <a:rPr lang="en-US"/>
              <a:t>All others must bring data” </a:t>
            </a:r>
            <a:endParaRPr/>
          </a:p>
        </p:txBody>
      </p:sp>
      <p:sp>
        <p:nvSpPr>
          <p:cNvPr id="222" name="Google Shape;222;p20"/>
          <p:cNvSpPr txBox="1"/>
          <p:nvPr>
            <p:ph idx="1" type="body"/>
          </p:nvPr>
        </p:nvSpPr>
        <p:spPr>
          <a:xfrm>
            <a:off x="1097280" y="2209800"/>
            <a:ext cx="10058400" cy="4114800"/>
          </a:xfrm>
          <a:prstGeom prst="rect">
            <a:avLst/>
          </a:prstGeom>
          <a:noFill/>
          <a:ln>
            <a:noFill/>
          </a:ln>
        </p:spPr>
        <p:txBody>
          <a:bodyPr anchorCtr="0" anchor="t" bIns="45700" lIns="0" spcFirstLastPara="1" rIns="0" wrap="square" tIns="45700">
            <a:normAutofit/>
          </a:bodyPr>
          <a:lstStyle/>
          <a:p>
            <a:pPr indent="-368300" lvl="0" marL="457200" rtl="0" algn="l">
              <a:lnSpc>
                <a:spcPct val="100000"/>
              </a:lnSpc>
              <a:spcBef>
                <a:spcPts val="1200"/>
              </a:spcBef>
              <a:spcAft>
                <a:spcPts val="0"/>
              </a:spcAft>
              <a:buSzPts val="2200"/>
              <a:buChar char="●"/>
            </a:pPr>
            <a:r>
              <a:rPr lang="en-US" sz="2200"/>
              <a:t>What makes someone an expert?</a:t>
            </a:r>
            <a:endParaRPr sz="2200"/>
          </a:p>
          <a:p>
            <a:pPr indent="-368300" lvl="1" marL="914400" rtl="0" algn="l">
              <a:lnSpc>
                <a:spcPct val="100000"/>
              </a:lnSpc>
              <a:spcBef>
                <a:spcPts val="0"/>
              </a:spcBef>
              <a:spcAft>
                <a:spcPts val="0"/>
              </a:spcAft>
              <a:buClr>
                <a:schemeClr val="lt1"/>
              </a:buClr>
              <a:buSzPts val="2200"/>
              <a:buChar char="○"/>
            </a:pPr>
            <a:r>
              <a:rPr lang="en-US" sz="2200">
                <a:solidFill>
                  <a:schemeClr val="lt1"/>
                </a:solidFill>
              </a:rPr>
              <a:t>Experience + Training + Access to current Information + Unbiased + Knowledge = EXPERT </a:t>
            </a:r>
            <a:endParaRPr sz="2200">
              <a:solidFill>
                <a:schemeClr val="lt1"/>
              </a:solidFill>
            </a:endParaRPr>
          </a:p>
          <a:p>
            <a:pPr indent="-368300" lvl="1" marL="914400" rtl="0" algn="l">
              <a:lnSpc>
                <a:spcPct val="100000"/>
              </a:lnSpc>
              <a:spcBef>
                <a:spcPts val="0"/>
              </a:spcBef>
              <a:spcAft>
                <a:spcPts val="0"/>
              </a:spcAft>
              <a:buClr>
                <a:schemeClr val="lt1"/>
              </a:buClr>
              <a:buSzPts val="2200"/>
              <a:buChar char="○"/>
            </a:pPr>
            <a:r>
              <a:rPr lang="en-US" sz="2200">
                <a:solidFill>
                  <a:schemeClr val="lt1"/>
                </a:solidFill>
              </a:rPr>
              <a:t>Their claim is relevant to their field of expertise and supported by evidence </a:t>
            </a:r>
            <a:endParaRPr sz="2200">
              <a:solidFill>
                <a:schemeClr val="lt1"/>
              </a:solidFill>
            </a:endParaRPr>
          </a:p>
          <a:p>
            <a:pPr indent="0" lvl="0" marL="0" rtl="0" algn="l">
              <a:lnSpc>
                <a:spcPct val="100000"/>
              </a:lnSpc>
              <a:spcBef>
                <a:spcPts val="1200"/>
              </a:spcBef>
              <a:spcAft>
                <a:spcPts val="0"/>
              </a:spcAft>
              <a:buSzPts val="1800"/>
              <a:buNone/>
            </a:pPr>
            <a:r>
              <a:rPr lang="en-US" sz="2200"/>
              <a:t>How did they obtain their information (data) and how did they reach this conclusion? Did the method they use support their findings?</a:t>
            </a:r>
            <a:endParaRPr sz="2200"/>
          </a:p>
          <a:p>
            <a:pPr indent="0" lvl="0" marL="114300" rtl="0" algn="l">
              <a:lnSpc>
                <a:spcPct val="100000"/>
              </a:lnSpc>
              <a:spcBef>
                <a:spcPts val="1200"/>
              </a:spcBef>
              <a:spcAft>
                <a:spcPts val="0"/>
              </a:spcAft>
              <a:buSzPts val="1800"/>
              <a:buFont typeface="Source Sans Pro"/>
              <a:buNone/>
            </a:pPr>
            <a:r>
              <a:rPr b="1" lang="en-US" sz="2200">
                <a:solidFill>
                  <a:srgbClr val="F5B523"/>
                </a:solidFill>
              </a:rPr>
              <a:t>Cherry Picking</a:t>
            </a:r>
            <a:endParaRPr sz="2200"/>
          </a:p>
          <a:p>
            <a:pPr indent="0" lvl="0" marL="114300" rtl="0" algn="l">
              <a:lnSpc>
                <a:spcPct val="100000"/>
              </a:lnSpc>
              <a:spcBef>
                <a:spcPts val="1200"/>
              </a:spcBef>
              <a:spcAft>
                <a:spcPts val="0"/>
              </a:spcAft>
              <a:buSzPts val="1800"/>
              <a:buFont typeface="Source Sans Pro"/>
              <a:buNone/>
            </a:pPr>
            <a:r>
              <a:rPr lang="en-US" sz="2200"/>
              <a:t>Non-experts often resort to only using portions of data that supports their narrative and cite it as proof, completely ignoring the data that do not support their views.</a:t>
            </a:r>
            <a:endParaRPr sz="2200"/>
          </a:p>
          <a:p>
            <a:pPr indent="0" lvl="0" marL="114300" rtl="0" algn="l">
              <a:lnSpc>
                <a:spcPct val="100000"/>
              </a:lnSpc>
              <a:spcBef>
                <a:spcPts val="1200"/>
              </a:spcBef>
              <a:spcAft>
                <a:spcPts val="0"/>
              </a:spcAft>
              <a:buSzPts val="1800"/>
              <a:buFont typeface="Source Sans Pro"/>
              <a:buNone/>
            </a:pPr>
            <a:r>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21"/>
          <p:cNvSpPr txBox="1"/>
          <p:nvPr>
            <p:ph type="title"/>
          </p:nvPr>
        </p:nvSpPr>
        <p:spPr>
          <a:xfrm>
            <a:off x="1097280" y="76200"/>
            <a:ext cx="10058400" cy="1831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Facts</a:t>
            </a:r>
            <a:endParaRPr/>
          </a:p>
        </p:txBody>
      </p:sp>
      <p:sp>
        <p:nvSpPr>
          <p:cNvPr id="228" name="Google Shape;228;p21"/>
          <p:cNvSpPr txBox="1"/>
          <p:nvPr>
            <p:ph idx="1" type="body"/>
          </p:nvPr>
        </p:nvSpPr>
        <p:spPr>
          <a:xfrm>
            <a:off x="1097280" y="2578275"/>
            <a:ext cx="10058400" cy="4114800"/>
          </a:xfrm>
          <a:prstGeom prst="rect">
            <a:avLst/>
          </a:prstGeom>
          <a:noFill/>
          <a:ln>
            <a:noFill/>
          </a:ln>
        </p:spPr>
        <p:txBody>
          <a:bodyPr anchorCtr="0" anchor="t" bIns="45700" lIns="0" spcFirstLastPara="1" rIns="0" wrap="square" tIns="45700">
            <a:normAutofit/>
          </a:bodyPr>
          <a:lstStyle/>
          <a:p>
            <a:pPr indent="-368300" lvl="0" marL="457200" rtl="0" algn="l">
              <a:lnSpc>
                <a:spcPct val="100000"/>
              </a:lnSpc>
              <a:spcBef>
                <a:spcPts val="1200"/>
              </a:spcBef>
              <a:spcAft>
                <a:spcPts val="0"/>
              </a:spcAft>
              <a:buSzPts val="2200"/>
              <a:buChar char="●"/>
            </a:pPr>
            <a:r>
              <a:rPr lang="en-US" sz="2200"/>
              <a:t>SARS-COV-2 is a novel member of the coronavirus family</a:t>
            </a:r>
            <a:endParaRPr sz="2200"/>
          </a:p>
          <a:p>
            <a:pPr indent="-368300" lvl="0" marL="457200" rtl="0" algn="l">
              <a:lnSpc>
                <a:spcPct val="100000"/>
              </a:lnSpc>
              <a:spcBef>
                <a:spcPts val="0"/>
              </a:spcBef>
              <a:spcAft>
                <a:spcPts val="0"/>
              </a:spcAft>
              <a:buSzPts val="2200"/>
              <a:buChar char="●"/>
            </a:pPr>
            <a:r>
              <a:rPr lang="en-US" sz="2200"/>
              <a:t>Scientist and doctors have been slowly learning and further understanding it. It can only be done through obtaining data, analysis and interpretations. It is time consuming and changes as new evidence is presented</a:t>
            </a:r>
            <a:endParaRPr sz="2200"/>
          </a:p>
          <a:p>
            <a:pPr indent="-368300" lvl="0" marL="457200" rtl="0" algn="l">
              <a:lnSpc>
                <a:spcPct val="100000"/>
              </a:lnSpc>
              <a:spcBef>
                <a:spcPts val="0"/>
              </a:spcBef>
              <a:spcAft>
                <a:spcPts val="0"/>
              </a:spcAft>
              <a:buSzPts val="2200"/>
              <a:buChar char="●"/>
            </a:pPr>
            <a:r>
              <a:rPr lang="en-US" sz="2200"/>
              <a:t>Be wary of who you receive information from. Know who the source is. Are there</a:t>
            </a:r>
            <a:r>
              <a:rPr lang="en-US" sz="2200">
                <a:solidFill>
                  <a:srgbClr val="FF0000"/>
                </a:solidFill>
              </a:rPr>
              <a:t> </a:t>
            </a:r>
            <a:r>
              <a:rPr lang="en-US" sz="2200"/>
              <a:t>other reputable sources who share this information?  One study, even if done correctly, isn’t proof. Rather a whole body of evidence is needed to tip the scales in one direction.</a:t>
            </a:r>
            <a:endParaRPr sz="2200"/>
          </a:p>
          <a:p>
            <a:pPr indent="-368300" lvl="0" marL="457200" rtl="0" algn="l">
              <a:lnSpc>
                <a:spcPct val="100000"/>
              </a:lnSpc>
              <a:spcBef>
                <a:spcPts val="0"/>
              </a:spcBef>
              <a:spcAft>
                <a:spcPts val="0"/>
              </a:spcAft>
              <a:buSzPts val="2200"/>
              <a:buChar char="●"/>
            </a:pPr>
            <a:r>
              <a:rPr lang="en-US" sz="2200"/>
              <a:t>Bottom line: Don’t believe everything you hear on social media or the news. Research and find your truth.</a:t>
            </a:r>
            <a:endParaRPr sz="2200"/>
          </a:p>
          <a:p>
            <a:pPr indent="0" lvl="0" marL="114300" rtl="0" algn="l">
              <a:lnSpc>
                <a:spcPct val="100000"/>
              </a:lnSpc>
              <a:spcBef>
                <a:spcPts val="1200"/>
              </a:spcBef>
              <a:spcAft>
                <a:spcPts val="0"/>
              </a:spcAft>
              <a:buSzPts val="1800"/>
              <a:buFont typeface="Source Sans Pro"/>
              <a:buNone/>
            </a:pPr>
            <a:r>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p22"/>
          <p:cNvSpPr txBox="1"/>
          <p:nvPr>
            <p:ph type="title"/>
          </p:nvPr>
        </p:nvSpPr>
        <p:spPr>
          <a:xfrm>
            <a:off x="1097280" y="76200"/>
            <a:ext cx="10058400" cy="1831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Rumors and Myths</a:t>
            </a:r>
            <a:endParaRPr/>
          </a:p>
        </p:txBody>
      </p:sp>
      <p:sp>
        <p:nvSpPr>
          <p:cNvPr id="234" name="Google Shape;234;p22"/>
          <p:cNvSpPr txBox="1"/>
          <p:nvPr>
            <p:ph idx="1" type="body"/>
          </p:nvPr>
        </p:nvSpPr>
        <p:spPr>
          <a:xfrm>
            <a:off x="1097280" y="2209800"/>
            <a:ext cx="10058400" cy="4343400"/>
          </a:xfrm>
          <a:prstGeom prst="rect">
            <a:avLst/>
          </a:prstGeom>
          <a:noFill/>
          <a:ln>
            <a:noFill/>
          </a:ln>
        </p:spPr>
        <p:txBody>
          <a:bodyPr anchorCtr="0" anchor="t" bIns="45700" lIns="0" spcFirstLastPara="1" rIns="0" wrap="square" tIns="45700">
            <a:noAutofit/>
          </a:bodyPr>
          <a:lstStyle/>
          <a:p>
            <a:pPr indent="0" lvl="0" marL="114300" rtl="0" algn="l">
              <a:lnSpc>
                <a:spcPct val="80000"/>
              </a:lnSpc>
              <a:spcBef>
                <a:spcPts val="1200"/>
              </a:spcBef>
              <a:spcAft>
                <a:spcPts val="0"/>
              </a:spcAft>
              <a:buSzPts val="1665"/>
              <a:buFont typeface="Source Sans Pro"/>
              <a:buNone/>
            </a:pPr>
            <a:r>
              <a:rPr b="1" lang="en-US" sz="2050"/>
              <a:t>RUMOR - Vaccine makers are immune from liability in the US</a:t>
            </a:r>
            <a:endParaRPr b="1" sz="2050"/>
          </a:p>
          <a:p>
            <a:pPr indent="-347027" lvl="0" marL="457200" rtl="0" algn="l">
              <a:lnSpc>
                <a:spcPct val="80000"/>
              </a:lnSpc>
              <a:spcBef>
                <a:spcPts val="1200"/>
              </a:spcBef>
              <a:spcAft>
                <a:spcPts val="0"/>
              </a:spcAft>
              <a:buSzPts val="1865"/>
              <a:buChar char="●"/>
            </a:pPr>
            <a:r>
              <a:rPr lang="en-US" sz="2050"/>
              <a:t>Yes, this is true for all vaccines (not just COVID) but there is a system of compensation for someone who may have a vaccine reaction (in place prior to COVID). Why does this exist? To encourage companies to research and develop non-money maker needed drugs for the good of the community.</a:t>
            </a:r>
            <a:endParaRPr sz="2050"/>
          </a:p>
          <a:p>
            <a:pPr indent="0" lvl="0" marL="114300" rtl="0" algn="l">
              <a:lnSpc>
                <a:spcPct val="80000"/>
              </a:lnSpc>
              <a:spcBef>
                <a:spcPts val="1200"/>
              </a:spcBef>
              <a:spcAft>
                <a:spcPts val="0"/>
              </a:spcAft>
              <a:buSzPts val="1665"/>
              <a:buFont typeface="Source Sans Pro"/>
              <a:buNone/>
            </a:pPr>
            <a:r>
              <a:rPr b="1" lang="en-US" sz="2050"/>
              <a:t>MYTH - Vaccine companies are not to be trusted</a:t>
            </a:r>
            <a:endParaRPr b="1" sz="2050"/>
          </a:p>
          <a:p>
            <a:pPr indent="-347027" lvl="0" marL="457200" rtl="0" algn="l">
              <a:lnSpc>
                <a:spcPct val="80000"/>
              </a:lnSpc>
              <a:spcBef>
                <a:spcPts val="1200"/>
              </a:spcBef>
              <a:spcAft>
                <a:spcPts val="0"/>
              </a:spcAft>
              <a:buSzPts val="1865"/>
              <a:buChar char="●"/>
            </a:pPr>
            <a:r>
              <a:rPr lang="en-US" sz="2050"/>
              <a:t>There is a system of checks and balance present in a complete separate monitoring board called DSMB (data safety and monitoring board) for every study, not just vaccines, external scientific monitoring board-FDA and the Advisory Committee of Immunization Practices of the CDC. During the COVID trials the DSMB announced that they had notified AstraZeneca that it was concerned with information on their initial vaccine trial. The data submitted may have included outdated information and not given a true picture of the vaccines effectiveness. This was then submitted to the FDA and CDC. </a:t>
            </a:r>
            <a:endParaRPr sz="2050"/>
          </a:p>
          <a:p>
            <a:pPr indent="0" lvl="0" marL="114300" rtl="0" algn="l">
              <a:lnSpc>
                <a:spcPct val="80000"/>
              </a:lnSpc>
              <a:spcBef>
                <a:spcPts val="1200"/>
              </a:spcBef>
              <a:spcAft>
                <a:spcPts val="0"/>
              </a:spcAft>
              <a:buSzPts val="1665"/>
              <a:buFont typeface="Source Sans Pro"/>
              <a:buNone/>
            </a:pPr>
            <a:r>
              <a:t/>
            </a:r>
            <a:endParaRPr sz="185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23"/>
          <p:cNvSpPr txBox="1"/>
          <p:nvPr>
            <p:ph idx="1" type="body"/>
          </p:nvPr>
        </p:nvSpPr>
        <p:spPr>
          <a:xfrm>
            <a:off x="1066805" y="626650"/>
            <a:ext cx="10058400" cy="5943600"/>
          </a:xfrm>
          <a:prstGeom prst="rect">
            <a:avLst/>
          </a:prstGeom>
          <a:noFill/>
          <a:ln>
            <a:noFill/>
          </a:ln>
        </p:spPr>
        <p:txBody>
          <a:bodyPr anchorCtr="0" anchor="t" bIns="45700" lIns="0" spcFirstLastPara="1" rIns="0" wrap="square" tIns="45700">
            <a:noAutofit/>
          </a:bodyPr>
          <a:lstStyle/>
          <a:p>
            <a:pPr indent="0" lvl="0" marL="0" rtl="0" algn="l">
              <a:lnSpc>
                <a:spcPct val="100000"/>
              </a:lnSpc>
              <a:spcBef>
                <a:spcPts val="1200"/>
              </a:spcBef>
              <a:spcAft>
                <a:spcPts val="0"/>
              </a:spcAft>
              <a:buSzPts val="1800"/>
              <a:buFont typeface="Source Sans Pro"/>
              <a:buNone/>
            </a:pPr>
            <a:r>
              <a:rPr b="1" lang="en-US"/>
              <a:t>RUMOR - No data on duration of protection from COVID</a:t>
            </a:r>
            <a:endParaRPr b="1"/>
          </a:p>
          <a:p>
            <a:pPr indent="-355600" lvl="0" marL="457200" rtl="0" algn="l">
              <a:lnSpc>
                <a:spcPct val="100000"/>
              </a:lnSpc>
              <a:spcBef>
                <a:spcPts val="1200"/>
              </a:spcBef>
              <a:spcAft>
                <a:spcPts val="0"/>
              </a:spcAft>
              <a:buSzPts val="2000"/>
              <a:buChar char="●"/>
            </a:pPr>
            <a:r>
              <a:rPr lang="en-US"/>
              <a:t>Based on the available data, It is not yet known how long protection from the vaccines will last or if people will need boosters (additional vaccines). Science is evolving and the health experts are closely monitoring the data to determine how long the protection lasts.</a:t>
            </a:r>
            <a:endParaRPr/>
          </a:p>
          <a:p>
            <a:pPr indent="0" lvl="0" marL="0" rtl="0" algn="l">
              <a:lnSpc>
                <a:spcPct val="100000"/>
              </a:lnSpc>
              <a:spcBef>
                <a:spcPts val="1200"/>
              </a:spcBef>
              <a:spcAft>
                <a:spcPts val="0"/>
              </a:spcAft>
              <a:buSzPts val="1800"/>
              <a:buNone/>
            </a:pPr>
            <a:r>
              <a:rPr b="1" lang="en-US"/>
              <a:t>MYTH - The vaccines do not stop transmission or infection   </a:t>
            </a:r>
            <a:endParaRPr b="1"/>
          </a:p>
          <a:p>
            <a:pPr indent="-355600" lvl="0" marL="457200" rtl="0" algn="l">
              <a:lnSpc>
                <a:spcPct val="100000"/>
              </a:lnSpc>
              <a:spcBef>
                <a:spcPts val="1200"/>
              </a:spcBef>
              <a:spcAft>
                <a:spcPts val="0"/>
              </a:spcAft>
              <a:buSzPts val="2000"/>
              <a:buChar char="●"/>
            </a:pPr>
            <a:r>
              <a:rPr lang="en-US"/>
              <a:t>Numerous studies have shown that the vaccines do stop transmission. However, the question is how much does it stop; the current rate is between 70-95%.</a:t>
            </a:r>
            <a:endParaRPr/>
          </a:p>
          <a:p>
            <a:pPr indent="0" lvl="0" marL="114300" rtl="0" algn="l">
              <a:lnSpc>
                <a:spcPct val="100000"/>
              </a:lnSpc>
              <a:spcBef>
                <a:spcPts val="1200"/>
              </a:spcBef>
              <a:spcAft>
                <a:spcPts val="0"/>
              </a:spcAft>
              <a:buSzPts val="1800"/>
              <a:buFont typeface="Source Sans Pro"/>
              <a:buNone/>
            </a:pPr>
            <a:r>
              <a:rPr b="1" lang="en-US"/>
              <a:t>MYTH - People are catching COVID after being fully vaccinated</a:t>
            </a:r>
            <a:endParaRPr b="1"/>
          </a:p>
          <a:p>
            <a:pPr indent="-355600" lvl="0" marL="457200" rtl="0" algn="l">
              <a:lnSpc>
                <a:spcPct val="100000"/>
              </a:lnSpc>
              <a:spcBef>
                <a:spcPts val="1200"/>
              </a:spcBef>
              <a:spcAft>
                <a:spcPts val="0"/>
              </a:spcAft>
              <a:buSzPts val="2000"/>
              <a:buChar char="●"/>
            </a:pPr>
            <a:r>
              <a:rPr lang="en-US"/>
              <a:t>Yes, this is true. What I have personally seen is that this seems to occur more frequently in the elderly and the immunocompromised. Why? As we age, our immune response lessens so antibody production maybe less. However, those who have tested positive, the clinical course seems to be milder; this may be because they are less infectious due to lower viral loads, but further studies are needed and are currently occurring. With Delta, the viral loads are higher which not only causes easier transmission to unvaccinated individuals, but also a possibility of more breakthrough infections in the vaccinated.</a:t>
            </a:r>
            <a:endParaRPr/>
          </a:p>
          <a:p>
            <a:pPr indent="0" lvl="0" marL="114300" rtl="0" algn="l">
              <a:lnSpc>
                <a:spcPct val="100000"/>
              </a:lnSpc>
              <a:spcBef>
                <a:spcPts val="1200"/>
              </a:spcBef>
              <a:spcAft>
                <a:spcPts val="0"/>
              </a:spcAft>
              <a:buSzPts val="1800"/>
              <a:buFont typeface="Source Sans Pro"/>
              <a:buNone/>
            </a:pPr>
            <a:r>
              <a:t/>
            </a:r>
            <a:endParaRPr sz="220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3" name="Shape 243"/>
        <p:cNvGrpSpPr/>
        <p:nvPr/>
      </p:nvGrpSpPr>
      <p:grpSpPr>
        <a:xfrm>
          <a:off x="0" y="0"/>
          <a:ext cx="0" cy="0"/>
          <a:chOff x="0" y="0"/>
          <a:chExt cx="0" cy="0"/>
        </a:xfrm>
      </p:grpSpPr>
      <p:sp>
        <p:nvSpPr>
          <p:cNvPr id="244" name="Google Shape;244;p37"/>
          <p:cNvSpPr txBox="1"/>
          <p:nvPr>
            <p:ph idx="1" type="body"/>
          </p:nvPr>
        </p:nvSpPr>
        <p:spPr>
          <a:xfrm>
            <a:off x="1066805" y="914400"/>
            <a:ext cx="10058400" cy="5943600"/>
          </a:xfrm>
          <a:prstGeom prst="rect">
            <a:avLst/>
          </a:prstGeom>
          <a:noFill/>
          <a:ln>
            <a:noFill/>
          </a:ln>
        </p:spPr>
        <p:txBody>
          <a:bodyPr anchorCtr="0" anchor="t" bIns="45700" lIns="0" spcFirstLastPara="1" rIns="0" wrap="square" tIns="45700">
            <a:normAutofit/>
          </a:bodyPr>
          <a:lstStyle/>
          <a:p>
            <a:pPr indent="0" lvl="0" marL="114300" rtl="0" algn="l">
              <a:lnSpc>
                <a:spcPct val="100000"/>
              </a:lnSpc>
              <a:spcBef>
                <a:spcPts val="1200"/>
              </a:spcBef>
              <a:spcAft>
                <a:spcPts val="0"/>
              </a:spcAft>
              <a:buSzPts val="1800"/>
              <a:buFont typeface="Source Sans Pro"/>
              <a:buNone/>
            </a:pPr>
            <a:r>
              <a:rPr b="1" lang="en-US"/>
              <a:t>MYTH - Death rate from COVID is exaggerated</a:t>
            </a:r>
            <a:endParaRPr/>
          </a:p>
          <a:p>
            <a:pPr indent="-342900" lvl="0" marL="457200" rtl="0" algn="l">
              <a:lnSpc>
                <a:spcPct val="100000"/>
              </a:lnSpc>
              <a:spcBef>
                <a:spcPts val="1200"/>
              </a:spcBef>
              <a:spcAft>
                <a:spcPts val="0"/>
              </a:spcAft>
              <a:buSzPts val="1800"/>
              <a:buChar char="●"/>
            </a:pPr>
            <a:r>
              <a:rPr lang="en-US"/>
              <a:t>COVID-19 was the 3rd leading cause of death in 2020 (heart disease and cancer were 1st and 2nd, respectively).  We lost over 3.5 million people to COVID-19 worldwide. Data show significant excess death rates globally especially in countries with uncontrolled spread.  THESE DEATHS WERE REAL AND WERE DUE TO COVID-19.</a:t>
            </a:r>
            <a:endParaRPr/>
          </a:p>
          <a:p>
            <a:pPr indent="0" lvl="0" marL="114300" rtl="0" algn="l">
              <a:lnSpc>
                <a:spcPct val="100000"/>
              </a:lnSpc>
              <a:spcBef>
                <a:spcPts val="1200"/>
              </a:spcBef>
              <a:spcAft>
                <a:spcPts val="0"/>
              </a:spcAft>
              <a:buSzPts val="1800"/>
              <a:buFont typeface="Source Sans Pro"/>
              <a:buNone/>
            </a:pPr>
            <a:r>
              <a:t/>
            </a:r>
            <a:endParaRPr/>
          </a:p>
          <a:p>
            <a:pPr indent="0" lvl="0" marL="114300" rtl="0" algn="l">
              <a:lnSpc>
                <a:spcPct val="100000"/>
              </a:lnSpc>
              <a:spcBef>
                <a:spcPts val="1200"/>
              </a:spcBef>
              <a:spcAft>
                <a:spcPts val="0"/>
              </a:spcAft>
              <a:buSzPts val="1800"/>
              <a:buFont typeface="Source Sans Pro"/>
              <a:buNone/>
            </a:pPr>
            <a:r>
              <a:rPr b="1" lang="en-US"/>
              <a:t>MYTH - 99% of reported COVID deaths are inaccurate</a:t>
            </a:r>
            <a:endParaRPr b="1"/>
          </a:p>
          <a:p>
            <a:pPr indent="-342900" lvl="0" marL="457200" rtl="0" algn="l">
              <a:lnSpc>
                <a:spcPct val="100000"/>
              </a:lnSpc>
              <a:spcBef>
                <a:spcPts val="1200"/>
              </a:spcBef>
              <a:spcAft>
                <a:spcPts val="0"/>
              </a:spcAft>
              <a:buSzPts val="1800"/>
              <a:buChar char="●"/>
            </a:pPr>
            <a:r>
              <a:rPr lang="en-US"/>
              <a:t>That is not true and is based on demographics of the group. Younger people will have a lower death rate, </a:t>
            </a:r>
            <a:r>
              <a:rPr lang="en-US">
                <a:extLst>
                  <a:ext uri="http://customooxmlschemas.google.com/">
                    <go:slidesCustomData xmlns:go="http://customooxmlschemas.google.com/" textRoundtripDataId="10"/>
                  </a:ext>
                </a:extLst>
              </a:rPr>
              <a:t>but is still an increase in deaths</a:t>
            </a:r>
            <a:r>
              <a:rPr lang="en-US"/>
              <a:t>. The percentage does increase with age and we still do not know the long range rate of deaths that are COVID related. For example, lung damage from COVID could cause a death many years after the illness or be a contributing factor (</a:t>
            </a:r>
            <a:r>
              <a:rPr lang="en-US">
                <a:extLst>
                  <a:ext uri="http://customooxmlschemas.google.com/">
                    <go:slidesCustomData xmlns:go="http://customooxmlschemas.google.com/" textRoundtripDataId="11"/>
                  </a:ext>
                </a:extLst>
              </a:rPr>
              <a:t>lung damage but then develop a pneumonia which they cannot recover from</a:t>
            </a:r>
            <a:r>
              <a:rPr lang="en-US"/>
              <a:t>).</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8" name="Shape 248"/>
        <p:cNvGrpSpPr/>
        <p:nvPr/>
      </p:nvGrpSpPr>
      <p:grpSpPr>
        <a:xfrm>
          <a:off x="0" y="0"/>
          <a:ext cx="0" cy="0"/>
          <a:chOff x="0" y="0"/>
          <a:chExt cx="0" cy="0"/>
        </a:xfrm>
      </p:grpSpPr>
      <p:sp>
        <p:nvSpPr>
          <p:cNvPr id="249" name="Google Shape;249;p38"/>
          <p:cNvSpPr txBox="1"/>
          <p:nvPr>
            <p:ph idx="1" type="body"/>
          </p:nvPr>
        </p:nvSpPr>
        <p:spPr>
          <a:xfrm>
            <a:off x="1097280" y="381000"/>
            <a:ext cx="10058400" cy="5943600"/>
          </a:xfrm>
          <a:prstGeom prst="rect">
            <a:avLst/>
          </a:prstGeom>
          <a:noFill/>
          <a:ln>
            <a:noFill/>
          </a:ln>
        </p:spPr>
        <p:txBody>
          <a:bodyPr anchorCtr="0" anchor="t" bIns="45700" lIns="0" spcFirstLastPara="1" rIns="0" wrap="square" tIns="45700">
            <a:normAutofit/>
          </a:bodyPr>
          <a:lstStyle/>
          <a:p>
            <a:pPr indent="-342900" lvl="0" marL="457200" rtl="0" algn="l">
              <a:lnSpc>
                <a:spcPct val="100000"/>
              </a:lnSpc>
              <a:spcBef>
                <a:spcPts val="1200"/>
              </a:spcBef>
              <a:spcAft>
                <a:spcPts val="0"/>
              </a:spcAft>
              <a:buSzPts val="1800"/>
              <a:buChar char="●"/>
            </a:pPr>
            <a:r>
              <a:rPr lang="en-US"/>
              <a:t>Death isn’t the only outcome. COVID affects all body systems. </a:t>
            </a:r>
            <a:endParaRPr/>
          </a:p>
          <a:p>
            <a:pPr indent="-355600" lvl="1" marL="914400" rtl="0" algn="l">
              <a:lnSpc>
                <a:spcPct val="100000"/>
              </a:lnSpc>
              <a:spcBef>
                <a:spcPts val="0"/>
              </a:spcBef>
              <a:spcAft>
                <a:spcPts val="0"/>
              </a:spcAft>
              <a:buClr>
                <a:schemeClr val="lt1"/>
              </a:buClr>
              <a:buSzPts val="2000"/>
              <a:buChar char="◦"/>
            </a:pPr>
            <a:r>
              <a:rPr lang="en-US" sz="2000">
                <a:solidFill>
                  <a:schemeClr val="lt1"/>
                </a:solidFill>
              </a:rPr>
              <a:t>Lungs: lose the ability to pass oxygen to the blood and remove carbon dioxide. The type of pneumonia associated with COVID can cause long standing damage to the lungs with resulting scar tissue, which can lead to long term breathing problems.</a:t>
            </a:r>
            <a:endParaRPr sz="2000">
              <a:solidFill>
                <a:schemeClr val="lt1"/>
              </a:solidFill>
            </a:endParaRPr>
          </a:p>
          <a:p>
            <a:pPr indent="-355600" lvl="1" marL="914400" rtl="0" algn="l">
              <a:lnSpc>
                <a:spcPct val="100000"/>
              </a:lnSpc>
              <a:spcBef>
                <a:spcPts val="0"/>
              </a:spcBef>
              <a:spcAft>
                <a:spcPts val="0"/>
              </a:spcAft>
              <a:buClr>
                <a:schemeClr val="lt1"/>
              </a:buClr>
              <a:buSzPts val="2000"/>
              <a:buChar char="◦"/>
            </a:pPr>
            <a:r>
              <a:rPr lang="en-US" sz="2000">
                <a:solidFill>
                  <a:schemeClr val="lt1"/>
                </a:solidFill>
              </a:rPr>
              <a:t>Heart: 20-30% of COVID patients develop heart damage even in people who experienced only mild COVID symptoms</a:t>
            </a:r>
            <a:endParaRPr sz="2000">
              <a:solidFill>
                <a:schemeClr val="lt1"/>
              </a:solidFill>
            </a:endParaRPr>
          </a:p>
          <a:p>
            <a:pPr indent="-355600" lvl="1" marL="914400" rtl="0" algn="l">
              <a:lnSpc>
                <a:spcPct val="100000"/>
              </a:lnSpc>
              <a:spcBef>
                <a:spcPts val="0"/>
              </a:spcBef>
              <a:spcAft>
                <a:spcPts val="0"/>
              </a:spcAft>
              <a:buClr>
                <a:schemeClr val="lt1"/>
              </a:buClr>
              <a:buSzPts val="2000"/>
              <a:buChar char="◦"/>
            </a:pPr>
            <a:r>
              <a:rPr lang="en-US" sz="2000">
                <a:solidFill>
                  <a:schemeClr val="lt1"/>
                </a:solidFill>
              </a:rPr>
              <a:t>Nervous system/brain: 33% of patients experience COVID-19 fog. Even in young people, COVID-19 can cause strokes, seizures and Guillain Barre syndrome. MS like symptoms including tingling, numbness and weakness. 10% have long term smell and taste issues, concentration and memory problems</a:t>
            </a:r>
            <a:endParaRPr sz="2000">
              <a:solidFill>
                <a:schemeClr val="lt1"/>
              </a:solidFill>
            </a:endParaRPr>
          </a:p>
          <a:p>
            <a:pPr indent="-355600" lvl="1" marL="914400" rtl="0" algn="l">
              <a:lnSpc>
                <a:spcPct val="100000"/>
              </a:lnSpc>
              <a:spcBef>
                <a:spcPts val="0"/>
              </a:spcBef>
              <a:spcAft>
                <a:spcPts val="0"/>
              </a:spcAft>
              <a:buClr>
                <a:schemeClr val="lt1"/>
              </a:buClr>
              <a:buSzPts val="2000"/>
              <a:buChar char="◦"/>
            </a:pPr>
            <a:r>
              <a:rPr lang="en-US" sz="2000">
                <a:solidFill>
                  <a:schemeClr val="lt1"/>
                </a:solidFill>
              </a:rPr>
              <a:t>Kidneys: 78% of critical ill develop kidney injury</a:t>
            </a:r>
            <a:endParaRPr sz="2000">
              <a:solidFill>
                <a:schemeClr val="lt1"/>
              </a:solidFill>
            </a:endParaRPr>
          </a:p>
          <a:p>
            <a:pPr indent="-355600" lvl="1" marL="914400" rtl="0" algn="l">
              <a:lnSpc>
                <a:spcPct val="100000"/>
              </a:lnSpc>
              <a:spcBef>
                <a:spcPts val="0"/>
              </a:spcBef>
              <a:spcAft>
                <a:spcPts val="0"/>
              </a:spcAft>
              <a:buClr>
                <a:schemeClr val="lt1"/>
              </a:buClr>
              <a:buSzPts val="2000"/>
              <a:buChar char="◦"/>
            </a:pPr>
            <a:r>
              <a:rPr lang="en-US" sz="2000">
                <a:solidFill>
                  <a:schemeClr val="lt1"/>
                </a:solidFill>
              </a:rPr>
              <a:t>Skin: rashes and hair loss</a:t>
            </a:r>
            <a:endParaRPr sz="2000">
              <a:solidFill>
                <a:schemeClr val="lt1"/>
              </a:solidFill>
            </a:endParaRPr>
          </a:p>
          <a:p>
            <a:pPr indent="-355600" lvl="1" marL="914400" rtl="0" algn="l">
              <a:lnSpc>
                <a:spcPct val="100000"/>
              </a:lnSpc>
              <a:spcBef>
                <a:spcPts val="0"/>
              </a:spcBef>
              <a:spcAft>
                <a:spcPts val="0"/>
              </a:spcAft>
              <a:buClr>
                <a:schemeClr val="lt1"/>
              </a:buClr>
              <a:buSzPts val="2000"/>
              <a:buChar char="◦"/>
            </a:pPr>
            <a:r>
              <a:rPr lang="en-US" sz="2000">
                <a:solidFill>
                  <a:schemeClr val="lt1"/>
                </a:solidFill>
              </a:rPr>
              <a:t>Digestive system: 17% develop pancreatic damage leading to chronic disease</a:t>
            </a:r>
            <a:endParaRPr sz="2000">
              <a:solidFill>
                <a:schemeClr val="lt1"/>
              </a:solidFill>
            </a:endParaRPr>
          </a:p>
          <a:p>
            <a:pPr indent="-355600" lvl="1" marL="914400" rtl="0" algn="l">
              <a:lnSpc>
                <a:spcPct val="100000"/>
              </a:lnSpc>
              <a:spcBef>
                <a:spcPts val="0"/>
              </a:spcBef>
              <a:spcAft>
                <a:spcPts val="0"/>
              </a:spcAft>
              <a:buClr>
                <a:schemeClr val="lt1"/>
              </a:buClr>
              <a:buSzPts val="2000"/>
              <a:buChar char="◦"/>
            </a:pPr>
            <a:r>
              <a:rPr lang="en-US" sz="2000">
                <a:solidFill>
                  <a:schemeClr val="lt1"/>
                </a:solidFill>
              </a:rPr>
              <a:t>Blood: COVID can cause blood clots and some of the heart damage is believed to be small clots blocking multiple small vessels</a:t>
            </a:r>
            <a:endParaRPr sz="2000">
              <a:solidFill>
                <a:schemeClr val="lt1"/>
              </a:solidFill>
            </a:endParaRPr>
          </a:p>
          <a:p>
            <a:pPr indent="-355600" lvl="1" marL="914400" rtl="0" algn="l">
              <a:lnSpc>
                <a:spcPct val="100000"/>
              </a:lnSpc>
              <a:spcBef>
                <a:spcPts val="0"/>
              </a:spcBef>
              <a:spcAft>
                <a:spcPts val="0"/>
              </a:spcAft>
              <a:buClr>
                <a:schemeClr val="lt1"/>
              </a:buClr>
              <a:buSzPts val="2000"/>
              <a:buChar char="◦"/>
            </a:pPr>
            <a:r>
              <a:rPr lang="en-US" sz="2000">
                <a:solidFill>
                  <a:schemeClr val="lt1"/>
                </a:solidFill>
              </a:rPr>
              <a:t>Psychological/mental health issues: some of this could be due to PTSD from surviving a severe illness</a:t>
            </a:r>
            <a:endParaRPr sz="2000">
              <a:solidFill>
                <a:schemeClr val="lt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3" name="Shape 253"/>
        <p:cNvGrpSpPr/>
        <p:nvPr/>
      </p:nvGrpSpPr>
      <p:grpSpPr>
        <a:xfrm>
          <a:off x="0" y="0"/>
          <a:ext cx="0" cy="0"/>
          <a:chOff x="0" y="0"/>
          <a:chExt cx="0" cy="0"/>
        </a:xfrm>
      </p:grpSpPr>
      <p:pic>
        <p:nvPicPr>
          <p:cNvPr descr="A picture containing shape&#10;&#10;Description automatically generated" id="254" name="Google Shape;254;p24"/>
          <p:cNvPicPr preferRelativeResize="0"/>
          <p:nvPr/>
        </p:nvPicPr>
        <p:blipFill rotWithShape="1">
          <a:blip r:embed="rId3">
            <a:alphaModFix/>
          </a:blip>
          <a:srcRect b="0" l="0" r="0" t="0"/>
          <a:stretch/>
        </p:blipFill>
        <p:spPr>
          <a:xfrm>
            <a:off x="0" y="7345"/>
            <a:ext cx="12192000" cy="6858000"/>
          </a:xfrm>
          <a:prstGeom prst="rect">
            <a:avLst/>
          </a:prstGeom>
          <a:noFill/>
          <a:ln>
            <a:noFill/>
          </a:ln>
        </p:spPr>
      </p:pic>
      <p:sp>
        <p:nvSpPr>
          <p:cNvPr id="255" name="Google Shape;255;p24"/>
          <p:cNvSpPr txBox="1"/>
          <p:nvPr>
            <p:ph type="title"/>
          </p:nvPr>
        </p:nvSpPr>
        <p:spPr>
          <a:xfrm>
            <a:off x="1097280" y="76200"/>
            <a:ext cx="10637520" cy="1831757"/>
          </a:xfrm>
          <a:prstGeom prst="rect">
            <a:avLst/>
          </a:prstGeom>
          <a:noFill/>
          <a:ln>
            <a:noFill/>
          </a:ln>
        </p:spPr>
        <p:txBody>
          <a:bodyPr anchorCtr="0" anchor="b" bIns="45700" lIns="91425" spcFirstLastPara="1" rIns="91425" wrap="square" tIns="45700">
            <a:normAutofit fontScale="90000"/>
          </a:bodyPr>
          <a:lstStyle/>
          <a:p>
            <a:pPr indent="0" lvl="0" marL="0" rtl="0" algn="l">
              <a:lnSpc>
                <a:spcPct val="85000"/>
              </a:lnSpc>
              <a:spcBef>
                <a:spcPts val="0"/>
              </a:spcBef>
              <a:spcAft>
                <a:spcPts val="0"/>
              </a:spcAft>
              <a:buClr>
                <a:srgbClr val="3F3F3F"/>
              </a:buClr>
              <a:buSzPts val="15552"/>
              <a:buFont typeface="Calibri"/>
              <a:buNone/>
            </a:pPr>
            <a:r>
              <a:rPr lang="en-US"/>
              <a:t>Multisystem Inflammatory Syndrome </a:t>
            </a:r>
            <a:r>
              <a:rPr b="0" lang="en-US" sz="3000"/>
              <a:t>in Children (MIS-C) Associated with Coronavirus Disease</a:t>
            </a:r>
            <a:endParaRPr sz="3000"/>
          </a:p>
        </p:txBody>
      </p:sp>
      <p:sp>
        <p:nvSpPr>
          <p:cNvPr id="256" name="Google Shape;256;p24"/>
          <p:cNvSpPr txBox="1"/>
          <p:nvPr>
            <p:ph idx="1" type="body"/>
          </p:nvPr>
        </p:nvSpPr>
        <p:spPr>
          <a:xfrm>
            <a:off x="1097280" y="2209800"/>
            <a:ext cx="10058400" cy="4343400"/>
          </a:xfrm>
          <a:prstGeom prst="rect">
            <a:avLst/>
          </a:prstGeom>
          <a:noFill/>
          <a:ln>
            <a:noFill/>
          </a:ln>
        </p:spPr>
        <p:txBody>
          <a:bodyPr anchorCtr="0" anchor="t" bIns="45700" lIns="0" spcFirstLastPara="1" rIns="0" wrap="square" tIns="45700">
            <a:normAutofit lnSpcReduction="10000"/>
          </a:bodyPr>
          <a:lstStyle/>
          <a:p>
            <a:pPr indent="-368300" lvl="0" marL="457200" rtl="0" algn="l">
              <a:lnSpc>
                <a:spcPct val="100000"/>
              </a:lnSpc>
              <a:spcBef>
                <a:spcPts val="1200"/>
              </a:spcBef>
              <a:spcAft>
                <a:spcPts val="0"/>
              </a:spcAft>
              <a:buSzPts val="2200"/>
              <a:buChar char="●"/>
            </a:pPr>
            <a:r>
              <a:rPr lang="en-US" sz="2200"/>
              <a:t>Multisystem inflammatory syndrome in children (MIS-C) is a condition where different body parts can become inflamed, including the heart, lungs, kidneys, brain, skin, eyes, or gastrointestinal organs. We do not yet know what causes MIS-C. However, we know that many children with MIS-C had the virus that causes COVID-19, or had been around someone with COVID-19. MIS-C can be serious, even deadly, but most children who were diagnosed with this condition have gotten better with medical care. </a:t>
            </a:r>
            <a:endParaRPr sz="2200"/>
          </a:p>
          <a:p>
            <a:pPr indent="-368300" lvl="0" marL="457200" rtl="0" algn="l">
              <a:lnSpc>
                <a:spcPct val="100000"/>
              </a:lnSpc>
              <a:spcBef>
                <a:spcPts val="0"/>
              </a:spcBef>
              <a:spcAft>
                <a:spcPts val="0"/>
              </a:spcAft>
              <a:buSzPts val="2200"/>
              <a:buChar char="●"/>
            </a:pPr>
            <a:r>
              <a:rPr lang="en-US" sz="2200"/>
              <a:t>Most children who become ill with MIS-C will need to be treated in the hospital. Some will need to be treated in the pediatric intensive care unit (ICU).</a:t>
            </a:r>
            <a:endParaRPr sz="2200"/>
          </a:p>
          <a:p>
            <a:pPr indent="-368300" lvl="0" marL="457200" rtl="0" algn="l">
              <a:lnSpc>
                <a:spcPct val="100000"/>
              </a:lnSpc>
              <a:spcBef>
                <a:spcPts val="0"/>
              </a:spcBef>
              <a:spcAft>
                <a:spcPts val="0"/>
              </a:spcAft>
              <a:buSzPts val="2200"/>
              <a:buChar char="●"/>
            </a:pPr>
            <a:r>
              <a:rPr lang="en-US" sz="2200"/>
              <a:t>Children with MIS-C may have a fever and various symptoms, including abdominal (gut) pain, vomiting, diarrhea, neck pain, rash, bloodshot eyes, or feeling extra tired.</a:t>
            </a:r>
            <a:endParaRPr sz="2200"/>
          </a:p>
          <a:p>
            <a:pPr indent="-381000" lvl="0" marL="457200" rtl="0" algn="l">
              <a:lnSpc>
                <a:spcPct val="90000"/>
              </a:lnSpc>
              <a:spcBef>
                <a:spcPts val="0"/>
              </a:spcBef>
              <a:spcAft>
                <a:spcPts val="0"/>
              </a:spcAft>
              <a:buSzPts val="2400"/>
              <a:buChar char="●"/>
            </a:pPr>
            <a:r>
              <a:rPr lang="en-US" sz="2400" u="sng">
                <a:solidFill>
                  <a:schemeClr val="hlink"/>
                </a:solidFill>
                <a:highlight>
                  <a:srgbClr val="073763"/>
                </a:highlight>
                <a:hlinkClick r:id="rId4"/>
              </a:rPr>
              <a:t>https://covid.cdc.gov/covid-data-tracker/#mis-national-surveillance</a:t>
            </a:r>
            <a:r>
              <a:rPr lang="en-US" sz="2400">
                <a:highlight>
                  <a:srgbClr val="073763"/>
                </a:highlight>
              </a:rPr>
              <a:t> </a:t>
            </a:r>
            <a:endParaRPr sz="2400"/>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0" name="Shape 260"/>
        <p:cNvGrpSpPr/>
        <p:nvPr/>
      </p:nvGrpSpPr>
      <p:grpSpPr>
        <a:xfrm>
          <a:off x="0" y="0"/>
          <a:ext cx="0" cy="0"/>
          <a:chOff x="0" y="0"/>
          <a:chExt cx="0" cy="0"/>
        </a:xfrm>
      </p:grpSpPr>
      <p:sp>
        <p:nvSpPr>
          <p:cNvPr id="261" name="Google Shape;261;p40"/>
          <p:cNvSpPr txBox="1"/>
          <p:nvPr>
            <p:ph type="title"/>
          </p:nvPr>
        </p:nvSpPr>
        <p:spPr>
          <a:xfrm>
            <a:off x="1097280" y="76200"/>
            <a:ext cx="10058400" cy="1831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Long COVID</a:t>
            </a:r>
            <a:endParaRPr/>
          </a:p>
        </p:txBody>
      </p:sp>
      <p:sp>
        <p:nvSpPr>
          <p:cNvPr id="262" name="Google Shape;262;p40"/>
          <p:cNvSpPr txBox="1"/>
          <p:nvPr>
            <p:ph idx="1" type="body"/>
          </p:nvPr>
        </p:nvSpPr>
        <p:spPr>
          <a:xfrm>
            <a:off x="1066805" y="2537350"/>
            <a:ext cx="10058400" cy="4114800"/>
          </a:xfrm>
          <a:prstGeom prst="rect">
            <a:avLst/>
          </a:prstGeom>
          <a:noFill/>
          <a:ln>
            <a:noFill/>
          </a:ln>
        </p:spPr>
        <p:txBody>
          <a:bodyPr anchorCtr="0" anchor="t" bIns="45700" lIns="0" spcFirstLastPara="1" rIns="0" wrap="square" tIns="45700">
            <a:normAutofit lnSpcReduction="20000"/>
          </a:bodyPr>
          <a:lstStyle/>
          <a:p>
            <a:pPr indent="-368300" lvl="0" marL="457200" rtl="0" algn="l">
              <a:lnSpc>
                <a:spcPct val="100000"/>
              </a:lnSpc>
              <a:spcBef>
                <a:spcPts val="1200"/>
              </a:spcBef>
              <a:spcAft>
                <a:spcPts val="0"/>
              </a:spcAft>
              <a:buSzPts val="2200"/>
              <a:buChar char="●"/>
            </a:pPr>
            <a:r>
              <a:rPr lang="en-US" sz="2200"/>
              <a:t>Some patients who have been infected with SARS COV-2 have new, recurring or ongoing symptoms and other </a:t>
            </a:r>
            <a:r>
              <a:rPr lang="en-US" sz="2200">
                <a:extLst>
                  <a:ext uri="http://customooxmlschemas.google.com/">
                    <go:slidesCustomData xmlns:go="http://customooxmlschemas.google.com/" textRoundtripDataId="12"/>
                  </a:ext>
                </a:extLst>
              </a:rPr>
              <a:t>clinical findings more than 4 weeks after their original infection.</a:t>
            </a:r>
            <a:r>
              <a:rPr lang="en-US" sz="2200"/>
              <a:t> Symptoms range from mild to severe.</a:t>
            </a:r>
            <a:endParaRPr sz="2200"/>
          </a:p>
          <a:p>
            <a:pPr indent="0" lvl="0" marL="457200" rtl="0" algn="l">
              <a:lnSpc>
                <a:spcPct val="100000"/>
              </a:lnSpc>
              <a:spcBef>
                <a:spcPts val="1200"/>
              </a:spcBef>
              <a:spcAft>
                <a:spcPts val="0"/>
              </a:spcAft>
              <a:buNone/>
            </a:pPr>
            <a:r>
              <a:t/>
            </a:r>
            <a:endParaRPr sz="2200"/>
          </a:p>
          <a:p>
            <a:pPr indent="0" lvl="0" marL="0" rtl="0" algn="l">
              <a:lnSpc>
                <a:spcPct val="100000"/>
              </a:lnSpc>
              <a:spcBef>
                <a:spcPts val="0"/>
              </a:spcBef>
              <a:spcAft>
                <a:spcPts val="0"/>
              </a:spcAft>
              <a:buSzPts val="1800"/>
              <a:buNone/>
            </a:pPr>
            <a:r>
              <a:rPr b="1" lang="en-US" sz="2200">
                <a:solidFill>
                  <a:srgbClr val="F5B523"/>
                </a:solidFill>
                <a:extLst>
                  <a:ext uri="http://customooxmlschemas.google.com/">
                    <go:slidesCustomData xmlns:go="http://customooxmlschemas.google.com/" textRoundtripDataId="13"/>
                  </a:ext>
                </a:extLst>
              </a:rPr>
              <a:t>Norwegian study</a:t>
            </a:r>
            <a:r>
              <a:rPr lang="en-US" sz="2200"/>
              <a:t> </a:t>
            </a:r>
            <a:endParaRPr sz="2200"/>
          </a:p>
          <a:p>
            <a:pPr indent="-368300" lvl="0" marL="457200" rtl="0" algn="l">
              <a:lnSpc>
                <a:spcPct val="100000"/>
              </a:lnSpc>
              <a:spcBef>
                <a:spcPts val="0"/>
              </a:spcBef>
              <a:spcAft>
                <a:spcPts val="0"/>
              </a:spcAft>
              <a:buSzPts val="2200"/>
              <a:buChar char="●"/>
            </a:pPr>
            <a:r>
              <a:rPr lang="en-US" sz="2200">
                <a:solidFill>
                  <a:srgbClr val="F5B523"/>
                </a:solidFill>
              </a:rPr>
              <a:t>312 patients</a:t>
            </a:r>
            <a:r>
              <a:rPr lang="en-US" sz="2200"/>
              <a:t> were studied, of which 247 had mild/moderate COVID cases vs. 65 severe COVID cases.</a:t>
            </a:r>
            <a:endParaRPr sz="2200"/>
          </a:p>
          <a:p>
            <a:pPr indent="-368300" lvl="0" marL="457200" rtl="0" algn="l">
              <a:lnSpc>
                <a:spcPct val="100000"/>
              </a:lnSpc>
              <a:spcBef>
                <a:spcPts val="0"/>
              </a:spcBef>
              <a:spcAft>
                <a:spcPts val="0"/>
              </a:spcAft>
              <a:buSzPts val="2200"/>
              <a:buChar char="●"/>
            </a:pPr>
            <a:r>
              <a:rPr lang="en-US" sz="2200">
                <a:solidFill>
                  <a:srgbClr val="F5B523"/>
                </a:solidFill>
              </a:rPr>
              <a:t>61% (189/312)</a:t>
            </a:r>
            <a:r>
              <a:rPr b="1" lang="en-US" sz="2200">
                <a:solidFill>
                  <a:srgbClr val="F5B523"/>
                </a:solidFill>
              </a:rPr>
              <a:t> </a:t>
            </a:r>
            <a:r>
              <a:rPr lang="en-US" sz="2200"/>
              <a:t>of all COVID patients showed persistent symptoms 6 months after their initial infection (all age groups, all disease severity levels)</a:t>
            </a:r>
            <a:endParaRPr sz="2200"/>
          </a:p>
          <a:p>
            <a:pPr indent="-368300" lvl="0" marL="457200" rtl="0" algn="l">
              <a:lnSpc>
                <a:spcPct val="100000"/>
              </a:lnSpc>
              <a:spcBef>
                <a:spcPts val="0"/>
              </a:spcBef>
              <a:spcAft>
                <a:spcPts val="0"/>
              </a:spcAft>
              <a:buSzPts val="2200"/>
              <a:buChar char="●"/>
            </a:pPr>
            <a:r>
              <a:rPr lang="en-US" sz="2200">
                <a:solidFill>
                  <a:srgbClr val="F5B523"/>
                </a:solidFill>
              </a:rPr>
              <a:t>52% (32/61)</a:t>
            </a:r>
            <a:r>
              <a:rPr b="1" lang="en-US" sz="2200">
                <a:solidFill>
                  <a:srgbClr val="F5B523"/>
                </a:solidFill>
              </a:rPr>
              <a:t> </a:t>
            </a:r>
            <a:r>
              <a:rPr lang="en-US" sz="2200"/>
              <a:t>of young patients (age 16-30 years) show persistent symptoms after mild to moderate initial COVID disease</a:t>
            </a:r>
            <a:endParaRPr sz="2200"/>
          </a:p>
          <a:p>
            <a:pPr indent="0" lvl="0" marL="0" rtl="0" algn="l">
              <a:lnSpc>
                <a:spcPct val="100000"/>
              </a:lnSpc>
              <a:spcBef>
                <a:spcPts val="1200"/>
              </a:spcBef>
              <a:spcAft>
                <a:spcPts val="0"/>
              </a:spcAft>
              <a:buSzPts val="1800"/>
              <a:buNone/>
            </a:pPr>
            <a:r>
              <a:t/>
            </a:r>
            <a:endParaRPr sz="2200"/>
          </a:p>
          <a:p>
            <a:pPr indent="0" lvl="0" marL="114300" rtl="0" algn="l">
              <a:lnSpc>
                <a:spcPct val="100000"/>
              </a:lnSpc>
              <a:spcBef>
                <a:spcPts val="1200"/>
              </a:spcBef>
              <a:spcAft>
                <a:spcPts val="0"/>
              </a:spcAft>
              <a:buSzPts val="1800"/>
              <a:buFont typeface="Source Sans Pro"/>
              <a:buNone/>
            </a:pPr>
            <a:r>
              <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6" name="Shape 266"/>
        <p:cNvGrpSpPr/>
        <p:nvPr/>
      </p:nvGrpSpPr>
      <p:grpSpPr>
        <a:xfrm>
          <a:off x="0" y="0"/>
          <a:ext cx="0" cy="0"/>
          <a:chOff x="0" y="0"/>
          <a:chExt cx="0" cy="0"/>
        </a:xfrm>
      </p:grpSpPr>
      <p:sp>
        <p:nvSpPr>
          <p:cNvPr id="267" name="Google Shape;267;p41"/>
          <p:cNvSpPr txBox="1"/>
          <p:nvPr>
            <p:ph type="title"/>
          </p:nvPr>
        </p:nvSpPr>
        <p:spPr>
          <a:xfrm>
            <a:off x="1097280" y="76200"/>
            <a:ext cx="10058400" cy="1831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Long COVID</a:t>
            </a:r>
            <a:endParaRPr/>
          </a:p>
        </p:txBody>
      </p:sp>
      <p:sp>
        <p:nvSpPr>
          <p:cNvPr id="268" name="Google Shape;268;p41"/>
          <p:cNvSpPr txBox="1"/>
          <p:nvPr>
            <p:ph idx="1" type="body"/>
          </p:nvPr>
        </p:nvSpPr>
        <p:spPr>
          <a:xfrm>
            <a:off x="1066805" y="2639725"/>
            <a:ext cx="10058400" cy="4114800"/>
          </a:xfrm>
          <a:prstGeom prst="rect">
            <a:avLst/>
          </a:prstGeom>
          <a:noFill/>
          <a:ln>
            <a:noFill/>
          </a:ln>
        </p:spPr>
        <p:txBody>
          <a:bodyPr anchorCtr="0" anchor="t" bIns="45700" lIns="0" spcFirstLastPara="1" rIns="0" wrap="square" tIns="45700">
            <a:normAutofit/>
          </a:bodyPr>
          <a:lstStyle/>
          <a:p>
            <a:pPr indent="0" lvl="0" marL="0" rtl="0" algn="l">
              <a:lnSpc>
                <a:spcPct val="100000"/>
              </a:lnSpc>
              <a:spcBef>
                <a:spcPts val="1200"/>
              </a:spcBef>
              <a:spcAft>
                <a:spcPts val="0"/>
              </a:spcAft>
              <a:buSzPts val="1800"/>
              <a:buNone/>
            </a:pPr>
            <a:r>
              <a:rPr lang="en-US" sz="2400">
                <a:extLst>
                  <a:ext uri="http://customooxmlschemas.google.com/">
                    <go:slidesCustomData xmlns:go="http://customooxmlschemas.google.com/" textRoundtripDataId="14"/>
                  </a:ext>
                </a:extLst>
              </a:rPr>
              <a:t>Long COVID describes long-term effects of the infection, including symptoms that can last for weeks or months after being infected with the COVID-19 virus.</a:t>
            </a:r>
            <a:r>
              <a:rPr b="1" lang="en-US" sz="2400">
                <a:solidFill>
                  <a:srgbClr val="F5B523"/>
                </a:solidFill>
              </a:rPr>
              <a:t> </a:t>
            </a:r>
            <a:endParaRPr b="1" sz="2400">
              <a:solidFill>
                <a:srgbClr val="F5B523"/>
              </a:solidFill>
            </a:endParaRPr>
          </a:p>
          <a:p>
            <a:pPr indent="-381000" lvl="0" marL="457200" rtl="0" algn="l">
              <a:lnSpc>
                <a:spcPct val="100000"/>
              </a:lnSpc>
              <a:spcBef>
                <a:spcPts val="1200"/>
              </a:spcBef>
              <a:spcAft>
                <a:spcPts val="0"/>
              </a:spcAft>
              <a:buSzPts val="2400"/>
              <a:buChar char="●"/>
            </a:pPr>
            <a:r>
              <a:rPr b="1" lang="en-US" sz="2400">
                <a:solidFill>
                  <a:srgbClr val="F5B523"/>
                </a:solidFill>
              </a:rPr>
              <a:t>28% </a:t>
            </a:r>
            <a:r>
              <a:rPr lang="en-US" sz="2400"/>
              <a:t>had disturbed sense of taste and or smell</a:t>
            </a:r>
            <a:endParaRPr sz="2400"/>
          </a:p>
          <a:p>
            <a:pPr indent="-381000" lvl="0" marL="457200" rtl="0" algn="l">
              <a:lnSpc>
                <a:spcPct val="100000"/>
              </a:lnSpc>
              <a:spcBef>
                <a:spcPts val="0"/>
              </a:spcBef>
              <a:spcAft>
                <a:spcPts val="0"/>
              </a:spcAft>
              <a:buSzPts val="2400"/>
              <a:buChar char="●"/>
            </a:pPr>
            <a:r>
              <a:rPr b="1" lang="en-US" sz="2400">
                <a:solidFill>
                  <a:srgbClr val="F5B523"/>
                </a:solidFill>
              </a:rPr>
              <a:t>21% </a:t>
            </a:r>
            <a:r>
              <a:rPr lang="en-US" sz="2400"/>
              <a:t>fatigue</a:t>
            </a:r>
            <a:endParaRPr sz="2400"/>
          </a:p>
          <a:p>
            <a:pPr indent="-381000" lvl="0" marL="457200" rtl="0" algn="l">
              <a:lnSpc>
                <a:spcPct val="100000"/>
              </a:lnSpc>
              <a:spcBef>
                <a:spcPts val="0"/>
              </a:spcBef>
              <a:spcAft>
                <a:spcPts val="0"/>
              </a:spcAft>
              <a:buSzPts val="2400"/>
              <a:buChar char="●"/>
            </a:pPr>
            <a:r>
              <a:rPr b="1" lang="en-US" sz="2400">
                <a:solidFill>
                  <a:srgbClr val="F5B523"/>
                </a:solidFill>
              </a:rPr>
              <a:t>13% </a:t>
            </a:r>
            <a:r>
              <a:rPr lang="en-US" sz="2400"/>
              <a:t>shortness of breath</a:t>
            </a:r>
            <a:endParaRPr sz="2400"/>
          </a:p>
          <a:p>
            <a:pPr indent="-381000" lvl="0" marL="457200" rtl="0" algn="l">
              <a:lnSpc>
                <a:spcPct val="100000"/>
              </a:lnSpc>
              <a:spcBef>
                <a:spcPts val="0"/>
              </a:spcBef>
              <a:spcAft>
                <a:spcPts val="0"/>
              </a:spcAft>
              <a:buSzPts val="2400"/>
              <a:buChar char="●"/>
            </a:pPr>
            <a:r>
              <a:rPr b="1" lang="en-US" sz="2400">
                <a:solidFill>
                  <a:srgbClr val="F5B523"/>
                </a:solidFill>
              </a:rPr>
              <a:t>13% </a:t>
            </a:r>
            <a:r>
              <a:rPr lang="en-US" sz="2400"/>
              <a:t>impaired concentration</a:t>
            </a:r>
            <a:endParaRPr sz="2400"/>
          </a:p>
          <a:p>
            <a:pPr indent="-381000" lvl="0" marL="457200" rtl="0" algn="l">
              <a:lnSpc>
                <a:spcPct val="100000"/>
              </a:lnSpc>
              <a:spcBef>
                <a:spcPts val="0"/>
              </a:spcBef>
              <a:spcAft>
                <a:spcPts val="0"/>
              </a:spcAft>
              <a:buSzPts val="2400"/>
              <a:buChar char="●"/>
            </a:pPr>
            <a:r>
              <a:rPr b="1" lang="en-US" sz="2400">
                <a:solidFill>
                  <a:srgbClr val="F5B523"/>
                </a:solidFill>
              </a:rPr>
              <a:t>11% </a:t>
            </a:r>
            <a:r>
              <a:rPr lang="en-US" sz="2400"/>
              <a:t>memory problems</a:t>
            </a:r>
            <a:endParaRPr sz="2400"/>
          </a:p>
          <a:p>
            <a:pPr indent="-381000" lvl="0" marL="457200" rtl="0" algn="l">
              <a:lnSpc>
                <a:spcPct val="100000"/>
              </a:lnSpc>
              <a:spcBef>
                <a:spcPts val="0"/>
              </a:spcBef>
              <a:spcAft>
                <a:spcPts val="0"/>
              </a:spcAft>
              <a:buSzPts val="2400"/>
              <a:buChar char="●"/>
            </a:pPr>
            <a:r>
              <a:rPr lang="en-US" sz="2400"/>
              <a:t>Children and teens were the affected least often</a:t>
            </a:r>
            <a:endParaRPr sz="2400"/>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2" name="Shape 272"/>
        <p:cNvGrpSpPr/>
        <p:nvPr/>
      </p:nvGrpSpPr>
      <p:grpSpPr>
        <a:xfrm>
          <a:off x="0" y="0"/>
          <a:ext cx="0" cy="0"/>
          <a:chOff x="0" y="0"/>
          <a:chExt cx="0" cy="0"/>
        </a:xfrm>
      </p:grpSpPr>
      <p:sp>
        <p:nvSpPr>
          <p:cNvPr id="273" name="Google Shape;273;p42"/>
          <p:cNvSpPr txBox="1"/>
          <p:nvPr>
            <p:ph type="title"/>
          </p:nvPr>
        </p:nvSpPr>
        <p:spPr>
          <a:xfrm>
            <a:off x="1097280" y="76200"/>
            <a:ext cx="10058400" cy="1831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Pregnancy</a:t>
            </a:r>
            <a:endParaRPr/>
          </a:p>
        </p:txBody>
      </p:sp>
      <p:sp>
        <p:nvSpPr>
          <p:cNvPr id="274" name="Google Shape;274;p42"/>
          <p:cNvSpPr txBox="1"/>
          <p:nvPr>
            <p:ph idx="1" type="body"/>
          </p:nvPr>
        </p:nvSpPr>
        <p:spPr>
          <a:xfrm>
            <a:off x="1066805" y="2514600"/>
            <a:ext cx="10058400" cy="4343400"/>
          </a:xfrm>
          <a:prstGeom prst="rect">
            <a:avLst/>
          </a:prstGeom>
          <a:noFill/>
          <a:ln>
            <a:noFill/>
          </a:ln>
        </p:spPr>
        <p:txBody>
          <a:bodyPr anchorCtr="0" anchor="t" bIns="45700" lIns="0" spcFirstLastPara="1" rIns="0" wrap="square" tIns="45700">
            <a:normAutofit/>
          </a:bodyPr>
          <a:lstStyle/>
          <a:p>
            <a:pPr indent="-368300" lvl="0" marL="457200" rtl="0" algn="l">
              <a:lnSpc>
                <a:spcPct val="100000"/>
              </a:lnSpc>
              <a:spcBef>
                <a:spcPts val="1200"/>
              </a:spcBef>
              <a:spcAft>
                <a:spcPts val="0"/>
              </a:spcAft>
              <a:buSzPts val="2200"/>
              <a:buChar char="●"/>
            </a:pPr>
            <a:r>
              <a:rPr lang="en-US" sz="2200"/>
              <a:t>The </a:t>
            </a:r>
            <a:r>
              <a:rPr lang="en-US" sz="2200" u="sng">
                <a:solidFill>
                  <a:schemeClr val="hlink"/>
                </a:solidFill>
                <a:hlinkClick r:id="rId3"/>
              </a:rPr>
              <a:t>Vsafe Pregnancy Registry</a:t>
            </a:r>
            <a:r>
              <a:rPr lang="en-US" sz="2200"/>
              <a:t> is the voluntary reporting system for pregnant women who have received the COVID-19 vaccine either 30 days before conception or during their pregnancy. As of June 14, 2021, 124,597 women indicated they were pregnant at the time they received their vaccine. Of those, 5,102 are currently enrolled in the registry and are being followed long term.</a:t>
            </a:r>
            <a:endParaRPr sz="2200"/>
          </a:p>
          <a:p>
            <a:pPr indent="-368300" lvl="0" marL="457200" rtl="0" algn="l">
              <a:lnSpc>
                <a:spcPct val="100000"/>
              </a:lnSpc>
              <a:spcBef>
                <a:spcPts val="0"/>
              </a:spcBef>
              <a:spcAft>
                <a:spcPts val="0"/>
              </a:spcAft>
              <a:buSzPts val="2200"/>
              <a:buChar char="●"/>
            </a:pPr>
            <a:r>
              <a:rPr lang="en-US" sz="2200"/>
              <a:t>Information gathered from the Vsafe Registry, the Vsafe Pregnancy Registry and the Vaccine Adverse Event Reporting System (VAERS) collected from December 2020 - Feb 20, 2021 revealed that the rate of miscarriages, preterm births and birth defects in vaccinated women were seen as comparable to those unvaccinated. This is an ongoing project with further studies and follow up occurring.</a:t>
            </a:r>
            <a:endParaRPr sz="22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3"/>
          <p:cNvSpPr txBox="1"/>
          <p:nvPr>
            <p:ph type="title"/>
          </p:nvPr>
        </p:nvSpPr>
        <p:spPr>
          <a:xfrm>
            <a:off x="1097280" y="76200"/>
            <a:ext cx="10058400" cy="1831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solidFill>
                  <a:srgbClr val="F5B523"/>
                </a:solidFill>
              </a:rPr>
              <a:t>A vaccine is like </a:t>
            </a:r>
            <a:br>
              <a:rPr lang="en-US">
                <a:solidFill>
                  <a:srgbClr val="F5B523"/>
                </a:solidFill>
              </a:rPr>
            </a:br>
            <a:r>
              <a:rPr lang="en-US">
                <a:solidFill>
                  <a:srgbClr val="F5B523"/>
                </a:solidFill>
              </a:rPr>
              <a:t>training for a marathon</a:t>
            </a:r>
            <a:endParaRPr/>
          </a:p>
        </p:txBody>
      </p:sp>
      <p:sp>
        <p:nvSpPr>
          <p:cNvPr id="107" name="Google Shape;107;p3"/>
          <p:cNvSpPr txBox="1"/>
          <p:nvPr>
            <p:ph idx="1" type="body"/>
          </p:nvPr>
        </p:nvSpPr>
        <p:spPr>
          <a:xfrm>
            <a:off x="5486400" y="2209800"/>
            <a:ext cx="5933700" cy="4114800"/>
          </a:xfrm>
          <a:prstGeom prst="rect">
            <a:avLst/>
          </a:prstGeom>
          <a:noFill/>
          <a:ln>
            <a:noFill/>
          </a:ln>
        </p:spPr>
        <p:txBody>
          <a:bodyPr anchorCtr="0" anchor="t" bIns="45700" lIns="0" spcFirstLastPara="1" rIns="0" wrap="square" tIns="45700">
            <a:normAutofit lnSpcReduction="10000"/>
          </a:bodyPr>
          <a:lstStyle/>
          <a:p>
            <a:pPr indent="0" lvl="0" marL="114300" rtl="0" algn="l">
              <a:lnSpc>
                <a:spcPct val="100000"/>
              </a:lnSpc>
              <a:spcBef>
                <a:spcPts val="1200"/>
              </a:spcBef>
              <a:spcAft>
                <a:spcPts val="0"/>
              </a:spcAft>
              <a:buSzPts val="1800"/>
              <a:buFont typeface="Source Sans Pro"/>
              <a:buNone/>
            </a:pPr>
            <a:r>
              <a:rPr lang="en-US"/>
              <a:t>Could you run 26.2 miles without training? You might be able to finish, but you would probably be miserable and run the risk of hurting yourself, maybe even seriously enough to need medical care.</a:t>
            </a:r>
            <a:endParaRPr/>
          </a:p>
          <a:p>
            <a:pPr indent="0" lvl="0" marL="114300" rtl="0" algn="l">
              <a:lnSpc>
                <a:spcPct val="100000"/>
              </a:lnSpc>
              <a:spcBef>
                <a:spcPts val="1200"/>
              </a:spcBef>
              <a:spcAft>
                <a:spcPts val="0"/>
              </a:spcAft>
              <a:buSzPts val="1800"/>
              <a:buFont typeface="Source Sans Pro"/>
              <a:buNone/>
            </a:pPr>
            <a:r>
              <a:rPr lang="en-US"/>
              <a:t>A vaccine is like training for a marathon. It has your body do all the same things it would do for a real infection without the risk of actually being sick. It trains your immune system and prepares your body to go the full distance. So when it is actually go time and you are exposed to the virus, your body has its best chance to minimize the risk or completely avoid sickness.</a:t>
            </a:r>
            <a:endParaRPr/>
          </a:p>
          <a:p>
            <a:pPr indent="0" lvl="0" marL="114300" rtl="0" algn="l">
              <a:lnSpc>
                <a:spcPct val="100000"/>
              </a:lnSpc>
              <a:spcBef>
                <a:spcPts val="1200"/>
              </a:spcBef>
              <a:spcAft>
                <a:spcPts val="0"/>
              </a:spcAft>
              <a:buSzPts val="1800"/>
              <a:buFont typeface="Source Sans Pro"/>
              <a:buNone/>
            </a:pPr>
            <a:r>
              <a:t/>
            </a:r>
            <a:endParaRPr/>
          </a:p>
        </p:txBody>
      </p:sp>
      <p:pic>
        <p:nvPicPr>
          <p:cNvPr descr="Icon&#10;&#10;Description automatically generated" id="108" name="Google Shape;108;p3"/>
          <p:cNvPicPr preferRelativeResize="0"/>
          <p:nvPr/>
        </p:nvPicPr>
        <p:blipFill rotWithShape="1">
          <a:blip r:embed="rId3">
            <a:alphaModFix/>
          </a:blip>
          <a:srcRect b="0" l="0" r="0" t="0"/>
          <a:stretch/>
        </p:blipFill>
        <p:spPr>
          <a:xfrm>
            <a:off x="457200" y="1984156"/>
            <a:ext cx="4540259" cy="4340443"/>
          </a:xfrm>
          <a:prstGeom prst="rect">
            <a:avLst/>
          </a:prstGeom>
          <a:noFill/>
          <a:ln>
            <a:noFill/>
          </a:ln>
        </p:spPr>
      </p:pic>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8" name="Shape 278"/>
        <p:cNvGrpSpPr/>
        <p:nvPr/>
      </p:nvGrpSpPr>
      <p:grpSpPr>
        <a:xfrm>
          <a:off x="0" y="0"/>
          <a:ext cx="0" cy="0"/>
          <a:chOff x="0" y="0"/>
          <a:chExt cx="0" cy="0"/>
        </a:xfrm>
      </p:grpSpPr>
      <p:sp>
        <p:nvSpPr>
          <p:cNvPr id="279" name="Google Shape;279;p43"/>
          <p:cNvSpPr txBox="1"/>
          <p:nvPr>
            <p:ph type="title"/>
          </p:nvPr>
        </p:nvSpPr>
        <p:spPr>
          <a:xfrm>
            <a:off x="1097280" y="76200"/>
            <a:ext cx="10058400" cy="1831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Pregnancy</a:t>
            </a:r>
            <a:endParaRPr/>
          </a:p>
        </p:txBody>
      </p:sp>
      <p:sp>
        <p:nvSpPr>
          <p:cNvPr id="280" name="Google Shape;280;p43"/>
          <p:cNvSpPr txBox="1"/>
          <p:nvPr>
            <p:ph idx="1" type="body"/>
          </p:nvPr>
        </p:nvSpPr>
        <p:spPr>
          <a:xfrm>
            <a:off x="1097275" y="2660200"/>
            <a:ext cx="10058400" cy="3220800"/>
          </a:xfrm>
          <a:prstGeom prst="rect">
            <a:avLst/>
          </a:prstGeom>
          <a:noFill/>
          <a:ln>
            <a:noFill/>
          </a:ln>
        </p:spPr>
        <p:txBody>
          <a:bodyPr anchorCtr="0" anchor="t" bIns="45700" lIns="0" spcFirstLastPara="1" rIns="0" wrap="square" tIns="45700">
            <a:normAutofit/>
          </a:bodyPr>
          <a:lstStyle/>
          <a:p>
            <a:pPr indent="-381000" lvl="0" marL="457200" rtl="0" algn="l">
              <a:lnSpc>
                <a:spcPct val="100000"/>
              </a:lnSpc>
              <a:spcBef>
                <a:spcPts val="1200"/>
              </a:spcBef>
              <a:spcAft>
                <a:spcPts val="0"/>
              </a:spcAft>
              <a:buSzPts val="2400"/>
              <a:buChar char="●"/>
            </a:pPr>
            <a:r>
              <a:rPr lang="en-US" sz="2400"/>
              <a:t>So far pregnant women with the vaccine had the same side effects as non pregnant women with injection site pain reported slightly higher in pregnancy but lower complaints of headache, body aches and fever post vaccine.</a:t>
            </a:r>
            <a:endParaRPr sz="2400"/>
          </a:p>
          <a:p>
            <a:pPr indent="-381000" lvl="0" marL="457200" rtl="0" algn="l">
              <a:lnSpc>
                <a:spcPct val="100000"/>
              </a:lnSpc>
              <a:spcBef>
                <a:spcPts val="0"/>
              </a:spcBef>
              <a:spcAft>
                <a:spcPts val="0"/>
              </a:spcAft>
              <a:buSzPts val="2400"/>
              <a:buChar char="●"/>
            </a:pPr>
            <a:r>
              <a:rPr lang="en-US" sz="2400"/>
              <a:t>No unexpected pregnancy or infant outcomes have been observed related to the vaccine during pregnancy</a:t>
            </a:r>
            <a:endParaRPr sz="2400"/>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4" name="Shape 284"/>
        <p:cNvGrpSpPr/>
        <p:nvPr/>
      </p:nvGrpSpPr>
      <p:grpSpPr>
        <a:xfrm>
          <a:off x="0" y="0"/>
          <a:ext cx="0" cy="0"/>
          <a:chOff x="0" y="0"/>
          <a:chExt cx="0" cy="0"/>
        </a:xfrm>
      </p:grpSpPr>
      <p:sp>
        <p:nvSpPr>
          <p:cNvPr id="285" name="Google Shape;285;p44"/>
          <p:cNvSpPr txBox="1"/>
          <p:nvPr>
            <p:ph type="title"/>
          </p:nvPr>
        </p:nvSpPr>
        <p:spPr>
          <a:xfrm>
            <a:off x="1097280" y="76200"/>
            <a:ext cx="10058400" cy="1831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References</a:t>
            </a:r>
            <a:endParaRPr/>
          </a:p>
        </p:txBody>
      </p:sp>
      <p:sp>
        <p:nvSpPr>
          <p:cNvPr id="286" name="Google Shape;286;p44"/>
          <p:cNvSpPr txBox="1"/>
          <p:nvPr>
            <p:ph idx="1" type="body"/>
          </p:nvPr>
        </p:nvSpPr>
        <p:spPr>
          <a:xfrm>
            <a:off x="1097280" y="2455475"/>
            <a:ext cx="10058400" cy="4114800"/>
          </a:xfrm>
          <a:prstGeom prst="rect">
            <a:avLst/>
          </a:prstGeom>
          <a:noFill/>
          <a:ln>
            <a:noFill/>
          </a:ln>
        </p:spPr>
        <p:txBody>
          <a:bodyPr anchorCtr="0" anchor="t" bIns="45700" lIns="0" spcFirstLastPara="1" rIns="0" wrap="square" tIns="45700">
            <a:normAutofit/>
          </a:bodyPr>
          <a:lstStyle/>
          <a:p>
            <a:pPr indent="-355600" lvl="0" marL="457200" rtl="0" algn="l">
              <a:lnSpc>
                <a:spcPct val="100000"/>
              </a:lnSpc>
              <a:spcBef>
                <a:spcPts val="1200"/>
              </a:spcBef>
              <a:spcAft>
                <a:spcPts val="0"/>
              </a:spcAft>
              <a:buSzPts val="2000"/>
              <a:buChar char="●"/>
            </a:pPr>
            <a:r>
              <a:rPr lang="en-US" u="sng">
                <a:solidFill>
                  <a:schemeClr val="hlink"/>
                </a:solidFill>
                <a:hlinkClick r:id="rId3"/>
              </a:rPr>
              <a:t>https://yourlocalepidemiologist.substack.com/p/az-and-nih-disagree</a:t>
            </a:r>
            <a:r>
              <a:rPr lang="en-US"/>
              <a:t> </a:t>
            </a:r>
            <a:endParaRPr/>
          </a:p>
          <a:p>
            <a:pPr indent="-355600" lvl="0" marL="457200" rtl="0" algn="l">
              <a:lnSpc>
                <a:spcPct val="100000"/>
              </a:lnSpc>
              <a:spcBef>
                <a:spcPts val="0"/>
              </a:spcBef>
              <a:spcAft>
                <a:spcPts val="0"/>
              </a:spcAft>
              <a:buSzPts val="2000"/>
              <a:buChar char="●"/>
            </a:pPr>
            <a:r>
              <a:rPr lang="en-US" u="sng">
                <a:solidFill>
                  <a:schemeClr val="hlink"/>
                </a:solidFill>
                <a:hlinkClick r:id="rId4"/>
              </a:rPr>
              <a:t>https://camargopharma.com/resources/blog/seamless-clinical-trials/</a:t>
            </a:r>
            <a:r>
              <a:rPr lang="en-US"/>
              <a:t> </a:t>
            </a:r>
            <a:endParaRPr/>
          </a:p>
          <a:p>
            <a:pPr indent="-355600" lvl="0" marL="457200" rtl="0" algn="l">
              <a:lnSpc>
                <a:spcPct val="100000"/>
              </a:lnSpc>
              <a:spcBef>
                <a:spcPts val="0"/>
              </a:spcBef>
              <a:spcAft>
                <a:spcPts val="0"/>
              </a:spcAft>
              <a:buSzPts val="2000"/>
              <a:buChar char="●"/>
            </a:pPr>
            <a:r>
              <a:rPr lang="en-US" u="sng">
                <a:solidFill>
                  <a:schemeClr val="hlink"/>
                </a:solidFill>
                <a:hlinkClick r:id="rId5"/>
              </a:rPr>
              <a:t>https://bmcmedicine.biomedcentral.com/articles/10.1186/s12916-018-1017-7</a:t>
            </a:r>
            <a:r>
              <a:rPr lang="en-US"/>
              <a:t> </a:t>
            </a:r>
            <a:endParaRPr/>
          </a:p>
          <a:p>
            <a:pPr indent="-355600" lvl="0" marL="457200" rtl="0" algn="l">
              <a:lnSpc>
                <a:spcPct val="100000"/>
              </a:lnSpc>
              <a:spcBef>
                <a:spcPts val="0"/>
              </a:spcBef>
              <a:spcAft>
                <a:spcPts val="0"/>
              </a:spcAft>
              <a:buSzPts val="2000"/>
              <a:buChar char="●"/>
            </a:pPr>
            <a:r>
              <a:rPr lang="en-US" u="sng">
                <a:solidFill>
                  <a:schemeClr val="hlink"/>
                </a:solidFill>
                <a:hlinkClick r:id="rId6"/>
              </a:rPr>
              <a:t>https://www.bmj.com/content/370/bmj.m2426</a:t>
            </a:r>
            <a:r>
              <a:rPr lang="en-US"/>
              <a:t> </a:t>
            </a:r>
            <a:endParaRPr/>
          </a:p>
          <a:p>
            <a:pPr indent="-355600" lvl="0" marL="457200" rtl="0" algn="l">
              <a:lnSpc>
                <a:spcPct val="100000"/>
              </a:lnSpc>
              <a:spcBef>
                <a:spcPts val="0"/>
              </a:spcBef>
              <a:spcAft>
                <a:spcPts val="0"/>
              </a:spcAft>
              <a:buSzPts val="2000"/>
              <a:buChar char="●"/>
            </a:pPr>
            <a:r>
              <a:rPr lang="en-US" u="sng">
                <a:solidFill>
                  <a:schemeClr val="hlink"/>
                </a:solidFill>
                <a:hlinkClick r:id="rId7"/>
              </a:rPr>
              <a:t>https://www.medscape.com/viewarticle/938683_4</a:t>
            </a:r>
            <a:r>
              <a:rPr lang="en-US"/>
              <a:t> </a:t>
            </a:r>
            <a:endParaRPr/>
          </a:p>
          <a:p>
            <a:pPr indent="-355600" lvl="0" marL="457200" rtl="0" algn="l">
              <a:lnSpc>
                <a:spcPct val="100000"/>
              </a:lnSpc>
              <a:spcBef>
                <a:spcPts val="0"/>
              </a:spcBef>
              <a:spcAft>
                <a:spcPts val="0"/>
              </a:spcAft>
              <a:buSzPts val="2000"/>
              <a:buChar char="●"/>
            </a:pPr>
            <a:r>
              <a:rPr lang="en-US" u="sng">
                <a:solidFill>
                  <a:schemeClr val="hlink"/>
                </a:solidFill>
                <a:hlinkClick r:id="rId8"/>
              </a:rPr>
              <a:t>https://www.ersnet.org/the-society/news/covid-19-patients-suffer-long-term-lung-and-heart-damage-but-it-can-improve-with-time</a:t>
            </a:r>
            <a:r>
              <a:rPr lang="en-US"/>
              <a:t> </a:t>
            </a:r>
            <a:endParaRPr/>
          </a:p>
          <a:p>
            <a:pPr indent="-355600" lvl="0" marL="457200" rtl="0" algn="l">
              <a:lnSpc>
                <a:spcPct val="100000"/>
              </a:lnSpc>
              <a:spcBef>
                <a:spcPts val="0"/>
              </a:spcBef>
              <a:spcAft>
                <a:spcPts val="0"/>
              </a:spcAft>
              <a:buSzPts val="2000"/>
              <a:buChar char="●"/>
            </a:pPr>
            <a:r>
              <a:rPr lang="en-US" u="sng">
                <a:solidFill>
                  <a:schemeClr val="hlink"/>
                </a:solidFill>
                <a:hlinkClick r:id="rId9"/>
              </a:rPr>
              <a:t>https://bmcpulmmed.biomedcentral.com/articles/10.1186/s12890-020-01286-5</a:t>
            </a:r>
            <a:r>
              <a:rPr lang="en-US"/>
              <a:t> </a:t>
            </a:r>
            <a:endParaRPr/>
          </a:p>
          <a:p>
            <a:pPr indent="-355600" lvl="0" marL="457200" rtl="0" algn="l">
              <a:lnSpc>
                <a:spcPct val="100000"/>
              </a:lnSpc>
              <a:spcBef>
                <a:spcPts val="0"/>
              </a:spcBef>
              <a:spcAft>
                <a:spcPts val="0"/>
              </a:spcAft>
              <a:buSzPts val="2000"/>
              <a:buChar char="●"/>
            </a:pPr>
            <a:r>
              <a:rPr lang="en-US" u="sng">
                <a:solidFill>
                  <a:schemeClr val="hlink"/>
                </a:solidFill>
                <a:hlinkClick r:id="rId10"/>
              </a:rPr>
              <a:t>https://www.ajronline.org/doi/pdf/10.2214/AJR.20.23034</a:t>
            </a:r>
            <a:r>
              <a:rPr lang="en-US"/>
              <a:t> </a:t>
            </a:r>
            <a:endParaRPr/>
          </a:p>
          <a:p>
            <a:pPr indent="-355600" lvl="0" marL="457200" rtl="0" algn="l">
              <a:lnSpc>
                <a:spcPct val="100000"/>
              </a:lnSpc>
              <a:spcBef>
                <a:spcPts val="0"/>
              </a:spcBef>
              <a:spcAft>
                <a:spcPts val="0"/>
              </a:spcAft>
              <a:buSzPts val="2000"/>
              <a:buChar char="●"/>
            </a:pPr>
            <a:r>
              <a:rPr lang="en-US" u="sng">
                <a:solidFill>
                  <a:schemeClr val="hlink"/>
                </a:solidFill>
                <a:hlinkClick r:id="rId11"/>
              </a:rPr>
              <a:t>https://www.nature.com/articles/d41586-020-02598-6#ref-CR1</a:t>
            </a:r>
            <a:r>
              <a:rPr lang="en-US"/>
              <a:t> </a:t>
            </a:r>
            <a:endParaRPr/>
          </a:p>
          <a:p>
            <a:pPr indent="-355600" lvl="0" marL="457200" rtl="0" algn="l">
              <a:lnSpc>
                <a:spcPct val="100000"/>
              </a:lnSpc>
              <a:spcBef>
                <a:spcPts val="0"/>
              </a:spcBef>
              <a:spcAft>
                <a:spcPts val="0"/>
              </a:spcAft>
              <a:buSzPts val="2000"/>
              <a:buChar char="●"/>
            </a:pPr>
            <a:r>
              <a:rPr lang="en-US" u="sng">
                <a:solidFill>
                  <a:schemeClr val="hlink"/>
                </a:solidFill>
                <a:hlinkClick r:id="rId12"/>
              </a:rPr>
              <a:t>https://radiologyassistant.nl/chest/covid-19/covid19-imaging-findings</a:t>
            </a:r>
            <a:endParaRPr/>
          </a:p>
          <a:p>
            <a:pPr indent="0" lvl="0" marL="457200" rtl="0" algn="l">
              <a:lnSpc>
                <a:spcPct val="100000"/>
              </a:lnSpc>
              <a:spcBef>
                <a:spcPts val="0"/>
              </a:spcBef>
              <a:spcAft>
                <a:spcPts val="0"/>
              </a:spcAft>
              <a:buSzPts val="1800"/>
              <a:buNone/>
            </a:pPr>
            <a:r>
              <a:t/>
            </a:r>
            <a:endParaRPr sz="1400"/>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1" name="Shape 291"/>
        <p:cNvGrpSpPr/>
        <p:nvPr/>
      </p:nvGrpSpPr>
      <p:grpSpPr>
        <a:xfrm>
          <a:off x="0" y="0"/>
          <a:ext cx="0" cy="0"/>
          <a:chOff x="0" y="0"/>
          <a:chExt cx="0" cy="0"/>
        </a:xfrm>
      </p:grpSpPr>
      <p:sp>
        <p:nvSpPr>
          <p:cNvPr id="292" name="Google Shape;292;gee7b08bfc4_0_7"/>
          <p:cNvSpPr txBox="1"/>
          <p:nvPr>
            <p:ph type="title"/>
          </p:nvPr>
        </p:nvSpPr>
        <p:spPr>
          <a:xfrm>
            <a:off x="1097280" y="76200"/>
            <a:ext cx="10058400" cy="1831800"/>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SzPts val="4800"/>
              <a:buNone/>
            </a:pPr>
            <a:r>
              <a:rPr lang="en-US"/>
              <a:t>References</a:t>
            </a:r>
            <a:endParaRPr/>
          </a:p>
        </p:txBody>
      </p:sp>
      <p:sp>
        <p:nvSpPr>
          <p:cNvPr id="293" name="Google Shape;293;gee7b08bfc4_0_7"/>
          <p:cNvSpPr txBox="1"/>
          <p:nvPr>
            <p:ph idx="1" type="body"/>
          </p:nvPr>
        </p:nvSpPr>
        <p:spPr>
          <a:xfrm>
            <a:off x="1097280" y="2209800"/>
            <a:ext cx="10058400" cy="4114800"/>
          </a:xfrm>
          <a:prstGeom prst="rect">
            <a:avLst/>
          </a:prstGeom>
          <a:noFill/>
          <a:ln>
            <a:noFill/>
          </a:ln>
        </p:spPr>
        <p:txBody>
          <a:bodyPr anchorCtr="0" anchor="t" bIns="45700" lIns="0" spcFirstLastPara="1" rIns="0" wrap="square" tIns="45700">
            <a:noAutofit/>
          </a:bodyPr>
          <a:lstStyle/>
          <a:p>
            <a:pPr indent="-355600" lvl="0" marL="457200" rtl="0" algn="l">
              <a:lnSpc>
                <a:spcPct val="100000"/>
              </a:lnSpc>
              <a:spcBef>
                <a:spcPts val="0"/>
              </a:spcBef>
              <a:spcAft>
                <a:spcPts val="0"/>
              </a:spcAft>
              <a:buSzPts val="2000"/>
              <a:buFont typeface="Calibri"/>
              <a:buChar char="●"/>
            </a:pPr>
            <a:r>
              <a:rPr lang="en-US" u="sng">
                <a:solidFill>
                  <a:schemeClr val="hlink"/>
                </a:solidFill>
                <a:hlinkClick r:id="rId3"/>
              </a:rPr>
              <a:t>https://www.cdc.gov/coronavirus/2019-ncov/index.html</a:t>
            </a:r>
            <a:endParaRPr/>
          </a:p>
          <a:p>
            <a:pPr indent="-342900" lvl="0" marL="457200" rtl="0" algn="l">
              <a:lnSpc>
                <a:spcPct val="100000"/>
              </a:lnSpc>
              <a:spcBef>
                <a:spcPts val="0"/>
              </a:spcBef>
              <a:spcAft>
                <a:spcPts val="0"/>
              </a:spcAft>
              <a:buSzPts val="1800"/>
              <a:buChar char="●"/>
            </a:pPr>
            <a:r>
              <a:rPr lang="en-US" u="sng">
                <a:solidFill>
                  <a:schemeClr val="hlink"/>
                </a:solidFill>
                <a:hlinkClick r:id="rId4"/>
              </a:rPr>
              <a:t>https://www.fda.gov/emergency-preparedness-and-response/coronavirus-disease-2019-covid-19/covid-19-vaccines</a:t>
            </a:r>
            <a:r>
              <a:rPr lang="en-US"/>
              <a:t> </a:t>
            </a:r>
            <a:endParaRPr/>
          </a:p>
          <a:p>
            <a:pPr indent="-342900" lvl="0" marL="457200" rtl="0" algn="l">
              <a:lnSpc>
                <a:spcPct val="100000"/>
              </a:lnSpc>
              <a:spcBef>
                <a:spcPts val="0"/>
              </a:spcBef>
              <a:spcAft>
                <a:spcPts val="0"/>
              </a:spcAft>
              <a:buSzPts val="1800"/>
              <a:buChar char="●"/>
            </a:pPr>
            <a:r>
              <a:rPr lang="en-US" u="sng">
                <a:solidFill>
                  <a:schemeClr val="hlink"/>
                </a:solidFill>
                <a:hlinkClick r:id="rId5"/>
              </a:rPr>
              <a:t>https://www.nature.com/articles/s41591-021-01433-3</a:t>
            </a:r>
            <a:r>
              <a:rPr lang="en-US"/>
              <a:t> </a:t>
            </a:r>
            <a:endParaRPr/>
          </a:p>
          <a:p>
            <a:pPr indent="-355600" lvl="0" marL="457200" rtl="0" algn="l">
              <a:lnSpc>
                <a:spcPct val="100000"/>
              </a:lnSpc>
              <a:spcBef>
                <a:spcPts val="0"/>
              </a:spcBef>
              <a:spcAft>
                <a:spcPts val="0"/>
              </a:spcAft>
              <a:buSzPts val="2000"/>
              <a:buFont typeface="Calibri"/>
              <a:buChar char="●"/>
            </a:pPr>
            <a:r>
              <a:rPr lang="en-US" u="sng">
                <a:solidFill>
                  <a:schemeClr val="hlink"/>
                </a:solidFill>
                <a:latin typeface="Calibri"/>
                <a:ea typeface="Calibri"/>
                <a:cs typeface="Calibri"/>
                <a:sym typeface="Calibri"/>
                <a:hlinkClick r:id="rId6"/>
              </a:rPr>
              <a:t>https://papers.ssrn.com/sol3/papers.cfm?abstract_id=3790399</a:t>
            </a:r>
            <a:endParaRPr>
              <a:solidFill>
                <a:schemeClr val="dk1"/>
              </a:solidFill>
              <a:latin typeface="Calibri"/>
              <a:ea typeface="Calibri"/>
              <a:cs typeface="Calibri"/>
              <a:sym typeface="Calibri"/>
            </a:endParaRPr>
          </a:p>
          <a:p>
            <a:pPr indent="-355600" lvl="0" marL="457200" rtl="0" algn="l">
              <a:lnSpc>
                <a:spcPct val="100000"/>
              </a:lnSpc>
              <a:spcBef>
                <a:spcPts val="0"/>
              </a:spcBef>
              <a:spcAft>
                <a:spcPts val="0"/>
              </a:spcAft>
              <a:buSzPts val="2000"/>
              <a:buFont typeface="Calibri"/>
              <a:buChar char="●"/>
            </a:pPr>
            <a:r>
              <a:rPr lang="en-US" u="sng">
                <a:solidFill>
                  <a:schemeClr val="hlink"/>
                </a:solidFill>
                <a:latin typeface="Calibri"/>
                <a:ea typeface="Calibri"/>
                <a:cs typeface="Calibri"/>
                <a:sym typeface="Calibri"/>
                <a:hlinkClick r:id="rId7"/>
              </a:rPr>
              <a:t>https://www.medrxiv.org/content/10.1101/2021.02.15.21251623v3</a:t>
            </a:r>
            <a:endParaRPr>
              <a:solidFill>
                <a:schemeClr val="dk1"/>
              </a:solidFill>
              <a:latin typeface="Calibri"/>
              <a:ea typeface="Calibri"/>
              <a:cs typeface="Calibri"/>
              <a:sym typeface="Calibri"/>
            </a:endParaRPr>
          </a:p>
          <a:p>
            <a:pPr indent="-355600" lvl="0" marL="457200" rtl="0" algn="l">
              <a:lnSpc>
                <a:spcPct val="100000"/>
              </a:lnSpc>
              <a:spcBef>
                <a:spcPts val="0"/>
              </a:spcBef>
              <a:spcAft>
                <a:spcPts val="0"/>
              </a:spcAft>
              <a:buSzPts val="2000"/>
              <a:buFont typeface="Calibri"/>
              <a:buChar char="●"/>
            </a:pPr>
            <a:r>
              <a:rPr lang="en-US" u="sng">
                <a:solidFill>
                  <a:schemeClr val="hlink"/>
                </a:solidFill>
                <a:latin typeface="Calibri"/>
                <a:ea typeface="Calibri"/>
                <a:cs typeface="Calibri"/>
                <a:sym typeface="Calibri"/>
                <a:hlinkClick r:id="rId8"/>
              </a:rPr>
              <a:t>https://pubmed.ncbi.nlm.nih.gov/33900384/</a:t>
            </a:r>
            <a:endParaRPr>
              <a:solidFill>
                <a:schemeClr val="dk1"/>
              </a:solidFill>
              <a:latin typeface="Calibri"/>
              <a:ea typeface="Calibri"/>
              <a:cs typeface="Calibri"/>
              <a:sym typeface="Calibri"/>
            </a:endParaRPr>
          </a:p>
          <a:p>
            <a:pPr indent="-355600" lvl="0" marL="457200" rtl="0" algn="l">
              <a:lnSpc>
                <a:spcPct val="100000"/>
              </a:lnSpc>
              <a:spcBef>
                <a:spcPts val="0"/>
              </a:spcBef>
              <a:spcAft>
                <a:spcPts val="0"/>
              </a:spcAft>
              <a:buSzPts val="2000"/>
              <a:buFont typeface="Calibri"/>
              <a:buChar char="●"/>
            </a:pPr>
            <a:r>
              <a:rPr lang="en-US" u="sng">
                <a:solidFill>
                  <a:schemeClr val="hlink"/>
                </a:solidFill>
                <a:latin typeface="Calibri"/>
                <a:ea typeface="Calibri"/>
                <a:cs typeface="Calibri"/>
                <a:sym typeface="Calibri"/>
                <a:hlinkClick r:id="rId9"/>
              </a:rPr>
              <a:t>https://www.cdc.gov/mmwr/volumes/70/wr/mm7034e2.htm</a:t>
            </a:r>
            <a:endParaRPr>
              <a:solidFill>
                <a:schemeClr val="dk1"/>
              </a:solidFill>
              <a:latin typeface="Calibri"/>
              <a:ea typeface="Calibri"/>
              <a:cs typeface="Calibri"/>
              <a:sym typeface="Calibri"/>
            </a:endParaRPr>
          </a:p>
          <a:p>
            <a:pPr indent="-355600" lvl="0" marL="457200" rtl="0" algn="l">
              <a:lnSpc>
                <a:spcPct val="100000"/>
              </a:lnSpc>
              <a:spcBef>
                <a:spcPts val="0"/>
              </a:spcBef>
              <a:spcAft>
                <a:spcPts val="0"/>
              </a:spcAft>
              <a:buSzPts val="2000"/>
              <a:buFont typeface="Calibri"/>
              <a:buChar char="●"/>
            </a:pPr>
            <a:r>
              <a:rPr lang="en-US" u="sng">
                <a:solidFill>
                  <a:schemeClr val="hlink"/>
                </a:solidFill>
                <a:latin typeface="Calibri"/>
                <a:ea typeface="Calibri"/>
                <a:cs typeface="Calibri"/>
                <a:sym typeface="Calibri"/>
                <a:hlinkClick r:id="rId10"/>
              </a:rPr>
              <a:t>https://www.cdc.gov/mmwr/volumes/70/wr/mm7013e3.htm</a:t>
            </a:r>
            <a:endParaRPr>
              <a:solidFill>
                <a:schemeClr val="dk1"/>
              </a:solidFill>
              <a:latin typeface="Calibri"/>
              <a:ea typeface="Calibri"/>
              <a:cs typeface="Calibri"/>
              <a:sym typeface="Calibri"/>
            </a:endParaRPr>
          </a:p>
          <a:p>
            <a:pPr indent="-355600" lvl="0" marL="457200" rtl="0" algn="l">
              <a:lnSpc>
                <a:spcPct val="100000"/>
              </a:lnSpc>
              <a:spcBef>
                <a:spcPts val="0"/>
              </a:spcBef>
              <a:spcAft>
                <a:spcPts val="0"/>
              </a:spcAft>
              <a:buSzPts val="2000"/>
              <a:buFont typeface="Calibri"/>
              <a:buChar char="●"/>
            </a:pPr>
            <a:r>
              <a:rPr lang="en-US" u="sng">
                <a:solidFill>
                  <a:schemeClr val="hlink"/>
                </a:solidFill>
                <a:latin typeface="Calibri"/>
                <a:ea typeface="Calibri"/>
                <a:cs typeface="Calibri"/>
                <a:sym typeface="Calibri"/>
                <a:hlinkClick r:id="rId11"/>
              </a:rPr>
              <a:t>https://www.nejm.org/doi/full/10.1056/nejmoa2101765</a:t>
            </a:r>
            <a:endParaRPr>
              <a:solidFill>
                <a:schemeClr val="dk1"/>
              </a:solidFill>
              <a:latin typeface="Calibri"/>
              <a:ea typeface="Calibri"/>
              <a:cs typeface="Calibri"/>
              <a:sym typeface="Calibri"/>
            </a:endParaRPr>
          </a:p>
          <a:p>
            <a:pPr indent="-355600" lvl="0" marL="457200" rtl="0" algn="l">
              <a:lnSpc>
                <a:spcPct val="100000"/>
              </a:lnSpc>
              <a:spcBef>
                <a:spcPts val="0"/>
              </a:spcBef>
              <a:spcAft>
                <a:spcPts val="0"/>
              </a:spcAft>
              <a:buSzPts val="2000"/>
              <a:buFont typeface="Calibri"/>
              <a:buChar char="●"/>
            </a:pPr>
            <a:r>
              <a:rPr lang="en-US" u="sng">
                <a:solidFill>
                  <a:schemeClr val="hlink"/>
                </a:solidFill>
                <a:latin typeface="Calibri"/>
                <a:ea typeface="Calibri"/>
                <a:cs typeface="Calibri"/>
                <a:sym typeface="Calibri"/>
                <a:hlinkClick r:id="rId12"/>
              </a:rPr>
              <a:t>https://www.authorea.com/users/332778/articles/509881-single-dose-bnt162b2-vaccine-protects-against-asymptomatic-sars-cov-2-infection</a:t>
            </a:r>
            <a:r>
              <a:rPr lang="en-US">
                <a:solidFill>
                  <a:schemeClr val="dk1"/>
                </a:solidFill>
                <a:latin typeface="Calibri"/>
                <a:ea typeface="Calibri"/>
                <a:cs typeface="Calibri"/>
                <a:sym typeface="Calibri"/>
              </a:rPr>
              <a:t> </a:t>
            </a:r>
            <a:endParaRPr>
              <a:solidFill>
                <a:schemeClr val="dk1"/>
              </a:solidFill>
              <a:latin typeface="Calibri"/>
              <a:ea typeface="Calibri"/>
              <a:cs typeface="Calibri"/>
              <a:sym typeface="Calibri"/>
            </a:endParaRPr>
          </a:p>
          <a:p>
            <a:pPr indent="0" lvl="0" marL="457200" rtl="0" algn="l">
              <a:lnSpc>
                <a:spcPct val="100000"/>
              </a:lnSpc>
              <a:spcBef>
                <a:spcPts val="1200"/>
              </a:spcBef>
              <a:spcAft>
                <a:spcPts val="0"/>
              </a:spcAft>
              <a:buSzPts val="1800"/>
              <a:buNone/>
            </a:pPr>
            <a:r>
              <a:t/>
            </a:r>
            <a:endParaRPr sz="2800"/>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7" name="Shape 297"/>
        <p:cNvGrpSpPr/>
        <p:nvPr/>
      </p:nvGrpSpPr>
      <p:grpSpPr>
        <a:xfrm>
          <a:off x="0" y="0"/>
          <a:ext cx="0" cy="0"/>
          <a:chOff x="0" y="0"/>
          <a:chExt cx="0" cy="0"/>
        </a:xfrm>
      </p:grpSpPr>
      <p:sp>
        <p:nvSpPr>
          <p:cNvPr id="298" name="Google Shape;298;p45"/>
          <p:cNvSpPr txBox="1"/>
          <p:nvPr>
            <p:ph idx="1" type="body"/>
          </p:nvPr>
        </p:nvSpPr>
        <p:spPr>
          <a:xfrm>
            <a:off x="1097280" y="381000"/>
            <a:ext cx="10058400" cy="5943600"/>
          </a:xfrm>
          <a:prstGeom prst="rect">
            <a:avLst/>
          </a:prstGeom>
          <a:noFill/>
          <a:ln>
            <a:noFill/>
          </a:ln>
        </p:spPr>
        <p:txBody>
          <a:bodyPr anchorCtr="0" anchor="t" bIns="45700" lIns="0" spcFirstLastPara="1" rIns="0" wrap="square" tIns="45700">
            <a:noAutofit/>
          </a:bodyPr>
          <a:lstStyle/>
          <a:p>
            <a:pPr indent="-342900" lvl="0" marL="457200" rtl="0" algn="l">
              <a:lnSpc>
                <a:spcPct val="100000"/>
              </a:lnSpc>
              <a:spcBef>
                <a:spcPts val="1200"/>
              </a:spcBef>
              <a:spcAft>
                <a:spcPts val="0"/>
              </a:spcAft>
              <a:buSzPts val="1800"/>
              <a:buChar char="●"/>
            </a:pPr>
            <a:r>
              <a:rPr lang="en-US" sz="1800"/>
              <a:t>Heart: </a:t>
            </a:r>
            <a:endParaRPr sz="1800"/>
          </a:p>
          <a:p>
            <a:pPr indent="0" lvl="0" marL="457200" rtl="0" algn="l">
              <a:lnSpc>
                <a:spcPct val="100000"/>
              </a:lnSpc>
              <a:spcBef>
                <a:spcPts val="1200"/>
              </a:spcBef>
              <a:spcAft>
                <a:spcPts val="0"/>
              </a:spcAft>
              <a:buSzPts val="1800"/>
              <a:buNone/>
            </a:pPr>
            <a:r>
              <a:rPr lang="en-US" sz="1800" u="sng">
                <a:solidFill>
                  <a:schemeClr val="hlink"/>
                </a:solidFill>
                <a:hlinkClick r:id="rId3"/>
              </a:rPr>
              <a:t>https://jamanetwork.com/journals/jamacardiology/fullarticle/2769182</a:t>
            </a:r>
            <a:r>
              <a:rPr lang="en-US" sz="1800"/>
              <a:t> </a:t>
            </a:r>
            <a:endParaRPr sz="1800"/>
          </a:p>
          <a:p>
            <a:pPr indent="0" lvl="0" marL="457200" rtl="0" algn="l">
              <a:lnSpc>
                <a:spcPct val="100000"/>
              </a:lnSpc>
              <a:spcBef>
                <a:spcPts val="1200"/>
              </a:spcBef>
              <a:spcAft>
                <a:spcPts val="0"/>
              </a:spcAft>
              <a:buSzPts val="1800"/>
              <a:buNone/>
            </a:pPr>
            <a:r>
              <a:rPr lang="en-US" sz="1800" u="sng">
                <a:solidFill>
                  <a:schemeClr val="hlink"/>
                </a:solidFill>
                <a:hlinkClick r:id="rId4"/>
              </a:rPr>
              <a:t>https://jamanetwork.com/journals/jamacardiology/fullarticle/2768916</a:t>
            </a:r>
            <a:r>
              <a:rPr lang="en-US" sz="1800"/>
              <a:t> </a:t>
            </a:r>
            <a:endParaRPr sz="1800"/>
          </a:p>
          <a:p>
            <a:pPr indent="0" lvl="0" marL="457200" rtl="0" algn="l">
              <a:lnSpc>
                <a:spcPct val="100000"/>
              </a:lnSpc>
              <a:spcBef>
                <a:spcPts val="1200"/>
              </a:spcBef>
              <a:spcAft>
                <a:spcPts val="0"/>
              </a:spcAft>
              <a:buSzPts val="1800"/>
              <a:buNone/>
            </a:pPr>
            <a:r>
              <a:rPr lang="en-US" sz="1800" u="sng">
                <a:solidFill>
                  <a:schemeClr val="hlink"/>
                </a:solidFill>
                <a:hlinkClick r:id="rId5"/>
              </a:rPr>
              <a:t>https://www.heartrhythmjournal.com/article/S1547-5271(20)30625-1/fulltex</a:t>
            </a:r>
            <a:r>
              <a:rPr lang="en-US" sz="1800"/>
              <a:t> t</a:t>
            </a:r>
            <a:endParaRPr sz="1800"/>
          </a:p>
          <a:p>
            <a:pPr indent="-342900" lvl="0" marL="457200" rtl="0" algn="l">
              <a:lnSpc>
                <a:spcPct val="100000"/>
              </a:lnSpc>
              <a:spcBef>
                <a:spcPts val="1200"/>
              </a:spcBef>
              <a:spcAft>
                <a:spcPts val="0"/>
              </a:spcAft>
              <a:buSzPts val="1800"/>
              <a:buChar char="●"/>
            </a:pPr>
            <a:r>
              <a:rPr lang="en-US" sz="1800"/>
              <a:t>Nervous system: </a:t>
            </a:r>
            <a:endParaRPr sz="1800"/>
          </a:p>
          <a:p>
            <a:pPr indent="0" lvl="0" marL="457200" rtl="0" algn="l">
              <a:lnSpc>
                <a:spcPct val="100000"/>
              </a:lnSpc>
              <a:spcBef>
                <a:spcPts val="1200"/>
              </a:spcBef>
              <a:spcAft>
                <a:spcPts val="0"/>
              </a:spcAft>
              <a:buSzPts val="1800"/>
              <a:buNone/>
            </a:pPr>
            <a:r>
              <a:rPr lang="en-US" sz="1800" u="sng">
                <a:solidFill>
                  <a:schemeClr val="hlink"/>
                </a:solidFill>
                <a:hlinkClick r:id="rId6"/>
              </a:rPr>
              <a:t>https://academic.oup.com/brain/advance-article/doi/10.1093/brain/awaa240/5868408</a:t>
            </a:r>
            <a:r>
              <a:rPr lang="en-US" sz="1800"/>
              <a:t> </a:t>
            </a:r>
            <a:r>
              <a:rPr lang="en-US" sz="1800" u="sng">
                <a:solidFill>
                  <a:schemeClr val="hlink"/>
                </a:solidFill>
                <a:hlinkClick r:id="rId7"/>
              </a:rPr>
              <a:t>https://www.acpjournals.org/doi/10.7326/L20-0845</a:t>
            </a:r>
            <a:r>
              <a:rPr lang="en-US" sz="1800"/>
              <a:t> </a:t>
            </a:r>
            <a:r>
              <a:rPr lang="en-US" sz="1800" u="sng">
                <a:solidFill>
                  <a:schemeClr val="hlink"/>
                </a:solidFill>
                <a:hlinkClick r:id="rId8"/>
              </a:rPr>
              <a:t>https://jamanetwork.com/journals/jama/fullarticle/2768351</a:t>
            </a:r>
            <a:endParaRPr sz="1800"/>
          </a:p>
          <a:p>
            <a:pPr indent="0" lvl="0" marL="457200" rtl="0" algn="l">
              <a:lnSpc>
                <a:spcPct val="100000"/>
              </a:lnSpc>
              <a:spcBef>
                <a:spcPts val="1200"/>
              </a:spcBef>
              <a:spcAft>
                <a:spcPts val="0"/>
              </a:spcAft>
              <a:buSzPts val="1800"/>
              <a:buNone/>
            </a:pPr>
            <a:r>
              <a:rPr lang="en-US" sz="1800" u="sng">
                <a:solidFill>
                  <a:schemeClr val="hlink"/>
                </a:solidFill>
                <a:hlinkClick r:id="rId9"/>
              </a:rPr>
              <a:t>https://els-jbs-prod-cdn.jbs.elsevierhealth.com/pb/assets/raw/Health%20Advance/journals/jmcp/jmcp_ft95_5_18.pdf</a:t>
            </a:r>
            <a:r>
              <a:rPr lang="en-US" sz="1800"/>
              <a:t> </a:t>
            </a:r>
            <a:endParaRPr sz="1800"/>
          </a:p>
          <a:p>
            <a:pPr indent="0" lvl="0" marL="457200" rtl="0" algn="l">
              <a:lnSpc>
                <a:spcPct val="100000"/>
              </a:lnSpc>
              <a:spcBef>
                <a:spcPts val="1200"/>
              </a:spcBef>
              <a:spcAft>
                <a:spcPts val="0"/>
              </a:spcAft>
              <a:buSzPts val="1800"/>
              <a:buNone/>
            </a:pPr>
            <a:r>
              <a:rPr lang="en-US" sz="1800" u="sng">
                <a:solidFill>
                  <a:schemeClr val="hlink"/>
                </a:solidFill>
                <a:hlinkClick r:id="rId10"/>
              </a:rPr>
              <a:t>https://www.acpjournals.org/doi/10.7326/L20-0845</a:t>
            </a:r>
            <a:r>
              <a:rPr lang="en-US" sz="1800"/>
              <a:t>   </a:t>
            </a:r>
            <a:endParaRPr sz="1800"/>
          </a:p>
          <a:p>
            <a:pPr indent="0" lvl="0" marL="457200" rtl="0" algn="l">
              <a:lnSpc>
                <a:spcPct val="100000"/>
              </a:lnSpc>
              <a:spcBef>
                <a:spcPts val="1200"/>
              </a:spcBef>
              <a:spcAft>
                <a:spcPts val="0"/>
              </a:spcAft>
              <a:buSzPts val="1800"/>
              <a:buNone/>
            </a:pPr>
            <a:r>
              <a:rPr lang="en-US" sz="1800" u="sng">
                <a:solidFill>
                  <a:schemeClr val="hlink"/>
                </a:solidFill>
                <a:hlinkClick r:id="rId11"/>
              </a:rPr>
              <a:t>https://cp.neurology.org/content/early/2020/06/30/CPJ.0000000000000897</a:t>
            </a:r>
            <a:r>
              <a:rPr lang="en-US" sz="1800"/>
              <a:t> </a:t>
            </a:r>
            <a:endParaRPr sz="1800"/>
          </a:p>
          <a:p>
            <a:pPr indent="-342900" lvl="0" marL="457200" rtl="0" algn="l">
              <a:lnSpc>
                <a:spcPct val="100000"/>
              </a:lnSpc>
              <a:spcBef>
                <a:spcPts val="1200"/>
              </a:spcBef>
              <a:spcAft>
                <a:spcPts val="0"/>
              </a:spcAft>
              <a:buSzPts val="1800"/>
              <a:buChar char="●"/>
            </a:pPr>
            <a:r>
              <a:rPr lang="en-US" sz="1800"/>
              <a:t>Kidney: </a:t>
            </a:r>
            <a:endParaRPr sz="1800"/>
          </a:p>
          <a:p>
            <a:pPr indent="0" lvl="0" marL="457200" rtl="0" algn="l">
              <a:lnSpc>
                <a:spcPct val="100000"/>
              </a:lnSpc>
              <a:spcBef>
                <a:spcPts val="1200"/>
              </a:spcBef>
              <a:spcAft>
                <a:spcPts val="0"/>
              </a:spcAft>
              <a:buSzPts val="1800"/>
              <a:buNone/>
            </a:pPr>
            <a:r>
              <a:rPr lang="en-US" sz="1800" u="sng">
                <a:solidFill>
                  <a:schemeClr val="hlink"/>
                </a:solidFill>
                <a:hlinkClick r:id="rId12"/>
              </a:rPr>
              <a:t>https://www.bmj.com/content/369/bmj.m1996</a:t>
            </a:r>
            <a:endParaRPr sz="1800"/>
          </a:p>
          <a:p>
            <a:pPr indent="0" lvl="0" marL="457200" rtl="0" algn="l">
              <a:lnSpc>
                <a:spcPct val="100000"/>
              </a:lnSpc>
              <a:spcBef>
                <a:spcPts val="1200"/>
              </a:spcBef>
              <a:spcAft>
                <a:spcPts val="0"/>
              </a:spcAft>
              <a:buSzPts val="1800"/>
              <a:buNone/>
            </a:pPr>
            <a:r>
              <a:rPr lang="en-US" sz="1800" u="sng">
                <a:solidFill>
                  <a:schemeClr val="hlink"/>
                </a:solidFill>
                <a:hlinkClick r:id="rId13"/>
              </a:rPr>
              <a:t>www.hopkinsmedicine.org/health/conditions-and-diseases/coronavirus/coronavirus-kidney-damage-caused-by-covid19%3famp=true</a:t>
            </a:r>
            <a:r>
              <a:rPr lang="en-US" sz="1800"/>
              <a:t> </a:t>
            </a:r>
            <a:endParaRPr sz="1800"/>
          </a:p>
          <a:p>
            <a:pPr indent="0" lvl="0" marL="457200" rtl="0" algn="l">
              <a:lnSpc>
                <a:spcPct val="100000"/>
              </a:lnSpc>
              <a:spcBef>
                <a:spcPts val="1200"/>
              </a:spcBef>
              <a:spcAft>
                <a:spcPts val="0"/>
              </a:spcAft>
              <a:buSzPts val="1800"/>
              <a:buNone/>
            </a:pPr>
            <a:r>
              <a:t/>
            </a:r>
            <a:endParaRPr sz="1200"/>
          </a:p>
          <a:p>
            <a:pPr indent="0" lvl="0" marL="457200" rtl="0" algn="l">
              <a:lnSpc>
                <a:spcPct val="100000"/>
              </a:lnSpc>
              <a:spcBef>
                <a:spcPts val="1200"/>
              </a:spcBef>
              <a:spcAft>
                <a:spcPts val="0"/>
              </a:spcAft>
              <a:buSzPts val="1800"/>
              <a:buNone/>
            </a:pPr>
            <a:r>
              <a:t/>
            </a:r>
            <a:endParaRPr sz="1200"/>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3" name="Shape 303"/>
        <p:cNvGrpSpPr/>
        <p:nvPr/>
      </p:nvGrpSpPr>
      <p:grpSpPr>
        <a:xfrm>
          <a:off x="0" y="0"/>
          <a:ext cx="0" cy="0"/>
          <a:chOff x="0" y="0"/>
          <a:chExt cx="0" cy="0"/>
        </a:xfrm>
      </p:grpSpPr>
      <p:sp>
        <p:nvSpPr>
          <p:cNvPr id="304" name="Google Shape;304;gee7b08bfc4_0_13"/>
          <p:cNvSpPr txBox="1"/>
          <p:nvPr>
            <p:ph idx="1" type="body"/>
          </p:nvPr>
        </p:nvSpPr>
        <p:spPr>
          <a:xfrm>
            <a:off x="1097280" y="381000"/>
            <a:ext cx="10058400" cy="5943600"/>
          </a:xfrm>
          <a:prstGeom prst="rect">
            <a:avLst/>
          </a:prstGeom>
          <a:noFill/>
          <a:ln>
            <a:noFill/>
          </a:ln>
        </p:spPr>
        <p:txBody>
          <a:bodyPr anchorCtr="0" anchor="t" bIns="45700" lIns="0" spcFirstLastPara="1" rIns="0" wrap="square" tIns="45700">
            <a:normAutofit/>
          </a:bodyPr>
          <a:lstStyle/>
          <a:p>
            <a:pPr indent="-355600" lvl="0" marL="457200" rtl="0" algn="l">
              <a:lnSpc>
                <a:spcPct val="100000"/>
              </a:lnSpc>
              <a:spcBef>
                <a:spcPts val="1200"/>
              </a:spcBef>
              <a:spcAft>
                <a:spcPts val="0"/>
              </a:spcAft>
              <a:buSzPts val="2000"/>
              <a:buChar char="●"/>
            </a:pPr>
            <a:r>
              <a:rPr lang="en-US"/>
              <a:t>Digestive System: </a:t>
            </a:r>
            <a:endParaRPr/>
          </a:p>
          <a:p>
            <a:pPr indent="0" lvl="0" marL="457200" rtl="0" algn="l">
              <a:lnSpc>
                <a:spcPct val="100000"/>
              </a:lnSpc>
              <a:spcBef>
                <a:spcPts val="1200"/>
              </a:spcBef>
              <a:spcAft>
                <a:spcPts val="0"/>
              </a:spcAft>
              <a:buSzPts val="1800"/>
              <a:buNone/>
            </a:pPr>
            <a:r>
              <a:rPr lang="en-US" u="sng">
                <a:solidFill>
                  <a:schemeClr val="hlink"/>
                </a:solidFill>
                <a:hlinkClick r:id="rId3"/>
              </a:rPr>
              <a:t>https://www.cghjournal.org/article/S1542-3565(20)30646-7/pdf</a:t>
            </a:r>
            <a:r>
              <a:rPr lang="en-US"/>
              <a:t> </a:t>
            </a:r>
            <a:r>
              <a:rPr lang="en-US" u="sng">
                <a:solidFill>
                  <a:schemeClr val="hlink"/>
                </a:solidFill>
                <a:hlinkClick r:id="rId4"/>
              </a:rPr>
              <a:t>https://www.ncbi.nlm.nih.gov/pmc/articles/PMC7194639/https://www.biorxiv.org/content/10.1101/2020.04.14.040204v1.abstract</a:t>
            </a:r>
            <a:r>
              <a:rPr lang="en-US"/>
              <a:t> </a:t>
            </a:r>
            <a:endParaRPr/>
          </a:p>
          <a:p>
            <a:pPr indent="-355600" lvl="0" marL="457200" rtl="0" algn="l">
              <a:lnSpc>
                <a:spcPct val="100000"/>
              </a:lnSpc>
              <a:spcBef>
                <a:spcPts val="1200"/>
              </a:spcBef>
              <a:spcAft>
                <a:spcPts val="0"/>
              </a:spcAft>
              <a:buSzPts val="2000"/>
              <a:buChar char="●"/>
            </a:pPr>
            <a:r>
              <a:rPr lang="en-US"/>
              <a:t>Skin: </a:t>
            </a:r>
            <a:endParaRPr/>
          </a:p>
          <a:p>
            <a:pPr indent="0" lvl="0" marL="457200" rtl="0" algn="l">
              <a:lnSpc>
                <a:spcPct val="100000"/>
              </a:lnSpc>
              <a:spcBef>
                <a:spcPts val="1200"/>
              </a:spcBef>
              <a:spcAft>
                <a:spcPts val="0"/>
              </a:spcAft>
              <a:buClr>
                <a:schemeClr val="dk1"/>
              </a:buClr>
              <a:buSzPts val="1800"/>
              <a:buFont typeface="Arial"/>
              <a:buNone/>
            </a:pPr>
            <a:r>
              <a:rPr lang="en-US" u="sng">
                <a:solidFill>
                  <a:schemeClr val="hlink"/>
                </a:solidFill>
                <a:hlinkClick r:id="rId5"/>
              </a:rPr>
              <a:t>https://www.aad.org/public/diseases/hair-loss/causes/covid-19</a:t>
            </a:r>
            <a:r>
              <a:rPr lang="en-US"/>
              <a:t> </a:t>
            </a:r>
            <a:endParaRPr/>
          </a:p>
          <a:p>
            <a:pPr indent="-355600" lvl="0" marL="457200" rtl="0" algn="l">
              <a:lnSpc>
                <a:spcPct val="100000"/>
              </a:lnSpc>
              <a:spcBef>
                <a:spcPts val="1200"/>
              </a:spcBef>
              <a:spcAft>
                <a:spcPts val="0"/>
              </a:spcAft>
              <a:buSzPts val="2000"/>
              <a:buChar char="●"/>
            </a:pPr>
            <a:r>
              <a:rPr lang="en-US"/>
              <a:t>Blood: </a:t>
            </a:r>
            <a:endParaRPr/>
          </a:p>
          <a:p>
            <a:pPr indent="0" lvl="0" marL="457200" rtl="0" algn="l">
              <a:lnSpc>
                <a:spcPct val="100000"/>
              </a:lnSpc>
              <a:spcBef>
                <a:spcPts val="1200"/>
              </a:spcBef>
              <a:spcAft>
                <a:spcPts val="0"/>
              </a:spcAft>
              <a:buClr>
                <a:schemeClr val="dk1"/>
              </a:buClr>
              <a:buSzPts val="1800"/>
              <a:buFont typeface="Arial"/>
              <a:buNone/>
            </a:pPr>
            <a:r>
              <a:rPr lang="en-US" u="sng">
                <a:solidFill>
                  <a:schemeClr val="hlink"/>
                </a:solidFill>
                <a:hlinkClick r:id="rId6"/>
              </a:rPr>
              <a:t>https://www.thelancet.com/journals/eclinm/article/PIIS2589-5370(20)30178-4/fulltext</a:t>
            </a:r>
            <a:endParaRPr/>
          </a:p>
          <a:p>
            <a:pPr indent="0" lvl="0" marL="457200" rtl="0" algn="l">
              <a:lnSpc>
                <a:spcPct val="100000"/>
              </a:lnSpc>
              <a:spcBef>
                <a:spcPts val="1200"/>
              </a:spcBef>
              <a:spcAft>
                <a:spcPts val="0"/>
              </a:spcAft>
              <a:buClr>
                <a:schemeClr val="dk1"/>
              </a:buClr>
              <a:buSzPts val="1800"/>
              <a:buFont typeface="Arial"/>
              <a:buNone/>
            </a:pPr>
            <a:r>
              <a:rPr lang="en-US" u="sng">
                <a:solidFill>
                  <a:schemeClr val="hlink"/>
                </a:solidFill>
                <a:hlinkClick r:id="rId7"/>
              </a:rPr>
              <a:t>https://www.cdc.gov/coronavirus/2019-ncov/vaccines/different-vaccines/mRNA.html?s_cid=10506:rna%20vaccine:sem.ga:p:RG:GM:gen:PTN:FY21</a:t>
            </a:r>
            <a:endParaRPr/>
          </a:p>
          <a:p>
            <a:pPr indent="0" lvl="0" marL="457200" rtl="0" algn="l">
              <a:lnSpc>
                <a:spcPct val="100000"/>
              </a:lnSpc>
              <a:spcBef>
                <a:spcPts val="1200"/>
              </a:spcBef>
              <a:spcAft>
                <a:spcPts val="0"/>
              </a:spcAft>
              <a:buClr>
                <a:schemeClr val="dk1"/>
              </a:buClr>
              <a:buSzPts val="1800"/>
              <a:buFont typeface="Arial"/>
              <a:buNone/>
            </a:pPr>
            <a:r>
              <a:rPr lang="en-US" u="sng">
                <a:solidFill>
                  <a:schemeClr val="hlink"/>
                </a:solidFill>
                <a:hlinkClick r:id="rId8"/>
              </a:rPr>
              <a:t>https://www.fda.gov/vaccines-blood-biologics/vaccines/emergency-use-authorization-vaccines-explained</a:t>
            </a:r>
            <a:r>
              <a:rPr lang="en-US"/>
              <a:t> </a:t>
            </a:r>
            <a:endParaRPr/>
          </a:p>
          <a:p>
            <a:pPr indent="-355600" lvl="0" marL="457200" rtl="0" algn="l">
              <a:lnSpc>
                <a:spcPct val="100000"/>
              </a:lnSpc>
              <a:spcBef>
                <a:spcPts val="1200"/>
              </a:spcBef>
              <a:spcAft>
                <a:spcPts val="0"/>
              </a:spcAft>
              <a:buSzPts val="2000"/>
              <a:buChar char="●"/>
            </a:pPr>
            <a:r>
              <a:rPr lang="en-US"/>
              <a:t>@sciencewhizliz</a:t>
            </a:r>
            <a:endParaRPr/>
          </a:p>
          <a:p>
            <a:pPr indent="0" lvl="0" marL="0" rtl="0" algn="l">
              <a:lnSpc>
                <a:spcPct val="100000"/>
              </a:lnSpc>
              <a:spcBef>
                <a:spcPts val="1200"/>
              </a:spcBef>
              <a:spcAft>
                <a:spcPts val="0"/>
              </a:spcAft>
              <a:buSzPts val="1800"/>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4"/>
          <p:cNvSpPr txBox="1"/>
          <p:nvPr>
            <p:ph type="title"/>
          </p:nvPr>
        </p:nvSpPr>
        <p:spPr>
          <a:xfrm>
            <a:off x="1097280" y="76200"/>
            <a:ext cx="10058400" cy="1831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solidFill>
                  <a:srgbClr val="F5B523"/>
                </a:solidFill>
              </a:rPr>
              <a:t>Vaccine Types</a:t>
            </a:r>
            <a:endParaRPr/>
          </a:p>
        </p:txBody>
      </p:sp>
      <p:sp>
        <p:nvSpPr>
          <p:cNvPr id="114" name="Google Shape;114;p4"/>
          <p:cNvSpPr txBox="1"/>
          <p:nvPr>
            <p:ph idx="1" type="body"/>
          </p:nvPr>
        </p:nvSpPr>
        <p:spPr>
          <a:xfrm>
            <a:off x="1097280" y="2209800"/>
            <a:ext cx="10058400" cy="4114800"/>
          </a:xfrm>
          <a:prstGeom prst="rect">
            <a:avLst/>
          </a:prstGeom>
          <a:noFill/>
          <a:ln>
            <a:noFill/>
          </a:ln>
        </p:spPr>
        <p:txBody>
          <a:bodyPr anchorCtr="0" anchor="t" bIns="45700" lIns="0" spcFirstLastPara="1" rIns="0" wrap="square" tIns="45700">
            <a:normAutofit/>
          </a:bodyPr>
          <a:lstStyle/>
          <a:p>
            <a:pPr indent="-342900" lvl="0" marL="457200" rtl="0" algn="l">
              <a:lnSpc>
                <a:spcPct val="100000"/>
              </a:lnSpc>
              <a:spcBef>
                <a:spcPts val="1200"/>
              </a:spcBef>
              <a:spcAft>
                <a:spcPts val="0"/>
              </a:spcAft>
              <a:buSzPts val="1800"/>
              <a:buChar char="●"/>
            </a:pPr>
            <a:r>
              <a:rPr lang="en-US">
                <a:extLst>
                  <a:ext uri="http://customooxmlschemas.google.com/">
                    <go:slidesCustomData xmlns:go="http://customooxmlschemas.google.com/" textRoundtripDataId="0"/>
                  </a:ext>
                </a:extLst>
              </a:rPr>
              <a:t>Pfizer and Moderna vaccines are mRNA vaccines. </a:t>
            </a:r>
            <a:r>
              <a:rPr lang="en-US"/>
              <a:t> Various companies have tried to make mRNA vaccines over the last 5 years (mostly for Ebola, Zika, rabies and HIV, but also for cancer and allergies). These are the first mRNA vaccines approved by the FDA. </a:t>
            </a:r>
            <a:endParaRPr/>
          </a:p>
          <a:p>
            <a:pPr indent="-342900" lvl="0" marL="457200" rtl="0" algn="l">
              <a:lnSpc>
                <a:spcPct val="100000"/>
              </a:lnSpc>
              <a:spcBef>
                <a:spcPts val="0"/>
              </a:spcBef>
              <a:spcAft>
                <a:spcPts val="0"/>
              </a:spcAft>
              <a:buSzPts val="1800"/>
              <a:buChar char="●"/>
            </a:pPr>
            <a:r>
              <a:rPr lang="en-US">
                <a:extLst>
                  <a:ext uri="http://customooxmlschemas.google.com/">
                    <go:slidesCustomData xmlns:go="http://customooxmlschemas.google.com/" textRoundtripDataId="1"/>
                  </a:ext>
                </a:extLst>
              </a:rPr>
              <a:t>The biotechnology has never been approved by the FDA before, NOT because the past mRNA vaccines have been deemed unsafe, but because past mRNA vaccines haven’t been very effective.</a:t>
            </a:r>
            <a:r>
              <a:rPr lang="en-US"/>
              <a:t> One of the main issues has been figuring out a way to get the vaccine to the cells effectively. mRNA breaks down VERY quickly, so it needs to be transported by something. Finding that something has been a challenge. </a:t>
            </a:r>
            <a:endParaRPr/>
          </a:p>
          <a:p>
            <a:pPr indent="-342900" lvl="0" marL="457200" rtl="0" algn="l">
              <a:lnSpc>
                <a:spcPct val="100000"/>
              </a:lnSpc>
              <a:spcBef>
                <a:spcPts val="0"/>
              </a:spcBef>
              <a:spcAft>
                <a:spcPts val="0"/>
              </a:spcAft>
              <a:buSzPts val="1800"/>
              <a:buChar char="●"/>
            </a:pPr>
            <a:r>
              <a:rPr lang="en-US"/>
              <a:t>The current vaccine uses a fat bubble (lipid nanoparticles) which has worked well.  mRNA is like a recipe card that tells your body how to recognize  the spike protein and defend itself against COVID. The spike protein created by the vaccine is not the same as the SARS-CoV-2 spike protein. It has been modified to be harmless.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5"/>
          <p:cNvSpPr txBox="1"/>
          <p:nvPr>
            <p:ph type="title"/>
          </p:nvPr>
        </p:nvSpPr>
        <p:spPr>
          <a:xfrm>
            <a:off x="1097280" y="76200"/>
            <a:ext cx="10058400" cy="1831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Vaccine Types</a:t>
            </a:r>
            <a:endParaRPr/>
          </a:p>
        </p:txBody>
      </p:sp>
      <p:sp>
        <p:nvSpPr>
          <p:cNvPr id="120" name="Google Shape;120;p5"/>
          <p:cNvSpPr txBox="1"/>
          <p:nvPr>
            <p:ph idx="1" type="body"/>
          </p:nvPr>
        </p:nvSpPr>
        <p:spPr>
          <a:xfrm>
            <a:off x="1097280" y="2209800"/>
            <a:ext cx="10058400" cy="4114800"/>
          </a:xfrm>
          <a:prstGeom prst="rect">
            <a:avLst/>
          </a:prstGeom>
          <a:noFill/>
          <a:ln>
            <a:noFill/>
          </a:ln>
        </p:spPr>
        <p:txBody>
          <a:bodyPr anchorCtr="0" anchor="t" bIns="45700" lIns="0" spcFirstLastPara="1" rIns="0" wrap="square" tIns="45700">
            <a:normAutofit fontScale="92500" lnSpcReduction="20000"/>
          </a:bodyPr>
          <a:lstStyle/>
          <a:p>
            <a:pPr indent="-369570" lvl="0" marL="457200" rtl="0" algn="l">
              <a:lnSpc>
                <a:spcPct val="100000"/>
              </a:lnSpc>
              <a:spcBef>
                <a:spcPts val="1200"/>
              </a:spcBef>
              <a:spcAft>
                <a:spcPts val="0"/>
              </a:spcAft>
              <a:buSzPct val="100000"/>
              <a:buChar char="●"/>
            </a:pPr>
            <a:r>
              <a:rPr lang="en-US" sz="2400"/>
              <a:t>The Janssen/Johnson and Johnson (J&amp;J) vaccine is a viral vector vaccine that uses a harmless virus (known as the vector) to enter the body and then uses the cell’s machinery to produce a harmless piece of the virus that causes COVID-19.</a:t>
            </a:r>
            <a:endParaRPr sz="2400"/>
          </a:p>
          <a:p>
            <a:pPr indent="-369570" lvl="0" marL="457200" rtl="0" algn="l">
              <a:lnSpc>
                <a:spcPct val="100000"/>
              </a:lnSpc>
              <a:spcBef>
                <a:spcPts val="1000"/>
              </a:spcBef>
              <a:spcAft>
                <a:spcPts val="0"/>
              </a:spcAft>
              <a:buSzPct val="100000"/>
              <a:buChar char="●"/>
            </a:pPr>
            <a:r>
              <a:rPr lang="en-US" sz="2400"/>
              <a:t>Protection from the vaccine is stronger than the protection from the infection. Experts don’t know how long the advantage of protection from infection will last, or if it works against new variants.</a:t>
            </a:r>
            <a:endParaRPr sz="2400"/>
          </a:p>
          <a:p>
            <a:pPr indent="-369570" lvl="0" marL="457200" rtl="0" algn="l">
              <a:lnSpc>
                <a:spcPct val="100000"/>
              </a:lnSpc>
              <a:spcBef>
                <a:spcPts val="1000"/>
              </a:spcBef>
              <a:spcAft>
                <a:spcPts val="0"/>
              </a:spcAft>
              <a:buSzPct val="100000"/>
              <a:buChar char="●"/>
            </a:pPr>
            <a:r>
              <a:rPr lang="en-US" sz="2400"/>
              <a:t>All three vaccines (Pfizer, Moderna, &amp; J&amp;J) reduce the risk of getting COVID-19. More importantly, clinical trials proved that the vaccine is safe and works well to prevent severe illness, hospitalization, and death.</a:t>
            </a:r>
            <a:endParaRPr sz="2400"/>
          </a:p>
          <a:p>
            <a:pPr indent="0" lvl="0" marL="457200" rtl="0" algn="l">
              <a:lnSpc>
                <a:spcPct val="100000"/>
              </a:lnSpc>
              <a:spcBef>
                <a:spcPts val="0"/>
              </a:spcBef>
              <a:spcAft>
                <a:spcPts val="0"/>
              </a:spcAft>
              <a:buSzPct val="81081"/>
              <a:buNone/>
            </a:pPr>
            <a:r>
              <a:t/>
            </a:r>
            <a:endParaRPr sz="2400"/>
          </a:p>
          <a:p>
            <a:pPr indent="0" lvl="0" marL="114300" rtl="0" algn="l">
              <a:lnSpc>
                <a:spcPct val="100000"/>
              </a:lnSpc>
              <a:spcBef>
                <a:spcPts val="1200"/>
              </a:spcBef>
              <a:spcAft>
                <a:spcPts val="0"/>
              </a:spcAft>
              <a:buSzPct val="90000"/>
              <a:buFont typeface="Source Sans Pro"/>
              <a:buNone/>
            </a:pPr>
            <a:r>
              <a:t/>
            </a:r>
            <a:endParaRPr/>
          </a:p>
          <a:p>
            <a:pPr indent="0" lvl="0" marL="114300" rtl="0" algn="l">
              <a:lnSpc>
                <a:spcPct val="100000"/>
              </a:lnSpc>
              <a:spcBef>
                <a:spcPts val="1200"/>
              </a:spcBef>
              <a:spcAft>
                <a:spcPts val="0"/>
              </a:spcAft>
              <a:buSzPct val="90000"/>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6"/>
          <p:cNvSpPr txBox="1"/>
          <p:nvPr>
            <p:ph type="title"/>
          </p:nvPr>
        </p:nvSpPr>
        <p:spPr>
          <a:xfrm>
            <a:off x="1097280" y="76200"/>
            <a:ext cx="10058400" cy="1831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Adverse Events</a:t>
            </a:r>
            <a:br>
              <a:rPr lang="en-US"/>
            </a:br>
            <a:r>
              <a:rPr b="0" lang="en-US" sz="3000"/>
              <a:t>Vaccine Adverse Events Reporting System-VAERS</a:t>
            </a:r>
            <a:endParaRPr sz="3000"/>
          </a:p>
        </p:txBody>
      </p:sp>
      <p:sp>
        <p:nvSpPr>
          <p:cNvPr id="126" name="Google Shape;126;p6"/>
          <p:cNvSpPr txBox="1"/>
          <p:nvPr>
            <p:ph idx="1" type="body"/>
          </p:nvPr>
        </p:nvSpPr>
        <p:spPr>
          <a:xfrm>
            <a:off x="1097280" y="2209800"/>
            <a:ext cx="10058400" cy="4114800"/>
          </a:xfrm>
          <a:prstGeom prst="rect">
            <a:avLst/>
          </a:prstGeom>
          <a:noFill/>
          <a:ln>
            <a:noFill/>
          </a:ln>
        </p:spPr>
        <p:txBody>
          <a:bodyPr anchorCtr="0" anchor="t" bIns="45700" lIns="0" spcFirstLastPara="1" rIns="0" wrap="square" tIns="45700">
            <a:normAutofit/>
          </a:bodyPr>
          <a:lstStyle/>
          <a:p>
            <a:pPr indent="-368300" lvl="0" marL="457200" rtl="0" algn="l">
              <a:lnSpc>
                <a:spcPct val="100000"/>
              </a:lnSpc>
              <a:spcBef>
                <a:spcPts val="1200"/>
              </a:spcBef>
              <a:spcAft>
                <a:spcPts val="0"/>
              </a:spcAft>
              <a:buSzPts val="2200"/>
              <a:buChar char="●"/>
            </a:pPr>
            <a:r>
              <a:rPr lang="en-US" sz="2200"/>
              <a:t>VAERS is a national vaccine safety surveillance program that is co-sponsored by the CDC and FDA. The purpose of this program is to detect possible signs of an adverse event associated with vaccines. A report can be made by any individual - a patient, a parent, health care worker, or vaccine manufacturer.</a:t>
            </a:r>
            <a:endParaRPr sz="2200"/>
          </a:p>
          <a:p>
            <a:pPr indent="-368300" lvl="0" marL="457200" rtl="0" algn="l">
              <a:lnSpc>
                <a:spcPct val="100000"/>
              </a:lnSpc>
              <a:spcBef>
                <a:spcPts val="0"/>
              </a:spcBef>
              <a:spcAft>
                <a:spcPts val="0"/>
              </a:spcAft>
              <a:buSzPts val="2200"/>
              <a:buChar char="●"/>
            </a:pPr>
            <a:r>
              <a:rPr lang="en-US" sz="2200"/>
              <a:t>VAERS does not determine if a vaccine caused or contributed to an adverse event. It is a monitoring system that acts as an early warning for the CDC and FDA.</a:t>
            </a:r>
            <a:endParaRPr sz="2200"/>
          </a:p>
          <a:p>
            <a:pPr indent="-368300" lvl="0" marL="457200" rtl="0" algn="l">
              <a:lnSpc>
                <a:spcPct val="100000"/>
              </a:lnSpc>
              <a:spcBef>
                <a:spcPts val="0"/>
              </a:spcBef>
              <a:spcAft>
                <a:spcPts val="0"/>
              </a:spcAft>
              <a:buSzPts val="2200"/>
              <a:buChar char="●"/>
            </a:pPr>
            <a:r>
              <a:rPr lang="en-US" sz="2200"/>
              <a:t>VAERS relies on people reporting their experience after vaccination. This reporting system is used to monitor safety of new vaccines, detect new, unusual or rare adverse events, monitor known side effects (e.g., injection site pain), identify clusters, and watch for patterns.</a:t>
            </a:r>
            <a:endParaRPr sz="2200"/>
          </a:p>
          <a:p>
            <a:pPr indent="-368300" lvl="0" marL="457200" rtl="0" algn="l">
              <a:lnSpc>
                <a:spcPct val="100000"/>
              </a:lnSpc>
              <a:spcBef>
                <a:spcPts val="0"/>
              </a:spcBef>
              <a:spcAft>
                <a:spcPts val="0"/>
              </a:spcAft>
              <a:buSzPts val="2200"/>
              <a:buChar char="●"/>
            </a:pPr>
            <a:r>
              <a:rPr lang="en-US" sz="2200"/>
              <a:t>If a pattern is detected then further follow up is performed by the CDC.</a:t>
            </a:r>
            <a:endParaRPr sz="22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7"/>
          <p:cNvSpPr txBox="1"/>
          <p:nvPr>
            <p:ph type="title"/>
          </p:nvPr>
        </p:nvSpPr>
        <p:spPr>
          <a:xfrm>
            <a:off x="1097280" y="76200"/>
            <a:ext cx="10058400" cy="1831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Adverse Events-continued</a:t>
            </a:r>
            <a:br>
              <a:rPr lang="en-US"/>
            </a:br>
            <a:r>
              <a:rPr b="0" lang="en-US" sz="3300"/>
              <a:t>J&amp;J Vaccine</a:t>
            </a:r>
            <a:endParaRPr sz="3300"/>
          </a:p>
        </p:txBody>
      </p:sp>
      <p:sp>
        <p:nvSpPr>
          <p:cNvPr id="132" name="Google Shape;132;p7"/>
          <p:cNvSpPr txBox="1"/>
          <p:nvPr>
            <p:ph idx="1" type="body"/>
          </p:nvPr>
        </p:nvSpPr>
        <p:spPr>
          <a:xfrm>
            <a:off x="1066805" y="2516875"/>
            <a:ext cx="10058400" cy="4114800"/>
          </a:xfrm>
          <a:prstGeom prst="rect">
            <a:avLst/>
          </a:prstGeom>
          <a:noFill/>
          <a:ln>
            <a:noFill/>
          </a:ln>
        </p:spPr>
        <p:txBody>
          <a:bodyPr anchorCtr="0" anchor="t" bIns="45700" lIns="0" spcFirstLastPara="1" rIns="0" wrap="square" tIns="45700">
            <a:normAutofit lnSpcReduction="10000"/>
          </a:bodyPr>
          <a:lstStyle/>
          <a:p>
            <a:pPr indent="-368300" lvl="0" marL="457200" rtl="0" algn="l">
              <a:lnSpc>
                <a:spcPct val="100000"/>
              </a:lnSpc>
              <a:spcBef>
                <a:spcPts val="1200"/>
              </a:spcBef>
              <a:spcAft>
                <a:spcPts val="0"/>
              </a:spcAft>
              <a:buSzPts val="2200"/>
              <a:buChar char="●"/>
            </a:pPr>
            <a:r>
              <a:rPr lang="en-US" sz="2200"/>
              <a:t>As of June 14, 2021, more than 11.7 million doses</a:t>
            </a:r>
            <a:r>
              <a:rPr lang="en-US" sz="2200">
                <a:solidFill>
                  <a:srgbClr val="FF0000"/>
                </a:solidFill>
              </a:rPr>
              <a:t> </a:t>
            </a:r>
            <a:r>
              <a:rPr lang="en-US" sz="2200"/>
              <a:t>of the J&amp;J vaccine had been administered in the US.</a:t>
            </a:r>
            <a:endParaRPr sz="2200"/>
          </a:p>
          <a:p>
            <a:pPr indent="-368300" lvl="0" marL="457200" rtl="0" algn="l">
              <a:lnSpc>
                <a:spcPct val="100000"/>
              </a:lnSpc>
              <a:spcBef>
                <a:spcPts val="0"/>
              </a:spcBef>
              <a:spcAft>
                <a:spcPts val="0"/>
              </a:spcAft>
              <a:buSzPts val="2200"/>
              <a:buChar char="●"/>
            </a:pPr>
            <a:r>
              <a:rPr lang="en-US" sz="2200"/>
              <a:t>There were 36 confirmed reports of people who suffered thrombosis with thrombocytopenia syndrome (involves blood clots and low platelets) after receiving the vaccine.</a:t>
            </a:r>
            <a:endParaRPr sz="2200"/>
          </a:p>
          <a:p>
            <a:pPr indent="-368300" lvl="0" marL="457200" rtl="0" algn="l">
              <a:lnSpc>
                <a:spcPct val="100000"/>
              </a:lnSpc>
              <a:spcBef>
                <a:spcPts val="0"/>
              </a:spcBef>
              <a:spcAft>
                <a:spcPts val="0"/>
              </a:spcAft>
              <a:buSzPts val="2200"/>
              <a:buChar char="●"/>
            </a:pPr>
            <a:r>
              <a:rPr lang="en-US" sz="2200"/>
              <a:t>The condition is serious, but with early recognition of symptoms, it is treatable.</a:t>
            </a:r>
            <a:endParaRPr sz="2200"/>
          </a:p>
          <a:p>
            <a:pPr indent="-368300" lvl="0" marL="457200" rtl="0" algn="l">
              <a:lnSpc>
                <a:spcPct val="100000"/>
              </a:lnSpc>
              <a:spcBef>
                <a:spcPts val="0"/>
              </a:spcBef>
              <a:spcAft>
                <a:spcPts val="0"/>
              </a:spcAft>
              <a:buSzPts val="2200"/>
              <a:buChar char="●"/>
            </a:pPr>
            <a:r>
              <a:rPr lang="en-US" sz="2200"/>
              <a:t>The use of J&amp;J vaccine has a warning that women younger than 50 years old should especially be aware of this rare adverse event and may wish to choose another vaccine option. This same type of occurrence was not shown in the Pfizer or Moderna vaccine trials or in the real world (United States-97 million doses of Pfizer and 84 million doses of Moderna in arms). </a:t>
            </a:r>
            <a:endParaRPr sz="2200"/>
          </a:p>
          <a:p>
            <a:pPr indent="0" lvl="0" marL="0" rtl="0" algn="l">
              <a:lnSpc>
                <a:spcPct val="100000"/>
              </a:lnSpc>
              <a:spcBef>
                <a:spcPts val="1200"/>
              </a:spcBef>
              <a:spcAft>
                <a:spcPts val="0"/>
              </a:spcAft>
              <a:buSzPts val="1800"/>
              <a:buNone/>
            </a:pPr>
            <a:r>
              <a:rPr lang="en-US" sz="2200" u="sng">
                <a:solidFill>
                  <a:schemeClr val="hlink"/>
                </a:solidFill>
                <a:hlinkClick r:id="rId3"/>
              </a:rPr>
              <a:t>https://www.cdc.gov/coronavirus/2019-ncov/vaccines/safety/JJUpdate.html</a:t>
            </a:r>
            <a:r>
              <a:rPr lang="en-US" sz="2200"/>
              <a:t> </a:t>
            </a:r>
            <a:endParaRPr sz="22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8"/>
          <p:cNvSpPr txBox="1"/>
          <p:nvPr>
            <p:ph type="title"/>
          </p:nvPr>
        </p:nvSpPr>
        <p:spPr>
          <a:xfrm>
            <a:off x="1097280" y="76200"/>
            <a:ext cx="10058400" cy="1831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Adverse Events-continued</a:t>
            </a:r>
            <a:endParaRPr sz="3300"/>
          </a:p>
          <a:p>
            <a:pPr indent="0" lvl="0" marL="0" rtl="0" algn="l">
              <a:lnSpc>
                <a:spcPct val="85000"/>
              </a:lnSpc>
              <a:spcBef>
                <a:spcPts val="0"/>
              </a:spcBef>
              <a:spcAft>
                <a:spcPts val="0"/>
              </a:spcAft>
              <a:buClr>
                <a:srgbClr val="3F3F3F"/>
              </a:buClr>
              <a:buSzPts val="4800"/>
              <a:buFont typeface="Calibri"/>
              <a:buNone/>
            </a:pPr>
            <a:r>
              <a:rPr b="0" lang="en-US" sz="3000">
                <a:extLst>
                  <a:ext uri="http://customooxmlschemas.google.com/">
                    <go:slidesCustomData xmlns:go="http://customooxmlschemas.google.com/" textRoundtripDataId="2"/>
                  </a:ext>
                </a:extLst>
              </a:rPr>
              <a:t>mRNA Vaccine</a:t>
            </a:r>
            <a:r>
              <a:rPr b="0" lang="en-US" sz="3000"/>
              <a:t>s</a:t>
            </a:r>
            <a:endParaRPr b="0" sz="3000"/>
          </a:p>
        </p:txBody>
      </p:sp>
      <p:sp>
        <p:nvSpPr>
          <p:cNvPr id="139" name="Google Shape;139;p8"/>
          <p:cNvSpPr txBox="1"/>
          <p:nvPr>
            <p:ph idx="1" type="body"/>
          </p:nvPr>
        </p:nvSpPr>
        <p:spPr>
          <a:xfrm>
            <a:off x="769725" y="2394075"/>
            <a:ext cx="10453500" cy="4114800"/>
          </a:xfrm>
          <a:prstGeom prst="rect">
            <a:avLst/>
          </a:prstGeom>
          <a:noFill/>
          <a:ln>
            <a:noFill/>
          </a:ln>
        </p:spPr>
        <p:txBody>
          <a:bodyPr anchorCtr="0" anchor="t" bIns="45700" lIns="0" spcFirstLastPara="1" rIns="0" wrap="square" tIns="45700">
            <a:noAutofit/>
          </a:bodyPr>
          <a:lstStyle/>
          <a:p>
            <a:pPr indent="-355600" lvl="0" marL="457200" rtl="0" algn="l">
              <a:lnSpc>
                <a:spcPct val="100000"/>
              </a:lnSpc>
              <a:spcBef>
                <a:spcPts val="1200"/>
              </a:spcBef>
              <a:spcAft>
                <a:spcPts val="0"/>
              </a:spcAft>
              <a:buSzPts val="2000"/>
              <a:buChar char="●"/>
            </a:pPr>
            <a:r>
              <a:rPr lang="en-US"/>
              <a:t>Since April 2021, there has been an increased number of reports to VAERS of cases of myocarditis (inflammation of the heart muscle). </a:t>
            </a:r>
            <a:endParaRPr/>
          </a:p>
          <a:p>
            <a:pPr indent="-355600" lvl="0" marL="457200" rtl="0" algn="l">
              <a:lnSpc>
                <a:spcPct val="100000"/>
              </a:lnSpc>
              <a:spcBef>
                <a:spcPts val="0"/>
              </a:spcBef>
              <a:spcAft>
                <a:spcPts val="0"/>
              </a:spcAft>
              <a:buSzPts val="2000"/>
              <a:buChar char="●"/>
            </a:pPr>
            <a:r>
              <a:rPr lang="en-US"/>
              <a:t>The reports are rare given the number of vaccines given but has been noted particularly in adolescents and young males with a higher occurrence following the 2nd dose.</a:t>
            </a:r>
            <a:endParaRPr/>
          </a:p>
          <a:p>
            <a:pPr indent="-355600" lvl="0" marL="457200" rtl="0" algn="l">
              <a:lnSpc>
                <a:spcPct val="100000"/>
              </a:lnSpc>
              <a:spcBef>
                <a:spcPts val="0"/>
              </a:spcBef>
              <a:spcAft>
                <a:spcPts val="0"/>
              </a:spcAft>
              <a:buSzPts val="2000"/>
              <a:buChar char="●"/>
            </a:pPr>
            <a:r>
              <a:rPr lang="en-US"/>
              <a:t>Most cases responded to treatment and were self limiting. Some did have more serious disease so not risk free but very low risk. (Females: 4.7 cases per million after the second dose; Males: 32 cases per million after the second dose; estimated 12-39 age range)</a:t>
            </a:r>
            <a:endParaRPr/>
          </a:p>
          <a:p>
            <a:pPr indent="-355600" lvl="0" marL="457200" rtl="0" algn="l">
              <a:lnSpc>
                <a:spcPct val="100000"/>
              </a:lnSpc>
              <a:spcBef>
                <a:spcPts val="0"/>
              </a:spcBef>
              <a:spcAft>
                <a:spcPts val="0"/>
              </a:spcAft>
              <a:buSzPts val="2000"/>
              <a:buChar char="●"/>
            </a:pPr>
            <a:r>
              <a:rPr lang="en-US"/>
              <a:t>Occurs typically several days after the vaccine was given</a:t>
            </a:r>
            <a:endParaRPr/>
          </a:p>
          <a:p>
            <a:pPr indent="-355600" lvl="0" marL="457200" rtl="0" algn="l">
              <a:lnSpc>
                <a:spcPct val="100000"/>
              </a:lnSpc>
              <a:spcBef>
                <a:spcPts val="0"/>
              </a:spcBef>
              <a:spcAft>
                <a:spcPts val="0"/>
              </a:spcAft>
              <a:buSzPts val="2000"/>
              <a:buChar char="●"/>
            </a:pPr>
            <a:r>
              <a:rPr lang="en-US"/>
              <a:t>The Advisory Committee on Immunization Practices (ACIP: group of medical and public health experts who develop recommendations on vaccines for the US) released their findings and feel the risk of myocarditis is outweighed by the benefit of the vaccine.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9"/>
          <p:cNvSpPr txBox="1"/>
          <p:nvPr>
            <p:ph type="title"/>
          </p:nvPr>
        </p:nvSpPr>
        <p:spPr>
          <a:xfrm>
            <a:off x="1097280" y="76200"/>
            <a:ext cx="10058400" cy="1831757"/>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n-US"/>
              <a:t>Myocarditis</a:t>
            </a:r>
            <a:endParaRPr/>
          </a:p>
        </p:txBody>
      </p:sp>
      <p:sp>
        <p:nvSpPr>
          <p:cNvPr id="146" name="Google Shape;146;p9"/>
          <p:cNvSpPr txBox="1"/>
          <p:nvPr>
            <p:ph idx="1" type="body"/>
          </p:nvPr>
        </p:nvSpPr>
        <p:spPr>
          <a:xfrm>
            <a:off x="1097280" y="2209800"/>
            <a:ext cx="10058400" cy="4114800"/>
          </a:xfrm>
          <a:prstGeom prst="rect">
            <a:avLst/>
          </a:prstGeom>
          <a:noFill/>
          <a:ln>
            <a:noFill/>
          </a:ln>
        </p:spPr>
        <p:txBody>
          <a:bodyPr anchorCtr="0" anchor="t" bIns="45700" lIns="0" spcFirstLastPara="1" rIns="0" wrap="square" tIns="45700">
            <a:normAutofit/>
          </a:bodyPr>
          <a:lstStyle/>
          <a:p>
            <a:pPr indent="0" lvl="0" marL="114300" rtl="0" algn="l">
              <a:lnSpc>
                <a:spcPct val="100000"/>
              </a:lnSpc>
              <a:spcBef>
                <a:spcPts val="1200"/>
              </a:spcBef>
              <a:spcAft>
                <a:spcPts val="0"/>
              </a:spcAft>
              <a:buSzPts val="1800"/>
              <a:buNone/>
            </a:pPr>
            <a:r>
              <a:rPr lang="en-US"/>
              <a:t>Myocarditis has occurred after COVID infection and has been part of a study done on athletes who showed inflammation in the heart, some without symptoms. The takeaway is that the combined risk of Multisystem Inflammatory Syndrome in children, long COVID and severe covid symptoms outweigh the risk of myocarditis. The vaccine is still recommended. Symptoms to look for are chest pain, SOB, </a:t>
            </a:r>
            <a:r>
              <a:rPr lang="en-US">
                <a:extLst>
                  <a:ext uri="http://customooxmlschemas.google.com/">
                    <go:slidesCustomData xmlns:go="http://customooxmlschemas.google.com/" textRoundtripDataId="3"/>
                  </a:ext>
                </a:extLst>
              </a:rPr>
              <a:t>flutter</a:t>
            </a:r>
            <a:r>
              <a:rPr lang="en-US"/>
              <a:t>ing or pounding heart sensation.</a:t>
            </a:r>
            <a:endParaRPr/>
          </a:p>
        </p:txBody>
      </p:sp>
      <p:pic>
        <p:nvPicPr>
          <p:cNvPr id="147" name="Google Shape;147;p9"/>
          <p:cNvPicPr preferRelativeResize="0"/>
          <p:nvPr/>
        </p:nvPicPr>
        <p:blipFill rotWithShape="1">
          <a:blip r:embed="rId3">
            <a:alphaModFix/>
          </a:blip>
          <a:srcRect b="0" l="0" r="0" t="0"/>
          <a:stretch/>
        </p:blipFill>
        <p:spPr>
          <a:xfrm>
            <a:off x="1097280" y="4405086"/>
            <a:ext cx="2095500" cy="1917700"/>
          </a:xfrm>
          <a:prstGeom prst="rect">
            <a:avLst/>
          </a:prstGeom>
          <a:noFill/>
          <a:ln>
            <a:noFill/>
          </a:ln>
        </p:spPr>
      </p:pic>
      <p:pic>
        <p:nvPicPr>
          <p:cNvPr id="148" name="Google Shape;148;p9"/>
          <p:cNvPicPr preferRelativeResize="0"/>
          <p:nvPr/>
        </p:nvPicPr>
        <p:blipFill rotWithShape="1">
          <a:blip r:embed="rId4">
            <a:alphaModFix/>
          </a:blip>
          <a:srcRect b="0" l="0" r="0" t="0"/>
          <a:stretch/>
        </p:blipFill>
        <p:spPr>
          <a:xfrm>
            <a:off x="3429000" y="3962400"/>
            <a:ext cx="2044700" cy="2425700"/>
          </a:xfrm>
          <a:prstGeom prst="rect">
            <a:avLst/>
          </a:prstGeom>
          <a:noFill/>
          <a:ln>
            <a:noFill/>
          </a:ln>
        </p:spPr>
      </p:pic>
      <p:pic>
        <p:nvPicPr>
          <p:cNvPr id="149" name="Google Shape;149;p9"/>
          <p:cNvPicPr preferRelativeResize="0"/>
          <p:nvPr/>
        </p:nvPicPr>
        <p:blipFill rotWithShape="1">
          <a:blip r:embed="rId5">
            <a:alphaModFix/>
          </a:blip>
          <a:srcRect b="0" l="0" r="0" t="0"/>
          <a:stretch/>
        </p:blipFill>
        <p:spPr>
          <a:xfrm>
            <a:off x="5709920" y="4214586"/>
            <a:ext cx="2247900" cy="19558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Retrospect">
  <a:themeElements>
    <a:clrScheme name="Retrospect">
      <a:dk1>
        <a:srgbClr val="000000"/>
      </a:dk1>
      <a:lt1>
        <a:srgbClr val="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2021-05-07T13:30:42Z</dcterms:created>
  <dc:creator>VITA Program</dc:creator>
</cp:coreProperties>
</file>