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Open Sans"/>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gd6lharjXMkzdkexFqBsA/wvyE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345CEE-FBED-430D-B64B-C07F506D465C}">
  <a:tblStyle styleId="{B5345CEE-FBED-430D-B64B-C07F506D465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OpenSans-regular.fntdata"/><Relationship Id="rId11" Type="http://schemas.openxmlformats.org/officeDocument/2006/relationships/slide" Target="slides/slide6.xml"/><Relationship Id="rId22" Type="http://schemas.openxmlformats.org/officeDocument/2006/relationships/font" Target="fonts/OpenSans-italic.fntdata"/><Relationship Id="rId10" Type="http://schemas.openxmlformats.org/officeDocument/2006/relationships/slide" Target="slides/slide5.xml"/><Relationship Id="rId21" Type="http://schemas.openxmlformats.org/officeDocument/2006/relationships/font" Target="fonts/OpenSans-bold.fntdata"/><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0c907ef4d8_1_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10c907ef4d8_1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9" name="Google Shape;27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8" name="Google Shape;1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39" name="Google Shape;13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53" name="Google Shape;15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Intro">
  <p:cSld name="1_Intro">
    <p:spTree>
      <p:nvGrpSpPr>
        <p:cNvPr id="15" name="Shape 15"/>
        <p:cNvGrpSpPr/>
        <p:nvPr/>
      </p:nvGrpSpPr>
      <p:grpSpPr>
        <a:xfrm>
          <a:off x="0" y="0"/>
          <a:ext cx="0" cy="0"/>
          <a:chOff x="0" y="0"/>
          <a:chExt cx="0" cy="0"/>
        </a:xfrm>
      </p:grpSpPr>
      <p:sp>
        <p:nvSpPr>
          <p:cNvPr id="16" name="Google Shape;16;p13"/>
          <p:cNvSpPr txBox="1"/>
          <p:nvPr>
            <p:ph idx="12" type="sldNum"/>
          </p:nvPr>
        </p:nvSpPr>
        <p:spPr>
          <a:xfrm>
            <a:off x="146446" y="6339904"/>
            <a:ext cx="381004" cy="365125"/>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1" i="0" sz="14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7" name="Google Shape;17;p13"/>
          <p:cNvSpPr/>
          <p:nvPr/>
        </p:nvSpPr>
        <p:spPr>
          <a:xfrm>
            <a:off x="0" y="0"/>
            <a:ext cx="1790700" cy="6858000"/>
          </a:xfrm>
          <a:prstGeom prst="rect">
            <a:avLst/>
          </a:prstGeom>
          <a:solidFill>
            <a:srgbClr val="E2E2E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13"/>
          <p:cNvSpPr/>
          <p:nvPr>
            <p:ph idx="2" type="pic"/>
          </p:nvPr>
        </p:nvSpPr>
        <p:spPr>
          <a:xfrm>
            <a:off x="0" y="0"/>
            <a:ext cx="5410726" cy="6858000"/>
          </a:xfrm>
          <a:prstGeom prst="rect">
            <a:avLst/>
          </a:prstGeom>
          <a:solidFill>
            <a:srgbClr val="0D99A7"/>
          </a:solidFill>
          <a:ln>
            <a:noFill/>
          </a:ln>
        </p:spPr>
      </p:sp>
      <p:sp>
        <p:nvSpPr>
          <p:cNvPr id="19" name="Google Shape;19;p13"/>
          <p:cNvSpPr txBox="1"/>
          <p:nvPr>
            <p:ph type="ctrTitle"/>
          </p:nvPr>
        </p:nvSpPr>
        <p:spPr>
          <a:xfrm>
            <a:off x="6108701" y="2483065"/>
            <a:ext cx="4800600" cy="100965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365A"/>
              </a:buClr>
              <a:buSzPts val="3600"/>
              <a:buFont typeface="Arial"/>
              <a:buNone/>
              <a:defRPr b="1" sz="3600">
                <a:solidFill>
                  <a:srgbClr val="00365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3"/>
          <p:cNvSpPr txBox="1"/>
          <p:nvPr>
            <p:ph idx="1" type="body"/>
          </p:nvPr>
        </p:nvSpPr>
        <p:spPr>
          <a:xfrm>
            <a:off x="6108700" y="1380666"/>
            <a:ext cx="1689100" cy="284163"/>
          </a:xfrm>
          <a:prstGeom prst="rect">
            <a:avLst/>
          </a:prstGeom>
          <a:noFill/>
          <a:ln>
            <a:noFill/>
          </a:ln>
          <a:effectLst>
            <a:outerShdw blurRad="190500" rotWithShape="0" algn="t" dir="5400000" dist="88900">
              <a:schemeClr val="accent1">
                <a:alpha val="29411"/>
              </a:schemeClr>
            </a:outerShdw>
          </a:effectLst>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rgbClr val="00365A"/>
              </a:buClr>
              <a:buSzPts val="900"/>
              <a:buNone/>
              <a:defRPr b="1" sz="900">
                <a:solidFill>
                  <a:srgbClr val="00365A"/>
                </a:solidFill>
                <a:latin typeface="Arial"/>
                <a:ea typeface="Arial"/>
                <a:cs typeface="Arial"/>
                <a:sym typeface="Arial"/>
              </a:defRPr>
            </a:lvl1pPr>
            <a:lvl2pPr indent="-342900" lvl="1" marL="914400" algn="l">
              <a:lnSpc>
                <a:spcPct val="90000"/>
              </a:lnSpc>
              <a:spcBef>
                <a:spcPts val="500"/>
              </a:spcBef>
              <a:spcAft>
                <a:spcPts val="0"/>
              </a:spcAft>
              <a:buClr>
                <a:srgbClr val="00365A"/>
              </a:buClr>
              <a:buSzPts val="1800"/>
              <a:buChar char="•"/>
              <a:defRPr/>
            </a:lvl2pPr>
            <a:lvl3pPr indent="-342900" lvl="2" marL="1371600" algn="l">
              <a:lnSpc>
                <a:spcPct val="90000"/>
              </a:lnSpc>
              <a:spcBef>
                <a:spcPts val="500"/>
              </a:spcBef>
              <a:spcAft>
                <a:spcPts val="0"/>
              </a:spcAft>
              <a:buClr>
                <a:srgbClr val="00365A"/>
              </a:buClr>
              <a:buSzPts val="1800"/>
              <a:buChar char="•"/>
              <a:defRPr/>
            </a:lvl3pPr>
            <a:lvl4pPr indent="-342900" lvl="3" marL="1828800" algn="l">
              <a:lnSpc>
                <a:spcPct val="90000"/>
              </a:lnSpc>
              <a:spcBef>
                <a:spcPts val="500"/>
              </a:spcBef>
              <a:spcAft>
                <a:spcPts val="0"/>
              </a:spcAft>
              <a:buClr>
                <a:srgbClr val="00365A"/>
              </a:buClr>
              <a:buSzPts val="1800"/>
              <a:buChar char="•"/>
              <a:defRPr/>
            </a:lvl4pPr>
            <a:lvl5pPr indent="-342900" lvl="4" marL="2286000" algn="l">
              <a:lnSpc>
                <a:spcPct val="90000"/>
              </a:lnSpc>
              <a:spcBef>
                <a:spcPts val="500"/>
              </a:spcBef>
              <a:spcAft>
                <a:spcPts val="0"/>
              </a:spcAft>
              <a:buClr>
                <a:srgbClr val="0036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3"/>
          <p:cNvSpPr txBox="1"/>
          <p:nvPr>
            <p:ph idx="3" type="body"/>
          </p:nvPr>
        </p:nvSpPr>
        <p:spPr>
          <a:xfrm>
            <a:off x="6108700" y="4515266"/>
            <a:ext cx="4800600" cy="69373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800"/>
              <a:buNone/>
              <a:defRPr sz="18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800"/>
              <a:buNone/>
              <a:defRPr sz="18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800"/>
              <a:buNone/>
              <a:defRPr sz="18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800"/>
              <a:buNone/>
              <a:defRPr sz="18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800"/>
              <a:buNone/>
              <a:defRPr sz="18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
  <p:cSld name="Disclaimer">
    <p:spTree>
      <p:nvGrpSpPr>
        <p:cNvPr id="22" name="Shape 22"/>
        <p:cNvGrpSpPr/>
        <p:nvPr/>
      </p:nvGrpSpPr>
      <p:grpSpPr>
        <a:xfrm>
          <a:off x="0" y="0"/>
          <a:ext cx="0" cy="0"/>
          <a:chOff x="0" y="0"/>
          <a:chExt cx="0" cy="0"/>
        </a:xfrm>
      </p:grpSpPr>
      <p:sp>
        <p:nvSpPr>
          <p:cNvPr id="23" name="Google Shape;23;p14"/>
          <p:cNvSpPr txBox="1"/>
          <p:nvPr>
            <p:ph idx="1" type="body"/>
          </p:nvPr>
        </p:nvSpPr>
        <p:spPr>
          <a:xfrm>
            <a:off x="1297503" y="1077587"/>
            <a:ext cx="1689100" cy="284163"/>
          </a:xfrm>
          <a:prstGeom prst="rect">
            <a:avLst/>
          </a:prstGeom>
          <a:noFill/>
          <a:ln>
            <a:noFill/>
          </a:ln>
          <a:effectLst>
            <a:outerShdw blurRad="190500" rotWithShape="0" algn="t" dir="5400000" dist="88900">
              <a:schemeClr val="accent1">
                <a:alpha val="29411"/>
              </a:schemeClr>
            </a:outerShdw>
          </a:effectLst>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rgbClr val="10B5C6"/>
              </a:buClr>
              <a:buSzPts val="900"/>
              <a:buNone/>
              <a:defRPr b="1" sz="900">
                <a:solidFill>
                  <a:srgbClr val="10B5C6"/>
                </a:solidFill>
                <a:latin typeface="Arial"/>
                <a:ea typeface="Arial"/>
                <a:cs typeface="Arial"/>
                <a:sym typeface="Arial"/>
              </a:defRPr>
            </a:lvl1pPr>
            <a:lvl2pPr indent="-342900" lvl="1" marL="914400" algn="l">
              <a:lnSpc>
                <a:spcPct val="90000"/>
              </a:lnSpc>
              <a:spcBef>
                <a:spcPts val="500"/>
              </a:spcBef>
              <a:spcAft>
                <a:spcPts val="0"/>
              </a:spcAft>
              <a:buClr>
                <a:srgbClr val="00365A"/>
              </a:buClr>
              <a:buSzPts val="1800"/>
              <a:buChar char="•"/>
              <a:defRPr/>
            </a:lvl2pPr>
            <a:lvl3pPr indent="-342900" lvl="2" marL="1371600" algn="l">
              <a:lnSpc>
                <a:spcPct val="90000"/>
              </a:lnSpc>
              <a:spcBef>
                <a:spcPts val="500"/>
              </a:spcBef>
              <a:spcAft>
                <a:spcPts val="0"/>
              </a:spcAft>
              <a:buClr>
                <a:srgbClr val="00365A"/>
              </a:buClr>
              <a:buSzPts val="1800"/>
              <a:buChar char="•"/>
              <a:defRPr/>
            </a:lvl3pPr>
            <a:lvl4pPr indent="-342900" lvl="3" marL="1828800" algn="l">
              <a:lnSpc>
                <a:spcPct val="90000"/>
              </a:lnSpc>
              <a:spcBef>
                <a:spcPts val="500"/>
              </a:spcBef>
              <a:spcAft>
                <a:spcPts val="0"/>
              </a:spcAft>
              <a:buClr>
                <a:srgbClr val="00365A"/>
              </a:buClr>
              <a:buSzPts val="1800"/>
              <a:buChar char="•"/>
              <a:defRPr/>
            </a:lvl4pPr>
            <a:lvl5pPr indent="-342900" lvl="4" marL="2286000" algn="l">
              <a:lnSpc>
                <a:spcPct val="90000"/>
              </a:lnSpc>
              <a:spcBef>
                <a:spcPts val="500"/>
              </a:spcBef>
              <a:spcAft>
                <a:spcPts val="0"/>
              </a:spcAft>
              <a:buClr>
                <a:srgbClr val="0036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4"/>
          <p:cNvSpPr txBox="1"/>
          <p:nvPr>
            <p:ph type="ctrTitle"/>
          </p:nvPr>
        </p:nvSpPr>
        <p:spPr>
          <a:xfrm>
            <a:off x="1297503" y="1486688"/>
            <a:ext cx="4560373" cy="461931"/>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365A"/>
              </a:buClr>
              <a:buSzPts val="2400"/>
              <a:buFont typeface="Arial"/>
              <a:buNone/>
              <a:defRPr b="1" sz="2400">
                <a:solidFill>
                  <a:srgbClr val="00365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4"/>
          <p:cNvSpPr/>
          <p:nvPr>
            <p:ph idx="2" type="pic"/>
          </p:nvPr>
        </p:nvSpPr>
        <p:spPr>
          <a:xfrm>
            <a:off x="7178040" y="2217737"/>
            <a:ext cx="4122167" cy="4122167"/>
          </a:xfrm>
          <a:prstGeom prst="rect">
            <a:avLst/>
          </a:prstGeom>
          <a:noFill/>
          <a:ln>
            <a:noFill/>
          </a:ln>
        </p:spPr>
      </p:sp>
      <p:sp>
        <p:nvSpPr>
          <p:cNvPr id="26" name="Google Shape;26;p14"/>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nu">
  <p:cSld name="Menu">
    <p:spTree>
      <p:nvGrpSpPr>
        <p:cNvPr id="27" name="Shape 27"/>
        <p:cNvGrpSpPr/>
        <p:nvPr/>
      </p:nvGrpSpPr>
      <p:grpSpPr>
        <a:xfrm>
          <a:off x="0" y="0"/>
          <a:ext cx="0" cy="0"/>
          <a:chOff x="0" y="0"/>
          <a:chExt cx="0" cy="0"/>
        </a:xfrm>
      </p:grpSpPr>
      <p:sp>
        <p:nvSpPr>
          <p:cNvPr id="28" name="Google Shape;28;p15"/>
          <p:cNvSpPr txBox="1"/>
          <p:nvPr>
            <p:ph type="ctrTitle"/>
          </p:nvPr>
        </p:nvSpPr>
        <p:spPr>
          <a:xfrm>
            <a:off x="1297503" y="1486688"/>
            <a:ext cx="4560373" cy="461931"/>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rgbClr val="00365A"/>
              </a:buClr>
              <a:buSzPts val="2400"/>
              <a:buFont typeface="Arial"/>
              <a:buNone/>
              <a:defRPr b="1" sz="2400">
                <a:solidFill>
                  <a:srgbClr val="00365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5"/>
          <p:cNvSpPr txBox="1"/>
          <p:nvPr>
            <p:ph idx="1" type="body"/>
          </p:nvPr>
        </p:nvSpPr>
        <p:spPr>
          <a:xfrm>
            <a:off x="1297503" y="2636016"/>
            <a:ext cx="4497902" cy="4792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0365A"/>
              </a:buClr>
              <a:buSzPts val="1800"/>
              <a:buNone/>
              <a:defRPr sz="1800">
                <a:solidFill>
                  <a:srgbClr val="00365A"/>
                </a:solidFill>
                <a:latin typeface="Arial"/>
                <a:ea typeface="Arial"/>
                <a:cs typeface="Arial"/>
                <a:sym typeface="Arial"/>
              </a:defRPr>
            </a:lvl1pPr>
            <a:lvl2pPr indent="-228600" lvl="1" marL="914400" algn="l">
              <a:lnSpc>
                <a:spcPct val="90000"/>
              </a:lnSpc>
              <a:spcBef>
                <a:spcPts val="500"/>
              </a:spcBef>
              <a:spcAft>
                <a:spcPts val="0"/>
              </a:spcAft>
              <a:buClr>
                <a:srgbClr val="00365A"/>
              </a:buClr>
              <a:buSzPts val="1800"/>
              <a:buNone/>
              <a:defRPr sz="1800">
                <a:solidFill>
                  <a:srgbClr val="00365A"/>
                </a:solidFill>
                <a:latin typeface="Arial"/>
                <a:ea typeface="Arial"/>
                <a:cs typeface="Arial"/>
                <a:sym typeface="Arial"/>
              </a:defRPr>
            </a:lvl2pPr>
            <a:lvl3pPr indent="-228600" lvl="2" marL="1371600" algn="l">
              <a:lnSpc>
                <a:spcPct val="90000"/>
              </a:lnSpc>
              <a:spcBef>
                <a:spcPts val="500"/>
              </a:spcBef>
              <a:spcAft>
                <a:spcPts val="0"/>
              </a:spcAft>
              <a:buClr>
                <a:srgbClr val="00365A"/>
              </a:buClr>
              <a:buSzPts val="1800"/>
              <a:buNone/>
              <a:defRPr sz="1800">
                <a:solidFill>
                  <a:srgbClr val="00365A"/>
                </a:solidFill>
                <a:latin typeface="Arial"/>
                <a:ea typeface="Arial"/>
                <a:cs typeface="Arial"/>
                <a:sym typeface="Arial"/>
              </a:defRPr>
            </a:lvl3pPr>
            <a:lvl4pPr indent="-228600" lvl="3" marL="1828800" algn="l">
              <a:lnSpc>
                <a:spcPct val="90000"/>
              </a:lnSpc>
              <a:spcBef>
                <a:spcPts val="500"/>
              </a:spcBef>
              <a:spcAft>
                <a:spcPts val="0"/>
              </a:spcAft>
              <a:buClr>
                <a:srgbClr val="00365A"/>
              </a:buClr>
              <a:buSzPts val="1800"/>
              <a:buNone/>
              <a:defRPr sz="1800">
                <a:solidFill>
                  <a:srgbClr val="00365A"/>
                </a:solidFill>
                <a:latin typeface="Arial"/>
                <a:ea typeface="Arial"/>
                <a:cs typeface="Arial"/>
                <a:sym typeface="Arial"/>
              </a:defRPr>
            </a:lvl4pPr>
            <a:lvl5pPr indent="-228600" lvl="4" marL="2286000" algn="l">
              <a:lnSpc>
                <a:spcPct val="90000"/>
              </a:lnSpc>
              <a:spcBef>
                <a:spcPts val="500"/>
              </a:spcBef>
              <a:spcAft>
                <a:spcPts val="0"/>
              </a:spcAft>
              <a:buClr>
                <a:srgbClr val="00365A"/>
              </a:buClr>
              <a:buSzPts val="1800"/>
              <a:buNone/>
              <a:defRPr sz="1800">
                <a:solidFill>
                  <a:srgbClr val="00365A"/>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15"/>
          <p:cNvSpPr/>
          <p:nvPr>
            <p:ph idx="2" type="pic"/>
          </p:nvPr>
        </p:nvSpPr>
        <p:spPr>
          <a:xfrm>
            <a:off x="7813390" y="0"/>
            <a:ext cx="4378610" cy="6858000"/>
          </a:xfrm>
          <a:prstGeom prst="rect">
            <a:avLst/>
          </a:prstGeom>
          <a:solidFill>
            <a:srgbClr val="0D99A7"/>
          </a:solidFill>
          <a:ln>
            <a:noFill/>
          </a:ln>
        </p:spPr>
      </p:sp>
      <p:sp>
        <p:nvSpPr>
          <p:cNvPr id="31" name="Google Shape;31;p15"/>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p:cSld name="Graphic">
    <p:bg>
      <p:bgPr>
        <a:solidFill>
          <a:srgbClr val="00365A"/>
        </a:solidFill>
      </p:bgPr>
    </p:bg>
    <p:spTree>
      <p:nvGrpSpPr>
        <p:cNvPr id="32" name="Shape 32"/>
        <p:cNvGrpSpPr/>
        <p:nvPr/>
      </p:nvGrpSpPr>
      <p:grpSpPr>
        <a:xfrm>
          <a:off x="0" y="0"/>
          <a:ext cx="0" cy="0"/>
          <a:chOff x="0" y="0"/>
          <a:chExt cx="0" cy="0"/>
        </a:xfrm>
      </p:grpSpPr>
      <p:sp>
        <p:nvSpPr>
          <p:cNvPr id="33" name="Google Shape;33;p28"/>
          <p:cNvSpPr txBox="1"/>
          <p:nvPr>
            <p:ph type="ctrTitle"/>
          </p:nvPr>
        </p:nvSpPr>
        <p:spPr>
          <a:xfrm>
            <a:off x="1304858" y="692106"/>
            <a:ext cx="4867275" cy="100965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365A"/>
              </a:buClr>
              <a:buSzPts val="2400"/>
              <a:buFont typeface="Arial"/>
              <a:buNone/>
              <a:defRPr b="1" sz="2400">
                <a:solidFill>
                  <a:srgbClr val="00365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8"/>
          <p:cNvSpPr txBox="1"/>
          <p:nvPr>
            <p:ph idx="1" type="body"/>
          </p:nvPr>
        </p:nvSpPr>
        <p:spPr>
          <a:xfrm>
            <a:off x="1304858" y="6380384"/>
            <a:ext cx="9592267" cy="284163"/>
          </a:xfrm>
          <a:prstGeom prst="rect">
            <a:avLst/>
          </a:prstGeom>
          <a:noFill/>
          <a:ln>
            <a:noFill/>
          </a:ln>
          <a:effectLst>
            <a:outerShdw blurRad="190500" rotWithShape="0" algn="t" dir="5400000" dist="88900">
              <a:schemeClr val="accent1">
                <a:alpha val="29019"/>
              </a:schemeClr>
            </a:outerShdw>
          </a:effectLst>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rgbClr val="10B5C6"/>
              </a:buClr>
              <a:buSzPts val="800"/>
              <a:buNone/>
              <a:defRPr b="1" sz="800">
                <a:solidFill>
                  <a:srgbClr val="10B5C6"/>
                </a:solidFill>
                <a:latin typeface="Arial"/>
                <a:ea typeface="Arial"/>
                <a:cs typeface="Arial"/>
                <a:sym typeface="Arial"/>
              </a:defRPr>
            </a:lvl1pPr>
            <a:lvl2pPr indent="-342900" lvl="1" marL="914400" algn="l">
              <a:lnSpc>
                <a:spcPct val="90000"/>
              </a:lnSpc>
              <a:spcBef>
                <a:spcPts val="500"/>
              </a:spcBef>
              <a:spcAft>
                <a:spcPts val="0"/>
              </a:spcAft>
              <a:buClr>
                <a:srgbClr val="00365A"/>
              </a:buClr>
              <a:buSzPts val="1800"/>
              <a:buChar char="•"/>
              <a:defRPr/>
            </a:lvl2pPr>
            <a:lvl3pPr indent="-342900" lvl="2" marL="1371600" algn="l">
              <a:lnSpc>
                <a:spcPct val="90000"/>
              </a:lnSpc>
              <a:spcBef>
                <a:spcPts val="500"/>
              </a:spcBef>
              <a:spcAft>
                <a:spcPts val="0"/>
              </a:spcAft>
              <a:buClr>
                <a:srgbClr val="00365A"/>
              </a:buClr>
              <a:buSzPts val="1800"/>
              <a:buChar char="•"/>
              <a:defRPr/>
            </a:lvl3pPr>
            <a:lvl4pPr indent="-342900" lvl="3" marL="1828800" algn="l">
              <a:lnSpc>
                <a:spcPct val="90000"/>
              </a:lnSpc>
              <a:spcBef>
                <a:spcPts val="500"/>
              </a:spcBef>
              <a:spcAft>
                <a:spcPts val="0"/>
              </a:spcAft>
              <a:buClr>
                <a:srgbClr val="00365A"/>
              </a:buClr>
              <a:buSzPts val="1800"/>
              <a:buChar char="•"/>
              <a:defRPr/>
            </a:lvl4pPr>
            <a:lvl5pPr indent="-342900" lvl="4" marL="2286000" algn="l">
              <a:lnSpc>
                <a:spcPct val="90000"/>
              </a:lnSpc>
              <a:spcBef>
                <a:spcPts val="500"/>
              </a:spcBef>
              <a:spcAft>
                <a:spcPts val="0"/>
              </a:spcAft>
              <a:buClr>
                <a:srgbClr val="0036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8"/>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FFFFFF"/>
              </a:buClr>
              <a:buSzPts val="1050"/>
              <a:buFont typeface="Arial"/>
              <a:buNone/>
              <a:defRPr b="1" i="0" sz="105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050"/>
              <a:buFont typeface="Arial"/>
              <a:buNone/>
              <a:defRPr b="1" i="0" sz="105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050"/>
              <a:buFont typeface="Arial"/>
              <a:buNone/>
              <a:defRPr b="1" i="0" sz="105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050"/>
              <a:buFont typeface="Arial"/>
              <a:buNone/>
              <a:defRPr b="1" i="0" sz="105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050"/>
              <a:buFont typeface="Arial"/>
              <a:buNone/>
              <a:defRPr b="1" i="0" sz="105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050"/>
              <a:buFont typeface="Arial"/>
              <a:buNone/>
              <a:defRPr b="1" i="0" sz="105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050"/>
              <a:buFont typeface="Arial"/>
              <a:buNone/>
              <a:defRPr b="1" i="0" sz="105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050"/>
              <a:buFont typeface="Arial"/>
              <a:buNone/>
              <a:defRPr b="1" i="0" sz="105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Elements">
  <p:cSld name="5 Elements">
    <p:spTree>
      <p:nvGrpSpPr>
        <p:cNvPr id="36" name="Shape 36"/>
        <p:cNvGrpSpPr/>
        <p:nvPr/>
      </p:nvGrpSpPr>
      <p:grpSpPr>
        <a:xfrm>
          <a:off x="0" y="0"/>
          <a:ext cx="0" cy="0"/>
          <a:chOff x="0" y="0"/>
          <a:chExt cx="0" cy="0"/>
        </a:xfrm>
      </p:grpSpPr>
      <p:sp>
        <p:nvSpPr>
          <p:cNvPr id="37" name="Google Shape;37;p17"/>
          <p:cNvSpPr/>
          <p:nvPr/>
        </p:nvSpPr>
        <p:spPr>
          <a:xfrm>
            <a:off x="6096000" y="0"/>
            <a:ext cx="6096000" cy="6858000"/>
          </a:xfrm>
          <a:prstGeom prst="rect">
            <a:avLst/>
          </a:prstGeom>
          <a:solidFill>
            <a:srgbClr val="0D99A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 name="Google Shape;38;p17"/>
          <p:cNvSpPr/>
          <p:nvPr>
            <p:ph idx="2" type="pic"/>
          </p:nvPr>
        </p:nvSpPr>
        <p:spPr>
          <a:xfrm>
            <a:off x="6096000" y="0"/>
            <a:ext cx="6096000" cy="6858000"/>
          </a:xfrm>
          <a:prstGeom prst="rect">
            <a:avLst/>
          </a:prstGeom>
          <a:noFill/>
          <a:ln>
            <a:noFill/>
          </a:ln>
        </p:spPr>
      </p:sp>
      <p:sp>
        <p:nvSpPr>
          <p:cNvPr id="39" name="Google Shape;39;p17"/>
          <p:cNvSpPr/>
          <p:nvPr/>
        </p:nvSpPr>
        <p:spPr>
          <a:xfrm>
            <a:off x="5410200" y="3771899"/>
            <a:ext cx="5486926" cy="2401877"/>
          </a:xfrm>
          <a:prstGeom prst="rect">
            <a:avLst/>
          </a:prstGeom>
          <a:solidFill>
            <a:srgbClr val="F3F3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0" name="Google Shape;40;p17"/>
          <p:cNvSpPr txBox="1"/>
          <p:nvPr>
            <p:ph idx="1" type="body"/>
          </p:nvPr>
        </p:nvSpPr>
        <p:spPr>
          <a:xfrm>
            <a:off x="1297503" y="1893891"/>
            <a:ext cx="3425846" cy="42249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0365A"/>
              </a:buClr>
              <a:buSzPts val="1400"/>
              <a:buNone/>
              <a:defRPr sz="1400">
                <a:solidFill>
                  <a:srgbClr val="00365A"/>
                </a:solidFill>
                <a:latin typeface="Arial"/>
                <a:ea typeface="Arial"/>
                <a:cs typeface="Arial"/>
                <a:sym typeface="Arial"/>
              </a:defRPr>
            </a:lvl1pPr>
            <a:lvl2pPr indent="-228600" lvl="1" marL="914400" algn="l">
              <a:lnSpc>
                <a:spcPct val="90000"/>
              </a:lnSpc>
              <a:spcBef>
                <a:spcPts val="500"/>
              </a:spcBef>
              <a:spcAft>
                <a:spcPts val="0"/>
              </a:spcAft>
              <a:buClr>
                <a:srgbClr val="00365A"/>
              </a:buClr>
              <a:buSzPts val="1400"/>
              <a:buNone/>
              <a:defRPr sz="1400">
                <a:solidFill>
                  <a:srgbClr val="00365A"/>
                </a:solidFill>
                <a:latin typeface="Arial"/>
                <a:ea typeface="Arial"/>
                <a:cs typeface="Arial"/>
                <a:sym typeface="Arial"/>
              </a:defRPr>
            </a:lvl2pPr>
            <a:lvl3pPr indent="-228600" lvl="2" marL="1371600" algn="l">
              <a:lnSpc>
                <a:spcPct val="90000"/>
              </a:lnSpc>
              <a:spcBef>
                <a:spcPts val="500"/>
              </a:spcBef>
              <a:spcAft>
                <a:spcPts val="0"/>
              </a:spcAft>
              <a:buClr>
                <a:srgbClr val="00365A"/>
              </a:buClr>
              <a:buSzPts val="1400"/>
              <a:buNone/>
              <a:defRPr sz="1400">
                <a:solidFill>
                  <a:srgbClr val="00365A"/>
                </a:solidFill>
                <a:latin typeface="Arial"/>
                <a:ea typeface="Arial"/>
                <a:cs typeface="Arial"/>
                <a:sym typeface="Arial"/>
              </a:defRPr>
            </a:lvl3pPr>
            <a:lvl4pPr indent="-228600" lvl="3" marL="1828800" algn="l">
              <a:lnSpc>
                <a:spcPct val="90000"/>
              </a:lnSpc>
              <a:spcBef>
                <a:spcPts val="500"/>
              </a:spcBef>
              <a:spcAft>
                <a:spcPts val="0"/>
              </a:spcAft>
              <a:buClr>
                <a:srgbClr val="00365A"/>
              </a:buClr>
              <a:buSzPts val="1400"/>
              <a:buNone/>
              <a:defRPr sz="1400">
                <a:solidFill>
                  <a:srgbClr val="00365A"/>
                </a:solidFill>
                <a:latin typeface="Arial"/>
                <a:ea typeface="Arial"/>
                <a:cs typeface="Arial"/>
                <a:sym typeface="Arial"/>
              </a:defRPr>
            </a:lvl4pPr>
            <a:lvl5pPr indent="-228600" lvl="4" marL="2286000" algn="l">
              <a:lnSpc>
                <a:spcPct val="90000"/>
              </a:lnSpc>
              <a:spcBef>
                <a:spcPts val="500"/>
              </a:spcBef>
              <a:spcAft>
                <a:spcPts val="0"/>
              </a:spcAft>
              <a:buClr>
                <a:srgbClr val="00365A"/>
              </a:buClr>
              <a:buSzPts val="1400"/>
              <a:buNone/>
              <a:defRPr sz="1400">
                <a:solidFill>
                  <a:srgbClr val="00365A"/>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7"/>
          <p:cNvSpPr txBox="1"/>
          <p:nvPr>
            <p:ph idx="3" type="body"/>
          </p:nvPr>
        </p:nvSpPr>
        <p:spPr>
          <a:xfrm>
            <a:off x="1531877" y="4609769"/>
            <a:ext cx="1128673" cy="107035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200"/>
              <a:buNone/>
              <a:defRPr b="1" sz="12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7"/>
          <p:cNvSpPr txBox="1"/>
          <p:nvPr>
            <p:ph idx="4" type="body"/>
          </p:nvPr>
        </p:nvSpPr>
        <p:spPr>
          <a:xfrm>
            <a:off x="3413357" y="4609769"/>
            <a:ext cx="1128673" cy="107035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200"/>
              <a:buNone/>
              <a:defRPr b="1" sz="12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7"/>
          <p:cNvSpPr txBox="1"/>
          <p:nvPr>
            <p:ph idx="5" type="body"/>
          </p:nvPr>
        </p:nvSpPr>
        <p:spPr>
          <a:xfrm>
            <a:off x="5297991" y="4609769"/>
            <a:ext cx="1128673" cy="107035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200"/>
              <a:buNone/>
              <a:defRPr b="1" sz="12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7"/>
          <p:cNvSpPr txBox="1"/>
          <p:nvPr>
            <p:ph idx="6" type="body"/>
          </p:nvPr>
        </p:nvSpPr>
        <p:spPr>
          <a:xfrm>
            <a:off x="7179472" y="4609769"/>
            <a:ext cx="1128673" cy="107035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200"/>
              <a:buNone/>
              <a:defRPr b="1" sz="12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7"/>
          <p:cNvSpPr txBox="1"/>
          <p:nvPr>
            <p:ph idx="7" type="body"/>
          </p:nvPr>
        </p:nvSpPr>
        <p:spPr>
          <a:xfrm>
            <a:off x="9060953" y="4609769"/>
            <a:ext cx="1128673" cy="1070354"/>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200"/>
              <a:buNone/>
              <a:defRPr b="1" sz="12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7"/>
          <p:cNvSpPr txBox="1"/>
          <p:nvPr>
            <p:ph type="ctrTitle"/>
          </p:nvPr>
        </p:nvSpPr>
        <p:spPr>
          <a:xfrm>
            <a:off x="1304858" y="692106"/>
            <a:ext cx="3418491" cy="100965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0365A"/>
              </a:buClr>
              <a:buSzPts val="2400"/>
              <a:buFont typeface="Arial"/>
              <a:buNone/>
              <a:defRPr b="1" sz="2400">
                <a:solidFill>
                  <a:srgbClr val="00365A"/>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7"/>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Title Slide">
  <p:cSld name="16_Title Slide">
    <p:spTree>
      <p:nvGrpSpPr>
        <p:cNvPr id="48" name="Shape 48"/>
        <p:cNvGrpSpPr/>
        <p:nvPr/>
      </p:nvGrpSpPr>
      <p:grpSpPr>
        <a:xfrm>
          <a:off x="0" y="0"/>
          <a:ext cx="0" cy="0"/>
          <a:chOff x="0" y="0"/>
          <a:chExt cx="0" cy="0"/>
        </a:xfrm>
      </p:grpSpPr>
      <p:sp>
        <p:nvSpPr>
          <p:cNvPr id="49" name="Google Shape;49;p18"/>
          <p:cNvSpPr txBox="1"/>
          <p:nvPr>
            <p:ph type="ctrTitle"/>
          </p:nvPr>
        </p:nvSpPr>
        <p:spPr>
          <a:xfrm>
            <a:off x="1304858" y="692106"/>
            <a:ext cx="3418491" cy="1009651"/>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rgbClr val="0D99A7"/>
              </a:buClr>
              <a:buSzPts val="2400"/>
              <a:buFont typeface="Arial"/>
              <a:buNone/>
              <a:defRPr b="1" sz="2400">
                <a:solidFill>
                  <a:srgbClr val="0D99A7"/>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8"/>
          <p:cNvSpPr/>
          <p:nvPr>
            <p:ph idx="2" type="pic"/>
          </p:nvPr>
        </p:nvSpPr>
        <p:spPr>
          <a:xfrm>
            <a:off x="1437356" y="2503729"/>
            <a:ext cx="1800000" cy="1800000"/>
          </a:xfrm>
          <a:prstGeom prst="roundRect">
            <a:avLst>
              <a:gd fmla="val 16667" name="adj"/>
            </a:avLst>
          </a:prstGeom>
          <a:noFill/>
          <a:ln>
            <a:noFill/>
          </a:ln>
          <a:effectLst>
            <a:outerShdw blurRad="50800" rotWithShape="0" algn="tl" dir="2700000" dist="38100">
              <a:srgbClr val="000000">
                <a:alpha val="40000"/>
              </a:srgbClr>
            </a:outerShdw>
          </a:effectLst>
        </p:spPr>
      </p:sp>
      <p:sp>
        <p:nvSpPr>
          <p:cNvPr id="51" name="Google Shape;51;p18"/>
          <p:cNvSpPr/>
          <p:nvPr>
            <p:ph idx="3" type="pic"/>
          </p:nvPr>
        </p:nvSpPr>
        <p:spPr>
          <a:xfrm>
            <a:off x="3412249" y="2069651"/>
            <a:ext cx="1800000" cy="1800000"/>
          </a:xfrm>
          <a:prstGeom prst="roundRect">
            <a:avLst>
              <a:gd fmla="val 16667" name="adj"/>
            </a:avLst>
          </a:prstGeom>
          <a:noFill/>
          <a:ln>
            <a:noFill/>
          </a:ln>
          <a:effectLst>
            <a:outerShdw blurRad="50800" rotWithShape="0" algn="tl" dir="2700000" dist="38100">
              <a:srgbClr val="000000">
                <a:alpha val="40000"/>
              </a:srgbClr>
            </a:outerShdw>
          </a:effectLst>
        </p:spPr>
      </p:sp>
      <p:sp>
        <p:nvSpPr>
          <p:cNvPr id="52" name="Google Shape;52;p18"/>
          <p:cNvSpPr/>
          <p:nvPr>
            <p:ph idx="4" type="pic"/>
          </p:nvPr>
        </p:nvSpPr>
        <p:spPr>
          <a:xfrm>
            <a:off x="5387142" y="2503729"/>
            <a:ext cx="1800000" cy="1800000"/>
          </a:xfrm>
          <a:prstGeom prst="roundRect">
            <a:avLst>
              <a:gd fmla="val 16667" name="adj"/>
            </a:avLst>
          </a:prstGeom>
          <a:noFill/>
          <a:ln>
            <a:noFill/>
          </a:ln>
          <a:effectLst>
            <a:outerShdw blurRad="50800" rotWithShape="0" algn="tl" dir="2700000" dist="38100">
              <a:srgbClr val="000000">
                <a:alpha val="40000"/>
              </a:srgbClr>
            </a:outerShdw>
          </a:effectLst>
        </p:spPr>
      </p:sp>
      <p:sp>
        <p:nvSpPr>
          <p:cNvPr id="53" name="Google Shape;53;p18"/>
          <p:cNvSpPr/>
          <p:nvPr>
            <p:ph idx="5" type="pic"/>
          </p:nvPr>
        </p:nvSpPr>
        <p:spPr>
          <a:xfrm>
            <a:off x="7362035" y="2069651"/>
            <a:ext cx="1800000" cy="1800000"/>
          </a:xfrm>
          <a:prstGeom prst="roundRect">
            <a:avLst>
              <a:gd fmla="val 16667" name="adj"/>
            </a:avLst>
          </a:prstGeom>
          <a:noFill/>
          <a:ln>
            <a:noFill/>
          </a:ln>
          <a:effectLst>
            <a:outerShdw blurRad="50800" rotWithShape="0" algn="tl" dir="2700000" dist="38100">
              <a:srgbClr val="000000">
                <a:alpha val="40000"/>
              </a:srgbClr>
            </a:outerShdw>
          </a:effectLst>
        </p:spPr>
      </p:sp>
      <p:sp>
        <p:nvSpPr>
          <p:cNvPr id="54" name="Google Shape;54;p18"/>
          <p:cNvSpPr/>
          <p:nvPr>
            <p:ph idx="6" type="pic"/>
          </p:nvPr>
        </p:nvSpPr>
        <p:spPr>
          <a:xfrm>
            <a:off x="9336928" y="2503729"/>
            <a:ext cx="1800000" cy="1800000"/>
          </a:xfrm>
          <a:prstGeom prst="roundRect">
            <a:avLst>
              <a:gd fmla="val 16667" name="adj"/>
            </a:avLst>
          </a:prstGeom>
          <a:noFill/>
          <a:ln>
            <a:noFill/>
          </a:ln>
          <a:effectLst>
            <a:outerShdw blurRad="50800" rotWithShape="0" algn="tl" dir="2700000" dist="38100">
              <a:srgbClr val="000000">
                <a:alpha val="40000"/>
              </a:srgbClr>
            </a:outerShdw>
          </a:effectLst>
        </p:spPr>
      </p:sp>
      <p:sp>
        <p:nvSpPr>
          <p:cNvPr id="55" name="Google Shape;55;p18"/>
          <p:cNvSpPr txBox="1"/>
          <p:nvPr>
            <p:ph idx="1" type="body"/>
          </p:nvPr>
        </p:nvSpPr>
        <p:spPr>
          <a:xfrm>
            <a:off x="1437356" y="4441271"/>
            <a:ext cx="1800000" cy="35775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200"/>
              <a:buNone/>
              <a:defRPr b="1" sz="12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18"/>
          <p:cNvSpPr txBox="1"/>
          <p:nvPr>
            <p:ph idx="7" type="body"/>
          </p:nvPr>
        </p:nvSpPr>
        <p:spPr>
          <a:xfrm>
            <a:off x="3412249" y="4441271"/>
            <a:ext cx="1800000" cy="35775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200"/>
              <a:buNone/>
              <a:defRPr b="1" sz="12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18"/>
          <p:cNvSpPr txBox="1"/>
          <p:nvPr>
            <p:ph idx="8" type="body"/>
          </p:nvPr>
        </p:nvSpPr>
        <p:spPr>
          <a:xfrm>
            <a:off x="5387142" y="4441271"/>
            <a:ext cx="1800000" cy="35775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200"/>
              <a:buNone/>
              <a:defRPr b="1" sz="12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8"/>
          <p:cNvSpPr txBox="1"/>
          <p:nvPr>
            <p:ph idx="9" type="body"/>
          </p:nvPr>
        </p:nvSpPr>
        <p:spPr>
          <a:xfrm>
            <a:off x="7362035" y="4441271"/>
            <a:ext cx="1800000" cy="35775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200"/>
              <a:buNone/>
              <a:defRPr b="1" sz="12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18"/>
          <p:cNvSpPr txBox="1"/>
          <p:nvPr>
            <p:ph idx="13" type="body"/>
          </p:nvPr>
        </p:nvSpPr>
        <p:spPr>
          <a:xfrm>
            <a:off x="9336928" y="4441271"/>
            <a:ext cx="1800000" cy="35775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D99A7"/>
              </a:buClr>
              <a:buSzPts val="1200"/>
              <a:buNone/>
              <a:defRPr b="1" sz="1200">
                <a:solidFill>
                  <a:srgbClr val="0D99A7"/>
                </a:solidFill>
                <a:latin typeface="Arial"/>
                <a:ea typeface="Arial"/>
                <a:cs typeface="Arial"/>
                <a:sym typeface="Arial"/>
              </a:defRPr>
            </a:lvl1pPr>
            <a:lvl2pPr indent="-228600" lvl="1" marL="9144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2pPr>
            <a:lvl3pPr indent="-228600" lvl="2" marL="13716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3pPr>
            <a:lvl4pPr indent="-228600" lvl="3" marL="18288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4pPr>
            <a:lvl5pPr indent="-228600" lvl="4" marL="2286000" algn="l">
              <a:lnSpc>
                <a:spcPct val="90000"/>
              </a:lnSpc>
              <a:spcBef>
                <a:spcPts val="500"/>
              </a:spcBef>
              <a:spcAft>
                <a:spcPts val="0"/>
              </a:spcAft>
              <a:buClr>
                <a:srgbClr val="0D99A7"/>
              </a:buClr>
              <a:buSzPts val="1200"/>
              <a:buNone/>
              <a:defRPr b="1" sz="1200">
                <a:solidFill>
                  <a:srgbClr val="0D99A7"/>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18"/>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 showMasterSp="0">
  <p:cSld name="Intro">
    <p:bg>
      <p:bgPr>
        <a:solidFill>
          <a:srgbClr val="00365A"/>
        </a:solidFill>
      </p:bgPr>
    </p:bg>
    <p:spTree>
      <p:nvGrpSpPr>
        <p:cNvPr id="61" name="Shape 61"/>
        <p:cNvGrpSpPr/>
        <p:nvPr/>
      </p:nvGrpSpPr>
      <p:grpSpPr>
        <a:xfrm>
          <a:off x="0" y="0"/>
          <a:ext cx="0" cy="0"/>
          <a:chOff x="0" y="0"/>
          <a:chExt cx="0" cy="0"/>
        </a:xfrm>
      </p:grpSpPr>
      <p:sp>
        <p:nvSpPr>
          <p:cNvPr id="62" name="Google Shape;62;p19"/>
          <p:cNvSpPr txBox="1"/>
          <p:nvPr>
            <p:ph idx="1" type="body"/>
          </p:nvPr>
        </p:nvSpPr>
        <p:spPr>
          <a:xfrm>
            <a:off x="4732338" y="2072639"/>
            <a:ext cx="6156325" cy="136366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3F3F1"/>
              </a:buClr>
              <a:buSzPts val="3600"/>
              <a:buNone/>
              <a:defRPr b="1" sz="3600">
                <a:solidFill>
                  <a:srgbClr val="F3F3F1"/>
                </a:solidFill>
              </a:defRPr>
            </a:lvl1pPr>
            <a:lvl2pPr indent="-228600" lvl="1" marL="914400" algn="l">
              <a:lnSpc>
                <a:spcPct val="90000"/>
              </a:lnSpc>
              <a:spcBef>
                <a:spcPts val="500"/>
              </a:spcBef>
              <a:spcAft>
                <a:spcPts val="0"/>
              </a:spcAft>
              <a:buClr>
                <a:srgbClr val="F3F3F1"/>
              </a:buClr>
              <a:buSzPts val="3600"/>
              <a:buNone/>
              <a:defRPr b="1" sz="3600">
                <a:solidFill>
                  <a:srgbClr val="F3F3F1"/>
                </a:solidFill>
              </a:defRPr>
            </a:lvl2pPr>
            <a:lvl3pPr indent="-228600" lvl="2" marL="1371600" algn="l">
              <a:lnSpc>
                <a:spcPct val="90000"/>
              </a:lnSpc>
              <a:spcBef>
                <a:spcPts val="500"/>
              </a:spcBef>
              <a:spcAft>
                <a:spcPts val="0"/>
              </a:spcAft>
              <a:buClr>
                <a:srgbClr val="F3F3F1"/>
              </a:buClr>
              <a:buSzPts val="3600"/>
              <a:buNone/>
              <a:defRPr b="1" sz="3600">
                <a:solidFill>
                  <a:srgbClr val="F3F3F1"/>
                </a:solidFill>
              </a:defRPr>
            </a:lvl3pPr>
            <a:lvl4pPr indent="-228600" lvl="3" marL="1828800" algn="l">
              <a:lnSpc>
                <a:spcPct val="90000"/>
              </a:lnSpc>
              <a:spcBef>
                <a:spcPts val="500"/>
              </a:spcBef>
              <a:spcAft>
                <a:spcPts val="0"/>
              </a:spcAft>
              <a:buClr>
                <a:srgbClr val="F3F3F1"/>
              </a:buClr>
              <a:buSzPts val="3600"/>
              <a:buNone/>
              <a:defRPr b="1" sz="3600">
                <a:solidFill>
                  <a:srgbClr val="F3F3F1"/>
                </a:solidFill>
              </a:defRPr>
            </a:lvl4pPr>
            <a:lvl5pPr indent="-228600" lvl="4" marL="2286000" algn="l">
              <a:lnSpc>
                <a:spcPct val="90000"/>
              </a:lnSpc>
              <a:spcBef>
                <a:spcPts val="500"/>
              </a:spcBef>
              <a:spcAft>
                <a:spcPts val="0"/>
              </a:spcAft>
              <a:buClr>
                <a:srgbClr val="F3F3F1"/>
              </a:buClr>
              <a:buSzPts val="3600"/>
              <a:buNone/>
              <a:defRPr b="1" sz="3600">
                <a:solidFill>
                  <a:srgbClr val="F3F3F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9"/>
          <p:cNvSpPr txBox="1"/>
          <p:nvPr>
            <p:ph idx="2" type="body"/>
          </p:nvPr>
        </p:nvSpPr>
        <p:spPr>
          <a:xfrm>
            <a:off x="4732338" y="4129536"/>
            <a:ext cx="4497902" cy="47925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F3F3F1"/>
              </a:buClr>
              <a:buSzPts val="1800"/>
              <a:buNone/>
              <a:defRPr sz="1800">
                <a:solidFill>
                  <a:srgbClr val="F3F3F1"/>
                </a:solidFill>
                <a:latin typeface="Arial"/>
                <a:ea typeface="Arial"/>
                <a:cs typeface="Arial"/>
                <a:sym typeface="Arial"/>
              </a:defRPr>
            </a:lvl1pPr>
            <a:lvl2pPr indent="-228600" lvl="1" marL="914400" algn="l">
              <a:lnSpc>
                <a:spcPct val="90000"/>
              </a:lnSpc>
              <a:spcBef>
                <a:spcPts val="500"/>
              </a:spcBef>
              <a:spcAft>
                <a:spcPts val="0"/>
              </a:spcAft>
              <a:buClr>
                <a:srgbClr val="F3F3F1"/>
              </a:buClr>
              <a:buSzPts val="1800"/>
              <a:buNone/>
              <a:defRPr sz="1800">
                <a:solidFill>
                  <a:srgbClr val="F3F3F1"/>
                </a:solidFill>
                <a:latin typeface="Arial"/>
                <a:ea typeface="Arial"/>
                <a:cs typeface="Arial"/>
                <a:sym typeface="Arial"/>
              </a:defRPr>
            </a:lvl2pPr>
            <a:lvl3pPr indent="-228600" lvl="2" marL="1371600" algn="l">
              <a:lnSpc>
                <a:spcPct val="90000"/>
              </a:lnSpc>
              <a:spcBef>
                <a:spcPts val="500"/>
              </a:spcBef>
              <a:spcAft>
                <a:spcPts val="0"/>
              </a:spcAft>
              <a:buClr>
                <a:srgbClr val="F3F3F1"/>
              </a:buClr>
              <a:buSzPts val="1800"/>
              <a:buNone/>
              <a:defRPr sz="1800">
                <a:solidFill>
                  <a:srgbClr val="F3F3F1"/>
                </a:solidFill>
                <a:latin typeface="Arial"/>
                <a:ea typeface="Arial"/>
                <a:cs typeface="Arial"/>
                <a:sym typeface="Arial"/>
              </a:defRPr>
            </a:lvl3pPr>
            <a:lvl4pPr indent="-228600" lvl="3" marL="1828800" algn="l">
              <a:lnSpc>
                <a:spcPct val="90000"/>
              </a:lnSpc>
              <a:spcBef>
                <a:spcPts val="500"/>
              </a:spcBef>
              <a:spcAft>
                <a:spcPts val="0"/>
              </a:spcAft>
              <a:buClr>
                <a:srgbClr val="F3F3F1"/>
              </a:buClr>
              <a:buSzPts val="1800"/>
              <a:buNone/>
              <a:defRPr sz="1800">
                <a:solidFill>
                  <a:srgbClr val="F3F3F1"/>
                </a:solidFill>
                <a:latin typeface="Arial"/>
                <a:ea typeface="Arial"/>
                <a:cs typeface="Arial"/>
                <a:sym typeface="Arial"/>
              </a:defRPr>
            </a:lvl4pPr>
            <a:lvl5pPr indent="-228600" lvl="4" marL="2286000" algn="l">
              <a:lnSpc>
                <a:spcPct val="90000"/>
              </a:lnSpc>
              <a:spcBef>
                <a:spcPts val="500"/>
              </a:spcBef>
              <a:spcAft>
                <a:spcPts val="0"/>
              </a:spcAft>
              <a:buClr>
                <a:srgbClr val="F3F3F1"/>
              </a:buClr>
              <a:buSzPts val="1800"/>
              <a:buNone/>
              <a:defRPr sz="1800">
                <a:solidFill>
                  <a:srgbClr val="F3F3F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9"/>
          <p:cNvSpPr txBox="1"/>
          <p:nvPr>
            <p:ph idx="3" type="body"/>
          </p:nvPr>
        </p:nvSpPr>
        <p:spPr>
          <a:xfrm>
            <a:off x="4732338" y="1546026"/>
            <a:ext cx="1689100" cy="284163"/>
          </a:xfrm>
          <a:prstGeom prst="rect">
            <a:avLst/>
          </a:prstGeom>
          <a:noFill/>
          <a:ln>
            <a:noFill/>
          </a:ln>
          <a:effectLst>
            <a:outerShdw blurRad="190500" rotWithShape="0" algn="t" dir="5400000" dist="88900">
              <a:schemeClr val="accent1">
                <a:alpha val="29411"/>
              </a:schemeClr>
            </a:outerShdw>
          </a:effectLst>
        </p:spPr>
        <p:txBody>
          <a:bodyPr anchorCtr="0" anchor="ctr" bIns="45700" lIns="0" spcFirstLastPara="1" rIns="0" wrap="square" tIns="45700">
            <a:normAutofit/>
          </a:bodyPr>
          <a:lstStyle>
            <a:lvl1pPr indent="-228600" lvl="0" marL="457200" algn="l">
              <a:lnSpc>
                <a:spcPct val="90000"/>
              </a:lnSpc>
              <a:spcBef>
                <a:spcPts val="1000"/>
              </a:spcBef>
              <a:spcAft>
                <a:spcPts val="0"/>
              </a:spcAft>
              <a:buClr>
                <a:srgbClr val="10B5C6"/>
              </a:buClr>
              <a:buSzPts val="900"/>
              <a:buNone/>
              <a:defRPr b="1" sz="900">
                <a:solidFill>
                  <a:srgbClr val="10B5C6"/>
                </a:solidFill>
                <a:latin typeface="Arial"/>
                <a:ea typeface="Arial"/>
                <a:cs typeface="Arial"/>
                <a:sym typeface="Arial"/>
              </a:defRPr>
            </a:lvl1pPr>
            <a:lvl2pPr indent="-342900" lvl="1" marL="914400" algn="l">
              <a:lnSpc>
                <a:spcPct val="90000"/>
              </a:lnSpc>
              <a:spcBef>
                <a:spcPts val="500"/>
              </a:spcBef>
              <a:spcAft>
                <a:spcPts val="0"/>
              </a:spcAft>
              <a:buClr>
                <a:srgbClr val="00365A"/>
              </a:buClr>
              <a:buSzPts val="1800"/>
              <a:buChar char="•"/>
              <a:defRPr/>
            </a:lvl2pPr>
            <a:lvl3pPr indent="-342900" lvl="2" marL="1371600" algn="l">
              <a:lnSpc>
                <a:spcPct val="90000"/>
              </a:lnSpc>
              <a:spcBef>
                <a:spcPts val="500"/>
              </a:spcBef>
              <a:spcAft>
                <a:spcPts val="0"/>
              </a:spcAft>
              <a:buClr>
                <a:srgbClr val="00365A"/>
              </a:buClr>
              <a:buSzPts val="1800"/>
              <a:buChar char="•"/>
              <a:defRPr/>
            </a:lvl3pPr>
            <a:lvl4pPr indent="-342900" lvl="3" marL="1828800" algn="l">
              <a:lnSpc>
                <a:spcPct val="90000"/>
              </a:lnSpc>
              <a:spcBef>
                <a:spcPts val="500"/>
              </a:spcBef>
              <a:spcAft>
                <a:spcPts val="0"/>
              </a:spcAft>
              <a:buClr>
                <a:srgbClr val="00365A"/>
              </a:buClr>
              <a:buSzPts val="1800"/>
              <a:buChar char="•"/>
              <a:defRPr/>
            </a:lvl4pPr>
            <a:lvl5pPr indent="-342900" lvl="4" marL="2286000" algn="l">
              <a:lnSpc>
                <a:spcPct val="90000"/>
              </a:lnSpc>
              <a:spcBef>
                <a:spcPts val="500"/>
              </a:spcBef>
              <a:spcAft>
                <a:spcPts val="0"/>
              </a:spcAft>
              <a:buClr>
                <a:srgbClr val="00365A"/>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1_Title Slide">
  <p:cSld name="51_Title Slide">
    <p:spTree>
      <p:nvGrpSpPr>
        <p:cNvPr id="65" name="Shape 65"/>
        <p:cNvGrpSpPr/>
        <p:nvPr/>
      </p:nvGrpSpPr>
      <p:grpSpPr>
        <a:xfrm>
          <a:off x="0" y="0"/>
          <a:ext cx="0" cy="0"/>
          <a:chOff x="0" y="0"/>
          <a:chExt cx="0" cy="0"/>
        </a:xfrm>
      </p:grpSpPr>
      <p:sp>
        <p:nvSpPr>
          <p:cNvPr id="66" name="Google Shape;66;p20"/>
          <p:cNvSpPr txBox="1"/>
          <p:nvPr>
            <p:ph idx="12" type="sldNum"/>
          </p:nvPr>
        </p:nvSpPr>
        <p:spPr>
          <a:xfrm>
            <a:off x="146446" y="365125"/>
            <a:ext cx="381004" cy="365125"/>
          </a:xfrm>
          <a:prstGeom prst="rect">
            <a:avLst/>
          </a:prstGeom>
          <a:noFill/>
          <a:ln>
            <a:noFill/>
          </a:ln>
        </p:spPr>
        <p:txBody>
          <a:bodyPr anchorCtr="0" anchor="ctr" bIns="0" lIns="0" spcFirstLastPara="1" rIns="0" wrap="square" tIns="0">
            <a:noAutofit/>
          </a:bodyPr>
          <a:lstStyle>
            <a:lvl1pPr indent="0" lvl="0"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7" name="Shape 67"/>
        <p:cNvGrpSpPr/>
        <p:nvPr/>
      </p:nvGrpSpPr>
      <p:grpSpPr>
        <a:xfrm>
          <a:off x="0" y="0"/>
          <a:ext cx="0" cy="0"/>
          <a:chOff x="0" y="0"/>
          <a:chExt cx="0" cy="0"/>
        </a:xfrm>
      </p:grpSpPr>
      <p:sp>
        <p:nvSpPr>
          <p:cNvPr id="68" name="Google Shape;68;g10c907ef4d8_1_51"/>
          <p:cNvSpPr txBox="1"/>
          <p:nvPr>
            <p:ph type="title"/>
          </p:nvPr>
        </p:nvSpPr>
        <p:spPr>
          <a:xfrm>
            <a:off x="3252507" y="1602279"/>
            <a:ext cx="5686800" cy="951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4400"/>
              <a:buNone/>
              <a:defRPr b="1" i="0" sz="360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9" name="Google Shape;69;g10c907ef4d8_1_51"/>
          <p:cNvSpPr txBox="1"/>
          <p:nvPr>
            <p:ph idx="1" type="body"/>
          </p:nvPr>
        </p:nvSpPr>
        <p:spPr>
          <a:xfrm>
            <a:off x="687184" y="2018404"/>
            <a:ext cx="10819500" cy="3609600"/>
          </a:xfrm>
          <a:prstGeom prst="rect">
            <a:avLst/>
          </a:prstGeom>
          <a:noFill/>
          <a:ln>
            <a:noFill/>
          </a:ln>
        </p:spPr>
        <p:txBody>
          <a:bodyPr anchorCtr="0" anchor="t" bIns="0" lIns="0" spcFirstLastPara="1" rIns="0" wrap="square" tIns="0">
            <a:spAutoFit/>
          </a:bodyPr>
          <a:lstStyle>
            <a:lvl1pPr indent="-228600" lvl="0" marL="457200" rtl="0" algn="l">
              <a:spcBef>
                <a:spcPts val="1000"/>
              </a:spcBef>
              <a:spcAft>
                <a:spcPts val="0"/>
              </a:spcAft>
              <a:buSzPts val="2800"/>
              <a:buNone/>
              <a:defRPr b="0" i="0">
                <a:solidFill>
                  <a:schemeClr val="dk1"/>
                </a:solidFill>
              </a:defRPr>
            </a:lvl1pPr>
            <a:lvl2pPr indent="-228600" lvl="1" marL="914400" rtl="0" algn="l">
              <a:spcBef>
                <a:spcPts val="500"/>
              </a:spcBef>
              <a:spcAft>
                <a:spcPts val="0"/>
              </a:spcAft>
              <a:buSzPts val="2400"/>
              <a:buNone/>
              <a:defRPr/>
            </a:lvl2pPr>
            <a:lvl3pPr indent="-228600" lvl="2" marL="1371600" rtl="0" algn="l">
              <a:spcBef>
                <a:spcPts val="500"/>
              </a:spcBef>
              <a:spcAft>
                <a:spcPts val="0"/>
              </a:spcAft>
              <a:buSzPts val="2000"/>
              <a:buNone/>
              <a:defRPr/>
            </a:lvl3pPr>
            <a:lvl4pPr indent="-228600" lvl="3" marL="1828800" rtl="0" algn="l">
              <a:spcBef>
                <a:spcPts val="500"/>
              </a:spcBef>
              <a:spcAft>
                <a:spcPts val="0"/>
              </a:spcAft>
              <a:buSzPts val="1800"/>
              <a:buNone/>
              <a:defRPr/>
            </a:lvl4pPr>
            <a:lvl5pPr indent="-228600" lvl="4" marL="2286000" rtl="0" algn="l">
              <a:spcBef>
                <a:spcPts val="500"/>
              </a:spcBef>
              <a:spcAft>
                <a:spcPts val="0"/>
              </a:spcAft>
              <a:buSzPts val="1800"/>
              <a:buNone/>
              <a:defRPr/>
            </a:lvl5pPr>
            <a:lvl6pPr indent="-228600" lvl="5" marL="2743200" rtl="0" algn="l">
              <a:spcBef>
                <a:spcPts val="500"/>
              </a:spcBef>
              <a:spcAft>
                <a:spcPts val="0"/>
              </a:spcAft>
              <a:buSzPts val="1800"/>
              <a:buNone/>
              <a:defRPr/>
            </a:lvl6pPr>
            <a:lvl7pPr indent="-228600" lvl="6" marL="3200400" rtl="0" algn="l">
              <a:spcBef>
                <a:spcPts val="500"/>
              </a:spcBef>
              <a:spcAft>
                <a:spcPts val="0"/>
              </a:spcAft>
              <a:buSzPts val="1800"/>
              <a:buNone/>
              <a:defRPr/>
            </a:lvl7pPr>
            <a:lvl8pPr indent="-228600" lvl="7" marL="3657600" rtl="0" algn="l">
              <a:spcBef>
                <a:spcPts val="500"/>
              </a:spcBef>
              <a:spcAft>
                <a:spcPts val="0"/>
              </a:spcAft>
              <a:buSzPts val="1800"/>
              <a:buNone/>
              <a:defRPr/>
            </a:lvl8pPr>
            <a:lvl9pPr indent="-228600" lvl="8" marL="4114800" rtl="0" algn="l">
              <a:spcBef>
                <a:spcPts val="500"/>
              </a:spcBef>
              <a:spcAft>
                <a:spcPts val="0"/>
              </a:spcAft>
              <a:buSzPts val="1800"/>
              <a:buNone/>
              <a:defRPr/>
            </a:lvl9pPr>
          </a:lstStyle>
          <a:p/>
        </p:txBody>
      </p:sp>
      <p:sp>
        <p:nvSpPr>
          <p:cNvPr id="70" name="Google Shape;70;g10c907ef4d8_1_51"/>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g10c907ef4d8_1_51"/>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2" name="Google Shape;72;g10c907ef4d8_1_51"/>
          <p:cNvSpPr txBox="1"/>
          <p:nvPr>
            <p:ph idx="12" type="sldNum"/>
          </p:nvPr>
        </p:nvSpPr>
        <p:spPr>
          <a:xfrm>
            <a:off x="8778240" y="6377940"/>
            <a:ext cx="2804100" cy="1617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1"/>
        </a:solidFill>
      </p:bgPr>
    </p:bg>
    <p:spTree>
      <p:nvGrpSpPr>
        <p:cNvPr id="9" name="Shape 9"/>
        <p:cNvGrpSpPr/>
        <p:nvPr/>
      </p:nvGrpSpPr>
      <p:grpSpPr>
        <a:xfrm>
          <a:off x="0" y="0"/>
          <a:ext cx="0" cy="0"/>
          <a:chOff x="0" y="0"/>
          <a:chExt cx="0" cy="0"/>
        </a:xfrm>
      </p:grpSpPr>
      <p:sp>
        <p:nvSpPr>
          <p:cNvPr id="10" name="Google Shape;10;p12"/>
          <p:cNvSpPr/>
          <p:nvPr/>
        </p:nvSpPr>
        <p:spPr>
          <a:xfrm>
            <a:off x="1" y="0"/>
            <a:ext cx="673894" cy="6176963"/>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1" name="Google Shape;11;p12"/>
          <p:cNvSpPr txBox="1"/>
          <p:nvPr>
            <p:ph type="title"/>
          </p:nvPr>
        </p:nvSpPr>
        <p:spPr>
          <a:xfrm>
            <a:off x="1600198" y="365125"/>
            <a:ext cx="9753601"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D99A7"/>
              </a:buClr>
              <a:buSzPts val="4400"/>
              <a:buFont typeface="Arial"/>
              <a:buNone/>
              <a:defRPr b="1" i="0" sz="4400" u="none" cap="none" strike="noStrike">
                <a:solidFill>
                  <a:srgbClr val="0D99A7"/>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2"/>
          <p:cNvSpPr txBox="1"/>
          <p:nvPr>
            <p:ph idx="1" type="body"/>
          </p:nvPr>
        </p:nvSpPr>
        <p:spPr>
          <a:xfrm>
            <a:off x="1600200" y="1825625"/>
            <a:ext cx="9753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365A"/>
              </a:buClr>
              <a:buSzPts val="2800"/>
              <a:buFont typeface="Arial"/>
              <a:buChar char="•"/>
              <a:defRPr b="0" i="0" sz="2800" u="none" cap="none" strike="noStrike">
                <a:solidFill>
                  <a:srgbClr val="00365A"/>
                </a:solidFill>
                <a:latin typeface="Arial"/>
                <a:ea typeface="Arial"/>
                <a:cs typeface="Arial"/>
                <a:sym typeface="Arial"/>
              </a:defRPr>
            </a:lvl1pPr>
            <a:lvl2pPr indent="-381000" lvl="1" marL="914400" marR="0" rtl="0" algn="l">
              <a:lnSpc>
                <a:spcPct val="90000"/>
              </a:lnSpc>
              <a:spcBef>
                <a:spcPts val="500"/>
              </a:spcBef>
              <a:spcAft>
                <a:spcPts val="0"/>
              </a:spcAft>
              <a:buClr>
                <a:srgbClr val="00365A"/>
              </a:buClr>
              <a:buSzPts val="2400"/>
              <a:buFont typeface="Arial"/>
              <a:buChar char="•"/>
              <a:defRPr b="0" i="0" sz="2400" u="none" cap="none" strike="noStrike">
                <a:solidFill>
                  <a:srgbClr val="00365A"/>
                </a:solidFill>
                <a:latin typeface="Arial"/>
                <a:ea typeface="Arial"/>
                <a:cs typeface="Arial"/>
                <a:sym typeface="Arial"/>
              </a:defRPr>
            </a:lvl2pPr>
            <a:lvl3pPr indent="-355600" lvl="2" marL="1371600" marR="0" rtl="0" algn="l">
              <a:lnSpc>
                <a:spcPct val="90000"/>
              </a:lnSpc>
              <a:spcBef>
                <a:spcPts val="500"/>
              </a:spcBef>
              <a:spcAft>
                <a:spcPts val="0"/>
              </a:spcAft>
              <a:buClr>
                <a:srgbClr val="00365A"/>
              </a:buClr>
              <a:buSzPts val="2000"/>
              <a:buFont typeface="Arial"/>
              <a:buChar char="•"/>
              <a:defRPr b="0" i="0" sz="2000" u="none" cap="none" strike="noStrike">
                <a:solidFill>
                  <a:srgbClr val="00365A"/>
                </a:solidFill>
                <a:latin typeface="Arial"/>
                <a:ea typeface="Arial"/>
                <a:cs typeface="Arial"/>
                <a:sym typeface="Arial"/>
              </a:defRPr>
            </a:lvl3pPr>
            <a:lvl4pPr indent="-342900" lvl="3" marL="1828800" marR="0" rtl="0" algn="l">
              <a:lnSpc>
                <a:spcPct val="90000"/>
              </a:lnSpc>
              <a:spcBef>
                <a:spcPts val="500"/>
              </a:spcBef>
              <a:spcAft>
                <a:spcPts val="0"/>
              </a:spcAft>
              <a:buClr>
                <a:srgbClr val="00365A"/>
              </a:buClr>
              <a:buSzPts val="1800"/>
              <a:buFont typeface="Arial"/>
              <a:buChar char="•"/>
              <a:defRPr b="0" i="0" sz="1800" u="none" cap="none" strike="noStrike">
                <a:solidFill>
                  <a:srgbClr val="00365A"/>
                </a:solidFill>
                <a:latin typeface="Arial"/>
                <a:ea typeface="Arial"/>
                <a:cs typeface="Arial"/>
                <a:sym typeface="Arial"/>
              </a:defRPr>
            </a:lvl4pPr>
            <a:lvl5pPr indent="-342900" lvl="4" marL="2286000" marR="0" rtl="0" algn="l">
              <a:lnSpc>
                <a:spcPct val="90000"/>
              </a:lnSpc>
              <a:spcBef>
                <a:spcPts val="500"/>
              </a:spcBef>
              <a:spcAft>
                <a:spcPts val="0"/>
              </a:spcAft>
              <a:buClr>
                <a:srgbClr val="00365A"/>
              </a:buClr>
              <a:buSzPts val="1800"/>
              <a:buFont typeface="Arial"/>
              <a:buChar char="•"/>
              <a:defRPr b="0" i="0" sz="1800" u="none" cap="none" strike="noStrike">
                <a:solidFill>
                  <a:srgbClr val="00365A"/>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sp>
        <p:nvSpPr>
          <p:cNvPr id="13" name="Google Shape;13;p12"/>
          <p:cNvSpPr/>
          <p:nvPr/>
        </p:nvSpPr>
        <p:spPr>
          <a:xfrm>
            <a:off x="1" y="1"/>
            <a:ext cx="673894" cy="6858000"/>
          </a:xfrm>
          <a:prstGeom prst="rect">
            <a:avLst/>
          </a:prstGeom>
          <a:gradFill>
            <a:gsLst>
              <a:gs pos="0">
                <a:srgbClr val="0D99A7"/>
              </a:gs>
              <a:gs pos="15000">
                <a:srgbClr val="0D99A7"/>
              </a:gs>
              <a:gs pos="100000">
                <a:srgbClr val="10B5C6"/>
              </a:gs>
            </a:gsLst>
            <a:lin ang="162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4" name="Google Shape;14;p12"/>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50"/>
              <a:buFont typeface="Arial"/>
              <a:buNone/>
              <a:defRPr b="1" i="0" sz="105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hyperlink" Target="https://www.cdc.gov/coronavirus/2019-ncov/vaccines/safety/myocarditis.html?s_cid=11374%3Amyocarditis%20children%20covid%20vaccine%3Asem.ga%3Ap%3ARG%3AGM%3Agen%3APTN%3AFY21" TargetMode="External"/><Relationship Id="rId5" Type="http://schemas.openxmlformats.org/officeDocument/2006/relationships/hyperlink" Target="https://www.health.harvard.edu/blog/new-information-for-parents-on-myocarditis-and-covid-19-vaccines-20210701252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4.png"/><Relationship Id="rId5" Type="http://schemas.openxmlformats.org/officeDocument/2006/relationships/hyperlink" Target="http://www.vaccinate.virginia.gov/" TargetMode="External"/><Relationship Id="rId6" Type="http://schemas.openxmlformats.org/officeDocument/2006/relationships/hyperlink" Target="http://www.vaccinate.virginia.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11.jpg"/><Relationship Id="rId5" Type="http://schemas.openxmlformats.org/officeDocument/2006/relationships/image" Target="../media/image10.jpg"/><Relationship Id="rId6" Type="http://schemas.openxmlformats.org/officeDocument/2006/relationships/image" Target="../media/image23.jpg"/><Relationship Id="rId7" Type="http://schemas.openxmlformats.org/officeDocument/2006/relationships/image" Target="../media/image9.jpg"/><Relationship Id="rId8"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idx="1" type="body"/>
          </p:nvPr>
        </p:nvSpPr>
        <p:spPr>
          <a:xfrm>
            <a:off x="6238240" y="1546026"/>
            <a:ext cx="1689100" cy="284163"/>
          </a:xfrm>
          <a:prstGeom prst="rect">
            <a:avLst/>
          </a:prstGeom>
          <a:noFill/>
          <a:ln>
            <a:noFill/>
          </a:ln>
          <a:effectLst>
            <a:outerShdw blurRad="190500" rotWithShape="0" algn="t" dir="5400000" dist="88900">
              <a:schemeClr val="accent1">
                <a:alpha val="29411"/>
              </a:schemeClr>
            </a:outerShdw>
          </a:effectLst>
        </p:spPr>
        <p:txBody>
          <a:bodyPr anchorCtr="0" anchor="ctr" bIns="45700" lIns="0" spcFirstLastPara="1" rIns="0" wrap="square" tIns="45700">
            <a:normAutofit/>
          </a:bodyPr>
          <a:lstStyle/>
          <a:p>
            <a:pPr indent="0" lvl="0" marL="0" rtl="0" algn="l">
              <a:lnSpc>
                <a:spcPct val="90000"/>
              </a:lnSpc>
              <a:spcBef>
                <a:spcPts val="0"/>
              </a:spcBef>
              <a:spcAft>
                <a:spcPts val="0"/>
              </a:spcAft>
              <a:buClr>
                <a:srgbClr val="10B5C6"/>
              </a:buClr>
              <a:buSzPts val="1000"/>
              <a:buNone/>
            </a:pPr>
            <a:r>
              <a:rPr lang="en-US" sz="1000">
                <a:solidFill>
                  <a:srgbClr val="10B5C6"/>
                </a:solidFill>
              </a:rPr>
              <a:t>January</a:t>
            </a:r>
            <a:r>
              <a:rPr lang="en-US" sz="1000">
                <a:solidFill>
                  <a:srgbClr val="10B5C6"/>
                </a:solidFill>
              </a:rPr>
              <a:t> 2022</a:t>
            </a:r>
            <a:endParaRPr/>
          </a:p>
        </p:txBody>
      </p:sp>
      <p:sp>
        <p:nvSpPr>
          <p:cNvPr id="78" name="Google Shape;78;p1"/>
          <p:cNvSpPr txBox="1"/>
          <p:nvPr>
            <p:ph idx="3" type="body"/>
          </p:nvPr>
        </p:nvSpPr>
        <p:spPr>
          <a:xfrm>
            <a:off x="6316980" y="4198620"/>
            <a:ext cx="4592320" cy="69373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10B5C6"/>
              </a:buClr>
              <a:buSzPts val="2800"/>
              <a:buNone/>
            </a:pPr>
            <a:r>
              <a:rPr lang="en-US" sz="2800">
                <a:solidFill>
                  <a:srgbClr val="10B5C6"/>
                </a:solidFill>
              </a:rPr>
              <a:t>Real Talk With Your Pediatrician</a:t>
            </a:r>
            <a:endParaRPr/>
          </a:p>
        </p:txBody>
      </p:sp>
      <p:cxnSp>
        <p:nvCxnSpPr>
          <p:cNvPr id="79" name="Google Shape;79;p1"/>
          <p:cNvCxnSpPr/>
          <p:nvPr/>
        </p:nvCxnSpPr>
        <p:spPr>
          <a:xfrm>
            <a:off x="6108700" y="4198620"/>
            <a:ext cx="0" cy="739299"/>
          </a:xfrm>
          <a:prstGeom prst="straightConnector1">
            <a:avLst/>
          </a:prstGeom>
          <a:noFill/>
          <a:ln cap="flat" cmpd="sng" w="12700">
            <a:solidFill>
              <a:srgbClr val="10B5C6"/>
            </a:solidFill>
            <a:prstDash val="solid"/>
            <a:miter lim="800000"/>
            <a:headEnd len="sm" w="sm" type="none"/>
            <a:tailEnd len="sm" w="sm" type="none"/>
          </a:ln>
        </p:spPr>
      </p:cxnSp>
      <p:pic>
        <p:nvPicPr>
          <p:cNvPr id="80" name="Google Shape;80;p1"/>
          <p:cNvPicPr preferRelativeResize="0"/>
          <p:nvPr>
            <p:ph idx="2" type="pic"/>
          </p:nvPr>
        </p:nvPicPr>
        <p:blipFill rotWithShape="1">
          <a:blip r:embed="rId3">
            <a:alphaModFix/>
          </a:blip>
          <a:srcRect b="0" l="0" r="0" t="0"/>
          <a:stretch/>
        </p:blipFill>
        <p:spPr>
          <a:xfrm>
            <a:off x="0" y="0"/>
            <a:ext cx="5410726" cy="6858000"/>
          </a:xfrm>
          <a:prstGeom prst="rect">
            <a:avLst/>
          </a:prstGeom>
          <a:solidFill>
            <a:srgbClr val="0D99A7"/>
          </a:solidFill>
          <a:ln>
            <a:noFill/>
          </a:ln>
        </p:spPr>
      </p:pic>
      <p:sp>
        <p:nvSpPr>
          <p:cNvPr id="81" name="Google Shape;81;p1"/>
          <p:cNvSpPr txBox="1"/>
          <p:nvPr/>
        </p:nvSpPr>
        <p:spPr>
          <a:xfrm>
            <a:off x="6108699" y="2193505"/>
            <a:ext cx="5822040" cy="10096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65A"/>
              </a:buClr>
              <a:buSzPts val="4000"/>
              <a:buFont typeface="Arial"/>
              <a:buNone/>
            </a:pPr>
            <a:r>
              <a:rPr b="1" i="0" lang="en-US" sz="4000" u="none" cap="none" strike="noStrike">
                <a:solidFill>
                  <a:srgbClr val="00365A"/>
                </a:solidFill>
                <a:latin typeface="Arial"/>
                <a:ea typeface="Arial"/>
                <a:cs typeface="Arial"/>
                <a:sym typeface="Arial"/>
              </a:rPr>
              <a:t>5 Things Parents Need to Know About the COVID-19 Vaccines</a:t>
            </a:r>
            <a:endParaRPr b="1" i="0" sz="4000" u="none" cap="none" strike="noStrike">
              <a:solidFill>
                <a:srgbClr val="00365A"/>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g10c907ef4d8_1_77"/>
          <p:cNvPicPr preferRelativeResize="0"/>
          <p:nvPr/>
        </p:nvPicPr>
        <p:blipFill rotWithShape="1">
          <a:blip r:embed="rId3">
            <a:alphaModFix/>
          </a:blip>
          <a:srcRect b="0" l="0" r="0" t="0"/>
          <a:stretch/>
        </p:blipFill>
        <p:spPr>
          <a:xfrm>
            <a:off x="680875" y="1358400"/>
            <a:ext cx="11511126" cy="1986800"/>
          </a:xfrm>
          <a:prstGeom prst="rect">
            <a:avLst/>
          </a:prstGeom>
          <a:noFill/>
          <a:ln>
            <a:noFill/>
          </a:ln>
        </p:spPr>
      </p:pic>
      <p:sp>
        <p:nvSpPr>
          <p:cNvPr id="229" name="Google Shape;229;g10c907ef4d8_1_77"/>
          <p:cNvSpPr txBox="1"/>
          <p:nvPr>
            <p:ph type="title"/>
          </p:nvPr>
        </p:nvSpPr>
        <p:spPr>
          <a:xfrm>
            <a:off x="843701" y="665050"/>
            <a:ext cx="7929900" cy="5055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200">
                <a:solidFill>
                  <a:srgbClr val="173863"/>
                </a:solidFill>
              </a:rPr>
              <a:t>Concerns About Myocarditis and Pericarditis</a:t>
            </a:r>
            <a:endParaRPr sz="3200">
              <a:solidFill>
                <a:srgbClr val="173863"/>
              </a:solidFill>
            </a:endParaRPr>
          </a:p>
        </p:txBody>
      </p:sp>
      <p:sp>
        <p:nvSpPr>
          <p:cNvPr id="230" name="Google Shape;230;g10c907ef4d8_1_77"/>
          <p:cNvSpPr txBox="1"/>
          <p:nvPr/>
        </p:nvSpPr>
        <p:spPr>
          <a:xfrm>
            <a:off x="732243" y="1440774"/>
            <a:ext cx="5368500" cy="259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600">
                <a:solidFill>
                  <a:srgbClr val="10B5C6"/>
                </a:solidFill>
                <a:latin typeface="Calibri"/>
                <a:ea typeface="Calibri"/>
                <a:cs typeface="Calibri"/>
                <a:sym typeface="Calibri"/>
              </a:rPr>
              <a:t>Pericarditis </a:t>
            </a:r>
            <a:r>
              <a:rPr lang="en-US" sz="1600">
                <a:solidFill>
                  <a:srgbClr val="FFFFFF"/>
                </a:solidFill>
                <a:latin typeface="Calibri"/>
                <a:ea typeface="Calibri"/>
                <a:cs typeface="Calibri"/>
                <a:sym typeface="Calibri"/>
              </a:rPr>
              <a:t>is the inflammation of the outer lining of the heart.</a:t>
            </a:r>
            <a:endParaRPr sz="1600">
              <a:latin typeface="Calibri"/>
              <a:ea typeface="Calibri"/>
              <a:cs typeface="Calibri"/>
              <a:sym typeface="Calibri"/>
            </a:endParaRPr>
          </a:p>
        </p:txBody>
      </p:sp>
      <p:sp>
        <p:nvSpPr>
          <p:cNvPr id="231" name="Google Shape;231;g10c907ef4d8_1_77"/>
          <p:cNvSpPr txBox="1"/>
          <p:nvPr/>
        </p:nvSpPr>
        <p:spPr>
          <a:xfrm>
            <a:off x="732243" y="1895501"/>
            <a:ext cx="5478000" cy="1323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1600">
                <a:solidFill>
                  <a:srgbClr val="10B5C6"/>
                </a:solidFill>
                <a:latin typeface="Calibri"/>
                <a:ea typeface="Calibri"/>
                <a:cs typeface="Calibri"/>
                <a:sym typeface="Calibri"/>
              </a:rPr>
              <a:t>Myocarditis</a:t>
            </a:r>
            <a:r>
              <a:rPr b="1" lang="en-US" sz="1600">
                <a:solidFill>
                  <a:srgbClr val="F6B527"/>
                </a:solidFill>
                <a:latin typeface="Calibri"/>
                <a:ea typeface="Calibri"/>
                <a:cs typeface="Calibri"/>
                <a:sym typeface="Calibri"/>
              </a:rPr>
              <a:t> </a:t>
            </a:r>
            <a:r>
              <a:rPr lang="en-US" sz="1600">
                <a:solidFill>
                  <a:srgbClr val="F1F1F1"/>
                </a:solidFill>
                <a:latin typeface="Calibri"/>
                <a:ea typeface="Calibri"/>
                <a:cs typeface="Calibri"/>
                <a:sym typeface="Calibri"/>
              </a:rPr>
              <a:t>is the inflammation of the heart muscle.</a:t>
            </a:r>
            <a:endParaRPr sz="1600">
              <a:latin typeface="Calibri"/>
              <a:ea typeface="Calibri"/>
              <a:cs typeface="Calibri"/>
              <a:sym typeface="Calibri"/>
            </a:endParaRPr>
          </a:p>
          <a:p>
            <a:pPr indent="0" lvl="0" marL="609600" marR="0" rtl="0" algn="l">
              <a:lnSpc>
                <a:spcPct val="100000"/>
              </a:lnSpc>
              <a:spcBef>
                <a:spcPts val="1100"/>
              </a:spcBef>
              <a:spcAft>
                <a:spcPts val="0"/>
              </a:spcAft>
              <a:buNone/>
            </a:pPr>
            <a:r>
              <a:rPr lang="en-US" sz="1500">
                <a:solidFill>
                  <a:srgbClr val="F1F1F1"/>
                </a:solidFill>
                <a:latin typeface="Calibri"/>
                <a:ea typeface="Calibri"/>
                <a:cs typeface="Calibri"/>
                <a:sym typeface="Calibri"/>
              </a:rPr>
              <a:t>In rare cases, myocarditis has occurred, primarily one week after  the second dose of mRNA vaccination. The risk of myocarditis from  the infection is much greater than the risk of myocarditis from the  vaccine.</a:t>
            </a:r>
            <a:endParaRPr sz="1500">
              <a:latin typeface="Calibri"/>
              <a:ea typeface="Calibri"/>
              <a:cs typeface="Calibri"/>
              <a:sym typeface="Calibri"/>
            </a:endParaRPr>
          </a:p>
        </p:txBody>
      </p:sp>
      <p:sp>
        <p:nvSpPr>
          <p:cNvPr id="232" name="Google Shape;232;g10c907ef4d8_1_77"/>
          <p:cNvSpPr txBox="1"/>
          <p:nvPr/>
        </p:nvSpPr>
        <p:spPr>
          <a:xfrm>
            <a:off x="883900" y="6412651"/>
            <a:ext cx="8738400" cy="3516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lang="en-US" sz="1100" u="sng">
                <a:solidFill>
                  <a:schemeClr val="dk1"/>
                </a:solidFill>
                <a:latin typeface="Calibri"/>
                <a:ea typeface="Calibri"/>
                <a:cs typeface="Calibri"/>
                <a:sym typeface="Calibri"/>
              </a:rPr>
              <a:t>cdc</a:t>
            </a:r>
            <a:r>
              <a:rPr lang="en-US" sz="1100" u="sng">
                <a:solidFill>
                  <a:schemeClr val="dk1"/>
                </a:solidFill>
                <a:latin typeface="Calibri"/>
                <a:ea typeface="Calibri"/>
                <a:cs typeface="Calibri"/>
                <a:sym typeface="Calibri"/>
                <a:hlinkClick r:id="rId4">
                  <a:extLst>
                    <a:ext uri="{A12FA001-AC4F-418D-AE19-62706E023703}">
                      <ahyp:hlinkClr val="tx"/>
                    </a:ext>
                  </a:extLst>
                </a:hlinkClick>
              </a:rPr>
              <a:t>.gov/coronavirus/2019-ncov/vaccines/safety/myocarditis.html?s_cid=11374:myocarditis%20children%20covid%20vaccine:sem.ga:p:RG:GM:gen:PTN:FY21 </a:t>
            </a:r>
            <a:r>
              <a:rPr lang="en-US" sz="1100">
                <a:solidFill>
                  <a:schemeClr val="dk1"/>
                </a:solidFill>
                <a:latin typeface="Calibri"/>
                <a:ea typeface="Calibri"/>
                <a:cs typeface="Calibri"/>
                <a:sym typeface="Calibri"/>
              </a:rPr>
              <a:t> </a:t>
            </a:r>
            <a:r>
              <a:rPr lang="en-US" sz="1100" u="sng">
                <a:solidFill>
                  <a:schemeClr val="dk1"/>
                </a:solidFill>
                <a:latin typeface="Calibri"/>
                <a:ea typeface="Calibri"/>
                <a:cs typeface="Calibri"/>
                <a:sym typeface="Calibri"/>
                <a:hlinkClick r:id="rId5">
                  <a:extLst>
                    <a:ext uri="{A12FA001-AC4F-418D-AE19-62706E023703}">
                      <ahyp:hlinkClr val="tx"/>
                    </a:ext>
                  </a:extLst>
                </a:hlinkClick>
              </a:rPr>
              <a:t>https://www.health.harvard.edu/blog/new-information-for-parents-on-myocarditis-and-covid-19-vaccines-202107012523</a:t>
            </a:r>
            <a:endParaRPr sz="1100">
              <a:solidFill>
                <a:schemeClr val="dk1"/>
              </a:solidFill>
              <a:latin typeface="Calibri"/>
              <a:ea typeface="Calibri"/>
              <a:cs typeface="Calibri"/>
              <a:sym typeface="Calibri"/>
            </a:endParaRPr>
          </a:p>
        </p:txBody>
      </p:sp>
      <p:sp>
        <p:nvSpPr>
          <p:cNvPr id="233" name="Google Shape;233;g10c907ef4d8_1_77"/>
          <p:cNvSpPr txBox="1"/>
          <p:nvPr/>
        </p:nvSpPr>
        <p:spPr>
          <a:xfrm>
            <a:off x="883900" y="3533040"/>
            <a:ext cx="5065200" cy="2447400"/>
          </a:xfrm>
          <a:prstGeom prst="rect">
            <a:avLst/>
          </a:prstGeom>
          <a:noFill/>
          <a:ln>
            <a:noFill/>
          </a:ln>
        </p:spPr>
        <p:txBody>
          <a:bodyPr anchorCtr="0" anchor="t" bIns="0" lIns="0" spcFirstLastPara="1" rIns="0" wrap="square" tIns="12700">
            <a:spAutoFit/>
          </a:bodyPr>
          <a:lstStyle/>
          <a:p>
            <a:pPr indent="0" lvl="0" marL="12700" marR="0" rtl="0" algn="l">
              <a:lnSpc>
                <a:spcPct val="135000"/>
              </a:lnSpc>
              <a:spcBef>
                <a:spcPts val="0"/>
              </a:spcBef>
              <a:spcAft>
                <a:spcPts val="0"/>
              </a:spcAft>
              <a:buNone/>
            </a:pPr>
            <a:r>
              <a:rPr b="1" lang="en-US" sz="2000">
                <a:solidFill>
                  <a:srgbClr val="10B5C6"/>
                </a:solidFill>
                <a:latin typeface="Calibri"/>
                <a:ea typeface="Calibri"/>
                <a:cs typeface="Calibri"/>
                <a:sym typeface="Calibri"/>
              </a:rPr>
              <a:t>Myocarditis and pericarditis have rarely been  reported.</a:t>
            </a:r>
            <a:endParaRPr sz="2000">
              <a:solidFill>
                <a:srgbClr val="10B5C6"/>
              </a:solidFill>
              <a:latin typeface="Calibri"/>
              <a:ea typeface="Calibri"/>
              <a:cs typeface="Calibri"/>
              <a:sym typeface="Calibri"/>
            </a:endParaRPr>
          </a:p>
          <a:p>
            <a:pPr indent="-260350" lvl="0" marL="546100" marR="50800" rtl="0" algn="l">
              <a:lnSpc>
                <a:spcPct val="100000"/>
              </a:lnSpc>
              <a:spcBef>
                <a:spcPts val="800"/>
              </a:spcBef>
              <a:spcAft>
                <a:spcPts val="0"/>
              </a:spcAft>
              <a:buClr>
                <a:schemeClr val="dk1"/>
              </a:buClr>
              <a:buSzPts val="1900"/>
              <a:buFont typeface="Arial"/>
              <a:buChar char="•"/>
            </a:pPr>
            <a:r>
              <a:rPr lang="en-US" sz="1900">
                <a:solidFill>
                  <a:schemeClr val="dk1"/>
                </a:solidFill>
                <a:latin typeface="Calibri"/>
                <a:ea typeface="Calibri"/>
                <a:cs typeface="Calibri"/>
                <a:sym typeface="Calibri"/>
              </a:rPr>
              <a:t>These diseases are a potential side eﬀect of the  COVID-19 vaccine.</a:t>
            </a:r>
            <a:endParaRPr sz="1900">
              <a:solidFill>
                <a:schemeClr val="dk1"/>
              </a:solidFill>
              <a:latin typeface="Calibri"/>
              <a:ea typeface="Calibri"/>
              <a:cs typeface="Calibri"/>
              <a:sym typeface="Calibri"/>
            </a:endParaRPr>
          </a:p>
          <a:p>
            <a:pPr indent="-260350" lvl="0" marL="546100" marR="495300" rtl="0" algn="l">
              <a:lnSpc>
                <a:spcPct val="100000"/>
              </a:lnSpc>
              <a:spcBef>
                <a:spcPts val="300"/>
              </a:spcBef>
              <a:spcAft>
                <a:spcPts val="0"/>
              </a:spcAft>
              <a:buClr>
                <a:schemeClr val="dk1"/>
              </a:buClr>
              <a:buSzPts val="1900"/>
              <a:buFont typeface="Arial"/>
              <a:buChar char="•"/>
            </a:pPr>
            <a:r>
              <a:rPr lang="en-US" sz="1900">
                <a:solidFill>
                  <a:schemeClr val="dk1"/>
                </a:solidFill>
                <a:latin typeface="Calibri"/>
                <a:ea typeface="Calibri"/>
                <a:cs typeface="Calibri"/>
                <a:sym typeface="Calibri"/>
              </a:rPr>
              <a:t>They have occurred predominantly in  adolescent males within several days after COVID-19 vaccination.</a:t>
            </a:r>
            <a:endParaRPr sz="1900">
              <a:solidFill>
                <a:schemeClr val="dk1"/>
              </a:solidFill>
              <a:latin typeface="Calibri"/>
              <a:ea typeface="Calibri"/>
              <a:cs typeface="Calibri"/>
              <a:sym typeface="Calibri"/>
            </a:endParaRPr>
          </a:p>
        </p:txBody>
      </p:sp>
      <p:sp>
        <p:nvSpPr>
          <p:cNvPr id="234" name="Google Shape;234;g10c907ef4d8_1_77"/>
          <p:cNvSpPr txBox="1"/>
          <p:nvPr/>
        </p:nvSpPr>
        <p:spPr>
          <a:xfrm>
            <a:off x="6389375" y="3533053"/>
            <a:ext cx="4700400" cy="3207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None/>
            </a:pPr>
            <a:r>
              <a:rPr b="1" lang="en-US" sz="2000">
                <a:solidFill>
                  <a:srgbClr val="10B5C6"/>
                </a:solidFill>
                <a:latin typeface="Calibri"/>
                <a:ea typeface="Calibri"/>
                <a:cs typeface="Calibri"/>
                <a:sym typeface="Calibri"/>
              </a:rPr>
              <a:t>Risks of not getting The COVID-19 vaccine:</a:t>
            </a:r>
            <a:endParaRPr sz="2000">
              <a:solidFill>
                <a:srgbClr val="10B5C6"/>
              </a:solidFill>
              <a:latin typeface="Calibri"/>
              <a:ea typeface="Calibri"/>
              <a:cs typeface="Calibri"/>
              <a:sym typeface="Calibri"/>
            </a:endParaRPr>
          </a:p>
        </p:txBody>
      </p:sp>
      <p:sp>
        <p:nvSpPr>
          <p:cNvPr id="235" name="Google Shape;235;g10c907ef4d8_1_77"/>
          <p:cNvSpPr txBox="1"/>
          <p:nvPr/>
        </p:nvSpPr>
        <p:spPr>
          <a:xfrm>
            <a:off x="6277318" y="4074569"/>
            <a:ext cx="4924500" cy="2062500"/>
          </a:xfrm>
          <a:prstGeom prst="rect">
            <a:avLst/>
          </a:prstGeom>
          <a:noFill/>
          <a:ln>
            <a:noFill/>
          </a:ln>
        </p:spPr>
        <p:txBody>
          <a:bodyPr anchorCtr="0" anchor="t" bIns="0" lIns="0" spcFirstLastPara="1" rIns="0" wrap="square" tIns="38100">
            <a:spAutoFit/>
          </a:bodyPr>
          <a:lstStyle/>
          <a:p>
            <a:pPr indent="-247650" lvl="0" marL="254000" marR="0" rtl="0" algn="l">
              <a:lnSpc>
                <a:spcPct val="100000"/>
              </a:lnSpc>
              <a:spcBef>
                <a:spcPts val="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Becoming infected with COVID-19.</a:t>
            </a:r>
            <a:endParaRPr sz="1700">
              <a:solidFill>
                <a:schemeClr val="dk1"/>
              </a:solidFill>
              <a:latin typeface="Calibri"/>
              <a:ea typeface="Calibri"/>
              <a:cs typeface="Calibri"/>
              <a:sym typeface="Calibri"/>
            </a:endParaRPr>
          </a:p>
          <a:p>
            <a:pPr indent="-247650" lvl="0" marL="254000" marR="0" rtl="0" algn="l">
              <a:lnSpc>
                <a:spcPct val="100000"/>
              </a:lnSpc>
              <a:spcBef>
                <a:spcPts val="300"/>
              </a:spcBef>
              <a:spcAft>
                <a:spcPts val="0"/>
              </a:spcAft>
              <a:buClr>
                <a:schemeClr val="dk1"/>
              </a:buClr>
              <a:buSzPts val="1700"/>
              <a:buFont typeface="Arial"/>
              <a:buChar char="•"/>
            </a:pPr>
            <a:r>
              <a:rPr lang="en-US" sz="1700">
                <a:solidFill>
                  <a:schemeClr val="dk1"/>
                </a:solidFill>
                <a:latin typeface="Calibri"/>
                <a:ea typeface="Calibri"/>
                <a:cs typeface="Calibri"/>
                <a:sym typeface="Calibri"/>
              </a:rPr>
              <a:t>Developing myocarditis or pericarditis from a COVID  infection.</a:t>
            </a:r>
            <a:endParaRPr sz="1700">
              <a:solidFill>
                <a:schemeClr val="dk1"/>
              </a:solidFill>
              <a:latin typeface="Calibri"/>
              <a:ea typeface="Calibri"/>
              <a:cs typeface="Calibri"/>
              <a:sym typeface="Calibri"/>
            </a:endParaRPr>
          </a:p>
          <a:p>
            <a:pPr indent="-222250" lvl="0" marL="254000" marR="0" rtl="0" algn="l">
              <a:lnSpc>
                <a:spcPct val="100000"/>
              </a:lnSpc>
              <a:spcBef>
                <a:spcPts val="30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Long COVID aﬀects</a:t>
            </a:r>
            <a:endParaRPr sz="1700">
              <a:solidFill>
                <a:schemeClr val="dk1"/>
              </a:solidFill>
              <a:latin typeface="Calibri"/>
              <a:ea typeface="Calibri"/>
              <a:cs typeface="Calibri"/>
              <a:sym typeface="Calibri"/>
            </a:endParaRPr>
          </a:p>
          <a:p>
            <a:pPr indent="-222250" lvl="0" marL="254000" marR="0" rtl="0" algn="l">
              <a:lnSpc>
                <a:spcPct val="100000"/>
              </a:lnSpc>
              <a:spcBef>
                <a:spcPts val="30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Multi-System inflammatory Syndrome</a:t>
            </a:r>
            <a:endParaRPr sz="1700">
              <a:solidFill>
                <a:schemeClr val="dk1"/>
              </a:solidFill>
              <a:latin typeface="Calibri"/>
              <a:ea typeface="Calibri"/>
              <a:cs typeface="Calibri"/>
              <a:sym typeface="Calibri"/>
            </a:endParaRPr>
          </a:p>
          <a:p>
            <a:pPr indent="-222250" lvl="0" marL="254000" marR="0" rtl="0" algn="l">
              <a:lnSpc>
                <a:spcPct val="100000"/>
              </a:lnSpc>
              <a:spcBef>
                <a:spcPts val="30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Hospitalization</a:t>
            </a:r>
            <a:endParaRPr sz="1700">
              <a:solidFill>
                <a:schemeClr val="dk1"/>
              </a:solidFill>
              <a:latin typeface="Calibri"/>
              <a:ea typeface="Calibri"/>
              <a:cs typeface="Calibri"/>
              <a:sym typeface="Calibri"/>
            </a:endParaRPr>
          </a:p>
          <a:p>
            <a:pPr indent="-222250" lvl="0" marL="254000" marR="0" rtl="0" algn="l">
              <a:lnSpc>
                <a:spcPct val="100000"/>
              </a:lnSpc>
              <a:spcBef>
                <a:spcPts val="300"/>
              </a:spcBef>
              <a:spcAft>
                <a:spcPts val="0"/>
              </a:spcAft>
              <a:buClr>
                <a:schemeClr val="dk1"/>
              </a:buClr>
              <a:buSzPts val="1700"/>
              <a:buFont typeface="Calibri"/>
              <a:buChar char="•"/>
            </a:pPr>
            <a:r>
              <a:rPr lang="en-US" sz="1700">
                <a:solidFill>
                  <a:schemeClr val="dk1"/>
                </a:solidFill>
                <a:latin typeface="Calibri"/>
                <a:ea typeface="Calibri"/>
                <a:cs typeface="Calibri"/>
                <a:sym typeface="Calibri"/>
              </a:rPr>
              <a:t>Death</a:t>
            </a:r>
            <a:endParaRPr sz="17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7"/>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
        <p:nvSpPr>
          <p:cNvPr id="241" name="Google Shape;241;p27"/>
          <p:cNvSpPr txBox="1"/>
          <p:nvPr>
            <p:ph type="ctrTitle"/>
          </p:nvPr>
        </p:nvSpPr>
        <p:spPr>
          <a:xfrm>
            <a:off x="1304858" y="692106"/>
            <a:ext cx="4867275" cy="1009651"/>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365A"/>
              </a:buClr>
              <a:buSzPts val="2800"/>
              <a:buFont typeface="Arial"/>
              <a:buNone/>
            </a:pPr>
            <a:r>
              <a:rPr lang="en-US" sz="2800"/>
              <a:t>The COVID-19 Vaccine for the 5-11 Age Group</a:t>
            </a:r>
            <a:br>
              <a:rPr lang="en-US" sz="2800"/>
            </a:br>
            <a:endParaRPr sz="2800"/>
          </a:p>
        </p:txBody>
      </p:sp>
      <p:sp>
        <p:nvSpPr>
          <p:cNvPr id="242" name="Google Shape;242;p27"/>
          <p:cNvSpPr txBox="1"/>
          <p:nvPr/>
        </p:nvSpPr>
        <p:spPr>
          <a:xfrm rot="-5400000">
            <a:off x="-1294049" y="4435793"/>
            <a:ext cx="3261995" cy="242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2E2E2"/>
              </a:buClr>
              <a:buSzPts val="900"/>
              <a:buFont typeface="Arial"/>
              <a:buNone/>
            </a:pPr>
            <a:r>
              <a:rPr b="0" i="0" lang="en-US" sz="900" u="none" cap="none" strike="noStrike">
                <a:solidFill>
                  <a:srgbClr val="E2E2E2"/>
                </a:solidFill>
                <a:latin typeface="Arial"/>
                <a:ea typeface="Arial"/>
                <a:cs typeface="Arial"/>
                <a:sym typeface="Arial"/>
              </a:rPr>
              <a:t> PROVIDER MATERIALS - VIRGINIA</a:t>
            </a:r>
            <a:endParaRPr b="0" i="0" sz="900" u="none" cap="none" strike="noStrike">
              <a:solidFill>
                <a:srgbClr val="E2E2E2"/>
              </a:solidFill>
              <a:latin typeface="Arial"/>
              <a:ea typeface="Arial"/>
              <a:cs typeface="Arial"/>
              <a:sym typeface="Arial"/>
            </a:endParaRPr>
          </a:p>
        </p:txBody>
      </p:sp>
      <p:sp>
        <p:nvSpPr>
          <p:cNvPr id="243" name="Google Shape;243;p27"/>
          <p:cNvSpPr txBox="1"/>
          <p:nvPr/>
        </p:nvSpPr>
        <p:spPr>
          <a:xfrm>
            <a:off x="1304857" y="1701757"/>
            <a:ext cx="10178305" cy="170812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365A"/>
                </a:solidFill>
                <a:latin typeface="Arial"/>
                <a:ea typeface="Arial"/>
                <a:cs typeface="Arial"/>
                <a:sym typeface="Arial"/>
              </a:rPr>
              <a:t>The Pfizer-BioNTech COVID-19 vaccine is approved for emergency use authorization (EUA) by the U.S. Food and Drug Administration (FDA) for the 5-11 year old age group. See below for the key details on the differences between Pfizer-BioNTech’s 5-11 year old COVID-19 vaccine and the 12+ year old COVID-19 vaccine. It is important to note that the 12+ year old Pfizer-BioNTech vaccine can NOT be administered to 5-11 year olds and 5-11 year olds can only receive the vaccine approved specifically for their age group*.</a:t>
            </a:r>
            <a:endParaRPr b="0" i="0" sz="1400" u="none" cap="none" strike="noStrike">
              <a:solidFill>
                <a:srgbClr val="000000"/>
              </a:solidFill>
              <a:latin typeface="Arial"/>
              <a:ea typeface="Arial"/>
              <a:cs typeface="Arial"/>
              <a:sym typeface="Arial"/>
            </a:endParaRPr>
          </a:p>
        </p:txBody>
      </p:sp>
      <p:graphicFrame>
        <p:nvGraphicFramePr>
          <p:cNvPr id="244" name="Google Shape;244;p27"/>
          <p:cNvGraphicFramePr/>
          <p:nvPr/>
        </p:nvGraphicFramePr>
        <p:xfrm>
          <a:off x="2668706" y="3820504"/>
          <a:ext cx="3000000" cy="3000000"/>
        </p:xfrm>
        <a:graphic>
          <a:graphicData uri="http://schemas.openxmlformats.org/drawingml/2006/table">
            <a:tbl>
              <a:tblPr>
                <a:noFill/>
                <a:tableStyleId>{B5345CEE-FBED-430D-B64B-C07F506D465C}</a:tableStyleId>
              </a:tblPr>
              <a:tblGrid>
                <a:gridCol w="1632950"/>
                <a:gridCol w="2686950"/>
                <a:gridCol w="2336150"/>
              </a:tblGrid>
              <a:tr h="672200">
                <a:tc>
                  <a:txBody>
                    <a:bodyPr/>
                    <a:lstStyle/>
                    <a:p>
                      <a:pPr indent="0" lvl="0" marL="0" marR="0" rtl="0" algn="ctr">
                        <a:lnSpc>
                          <a:spcPct val="100000"/>
                        </a:lnSpc>
                        <a:spcBef>
                          <a:spcPts val="0"/>
                        </a:spcBef>
                        <a:spcAft>
                          <a:spcPts val="0"/>
                        </a:spcAft>
                        <a:buNone/>
                      </a:pPr>
                      <a:r>
                        <a:rPr b="1" i="0" lang="en-US" sz="1400" u="none" cap="none" strike="noStrike">
                          <a:solidFill>
                            <a:srgbClr val="33CCCC"/>
                          </a:solidFill>
                          <a:latin typeface="Arial"/>
                          <a:ea typeface="Arial"/>
                          <a:cs typeface="Arial"/>
                          <a:sym typeface="Arial"/>
                        </a:rPr>
                        <a:t>Description</a:t>
                      </a:r>
                      <a:endParaRPr/>
                    </a:p>
                  </a:txBody>
                  <a:tcPr marT="6350" marB="0" marR="6350" marL="6350" anchor="ctr">
                    <a:lnL cap="flat" cmpd="sng" w="9525">
                      <a:solidFill>
                        <a:srgbClr val="000000">
                          <a:alpha val="0"/>
                        </a:srgbClr>
                      </a:solidFill>
                      <a:prstDash val="solid"/>
                      <a:round/>
                      <a:headEnd len="sm" w="sm" type="none"/>
                      <a:tailEnd len="sm" w="sm" type="none"/>
                    </a:lnL>
                    <a:lnR cap="flat" cmpd="sng" w="9525">
                      <a:solidFill>
                        <a:srgbClr val="33CCCC"/>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3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400" u="none" cap="none" strike="noStrike">
                          <a:solidFill>
                            <a:srgbClr val="33CCCC"/>
                          </a:solidFill>
                          <a:latin typeface="Arial"/>
                          <a:ea typeface="Arial"/>
                          <a:cs typeface="Arial"/>
                          <a:sym typeface="Arial"/>
                        </a:rPr>
                        <a:t>Adult/Adolescent Formulation</a:t>
                      </a:r>
                      <a:endParaRPr/>
                    </a:p>
                  </a:txBody>
                  <a:tcPr marT="6350" marB="0" marR="6350" marL="6350" anchor="ctr">
                    <a:lnL cap="flat" cmpd="sng" w="9525">
                      <a:solidFill>
                        <a:srgbClr val="33CCCC"/>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3CCCC"/>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i="0" lang="en-US" sz="1400" u="none" cap="none" strike="noStrike">
                          <a:solidFill>
                            <a:srgbClr val="33CCCC"/>
                          </a:solidFill>
                          <a:latin typeface="Arial"/>
                          <a:ea typeface="Arial"/>
                          <a:cs typeface="Arial"/>
                          <a:sym typeface="Arial"/>
                        </a:rPr>
                        <a:t>Pediatric Formulation</a:t>
                      </a:r>
                      <a:endParaRPr/>
                    </a:p>
                  </a:txBody>
                  <a:tcPr marT="6350" marB="0" marR="6350" marL="63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33CCCC"/>
                      </a:solidFill>
                      <a:prstDash val="solid"/>
                      <a:round/>
                      <a:headEnd len="sm" w="sm" type="none"/>
                      <a:tailEnd len="sm" w="sm" type="none"/>
                    </a:lnB>
                  </a:tcPr>
                </a:tc>
              </a:tr>
              <a:tr h="344975">
                <a:tc>
                  <a:txBody>
                    <a:bodyPr/>
                    <a:lstStyle/>
                    <a:p>
                      <a:pPr indent="0" lvl="0" marL="0" marR="0" rtl="0" algn="ctr">
                        <a:lnSpc>
                          <a:spcPct val="100000"/>
                        </a:lnSpc>
                        <a:spcBef>
                          <a:spcPts val="0"/>
                        </a:spcBef>
                        <a:spcAft>
                          <a:spcPts val="0"/>
                        </a:spcAft>
                        <a:buNone/>
                      </a:pPr>
                      <a:r>
                        <a:rPr b="0" i="0" lang="en-US" sz="1400" u="none" cap="none" strike="noStrike">
                          <a:solidFill>
                            <a:srgbClr val="002060"/>
                          </a:solidFill>
                          <a:latin typeface="Arial"/>
                          <a:ea typeface="Arial"/>
                          <a:cs typeface="Arial"/>
                          <a:sym typeface="Arial"/>
                        </a:rPr>
                        <a:t>Age Group</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33CCCC"/>
                      </a:solidFill>
                      <a:prstDash val="solid"/>
                      <a:round/>
                      <a:headEnd len="sm" w="sm" type="none"/>
                      <a:tailEnd len="sm" w="sm" type="none"/>
                    </a:lnR>
                    <a:lnT cap="flat" cmpd="sng" w="9525">
                      <a:solidFill>
                        <a:srgbClr val="33CCCC"/>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400" u="none" cap="none" strike="noStrike">
                          <a:solidFill>
                            <a:srgbClr val="002060"/>
                          </a:solidFill>
                          <a:latin typeface="Arial"/>
                          <a:ea typeface="Arial"/>
                          <a:cs typeface="Arial"/>
                          <a:sym typeface="Arial"/>
                        </a:rPr>
                        <a:t>&gt;12 years</a:t>
                      </a:r>
                      <a:endParaRPr/>
                    </a:p>
                  </a:txBody>
                  <a:tcPr marT="6350" marB="0" marR="6350" marL="6350" anchor="b">
                    <a:lnL cap="flat" cmpd="sng" w="9525">
                      <a:solidFill>
                        <a:srgbClr val="33CCCC"/>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CCCC"/>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400" u="none" cap="none" strike="noStrike">
                          <a:solidFill>
                            <a:srgbClr val="002060"/>
                          </a:solidFill>
                          <a:latin typeface="Arial"/>
                          <a:ea typeface="Arial"/>
                          <a:cs typeface="Arial"/>
                          <a:sym typeface="Arial"/>
                        </a:rPr>
                        <a:t>5 to &lt;12 years</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33CCCC"/>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4975">
                <a:tc>
                  <a:txBody>
                    <a:bodyPr/>
                    <a:lstStyle/>
                    <a:p>
                      <a:pPr indent="0" lvl="0" marL="0" marR="0" rtl="0" algn="ctr">
                        <a:lnSpc>
                          <a:spcPct val="100000"/>
                        </a:lnSpc>
                        <a:spcBef>
                          <a:spcPts val="0"/>
                        </a:spcBef>
                        <a:spcAft>
                          <a:spcPts val="0"/>
                        </a:spcAft>
                        <a:buNone/>
                      </a:pPr>
                      <a:r>
                        <a:rPr b="0" i="0" lang="en-US" sz="1400" u="none" cap="none" strike="noStrike">
                          <a:solidFill>
                            <a:srgbClr val="002060"/>
                          </a:solidFill>
                          <a:latin typeface="Arial"/>
                          <a:ea typeface="Arial"/>
                          <a:cs typeface="Arial"/>
                          <a:sym typeface="Arial"/>
                        </a:rPr>
                        <a:t>Vial Cap Color</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33CCCC"/>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a:solidFill>
                            <a:srgbClr val="002060"/>
                          </a:solidFill>
                        </a:rPr>
                        <a:t>Grey</a:t>
                      </a:r>
                      <a:endParaRPr/>
                    </a:p>
                  </a:txBody>
                  <a:tcPr marT="6350" marB="0" marR="6350" marL="6350" anchor="b">
                    <a:lnL cap="flat" cmpd="sng" w="9525">
                      <a:solidFill>
                        <a:srgbClr val="33CCCC"/>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a:solidFill>
                            <a:srgbClr val="002060"/>
                          </a:solidFill>
                        </a:rPr>
                        <a:t>Orange</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4975">
                <a:tc>
                  <a:txBody>
                    <a:bodyPr/>
                    <a:lstStyle/>
                    <a:p>
                      <a:pPr indent="0" lvl="0" marL="0" marR="0" rtl="0" algn="ctr">
                        <a:lnSpc>
                          <a:spcPct val="100000"/>
                        </a:lnSpc>
                        <a:spcBef>
                          <a:spcPts val="0"/>
                        </a:spcBef>
                        <a:spcAft>
                          <a:spcPts val="0"/>
                        </a:spcAft>
                        <a:buNone/>
                      </a:pPr>
                      <a:r>
                        <a:rPr b="0" i="0" lang="en-US" sz="1400" u="none" cap="none" strike="noStrike">
                          <a:solidFill>
                            <a:srgbClr val="002060"/>
                          </a:solidFill>
                          <a:latin typeface="Arial"/>
                          <a:ea typeface="Arial"/>
                          <a:cs typeface="Arial"/>
                          <a:sym typeface="Arial"/>
                        </a:rPr>
                        <a:t>Dose</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33CCCC"/>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400" u="none" cap="none" strike="noStrike">
                          <a:solidFill>
                            <a:srgbClr val="002060"/>
                          </a:solidFill>
                          <a:latin typeface="Arial"/>
                          <a:ea typeface="Arial"/>
                          <a:cs typeface="Arial"/>
                          <a:sym typeface="Arial"/>
                        </a:rPr>
                        <a:t>30 mcg</a:t>
                      </a:r>
                      <a:endParaRPr/>
                    </a:p>
                  </a:txBody>
                  <a:tcPr marT="6350" marB="0" marR="6350" marL="6350" anchor="b">
                    <a:lnL cap="flat" cmpd="sng" w="9525">
                      <a:solidFill>
                        <a:srgbClr val="33CCCC"/>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400" u="none" cap="none" strike="noStrike">
                          <a:solidFill>
                            <a:srgbClr val="002060"/>
                          </a:solidFill>
                          <a:latin typeface="Arial"/>
                          <a:ea typeface="Arial"/>
                          <a:cs typeface="Arial"/>
                          <a:sym typeface="Arial"/>
                        </a:rPr>
                        <a:t>10mcg</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4975">
                <a:tc>
                  <a:txBody>
                    <a:bodyPr/>
                    <a:lstStyle/>
                    <a:p>
                      <a:pPr indent="0" lvl="0" marL="0" marR="0" rtl="0" algn="ctr">
                        <a:lnSpc>
                          <a:spcPct val="100000"/>
                        </a:lnSpc>
                        <a:spcBef>
                          <a:spcPts val="0"/>
                        </a:spcBef>
                        <a:spcAft>
                          <a:spcPts val="0"/>
                        </a:spcAft>
                        <a:buNone/>
                      </a:pPr>
                      <a:r>
                        <a:rPr b="0" i="0" lang="en-US" sz="1400" u="none" cap="none" strike="noStrike">
                          <a:solidFill>
                            <a:srgbClr val="002060"/>
                          </a:solidFill>
                          <a:latin typeface="Arial"/>
                          <a:ea typeface="Arial"/>
                          <a:cs typeface="Arial"/>
                          <a:sym typeface="Arial"/>
                        </a:rPr>
                        <a:t>Injection Volume</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33CCCC"/>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400" u="none" cap="none" strike="noStrike">
                          <a:solidFill>
                            <a:srgbClr val="002060"/>
                          </a:solidFill>
                          <a:latin typeface="Arial"/>
                          <a:ea typeface="Arial"/>
                          <a:cs typeface="Arial"/>
                          <a:sym typeface="Arial"/>
                        </a:rPr>
                        <a:t>0.3 mL</a:t>
                      </a:r>
                      <a:endParaRPr/>
                    </a:p>
                  </a:txBody>
                  <a:tcPr marT="6350" marB="0" marR="6350" marL="6350" anchor="b">
                    <a:lnL cap="flat" cmpd="sng" w="9525">
                      <a:solidFill>
                        <a:srgbClr val="33CCCC"/>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i="0" lang="en-US" sz="1400" u="none" cap="none" strike="noStrike">
                          <a:solidFill>
                            <a:srgbClr val="002060"/>
                          </a:solidFill>
                          <a:latin typeface="Arial"/>
                          <a:ea typeface="Arial"/>
                          <a:cs typeface="Arial"/>
                          <a:sym typeface="Arial"/>
                        </a:rPr>
                        <a:t>0.2 mL</a:t>
                      </a:r>
                      <a:endParaRPr/>
                    </a:p>
                  </a:txBody>
                  <a:tcPr marT="6350" marB="0" marR="6350" marL="63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45" name="Google Shape;245;p27"/>
          <p:cNvSpPr txBox="1"/>
          <p:nvPr/>
        </p:nvSpPr>
        <p:spPr>
          <a:xfrm>
            <a:off x="1304856" y="6102023"/>
            <a:ext cx="10178305" cy="41545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400" u="none" cap="none" strike="noStrike">
                <a:solidFill>
                  <a:srgbClr val="00365A"/>
                </a:solidFill>
                <a:latin typeface="Arial"/>
                <a:ea typeface="Arial"/>
                <a:cs typeface="Arial"/>
                <a:sym typeface="Arial"/>
              </a:rPr>
              <a:t>*Dose formulation is determined strictly by child’s age at date of vaccine administration.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9"/>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
        <p:nvSpPr>
          <p:cNvPr id="251" name="Google Shape;251;p9"/>
          <p:cNvSpPr txBox="1"/>
          <p:nvPr>
            <p:ph type="ctrTitle"/>
          </p:nvPr>
        </p:nvSpPr>
        <p:spPr>
          <a:xfrm>
            <a:off x="1304858" y="692106"/>
            <a:ext cx="4232342" cy="746169"/>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rgbClr val="00365A"/>
              </a:buClr>
              <a:buSzPts val="2800"/>
              <a:buFont typeface="Arial"/>
              <a:buNone/>
            </a:pPr>
            <a:r>
              <a:rPr lang="en-US" sz="2800"/>
              <a:t>Frequently Asked Questions</a:t>
            </a:r>
            <a:endParaRPr sz="2800"/>
          </a:p>
        </p:txBody>
      </p:sp>
      <p:sp>
        <p:nvSpPr>
          <p:cNvPr id="252" name="Google Shape;252;p9"/>
          <p:cNvSpPr txBox="1"/>
          <p:nvPr/>
        </p:nvSpPr>
        <p:spPr>
          <a:xfrm rot="-5400000">
            <a:off x="-1294049" y="4435793"/>
            <a:ext cx="3261995" cy="242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2E2E2"/>
              </a:buClr>
              <a:buSzPts val="900"/>
              <a:buFont typeface="Arial"/>
              <a:buNone/>
            </a:pPr>
            <a:r>
              <a:rPr b="0" i="0" lang="en-US" sz="900" u="none" cap="none" strike="noStrike">
                <a:solidFill>
                  <a:srgbClr val="E2E2E2"/>
                </a:solidFill>
                <a:latin typeface="Arial"/>
                <a:ea typeface="Arial"/>
                <a:cs typeface="Arial"/>
                <a:sym typeface="Arial"/>
              </a:rPr>
              <a:t> PROVIDER MATERIALS - VIRGINIA</a:t>
            </a:r>
            <a:endParaRPr b="0" i="0" sz="900" u="none" cap="none" strike="noStrike">
              <a:solidFill>
                <a:srgbClr val="E2E2E2"/>
              </a:solidFill>
              <a:latin typeface="Arial"/>
              <a:ea typeface="Arial"/>
              <a:cs typeface="Arial"/>
              <a:sym typeface="Arial"/>
            </a:endParaRPr>
          </a:p>
        </p:txBody>
      </p:sp>
      <p:pic>
        <p:nvPicPr>
          <p:cNvPr id="253" name="Google Shape;253;p9"/>
          <p:cNvPicPr preferRelativeResize="0"/>
          <p:nvPr/>
        </p:nvPicPr>
        <p:blipFill rotWithShape="1">
          <a:blip r:embed="rId3">
            <a:alphaModFix/>
          </a:blip>
          <a:srcRect b="0" l="0" r="-8851" t="-4649"/>
          <a:stretch/>
        </p:blipFill>
        <p:spPr>
          <a:xfrm>
            <a:off x="4767639" y="2997201"/>
            <a:ext cx="3457396" cy="3860799"/>
          </a:xfrm>
          <a:prstGeom prst="rect">
            <a:avLst/>
          </a:prstGeom>
          <a:noFill/>
          <a:ln>
            <a:noFill/>
          </a:ln>
        </p:spPr>
      </p:pic>
      <p:pic>
        <p:nvPicPr>
          <p:cNvPr id="254" name="Google Shape;254;p9"/>
          <p:cNvPicPr preferRelativeResize="0"/>
          <p:nvPr/>
        </p:nvPicPr>
        <p:blipFill rotWithShape="1">
          <a:blip r:embed="rId4">
            <a:alphaModFix/>
          </a:blip>
          <a:srcRect b="0" l="0" r="0" t="0"/>
          <a:stretch/>
        </p:blipFill>
        <p:spPr>
          <a:xfrm>
            <a:off x="725660" y="4696295"/>
            <a:ext cx="4821494" cy="1956945"/>
          </a:xfrm>
          <a:prstGeom prst="rect">
            <a:avLst/>
          </a:prstGeom>
          <a:noFill/>
          <a:ln>
            <a:noFill/>
          </a:ln>
        </p:spPr>
      </p:pic>
      <p:sp>
        <p:nvSpPr>
          <p:cNvPr id="255" name="Google Shape;255;p9"/>
          <p:cNvSpPr txBox="1"/>
          <p:nvPr/>
        </p:nvSpPr>
        <p:spPr>
          <a:xfrm>
            <a:off x="1490603" y="5242817"/>
            <a:ext cx="3472445"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365A"/>
                </a:solidFill>
                <a:latin typeface="Arial"/>
                <a:ea typeface="Arial"/>
                <a:cs typeface="Arial"/>
                <a:sym typeface="Arial"/>
              </a:rPr>
              <a:t>Should my child get the vaccine if they are immunocompromised or have a pre-existing condition?</a:t>
            </a:r>
            <a:endParaRPr b="1" i="0" sz="1400" u="none" cap="none" strike="noStrike">
              <a:solidFill>
                <a:srgbClr val="00365A"/>
              </a:solidFill>
              <a:latin typeface="Arial"/>
              <a:ea typeface="Arial"/>
              <a:cs typeface="Arial"/>
              <a:sym typeface="Arial"/>
            </a:endParaRPr>
          </a:p>
        </p:txBody>
      </p:sp>
      <p:pic>
        <p:nvPicPr>
          <p:cNvPr id="256" name="Google Shape;256;p9"/>
          <p:cNvPicPr preferRelativeResize="0"/>
          <p:nvPr/>
        </p:nvPicPr>
        <p:blipFill rotWithShape="1">
          <a:blip r:embed="rId5">
            <a:alphaModFix/>
          </a:blip>
          <a:srcRect b="0" l="0" r="0" t="0"/>
          <a:stretch/>
        </p:blipFill>
        <p:spPr>
          <a:xfrm rot="265523">
            <a:off x="853619" y="3499485"/>
            <a:ext cx="4205940" cy="1412923"/>
          </a:xfrm>
          <a:prstGeom prst="rect">
            <a:avLst/>
          </a:prstGeom>
          <a:noFill/>
          <a:ln>
            <a:noFill/>
          </a:ln>
        </p:spPr>
      </p:pic>
      <p:sp>
        <p:nvSpPr>
          <p:cNvPr id="257" name="Google Shape;257;p9"/>
          <p:cNvSpPr txBox="1"/>
          <p:nvPr/>
        </p:nvSpPr>
        <p:spPr>
          <a:xfrm>
            <a:off x="4093980" y="1941209"/>
            <a:ext cx="445452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365A"/>
                </a:solidFill>
                <a:latin typeface="Arial"/>
                <a:ea typeface="Arial"/>
                <a:cs typeface="Arial"/>
                <a:sym typeface="Arial"/>
              </a:rPr>
              <a:t>Does my child need a vaccine if they aren’t going to get very ill from COVID-19?</a:t>
            </a:r>
            <a:endParaRPr b="1" i="0" sz="1400" u="none" cap="none" strike="noStrike">
              <a:solidFill>
                <a:srgbClr val="00365A"/>
              </a:solidFill>
              <a:latin typeface="Arial"/>
              <a:ea typeface="Arial"/>
              <a:cs typeface="Arial"/>
              <a:sym typeface="Arial"/>
            </a:endParaRPr>
          </a:p>
        </p:txBody>
      </p:sp>
      <p:pic>
        <p:nvPicPr>
          <p:cNvPr id="258" name="Google Shape;258;p9"/>
          <p:cNvPicPr preferRelativeResize="0"/>
          <p:nvPr/>
        </p:nvPicPr>
        <p:blipFill rotWithShape="1">
          <a:blip r:embed="rId5">
            <a:alphaModFix/>
          </a:blip>
          <a:srcRect b="0" l="0" r="0" t="0"/>
          <a:stretch/>
        </p:blipFill>
        <p:spPr>
          <a:xfrm rot="169936">
            <a:off x="1054311" y="2602395"/>
            <a:ext cx="4541265" cy="1062672"/>
          </a:xfrm>
          <a:prstGeom prst="rect">
            <a:avLst/>
          </a:prstGeom>
          <a:noFill/>
          <a:ln>
            <a:noFill/>
          </a:ln>
        </p:spPr>
      </p:pic>
      <p:pic>
        <p:nvPicPr>
          <p:cNvPr id="259" name="Google Shape;259;p9"/>
          <p:cNvPicPr preferRelativeResize="0"/>
          <p:nvPr/>
        </p:nvPicPr>
        <p:blipFill rotWithShape="1">
          <a:blip r:embed="rId6">
            <a:alphaModFix/>
          </a:blip>
          <a:srcRect b="0" l="0" r="0" t="0"/>
          <a:stretch/>
        </p:blipFill>
        <p:spPr>
          <a:xfrm rot="152795">
            <a:off x="3661247" y="1631419"/>
            <a:ext cx="5468513" cy="1279651"/>
          </a:xfrm>
          <a:prstGeom prst="rect">
            <a:avLst/>
          </a:prstGeom>
          <a:noFill/>
          <a:ln>
            <a:noFill/>
          </a:ln>
        </p:spPr>
      </p:pic>
      <p:sp>
        <p:nvSpPr>
          <p:cNvPr id="260" name="Google Shape;260;p9"/>
          <p:cNvSpPr txBox="1"/>
          <p:nvPr/>
        </p:nvSpPr>
        <p:spPr>
          <a:xfrm>
            <a:off x="1744239" y="2816145"/>
            <a:ext cx="3161407"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365A"/>
                </a:solidFill>
                <a:latin typeface="Arial"/>
                <a:ea typeface="Arial"/>
                <a:cs typeface="Arial"/>
                <a:sym typeface="Arial"/>
              </a:rPr>
              <a:t>Will my child have to get a booster shot?</a:t>
            </a:r>
            <a:endParaRPr b="1" i="0" sz="1400" u="none" cap="none" strike="noStrike">
              <a:solidFill>
                <a:srgbClr val="00365A"/>
              </a:solidFill>
              <a:latin typeface="Arial"/>
              <a:ea typeface="Arial"/>
              <a:cs typeface="Arial"/>
              <a:sym typeface="Arial"/>
            </a:endParaRPr>
          </a:p>
        </p:txBody>
      </p:sp>
      <p:pic>
        <p:nvPicPr>
          <p:cNvPr id="261" name="Google Shape;261;p9"/>
          <p:cNvPicPr preferRelativeResize="0"/>
          <p:nvPr/>
        </p:nvPicPr>
        <p:blipFill rotWithShape="1">
          <a:blip r:embed="rId5">
            <a:alphaModFix/>
          </a:blip>
          <a:srcRect b="0" l="0" r="0" t="0"/>
          <a:stretch/>
        </p:blipFill>
        <p:spPr>
          <a:xfrm flipH="1" rot="-169936">
            <a:off x="7010624" y="2602395"/>
            <a:ext cx="4541265" cy="1062672"/>
          </a:xfrm>
          <a:prstGeom prst="rect">
            <a:avLst/>
          </a:prstGeom>
          <a:noFill/>
          <a:ln>
            <a:noFill/>
          </a:ln>
        </p:spPr>
      </p:pic>
      <p:sp>
        <p:nvSpPr>
          <p:cNvPr id="262" name="Google Shape;262;p9"/>
          <p:cNvSpPr txBox="1"/>
          <p:nvPr/>
        </p:nvSpPr>
        <p:spPr>
          <a:xfrm>
            <a:off x="7177958" y="2931612"/>
            <a:ext cx="420660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365A"/>
                </a:solidFill>
                <a:latin typeface="Arial"/>
                <a:ea typeface="Arial"/>
                <a:cs typeface="Arial"/>
                <a:sym typeface="Arial"/>
              </a:rPr>
              <a:t>Will my child get sick after getting the vaccine?</a:t>
            </a:r>
            <a:endParaRPr b="1" i="0" sz="1400" u="none" cap="none" strike="noStrike">
              <a:solidFill>
                <a:srgbClr val="00365A"/>
              </a:solidFill>
              <a:latin typeface="Arial"/>
              <a:ea typeface="Arial"/>
              <a:cs typeface="Arial"/>
              <a:sym typeface="Arial"/>
            </a:endParaRPr>
          </a:p>
        </p:txBody>
      </p:sp>
      <p:pic>
        <p:nvPicPr>
          <p:cNvPr id="263" name="Google Shape;263;p9"/>
          <p:cNvPicPr preferRelativeResize="0"/>
          <p:nvPr/>
        </p:nvPicPr>
        <p:blipFill rotWithShape="1">
          <a:blip r:embed="rId5">
            <a:alphaModFix/>
          </a:blip>
          <a:srcRect b="0" l="0" r="0" t="0"/>
          <a:stretch/>
        </p:blipFill>
        <p:spPr>
          <a:xfrm flipH="1" rot="-251229">
            <a:off x="8003791" y="3701389"/>
            <a:ext cx="3514973" cy="1035846"/>
          </a:xfrm>
          <a:prstGeom prst="rect">
            <a:avLst/>
          </a:prstGeom>
          <a:noFill/>
          <a:ln>
            <a:noFill/>
          </a:ln>
        </p:spPr>
      </p:pic>
      <p:sp>
        <p:nvSpPr>
          <p:cNvPr id="264" name="Google Shape;264;p9"/>
          <p:cNvSpPr txBox="1"/>
          <p:nvPr/>
        </p:nvSpPr>
        <p:spPr>
          <a:xfrm>
            <a:off x="8547228" y="3900547"/>
            <a:ext cx="2382126"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365A"/>
                </a:solidFill>
                <a:latin typeface="Arial"/>
                <a:ea typeface="Arial"/>
                <a:cs typeface="Arial"/>
                <a:sym typeface="Arial"/>
              </a:rPr>
              <a:t>What are the different variants?</a:t>
            </a:r>
            <a:endParaRPr b="0" i="0" sz="1400" u="none" cap="none" strike="noStrike">
              <a:solidFill>
                <a:srgbClr val="000000"/>
              </a:solidFill>
              <a:latin typeface="Arial"/>
              <a:ea typeface="Arial"/>
              <a:cs typeface="Arial"/>
              <a:sym typeface="Arial"/>
            </a:endParaRPr>
          </a:p>
        </p:txBody>
      </p:sp>
      <p:pic>
        <p:nvPicPr>
          <p:cNvPr id="265" name="Google Shape;265;p9"/>
          <p:cNvPicPr preferRelativeResize="0"/>
          <p:nvPr/>
        </p:nvPicPr>
        <p:blipFill rotWithShape="1">
          <a:blip r:embed="rId5">
            <a:alphaModFix/>
          </a:blip>
          <a:srcRect b="0" l="0" r="0" t="0"/>
          <a:stretch/>
        </p:blipFill>
        <p:spPr>
          <a:xfrm flipH="1" rot="-207322">
            <a:off x="7686534" y="4828945"/>
            <a:ext cx="4233828" cy="1256439"/>
          </a:xfrm>
          <a:prstGeom prst="rect">
            <a:avLst/>
          </a:prstGeom>
          <a:noFill/>
          <a:ln>
            <a:noFill/>
          </a:ln>
        </p:spPr>
      </p:pic>
      <p:sp>
        <p:nvSpPr>
          <p:cNvPr id="266" name="Google Shape;266;p9"/>
          <p:cNvSpPr txBox="1"/>
          <p:nvPr/>
        </p:nvSpPr>
        <p:spPr>
          <a:xfrm>
            <a:off x="8104586" y="5124688"/>
            <a:ext cx="3361754"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365A"/>
                </a:solidFill>
                <a:latin typeface="Arial"/>
                <a:ea typeface="Arial"/>
                <a:cs typeface="Arial"/>
                <a:sym typeface="Arial"/>
              </a:rPr>
              <a:t>How soon after testing positive can my child get vaccinated?</a:t>
            </a:r>
            <a:endParaRPr b="0" i="0" sz="1400" u="none" cap="none" strike="noStrike">
              <a:solidFill>
                <a:srgbClr val="000000"/>
              </a:solidFill>
              <a:latin typeface="Arial"/>
              <a:ea typeface="Arial"/>
              <a:cs typeface="Arial"/>
              <a:sym typeface="Arial"/>
            </a:endParaRPr>
          </a:p>
        </p:txBody>
      </p:sp>
      <p:sp>
        <p:nvSpPr>
          <p:cNvPr id="267" name="Google Shape;267;p9"/>
          <p:cNvSpPr txBox="1"/>
          <p:nvPr/>
        </p:nvSpPr>
        <p:spPr>
          <a:xfrm>
            <a:off x="1526334" y="3776616"/>
            <a:ext cx="2778326"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365A"/>
                </a:solidFill>
                <a:latin typeface="Arial"/>
                <a:ea typeface="Arial"/>
                <a:cs typeface="Arial"/>
                <a:sym typeface="Arial"/>
              </a:rPr>
              <a:t>Can you get other shots with the Covid-19 vaccine? i.e., flu shot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10"/>
          <p:cNvPicPr preferRelativeResize="0"/>
          <p:nvPr/>
        </p:nvPicPr>
        <p:blipFill rotWithShape="1">
          <a:blip r:embed="rId3">
            <a:alphaModFix/>
          </a:blip>
          <a:srcRect b="0" l="0" r="0" t="0"/>
          <a:stretch/>
        </p:blipFill>
        <p:spPr>
          <a:xfrm rot="211928">
            <a:off x="1623583" y="820956"/>
            <a:ext cx="6723484" cy="2324661"/>
          </a:xfrm>
          <a:prstGeom prst="rect">
            <a:avLst/>
          </a:prstGeom>
          <a:noFill/>
          <a:ln>
            <a:noFill/>
          </a:ln>
        </p:spPr>
      </p:pic>
      <p:sp>
        <p:nvSpPr>
          <p:cNvPr id="273" name="Google Shape;273;p10"/>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
        <p:nvSpPr>
          <p:cNvPr id="274" name="Google Shape;274;p10"/>
          <p:cNvSpPr txBox="1"/>
          <p:nvPr/>
        </p:nvSpPr>
        <p:spPr>
          <a:xfrm rot="-5400000">
            <a:off x="-1294049" y="4435793"/>
            <a:ext cx="3261995" cy="242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2E2E2"/>
              </a:buClr>
              <a:buSzPts val="900"/>
              <a:buFont typeface="Arial"/>
              <a:buNone/>
            </a:pPr>
            <a:r>
              <a:rPr b="0" i="0" lang="en-US" sz="900" u="none" cap="none" strike="noStrike">
                <a:solidFill>
                  <a:srgbClr val="E2E2E2"/>
                </a:solidFill>
                <a:latin typeface="Arial"/>
                <a:ea typeface="Arial"/>
                <a:cs typeface="Arial"/>
                <a:sym typeface="Arial"/>
              </a:rPr>
              <a:t> PROVIDER MATERIALS - VIRGINIA</a:t>
            </a:r>
            <a:endParaRPr b="0" i="0" sz="900" u="none" cap="none" strike="noStrike">
              <a:solidFill>
                <a:srgbClr val="E2E2E2"/>
              </a:solidFill>
              <a:latin typeface="Arial"/>
              <a:ea typeface="Arial"/>
              <a:cs typeface="Arial"/>
              <a:sym typeface="Arial"/>
            </a:endParaRPr>
          </a:p>
        </p:txBody>
      </p:sp>
      <p:pic>
        <p:nvPicPr>
          <p:cNvPr id="275" name="Google Shape;275;p10"/>
          <p:cNvPicPr preferRelativeResize="0"/>
          <p:nvPr/>
        </p:nvPicPr>
        <p:blipFill rotWithShape="1">
          <a:blip r:embed="rId4">
            <a:alphaModFix/>
          </a:blip>
          <a:srcRect b="0" l="0" r="0" t="0"/>
          <a:stretch/>
        </p:blipFill>
        <p:spPr>
          <a:xfrm>
            <a:off x="6807527" y="2716954"/>
            <a:ext cx="3137517" cy="4141046"/>
          </a:xfrm>
          <a:prstGeom prst="rect">
            <a:avLst/>
          </a:prstGeom>
          <a:noFill/>
          <a:ln>
            <a:noFill/>
          </a:ln>
        </p:spPr>
      </p:pic>
      <p:sp>
        <p:nvSpPr>
          <p:cNvPr id="276" name="Google Shape;276;p10"/>
          <p:cNvSpPr txBox="1"/>
          <p:nvPr>
            <p:ph type="ctrTitle"/>
          </p:nvPr>
        </p:nvSpPr>
        <p:spPr>
          <a:xfrm>
            <a:off x="2564443" y="1454106"/>
            <a:ext cx="4841764" cy="746169"/>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rgbClr val="00365A"/>
              </a:buClr>
              <a:buSzPts val="2800"/>
              <a:buFont typeface="Arial"/>
              <a:buNone/>
            </a:pPr>
            <a:r>
              <a:rPr lang="en-US" sz="2800"/>
              <a:t>Your Questions Answered</a:t>
            </a:r>
            <a:endParaRPr sz="2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11"/>
          <p:cNvPicPr preferRelativeResize="0"/>
          <p:nvPr/>
        </p:nvPicPr>
        <p:blipFill rotWithShape="1">
          <a:blip r:embed="rId3">
            <a:alphaModFix/>
          </a:blip>
          <a:srcRect b="0" l="0" r="0" t="0"/>
          <a:stretch/>
        </p:blipFill>
        <p:spPr>
          <a:xfrm>
            <a:off x="10272784" y="2977730"/>
            <a:ext cx="1514475" cy="1514475"/>
          </a:xfrm>
          <a:prstGeom prst="rect">
            <a:avLst/>
          </a:prstGeom>
          <a:noFill/>
          <a:ln>
            <a:noFill/>
          </a:ln>
        </p:spPr>
      </p:pic>
      <p:sp>
        <p:nvSpPr>
          <p:cNvPr id="282" name="Google Shape;282;p11"/>
          <p:cNvSpPr txBox="1"/>
          <p:nvPr/>
        </p:nvSpPr>
        <p:spPr>
          <a:xfrm>
            <a:off x="1191968" y="1003614"/>
            <a:ext cx="4920544" cy="100965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3F3F1"/>
              </a:buClr>
              <a:buSzPts val="4800"/>
              <a:buFont typeface="Arial"/>
              <a:buNone/>
            </a:pPr>
            <a:r>
              <a:rPr b="1" i="0" lang="en-US" sz="4800" u="none" cap="none" strike="noStrike">
                <a:solidFill>
                  <a:srgbClr val="F3F3F1"/>
                </a:solidFill>
                <a:latin typeface="Arial"/>
                <a:ea typeface="Arial"/>
                <a:cs typeface="Arial"/>
                <a:sym typeface="Arial"/>
              </a:rPr>
              <a:t>Get Vaccinated!</a:t>
            </a:r>
            <a:endParaRPr b="1" i="0" sz="4800" u="none" cap="none" strike="noStrike">
              <a:solidFill>
                <a:srgbClr val="F3F3F1"/>
              </a:solidFill>
              <a:latin typeface="Arial"/>
              <a:ea typeface="Arial"/>
              <a:cs typeface="Arial"/>
              <a:sym typeface="Arial"/>
            </a:endParaRPr>
          </a:p>
        </p:txBody>
      </p:sp>
      <p:pic>
        <p:nvPicPr>
          <p:cNvPr id="283" name="Google Shape;283;p11"/>
          <p:cNvPicPr preferRelativeResize="0"/>
          <p:nvPr/>
        </p:nvPicPr>
        <p:blipFill rotWithShape="1">
          <a:blip r:embed="rId4">
            <a:alphaModFix/>
          </a:blip>
          <a:srcRect b="0" l="0" r="0" t="0"/>
          <a:stretch/>
        </p:blipFill>
        <p:spPr>
          <a:xfrm>
            <a:off x="4321013" y="1003614"/>
            <a:ext cx="8007433" cy="5338784"/>
          </a:xfrm>
          <a:prstGeom prst="rect">
            <a:avLst/>
          </a:prstGeom>
          <a:noFill/>
          <a:ln>
            <a:noFill/>
          </a:ln>
        </p:spPr>
      </p:pic>
      <p:sp>
        <p:nvSpPr>
          <p:cNvPr id="284" name="Google Shape;284;p11"/>
          <p:cNvSpPr txBox="1"/>
          <p:nvPr/>
        </p:nvSpPr>
        <p:spPr>
          <a:xfrm>
            <a:off x="1553918" y="2177739"/>
            <a:ext cx="429443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0B5C6"/>
                </a:solidFill>
                <a:latin typeface="Arial"/>
                <a:ea typeface="Arial"/>
                <a:cs typeface="Arial"/>
                <a:sym typeface="Arial"/>
              </a:rPr>
              <a:t>SCHEDULE YOUR APPOINTMENT </a:t>
            </a:r>
            <a:r>
              <a:rPr b="1" i="0" lang="en-US" sz="1800" u="none" cap="none" strike="noStrike">
                <a:solidFill>
                  <a:srgbClr val="10B5C6"/>
                </a:solidFill>
                <a:latin typeface="Arial"/>
                <a:ea typeface="Arial"/>
                <a:cs typeface="Arial"/>
                <a:sym typeface="Arial"/>
              </a:rPr>
              <a:t>ONLINE: </a:t>
            </a:r>
            <a:endParaRPr b="1" i="0" sz="1400" u="none" cap="none" strike="noStrike">
              <a:solidFill>
                <a:srgbClr val="F3F3F1"/>
              </a:solidFill>
              <a:latin typeface="Arial"/>
              <a:ea typeface="Arial"/>
              <a:cs typeface="Arial"/>
              <a:sym typeface="Arial"/>
            </a:endParaRPr>
          </a:p>
        </p:txBody>
      </p:sp>
      <p:cxnSp>
        <p:nvCxnSpPr>
          <p:cNvPr id="285" name="Google Shape;285;p11"/>
          <p:cNvCxnSpPr/>
          <p:nvPr/>
        </p:nvCxnSpPr>
        <p:spPr>
          <a:xfrm>
            <a:off x="1297503" y="2283645"/>
            <a:ext cx="0" cy="3043379"/>
          </a:xfrm>
          <a:prstGeom prst="straightConnector1">
            <a:avLst/>
          </a:prstGeom>
          <a:noFill/>
          <a:ln cap="flat" cmpd="sng" w="12700">
            <a:solidFill>
              <a:srgbClr val="10B5C6"/>
            </a:solidFill>
            <a:prstDash val="solid"/>
            <a:miter lim="800000"/>
            <a:headEnd len="sm" w="sm" type="none"/>
            <a:tailEnd len="sm" w="sm" type="none"/>
          </a:ln>
        </p:spPr>
      </p:cxnSp>
      <p:sp>
        <p:nvSpPr>
          <p:cNvPr id="286" name="Google Shape;286;p11">
            <a:hlinkClick r:id="rId5"/>
          </p:cNvPr>
          <p:cNvSpPr txBox="1"/>
          <p:nvPr/>
        </p:nvSpPr>
        <p:spPr>
          <a:xfrm>
            <a:off x="1553918" y="2824070"/>
            <a:ext cx="429443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F3F3F1"/>
                </a:solidFill>
                <a:latin typeface="Arial"/>
                <a:ea typeface="Arial"/>
                <a:cs typeface="Arial"/>
                <a:sym typeface="Arial"/>
              </a:rPr>
              <a:t>vaccinate.virginia.gov</a:t>
            </a:r>
            <a:endParaRPr b="0" i="0" sz="2400" u="none" cap="none" strike="noStrike">
              <a:solidFill>
                <a:srgbClr val="F3F3F1"/>
              </a:solidFill>
              <a:latin typeface="Arial"/>
              <a:ea typeface="Arial"/>
              <a:cs typeface="Arial"/>
              <a:sym typeface="Arial"/>
            </a:endParaRPr>
          </a:p>
        </p:txBody>
      </p:sp>
      <p:sp>
        <p:nvSpPr>
          <p:cNvPr id="287" name="Google Shape;287;p11"/>
          <p:cNvSpPr txBox="1"/>
          <p:nvPr/>
        </p:nvSpPr>
        <p:spPr>
          <a:xfrm>
            <a:off x="1553918" y="3732010"/>
            <a:ext cx="429443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10B5C6"/>
                </a:solidFill>
                <a:latin typeface="Arial"/>
                <a:ea typeface="Arial"/>
                <a:cs typeface="Arial"/>
                <a:sym typeface="Arial"/>
              </a:rPr>
              <a:t>SCHEDULE YOUR APPOINTMENT </a:t>
            </a:r>
            <a:r>
              <a:rPr b="1" i="0" lang="en-US" sz="1800" u="none" cap="none" strike="noStrike">
                <a:solidFill>
                  <a:srgbClr val="10B5C6"/>
                </a:solidFill>
                <a:latin typeface="Arial"/>
                <a:ea typeface="Arial"/>
                <a:cs typeface="Arial"/>
                <a:sym typeface="Arial"/>
              </a:rPr>
              <a:t>OVER THE PHONE: </a:t>
            </a:r>
            <a:endParaRPr b="1" i="0" sz="1400" u="none" cap="none" strike="noStrike">
              <a:solidFill>
                <a:srgbClr val="F3F3F1"/>
              </a:solidFill>
              <a:latin typeface="Arial"/>
              <a:ea typeface="Arial"/>
              <a:cs typeface="Arial"/>
              <a:sym typeface="Arial"/>
            </a:endParaRPr>
          </a:p>
        </p:txBody>
      </p:sp>
      <p:sp>
        <p:nvSpPr>
          <p:cNvPr id="288" name="Google Shape;288;p11"/>
          <p:cNvSpPr txBox="1"/>
          <p:nvPr/>
        </p:nvSpPr>
        <p:spPr>
          <a:xfrm>
            <a:off x="1553918" y="4378341"/>
            <a:ext cx="4294432"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3F3F1"/>
                </a:solidFill>
                <a:latin typeface="Arial"/>
                <a:ea typeface="Arial"/>
                <a:cs typeface="Arial"/>
                <a:sym typeface="Arial"/>
              </a:rPr>
              <a:t>877-VAX-IN-VA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E2E2E2"/>
                </a:solidFill>
                <a:latin typeface="Arial"/>
                <a:ea typeface="Arial"/>
                <a:cs typeface="Arial"/>
                <a:sym typeface="Arial"/>
              </a:rPr>
              <a:t>(877-829-4682) </a:t>
            </a:r>
            <a:endParaRPr b="0" i="0" sz="2000" u="none" cap="none" strike="noStrike">
              <a:solidFill>
                <a:srgbClr val="E2E2E2"/>
              </a:solidFill>
              <a:latin typeface="Arial"/>
              <a:ea typeface="Arial"/>
              <a:cs typeface="Arial"/>
              <a:sym typeface="Arial"/>
            </a:endParaRPr>
          </a:p>
        </p:txBody>
      </p:sp>
      <p:sp>
        <p:nvSpPr>
          <p:cNvPr id="289" name="Google Shape;289;p11"/>
          <p:cNvSpPr txBox="1"/>
          <p:nvPr/>
        </p:nvSpPr>
        <p:spPr>
          <a:xfrm>
            <a:off x="1553875" y="5463200"/>
            <a:ext cx="44556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10B5C6"/>
                </a:solidFill>
              </a:rPr>
              <a:t>For all other COVID-19 related concerns:</a:t>
            </a:r>
            <a:r>
              <a:rPr lang="en-US" sz="1800">
                <a:solidFill>
                  <a:srgbClr val="10B5C6"/>
                </a:solidFill>
              </a:rPr>
              <a:t> </a:t>
            </a:r>
            <a:r>
              <a:rPr lang="en-US" sz="1800">
                <a:solidFill>
                  <a:srgbClr val="10B5C6"/>
                </a:solidFill>
              </a:rPr>
              <a:t> </a:t>
            </a:r>
            <a:endParaRPr b="1" i="0" sz="1400" u="none" cap="none" strike="noStrike">
              <a:solidFill>
                <a:srgbClr val="F3F3F1"/>
              </a:solidFill>
              <a:latin typeface="Arial"/>
              <a:ea typeface="Arial"/>
              <a:cs typeface="Arial"/>
              <a:sym typeface="Arial"/>
            </a:endParaRPr>
          </a:p>
        </p:txBody>
      </p:sp>
      <p:sp>
        <p:nvSpPr>
          <p:cNvPr id="290" name="Google Shape;290;p11">
            <a:hlinkClick r:id="rId6"/>
          </p:cNvPr>
          <p:cNvSpPr txBox="1"/>
          <p:nvPr/>
        </p:nvSpPr>
        <p:spPr>
          <a:xfrm>
            <a:off x="1553880" y="5901695"/>
            <a:ext cx="42945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lang="en-US" sz="1700">
                <a:solidFill>
                  <a:srgbClr val="F3F3F1"/>
                </a:solidFill>
              </a:rPr>
              <a:t>https://www.vdh.virginia.gov/</a:t>
            </a:r>
            <a:endParaRPr b="0" i="0" sz="900" u="none" cap="none" strike="noStrike">
              <a:solidFill>
                <a:srgbClr val="F3F3F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2"/>
          <p:cNvPicPr preferRelativeResize="0"/>
          <p:nvPr/>
        </p:nvPicPr>
        <p:blipFill rotWithShape="1">
          <a:blip r:embed="rId3">
            <a:alphaModFix/>
          </a:blip>
          <a:srcRect b="0" l="0" r="0" t="0"/>
          <a:stretch/>
        </p:blipFill>
        <p:spPr>
          <a:xfrm>
            <a:off x="10329934" y="2943683"/>
            <a:ext cx="1514475" cy="1514475"/>
          </a:xfrm>
          <a:prstGeom prst="rect">
            <a:avLst/>
          </a:prstGeom>
          <a:noFill/>
          <a:ln>
            <a:noFill/>
          </a:ln>
        </p:spPr>
      </p:pic>
      <p:sp>
        <p:nvSpPr>
          <p:cNvPr id="88" name="Google Shape;88;p2"/>
          <p:cNvSpPr txBox="1"/>
          <p:nvPr>
            <p:ph idx="1" type="body"/>
          </p:nvPr>
        </p:nvSpPr>
        <p:spPr>
          <a:xfrm>
            <a:off x="1297503" y="1077587"/>
            <a:ext cx="1689100" cy="284163"/>
          </a:xfrm>
          <a:prstGeom prst="rect">
            <a:avLst/>
          </a:prstGeom>
          <a:noFill/>
          <a:ln>
            <a:noFill/>
          </a:ln>
          <a:effectLst>
            <a:outerShdw blurRad="190500" rotWithShape="0" algn="t" dir="5400000" dist="88900">
              <a:schemeClr val="accent1">
                <a:alpha val="29411"/>
              </a:schemeClr>
            </a:outerShdw>
          </a:effectLst>
        </p:spPr>
        <p:txBody>
          <a:bodyPr anchorCtr="0" anchor="ctr" bIns="45700" lIns="0" spcFirstLastPara="1" rIns="0" wrap="square" tIns="45700">
            <a:normAutofit/>
          </a:bodyPr>
          <a:lstStyle/>
          <a:p>
            <a:pPr indent="0" lvl="0" marL="0" rtl="0" algn="l">
              <a:lnSpc>
                <a:spcPct val="90000"/>
              </a:lnSpc>
              <a:spcBef>
                <a:spcPts val="0"/>
              </a:spcBef>
              <a:spcAft>
                <a:spcPts val="0"/>
              </a:spcAft>
              <a:buClr>
                <a:srgbClr val="10B5C6"/>
              </a:buClr>
              <a:buSzPts val="1000"/>
              <a:buNone/>
            </a:pPr>
            <a:r>
              <a:rPr lang="en-US" sz="1000"/>
              <a:t>January</a:t>
            </a:r>
            <a:r>
              <a:rPr lang="en-US" sz="1000">
                <a:solidFill>
                  <a:srgbClr val="10B5C6"/>
                </a:solidFill>
              </a:rPr>
              <a:t> 202</a:t>
            </a:r>
            <a:r>
              <a:rPr lang="en-US" sz="1000"/>
              <a:t>2</a:t>
            </a:r>
            <a:endParaRPr/>
          </a:p>
        </p:txBody>
      </p:sp>
      <p:sp>
        <p:nvSpPr>
          <p:cNvPr id="89" name="Google Shape;89;p2"/>
          <p:cNvSpPr txBox="1"/>
          <p:nvPr>
            <p:ph type="ctrTitle"/>
          </p:nvPr>
        </p:nvSpPr>
        <p:spPr>
          <a:xfrm>
            <a:off x="1297503" y="1486688"/>
            <a:ext cx="4560373" cy="461931"/>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00365A"/>
              </a:buClr>
              <a:buSzPts val="2800"/>
              <a:buFont typeface="Arial"/>
              <a:buNone/>
            </a:pPr>
            <a:r>
              <a:rPr lang="en-US" sz="2800">
                <a:solidFill>
                  <a:srgbClr val="00365A"/>
                </a:solidFill>
              </a:rPr>
              <a:t>DISCLAIMER</a:t>
            </a:r>
            <a:endParaRPr/>
          </a:p>
        </p:txBody>
      </p:sp>
      <p:sp>
        <p:nvSpPr>
          <p:cNvPr id="90" name="Google Shape;90;p2"/>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91" name="Google Shape;91;p2"/>
          <p:cNvPicPr preferRelativeResize="0"/>
          <p:nvPr>
            <p:ph idx="2" type="pic"/>
          </p:nvPr>
        </p:nvPicPr>
        <p:blipFill rotWithShape="1">
          <a:blip r:embed="rId4">
            <a:alphaModFix/>
          </a:blip>
          <a:srcRect b="0" l="0" r="0" t="0"/>
          <a:stretch/>
        </p:blipFill>
        <p:spPr>
          <a:xfrm flipH="1">
            <a:off x="6598919" y="2305579"/>
            <a:ext cx="5013707" cy="4029340"/>
          </a:xfrm>
          <a:prstGeom prst="rect">
            <a:avLst/>
          </a:prstGeom>
          <a:noFill/>
          <a:ln>
            <a:noFill/>
          </a:ln>
        </p:spPr>
      </p:pic>
      <p:cxnSp>
        <p:nvCxnSpPr>
          <p:cNvPr id="92" name="Google Shape;92;p2"/>
          <p:cNvCxnSpPr/>
          <p:nvPr/>
        </p:nvCxnSpPr>
        <p:spPr>
          <a:xfrm>
            <a:off x="1297503" y="2446020"/>
            <a:ext cx="0" cy="2396913"/>
          </a:xfrm>
          <a:prstGeom prst="straightConnector1">
            <a:avLst/>
          </a:prstGeom>
          <a:noFill/>
          <a:ln cap="flat" cmpd="sng" w="12700">
            <a:solidFill>
              <a:srgbClr val="10B5C6"/>
            </a:solidFill>
            <a:prstDash val="solid"/>
            <a:miter lim="800000"/>
            <a:headEnd len="sm" w="sm" type="none"/>
            <a:tailEnd len="sm" w="sm" type="none"/>
          </a:ln>
        </p:spPr>
      </p:cxnSp>
      <p:sp>
        <p:nvSpPr>
          <p:cNvPr id="93" name="Google Shape;93;p2"/>
          <p:cNvSpPr txBox="1"/>
          <p:nvPr/>
        </p:nvSpPr>
        <p:spPr>
          <a:xfrm>
            <a:off x="1615440" y="2305579"/>
            <a:ext cx="3977642" cy="263771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365A"/>
                </a:solidFill>
                <a:latin typeface="Arial"/>
                <a:ea typeface="Arial"/>
                <a:cs typeface="Arial"/>
                <a:sym typeface="Arial"/>
              </a:rPr>
              <a:t>These materials have been developed to support providers in conducting conversations with their patients to support and encourage COVID-19 vaccinations</a:t>
            </a:r>
            <a:r>
              <a:rPr b="0" i="0" lang="en-US" sz="1400" u="none" cap="none" strike="noStrike">
                <a:solidFill>
                  <a:srgbClr val="0D99A7"/>
                </a:solidFill>
                <a:latin typeface="Arial"/>
                <a:ea typeface="Arial"/>
                <a:cs typeface="Arial"/>
                <a:sym typeface="Arial"/>
              </a:rPr>
              <a:t>. </a:t>
            </a:r>
            <a:r>
              <a:rPr b="1" i="0" lang="en-US" sz="1400" u="none" cap="none" strike="noStrike">
                <a:solidFill>
                  <a:srgbClr val="10B5C6"/>
                </a:solidFill>
                <a:latin typeface="Arial"/>
                <a:ea typeface="Arial"/>
                <a:cs typeface="Arial"/>
                <a:sym typeface="Arial"/>
              </a:rPr>
              <a:t>These materials should not be used for any other purpose.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t/>
            </a:r>
            <a:endParaRPr b="1" i="0" sz="1400" u="none" cap="none" strike="noStrike">
              <a:solidFill>
                <a:srgbClr val="10B5C6"/>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365A"/>
                </a:solidFill>
                <a:latin typeface="Arial"/>
                <a:ea typeface="Arial"/>
                <a:cs typeface="Arial"/>
                <a:sym typeface="Arial"/>
              </a:rPr>
              <a:t>For questions related to these materials, please email: </a:t>
            </a:r>
            <a:r>
              <a:rPr b="1" i="1" lang="en-US" sz="1400" u="none" cap="none" strike="noStrike">
                <a:solidFill>
                  <a:srgbClr val="10B5C6"/>
                </a:solidFill>
                <a:latin typeface="Arial"/>
                <a:ea typeface="Arial"/>
                <a:cs typeface="Arial"/>
                <a:sym typeface="Arial"/>
              </a:rPr>
              <a:t>covidtele-townhall@vdh.virginia.gov</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ctrTitle"/>
          </p:nvPr>
        </p:nvSpPr>
        <p:spPr>
          <a:xfrm>
            <a:off x="1297503" y="1486688"/>
            <a:ext cx="4560373" cy="461931"/>
          </a:xfrm>
          <a:prstGeom prst="rect">
            <a:avLst/>
          </a:prstGeom>
          <a:noFill/>
          <a:ln>
            <a:noFill/>
          </a:ln>
        </p:spPr>
        <p:txBody>
          <a:bodyPr anchorCtr="0" anchor="ctr" bIns="0" lIns="0" spcFirstLastPara="1" rIns="0" wrap="square" tIns="0">
            <a:normAutofit/>
          </a:bodyPr>
          <a:lstStyle/>
          <a:p>
            <a:pPr indent="0" lvl="0" marL="0" rtl="0" algn="l">
              <a:lnSpc>
                <a:spcPct val="90000"/>
              </a:lnSpc>
              <a:spcBef>
                <a:spcPts val="0"/>
              </a:spcBef>
              <a:spcAft>
                <a:spcPts val="0"/>
              </a:spcAft>
              <a:buClr>
                <a:srgbClr val="00365A"/>
              </a:buClr>
              <a:buSzPts val="2800"/>
              <a:buFont typeface="Arial"/>
              <a:buNone/>
            </a:pPr>
            <a:r>
              <a:rPr lang="en-US" sz="2800">
                <a:solidFill>
                  <a:srgbClr val="00365A"/>
                </a:solidFill>
              </a:rPr>
              <a:t>CONTENTS</a:t>
            </a:r>
            <a:endParaRPr/>
          </a:p>
        </p:txBody>
      </p:sp>
      <p:sp>
        <p:nvSpPr>
          <p:cNvPr id="99" name="Google Shape;99;p3"/>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100" name="Google Shape;100;p3"/>
          <p:cNvPicPr preferRelativeResize="0"/>
          <p:nvPr>
            <p:ph idx="2" type="pic"/>
          </p:nvPr>
        </p:nvPicPr>
        <p:blipFill rotWithShape="1">
          <a:blip r:embed="rId3">
            <a:alphaModFix/>
          </a:blip>
          <a:srcRect b="0" l="0" r="0" t="0"/>
          <a:stretch/>
        </p:blipFill>
        <p:spPr>
          <a:xfrm>
            <a:off x="7813390" y="0"/>
            <a:ext cx="4378610" cy="6858000"/>
          </a:xfrm>
          <a:prstGeom prst="rect">
            <a:avLst/>
          </a:prstGeom>
          <a:solidFill>
            <a:srgbClr val="0D99A7"/>
          </a:solidFill>
          <a:ln>
            <a:noFill/>
          </a:ln>
        </p:spPr>
      </p:pic>
      <p:sp>
        <p:nvSpPr>
          <p:cNvPr id="101" name="Google Shape;101;p3"/>
          <p:cNvSpPr txBox="1"/>
          <p:nvPr/>
        </p:nvSpPr>
        <p:spPr>
          <a:xfrm>
            <a:off x="1295999" y="2317357"/>
            <a:ext cx="6233664" cy="47925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65A"/>
              </a:buClr>
              <a:buSzPts val="1500"/>
              <a:buFont typeface="Arial"/>
              <a:buNone/>
            </a:pPr>
            <a:r>
              <a:rPr b="0" i="0" lang="en-US" sz="1500" u="none" cap="none" strike="noStrike">
                <a:solidFill>
                  <a:srgbClr val="00365A"/>
                </a:solidFill>
                <a:latin typeface="Arial"/>
                <a:ea typeface="Arial"/>
                <a:cs typeface="Arial"/>
                <a:sym typeface="Arial"/>
              </a:rPr>
              <a:t>Impact of COVID-19 on Children</a:t>
            </a:r>
            <a:endParaRPr b="0" i="0" sz="1500" u="none" cap="none" strike="noStrike">
              <a:solidFill>
                <a:srgbClr val="00365A"/>
              </a:solidFill>
              <a:latin typeface="Arial"/>
              <a:ea typeface="Arial"/>
              <a:cs typeface="Arial"/>
              <a:sym typeface="Arial"/>
            </a:endParaRPr>
          </a:p>
        </p:txBody>
      </p:sp>
      <p:sp>
        <p:nvSpPr>
          <p:cNvPr id="102" name="Google Shape;102;p3"/>
          <p:cNvSpPr txBox="1"/>
          <p:nvPr/>
        </p:nvSpPr>
        <p:spPr>
          <a:xfrm>
            <a:off x="1295999" y="2841207"/>
            <a:ext cx="6233664" cy="5271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65A"/>
              </a:buClr>
              <a:buSzPts val="1500"/>
              <a:buFont typeface="Arial"/>
              <a:buNone/>
            </a:pPr>
            <a:r>
              <a:rPr b="0" i="0" lang="en-US" sz="1500" u="none" cap="none" strike="noStrike">
                <a:solidFill>
                  <a:srgbClr val="00365A"/>
                </a:solidFill>
                <a:latin typeface="Arial"/>
                <a:ea typeface="Arial"/>
                <a:cs typeface="Arial"/>
                <a:sym typeface="Arial"/>
              </a:rPr>
              <a:t>How COVID-19 is Impacting Children</a:t>
            </a:r>
            <a:endParaRPr b="0" i="0" sz="1400" u="none" cap="none" strike="noStrike">
              <a:solidFill>
                <a:srgbClr val="000000"/>
              </a:solidFill>
              <a:latin typeface="Arial"/>
              <a:ea typeface="Arial"/>
              <a:cs typeface="Arial"/>
              <a:sym typeface="Arial"/>
            </a:endParaRPr>
          </a:p>
        </p:txBody>
      </p:sp>
      <p:sp>
        <p:nvSpPr>
          <p:cNvPr id="103" name="Google Shape;103;p3"/>
          <p:cNvSpPr txBox="1"/>
          <p:nvPr/>
        </p:nvSpPr>
        <p:spPr>
          <a:xfrm>
            <a:off x="1295997" y="3412982"/>
            <a:ext cx="6233666" cy="5271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65A"/>
              </a:buClr>
              <a:buSzPts val="1500"/>
              <a:buFont typeface="Arial"/>
              <a:buNone/>
            </a:pPr>
            <a:r>
              <a:rPr b="0" i="0" lang="en-US" sz="1500" u="none" cap="none" strike="noStrike">
                <a:solidFill>
                  <a:srgbClr val="00365A"/>
                </a:solidFill>
                <a:latin typeface="Arial"/>
                <a:ea typeface="Arial"/>
                <a:cs typeface="Arial"/>
                <a:sym typeface="Arial"/>
              </a:rPr>
              <a:t>5 Things Parents Need to Know</a:t>
            </a:r>
            <a:endParaRPr b="0" i="0" sz="1400" u="none" cap="none" strike="noStrike">
              <a:solidFill>
                <a:srgbClr val="000000"/>
              </a:solidFill>
              <a:latin typeface="Arial"/>
              <a:ea typeface="Arial"/>
              <a:cs typeface="Arial"/>
              <a:sym typeface="Arial"/>
            </a:endParaRPr>
          </a:p>
        </p:txBody>
      </p:sp>
      <p:sp>
        <p:nvSpPr>
          <p:cNvPr id="104" name="Google Shape;104;p3"/>
          <p:cNvSpPr txBox="1"/>
          <p:nvPr/>
        </p:nvSpPr>
        <p:spPr>
          <a:xfrm>
            <a:off x="1295999" y="3984757"/>
            <a:ext cx="6233664" cy="5271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65A"/>
              </a:buClr>
              <a:buSzPts val="1500"/>
              <a:buFont typeface="Arial"/>
              <a:buNone/>
            </a:pPr>
            <a:r>
              <a:rPr b="0" i="0" lang="en-US" sz="1500" u="none" cap="none" strike="noStrike">
                <a:solidFill>
                  <a:srgbClr val="00365A"/>
                </a:solidFill>
                <a:latin typeface="Arial"/>
                <a:ea typeface="Arial"/>
                <a:cs typeface="Arial"/>
                <a:sym typeface="Arial"/>
              </a:rPr>
              <a:t>Debunking 5 Common COVID-19 Vaccine Myths</a:t>
            </a:r>
            <a:endParaRPr b="0" i="0" sz="1400" u="none" cap="none" strike="noStrike">
              <a:solidFill>
                <a:srgbClr val="000000"/>
              </a:solidFill>
              <a:latin typeface="Arial"/>
              <a:ea typeface="Arial"/>
              <a:cs typeface="Arial"/>
              <a:sym typeface="Arial"/>
            </a:endParaRPr>
          </a:p>
        </p:txBody>
      </p:sp>
      <p:cxnSp>
        <p:nvCxnSpPr>
          <p:cNvPr id="105" name="Google Shape;105;p3"/>
          <p:cNvCxnSpPr/>
          <p:nvPr/>
        </p:nvCxnSpPr>
        <p:spPr>
          <a:xfrm>
            <a:off x="1295999" y="2692794"/>
            <a:ext cx="6035040" cy="0"/>
          </a:xfrm>
          <a:prstGeom prst="straightConnector1">
            <a:avLst/>
          </a:prstGeom>
          <a:noFill/>
          <a:ln cap="flat" cmpd="sng" w="9525">
            <a:solidFill>
              <a:srgbClr val="10B5C6"/>
            </a:solidFill>
            <a:prstDash val="solid"/>
            <a:miter lim="800000"/>
            <a:headEnd len="sm" w="sm" type="none"/>
            <a:tailEnd len="sm" w="sm" type="none"/>
          </a:ln>
        </p:spPr>
      </p:cxnSp>
      <p:cxnSp>
        <p:nvCxnSpPr>
          <p:cNvPr id="106" name="Google Shape;106;p3"/>
          <p:cNvCxnSpPr/>
          <p:nvPr/>
        </p:nvCxnSpPr>
        <p:spPr>
          <a:xfrm>
            <a:off x="1295999" y="3255404"/>
            <a:ext cx="6035040" cy="0"/>
          </a:xfrm>
          <a:prstGeom prst="straightConnector1">
            <a:avLst/>
          </a:prstGeom>
          <a:noFill/>
          <a:ln cap="flat" cmpd="sng" w="9525">
            <a:solidFill>
              <a:srgbClr val="10B5C6"/>
            </a:solidFill>
            <a:prstDash val="solid"/>
            <a:miter lim="800000"/>
            <a:headEnd len="sm" w="sm" type="none"/>
            <a:tailEnd len="sm" w="sm" type="none"/>
          </a:ln>
        </p:spPr>
      </p:cxnSp>
      <p:cxnSp>
        <p:nvCxnSpPr>
          <p:cNvPr id="107" name="Google Shape;107;p3"/>
          <p:cNvCxnSpPr/>
          <p:nvPr/>
        </p:nvCxnSpPr>
        <p:spPr>
          <a:xfrm>
            <a:off x="1295999" y="3818014"/>
            <a:ext cx="6035040" cy="0"/>
          </a:xfrm>
          <a:prstGeom prst="straightConnector1">
            <a:avLst/>
          </a:prstGeom>
          <a:noFill/>
          <a:ln cap="flat" cmpd="sng" w="9525">
            <a:solidFill>
              <a:srgbClr val="10B5C6"/>
            </a:solidFill>
            <a:prstDash val="solid"/>
            <a:miter lim="800000"/>
            <a:headEnd len="sm" w="sm" type="none"/>
            <a:tailEnd len="sm" w="sm" type="none"/>
          </a:ln>
        </p:spPr>
      </p:cxnSp>
      <p:cxnSp>
        <p:nvCxnSpPr>
          <p:cNvPr id="108" name="Google Shape;108;p3"/>
          <p:cNvCxnSpPr/>
          <p:nvPr/>
        </p:nvCxnSpPr>
        <p:spPr>
          <a:xfrm>
            <a:off x="1295999" y="4380623"/>
            <a:ext cx="6035040" cy="0"/>
          </a:xfrm>
          <a:prstGeom prst="straightConnector1">
            <a:avLst/>
          </a:prstGeom>
          <a:noFill/>
          <a:ln cap="flat" cmpd="sng" w="9525">
            <a:solidFill>
              <a:srgbClr val="10B5C6"/>
            </a:solidFill>
            <a:prstDash val="solid"/>
            <a:miter lim="800000"/>
            <a:headEnd len="sm" w="sm" type="none"/>
            <a:tailEnd len="sm" w="sm" type="none"/>
          </a:ln>
        </p:spPr>
      </p:cxnSp>
      <p:sp>
        <p:nvSpPr>
          <p:cNvPr id="109" name="Google Shape;109;p3"/>
          <p:cNvSpPr txBox="1"/>
          <p:nvPr/>
        </p:nvSpPr>
        <p:spPr>
          <a:xfrm>
            <a:off x="1294495" y="5128307"/>
            <a:ext cx="6235167" cy="5271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65A"/>
              </a:buClr>
              <a:buSzPts val="1500"/>
              <a:buFont typeface="Arial"/>
              <a:buNone/>
            </a:pPr>
            <a:r>
              <a:rPr b="0" i="0" lang="en-US" sz="1500" u="none" cap="none" strike="noStrike">
                <a:solidFill>
                  <a:srgbClr val="00365A"/>
                </a:solidFill>
                <a:latin typeface="Arial"/>
                <a:ea typeface="Arial"/>
                <a:cs typeface="Arial"/>
                <a:sym typeface="Arial"/>
              </a:rPr>
              <a:t>The COVID-19 Vaccine for the 5-11 Age Group</a:t>
            </a:r>
            <a:br>
              <a:rPr b="0" i="0" lang="en-US" sz="1500" u="none" cap="none" strike="noStrike">
                <a:solidFill>
                  <a:srgbClr val="00365A"/>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cxnSp>
        <p:nvCxnSpPr>
          <p:cNvPr id="110" name="Google Shape;110;p3"/>
          <p:cNvCxnSpPr/>
          <p:nvPr/>
        </p:nvCxnSpPr>
        <p:spPr>
          <a:xfrm>
            <a:off x="1294496" y="4952398"/>
            <a:ext cx="6035040" cy="0"/>
          </a:xfrm>
          <a:prstGeom prst="straightConnector1">
            <a:avLst/>
          </a:prstGeom>
          <a:noFill/>
          <a:ln cap="flat" cmpd="sng" w="9525">
            <a:solidFill>
              <a:srgbClr val="10B5C6"/>
            </a:solidFill>
            <a:prstDash val="solid"/>
            <a:miter lim="800000"/>
            <a:headEnd len="sm" w="sm" type="none"/>
            <a:tailEnd len="sm" w="sm" type="none"/>
          </a:ln>
        </p:spPr>
      </p:cxnSp>
      <p:sp>
        <p:nvSpPr>
          <p:cNvPr id="111" name="Google Shape;111;p3"/>
          <p:cNvSpPr txBox="1"/>
          <p:nvPr/>
        </p:nvSpPr>
        <p:spPr>
          <a:xfrm>
            <a:off x="1295998" y="4556532"/>
            <a:ext cx="6233665" cy="5271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65A"/>
              </a:buClr>
              <a:buSzPts val="1500"/>
              <a:buFont typeface="Arial"/>
              <a:buNone/>
            </a:pPr>
            <a:r>
              <a:rPr b="0" i="0" lang="en-US" sz="1500" u="none" cap="none" strike="noStrike">
                <a:solidFill>
                  <a:srgbClr val="00365A"/>
                </a:solidFill>
                <a:latin typeface="Arial"/>
                <a:ea typeface="Arial"/>
                <a:cs typeface="Arial"/>
                <a:sym typeface="Arial"/>
              </a:rPr>
              <a:t>The Differences Between Myocarditis, Pericarditis, MIS-C</a:t>
            </a:r>
            <a:endParaRPr b="0" i="0" sz="1600" u="none" cap="none" strike="noStrike">
              <a:solidFill>
                <a:srgbClr val="000000"/>
              </a:solidFill>
              <a:latin typeface="Arial"/>
              <a:ea typeface="Arial"/>
              <a:cs typeface="Arial"/>
              <a:sym typeface="Arial"/>
            </a:endParaRPr>
          </a:p>
        </p:txBody>
      </p:sp>
      <p:cxnSp>
        <p:nvCxnSpPr>
          <p:cNvPr id="112" name="Google Shape;112;p3"/>
          <p:cNvCxnSpPr/>
          <p:nvPr/>
        </p:nvCxnSpPr>
        <p:spPr>
          <a:xfrm>
            <a:off x="1295999" y="5524173"/>
            <a:ext cx="6035040" cy="0"/>
          </a:xfrm>
          <a:prstGeom prst="straightConnector1">
            <a:avLst/>
          </a:prstGeom>
          <a:noFill/>
          <a:ln cap="flat" cmpd="sng" w="9525">
            <a:solidFill>
              <a:srgbClr val="10B5C6"/>
            </a:solidFill>
            <a:prstDash val="solid"/>
            <a:miter lim="800000"/>
            <a:headEnd len="sm" w="sm" type="none"/>
            <a:tailEnd len="sm" w="sm" type="none"/>
          </a:ln>
        </p:spPr>
      </p:cxnSp>
      <p:sp>
        <p:nvSpPr>
          <p:cNvPr id="113" name="Google Shape;113;p3"/>
          <p:cNvSpPr txBox="1"/>
          <p:nvPr/>
        </p:nvSpPr>
        <p:spPr>
          <a:xfrm>
            <a:off x="1295999" y="5690915"/>
            <a:ext cx="6233664" cy="5271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65A"/>
              </a:buClr>
              <a:buSzPts val="1500"/>
              <a:buFont typeface="Arial"/>
              <a:buNone/>
            </a:pPr>
            <a:r>
              <a:rPr b="0" i="0" lang="en-US" sz="1500" u="none" cap="none" strike="noStrike">
                <a:solidFill>
                  <a:srgbClr val="00365A"/>
                </a:solidFill>
                <a:latin typeface="Arial"/>
                <a:ea typeface="Arial"/>
                <a:cs typeface="Arial"/>
                <a:sym typeface="Arial"/>
              </a:rPr>
              <a:t>Frequently Asked Questions</a:t>
            </a:r>
            <a:endParaRPr b="0" i="0" sz="1600" u="none" cap="none" strike="noStrike">
              <a:solidFill>
                <a:srgbClr val="000000"/>
              </a:solidFill>
              <a:latin typeface="Arial"/>
              <a:ea typeface="Arial"/>
              <a:cs typeface="Arial"/>
              <a:sym typeface="Arial"/>
            </a:endParaRPr>
          </a:p>
        </p:txBody>
      </p:sp>
      <p:cxnSp>
        <p:nvCxnSpPr>
          <p:cNvPr id="114" name="Google Shape;114;p3"/>
          <p:cNvCxnSpPr/>
          <p:nvPr/>
        </p:nvCxnSpPr>
        <p:spPr>
          <a:xfrm>
            <a:off x="1294496" y="6110314"/>
            <a:ext cx="6035040" cy="0"/>
          </a:xfrm>
          <a:prstGeom prst="straightConnector1">
            <a:avLst/>
          </a:prstGeom>
          <a:noFill/>
          <a:ln cap="flat" cmpd="sng" w="9525">
            <a:solidFill>
              <a:srgbClr val="10B5C6"/>
            </a:solidFill>
            <a:prstDash val="solid"/>
            <a:miter lim="800000"/>
            <a:headEnd len="sm" w="sm" type="none"/>
            <a:tailEnd len="sm" w="sm" type="none"/>
          </a:ln>
        </p:spPr>
      </p:cxnSp>
      <p:sp>
        <p:nvSpPr>
          <p:cNvPr id="115" name="Google Shape;115;p3"/>
          <p:cNvSpPr txBox="1"/>
          <p:nvPr/>
        </p:nvSpPr>
        <p:spPr>
          <a:xfrm>
            <a:off x="1294495" y="6253893"/>
            <a:ext cx="6233664" cy="52717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365A"/>
              </a:buClr>
              <a:buSzPts val="1500"/>
              <a:buFont typeface="Arial"/>
              <a:buNone/>
            </a:pPr>
            <a:r>
              <a:rPr b="0" i="0" lang="en-US" sz="1500" u="none" cap="none" strike="noStrike">
                <a:solidFill>
                  <a:srgbClr val="00365A"/>
                </a:solidFill>
                <a:latin typeface="Arial"/>
                <a:ea typeface="Arial"/>
                <a:cs typeface="Arial"/>
                <a:sym typeface="Arial"/>
              </a:rPr>
              <a:t>Your Questions Answered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FFFFFF"/>
              </a:buClr>
              <a:buSzPts val="1000"/>
              <a:buFont typeface="Arial"/>
              <a:buNone/>
            </a:pPr>
            <a:fld id="{00000000-1234-1234-1234-123412341234}" type="slidenum">
              <a:rPr lang="en-US"/>
              <a:t>‹#›</a:t>
            </a:fld>
            <a:endParaRPr/>
          </a:p>
        </p:txBody>
      </p:sp>
      <p:sp>
        <p:nvSpPr>
          <p:cNvPr id="121" name="Google Shape;121;p21"/>
          <p:cNvSpPr txBox="1"/>
          <p:nvPr>
            <p:ph type="ctrTitle"/>
          </p:nvPr>
        </p:nvSpPr>
        <p:spPr>
          <a:xfrm>
            <a:off x="1304858" y="692106"/>
            <a:ext cx="4867275" cy="10096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F3F3F1"/>
              </a:buClr>
              <a:buSzPts val="2800"/>
              <a:buFont typeface="Arial"/>
              <a:buNone/>
            </a:pPr>
            <a:r>
              <a:rPr lang="en-US" sz="2800">
                <a:solidFill>
                  <a:srgbClr val="002060"/>
                </a:solidFill>
              </a:rPr>
              <a:t>Impact of COVID-19 on Children</a:t>
            </a:r>
            <a:endParaRPr/>
          </a:p>
        </p:txBody>
      </p:sp>
      <p:sp>
        <p:nvSpPr>
          <p:cNvPr id="122" name="Google Shape;122;p21"/>
          <p:cNvSpPr txBox="1"/>
          <p:nvPr/>
        </p:nvSpPr>
        <p:spPr>
          <a:xfrm>
            <a:off x="1191968" y="1846289"/>
            <a:ext cx="354767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B5C6"/>
              </a:buClr>
              <a:buSzPts val="2000"/>
              <a:buFont typeface="Arial"/>
              <a:buNone/>
            </a:pPr>
            <a:r>
              <a:rPr b="1" i="0" lang="en-US" sz="2000" u="none" cap="none" strike="noStrike">
                <a:solidFill>
                  <a:srgbClr val="10B5C6"/>
                </a:solidFill>
                <a:latin typeface="Arial"/>
                <a:ea typeface="Arial"/>
                <a:cs typeface="Arial"/>
                <a:sym typeface="Arial"/>
              </a:rPr>
              <a:t>Count of Cases by Pediatric Age Group</a:t>
            </a:r>
            <a:endParaRPr b="0" i="0" sz="1600" u="none" cap="none" strike="noStrike">
              <a:solidFill>
                <a:srgbClr val="F3F3F1"/>
              </a:solidFill>
              <a:latin typeface="Arial"/>
              <a:ea typeface="Arial"/>
              <a:cs typeface="Arial"/>
              <a:sym typeface="Arial"/>
            </a:endParaRPr>
          </a:p>
        </p:txBody>
      </p:sp>
      <p:sp>
        <p:nvSpPr>
          <p:cNvPr id="123" name="Google Shape;123;p21"/>
          <p:cNvSpPr txBox="1"/>
          <p:nvPr/>
        </p:nvSpPr>
        <p:spPr>
          <a:xfrm>
            <a:off x="1191968" y="2565629"/>
            <a:ext cx="3547671" cy="170812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2060"/>
              </a:buClr>
              <a:buSzPts val="1400"/>
              <a:buFont typeface="Open Sans"/>
              <a:buNone/>
            </a:pPr>
            <a:r>
              <a:rPr b="0" i="0" lang="en-US" sz="1400" u="none" cap="none" strike="noStrike">
                <a:solidFill>
                  <a:srgbClr val="002060"/>
                </a:solidFill>
                <a:latin typeface="Open Sans"/>
                <a:ea typeface="Open Sans"/>
                <a:cs typeface="Open Sans"/>
                <a:sym typeface="Open Sans"/>
              </a:rPr>
              <a:t>Number of cases by the day closest to when symptoms began for pediatric age groups in Virginia. Dark area indicates illness may not have been reported yet due to delay in reporting.</a:t>
            </a:r>
            <a:endParaRPr b="0" i="0" sz="1800" u="none" cap="none" strike="noStrike">
              <a:solidFill>
                <a:srgbClr val="002060"/>
              </a:solidFill>
              <a:latin typeface="Open Sans"/>
              <a:ea typeface="Open Sans"/>
              <a:cs typeface="Open Sans"/>
              <a:sym typeface="Open Sans"/>
            </a:endParaRPr>
          </a:p>
        </p:txBody>
      </p:sp>
      <p:sp>
        <p:nvSpPr>
          <p:cNvPr id="124" name="Google Shape;124;p21"/>
          <p:cNvSpPr/>
          <p:nvPr/>
        </p:nvSpPr>
        <p:spPr>
          <a:xfrm>
            <a:off x="1304858" y="4480054"/>
            <a:ext cx="270000" cy="270000"/>
          </a:xfrm>
          <a:prstGeom prst="rect">
            <a:avLst/>
          </a:prstGeom>
          <a:solidFill>
            <a:srgbClr val="0101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Open Sans"/>
              <a:buNone/>
            </a:pPr>
            <a:r>
              <a:t/>
            </a:r>
            <a:endParaRPr b="0" i="0" sz="1800" u="none" cap="none" strike="noStrike">
              <a:solidFill>
                <a:schemeClr val="lt1"/>
              </a:solidFill>
              <a:latin typeface="Open Sans"/>
              <a:ea typeface="Open Sans"/>
              <a:cs typeface="Open Sans"/>
              <a:sym typeface="Open Sans"/>
            </a:endParaRPr>
          </a:p>
        </p:txBody>
      </p:sp>
      <p:sp>
        <p:nvSpPr>
          <p:cNvPr id="125" name="Google Shape;125;p21"/>
          <p:cNvSpPr/>
          <p:nvPr/>
        </p:nvSpPr>
        <p:spPr>
          <a:xfrm>
            <a:off x="1304858" y="4931579"/>
            <a:ext cx="270000" cy="270000"/>
          </a:xfrm>
          <a:prstGeom prst="rect">
            <a:avLst/>
          </a:prstGeom>
          <a:solidFill>
            <a:srgbClr val="00009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Open Sans"/>
              <a:buNone/>
            </a:pPr>
            <a:r>
              <a:t/>
            </a:r>
            <a:endParaRPr b="0" i="0" sz="1800" u="none" cap="none" strike="noStrike">
              <a:solidFill>
                <a:schemeClr val="lt1"/>
              </a:solidFill>
              <a:latin typeface="Open Sans"/>
              <a:ea typeface="Open Sans"/>
              <a:cs typeface="Open Sans"/>
              <a:sym typeface="Open Sans"/>
            </a:endParaRPr>
          </a:p>
        </p:txBody>
      </p:sp>
      <p:sp>
        <p:nvSpPr>
          <p:cNvPr id="126" name="Google Shape;126;p21"/>
          <p:cNvSpPr/>
          <p:nvPr/>
        </p:nvSpPr>
        <p:spPr>
          <a:xfrm>
            <a:off x="1304858" y="5377333"/>
            <a:ext cx="270000" cy="270000"/>
          </a:xfrm>
          <a:prstGeom prst="rect">
            <a:avLst/>
          </a:prstGeom>
          <a:solidFill>
            <a:srgbClr val="009AD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Open Sans"/>
              <a:buNone/>
            </a:pPr>
            <a:r>
              <a:t/>
            </a:r>
            <a:endParaRPr b="0" i="0" sz="1800" u="none" cap="none" strike="noStrike">
              <a:solidFill>
                <a:schemeClr val="lt1"/>
              </a:solidFill>
              <a:latin typeface="Open Sans"/>
              <a:ea typeface="Open Sans"/>
              <a:cs typeface="Open Sans"/>
              <a:sym typeface="Open Sans"/>
            </a:endParaRPr>
          </a:p>
        </p:txBody>
      </p:sp>
      <p:sp>
        <p:nvSpPr>
          <p:cNvPr id="127" name="Google Shape;127;p21"/>
          <p:cNvSpPr txBox="1"/>
          <p:nvPr/>
        </p:nvSpPr>
        <p:spPr>
          <a:xfrm>
            <a:off x="1694324" y="4441930"/>
            <a:ext cx="3045315" cy="34624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2060"/>
              </a:buClr>
              <a:buSzPts val="1050"/>
              <a:buFont typeface="Arial"/>
              <a:buNone/>
            </a:pPr>
            <a:r>
              <a:rPr b="0" i="0" lang="en-US" sz="1050" u="none" cap="none" strike="noStrike">
                <a:solidFill>
                  <a:srgbClr val="002060"/>
                </a:solidFill>
                <a:latin typeface="Arial"/>
                <a:ea typeface="Arial"/>
                <a:cs typeface="Arial"/>
                <a:sym typeface="Arial"/>
              </a:rPr>
              <a:t>0-17 AGE GROUP</a:t>
            </a:r>
            <a:endParaRPr b="0" i="0" sz="1050" u="none" cap="none" strike="noStrike">
              <a:solidFill>
                <a:srgbClr val="002060"/>
              </a:solidFill>
              <a:latin typeface="Arial"/>
              <a:ea typeface="Arial"/>
              <a:cs typeface="Arial"/>
              <a:sym typeface="Arial"/>
            </a:endParaRPr>
          </a:p>
        </p:txBody>
      </p:sp>
      <p:sp>
        <p:nvSpPr>
          <p:cNvPr id="128" name="Google Shape;128;p21"/>
          <p:cNvSpPr txBox="1"/>
          <p:nvPr/>
        </p:nvSpPr>
        <p:spPr>
          <a:xfrm>
            <a:off x="1694324" y="4893455"/>
            <a:ext cx="3045315" cy="34624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2060"/>
              </a:buClr>
              <a:buSzPts val="1050"/>
              <a:buFont typeface="Arial"/>
              <a:buNone/>
            </a:pPr>
            <a:r>
              <a:rPr b="0" i="0" lang="en-US" sz="1050" u="none" cap="none" strike="noStrike">
                <a:solidFill>
                  <a:srgbClr val="002060"/>
                </a:solidFill>
                <a:latin typeface="Arial"/>
                <a:ea typeface="Arial"/>
                <a:cs typeface="Arial"/>
                <a:sym typeface="Arial"/>
              </a:rPr>
              <a:t>5-11 AGE GROUP</a:t>
            </a:r>
            <a:endParaRPr b="0" i="0" sz="1050" u="none" cap="none" strike="noStrike">
              <a:solidFill>
                <a:srgbClr val="002060"/>
              </a:solidFill>
              <a:latin typeface="Arial"/>
              <a:ea typeface="Arial"/>
              <a:cs typeface="Arial"/>
              <a:sym typeface="Arial"/>
            </a:endParaRPr>
          </a:p>
        </p:txBody>
      </p:sp>
      <p:sp>
        <p:nvSpPr>
          <p:cNvPr id="129" name="Google Shape;129;p21"/>
          <p:cNvSpPr txBox="1"/>
          <p:nvPr/>
        </p:nvSpPr>
        <p:spPr>
          <a:xfrm>
            <a:off x="1694324" y="5344980"/>
            <a:ext cx="3045315" cy="33470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2060"/>
              </a:buClr>
              <a:buSzPts val="1050"/>
              <a:buFont typeface="Arial"/>
              <a:buNone/>
            </a:pPr>
            <a:r>
              <a:rPr b="0" i="0" lang="en-US" sz="1050" u="none" cap="none" strike="noStrike">
                <a:solidFill>
                  <a:srgbClr val="002060"/>
                </a:solidFill>
                <a:latin typeface="Arial"/>
                <a:ea typeface="Arial"/>
                <a:cs typeface="Arial"/>
                <a:sym typeface="Arial"/>
              </a:rPr>
              <a:t>12-15 AGE GROUP</a:t>
            </a:r>
            <a:endParaRPr b="0" i="0" sz="1050" u="none" cap="none" strike="noStrike">
              <a:solidFill>
                <a:srgbClr val="002060"/>
              </a:solidFill>
              <a:latin typeface="Arial"/>
              <a:ea typeface="Arial"/>
              <a:cs typeface="Arial"/>
              <a:sym typeface="Arial"/>
            </a:endParaRPr>
          </a:p>
        </p:txBody>
      </p:sp>
      <p:sp>
        <p:nvSpPr>
          <p:cNvPr id="130" name="Google Shape;130;p21"/>
          <p:cNvSpPr txBox="1"/>
          <p:nvPr>
            <p:ph idx="1" type="body"/>
          </p:nvPr>
        </p:nvSpPr>
        <p:spPr>
          <a:xfrm>
            <a:off x="4838552" y="6380384"/>
            <a:ext cx="7138281" cy="284163"/>
          </a:xfrm>
          <a:prstGeom prst="rect">
            <a:avLst/>
          </a:prstGeom>
          <a:noFill/>
          <a:ln>
            <a:noFill/>
          </a:ln>
          <a:effectLst>
            <a:outerShdw blurRad="190500" rotWithShape="0" algn="t" dir="5400000" dist="88900">
              <a:schemeClr val="accent1">
                <a:alpha val="29019"/>
              </a:schemeClr>
            </a:outerShdw>
          </a:effectLst>
        </p:spPr>
        <p:txBody>
          <a:bodyPr anchorCtr="0" anchor="ctr" bIns="45700" lIns="0" spcFirstLastPara="1" rIns="0" wrap="square" tIns="45700">
            <a:normAutofit/>
          </a:bodyPr>
          <a:lstStyle/>
          <a:p>
            <a:pPr indent="0" lvl="0" marL="0" rtl="0" algn="ctr">
              <a:lnSpc>
                <a:spcPct val="90000"/>
              </a:lnSpc>
              <a:spcBef>
                <a:spcPts val="0"/>
              </a:spcBef>
              <a:spcAft>
                <a:spcPts val="0"/>
              </a:spcAft>
              <a:buSzPts val="800"/>
              <a:buNone/>
            </a:pPr>
            <a:r>
              <a:rPr lang="en-US"/>
              <a:t>SOURCE: https://www.vdh.virginia.gov/coronavirus/see-the-numbers/covid-19-data-insights/cases-among-children/</a:t>
            </a:r>
            <a:endParaRPr/>
          </a:p>
        </p:txBody>
      </p:sp>
      <p:sp>
        <p:nvSpPr>
          <p:cNvPr id="131" name="Google Shape;131;p21"/>
          <p:cNvSpPr/>
          <p:nvPr/>
        </p:nvSpPr>
        <p:spPr>
          <a:xfrm>
            <a:off x="1304858" y="5809841"/>
            <a:ext cx="270000" cy="270000"/>
          </a:xfrm>
          <a:prstGeom prst="rect">
            <a:avLst/>
          </a:prstGeom>
          <a:solidFill>
            <a:srgbClr val="DB32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Open Sans"/>
              <a:buNone/>
            </a:pPr>
            <a:r>
              <a:t/>
            </a:r>
            <a:endParaRPr b="0" i="0" sz="1800" u="none" cap="none" strike="noStrike">
              <a:solidFill>
                <a:schemeClr val="lt1"/>
              </a:solidFill>
              <a:latin typeface="Open Sans"/>
              <a:ea typeface="Open Sans"/>
              <a:cs typeface="Open Sans"/>
              <a:sym typeface="Open Sans"/>
            </a:endParaRPr>
          </a:p>
        </p:txBody>
      </p:sp>
      <p:sp>
        <p:nvSpPr>
          <p:cNvPr id="132" name="Google Shape;132;p21"/>
          <p:cNvSpPr txBox="1"/>
          <p:nvPr/>
        </p:nvSpPr>
        <p:spPr>
          <a:xfrm>
            <a:off x="1694324" y="5771717"/>
            <a:ext cx="3045315" cy="34624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2060"/>
              </a:buClr>
              <a:buSzPts val="1050"/>
              <a:buFont typeface="Open Sans"/>
              <a:buNone/>
            </a:pPr>
            <a:r>
              <a:rPr b="0" i="0" lang="en-US" sz="1050" u="none" cap="none" strike="noStrike">
                <a:solidFill>
                  <a:srgbClr val="002060"/>
                </a:solidFill>
                <a:latin typeface="Arial"/>
                <a:ea typeface="Arial"/>
                <a:cs typeface="Arial"/>
                <a:sym typeface="Arial"/>
              </a:rPr>
              <a:t>0-4 AGE GROUP</a:t>
            </a:r>
            <a:endParaRPr b="0" i="0" sz="1050" u="none" cap="none" strike="noStrike">
              <a:solidFill>
                <a:srgbClr val="002060"/>
              </a:solidFill>
              <a:latin typeface="Arial"/>
              <a:ea typeface="Arial"/>
              <a:cs typeface="Arial"/>
              <a:sym typeface="Arial"/>
            </a:endParaRPr>
          </a:p>
        </p:txBody>
      </p:sp>
      <p:sp>
        <p:nvSpPr>
          <p:cNvPr id="133" name="Google Shape;133;p21"/>
          <p:cNvSpPr/>
          <p:nvPr/>
        </p:nvSpPr>
        <p:spPr>
          <a:xfrm>
            <a:off x="1304858" y="6280473"/>
            <a:ext cx="270000" cy="270000"/>
          </a:xfrm>
          <a:prstGeom prst="rect">
            <a:avLst/>
          </a:prstGeom>
          <a:solidFill>
            <a:srgbClr val="F9B72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Open Sans"/>
              <a:buNone/>
            </a:pPr>
            <a:r>
              <a:t/>
            </a:r>
            <a:endParaRPr b="0" i="0" sz="1800" u="none" cap="none" strike="noStrike">
              <a:solidFill>
                <a:schemeClr val="lt1"/>
              </a:solidFill>
              <a:latin typeface="Open Sans"/>
              <a:ea typeface="Open Sans"/>
              <a:cs typeface="Open Sans"/>
              <a:sym typeface="Open Sans"/>
            </a:endParaRPr>
          </a:p>
        </p:txBody>
      </p:sp>
      <p:sp>
        <p:nvSpPr>
          <p:cNvPr id="134" name="Google Shape;134;p21"/>
          <p:cNvSpPr txBox="1"/>
          <p:nvPr/>
        </p:nvSpPr>
        <p:spPr>
          <a:xfrm>
            <a:off x="1694324" y="6242349"/>
            <a:ext cx="3045315" cy="34624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2060"/>
              </a:buClr>
              <a:buSzPts val="1050"/>
              <a:buFont typeface="Arial"/>
              <a:buNone/>
            </a:pPr>
            <a:r>
              <a:rPr b="0" i="0" lang="en-US" sz="1050" u="none" cap="none" strike="noStrike">
                <a:solidFill>
                  <a:srgbClr val="002060"/>
                </a:solidFill>
                <a:latin typeface="Arial"/>
                <a:ea typeface="Arial"/>
                <a:cs typeface="Arial"/>
                <a:sym typeface="Arial"/>
              </a:rPr>
              <a:t>16-17 AGE GROUP</a:t>
            </a:r>
            <a:endParaRPr b="0" i="0" sz="1050" u="none" cap="none" strike="noStrike">
              <a:solidFill>
                <a:srgbClr val="002060"/>
              </a:solidFill>
              <a:latin typeface="Arial"/>
              <a:ea typeface="Arial"/>
              <a:cs typeface="Arial"/>
              <a:sym typeface="Arial"/>
            </a:endParaRPr>
          </a:p>
        </p:txBody>
      </p:sp>
      <p:sp>
        <p:nvSpPr>
          <p:cNvPr id="135" name="Google Shape;135;p21"/>
          <p:cNvSpPr txBox="1"/>
          <p:nvPr/>
        </p:nvSpPr>
        <p:spPr>
          <a:xfrm rot="-5400000">
            <a:off x="-1294049" y="4435793"/>
            <a:ext cx="3261995" cy="242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2E2E2"/>
              </a:buClr>
              <a:buSzPts val="900"/>
              <a:buFont typeface="Arial"/>
              <a:buNone/>
            </a:pPr>
            <a:r>
              <a:rPr b="0" i="0" lang="en-US" sz="900" u="none" cap="none" strike="noStrike">
                <a:solidFill>
                  <a:srgbClr val="E2E2E2"/>
                </a:solidFill>
                <a:latin typeface="Arial"/>
                <a:ea typeface="Arial"/>
                <a:cs typeface="Arial"/>
                <a:sym typeface="Arial"/>
              </a:rPr>
              <a:t> PROVIDER MATERIALS - VIRGINIA</a:t>
            </a:r>
            <a:endParaRPr b="0" i="0" sz="900" u="none" cap="none" strike="noStrike">
              <a:solidFill>
                <a:srgbClr val="E2E2E2"/>
              </a:solidFill>
              <a:latin typeface="Arial"/>
              <a:ea typeface="Arial"/>
              <a:cs typeface="Arial"/>
              <a:sym typeface="Arial"/>
            </a:endParaRPr>
          </a:p>
        </p:txBody>
      </p:sp>
      <p:pic>
        <p:nvPicPr>
          <p:cNvPr id="136" name="Google Shape;136;p21"/>
          <p:cNvPicPr preferRelativeResize="0"/>
          <p:nvPr/>
        </p:nvPicPr>
        <p:blipFill rotWithShape="1">
          <a:blip r:embed="rId3">
            <a:alphaModFix/>
          </a:blip>
          <a:srcRect b="0" l="0" r="0" t="0"/>
          <a:stretch/>
        </p:blipFill>
        <p:spPr>
          <a:xfrm>
            <a:off x="4909775" y="1846300"/>
            <a:ext cx="6995817" cy="390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2"/>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FFFFFF"/>
              </a:buClr>
              <a:buSzPts val="1000"/>
              <a:buFont typeface="Arial"/>
              <a:buNone/>
            </a:pPr>
            <a:fld id="{00000000-1234-1234-1234-123412341234}" type="slidenum">
              <a:rPr lang="en-US"/>
              <a:t>‹#›</a:t>
            </a:fld>
            <a:endParaRPr/>
          </a:p>
        </p:txBody>
      </p:sp>
      <p:sp>
        <p:nvSpPr>
          <p:cNvPr id="142" name="Google Shape;142;p22"/>
          <p:cNvSpPr txBox="1"/>
          <p:nvPr>
            <p:ph type="ctrTitle"/>
          </p:nvPr>
        </p:nvSpPr>
        <p:spPr>
          <a:xfrm>
            <a:off x="1304858" y="692106"/>
            <a:ext cx="4867275" cy="10096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rgbClr val="F3F3F1"/>
              </a:buClr>
              <a:buSzPts val="2800"/>
              <a:buFont typeface="Arial"/>
              <a:buNone/>
            </a:pPr>
            <a:r>
              <a:rPr lang="en-US" sz="2800">
                <a:solidFill>
                  <a:srgbClr val="002060"/>
                </a:solidFill>
              </a:rPr>
              <a:t>Impact of COVID-19 on Children</a:t>
            </a:r>
            <a:endParaRPr/>
          </a:p>
        </p:txBody>
      </p:sp>
      <p:sp>
        <p:nvSpPr>
          <p:cNvPr id="143" name="Google Shape;143;p22"/>
          <p:cNvSpPr txBox="1"/>
          <p:nvPr/>
        </p:nvSpPr>
        <p:spPr>
          <a:xfrm>
            <a:off x="1191968" y="1846289"/>
            <a:ext cx="3547671"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0B5C6"/>
              </a:buClr>
              <a:buSzPts val="2000"/>
              <a:buFont typeface="Arial"/>
              <a:buNone/>
            </a:pPr>
            <a:r>
              <a:rPr b="1" i="0" lang="en-US" sz="2000" u="none" cap="none" strike="noStrike">
                <a:solidFill>
                  <a:srgbClr val="10B5C6"/>
                </a:solidFill>
                <a:latin typeface="Arial"/>
                <a:ea typeface="Arial"/>
                <a:cs typeface="Arial"/>
                <a:sym typeface="Arial"/>
              </a:rPr>
              <a:t>Count of Hospitalizations by Pediatric Age Group</a:t>
            </a:r>
            <a:endParaRPr b="0" i="0" sz="1600" u="none" cap="none" strike="noStrike">
              <a:solidFill>
                <a:srgbClr val="F3F3F1"/>
              </a:solidFill>
              <a:latin typeface="Arial"/>
              <a:ea typeface="Arial"/>
              <a:cs typeface="Arial"/>
              <a:sym typeface="Arial"/>
            </a:endParaRPr>
          </a:p>
        </p:txBody>
      </p:sp>
      <p:sp>
        <p:nvSpPr>
          <p:cNvPr id="144" name="Google Shape;144;p22"/>
          <p:cNvSpPr txBox="1"/>
          <p:nvPr/>
        </p:nvSpPr>
        <p:spPr>
          <a:xfrm>
            <a:off x="1191968" y="2565629"/>
            <a:ext cx="3547800" cy="1600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2060"/>
              </a:buClr>
              <a:buSzPts val="1400"/>
              <a:buFont typeface="Open Sans"/>
              <a:buNone/>
            </a:pPr>
            <a:r>
              <a:rPr b="0" i="0" lang="en-US" sz="1400" u="none" cap="none" strike="noStrike">
                <a:solidFill>
                  <a:srgbClr val="002060"/>
                </a:solidFill>
                <a:latin typeface="Open Sans"/>
                <a:ea typeface="Open Sans"/>
                <a:cs typeface="Open Sans"/>
                <a:sym typeface="Open Sans"/>
              </a:rPr>
              <a:t>Weekly number of hospitalizations and deaths in Virginia for the specified age groups in Virginia since </a:t>
            </a:r>
            <a:r>
              <a:rPr lang="en-US">
                <a:solidFill>
                  <a:srgbClr val="002060"/>
                </a:solidFill>
                <a:latin typeface="Open Sans"/>
                <a:ea typeface="Open Sans"/>
                <a:cs typeface="Open Sans"/>
                <a:sym typeface="Open Sans"/>
              </a:rPr>
              <a:t>9/25</a:t>
            </a:r>
            <a:r>
              <a:rPr b="0" i="0" lang="en-US" sz="1400" u="none" cap="none" strike="noStrike">
                <a:solidFill>
                  <a:srgbClr val="002060"/>
                </a:solidFill>
                <a:latin typeface="Open Sans"/>
                <a:ea typeface="Open Sans"/>
                <a:cs typeface="Open Sans"/>
                <a:sym typeface="Open Sans"/>
              </a:rPr>
              <a:t>. Note that the weeks </a:t>
            </a:r>
            <a:r>
              <a:rPr b="0" i="0" lang="en-US" sz="1400" u="none" cap="none" strike="noStrike">
                <a:solidFill>
                  <a:srgbClr val="002060"/>
                </a:solidFill>
                <a:latin typeface="Open Sans"/>
                <a:ea typeface="Open Sans"/>
                <a:cs typeface="Open Sans"/>
                <a:sym typeface="Open Sans"/>
              </a:rPr>
              <a:t>1</a:t>
            </a:r>
            <a:r>
              <a:rPr lang="en-US">
                <a:solidFill>
                  <a:srgbClr val="002060"/>
                </a:solidFill>
                <a:latin typeface="Open Sans"/>
                <a:ea typeface="Open Sans"/>
                <a:cs typeface="Open Sans"/>
                <a:sym typeface="Open Sans"/>
              </a:rPr>
              <a:t>/24</a:t>
            </a:r>
            <a:r>
              <a:rPr b="0" i="0" lang="en-US" sz="1400" u="none" cap="none" strike="noStrike">
                <a:solidFill>
                  <a:srgbClr val="002060"/>
                </a:solidFill>
                <a:latin typeface="Open Sans"/>
                <a:ea typeface="Open Sans"/>
                <a:cs typeface="Open Sans"/>
                <a:sym typeface="Open Sans"/>
              </a:rPr>
              <a:t> through 1</a:t>
            </a:r>
            <a:r>
              <a:rPr lang="en-US">
                <a:solidFill>
                  <a:srgbClr val="002060"/>
                </a:solidFill>
                <a:latin typeface="Open Sans"/>
                <a:ea typeface="Open Sans"/>
                <a:cs typeface="Open Sans"/>
                <a:sym typeface="Open Sans"/>
              </a:rPr>
              <a:t>/29</a:t>
            </a:r>
            <a:r>
              <a:rPr b="0" i="0" lang="en-US" sz="1400" u="none" cap="none" strike="noStrike">
                <a:solidFill>
                  <a:srgbClr val="002060"/>
                </a:solidFill>
                <a:latin typeface="Open Sans"/>
                <a:ea typeface="Open Sans"/>
                <a:cs typeface="Open Sans"/>
                <a:sym typeface="Open Sans"/>
              </a:rPr>
              <a:t> haven’t been reported on yet.</a:t>
            </a:r>
            <a:endParaRPr b="0" i="0" sz="1800" u="none" cap="none" strike="noStrike">
              <a:solidFill>
                <a:srgbClr val="002060"/>
              </a:solidFill>
              <a:latin typeface="Open Sans"/>
              <a:ea typeface="Open Sans"/>
              <a:cs typeface="Open Sans"/>
              <a:sym typeface="Open Sans"/>
            </a:endParaRPr>
          </a:p>
        </p:txBody>
      </p:sp>
      <p:sp>
        <p:nvSpPr>
          <p:cNvPr id="145" name="Google Shape;145;p22"/>
          <p:cNvSpPr txBox="1"/>
          <p:nvPr/>
        </p:nvSpPr>
        <p:spPr>
          <a:xfrm>
            <a:off x="6019744" y="1873209"/>
            <a:ext cx="3045315" cy="34624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2060"/>
              </a:buClr>
              <a:buSzPts val="1050"/>
              <a:buFont typeface="Arial"/>
              <a:buNone/>
            </a:pPr>
            <a:r>
              <a:rPr b="0" i="0" lang="en-US" sz="1050" u="none" cap="none" strike="noStrike">
                <a:solidFill>
                  <a:srgbClr val="002060"/>
                </a:solidFill>
                <a:latin typeface="Arial"/>
                <a:ea typeface="Arial"/>
                <a:cs typeface="Arial"/>
                <a:sym typeface="Arial"/>
              </a:rPr>
              <a:t>5-11 AGE GROUP</a:t>
            </a:r>
            <a:endParaRPr b="0" i="0" sz="1050" u="none" cap="none" strike="noStrike">
              <a:solidFill>
                <a:srgbClr val="002060"/>
              </a:solidFill>
              <a:latin typeface="Arial"/>
              <a:ea typeface="Arial"/>
              <a:cs typeface="Arial"/>
              <a:sym typeface="Arial"/>
            </a:endParaRPr>
          </a:p>
        </p:txBody>
      </p:sp>
      <p:sp>
        <p:nvSpPr>
          <p:cNvPr id="146" name="Google Shape;146;p22"/>
          <p:cNvSpPr txBox="1"/>
          <p:nvPr/>
        </p:nvSpPr>
        <p:spPr>
          <a:xfrm>
            <a:off x="9667070" y="1852943"/>
            <a:ext cx="3045315" cy="33470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2060"/>
              </a:buClr>
              <a:buSzPts val="1050"/>
              <a:buFont typeface="Arial"/>
              <a:buNone/>
            </a:pPr>
            <a:r>
              <a:rPr b="0" i="0" lang="en-US" sz="1050" u="none" cap="none" strike="noStrike">
                <a:solidFill>
                  <a:srgbClr val="002060"/>
                </a:solidFill>
                <a:latin typeface="Arial"/>
                <a:ea typeface="Arial"/>
                <a:cs typeface="Arial"/>
                <a:sym typeface="Arial"/>
              </a:rPr>
              <a:t>12-17 AGE GROUP</a:t>
            </a:r>
            <a:endParaRPr b="0" i="0" sz="1050" u="none" cap="none" strike="noStrike">
              <a:solidFill>
                <a:srgbClr val="002060"/>
              </a:solidFill>
              <a:latin typeface="Arial"/>
              <a:ea typeface="Arial"/>
              <a:cs typeface="Arial"/>
              <a:sym typeface="Arial"/>
            </a:endParaRPr>
          </a:p>
        </p:txBody>
      </p:sp>
      <p:sp>
        <p:nvSpPr>
          <p:cNvPr id="147" name="Google Shape;147;p22"/>
          <p:cNvSpPr txBox="1"/>
          <p:nvPr>
            <p:ph idx="1" type="body"/>
          </p:nvPr>
        </p:nvSpPr>
        <p:spPr>
          <a:xfrm>
            <a:off x="4838552" y="6380384"/>
            <a:ext cx="7138281" cy="284163"/>
          </a:xfrm>
          <a:prstGeom prst="rect">
            <a:avLst/>
          </a:prstGeom>
          <a:noFill/>
          <a:ln>
            <a:noFill/>
          </a:ln>
          <a:effectLst>
            <a:outerShdw blurRad="190500" rotWithShape="0" algn="t" dir="5400000" dist="88900">
              <a:schemeClr val="accent1">
                <a:alpha val="29019"/>
              </a:schemeClr>
            </a:outerShdw>
          </a:effectLst>
        </p:spPr>
        <p:txBody>
          <a:bodyPr anchorCtr="0" anchor="ctr" bIns="45700" lIns="0" spcFirstLastPara="1" rIns="0" wrap="square" tIns="45700">
            <a:normAutofit/>
          </a:bodyPr>
          <a:lstStyle/>
          <a:p>
            <a:pPr indent="0" lvl="0" marL="0" rtl="0" algn="ctr">
              <a:lnSpc>
                <a:spcPct val="90000"/>
              </a:lnSpc>
              <a:spcBef>
                <a:spcPts val="0"/>
              </a:spcBef>
              <a:spcAft>
                <a:spcPts val="0"/>
              </a:spcAft>
              <a:buSzPts val="800"/>
              <a:buNone/>
            </a:pPr>
            <a:r>
              <a:rPr lang="en-US"/>
              <a:t>SOURCE: https://www.vdh.virginia.gov/coronavirus/see-the-numbers/covid-19-data-insights/cases-among-children/</a:t>
            </a:r>
            <a:endParaRPr/>
          </a:p>
        </p:txBody>
      </p:sp>
      <p:sp>
        <p:nvSpPr>
          <p:cNvPr id="148" name="Google Shape;148;p22"/>
          <p:cNvSpPr txBox="1"/>
          <p:nvPr/>
        </p:nvSpPr>
        <p:spPr>
          <a:xfrm rot="-5400000">
            <a:off x="-1294049" y="4435793"/>
            <a:ext cx="3261995" cy="242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2E2E2"/>
              </a:buClr>
              <a:buSzPts val="900"/>
              <a:buFont typeface="Arial"/>
              <a:buNone/>
            </a:pPr>
            <a:r>
              <a:rPr b="0" i="0" lang="en-US" sz="900" u="none" cap="none" strike="noStrike">
                <a:solidFill>
                  <a:srgbClr val="E2E2E2"/>
                </a:solidFill>
                <a:latin typeface="Arial"/>
                <a:ea typeface="Arial"/>
                <a:cs typeface="Arial"/>
                <a:sym typeface="Arial"/>
              </a:rPr>
              <a:t> PROVIDER MATERIALS - VIRGINIA</a:t>
            </a:r>
            <a:endParaRPr b="0" i="0" sz="900" u="none" cap="none" strike="noStrike">
              <a:solidFill>
                <a:srgbClr val="E2E2E2"/>
              </a:solidFill>
              <a:latin typeface="Arial"/>
              <a:ea typeface="Arial"/>
              <a:cs typeface="Arial"/>
              <a:sym typeface="Arial"/>
            </a:endParaRPr>
          </a:p>
        </p:txBody>
      </p:sp>
      <p:pic>
        <p:nvPicPr>
          <p:cNvPr id="149" name="Google Shape;149;p22"/>
          <p:cNvPicPr preferRelativeResize="0"/>
          <p:nvPr/>
        </p:nvPicPr>
        <p:blipFill>
          <a:blip r:embed="rId3">
            <a:alphaModFix/>
          </a:blip>
          <a:stretch>
            <a:fillRect/>
          </a:stretch>
        </p:blipFill>
        <p:spPr>
          <a:xfrm>
            <a:off x="8702275" y="2219456"/>
            <a:ext cx="3240849" cy="3523195"/>
          </a:xfrm>
          <a:prstGeom prst="rect">
            <a:avLst/>
          </a:prstGeom>
          <a:noFill/>
          <a:ln>
            <a:noFill/>
          </a:ln>
        </p:spPr>
      </p:pic>
      <p:pic>
        <p:nvPicPr>
          <p:cNvPr id="150" name="Google Shape;150;p22"/>
          <p:cNvPicPr preferRelativeResize="0"/>
          <p:nvPr/>
        </p:nvPicPr>
        <p:blipFill>
          <a:blip r:embed="rId4">
            <a:alphaModFix/>
          </a:blip>
          <a:stretch>
            <a:fillRect/>
          </a:stretch>
        </p:blipFill>
        <p:spPr>
          <a:xfrm>
            <a:off x="4838550" y="2187684"/>
            <a:ext cx="3319208" cy="35549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3"/>
          <p:cNvPicPr preferRelativeResize="0"/>
          <p:nvPr/>
        </p:nvPicPr>
        <p:blipFill rotWithShape="1">
          <a:blip r:embed="rId3">
            <a:alphaModFix/>
          </a:blip>
          <a:srcRect b="0" l="0" r="0" t="0"/>
          <a:stretch/>
        </p:blipFill>
        <p:spPr>
          <a:xfrm>
            <a:off x="5056095" y="-13648"/>
            <a:ext cx="7143078" cy="6871648"/>
          </a:xfrm>
          <a:prstGeom prst="rect">
            <a:avLst/>
          </a:prstGeom>
          <a:noFill/>
          <a:ln>
            <a:noFill/>
          </a:ln>
        </p:spPr>
      </p:pic>
      <p:sp>
        <p:nvSpPr>
          <p:cNvPr id="156" name="Google Shape;156;p23"/>
          <p:cNvSpPr txBox="1"/>
          <p:nvPr>
            <p:ph idx="1" type="body"/>
          </p:nvPr>
        </p:nvSpPr>
        <p:spPr>
          <a:xfrm>
            <a:off x="1304859" y="6380384"/>
            <a:ext cx="5483216" cy="477616"/>
          </a:xfrm>
          <a:prstGeom prst="rect">
            <a:avLst/>
          </a:prstGeom>
          <a:noFill/>
          <a:ln>
            <a:noFill/>
          </a:ln>
          <a:effectLst>
            <a:outerShdw blurRad="190500" rotWithShape="0" algn="t" dir="5400000" dist="88900">
              <a:schemeClr val="accent1">
                <a:alpha val="29019"/>
              </a:schemeClr>
            </a:outerShdw>
          </a:effectLst>
        </p:spPr>
        <p:txBody>
          <a:bodyPr anchorCtr="0" anchor="ctr" bIns="45700" lIns="0" spcFirstLastPara="1" rIns="0" wrap="square" tIns="45700">
            <a:normAutofit/>
          </a:bodyPr>
          <a:lstStyle/>
          <a:p>
            <a:pPr indent="0" lvl="0" marL="0" rtl="0" algn="l">
              <a:lnSpc>
                <a:spcPct val="90000"/>
              </a:lnSpc>
              <a:spcBef>
                <a:spcPts val="0"/>
              </a:spcBef>
              <a:spcAft>
                <a:spcPts val="0"/>
              </a:spcAft>
              <a:buSzPts val="800"/>
              <a:buNone/>
            </a:pPr>
            <a:r>
              <a:rPr lang="en-US"/>
              <a:t>SOURCE: https://www.aap.org/en/pages/2019-novel-coronavirus-covid-19-infections/children-and-covid-19-state-level-data-report/</a:t>
            </a:r>
            <a:endParaRPr/>
          </a:p>
        </p:txBody>
      </p:sp>
      <p:sp>
        <p:nvSpPr>
          <p:cNvPr id="157" name="Google Shape;157;p23"/>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FFFFFF"/>
              </a:buClr>
              <a:buSzPts val="1000"/>
              <a:buFont typeface="Arial"/>
              <a:buNone/>
            </a:pPr>
            <a:fld id="{00000000-1234-1234-1234-123412341234}" type="slidenum">
              <a:rPr lang="en-US"/>
              <a:t>‹#›</a:t>
            </a:fld>
            <a:endParaRPr/>
          </a:p>
        </p:txBody>
      </p:sp>
      <p:sp>
        <p:nvSpPr>
          <p:cNvPr id="158" name="Google Shape;158;p23"/>
          <p:cNvSpPr txBox="1"/>
          <p:nvPr>
            <p:ph type="ctrTitle"/>
          </p:nvPr>
        </p:nvSpPr>
        <p:spPr>
          <a:xfrm>
            <a:off x="1304858" y="692106"/>
            <a:ext cx="4867275" cy="1009651"/>
          </a:xfrm>
          <a:prstGeom prst="rect">
            <a:avLst/>
          </a:prstGeom>
          <a:noFill/>
          <a:ln>
            <a:noFill/>
          </a:ln>
        </p:spPr>
        <p:txBody>
          <a:bodyPr anchorCtr="0" anchor="t" bIns="0" lIns="0" spcFirstLastPara="1" rIns="0" wrap="square" tIns="0">
            <a:normAutofit/>
          </a:bodyPr>
          <a:lstStyle/>
          <a:p>
            <a:pPr indent="0" lvl="0" marL="0" rtl="0" algn="l">
              <a:lnSpc>
                <a:spcPct val="100000"/>
              </a:lnSpc>
              <a:spcBef>
                <a:spcPts val="0"/>
              </a:spcBef>
              <a:spcAft>
                <a:spcPts val="0"/>
              </a:spcAft>
              <a:buClr>
                <a:schemeClr val="lt1"/>
              </a:buClr>
              <a:buSzPts val="2800"/>
              <a:buFont typeface="Arial"/>
              <a:buNone/>
            </a:pPr>
            <a:r>
              <a:rPr lang="en-US" sz="2800">
                <a:solidFill>
                  <a:schemeClr val="lt1"/>
                </a:solidFill>
              </a:rPr>
              <a:t>Impact of COVID-19 on Children</a:t>
            </a:r>
            <a:endParaRPr/>
          </a:p>
        </p:txBody>
      </p:sp>
      <p:sp>
        <p:nvSpPr>
          <p:cNvPr id="159" name="Google Shape;159;p23"/>
          <p:cNvSpPr txBox="1"/>
          <p:nvPr/>
        </p:nvSpPr>
        <p:spPr>
          <a:xfrm>
            <a:off x="1615439" y="2305579"/>
            <a:ext cx="51726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10B5C6"/>
              </a:buClr>
              <a:buSzPts val="1400"/>
              <a:buFont typeface="Arial"/>
              <a:buNone/>
            </a:pPr>
            <a:r>
              <a:rPr b="1" i="0" lang="en-US" sz="1400" u="none" cap="none" strike="noStrike">
                <a:solidFill>
                  <a:srgbClr val="10B5C6"/>
                </a:solidFill>
                <a:latin typeface="Arial"/>
                <a:ea typeface="Arial"/>
                <a:cs typeface="Arial"/>
                <a:sym typeface="Arial"/>
              </a:rPr>
              <a:t>Children currently make up </a:t>
            </a:r>
            <a:r>
              <a:rPr b="1" i="0" lang="en-US" sz="1400" u="none" cap="none" strike="noStrike">
                <a:solidFill>
                  <a:srgbClr val="10B5C6"/>
                </a:solidFill>
                <a:latin typeface="Open Sans"/>
                <a:ea typeface="Open Sans"/>
                <a:cs typeface="Open Sans"/>
                <a:sym typeface="Open Sans"/>
              </a:rPr>
              <a:t>17.8</a:t>
            </a:r>
            <a:r>
              <a:rPr b="1" i="0" lang="en-US" sz="1400" u="none" cap="none" strike="noStrike">
                <a:solidFill>
                  <a:srgbClr val="10B5C6"/>
                </a:solidFill>
                <a:latin typeface="Arial"/>
                <a:ea typeface="Arial"/>
                <a:cs typeface="Arial"/>
                <a:sym typeface="Arial"/>
              </a:rPr>
              <a:t>% of all COVID-19 Cases reported nationally.</a:t>
            </a:r>
            <a:r>
              <a:rPr b="0" i="0" lang="en-US" sz="1400" u="none" cap="none" strike="noStrike">
                <a:solidFill>
                  <a:schemeClr val="lt1"/>
                </a:solidFill>
                <a:latin typeface="Arial"/>
                <a:ea typeface="Arial"/>
                <a:cs typeface="Arial"/>
                <a:sym typeface="Arial"/>
              </a:rPr>
              <a:t> This includes a </a:t>
            </a:r>
            <a:r>
              <a:rPr b="0" i="0" lang="en-US" sz="1400" u="none" cap="none" strike="noStrike">
                <a:solidFill>
                  <a:schemeClr val="lt1"/>
                </a:solidFill>
                <a:latin typeface="Open Sans"/>
                <a:ea typeface="Open Sans"/>
                <a:cs typeface="Open Sans"/>
                <a:sym typeface="Open Sans"/>
              </a:rPr>
              <a:t>total </a:t>
            </a:r>
            <a:r>
              <a:rPr b="0" i="0" lang="en-US" sz="1400" u="none" cap="none" strike="noStrike">
                <a:solidFill>
                  <a:schemeClr val="lt1"/>
                </a:solidFill>
                <a:latin typeface="Arial"/>
                <a:ea typeface="Arial"/>
                <a:cs typeface="Arial"/>
                <a:sym typeface="Arial"/>
              </a:rPr>
              <a:t>of  </a:t>
            </a:r>
            <a:r>
              <a:rPr lang="en-US">
                <a:solidFill>
                  <a:schemeClr val="lt1"/>
                </a:solidFill>
              </a:rPr>
              <a:t>7.6 </a:t>
            </a:r>
            <a:r>
              <a:rPr b="0" i="0" lang="en-US" sz="1400" u="none" cap="none" strike="noStrike">
                <a:solidFill>
                  <a:schemeClr val="lt1"/>
                </a:solidFill>
                <a:latin typeface="Arial"/>
                <a:ea typeface="Arial"/>
                <a:cs typeface="Arial"/>
                <a:sym typeface="Arial"/>
              </a:rPr>
              <a:t>million COVID-19 child Cases. The overall rate for child COVID-19 Cases is </a:t>
            </a:r>
            <a:r>
              <a:rPr b="1" lang="en-US">
                <a:solidFill>
                  <a:srgbClr val="10B5C6"/>
                </a:solidFill>
              </a:rPr>
              <a:t>12,559</a:t>
            </a:r>
            <a:r>
              <a:rPr b="1" i="0" lang="en-US" sz="1400" u="none" cap="none" strike="noStrike">
                <a:solidFill>
                  <a:srgbClr val="10B5C6"/>
                </a:solidFill>
                <a:latin typeface="Arial"/>
                <a:ea typeface="Arial"/>
                <a:cs typeface="Arial"/>
                <a:sym typeface="Arial"/>
              </a:rPr>
              <a:t> cases per 100,000 children.</a:t>
            </a:r>
            <a:endParaRPr b="0" i="0" sz="1400" u="none" cap="none" strike="noStrike">
              <a:solidFill>
                <a:schemeClr val="dk1"/>
              </a:solidFill>
              <a:latin typeface="Open Sans"/>
              <a:ea typeface="Open Sans"/>
              <a:cs typeface="Open Sans"/>
              <a:sym typeface="Open Sans"/>
            </a:endParaRPr>
          </a:p>
          <a:p>
            <a:pPr indent="0" lvl="0" marL="0" marR="0" rtl="0" algn="l">
              <a:lnSpc>
                <a:spcPct val="150000"/>
              </a:lnSpc>
              <a:spcBef>
                <a:spcPts val="0"/>
              </a:spcBef>
              <a:spcAft>
                <a:spcPts val="0"/>
              </a:spcAft>
              <a:buClr>
                <a:schemeClr val="dk1"/>
              </a:buClr>
              <a:buSzPts val="1400"/>
              <a:buFont typeface="Open Sans"/>
              <a:buNone/>
            </a:pPr>
            <a:r>
              <a:t/>
            </a:r>
            <a:endParaRPr b="0" i="0" sz="14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chemeClr val="lt1"/>
              </a:buClr>
              <a:buSzPts val="1400"/>
              <a:buFont typeface="Arial"/>
              <a:buNone/>
            </a:pPr>
            <a:r>
              <a:rPr b="0" i="0" lang="en-US" sz="1400" u="none" cap="none" strike="noStrike">
                <a:solidFill>
                  <a:schemeClr val="lt1"/>
                </a:solidFill>
                <a:latin typeface="Arial"/>
                <a:ea typeface="Arial"/>
                <a:cs typeface="Arial"/>
                <a:sym typeface="Arial"/>
              </a:rPr>
              <a:t>These child COVID-19 cases are not slowing down, as they are currently on the rise in the months of October and November. </a:t>
            </a:r>
            <a:r>
              <a:rPr b="1" i="0" lang="en-US" sz="1400" u="none" cap="none" strike="noStrike">
                <a:solidFill>
                  <a:srgbClr val="10B5C6"/>
                </a:solidFill>
                <a:latin typeface="Arial"/>
                <a:ea typeface="Arial"/>
                <a:cs typeface="Arial"/>
                <a:sym typeface="Arial"/>
              </a:rPr>
              <a:t>Children made up </a:t>
            </a:r>
            <a:r>
              <a:rPr b="1" i="0" lang="en-US" sz="1400" u="none" cap="none" strike="noStrike">
                <a:solidFill>
                  <a:srgbClr val="10B5C6"/>
                </a:solidFill>
                <a:latin typeface="Open Sans"/>
                <a:ea typeface="Open Sans"/>
                <a:cs typeface="Open Sans"/>
                <a:sym typeface="Open Sans"/>
              </a:rPr>
              <a:t>2</a:t>
            </a:r>
            <a:r>
              <a:rPr b="1" lang="en-US">
                <a:solidFill>
                  <a:srgbClr val="10B5C6"/>
                </a:solidFill>
                <a:latin typeface="Open Sans"/>
                <a:ea typeface="Open Sans"/>
                <a:cs typeface="Open Sans"/>
                <a:sym typeface="Open Sans"/>
              </a:rPr>
              <a:t>1.4</a:t>
            </a:r>
            <a:r>
              <a:rPr b="1" i="0" lang="en-US" sz="1400" u="none" cap="none" strike="noStrike">
                <a:solidFill>
                  <a:srgbClr val="10B5C6"/>
                </a:solidFill>
                <a:latin typeface="Arial"/>
                <a:ea typeface="Arial"/>
                <a:cs typeface="Arial"/>
                <a:sym typeface="Arial"/>
              </a:rPr>
              <a:t>% of the Cases reported the week of </a:t>
            </a:r>
            <a:r>
              <a:rPr b="1" i="0" lang="en-US" sz="1400" u="none" cap="none" strike="noStrike">
                <a:solidFill>
                  <a:srgbClr val="10B5C6"/>
                </a:solidFill>
                <a:latin typeface="Open Sans"/>
                <a:ea typeface="Open Sans"/>
                <a:cs typeface="Open Sans"/>
                <a:sym typeface="Open Sans"/>
              </a:rPr>
              <a:t>ending </a:t>
            </a:r>
            <a:r>
              <a:rPr b="1" lang="en-US">
                <a:solidFill>
                  <a:srgbClr val="10B5C6"/>
                </a:solidFill>
                <a:latin typeface="Open Sans"/>
                <a:ea typeface="Open Sans"/>
                <a:cs typeface="Open Sans"/>
                <a:sym typeface="Open Sans"/>
              </a:rPr>
              <a:t>1/13/22</a:t>
            </a:r>
            <a:r>
              <a:rPr b="1" i="0" lang="en-US" sz="1400" u="none" cap="none" strike="noStrike">
                <a:solidFill>
                  <a:srgbClr val="10B5C6"/>
                </a:solidFill>
                <a:latin typeface="Arial"/>
                <a:ea typeface="Arial"/>
                <a:cs typeface="Arial"/>
                <a:sym typeface="Arial"/>
              </a:rPr>
              <a:t>.</a:t>
            </a:r>
            <a:r>
              <a:rPr b="0" i="0" lang="en-US" sz="1400" u="none" cap="none" strike="noStrike">
                <a:solidFill>
                  <a:schemeClr val="lt1"/>
                </a:solidFill>
                <a:latin typeface="Arial"/>
                <a:ea typeface="Arial"/>
                <a:cs typeface="Arial"/>
                <a:sym typeface="Arial"/>
              </a:rPr>
              <a:t> In addition, over a two-week period</a:t>
            </a:r>
            <a:r>
              <a:rPr b="1" i="0" lang="en-US" sz="1400" u="none" cap="none" strike="noStrike">
                <a:solidFill>
                  <a:srgbClr val="10B5C6"/>
                </a:solidFill>
                <a:latin typeface="Arial"/>
                <a:ea typeface="Arial"/>
                <a:cs typeface="Arial"/>
                <a:sym typeface="Arial"/>
              </a:rPr>
              <a:t>, there was a </a:t>
            </a:r>
            <a:r>
              <a:rPr b="1" lang="en-US">
                <a:solidFill>
                  <a:srgbClr val="10B5C6"/>
                </a:solidFill>
                <a:latin typeface="Open Sans"/>
                <a:ea typeface="Open Sans"/>
                <a:cs typeface="Open Sans"/>
                <a:sym typeface="Open Sans"/>
              </a:rPr>
              <a:t>20</a:t>
            </a:r>
            <a:r>
              <a:rPr b="1" i="0" lang="en-US" sz="1400" u="none" cap="none" strike="noStrike">
                <a:solidFill>
                  <a:srgbClr val="10B5C6"/>
                </a:solidFill>
                <a:latin typeface="Arial"/>
                <a:ea typeface="Arial"/>
                <a:cs typeface="Arial"/>
                <a:sym typeface="Arial"/>
              </a:rPr>
              <a:t>% increase in children COVID-19 cases from </a:t>
            </a:r>
            <a:r>
              <a:rPr b="1" lang="en-US">
                <a:solidFill>
                  <a:srgbClr val="10B5C6"/>
                </a:solidFill>
              </a:rPr>
              <a:t>12/30/21-1/13/22</a:t>
            </a:r>
            <a:endParaRPr b="1" i="1" sz="1400" u="none" cap="none" strike="noStrike">
              <a:solidFill>
                <a:srgbClr val="10B5C6"/>
              </a:solidFill>
              <a:latin typeface="Arial"/>
              <a:ea typeface="Arial"/>
              <a:cs typeface="Arial"/>
              <a:sym typeface="Arial"/>
            </a:endParaRPr>
          </a:p>
        </p:txBody>
      </p:sp>
      <p:cxnSp>
        <p:nvCxnSpPr>
          <p:cNvPr id="160" name="Google Shape;160;p23"/>
          <p:cNvCxnSpPr/>
          <p:nvPr/>
        </p:nvCxnSpPr>
        <p:spPr>
          <a:xfrm>
            <a:off x="1297503" y="2446020"/>
            <a:ext cx="0" cy="3029622"/>
          </a:xfrm>
          <a:prstGeom prst="straightConnector1">
            <a:avLst/>
          </a:prstGeom>
          <a:noFill/>
          <a:ln cap="flat" cmpd="sng" w="12700">
            <a:solidFill>
              <a:srgbClr val="10B5C6"/>
            </a:solidFill>
            <a:prstDash val="solid"/>
            <a:miter lim="800000"/>
            <a:headEnd len="sm" w="sm" type="none"/>
            <a:tailEnd len="sm" w="sm" type="none"/>
          </a:ln>
        </p:spPr>
      </p:cxnSp>
      <p:sp>
        <p:nvSpPr>
          <p:cNvPr id="161" name="Google Shape;161;p23"/>
          <p:cNvSpPr txBox="1"/>
          <p:nvPr/>
        </p:nvSpPr>
        <p:spPr>
          <a:xfrm rot="-5400000">
            <a:off x="-1294049" y="4435793"/>
            <a:ext cx="3261995" cy="242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2E2E2"/>
              </a:buClr>
              <a:buSzPts val="900"/>
              <a:buFont typeface="Arial"/>
              <a:buNone/>
            </a:pPr>
            <a:r>
              <a:rPr b="0" i="0" lang="en-US" sz="900" u="none" cap="none" strike="noStrike">
                <a:solidFill>
                  <a:srgbClr val="E2E2E2"/>
                </a:solidFill>
                <a:latin typeface="Arial"/>
                <a:ea typeface="Arial"/>
                <a:cs typeface="Arial"/>
                <a:sym typeface="Arial"/>
              </a:rPr>
              <a:t> PROVIDER MATERIALS - VIRGINIA</a:t>
            </a:r>
            <a:endParaRPr b="0" i="0" sz="900" u="none" cap="none" strike="noStrike">
              <a:solidFill>
                <a:srgbClr val="E2E2E2"/>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sp>
        <p:nvSpPr>
          <p:cNvPr id="167" name="Google Shape;167;p6"/>
          <p:cNvSpPr txBox="1"/>
          <p:nvPr>
            <p:ph type="ctrTitle"/>
          </p:nvPr>
        </p:nvSpPr>
        <p:spPr>
          <a:xfrm>
            <a:off x="1304858" y="692106"/>
            <a:ext cx="4867275" cy="1009651"/>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rgbClr val="00365A"/>
              </a:buClr>
              <a:buSzPts val="2800"/>
              <a:buFont typeface="Arial"/>
              <a:buNone/>
            </a:pPr>
            <a:r>
              <a:rPr lang="en-US" sz="2800"/>
              <a:t>How COVID-19 is</a:t>
            </a:r>
            <a:br>
              <a:rPr lang="en-US" sz="2800"/>
            </a:br>
            <a:r>
              <a:rPr lang="en-US" sz="2800"/>
              <a:t>Impacting Children</a:t>
            </a:r>
            <a:br>
              <a:rPr lang="en-US" sz="2800"/>
            </a:br>
            <a:endParaRPr sz="2800"/>
          </a:p>
        </p:txBody>
      </p:sp>
      <p:sp>
        <p:nvSpPr>
          <p:cNvPr id="168" name="Google Shape;168;p6"/>
          <p:cNvSpPr txBox="1"/>
          <p:nvPr/>
        </p:nvSpPr>
        <p:spPr>
          <a:xfrm rot="-5400000">
            <a:off x="-1294049" y="4435793"/>
            <a:ext cx="3261995" cy="242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2E2E2"/>
              </a:buClr>
              <a:buSzPts val="900"/>
              <a:buFont typeface="Arial"/>
              <a:buNone/>
            </a:pPr>
            <a:r>
              <a:rPr b="0" i="0" lang="en-US" sz="900" u="none" cap="none" strike="noStrike">
                <a:solidFill>
                  <a:srgbClr val="E2E2E2"/>
                </a:solidFill>
                <a:latin typeface="Arial"/>
                <a:ea typeface="Arial"/>
                <a:cs typeface="Arial"/>
                <a:sym typeface="Arial"/>
              </a:rPr>
              <a:t> PROVIDER MATERIALS - VIRGINIA</a:t>
            </a:r>
            <a:endParaRPr b="0" i="0" sz="900" u="none" cap="none" strike="noStrike">
              <a:solidFill>
                <a:srgbClr val="E2E2E2"/>
              </a:solidFill>
              <a:latin typeface="Arial"/>
              <a:ea typeface="Arial"/>
              <a:cs typeface="Arial"/>
              <a:sym typeface="Arial"/>
            </a:endParaRPr>
          </a:p>
        </p:txBody>
      </p:sp>
      <p:pic>
        <p:nvPicPr>
          <p:cNvPr id="169" name="Google Shape;169;p6"/>
          <p:cNvPicPr preferRelativeResize="0"/>
          <p:nvPr/>
        </p:nvPicPr>
        <p:blipFill rotWithShape="1">
          <a:blip r:embed="rId3">
            <a:alphaModFix/>
          </a:blip>
          <a:srcRect b="0" l="0" r="0" t="0"/>
          <a:stretch/>
        </p:blipFill>
        <p:spPr>
          <a:xfrm>
            <a:off x="7813390" y="1966930"/>
            <a:ext cx="4378610" cy="2918762"/>
          </a:xfrm>
          <a:prstGeom prst="rect">
            <a:avLst/>
          </a:prstGeom>
          <a:noFill/>
          <a:ln>
            <a:noFill/>
          </a:ln>
        </p:spPr>
      </p:pic>
      <p:sp>
        <p:nvSpPr>
          <p:cNvPr id="170" name="Google Shape;170;p6"/>
          <p:cNvSpPr txBox="1"/>
          <p:nvPr/>
        </p:nvSpPr>
        <p:spPr>
          <a:xfrm>
            <a:off x="1617711" y="1972856"/>
            <a:ext cx="5377032" cy="397031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365A"/>
                </a:solidFill>
                <a:latin typeface="Arial"/>
                <a:ea typeface="Arial"/>
                <a:cs typeface="Arial"/>
                <a:sym typeface="Arial"/>
              </a:rPr>
              <a:t>Children that contract COVID-19 will have their everyday educational, social, and physical activities impacted. In addition, children have been found to have respiratory, cardiac, and neurodevelopmental issues along with cognitive and physical fatigue. It is also important to note how COVID-19 affects the child’s mental health and adds stress and adjustment difficulties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365A"/>
                </a:solidFill>
                <a:latin typeface="Arial"/>
                <a:ea typeface="Arial"/>
                <a:cs typeface="Arial"/>
                <a:sym typeface="Arial"/>
              </a:rPr>
              <a:t>to their lives.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365A"/>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400"/>
              <a:buFont typeface="Arial"/>
              <a:buNone/>
            </a:pPr>
            <a:r>
              <a:rPr b="0" i="0" lang="en-US" sz="1400" u="none" cap="none" strike="noStrike">
                <a:solidFill>
                  <a:srgbClr val="00365A"/>
                </a:solidFill>
                <a:latin typeface="Arial"/>
                <a:ea typeface="Arial"/>
                <a:cs typeface="Arial"/>
                <a:sym typeface="Arial"/>
              </a:rPr>
              <a:t>The best way to combat these issues in children is to prevent a COVID-19 infection in every way possible – most importantly the vaccine. The COVID-19 vaccine can help children stay focused on what is most important in their education and social lives.</a:t>
            </a:r>
            <a:endParaRPr b="0" i="0" sz="1400" u="none" cap="none" strike="noStrike">
              <a:solidFill>
                <a:srgbClr val="000000"/>
              </a:solidFill>
              <a:latin typeface="Arial"/>
              <a:ea typeface="Arial"/>
              <a:cs typeface="Arial"/>
              <a:sym typeface="Arial"/>
            </a:endParaRPr>
          </a:p>
        </p:txBody>
      </p:sp>
      <p:cxnSp>
        <p:nvCxnSpPr>
          <p:cNvPr id="171" name="Google Shape;171;p6"/>
          <p:cNvCxnSpPr/>
          <p:nvPr/>
        </p:nvCxnSpPr>
        <p:spPr>
          <a:xfrm>
            <a:off x="1299775" y="2142037"/>
            <a:ext cx="0" cy="3644614"/>
          </a:xfrm>
          <a:prstGeom prst="straightConnector1">
            <a:avLst/>
          </a:prstGeom>
          <a:noFill/>
          <a:ln cap="flat" cmpd="sng" w="12700">
            <a:solidFill>
              <a:srgbClr val="10B5C6"/>
            </a:solidFill>
            <a:prstDash val="solid"/>
            <a:miter lim="800000"/>
            <a:headEnd len="sm" w="sm" type="none"/>
            <a:tailEnd len="sm" w="sm" type="none"/>
          </a:ln>
        </p:spPr>
      </p:cxnSp>
      <p:sp>
        <p:nvSpPr>
          <p:cNvPr id="172" name="Google Shape;172;p6"/>
          <p:cNvSpPr/>
          <p:nvPr/>
        </p:nvSpPr>
        <p:spPr>
          <a:xfrm>
            <a:off x="7806519" y="-3018"/>
            <a:ext cx="4385481" cy="6861017"/>
          </a:xfrm>
          <a:prstGeom prst="rect">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73" name="Google Shape;173;p6"/>
          <p:cNvSpPr txBox="1"/>
          <p:nvPr>
            <p:ph idx="1" type="body"/>
          </p:nvPr>
        </p:nvSpPr>
        <p:spPr>
          <a:xfrm>
            <a:off x="1304859" y="6415833"/>
            <a:ext cx="5343368" cy="442166"/>
          </a:xfrm>
          <a:prstGeom prst="rect">
            <a:avLst/>
          </a:prstGeom>
          <a:noFill/>
          <a:ln>
            <a:noFill/>
          </a:ln>
          <a:effectLst>
            <a:outerShdw blurRad="190500" rotWithShape="0" algn="t" dir="5400000" dist="88900">
              <a:schemeClr val="accent1">
                <a:alpha val="29411"/>
              </a:schemeClr>
            </a:outerShdw>
          </a:effectLst>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10B5C6"/>
              </a:buClr>
              <a:buSzPts val="800"/>
              <a:buFont typeface="Arial"/>
              <a:buNone/>
            </a:pPr>
            <a:r>
              <a:rPr b="0" i="0" lang="en-US" sz="800" u="none" cap="none" strike="noStrike">
                <a:solidFill>
                  <a:srgbClr val="10B5C6"/>
                </a:solidFill>
                <a:latin typeface="Arial"/>
                <a:ea typeface="Arial"/>
                <a:cs typeface="Arial"/>
                <a:sym typeface="Arial"/>
              </a:rPr>
              <a:t>SOURCE: https://www.aap.org/en/pages/2019-novel-coronavirus-covid-19-infections/clinical-guidance/post-covid-19-conditions-in-children-and-adolescents/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7"/>
          <p:cNvPicPr preferRelativeResize="0"/>
          <p:nvPr>
            <p:ph idx="2" type="pic"/>
          </p:nvPr>
        </p:nvPicPr>
        <p:blipFill rotWithShape="1">
          <a:blip r:embed="rId3">
            <a:alphaModFix/>
          </a:blip>
          <a:srcRect b="0" l="0" r="0" t="0"/>
          <a:stretch/>
        </p:blipFill>
        <p:spPr>
          <a:xfrm flipH="1">
            <a:off x="6080760" y="-11430"/>
            <a:ext cx="6111240" cy="6869430"/>
          </a:xfrm>
          <a:prstGeom prst="rect">
            <a:avLst/>
          </a:prstGeom>
          <a:noFill/>
          <a:ln>
            <a:noFill/>
          </a:ln>
        </p:spPr>
      </p:pic>
      <p:sp>
        <p:nvSpPr>
          <p:cNvPr id="179" name="Google Shape;179;p7"/>
          <p:cNvSpPr/>
          <p:nvPr/>
        </p:nvSpPr>
        <p:spPr>
          <a:xfrm>
            <a:off x="5410200" y="3771899"/>
            <a:ext cx="5486926" cy="2401877"/>
          </a:xfrm>
          <a:prstGeom prst="rect">
            <a:avLst/>
          </a:prstGeom>
          <a:solidFill>
            <a:srgbClr val="F3F3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0" name="Google Shape;180;p7"/>
          <p:cNvSpPr/>
          <p:nvPr/>
        </p:nvSpPr>
        <p:spPr>
          <a:xfrm>
            <a:off x="9642767" y="4166116"/>
            <a:ext cx="447675" cy="447675"/>
          </a:xfrm>
          <a:prstGeom prst="ellipse">
            <a:avLst/>
          </a:prstGeom>
          <a:solidFill>
            <a:srgbClr val="10B5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81" name="Google Shape;181;p7"/>
          <p:cNvSpPr/>
          <p:nvPr/>
        </p:nvSpPr>
        <p:spPr>
          <a:xfrm>
            <a:off x="1891021" y="4166116"/>
            <a:ext cx="447675" cy="447675"/>
          </a:xfrm>
          <a:prstGeom prst="ellipse">
            <a:avLst/>
          </a:prstGeom>
          <a:solidFill>
            <a:srgbClr val="10B5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82" name="Google Shape;182;p7"/>
          <p:cNvSpPr txBox="1"/>
          <p:nvPr>
            <p:ph idx="1" type="body"/>
          </p:nvPr>
        </p:nvSpPr>
        <p:spPr>
          <a:xfrm>
            <a:off x="1615441" y="1671309"/>
            <a:ext cx="3680974" cy="422494"/>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rgbClr val="10B5C6"/>
              </a:buClr>
              <a:buSzPts val="1400"/>
              <a:buNone/>
            </a:pPr>
            <a:r>
              <a:rPr b="1" lang="en-US">
                <a:solidFill>
                  <a:srgbClr val="10B5C6"/>
                </a:solidFill>
                <a:latin typeface="Arial"/>
                <a:ea typeface="Arial"/>
                <a:cs typeface="Arial"/>
                <a:sym typeface="Arial"/>
              </a:rPr>
              <a:t>The</a:t>
            </a:r>
            <a:r>
              <a:rPr lang="en-US">
                <a:solidFill>
                  <a:srgbClr val="10B5C6"/>
                </a:solidFill>
                <a:latin typeface="Arial"/>
                <a:ea typeface="Arial"/>
                <a:cs typeface="Arial"/>
                <a:sym typeface="Arial"/>
              </a:rPr>
              <a:t> </a:t>
            </a:r>
            <a:r>
              <a:rPr b="1" lang="en-US">
                <a:solidFill>
                  <a:srgbClr val="10B5C6"/>
                </a:solidFill>
                <a:latin typeface="Arial"/>
                <a:ea typeface="Arial"/>
                <a:cs typeface="Arial"/>
                <a:sym typeface="Arial"/>
              </a:rPr>
              <a:t>benefits of the vaccines far outweigh any potential risks </a:t>
            </a:r>
            <a:r>
              <a:rPr lang="en-US">
                <a:latin typeface="Arial"/>
                <a:ea typeface="Arial"/>
                <a:cs typeface="Arial"/>
                <a:sym typeface="Arial"/>
              </a:rPr>
              <a:t>– the CDC continues to </a:t>
            </a:r>
            <a:r>
              <a:rPr b="1" lang="en-US">
                <a:solidFill>
                  <a:srgbClr val="10B5C6"/>
                </a:solidFill>
                <a:latin typeface="Arial"/>
                <a:ea typeface="Arial"/>
                <a:cs typeface="Arial"/>
                <a:sym typeface="Arial"/>
              </a:rPr>
              <a:t>recommend COVID-19 vaccination for everyone 5 years of age and older</a:t>
            </a:r>
            <a:r>
              <a:rPr lang="en-US">
                <a:latin typeface="Arial"/>
                <a:ea typeface="Arial"/>
                <a:cs typeface="Arial"/>
                <a:sym typeface="Arial"/>
              </a:rPr>
              <a:t>, given the greater risk of COVID-19 illness and possibly severe complications.</a:t>
            </a:r>
            <a:endParaRPr/>
          </a:p>
        </p:txBody>
      </p:sp>
      <p:sp>
        <p:nvSpPr>
          <p:cNvPr id="183" name="Google Shape;183;p7"/>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cxnSp>
        <p:nvCxnSpPr>
          <p:cNvPr id="184" name="Google Shape;184;p7"/>
          <p:cNvCxnSpPr/>
          <p:nvPr/>
        </p:nvCxnSpPr>
        <p:spPr>
          <a:xfrm>
            <a:off x="1297503" y="1798320"/>
            <a:ext cx="0" cy="1735455"/>
          </a:xfrm>
          <a:prstGeom prst="straightConnector1">
            <a:avLst/>
          </a:prstGeom>
          <a:noFill/>
          <a:ln cap="flat" cmpd="sng" w="12700">
            <a:solidFill>
              <a:srgbClr val="10B5C6"/>
            </a:solidFill>
            <a:prstDash val="solid"/>
            <a:miter lim="800000"/>
            <a:headEnd len="sm" w="sm" type="none"/>
            <a:tailEnd len="sm" w="sm" type="none"/>
          </a:ln>
        </p:spPr>
      </p:cxnSp>
      <p:sp>
        <p:nvSpPr>
          <p:cNvPr id="185" name="Google Shape;185;p7"/>
          <p:cNvSpPr txBox="1"/>
          <p:nvPr/>
        </p:nvSpPr>
        <p:spPr>
          <a:xfrm>
            <a:off x="1929121" y="4205287"/>
            <a:ext cx="37147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3F3F1"/>
                </a:solidFill>
                <a:latin typeface="Arial"/>
                <a:ea typeface="Arial"/>
                <a:cs typeface="Arial"/>
                <a:sym typeface="Arial"/>
              </a:rPr>
              <a:t>1</a:t>
            </a:r>
            <a:endParaRPr b="1" i="0" sz="1800" u="none" cap="none" strike="noStrike">
              <a:solidFill>
                <a:srgbClr val="F3F3F1"/>
              </a:solidFill>
              <a:latin typeface="Arial"/>
              <a:ea typeface="Arial"/>
              <a:cs typeface="Arial"/>
              <a:sym typeface="Arial"/>
            </a:endParaRPr>
          </a:p>
        </p:txBody>
      </p:sp>
      <p:sp>
        <p:nvSpPr>
          <p:cNvPr id="186" name="Google Shape;186;p7"/>
          <p:cNvSpPr/>
          <p:nvPr/>
        </p:nvSpPr>
        <p:spPr>
          <a:xfrm>
            <a:off x="3820915" y="4166116"/>
            <a:ext cx="447675" cy="447675"/>
          </a:xfrm>
          <a:prstGeom prst="ellipse">
            <a:avLst/>
          </a:prstGeom>
          <a:solidFill>
            <a:srgbClr val="10B5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87" name="Google Shape;187;p7"/>
          <p:cNvSpPr txBox="1"/>
          <p:nvPr/>
        </p:nvSpPr>
        <p:spPr>
          <a:xfrm>
            <a:off x="3859015" y="4205287"/>
            <a:ext cx="37147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3F3F1"/>
                </a:solidFill>
                <a:latin typeface="Arial"/>
                <a:ea typeface="Arial"/>
                <a:cs typeface="Arial"/>
                <a:sym typeface="Arial"/>
              </a:rPr>
              <a:t>2</a:t>
            </a:r>
            <a:endParaRPr b="1" i="0" sz="1800" u="none" cap="none" strike="noStrike">
              <a:solidFill>
                <a:srgbClr val="F3F3F1"/>
              </a:solidFill>
              <a:latin typeface="Arial"/>
              <a:ea typeface="Arial"/>
              <a:cs typeface="Arial"/>
              <a:sym typeface="Arial"/>
            </a:endParaRPr>
          </a:p>
        </p:txBody>
      </p:sp>
      <p:sp>
        <p:nvSpPr>
          <p:cNvPr id="188" name="Google Shape;188;p7"/>
          <p:cNvSpPr/>
          <p:nvPr/>
        </p:nvSpPr>
        <p:spPr>
          <a:xfrm>
            <a:off x="5750809" y="4166116"/>
            <a:ext cx="447675" cy="447675"/>
          </a:xfrm>
          <a:prstGeom prst="ellipse">
            <a:avLst/>
          </a:prstGeom>
          <a:solidFill>
            <a:srgbClr val="10B5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89" name="Google Shape;189;p7"/>
          <p:cNvSpPr txBox="1"/>
          <p:nvPr/>
        </p:nvSpPr>
        <p:spPr>
          <a:xfrm>
            <a:off x="5788909" y="4205287"/>
            <a:ext cx="37147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3F3F1"/>
                </a:solidFill>
                <a:latin typeface="Arial"/>
                <a:ea typeface="Arial"/>
                <a:cs typeface="Arial"/>
                <a:sym typeface="Arial"/>
              </a:rPr>
              <a:t>3</a:t>
            </a:r>
            <a:endParaRPr b="1" i="0" sz="1800" u="none" cap="none" strike="noStrike">
              <a:solidFill>
                <a:srgbClr val="F3F3F1"/>
              </a:solidFill>
              <a:latin typeface="Arial"/>
              <a:ea typeface="Arial"/>
              <a:cs typeface="Arial"/>
              <a:sym typeface="Arial"/>
            </a:endParaRPr>
          </a:p>
        </p:txBody>
      </p:sp>
      <p:sp>
        <p:nvSpPr>
          <p:cNvPr id="190" name="Google Shape;190;p7"/>
          <p:cNvSpPr/>
          <p:nvPr/>
        </p:nvSpPr>
        <p:spPr>
          <a:xfrm>
            <a:off x="7680703" y="4166116"/>
            <a:ext cx="447675" cy="447675"/>
          </a:xfrm>
          <a:prstGeom prst="ellipse">
            <a:avLst/>
          </a:prstGeom>
          <a:solidFill>
            <a:srgbClr val="10B5C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Open Sans"/>
              <a:ea typeface="Open Sans"/>
              <a:cs typeface="Open Sans"/>
              <a:sym typeface="Open Sans"/>
            </a:endParaRPr>
          </a:p>
        </p:txBody>
      </p:sp>
      <p:sp>
        <p:nvSpPr>
          <p:cNvPr id="191" name="Google Shape;191;p7"/>
          <p:cNvSpPr txBox="1"/>
          <p:nvPr/>
        </p:nvSpPr>
        <p:spPr>
          <a:xfrm>
            <a:off x="7718803" y="4205287"/>
            <a:ext cx="37147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3F3F1"/>
                </a:solidFill>
                <a:latin typeface="Arial"/>
                <a:ea typeface="Arial"/>
                <a:cs typeface="Arial"/>
                <a:sym typeface="Arial"/>
              </a:rPr>
              <a:t>4</a:t>
            </a:r>
            <a:endParaRPr b="1" i="0" sz="1800" u="none" cap="none" strike="noStrike">
              <a:solidFill>
                <a:srgbClr val="F3F3F1"/>
              </a:solidFill>
              <a:latin typeface="Arial"/>
              <a:ea typeface="Arial"/>
              <a:cs typeface="Arial"/>
              <a:sym typeface="Arial"/>
            </a:endParaRPr>
          </a:p>
        </p:txBody>
      </p:sp>
      <p:sp>
        <p:nvSpPr>
          <p:cNvPr id="192" name="Google Shape;192;p7"/>
          <p:cNvSpPr txBox="1"/>
          <p:nvPr/>
        </p:nvSpPr>
        <p:spPr>
          <a:xfrm>
            <a:off x="9680867" y="4205287"/>
            <a:ext cx="371475"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3F3F1"/>
                </a:solidFill>
                <a:latin typeface="Arial"/>
                <a:ea typeface="Arial"/>
                <a:cs typeface="Arial"/>
                <a:sym typeface="Arial"/>
              </a:rPr>
              <a:t>5</a:t>
            </a:r>
            <a:endParaRPr b="1" i="0" sz="1800" u="none" cap="none" strike="noStrike">
              <a:solidFill>
                <a:srgbClr val="F3F3F1"/>
              </a:solidFill>
              <a:latin typeface="Arial"/>
              <a:ea typeface="Arial"/>
              <a:cs typeface="Arial"/>
              <a:sym typeface="Arial"/>
            </a:endParaRPr>
          </a:p>
        </p:txBody>
      </p:sp>
      <p:sp>
        <p:nvSpPr>
          <p:cNvPr id="193" name="Google Shape;193;p7"/>
          <p:cNvSpPr txBox="1"/>
          <p:nvPr/>
        </p:nvSpPr>
        <p:spPr>
          <a:xfrm rot="-5400000">
            <a:off x="-1294049" y="4435793"/>
            <a:ext cx="3261995" cy="242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2E2E2"/>
              </a:buClr>
              <a:buSzPts val="900"/>
              <a:buFont typeface="Arial"/>
              <a:buNone/>
            </a:pPr>
            <a:r>
              <a:rPr b="0" i="0" lang="en-US" sz="900" u="none" cap="none" strike="noStrike">
                <a:solidFill>
                  <a:srgbClr val="E2E2E2"/>
                </a:solidFill>
                <a:latin typeface="Arial"/>
                <a:ea typeface="Arial"/>
                <a:cs typeface="Arial"/>
                <a:sym typeface="Arial"/>
              </a:rPr>
              <a:t> PROVIDER MATERIALS - VIRGINIA</a:t>
            </a:r>
            <a:endParaRPr b="0" i="0" sz="900" u="none" cap="none" strike="noStrike">
              <a:solidFill>
                <a:srgbClr val="E2E2E2"/>
              </a:solidFill>
              <a:latin typeface="Arial"/>
              <a:ea typeface="Arial"/>
              <a:cs typeface="Arial"/>
              <a:sym typeface="Arial"/>
            </a:endParaRPr>
          </a:p>
        </p:txBody>
      </p:sp>
      <p:sp>
        <p:nvSpPr>
          <p:cNvPr id="194" name="Google Shape;194;p7"/>
          <p:cNvSpPr txBox="1"/>
          <p:nvPr>
            <p:ph type="ctrTitle"/>
          </p:nvPr>
        </p:nvSpPr>
        <p:spPr>
          <a:xfrm>
            <a:off x="1304858" y="692106"/>
            <a:ext cx="3418491" cy="74616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365A"/>
              </a:buClr>
              <a:buSzPts val="2800"/>
              <a:buFont typeface="Arial"/>
              <a:buNone/>
            </a:pPr>
            <a:r>
              <a:rPr lang="en-US" sz="2800"/>
              <a:t>5 Things Parents Need to Know</a:t>
            </a:r>
            <a:endParaRPr sz="2800"/>
          </a:p>
        </p:txBody>
      </p:sp>
      <p:sp>
        <p:nvSpPr>
          <p:cNvPr id="195" name="Google Shape;195;p7"/>
          <p:cNvSpPr txBox="1"/>
          <p:nvPr>
            <p:ph idx="3" type="body"/>
          </p:nvPr>
        </p:nvSpPr>
        <p:spPr>
          <a:xfrm>
            <a:off x="1304858" y="4724400"/>
            <a:ext cx="1620000" cy="1317734"/>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rgbClr val="00365A"/>
              </a:buClr>
              <a:buSzPts val="1400"/>
              <a:buNone/>
            </a:pPr>
            <a:r>
              <a:rPr lang="en-US" sz="1400">
                <a:solidFill>
                  <a:srgbClr val="00365A"/>
                </a:solidFill>
              </a:rPr>
              <a:t>You Cannot Get COVID-19 From The Vaccine</a:t>
            </a:r>
            <a:endParaRPr sz="1400">
              <a:solidFill>
                <a:srgbClr val="00365A"/>
              </a:solidFill>
            </a:endParaRPr>
          </a:p>
        </p:txBody>
      </p:sp>
      <p:sp>
        <p:nvSpPr>
          <p:cNvPr id="196" name="Google Shape;196;p7"/>
          <p:cNvSpPr txBox="1"/>
          <p:nvPr>
            <p:ph idx="4" type="body"/>
          </p:nvPr>
        </p:nvSpPr>
        <p:spPr>
          <a:xfrm>
            <a:off x="3234752" y="4724400"/>
            <a:ext cx="1620000" cy="1317734"/>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rgbClr val="00365A"/>
              </a:buClr>
              <a:buSzPts val="1400"/>
              <a:buNone/>
            </a:pPr>
            <a:r>
              <a:rPr lang="en-US" sz="1400">
                <a:solidFill>
                  <a:srgbClr val="00365A"/>
                </a:solidFill>
              </a:rPr>
              <a:t>Vaccines Were Made Following FDA Standards</a:t>
            </a:r>
            <a:endParaRPr sz="1400">
              <a:solidFill>
                <a:srgbClr val="00365A"/>
              </a:solidFill>
            </a:endParaRPr>
          </a:p>
        </p:txBody>
      </p:sp>
      <p:sp>
        <p:nvSpPr>
          <p:cNvPr id="197" name="Google Shape;197;p7"/>
          <p:cNvSpPr txBox="1"/>
          <p:nvPr>
            <p:ph idx="5" type="body"/>
          </p:nvPr>
        </p:nvSpPr>
        <p:spPr>
          <a:xfrm>
            <a:off x="5164646" y="4724400"/>
            <a:ext cx="1620000" cy="1317734"/>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rgbClr val="00365A"/>
              </a:buClr>
              <a:buSzPts val="1400"/>
              <a:buNone/>
            </a:pPr>
            <a:r>
              <a:rPr lang="en-US" sz="1400">
                <a:solidFill>
                  <a:srgbClr val="00365A"/>
                </a:solidFill>
              </a:rPr>
              <a:t>COVID-19 Vaccines Protect Your Health</a:t>
            </a:r>
            <a:endParaRPr/>
          </a:p>
        </p:txBody>
      </p:sp>
      <p:sp>
        <p:nvSpPr>
          <p:cNvPr id="198" name="Google Shape;198;p7"/>
          <p:cNvSpPr txBox="1"/>
          <p:nvPr>
            <p:ph idx="6" type="body"/>
          </p:nvPr>
        </p:nvSpPr>
        <p:spPr>
          <a:xfrm>
            <a:off x="7094540" y="4724400"/>
            <a:ext cx="1620000" cy="1317734"/>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rgbClr val="00365A"/>
              </a:buClr>
              <a:buSzPts val="1400"/>
              <a:buNone/>
            </a:pPr>
            <a:r>
              <a:rPr lang="en-US" sz="1400">
                <a:solidFill>
                  <a:srgbClr val="00365A"/>
                </a:solidFill>
              </a:rPr>
              <a:t>The Vaccines Are Zero Cost Out Of Pocket</a:t>
            </a:r>
            <a:endParaRPr/>
          </a:p>
          <a:p>
            <a:pPr indent="0" lvl="0" marL="0" rtl="0" algn="ctr">
              <a:lnSpc>
                <a:spcPct val="150000"/>
              </a:lnSpc>
              <a:spcBef>
                <a:spcPts val="1000"/>
              </a:spcBef>
              <a:spcAft>
                <a:spcPts val="0"/>
              </a:spcAft>
              <a:buClr>
                <a:srgbClr val="0D99A7"/>
              </a:buClr>
              <a:buSzPts val="1400"/>
              <a:buNone/>
            </a:pPr>
            <a:r>
              <a:t/>
            </a:r>
            <a:endParaRPr sz="1400">
              <a:solidFill>
                <a:srgbClr val="00365A"/>
              </a:solidFill>
            </a:endParaRPr>
          </a:p>
        </p:txBody>
      </p:sp>
      <p:sp>
        <p:nvSpPr>
          <p:cNvPr id="199" name="Google Shape;199;p7"/>
          <p:cNvSpPr txBox="1"/>
          <p:nvPr>
            <p:ph idx="7" type="body"/>
          </p:nvPr>
        </p:nvSpPr>
        <p:spPr>
          <a:xfrm>
            <a:off x="9024434" y="4724400"/>
            <a:ext cx="1684340" cy="1317734"/>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rgbClr val="00365A"/>
              </a:buClr>
              <a:buSzPts val="1400"/>
              <a:buNone/>
            </a:pPr>
            <a:r>
              <a:rPr lang="en-US" sz="1400">
                <a:solidFill>
                  <a:srgbClr val="00365A"/>
                </a:solidFill>
              </a:rPr>
              <a:t>Vaccinated Kids May Have Fewer Restrictions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4"/>
          <p:cNvPicPr preferRelativeResize="0"/>
          <p:nvPr/>
        </p:nvPicPr>
        <p:blipFill rotWithShape="1">
          <a:blip r:embed="rId3">
            <a:alphaModFix/>
          </a:blip>
          <a:srcRect b="0" l="0" r="0" t="0"/>
          <a:stretch/>
        </p:blipFill>
        <p:spPr>
          <a:xfrm>
            <a:off x="914662" y="3290382"/>
            <a:ext cx="720000" cy="720000"/>
          </a:xfrm>
          <a:prstGeom prst="rect">
            <a:avLst/>
          </a:prstGeom>
          <a:noFill/>
          <a:ln>
            <a:noFill/>
          </a:ln>
        </p:spPr>
      </p:pic>
      <p:pic>
        <p:nvPicPr>
          <p:cNvPr id="205" name="Google Shape;205;p24"/>
          <p:cNvPicPr preferRelativeResize="0"/>
          <p:nvPr/>
        </p:nvPicPr>
        <p:blipFill rotWithShape="1">
          <a:blip r:embed="rId3">
            <a:alphaModFix/>
          </a:blip>
          <a:srcRect b="0" l="0" r="0" t="0"/>
          <a:stretch/>
        </p:blipFill>
        <p:spPr>
          <a:xfrm>
            <a:off x="10943638" y="2386080"/>
            <a:ext cx="1080000" cy="1080000"/>
          </a:xfrm>
          <a:prstGeom prst="rect">
            <a:avLst/>
          </a:prstGeom>
          <a:noFill/>
          <a:ln>
            <a:noFill/>
          </a:ln>
        </p:spPr>
      </p:pic>
      <p:sp>
        <p:nvSpPr>
          <p:cNvPr id="206" name="Google Shape;206;p24"/>
          <p:cNvSpPr txBox="1"/>
          <p:nvPr>
            <p:ph idx="12" type="sldNum"/>
          </p:nvPr>
        </p:nvSpPr>
        <p:spPr>
          <a:xfrm>
            <a:off x="146446" y="6334919"/>
            <a:ext cx="381004" cy="365125"/>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1000"/>
              <a:buNone/>
            </a:pPr>
            <a:fld id="{00000000-1234-1234-1234-123412341234}" type="slidenum">
              <a:rPr lang="en-US"/>
              <a:t>‹#›</a:t>
            </a:fld>
            <a:endParaRPr/>
          </a:p>
        </p:txBody>
      </p:sp>
      <p:pic>
        <p:nvPicPr>
          <p:cNvPr id="207" name="Google Shape;207;p24"/>
          <p:cNvPicPr preferRelativeResize="0"/>
          <p:nvPr>
            <p:ph idx="2" type="pic"/>
          </p:nvPr>
        </p:nvPicPr>
        <p:blipFill rotWithShape="1">
          <a:blip r:embed="rId4">
            <a:alphaModFix/>
          </a:blip>
          <a:srcRect b="0" l="0" r="0" t="0"/>
          <a:stretch/>
        </p:blipFill>
        <p:spPr>
          <a:xfrm>
            <a:off x="1274662" y="2750382"/>
            <a:ext cx="1800000" cy="1800000"/>
          </a:xfrm>
          <a:prstGeom prst="roundRect">
            <a:avLst>
              <a:gd fmla="val 16667" name="adj"/>
            </a:avLst>
          </a:prstGeom>
          <a:noFill/>
          <a:ln>
            <a:noFill/>
          </a:ln>
          <a:effectLst>
            <a:outerShdw blurRad="50800" rotWithShape="0" algn="tl" dir="2700000" dist="38100">
              <a:srgbClr val="000000">
                <a:alpha val="40000"/>
              </a:srgbClr>
            </a:outerShdw>
          </a:effectLst>
        </p:spPr>
      </p:pic>
      <p:pic>
        <p:nvPicPr>
          <p:cNvPr id="208" name="Google Shape;208;p24"/>
          <p:cNvPicPr preferRelativeResize="0"/>
          <p:nvPr>
            <p:ph idx="4" type="pic"/>
          </p:nvPr>
        </p:nvPicPr>
        <p:blipFill rotWithShape="1">
          <a:blip r:embed="rId5">
            <a:alphaModFix/>
          </a:blip>
          <a:srcRect b="0" l="0" r="0" t="0"/>
          <a:stretch/>
        </p:blipFill>
        <p:spPr>
          <a:xfrm>
            <a:off x="5509630" y="2750382"/>
            <a:ext cx="1800000" cy="1800000"/>
          </a:xfrm>
          <a:prstGeom prst="roundRect">
            <a:avLst>
              <a:gd fmla="val 16667" name="adj"/>
            </a:avLst>
          </a:prstGeom>
          <a:noFill/>
          <a:ln>
            <a:noFill/>
          </a:ln>
          <a:effectLst>
            <a:outerShdw blurRad="50800" rotWithShape="0" algn="tl" dir="2700000" dist="38100">
              <a:srgbClr val="000000">
                <a:alpha val="40000"/>
              </a:srgbClr>
            </a:outerShdw>
          </a:effectLst>
        </p:spPr>
      </p:pic>
      <p:sp>
        <p:nvSpPr>
          <p:cNvPr id="209" name="Google Shape;209;p24"/>
          <p:cNvSpPr txBox="1"/>
          <p:nvPr>
            <p:ph idx="1" type="body"/>
          </p:nvPr>
        </p:nvSpPr>
        <p:spPr>
          <a:xfrm>
            <a:off x="1094017" y="4795431"/>
            <a:ext cx="2204931" cy="357752"/>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rgbClr val="10B5C6"/>
              </a:buClr>
              <a:buSzPts val="1100"/>
              <a:buNone/>
            </a:pPr>
            <a:r>
              <a:rPr lang="en-US" sz="1100">
                <a:solidFill>
                  <a:srgbClr val="10B5C6"/>
                </a:solidFill>
              </a:rPr>
              <a:t>THE VACCINES WILL NOT…</a:t>
            </a:r>
            <a:endParaRPr/>
          </a:p>
        </p:txBody>
      </p:sp>
      <p:sp>
        <p:nvSpPr>
          <p:cNvPr id="210" name="Google Shape;210;p24"/>
          <p:cNvSpPr txBox="1"/>
          <p:nvPr>
            <p:ph idx="7" type="body"/>
          </p:nvPr>
        </p:nvSpPr>
        <p:spPr>
          <a:xfrm>
            <a:off x="3212146" y="4120917"/>
            <a:ext cx="2160000" cy="35775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0B5C6"/>
              </a:buClr>
              <a:buSzPts val="1100"/>
              <a:buNone/>
            </a:pPr>
            <a:r>
              <a:rPr lang="en-US" sz="1100">
                <a:solidFill>
                  <a:srgbClr val="10B5C6"/>
                </a:solidFill>
              </a:rPr>
              <a:t>COVID-19 CAN MAKE CHILDREN SICK…</a:t>
            </a:r>
            <a:endParaRPr/>
          </a:p>
        </p:txBody>
      </p:sp>
      <p:sp>
        <p:nvSpPr>
          <p:cNvPr id="211" name="Google Shape;211;p24"/>
          <p:cNvSpPr txBox="1"/>
          <p:nvPr>
            <p:ph idx="8" type="body"/>
          </p:nvPr>
        </p:nvSpPr>
        <p:spPr>
          <a:xfrm>
            <a:off x="5329629" y="4795431"/>
            <a:ext cx="2160000" cy="357752"/>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rgbClr val="10B5C6"/>
              </a:buClr>
              <a:buSzPts val="1100"/>
              <a:buNone/>
            </a:pPr>
            <a:r>
              <a:rPr lang="en-US" sz="1100">
                <a:solidFill>
                  <a:srgbClr val="10B5C6"/>
                </a:solidFill>
              </a:rPr>
              <a:t>THE VACCINES WILL NOT…</a:t>
            </a:r>
            <a:endParaRPr/>
          </a:p>
        </p:txBody>
      </p:sp>
      <p:sp>
        <p:nvSpPr>
          <p:cNvPr id="212" name="Google Shape;212;p24"/>
          <p:cNvSpPr txBox="1"/>
          <p:nvPr>
            <p:ph idx="9" type="body"/>
          </p:nvPr>
        </p:nvSpPr>
        <p:spPr>
          <a:xfrm>
            <a:off x="7447114" y="4120917"/>
            <a:ext cx="2160000" cy="357752"/>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rgbClr val="10B5C6"/>
              </a:buClr>
              <a:buSzPts val="1100"/>
              <a:buNone/>
            </a:pPr>
            <a:r>
              <a:rPr lang="en-US" sz="1100">
                <a:solidFill>
                  <a:srgbClr val="10B5C6"/>
                </a:solidFill>
              </a:rPr>
              <a:t>NO ONE WILL…</a:t>
            </a:r>
            <a:endParaRPr/>
          </a:p>
        </p:txBody>
      </p:sp>
      <p:sp>
        <p:nvSpPr>
          <p:cNvPr id="213" name="Google Shape;213;p24"/>
          <p:cNvSpPr txBox="1"/>
          <p:nvPr>
            <p:ph idx="13" type="body"/>
          </p:nvPr>
        </p:nvSpPr>
        <p:spPr>
          <a:xfrm>
            <a:off x="9562085" y="4795431"/>
            <a:ext cx="2160000" cy="35775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10B5C6"/>
              </a:buClr>
              <a:buSzPts val="1100"/>
              <a:buNone/>
            </a:pPr>
            <a:r>
              <a:rPr lang="en-US" sz="1100">
                <a:solidFill>
                  <a:srgbClr val="10B5C6"/>
                </a:solidFill>
              </a:rPr>
              <a:t>NOT VACCINATING MY CHILD…</a:t>
            </a:r>
            <a:endParaRPr/>
          </a:p>
        </p:txBody>
      </p:sp>
      <p:sp>
        <p:nvSpPr>
          <p:cNvPr id="214" name="Google Shape;214;p24"/>
          <p:cNvSpPr txBox="1"/>
          <p:nvPr/>
        </p:nvSpPr>
        <p:spPr>
          <a:xfrm rot="-5400000">
            <a:off x="-1294049" y="4435793"/>
            <a:ext cx="3261995" cy="24257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E2E2E2"/>
              </a:buClr>
              <a:buSzPts val="900"/>
              <a:buFont typeface="Arial"/>
              <a:buNone/>
            </a:pPr>
            <a:r>
              <a:rPr b="0" i="0" lang="en-US" sz="900" u="none" cap="none" strike="noStrike">
                <a:solidFill>
                  <a:srgbClr val="E2E2E2"/>
                </a:solidFill>
                <a:latin typeface="Arial"/>
                <a:ea typeface="Arial"/>
                <a:cs typeface="Arial"/>
                <a:sym typeface="Arial"/>
              </a:rPr>
              <a:t> PROVIDER MATERIALS - VIRGINIA</a:t>
            </a:r>
            <a:endParaRPr b="0" i="0" sz="900" u="none" cap="none" strike="noStrike">
              <a:solidFill>
                <a:srgbClr val="E2E2E2"/>
              </a:solidFill>
              <a:latin typeface="Arial"/>
              <a:ea typeface="Arial"/>
              <a:cs typeface="Arial"/>
              <a:sym typeface="Arial"/>
            </a:endParaRPr>
          </a:p>
        </p:txBody>
      </p:sp>
      <p:sp>
        <p:nvSpPr>
          <p:cNvPr id="215" name="Google Shape;215;p24"/>
          <p:cNvSpPr txBox="1"/>
          <p:nvPr>
            <p:ph type="ctrTitle"/>
          </p:nvPr>
        </p:nvSpPr>
        <p:spPr>
          <a:xfrm>
            <a:off x="1304858" y="692106"/>
            <a:ext cx="4204771" cy="74616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0365A"/>
              </a:buClr>
              <a:buSzPts val="2800"/>
              <a:buFont typeface="Arial"/>
              <a:buNone/>
            </a:pPr>
            <a:r>
              <a:rPr lang="en-US" sz="2800">
                <a:solidFill>
                  <a:srgbClr val="00365A"/>
                </a:solidFill>
              </a:rPr>
              <a:t>Debunking 5 Common COVID-19 Vaccine Myths</a:t>
            </a:r>
            <a:endParaRPr sz="2800">
              <a:solidFill>
                <a:srgbClr val="00365A"/>
              </a:solidFill>
            </a:endParaRPr>
          </a:p>
        </p:txBody>
      </p:sp>
      <p:sp>
        <p:nvSpPr>
          <p:cNvPr id="216" name="Google Shape;216;p24"/>
          <p:cNvSpPr txBox="1"/>
          <p:nvPr/>
        </p:nvSpPr>
        <p:spPr>
          <a:xfrm>
            <a:off x="9744598" y="5219356"/>
            <a:ext cx="1800000" cy="35775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365A"/>
              </a:buClr>
              <a:buSzPts val="1200"/>
              <a:buFont typeface="Arial"/>
              <a:buNone/>
            </a:pPr>
            <a:r>
              <a:rPr b="0" i="0" lang="en-US" sz="1200" u="none" cap="none" strike="noStrike">
                <a:solidFill>
                  <a:srgbClr val="00365A"/>
                </a:solidFill>
                <a:latin typeface="Arial"/>
                <a:ea typeface="Arial"/>
                <a:cs typeface="Arial"/>
                <a:sym typeface="Arial"/>
              </a:rPr>
              <a:t>will affect other children, not only my child’s health</a:t>
            </a:r>
            <a:endParaRPr b="0" i="0" sz="1400" u="none" cap="none" strike="noStrike">
              <a:solidFill>
                <a:srgbClr val="000000"/>
              </a:solidFill>
              <a:latin typeface="Arial"/>
              <a:ea typeface="Arial"/>
              <a:cs typeface="Arial"/>
              <a:sym typeface="Arial"/>
            </a:endParaRPr>
          </a:p>
        </p:txBody>
      </p:sp>
      <p:sp>
        <p:nvSpPr>
          <p:cNvPr id="217" name="Google Shape;217;p24"/>
          <p:cNvSpPr txBox="1"/>
          <p:nvPr/>
        </p:nvSpPr>
        <p:spPr>
          <a:xfrm>
            <a:off x="1274660" y="5053663"/>
            <a:ext cx="1800000" cy="35775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365A"/>
              </a:buClr>
              <a:buSzPts val="1200"/>
              <a:buFont typeface="Arial"/>
              <a:buNone/>
            </a:pPr>
            <a:r>
              <a:rPr b="0" i="0" lang="en-US" sz="1200" u="none" cap="none" strike="noStrike">
                <a:solidFill>
                  <a:srgbClr val="00365A"/>
                </a:solidFill>
                <a:latin typeface="Arial"/>
                <a:ea typeface="Arial"/>
                <a:cs typeface="Arial"/>
                <a:sym typeface="Arial"/>
              </a:rPr>
              <a:t>hurt the fertility or the ability to become a parent for anyone</a:t>
            </a:r>
            <a:endParaRPr b="0" i="0" sz="1400" u="none" cap="none" strike="noStrike">
              <a:solidFill>
                <a:srgbClr val="000000"/>
              </a:solidFill>
              <a:latin typeface="Arial"/>
              <a:ea typeface="Arial"/>
              <a:cs typeface="Arial"/>
              <a:sym typeface="Arial"/>
            </a:endParaRPr>
          </a:p>
        </p:txBody>
      </p:sp>
      <p:sp>
        <p:nvSpPr>
          <p:cNvPr id="218" name="Google Shape;218;p24"/>
          <p:cNvSpPr txBox="1"/>
          <p:nvPr/>
        </p:nvSpPr>
        <p:spPr>
          <a:xfrm>
            <a:off x="3392146" y="4545213"/>
            <a:ext cx="1800000" cy="35775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365A"/>
              </a:buClr>
              <a:buSzPts val="1200"/>
              <a:buFont typeface="Arial"/>
              <a:buNone/>
            </a:pPr>
            <a:r>
              <a:rPr b="0" i="0" lang="en-US" sz="1200" u="none" cap="none" strike="noStrike">
                <a:solidFill>
                  <a:srgbClr val="00365A"/>
                </a:solidFill>
                <a:latin typeface="Arial"/>
                <a:ea typeface="Arial"/>
                <a:cs typeface="Arial"/>
                <a:sym typeface="Arial"/>
              </a:rPr>
              <a:t>and they should get the vaccine to protect themselves</a:t>
            </a:r>
            <a:endParaRPr b="0" i="0" sz="1400" u="none" cap="none" strike="noStrike">
              <a:solidFill>
                <a:srgbClr val="000000"/>
              </a:solidFill>
              <a:latin typeface="Arial"/>
              <a:ea typeface="Arial"/>
              <a:cs typeface="Arial"/>
              <a:sym typeface="Arial"/>
            </a:endParaRPr>
          </a:p>
        </p:txBody>
      </p:sp>
      <p:sp>
        <p:nvSpPr>
          <p:cNvPr id="219" name="Google Shape;219;p24"/>
          <p:cNvSpPr txBox="1"/>
          <p:nvPr/>
        </p:nvSpPr>
        <p:spPr>
          <a:xfrm>
            <a:off x="5509629" y="5053663"/>
            <a:ext cx="1800000" cy="35775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365A"/>
              </a:buClr>
              <a:buSzPts val="1200"/>
              <a:buFont typeface="Arial"/>
              <a:buNone/>
            </a:pPr>
            <a:r>
              <a:rPr b="0" i="0" lang="en-US" sz="1200" u="none" cap="none" strike="noStrike">
                <a:solidFill>
                  <a:srgbClr val="00365A"/>
                </a:solidFill>
                <a:latin typeface="Arial"/>
                <a:ea typeface="Arial"/>
                <a:cs typeface="Arial"/>
                <a:sym typeface="Arial"/>
              </a:rPr>
              <a:t>affect the DNA or alter the DNA of anyone</a:t>
            </a:r>
            <a:endParaRPr b="0" i="0" sz="1400" u="none" cap="none" strike="noStrike">
              <a:solidFill>
                <a:srgbClr val="000000"/>
              </a:solidFill>
              <a:latin typeface="Arial"/>
              <a:ea typeface="Arial"/>
              <a:cs typeface="Arial"/>
              <a:sym typeface="Arial"/>
            </a:endParaRPr>
          </a:p>
        </p:txBody>
      </p:sp>
      <p:sp>
        <p:nvSpPr>
          <p:cNvPr id="220" name="Google Shape;220;p24"/>
          <p:cNvSpPr txBox="1"/>
          <p:nvPr/>
        </p:nvSpPr>
        <p:spPr>
          <a:xfrm>
            <a:off x="7559629" y="4379149"/>
            <a:ext cx="1934971" cy="357752"/>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365A"/>
              </a:buClr>
              <a:buSzPts val="1200"/>
              <a:buFont typeface="Arial"/>
              <a:buNone/>
            </a:pPr>
            <a:r>
              <a:rPr b="0" i="0" lang="en-US" sz="1200" u="none" cap="none" strike="noStrike">
                <a:solidFill>
                  <a:srgbClr val="00365A"/>
                </a:solidFill>
                <a:latin typeface="Arial"/>
                <a:ea typeface="Arial"/>
                <a:cs typeface="Arial"/>
                <a:sym typeface="Arial"/>
              </a:rPr>
              <a:t>become more vulnerable to or contract COVID-19</a:t>
            </a:r>
            <a:br>
              <a:rPr b="0" i="0" lang="en-US" sz="1200" u="none" cap="none" strike="noStrike">
                <a:solidFill>
                  <a:srgbClr val="00365A"/>
                </a:solidFill>
                <a:latin typeface="Arial"/>
                <a:ea typeface="Arial"/>
                <a:cs typeface="Arial"/>
                <a:sym typeface="Arial"/>
              </a:rPr>
            </a:br>
            <a:r>
              <a:rPr b="0" i="0" lang="en-US" sz="1200" u="none" cap="none" strike="noStrike">
                <a:solidFill>
                  <a:srgbClr val="00365A"/>
                </a:solidFill>
                <a:latin typeface="Arial"/>
                <a:ea typeface="Arial"/>
                <a:cs typeface="Arial"/>
                <a:sym typeface="Arial"/>
              </a:rPr>
              <a:t>due to the vaccine</a:t>
            </a:r>
            <a:endParaRPr b="0" i="0" sz="1200" u="none" cap="none" strike="noStrike">
              <a:solidFill>
                <a:srgbClr val="00365A"/>
              </a:solidFill>
              <a:latin typeface="Arial"/>
              <a:ea typeface="Arial"/>
              <a:cs typeface="Arial"/>
              <a:sym typeface="Arial"/>
            </a:endParaRPr>
          </a:p>
        </p:txBody>
      </p:sp>
      <p:pic>
        <p:nvPicPr>
          <p:cNvPr id="221" name="Google Shape;221;p24"/>
          <p:cNvPicPr preferRelativeResize="0"/>
          <p:nvPr>
            <p:ph idx="3" type="pic"/>
          </p:nvPr>
        </p:nvPicPr>
        <p:blipFill rotWithShape="1">
          <a:blip r:embed="rId6">
            <a:alphaModFix/>
          </a:blip>
          <a:srcRect b="0" l="0" r="0" t="0"/>
          <a:stretch/>
        </p:blipFill>
        <p:spPr>
          <a:xfrm>
            <a:off x="3392146" y="2069651"/>
            <a:ext cx="1800000" cy="1800000"/>
          </a:xfrm>
          <a:prstGeom prst="roundRect">
            <a:avLst>
              <a:gd fmla="val 16667" name="adj"/>
            </a:avLst>
          </a:prstGeom>
          <a:noFill/>
          <a:ln>
            <a:noFill/>
          </a:ln>
          <a:effectLst>
            <a:outerShdw blurRad="50800" rotWithShape="0" algn="tl" dir="2700000" dist="38100">
              <a:srgbClr val="000000">
                <a:alpha val="40000"/>
              </a:srgbClr>
            </a:outerShdw>
          </a:effectLst>
        </p:spPr>
      </p:pic>
      <p:pic>
        <p:nvPicPr>
          <p:cNvPr id="222" name="Google Shape;222;p24"/>
          <p:cNvPicPr preferRelativeResize="0"/>
          <p:nvPr>
            <p:ph idx="5" type="pic"/>
          </p:nvPr>
        </p:nvPicPr>
        <p:blipFill rotWithShape="1">
          <a:blip r:embed="rId7">
            <a:alphaModFix/>
          </a:blip>
          <a:srcRect b="0" l="0" r="0" t="0"/>
          <a:stretch/>
        </p:blipFill>
        <p:spPr>
          <a:xfrm>
            <a:off x="7627114" y="2069651"/>
            <a:ext cx="1800000" cy="1800000"/>
          </a:xfrm>
          <a:prstGeom prst="roundRect">
            <a:avLst>
              <a:gd fmla="val 16667" name="adj"/>
            </a:avLst>
          </a:prstGeom>
          <a:noFill/>
          <a:ln>
            <a:noFill/>
          </a:ln>
          <a:effectLst>
            <a:outerShdw blurRad="50800" rotWithShape="0" algn="tl" dir="2700000" dist="38100">
              <a:srgbClr val="000000">
                <a:alpha val="40000"/>
              </a:srgbClr>
            </a:outerShdw>
          </a:effectLst>
        </p:spPr>
      </p:pic>
      <p:pic>
        <p:nvPicPr>
          <p:cNvPr id="223" name="Google Shape;223;p24"/>
          <p:cNvPicPr preferRelativeResize="0"/>
          <p:nvPr>
            <p:ph idx="6" type="pic"/>
          </p:nvPr>
        </p:nvPicPr>
        <p:blipFill rotWithShape="1">
          <a:blip r:embed="rId8">
            <a:alphaModFix/>
          </a:blip>
          <a:srcRect b="0" l="0" r="0" t="0"/>
          <a:stretch/>
        </p:blipFill>
        <p:spPr>
          <a:xfrm>
            <a:off x="9744598" y="2503729"/>
            <a:ext cx="1800000" cy="1800000"/>
          </a:xfrm>
          <a:prstGeom prst="roundRect">
            <a:avLst>
              <a:gd fmla="val 16667" name="adj"/>
            </a:avLst>
          </a:prstGeom>
          <a:noFill/>
          <a:ln>
            <a:noFill/>
          </a:ln>
          <a:effectLst>
            <a:outerShdw blurRad="50800" rotWithShape="0" algn="tl" dir="2700000" dist="38100">
              <a:srgbClr val="000000">
                <a:alpha val="4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itch Deck Coral">
      <a:dk1>
        <a:srgbClr val="041133"/>
      </a:dk1>
      <a:lt1>
        <a:srgbClr val="FFFFFF"/>
      </a:lt1>
      <a:dk2>
        <a:srgbClr val="626679"/>
      </a:dk2>
      <a:lt2>
        <a:srgbClr val="F4F6FB"/>
      </a:lt2>
      <a:accent1>
        <a:srgbClr val="FF8A62"/>
      </a:accent1>
      <a:accent2>
        <a:srgbClr val="FC926E"/>
      </a:accent2>
      <a:accent3>
        <a:srgbClr val="F99B7B"/>
      </a:accent3>
      <a:accent4>
        <a:srgbClr val="F7A588"/>
      </a:accent4>
      <a:accent5>
        <a:srgbClr val="F4AE95"/>
      </a:accent5>
      <a:accent6>
        <a:srgbClr val="F5A98E"/>
      </a:accent6>
      <a:hlink>
        <a:srgbClr val="48A9A6"/>
      </a:hlink>
      <a:folHlink>
        <a:srgbClr val="F7C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2020-06-15T14:55:00Z</dcterms:created>
  <dc:creator>mnmlagencycom@gmail.com</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2021-08-24T14:05:43Z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67b7eff8-5490-4002-b464-facb17a84518</vt:lpwstr>
  </property>
  <property fmtid="{D5CDD505-2E9C-101B-9397-08002B2CF9AE}" pid="8" name="MSIP_Label_ea60d57e-af5b-4752-ac57-3e4f28ca11dc_ContentBits">
    <vt:lpwstr>0</vt:lpwstr>
  </property>
  <property fmtid="{D5CDD505-2E9C-101B-9397-08002B2CF9AE}" pid="9" name="ContentTypeId">
    <vt:lpwstr>0x010100D8EE23F851182E4EBD13B99F8F10139B</vt:lpwstr>
  </property>
</Properties>
</file>