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1.xml" ContentType="application/vnd.openxmlformats-officedocument.drawingml.chartshapes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5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1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N=11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Undecided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0.9</c:v>
                </c:pt>
                <c:pt idx="1">
                  <c:v>0.05</c:v>
                </c:pt>
                <c:pt idx="2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D3-4501-B3BA-5011CF73C5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2909680"/>
        <c:axId val="222903776"/>
      </c:barChart>
      <c:catAx>
        <c:axId val="222909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2903776"/>
        <c:crosses val="autoZero"/>
        <c:auto val="1"/>
        <c:lblAlgn val="ctr"/>
        <c:lblOffset val="100"/>
        <c:noMultiLvlLbl val="0"/>
      </c:catAx>
      <c:valAx>
        <c:axId val="222903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29096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n=20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Undecided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0.65</c:v>
                </c:pt>
                <c:pt idx="1">
                  <c:v>0.2</c:v>
                </c:pt>
                <c:pt idx="2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D3-4501-B3BA-5011CF73C5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2909680"/>
        <c:axId val="222903776"/>
      </c:barChart>
      <c:catAx>
        <c:axId val="222909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2903776"/>
        <c:crosses val="autoZero"/>
        <c:auto val="1"/>
        <c:lblAlgn val="ctr"/>
        <c:lblOffset val="100"/>
        <c:noMultiLvlLbl val="0"/>
      </c:catAx>
      <c:valAx>
        <c:axId val="22290377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29096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677724794382741E-2"/>
          <c:y val="4.4527923264208985E-2"/>
          <c:w val="0.91321401365295329"/>
          <c:h val="0.677954246909327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n=20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Undecided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0.1</c:v>
                </c:pt>
                <c:pt idx="1">
                  <c:v>0.85</c:v>
                </c:pt>
                <c:pt idx="2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D3-4501-B3BA-5011CF73C5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2909680"/>
        <c:axId val="222903776"/>
      </c:barChart>
      <c:catAx>
        <c:axId val="222909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2903776"/>
        <c:crosses val="autoZero"/>
        <c:auto val="1"/>
        <c:lblAlgn val="ctr"/>
        <c:lblOffset val="100"/>
        <c:noMultiLvlLbl val="0"/>
      </c:catAx>
      <c:valAx>
        <c:axId val="22290377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29096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n=10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Injury (cuts, scrapes, falls)</c:v>
                </c:pt>
                <c:pt idx="1">
                  <c:v>Illness (fecal events, proper disinfectant levels)</c:v>
                </c:pt>
                <c:pt idx="2">
                  <c:v>Fatal and non-fatal drowning (serious submersion and asphyxiation events)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0.1111111111111111</c:v>
                </c:pt>
                <c:pt idx="1">
                  <c:v>0.33333333333333331</c:v>
                </c:pt>
                <c:pt idx="2">
                  <c:v>0.55555555555555558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D3-4501-B3BA-5011CF73C5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2909680"/>
        <c:axId val="222903776"/>
      </c:barChart>
      <c:catAx>
        <c:axId val="222909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2903776"/>
        <c:crosses val="autoZero"/>
        <c:auto val="1"/>
        <c:lblAlgn val="ctr"/>
        <c:lblOffset val="100"/>
        <c:noMultiLvlLbl val="0"/>
      </c:catAx>
      <c:valAx>
        <c:axId val="22290377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29096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N=18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Lack of public health messaging (e.g. shower before swimming, don't swim if you've had diarrhea in the last two weeks)</c:v>
                </c:pt>
                <c:pt idx="1">
                  <c:v>Lack of fecal event response plans</c:v>
                </c:pt>
                <c:pt idx="2">
                  <c:v>Safe surfaces - nonslip decks, well-maintained ladders and steps</c:v>
                </c:pt>
                <c:pt idx="3">
                  <c:v>Lack of messaging on bathroom breaks and swim diaper checks for children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0.77777777777777779</c:v>
                </c:pt>
                <c:pt idx="1">
                  <c:v>0.1111111111111111</c:v>
                </c:pt>
                <c:pt idx="2">
                  <c:v>0</c:v>
                </c:pt>
                <c:pt idx="3">
                  <c:v>0.1111111111111111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D3-4501-B3BA-5011CF73C5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2909680"/>
        <c:axId val="222903776"/>
      </c:barChart>
      <c:catAx>
        <c:axId val="222909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2903776"/>
        <c:crosses val="autoZero"/>
        <c:auto val="1"/>
        <c:lblAlgn val="ctr"/>
        <c:lblOffset val="100"/>
        <c:noMultiLvlLbl val="0"/>
      </c:catAx>
      <c:valAx>
        <c:axId val="22290377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29096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n=17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Anti-entrapment drain covers</c:v>
                </c:pt>
                <c:pt idx="1">
                  <c:v>Properly maintained fence and gate</c:v>
                </c:pt>
                <c:pt idx="2">
                  <c:v>Safe surfaces - nonslip decks, well-maintained ladders and steps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0.35294117647058826</c:v>
                </c:pt>
                <c:pt idx="1">
                  <c:v>0.35294117647058826</c:v>
                </c:pt>
                <c:pt idx="2">
                  <c:v>0.29411764705882354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D3-4501-B3BA-5011CF73C5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2909680"/>
        <c:axId val="222903776"/>
      </c:barChart>
      <c:catAx>
        <c:axId val="222909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2903776"/>
        <c:crosses val="autoZero"/>
        <c:auto val="1"/>
        <c:lblAlgn val="ctr"/>
        <c:lblOffset val="100"/>
        <c:noMultiLvlLbl val="0"/>
      </c:catAx>
      <c:valAx>
        <c:axId val="22290377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29096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N=17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Hardwired phone for calling EMS/911</c:v>
                </c:pt>
                <c:pt idx="1">
                  <c:v>First aid kit</c:v>
                </c:pt>
                <c:pt idx="2">
                  <c:v>Safety signage (e.g. CPR protocol, lifeguard warning, pool rules)</c:v>
                </c:pt>
                <c:pt idx="3">
                  <c:v>Lifesaving equipment (e.g. shepherd's hook, life preserver)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0.29411764705882354</c:v>
                </c:pt>
                <c:pt idx="1">
                  <c:v>5.8823529411764705E-2</c:v>
                </c:pt>
                <c:pt idx="2">
                  <c:v>0.41176470588235292</c:v>
                </c:pt>
                <c:pt idx="3">
                  <c:v>0.23529411764705882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D3-4501-B3BA-5011CF73C5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2909680"/>
        <c:axId val="222903776"/>
      </c:barChart>
      <c:catAx>
        <c:axId val="222909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2903776"/>
        <c:crosses val="autoZero"/>
        <c:auto val="1"/>
        <c:lblAlgn val="ctr"/>
        <c:lblOffset val="100"/>
        <c:noMultiLvlLbl val="0"/>
      </c:catAx>
      <c:valAx>
        <c:axId val="22290377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29096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None of these. (n=3)</c:v>
                </c:pt>
                <c:pt idx="1">
                  <c:v>I'm attending, but not in the industry (select no other choices). (n=3)</c:v>
                </c:pt>
                <c:pt idx="2">
                  <c:v>I work/operate in an area where there is confusion between local codes in adjacent municipalities. (n=3)</c:v>
                </c:pt>
                <c:pt idx="3">
                  <c:v>How do I know that my pool meets health and safety standards? (n=5)</c:v>
                </c:pt>
                <c:pt idx="4">
                  <c:v>How does my pool demonstrate to an insurance carrier that it is a safe and healthy facility? (n=6)</c:v>
                </c:pt>
                <c:pt idx="5">
                  <c:v>I have sometimes thought it unfair competition when another pool invested less in health and safety than my pool. (n=4)</c:v>
                </c:pt>
                <c:pt idx="6">
                  <c:v>How does my pool demonstrate to the public that it is a safe and healthy facility? (n=8)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9.375E-2</c:v>
                </c:pt>
                <c:pt idx="1">
                  <c:v>9.375E-2</c:v>
                </c:pt>
                <c:pt idx="2">
                  <c:v>9.375E-2</c:v>
                </c:pt>
                <c:pt idx="3">
                  <c:v>0.15625</c:v>
                </c:pt>
                <c:pt idx="4">
                  <c:v>0.1875</c:v>
                </c:pt>
                <c:pt idx="5">
                  <c:v>0.125</c:v>
                </c:pt>
                <c:pt idx="6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1B-4A2C-B846-9A4B0D9369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22422112"/>
        <c:axId val="222423424"/>
      </c:barChart>
      <c:catAx>
        <c:axId val="2224221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2423424"/>
        <c:crosses val="autoZero"/>
        <c:auto val="1"/>
        <c:lblAlgn val="ctr"/>
        <c:lblOffset val="100"/>
        <c:noMultiLvlLbl val="0"/>
      </c:catAx>
      <c:valAx>
        <c:axId val="222423424"/>
        <c:scaling>
          <c:orientation val="minMax"/>
          <c:max val="0.5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222422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0.83465</cdr:x>
      <cdr:y>0.52597</cdr:y>
    </cdr:from>
    <cdr:to>
      <cdr:x>0.90108</cdr:x>
      <cdr:y>0.62585</cdr:y>
    </cdr:to>
    <cdr:sp macro="" textlink="">
      <cdr:nvSpPr>
        <cdr:cNvPr id="2" name="TextBox 9"/>
        <cdr:cNvSpPr txBox="1"/>
      </cdr:nvSpPr>
      <cdr:spPr>
        <a:xfrm xmlns:a="http://schemas.openxmlformats.org/drawingml/2006/main">
          <a:off x="9629836" y="2431258"/>
          <a:ext cx="766482" cy="46166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2400" dirty="0" smtClean="0">
              <a:latin typeface="+mj-lt"/>
            </a:rPr>
            <a:t>4</a:t>
          </a:r>
          <a:endParaRPr lang="en-US" sz="3200" dirty="0">
            <a:latin typeface="+mj-lt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0.02466</cdr:x>
      <cdr:y>0.94018</cdr:y>
    </cdr:from>
    <cdr:to>
      <cdr:x>0.45601</cdr:x>
      <cdr:y>1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89859" y="4887738"/>
          <a:ext cx="5069541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dirty="0" smtClean="0"/>
            <a:t>*Percentages based on n=32 as denominator. </a:t>
          </a:r>
          <a:endParaRPr lang="en-US" sz="14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BB0C8EB-3510-46C6-B30A-E004F2286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295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6200" y="6248400"/>
            <a:ext cx="762000" cy="3349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bg1">
                    <a:lumMod val="75000"/>
                  </a:schemeClr>
                </a:solidFill>
                <a:latin typeface="Trebuchet MS" panose="020B0603020202020204" pitchFamily="34" charset="0"/>
              </a:defRPr>
            </a:lvl1pPr>
          </a:lstStyle>
          <a:p>
            <a:fld id="{9BB0C8EB-3510-46C6-B30A-E004F2286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877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400">
          <a:solidFill>
            <a:srgbClr val="4D4D4D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777777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777777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777777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777777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777777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777777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777777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777777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76517" y="217207"/>
            <a:ext cx="10515600" cy="1325563"/>
          </a:xfrm>
        </p:spPr>
        <p:txBody>
          <a:bodyPr>
            <a:noAutofit/>
          </a:bodyPr>
          <a:lstStyle/>
          <a:p>
            <a:r>
              <a:rPr lang="en-US" sz="3200" dirty="0" smtClean="0"/>
              <a:t>Based on the information presented today, do you think the same standards should apply to pools from group 1 (tourist lodging) and group 2 (all other locations)?</a:t>
            </a:r>
            <a:endParaRPr lang="en-US" sz="32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2741605"/>
              </p:ext>
            </p:extLst>
          </p:nvPr>
        </p:nvGraphicFramePr>
        <p:xfrm>
          <a:off x="268941" y="1896035"/>
          <a:ext cx="11537577" cy="4114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541495" y="3550024"/>
            <a:ext cx="766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18</a:t>
            </a:r>
            <a:endParaRPr lang="en-US" sz="3200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567582" y="4963633"/>
            <a:ext cx="766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1</a:t>
            </a:r>
            <a:endParaRPr lang="en-US" sz="3200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950823" y="1542770"/>
            <a:ext cx="26894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N=20</a:t>
            </a:r>
            <a:endParaRPr lang="en-US" sz="24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37729" y="4963634"/>
            <a:ext cx="766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1</a:t>
            </a:r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34728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79929" y="217207"/>
            <a:ext cx="10515600" cy="1325563"/>
          </a:xfrm>
        </p:spPr>
        <p:txBody>
          <a:bodyPr>
            <a:noAutofit/>
          </a:bodyPr>
          <a:lstStyle/>
          <a:p>
            <a:r>
              <a:rPr lang="en-US" sz="3600" dirty="0" smtClean="0"/>
              <a:t>In your opinion, does the public assume or expect VDH is performing health and safety assessments at public pools?</a:t>
            </a:r>
            <a:endParaRPr lang="en-US" sz="36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0378531"/>
              </p:ext>
            </p:extLst>
          </p:nvPr>
        </p:nvGraphicFramePr>
        <p:xfrm>
          <a:off x="268941" y="1896035"/>
          <a:ext cx="11537577" cy="4262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513605" y="3696152"/>
            <a:ext cx="766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13</a:t>
            </a:r>
            <a:endParaRPr lang="en-US" sz="3200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37729" y="4856283"/>
            <a:ext cx="766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4</a:t>
            </a:r>
            <a:endParaRPr lang="en-US" sz="3200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950823" y="1542770"/>
            <a:ext cx="26894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N=20</a:t>
            </a:r>
            <a:endParaRPr lang="en-US" sz="24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567582" y="4959005"/>
            <a:ext cx="766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3</a:t>
            </a:r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04209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753" y="110276"/>
            <a:ext cx="10515600" cy="1325563"/>
          </a:xfrm>
        </p:spPr>
        <p:txBody>
          <a:bodyPr>
            <a:noAutofit/>
          </a:bodyPr>
          <a:lstStyle/>
          <a:p>
            <a:r>
              <a:rPr lang="en-US" sz="2800" dirty="0" smtClean="0"/>
              <a:t>Based on the information presented today, do you think VDH pool inspections are effective in assessing preventative measures for injury and drowning at non-tourist lodging pools? </a:t>
            </a:r>
            <a:endParaRPr lang="en-US" sz="28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9559234"/>
              </p:ext>
            </p:extLst>
          </p:nvPr>
        </p:nvGraphicFramePr>
        <p:xfrm>
          <a:off x="268941" y="1896035"/>
          <a:ext cx="11537577" cy="4738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513604" y="4989498"/>
            <a:ext cx="766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2</a:t>
            </a:r>
            <a:endParaRPr lang="en-US" sz="3200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37729" y="3680324"/>
            <a:ext cx="766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17</a:t>
            </a:r>
            <a:endParaRPr lang="en-US" sz="3200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950823" y="1665202"/>
            <a:ext cx="26894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N=20 </a:t>
            </a:r>
            <a:endParaRPr lang="en-US" sz="24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567582" y="4989499"/>
            <a:ext cx="766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1</a:t>
            </a:r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57223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964" y="-185061"/>
            <a:ext cx="10515600" cy="1325563"/>
          </a:xfrm>
        </p:spPr>
        <p:txBody>
          <a:bodyPr>
            <a:noAutofit/>
          </a:bodyPr>
          <a:lstStyle/>
          <a:p>
            <a:r>
              <a:rPr lang="en-US" sz="3200" dirty="0" smtClean="0"/>
              <a:t>What is your primary health concern at your pool? </a:t>
            </a:r>
            <a:endParaRPr lang="en-US" sz="32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5321131"/>
              </p:ext>
            </p:extLst>
          </p:nvPr>
        </p:nvGraphicFramePr>
        <p:xfrm>
          <a:off x="268941" y="1398495"/>
          <a:ext cx="11537577" cy="47737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037729" y="4258375"/>
            <a:ext cx="766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6</a:t>
            </a:r>
            <a:endParaRPr lang="en-US" sz="3200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789459" y="1167661"/>
            <a:ext cx="26894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N=18</a:t>
            </a:r>
            <a:endParaRPr lang="en-US" sz="24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534535" y="3507198"/>
            <a:ext cx="766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10</a:t>
            </a:r>
            <a:endParaRPr lang="en-US" sz="32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07687" y="4609082"/>
            <a:ext cx="766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2</a:t>
            </a:r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27351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329" y="0"/>
            <a:ext cx="10502153" cy="1325563"/>
          </a:xfrm>
        </p:spPr>
        <p:txBody>
          <a:bodyPr>
            <a:noAutofit/>
          </a:bodyPr>
          <a:lstStyle/>
          <a:p>
            <a:r>
              <a:rPr lang="en-US" sz="3200" dirty="0" smtClean="0"/>
              <a:t>What is your biggest concern in water contamination prevention? </a:t>
            </a:r>
            <a:endParaRPr lang="en-US" sz="32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095600"/>
              </p:ext>
            </p:extLst>
          </p:nvPr>
        </p:nvGraphicFramePr>
        <p:xfrm>
          <a:off x="268941" y="1344706"/>
          <a:ext cx="11618259" cy="50695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079280" y="2714016"/>
            <a:ext cx="766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14</a:t>
            </a:r>
            <a:endParaRPr lang="en-US" sz="3200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708777" y="1113873"/>
            <a:ext cx="26894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N=18</a:t>
            </a:r>
            <a:endParaRPr lang="en-US" sz="24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89017" y="3966519"/>
            <a:ext cx="766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2</a:t>
            </a:r>
            <a:endParaRPr lang="en-US" sz="32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075575" y="3966519"/>
            <a:ext cx="766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2</a:t>
            </a:r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28214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928" y="70152"/>
            <a:ext cx="10502153" cy="1325563"/>
          </a:xfrm>
        </p:spPr>
        <p:txBody>
          <a:bodyPr>
            <a:noAutofit/>
          </a:bodyPr>
          <a:lstStyle/>
          <a:p>
            <a:r>
              <a:rPr lang="en-US" sz="3200" dirty="0" smtClean="0"/>
              <a:t>What physical feature do you feel has the greatest impact to swimmer health and safety? </a:t>
            </a:r>
            <a:endParaRPr lang="en-US" sz="32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6016071"/>
              </p:ext>
            </p:extLst>
          </p:nvPr>
        </p:nvGraphicFramePr>
        <p:xfrm>
          <a:off x="268941" y="1549786"/>
          <a:ext cx="11537577" cy="4514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494428" y="3921219"/>
            <a:ext cx="766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6</a:t>
            </a:r>
            <a:endParaRPr lang="en-US" sz="3200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937376" y="1241644"/>
            <a:ext cx="26894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N=17</a:t>
            </a:r>
            <a:endParaRPr lang="en-US" sz="24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31005" y="3921219"/>
            <a:ext cx="766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6</a:t>
            </a:r>
            <a:endParaRPr lang="en-US" sz="32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554135" y="4152051"/>
            <a:ext cx="766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5</a:t>
            </a:r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44041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177" y="51129"/>
            <a:ext cx="10502153" cy="1325563"/>
          </a:xfrm>
        </p:spPr>
        <p:txBody>
          <a:bodyPr>
            <a:noAutofit/>
          </a:bodyPr>
          <a:lstStyle/>
          <a:p>
            <a:r>
              <a:rPr lang="en-US" sz="3200" dirty="0" smtClean="0"/>
              <a:t>What accessory item do you feel has the greatest impact to swimmer health and safety?</a:t>
            </a:r>
            <a:endParaRPr lang="en-US" sz="32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6315689"/>
              </p:ext>
            </p:extLst>
          </p:nvPr>
        </p:nvGraphicFramePr>
        <p:xfrm>
          <a:off x="268941" y="1549787"/>
          <a:ext cx="11537577" cy="46224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065867" y="3860994"/>
            <a:ext cx="766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5</a:t>
            </a:r>
            <a:endParaRPr lang="en-US" sz="3200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711625" y="1254862"/>
            <a:ext cx="26894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N=17</a:t>
            </a:r>
            <a:endParaRPr lang="en-US" sz="24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35369" y="3578061"/>
            <a:ext cx="766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7</a:t>
            </a:r>
            <a:endParaRPr lang="en-US" sz="32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73581" y="4211878"/>
            <a:ext cx="580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1</a:t>
            </a:r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999457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517" y="103197"/>
            <a:ext cx="11322424" cy="1325563"/>
          </a:xfrm>
        </p:spPr>
        <p:txBody>
          <a:bodyPr>
            <a:noAutofit/>
          </a:bodyPr>
          <a:lstStyle/>
          <a:p>
            <a:r>
              <a:rPr lang="en-US" sz="3200" dirty="0" smtClean="0"/>
              <a:t>Please select all impression statements that apply to you, or have applied to you in the past. You may choose more than one.</a:t>
            </a:r>
            <a:endParaRPr lang="en-US" sz="32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3773016"/>
              </p:ext>
            </p:extLst>
          </p:nvPr>
        </p:nvGraphicFramePr>
        <p:xfrm>
          <a:off x="188259" y="1549785"/>
          <a:ext cx="11752729" cy="51447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7086601" y="1197928"/>
            <a:ext cx="5298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N=19 respondents, 32 responses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18827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Limitations and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Response may be from one person representing an entire organization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Response may be from a group of people who were responding collectively under one response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Small N for analysis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Not every response was completed by each respondent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Responses may vary based on respondent’s role at the respective agency/organization  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774383"/>
      </p:ext>
    </p:extLst>
  </p:cSld>
  <p:clrMapOvr>
    <a:masterClrMapping/>
  </p:clrMapOvr>
</p:sld>
</file>

<file path=ppt/theme/theme1.xml><?xml version="1.0" encoding="utf-8"?>
<a:theme xmlns:a="http://schemas.openxmlformats.org/drawingml/2006/main" name="VDH_PowerPoint-widescreen-w-pg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VDH_PowerPoint-widescreen-w-pg</Template>
  <TotalTime>316</TotalTime>
  <Words>253</Words>
  <Application>Microsoft Office PowerPoint</Application>
  <PresentationFormat>Widescreen</PresentationFormat>
  <Paragraphs>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Trebuchet MS</vt:lpstr>
      <vt:lpstr>VDH_PowerPoint-widescreen-w-pg</vt:lpstr>
      <vt:lpstr>Based on the information presented today, do you think the same standards should apply to pools from group 1 (tourist lodging) and group 2 (all other locations)?</vt:lpstr>
      <vt:lpstr>In your opinion, does the public assume or expect VDH is performing health and safety assessments at public pools?</vt:lpstr>
      <vt:lpstr>Based on the information presented today, do you think VDH pool inspections are effective in assessing preventative measures for injury and drowning at non-tourist lodging pools? </vt:lpstr>
      <vt:lpstr>What is your primary health concern at your pool? </vt:lpstr>
      <vt:lpstr>What is your biggest concern in water contamination prevention? </vt:lpstr>
      <vt:lpstr>What physical feature do you feel has the greatest impact to swimmer health and safety? </vt:lpstr>
      <vt:lpstr>What accessory item do you feel has the greatest impact to swimmer health and safety?</vt:lpstr>
      <vt:lpstr>Please select all impression statements that apply to you, or have applied to you in the past. You may choose more than one.</vt:lpstr>
      <vt:lpstr>Data Limitations and Notes</vt:lpstr>
    </vt:vector>
  </TitlesOfParts>
  <Company>Virginia IT Infrastructure Partnership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Based on the information presented today, do you think the same standards should apply to pools from group 1 (tourist lodging) and group 2 (all other locations)?</dc:title>
  <dc:creator>Yerkes, Lauren (VDH)</dc:creator>
  <cp:lastModifiedBy>McCormick, Olivia (VDH)</cp:lastModifiedBy>
  <cp:revision>86</cp:revision>
  <dcterms:created xsi:type="dcterms:W3CDTF">2019-08-21T15:12:58Z</dcterms:created>
  <dcterms:modified xsi:type="dcterms:W3CDTF">2019-09-09T18:17:04Z</dcterms:modified>
</cp:coreProperties>
</file>